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7559675" cy="106918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014" y="72"/>
      </p:cViewPr>
      <p:guideLst>
        <p:guide orient="horz" pos="3367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3321393"/>
            <a:ext cx="6425724" cy="22918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3951" y="6058694"/>
            <a:ext cx="5291773" cy="27323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314C-3CC7-4877-85A1-08152C068145}" type="datetimeFigureOut">
              <a:rPr lang="en-US" smtClean="0"/>
              <a:pPr/>
              <a:t>10-Nov-17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CA683-0642-458A-BB02-F777742182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314C-3CC7-4877-85A1-08152C068145}" type="datetimeFigureOut">
              <a:rPr lang="en-US" smtClean="0"/>
              <a:pPr/>
              <a:t>10-Nov-17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CA683-0642-458A-BB02-F777742182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0764" y="668240"/>
            <a:ext cx="1700927" cy="142211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984" y="668240"/>
            <a:ext cx="4976786" cy="142211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314C-3CC7-4877-85A1-08152C068145}" type="datetimeFigureOut">
              <a:rPr lang="en-US" smtClean="0"/>
              <a:pPr/>
              <a:t>10-Nov-17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CA683-0642-458A-BB02-F777742182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314C-3CC7-4877-85A1-08152C068145}" type="datetimeFigureOut">
              <a:rPr lang="en-US" smtClean="0"/>
              <a:pPr/>
              <a:t>10-Nov-17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CA683-0642-458A-BB02-F777742182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162" y="6870481"/>
            <a:ext cx="6425724" cy="21235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162" y="4531648"/>
            <a:ext cx="6425724" cy="233883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314C-3CC7-4877-85A1-08152C068145}" type="datetimeFigureOut">
              <a:rPr lang="en-US" smtClean="0"/>
              <a:pPr/>
              <a:t>10-Nov-17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CA683-0642-458A-BB02-F777742182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984" y="3890632"/>
            <a:ext cx="3338856" cy="109987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2835" y="3890632"/>
            <a:ext cx="3338856" cy="109987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314C-3CC7-4877-85A1-08152C068145}" type="datetimeFigureOut">
              <a:rPr lang="en-US" smtClean="0"/>
              <a:pPr/>
              <a:t>10-Nov-17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CA683-0642-458A-BB02-F777742182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984" y="2393285"/>
            <a:ext cx="3340169" cy="9974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984" y="3390691"/>
            <a:ext cx="3340169" cy="6160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0211" y="2393285"/>
            <a:ext cx="3341481" cy="9974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0211" y="3390691"/>
            <a:ext cx="3341481" cy="6160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314C-3CC7-4877-85A1-08152C068145}" type="datetimeFigureOut">
              <a:rPr lang="en-US" smtClean="0"/>
              <a:pPr/>
              <a:t>10-Nov-17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CA683-0642-458A-BB02-F777742182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314C-3CC7-4877-85A1-08152C068145}" type="datetimeFigureOut">
              <a:rPr lang="en-US" smtClean="0"/>
              <a:pPr/>
              <a:t>10-Nov-17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CA683-0642-458A-BB02-F777742182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314C-3CC7-4877-85A1-08152C068145}" type="datetimeFigureOut">
              <a:rPr lang="en-US" smtClean="0"/>
              <a:pPr/>
              <a:t>10-Nov-17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CA683-0642-458A-BB02-F777742182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85" y="425693"/>
            <a:ext cx="2487081" cy="18116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5623" y="425693"/>
            <a:ext cx="4226068" cy="91251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85" y="2237362"/>
            <a:ext cx="2487081" cy="73134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314C-3CC7-4877-85A1-08152C068145}" type="datetimeFigureOut">
              <a:rPr lang="en-US" smtClean="0"/>
              <a:pPr/>
              <a:t>10-Nov-17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CA683-0642-458A-BB02-F777742182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1749" y="7484269"/>
            <a:ext cx="4535805" cy="8835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1749" y="955333"/>
            <a:ext cx="4535805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1749" y="8367830"/>
            <a:ext cx="4535805" cy="12548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314C-3CC7-4877-85A1-08152C068145}" type="datetimeFigureOut">
              <a:rPr lang="en-US" smtClean="0"/>
              <a:pPr/>
              <a:t>10-Nov-17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CA683-0642-458A-BB02-F777742182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984" y="2494757"/>
            <a:ext cx="6803708" cy="7056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984" y="9909727"/>
            <a:ext cx="176392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4314C-3CC7-4877-85A1-08152C068145}" type="datetimeFigureOut">
              <a:rPr lang="en-US" smtClean="0"/>
              <a:pPr/>
              <a:t>10-Nov-17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2889" y="9909727"/>
            <a:ext cx="239389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7767" y="9909727"/>
            <a:ext cx="176392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CA683-0642-458A-BB02-F777742182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303430" y="5890413"/>
          <a:ext cx="5182682" cy="3206221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78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9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585"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Present simple: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use ‘do / does’</a:t>
                      </a:r>
                    </a:p>
                  </a:txBody>
                  <a:tcPr marL="0" marR="0" marT="0" marB="0"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Lucy likes coffee. So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Lucy doesn’t like coffee. Neither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585"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Present simple with ‘be’: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use ‘am / is / are’</a:t>
                      </a:r>
                    </a:p>
                  </a:txBody>
                  <a:tcPr marL="0" marR="0" marT="0" marB="0"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John’s at the office. So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am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John isn’t at the office. Neither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am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586"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Present continuous: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use ‘am / is / are’</a:t>
                      </a:r>
                    </a:p>
                  </a:txBody>
                  <a:tcPr marL="0" marR="0" marT="0" marB="0"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Luke’s going out tonight. So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am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Luke isn’t going out tonight. Neither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am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586"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Past Simple: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use ‘did’</a:t>
                      </a:r>
                    </a:p>
                  </a:txBody>
                  <a:tcPr marL="0" marR="0" marT="0" marB="0"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Jill went to the cinema yesterday. So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did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Jill didn’t go to the cinema yesterday. Neither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did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109"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Past simple with ‘be’: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use ‘was / were’</a:t>
                      </a:r>
                    </a:p>
                  </a:txBody>
                  <a:tcPr marL="0" marR="0" marT="0" marB="0"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She was at the library. So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was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She wasn’t at the library. Neither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was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585"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Present perfect: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use ‘have / has’</a:t>
                      </a:r>
                    </a:p>
                  </a:txBody>
                  <a:tcPr marL="0" marR="0" marT="0" marB="0"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They’ve been to Colombia. So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have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They haven’t been to Colombia. Neither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have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110"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Future simple: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use ‘will’</a:t>
                      </a:r>
                    </a:p>
                  </a:txBody>
                  <a:tcPr marL="0" marR="0" marT="0" marB="0"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Edward will be at the cafe later. So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will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Edward won’t be at the cafe later. Neither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will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7075"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Modal verbs: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repeat the modal verb</a:t>
                      </a:r>
                    </a:p>
                  </a:txBody>
                  <a:tcPr marL="0" marR="0" marT="0" marB="0"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9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He would like a cup of tea. So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would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He wouldn’t like a cup of tea. Neither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would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Emma can speak Russian. So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can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  <a:p>
                      <a:pPr>
                        <a:lnSpc>
                          <a:spcPts val="13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Emma can’t speak Russian. Neither </a:t>
                      </a:r>
                      <a:r>
                        <a:rPr lang="en-US" sz="1200" b="1" i="0">
                          <a:solidFill>
                            <a:srgbClr val="000000"/>
                          </a:solidFill>
                          <a:latin typeface="Times New Roman"/>
                        </a:rPr>
                        <a:t>can </a:t>
                      </a:r>
                      <a:r>
                        <a:rPr lang="en-US" sz="1200" b="0" i="0">
                          <a:solidFill>
                            <a:srgbClr val="000000"/>
                          </a:solidFill>
                          <a:latin typeface="Times New Roman"/>
                        </a:rPr>
                        <a:t>I.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72004" y="850107"/>
            <a:ext cx="5067669" cy="92333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70"/>
              </a:lnSpc>
            </a:pPr>
            <a:r>
              <a:rPr lang="en-US" sz="1600" b="1" dirty="0">
                <a:solidFill>
                  <a:srgbClr val="000000"/>
                </a:solidFill>
                <a:latin typeface="Times New Roman"/>
              </a:rPr>
              <a:t>‘So do I’ and ‘neither do I’</a:t>
            </a:r>
          </a:p>
          <a:p>
            <a:pPr>
              <a:lnSpc>
                <a:spcPts val="1000"/>
              </a:lnSpc>
            </a:pPr>
            <a:endParaRPr lang="en-US" sz="1600" b="1" dirty="0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ts val="1736"/>
              </a:lnSpc>
            </a:pPr>
            <a:r>
              <a:rPr lang="en-US" sz="1600" dirty="0">
                <a:solidFill>
                  <a:srgbClr val="000000"/>
                </a:solidFill>
                <a:latin typeface="Times New Roman"/>
              </a:rPr>
              <a:t>I use ‘so do I’ to say that a positive sentence is also true for me, and I use ‘neither do I’ to say that a negative sentence is also true for me: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580" y="2896769"/>
            <a:ext cx="92974" cy="8826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70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464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000"/>
              </a:lnSpc>
            </a:pPr>
            <a:endParaRPr lang="en-US" sz="1200">
              <a:solidFill>
                <a:srgbClr val="000000"/>
              </a:solidFill>
              <a:latin typeface="Symbol"/>
            </a:endParaRPr>
          </a:p>
          <a:p>
            <a:pPr>
              <a:lnSpc>
                <a:spcPts val="1844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464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9162" y="2886254"/>
            <a:ext cx="4552978" cy="87280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91"/>
              </a:lnSpc>
            </a:pPr>
            <a:r>
              <a:rPr lang="en-US" sz="1200" dirty="0">
                <a:solidFill>
                  <a:srgbClr val="000000"/>
                </a:solidFill>
                <a:latin typeface="Times New Roman"/>
              </a:rPr>
              <a:t>John: I hate mushrooms.</a:t>
            </a:r>
          </a:p>
          <a:p>
            <a:pPr>
              <a:lnSpc>
                <a:spcPts val="1464"/>
              </a:lnSpc>
            </a:pPr>
            <a:r>
              <a:rPr lang="en-US" sz="1200" dirty="0">
                <a:solidFill>
                  <a:srgbClr val="000000"/>
                </a:solidFill>
                <a:latin typeface="Times New Roman"/>
              </a:rPr>
              <a:t>Me: So do I (=I also hate mushrooms).</a:t>
            </a:r>
          </a:p>
          <a:p>
            <a:pPr>
              <a:lnSpc>
                <a:spcPts val="1000"/>
              </a:lnSpc>
            </a:pPr>
            <a:endParaRPr lang="en-US" sz="1200" dirty="0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ts val="1844"/>
              </a:lnSpc>
            </a:pPr>
            <a:r>
              <a:rPr lang="en-US" sz="1200" dirty="0">
                <a:solidFill>
                  <a:srgbClr val="000000"/>
                </a:solidFill>
                <a:latin typeface="Times New Roman"/>
              </a:rPr>
              <a:t>Lucy: I don’t live in London.</a:t>
            </a:r>
          </a:p>
          <a:p>
            <a:pPr>
              <a:lnSpc>
                <a:spcPts val="1464"/>
              </a:lnSpc>
            </a:pPr>
            <a:r>
              <a:rPr lang="en-US" sz="1200" dirty="0">
                <a:solidFill>
                  <a:srgbClr val="000000"/>
                </a:solidFill>
                <a:latin typeface="Times New Roman"/>
              </a:rPr>
              <a:t>Me: Neither do I (=I also don’t live in London. For example, maybe Lucy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2004" y="3794481"/>
            <a:ext cx="5153655" cy="67967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1091"/>
              </a:lnSpc>
              <a:buClrTx/>
              <a:buSzTx/>
              <a:buNone/>
              <a:tabLst>
                <a:tab pos="457200" algn="l"/>
              </a:tabLst>
              <a:defRPr/>
            </a:pPr>
            <a:r>
              <a:rPr lang="en-US" dirty="0"/>
              <a:t>	</a:t>
            </a:r>
            <a:r>
              <a:rPr lang="en-US" sz="1200" dirty="0">
                <a:solidFill>
                  <a:srgbClr val="000000"/>
                </a:solidFill>
                <a:latin typeface="Times New Roman"/>
              </a:rPr>
              <a:t>and I both live in Paris).</a:t>
            </a: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457200" algn="l"/>
              </a:tabLst>
              <a:defRPr/>
            </a:pPr>
            <a:endParaRPr lang="en-US" sz="1200" dirty="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760"/>
              </a:lnSpc>
              <a:buClrTx/>
              <a:buSzTx/>
              <a:buNone/>
              <a:tabLst>
                <a:tab pos="4572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Times New Roman"/>
              </a:rPr>
              <a:t>This is often used as a reply to someone else in a conversation, but both sentences</a:t>
            </a:r>
          </a:p>
          <a:p>
            <a:pPr marL="0" marR="0" lvl="0" indent="0" defTabSz="914400" eaLnBrk="1" fontAlgn="auto" latinLnBrk="0" hangingPunct="1">
              <a:lnSpc>
                <a:spcPts val="1380"/>
              </a:lnSpc>
              <a:buClrTx/>
              <a:buSzTx/>
              <a:buNone/>
              <a:tabLst>
                <a:tab pos="457200" algn="l"/>
              </a:tabLst>
              <a:defRPr/>
            </a:pPr>
            <a:r>
              <a:rPr lang="en-US" sz="1200" dirty="0">
                <a:solidFill>
                  <a:srgbClr val="000000"/>
                </a:solidFill>
                <a:latin typeface="Times New Roman"/>
              </a:rPr>
              <a:t>can also be said by the same person, and even joined together: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00578" y="4693412"/>
            <a:ext cx="92974" cy="3312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70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464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9160" y="4682897"/>
            <a:ext cx="3123740" cy="33342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91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Me: Elizabeth loves coffee. So do I.</a:t>
            </a:r>
          </a:p>
          <a:p>
            <a:pPr>
              <a:lnSpc>
                <a:spcPts val="1464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Me: Harry doesn’t play the piano and neither do I.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2001" y="5217774"/>
            <a:ext cx="4874091" cy="4898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1091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In my examples above, I use ‘do’ because the first sentence is in the present</a:t>
            </a:r>
          </a:p>
          <a:p>
            <a:pPr marL="0" marR="0" lvl="0" indent="0" defTabSz="914400" eaLnBrk="1" fontAlgn="auto" latinLnBrk="0" hangingPunct="1">
              <a:lnSpc>
                <a:spcPts val="138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simple tense. The verb after ‘so’ or ‘neither’ changes depending on the tense of</a:t>
            </a:r>
          </a:p>
          <a:p>
            <a:pPr marL="0" marR="0" lvl="0" indent="0" defTabSz="914400" eaLnBrk="1" fontAlgn="auto" latinLnBrk="0" hangingPunct="1">
              <a:lnSpc>
                <a:spcPts val="138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the verb in the first sentence. (This is very similar to tag questions).</a:t>
            </a: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392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		</a:t>
            </a:r>
            <a:r>
              <a:rPr lang="en-US" sz="804">
                <a:solidFill>
                  <a:srgbClr val="000000"/>
                </a:solidFill>
                <a:latin typeface="Times New Roman"/>
              </a:rPr>
              <a:t>© 2013 www.perfect-english-grammar.com</a:t>
            </a:r>
          </a:p>
          <a:p>
            <a:pPr marL="0" marR="0" lvl="0" indent="0" defTabSz="914400" eaLnBrk="1" fontAlgn="auto" latinLnBrk="0" hangingPunct="1">
              <a:lnSpc>
                <a:spcPts val="912"/>
              </a:lnSpc>
              <a:buClrTx/>
              <a:buSzTx/>
              <a:buNone/>
              <a:tabLst>
                <a:tab pos="1346200" algn="l"/>
                <a:tab pos="1511300" algn="l"/>
              </a:tabLst>
              <a:defRPr/>
            </a:pPr>
            <a:r>
              <a:rPr lang="en-US" sz="804">
                <a:solidFill>
                  <a:srgbClr val="000000"/>
                </a:solidFill>
                <a:latin typeface="Times New Roman"/>
              </a:rPr>
              <a:t>	May be freely copied for personal or classroom use.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y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422" y="951999"/>
            <a:ext cx="5196231" cy="66684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70"/>
              </a:lnSpc>
            </a:pPr>
            <a:r>
              <a:rPr lang="en-US" sz="1200" b="1">
                <a:solidFill>
                  <a:srgbClr val="000000"/>
                </a:solidFill>
                <a:latin typeface="Times New Roman"/>
              </a:rPr>
              <a:t>What about ‘too’ and ‘either’?</a:t>
            </a:r>
          </a:p>
          <a:p>
            <a:pPr>
              <a:lnSpc>
                <a:spcPts val="1000"/>
              </a:lnSpc>
            </a:pPr>
            <a:endParaRPr lang="en-US" sz="1200" b="1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ts val="1736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We can also use ‘I do too’ and ‘I don’t either’, which mean the same as ‘so do I’ and</a:t>
            </a:r>
          </a:p>
          <a:p>
            <a:pPr>
              <a:lnSpc>
                <a:spcPts val="138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‘neither do I’: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00580" y="1845291"/>
            <a:ext cx="92974" cy="8826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70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464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000"/>
              </a:lnSpc>
            </a:pPr>
            <a:endParaRPr lang="en-US" sz="1200">
              <a:solidFill>
                <a:srgbClr val="000000"/>
              </a:solidFill>
              <a:latin typeface="Symbol"/>
            </a:endParaRPr>
          </a:p>
          <a:p>
            <a:pPr>
              <a:lnSpc>
                <a:spcPts val="1844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464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9162" y="1834776"/>
            <a:ext cx="3003323" cy="87280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91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John: I hate mushrooms.</a:t>
            </a:r>
          </a:p>
          <a:p>
            <a:pPr>
              <a:lnSpc>
                <a:spcPts val="1464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Me: I do too (=I also hate mushrooms).</a:t>
            </a:r>
          </a:p>
          <a:p>
            <a:pPr>
              <a:lnSpc>
                <a:spcPts val="1000"/>
              </a:lnSpc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ts val="1844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Lucy: I don’t live in London.</a:t>
            </a:r>
          </a:p>
          <a:p>
            <a:pPr>
              <a:lnSpc>
                <a:spcPts val="1464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Me: I don’t either (=I also don’t live in London).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422" y="2918258"/>
            <a:ext cx="5255926" cy="32060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91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The verb changes in the same way as with ‘so do I’ and ‘neither do I’ (remember you</a:t>
            </a:r>
          </a:p>
          <a:p>
            <a:pPr>
              <a:lnSpc>
                <a:spcPts val="138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need a negative verb with ‘either’):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416" y="3444004"/>
            <a:ext cx="1247393" cy="67967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91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Present simple:</a:t>
            </a:r>
          </a:p>
          <a:p>
            <a:pPr>
              <a:lnSpc>
                <a:spcPts val="138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Present continuous:</a:t>
            </a:r>
          </a:p>
          <a:p>
            <a:pPr>
              <a:lnSpc>
                <a:spcPts val="138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Present perfect:</a:t>
            </a:r>
          </a:p>
          <a:p>
            <a:pPr>
              <a:lnSpc>
                <a:spcPts val="138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Modal verbs: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4952" y="3444004"/>
            <a:ext cx="2709075" cy="67967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91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John’s at the office. I </a:t>
            </a:r>
            <a:r>
              <a:rPr lang="en-US" sz="1200" b="1">
                <a:solidFill>
                  <a:srgbClr val="000000"/>
                </a:solidFill>
                <a:latin typeface="Times New Roman"/>
              </a:rPr>
              <a:t>am </a:t>
            </a:r>
            <a:r>
              <a:rPr lang="en-US" sz="1200">
                <a:solidFill>
                  <a:srgbClr val="000000"/>
                </a:solidFill>
                <a:latin typeface="Times New Roman"/>
              </a:rPr>
              <a:t>too.</a:t>
            </a:r>
          </a:p>
          <a:p>
            <a:pPr>
              <a:lnSpc>
                <a:spcPts val="138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Luke isn’t going out tonight. I</a:t>
            </a:r>
            <a:r>
              <a:rPr lang="en-US" sz="1200" b="1">
                <a:solidFill>
                  <a:srgbClr val="000000"/>
                </a:solidFill>
                <a:latin typeface="Times New Roman"/>
              </a:rPr>
              <a:t>’m not </a:t>
            </a:r>
            <a:r>
              <a:rPr lang="en-US" sz="1200">
                <a:solidFill>
                  <a:srgbClr val="000000"/>
                </a:solidFill>
                <a:latin typeface="Times New Roman"/>
              </a:rPr>
              <a:t>either.</a:t>
            </a:r>
          </a:p>
          <a:p>
            <a:pPr>
              <a:lnSpc>
                <a:spcPts val="138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They’ve been to Colombia. I </a:t>
            </a:r>
            <a:r>
              <a:rPr lang="en-US" sz="1200" b="1">
                <a:solidFill>
                  <a:srgbClr val="000000"/>
                </a:solidFill>
                <a:latin typeface="Times New Roman"/>
              </a:rPr>
              <a:t>have </a:t>
            </a:r>
            <a:r>
              <a:rPr lang="en-US" sz="1200">
                <a:solidFill>
                  <a:srgbClr val="000000"/>
                </a:solidFill>
                <a:latin typeface="Times New Roman"/>
              </a:rPr>
              <a:t>too.</a:t>
            </a:r>
          </a:p>
          <a:p>
            <a:pPr>
              <a:lnSpc>
                <a:spcPts val="138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Emma can’t speak Russian. I </a:t>
            </a:r>
            <a:r>
              <a:rPr lang="en-US" sz="1200" b="1">
                <a:solidFill>
                  <a:srgbClr val="000000"/>
                </a:solidFill>
                <a:latin typeface="Times New Roman"/>
              </a:rPr>
              <a:t>can’t </a:t>
            </a:r>
            <a:r>
              <a:rPr lang="en-US" sz="1200">
                <a:solidFill>
                  <a:srgbClr val="000000"/>
                </a:solidFill>
                <a:latin typeface="Times New Roman"/>
              </a:rPr>
              <a:t>either.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410" y="4325866"/>
            <a:ext cx="5260094" cy="846386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70"/>
              </a:lnSpc>
            </a:pPr>
            <a:r>
              <a:rPr lang="en-US" sz="1200" b="1">
                <a:solidFill>
                  <a:srgbClr val="000000"/>
                </a:solidFill>
                <a:latin typeface="Times New Roman"/>
              </a:rPr>
              <a:t>‘Me too’ and ‘me neither’:</a:t>
            </a:r>
          </a:p>
          <a:p>
            <a:pPr>
              <a:lnSpc>
                <a:spcPts val="1000"/>
              </a:lnSpc>
            </a:pPr>
            <a:endParaRPr lang="en-US" sz="1200" b="1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ts val="1736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We can also use ‘me too’ and ‘me neither’. ‘Me too’ has the same meaning as ‘so +</a:t>
            </a:r>
          </a:p>
          <a:p>
            <a:pPr>
              <a:lnSpc>
                <a:spcPts val="1368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auxiliary verb + I’ and ‘me neither’ has the same meaning as ‘neither + auxiliary verb</a:t>
            </a:r>
          </a:p>
          <a:p>
            <a:pPr>
              <a:lnSpc>
                <a:spcPts val="138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+ I’. ‘Me too’ and ‘me neither’ are very informal.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569" y="5392894"/>
            <a:ext cx="92974" cy="8826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70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476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000"/>
              </a:lnSpc>
            </a:pPr>
            <a:endParaRPr lang="en-US" sz="1200">
              <a:solidFill>
                <a:srgbClr val="000000"/>
              </a:solidFill>
              <a:latin typeface="Symbol"/>
            </a:endParaRPr>
          </a:p>
          <a:p>
            <a:pPr>
              <a:lnSpc>
                <a:spcPts val="1844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464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9150" y="5382379"/>
            <a:ext cx="2873031" cy="87280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91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John: I hate mushrooms.</a:t>
            </a:r>
          </a:p>
          <a:p>
            <a:pPr>
              <a:lnSpc>
                <a:spcPts val="1476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Me: Me too (=I also hate mushrooms).</a:t>
            </a:r>
          </a:p>
          <a:p>
            <a:pPr>
              <a:lnSpc>
                <a:spcPts val="1000"/>
              </a:lnSpc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ts val="1844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Lucy: I don’t live in London.</a:t>
            </a:r>
          </a:p>
          <a:p>
            <a:pPr>
              <a:lnSpc>
                <a:spcPts val="1464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Me: Me neither (=I also don’t live in London).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410" y="6471488"/>
            <a:ext cx="5470600" cy="66684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70"/>
              </a:lnSpc>
            </a:pPr>
            <a:r>
              <a:rPr lang="en-US" sz="1200" b="1">
                <a:solidFill>
                  <a:srgbClr val="000000"/>
                </a:solidFill>
                <a:latin typeface="Times New Roman"/>
              </a:rPr>
              <a:t>Subjects other than ‘I’:</a:t>
            </a:r>
          </a:p>
          <a:p>
            <a:pPr>
              <a:lnSpc>
                <a:spcPts val="1000"/>
              </a:lnSpc>
            </a:pPr>
            <a:endParaRPr lang="en-US" sz="1200" b="1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ts val="1736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Of course, we can also use these expressions to talk about what’s true for other people,</a:t>
            </a:r>
          </a:p>
          <a:p>
            <a:pPr>
              <a:lnSpc>
                <a:spcPts val="138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not just ourselves: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00569" y="7364786"/>
            <a:ext cx="92974" cy="8826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70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464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000"/>
              </a:lnSpc>
            </a:pPr>
            <a:endParaRPr lang="en-US" sz="1200">
              <a:solidFill>
                <a:srgbClr val="000000"/>
              </a:solidFill>
              <a:latin typeface="Symbol"/>
            </a:endParaRPr>
          </a:p>
          <a:p>
            <a:pPr>
              <a:lnSpc>
                <a:spcPts val="1844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  <a:p>
            <a:pPr>
              <a:lnSpc>
                <a:spcPts val="1476"/>
              </a:lnSpc>
            </a:pPr>
            <a:r>
              <a:rPr lang="en-US" sz="1200">
                <a:solidFill>
                  <a:srgbClr val="000000"/>
                </a:solidFill>
                <a:latin typeface="Symbol"/>
              </a:rPr>
              <a:t>•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9150" y="7354271"/>
            <a:ext cx="3864135" cy="87742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91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John: I hate mushrooms.</a:t>
            </a:r>
          </a:p>
          <a:p>
            <a:pPr>
              <a:lnSpc>
                <a:spcPts val="1464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Me: So does Laura / Laura does too / Laura too.</a:t>
            </a:r>
          </a:p>
          <a:p>
            <a:pPr>
              <a:lnSpc>
                <a:spcPts val="1000"/>
              </a:lnSpc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ts val="1844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Lucy: I don’t live in London.</a:t>
            </a:r>
          </a:p>
          <a:p>
            <a:pPr>
              <a:lnSpc>
                <a:spcPts val="1476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Me: Neither does David / David doesn’t either / David neither.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410" y="8437747"/>
            <a:ext cx="3765454" cy="16542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1091"/>
              </a:lnSpc>
              <a:buClrTx/>
              <a:buSzTx/>
              <a:buNone/>
              <a:tabLst>
                <a:tab pos="1574800" algn="l"/>
                <a:tab pos="1739900" algn="l"/>
              </a:tabLst>
              <a:defRPr/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Some more examples:</a:t>
            </a: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574800" algn="l"/>
                <a:tab pos="17399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760"/>
              </a:lnSpc>
              <a:buClrTx/>
              <a:buSzTx/>
              <a:buNone/>
              <a:tabLst>
                <a:tab pos="1574800" algn="l"/>
                <a:tab pos="1739900" algn="l"/>
              </a:tabLst>
              <a:defRPr/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We live in London and so do they.</a:t>
            </a:r>
          </a:p>
          <a:p>
            <a:pPr marL="0" marR="0" lvl="0" indent="0" defTabSz="914400" eaLnBrk="1" fontAlgn="auto" latinLnBrk="0" hangingPunct="1">
              <a:lnSpc>
                <a:spcPts val="1380"/>
              </a:lnSpc>
              <a:buClrTx/>
              <a:buSzTx/>
              <a:buNone/>
              <a:tabLst>
                <a:tab pos="1574800" algn="l"/>
                <a:tab pos="1739900" algn="l"/>
              </a:tabLst>
              <a:defRPr/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Emma loves tennis. Jill and Laura do too.</a:t>
            </a:r>
          </a:p>
          <a:p>
            <a:pPr marL="0" marR="0" lvl="0" indent="0" defTabSz="914400" eaLnBrk="1" fontAlgn="auto" latinLnBrk="0" hangingPunct="1">
              <a:lnSpc>
                <a:spcPts val="1380"/>
              </a:lnSpc>
              <a:buClrTx/>
              <a:buSzTx/>
              <a:buNone/>
              <a:tabLst>
                <a:tab pos="1574800" algn="l"/>
                <a:tab pos="1739900" algn="l"/>
              </a:tabLst>
              <a:defRPr/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My parents don’t come here often. Neither does Alex.</a:t>
            </a:r>
          </a:p>
          <a:p>
            <a:pPr marL="0" marR="0" lvl="0" indent="0" defTabSz="914400" eaLnBrk="1" fontAlgn="auto" latinLnBrk="0" hangingPunct="1">
              <a:lnSpc>
                <a:spcPts val="1380"/>
              </a:lnSpc>
              <a:buClrTx/>
              <a:buSzTx/>
              <a:buNone/>
              <a:tabLst>
                <a:tab pos="1574800" algn="l"/>
                <a:tab pos="1739900" algn="l"/>
              </a:tabLst>
              <a:defRPr/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She isn’t French and neither is he.</a:t>
            </a:r>
          </a:p>
          <a:p>
            <a:pPr marL="0" marR="0" lvl="0" indent="0" defTabSz="914400" eaLnBrk="1" fontAlgn="auto" latinLnBrk="0" hangingPunct="1">
              <a:lnSpc>
                <a:spcPts val="1380"/>
              </a:lnSpc>
              <a:buClrTx/>
              <a:buSzTx/>
              <a:buNone/>
              <a:tabLst>
                <a:tab pos="1574800" algn="l"/>
                <a:tab pos="1739900" algn="l"/>
              </a:tabLst>
              <a:defRPr/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You don’t like cold weather. Neither do we.</a:t>
            </a: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1574800" algn="l"/>
                <a:tab pos="1739900" algn="l"/>
              </a:tabLst>
              <a:defRPr/>
            </a:pPr>
            <a:endParaRPr lang="en-US" sz="1200">
              <a:solidFill>
                <a:srgbClr val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ts val="1518"/>
              </a:lnSpc>
              <a:buClrTx/>
              <a:buSzTx/>
              <a:buNone/>
              <a:tabLst>
                <a:tab pos="1574800" algn="l"/>
                <a:tab pos="1739900" algn="l"/>
              </a:tabLst>
              <a:defRPr/>
            </a:pPr>
            <a:r>
              <a:rPr lang="en-US" sz="1200">
                <a:solidFill>
                  <a:srgbClr val="000000"/>
                </a:solidFill>
                <a:latin typeface="Times New Roman"/>
              </a:rPr>
              <a:t>		</a:t>
            </a:r>
            <a:r>
              <a:rPr lang="en-US" sz="804">
                <a:solidFill>
                  <a:srgbClr val="000000"/>
                </a:solidFill>
                <a:latin typeface="Times New Roman"/>
              </a:rPr>
              <a:t>© 2013 www.perfect-english-grammar.com</a:t>
            </a:r>
          </a:p>
          <a:p>
            <a:pPr marL="0" marR="0" lvl="0" indent="0" defTabSz="914400" eaLnBrk="1" fontAlgn="auto" latinLnBrk="0" hangingPunct="1">
              <a:lnSpc>
                <a:spcPts val="912"/>
              </a:lnSpc>
              <a:buClrTx/>
              <a:buSzTx/>
              <a:buNone/>
              <a:tabLst>
                <a:tab pos="1574800" algn="l"/>
                <a:tab pos="1739900" algn="l"/>
              </a:tabLst>
              <a:defRPr/>
            </a:pPr>
            <a:r>
              <a:rPr lang="en-US" sz="804">
                <a:solidFill>
                  <a:srgbClr val="000000"/>
                </a:solidFill>
                <a:latin typeface="Times New Roman"/>
              </a:rPr>
              <a:t>	May be freely copied for personal or classroom use.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829</Words>
  <Application>Microsoft Office PowerPoint</Application>
  <PresentationFormat>Custom</PresentationFormat>
  <Paragraphs>155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Gede Eka Putrawan, S.S.,M.Hum</dc:creator>
  <cp:lastModifiedBy>Gede Eka Putrawan</cp:lastModifiedBy>
  <cp:revision>3</cp:revision>
  <dcterms:created xsi:type="dcterms:W3CDTF">2015-11-03T05:55:34Z</dcterms:created>
  <dcterms:modified xsi:type="dcterms:W3CDTF">2017-11-10T00:44:12Z</dcterms:modified>
</cp:coreProperties>
</file>