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90" r:id="rId2"/>
    <p:sldId id="350" r:id="rId3"/>
    <p:sldId id="347" r:id="rId4"/>
    <p:sldId id="346" r:id="rId5"/>
    <p:sldId id="343" r:id="rId6"/>
    <p:sldId id="344" r:id="rId7"/>
    <p:sldId id="345" r:id="rId8"/>
    <p:sldId id="297" r:id="rId9"/>
    <p:sldId id="298" r:id="rId10"/>
    <p:sldId id="299" r:id="rId11"/>
    <p:sldId id="300" r:id="rId12"/>
    <p:sldId id="301" r:id="rId13"/>
    <p:sldId id="302" r:id="rId14"/>
    <p:sldId id="309" r:id="rId15"/>
    <p:sldId id="335" r:id="rId16"/>
    <p:sldId id="303" r:id="rId17"/>
    <p:sldId id="304" r:id="rId18"/>
    <p:sldId id="323" r:id="rId19"/>
    <p:sldId id="326" r:id="rId20"/>
    <p:sldId id="328" r:id="rId21"/>
    <p:sldId id="351" r:id="rId22"/>
    <p:sldId id="330" r:id="rId23"/>
    <p:sldId id="332" r:id="rId24"/>
    <p:sldId id="305" r:id="rId25"/>
    <p:sldId id="342" r:id="rId26"/>
    <p:sldId id="322" r:id="rId27"/>
    <p:sldId id="349" r:id="rId28"/>
    <p:sldId id="341" r:id="rId29"/>
    <p:sldId id="306" r:id="rId30"/>
    <p:sldId id="307" r:id="rId31"/>
    <p:sldId id="310" r:id="rId32"/>
    <p:sldId id="312" r:id="rId33"/>
    <p:sldId id="313" r:id="rId34"/>
    <p:sldId id="324" r:id="rId35"/>
    <p:sldId id="352" r:id="rId36"/>
    <p:sldId id="353" r:id="rId37"/>
    <p:sldId id="354" r:id="rId38"/>
    <p:sldId id="355" r:id="rId39"/>
    <p:sldId id="356" r:id="rId40"/>
    <p:sldId id="333" r:id="rId41"/>
    <p:sldId id="334" r:id="rId42"/>
    <p:sldId id="339" r:id="rId43"/>
    <p:sldId id="340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</p:sldIdLst>
  <p:sldSz cx="9144000" cy="6858000" type="screen4x3"/>
  <p:notesSz cx="6858000" cy="9945688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90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500" autoAdjust="0"/>
    <p:restoredTop sz="98753" autoAdjust="0"/>
  </p:normalViewPr>
  <p:slideViewPr>
    <p:cSldViewPr>
      <p:cViewPr>
        <p:scale>
          <a:sx n="70" d="100"/>
          <a:sy n="70" d="100"/>
        </p:scale>
        <p:origin x="-151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64D2C-96A6-4134-84D9-8F0BDF5C1CD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3763EA-B53E-4D04-A6DC-DC26F76C1267}">
      <dgm:prSet phldrT="[Text]"/>
      <dgm:spPr/>
      <dgm:t>
        <a:bodyPr/>
        <a:lstStyle/>
        <a:p>
          <a:pPr algn="ctr"/>
          <a:r>
            <a:rPr lang="en-US" b="1" dirty="0" smtClean="0"/>
            <a:t>Proses </a:t>
          </a:r>
          <a:r>
            <a:rPr lang="en-US" b="1" dirty="0" err="1" smtClean="0"/>
            <a:t>transportasi</a:t>
          </a:r>
          <a:r>
            <a:rPr lang="en-US" b="1" dirty="0" smtClean="0"/>
            <a:t>   </a:t>
          </a:r>
          <a:r>
            <a:rPr lang="en-US" b="1" dirty="0" err="1" smtClean="0"/>
            <a:t>zat</a:t>
          </a:r>
          <a:r>
            <a:rPr lang="en-US" b="1" dirty="0" smtClean="0"/>
            <a:t> </a:t>
          </a:r>
          <a:r>
            <a:rPr lang="en-US" b="1" dirty="0" err="1" smtClean="0"/>
            <a:t>melalui</a:t>
          </a:r>
          <a:r>
            <a:rPr lang="en-US" b="1" dirty="0" smtClean="0"/>
            <a:t> </a:t>
          </a:r>
          <a:r>
            <a:rPr lang="en-US" b="1" dirty="0" err="1" smtClean="0"/>
            <a:t>membran</a:t>
          </a:r>
          <a:endParaRPr lang="en-US" b="1" dirty="0"/>
        </a:p>
      </dgm:t>
    </dgm:pt>
    <dgm:pt modelId="{A0FC5477-161F-415E-A982-BFE67FF478FB}" type="parTrans" cxnId="{DF7D4E9D-2F66-4412-B455-E29110742B60}">
      <dgm:prSet/>
      <dgm:spPr/>
      <dgm:t>
        <a:bodyPr/>
        <a:lstStyle/>
        <a:p>
          <a:endParaRPr lang="en-US"/>
        </a:p>
      </dgm:t>
    </dgm:pt>
    <dgm:pt modelId="{9FBC579C-7BA5-453C-9D2D-AC58466CD604}" type="sibTrans" cxnId="{DF7D4E9D-2F66-4412-B455-E29110742B60}">
      <dgm:prSet/>
      <dgm:spPr/>
      <dgm:t>
        <a:bodyPr/>
        <a:lstStyle/>
        <a:p>
          <a:endParaRPr lang="en-US"/>
        </a:p>
      </dgm:t>
    </dgm:pt>
    <dgm:pt modelId="{BA598A5F-8D29-48EA-87F9-41F1A4C8E1A5}">
      <dgm:prSet phldrT="[Text]"/>
      <dgm:spPr/>
      <dgm:t>
        <a:bodyPr/>
        <a:lstStyle/>
        <a:p>
          <a:r>
            <a:rPr lang="en-US" b="1" dirty="0" smtClean="0"/>
            <a:t>Proses </a:t>
          </a:r>
          <a:r>
            <a:rPr lang="en-US" b="1" dirty="0" err="1" smtClean="0"/>
            <a:t>aktif</a:t>
          </a:r>
          <a:endParaRPr lang="en-US" b="1" dirty="0"/>
        </a:p>
      </dgm:t>
    </dgm:pt>
    <dgm:pt modelId="{C8297C07-6BC6-402E-A8A4-4A6A227A60F7}" type="parTrans" cxnId="{7FFD0716-EC69-458B-ABD5-714959785575}">
      <dgm:prSet/>
      <dgm:spPr/>
      <dgm:t>
        <a:bodyPr/>
        <a:lstStyle/>
        <a:p>
          <a:endParaRPr lang="en-US"/>
        </a:p>
      </dgm:t>
    </dgm:pt>
    <dgm:pt modelId="{89E350EF-EFE1-4765-BA89-30AE936A6CEC}" type="sibTrans" cxnId="{7FFD0716-EC69-458B-ABD5-714959785575}">
      <dgm:prSet/>
      <dgm:spPr/>
      <dgm:t>
        <a:bodyPr/>
        <a:lstStyle/>
        <a:p>
          <a:endParaRPr lang="en-US"/>
        </a:p>
      </dgm:t>
    </dgm:pt>
    <dgm:pt modelId="{54585891-E3E4-473B-9533-C8C1356FC5D5}">
      <dgm:prSet phldrT="[Text]"/>
      <dgm:spPr/>
      <dgm:t>
        <a:bodyPr/>
        <a:lstStyle/>
        <a:p>
          <a:r>
            <a:rPr lang="en-US" b="1" dirty="0" err="1" smtClean="0"/>
            <a:t>Endositosis</a:t>
          </a:r>
          <a:endParaRPr lang="en-US" b="1" dirty="0" smtClean="0"/>
        </a:p>
        <a:p>
          <a:r>
            <a:rPr lang="en-US" b="1" dirty="0" err="1" smtClean="0"/>
            <a:t>Eksositosis</a:t>
          </a:r>
          <a:r>
            <a:rPr lang="en-US" b="1" dirty="0" smtClean="0"/>
            <a:t> </a:t>
          </a:r>
          <a:endParaRPr lang="en-US" b="1" dirty="0"/>
        </a:p>
      </dgm:t>
    </dgm:pt>
    <dgm:pt modelId="{4354483E-5228-43E4-A528-60C9F3C0480B}" type="parTrans" cxnId="{B10152D0-6B57-4458-BDE2-FB55C9ADE66E}">
      <dgm:prSet/>
      <dgm:spPr/>
      <dgm:t>
        <a:bodyPr/>
        <a:lstStyle/>
        <a:p>
          <a:endParaRPr lang="en-US"/>
        </a:p>
      </dgm:t>
    </dgm:pt>
    <dgm:pt modelId="{E02A08EF-FE8C-48F3-BACF-D1A87FFC7B92}" type="sibTrans" cxnId="{B10152D0-6B57-4458-BDE2-FB55C9ADE66E}">
      <dgm:prSet/>
      <dgm:spPr/>
      <dgm:t>
        <a:bodyPr/>
        <a:lstStyle/>
        <a:p>
          <a:endParaRPr lang="en-US"/>
        </a:p>
      </dgm:t>
    </dgm:pt>
    <dgm:pt modelId="{A76942BF-7925-4C28-B9E7-1BB2E87DE9B3}">
      <dgm:prSet phldrT="[Text]"/>
      <dgm:spPr/>
      <dgm:t>
        <a:bodyPr/>
        <a:lstStyle/>
        <a:p>
          <a:r>
            <a:rPr lang="en-US" b="1" dirty="0" smtClean="0"/>
            <a:t>Transport </a:t>
          </a:r>
          <a:r>
            <a:rPr lang="en-US" b="1" dirty="0" err="1" smtClean="0"/>
            <a:t>aktif</a:t>
          </a:r>
          <a:endParaRPr lang="en-US" b="1" dirty="0" smtClean="0"/>
        </a:p>
        <a:p>
          <a:r>
            <a:rPr lang="en-US" b="1" dirty="0" smtClean="0"/>
            <a:t>  a. </a:t>
          </a:r>
          <a:r>
            <a:rPr lang="en-US" b="1" dirty="0" err="1" smtClean="0"/>
            <a:t>Pompa</a:t>
          </a:r>
          <a:r>
            <a:rPr lang="en-US" b="1" dirty="0" smtClean="0"/>
            <a:t> ion Na</a:t>
          </a:r>
          <a:r>
            <a:rPr lang="id-ID" b="1" dirty="0" smtClean="0"/>
            <a:t>/K</a:t>
          </a:r>
          <a:endParaRPr lang="en-US" b="1" dirty="0" smtClean="0"/>
        </a:p>
        <a:p>
          <a:r>
            <a:rPr lang="en-US" b="1" dirty="0" smtClean="0"/>
            <a:t>b. </a:t>
          </a:r>
          <a:r>
            <a:rPr lang="en-US" b="1" dirty="0" err="1" smtClean="0"/>
            <a:t>Pompa</a:t>
          </a:r>
          <a:r>
            <a:rPr lang="en-US" b="1" dirty="0" smtClean="0"/>
            <a:t> </a:t>
          </a:r>
          <a:r>
            <a:rPr lang="id-ID" b="1" dirty="0" smtClean="0"/>
            <a:t>Proton</a:t>
          </a:r>
          <a:endParaRPr lang="en-US" b="1" dirty="0"/>
        </a:p>
      </dgm:t>
    </dgm:pt>
    <dgm:pt modelId="{596D7763-D648-4D74-8D8C-ADFBEFCAE5ED}" type="parTrans" cxnId="{4B163EF7-ABDB-45CF-A14A-CBB538BC84BA}">
      <dgm:prSet/>
      <dgm:spPr/>
      <dgm:t>
        <a:bodyPr/>
        <a:lstStyle/>
        <a:p>
          <a:endParaRPr lang="en-US"/>
        </a:p>
      </dgm:t>
    </dgm:pt>
    <dgm:pt modelId="{0379BC93-75F3-4575-A425-66EA948D333B}" type="sibTrans" cxnId="{4B163EF7-ABDB-45CF-A14A-CBB538BC84BA}">
      <dgm:prSet/>
      <dgm:spPr/>
      <dgm:t>
        <a:bodyPr/>
        <a:lstStyle/>
        <a:p>
          <a:endParaRPr lang="en-US"/>
        </a:p>
      </dgm:t>
    </dgm:pt>
    <dgm:pt modelId="{5899154F-46B9-470C-92AF-627A678B0F7E}">
      <dgm:prSet phldrT="[Text]"/>
      <dgm:spPr/>
      <dgm:t>
        <a:bodyPr/>
        <a:lstStyle/>
        <a:p>
          <a:r>
            <a:rPr lang="en-US" b="1" dirty="0" smtClean="0"/>
            <a:t>Proses </a:t>
          </a:r>
          <a:r>
            <a:rPr lang="en-US" b="1" dirty="0" err="1" smtClean="0"/>
            <a:t>pasif</a:t>
          </a:r>
          <a:endParaRPr lang="en-US" b="1" dirty="0"/>
        </a:p>
      </dgm:t>
    </dgm:pt>
    <dgm:pt modelId="{9229D828-33FE-43B2-A575-273CC374AFA1}" type="parTrans" cxnId="{B798A25D-4685-4D3B-8A32-6888028340D5}">
      <dgm:prSet/>
      <dgm:spPr/>
      <dgm:t>
        <a:bodyPr/>
        <a:lstStyle/>
        <a:p>
          <a:endParaRPr lang="en-US"/>
        </a:p>
      </dgm:t>
    </dgm:pt>
    <dgm:pt modelId="{1AF1979B-9722-4E5D-B60C-C02F3475DA22}" type="sibTrans" cxnId="{B798A25D-4685-4D3B-8A32-6888028340D5}">
      <dgm:prSet/>
      <dgm:spPr/>
      <dgm:t>
        <a:bodyPr/>
        <a:lstStyle/>
        <a:p>
          <a:endParaRPr lang="en-US"/>
        </a:p>
      </dgm:t>
    </dgm:pt>
    <dgm:pt modelId="{BE842B31-85F7-41B8-9D24-58A6149C7510}">
      <dgm:prSet phldrT="[Text]"/>
      <dgm:spPr/>
      <dgm:t>
        <a:bodyPr/>
        <a:lstStyle/>
        <a:p>
          <a:r>
            <a:rPr lang="en-US" b="1" dirty="0" err="1" smtClean="0"/>
            <a:t>Difusi</a:t>
          </a:r>
          <a:r>
            <a:rPr lang="en-US" b="1" dirty="0" smtClean="0"/>
            <a:t> </a:t>
          </a:r>
        </a:p>
        <a:p>
          <a:r>
            <a:rPr lang="en-US" b="1" dirty="0" err="1" smtClean="0"/>
            <a:t>Difusi</a:t>
          </a:r>
          <a:r>
            <a:rPr lang="en-US" b="1" dirty="0" smtClean="0"/>
            <a:t> </a:t>
          </a:r>
          <a:r>
            <a:rPr lang="en-US" b="1" dirty="0" err="1" smtClean="0"/>
            <a:t>fasilitasi</a:t>
          </a:r>
          <a:endParaRPr lang="en-US" b="1" dirty="0" smtClean="0"/>
        </a:p>
        <a:p>
          <a:r>
            <a:rPr lang="en-US" b="1" dirty="0" smtClean="0"/>
            <a:t>Osmosis</a:t>
          </a:r>
          <a:endParaRPr lang="en-US" b="1" dirty="0"/>
        </a:p>
      </dgm:t>
    </dgm:pt>
    <dgm:pt modelId="{3D0A6565-3567-41D1-B6C1-2EBF1104653A}" type="parTrans" cxnId="{2704AE07-0BD0-4354-BC97-5A0E24E14F83}">
      <dgm:prSet/>
      <dgm:spPr/>
      <dgm:t>
        <a:bodyPr/>
        <a:lstStyle/>
        <a:p>
          <a:endParaRPr lang="en-US"/>
        </a:p>
      </dgm:t>
    </dgm:pt>
    <dgm:pt modelId="{65390A4E-9C4A-4D0A-BF12-75E4E26881A3}" type="sibTrans" cxnId="{2704AE07-0BD0-4354-BC97-5A0E24E14F83}">
      <dgm:prSet/>
      <dgm:spPr/>
      <dgm:t>
        <a:bodyPr/>
        <a:lstStyle/>
        <a:p>
          <a:endParaRPr lang="en-US"/>
        </a:p>
      </dgm:t>
    </dgm:pt>
    <dgm:pt modelId="{46A9605D-6D37-4E24-B4BF-C2348C8CEDEE}" type="pres">
      <dgm:prSet presAssocID="{DCD64D2C-96A6-4134-84D9-8F0BDF5C1CD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AC76399-C541-4935-94B7-B603ED2BE09B}" type="pres">
      <dgm:prSet presAssocID="{E53763EA-B53E-4D04-A6DC-DC26F76C1267}" presName="hierRoot1" presStyleCnt="0"/>
      <dgm:spPr/>
    </dgm:pt>
    <dgm:pt modelId="{165DAA95-21D3-462A-990B-604D501DB4E9}" type="pres">
      <dgm:prSet presAssocID="{E53763EA-B53E-4D04-A6DC-DC26F76C1267}" presName="composite" presStyleCnt="0"/>
      <dgm:spPr/>
    </dgm:pt>
    <dgm:pt modelId="{4EAF0428-FE9A-4A43-9B21-DA3C25E423CE}" type="pres">
      <dgm:prSet presAssocID="{E53763EA-B53E-4D04-A6DC-DC26F76C1267}" presName="background" presStyleLbl="node0" presStyleIdx="0" presStyleCnt="1"/>
      <dgm:spPr/>
    </dgm:pt>
    <dgm:pt modelId="{E051E3F8-8E44-40B9-A109-B3A1ACB1813E}" type="pres">
      <dgm:prSet presAssocID="{E53763EA-B53E-4D04-A6DC-DC26F76C126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1AEB38-961A-4E8F-BDDB-92D15BC056D2}" type="pres">
      <dgm:prSet presAssocID="{E53763EA-B53E-4D04-A6DC-DC26F76C1267}" presName="hierChild2" presStyleCnt="0"/>
      <dgm:spPr/>
    </dgm:pt>
    <dgm:pt modelId="{E13C2D02-1D78-4641-8736-DA425B610506}" type="pres">
      <dgm:prSet presAssocID="{C8297C07-6BC6-402E-A8A4-4A6A227A60F7}" presName="Name10" presStyleLbl="parChTrans1D2" presStyleIdx="0" presStyleCnt="2"/>
      <dgm:spPr/>
      <dgm:t>
        <a:bodyPr/>
        <a:lstStyle/>
        <a:p>
          <a:endParaRPr lang="en-US"/>
        </a:p>
      </dgm:t>
    </dgm:pt>
    <dgm:pt modelId="{36DE028D-0D09-4BAB-90BA-4DC0D18E273A}" type="pres">
      <dgm:prSet presAssocID="{BA598A5F-8D29-48EA-87F9-41F1A4C8E1A5}" presName="hierRoot2" presStyleCnt="0"/>
      <dgm:spPr/>
    </dgm:pt>
    <dgm:pt modelId="{AD85AF67-AB44-4C1A-8DC4-3AB8C6C90D75}" type="pres">
      <dgm:prSet presAssocID="{BA598A5F-8D29-48EA-87F9-41F1A4C8E1A5}" presName="composite2" presStyleCnt="0"/>
      <dgm:spPr/>
    </dgm:pt>
    <dgm:pt modelId="{EF0F7CD5-E997-412B-B236-DB247633D1E8}" type="pres">
      <dgm:prSet presAssocID="{BA598A5F-8D29-48EA-87F9-41F1A4C8E1A5}" presName="background2" presStyleLbl="node2" presStyleIdx="0" presStyleCnt="2"/>
      <dgm:spPr/>
    </dgm:pt>
    <dgm:pt modelId="{6A55895E-8BA1-42FB-928C-2BBC5F06ECC6}" type="pres">
      <dgm:prSet presAssocID="{BA598A5F-8D29-48EA-87F9-41F1A4C8E1A5}" presName="text2" presStyleLbl="fgAcc2" presStyleIdx="0" presStyleCnt="2" custLinFactNeighborX="-48518" custLinFactNeighborY="-409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12AE76-69FE-4716-9C1E-5173885FBAC3}" type="pres">
      <dgm:prSet presAssocID="{BA598A5F-8D29-48EA-87F9-41F1A4C8E1A5}" presName="hierChild3" presStyleCnt="0"/>
      <dgm:spPr/>
    </dgm:pt>
    <dgm:pt modelId="{F6EA370A-E42C-4A55-8469-2A9E56F81A4E}" type="pres">
      <dgm:prSet presAssocID="{4354483E-5228-43E4-A528-60C9F3C0480B}" presName="Name17" presStyleLbl="parChTrans1D3" presStyleIdx="0" presStyleCnt="3"/>
      <dgm:spPr/>
      <dgm:t>
        <a:bodyPr/>
        <a:lstStyle/>
        <a:p>
          <a:endParaRPr lang="en-US"/>
        </a:p>
      </dgm:t>
    </dgm:pt>
    <dgm:pt modelId="{87AECAB3-DB84-4C66-AA79-7CB890750905}" type="pres">
      <dgm:prSet presAssocID="{54585891-E3E4-473B-9533-C8C1356FC5D5}" presName="hierRoot3" presStyleCnt="0"/>
      <dgm:spPr/>
    </dgm:pt>
    <dgm:pt modelId="{CAD6AC94-442B-48DC-922F-3A3F4207B2A7}" type="pres">
      <dgm:prSet presAssocID="{54585891-E3E4-473B-9533-C8C1356FC5D5}" presName="composite3" presStyleCnt="0"/>
      <dgm:spPr/>
    </dgm:pt>
    <dgm:pt modelId="{34994DAF-D75A-4374-B128-9A01C7D18B73}" type="pres">
      <dgm:prSet presAssocID="{54585891-E3E4-473B-9533-C8C1356FC5D5}" presName="background3" presStyleLbl="node3" presStyleIdx="0" presStyleCnt="3"/>
      <dgm:spPr/>
    </dgm:pt>
    <dgm:pt modelId="{27D9FE05-20E8-4236-BFF3-0AB1C02E3D62}" type="pres">
      <dgm:prSet presAssocID="{54585891-E3E4-473B-9533-C8C1356FC5D5}" presName="text3" presStyleLbl="fgAcc3" presStyleIdx="0" presStyleCnt="3" custLinFactNeighborX="-952" custLinFactNeighborY="-214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DEE07A-C1ED-4A75-991A-42F1E0D7FD38}" type="pres">
      <dgm:prSet presAssocID="{54585891-E3E4-473B-9533-C8C1356FC5D5}" presName="hierChild4" presStyleCnt="0"/>
      <dgm:spPr/>
    </dgm:pt>
    <dgm:pt modelId="{47CF798E-CE52-44DF-AA23-80A1AAD3B3B3}" type="pres">
      <dgm:prSet presAssocID="{596D7763-D648-4D74-8D8C-ADFBEFCAE5ED}" presName="Name17" presStyleLbl="parChTrans1D3" presStyleIdx="1" presStyleCnt="3"/>
      <dgm:spPr/>
      <dgm:t>
        <a:bodyPr/>
        <a:lstStyle/>
        <a:p>
          <a:endParaRPr lang="en-US"/>
        </a:p>
      </dgm:t>
    </dgm:pt>
    <dgm:pt modelId="{D5D9A7C9-2036-4931-A77A-0EF8C4DC66B0}" type="pres">
      <dgm:prSet presAssocID="{A76942BF-7925-4C28-B9E7-1BB2E87DE9B3}" presName="hierRoot3" presStyleCnt="0"/>
      <dgm:spPr/>
    </dgm:pt>
    <dgm:pt modelId="{AD3AB94E-0D49-43A2-97A5-4610015E534E}" type="pres">
      <dgm:prSet presAssocID="{A76942BF-7925-4C28-B9E7-1BB2E87DE9B3}" presName="composite3" presStyleCnt="0"/>
      <dgm:spPr/>
    </dgm:pt>
    <dgm:pt modelId="{C2AC4100-9F30-46C2-893C-FA2349ABCB56}" type="pres">
      <dgm:prSet presAssocID="{A76942BF-7925-4C28-B9E7-1BB2E87DE9B3}" presName="background3" presStyleLbl="node3" presStyleIdx="1" presStyleCnt="3"/>
      <dgm:spPr/>
    </dgm:pt>
    <dgm:pt modelId="{18C5EA02-2A65-41AC-AC9C-300221DDC827}" type="pres">
      <dgm:prSet presAssocID="{A76942BF-7925-4C28-B9E7-1BB2E87DE9B3}" presName="text3" presStyleLbl="fgAcc3" presStyleIdx="1" presStyleCnt="3" custLinFactNeighborX="-1270" custLinFactNeighborY="-161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11D0DE-EE03-4A9A-8017-DCC14DF12E40}" type="pres">
      <dgm:prSet presAssocID="{A76942BF-7925-4C28-B9E7-1BB2E87DE9B3}" presName="hierChild4" presStyleCnt="0"/>
      <dgm:spPr/>
    </dgm:pt>
    <dgm:pt modelId="{0B6464C2-186E-4DD5-A2BE-6E13D82406E9}" type="pres">
      <dgm:prSet presAssocID="{9229D828-33FE-43B2-A575-273CC374AFA1}" presName="Name10" presStyleLbl="parChTrans1D2" presStyleIdx="1" presStyleCnt="2"/>
      <dgm:spPr/>
      <dgm:t>
        <a:bodyPr/>
        <a:lstStyle/>
        <a:p>
          <a:endParaRPr lang="en-US"/>
        </a:p>
      </dgm:t>
    </dgm:pt>
    <dgm:pt modelId="{4C2D5CA2-4496-4268-ABB4-E54051E9AC47}" type="pres">
      <dgm:prSet presAssocID="{5899154F-46B9-470C-92AF-627A678B0F7E}" presName="hierRoot2" presStyleCnt="0"/>
      <dgm:spPr/>
    </dgm:pt>
    <dgm:pt modelId="{7C1C3058-4F8B-4481-B707-97F71C777DA8}" type="pres">
      <dgm:prSet presAssocID="{5899154F-46B9-470C-92AF-627A678B0F7E}" presName="composite2" presStyleCnt="0"/>
      <dgm:spPr/>
    </dgm:pt>
    <dgm:pt modelId="{E9365838-7647-4A38-8FA3-888E8D08E5DB}" type="pres">
      <dgm:prSet presAssocID="{5899154F-46B9-470C-92AF-627A678B0F7E}" presName="background2" presStyleLbl="node2" presStyleIdx="1" presStyleCnt="2"/>
      <dgm:spPr/>
    </dgm:pt>
    <dgm:pt modelId="{56ADE04A-F80D-4143-85F9-F1F2B4F1D584}" type="pres">
      <dgm:prSet presAssocID="{5899154F-46B9-470C-92AF-627A678B0F7E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7439F2-49F8-453A-AD4C-D0AC7BD6DF5F}" type="pres">
      <dgm:prSet presAssocID="{5899154F-46B9-470C-92AF-627A678B0F7E}" presName="hierChild3" presStyleCnt="0"/>
      <dgm:spPr/>
    </dgm:pt>
    <dgm:pt modelId="{46B17F21-9E13-4670-B98F-EBAC394C1E49}" type="pres">
      <dgm:prSet presAssocID="{3D0A6565-3567-41D1-B6C1-2EBF1104653A}" presName="Name17" presStyleLbl="parChTrans1D3" presStyleIdx="2" presStyleCnt="3"/>
      <dgm:spPr/>
      <dgm:t>
        <a:bodyPr/>
        <a:lstStyle/>
        <a:p>
          <a:endParaRPr lang="en-US"/>
        </a:p>
      </dgm:t>
    </dgm:pt>
    <dgm:pt modelId="{1B9CE38F-0ABF-45D2-B304-CB324CCEFAE7}" type="pres">
      <dgm:prSet presAssocID="{BE842B31-85F7-41B8-9D24-58A6149C7510}" presName="hierRoot3" presStyleCnt="0"/>
      <dgm:spPr/>
    </dgm:pt>
    <dgm:pt modelId="{1770579D-99D9-44CF-AE0A-19FB6E7EF745}" type="pres">
      <dgm:prSet presAssocID="{BE842B31-85F7-41B8-9D24-58A6149C7510}" presName="composite3" presStyleCnt="0"/>
      <dgm:spPr/>
    </dgm:pt>
    <dgm:pt modelId="{68D15BCB-E448-416B-967B-3E1F0BDC21FB}" type="pres">
      <dgm:prSet presAssocID="{BE842B31-85F7-41B8-9D24-58A6149C7510}" presName="background3" presStyleLbl="node3" presStyleIdx="2" presStyleCnt="3"/>
      <dgm:spPr/>
    </dgm:pt>
    <dgm:pt modelId="{07201ACA-43FB-4574-A6B7-1C1043E63D24}" type="pres">
      <dgm:prSet presAssocID="{BE842B31-85F7-41B8-9D24-58A6149C7510}" presName="text3" presStyleLbl="fgAcc3" presStyleIdx="2" presStyleCnt="3" custLinFactNeighborX="-4021" custLinFactNeighborY="-101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07AF81-704A-4C4A-8B8B-49E3FFF8F63C}" type="pres">
      <dgm:prSet presAssocID="{BE842B31-85F7-41B8-9D24-58A6149C7510}" presName="hierChild4" presStyleCnt="0"/>
      <dgm:spPr/>
    </dgm:pt>
  </dgm:ptLst>
  <dgm:cxnLst>
    <dgm:cxn modelId="{CF7F65AE-4C35-4309-B9DA-4FC807697E32}" type="presOf" srcId="{3D0A6565-3567-41D1-B6C1-2EBF1104653A}" destId="{46B17F21-9E13-4670-B98F-EBAC394C1E49}" srcOrd="0" destOrd="0" presId="urn:microsoft.com/office/officeart/2005/8/layout/hierarchy1"/>
    <dgm:cxn modelId="{20B351ED-3380-4095-AFCF-F568A6A3F0CD}" type="presOf" srcId="{4354483E-5228-43E4-A528-60C9F3C0480B}" destId="{F6EA370A-E42C-4A55-8469-2A9E56F81A4E}" srcOrd="0" destOrd="0" presId="urn:microsoft.com/office/officeart/2005/8/layout/hierarchy1"/>
    <dgm:cxn modelId="{B10152D0-6B57-4458-BDE2-FB55C9ADE66E}" srcId="{BA598A5F-8D29-48EA-87F9-41F1A4C8E1A5}" destId="{54585891-E3E4-473B-9533-C8C1356FC5D5}" srcOrd="0" destOrd="0" parTransId="{4354483E-5228-43E4-A528-60C9F3C0480B}" sibTransId="{E02A08EF-FE8C-48F3-BACF-D1A87FFC7B92}"/>
    <dgm:cxn modelId="{1485D7DD-4EDE-40BF-A3E8-AFDF6A1EF601}" type="presOf" srcId="{5899154F-46B9-470C-92AF-627A678B0F7E}" destId="{56ADE04A-F80D-4143-85F9-F1F2B4F1D584}" srcOrd="0" destOrd="0" presId="urn:microsoft.com/office/officeart/2005/8/layout/hierarchy1"/>
    <dgm:cxn modelId="{BF883A0F-1705-4CFD-9D29-420B2B05E509}" type="presOf" srcId="{E53763EA-B53E-4D04-A6DC-DC26F76C1267}" destId="{E051E3F8-8E44-40B9-A109-B3A1ACB1813E}" srcOrd="0" destOrd="0" presId="urn:microsoft.com/office/officeart/2005/8/layout/hierarchy1"/>
    <dgm:cxn modelId="{BC8A9CC3-D36F-4E36-828F-39434A8166A6}" type="presOf" srcId="{596D7763-D648-4D74-8D8C-ADFBEFCAE5ED}" destId="{47CF798E-CE52-44DF-AA23-80A1AAD3B3B3}" srcOrd="0" destOrd="0" presId="urn:microsoft.com/office/officeart/2005/8/layout/hierarchy1"/>
    <dgm:cxn modelId="{7FFD0716-EC69-458B-ABD5-714959785575}" srcId="{E53763EA-B53E-4D04-A6DC-DC26F76C1267}" destId="{BA598A5F-8D29-48EA-87F9-41F1A4C8E1A5}" srcOrd="0" destOrd="0" parTransId="{C8297C07-6BC6-402E-A8A4-4A6A227A60F7}" sibTransId="{89E350EF-EFE1-4765-BA89-30AE936A6CEC}"/>
    <dgm:cxn modelId="{2704AE07-0BD0-4354-BC97-5A0E24E14F83}" srcId="{5899154F-46B9-470C-92AF-627A678B0F7E}" destId="{BE842B31-85F7-41B8-9D24-58A6149C7510}" srcOrd="0" destOrd="0" parTransId="{3D0A6565-3567-41D1-B6C1-2EBF1104653A}" sibTransId="{65390A4E-9C4A-4D0A-BF12-75E4E26881A3}"/>
    <dgm:cxn modelId="{6C31610D-7FAF-4940-A736-9B1A1B3EB67A}" type="presOf" srcId="{54585891-E3E4-473B-9533-C8C1356FC5D5}" destId="{27D9FE05-20E8-4236-BFF3-0AB1C02E3D62}" srcOrd="0" destOrd="0" presId="urn:microsoft.com/office/officeart/2005/8/layout/hierarchy1"/>
    <dgm:cxn modelId="{3B76D974-C1B8-430F-823B-0C9F4A95B62F}" type="presOf" srcId="{A76942BF-7925-4C28-B9E7-1BB2E87DE9B3}" destId="{18C5EA02-2A65-41AC-AC9C-300221DDC827}" srcOrd="0" destOrd="0" presId="urn:microsoft.com/office/officeart/2005/8/layout/hierarchy1"/>
    <dgm:cxn modelId="{B798A25D-4685-4D3B-8A32-6888028340D5}" srcId="{E53763EA-B53E-4D04-A6DC-DC26F76C1267}" destId="{5899154F-46B9-470C-92AF-627A678B0F7E}" srcOrd="1" destOrd="0" parTransId="{9229D828-33FE-43B2-A575-273CC374AFA1}" sibTransId="{1AF1979B-9722-4E5D-B60C-C02F3475DA22}"/>
    <dgm:cxn modelId="{549EE874-F7FE-4747-9179-4E7B6B7A0D28}" type="presOf" srcId="{BE842B31-85F7-41B8-9D24-58A6149C7510}" destId="{07201ACA-43FB-4574-A6B7-1C1043E63D24}" srcOrd="0" destOrd="0" presId="urn:microsoft.com/office/officeart/2005/8/layout/hierarchy1"/>
    <dgm:cxn modelId="{A8FF0D34-DA7D-4FDD-9B0E-F89885F4C1B9}" type="presOf" srcId="{BA598A5F-8D29-48EA-87F9-41F1A4C8E1A5}" destId="{6A55895E-8BA1-42FB-928C-2BBC5F06ECC6}" srcOrd="0" destOrd="0" presId="urn:microsoft.com/office/officeart/2005/8/layout/hierarchy1"/>
    <dgm:cxn modelId="{4B163EF7-ABDB-45CF-A14A-CBB538BC84BA}" srcId="{BA598A5F-8D29-48EA-87F9-41F1A4C8E1A5}" destId="{A76942BF-7925-4C28-B9E7-1BB2E87DE9B3}" srcOrd="1" destOrd="0" parTransId="{596D7763-D648-4D74-8D8C-ADFBEFCAE5ED}" sibTransId="{0379BC93-75F3-4575-A425-66EA948D333B}"/>
    <dgm:cxn modelId="{DF7D4E9D-2F66-4412-B455-E29110742B60}" srcId="{DCD64D2C-96A6-4134-84D9-8F0BDF5C1CDA}" destId="{E53763EA-B53E-4D04-A6DC-DC26F76C1267}" srcOrd="0" destOrd="0" parTransId="{A0FC5477-161F-415E-A982-BFE67FF478FB}" sibTransId="{9FBC579C-7BA5-453C-9D2D-AC58466CD604}"/>
    <dgm:cxn modelId="{E50FD196-3DD2-401B-A5AC-CAC730CE61E2}" type="presOf" srcId="{DCD64D2C-96A6-4134-84D9-8F0BDF5C1CDA}" destId="{46A9605D-6D37-4E24-B4BF-C2348C8CEDEE}" srcOrd="0" destOrd="0" presId="urn:microsoft.com/office/officeart/2005/8/layout/hierarchy1"/>
    <dgm:cxn modelId="{832B0802-5F77-404B-A4ED-235A3A4CF4EE}" type="presOf" srcId="{9229D828-33FE-43B2-A575-273CC374AFA1}" destId="{0B6464C2-186E-4DD5-A2BE-6E13D82406E9}" srcOrd="0" destOrd="0" presId="urn:microsoft.com/office/officeart/2005/8/layout/hierarchy1"/>
    <dgm:cxn modelId="{00C9D965-CFAC-48E7-8C48-0E519B08628E}" type="presOf" srcId="{C8297C07-6BC6-402E-A8A4-4A6A227A60F7}" destId="{E13C2D02-1D78-4641-8736-DA425B610506}" srcOrd="0" destOrd="0" presId="urn:microsoft.com/office/officeart/2005/8/layout/hierarchy1"/>
    <dgm:cxn modelId="{662F8B9B-A0DF-4247-9550-FC98EB4D6AD3}" type="presParOf" srcId="{46A9605D-6D37-4E24-B4BF-C2348C8CEDEE}" destId="{2AC76399-C541-4935-94B7-B603ED2BE09B}" srcOrd="0" destOrd="0" presId="urn:microsoft.com/office/officeart/2005/8/layout/hierarchy1"/>
    <dgm:cxn modelId="{341B7EDE-225B-436B-A2BB-8F29449E323F}" type="presParOf" srcId="{2AC76399-C541-4935-94B7-B603ED2BE09B}" destId="{165DAA95-21D3-462A-990B-604D501DB4E9}" srcOrd="0" destOrd="0" presId="urn:microsoft.com/office/officeart/2005/8/layout/hierarchy1"/>
    <dgm:cxn modelId="{B93BC0F5-D262-489B-BCB7-356463000602}" type="presParOf" srcId="{165DAA95-21D3-462A-990B-604D501DB4E9}" destId="{4EAF0428-FE9A-4A43-9B21-DA3C25E423CE}" srcOrd="0" destOrd="0" presId="urn:microsoft.com/office/officeart/2005/8/layout/hierarchy1"/>
    <dgm:cxn modelId="{1C35B97B-90A2-4BF0-A813-5470F7354CFA}" type="presParOf" srcId="{165DAA95-21D3-462A-990B-604D501DB4E9}" destId="{E051E3F8-8E44-40B9-A109-B3A1ACB1813E}" srcOrd="1" destOrd="0" presId="urn:microsoft.com/office/officeart/2005/8/layout/hierarchy1"/>
    <dgm:cxn modelId="{AF2BADC3-CD76-48BE-BF9A-076695371F00}" type="presParOf" srcId="{2AC76399-C541-4935-94B7-B603ED2BE09B}" destId="{A91AEB38-961A-4E8F-BDDB-92D15BC056D2}" srcOrd="1" destOrd="0" presId="urn:microsoft.com/office/officeart/2005/8/layout/hierarchy1"/>
    <dgm:cxn modelId="{94F6E9CE-38E7-4AD5-A347-052DA7E79271}" type="presParOf" srcId="{A91AEB38-961A-4E8F-BDDB-92D15BC056D2}" destId="{E13C2D02-1D78-4641-8736-DA425B610506}" srcOrd="0" destOrd="0" presId="urn:microsoft.com/office/officeart/2005/8/layout/hierarchy1"/>
    <dgm:cxn modelId="{565BA77B-FBC1-4113-AA8A-D8DA6E174FDB}" type="presParOf" srcId="{A91AEB38-961A-4E8F-BDDB-92D15BC056D2}" destId="{36DE028D-0D09-4BAB-90BA-4DC0D18E273A}" srcOrd="1" destOrd="0" presId="urn:microsoft.com/office/officeart/2005/8/layout/hierarchy1"/>
    <dgm:cxn modelId="{0187B1F2-242E-41CE-A5CE-A8B612732F80}" type="presParOf" srcId="{36DE028D-0D09-4BAB-90BA-4DC0D18E273A}" destId="{AD85AF67-AB44-4C1A-8DC4-3AB8C6C90D75}" srcOrd="0" destOrd="0" presId="urn:microsoft.com/office/officeart/2005/8/layout/hierarchy1"/>
    <dgm:cxn modelId="{4D4BEB4C-EB5F-439C-A6E8-C5E8031F3AD2}" type="presParOf" srcId="{AD85AF67-AB44-4C1A-8DC4-3AB8C6C90D75}" destId="{EF0F7CD5-E997-412B-B236-DB247633D1E8}" srcOrd="0" destOrd="0" presId="urn:microsoft.com/office/officeart/2005/8/layout/hierarchy1"/>
    <dgm:cxn modelId="{E03FA99F-2E64-47E3-95C5-1F6BBBC51FD3}" type="presParOf" srcId="{AD85AF67-AB44-4C1A-8DC4-3AB8C6C90D75}" destId="{6A55895E-8BA1-42FB-928C-2BBC5F06ECC6}" srcOrd="1" destOrd="0" presId="urn:microsoft.com/office/officeart/2005/8/layout/hierarchy1"/>
    <dgm:cxn modelId="{57EB066A-CEC6-4CDF-BC46-20D77BB4BAB2}" type="presParOf" srcId="{36DE028D-0D09-4BAB-90BA-4DC0D18E273A}" destId="{BC12AE76-69FE-4716-9C1E-5173885FBAC3}" srcOrd="1" destOrd="0" presId="urn:microsoft.com/office/officeart/2005/8/layout/hierarchy1"/>
    <dgm:cxn modelId="{8A1A54BC-4C6D-4EEC-A1BF-79517CC4BA33}" type="presParOf" srcId="{BC12AE76-69FE-4716-9C1E-5173885FBAC3}" destId="{F6EA370A-E42C-4A55-8469-2A9E56F81A4E}" srcOrd="0" destOrd="0" presId="urn:microsoft.com/office/officeart/2005/8/layout/hierarchy1"/>
    <dgm:cxn modelId="{F1D09707-C4A3-4604-9EB5-2D2C5A0FBA00}" type="presParOf" srcId="{BC12AE76-69FE-4716-9C1E-5173885FBAC3}" destId="{87AECAB3-DB84-4C66-AA79-7CB890750905}" srcOrd="1" destOrd="0" presId="urn:microsoft.com/office/officeart/2005/8/layout/hierarchy1"/>
    <dgm:cxn modelId="{AB0391BF-E5F3-43E1-8C7E-4E1ECAFB5A89}" type="presParOf" srcId="{87AECAB3-DB84-4C66-AA79-7CB890750905}" destId="{CAD6AC94-442B-48DC-922F-3A3F4207B2A7}" srcOrd="0" destOrd="0" presId="urn:microsoft.com/office/officeart/2005/8/layout/hierarchy1"/>
    <dgm:cxn modelId="{A716BA51-22F6-4743-A64B-5A776F581EC3}" type="presParOf" srcId="{CAD6AC94-442B-48DC-922F-3A3F4207B2A7}" destId="{34994DAF-D75A-4374-B128-9A01C7D18B73}" srcOrd="0" destOrd="0" presId="urn:microsoft.com/office/officeart/2005/8/layout/hierarchy1"/>
    <dgm:cxn modelId="{97BC0339-B1F2-4EAC-A45B-39AD6C660B10}" type="presParOf" srcId="{CAD6AC94-442B-48DC-922F-3A3F4207B2A7}" destId="{27D9FE05-20E8-4236-BFF3-0AB1C02E3D62}" srcOrd="1" destOrd="0" presId="urn:microsoft.com/office/officeart/2005/8/layout/hierarchy1"/>
    <dgm:cxn modelId="{1991B937-6FCB-4763-92A4-B60A5B92A252}" type="presParOf" srcId="{87AECAB3-DB84-4C66-AA79-7CB890750905}" destId="{13DEE07A-C1ED-4A75-991A-42F1E0D7FD38}" srcOrd="1" destOrd="0" presId="urn:microsoft.com/office/officeart/2005/8/layout/hierarchy1"/>
    <dgm:cxn modelId="{0B59F698-EDF2-4EB5-B79F-8994EC107E46}" type="presParOf" srcId="{BC12AE76-69FE-4716-9C1E-5173885FBAC3}" destId="{47CF798E-CE52-44DF-AA23-80A1AAD3B3B3}" srcOrd="2" destOrd="0" presId="urn:microsoft.com/office/officeart/2005/8/layout/hierarchy1"/>
    <dgm:cxn modelId="{9FD184EF-B1B8-442D-89DD-A72B180C89D2}" type="presParOf" srcId="{BC12AE76-69FE-4716-9C1E-5173885FBAC3}" destId="{D5D9A7C9-2036-4931-A77A-0EF8C4DC66B0}" srcOrd="3" destOrd="0" presId="urn:microsoft.com/office/officeart/2005/8/layout/hierarchy1"/>
    <dgm:cxn modelId="{1ACEE16E-6C15-4EEB-B4AD-F5944096071C}" type="presParOf" srcId="{D5D9A7C9-2036-4931-A77A-0EF8C4DC66B0}" destId="{AD3AB94E-0D49-43A2-97A5-4610015E534E}" srcOrd="0" destOrd="0" presId="urn:microsoft.com/office/officeart/2005/8/layout/hierarchy1"/>
    <dgm:cxn modelId="{0C6661B7-8FBC-4E77-AF9D-181B3172D290}" type="presParOf" srcId="{AD3AB94E-0D49-43A2-97A5-4610015E534E}" destId="{C2AC4100-9F30-46C2-893C-FA2349ABCB56}" srcOrd="0" destOrd="0" presId="urn:microsoft.com/office/officeart/2005/8/layout/hierarchy1"/>
    <dgm:cxn modelId="{B8D1F4C4-571D-4229-930F-555421A06AE2}" type="presParOf" srcId="{AD3AB94E-0D49-43A2-97A5-4610015E534E}" destId="{18C5EA02-2A65-41AC-AC9C-300221DDC827}" srcOrd="1" destOrd="0" presId="urn:microsoft.com/office/officeart/2005/8/layout/hierarchy1"/>
    <dgm:cxn modelId="{16524AA5-E749-443B-808C-B09CC7CF5027}" type="presParOf" srcId="{D5D9A7C9-2036-4931-A77A-0EF8C4DC66B0}" destId="{8911D0DE-EE03-4A9A-8017-DCC14DF12E40}" srcOrd="1" destOrd="0" presId="urn:microsoft.com/office/officeart/2005/8/layout/hierarchy1"/>
    <dgm:cxn modelId="{E0B7E59B-8829-4554-B50F-A8225909E394}" type="presParOf" srcId="{A91AEB38-961A-4E8F-BDDB-92D15BC056D2}" destId="{0B6464C2-186E-4DD5-A2BE-6E13D82406E9}" srcOrd="2" destOrd="0" presId="urn:microsoft.com/office/officeart/2005/8/layout/hierarchy1"/>
    <dgm:cxn modelId="{B591F3F3-DF49-474E-94B9-B84589F0B288}" type="presParOf" srcId="{A91AEB38-961A-4E8F-BDDB-92D15BC056D2}" destId="{4C2D5CA2-4496-4268-ABB4-E54051E9AC47}" srcOrd="3" destOrd="0" presId="urn:microsoft.com/office/officeart/2005/8/layout/hierarchy1"/>
    <dgm:cxn modelId="{3066860D-16AC-455B-A8D7-9927117DFF21}" type="presParOf" srcId="{4C2D5CA2-4496-4268-ABB4-E54051E9AC47}" destId="{7C1C3058-4F8B-4481-B707-97F71C777DA8}" srcOrd="0" destOrd="0" presId="urn:microsoft.com/office/officeart/2005/8/layout/hierarchy1"/>
    <dgm:cxn modelId="{9712168D-F57C-4944-9130-969D7664FA4F}" type="presParOf" srcId="{7C1C3058-4F8B-4481-B707-97F71C777DA8}" destId="{E9365838-7647-4A38-8FA3-888E8D08E5DB}" srcOrd="0" destOrd="0" presId="urn:microsoft.com/office/officeart/2005/8/layout/hierarchy1"/>
    <dgm:cxn modelId="{EAA1D975-D92A-44DE-8898-D13A1E7E7A29}" type="presParOf" srcId="{7C1C3058-4F8B-4481-B707-97F71C777DA8}" destId="{56ADE04A-F80D-4143-85F9-F1F2B4F1D584}" srcOrd="1" destOrd="0" presId="urn:microsoft.com/office/officeart/2005/8/layout/hierarchy1"/>
    <dgm:cxn modelId="{93F3795D-588D-49EA-9D1A-158D6BE85E68}" type="presParOf" srcId="{4C2D5CA2-4496-4268-ABB4-E54051E9AC47}" destId="{977439F2-49F8-453A-AD4C-D0AC7BD6DF5F}" srcOrd="1" destOrd="0" presId="urn:microsoft.com/office/officeart/2005/8/layout/hierarchy1"/>
    <dgm:cxn modelId="{2503AB54-1B90-4EBE-9703-F6311E4504B1}" type="presParOf" srcId="{977439F2-49F8-453A-AD4C-D0AC7BD6DF5F}" destId="{46B17F21-9E13-4670-B98F-EBAC394C1E49}" srcOrd="0" destOrd="0" presId="urn:microsoft.com/office/officeart/2005/8/layout/hierarchy1"/>
    <dgm:cxn modelId="{A0702A6C-FF3F-4370-A9A6-8870E133F6AE}" type="presParOf" srcId="{977439F2-49F8-453A-AD4C-D0AC7BD6DF5F}" destId="{1B9CE38F-0ABF-45D2-B304-CB324CCEFAE7}" srcOrd="1" destOrd="0" presId="urn:microsoft.com/office/officeart/2005/8/layout/hierarchy1"/>
    <dgm:cxn modelId="{58E6060E-3011-42FE-9DE4-05051121B502}" type="presParOf" srcId="{1B9CE38F-0ABF-45D2-B304-CB324CCEFAE7}" destId="{1770579D-99D9-44CF-AE0A-19FB6E7EF745}" srcOrd="0" destOrd="0" presId="urn:microsoft.com/office/officeart/2005/8/layout/hierarchy1"/>
    <dgm:cxn modelId="{5D7A2733-387D-4983-9C44-4B08FF1B583C}" type="presParOf" srcId="{1770579D-99D9-44CF-AE0A-19FB6E7EF745}" destId="{68D15BCB-E448-416B-967B-3E1F0BDC21FB}" srcOrd="0" destOrd="0" presId="urn:microsoft.com/office/officeart/2005/8/layout/hierarchy1"/>
    <dgm:cxn modelId="{5DA6A670-568E-436A-957D-02347F24D1AB}" type="presParOf" srcId="{1770579D-99D9-44CF-AE0A-19FB6E7EF745}" destId="{07201ACA-43FB-4574-A6B7-1C1043E63D24}" srcOrd="1" destOrd="0" presId="urn:microsoft.com/office/officeart/2005/8/layout/hierarchy1"/>
    <dgm:cxn modelId="{EDE7CB44-54AA-4A02-9803-1FD84F4819CE}" type="presParOf" srcId="{1B9CE38F-0ABF-45D2-B304-CB324CCEFAE7}" destId="{2F07AF81-704A-4C4A-8B8B-49E3FFF8F63C}" srcOrd="1" destOrd="0" presId="urn:microsoft.com/office/officeart/2005/8/layout/hierarchy1"/>
  </dgm:cxnLst>
  <dgm:bg>
    <a:solidFill>
      <a:schemeClr val="bg2">
        <a:lumMod val="75000"/>
      </a:schemeClr>
    </a:solidFill>
  </dgm:bg>
  <dgm:whole>
    <a:ln w="28575">
      <a:solidFill>
        <a:srgbClr val="FFC000"/>
      </a:solidFill>
    </a:ln>
  </dgm:whole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17F21-9E13-4670-B98F-EBAC394C1E49}">
      <dsp:nvSpPr>
        <dsp:cNvPr id="0" name=""/>
        <dsp:cNvSpPr/>
      </dsp:nvSpPr>
      <dsp:spPr>
        <a:xfrm>
          <a:off x="6489624" y="3529399"/>
          <a:ext cx="91440" cy="509206"/>
        </a:xfrm>
        <a:custGeom>
          <a:avLst/>
          <a:gdLst/>
          <a:ahLst/>
          <a:cxnLst/>
          <a:rect l="0" t="0" r="0" b="0"/>
          <a:pathLst>
            <a:path>
              <a:moveTo>
                <a:pt x="136203" y="0"/>
              </a:moveTo>
              <a:lnTo>
                <a:pt x="136203" y="300742"/>
              </a:lnTo>
              <a:lnTo>
                <a:pt x="45720" y="300742"/>
              </a:lnTo>
              <a:lnTo>
                <a:pt x="45720" y="5092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6464C2-186E-4DD5-A2BE-6E13D82406E9}">
      <dsp:nvSpPr>
        <dsp:cNvPr id="0" name=""/>
        <dsp:cNvSpPr/>
      </dsp:nvSpPr>
      <dsp:spPr>
        <a:xfrm>
          <a:off x="4563070" y="1446014"/>
          <a:ext cx="2062757" cy="654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5993"/>
              </a:lnTo>
              <a:lnTo>
                <a:pt x="2062757" y="445993"/>
              </a:lnTo>
              <a:lnTo>
                <a:pt x="2062757" y="6544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CF798E-CE52-44DF-AA23-80A1AAD3B3B3}">
      <dsp:nvSpPr>
        <dsp:cNvPr id="0" name=""/>
        <dsp:cNvSpPr/>
      </dsp:nvSpPr>
      <dsp:spPr>
        <a:xfrm>
          <a:off x="1408521" y="2943995"/>
          <a:ext cx="2438384" cy="1009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1010"/>
              </a:lnTo>
              <a:lnTo>
                <a:pt x="2438384" y="801010"/>
              </a:lnTo>
              <a:lnTo>
                <a:pt x="2438384" y="10094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EA370A-E42C-4A55-8469-2A9E56F81A4E}">
      <dsp:nvSpPr>
        <dsp:cNvPr id="0" name=""/>
        <dsp:cNvSpPr/>
      </dsp:nvSpPr>
      <dsp:spPr>
        <a:xfrm>
          <a:off x="1103717" y="2943995"/>
          <a:ext cx="304803" cy="933269"/>
        </a:xfrm>
        <a:custGeom>
          <a:avLst/>
          <a:gdLst/>
          <a:ahLst/>
          <a:cxnLst/>
          <a:rect l="0" t="0" r="0" b="0"/>
          <a:pathLst>
            <a:path>
              <a:moveTo>
                <a:pt x="304803" y="0"/>
              </a:moveTo>
              <a:lnTo>
                <a:pt x="304803" y="724805"/>
              </a:lnTo>
              <a:lnTo>
                <a:pt x="0" y="724805"/>
              </a:lnTo>
              <a:lnTo>
                <a:pt x="0" y="93326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C2D02-1D78-4641-8736-DA425B610506}">
      <dsp:nvSpPr>
        <dsp:cNvPr id="0" name=""/>
        <dsp:cNvSpPr/>
      </dsp:nvSpPr>
      <dsp:spPr>
        <a:xfrm>
          <a:off x="1408521" y="1400294"/>
          <a:ext cx="3154549" cy="91440"/>
        </a:xfrm>
        <a:custGeom>
          <a:avLst/>
          <a:gdLst/>
          <a:ahLst/>
          <a:cxnLst/>
          <a:rect l="0" t="0" r="0" b="0"/>
          <a:pathLst>
            <a:path>
              <a:moveTo>
                <a:pt x="3154549" y="45720"/>
              </a:moveTo>
              <a:lnTo>
                <a:pt x="0" y="45720"/>
              </a:lnTo>
              <a:lnTo>
                <a:pt x="0" y="114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AF0428-FE9A-4A43-9B21-DA3C25E423CE}">
      <dsp:nvSpPr>
        <dsp:cNvPr id="0" name=""/>
        <dsp:cNvSpPr/>
      </dsp:nvSpPr>
      <dsp:spPr>
        <a:xfrm>
          <a:off x="3437929" y="17085"/>
          <a:ext cx="2250281" cy="142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1E3F8-8E44-40B9-A109-B3A1ACB1813E}">
      <dsp:nvSpPr>
        <dsp:cNvPr id="0" name=""/>
        <dsp:cNvSpPr/>
      </dsp:nvSpPr>
      <dsp:spPr>
        <a:xfrm>
          <a:off x="3687960" y="254615"/>
          <a:ext cx="2250281" cy="14289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Proses </a:t>
          </a:r>
          <a:r>
            <a:rPr lang="en-US" sz="1900" b="1" kern="1200" dirty="0" err="1" smtClean="0"/>
            <a:t>transportasi</a:t>
          </a:r>
          <a:r>
            <a:rPr lang="en-US" sz="1900" b="1" kern="1200" dirty="0" smtClean="0"/>
            <a:t>   </a:t>
          </a:r>
          <a:r>
            <a:rPr lang="en-US" sz="1900" b="1" kern="1200" dirty="0" err="1" smtClean="0"/>
            <a:t>zat</a:t>
          </a:r>
          <a:r>
            <a:rPr lang="en-US" sz="1900" b="1" kern="1200" dirty="0" smtClean="0"/>
            <a:t> </a:t>
          </a:r>
          <a:r>
            <a:rPr lang="en-US" sz="1900" b="1" kern="1200" dirty="0" err="1" smtClean="0"/>
            <a:t>melalui</a:t>
          </a:r>
          <a:r>
            <a:rPr lang="en-US" sz="1900" b="1" kern="1200" dirty="0" smtClean="0"/>
            <a:t> </a:t>
          </a:r>
          <a:r>
            <a:rPr lang="en-US" sz="1900" b="1" kern="1200" dirty="0" err="1" smtClean="0"/>
            <a:t>membran</a:t>
          </a:r>
          <a:endParaRPr lang="en-US" sz="1900" b="1" kern="1200" dirty="0"/>
        </a:p>
      </dsp:txBody>
      <dsp:txXfrm>
        <a:off x="3729812" y="296467"/>
        <a:ext cx="2166577" cy="1345224"/>
      </dsp:txXfrm>
    </dsp:sp>
    <dsp:sp modelId="{EF0F7CD5-E997-412B-B236-DB247633D1E8}">
      <dsp:nvSpPr>
        <dsp:cNvPr id="0" name=""/>
        <dsp:cNvSpPr/>
      </dsp:nvSpPr>
      <dsp:spPr>
        <a:xfrm>
          <a:off x="283380" y="1515067"/>
          <a:ext cx="2250281" cy="142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5895E-8BA1-42FB-928C-2BBC5F06ECC6}">
      <dsp:nvSpPr>
        <dsp:cNvPr id="0" name=""/>
        <dsp:cNvSpPr/>
      </dsp:nvSpPr>
      <dsp:spPr>
        <a:xfrm>
          <a:off x="533411" y="1752597"/>
          <a:ext cx="2250281" cy="14289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Proses </a:t>
          </a:r>
          <a:r>
            <a:rPr lang="en-US" sz="1900" b="1" kern="1200" dirty="0" err="1" smtClean="0"/>
            <a:t>aktif</a:t>
          </a:r>
          <a:endParaRPr lang="en-US" sz="1900" b="1" kern="1200" dirty="0"/>
        </a:p>
      </dsp:txBody>
      <dsp:txXfrm>
        <a:off x="575263" y="1794449"/>
        <a:ext cx="2166577" cy="1345224"/>
      </dsp:txXfrm>
    </dsp:sp>
    <dsp:sp modelId="{34994DAF-D75A-4374-B128-9A01C7D18B73}">
      <dsp:nvSpPr>
        <dsp:cNvPr id="0" name=""/>
        <dsp:cNvSpPr/>
      </dsp:nvSpPr>
      <dsp:spPr>
        <a:xfrm>
          <a:off x="-21422" y="3877265"/>
          <a:ext cx="2250281" cy="142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D9FE05-20E8-4236-BFF3-0AB1C02E3D62}">
      <dsp:nvSpPr>
        <dsp:cNvPr id="0" name=""/>
        <dsp:cNvSpPr/>
      </dsp:nvSpPr>
      <dsp:spPr>
        <a:xfrm>
          <a:off x="228608" y="4114795"/>
          <a:ext cx="2250281" cy="14289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/>
            <a:t>Endositosis</a:t>
          </a:r>
          <a:endParaRPr lang="en-US" sz="1900" b="1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/>
            <a:t>Eksositosis</a:t>
          </a:r>
          <a:r>
            <a:rPr lang="en-US" sz="1900" b="1" kern="1200" dirty="0" smtClean="0"/>
            <a:t> </a:t>
          </a:r>
          <a:endParaRPr lang="en-US" sz="1900" b="1" kern="1200" dirty="0"/>
        </a:p>
      </dsp:txBody>
      <dsp:txXfrm>
        <a:off x="270460" y="4156647"/>
        <a:ext cx="2166577" cy="1345224"/>
      </dsp:txXfrm>
    </dsp:sp>
    <dsp:sp modelId="{C2AC4100-9F30-46C2-893C-FA2349ABCB56}">
      <dsp:nvSpPr>
        <dsp:cNvPr id="0" name=""/>
        <dsp:cNvSpPr/>
      </dsp:nvSpPr>
      <dsp:spPr>
        <a:xfrm>
          <a:off x="2721765" y="3953470"/>
          <a:ext cx="2250281" cy="142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5EA02-2A65-41AC-AC9C-300221DDC827}">
      <dsp:nvSpPr>
        <dsp:cNvPr id="0" name=""/>
        <dsp:cNvSpPr/>
      </dsp:nvSpPr>
      <dsp:spPr>
        <a:xfrm>
          <a:off x="2971796" y="4190999"/>
          <a:ext cx="2250281" cy="14289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Transport </a:t>
          </a:r>
          <a:r>
            <a:rPr lang="en-US" sz="1900" b="1" kern="1200" dirty="0" err="1" smtClean="0"/>
            <a:t>aktif</a:t>
          </a:r>
          <a:endParaRPr lang="en-US" sz="1900" b="1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  a. </a:t>
          </a:r>
          <a:r>
            <a:rPr lang="en-US" sz="1900" b="1" kern="1200" dirty="0" err="1" smtClean="0"/>
            <a:t>Pompa</a:t>
          </a:r>
          <a:r>
            <a:rPr lang="en-US" sz="1900" b="1" kern="1200" dirty="0" smtClean="0"/>
            <a:t> ion Na</a:t>
          </a:r>
          <a:r>
            <a:rPr lang="id-ID" sz="1900" b="1" kern="1200" dirty="0" smtClean="0"/>
            <a:t>/K</a:t>
          </a:r>
          <a:endParaRPr lang="en-US" sz="1900" b="1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b. </a:t>
          </a:r>
          <a:r>
            <a:rPr lang="en-US" sz="1900" b="1" kern="1200" dirty="0" err="1" smtClean="0"/>
            <a:t>Pompa</a:t>
          </a:r>
          <a:r>
            <a:rPr lang="en-US" sz="1900" b="1" kern="1200" dirty="0" smtClean="0"/>
            <a:t> </a:t>
          </a:r>
          <a:r>
            <a:rPr lang="id-ID" sz="1900" b="1" kern="1200" dirty="0" smtClean="0"/>
            <a:t>Proton</a:t>
          </a:r>
          <a:endParaRPr lang="en-US" sz="1900" b="1" kern="1200" dirty="0"/>
        </a:p>
      </dsp:txBody>
      <dsp:txXfrm>
        <a:off x="3013648" y="4232851"/>
        <a:ext cx="2166577" cy="1345224"/>
      </dsp:txXfrm>
    </dsp:sp>
    <dsp:sp modelId="{E9365838-7647-4A38-8FA3-888E8D08E5DB}">
      <dsp:nvSpPr>
        <dsp:cNvPr id="0" name=""/>
        <dsp:cNvSpPr/>
      </dsp:nvSpPr>
      <dsp:spPr>
        <a:xfrm>
          <a:off x="5500687" y="2100470"/>
          <a:ext cx="2250281" cy="142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DE04A-F80D-4143-85F9-F1F2B4F1D584}">
      <dsp:nvSpPr>
        <dsp:cNvPr id="0" name=""/>
        <dsp:cNvSpPr/>
      </dsp:nvSpPr>
      <dsp:spPr>
        <a:xfrm>
          <a:off x="5750718" y="2338000"/>
          <a:ext cx="2250281" cy="14289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Proses </a:t>
          </a:r>
          <a:r>
            <a:rPr lang="en-US" sz="1900" b="1" kern="1200" dirty="0" err="1" smtClean="0"/>
            <a:t>pasif</a:t>
          </a:r>
          <a:endParaRPr lang="en-US" sz="1900" b="1" kern="1200" dirty="0"/>
        </a:p>
      </dsp:txBody>
      <dsp:txXfrm>
        <a:off x="5792570" y="2379852"/>
        <a:ext cx="2166577" cy="1345224"/>
      </dsp:txXfrm>
    </dsp:sp>
    <dsp:sp modelId="{68D15BCB-E448-416B-967B-3E1F0BDC21FB}">
      <dsp:nvSpPr>
        <dsp:cNvPr id="0" name=""/>
        <dsp:cNvSpPr/>
      </dsp:nvSpPr>
      <dsp:spPr>
        <a:xfrm>
          <a:off x="5410203" y="4038605"/>
          <a:ext cx="2250281" cy="14289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201ACA-43FB-4574-A6B7-1C1043E63D24}">
      <dsp:nvSpPr>
        <dsp:cNvPr id="0" name=""/>
        <dsp:cNvSpPr/>
      </dsp:nvSpPr>
      <dsp:spPr>
        <a:xfrm>
          <a:off x="5660234" y="4276135"/>
          <a:ext cx="2250281" cy="14289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/>
            <a:t>Difusi</a:t>
          </a:r>
          <a:r>
            <a:rPr lang="en-US" sz="1900" b="1" kern="1200" dirty="0" smtClean="0"/>
            <a:t>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/>
            <a:t>Difusi</a:t>
          </a:r>
          <a:r>
            <a:rPr lang="en-US" sz="1900" b="1" kern="1200" dirty="0" smtClean="0"/>
            <a:t> </a:t>
          </a:r>
          <a:r>
            <a:rPr lang="en-US" sz="1900" b="1" kern="1200" dirty="0" err="1" smtClean="0"/>
            <a:t>fasilitasi</a:t>
          </a:r>
          <a:endParaRPr lang="en-US" sz="1900" b="1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Osmosis</a:t>
          </a:r>
          <a:endParaRPr lang="en-US" sz="1900" b="1" kern="1200" dirty="0"/>
        </a:p>
      </dsp:txBody>
      <dsp:txXfrm>
        <a:off x="5702086" y="4317987"/>
        <a:ext cx="2166577" cy="1345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A9ADE-8533-4554-BD66-95289EE54C06}" type="datetimeFigureOut">
              <a:rPr lang="id-ID" smtClean="0"/>
              <a:pPr/>
              <a:t>13/05/2017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2C9D6-4281-4395-B99F-50397662E1C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2364994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E3FC9-F847-4AB7-9EBF-6B691E3627F8}" type="datetimeFigureOut">
              <a:rPr lang="id-ID" smtClean="0"/>
              <a:pPr/>
              <a:t>13/05/2017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BC055-5269-4F21-9853-E779D5EB494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="" xmlns:p14="http://schemas.microsoft.com/office/powerpoint/2010/main" val="145931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BC055-5269-4F21-9853-E779D5EB4940}" type="slidenum">
              <a:rPr lang="id-ID" smtClean="0"/>
              <a:pPr/>
              <a:t>4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B02FB-925F-484F-96F8-98CB6DEB0C14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83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B02FB-925F-484F-96F8-98CB6DEB0C1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9833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B02FB-925F-484F-96F8-98CB6DEB0C1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83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E7C501-C211-4EE6-A036-F2BF4C59214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68300" y="395288"/>
            <a:ext cx="1384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solidFill>
                  <a:schemeClr val="accent2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10000" y="5029200"/>
            <a:ext cx="47244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6096000" cy="682625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6BF1F-9144-464E-8222-6FCE3D1F23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655638"/>
            <a:ext cx="2095500" cy="5592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55638"/>
            <a:ext cx="6134100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C0B97-4FD5-491F-A625-F1716F5E5C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4953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600200"/>
            <a:ext cx="83058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71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B56A2A1D-0B5B-478F-8490-D05250E6E3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4953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600200"/>
            <a:ext cx="8305800" cy="46482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71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99660A1E-F6F3-422F-B6F1-417174F253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14F24A7-346F-4549-AF25-A3E9048611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204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1E0C8-5D74-42C4-9296-9D85D9CA5C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64A4A-B1A8-4BE0-B14A-96F53A7E47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1225A-642C-433A-859C-10F34490B0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8DCBA-EE7D-4013-ADF4-FE8F6461A7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F1303-7311-4B08-9282-AD41C8D573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E2610-EA1C-4832-9C6B-588AADA586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FF180-6E87-4152-8F4D-E60F244AB3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B9028-FF63-4C28-B0E9-79AAF67B2F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04800" y="6400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096000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2971800" y="6400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4E8BF92-01B1-4658-8BDF-903B799E3F1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04800" y="655638"/>
            <a:ext cx="4953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E:\animasi\mcgrawhill\gated%20membrane.sw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file:///E:\animasi\mcgrawhill\hormon%20steroid.swf" TargetMode="External"/><Relationship Id="rId3" Type="http://schemas.openxmlformats.org/officeDocument/2006/relationships/hyperlink" Target="file:///E:\animasi\mcgrawhill\hormon%20epinephrin.swf" TargetMode="External"/><Relationship Id="rId7" Type="http://schemas.openxmlformats.org/officeDocument/2006/relationships/image" Target="../media/image35.png"/><Relationship Id="rId2" Type="http://schemas.openxmlformats.org/officeDocument/2006/relationships/hyperlink" Target="file:///E:\animasi\mcgrawhill\T-cell.swf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hyperlink" Target="file:///E:\animasi\mcgrawhill\receptor%20chanel%20membran.swf" TargetMode="External"/><Relationship Id="rId4" Type="http://schemas.openxmlformats.org/officeDocument/2006/relationships/hyperlink" Target="file:///E:\animasi\edumedia\f81-synapse-and-ionic-mechanisms.sw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E:\animasi\mcgrawhill\gated%20membrane.swf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file:///E:\animasi\mcgrawhill\cotransport.swf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4" Type="http://schemas.openxmlformats.org/officeDocument/2006/relationships/hyperlink" Target="file:///E:\animasi\mcgrawhill\pump.sw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E:\animasi\mcgrawhill\how_osmosis_works.sw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E:\animasi\mcgrawhill\endo-eksos.sw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648726"/>
            <a:ext cx="955483" cy="99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654348"/>
            <a:ext cx="932737" cy="988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 l="2546" t="6667"/>
          <a:stretch>
            <a:fillRect/>
          </a:stretch>
        </p:blipFill>
        <p:spPr bwMode="auto">
          <a:xfrm>
            <a:off x="8001024" y="642918"/>
            <a:ext cx="928694" cy="1000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3388" y="2246309"/>
            <a:ext cx="6096000" cy="682625"/>
          </a:xfrm>
        </p:spPr>
        <p:txBody>
          <a:bodyPr/>
          <a:lstStyle/>
          <a:p>
            <a:pPr algn="l"/>
            <a:r>
              <a:rPr lang="id-ID" dirty="0" smtClean="0"/>
              <a:t>BIOLOGI SEL</a:t>
            </a:r>
            <a:br>
              <a:rPr lang="id-ID" dirty="0" smtClean="0"/>
            </a:br>
            <a:r>
              <a:rPr lang="id-ID" dirty="0" smtClean="0"/>
              <a:t>Pertemuan </a:t>
            </a:r>
            <a:r>
              <a:rPr lang="id-ID" dirty="0" smtClean="0"/>
              <a:t>ke-3</a:t>
            </a:r>
            <a:endParaRPr lang="en-US" dirty="0"/>
          </a:p>
        </p:txBody>
      </p:sp>
      <p:pic>
        <p:nvPicPr>
          <p:cNvPr id="9" name="Picture 8" descr="E:\gambar\Logo\01. UNI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131" y="147918"/>
            <a:ext cx="1071035" cy="1067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643042" y="149346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/>
              <a:t>PENDIDIKAN BIOLOGI</a:t>
            </a:r>
          </a:p>
          <a:p>
            <a:r>
              <a:rPr lang="id-ID" sz="2400" b="1" dirty="0" smtClean="0"/>
              <a:t>UNIVERSITAS LAMPUNG</a:t>
            </a:r>
            <a:endParaRPr lang="id-ID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8157"/>
            <a:ext cx="8229600" cy="467836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14350" indent="-51435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d-ID" b="1" dirty="0" smtClean="0">
                <a:latin typeface="Calibri" pitchFamily="34" charset="0"/>
              </a:rPr>
              <a:t>2. </a:t>
            </a:r>
            <a:r>
              <a:rPr lang="en-US" b="1" dirty="0" err="1" smtClean="0">
                <a:latin typeface="Calibri" pitchFamily="34" charset="0"/>
              </a:rPr>
              <a:t>Davson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dan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Danielli</a:t>
            </a:r>
            <a:r>
              <a:rPr lang="en-US" b="1" dirty="0" smtClean="0">
                <a:latin typeface="Calibri" pitchFamily="34" charset="0"/>
              </a:rPr>
              <a:t> (1935)</a:t>
            </a:r>
          </a:p>
          <a:p>
            <a:pPr marL="514350" indent="-51435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latin typeface="Calibri" pitchFamily="34" charset="0"/>
              </a:rPr>
              <a:t>	</a:t>
            </a:r>
            <a:r>
              <a:rPr lang="en-US" b="1" dirty="0" err="1" smtClean="0">
                <a:latin typeface="Calibri" pitchFamily="34" charset="0"/>
              </a:rPr>
              <a:t>membran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merupakan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struktur</a:t>
            </a:r>
            <a:r>
              <a:rPr lang="en-US" b="1" dirty="0">
                <a:latin typeface="Calibri" pitchFamily="34" charset="0"/>
              </a:rPr>
              <a:t> lipid </a:t>
            </a:r>
            <a:r>
              <a:rPr lang="en-US" b="1" dirty="0" err="1">
                <a:latin typeface="Calibri" pitchFamily="34" charset="0"/>
              </a:rPr>
              <a:t>bilayer</a:t>
            </a:r>
            <a:r>
              <a:rPr lang="en-US" b="1" dirty="0">
                <a:latin typeface="Calibri" pitchFamily="34" charset="0"/>
              </a:rPr>
              <a:t> yang </a:t>
            </a:r>
            <a:r>
              <a:rPr lang="en-US" b="1" dirty="0" err="1">
                <a:latin typeface="Calibri" pitchFamily="34" charset="0"/>
              </a:rPr>
              <a:t>pada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permukaan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luar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dan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dalamnya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berjejer</a:t>
            </a:r>
            <a:r>
              <a:rPr lang="en-US" b="1" dirty="0">
                <a:latin typeface="Calibri" pitchFamily="34" charset="0"/>
              </a:rPr>
              <a:t> protein globular. </a:t>
            </a:r>
            <a:r>
              <a:rPr lang="en-US" b="1" dirty="0" err="1">
                <a:latin typeface="Calibri" pitchFamily="34" charset="0"/>
              </a:rPr>
              <a:t>Selain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itu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membran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juga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disisipi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oleh</a:t>
            </a:r>
            <a:r>
              <a:rPr lang="en-US" b="1" dirty="0">
                <a:latin typeface="Calibri" pitchFamily="34" charset="0"/>
              </a:rPr>
              <a:t> protein globular yang </a:t>
            </a:r>
            <a:r>
              <a:rPr lang="en-US" b="1" dirty="0" err="1">
                <a:latin typeface="Calibri" pitchFamily="34" charset="0"/>
              </a:rPr>
              <a:t>melintasi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membran</a:t>
            </a:r>
            <a:r>
              <a:rPr lang="en-US" b="1" dirty="0">
                <a:latin typeface="Calibri" pitchFamily="34" charset="0"/>
              </a:rPr>
              <a:t> yang </a:t>
            </a:r>
            <a:r>
              <a:rPr lang="en-US" b="1" dirty="0" err="1">
                <a:latin typeface="Calibri" pitchFamily="34" charset="0"/>
              </a:rPr>
              <a:t>membentuk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saluran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sebagai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jalan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zat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dan</a:t>
            </a:r>
            <a:r>
              <a:rPr lang="en-US" b="1" dirty="0">
                <a:latin typeface="Calibri" pitchFamily="34" charset="0"/>
              </a:rPr>
              <a:t> ion </a:t>
            </a:r>
            <a:r>
              <a:rPr lang="en-US" b="1" dirty="0" err="1">
                <a:latin typeface="Calibri" pitchFamily="34" charset="0"/>
              </a:rPr>
              <a:t>keluar-masuk</a:t>
            </a:r>
            <a:r>
              <a:rPr lang="en-US" b="1" dirty="0">
                <a:latin typeface="Calibri" pitchFamily="34" charset="0"/>
              </a:rPr>
              <a:t> sel. 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>
              <a:latin typeface="Calibri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4933928" cy="85725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sz="3600" b="1" dirty="0" smtClean="0">
                <a:latin typeface="Calibri" pitchFamily="34" charset="0"/>
              </a:rPr>
              <a:t>SEJARAH</a:t>
            </a:r>
            <a:endParaRPr lang="en-US" sz="3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47799"/>
            <a:ext cx="7801004" cy="481783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85720" y="500042"/>
            <a:ext cx="5867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Model </a:t>
            </a:r>
            <a:r>
              <a:rPr lang="en-US" sz="3200" b="1" dirty="0" err="1">
                <a:latin typeface="Calibri" pitchFamily="34" charset="0"/>
              </a:rPr>
              <a:t>Davson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dan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Danielli</a:t>
            </a:r>
            <a:endParaRPr lang="en-US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8633"/>
            <a:ext cx="8229600" cy="483076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indent="-34290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d-ID" sz="2800" b="1" dirty="0" smtClean="0">
                <a:latin typeface="Calibri" pitchFamily="34" charset="0"/>
              </a:rPr>
              <a:t>3. </a:t>
            </a:r>
            <a:r>
              <a:rPr lang="en-US" sz="2800" b="1" dirty="0" smtClean="0">
                <a:latin typeface="Calibri" pitchFamily="34" charset="0"/>
              </a:rPr>
              <a:t>Model </a:t>
            </a:r>
            <a:r>
              <a:rPr lang="en-US" sz="2800" b="1" dirty="0" err="1" smtClean="0">
                <a:latin typeface="Calibri" pitchFamily="34" charset="0"/>
              </a:rPr>
              <a:t>mosaik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cair</a:t>
            </a:r>
            <a:r>
              <a:rPr lang="en-US" sz="2800" b="1" dirty="0" smtClean="0">
                <a:latin typeface="Calibri" pitchFamily="34" charset="0"/>
              </a:rPr>
              <a:t>/ fluid mosaic </a:t>
            </a:r>
            <a:r>
              <a:rPr lang="en-US" sz="2800" b="1" dirty="0" err="1" smtClean="0">
                <a:latin typeface="Calibri" pitchFamily="34" charset="0"/>
              </a:rPr>
              <a:t>oleh</a:t>
            </a:r>
            <a:r>
              <a:rPr lang="en-US" sz="2800" b="1" dirty="0" smtClean="0">
                <a:latin typeface="Calibri" pitchFamily="34" charset="0"/>
              </a:rPr>
              <a:t> Singer &amp;     Nicholson (1972)</a:t>
            </a:r>
          </a:p>
          <a:p>
            <a:pPr marL="365125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err="1" smtClean="0">
                <a:latin typeface="Calibri" pitchFamily="34" charset="0"/>
              </a:rPr>
              <a:t>Membran</a:t>
            </a:r>
            <a:r>
              <a:rPr lang="en-US" sz="2800" b="1" dirty="0" smtClean="0">
                <a:latin typeface="Calibri" pitchFamily="34" charset="0"/>
              </a:rPr>
              <a:t> plasma </a:t>
            </a:r>
            <a:r>
              <a:rPr lang="en-US" sz="2800" b="1" dirty="0" err="1" smtClean="0">
                <a:latin typeface="Calibri" pitchFamily="34" charset="0"/>
              </a:rPr>
              <a:t>terdiri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atas</a:t>
            </a:r>
            <a:r>
              <a:rPr lang="en-US" sz="2800" b="1" dirty="0" smtClean="0">
                <a:latin typeface="Calibri" pitchFamily="34" charset="0"/>
              </a:rPr>
              <a:t> lipid </a:t>
            </a:r>
            <a:r>
              <a:rPr lang="en-US" sz="2800" b="1" dirty="0" err="1" smtClean="0">
                <a:latin typeface="Calibri" pitchFamily="34" charset="0"/>
              </a:rPr>
              <a:t>bilayer</a:t>
            </a:r>
            <a:r>
              <a:rPr lang="en-US" sz="2800" b="1" dirty="0" smtClean="0">
                <a:latin typeface="Calibri" pitchFamily="34" charset="0"/>
              </a:rPr>
              <a:t> yang </a:t>
            </a:r>
            <a:r>
              <a:rPr lang="en-US" sz="2800" b="1" dirty="0" err="1" smtClean="0">
                <a:latin typeface="Calibri" pitchFamily="34" charset="0"/>
              </a:rPr>
              <a:t>berada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dalam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keadaan</a:t>
            </a:r>
            <a:r>
              <a:rPr lang="en-US" sz="2800" b="1" dirty="0" smtClean="0">
                <a:latin typeface="Calibri" pitchFamily="34" charset="0"/>
              </a:rPr>
              <a:t> fluid. Protein </a:t>
            </a:r>
            <a:r>
              <a:rPr lang="en-US" sz="2800" b="1" dirty="0" err="1" smtClean="0">
                <a:latin typeface="Calibri" pitchFamily="34" charset="0"/>
              </a:rPr>
              <a:t>terdistribusi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secara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mosaik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membentuk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suatu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lapisan</a:t>
            </a:r>
            <a:r>
              <a:rPr lang="en-US" sz="2800" b="1" dirty="0" smtClean="0">
                <a:latin typeface="Calibri" pitchFamily="34" charset="0"/>
              </a:rPr>
              <a:t> yang </a:t>
            </a:r>
            <a:r>
              <a:rPr lang="id-ID" sz="2800" b="1" dirty="0" smtClean="0">
                <a:latin typeface="Calibri" pitchFamily="34" charset="0"/>
              </a:rPr>
              <a:t>terputus-putus yang menembus lembar</a:t>
            </a:r>
            <a:r>
              <a:rPr lang="en-US" sz="2800" b="1" dirty="0" smtClean="0">
                <a:latin typeface="Calibri" pitchFamily="34" charset="0"/>
              </a:rPr>
              <a:t>an </a:t>
            </a:r>
            <a:r>
              <a:rPr lang="id-ID" sz="2800" b="1" dirty="0" smtClean="0">
                <a:latin typeface="Calibri" pitchFamily="34" charset="0"/>
              </a:rPr>
              <a:t>lipi</a:t>
            </a:r>
            <a:r>
              <a:rPr lang="en-US" sz="2800" b="1" dirty="0" smtClean="0">
                <a:latin typeface="Calibri" pitchFamily="34" charset="0"/>
              </a:rPr>
              <a:t>d. </a:t>
            </a:r>
            <a:endParaRPr lang="id-ID" sz="2800" b="1" dirty="0" smtClean="0">
              <a:latin typeface="Calibri" pitchFamily="34" charset="0"/>
            </a:endParaRPr>
          </a:p>
          <a:p>
            <a:pPr marL="365125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>
                <a:latin typeface="Calibri" pitchFamily="34" charset="0"/>
              </a:rPr>
              <a:t>M</a:t>
            </a:r>
            <a:r>
              <a:rPr lang="id-ID" sz="2800" b="1" dirty="0" smtClean="0">
                <a:latin typeface="Calibri" pitchFamily="34" charset="0"/>
              </a:rPr>
              <a:t>embran sel sebagai struktur dinamis dimana komponen</a:t>
            </a:r>
            <a:r>
              <a:rPr lang="en-US" sz="2800" b="1" dirty="0" smtClean="0">
                <a:latin typeface="Calibri" pitchFamily="34" charset="0"/>
              </a:rPr>
              <a:t>-</a:t>
            </a:r>
            <a:r>
              <a:rPr lang="en-US" sz="2800" b="1" dirty="0" err="1" smtClean="0">
                <a:latin typeface="Calibri" pitchFamily="34" charset="0"/>
              </a:rPr>
              <a:t>komponennya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bergerak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id-ID" sz="2800" b="1" dirty="0" smtClean="0">
                <a:latin typeface="Calibri" pitchFamily="34" charset="0"/>
              </a:rPr>
              <a:t>dan mampu bersama-sama terlibat dalam berbagai jenis interaksi</a:t>
            </a:r>
            <a:r>
              <a:rPr lang="en-US" sz="2800" b="1" dirty="0" smtClean="0">
                <a:latin typeface="Calibri" pitchFamily="34" charset="0"/>
              </a:rPr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4933928" cy="85725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sz="3600" b="1" dirty="0" smtClean="0">
                <a:latin typeface="Calibri" pitchFamily="34" charset="0"/>
              </a:rPr>
              <a:t>SEJARAH</a:t>
            </a:r>
            <a:endParaRPr lang="en-US" sz="3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0" y="428604"/>
            <a:ext cx="6934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sz="2800" b="1" dirty="0" smtClean="0">
                <a:latin typeface="Calibri" pitchFamily="34" charset="0"/>
              </a:rPr>
              <a:t>Membran Sel </a:t>
            </a:r>
            <a:br>
              <a:rPr lang="id-ID" sz="2800" b="1" dirty="0" smtClean="0">
                <a:latin typeface="Calibri" pitchFamily="34" charset="0"/>
              </a:rPr>
            </a:br>
            <a:r>
              <a:rPr lang="en-US" sz="2800" b="1" dirty="0" smtClean="0">
                <a:latin typeface="Calibri" pitchFamily="34" charset="0"/>
              </a:rPr>
              <a:t>Model </a:t>
            </a:r>
            <a:r>
              <a:rPr lang="en-US" sz="2800" b="1" dirty="0" err="1">
                <a:latin typeface="Calibri" pitchFamily="34" charset="0"/>
              </a:rPr>
              <a:t>Mosaik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Cair</a:t>
            </a:r>
            <a:r>
              <a:rPr lang="en-US" sz="2800" b="1" dirty="0">
                <a:latin typeface="Calibri" pitchFamily="34" charset="0"/>
              </a:rPr>
              <a:t>/ Fluid Mosaic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28596" y="1714488"/>
            <a:ext cx="8715404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algn="l">
              <a:buNone/>
            </a:pPr>
            <a:r>
              <a:rPr lang="en-US" b="1" dirty="0" smtClean="0">
                <a:latin typeface="Calibri" pitchFamily="34" charset="0"/>
              </a:rPr>
              <a:t>2. </a:t>
            </a:r>
            <a:r>
              <a:rPr lang="en-US" b="1" dirty="0" err="1" smtClean="0">
                <a:latin typeface="Calibri" pitchFamily="34" charset="0"/>
              </a:rPr>
              <a:t>Sebagai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tempat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berlangsungnya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aktifitas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biokimia</a:t>
            </a:r>
            <a:r>
              <a:rPr lang="en-US" b="1" dirty="0" smtClean="0">
                <a:latin typeface="Calibri" pitchFamily="34" charset="0"/>
              </a:rPr>
              <a:t> </a:t>
            </a:r>
          </a:p>
          <a:p>
            <a:pPr marL="457200" indent="-457200" algn="l">
              <a:buNone/>
            </a:pPr>
            <a:r>
              <a:rPr lang="en-US" b="1" dirty="0" smtClean="0">
                <a:latin typeface="Calibri" pitchFamily="34" charset="0"/>
              </a:rPr>
              <a:t>3. </a:t>
            </a:r>
            <a:r>
              <a:rPr lang="en-US" b="1" dirty="0" err="1" smtClean="0">
                <a:latin typeface="Calibri" pitchFamily="34" charset="0"/>
              </a:rPr>
              <a:t>Pembatas</a:t>
            </a:r>
            <a:r>
              <a:rPr lang="en-US" b="1" dirty="0" smtClean="0">
                <a:latin typeface="Calibri" pitchFamily="34" charset="0"/>
              </a:rPr>
              <a:t> yang </a:t>
            </a:r>
            <a:r>
              <a:rPr lang="en-US" b="1" dirty="0" err="1" smtClean="0">
                <a:latin typeface="Calibri" pitchFamily="34" charset="0"/>
              </a:rPr>
              <a:t>bersifat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selektif</a:t>
            </a:r>
            <a:r>
              <a:rPr lang="en-US" b="1" dirty="0" smtClean="0">
                <a:latin typeface="Calibri" pitchFamily="34" charset="0"/>
              </a:rPr>
              <a:t> permeable</a:t>
            </a:r>
          </a:p>
          <a:p>
            <a:pPr marL="457200" indent="-457200" algn="l">
              <a:buNone/>
            </a:pPr>
            <a:r>
              <a:rPr lang="en-US" b="1" dirty="0" smtClean="0">
                <a:latin typeface="Calibri" pitchFamily="34" charset="0"/>
              </a:rPr>
              <a:t>4. </a:t>
            </a:r>
            <a:r>
              <a:rPr lang="en-US" b="1" dirty="0" err="1" smtClean="0">
                <a:latin typeface="Calibri" pitchFamily="34" charset="0"/>
              </a:rPr>
              <a:t>Pengangkutan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zat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terlarut</a:t>
            </a:r>
            <a:endParaRPr lang="en-US" b="1" dirty="0" smtClean="0">
              <a:latin typeface="Calibri" pitchFamily="34" charset="0"/>
            </a:endParaRPr>
          </a:p>
          <a:p>
            <a:pPr marL="457200" indent="-457200" algn="l">
              <a:buNone/>
            </a:pPr>
            <a:r>
              <a:rPr lang="en-US" b="1" dirty="0" smtClean="0">
                <a:latin typeface="Calibri" pitchFamily="34" charset="0"/>
              </a:rPr>
              <a:t>5. </a:t>
            </a:r>
            <a:r>
              <a:rPr lang="en-US" b="1" dirty="0" err="1" smtClean="0">
                <a:latin typeface="Calibri" pitchFamily="34" charset="0"/>
              </a:rPr>
              <a:t>Memberikan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respon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terhadap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rangsangan</a:t>
            </a:r>
            <a:endParaRPr lang="en-US" b="1" dirty="0" smtClean="0">
              <a:latin typeface="Calibri" pitchFamily="34" charset="0"/>
            </a:endParaRPr>
          </a:p>
          <a:p>
            <a:pPr marL="457200" indent="-457200" algn="l">
              <a:buNone/>
            </a:pPr>
            <a:r>
              <a:rPr lang="en-US" b="1" dirty="0" smtClean="0">
                <a:latin typeface="Calibri" pitchFamily="34" charset="0"/>
              </a:rPr>
              <a:t>6. </a:t>
            </a:r>
            <a:r>
              <a:rPr lang="en-US" b="1" dirty="0" err="1" smtClean="0">
                <a:latin typeface="Calibri" pitchFamily="34" charset="0"/>
              </a:rPr>
              <a:t>Interaksi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interseluler</a:t>
            </a:r>
            <a:endParaRPr lang="en-US" b="1" dirty="0" smtClean="0">
              <a:latin typeface="Calibri" pitchFamily="34" charset="0"/>
            </a:endParaRPr>
          </a:p>
          <a:p>
            <a:pPr marL="457200" indent="-457200" algn="l">
              <a:buNone/>
            </a:pPr>
            <a:r>
              <a:rPr lang="en-US" b="1" dirty="0" smtClean="0">
                <a:latin typeface="Calibri" pitchFamily="34" charset="0"/>
              </a:rPr>
              <a:t>7. </a:t>
            </a:r>
            <a:r>
              <a:rPr lang="en-US" b="1" dirty="0" err="1" smtClean="0">
                <a:latin typeface="Calibri" pitchFamily="34" charset="0"/>
              </a:rPr>
              <a:t>Transduksi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id-ID" b="1" dirty="0" smtClean="0">
                <a:latin typeface="Calibri" pitchFamily="34" charset="0"/>
              </a:rPr>
              <a:t>energi</a:t>
            </a:r>
            <a:endParaRPr lang="en-US" b="1" dirty="0" smtClean="0">
              <a:latin typeface="Calibri" pitchFamily="34" charset="0"/>
            </a:endParaRPr>
          </a:p>
          <a:p>
            <a:pPr marL="457200" indent="-457200">
              <a:buNone/>
            </a:pPr>
            <a:endParaRPr lang="en-US" sz="2800" b="1" dirty="0" smtClean="0">
              <a:latin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69497" y="571480"/>
            <a:ext cx="3762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Calibri" pitchFamily="34" charset="0"/>
              </a:rPr>
              <a:t>Fungsi</a:t>
            </a:r>
            <a:r>
              <a:rPr lang="en-US" sz="4000" b="1" dirty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Membran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28600"/>
            <a:ext cx="8686800" cy="144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rgbClr val="FFFF00"/>
                </a:solidFill>
              </a:rPr>
              <a:t>Membranes are Mosaic of Structure and Function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 membrane is a collage of different proteins embedded in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the fluid matrix of the lipid </a:t>
            </a:r>
            <a:r>
              <a:rPr lang="en-US" sz="2000" dirty="0" err="1" smtClean="0">
                <a:solidFill>
                  <a:srgbClr val="FFFF00"/>
                </a:solidFill>
              </a:rPr>
              <a:t>bilayer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0483" name="Content Placeholder 3"/>
          <p:cNvSpPr>
            <a:spLocks noGrp="1"/>
          </p:cNvSpPr>
          <p:nvPr>
            <p:ph sz="half" idx="2"/>
          </p:nvPr>
        </p:nvSpPr>
        <p:spPr>
          <a:xfrm>
            <a:off x="7467600" y="4343400"/>
            <a:ext cx="1219200" cy="1782763"/>
          </a:xfrm>
        </p:spPr>
        <p:txBody>
          <a:bodyPr/>
          <a:lstStyle/>
          <a:p>
            <a:endParaRPr lang="id-ID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838200" y="19050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extracellular</a:t>
            </a:r>
          </a:p>
          <a:p>
            <a:r>
              <a:rPr lang="en-US" b="1"/>
              <a:t>matrix (ECM)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914400" y="2514600"/>
            <a:ext cx="381000" cy="3048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381000" y="2667000"/>
            <a:ext cx="1066800" cy="7620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609600" y="2819400"/>
            <a:ext cx="990600" cy="3810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1447800" y="2667000"/>
            <a:ext cx="175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Glycoprotein</a:t>
            </a:r>
            <a:endParaRPr lang="en-US"/>
          </a:p>
        </p:txBody>
      </p:sp>
      <p:sp>
        <p:nvSpPr>
          <p:cNvPr id="16" name="Left Brace 15"/>
          <p:cNvSpPr/>
          <p:nvPr/>
        </p:nvSpPr>
        <p:spPr>
          <a:xfrm>
            <a:off x="2209800" y="3048000"/>
            <a:ext cx="76200" cy="685800"/>
          </a:xfrm>
          <a:prstGeom prst="leftBrac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1829594" y="3048794"/>
            <a:ext cx="379412" cy="2286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>
            <a:off x="2895600" y="3048000"/>
            <a:ext cx="76200" cy="457200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3" name="TextBox 20"/>
          <p:cNvSpPr txBox="1">
            <a:spLocks noChangeArrowheads="1"/>
          </p:cNvSpPr>
          <p:nvPr/>
        </p:nvSpPr>
        <p:spPr bwMode="auto">
          <a:xfrm>
            <a:off x="3048000" y="2971800"/>
            <a:ext cx="1600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Carbohydrate</a:t>
            </a:r>
            <a:endParaRPr lang="en-US" sz="140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971800" y="3200400"/>
            <a:ext cx="304800" cy="1524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5" name="TextBox 26"/>
          <p:cNvSpPr txBox="1">
            <a:spLocks noChangeArrowheads="1"/>
          </p:cNvSpPr>
          <p:nvPr/>
        </p:nvSpPr>
        <p:spPr bwMode="auto">
          <a:xfrm>
            <a:off x="914400" y="6019800"/>
            <a:ext cx="236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Microfilaments</a:t>
            </a:r>
          </a:p>
          <a:p>
            <a:r>
              <a:rPr lang="en-US" b="1"/>
              <a:t>of cytoskeleton</a:t>
            </a:r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rot="16200000" flipV="1">
            <a:off x="876300" y="5372100"/>
            <a:ext cx="838200" cy="4572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1447800" y="5105400"/>
            <a:ext cx="990600" cy="8382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8" name="TextBox 32"/>
          <p:cNvSpPr txBox="1">
            <a:spLocks noChangeArrowheads="1"/>
          </p:cNvSpPr>
          <p:nvPr/>
        </p:nvSpPr>
        <p:spPr bwMode="auto">
          <a:xfrm>
            <a:off x="4038600" y="5867400"/>
            <a:ext cx="152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Peripheral</a:t>
            </a:r>
          </a:p>
          <a:p>
            <a:r>
              <a:rPr lang="en-US" b="1"/>
              <a:t>proteins</a:t>
            </a: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257800" y="5638800"/>
            <a:ext cx="457200" cy="3048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0" name="TextBox 35"/>
          <p:cNvSpPr txBox="1">
            <a:spLocks noChangeArrowheads="1"/>
          </p:cNvSpPr>
          <p:nvPr/>
        </p:nvSpPr>
        <p:spPr bwMode="auto">
          <a:xfrm>
            <a:off x="6248400" y="6019800"/>
            <a:ext cx="114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Integral</a:t>
            </a:r>
          </a:p>
          <a:p>
            <a:r>
              <a:rPr lang="en-US" b="1"/>
              <a:t>protein</a:t>
            </a:r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6324600" y="5562600"/>
            <a:ext cx="914400" cy="1524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2" name="TextBox 38"/>
          <p:cNvSpPr txBox="1">
            <a:spLocks noChangeArrowheads="1"/>
          </p:cNvSpPr>
          <p:nvPr/>
        </p:nvSpPr>
        <p:spPr bwMode="auto">
          <a:xfrm>
            <a:off x="7086600" y="6334125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CYTOPLASMIC SIDE</a:t>
            </a:r>
          </a:p>
          <a:p>
            <a:r>
              <a:rPr lang="en-US" sz="1400" b="1"/>
              <a:t>OF MEMBRANE</a:t>
            </a:r>
            <a:endParaRPr lang="en-US" sz="1400"/>
          </a:p>
        </p:txBody>
      </p:sp>
      <p:sp>
        <p:nvSpPr>
          <p:cNvPr id="20503" name="TextBox 39"/>
          <p:cNvSpPr txBox="1">
            <a:spLocks noChangeArrowheads="1"/>
          </p:cNvSpPr>
          <p:nvPr/>
        </p:nvSpPr>
        <p:spPr bwMode="auto">
          <a:xfrm>
            <a:off x="7620000" y="39624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EXTRACELLULAR</a:t>
            </a:r>
          </a:p>
          <a:p>
            <a:r>
              <a:rPr lang="en-US" sz="1200" b="1"/>
              <a:t>SIDE OF</a:t>
            </a:r>
          </a:p>
          <a:p>
            <a:r>
              <a:rPr lang="en-US" sz="1200" b="1"/>
              <a:t>MEMBRANE</a:t>
            </a:r>
            <a:endParaRPr lang="en-US" sz="1400"/>
          </a:p>
        </p:txBody>
      </p:sp>
      <p:sp>
        <p:nvSpPr>
          <p:cNvPr id="20504" name="TextBox 40"/>
          <p:cNvSpPr txBox="1">
            <a:spLocks noChangeArrowheads="1"/>
          </p:cNvSpPr>
          <p:nvPr/>
        </p:nvSpPr>
        <p:spPr bwMode="auto">
          <a:xfrm>
            <a:off x="6858000" y="37338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Glycolipid</a:t>
            </a:r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rot="10800000">
            <a:off x="7239000" y="3962400"/>
            <a:ext cx="304800" cy="2286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282" y="615936"/>
            <a:ext cx="8229600" cy="8842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sz="3600" b="1" dirty="0" err="1" smtClean="0">
                <a:latin typeface="Calibri" pitchFamily="34" charset="0"/>
              </a:rPr>
              <a:t>Komposisi</a:t>
            </a:r>
            <a:r>
              <a:rPr lang="en-US" sz="3600" b="1" dirty="0" smtClean="0">
                <a:latin typeface="Calibri" pitchFamily="34" charset="0"/>
              </a:rPr>
              <a:t> Kimia </a:t>
            </a:r>
            <a:r>
              <a:rPr lang="en-US" sz="3600" b="1" dirty="0" err="1" smtClean="0">
                <a:latin typeface="Calibri" pitchFamily="34" charset="0"/>
              </a:rPr>
              <a:t>Membran</a:t>
            </a:r>
            <a:r>
              <a:rPr lang="en-US" b="1" dirty="0" smtClean="0">
                <a:latin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</a:rPr>
            </a:br>
            <a:endParaRPr lang="en-US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647828"/>
            <a:ext cx="8043890" cy="378143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err="1" smtClean="0">
                <a:latin typeface="Calibri" pitchFamily="34" charset="0"/>
              </a:rPr>
              <a:t>Membran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mengandung</a:t>
            </a:r>
            <a:r>
              <a:rPr lang="en-US" b="1" dirty="0" smtClean="0">
                <a:latin typeface="Calibri" pitchFamily="34" charset="0"/>
              </a:rPr>
              <a:t>:</a:t>
            </a:r>
          </a:p>
          <a:p>
            <a:pPr marL="514350" indent="-51435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800" b="1" dirty="0" smtClean="0">
                <a:latin typeface="Calibri" pitchFamily="34" charset="0"/>
              </a:rPr>
              <a:t>Lipid</a:t>
            </a:r>
          </a:p>
          <a:p>
            <a:pPr marL="514350" indent="-51435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800" b="1" dirty="0" smtClean="0">
                <a:latin typeface="Calibri" pitchFamily="34" charset="0"/>
              </a:rPr>
              <a:t>Protein</a:t>
            </a:r>
          </a:p>
          <a:p>
            <a:pPr marL="514350" indent="-51435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800" b="1" dirty="0" err="1" smtClean="0">
                <a:latin typeface="Calibri" pitchFamily="34" charset="0"/>
              </a:rPr>
              <a:t>Karbohidrat</a:t>
            </a:r>
            <a:endParaRPr lang="en-US" sz="4000" b="1" dirty="0" smtClean="0">
              <a:latin typeface="Calibri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latin typeface="Calibri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latin typeface="Calibri" pitchFamily="34" charset="0"/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285992"/>
            <a:ext cx="5781576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643151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3357554" cy="7318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sz="3600" b="1" dirty="0" smtClean="0">
                <a:latin typeface="Calibri" pitchFamily="34" charset="0"/>
              </a:rPr>
              <a:t>Lipid </a:t>
            </a:r>
            <a:r>
              <a:rPr lang="en-US" sz="3600" b="1" dirty="0" err="1" smtClean="0">
                <a:latin typeface="Calibri" pitchFamily="34" charset="0"/>
              </a:rPr>
              <a:t>Membran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714356"/>
            <a:ext cx="8229600" cy="6286544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/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d-ID" sz="3200" b="1" dirty="0" smtClean="0">
                <a:latin typeface="Calibri" pitchFamily="34" charset="0"/>
              </a:rPr>
              <a:t>Lipid utama pembangun  membran sel berupa FosfoLipid</a:t>
            </a: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d-ID" sz="4000" b="1" dirty="0" smtClean="0">
              <a:latin typeface="Calibri" pitchFamily="34" charset="0"/>
            </a:endParaRP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d-ID" sz="4000" b="1" dirty="0" smtClean="0">
              <a:latin typeface="Calibri" pitchFamily="34" charset="0"/>
            </a:endParaRP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d-ID" b="1" dirty="0" smtClean="0">
              <a:latin typeface="Calibri" pitchFamily="34" charset="0"/>
            </a:endParaRP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d-ID" b="1" dirty="0" smtClean="0">
              <a:latin typeface="Calibri" pitchFamily="34" charset="0"/>
            </a:endParaRP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d-ID" b="1" dirty="0" smtClean="0">
              <a:latin typeface="Calibri" pitchFamily="34" charset="0"/>
            </a:endParaRP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d-ID" b="1" dirty="0" smtClean="0">
              <a:latin typeface="Calibri" pitchFamily="34" charset="0"/>
            </a:endParaRP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d-ID" b="1" dirty="0" smtClean="0">
              <a:latin typeface="Calibri" pitchFamily="34" charset="0"/>
            </a:endParaRP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d-ID" b="1" dirty="0" smtClean="0">
              <a:latin typeface="Calibri" pitchFamily="34" charset="0"/>
            </a:endParaRP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d-ID" b="1" dirty="0" smtClean="0">
              <a:latin typeface="Calibri" pitchFamily="34" charset="0"/>
            </a:endParaRP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d-ID" b="1" dirty="0" smtClean="0">
              <a:latin typeface="Calibri" pitchFamily="34" charset="0"/>
            </a:endParaRP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d-ID" b="1" dirty="0" smtClean="0">
                <a:latin typeface="Calibri" pitchFamily="34" charset="0"/>
              </a:rPr>
              <a:t>Tiga jenis utama lipid membran: </a:t>
            </a:r>
            <a:r>
              <a:rPr lang="en-US" b="1" dirty="0" err="1" smtClean="0">
                <a:latin typeface="Calibri" pitchFamily="34" charset="0"/>
              </a:rPr>
              <a:t>Fosfogliserida</a:t>
            </a:r>
            <a:r>
              <a:rPr lang="id-ID" b="1" dirty="0" smtClean="0">
                <a:latin typeface="Calibri" pitchFamily="34" charset="0"/>
              </a:rPr>
              <a:t>, Glikolipid, </a:t>
            </a:r>
            <a:r>
              <a:rPr lang="en-US" b="1" dirty="0" smtClean="0">
                <a:latin typeface="Calibri" pitchFamily="34" charset="0"/>
              </a:rPr>
              <a:t>K</a:t>
            </a:r>
            <a:r>
              <a:rPr lang="id-ID" b="1" dirty="0" smtClean="0">
                <a:latin typeface="Calibri" pitchFamily="34" charset="0"/>
              </a:rPr>
              <a:t>olesterol</a:t>
            </a:r>
            <a:endParaRPr lang="en-US" b="1" dirty="0" smtClean="0">
              <a:latin typeface="Calibri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b="1" dirty="0">
              <a:latin typeface="Calibri" pitchFamily="34" charset="0"/>
            </a:endParaRPr>
          </a:p>
        </p:txBody>
      </p:sp>
      <p:pic>
        <p:nvPicPr>
          <p:cNvPr id="7" name="Picture 2" descr="KH-figure 2"/>
          <p:cNvPicPr>
            <a:picLocks noChangeAspect="1" noChangeArrowheads="1"/>
          </p:cNvPicPr>
          <p:nvPr/>
        </p:nvPicPr>
        <p:blipFill>
          <a:blip r:embed="rId3" cstate="print"/>
          <a:srcRect l="73036"/>
          <a:stretch>
            <a:fillRect/>
          </a:stretch>
        </p:blipFill>
        <p:spPr bwMode="auto">
          <a:xfrm>
            <a:off x="6858016" y="1285860"/>
            <a:ext cx="192882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221457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err="1" smtClean="0"/>
              <a:t>Asam</a:t>
            </a:r>
            <a:r>
              <a:rPr lang="en-US" sz="2400" dirty="0" smtClean="0"/>
              <a:t> </a:t>
            </a:r>
            <a:r>
              <a:rPr lang="en-US" sz="2400" dirty="0" err="1" smtClean="0"/>
              <a:t>lemak</a:t>
            </a:r>
            <a:r>
              <a:rPr lang="en-US" sz="2400" dirty="0" smtClean="0"/>
              <a:t> </a:t>
            </a:r>
            <a:r>
              <a:rPr lang="en-US" sz="2400" dirty="0" err="1" smtClean="0"/>
              <a:t>memiliki</a:t>
            </a:r>
            <a:r>
              <a:rPr lang="en-US" sz="2400" dirty="0" smtClean="0"/>
              <a:t> </a:t>
            </a:r>
            <a:r>
              <a:rPr lang="en-US" sz="2400" dirty="0" err="1" smtClean="0"/>
              <a:t>dua</a:t>
            </a:r>
            <a:r>
              <a:rPr lang="en-US" sz="2400" dirty="0" smtClean="0"/>
              <a:t> </a:t>
            </a:r>
            <a:r>
              <a:rPr lang="en-US" sz="2400" dirty="0" err="1" smtClean="0"/>
              <a:t>daerah</a:t>
            </a:r>
            <a:r>
              <a:rPr lang="en-US" sz="2400" dirty="0" smtClean="0"/>
              <a:t>:</a:t>
            </a:r>
            <a:endParaRPr lang="id-ID" sz="2400" dirty="0" smtClean="0"/>
          </a:p>
          <a:p>
            <a:r>
              <a:rPr lang="en-US" sz="2400" dirty="0" smtClean="0"/>
              <a:t>(1)  </a:t>
            </a:r>
            <a:r>
              <a:rPr lang="en-US" sz="2400" dirty="0" err="1" smtClean="0"/>
              <a:t>Rantai</a:t>
            </a:r>
            <a:r>
              <a:rPr lang="en-US" sz="2400" dirty="0" smtClean="0"/>
              <a:t> </a:t>
            </a:r>
            <a:r>
              <a:rPr lang="en-US" sz="2400" dirty="0" err="1" smtClean="0"/>
              <a:t>hidrokarbon</a:t>
            </a:r>
            <a:r>
              <a:rPr lang="en-US" sz="2400" dirty="0" smtClean="0"/>
              <a:t>; </a:t>
            </a:r>
            <a:r>
              <a:rPr lang="en-US" sz="2400" dirty="0" err="1" smtClean="0"/>
              <a:t>bersifat</a:t>
            </a:r>
            <a:r>
              <a:rPr lang="en-US" sz="2400" dirty="0" smtClean="0"/>
              <a:t> </a:t>
            </a:r>
            <a:r>
              <a:rPr lang="en-US" sz="2400" dirty="0" err="1" smtClean="0"/>
              <a:t>hidrofobik</a:t>
            </a:r>
            <a:r>
              <a:rPr lang="en-US" sz="2400" dirty="0" smtClean="0"/>
              <a:t> </a:t>
            </a:r>
            <a:r>
              <a:rPr lang="en-US" sz="2400" dirty="0" err="1" smtClean="0"/>
              <a:t>tidak</a:t>
            </a:r>
            <a:r>
              <a:rPr lang="en-US" sz="2400" dirty="0" smtClean="0"/>
              <a:t> </a:t>
            </a:r>
            <a:r>
              <a:rPr lang="en-US" sz="2400" dirty="0" err="1" smtClean="0"/>
              <a:t>larut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air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kurang</a:t>
            </a:r>
            <a:r>
              <a:rPr lang="en-US" sz="2400" dirty="0" smtClean="0"/>
              <a:t> </a:t>
            </a:r>
            <a:r>
              <a:rPr lang="en-US" sz="2400" dirty="0" err="1" smtClean="0"/>
              <a:t>reaktif</a:t>
            </a:r>
            <a:endParaRPr lang="id-ID" sz="2400" dirty="0" smtClean="0"/>
          </a:p>
          <a:p>
            <a:r>
              <a:rPr lang="en-US" sz="2400" dirty="0" smtClean="0"/>
              <a:t>(2) </a:t>
            </a:r>
            <a:r>
              <a:rPr lang="en-US" sz="2400" dirty="0" err="1" smtClean="0"/>
              <a:t>Gugus</a:t>
            </a:r>
            <a:r>
              <a:rPr lang="en-US" sz="2400" dirty="0" smtClean="0"/>
              <a:t> </a:t>
            </a:r>
            <a:r>
              <a:rPr lang="en-US" sz="2400" dirty="0" err="1" smtClean="0"/>
              <a:t>asam</a:t>
            </a:r>
            <a:r>
              <a:rPr lang="en-US" sz="2400" dirty="0" smtClean="0"/>
              <a:t> </a:t>
            </a:r>
            <a:r>
              <a:rPr lang="en-US" sz="2400" dirty="0" err="1" smtClean="0"/>
              <a:t>karboksilat</a:t>
            </a:r>
            <a:r>
              <a:rPr lang="en-US" sz="2400" dirty="0" smtClean="0"/>
              <a:t>; </a:t>
            </a:r>
            <a:r>
              <a:rPr lang="en-US" sz="2400" dirty="0" err="1" smtClean="0"/>
              <a:t>mengion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larutan</a:t>
            </a:r>
            <a:r>
              <a:rPr lang="en-US" sz="2400" dirty="0" smtClean="0"/>
              <a:t>. </a:t>
            </a:r>
            <a:r>
              <a:rPr lang="en-US" sz="2400" dirty="0" err="1" smtClean="0"/>
              <a:t>Terlarut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air, </a:t>
            </a:r>
            <a:r>
              <a:rPr lang="en-US" sz="2400" dirty="0" err="1" smtClean="0"/>
              <a:t>mudah</a:t>
            </a:r>
            <a:r>
              <a:rPr lang="en-US" sz="2400" dirty="0" smtClean="0"/>
              <a:t> </a:t>
            </a:r>
            <a:r>
              <a:rPr lang="en-US" sz="2400" dirty="0" err="1" smtClean="0"/>
              <a:t>bereaksi</a:t>
            </a:r>
            <a:r>
              <a:rPr lang="en-US" sz="2400" dirty="0" smtClean="0"/>
              <a:t> </a:t>
            </a:r>
            <a:r>
              <a:rPr lang="en-US" sz="2400" dirty="0" err="1" smtClean="0"/>
              <a:t>membentuk</a:t>
            </a:r>
            <a:r>
              <a:rPr lang="en-US" sz="2400" dirty="0" smtClean="0"/>
              <a:t> ester. </a:t>
            </a:r>
            <a:endParaRPr lang="id-ID" sz="2400" dirty="0" smtClean="0"/>
          </a:p>
          <a:p>
            <a:endParaRPr lang="id-ID" sz="24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876"/>
            <a:ext cx="7358114" cy="205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28596" y="5857892"/>
            <a:ext cx="55321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Gambar: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Struktur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Molekul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Triasilgliserol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(Albert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dkk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., 2010:70)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228600" y="1066800"/>
            <a:ext cx="6553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Stable molecular arrangement of membrane is</a:t>
            </a:r>
          </a:p>
          <a:p>
            <a:r>
              <a:rPr lang="en-US" sz="2400" dirty="0" err="1"/>
              <a:t>phospholipid</a:t>
            </a:r>
            <a:r>
              <a:rPr lang="en-US" sz="2400" dirty="0"/>
              <a:t> </a:t>
            </a:r>
            <a:r>
              <a:rPr lang="en-US" sz="2400" dirty="0" err="1"/>
              <a:t>bilayer</a:t>
            </a:r>
            <a:r>
              <a:rPr lang="en-US" sz="2400" dirty="0"/>
              <a:t>: the hydrophobic tails of</a:t>
            </a:r>
          </a:p>
          <a:p>
            <a:r>
              <a:rPr lang="en-US" sz="2400" dirty="0"/>
              <a:t>phospholipids are sheltered from water while</a:t>
            </a:r>
          </a:p>
          <a:p>
            <a:r>
              <a:rPr lang="en-US" sz="2400" dirty="0"/>
              <a:t>hydrophilic heads are exposed to water.</a:t>
            </a: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3200400" y="3886200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Water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200400" y="6172200"/>
            <a:ext cx="817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Water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04800" y="4419600"/>
            <a:ext cx="145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Hydrophilic</a:t>
            </a:r>
          </a:p>
          <a:p>
            <a:r>
              <a:rPr lang="en-US" b="1"/>
              <a:t>head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81000" y="5181600"/>
            <a:ext cx="1608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Hydrophobic</a:t>
            </a:r>
          </a:p>
          <a:p>
            <a:r>
              <a:rPr lang="en-US" b="1"/>
              <a:t>tail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24000" y="4495800"/>
            <a:ext cx="6096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71600" y="5562600"/>
            <a:ext cx="762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                                                                                                                       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7898973" cy="442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sz="half" idx="1"/>
          </p:nvPr>
        </p:nvSpPr>
        <p:spPr>
          <a:xfrm>
            <a:off x="357158" y="214290"/>
            <a:ext cx="8229600" cy="2667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Membranes are Fluid</a:t>
            </a:r>
          </a:p>
          <a:p>
            <a:r>
              <a:rPr lang="en-US" sz="2000" dirty="0" smtClean="0"/>
              <a:t>phospholipids can drift laterally in the plane of the membrane (an average lipid molecule can switch position about 10</a:t>
            </a:r>
            <a:r>
              <a:rPr lang="id-ID" sz="2400" baseline="30000" dirty="0" smtClean="0"/>
              <a:t>7</a:t>
            </a:r>
            <a:r>
              <a:rPr lang="en-US" sz="2400" baseline="30000" dirty="0" smtClean="0"/>
              <a:t> </a:t>
            </a:r>
            <a:r>
              <a:rPr lang="en-US" sz="2000" dirty="0" smtClean="0"/>
              <a:t>times per second) =  lateral movement (frequently)</a:t>
            </a:r>
          </a:p>
          <a:p>
            <a:r>
              <a:rPr lang="en-US" sz="2000" dirty="0" smtClean="0"/>
              <a:t>also, phospholipids can migrate from the monolayer on one side to that on the other = flip-flop transversely across </a:t>
            </a:r>
            <a:r>
              <a:rPr lang="en-US" sz="2000" dirty="0" err="1" smtClean="0"/>
              <a:t>themembrane</a:t>
            </a:r>
            <a:r>
              <a:rPr lang="en-US" sz="2000" dirty="0" smtClean="0"/>
              <a:t> or rotational movement (rarely)</a:t>
            </a:r>
            <a:r>
              <a:rPr lang="id-ID" sz="2000" dirty="0" smtClean="0"/>
              <a:t> </a:t>
            </a:r>
            <a:br>
              <a:rPr lang="id-ID" sz="2000" dirty="0" smtClean="0"/>
            </a:br>
            <a:r>
              <a:rPr lang="id-ID" sz="2000" dirty="0" smtClean="0"/>
              <a:t>                                                                  </a:t>
            </a:r>
            <a:r>
              <a:rPr lang="id-ID" sz="1800" i="1" dirty="0" smtClean="0"/>
              <a:t>Enzim phospolipid tanslocater</a:t>
            </a:r>
            <a:endParaRPr lang="en-US" sz="2000" i="1" dirty="0" smtClean="0"/>
          </a:p>
        </p:txBody>
      </p:sp>
      <p:sp>
        <p:nvSpPr>
          <p:cNvPr id="13315" name="Content Placeholder 3"/>
          <p:cNvSpPr>
            <a:spLocks noGrp="1"/>
          </p:cNvSpPr>
          <p:nvPr>
            <p:ph sz="half" idx="2"/>
          </p:nvPr>
        </p:nvSpPr>
        <p:spPr>
          <a:xfrm>
            <a:off x="6477000" y="3886200"/>
            <a:ext cx="2209800" cy="2239963"/>
          </a:xfrm>
        </p:spPr>
        <p:txBody>
          <a:bodyPr/>
          <a:lstStyle/>
          <a:p>
            <a:endParaRPr lang="id-ID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1810"/>
            <a:ext cx="914400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1905000" y="5638800"/>
            <a:ext cx="2895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Lateral movement</a:t>
            </a:r>
          </a:p>
          <a:p>
            <a:r>
              <a:rPr lang="en-US" b="1" dirty="0"/>
              <a:t>(~10</a:t>
            </a:r>
            <a:r>
              <a:rPr lang="en-US" b="1" baseline="30000" dirty="0"/>
              <a:t>7</a:t>
            </a:r>
            <a:r>
              <a:rPr lang="en-US" b="1" dirty="0"/>
              <a:t> times per second)</a:t>
            </a:r>
            <a:endParaRPr lang="en-US" dirty="0"/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5867400" y="5715000"/>
            <a:ext cx="236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Flip-flop</a:t>
            </a:r>
          </a:p>
          <a:p>
            <a:r>
              <a:rPr lang="en-US" b="1"/>
              <a:t>(~ once per month)</a:t>
            </a:r>
            <a:endParaRPr lang="en-US"/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762000" y="6477000"/>
            <a:ext cx="411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Movement of phospholipids</a:t>
            </a:r>
            <a:endParaRPr lang="en-US" sz="200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6172200" y="5257800"/>
            <a:ext cx="6858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2209800" y="4876800"/>
            <a:ext cx="12192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55" y="1571612"/>
            <a:ext cx="8620125" cy="507209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28600"/>
            <a:ext cx="7924800" cy="23923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Temperature and lipid composition determine fluidity of the membrane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At low temperature, membrane is less fluid and because the phospholipids are more closely packed.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743200"/>
            <a:ext cx="9144000" cy="4114800"/>
          </a:xfrm>
          <a:noFill/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5334000" y="57150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Saturated hydrocarbon tails</a:t>
            </a:r>
            <a:endParaRPr lang="en-US"/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228600" y="55626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Unsaturated hydrocarbon tails with</a:t>
            </a:r>
          </a:p>
          <a:p>
            <a:r>
              <a:rPr lang="en-US" b="1"/>
              <a:t>kinks</a:t>
            </a:r>
            <a:endParaRPr lang="en-US"/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685800" y="6334125"/>
            <a:ext cx="327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Membrane fluidity</a:t>
            </a:r>
            <a:endParaRPr lang="en-US" sz="2800"/>
          </a:p>
        </p:txBody>
      </p: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1524000" y="2971800"/>
            <a:ext cx="175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Fluid</a:t>
            </a:r>
            <a:endParaRPr lang="en-US" sz="2800"/>
          </a:p>
        </p:txBody>
      </p:sp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5943600" y="2895600"/>
            <a:ext cx="182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Viscous</a:t>
            </a:r>
            <a:endParaRPr lang="en-US" sz="240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573088" y="5219700"/>
            <a:ext cx="83661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609600" y="4648200"/>
            <a:ext cx="13716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5677694" y="5068094"/>
            <a:ext cx="990600" cy="4556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6020594" y="5257006"/>
            <a:ext cx="914400" cy="1539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sz="half" idx="1"/>
          </p:nvPr>
        </p:nvSpPr>
        <p:spPr>
          <a:xfrm>
            <a:off x="0" y="228600"/>
            <a:ext cx="9144000" cy="2971800"/>
          </a:xfrm>
        </p:spPr>
        <p:txBody>
          <a:bodyPr/>
          <a:lstStyle/>
          <a:p>
            <a:r>
              <a:rPr lang="en-US" sz="2000" smtClean="0">
                <a:solidFill>
                  <a:srgbClr val="FFFF00"/>
                </a:solidFill>
                <a:latin typeface="Verdana" pitchFamily="34" charset="0"/>
              </a:rPr>
              <a:t>Steroid cholesterol which is wedged between phospholipids has different effects on membrane fluidity at different temperature</a:t>
            </a:r>
          </a:p>
          <a:p>
            <a:pPr>
              <a:buFontTx/>
              <a:buNone/>
            </a:pPr>
            <a:endParaRPr lang="en-US" sz="2000" smtClean="0">
              <a:solidFill>
                <a:srgbClr val="FFFF00"/>
              </a:solidFill>
              <a:latin typeface="Verdana" pitchFamily="34" charset="0"/>
            </a:endParaRPr>
          </a:p>
          <a:p>
            <a:r>
              <a:rPr lang="en-US" sz="2000" smtClean="0">
                <a:solidFill>
                  <a:srgbClr val="FFFF00"/>
                </a:solidFill>
                <a:latin typeface="Verdana" pitchFamily="34" charset="0"/>
              </a:rPr>
              <a:t>At warm temperature, it makes membrane less fluid by restraining the movement of phospholipid.</a:t>
            </a:r>
          </a:p>
          <a:p>
            <a:pPr>
              <a:buFontTx/>
              <a:buNone/>
            </a:pPr>
            <a:endParaRPr lang="en-US" sz="2000" smtClean="0">
              <a:solidFill>
                <a:srgbClr val="FFFF00"/>
              </a:solidFill>
              <a:latin typeface="Verdana" pitchFamily="34" charset="0"/>
            </a:endParaRPr>
          </a:p>
          <a:p>
            <a:r>
              <a:rPr lang="en-US" sz="2000" smtClean="0">
                <a:solidFill>
                  <a:srgbClr val="FFFF00"/>
                </a:solidFill>
                <a:latin typeface="Verdana" pitchFamily="34" charset="0"/>
              </a:rPr>
              <a:t>At low temperature, the membrane remains fluid because cholesterol hinders the close packing of the phospholipids.</a:t>
            </a:r>
          </a:p>
        </p:txBody>
      </p:sp>
      <p:sp>
        <p:nvSpPr>
          <p:cNvPr id="17411" name="Content Placeholder 3"/>
          <p:cNvSpPr>
            <a:spLocks noGrp="1"/>
          </p:cNvSpPr>
          <p:nvPr>
            <p:ph sz="half" idx="2"/>
          </p:nvPr>
        </p:nvSpPr>
        <p:spPr>
          <a:xfrm>
            <a:off x="6781800" y="4114800"/>
            <a:ext cx="1905000" cy="2011363"/>
          </a:xfrm>
        </p:spPr>
        <p:txBody>
          <a:bodyPr/>
          <a:lstStyle/>
          <a:p>
            <a:endParaRPr lang="id-ID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6600"/>
            <a:ext cx="914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609600" y="63246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Cholesterol within the animal cell membrane</a:t>
            </a:r>
            <a:endParaRPr lang="en-US" sz="2400"/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5029200" y="5791200"/>
            <a:ext cx="175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Cholesterol</a:t>
            </a: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5257801" y="5638800"/>
            <a:ext cx="3048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229600" cy="8080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sz="4000" b="1" dirty="0" smtClean="0">
                <a:latin typeface="Calibri" pitchFamily="34" charset="0"/>
              </a:rPr>
              <a:t>Protein </a:t>
            </a:r>
            <a:r>
              <a:rPr lang="en-US" sz="4000" b="1" dirty="0" err="1" smtClean="0">
                <a:latin typeface="Calibri" pitchFamily="34" charset="0"/>
              </a:rPr>
              <a:t>Membran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7898973" cy="442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229600" cy="8080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sz="4000" b="1" dirty="0" smtClean="0">
                <a:latin typeface="Calibri" pitchFamily="34" charset="0"/>
              </a:rPr>
              <a:t>Protein </a:t>
            </a:r>
            <a:r>
              <a:rPr lang="en-US" sz="4000" b="1" dirty="0" err="1" smtClean="0">
                <a:latin typeface="Calibri" pitchFamily="34" charset="0"/>
              </a:rPr>
              <a:t>Membran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7158" y="1785926"/>
            <a:ext cx="8229600" cy="52578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Protein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Integral</a:t>
            </a:r>
          </a:p>
          <a:p>
            <a:pPr marL="365125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latin typeface="Calibri" pitchFamily="34" charset="0"/>
              </a:rPr>
              <a:t>Protein </a:t>
            </a:r>
            <a:r>
              <a:rPr lang="en-US" sz="2400" b="1" dirty="0">
                <a:latin typeface="Calibri" pitchFamily="34" charset="0"/>
              </a:rPr>
              <a:t>yang </a:t>
            </a:r>
            <a:r>
              <a:rPr lang="en-US" sz="2400" b="1" dirty="0" err="1">
                <a:latin typeface="Calibri" pitchFamily="34" charset="0"/>
              </a:rPr>
              <a:t>menyusup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kedalam</a:t>
            </a:r>
            <a:r>
              <a:rPr lang="en-US" sz="2400" b="1" dirty="0">
                <a:latin typeface="Calibri" pitchFamily="34" charset="0"/>
              </a:rPr>
              <a:t> lipid </a:t>
            </a:r>
            <a:r>
              <a:rPr lang="en-US" sz="2400" b="1" dirty="0" err="1">
                <a:latin typeface="Calibri" pitchFamily="34" charset="0"/>
              </a:rPr>
              <a:t>bilayer</a:t>
            </a:r>
            <a:r>
              <a:rPr lang="en-US" sz="2400" b="1" dirty="0">
                <a:latin typeface="Calibri" pitchFamily="34" charset="0"/>
              </a:rPr>
              <a:t>. Protein </a:t>
            </a:r>
            <a:r>
              <a:rPr lang="en-US" sz="2400" b="1" dirty="0" err="1">
                <a:latin typeface="Calibri" pitchFamily="34" charset="0"/>
              </a:rPr>
              <a:t>ini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dapat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menembus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membran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sehingga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memiliki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bidang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pada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sisi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luar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sel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dan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sitoplasmik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dari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</a:rPr>
              <a:t>membran</a:t>
            </a:r>
            <a:r>
              <a:rPr lang="en-US" sz="2400" b="1" dirty="0" smtClean="0">
                <a:latin typeface="Calibri" pitchFamily="34" charset="0"/>
              </a:rPr>
              <a:t>.</a:t>
            </a: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Protein </a:t>
            </a:r>
            <a:r>
              <a:rPr lang="en-US" sz="2400" b="1" dirty="0" err="1" smtClean="0">
                <a:solidFill>
                  <a:srgbClr val="FF0000"/>
                </a:solidFill>
                <a:latin typeface="Calibri" pitchFamily="34" charset="0"/>
              </a:rPr>
              <a:t>Perifer</a:t>
            </a:r>
            <a:endParaRPr lang="en-US" sz="2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65125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latin typeface="Calibri" pitchFamily="34" charset="0"/>
              </a:rPr>
              <a:t>Protein </a:t>
            </a:r>
            <a:r>
              <a:rPr lang="en-US" sz="2400" b="1" dirty="0" err="1" smtClean="0">
                <a:latin typeface="Calibri" pitchFamily="34" charset="0"/>
              </a:rPr>
              <a:t>ini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terletak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dibagian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luar</a:t>
            </a:r>
            <a:r>
              <a:rPr lang="en-US" sz="2400" b="1" dirty="0" smtClean="0">
                <a:latin typeface="Calibri" pitchFamily="34" charset="0"/>
              </a:rPr>
              <a:t> lipid </a:t>
            </a:r>
            <a:r>
              <a:rPr lang="en-US" sz="2400" b="1" dirty="0" err="1" smtClean="0">
                <a:latin typeface="Calibri" pitchFamily="34" charset="0"/>
              </a:rPr>
              <a:t>bilayer</a:t>
            </a:r>
            <a:r>
              <a:rPr lang="en-US" sz="2400" b="1" dirty="0" smtClean="0">
                <a:latin typeface="Calibri" pitchFamily="34" charset="0"/>
              </a:rPr>
              <a:t>, </a:t>
            </a:r>
            <a:r>
              <a:rPr lang="en-US" sz="2400" b="1" dirty="0" err="1" smtClean="0">
                <a:latin typeface="Calibri" pitchFamily="34" charset="0"/>
              </a:rPr>
              <a:t>baik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di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bagian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sitoplasmik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maupun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di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bagian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luar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sel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serta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masih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berhubungan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dengan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membran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melalui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ikatan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nonkovalen</a:t>
            </a:r>
            <a:r>
              <a:rPr lang="en-US" sz="2400" b="1" dirty="0" smtClean="0">
                <a:latin typeface="Calibri" pitchFamily="34" charset="0"/>
              </a:rPr>
              <a:t>.</a:t>
            </a:r>
          </a:p>
          <a:p>
            <a:pPr marL="0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Protein </a:t>
            </a:r>
            <a:r>
              <a:rPr lang="en-US" sz="2400" b="1" dirty="0" err="1" smtClean="0">
                <a:solidFill>
                  <a:srgbClr val="FF0000"/>
                </a:solidFill>
                <a:latin typeface="Calibri" pitchFamily="34" charset="0"/>
              </a:rPr>
              <a:t>membran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yang </a:t>
            </a:r>
            <a:r>
              <a:rPr lang="en-US" sz="2400" b="1" dirty="0" err="1" smtClean="0">
                <a:solidFill>
                  <a:srgbClr val="FF0000"/>
                </a:solidFill>
                <a:latin typeface="Calibri" pitchFamily="34" charset="0"/>
              </a:rPr>
              <a:t>berikatan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alibri" pitchFamily="34" charset="0"/>
              </a:rPr>
              <a:t>dengan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lipid</a:t>
            </a:r>
          </a:p>
          <a:p>
            <a:pPr marL="365125" indent="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err="1" smtClean="0">
                <a:latin typeface="Calibri" pitchFamily="34" charset="0"/>
              </a:rPr>
              <a:t>Terdapat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disebelah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luar</a:t>
            </a:r>
            <a:r>
              <a:rPr lang="en-US" sz="2400" b="1" dirty="0" smtClean="0">
                <a:latin typeface="Calibri" pitchFamily="34" charset="0"/>
              </a:rPr>
              <a:t> lipid </a:t>
            </a:r>
            <a:r>
              <a:rPr lang="en-US" sz="2400" b="1" dirty="0" err="1" smtClean="0">
                <a:latin typeface="Calibri" pitchFamily="34" charset="0"/>
              </a:rPr>
              <a:t>bilayer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tetapi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berikatan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secara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kovalen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dengan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molekul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lemak</a:t>
            </a:r>
            <a:r>
              <a:rPr lang="en-US" sz="2400" b="1" dirty="0" smtClean="0">
                <a:latin typeface="Calibri" pitchFamily="34" charset="0"/>
              </a:rPr>
              <a:t> yang </a:t>
            </a:r>
            <a:r>
              <a:rPr lang="en-US" sz="2400" b="1" dirty="0" err="1" smtClean="0">
                <a:latin typeface="Calibri" pitchFamily="34" charset="0"/>
              </a:rPr>
              <a:t>terdapat</a:t>
            </a:r>
            <a:r>
              <a:rPr lang="en-US" sz="2400" b="1" dirty="0" smtClean="0">
                <a:latin typeface="Calibri" pitchFamily="34" charset="0"/>
              </a:rPr>
              <a:t> </a:t>
            </a:r>
            <a:r>
              <a:rPr lang="en-US" sz="2400" b="1" dirty="0" err="1" smtClean="0">
                <a:latin typeface="Calibri" pitchFamily="34" charset="0"/>
              </a:rPr>
              <a:t>pada</a:t>
            </a:r>
            <a:r>
              <a:rPr lang="en-US" sz="2400" b="1" dirty="0" smtClean="0">
                <a:latin typeface="Calibri" pitchFamily="34" charset="0"/>
              </a:rPr>
              <a:t> lipid </a:t>
            </a:r>
            <a:r>
              <a:rPr lang="en-US" sz="2400" b="1" dirty="0" err="1" smtClean="0">
                <a:latin typeface="Calibri" pitchFamily="34" charset="0"/>
              </a:rPr>
              <a:t>bilayer</a:t>
            </a:r>
            <a:r>
              <a:rPr lang="en-US" sz="2400" b="1" dirty="0" smtClean="0">
                <a:latin typeface="Calibri" pitchFamily="34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4643446"/>
            <a:ext cx="8229600" cy="1643074"/>
          </a:xfrm>
        </p:spPr>
        <p:txBody>
          <a:bodyPr>
            <a:normAutofit/>
          </a:bodyPr>
          <a:lstStyle/>
          <a:p>
            <a:r>
              <a:rPr lang="id-ID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dirty="0" err="1" smtClean="0">
                <a:solidFill>
                  <a:srgbClr val="0070C0"/>
                </a:solidFill>
              </a:rPr>
              <a:t>ebagai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katalisator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ber­bagai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reaksi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kimia</a:t>
            </a:r>
            <a:r>
              <a:rPr lang="id-ID" sz="2400" dirty="0" smtClean="0">
                <a:solidFill>
                  <a:srgbClr val="0070C0"/>
                </a:solidFill>
              </a:rPr>
              <a:t>, m</a:t>
            </a:r>
            <a:r>
              <a:rPr lang="en-US" sz="2400" dirty="0" err="1" smtClean="0">
                <a:solidFill>
                  <a:srgbClr val="0070C0"/>
                </a:solidFill>
              </a:rPr>
              <a:t>emberi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kekakuan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struktural</a:t>
            </a:r>
            <a:r>
              <a:rPr lang="id-ID" sz="2400" dirty="0" smtClean="0">
                <a:solidFill>
                  <a:srgbClr val="0070C0"/>
                </a:solidFill>
              </a:rPr>
              <a:t>, m</a:t>
            </a:r>
            <a:r>
              <a:rPr lang="en-US" sz="2400" dirty="0" err="1" smtClean="0">
                <a:solidFill>
                  <a:srgbClr val="0070C0"/>
                </a:solidFill>
              </a:rPr>
              <a:t>emantau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permeabilitas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selaput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id-ID" sz="2400" dirty="0" smtClean="0">
                <a:solidFill>
                  <a:srgbClr val="0070C0"/>
                </a:solidFill>
              </a:rPr>
              <a:t>s</a:t>
            </a:r>
            <a:r>
              <a:rPr lang="en-US" sz="2400" dirty="0" smtClean="0">
                <a:solidFill>
                  <a:srgbClr val="0070C0"/>
                </a:solidFill>
              </a:rPr>
              <a:t>el, </a:t>
            </a:r>
            <a:r>
              <a:rPr lang="en-US" sz="2400" dirty="0" err="1" smtClean="0">
                <a:solidFill>
                  <a:srgbClr val="0070C0"/>
                </a:solidFill>
              </a:rPr>
              <a:t>mengatur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kadar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metabolit</a:t>
            </a:r>
            <a:r>
              <a:rPr lang="en-US" sz="2400" dirty="0" smtClean="0">
                <a:solidFill>
                  <a:srgbClr val="0070C0"/>
                </a:solidFill>
              </a:rPr>
              <a:t> yang </a:t>
            </a:r>
            <a:r>
              <a:rPr lang="en-US" sz="2400" dirty="0" err="1" smtClean="0">
                <a:solidFill>
                  <a:srgbClr val="0070C0"/>
                </a:solidFill>
              </a:rPr>
              <a:t>diperlukan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menyebabkan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gerakan</a:t>
            </a:r>
            <a:endParaRPr lang="id-ID" sz="2400" dirty="0">
              <a:solidFill>
                <a:srgbClr val="0070C0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 l="20900" t="31445" r="26940" b="21679"/>
          <a:stretch>
            <a:fillRect/>
          </a:stretch>
        </p:blipFill>
        <p:spPr bwMode="auto">
          <a:xfrm>
            <a:off x="0" y="571480"/>
            <a:ext cx="442912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 l="25256" t="23437" r="24780" b="37849"/>
          <a:stretch>
            <a:fillRect/>
          </a:stretch>
        </p:blipFill>
        <p:spPr bwMode="auto">
          <a:xfrm>
            <a:off x="4500562" y="714356"/>
            <a:ext cx="464343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28596" y="4143380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a. Rumus struktur kimia protein</a:t>
            </a:r>
          </a:p>
        </p:txBody>
      </p:sp>
      <p:sp>
        <p:nvSpPr>
          <p:cNvPr id="9" name="Rectangle 8"/>
          <p:cNvSpPr/>
          <p:nvPr/>
        </p:nvSpPr>
        <p:spPr>
          <a:xfrm>
            <a:off x="4929190" y="4143380"/>
            <a:ext cx="364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 smtClean="0"/>
              <a:t>a. Rumus struktur kimia Asam Amino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 l="25074" t="21181" r="25075" b="23398"/>
          <a:stretch>
            <a:fillRect/>
          </a:stretch>
        </p:blipFill>
        <p:spPr>
          <a:xfrm>
            <a:off x="357158" y="642918"/>
            <a:ext cx="3286148" cy="250033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rcRect l="25074" t="12313" r="25075" b="21181"/>
          <a:stretch>
            <a:fillRect/>
          </a:stretch>
        </p:blipFill>
        <p:spPr>
          <a:xfrm>
            <a:off x="4000496" y="714356"/>
            <a:ext cx="4143404" cy="235745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14824" t="59570" r="12152" b="10156"/>
          <a:stretch>
            <a:fillRect/>
          </a:stretch>
        </p:blipFill>
        <p:spPr bwMode="auto">
          <a:xfrm>
            <a:off x="0" y="3286124"/>
            <a:ext cx="857252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64008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803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kern="10" dirty="0" smtClean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563972" dir="14049741" sx="125000" sy="125000" algn="tl" rotWithShape="0">
                  <a:srgbClr val="C7DFD3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" name="Picture 7" descr="Diffus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1524000"/>
            <a:ext cx="8153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1265" y="642918"/>
            <a:ext cx="3684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atin typeface="Calibri" pitchFamily="34" charset="0"/>
              </a:rPr>
              <a:t>Sifat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id-ID" sz="2800" b="1" dirty="0" err="1" smtClean="0">
                <a:latin typeface="Calibri" pitchFamily="34" charset="0"/>
              </a:rPr>
              <a:t>S</a:t>
            </a:r>
            <a:r>
              <a:rPr lang="en-US" sz="2800" b="1" dirty="0" err="1" smtClean="0">
                <a:latin typeface="Calibri" pitchFamily="34" charset="0"/>
              </a:rPr>
              <a:t>elektif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Membran</a:t>
            </a:r>
            <a:r>
              <a:rPr lang="en-US" sz="2800" b="1" dirty="0" smtClean="0">
                <a:latin typeface="Calibri" pitchFamily="34" charset="0"/>
              </a:rPr>
              <a:t> </a:t>
            </a:r>
          </a:p>
        </p:txBody>
      </p:sp>
      <p:sp>
        <p:nvSpPr>
          <p:cNvPr id="8" name="Rectangle 7">
            <a:hlinkClick r:id="rId4" action="ppaction://hlinkfile"/>
          </p:cNvPr>
          <p:cNvSpPr/>
          <p:nvPr/>
        </p:nvSpPr>
        <p:spPr>
          <a:xfrm>
            <a:off x="4572000" y="6429396"/>
            <a:ext cx="4643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dirty="0" smtClean="0">
                <a:solidFill>
                  <a:srgbClr val="66FF33"/>
                </a:solidFill>
              </a:rPr>
              <a:t>Animasi Channel membrane - voltage</a:t>
            </a:r>
            <a:endParaRPr lang="en-US" b="1" dirty="0" smtClean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18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55" y="1571612"/>
            <a:ext cx="8620125" cy="507209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0042"/>
            <a:ext cx="7981976" cy="563562"/>
          </a:xfrm>
          <a:solidFill>
            <a:schemeClr val="accent2"/>
          </a:solidFill>
        </p:spPr>
        <p:txBody>
          <a:bodyPr/>
          <a:lstStyle/>
          <a:p>
            <a:r>
              <a:rPr lang="id-ID" sz="4000" dirty="0" smtClean="0">
                <a:solidFill>
                  <a:schemeClr val="bg1"/>
                </a:solidFill>
              </a:rPr>
              <a:t>Tujuan Perkuliahan</a:t>
            </a:r>
            <a:endParaRPr lang="id-ID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428736"/>
            <a:ext cx="8305800" cy="4648200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Menganalisis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de-DE" sz="2400" dirty="0" smtClean="0">
                <a:latin typeface="Aharoni" pitchFamily="2" charset="-79"/>
                <a:cs typeface="Aharoni" pitchFamily="2" charset="-79"/>
              </a:rPr>
              <a:t>komposisi fraksi lipid, protein, dan karbohidrat </a:t>
            </a:r>
            <a:r>
              <a:rPr lang="id-ID" sz="2400" dirty="0" smtClean="0">
                <a:latin typeface="Aharoni" pitchFamily="2" charset="-79"/>
                <a:cs typeface="Aharoni" pitchFamily="2" charset="-79"/>
              </a:rPr>
              <a:t>membran </a:t>
            </a:r>
            <a:r>
              <a:rPr lang="de-DE" sz="2400" dirty="0" smtClean="0">
                <a:latin typeface="Aharoni" pitchFamily="2" charset="-79"/>
                <a:cs typeface="Aharoni" pitchFamily="2" charset="-79"/>
              </a:rPr>
              <a:t>plasma pada eukariot.</a:t>
            </a:r>
            <a:endParaRPr lang="id-ID" sz="2400" dirty="0" smtClean="0">
              <a:latin typeface="Aharoni" pitchFamily="2" charset="-79"/>
              <a:cs typeface="Aharoni" pitchFamily="2" charset="-79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de-DE" sz="2400" dirty="0" smtClean="0">
                <a:latin typeface="Aharoni" pitchFamily="2" charset="-79"/>
                <a:cs typeface="Aharoni" pitchFamily="2" charset="-79"/>
              </a:rPr>
              <a:t>Menjelaskan hubungan antara struktur dan fungsi membran plasma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.</a:t>
            </a:r>
            <a:endParaRPr lang="id-ID" sz="2400" dirty="0" smtClean="0">
              <a:latin typeface="Aharoni" pitchFamily="2" charset="-79"/>
              <a:cs typeface="Aharoni" pitchFamily="2" charset="-79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Membuat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kesimpulan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materi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pembelajaran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sesuai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dengan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informasi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yang 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diperoleh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.</a:t>
            </a:r>
            <a:endParaRPr lang="id-ID" sz="2400" dirty="0" smtClean="0">
              <a:latin typeface="Aharoni" pitchFamily="2" charset="-79"/>
              <a:cs typeface="Aharoni" pitchFamily="2" charset="-79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Mempresentasikan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hasil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kerja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(LKM)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dengan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predikat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“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Cakap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”.</a:t>
            </a:r>
            <a:endParaRPr lang="id-ID" sz="2400" dirty="0" smtClean="0">
              <a:latin typeface="Aharoni" pitchFamily="2" charset="-79"/>
              <a:cs typeface="Aharoni" pitchFamily="2" charset="-79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Terlibat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aktif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dalam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diskusi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i="1" dirty="0" smtClean="0">
                <a:latin typeface="Aharoni" pitchFamily="2" charset="-79"/>
                <a:cs typeface="Aharoni" pitchFamily="2" charset="-79"/>
              </a:rPr>
              <a:t>online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menggunakan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dirty="0" err="1" smtClean="0">
                <a:latin typeface="Aharoni" pitchFamily="2" charset="-79"/>
                <a:cs typeface="Aharoni" pitchFamily="2" charset="-79"/>
              </a:rPr>
              <a:t>aplikasi</a:t>
            </a:r>
            <a:r>
              <a:rPr lang="en-US" sz="2400" dirty="0" smtClean="0">
                <a:latin typeface="Aharoni" pitchFamily="2" charset="-79"/>
                <a:cs typeface="Aharoni" pitchFamily="2" charset="-79"/>
              </a:rPr>
              <a:t> WA.</a:t>
            </a:r>
            <a:endParaRPr lang="id-ID" sz="2400" dirty="0" smtClean="0">
              <a:latin typeface="Aharoni" pitchFamily="2" charset="-79"/>
              <a:cs typeface="Aharoni" pitchFamily="2" charset="-79"/>
            </a:endParaRPr>
          </a:p>
          <a:p>
            <a:pPr marL="457200" indent="-457200">
              <a:buFont typeface="+mj-lt"/>
              <a:buAutoNum type="arabicPeriod"/>
            </a:pPr>
            <a:endParaRPr lang="id-ID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214282" y="447660"/>
            <a:ext cx="7620000" cy="838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b="1" dirty="0" err="1" smtClean="0">
                <a:latin typeface="Calibri" pitchFamily="34" charset="0"/>
              </a:rPr>
              <a:t>Karbohidrat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Membran</a:t>
            </a:r>
            <a:endParaRPr lang="en-US" sz="4000" b="1" dirty="0" smtClean="0">
              <a:latin typeface="Calibri" pitchFamily="34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57158" y="1500174"/>
            <a:ext cx="8229600" cy="4311649"/>
          </a:xfrm>
          <a:prstGeom prst="rect">
            <a:avLst/>
          </a:prstGeom>
        </p:spPr>
        <p:txBody>
          <a:bodyPr/>
          <a:lstStyle/>
          <a:p>
            <a:pPr marL="365125" indent="-365125"/>
            <a:r>
              <a:rPr lang="en-US" sz="3200" b="1" dirty="0" smtClean="0">
                <a:latin typeface="Calibri" pitchFamily="34" charset="0"/>
              </a:rPr>
              <a:t>K</a:t>
            </a:r>
            <a:r>
              <a:rPr lang="id-ID" sz="3200" b="1" dirty="0" smtClean="0">
                <a:latin typeface="Calibri" pitchFamily="34" charset="0"/>
              </a:rPr>
              <a:t>arbohidrat pada membran dapat berupa:</a:t>
            </a:r>
          </a:p>
          <a:p>
            <a:pPr marL="365125" indent="-365125">
              <a:buNone/>
            </a:pPr>
            <a:r>
              <a:rPr lang="id-ID" b="1" dirty="0" smtClean="0">
                <a:latin typeface="Calibri" pitchFamily="34" charset="0"/>
              </a:rPr>
              <a:t>	Glikoprotein dan Glikolipid</a:t>
            </a:r>
            <a:endParaRPr lang="en-US" sz="3200" b="1" dirty="0" smtClean="0">
              <a:latin typeface="Calibri" pitchFamily="34" charset="0"/>
            </a:endParaRPr>
          </a:p>
          <a:p>
            <a:pPr marL="365125" indent="-365125"/>
            <a:r>
              <a:rPr lang="en-US" sz="3200" b="1" dirty="0" err="1" smtClean="0">
                <a:latin typeface="Calibri" pitchFamily="34" charset="0"/>
              </a:rPr>
              <a:t>Seluruh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karbohidrat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pada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membran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selalu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menghadap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ke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bagian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luar</a:t>
            </a:r>
            <a:r>
              <a:rPr lang="en-US" sz="3200" b="1" dirty="0" smtClean="0">
                <a:latin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</a:rPr>
              <a:t>sel</a:t>
            </a:r>
            <a:r>
              <a:rPr lang="en-US" sz="3200" b="1" dirty="0" smtClean="0">
                <a:latin typeface="Calibri" pitchFamily="34" charset="0"/>
              </a:rPr>
              <a:t> (</a:t>
            </a:r>
            <a:r>
              <a:rPr lang="en-US" sz="3200" b="1" dirty="0" err="1" smtClean="0">
                <a:latin typeface="Calibri" pitchFamily="34" charset="0"/>
              </a:rPr>
              <a:t>extrasitosolik</a:t>
            </a:r>
            <a:r>
              <a:rPr lang="en-US" sz="3200" b="1" smtClean="0">
                <a:latin typeface="Calibri" pitchFamily="34" charset="0"/>
              </a:rPr>
              <a:t>)</a:t>
            </a:r>
            <a:endParaRPr lang="en-US" sz="3200" b="1" dirty="0" smtClean="0">
              <a:latin typeface="Calibri" pitchFamily="34" charset="0"/>
            </a:endParaRPr>
          </a:p>
          <a:p>
            <a:pPr marL="365125" indent="-365125"/>
            <a:endParaRPr lang="en-US" b="1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642918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dirty="0" smtClean="0"/>
              <a:t>FLUIDITAS MEMBRAN</a:t>
            </a:r>
            <a:endParaRPr lang="id-ID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1610859"/>
            <a:ext cx="4286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latin typeface="Calibri" pitchFamily="34" charset="0"/>
              </a:rPr>
              <a:t>Kondisi fisik membran dipengaruhi oleh:</a:t>
            </a:r>
          </a:p>
          <a:p>
            <a:pPr marL="342900" indent="-342900">
              <a:buAutoNum type="arabicPeriod"/>
            </a:pPr>
            <a:r>
              <a:rPr lang="id-ID" sz="2800" b="1" dirty="0" smtClean="0">
                <a:latin typeface="Calibri" pitchFamily="34" charset="0"/>
              </a:rPr>
              <a:t>Suhu/temperatur</a:t>
            </a:r>
          </a:p>
          <a:p>
            <a:pPr marL="342900" indent="-342900">
              <a:buAutoNum type="arabicPeriod"/>
            </a:pPr>
            <a:r>
              <a:rPr lang="id-ID" sz="2800" b="1" dirty="0" smtClean="0">
                <a:latin typeface="Calibri" pitchFamily="34" charset="0"/>
              </a:rPr>
              <a:t>Kadar jenuh asam lemak</a:t>
            </a:r>
          </a:p>
          <a:p>
            <a:pPr marL="342900" indent="-342900">
              <a:buAutoNum type="arabicPeriod"/>
            </a:pPr>
            <a:r>
              <a:rPr lang="id-ID" sz="2800" b="1" dirty="0" smtClean="0">
                <a:latin typeface="Calibri" pitchFamily="34" charset="0"/>
              </a:rPr>
              <a:t>Kolesterol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4876" y="1465724"/>
            <a:ext cx="43577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latin typeface="Calibri" pitchFamily="34" charset="0"/>
              </a:rPr>
              <a:t>Peran fluiditas membran:</a:t>
            </a:r>
          </a:p>
          <a:p>
            <a:pPr marL="342900" indent="-342900">
              <a:buAutoNum type="arabicPeriod"/>
            </a:pPr>
            <a:r>
              <a:rPr lang="id-ID" sz="2800" b="1" dirty="0" smtClean="0">
                <a:latin typeface="Calibri" pitchFamily="34" charset="0"/>
              </a:rPr>
              <a:t>Gerakan komponen membran</a:t>
            </a:r>
          </a:p>
          <a:p>
            <a:pPr marL="342900" indent="-342900">
              <a:buAutoNum type="arabicPeriod"/>
            </a:pPr>
            <a:r>
              <a:rPr lang="id-ID" sz="2800" b="1" dirty="0" smtClean="0">
                <a:latin typeface="Calibri" pitchFamily="34" charset="0"/>
              </a:rPr>
              <a:t>Homeostatis seluler</a:t>
            </a:r>
          </a:p>
          <a:p>
            <a:pPr marL="342900" indent="-342900">
              <a:buAutoNum type="arabicPeriod"/>
            </a:pPr>
            <a:r>
              <a:rPr lang="id-ID" sz="2800" b="1" dirty="0" smtClean="0">
                <a:latin typeface="Calibri" pitchFamily="34" charset="0"/>
              </a:rPr>
              <a:t>Penyesuaian komposisi asam lemak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14818"/>
            <a:ext cx="7929586" cy="24429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571480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 smtClean="0">
                <a:latin typeface="Calibri" pitchFamily="34" charset="0"/>
              </a:rPr>
              <a:t>Matriks ekstraseluler</a:t>
            </a:r>
            <a:endParaRPr lang="id-ID" sz="3600" b="1" dirty="0">
              <a:latin typeface="Calibri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652" y="1500174"/>
            <a:ext cx="8713628" cy="4714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l="8333" t="34195" r="3992" b="6896"/>
          <a:stretch>
            <a:fillRect/>
          </a:stretch>
        </p:blipFill>
        <p:spPr bwMode="auto">
          <a:xfrm>
            <a:off x="428596" y="71414"/>
            <a:ext cx="8215370" cy="666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15008" y="6500834"/>
            <a:ext cx="33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 smtClean="0">
                <a:solidFill>
                  <a:schemeClr val="bg1"/>
                </a:solidFill>
              </a:rPr>
              <a:t>Sumber: Campbell, 2012</a:t>
            </a:r>
            <a:endParaRPr lang="id-ID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5029200"/>
          </a:xfrm>
        </p:spPr>
        <p:txBody>
          <a:bodyPr/>
          <a:lstStyle/>
          <a:p>
            <a:r>
              <a:rPr lang="en-US" sz="2400" dirty="0" smtClean="0">
                <a:latin typeface="Verdana" pitchFamily="34" charset="0"/>
              </a:rPr>
              <a:t>plasma membrane acts as a barrier between cells and </a:t>
            </a:r>
            <a:r>
              <a:rPr lang="en-US" sz="2400" dirty="0" err="1" smtClean="0">
                <a:latin typeface="Verdana" pitchFamily="34" charset="0"/>
              </a:rPr>
              <a:t>thesurrounding</a:t>
            </a:r>
            <a:r>
              <a:rPr lang="en-US" sz="2400" dirty="0" smtClean="0">
                <a:latin typeface="Verdana" pitchFamily="34" charset="0"/>
              </a:rPr>
              <a:t>.</a:t>
            </a:r>
          </a:p>
          <a:p>
            <a:r>
              <a:rPr lang="en-US" sz="2400" dirty="0" smtClean="0">
                <a:latin typeface="Verdana" pitchFamily="34" charset="0"/>
              </a:rPr>
              <a:t>plasma membrane exhibits selective permeability = some substances are allowed to cross membrane more easily than others</a:t>
            </a:r>
          </a:p>
          <a:p>
            <a:r>
              <a:rPr lang="en-US" sz="2400" dirty="0" smtClean="0">
                <a:latin typeface="Verdana" pitchFamily="34" charset="0"/>
              </a:rPr>
              <a:t>consist of lipids (phospholipids, </a:t>
            </a:r>
            <a:r>
              <a:rPr lang="en-US" sz="2400" dirty="0" err="1" smtClean="0">
                <a:latin typeface="Verdana" pitchFamily="34" charset="0"/>
              </a:rPr>
              <a:t>glycolipids</a:t>
            </a:r>
            <a:r>
              <a:rPr lang="en-US" sz="2400" dirty="0" smtClean="0">
                <a:latin typeface="Verdana" pitchFamily="34" charset="0"/>
              </a:rPr>
              <a:t> and cholesterol), proteins and carbohydrates</a:t>
            </a:r>
          </a:p>
          <a:p>
            <a:r>
              <a:rPr lang="en-US" sz="2400" dirty="0" smtClean="0">
                <a:latin typeface="Verdana" pitchFamily="34" charset="0"/>
              </a:rPr>
              <a:t>major lipids are phospholipids which are </a:t>
            </a:r>
            <a:r>
              <a:rPr lang="en-US" sz="2400" dirty="0" err="1" smtClean="0">
                <a:latin typeface="Verdana" pitchFamily="34" charset="0"/>
              </a:rPr>
              <a:t>amphipathic</a:t>
            </a:r>
            <a:r>
              <a:rPr lang="en-US" sz="2400" dirty="0" smtClean="0">
                <a:latin typeface="Verdana" pitchFamily="34" charset="0"/>
              </a:rPr>
              <a:t> molecules = contain both hydrophobic and hydrophilic regions</a:t>
            </a:r>
          </a:p>
          <a:p>
            <a:r>
              <a:rPr lang="en-US" sz="2400" dirty="0" smtClean="0">
                <a:latin typeface="Verdana" pitchFamily="34" charset="0"/>
              </a:rPr>
              <a:t>minor lipids (~2%) are </a:t>
            </a:r>
            <a:r>
              <a:rPr lang="en-US" sz="2400" dirty="0" err="1" smtClean="0">
                <a:latin typeface="Verdana" pitchFamily="34" charset="0"/>
              </a:rPr>
              <a:t>glycolipid</a:t>
            </a:r>
            <a:r>
              <a:rPr lang="en-US" sz="2400" dirty="0" smtClean="0">
                <a:latin typeface="Verdana" pitchFamily="34" charset="0"/>
              </a:rPr>
              <a:t> which is also </a:t>
            </a:r>
            <a:r>
              <a:rPr lang="en-US" sz="2400" dirty="0" err="1" smtClean="0">
                <a:latin typeface="Verdana" pitchFamily="34" charset="0"/>
              </a:rPr>
              <a:t>amphipathic</a:t>
            </a:r>
            <a:endParaRPr lang="en-US" sz="24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2" action="ppaction://hlinkfile"/>
          </p:cNvPr>
          <p:cNvSpPr txBox="1"/>
          <p:nvPr/>
        </p:nvSpPr>
        <p:spPr>
          <a:xfrm>
            <a:off x="357158" y="1571612"/>
            <a:ext cx="364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solidFill>
                  <a:srgbClr val="66FF33"/>
                </a:solidFill>
              </a:rPr>
              <a:t>Animasi macropagh</a:t>
            </a:r>
          </a:p>
        </p:txBody>
      </p:sp>
      <p:sp>
        <p:nvSpPr>
          <p:cNvPr id="8" name="TextBox 7">
            <a:hlinkClick r:id="rId3" action="ppaction://hlinkfile"/>
          </p:cNvPr>
          <p:cNvSpPr txBox="1"/>
          <p:nvPr/>
        </p:nvSpPr>
        <p:spPr>
          <a:xfrm>
            <a:off x="357158" y="2071678"/>
            <a:ext cx="27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solidFill>
                  <a:srgbClr val="66FF33"/>
                </a:solidFill>
              </a:rPr>
              <a:t>Animasi epinefrin</a:t>
            </a:r>
          </a:p>
        </p:txBody>
      </p:sp>
      <p:sp>
        <p:nvSpPr>
          <p:cNvPr id="9" name="TextBox 8">
            <a:hlinkClick r:id="rId4" action="ppaction://hlinkfile"/>
          </p:cNvPr>
          <p:cNvSpPr txBox="1"/>
          <p:nvPr/>
        </p:nvSpPr>
        <p:spPr>
          <a:xfrm>
            <a:off x="357158" y="3071810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solidFill>
                  <a:srgbClr val="66FF33"/>
                </a:solidFill>
              </a:rPr>
              <a:t>Animasi sel saraf</a:t>
            </a:r>
          </a:p>
        </p:txBody>
      </p:sp>
      <p:sp>
        <p:nvSpPr>
          <p:cNvPr id="10" name="TextBox 9">
            <a:hlinkClick r:id="rId5" action="ppaction://hlinkfile"/>
          </p:cNvPr>
          <p:cNvSpPr txBox="1"/>
          <p:nvPr/>
        </p:nvSpPr>
        <p:spPr>
          <a:xfrm>
            <a:off x="357158" y="2571744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solidFill>
                  <a:srgbClr val="66FF33"/>
                </a:solidFill>
              </a:rPr>
              <a:t>Animasi protein G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357166"/>
            <a:ext cx="3044051" cy="371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5489" y="3500438"/>
            <a:ext cx="3085307" cy="307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hlinkClick r:id="rId8" action="ppaction://hlinkfile"/>
          </p:cNvPr>
          <p:cNvSpPr txBox="1"/>
          <p:nvPr/>
        </p:nvSpPr>
        <p:spPr>
          <a:xfrm>
            <a:off x="357158" y="3528956"/>
            <a:ext cx="27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solidFill>
                  <a:srgbClr val="66FF33"/>
                </a:solidFill>
              </a:rPr>
              <a:t>Animasi steroid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2844" y="629647"/>
            <a:ext cx="3111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200" b="1" dirty="0" smtClean="0">
                <a:latin typeface="Calibri" pitchFamily="34" charset="0"/>
              </a:rPr>
              <a:t>KOMUNIKASI SEL</a:t>
            </a:r>
            <a:endParaRPr lang="en-US" sz="3200" b="1" dirty="0" smtClean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8" y="6500834"/>
            <a:ext cx="33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 smtClean="0">
                <a:solidFill>
                  <a:schemeClr val="bg1"/>
                </a:solidFill>
              </a:rPr>
              <a:t>Sumber: Campbell, 2012</a:t>
            </a:r>
            <a:endParaRPr lang="id-ID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6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52400" y="1405582"/>
            <a:ext cx="84915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id-ID" sz="2800" b="1" dirty="0" smtClean="0">
                <a:latin typeface="Calibri" pitchFamily="34" charset="0"/>
              </a:rPr>
              <a:t>Sel berkomunikasi berdekatan atau terpisah jauh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844" y="571480"/>
            <a:ext cx="3111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200" b="1" dirty="0" smtClean="0">
                <a:latin typeface="Calibri" pitchFamily="34" charset="0"/>
              </a:rPr>
              <a:t>KOMUNIKASI SEL</a:t>
            </a:r>
            <a:endParaRPr lang="en-US" sz="3200" b="1" dirty="0" smtClean="0">
              <a:latin typeface="Calibri" pitchFamily="34" charset="0"/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4143380"/>
            <a:ext cx="485623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1" y="1857364"/>
            <a:ext cx="4786345" cy="310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046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23838" y="1428736"/>
            <a:ext cx="563404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id-ID" sz="2800" b="1" dirty="0" smtClean="0">
                <a:latin typeface="Calibri" pitchFamily="34" charset="0"/>
              </a:rPr>
              <a:t>Tipe reseptor membran yaitu reseptor protein G, tirosin-kinase, saluran ion, intraseluler </a:t>
            </a:r>
            <a:endParaRPr lang="en-US" sz="2800" b="1" dirty="0" smtClean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844" y="629647"/>
            <a:ext cx="3111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200" b="1" dirty="0" smtClean="0">
                <a:latin typeface="Calibri" pitchFamily="34" charset="0"/>
              </a:rPr>
              <a:t>KOMUNIKASI SEL</a:t>
            </a:r>
            <a:endParaRPr lang="en-US" sz="3200" b="1" dirty="0" smtClean="0">
              <a:latin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857760"/>
            <a:ext cx="4350868" cy="185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6250" t="42529" r="68056" b="14942"/>
          <a:stretch>
            <a:fillRect/>
          </a:stretch>
        </p:blipFill>
        <p:spPr bwMode="auto">
          <a:xfrm>
            <a:off x="6000760" y="428604"/>
            <a:ext cx="3000396" cy="6000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2791665"/>
            <a:ext cx="3357586" cy="2137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046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52400" y="1617637"/>
            <a:ext cx="849156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id-ID" sz="2800" b="1" dirty="0" smtClean="0">
                <a:latin typeface="Calibri" pitchFamily="34" charset="0"/>
              </a:rPr>
              <a:t>Tahap pensinyalan sel yaitu penerimaan, transduksi dan respons (sitoplasma &amp; nukleus)</a:t>
            </a:r>
            <a:endParaRPr lang="en-US" sz="2800" b="1" dirty="0" smtClean="0">
              <a:latin typeface="Calibri" pitchFamily="34" charset="0"/>
            </a:endParaRP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43219"/>
            <a:ext cx="8119646" cy="3586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42844" y="629647"/>
            <a:ext cx="3111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200" b="1" dirty="0" smtClean="0">
                <a:latin typeface="Calibri" pitchFamily="34" charset="0"/>
              </a:rPr>
              <a:t>KOMUNIKASI SEL</a:t>
            </a:r>
            <a:endParaRPr lang="en-US" sz="32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6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b="7184"/>
          <a:stretch>
            <a:fillRect/>
          </a:stretch>
        </p:blipFill>
        <p:spPr bwMode="auto">
          <a:xfrm>
            <a:off x="3705797" y="285728"/>
            <a:ext cx="5295359" cy="5857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2876" y="413073"/>
            <a:ext cx="2857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/>
              <a:t>Organel tidak bekerja sendiri</a:t>
            </a:r>
          </a:p>
          <a:p>
            <a:r>
              <a:rPr lang="id-ID" sz="2000" b="1" dirty="0" smtClean="0"/>
              <a:t>DNA &gt; RNA &gt; protein</a:t>
            </a:r>
            <a:endParaRPr lang="id-ID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1850718"/>
            <a:ext cx="3714776" cy="4578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15008" y="6500834"/>
            <a:ext cx="33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dirty="0" smtClean="0">
                <a:solidFill>
                  <a:schemeClr val="bg1"/>
                </a:solidFill>
              </a:rPr>
              <a:t>Sumber: Campbell, 2012</a:t>
            </a:r>
            <a:endParaRPr lang="id-ID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9136" t="30468" r="29136" b="14844"/>
          <a:stretch>
            <a:fillRect/>
          </a:stretch>
        </p:blipFill>
        <p:spPr bwMode="auto">
          <a:xfrm>
            <a:off x="0" y="142852"/>
            <a:ext cx="8929718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9906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chemeClr val="bg1"/>
                </a:solidFill>
                <a:latin typeface="Tempus Sans ITC" pitchFamily="82" charset="0"/>
              </a:rPr>
              <a:t>Kompoenen Membran-</a:t>
            </a:r>
            <a:r>
              <a:rPr lang="en-US" sz="4000" b="1" smtClean="0">
                <a:solidFill>
                  <a:schemeClr val="bg1"/>
                </a:solidFill>
                <a:latin typeface="Arial Rounded MT Bold" pitchFamily="34" charset="0"/>
              </a:rPr>
              <a:t>PROTEIN</a:t>
            </a:r>
            <a:endParaRPr lang="id-ID" sz="4000" b="1" smtClean="0">
              <a:solidFill>
                <a:schemeClr val="bg1"/>
              </a:solidFill>
              <a:latin typeface="Tempus Sans ITC" pitchFamily="82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01763"/>
            <a:ext cx="7772400" cy="4764087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Protein 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 “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proteos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” (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Penting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).</a:t>
            </a:r>
          </a:p>
          <a:p>
            <a:pPr eaLnBrk="1" hangingPunct="1"/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Senyawa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yang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disusun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oleh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molekul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C, H, O,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dan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N yang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terikat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bersama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untuk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membentuk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asam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amino.</a:t>
            </a:r>
          </a:p>
          <a:p>
            <a:pPr eaLnBrk="1" hangingPunct="1"/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Asam-asam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amino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terikat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bersama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satu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dengan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lainnya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(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ikatan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peptida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)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untuk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membentuk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protein</a:t>
            </a:r>
          </a:p>
          <a:p>
            <a:pPr eaLnBrk="1" hangingPunct="1"/>
            <a:r>
              <a:rPr lang="en-US" sz="2800" dirty="0" err="1" smtClean="0">
                <a:solidFill>
                  <a:srgbClr val="FFFF00"/>
                </a:solidFill>
                <a:sym typeface="Wingdings 3" pitchFamily="18" charset="2"/>
              </a:rPr>
              <a:t>Komponen</a:t>
            </a:r>
            <a:r>
              <a:rPr lang="en-US" sz="2800" dirty="0" smtClean="0">
                <a:solidFill>
                  <a:srgbClr val="FFFF00"/>
                </a:solidFill>
                <a:sym typeface="Wingdings 3" pitchFamily="18" charset="2"/>
              </a:rPr>
              <a:t> Nitrogen: </a:t>
            </a:r>
          </a:p>
          <a:p>
            <a:pPr lvl="1" eaLnBrk="1" hangingPunct="1"/>
            <a:r>
              <a:rPr lang="en-US" sz="2400" dirty="0" smtClean="0">
                <a:solidFill>
                  <a:srgbClr val="FFFF00"/>
                </a:solidFill>
                <a:sym typeface="Wingdings 3" pitchFamily="18" charset="2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sym typeface="Wingdings 3" pitchFamily="18" charset="2"/>
              </a:rPr>
              <a:t>Protein nitrogen (PN).</a:t>
            </a:r>
          </a:p>
          <a:p>
            <a:pPr lvl="1" eaLnBrk="1" hangingPunct="1"/>
            <a:r>
              <a:rPr lang="en-US" sz="2400" b="1" dirty="0" smtClean="0">
                <a:solidFill>
                  <a:srgbClr val="FFFF00"/>
                </a:solidFill>
                <a:sym typeface="Wingdings 3" pitchFamily="18" charset="2"/>
              </a:rPr>
              <a:t> Non protein nitrogen (NPN).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sz="4000" dirty="0" err="1" smtClean="0">
                <a:solidFill>
                  <a:srgbClr val="FFFF00"/>
                </a:solidFill>
                <a:latin typeface="Tempus Sans ITC" pitchFamily="82" charset="0"/>
              </a:rPr>
              <a:t>Komponen</a:t>
            </a:r>
            <a:r>
              <a:rPr lang="en-US" sz="4000" dirty="0" smtClean="0">
                <a:solidFill>
                  <a:srgbClr val="FFFF00"/>
                </a:solidFill>
                <a:latin typeface="Tempus Sans ITC" pitchFamily="82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empus Sans ITC" pitchFamily="82" charset="0"/>
              </a:rPr>
              <a:t>Membran</a:t>
            </a:r>
            <a:r>
              <a:rPr lang="en-US" sz="4000" dirty="0" smtClean="0">
                <a:solidFill>
                  <a:srgbClr val="FFFF00"/>
                </a:solidFill>
                <a:latin typeface="Tempus Sans ITC" pitchFamily="82" charset="0"/>
              </a:rPr>
              <a:t> - </a:t>
            </a:r>
            <a:r>
              <a:rPr lang="en-US" sz="4000" dirty="0" smtClean="0">
                <a:solidFill>
                  <a:srgbClr val="FFFF00"/>
                </a:solidFill>
                <a:latin typeface="Trebuchet MS" pitchFamily="34" charset="0"/>
              </a:rPr>
              <a:t>Protein</a:t>
            </a:r>
            <a:endParaRPr lang="en-US" sz="4000" dirty="0" smtClean="0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285860"/>
            <a:ext cx="8229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bg1"/>
                </a:solidFill>
              </a:rPr>
              <a:t>Bersifat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amfifatik</a:t>
            </a:r>
            <a:r>
              <a:rPr lang="en-US" sz="2400" dirty="0" smtClean="0">
                <a:solidFill>
                  <a:schemeClr val="bg1"/>
                </a:solidFill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</a:rPr>
              <a:t>hidrofil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hidrofob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bg1"/>
                </a:solidFill>
              </a:rPr>
              <a:t>Berasosiasi</a:t>
            </a:r>
            <a:r>
              <a:rPr lang="en-US" sz="2400" dirty="0" smtClean="0">
                <a:solidFill>
                  <a:schemeClr val="bg1"/>
                </a:solidFill>
              </a:rPr>
              <a:t> dg </a:t>
            </a:r>
            <a:r>
              <a:rPr lang="en-US" sz="2400" dirty="0" err="1" smtClean="0">
                <a:solidFill>
                  <a:schemeClr val="bg1"/>
                </a:solidFill>
              </a:rPr>
              <a:t>membran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berbagai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cara</a:t>
            </a:r>
            <a:endParaRPr lang="en-US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bg1"/>
                </a:solidFill>
              </a:rPr>
              <a:t>asimetris</a:t>
            </a:r>
            <a:endParaRPr lang="en-US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bg1"/>
                </a:solidFill>
              </a:rPr>
              <a:t>Gerakan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1. </a:t>
            </a:r>
            <a:r>
              <a:rPr lang="en-US" sz="2400" dirty="0" err="1" smtClean="0">
                <a:solidFill>
                  <a:schemeClr val="bg1"/>
                </a:solidFill>
              </a:rPr>
              <a:t>difusi</a:t>
            </a:r>
            <a:r>
              <a:rPr lang="en-US" sz="2400" dirty="0" smtClean="0">
                <a:solidFill>
                  <a:schemeClr val="bg1"/>
                </a:solidFill>
              </a:rPr>
              <a:t> lateral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2. </a:t>
            </a:r>
            <a:r>
              <a:rPr lang="en-US" sz="2400" dirty="0" err="1" smtClean="0">
                <a:solidFill>
                  <a:schemeClr val="bg1"/>
                </a:solidFill>
              </a:rPr>
              <a:t>difusi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rotasi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tegak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lurus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sumbu</a:t>
            </a:r>
            <a:endParaRPr lang="en-US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	3. </a:t>
            </a:r>
            <a:r>
              <a:rPr lang="en-US" sz="2400" dirty="0" err="1" smtClean="0">
                <a:solidFill>
                  <a:schemeClr val="bg1"/>
                </a:solidFill>
              </a:rPr>
              <a:t>difusi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rotasi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sejajar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sumbu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Role of protein</a:t>
            </a:r>
            <a:endParaRPr lang="id-ID" b="1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18488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Sbg enzim (pencernaan, enzim intra sel)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24580" name="Picture 4" descr="Enzyme action"/>
          <p:cNvPicPr>
            <a:picLocks noChangeAspect="1" noChangeArrowheads="1"/>
          </p:cNvPicPr>
          <p:nvPr/>
        </p:nvPicPr>
        <p:blipFill>
          <a:blip r:embed="rId2">
            <a:lum bright="-18000" contrast="36000"/>
          </a:blip>
          <a:srcRect t="25719" r="615"/>
          <a:stretch>
            <a:fillRect/>
          </a:stretch>
        </p:blipFill>
        <p:spPr bwMode="auto">
          <a:xfrm>
            <a:off x="152400" y="1524000"/>
            <a:ext cx="8839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Role of protein</a:t>
            </a:r>
            <a:endParaRPr lang="id-ID" b="1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FF00"/>
                </a:solidFill>
              </a:rPr>
              <a:t>Sbg pengangkut (hemogloblin, lipoprotein pengangkut lemak, membawa vitamin dan mineral)</a:t>
            </a:r>
          </a:p>
        </p:txBody>
      </p:sp>
      <p:pic>
        <p:nvPicPr>
          <p:cNvPr id="25604" name="Picture 4" descr="Membrane-bound transport protein"/>
          <p:cNvPicPr>
            <a:picLocks noChangeAspect="1" noChangeArrowheads="1"/>
          </p:cNvPicPr>
          <p:nvPr/>
        </p:nvPicPr>
        <p:blipFill>
          <a:blip r:embed="rId2">
            <a:lum bright="-12000" contrast="36000"/>
          </a:blip>
          <a:srcRect t="18120" r="1276"/>
          <a:stretch>
            <a:fillRect/>
          </a:stretch>
        </p:blipFill>
        <p:spPr bwMode="auto">
          <a:xfrm>
            <a:off x="152400" y="1676400"/>
            <a:ext cx="8763000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2266950"/>
            <a:ext cx="4143404" cy="1162050"/>
          </a:xfrm>
        </p:spPr>
        <p:txBody>
          <a:bodyPr/>
          <a:lstStyle/>
          <a:p>
            <a:pPr algn="ctr"/>
            <a:r>
              <a:rPr lang="id-ID" sz="3600" dirty="0" smtClean="0">
                <a:latin typeface="Calibri" pitchFamily="34" charset="0"/>
              </a:rPr>
              <a:t>TRANSPORTASI MEMBRAN PLASMA</a:t>
            </a:r>
            <a:br>
              <a:rPr lang="id-ID" sz="3600" dirty="0" smtClean="0">
                <a:latin typeface="Calibri" pitchFamily="34" charset="0"/>
              </a:rPr>
            </a:br>
            <a:endParaRPr lang="id-ID" sz="3600" dirty="0">
              <a:latin typeface="Calibri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648726"/>
            <a:ext cx="955483" cy="99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654348"/>
            <a:ext cx="932737" cy="988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 l="2546" t="6667"/>
          <a:stretch>
            <a:fillRect/>
          </a:stretch>
        </p:blipFill>
        <p:spPr bwMode="auto">
          <a:xfrm>
            <a:off x="8001024" y="642918"/>
            <a:ext cx="928694" cy="1000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E:\gambar\Logo\01. UNI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131" y="147918"/>
            <a:ext cx="1071035" cy="1067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357158" y="3929066"/>
            <a:ext cx="6929486" cy="2071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 indent="-263525">
              <a:buFont typeface="Arial" pitchFamily="34" charset="0"/>
              <a:buChar char="•"/>
            </a:pPr>
            <a:r>
              <a:rPr lang="id-ID" sz="2800" b="1" dirty="0" smtClean="0"/>
              <a:t>Apa yang menentukan arah lalu lintas membran?</a:t>
            </a:r>
          </a:p>
          <a:p>
            <a:pPr marL="263525" indent="-263525">
              <a:buFont typeface="Arial" pitchFamily="34" charset="0"/>
              <a:buChar char="•"/>
            </a:pPr>
            <a:r>
              <a:rPr lang="id-ID" sz="2800" b="1" dirty="0" smtClean="0"/>
              <a:t>Apa yang menggerakkan molekul melintasi membran?</a:t>
            </a:r>
            <a:endParaRPr lang="id-ID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64008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803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kern="10" dirty="0" smtClean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563972" dir="14049741" sx="125000" sy="125000" algn="tl" rotWithShape="0">
                  <a:srgbClr val="C7DFD3"/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886592296"/>
              </p:ext>
            </p:extLst>
          </p:nvPr>
        </p:nvGraphicFramePr>
        <p:xfrm>
          <a:off x="428596" y="419120"/>
          <a:ext cx="8001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13" descr="brain_frying_hg_clr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48170"/>
            <a:ext cx="2133600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686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64008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803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kern="10" dirty="0" smtClean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563972" dir="14049741" sx="125000" sy="125000" algn="tl" rotWithShape="0">
                  <a:srgbClr val="C7DFD3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" name="Picture 7" descr="Diffus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1524000"/>
            <a:ext cx="8153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1265" y="642918"/>
            <a:ext cx="3684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atin typeface="Calibri" pitchFamily="34" charset="0"/>
              </a:rPr>
              <a:t>Sifat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id-ID" sz="2800" b="1" dirty="0" err="1" smtClean="0">
                <a:latin typeface="Calibri" pitchFamily="34" charset="0"/>
              </a:rPr>
              <a:t>S</a:t>
            </a:r>
            <a:r>
              <a:rPr lang="en-US" sz="2800" b="1" dirty="0" err="1" smtClean="0">
                <a:latin typeface="Calibri" pitchFamily="34" charset="0"/>
              </a:rPr>
              <a:t>elektif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Membran</a:t>
            </a:r>
            <a:r>
              <a:rPr lang="en-US" sz="2800" b="1" dirty="0" smtClean="0">
                <a:latin typeface="Calibri" pitchFamily="34" charset="0"/>
              </a:rPr>
              <a:t> </a:t>
            </a:r>
          </a:p>
        </p:txBody>
      </p:sp>
      <p:sp>
        <p:nvSpPr>
          <p:cNvPr id="8" name="Rectangle 7">
            <a:hlinkClick r:id="rId4" action="ppaction://hlinkfile"/>
          </p:cNvPr>
          <p:cNvSpPr/>
          <p:nvPr/>
        </p:nvSpPr>
        <p:spPr>
          <a:xfrm>
            <a:off x="4572000" y="6429396"/>
            <a:ext cx="4643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dirty="0" smtClean="0">
                <a:solidFill>
                  <a:srgbClr val="66FF33"/>
                </a:solidFill>
              </a:rPr>
              <a:t>Animasi Channel membrane - voltage</a:t>
            </a:r>
            <a:endParaRPr lang="en-US" b="1" dirty="0" smtClean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18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52400" y="1214422"/>
            <a:ext cx="849156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sz="2800" b="1" dirty="0" err="1" smtClean="0">
                <a:latin typeface="Calibri" pitchFamily="34" charset="0"/>
              </a:rPr>
              <a:t>Arah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pergerakan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molekul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atau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zat</a:t>
            </a:r>
            <a:endParaRPr lang="en-US" sz="2800" b="1" dirty="0" smtClean="0">
              <a:latin typeface="Calibri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sz="2800" b="1" dirty="0" err="1" smtClean="0">
                <a:latin typeface="Calibri" pitchFamily="34" charset="0"/>
              </a:rPr>
              <a:t>Ke</a:t>
            </a:r>
            <a:r>
              <a:rPr lang="id-ID" sz="2800" b="1" dirty="0" smtClean="0">
                <a:latin typeface="Calibri" pitchFamily="34" charset="0"/>
              </a:rPr>
              <a:t>butuhan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</a:rPr>
              <a:t>energi</a:t>
            </a:r>
            <a:r>
              <a:rPr lang="id-ID" sz="2800" b="1" dirty="0" smtClean="0">
                <a:latin typeface="Calibri" pitchFamily="34" charset="0"/>
              </a:rPr>
              <a:t> (aktif &amp; pasif)</a:t>
            </a:r>
            <a:endParaRPr lang="en-US" sz="2800" b="1" dirty="0" smtClean="0">
              <a:latin typeface="Calibri" pitchFamily="34" charset="0"/>
            </a:endParaRPr>
          </a:p>
        </p:txBody>
      </p:sp>
      <p:pic>
        <p:nvPicPr>
          <p:cNvPr id="44035" name="Picture 3" descr="gb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42" y="3286148"/>
            <a:ext cx="8458200" cy="3429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720" y="642918"/>
            <a:ext cx="4096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Calibri" pitchFamily="34" charset="0"/>
              </a:rPr>
              <a:t>Jenis</a:t>
            </a:r>
            <a:r>
              <a:rPr lang="en-US" sz="2800" b="1" dirty="0" smtClean="0">
                <a:latin typeface="Calibri" pitchFamily="34" charset="0"/>
              </a:rPr>
              <a:t> transport me</a:t>
            </a:r>
            <a:r>
              <a:rPr lang="id-ID" sz="2800" b="1" dirty="0" smtClean="0">
                <a:latin typeface="Calibri" pitchFamily="34" charset="0"/>
              </a:rPr>
              <a:t>m</a:t>
            </a:r>
            <a:r>
              <a:rPr lang="en-US" sz="2800" b="1" dirty="0" smtClean="0">
                <a:latin typeface="Calibri" pitchFamily="34" charset="0"/>
              </a:rPr>
              <a:t>bran :</a:t>
            </a:r>
          </a:p>
        </p:txBody>
      </p:sp>
      <p:sp>
        <p:nvSpPr>
          <p:cNvPr id="5" name="Rectangle 4">
            <a:hlinkClick r:id="rId3" action="ppaction://hlinkfile"/>
          </p:cNvPr>
          <p:cNvSpPr/>
          <p:nvPr/>
        </p:nvSpPr>
        <p:spPr>
          <a:xfrm>
            <a:off x="5429256" y="2457386"/>
            <a:ext cx="3286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000" b="1" dirty="0" smtClean="0">
                <a:solidFill>
                  <a:srgbClr val="66FF33"/>
                </a:solidFill>
              </a:rPr>
              <a:t>Animasi simport</a:t>
            </a:r>
            <a:endParaRPr lang="en-US" sz="2000" b="1" dirty="0" smtClean="0">
              <a:solidFill>
                <a:srgbClr val="66FF33"/>
              </a:solidFill>
            </a:endParaRPr>
          </a:p>
        </p:txBody>
      </p:sp>
      <p:sp>
        <p:nvSpPr>
          <p:cNvPr id="9" name="TextBox 8">
            <a:hlinkClick r:id="rId4" action="ppaction://hlinkfile"/>
          </p:cNvPr>
          <p:cNvSpPr txBox="1"/>
          <p:nvPr/>
        </p:nvSpPr>
        <p:spPr>
          <a:xfrm>
            <a:off x="5715008" y="2857496"/>
            <a:ext cx="300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000" b="1" dirty="0" smtClean="0">
                <a:solidFill>
                  <a:srgbClr val="66FF33"/>
                </a:solidFill>
              </a:rPr>
              <a:t>Animasi pompa ion</a:t>
            </a:r>
          </a:p>
        </p:txBody>
      </p:sp>
    </p:spTree>
    <p:extLst>
      <p:ext uri="{BB962C8B-B14F-4D97-AF65-F5344CB8AC3E}">
        <p14:creationId xmlns="" xmlns:p14="http://schemas.microsoft.com/office/powerpoint/2010/main" val="8046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64008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803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kern="10" dirty="0" smtClean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563972" dir="14049741" sx="125000" sy="125000" algn="tl" rotWithShape="0">
                  <a:srgbClr val="C7DFD3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214422"/>
            <a:ext cx="6262327" cy="2571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969769"/>
            <a:ext cx="6215106" cy="2673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85720" y="571480"/>
            <a:ext cx="145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600" b="1" dirty="0" smtClean="0">
                <a:latin typeface="Calibri" pitchFamily="34" charset="0"/>
              </a:rPr>
              <a:t>DIFUSI</a:t>
            </a:r>
            <a:endParaRPr lang="en-US" sz="3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5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64008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803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kern="10" dirty="0" smtClean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563972" dir="14049741" sx="125000" sy="125000" algn="tl" rotWithShape="0">
                  <a:srgbClr val="C7DFD3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5809" y="142852"/>
            <a:ext cx="3963909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H:\slide lecture\gambar\sel dan jaringan\osmosi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648911"/>
            <a:ext cx="6572296" cy="3994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11" name="TextBox 10">
            <a:hlinkClick r:id="rId4" action="ppaction://hlinkfile"/>
          </p:cNvPr>
          <p:cNvSpPr txBox="1"/>
          <p:nvPr/>
        </p:nvSpPr>
        <p:spPr>
          <a:xfrm>
            <a:off x="285720" y="1500174"/>
            <a:ext cx="300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>
                <a:solidFill>
                  <a:srgbClr val="66FF33"/>
                </a:solidFill>
              </a:rPr>
              <a:t>Animasi osmosis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20" y="571480"/>
            <a:ext cx="1991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600" b="1" dirty="0" smtClean="0">
                <a:latin typeface="Calibri" pitchFamily="34" charset="0"/>
              </a:rPr>
              <a:t>OSMOSIS</a:t>
            </a:r>
            <a:endParaRPr lang="en-US" sz="3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5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 l="30198" t="21484" r="29722" b="9179"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64008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803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kern="10" dirty="0" smtClean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563972" dir="14049741" sx="125000" sy="125000" algn="tl" rotWithShape="0">
                  <a:srgbClr val="C7DFD3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Picture 4" descr="FacilitR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357298"/>
            <a:ext cx="4495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 descr="F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400"/>
            <a:ext cx="3124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5720" y="571480"/>
            <a:ext cx="391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600" b="1" dirty="0" smtClean="0">
                <a:latin typeface="Calibri" pitchFamily="34" charset="0"/>
              </a:rPr>
              <a:t>DIFUSI DIFASILITASI</a:t>
            </a:r>
            <a:endParaRPr lang="en-US" sz="36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630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143000" y="990600"/>
            <a:ext cx="64008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803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b="1" kern="10" dirty="0" smtClean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563972" dir="14049741" sx="125000" sy="125000" algn="tl" rotWithShape="0">
                  <a:srgbClr val="C7DFD3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Picture 4" descr="buddin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962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F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071678"/>
            <a:ext cx="3990976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2844" y="568091"/>
            <a:ext cx="501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latin typeface="Calibri" pitchFamily="34" charset="0"/>
              </a:rPr>
              <a:t>Endositosis</a:t>
            </a:r>
            <a:r>
              <a:rPr lang="en-US" sz="3600" b="1" dirty="0" smtClean="0">
                <a:latin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</a:rPr>
              <a:t>vs</a:t>
            </a:r>
            <a:r>
              <a:rPr lang="en-US" sz="3600" b="1" dirty="0" smtClean="0">
                <a:latin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</a:rPr>
              <a:t>eksositosis</a:t>
            </a:r>
            <a:endParaRPr lang="en-US" sz="3600" b="1" dirty="0" smtClean="0">
              <a:latin typeface="Calibri" pitchFamily="34" charset="0"/>
            </a:endParaRPr>
          </a:p>
        </p:txBody>
      </p:sp>
      <p:sp>
        <p:nvSpPr>
          <p:cNvPr id="15" name="TextBox 14">
            <a:hlinkClick r:id="rId4" action="ppaction://hlinkfile"/>
          </p:cNvPr>
          <p:cNvSpPr txBox="1"/>
          <p:nvPr/>
        </p:nvSpPr>
        <p:spPr>
          <a:xfrm>
            <a:off x="3857620" y="6417254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b="1" dirty="0" smtClean="0">
                <a:solidFill>
                  <a:srgbClr val="66FF33"/>
                </a:solidFill>
              </a:rPr>
              <a:t>Animasi Endositosis &amp; eksositosis</a:t>
            </a:r>
            <a:endParaRPr lang="id-ID" b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37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 l="27681" t="23633" r="27502" b="8984"/>
          <a:stretch>
            <a:fillRect/>
          </a:stretch>
        </p:blipFill>
        <p:spPr bwMode="auto">
          <a:xfrm>
            <a:off x="0" y="0"/>
            <a:ext cx="8980224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/>
          <a:srcRect l="21998" t="21680" r="21449" b="49023"/>
          <a:stretch>
            <a:fillRect/>
          </a:stretch>
        </p:blipFill>
        <p:spPr bwMode="auto">
          <a:xfrm>
            <a:off x="18241" y="4929198"/>
            <a:ext cx="9001155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31845" t="22461" r="31369" b="9179"/>
          <a:stretch>
            <a:fillRect/>
          </a:stretch>
        </p:blipFill>
        <p:spPr bwMode="auto">
          <a:xfrm>
            <a:off x="571472" y="571480"/>
            <a:ext cx="814393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4933928" cy="85725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sz="3600" b="1" dirty="0" smtClean="0">
                <a:latin typeface="Calibri" pitchFamily="34" charset="0"/>
              </a:rPr>
              <a:t>SEJARAH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2092"/>
            <a:ext cx="8001000" cy="44958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14350" indent="-514350" algn="l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4000" b="1" dirty="0" smtClean="0">
                <a:latin typeface="Calibri" pitchFamily="34" charset="0"/>
              </a:rPr>
              <a:t>Lipid </a:t>
            </a:r>
            <a:r>
              <a:rPr lang="en-US" sz="4000" b="1" dirty="0" err="1" smtClean="0">
                <a:latin typeface="Calibri" pitchFamily="34" charset="0"/>
              </a:rPr>
              <a:t>bilayer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oleh</a:t>
            </a:r>
            <a:r>
              <a:rPr lang="en-US" sz="4000" b="1" dirty="0" smtClean="0">
                <a:latin typeface="Calibri" pitchFamily="34" charset="0"/>
              </a:rPr>
              <a:t> E</a:t>
            </a:r>
            <a:r>
              <a:rPr lang="en-US" sz="4000" b="1" dirty="0">
                <a:latin typeface="Calibri" pitchFamily="34" charset="0"/>
              </a:rPr>
              <a:t>. </a:t>
            </a:r>
            <a:r>
              <a:rPr lang="en-US" sz="4000" b="1" dirty="0" err="1">
                <a:latin typeface="Calibri" pitchFamily="34" charset="0"/>
              </a:rPr>
              <a:t>Gortel</a:t>
            </a:r>
            <a:r>
              <a:rPr lang="en-US" sz="4000" b="1" dirty="0">
                <a:latin typeface="Calibri" pitchFamily="34" charset="0"/>
              </a:rPr>
              <a:t> &amp; F. </a:t>
            </a:r>
            <a:r>
              <a:rPr lang="en-US" sz="4000" b="1" dirty="0" err="1">
                <a:latin typeface="Calibri" pitchFamily="34" charset="0"/>
              </a:rPr>
              <a:t>Grendel</a:t>
            </a:r>
            <a:r>
              <a:rPr lang="en-US" sz="4000" b="1" dirty="0">
                <a:latin typeface="Calibri" pitchFamily="34" charset="0"/>
              </a:rPr>
              <a:t> (1925</a:t>
            </a:r>
            <a:r>
              <a:rPr lang="en-US" sz="4000" b="1" dirty="0" smtClean="0">
                <a:latin typeface="Calibri" pitchFamily="34" charset="0"/>
              </a:rPr>
              <a:t>)</a:t>
            </a:r>
          </a:p>
          <a:p>
            <a:pPr marL="514350" indent="-51435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latin typeface="Calibri" pitchFamily="34" charset="0"/>
              </a:rPr>
              <a:t>	</a:t>
            </a:r>
            <a:r>
              <a:rPr lang="en-US" sz="4000" b="1" dirty="0" err="1" smtClean="0">
                <a:latin typeface="Calibri" pitchFamily="34" charset="0"/>
              </a:rPr>
              <a:t>Membran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</a:rPr>
              <a:t>berupa</a:t>
            </a:r>
            <a:r>
              <a:rPr lang="en-US" sz="4000" b="1" dirty="0">
                <a:latin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</a:rPr>
              <a:t>struktur</a:t>
            </a:r>
            <a:r>
              <a:rPr lang="en-US" sz="4000" b="1" dirty="0">
                <a:latin typeface="Calibri" pitchFamily="34" charset="0"/>
              </a:rPr>
              <a:t> yang </a:t>
            </a:r>
            <a:r>
              <a:rPr lang="en-US" sz="4000" b="1" dirty="0" err="1">
                <a:latin typeface="Calibri" pitchFamily="34" charset="0"/>
              </a:rPr>
              <a:t>membatasi</a:t>
            </a:r>
            <a:r>
              <a:rPr lang="en-US" sz="4000" b="1" dirty="0">
                <a:latin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</a:rPr>
              <a:t>sel</a:t>
            </a:r>
            <a:r>
              <a:rPr lang="en-US" sz="4000" b="1" dirty="0">
                <a:latin typeface="Calibri" pitchFamily="34" charset="0"/>
              </a:rPr>
              <a:t>, </a:t>
            </a:r>
            <a:r>
              <a:rPr lang="en-US" sz="4000" b="1" dirty="0" err="1">
                <a:latin typeface="Calibri" pitchFamily="34" charset="0"/>
              </a:rPr>
              <a:t>terdiri</a:t>
            </a:r>
            <a:r>
              <a:rPr lang="en-US" sz="4000" b="1" dirty="0">
                <a:latin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</a:rPr>
              <a:t>atas</a:t>
            </a:r>
            <a:r>
              <a:rPr lang="en-US" sz="4000" b="1" dirty="0">
                <a:latin typeface="Calibri" pitchFamily="34" charset="0"/>
              </a:rPr>
              <a:t> lipid yang </a:t>
            </a:r>
            <a:r>
              <a:rPr lang="en-US" sz="4000" b="1" dirty="0" err="1">
                <a:latin typeface="Calibri" pitchFamily="34" charset="0"/>
              </a:rPr>
              <a:t>mengandung</a:t>
            </a:r>
            <a:r>
              <a:rPr lang="en-US" sz="4000" b="1" dirty="0">
                <a:latin typeface="Calibri" pitchFamily="34" charset="0"/>
              </a:rPr>
              <a:t> </a:t>
            </a:r>
            <a:r>
              <a:rPr lang="en-US" sz="4000" b="1" dirty="0" err="1">
                <a:latin typeface="Calibri" pitchFamily="34" charset="0"/>
              </a:rPr>
              <a:t>gugus</a:t>
            </a:r>
            <a:r>
              <a:rPr lang="en-US" sz="4000" b="1" dirty="0">
                <a:latin typeface="Calibri" pitchFamily="34" charset="0"/>
              </a:rPr>
              <a:t> polar </a:t>
            </a:r>
            <a:r>
              <a:rPr lang="en-US" sz="4000" b="1" dirty="0" err="1" smtClean="0">
                <a:latin typeface="Calibri" pitchFamily="34" charset="0"/>
              </a:rPr>
              <a:t>bersifat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hidrofilik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dan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gugus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nonpolar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>
                <a:latin typeface="Calibri" pitchFamily="34" charset="0"/>
              </a:rPr>
              <a:t>yang </a:t>
            </a:r>
            <a:r>
              <a:rPr lang="en-US" sz="4000" b="1" dirty="0" err="1">
                <a:latin typeface="Calibri" pitchFamily="34" charset="0"/>
              </a:rPr>
              <a:t>bersifat</a:t>
            </a:r>
            <a:r>
              <a:rPr lang="en-US" sz="4000" b="1" dirty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hidrofobik</a:t>
            </a:r>
            <a:r>
              <a:rPr lang="en-US" sz="4000" b="1" dirty="0" smtClean="0">
                <a:latin typeface="Calibri" pitchFamily="34" charset="0"/>
              </a:rPr>
              <a:t>. </a:t>
            </a:r>
            <a:endParaRPr lang="en-US" sz="2800" b="1" dirty="0" smtClean="0">
              <a:latin typeface="Calibri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 smtClean="0">
              <a:latin typeface="Calibri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>
                <a:latin typeface="Calibri" pitchFamily="34" charset="0"/>
              </a:rPr>
              <a:t>	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 smtClean="0">
              <a:latin typeface="Calibri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b="1" dirty="0" smtClean="0">
                <a:latin typeface="Calibri" pitchFamily="34" charset="0"/>
              </a:rPr>
              <a:t> </a:t>
            </a:r>
            <a:endParaRPr lang="en-US" sz="2800" b="1" dirty="0" smtClean="0">
              <a:latin typeface="Calibri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latin typeface="Calibri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latin typeface="Calibri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lipid_bilayer_c_la_7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8280" y="1571612"/>
            <a:ext cx="8112810" cy="4524388"/>
          </a:xfrm>
          <a:prstGeom prst="rect">
            <a:avLst/>
          </a:prstGeom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571480"/>
            <a:ext cx="762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/>
            <a:r>
              <a:rPr lang="en-US" sz="3200" b="1" dirty="0">
                <a:latin typeface="Calibri" pitchFamily="34" charset="0"/>
              </a:rPr>
              <a:t>Model E. </a:t>
            </a:r>
            <a:r>
              <a:rPr lang="en-US" sz="3200" b="1" dirty="0" err="1">
                <a:latin typeface="Calibri" pitchFamily="34" charset="0"/>
              </a:rPr>
              <a:t>Gortel</a:t>
            </a:r>
            <a:r>
              <a:rPr lang="en-US" sz="3200" b="1" dirty="0">
                <a:latin typeface="Calibri" pitchFamily="34" charset="0"/>
              </a:rPr>
              <a:t> &amp; F. </a:t>
            </a:r>
            <a:r>
              <a:rPr lang="en-US" sz="3200" b="1" dirty="0" err="1">
                <a:latin typeface="Calibri" pitchFamily="34" charset="0"/>
              </a:rPr>
              <a:t>Grendel</a:t>
            </a:r>
            <a:endParaRPr lang="en-US" sz="32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a566e2529f934f94dd38a784d4db5c49387359a"/>
</p:tagLst>
</file>

<file path=ppt/theme/theme1.xml><?xml version="1.0" encoding="utf-8"?>
<a:theme xmlns:a="http://schemas.openxmlformats.org/drawingml/2006/main" name="cdb2004211gl">
  <a:themeElements>
    <a:clrScheme name="1922tgp_connection_light 2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4987E3"/>
      </a:accent1>
      <a:accent2>
        <a:srgbClr val="D23516"/>
      </a:accent2>
      <a:accent3>
        <a:srgbClr val="FFFFFF"/>
      </a:accent3>
      <a:accent4>
        <a:srgbClr val="000000"/>
      </a:accent4>
      <a:accent5>
        <a:srgbClr val="B1C3EF"/>
      </a:accent5>
      <a:accent6>
        <a:srgbClr val="BE2F13"/>
      </a:accent6>
      <a:hlink>
        <a:srgbClr val="36A1B6"/>
      </a:hlink>
      <a:folHlink>
        <a:srgbClr val="7FB242"/>
      </a:folHlink>
    </a:clrScheme>
    <a:fontScheme name="1922tgp_connection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22tgp_connection_light 1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2AA08A"/>
        </a:accent1>
        <a:accent2>
          <a:srgbClr val="AA67DD"/>
        </a:accent2>
        <a:accent3>
          <a:srgbClr val="FFFFFF"/>
        </a:accent3>
        <a:accent4>
          <a:srgbClr val="000000"/>
        </a:accent4>
        <a:accent5>
          <a:srgbClr val="ACCDC4"/>
        </a:accent5>
        <a:accent6>
          <a:srgbClr val="9A5DC8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2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4987E3"/>
        </a:accent1>
        <a:accent2>
          <a:srgbClr val="D23516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E2F13"/>
        </a:accent6>
        <a:hlink>
          <a:srgbClr val="36A1B6"/>
        </a:hlink>
        <a:folHlink>
          <a:srgbClr val="7FB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3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117AC1"/>
        </a:accent1>
        <a:accent2>
          <a:srgbClr val="3E9887"/>
        </a:accent2>
        <a:accent3>
          <a:srgbClr val="FFFFFF"/>
        </a:accent3>
        <a:accent4>
          <a:srgbClr val="000000"/>
        </a:accent4>
        <a:accent5>
          <a:srgbClr val="AABEDD"/>
        </a:accent5>
        <a:accent6>
          <a:srgbClr val="37897A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cdb2004211gl</Template>
  <TotalTime>2478</TotalTime>
  <Words>1055</Words>
  <Application>Microsoft Office PowerPoint</Application>
  <PresentationFormat>On-screen Show (4:3)</PresentationFormat>
  <Paragraphs>216</Paragraphs>
  <Slides>51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cdb2004211gl</vt:lpstr>
      <vt:lpstr>BIOLOGI SEL Pertemuan ke-3</vt:lpstr>
      <vt:lpstr>                                                                                                                       </vt:lpstr>
      <vt:lpstr>Tujuan Perkuliahan</vt:lpstr>
      <vt:lpstr>Slide 4</vt:lpstr>
      <vt:lpstr>Slide 5</vt:lpstr>
      <vt:lpstr>Slide 6</vt:lpstr>
      <vt:lpstr>Slide 7</vt:lpstr>
      <vt:lpstr>SEJARAH</vt:lpstr>
      <vt:lpstr>Slide 9</vt:lpstr>
      <vt:lpstr>SEJARAH</vt:lpstr>
      <vt:lpstr>Slide 11</vt:lpstr>
      <vt:lpstr>SEJARAH</vt:lpstr>
      <vt:lpstr>Slide 13</vt:lpstr>
      <vt:lpstr>Slide 14</vt:lpstr>
      <vt:lpstr>Slide 15</vt:lpstr>
      <vt:lpstr>Komposisi Kimia Membran </vt:lpstr>
      <vt:lpstr>Lipid Membran</vt:lpstr>
      <vt:lpstr>Slide 18</vt:lpstr>
      <vt:lpstr>Slide 19</vt:lpstr>
      <vt:lpstr>Slide 20</vt:lpstr>
      <vt:lpstr>Slide 21</vt:lpstr>
      <vt:lpstr>Slide 22</vt:lpstr>
      <vt:lpstr>Slide 23</vt:lpstr>
      <vt:lpstr>Protein Membran</vt:lpstr>
      <vt:lpstr>Protein Membran</vt:lpstr>
      <vt:lpstr>Slide 26</vt:lpstr>
      <vt:lpstr>Slide 27</vt:lpstr>
      <vt:lpstr>Slide 28</vt:lpstr>
      <vt:lpstr>Slide 29</vt:lpstr>
      <vt:lpstr>Karbohidrat Membran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Kompoenen Membran-PROTEIN</vt:lpstr>
      <vt:lpstr>Komponen Membran - Protein</vt:lpstr>
      <vt:lpstr>Role of protein</vt:lpstr>
      <vt:lpstr>Role of protein</vt:lpstr>
      <vt:lpstr>TRANSPORTASI MEMBRAN PLASMA 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>Amihnah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Amih</dc:creator>
  <cp:lastModifiedBy>User</cp:lastModifiedBy>
  <cp:revision>126</cp:revision>
  <dcterms:created xsi:type="dcterms:W3CDTF">2014-03-18T23:08:57Z</dcterms:created>
  <dcterms:modified xsi:type="dcterms:W3CDTF">2017-05-13T02:34:07Z</dcterms:modified>
</cp:coreProperties>
</file>