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 id="262" r:id="rId22"/>
    <p:sldId id="263" r:id="rId2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Light" charset="1" panose="020B0306030504020204"/>
      <p:regular r:id="rId10"/>
    </p:embeddedFont>
    <p:embeddedFont>
      <p:font typeface="Open Sans Light Bold" charset="1" panose="020B0806030504020204"/>
      <p:regular r:id="rId11"/>
    </p:embeddedFont>
    <p:embeddedFont>
      <p:font typeface="Open Sans Light Italics" charset="1" panose="020B0306030504020204"/>
      <p:regular r:id="rId12"/>
    </p:embeddedFont>
    <p:embeddedFont>
      <p:font typeface="Open Sans Light Bold Italics" charset="1" panose="020B0806030504020204"/>
      <p:regular r:id="rId13"/>
    </p:embeddedFont>
    <p:embeddedFont>
      <p:font typeface="Jua" charset="1" panose="00000000000000000000"/>
      <p:regular r:id="rId14"/>
    </p:embeddedFont>
    <p:embeddedFont>
      <p:font typeface="Brick Sans" charset="1" panose="000000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2.svg" Type="http://schemas.openxmlformats.org/officeDocument/2006/relationships/image"/><Relationship Id="rId11" Target="../media/image23.png" Type="http://schemas.openxmlformats.org/officeDocument/2006/relationships/image"/><Relationship Id="rId12" Target="../media/image24.svg" Type="http://schemas.openxmlformats.org/officeDocument/2006/relationships/image"/><Relationship Id="rId13" Target="../media/image25.png" Type="http://schemas.openxmlformats.org/officeDocument/2006/relationships/image"/><Relationship Id="rId14" Target="../media/image26.svg" Type="http://schemas.openxmlformats.org/officeDocument/2006/relationships/image"/><Relationship Id="rId2" Target="../media/image14.pn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21.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12" Target="../media/image31.png" Type="http://schemas.openxmlformats.org/officeDocument/2006/relationships/image"/><Relationship Id="rId13" Target="../media/image32.svg" Type="http://schemas.openxmlformats.org/officeDocument/2006/relationships/image"/><Relationship Id="rId14" Target="../media/image33.png" Type="http://schemas.openxmlformats.org/officeDocument/2006/relationships/image"/><Relationship Id="rId15" Target="../media/image34.svg" Type="http://schemas.openxmlformats.org/officeDocument/2006/relationships/image"/><Relationship Id="rId16" Target="../media/image23.png" Type="http://schemas.openxmlformats.org/officeDocument/2006/relationships/image"/><Relationship Id="rId17" Target="../media/image24.svg" Type="http://schemas.openxmlformats.org/officeDocument/2006/relationships/image"/><Relationship Id="rId2" Target="../media/image14.png" Type="http://schemas.openxmlformats.org/officeDocument/2006/relationships/image"/><Relationship Id="rId3" Target="../media/image3.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media/image38.svg" Type="http://schemas.openxmlformats.org/officeDocument/2006/relationships/image"/><Relationship Id="rId12" Target="../media/image39.png" Type="http://schemas.openxmlformats.org/officeDocument/2006/relationships/image"/><Relationship Id="rId13" Target="../media/image40.svg" Type="http://schemas.openxmlformats.org/officeDocument/2006/relationships/image"/><Relationship Id="rId2" Target="../media/image3.pn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 Id="rId5" Target="../media/image14.pn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14.png" Type="http://schemas.openxmlformats.org/officeDocument/2006/relationships/image"/><Relationship Id="rId4" Target="../media/image42.png" Type="http://schemas.openxmlformats.org/officeDocument/2006/relationships/image"/><Relationship Id="rId5" Target="../media/image43.svg" Type="http://schemas.openxmlformats.org/officeDocument/2006/relationships/image"/><Relationship Id="rId6" Target="../media/image44.png" Type="http://schemas.openxmlformats.org/officeDocument/2006/relationships/image"/><Relationship Id="rId7" Target="../media/image45.svg" Type="http://schemas.openxmlformats.org/officeDocument/2006/relationships/image"/><Relationship Id="rId8" Target="../media/image46.png" Type="http://schemas.openxmlformats.org/officeDocument/2006/relationships/image"/><Relationship Id="rId9" Target="../media/image47.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4.png" Type="http://schemas.openxmlformats.org/officeDocument/2006/relationships/image"/><Relationship Id="rId11" Target="../media/image45.svg" Type="http://schemas.openxmlformats.org/officeDocument/2006/relationships/image"/><Relationship Id="rId2" Target="../media/image14.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 Id="rId5" Target="../media/image41.pn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48.png" Type="http://schemas.openxmlformats.org/officeDocument/2006/relationships/image"/><Relationship Id="rId9" Target="../media/image49.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2.png" Type="http://schemas.openxmlformats.org/officeDocument/2006/relationships/image"/><Relationship Id="rId11" Target="../media/image53.svg" Type="http://schemas.openxmlformats.org/officeDocument/2006/relationships/image"/><Relationship Id="rId12" Target="../media/image54.png" Type="http://schemas.openxmlformats.org/officeDocument/2006/relationships/image"/><Relationship Id="rId13" Target="../media/image55.svg" Type="http://schemas.openxmlformats.org/officeDocument/2006/relationships/image"/><Relationship Id="rId2" Target="../media/image14.png" Type="http://schemas.openxmlformats.org/officeDocument/2006/relationships/image"/><Relationship Id="rId3" Target="../media/image41.pn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50.png" Type="http://schemas.openxmlformats.org/officeDocument/2006/relationships/image"/><Relationship Id="rId9" Target="../media/image51.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12" Target="../media/image60.png" Type="http://schemas.openxmlformats.org/officeDocument/2006/relationships/image"/><Relationship Id="rId13" Target="../media/image61.svg" Type="http://schemas.openxmlformats.org/officeDocument/2006/relationships/image"/><Relationship Id="rId14" Target="../media/image62.png" Type="http://schemas.openxmlformats.org/officeDocument/2006/relationships/image"/><Relationship Id="rId15" Target="../media/image63.svg" Type="http://schemas.openxmlformats.org/officeDocument/2006/relationships/image"/><Relationship Id="rId2" Target="../media/image56.png" Type="http://schemas.openxmlformats.org/officeDocument/2006/relationships/image"/><Relationship Id="rId3" Target="../media/image57.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58.png" Type="http://schemas.openxmlformats.org/officeDocument/2006/relationships/image"/><Relationship Id="rId7" Target="../media/image59.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3D8CC"/>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21739" y="446055"/>
            <a:ext cx="10902409" cy="13910569"/>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7023253" y="6836806"/>
            <a:ext cx="7602093" cy="8229600"/>
          </a:xfrm>
          <a:prstGeom prst="rect">
            <a:avLst/>
          </a:prstGeom>
        </p:spPr>
      </p:pic>
      <p:grpSp>
        <p:nvGrpSpPr>
          <p:cNvPr name="Group 4" id="4"/>
          <p:cNvGrpSpPr/>
          <p:nvPr/>
        </p:nvGrpSpPr>
        <p:grpSpPr>
          <a:xfrm rot="0">
            <a:off x="15201900" y="0"/>
            <a:ext cx="3086100" cy="10287000"/>
            <a:chOff x="0" y="0"/>
            <a:chExt cx="812800" cy="2709333"/>
          </a:xfrm>
        </p:grpSpPr>
        <p:sp>
          <p:nvSpPr>
            <p:cNvPr name="Freeform 5" id="5"/>
            <p:cNvSpPr/>
            <p:nvPr/>
          </p:nvSpPr>
          <p:spPr>
            <a:xfrm>
              <a:off x="0" y="0"/>
              <a:ext cx="812800" cy="2709333"/>
            </a:xfrm>
            <a:custGeom>
              <a:avLst/>
              <a:gdLst/>
              <a:ahLst/>
              <a:cxnLst/>
              <a:rect r="r" b="b" t="t" l="l"/>
              <a:pathLst>
                <a:path h="2709333" w="812800">
                  <a:moveTo>
                    <a:pt x="0" y="0"/>
                  </a:moveTo>
                  <a:lnTo>
                    <a:pt x="812800" y="0"/>
                  </a:lnTo>
                  <a:lnTo>
                    <a:pt x="812800" y="2709333"/>
                  </a:lnTo>
                  <a:lnTo>
                    <a:pt x="0" y="2709333"/>
                  </a:lnTo>
                  <a:close/>
                </a:path>
              </a:pathLst>
            </a:custGeom>
            <a:solidFill>
              <a:srgbClr val="FFFFFF"/>
            </a:solidFill>
          </p:spPr>
        </p:sp>
        <p:sp>
          <p:nvSpPr>
            <p:cNvPr name="TextBox 6" id="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pic>
        <p:nvPicPr>
          <p:cNvPr name="Picture 7" id="7"/>
          <p:cNvPicPr>
            <a:picLocks noChangeAspect="true"/>
          </p:cNvPicPr>
          <p:nvPr/>
        </p:nvPicPr>
        <p:blipFill>
          <a:blip r:embed="rId5">
            <a:alphaModFix amt="4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5042587" y="-159313"/>
            <a:ext cx="10446313" cy="10446313"/>
          </a:xfrm>
          <a:prstGeom prst="rect">
            <a:avLst/>
          </a:prstGeom>
        </p:spPr>
      </p:pic>
      <p:sp>
        <p:nvSpPr>
          <p:cNvPr name="TextBox 8" id="8"/>
          <p:cNvSpPr txBox="true"/>
          <p:nvPr/>
        </p:nvSpPr>
        <p:spPr>
          <a:xfrm rot="0">
            <a:off x="1028700" y="2984145"/>
            <a:ext cx="8115300" cy="2516578"/>
          </a:xfrm>
          <a:prstGeom prst="rect">
            <a:avLst/>
          </a:prstGeom>
        </p:spPr>
        <p:txBody>
          <a:bodyPr anchor="t" rtlCol="false" tIns="0" lIns="0" bIns="0" rIns="0">
            <a:spAutoFit/>
          </a:bodyPr>
          <a:lstStyle/>
          <a:p>
            <a:pPr>
              <a:lnSpc>
                <a:spcPts val="9865"/>
              </a:lnSpc>
              <a:spcBef>
                <a:spcPct val="0"/>
              </a:spcBef>
            </a:pPr>
            <a:r>
              <a:rPr lang="en-US" sz="7047">
                <a:solidFill>
                  <a:srgbClr val="6E9277"/>
                </a:solidFill>
                <a:latin typeface="Brick Sans"/>
              </a:rPr>
              <a:t>Pembelajaran PKn SD</a:t>
            </a:r>
          </a:p>
        </p:txBody>
      </p:sp>
      <p:pic>
        <p:nvPicPr>
          <p:cNvPr name="Picture 9" id="9"/>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true" flipV="false" rot="0">
            <a:off x="7732160" y="6733258"/>
            <a:ext cx="5779572" cy="4081823"/>
          </a:xfrm>
          <a:prstGeom prst="rect">
            <a:avLst/>
          </a:prstGeom>
        </p:spPr>
      </p:pic>
      <p:pic>
        <p:nvPicPr>
          <p:cNvPr name="Picture 10" id="10"/>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0621946" y="623716"/>
            <a:ext cx="4146568" cy="3468039"/>
          </a:xfrm>
          <a:prstGeom prst="rect">
            <a:avLst/>
          </a:prstGeom>
        </p:spPr>
      </p:pic>
      <p:pic>
        <p:nvPicPr>
          <p:cNvPr name="Picture 11" id="11"/>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true" flipV="false" rot="0">
            <a:off x="5486661" y="2273026"/>
            <a:ext cx="1050310" cy="911144"/>
          </a:xfrm>
          <a:prstGeom prst="rect">
            <a:avLst/>
          </a:prstGeom>
        </p:spPr>
      </p:pic>
      <p:pic>
        <p:nvPicPr>
          <p:cNvPr name="Picture 12" id="12"/>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11618822" y="6172200"/>
            <a:ext cx="3149692" cy="4114800"/>
          </a:xfrm>
          <a:prstGeom prst="rect">
            <a:avLst/>
          </a:prstGeom>
        </p:spPr>
      </p:pic>
      <p:sp>
        <p:nvSpPr>
          <p:cNvPr name="TextBox 13" id="13"/>
          <p:cNvSpPr txBox="true"/>
          <p:nvPr/>
        </p:nvSpPr>
        <p:spPr>
          <a:xfrm rot="5400000">
            <a:off x="12781280" y="4608830"/>
            <a:ext cx="8229600" cy="1069340"/>
          </a:xfrm>
          <a:prstGeom prst="rect">
            <a:avLst/>
          </a:prstGeom>
        </p:spPr>
        <p:txBody>
          <a:bodyPr anchor="t" rtlCol="false" tIns="0" lIns="0" bIns="0" rIns="0">
            <a:spAutoFit/>
          </a:bodyPr>
          <a:lstStyle/>
          <a:p>
            <a:pPr algn="ctr">
              <a:lnSpc>
                <a:spcPts val="8260"/>
              </a:lnSpc>
              <a:spcBef>
                <a:spcPct val="0"/>
              </a:spcBef>
            </a:pPr>
            <a:r>
              <a:rPr lang="en-US" sz="5900" spc="2253">
                <a:solidFill>
                  <a:srgbClr val="705C34"/>
                </a:solidFill>
                <a:latin typeface="Brick Sans"/>
              </a:rPr>
              <a:t>KELAS.4H</a:t>
            </a:r>
          </a:p>
        </p:txBody>
      </p:sp>
      <p:sp>
        <p:nvSpPr>
          <p:cNvPr name="TextBox 14" id="14"/>
          <p:cNvSpPr txBox="true"/>
          <p:nvPr/>
        </p:nvSpPr>
        <p:spPr>
          <a:xfrm rot="0">
            <a:off x="1823404" y="8402695"/>
            <a:ext cx="6403393" cy="600075"/>
          </a:xfrm>
          <a:prstGeom prst="rect">
            <a:avLst/>
          </a:prstGeom>
        </p:spPr>
        <p:txBody>
          <a:bodyPr anchor="t" rtlCol="false" tIns="0" lIns="0" bIns="0" rIns="0">
            <a:spAutoFit/>
          </a:bodyPr>
          <a:lstStyle/>
          <a:p>
            <a:pPr>
              <a:lnSpc>
                <a:spcPts val="4200"/>
              </a:lnSpc>
              <a:spcBef>
                <a:spcPct val="0"/>
              </a:spcBef>
            </a:pPr>
            <a:r>
              <a:rPr lang="en-US" sz="3000">
                <a:solidFill>
                  <a:srgbClr val="FFFFFF"/>
                </a:solidFill>
                <a:latin typeface="Jua"/>
              </a:rPr>
              <a:t>Disusun Oleh : Kelompok 07</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3D8CC"/>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5929508">
            <a:off x="14221258" y="2591818"/>
            <a:ext cx="5666422" cy="10287000"/>
          </a:xfrm>
          <a:prstGeom prst="rect">
            <a:avLst/>
          </a:prstGeom>
        </p:spPr>
      </p:pic>
      <p:pic>
        <p:nvPicPr>
          <p:cNvPr name="Picture 3" id="3"/>
          <p:cNvPicPr>
            <a:picLocks noChangeAspect="true"/>
          </p:cNvPicPr>
          <p:nvPr/>
        </p:nvPicPr>
        <p:blipFill>
          <a:blip r:embed="rId2"/>
          <a:srcRect l="0" t="0" r="0" b="0"/>
          <a:stretch>
            <a:fillRect/>
          </a:stretch>
        </p:blipFill>
        <p:spPr>
          <a:xfrm flipH="false" flipV="false" rot="4954954">
            <a:off x="-1311594" y="-1308892"/>
            <a:ext cx="5666422" cy="10287000"/>
          </a:xfrm>
          <a:prstGeom prst="rect">
            <a:avLst/>
          </a:prstGeom>
        </p:spPr>
      </p:pic>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4928171" y="2055405"/>
            <a:ext cx="8431658" cy="6176190"/>
          </a:xfrm>
          <a:prstGeom prst="rect">
            <a:avLst/>
          </a:prstGeom>
        </p:spPr>
      </p:pic>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612409">
            <a:off x="9264713" y="2055405"/>
            <a:ext cx="2775940" cy="787357"/>
          </a:xfrm>
          <a:prstGeom prst="rect">
            <a:avLst/>
          </a:prstGeom>
        </p:spPr>
      </p:pic>
      <p:pic>
        <p:nvPicPr>
          <p:cNvPr name="Picture 6" id="6"/>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true" flipV="false" rot="1172613">
            <a:off x="5935310" y="7308122"/>
            <a:ext cx="2775940" cy="787357"/>
          </a:xfrm>
          <a:prstGeom prst="rect">
            <a:avLst/>
          </a:prstGeom>
        </p:spPr>
      </p:pic>
      <p:pic>
        <p:nvPicPr>
          <p:cNvPr name="Picture 7" id="7"/>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0" y="8231595"/>
            <a:ext cx="5658501" cy="2213889"/>
          </a:xfrm>
          <a:prstGeom prst="rect">
            <a:avLst/>
          </a:prstGeom>
        </p:spPr>
      </p:pic>
      <p:pic>
        <p:nvPicPr>
          <p:cNvPr name="Picture 8" id="8"/>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true" rot="0">
            <a:off x="12040653" y="-78244"/>
            <a:ext cx="5658501" cy="2213889"/>
          </a:xfrm>
          <a:prstGeom prst="rect">
            <a:avLst/>
          </a:prstGeom>
        </p:spPr>
      </p:pic>
      <p:pic>
        <p:nvPicPr>
          <p:cNvPr name="Picture 9" id="9"/>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true" flipV="false" rot="0">
            <a:off x="3877861" y="1993512"/>
            <a:ext cx="1050310" cy="911144"/>
          </a:xfrm>
          <a:prstGeom prst="rect">
            <a:avLst/>
          </a:prstGeom>
        </p:spPr>
      </p:pic>
      <p:pic>
        <p:nvPicPr>
          <p:cNvPr name="Picture 10" id="10"/>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2834674" y="8081534"/>
            <a:ext cx="1050310" cy="911144"/>
          </a:xfrm>
          <a:prstGeom prst="rect">
            <a:avLst/>
          </a:prstGeom>
        </p:spPr>
      </p:pic>
      <p:pic>
        <p:nvPicPr>
          <p:cNvPr name="Picture 11" id="11"/>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7466375" y="831637"/>
            <a:ext cx="1501435" cy="394127"/>
          </a:xfrm>
          <a:prstGeom prst="rect">
            <a:avLst/>
          </a:prstGeom>
        </p:spPr>
      </p:pic>
      <p:pic>
        <p:nvPicPr>
          <p:cNvPr name="Picture 12" id="12"/>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15962000" y="3082484"/>
            <a:ext cx="1501435" cy="394127"/>
          </a:xfrm>
          <a:prstGeom prst="rect">
            <a:avLst/>
          </a:prstGeom>
        </p:spPr>
      </p:pic>
      <p:pic>
        <p:nvPicPr>
          <p:cNvPr name="Picture 13" id="13"/>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8762980" y="9061237"/>
            <a:ext cx="1501435" cy="394127"/>
          </a:xfrm>
          <a:prstGeom prst="rect">
            <a:avLst/>
          </a:prstGeom>
        </p:spPr>
      </p:pic>
      <p:pic>
        <p:nvPicPr>
          <p:cNvPr name="Picture 14" id="14"/>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654961" y="7307674"/>
            <a:ext cx="1501435" cy="394127"/>
          </a:xfrm>
          <a:prstGeom prst="rect">
            <a:avLst/>
          </a:prstGeom>
        </p:spPr>
      </p:pic>
      <p:sp>
        <p:nvSpPr>
          <p:cNvPr name="TextBox 15" id="15"/>
          <p:cNvSpPr txBox="true"/>
          <p:nvPr/>
        </p:nvSpPr>
        <p:spPr>
          <a:xfrm rot="0">
            <a:off x="7063353" y="3187758"/>
            <a:ext cx="4307128" cy="3768610"/>
          </a:xfrm>
          <a:prstGeom prst="rect">
            <a:avLst/>
          </a:prstGeom>
        </p:spPr>
        <p:txBody>
          <a:bodyPr anchor="t" rtlCol="false" tIns="0" lIns="0" bIns="0" rIns="0">
            <a:spAutoFit/>
          </a:bodyPr>
          <a:lstStyle/>
          <a:p>
            <a:pPr marL="756630" indent="-378315" lvl="1">
              <a:lnSpc>
                <a:spcPts val="4906"/>
              </a:lnSpc>
              <a:buFont typeface="Arial"/>
              <a:buChar char="•"/>
            </a:pPr>
            <a:r>
              <a:rPr lang="en-US" sz="3504">
                <a:solidFill>
                  <a:srgbClr val="705C34"/>
                </a:solidFill>
                <a:latin typeface="Jua"/>
              </a:rPr>
              <a:t>Dwi Susanti (2113053062)</a:t>
            </a:r>
          </a:p>
          <a:p>
            <a:pPr marL="756630" indent="-378315" lvl="1">
              <a:lnSpc>
                <a:spcPts val="4906"/>
              </a:lnSpc>
              <a:buFont typeface="Arial"/>
              <a:buChar char="•"/>
            </a:pPr>
            <a:r>
              <a:rPr lang="en-US" sz="3504">
                <a:solidFill>
                  <a:srgbClr val="705C34"/>
                </a:solidFill>
                <a:latin typeface="Jua"/>
              </a:rPr>
              <a:t>Kukuh Santoso (2113053179)</a:t>
            </a:r>
          </a:p>
          <a:p>
            <a:pPr marL="756630" indent="-378315" lvl="1">
              <a:lnSpc>
                <a:spcPts val="4906"/>
              </a:lnSpc>
              <a:spcBef>
                <a:spcPct val="0"/>
              </a:spcBef>
              <a:buFont typeface="Arial"/>
              <a:buChar char="•"/>
            </a:pPr>
            <a:r>
              <a:rPr lang="en-US" sz="3504">
                <a:solidFill>
                  <a:srgbClr val="705C34"/>
                </a:solidFill>
                <a:latin typeface="Jua"/>
              </a:rPr>
              <a:t>Lutfi Nada Sagita (2153053037)</a:t>
            </a:r>
          </a:p>
        </p:txBody>
      </p:sp>
      <p:pic>
        <p:nvPicPr>
          <p:cNvPr name="Picture 16" id="16"/>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13733983" y="5734824"/>
            <a:ext cx="3965171" cy="4114800"/>
          </a:xfrm>
          <a:prstGeom prst="rect">
            <a:avLst/>
          </a:prstGeom>
        </p:spPr>
      </p:pic>
      <p:sp>
        <p:nvSpPr>
          <p:cNvPr name="TextBox 17" id="17"/>
          <p:cNvSpPr txBox="true"/>
          <p:nvPr/>
        </p:nvSpPr>
        <p:spPr>
          <a:xfrm rot="0">
            <a:off x="417280" y="1983244"/>
            <a:ext cx="4339441" cy="3751580"/>
          </a:xfrm>
          <a:prstGeom prst="rect">
            <a:avLst/>
          </a:prstGeom>
        </p:spPr>
        <p:txBody>
          <a:bodyPr anchor="t" rtlCol="false" tIns="0" lIns="0" bIns="0" rIns="0">
            <a:spAutoFit/>
          </a:bodyPr>
          <a:lstStyle/>
          <a:p>
            <a:pPr algn="ctr">
              <a:lnSpc>
                <a:spcPts val="7420"/>
              </a:lnSpc>
              <a:spcBef>
                <a:spcPct val="0"/>
              </a:spcBef>
            </a:pPr>
            <a:r>
              <a:rPr lang="en-US" sz="5300">
                <a:solidFill>
                  <a:srgbClr val="F7AF76"/>
                </a:solidFill>
                <a:latin typeface="Brick Sans"/>
              </a:rPr>
              <a:t>Nama Anggota Kelompok 07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3D8CC"/>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8534" r="0" b="8534"/>
          <a:stretch>
            <a:fillRect/>
          </a:stretch>
        </p:blipFill>
        <p:spPr>
          <a:xfrm flipH="false" flipV="false" rot="0">
            <a:off x="0" y="0"/>
            <a:ext cx="6832647"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3766465" y="2882512"/>
            <a:ext cx="7602093" cy="8229600"/>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269466" y="1710069"/>
            <a:ext cx="9819509" cy="7192790"/>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1452835" y="735248"/>
            <a:ext cx="1354729" cy="2147265"/>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784233">
            <a:off x="13342222" y="1450058"/>
            <a:ext cx="1077401" cy="1707696"/>
          </a:xfrm>
          <a:prstGeom prst="rect">
            <a:avLst/>
          </a:prstGeom>
        </p:spPr>
      </p:pic>
      <p:pic>
        <p:nvPicPr>
          <p:cNvPr name="Picture 7" id="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0329085" y="1540762"/>
            <a:ext cx="846522" cy="1341750"/>
          </a:xfrm>
          <a:prstGeom prst="rect">
            <a:avLst/>
          </a:prstGeom>
        </p:spPr>
      </p:pic>
      <p:pic>
        <p:nvPicPr>
          <p:cNvPr name="Picture 8" id="8"/>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true" flipV="false" rot="0">
            <a:off x="8618845" y="7183897"/>
            <a:ext cx="1050310" cy="911144"/>
          </a:xfrm>
          <a:prstGeom prst="rect">
            <a:avLst/>
          </a:prstGeom>
        </p:spPr>
      </p:pic>
      <p:sp>
        <p:nvSpPr>
          <p:cNvPr name="TextBox 9" id="9"/>
          <p:cNvSpPr txBox="true"/>
          <p:nvPr/>
        </p:nvSpPr>
        <p:spPr>
          <a:xfrm rot="0">
            <a:off x="1028700" y="3458848"/>
            <a:ext cx="5320313" cy="3245479"/>
          </a:xfrm>
          <a:prstGeom prst="rect">
            <a:avLst/>
          </a:prstGeom>
        </p:spPr>
        <p:txBody>
          <a:bodyPr anchor="t" rtlCol="false" tIns="0" lIns="0" bIns="0" rIns="0">
            <a:spAutoFit/>
          </a:bodyPr>
          <a:lstStyle/>
          <a:p>
            <a:pPr algn="ctr">
              <a:lnSpc>
                <a:spcPts val="6440"/>
              </a:lnSpc>
              <a:spcBef>
                <a:spcPct val="0"/>
              </a:spcBef>
            </a:pPr>
            <a:r>
              <a:rPr lang="en-US" sz="4600">
                <a:solidFill>
                  <a:srgbClr val="FFFFFF"/>
                </a:solidFill>
                <a:latin typeface="Brick Sans"/>
              </a:rPr>
              <a:t>Pengertian Model Pembelajaran Tematik</a:t>
            </a:r>
          </a:p>
        </p:txBody>
      </p:sp>
      <p:pic>
        <p:nvPicPr>
          <p:cNvPr name="Picture 10" id="10"/>
          <p:cNvPicPr>
            <a:picLocks noChangeAspect="true"/>
          </p:cNvPicPr>
          <p:nvPr/>
        </p:nvPicPr>
        <p:blipFill>
          <a:blip r:embed="rId3"/>
          <a:srcRect l="0" t="0" r="0" b="0"/>
          <a:stretch>
            <a:fillRect/>
          </a:stretch>
        </p:blipFill>
        <p:spPr>
          <a:xfrm flipH="false" flipV="false" rot="0">
            <a:off x="-588471" y="9258300"/>
            <a:ext cx="7602093" cy="8229600"/>
          </a:xfrm>
          <a:prstGeom prst="rect">
            <a:avLst/>
          </a:prstGeom>
        </p:spPr>
      </p:pic>
      <p:pic>
        <p:nvPicPr>
          <p:cNvPr name="Picture 11" id="11"/>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4611719" y="6441343"/>
            <a:ext cx="5441058" cy="4114800"/>
          </a:xfrm>
          <a:prstGeom prst="rect">
            <a:avLst/>
          </a:prstGeom>
        </p:spPr>
      </p:pic>
      <p:pic>
        <p:nvPicPr>
          <p:cNvPr name="Picture 12" id="12"/>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3896998" y="-717645"/>
            <a:ext cx="5441058" cy="4114800"/>
          </a:xfrm>
          <a:prstGeom prst="rect">
            <a:avLst/>
          </a:prstGeom>
        </p:spPr>
      </p:pic>
      <p:pic>
        <p:nvPicPr>
          <p:cNvPr name="Picture 13" id="13"/>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true" flipV="false" rot="0">
            <a:off x="14924083" y="5794422"/>
            <a:ext cx="2835471" cy="4114800"/>
          </a:xfrm>
          <a:prstGeom prst="rect">
            <a:avLst/>
          </a:prstGeom>
        </p:spPr>
      </p:pic>
      <p:sp>
        <p:nvSpPr>
          <p:cNvPr name="TextBox 14" id="14"/>
          <p:cNvSpPr txBox="true"/>
          <p:nvPr/>
        </p:nvSpPr>
        <p:spPr>
          <a:xfrm rot="0">
            <a:off x="8538276" y="3095095"/>
            <a:ext cx="6710559" cy="4808104"/>
          </a:xfrm>
          <a:prstGeom prst="rect">
            <a:avLst/>
          </a:prstGeom>
        </p:spPr>
        <p:txBody>
          <a:bodyPr anchor="t" rtlCol="false" tIns="0" lIns="0" bIns="0" rIns="0">
            <a:spAutoFit/>
          </a:bodyPr>
          <a:lstStyle/>
          <a:p>
            <a:pPr algn="ctr">
              <a:lnSpc>
                <a:spcPts val="3786"/>
              </a:lnSpc>
              <a:spcBef>
                <a:spcPct val="0"/>
              </a:spcBef>
            </a:pPr>
            <a:r>
              <a:rPr lang="en-US" sz="2704">
                <a:solidFill>
                  <a:srgbClr val="705C34"/>
                </a:solidFill>
                <a:latin typeface="Jua"/>
              </a:rPr>
              <a:t>Pembelajaran tematik adalah suatu kegiatan </a:t>
            </a:r>
            <a:r>
              <a:rPr lang="en-US" sz="2704">
                <a:solidFill>
                  <a:srgbClr val="705C34"/>
                </a:solidFill>
                <a:latin typeface="Jua"/>
              </a:rPr>
              <a:t>pembelajaran dengan memadukan materi beberapa pelajaran dalam satu tema, yang menekankan keterlibatan peserta didik dalam belajar dan pemberdayaan dalam memecahkan masalah, sehingga hal ini dapat menumbuhkan kreativitas sesuai dengan potensi dan kecenderungan mereka yang berbeda satu dengan yang lainnya.</a:t>
            </a:r>
          </a:p>
        </p:txBody>
      </p:sp>
      <p:pic>
        <p:nvPicPr>
          <p:cNvPr name="Picture 15" id="15"/>
          <p:cNvPicPr>
            <a:picLocks noChangeAspect="true"/>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0" t="0" r="0" b="0"/>
          <a:stretch>
            <a:fillRect/>
          </a:stretch>
        </p:blipFill>
        <p:spPr>
          <a:xfrm flipH="false" flipV="false" rot="0">
            <a:off x="7013622" y="1661278"/>
            <a:ext cx="1501435" cy="394127"/>
          </a:xfrm>
          <a:prstGeom prst="rect">
            <a:avLst/>
          </a:prstGeom>
        </p:spPr>
      </p:pic>
      <p:pic>
        <p:nvPicPr>
          <p:cNvPr name="Picture 16" id="16"/>
          <p:cNvPicPr>
            <a:picLocks noChangeAspect="true"/>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0" t="0" r="0" b="0"/>
          <a:stretch>
            <a:fillRect/>
          </a:stretch>
        </p:blipFill>
        <p:spPr>
          <a:xfrm flipH="false" flipV="false" rot="0">
            <a:off x="11893555" y="8864173"/>
            <a:ext cx="1501435" cy="394127"/>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AE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305422">
            <a:off x="12233335" y="-5736731"/>
            <a:ext cx="10051930" cy="10881657"/>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1770409" y="6409034"/>
            <a:ext cx="6517591" cy="3877966"/>
          </a:xfrm>
          <a:prstGeom prst="rect">
            <a:avLst/>
          </a:prstGeom>
        </p:spPr>
      </p:pic>
      <p:pic>
        <p:nvPicPr>
          <p:cNvPr name="Picture 4" id="4"/>
          <p:cNvPicPr>
            <a:picLocks noChangeAspect="true"/>
          </p:cNvPicPr>
          <p:nvPr/>
        </p:nvPicPr>
        <p:blipFill>
          <a:blip r:embed="rId5"/>
          <a:srcRect l="0" t="0" r="0" b="0"/>
          <a:stretch>
            <a:fillRect/>
          </a:stretch>
        </p:blipFill>
        <p:spPr>
          <a:xfrm flipH="false" flipV="false" rot="5114410">
            <a:off x="3707265" y="-193529"/>
            <a:ext cx="6881902" cy="12493620"/>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2287352">
            <a:off x="12005415" y="8294611"/>
            <a:ext cx="2775940" cy="787357"/>
          </a:xfrm>
          <a:prstGeom prst="rect">
            <a:avLst/>
          </a:prstGeom>
        </p:spPr>
      </p:pic>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2287352">
            <a:off x="-613504" y="2878725"/>
            <a:ext cx="2775940" cy="787357"/>
          </a:xfrm>
          <a:prstGeom prst="rect">
            <a:avLst/>
          </a:prstGeom>
        </p:spPr>
      </p:pic>
      <p:sp>
        <p:nvSpPr>
          <p:cNvPr name="TextBox 7" id="7"/>
          <p:cNvSpPr txBox="true"/>
          <p:nvPr/>
        </p:nvSpPr>
        <p:spPr>
          <a:xfrm rot="-285589">
            <a:off x="1056432" y="894136"/>
            <a:ext cx="10308574" cy="1289683"/>
          </a:xfrm>
          <a:prstGeom prst="rect">
            <a:avLst/>
          </a:prstGeom>
        </p:spPr>
        <p:txBody>
          <a:bodyPr anchor="t" rtlCol="false" tIns="0" lIns="0" bIns="0" rIns="0">
            <a:spAutoFit/>
          </a:bodyPr>
          <a:lstStyle/>
          <a:p>
            <a:pPr algn="ctr">
              <a:lnSpc>
                <a:spcPts val="5040"/>
              </a:lnSpc>
              <a:spcBef>
                <a:spcPct val="0"/>
              </a:spcBef>
            </a:pPr>
            <a:r>
              <a:rPr lang="en-US" sz="3600">
                <a:solidFill>
                  <a:srgbClr val="F7AF76"/>
                </a:solidFill>
                <a:latin typeface="Brick Sans"/>
              </a:rPr>
              <a:t>Tujuan Model Pembelajaran Tematik</a:t>
            </a:r>
          </a:p>
        </p:txBody>
      </p:sp>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true" flipV="false" rot="0">
            <a:off x="10226432" y="688698"/>
            <a:ext cx="1173612" cy="1018109"/>
          </a:xfrm>
          <a:prstGeom prst="rect">
            <a:avLst/>
          </a:prstGeom>
        </p:spPr>
      </p:pic>
      <p:pic>
        <p:nvPicPr>
          <p:cNvPr name="Picture 9" id="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true" flipV="false" rot="-2222124">
            <a:off x="15924562" y="-1028700"/>
            <a:ext cx="2669477" cy="4114800"/>
          </a:xfrm>
          <a:prstGeom prst="rect">
            <a:avLst/>
          </a:prstGeom>
        </p:spPr>
      </p:pic>
      <p:pic>
        <p:nvPicPr>
          <p:cNvPr name="Picture 10" id="10"/>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3627181" y="6053281"/>
            <a:ext cx="4660819" cy="2883882"/>
          </a:xfrm>
          <a:prstGeom prst="rect">
            <a:avLst/>
          </a:prstGeom>
        </p:spPr>
      </p:pic>
      <p:pic>
        <p:nvPicPr>
          <p:cNvPr name="Picture 11" id="11"/>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true" flipV="false" rot="8100000">
            <a:off x="13715913" y="1965613"/>
            <a:ext cx="2024824" cy="3121116"/>
          </a:xfrm>
          <a:prstGeom prst="rect">
            <a:avLst/>
          </a:prstGeom>
        </p:spPr>
      </p:pic>
      <p:sp>
        <p:nvSpPr>
          <p:cNvPr name="TextBox 12" id="12"/>
          <p:cNvSpPr txBox="true"/>
          <p:nvPr/>
        </p:nvSpPr>
        <p:spPr>
          <a:xfrm rot="-341862">
            <a:off x="1443025" y="3600683"/>
            <a:ext cx="11398759" cy="5483860"/>
          </a:xfrm>
          <a:prstGeom prst="rect">
            <a:avLst/>
          </a:prstGeom>
        </p:spPr>
        <p:txBody>
          <a:bodyPr anchor="t" rtlCol="false" tIns="0" lIns="0" bIns="0" rIns="0">
            <a:spAutoFit/>
          </a:bodyPr>
          <a:lstStyle/>
          <a:p>
            <a:pPr algn="just" marL="669288" indent="-334644" lvl="1">
              <a:lnSpc>
                <a:spcPts val="4339"/>
              </a:lnSpc>
              <a:buFont typeface="Arial"/>
              <a:buChar char="•"/>
            </a:pPr>
            <a:r>
              <a:rPr lang="en-US" sz="3099">
                <a:solidFill>
                  <a:srgbClr val="FFFFFF"/>
                </a:solidFill>
                <a:latin typeface="Jua"/>
              </a:rPr>
              <a:t>Meningkatkan pemahaman konsep yang dipelajarinya secara lebih </a:t>
            </a:r>
            <a:r>
              <a:rPr lang="en-US" sz="3099">
                <a:solidFill>
                  <a:srgbClr val="FFFFFF"/>
                </a:solidFill>
                <a:latin typeface="Jua"/>
              </a:rPr>
              <a:t>bermakna.</a:t>
            </a:r>
          </a:p>
          <a:p>
            <a:pPr algn="just" marL="669288" indent="-334644" lvl="1">
              <a:lnSpc>
                <a:spcPts val="4339"/>
              </a:lnSpc>
              <a:buFont typeface="Arial"/>
              <a:buChar char="•"/>
            </a:pPr>
            <a:r>
              <a:rPr lang="en-US" sz="3099">
                <a:solidFill>
                  <a:srgbClr val="FFFFFF"/>
                </a:solidFill>
                <a:latin typeface="Jua"/>
              </a:rPr>
              <a:t>Mengembangkan keterampilan menemukan, mengolah, dan memanfaatkan informasi.</a:t>
            </a:r>
          </a:p>
          <a:p>
            <a:pPr algn="just" marL="669288" indent="-334644" lvl="1">
              <a:lnSpc>
                <a:spcPts val="4339"/>
              </a:lnSpc>
              <a:buFont typeface="Arial"/>
              <a:buChar char="•"/>
            </a:pPr>
            <a:r>
              <a:rPr lang="en-US" sz="3099">
                <a:solidFill>
                  <a:srgbClr val="FFFFFF"/>
                </a:solidFill>
                <a:latin typeface="Jua"/>
              </a:rPr>
              <a:t>Menumbuh kembangkan sikap positif, kebiasaan baik, dan nilai- nilai luhur yang diperlukan dalam kehidupan.</a:t>
            </a:r>
          </a:p>
          <a:p>
            <a:pPr algn="just" marL="669288" indent="-334644" lvl="1">
              <a:lnSpc>
                <a:spcPts val="4339"/>
              </a:lnSpc>
              <a:buFont typeface="Arial"/>
              <a:buChar char="•"/>
            </a:pPr>
            <a:r>
              <a:rPr lang="en-US" sz="3099">
                <a:solidFill>
                  <a:srgbClr val="FFFFFF"/>
                </a:solidFill>
                <a:latin typeface="Jua"/>
              </a:rPr>
              <a:t>Menumbuh kembangkan keterampilan sosial seperti kerja sama, toleransi, komunikasi, serta menghargai pendapat orang lain.</a:t>
            </a:r>
          </a:p>
          <a:p>
            <a:pPr algn="just" marL="669288" indent="-334644" lvl="1">
              <a:lnSpc>
                <a:spcPts val="4339"/>
              </a:lnSpc>
              <a:buFont typeface="Arial"/>
              <a:buChar char="•"/>
            </a:pPr>
            <a:r>
              <a:rPr lang="en-US" sz="3099">
                <a:solidFill>
                  <a:srgbClr val="FFFFFF"/>
                </a:solidFill>
                <a:latin typeface="Jua"/>
              </a:rPr>
              <a:t>Meningkatkan gairah dalam belajar.</a:t>
            </a:r>
          </a:p>
          <a:p>
            <a:pPr algn="just" marL="669288" indent="-334644" lvl="1">
              <a:lnSpc>
                <a:spcPts val="4339"/>
              </a:lnSpc>
              <a:spcBef>
                <a:spcPct val="0"/>
              </a:spcBef>
              <a:buFont typeface="Arial"/>
              <a:buChar char="•"/>
            </a:pPr>
            <a:r>
              <a:rPr lang="en-US" sz="3099">
                <a:solidFill>
                  <a:srgbClr val="FFFFFF"/>
                </a:solidFill>
                <a:latin typeface="Jua"/>
              </a:rPr>
              <a:t>Memilih kegiatan yang sesuai dengan minat dan kebutuhannya.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AE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5400000">
            <a:off x="12652663" y="-5181696"/>
            <a:ext cx="10051930" cy="10881657"/>
          </a:xfrm>
          <a:prstGeom prst="rect">
            <a:avLst/>
          </a:prstGeom>
        </p:spPr>
      </p:pic>
      <p:pic>
        <p:nvPicPr>
          <p:cNvPr name="Picture 3" id="3"/>
          <p:cNvPicPr>
            <a:picLocks noChangeAspect="true"/>
          </p:cNvPicPr>
          <p:nvPr/>
        </p:nvPicPr>
        <p:blipFill>
          <a:blip r:embed="rId2"/>
          <a:srcRect l="0" t="0" r="0" b="0"/>
          <a:stretch>
            <a:fillRect/>
          </a:stretch>
        </p:blipFill>
        <p:spPr>
          <a:xfrm flipH="false" flipV="false" rot="5400000">
            <a:off x="-2745520" y="6473243"/>
            <a:ext cx="10051930" cy="10881657"/>
          </a:xfrm>
          <a:prstGeom prst="rect">
            <a:avLst/>
          </a:prstGeom>
        </p:spPr>
      </p:pic>
      <p:pic>
        <p:nvPicPr>
          <p:cNvPr name="Picture 4" id="4"/>
          <p:cNvPicPr>
            <a:picLocks noChangeAspect="true"/>
          </p:cNvPicPr>
          <p:nvPr/>
        </p:nvPicPr>
        <p:blipFill>
          <a:blip r:embed="rId3"/>
          <a:srcRect l="0" t="2630" r="0" b="4277"/>
          <a:stretch>
            <a:fillRect/>
          </a:stretch>
        </p:blipFill>
        <p:spPr>
          <a:xfrm flipH="false" flipV="false" rot="5400000">
            <a:off x="4841675" y="-876341"/>
            <a:ext cx="8157486" cy="13786348"/>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true" flipV="true" rot="0">
            <a:off x="14591071" y="-618144"/>
            <a:ext cx="3363849" cy="4114800"/>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306148" y="6490826"/>
            <a:ext cx="3363849" cy="4114800"/>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true" rot="0">
            <a:off x="400220" y="-483807"/>
            <a:ext cx="2083117" cy="4114800"/>
          </a:xfrm>
          <a:prstGeom prst="rect">
            <a:avLst/>
          </a:prstGeom>
        </p:spPr>
      </p:pic>
      <p:pic>
        <p:nvPicPr>
          <p:cNvPr name="Picture 8" id="8"/>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true" flipV="false" rot="0">
            <a:off x="15772675" y="6939295"/>
            <a:ext cx="2083117" cy="4114800"/>
          </a:xfrm>
          <a:prstGeom prst="rect">
            <a:avLst/>
          </a:prstGeom>
        </p:spPr>
      </p:pic>
      <p:pic>
        <p:nvPicPr>
          <p:cNvPr name="Picture 9" id="9"/>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79804" y="3048187"/>
            <a:ext cx="1000641" cy="896938"/>
          </a:xfrm>
          <a:prstGeom prst="rect">
            <a:avLst/>
          </a:prstGeom>
        </p:spPr>
      </p:pic>
      <p:sp>
        <p:nvSpPr>
          <p:cNvPr name="TextBox 10" id="10"/>
          <p:cNvSpPr txBox="true"/>
          <p:nvPr/>
        </p:nvSpPr>
        <p:spPr>
          <a:xfrm rot="0">
            <a:off x="2280445" y="18228"/>
            <a:ext cx="10308574" cy="1431924"/>
          </a:xfrm>
          <a:prstGeom prst="rect">
            <a:avLst/>
          </a:prstGeom>
        </p:spPr>
        <p:txBody>
          <a:bodyPr anchor="t" rtlCol="false" tIns="0" lIns="0" bIns="0" rIns="0">
            <a:spAutoFit/>
          </a:bodyPr>
          <a:lstStyle/>
          <a:p>
            <a:pPr algn="ctr">
              <a:lnSpc>
                <a:spcPts val="5600"/>
              </a:lnSpc>
              <a:spcBef>
                <a:spcPct val="0"/>
              </a:spcBef>
            </a:pPr>
            <a:r>
              <a:rPr lang="en-US" sz="4000">
                <a:solidFill>
                  <a:srgbClr val="F7AF76"/>
                </a:solidFill>
                <a:latin typeface="Brick Sans"/>
              </a:rPr>
              <a:t>Manfaat Model Pembelajaran Tematik</a:t>
            </a:r>
          </a:p>
        </p:txBody>
      </p:sp>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5813592" y="6490826"/>
            <a:ext cx="1000641" cy="896938"/>
          </a:xfrm>
          <a:prstGeom prst="rect">
            <a:avLst/>
          </a:prstGeom>
        </p:spPr>
      </p:pic>
      <p:sp>
        <p:nvSpPr>
          <p:cNvPr name="TextBox 12" id="12"/>
          <p:cNvSpPr txBox="true"/>
          <p:nvPr/>
        </p:nvSpPr>
        <p:spPr>
          <a:xfrm rot="0">
            <a:off x="2483337" y="3372831"/>
            <a:ext cx="12885945" cy="6491605"/>
          </a:xfrm>
          <a:prstGeom prst="rect">
            <a:avLst/>
          </a:prstGeom>
        </p:spPr>
        <p:txBody>
          <a:bodyPr anchor="t" rtlCol="false" tIns="0" lIns="0" bIns="0" rIns="0">
            <a:spAutoFit/>
          </a:bodyPr>
          <a:lstStyle/>
          <a:p>
            <a:pPr algn="just" marL="604519" indent="-302260" lvl="1">
              <a:lnSpc>
                <a:spcPts val="3919"/>
              </a:lnSpc>
              <a:buFont typeface="Arial"/>
              <a:buChar char="•"/>
            </a:pPr>
            <a:r>
              <a:rPr lang="en-US" sz="2799">
                <a:solidFill>
                  <a:srgbClr val="FFFFFF"/>
                </a:solidFill>
                <a:latin typeface="Jua"/>
              </a:rPr>
              <a:t>Pembelajaran mampu meningkatkan pemahaman konseptual peserta didik </a:t>
            </a:r>
            <a:r>
              <a:rPr lang="en-US" sz="2799">
                <a:solidFill>
                  <a:srgbClr val="FFFFFF"/>
                </a:solidFill>
                <a:latin typeface="Jua"/>
              </a:rPr>
              <a:t>terhadap realitas sesuai dengan tingkat perkembangan intelektualitasnya.</a:t>
            </a:r>
          </a:p>
          <a:p>
            <a:pPr algn="just" marL="604519" indent="-302260" lvl="1">
              <a:lnSpc>
                <a:spcPts val="3919"/>
              </a:lnSpc>
              <a:buFont typeface="Arial"/>
              <a:buChar char="•"/>
            </a:pPr>
            <a:r>
              <a:rPr lang="en-US" sz="2799">
                <a:solidFill>
                  <a:srgbClr val="FFFFFF"/>
                </a:solidFill>
                <a:latin typeface="Jua"/>
              </a:rPr>
              <a:t>Pembelajaran tematik memungkinkan peserta didik mampu mengeksporasi pengetahuan melalui serangkaian proses kegiatan pembelajaran.</a:t>
            </a:r>
          </a:p>
          <a:p>
            <a:pPr algn="just" marL="604519" indent="-302260" lvl="1">
              <a:lnSpc>
                <a:spcPts val="3919"/>
              </a:lnSpc>
              <a:buFont typeface="Arial"/>
              <a:buChar char="•"/>
            </a:pPr>
            <a:r>
              <a:rPr lang="en-US" sz="2799">
                <a:solidFill>
                  <a:srgbClr val="FFFFFF"/>
                </a:solidFill>
                <a:latin typeface="Jua"/>
              </a:rPr>
              <a:t>Pembelajaran tematik mampu meningkatkan keeratan hubungan antarpeserta didik.</a:t>
            </a:r>
          </a:p>
          <a:p>
            <a:pPr algn="just" marL="604519" indent="-302260" lvl="1">
              <a:lnSpc>
                <a:spcPts val="3919"/>
              </a:lnSpc>
              <a:buFont typeface="Arial"/>
              <a:buChar char="•"/>
            </a:pPr>
            <a:r>
              <a:rPr lang="en-US" sz="2799">
                <a:solidFill>
                  <a:srgbClr val="FFFFFF"/>
                </a:solidFill>
                <a:latin typeface="Jua"/>
              </a:rPr>
              <a:t> Pembelajaran tematik membantu guru dalam meningkatkan profesionalismenya.</a:t>
            </a:r>
          </a:p>
          <a:p>
            <a:pPr algn="just" marL="604519" indent="-302260" lvl="1">
              <a:lnSpc>
                <a:spcPts val="3919"/>
              </a:lnSpc>
              <a:buFont typeface="Arial"/>
              <a:buChar char="•"/>
            </a:pPr>
            <a:r>
              <a:rPr lang="en-US" sz="2799">
                <a:solidFill>
                  <a:srgbClr val="FFFFFF"/>
                </a:solidFill>
                <a:latin typeface="Jua"/>
              </a:rPr>
              <a:t>Menyenangkan karena bertolak dari minat dan kebutuhan anak.</a:t>
            </a:r>
          </a:p>
          <a:p>
            <a:pPr algn="just" marL="604519" indent="-302260" lvl="1">
              <a:lnSpc>
                <a:spcPts val="3919"/>
              </a:lnSpc>
              <a:buFont typeface="Arial"/>
              <a:buChar char="•"/>
            </a:pPr>
            <a:r>
              <a:rPr lang="en-US" sz="2799">
                <a:solidFill>
                  <a:srgbClr val="FFFFFF"/>
                </a:solidFill>
                <a:latin typeface="Jua"/>
              </a:rPr>
              <a:t>Hasil belajar akan bertahan lebih lama karena berkesan dan bermakna.</a:t>
            </a:r>
          </a:p>
          <a:p>
            <a:pPr algn="just" marL="604519" indent="-302260" lvl="1">
              <a:lnSpc>
                <a:spcPts val="3919"/>
              </a:lnSpc>
              <a:buFont typeface="Arial"/>
              <a:buChar char="•"/>
            </a:pPr>
            <a:r>
              <a:rPr lang="en-US" sz="2799">
                <a:solidFill>
                  <a:srgbClr val="FFFFFF"/>
                </a:solidFill>
                <a:latin typeface="Jua"/>
              </a:rPr>
              <a:t>Mengembangkan keterampilan berfikir anak sesuai dengan permasalahan yang dihadapi.</a:t>
            </a:r>
          </a:p>
          <a:p>
            <a:pPr algn="just" marL="604519" indent="-302260" lvl="1">
              <a:lnSpc>
                <a:spcPts val="3919"/>
              </a:lnSpc>
              <a:spcBef>
                <a:spcPct val="0"/>
              </a:spcBef>
              <a:buFont typeface="Arial"/>
              <a:buChar char="•"/>
            </a:pPr>
            <a:r>
              <a:rPr lang="en-US" sz="2799">
                <a:solidFill>
                  <a:srgbClr val="FFFFFF"/>
                </a:solidFill>
                <a:latin typeface="Jua"/>
              </a:rPr>
              <a:t>Menumbuhkan keterampilan sosial dalam bekerja, toleransi, komunikasi,dan tanggap terhadap gagasan orang lain.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400805" y="1306700"/>
            <a:ext cx="10308574" cy="1538604"/>
          </a:xfrm>
          <a:prstGeom prst="rect">
            <a:avLst/>
          </a:prstGeom>
        </p:spPr>
        <p:txBody>
          <a:bodyPr anchor="t" rtlCol="false" tIns="0" lIns="0" bIns="0" rIns="0">
            <a:spAutoFit/>
          </a:bodyPr>
          <a:lstStyle/>
          <a:p>
            <a:pPr algn="ctr">
              <a:lnSpc>
                <a:spcPts val="6020"/>
              </a:lnSpc>
              <a:spcBef>
                <a:spcPct val="0"/>
              </a:spcBef>
            </a:pPr>
            <a:r>
              <a:rPr lang="en-US" sz="4300">
                <a:solidFill>
                  <a:srgbClr val="F7AF76"/>
                </a:solidFill>
                <a:latin typeface="Brick Sans"/>
              </a:rPr>
              <a:t>Jenis – Jenis Model Pembelajaran Tematik</a:t>
            </a:r>
          </a:p>
        </p:txBody>
      </p:sp>
      <p:pic>
        <p:nvPicPr>
          <p:cNvPr name="Picture 3" id="3"/>
          <p:cNvPicPr>
            <a:picLocks noChangeAspect="true"/>
          </p:cNvPicPr>
          <p:nvPr/>
        </p:nvPicPr>
        <p:blipFill>
          <a:blip r:embed="rId2"/>
          <a:srcRect l="0" t="0" r="0" b="0"/>
          <a:stretch>
            <a:fillRect/>
          </a:stretch>
        </p:blipFill>
        <p:spPr>
          <a:xfrm flipH="false" flipV="false" rot="5400000">
            <a:off x="3732667" y="879764"/>
            <a:ext cx="5666422" cy="10287000"/>
          </a:xfrm>
          <a:prstGeom prst="rect">
            <a:avLst/>
          </a:prstGeom>
        </p:spPr>
      </p:pic>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400000">
            <a:off x="34409" y="5629585"/>
            <a:ext cx="2775940" cy="787357"/>
          </a:xfrm>
          <a:prstGeom prst="rect">
            <a:avLst/>
          </a:prstGeom>
        </p:spPr>
      </p:pic>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400000">
            <a:off x="10321409" y="5629585"/>
            <a:ext cx="2775940" cy="787357"/>
          </a:xfrm>
          <a:prstGeom prst="rect">
            <a:avLst/>
          </a:prstGeom>
        </p:spPr>
      </p:pic>
      <p:pic>
        <p:nvPicPr>
          <p:cNvPr name="Picture 6" id="6"/>
          <p:cNvPicPr>
            <a:picLocks noChangeAspect="true"/>
          </p:cNvPicPr>
          <p:nvPr/>
        </p:nvPicPr>
        <p:blipFill>
          <a:blip r:embed="rId5"/>
          <a:srcRect l="0" t="0" r="0" b="0"/>
          <a:stretch>
            <a:fillRect/>
          </a:stretch>
        </p:blipFill>
        <p:spPr>
          <a:xfrm flipH="false" flipV="false" rot="5400000">
            <a:off x="13262035" y="-414863"/>
            <a:ext cx="10051930" cy="10881657"/>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true" flipV="false" rot="0">
            <a:off x="10029903" y="788616"/>
            <a:ext cx="1050310" cy="911144"/>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5142421" y="6397726"/>
            <a:ext cx="3363849" cy="4114800"/>
          </a:xfrm>
          <a:prstGeom prst="rect">
            <a:avLst/>
          </a:prstGeom>
        </p:spPr>
      </p:pic>
      <p:pic>
        <p:nvPicPr>
          <p:cNvPr name="Picture 9" id="9"/>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true" flipV="true" rot="0">
            <a:off x="12519789" y="-357640"/>
            <a:ext cx="3363849" cy="4114800"/>
          </a:xfrm>
          <a:prstGeom prst="rect">
            <a:avLst/>
          </a:prstGeom>
        </p:spPr>
      </p:pic>
      <p:pic>
        <p:nvPicPr>
          <p:cNvPr name="Picture 10" id="10"/>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400805" y="7200900"/>
            <a:ext cx="2083117" cy="4114800"/>
          </a:xfrm>
          <a:prstGeom prst="rect">
            <a:avLst/>
          </a:prstGeom>
        </p:spPr>
      </p:pic>
      <p:sp>
        <p:nvSpPr>
          <p:cNvPr name="TextBox 11" id="11"/>
          <p:cNvSpPr txBox="true"/>
          <p:nvPr/>
        </p:nvSpPr>
        <p:spPr>
          <a:xfrm rot="0">
            <a:off x="2656437" y="4198086"/>
            <a:ext cx="7916313" cy="4257040"/>
          </a:xfrm>
          <a:prstGeom prst="rect">
            <a:avLst/>
          </a:prstGeom>
        </p:spPr>
        <p:txBody>
          <a:bodyPr anchor="t" rtlCol="false" tIns="0" lIns="0" bIns="0" rIns="0">
            <a:spAutoFit/>
          </a:bodyPr>
          <a:lstStyle/>
          <a:p>
            <a:pPr algn="ctr" marL="734056" indent="-367028" lvl="1">
              <a:lnSpc>
                <a:spcPts val="4759"/>
              </a:lnSpc>
              <a:buFont typeface="Arial"/>
              <a:buChar char="•"/>
            </a:pPr>
            <a:r>
              <a:rPr lang="en-US" sz="3399">
                <a:solidFill>
                  <a:srgbClr val="FFFFFF"/>
                </a:solidFill>
                <a:latin typeface="Jua"/>
              </a:rPr>
              <a:t>Pembelajaran Jaring Laba-Laba (Spider Webbed)</a:t>
            </a:r>
          </a:p>
          <a:p>
            <a:pPr algn="ctr" marL="734056" indent="-367028" lvl="1">
              <a:lnSpc>
                <a:spcPts val="4759"/>
              </a:lnSpc>
              <a:buFont typeface="Arial"/>
              <a:buChar char="•"/>
            </a:pPr>
            <a:r>
              <a:rPr lang="en-US" sz="3399">
                <a:solidFill>
                  <a:srgbClr val="FFFFFF"/>
                </a:solidFill>
                <a:latin typeface="Jua"/>
              </a:rPr>
              <a:t>Pembelajaran Terpadu (Integrated)</a:t>
            </a:r>
          </a:p>
          <a:p>
            <a:pPr algn="ctr" marL="734056" indent="-367028" lvl="1">
              <a:lnSpc>
                <a:spcPts val="4759"/>
              </a:lnSpc>
              <a:buFont typeface="Arial"/>
              <a:buChar char="•"/>
            </a:pPr>
            <a:r>
              <a:rPr lang="en-US" sz="3399">
                <a:solidFill>
                  <a:srgbClr val="FFFFFF"/>
                </a:solidFill>
                <a:latin typeface="Jua"/>
              </a:rPr>
              <a:t>Model Sequenced (Urutan/Rangkaian)</a:t>
            </a:r>
          </a:p>
          <a:p>
            <a:pPr algn="ctr" marL="734056" indent="-367028" lvl="1">
              <a:lnSpc>
                <a:spcPts val="4759"/>
              </a:lnSpc>
              <a:buFont typeface="Arial"/>
              <a:buChar char="•"/>
            </a:pPr>
            <a:r>
              <a:rPr lang="en-US" sz="3399">
                <a:solidFill>
                  <a:srgbClr val="FFFFFF"/>
                </a:solidFill>
                <a:latin typeface="Jua"/>
              </a:rPr>
              <a:t>Model Shared</a:t>
            </a:r>
          </a:p>
          <a:p>
            <a:pPr algn="ctr" marL="734056" indent="-367028" lvl="1">
              <a:lnSpc>
                <a:spcPts val="4759"/>
              </a:lnSpc>
              <a:buFont typeface="Arial"/>
              <a:buChar char="•"/>
            </a:pPr>
            <a:r>
              <a:rPr lang="en-US" sz="3399">
                <a:solidFill>
                  <a:srgbClr val="FFFFFF"/>
                </a:solidFill>
                <a:latin typeface="Jua"/>
              </a:rPr>
              <a:t>Model Threaded</a:t>
            </a:r>
          </a:p>
          <a:p>
            <a:pPr algn="ctr" marL="734056" indent="-367028" lvl="1">
              <a:lnSpc>
                <a:spcPts val="4759"/>
              </a:lnSpc>
              <a:spcBef>
                <a:spcPct val="0"/>
              </a:spcBef>
              <a:buFont typeface="Arial"/>
              <a:buChar char="•"/>
            </a:pPr>
            <a:r>
              <a:rPr lang="en-US" sz="3399">
                <a:solidFill>
                  <a:srgbClr val="FFFFFF"/>
                </a:solidFill>
                <a:latin typeface="Jua"/>
              </a:rPr>
              <a:t>Model Networked</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AE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5676207">
            <a:off x="9019841" y="612452"/>
            <a:ext cx="5666422"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5876313">
            <a:off x="-4809865" y="1637152"/>
            <a:ext cx="10051930" cy="10881657"/>
          </a:xfrm>
          <a:prstGeom prst="rect">
            <a:avLst/>
          </a:prstGeom>
        </p:spPr>
      </p:pic>
      <p:sp>
        <p:nvSpPr>
          <p:cNvPr name="TextBox 4" id="4"/>
          <p:cNvSpPr txBox="true"/>
          <p:nvPr/>
        </p:nvSpPr>
        <p:spPr>
          <a:xfrm rot="276207">
            <a:off x="5295501" y="1062868"/>
            <a:ext cx="12027205" cy="1467484"/>
          </a:xfrm>
          <a:prstGeom prst="rect">
            <a:avLst/>
          </a:prstGeom>
        </p:spPr>
        <p:txBody>
          <a:bodyPr anchor="t" rtlCol="false" tIns="0" lIns="0" bIns="0" rIns="0">
            <a:spAutoFit/>
          </a:bodyPr>
          <a:lstStyle/>
          <a:p>
            <a:pPr algn="ctr">
              <a:lnSpc>
                <a:spcPts val="5740"/>
              </a:lnSpc>
              <a:spcBef>
                <a:spcPct val="0"/>
              </a:spcBef>
            </a:pPr>
            <a:r>
              <a:rPr lang="en-US" sz="4100">
                <a:solidFill>
                  <a:srgbClr val="F7AF76"/>
                </a:solidFill>
                <a:latin typeface="Brick Sans"/>
              </a:rPr>
              <a:t>Prosedur Pelaksanaan Model Pembelajaran Tematik</a:t>
            </a:r>
          </a:p>
        </p:txBody>
      </p:sp>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2700000">
            <a:off x="5839072" y="7314802"/>
            <a:ext cx="2775940" cy="787357"/>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2700000">
            <a:off x="15178693" y="3385205"/>
            <a:ext cx="2775940" cy="787357"/>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true" flipV="false" rot="1208403">
            <a:off x="15878968" y="996962"/>
            <a:ext cx="1050310" cy="911144"/>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true" flipV="true" rot="0">
            <a:off x="0" y="7077980"/>
            <a:ext cx="5509047" cy="3209020"/>
          </a:xfrm>
          <a:prstGeom prst="rect">
            <a:avLst/>
          </a:prstGeom>
        </p:spPr>
      </p:pic>
      <p:pic>
        <p:nvPicPr>
          <p:cNvPr name="Picture 9" id="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true" rot="0">
            <a:off x="1028700" y="1028700"/>
            <a:ext cx="3801967" cy="3317216"/>
          </a:xfrm>
          <a:prstGeom prst="rect">
            <a:avLst/>
          </a:prstGeom>
        </p:spPr>
      </p:pic>
      <p:pic>
        <p:nvPicPr>
          <p:cNvPr name="Picture 10" id="10"/>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true" flipV="true" rot="0">
            <a:off x="681577" y="7077980"/>
            <a:ext cx="2708213" cy="2687901"/>
          </a:xfrm>
          <a:prstGeom prst="rect">
            <a:avLst/>
          </a:prstGeom>
        </p:spPr>
      </p:pic>
      <p:sp>
        <p:nvSpPr>
          <p:cNvPr name="TextBox 11" id="11"/>
          <p:cNvSpPr txBox="true"/>
          <p:nvPr/>
        </p:nvSpPr>
        <p:spPr>
          <a:xfrm rot="272255">
            <a:off x="7992226" y="3834727"/>
            <a:ext cx="8257061" cy="4528186"/>
          </a:xfrm>
          <a:prstGeom prst="rect">
            <a:avLst/>
          </a:prstGeom>
        </p:spPr>
        <p:txBody>
          <a:bodyPr anchor="t" rtlCol="false" tIns="0" lIns="0" bIns="0" rIns="0">
            <a:spAutoFit/>
          </a:bodyPr>
          <a:lstStyle/>
          <a:p>
            <a:pPr algn="ctr">
              <a:lnSpc>
                <a:spcPts val="5039"/>
              </a:lnSpc>
            </a:pPr>
            <a:r>
              <a:rPr lang="en-US" sz="3599">
                <a:solidFill>
                  <a:srgbClr val="FFFFFF"/>
                </a:solidFill>
                <a:latin typeface="Jua"/>
              </a:rPr>
              <a:t>Pada dasarnya ada tiga tahap yang harus dilalui dalam prosedur penerapan </a:t>
            </a:r>
            <a:r>
              <a:rPr lang="en-US" sz="3599">
                <a:solidFill>
                  <a:srgbClr val="FFFFFF"/>
                </a:solidFill>
                <a:latin typeface="Jua"/>
              </a:rPr>
              <a:t>pembelajaran tematik, yaitu:</a:t>
            </a:r>
          </a:p>
          <a:p>
            <a:pPr algn="ctr">
              <a:lnSpc>
                <a:spcPts val="5039"/>
              </a:lnSpc>
            </a:pPr>
          </a:p>
          <a:p>
            <a:pPr algn="ctr" marL="777235" indent="-388618" lvl="1">
              <a:lnSpc>
                <a:spcPts val="5039"/>
              </a:lnSpc>
              <a:buFont typeface="Arial"/>
              <a:buChar char="•"/>
            </a:pPr>
            <a:r>
              <a:rPr lang="en-US" sz="3599">
                <a:solidFill>
                  <a:srgbClr val="FFFFFF"/>
                </a:solidFill>
                <a:latin typeface="Jua"/>
              </a:rPr>
              <a:t>Tahap Perencanaan</a:t>
            </a:r>
          </a:p>
          <a:p>
            <a:pPr algn="ctr" marL="777235" indent="-388618" lvl="1">
              <a:lnSpc>
                <a:spcPts val="5039"/>
              </a:lnSpc>
              <a:buFont typeface="Arial"/>
              <a:buChar char="•"/>
            </a:pPr>
            <a:r>
              <a:rPr lang="en-US" sz="3599">
                <a:solidFill>
                  <a:srgbClr val="FFFFFF"/>
                </a:solidFill>
                <a:latin typeface="Jua"/>
              </a:rPr>
              <a:t> Tahap Pelaksanaan</a:t>
            </a:r>
          </a:p>
          <a:p>
            <a:pPr algn="ctr" marL="777235" indent="-388618" lvl="1">
              <a:lnSpc>
                <a:spcPts val="5039"/>
              </a:lnSpc>
              <a:spcBef>
                <a:spcPct val="0"/>
              </a:spcBef>
              <a:buFont typeface="Arial"/>
              <a:buChar char="•"/>
            </a:pPr>
            <a:r>
              <a:rPr lang="en-US" sz="3599">
                <a:solidFill>
                  <a:srgbClr val="FFFFFF"/>
                </a:solidFill>
                <a:latin typeface="Jua"/>
              </a:rPr>
              <a:t>Tahap Penilaian (Evaluasi)</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3D8CC"/>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true" rot="0">
            <a:off x="4163180" y="-7929260"/>
            <a:ext cx="10902409" cy="13910569"/>
          </a:xfrm>
          <a:prstGeom prst="rect">
            <a:avLst/>
          </a:prstGeom>
        </p:spPr>
      </p:pic>
      <p:grpSp>
        <p:nvGrpSpPr>
          <p:cNvPr name="Group 3" id="3"/>
          <p:cNvGrpSpPr/>
          <p:nvPr/>
        </p:nvGrpSpPr>
        <p:grpSpPr>
          <a:xfrm rot="5400000">
            <a:off x="7600950" y="-400050"/>
            <a:ext cx="3086100" cy="18288000"/>
            <a:chOff x="0" y="0"/>
            <a:chExt cx="812800" cy="4816593"/>
          </a:xfrm>
        </p:grpSpPr>
        <p:sp>
          <p:nvSpPr>
            <p:cNvPr name="Freeform 4" id="4"/>
            <p:cNvSpPr/>
            <p:nvPr/>
          </p:nvSpPr>
          <p:spPr>
            <a:xfrm>
              <a:off x="0" y="0"/>
              <a:ext cx="812800" cy="4816592"/>
            </a:xfrm>
            <a:custGeom>
              <a:avLst/>
              <a:gdLst/>
              <a:ahLst/>
              <a:cxnLst/>
              <a:rect r="r" b="b" t="t" l="l"/>
              <a:pathLst>
                <a:path h="4816592" w="812800">
                  <a:moveTo>
                    <a:pt x="0" y="0"/>
                  </a:moveTo>
                  <a:lnTo>
                    <a:pt x="812800" y="0"/>
                  </a:lnTo>
                  <a:lnTo>
                    <a:pt x="812800" y="4816592"/>
                  </a:lnTo>
                  <a:lnTo>
                    <a:pt x="0" y="4816592"/>
                  </a:lnTo>
                  <a:close/>
                </a:path>
              </a:pathLst>
            </a:custGeom>
            <a:solidFill>
              <a:srgbClr val="FFFFFF"/>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pic>
        <p:nvPicPr>
          <p:cNvPr name="Picture 6" id="6"/>
          <p:cNvPicPr>
            <a:picLocks noChangeAspect="true"/>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400000">
            <a:off x="9084153" y="6984028"/>
            <a:ext cx="10446313" cy="10446313"/>
          </a:xfrm>
          <a:prstGeom prst="rect">
            <a:avLst/>
          </a:prstGeom>
        </p:spPr>
      </p:pic>
      <p:pic>
        <p:nvPicPr>
          <p:cNvPr name="Picture 7" id="7"/>
          <p:cNvPicPr>
            <a:picLocks noChangeAspect="true"/>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400000">
            <a:off x="-1302313" y="6984028"/>
            <a:ext cx="10446313" cy="10446313"/>
          </a:xfrm>
          <a:prstGeom prst="rect">
            <a:avLst/>
          </a:prstGeom>
        </p:spPr>
      </p:pic>
      <p:pic>
        <p:nvPicPr>
          <p:cNvPr name="Picture 8" id="8"/>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641676" y="5143500"/>
            <a:ext cx="3401163" cy="4688320"/>
          </a:xfrm>
          <a:prstGeom prst="rect">
            <a:avLst/>
          </a:prstGeom>
        </p:spPr>
      </p:pic>
      <p:sp>
        <p:nvSpPr>
          <p:cNvPr name="TextBox 9" id="9"/>
          <p:cNvSpPr txBox="true"/>
          <p:nvPr/>
        </p:nvSpPr>
        <p:spPr>
          <a:xfrm rot="0">
            <a:off x="3920843" y="295458"/>
            <a:ext cx="10326619" cy="4295775"/>
          </a:xfrm>
          <a:prstGeom prst="rect">
            <a:avLst/>
          </a:prstGeom>
        </p:spPr>
        <p:txBody>
          <a:bodyPr anchor="t" rtlCol="false" tIns="0" lIns="0" bIns="0" rIns="0">
            <a:spAutoFit/>
          </a:bodyPr>
          <a:lstStyle/>
          <a:p>
            <a:pPr algn="ctr">
              <a:lnSpc>
                <a:spcPts val="8400"/>
              </a:lnSpc>
            </a:pPr>
            <a:r>
              <a:rPr lang="en-US" sz="6000">
                <a:solidFill>
                  <a:srgbClr val="6E9277"/>
                </a:solidFill>
                <a:latin typeface="Brick Sans"/>
              </a:rPr>
              <a:t>THANK YOU</a:t>
            </a:r>
          </a:p>
          <a:p>
            <a:pPr algn="ctr">
              <a:lnSpc>
                <a:spcPts val="8400"/>
              </a:lnSpc>
            </a:pPr>
          </a:p>
          <a:p>
            <a:pPr algn="ctr" marL="0" indent="0" lvl="0">
              <a:lnSpc>
                <a:spcPts val="8400"/>
              </a:lnSpc>
              <a:spcBef>
                <a:spcPct val="0"/>
              </a:spcBef>
            </a:pPr>
            <a:r>
              <a:rPr lang="en-US" sz="6000" u="none">
                <a:solidFill>
                  <a:srgbClr val="6E9277"/>
                </a:solidFill>
                <a:latin typeface="Brick Sans"/>
              </a:rPr>
              <a:t>Are there any questions?</a:t>
            </a:r>
          </a:p>
        </p:txBody>
      </p:sp>
      <p:pic>
        <p:nvPicPr>
          <p:cNvPr name="Picture 10" id="1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3353208" y="2730896"/>
            <a:ext cx="4293875" cy="3591241"/>
          </a:xfrm>
          <a:prstGeom prst="rect">
            <a:avLst/>
          </a:prstGeom>
        </p:spPr>
      </p:pic>
      <p:pic>
        <p:nvPicPr>
          <p:cNvPr name="Picture 11" id="11"/>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641676" y="1028700"/>
            <a:ext cx="1501435" cy="394127"/>
          </a:xfrm>
          <a:prstGeom prst="rect">
            <a:avLst/>
          </a:prstGeom>
        </p:spPr>
      </p:pic>
      <p:pic>
        <p:nvPicPr>
          <p:cNvPr name="Picture 12" id="12"/>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2143111" y="2533833"/>
            <a:ext cx="1501435" cy="394127"/>
          </a:xfrm>
          <a:prstGeom prst="rect">
            <a:avLst/>
          </a:prstGeom>
        </p:spPr>
      </p:pic>
      <p:pic>
        <p:nvPicPr>
          <p:cNvPr name="Picture 13" id="13"/>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5757865" y="634573"/>
            <a:ext cx="1501435" cy="394127"/>
          </a:xfrm>
          <a:prstGeom prst="rect">
            <a:avLst/>
          </a:prstGeom>
        </p:spPr>
      </p:pic>
      <p:pic>
        <p:nvPicPr>
          <p:cNvPr name="Picture 14" id="14"/>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5486400" y="8476488"/>
            <a:ext cx="7315200" cy="1810512"/>
          </a:xfrm>
          <a:prstGeom prst="rect">
            <a:avLst/>
          </a:prstGeom>
        </p:spPr>
      </p:pic>
      <p:pic>
        <p:nvPicPr>
          <p:cNvPr name="Picture 15" id="15"/>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5175492" y="8297878"/>
            <a:ext cx="1583424" cy="1533942"/>
          </a:xfrm>
          <a:prstGeom prst="rect">
            <a:avLst/>
          </a:prstGeom>
        </p:spPr>
      </p:pic>
      <p:pic>
        <p:nvPicPr>
          <p:cNvPr name="Picture 16" id="16"/>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8387691" y="9381744"/>
            <a:ext cx="1392924" cy="1349395"/>
          </a:xfrm>
          <a:prstGeom prst="rect">
            <a:avLst/>
          </a:prstGeom>
        </p:spPr>
      </p:pic>
      <p:pic>
        <p:nvPicPr>
          <p:cNvPr name="Picture 17" id="17"/>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11408676" y="8297878"/>
            <a:ext cx="1392924" cy="134939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DAFe9x0MdT8</dc:identifier>
  <dcterms:modified xsi:type="dcterms:W3CDTF">2011-08-01T06:04:30Z</dcterms:modified>
  <cp:revision>1</cp:revision>
  <dc:title>PPT Kel.07_Pemb.PKn SD</dc:title>
</cp:coreProperties>
</file>