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82" y="-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559DC3-CF7D-4B66-9A2C-E26A1ACA9E9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7F5F163B-47C3-4ED3-B946-577E44B5559F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id-ID" sz="2200" dirty="0" smtClean="0">
              <a:latin typeface="+mj-lt"/>
            </a:rPr>
            <a:t>Hasilnya digunakan untuk memperbaiki cara belajar siswa (formatif) maupun menentukan kelulusan siswa (sumatif).</a:t>
          </a:r>
          <a:endParaRPr lang="id-ID" sz="2200" dirty="0">
            <a:latin typeface="+mj-lt"/>
          </a:endParaRPr>
        </a:p>
      </dgm:t>
    </dgm:pt>
    <dgm:pt modelId="{B76A9232-856A-4896-8DB6-51BD33ECE4C3}" type="parTrans" cxnId="{5AAC5697-A214-48E7-A4C6-02273BE767B9}">
      <dgm:prSet/>
      <dgm:spPr/>
      <dgm:t>
        <a:bodyPr/>
        <a:lstStyle/>
        <a:p>
          <a:endParaRPr lang="id-ID"/>
        </a:p>
      </dgm:t>
    </dgm:pt>
    <dgm:pt modelId="{E55CBD37-96A0-4619-820E-ACC9EB078A8C}" type="sibTrans" cxnId="{5AAC5697-A214-48E7-A4C6-02273BE767B9}">
      <dgm:prSet/>
      <dgm:spPr/>
      <dgm:t>
        <a:bodyPr/>
        <a:lstStyle/>
        <a:p>
          <a:endParaRPr lang="id-ID"/>
        </a:p>
      </dgm:t>
    </dgm:pt>
    <dgm:pt modelId="{96E78D89-13A3-4467-B0AB-F83A1B9825CC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id-ID" sz="2200" dirty="0" smtClean="0">
              <a:latin typeface="+mj-lt"/>
            </a:rPr>
            <a:t>Mengetahui tingkat keberhasilan program pengajaran (sebagai sistem)</a:t>
          </a:r>
          <a:endParaRPr lang="id-ID" sz="2200" dirty="0">
            <a:latin typeface="+mj-lt"/>
          </a:endParaRPr>
        </a:p>
      </dgm:t>
    </dgm:pt>
    <dgm:pt modelId="{78F84D72-BAF4-4B38-A334-D5976E141AE6}" type="parTrans" cxnId="{795793BB-F9B6-4A36-81F5-226E5ABA20AA}">
      <dgm:prSet/>
      <dgm:spPr/>
      <dgm:t>
        <a:bodyPr/>
        <a:lstStyle/>
        <a:p>
          <a:endParaRPr lang="id-ID"/>
        </a:p>
      </dgm:t>
    </dgm:pt>
    <dgm:pt modelId="{001BD7B2-5AEB-4D4A-8EE2-EB882FE57E8A}" type="sibTrans" cxnId="{795793BB-F9B6-4A36-81F5-226E5ABA20AA}">
      <dgm:prSet/>
      <dgm:spPr/>
      <dgm:t>
        <a:bodyPr/>
        <a:lstStyle/>
        <a:p>
          <a:endParaRPr lang="id-ID"/>
        </a:p>
      </dgm:t>
    </dgm:pt>
    <dgm:pt modelId="{1FDE01E7-694F-400B-A399-A1CDC4EF093D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id-ID" sz="2200" dirty="0" smtClean="0">
              <a:latin typeface="+mj-lt"/>
            </a:rPr>
            <a:t>Keperluan bimbingan dan konseling.</a:t>
          </a:r>
          <a:endParaRPr lang="id-ID" sz="2200" dirty="0">
            <a:latin typeface="+mj-lt"/>
          </a:endParaRPr>
        </a:p>
      </dgm:t>
    </dgm:pt>
    <dgm:pt modelId="{672A88D6-D2AE-40C4-ACD3-3F51C8A735DE}" type="parTrans" cxnId="{C0FE8DE0-963E-42EC-BF0A-F78B1D0CCD23}">
      <dgm:prSet/>
      <dgm:spPr/>
      <dgm:t>
        <a:bodyPr/>
        <a:lstStyle/>
        <a:p>
          <a:endParaRPr lang="id-ID"/>
        </a:p>
      </dgm:t>
    </dgm:pt>
    <dgm:pt modelId="{D6963C35-B609-4B24-B5A7-662F07157661}" type="sibTrans" cxnId="{C0FE8DE0-963E-42EC-BF0A-F78B1D0CCD23}">
      <dgm:prSet/>
      <dgm:spPr/>
      <dgm:t>
        <a:bodyPr/>
        <a:lstStyle/>
        <a:p>
          <a:endParaRPr lang="id-ID"/>
        </a:p>
      </dgm:t>
    </dgm:pt>
    <dgm:pt modelId="{C8513B9A-EC0B-46B0-8166-8687B77871BA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id-ID" sz="2200" dirty="0" smtClean="0">
              <a:latin typeface="+mn-lt"/>
            </a:rPr>
            <a:t>Keperluan pengembangan dan perbaikan kurikulum sekolah ybs</a:t>
          </a:r>
          <a:endParaRPr lang="id-ID" sz="2200" dirty="0">
            <a:latin typeface="+mn-lt"/>
          </a:endParaRPr>
        </a:p>
      </dgm:t>
    </dgm:pt>
    <dgm:pt modelId="{D1F6882C-C77D-4007-A0B8-2F58A5ACA39C}" type="parTrans" cxnId="{F7997FE5-AEC6-433B-B70E-3F9071938BCF}">
      <dgm:prSet/>
      <dgm:spPr/>
      <dgm:t>
        <a:bodyPr/>
        <a:lstStyle/>
        <a:p>
          <a:endParaRPr lang="id-ID"/>
        </a:p>
      </dgm:t>
    </dgm:pt>
    <dgm:pt modelId="{868948F4-FBD1-43B9-8C8C-080E067CD776}" type="sibTrans" cxnId="{F7997FE5-AEC6-433B-B70E-3F9071938BCF}">
      <dgm:prSet/>
      <dgm:spPr/>
      <dgm:t>
        <a:bodyPr/>
        <a:lstStyle/>
        <a:p>
          <a:endParaRPr lang="id-ID"/>
        </a:p>
      </dgm:t>
    </dgm:pt>
    <dgm:pt modelId="{E03091CB-E239-4907-BD0E-D010CF8994A4}" type="pres">
      <dgm:prSet presAssocID="{35559DC3-CF7D-4B66-9A2C-E26A1ACA9E9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AFF31ED-2DAF-4817-8E62-961F40C476FD}" type="pres">
      <dgm:prSet presAssocID="{7F5F163B-47C3-4ED3-B946-577E44B5559F}" presName="parentLin" presStyleCnt="0"/>
      <dgm:spPr/>
    </dgm:pt>
    <dgm:pt modelId="{5862297C-DC58-4F0D-8167-835C90405050}" type="pres">
      <dgm:prSet presAssocID="{7F5F163B-47C3-4ED3-B946-577E44B5559F}" presName="parentLeftMargin" presStyleLbl="node1" presStyleIdx="0" presStyleCnt="4"/>
      <dgm:spPr/>
      <dgm:t>
        <a:bodyPr/>
        <a:lstStyle/>
        <a:p>
          <a:endParaRPr lang="id-ID"/>
        </a:p>
      </dgm:t>
    </dgm:pt>
    <dgm:pt modelId="{FD285239-387F-4FA4-A13C-0BE101206E28}" type="pres">
      <dgm:prSet presAssocID="{7F5F163B-47C3-4ED3-B946-577E44B5559F}" presName="parentText" presStyleLbl="node1" presStyleIdx="0" presStyleCnt="4" custScaleX="135559" custScaleY="243144" custLinFactNeighborX="-32107" custLinFactNeighborY="783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63F43A3-2937-4B6D-93A2-B9D8B53CE7E7}" type="pres">
      <dgm:prSet presAssocID="{7F5F163B-47C3-4ED3-B946-577E44B5559F}" presName="negativeSpace" presStyleCnt="0"/>
      <dgm:spPr/>
    </dgm:pt>
    <dgm:pt modelId="{67E8C9E8-5BB9-43BE-93C0-BF704F876F63}" type="pres">
      <dgm:prSet presAssocID="{7F5F163B-47C3-4ED3-B946-577E44B5559F}" presName="childText" presStyleLbl="conFgAcc1" presStyleIdx="0" presStyleCnt="4">
        <dgm:presLayoutVars>
          <dgm:bulletEnabled val="1"/>
        </dgm:presLayoutVars>
      </dgm:prSet>
      <dgm:spPr/>
    </dgm:pt>
    <dgm:pt modelId="{739D6B5F-D16D-4F5B-A2F5-DCFCC9F58F11}" type="pres">
      <dgm:prSet presAssocID="{E55CBD37-96A0-4619-820E-ACC9EB078A8C}" presName="spaceBetweenRectangles" presStyleCnt="0"/>
      <dgm:spPr/>
    </dgm:pt>
    <dgm:pt modelId="{F70FBBDB-4800-4285-A3DC-5906B807D470}" type="pres">
      <dgm:prSet presAssocID="{96E78D89-13A3-4467-B0AB-F83A1B9825CC}" presName="parentLin" presStyleCnt="0"/>
      <dgm:spPr/>
    </dgm:pt>
    <dgm:pt modelId="{B1D51695-5814-4157-BC3B-D3D758BBEDAA}" type="pres">
      <dgm:prSet presAssocID="{96E78D89-13A3-4467-B0AB-F83A1B9825CC}" presName="parentLeftMargin" presStyleLbl="node1" presStyleIdx="0" presStyleCnt="4" custScaleX="142857" custScaleY="243144" custLinFactNeighborX="-32173" custLinFactNeighborY="11294"/>
      <dgm:spPr/>
      <dgm:t>
        <a:bodyPr/>
        <a:lstStyle/>
        <a:p>
          <a:endParaRPr lang="id-ID"/>
        </a:p>
      </dgm:t>
    </dgm:pt>
    <dgm:pt modelId="{E2E00745-2475-44C3-808A-F6E5EA34DA74}" type="pres">
      <dgm:prSet presAssocID="{96E78D89-13A3-4467-B0AB-F83A1B9825CC}" presName="parentText" presStyleLbl="node1" presStyleIdx="1" presStyleCnt="4" custScaleX="152875" custScaleY="157737" custLinFactNeighborX="-65427" custLinFactNeighborY="-234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B3B351B-E4A4-41BA-BD9F-058C7BEBCA33}" type="pres">
      <dgm:prSet presAssocID="{96E78D89-13A3-4467-B0AB-F83A1B9825CC}" presName="negativeSpace" presStyleCnt="0"/>
      <dgm:spPr/>
    </dgm:pt>
    <dgm:pt modelId="{296C25DA-66DF-46F8-BBB4-E1900FEE8C4E}" type="pres">
      <dgm:prSet presAssocID="{96E78D89-13A3-4467-B0AB-F83A1B9825CC}" presName="childText" presStyleLbl="conFgAcc1" presStyleIdx="1" presStyleCnt="4">
        <dgm:presLayoutVars>
          <dgm:bulletEnabled val="1"/>
        </dgm:presLayoutVars>
      </dgm:prSet>
      <dgm:spPr/>
    </dgm:pt>
    <dgm:pt modelId="{3024E877-6BE3-4FA0-BFD6-6A1684D2DA32}" type="pres">
      <dgm:prSet presAssocID="{001BD7B2-5AEB-4D4A-8EE2-EB882FE57E8A}" presName="spaceBetweenRectangles" presStyleCnt="0"/>
      <dgm:spPr/>
    </dgm:pt>
    <dgm:pt modelId="{285F4B48-FC93-427A-A057-20CCCA9F898F}" type="pres">
      <dgm:prSet presAssocID="{1FDE01E7-694F-400B-A399-A1CDC4EF093D}" presName="parentLin" presStyleCnt="0"/>
      <dgm:spPr/>
    </dgm:pt>
    <dgm:pt modelId="{032729FB-ABF6-4743-84CA-A6B938B2D763}" type="pres">
      <dgm:prSet presAssocID="{1FDE01E7-694F-400B-A399-A1CDC4EF093D}" presName="parentLeftMargin" presStyleLbl="node1" presStyleIdx="1" presStyleCnt="4" custScaleX="142857"/>
      <dgm:spPr/>
      <dgm:t>
        <a:bodyPr/>
        <a:lstStyle/>
        <a:p>
          <a:endParaRPr lang="id-ID"/>
        </a:p>
      </dgm:t>
    </dgm:pt>
    <dgm:pt modelId="{F19FBB98-80CB-45D4-B36D-662B83C61A18}" type="pres">
      <dgm:prSet presAssocID="{1FDE01E7-694F-400B-A399-A1CDC4EF093D}" presName="parentText" presStyleLbl="node1" presStyleIdx="2" presStyleCnt="4" custScaleX="147950" custLinFactNeighborX="-75030" custLinFactNeighborY="3628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2ABEE30-9298-4819-8F4C-DEB73CFD646C}" type="pres">
      <dgm:prSet presAssocID="{1FDE01E7-694F-400B-A399-A1CDC4EF093D}" presName="negativeSpace" presStyleCnt="0"/>
      <dgm:spPr/>
    </dgm:pt>
    <dgm:pt modelId="{6DE94E46-7D8B-4508-89D9-45989D416933}" type="pres">
      <dgm:prSet presAssocID="{1FDE01E7-694F-400B-A399-A1CDC4EF093D}" presName="childText" presStyleLbl="conFgAcc1" presStyleIdx="2" presStyleCnt="4">
        <dgm:presLayoutVars>
          <dgm:bulletEnabled val="1"/>
        </dgm:presLayoutVars>
      </dgm:prSet>
      <dgm:spPr/>
    </dgm:pt>
    <dgm:pt modelId="{31B21D38-D908-43F3-AA9B-992EE85D5235}" type="pres">
      <dgm:prSet presAssocID="{D6963C35-B609-4B24-B5A7-662F07157661}" presName="spaceBetweenRectangles" presStyleCnt="0"/>
      <dgm:spPr/>
    </dgm:pt>
    <dgm:pt modelId="{E57CF1BF-3E2B-4DF7-A894-4AB8B5FEFF31}" type="pres">
      <dgm:prSet presAssocID="{C8513B9A-EC0B-46B0-8166-8687B77871BA}" presName="parentLin" presStyleCnt="0"/>
      <dgm:spPr/>
    </dgm:pt>
    <dgm:pt modelId="{C266C1C2-E64E-4BBB-8FD6-F0A1FF09FB81}" type="pres">
      <dgm:prSet presAssocID="{C8513B9A-EC0B-46B0-8166-8687B77871BA}" presName="parentLeftMargin" presStyleLbl="node1" presStyleIdx="2" presStyleCnt="4" custScaleX="142857"/>
      <dgm:spPr/>
      <dgm:t>
        <a:bodyPr/>
        <a:lstStyle/>
        <a:p>
          <a:endParaRPr lang="id-ID"/>
        </a:p>
      </dgm:t>
    </dgm:pt>
    <dgm:pt modelId="{95CF1D08-A57F-411A-BC21-B5E171D836BD}" type="pres">
      <dgm:prSet presAssocID="{C8513B9A-EC0B-46B0-8166-8687B77871BA}" presName="parentText" presStyleLbl="node1" presStyleIdx="3" presStyleCnt="4" custScaleX="138048" custScaleY="158634" custLinFactNeighborX="-72416" custLinFactNeighborY="-58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6C02458-B8A0-48B3-B7D2-D5EB7C784561}" type="pres">
      <dgm:prSet presAssocID="{C8513B9A-EC0B-46B0-8166-8687B77871BA}" presName="negativeSpace" presStyleCnt="0"/>
      <dgm:spPr/>
    </dgm:pt>
    <dgm:pt modelId="{3371ACB6-3D99-4E0F-930A-1CC0637BE84B}" type="pres">
      <dgm:prSet presAssocID="{C8513B9A-EC0B-46B0-8166-8687B77871B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C822010-E77B-4D63-BAC3-6B9D6767F025}" type="presOf" srcId="{96E78D89-13A3-4467-B0AB-F83A1B9825CC}" destId="{E2E00745-2475-44C3-808A-F6E5EA34DA74}" srcOrd="1" destOrd="0" presId="urn:microsoft.com/office/officeart/2005/8/layout/list1"/>
    <dgm:cxn modelId="{795793BB-F9B6-4A36-81F5-226E5ABA20AA}" srcId="{35559DC3-CF7D-4B66-9A2C-E26A1ACA9E90}" destId="{96E78D89-13A3-4467-B0AB-F83A1B9825CC}" srcOrd="1" destOrd="0" parTransId="{78F84D72-BAF4-4B38-A334-D5976E141AE6}" sibTransId="{001BD7B2-5AEB-4D4A-8EE2-EB882FE57E8A}"/>
    <dgm:cxn modelId="{EACAC0D1-B3AB-4CA5-970C-430C7ED471DF}" type="presOf" srcId="{1FDE01E7-694F-400B-A399-A1CDC4EF093D}" destId="{F19FBB98-80CB-45D4-B36D-662B83C61A18}" srcOrd="1" destOrd="0" presId="urn:microsoft.com/office/officeart/2005/8/layout/list1"/>
    <dgm:cxn modelId="{3C6E5229-5CEF-4DC2-91C2-9844C44D03DC}" type="presOf" srcId="{35559DC3-CF7D-4B66-9A2C-E26A1ACA9E90}" destId="{E03091CB-E239-4907-BD0E-D010CF8994A4}" srcOrd="0" destOrd="0" presId="urn:microsoft.com/office/officeart/2005/8/layout/list1"/>
    <dgm:cxn modelId="{666059EF-DAAC-472F-97AD-C4CB30DC2748}" type="presOf" srcId="{96E78D89-13A3-4467-B0AB-F83A1B9825CC}" destId="{B1D51695-5814-4157-BC3B-D3D758BBEDAA}" srcOrd="0" destOrd="0" presId="urn:microsoft.com/office/officeart/2005/8/layout/list1"/>
    <dgm:cxn modelId="{3C540F9A-BC5B-4235-A4D3-B3357FC9A75A}" type="presOf" srcId="{1FDE01E7-694F-400B-A399-A1CDC4EF093D}" destId="{032729FB-ABF6-4743-84CA-A6B938B2D763}" srcOrd="0" destOrd="0" presId="urn:microsoft.com/office/officeart/2005/8/layout/list1"/>
    <dgm:cxn modelId="{F58278F1-2E23-4186-951C-7CAB7A30E1E7}" type="presOf" srcId="{7F5F163B-47C3-4ED3-B946-577E44B5559F}" destId="{FD285239-387F-4FA4-A13C-0BE101206E28}" srcOrd="1" destOrd="0" presId="urn:microsoft.com/office/officeart/2005/8/layout/list1"/>
    <dgm:cxn modelId="{C0FE8DE0-963E-42EC-BF0A-F78B1D0CCD23}" srcId="{35559DC3-CF7D-4B66-9A2C-E26A1ACA9E90}" destId="{1FDE01E7-694F-400B-A399-A1CDC4EF093D}" srcOrd="2" destOrd="0" parTransId="{672A88D6-D2AE-40C4-ACD3-3F51C8A735DE}" sibTransId="{D6963C35-B609-4B24-B5A7-662F07157661}"/>
    <dgm:cxn modelId="{F7997FE5-AEC6-433B-B70E-3F9071938BCF}" srcId="{35559DC3-CF7D-4B66-9A2C-E26A1ACA9E90}" destId="{C8513B9A-EC0B-46B0-8166-8687B77871BA}" srcOrd="3" destOrd="0" parTransId="{D1F6882C-C77D-4007-A0B8-2F58A5ACA39C}" sibTransId="{868948F4-FBD1-43B9-8C8C-080E067CD776}"/>
    <dgm:cxn modelId="{C8E383FF-480D-445C-AAE9-91A0DA9677DD}" type="presOf" srcId="{C8513B9A-EC0B-46B0-8166-8687B77871BA}" destId="{C266C1C2-E64E-4BBB-8FD6-F0A1FF09FB81}" srcOrd="0" destOrd="0" presId="urn:microsoft.com/office/officeart/2005/8/layout/list1"/>
    <dgm:cxn modelId="{5AAC5697-A214-48E7-A4C6-02273BE767B9}" srcId="{35559DC3-CF7D-4B66-9A2C-E26A1ACA9E90}" destId="{7F5F163B-47C3-4ED3-B946-577E44B5559F}" srcOrd="0" destOrd="0" parTransId="{B76A9232-856A-4896-8DB6-51BD33ECE4C3}" sibTransId="{E55CBD37-96A0-4619-820E-ACC9EB078A8C}"/>
    <dgm:cxn modelId="{6D77A29A-39EE-48F9-AA04-A2DBB3A2956E}" type="presOf" srcId="{C8513B9A-EC0B-46B0-8166-8687B77871BA}" destId="{95CF1D08-A57F-411A-BC21-B5E171D836BD}" srcOrd="1" destOrd="0" presId="urn:microsoft.com/office/officeart/2005/8/layout/list1"/>
    <dgm:cxn modelId="{F9658F94-AFDA-426C-9028-67D5B8B5A8BE}" type="presOf" srcId="{7F5F163B-47C3-4ED3-B946-577E44B5559F}" destId="{5862297C-DC58-4F0D-8167-835C90405050}" srcOrd="0" destOrd="0" presId="urn:microsoft.com/office/officeart/2005/8/layout/list1"/>
    <dgm:cxn modelId="{C7277FA8-D226-425B-BB3F-977C61C8E180}" type="presParOf" srcId="{E03091CB-E239-4907-BD0E-D010CF8994A4}" destId="{CAFF31ED-2DAF-4817-8E62-961F40C476FD}" srcOrd="0" destOrd="0" presId="urn:microsoft.com/office/officeart/2005/8/layout/list1"/>
    <dgm:cxn modelId="{1E9545E3-ACA8-4333-8958-A8A866689BD9}" type="presParOf" srcId="{CAFF31ED-2DAF-4817-8E62-961F40C476FD}" destId="{5862297C-DC58-4F0D-8167-835C90405050}" srcOrd="0" destOrd="0" presId="urn:microsoft.com/office/officeart/2005/8/layout/list1"/>
    <dgm:cxn modelId="{817975C2-7BE8-4A8F-90CF-1AF767C9FE73}" type="presParOf" srcId="{CAFF31ED-2DAF-4817-8E62-961F40C476FD}" destId="{FD285239-387F-4FA4-A13C-0BE101206E28}" srcOrd="1" destOrd="0" presId="urn:microsoft.com/office/officeart/2005/8/layout/list1"/>
    <dgm:cxn modelId="{D26754DD-F7C5-43E8-B145-CE4DCEF79A3D}" type="presParOf" srcId="{E03091CB-E239-4907-BD0E-D010CF8994A4}" destId="{163F43A3-2937-4B6D-93A2-B9D8B53CE7E7}" srcOrd="1" destOrd="0" presId="urn:microsoft.com/office/officeart/2005/8/layout/list1"/>
    <dgm:cxn modelId="{1FAC24A0-D5CF-41C1-83C0-F2EC5419B077}" type="presParOf" srcId="{E03091CB-E239-4907-BD0E-D010CF8994A4}" destId="{67E8C9E8-5BB9-43BE-93C0-BF704F876F63}" srcOrd="2" destOrd="0" presId="urn:microsoft.com/office/officeart/2005/8/layout/list1"/>
    <dgm:cxn modelId="{C433EA5B-9AD2-4FDF-A70F-BC256806FE88}" type="presParOf" srcId="{E03091CB-E239-4907-BD0E-D010CF8994A4}" destId="{739D6B5F-D16D-4F5B-A2F5-DCFCC9F58F11}" srcOrd="3" destOrd="0" presId="urn:microsoft.com/office/officeart/2005/8/layout/list1"/>
    <dgm:cxn modelId="{21AC3CC9-29D5-4F3A-8B0E-A42EDDC78967}" type="presParOf" srcId="{E03091CB-E239-4907-BD0E-D010CF8994A4}" destId="{F70FBBDB-4800-4285-A3DC-5906B807D470}" srcOrd="4" destOrd="0" presId="urn:microsoft.com/office/officeart/2005/8/layout/list1"/>
    <dgm:cxn modelId="{C3A959C4-DA5F-428D-B03C-6F9640112CD0}" type="presParOf" srcId="{F70FBBDB-4800-4285-A3DC-5906B807D470}" destId="{B1D51695-5814-4157-BC3B-D3D758BBEDAA}" srcOrd="0" destOrd="0" presId="urn:microsoft.com/office/officeart/2005/8/layout/list1"/>
    <dgm:cxn modelId="{E553407C-EF5F-4F97-AF20-ACBA33AEB317}" type="presParOf" srcId="{F70FBBDB-4800-4285-A3DC-5906B807D470}" destId="{E2E00745-2475-44C3-808A-F6E5EA34DA74}" srcOrd="1" destOrd="0" presId="urn:microsoft.com/office/officeart/2005/8/layout/list1"/>
    <dgm:cxn modelId="{C7DC5500-4A67-4C82-8B0A-68F781BD91B8}" type="presParOf" srcId="{E03091CB-E239-4907-BD0E-D010CF8994A4}" destId="{2B3B351B-E4A4-41BA-BD9F-058C7BEBCA33}" srcOrd="5" destOrd="0" presId="urn:microsoft.com/office/officeart/2005/8/layout/list1"/>
    <dgm:cxn modelId="{EED04350-B489-42DC-A044-DD468AF631C5}" type="presParOf" srcId="{E03091CB-E239-4907-BD0E-D010CF8994A4}" destId="{296C25DA-66DF-46F8-BBB4-E1900FEE8C4E}" srcOrd="6" destOrd="0" presId="urn:microsoft.com/office/officeart/2005/8/layout/list1"/>
    <dgm:cxn modelId="{09E64BD3-5563-4965-8728-34C953B6A09A}" type="presParOf" srcId="{E03091CB-E239-4907-BD0E-D010CF8994A4}" destId="{3024E877-6BE3-4FA0-BFD6-6A1684D2DA32}" srcOrd="7" destOrd="0" presId="urn:microsoft.com/office/officeart/2005/8/layout/list1"/>
    <dgm:cxn modelId="{2E275764-1E97-4D8D-B7E9-03050608A329}" type="presParOf" srcId="{E03091CB-E239-4907-BD0E-D010CF8994A4}" destId="{285F4B48-FC93-427A-A057-20CCCA9F898F}" srcOrd="8" destOrd="0" presId="urn:microsoft.com/office/officeart/2005/8/layout/list1"/>
    <dgm:cxn modelId="{1F3370D1-8380-4F54-9B44-C8DCF142F76F}" type="presParOf" srcId="{285F4B48-FC93-427A-A057-20CCCA9F898F}" destId="{032729FB-ABF6-4743-84CA-A6B938B2D763}" srcOrd="0" destOrd="0" presId="urn:microsoft.com/office/officeart/2005/8/layout/list1"/>
    <dgm:cxn modelId="{0607E284-8213-401A-A4B5-CF4D51D696F3}" type="presParOf" srcId="{285F4B48-FC93-427A-A057-20CCCA9F898F}" destId="{F19FBB98-80CB-45D4-B36D-662B83C61A18}" srcOrd="1" destOrd="0" presId="urn:microsoft.com/office/officeart/2005/8/layout/list1"/>
    <dgm:cxn modelId="{BC18363A-69A1-4DBD-AB7F-CB1B87D3879E}" type="presParOf" srcId="{E03091CB-E239-4907-BD0E-D010CF8994A4}" destId="{F2ABEE30-9298-4819-8F4C-DEB73CFD646C}" srcOrd="9" destOrd="0" presId="urn:microsoft.com/office/officeart/2005/8/layout/list1"/>
    <dgm:cxn modelId="{B707D7E3-88AA-4133-84C3-7D89FC16E852}" type="presParOf" srcId="{E03091CB-E239-4907-BD0E-D010CF8994A4}" destId="{6DE94E46-7D8B-4508-89D9-45989D416933}" srcOrd="10" destOrd="0" presId="urn:microsoft.com/office/officeart/2005/8/layout/list1"/>
    <dgm:cxn modelId="{D7AA5F01-0EB5-4816-B5D0-8301DEC0F6E1}" type="presParOf" srcId="{E03091CB-E239-4907-BD0E-D010CF8994A4}" destId="{31B21D38-D908-43F3-AA9B-992EE85D5235}" srcOrd="11" destOrd="0" presId="urn:microsoft.com/office/officeart/2005/8/layout/list1"/>
    <dgm:cxn modelId="{03F2EF69-FDC9-4AD8-9803-61D9FD641826}" type="presParOf" srcId="{E03091CB-E239-4907-BD0E-D010CF8994A4}" destId="{E57CF1BF-3E2B-4DF7-A894-4AB8B5FEFF31}" srcOrd="12" destOrd="0" presId="urn:microsoft.com/office/officeart/2005/8/layout/list1"/>
    <dgm:cxn modelId="{EC8AF080-CE41-4BA9-A831-1B0CB2EF6240}" type="presParOf" srcId="{E57CF1BF-3E2B-4DF7-A894-4AB8B5FEFF31}" destId="{C266C1C2-E64E-4BBB-8FD6-F0A1FF09FB81}" srcOrd="0" destOrd="0" presId="urn:microsoft.com/office/officeart/2005/8/layout/list1"/>
    <dgm:cxn modelId="{8676F252-2FDE-440F-905C-2C2E52A7EDD6}" type="presParOf" srcId="{E57CF1BF-3E2B-4DF7-A894-4AB8B5FEFF31}" destId="{95CF1D08-A57F-411A-BC21-B5E171D836BD}" srcOrd="1" destOrd="0" presId="urn:microsoft.com/office/officeart/2005/8/layout/list1"/>
    <dgm:cxn modelId="{DA5E6664-BFA3-45EE-B7E7-2B872712AC3E}" type="presParOf" srcId="{E03091CB-E239-4907-BD0E-D010CF8994A4}" destId="{36C02458-B8A0-48B3-B7D2-D5EB7C784561}" srcOrd="13" destOrd="0" presId="urn:microsoft.com/office/officeart/2005/8/layout/list1"/>
    <dgm:cxn modelId="{3B73E348-CF30-4DB6-A472-B16F1F77268D}" type="presParOf" srcId="{E03091CB-E239-4907-BD0E-D010CF8994A4}" destId="{3371ACB6-3D99-4E0F-930A-1CC0637BE84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E8C9E8-5BB9-43BE-93C0-BF704F876F63}">
      <dsp:nvSpPr>
        <dsp:cNvPr id="0" name=""/>
        <dsp:cNvSpPr/>
      </dsp:nvSpPr>
      <dsp:spPr>
        <a:xfrm>
          <a:off x="0" y="1082358"/>
          <a:ext cx="7966365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85239-387F-4FA4-A13C-0BE101206E28}">
      <dsp:nvSpPr>
        <dsp:cNvPr id="0" name=""/>
        <dsp:cNvSpPr/>
      </dsp:nvSpPr>
      <dsp:spPr>
        <a:xfrm>
          <a:off x="270166" y="152399"/>
          <a:ext cx="7552005" cy="1220193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rgbClr val="FF0000"/>
          </a:solidFill>
          <a:prstDash val="solid"/>
        </a:ln>
        <a:effectLst>
          <a:outerShdw blurRad="38100" dist="12700" dir="5400000" rotWithShape="0">
            <a:srgbClr val="000000">
              <a:alpha val="1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10777" tIns="0" rIns="210777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>
              <a:latin typeface="+mj-lt"/>
            </a:rPr>
            <a:t>Hasilnya digunakan untuk memperbaiki cara belajar siswa (formatif) maupun menentukan kelulusan siswa (sumatif).</a:t>
          </a:r>
          <a:endParaRPr lang="id-ID" sz="2200" kern="1200" dirty="0">
            <a:latin typeface="+mj-lt"/>
          </a:endParaRPr>
        </a:p>
      </dsp:txBody>
      <dsp:txXfrm>
        <a:off x="329731" y="211964"/>
        <a:ext cx="7432875" cy="1101063"/>
      </dsp:txXfrm>
    </dsp:sp>
    <dsp:sp modelId="{296C25DA-66DF-46F8-BBB4-E1900FEE8C4E}">
      <dsp:nvSpPr>
        <dsp:cNvPr id="0" name=""/>
        <dsp:cNvSpPr/>
      </dsp:nvSpPr>
      <dsp:spPr>
        <a:xfrm>
          <a:off x="0" y="2143226"/>
          <a:ext cx="7966365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E00745-2475-44C3-808A-F6E5EA34DA74}">
      <dsp:nvSpPr>
        <dsp:cNvPr id="0" name=""/>
        <dsp:cNvSpPr/>
      </dsp:nvSpPr>
      <dsp:spPr>
        <a:xfrm>
          <a:off x="270166" y="1590770"/>
          <a:ext cx="7467705" cy="791587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rgbClr val="FF0000"/>
          </a:solidFill>
          <a:prstDash val="solid"/>
        </a:ln>
        <a:effectLst>
          <a:outerShdw blurRad="38100" dist="12700" dir="5400000" rotWithShape="0">
            <a:srgbClr val="000000">
              <a:alpha val="1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10777" tIns="0" rIns="210777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>
              <a:latin typeface="+mj-lt"/>
            </a:rPr>
            <a:t>Mengetahui tingkat keberhasilan program pengajaran (sebagai sistem)</a:t>
          </a:r>
          <a:endParaRPr lang="id-ID" sz="2200" kern="1200" dirty="0">
            <a:latin typeface="+mj-lt"/>
          </a:endParaRPr>
        </a:p>
      </dsp:txBody>
      <dsp:txXfrm>
        <a:off x="308808" y="1629412"/>
        <a:ext cx="7390421" cy="714303"/>
      </dsp:txXfrm>
    </dsp:sp>
    <dsp:sp modelId="{6DE94E46-7D8B-4508-89D9-45989D416933}">
      <dsp:nvSpPr>
        <dsp:cNvPr id="0" name=""/>
        <dsp:cNvSpPr/>
      </dsp:nvSpPr>
      <dsp:spPr>
        <a:xfrm>
          <a:off x="0" y="2914346"/>
          <a:ext cx="7966365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9FBB98-80CB-45D4-B36D-662B83C61A18}">
      <dsp:nvSpPr>
        <dsp:cNvPr id="0" name=""/>
        <dsp:cNvSpPr/>
      </dsp:nvSpPr>
      <dsp:spPr>
        <a:xfrm>
          <a:off x="243783" y="2681632"/>
          <a:ext cx="7444666" cy="50184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rgbClr val="FF0000"/>
          </a:solidFill>
          <a:prstDash val="solid"/>
        </a:ln>
        <a:effectLst>
          <a:outerShdw blurRad="38100" dist="12700" dir="5400000" rotWithShape="0">
            <a:srgbClr val="000000">
              <a:alpha val="1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10777" tIns="0" rIns="210777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>
              <a:latin typeface="+mj-lt"/>
            </a:rPr>
            <a:t>Keperluan bimbingan dan konseling.</a:t>
          </a:r>
          <a:endParaRPr lang="id-ID" sz="2200" kern="1200" dirty="0">
            <a:latin typeface="+mj-lt"/>
          </a:endParaRPr>
        </a:p>
      </dsp:txBody>
      <dsp:txXfrm>
        <a:off x="268281" y="2706130"/>
        <a:ext cx="7395670" cy="452844"/>
      </dsp:txXfrm>
    </dsp:sp>
    <dsp:sp modelId="{3371ACB6-3D99-4E0F-930A-1CC0637BE84B}">
      <dsp:nvSpPr>
        <dsp:cNvPr id="0" name=""/>
        <dsp:cNvSpPr/>
      </dsp:nvSpPr>
      <dsp:spPr>
        <a:xfrm>
          <a:off x="0" y="3979715"/>
          <a:ext cx="7966365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CF1D08-A57F-411A-BC21-B5E171D836BD}">
      <dsp:nvSpPr>
        <dsp:cNvPr id="0" name=""/>
        <dsp:cNvSpPr/>
      </dsp:nvSpPr>
      <dsp:spPr>
        <a:xfrm>
          <a:off x="270167" y="3431600"/>
          <a:ext cx="7412510" cy="796088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rgbClr val="FF0000"/>
          </a:solidFill>
          <a:prstDash val="solid"/>
        </a:ln>
        <a:effectLst>
          <a:outerShdw blurRad="38100" dist="12700" dir="5400000" rotWithShape="0">
            <a:srgbClr val="000000">
              <a:alpha val="1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10777" tIns="0" rIns="210777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>
              <a:latin typeface="+mn-lt"/>
            </a:rPr>
            <a:t>Keperluan pengembangan dan perbaikan kurikulum sekolah ybs</a:t>
          </a:r>
          <a:endParaRPr lang="id-ID" sz="2200" kern="1200" dirty="0">
            <a:latin typeface="+mn-lt"/>
          </a:endParaRPr>
        </a:p>
      </dsp:txBody>
      <dsp:txXfrm>
        <a:off x="309029" y="3470462"/>
        <a:ext cx="7334786" cy="718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58D5D-9448-4C48-ABD4-D8F42822684A}" type="datetimeFigureOut">
              <a:rPr lang="id-ID" smtClean="0"/>
              <a:t>12/10/2020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A7E0B-93B9-4FE3-B888-12EAD3B3C87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229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7E0B-93B9-4FE3-B888-12EAD3B3C871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155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05BF87F-CFDD-48FD-9335-A4AA16BA798D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8355C7A-B617-4570-85CB-33D1A56C64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828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EVALUASI PEMBELAJARAN SEJARAH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pengampu</a:t>
            </a:r>
            <a:r>
              <a:rPr lang="en-US" dirty="0" smtClean="0"/>
              <a:t> :</a:t>
            </a:r>
          </a:p>
          <a:p>
            <a:r>
              <a:rPr lang="en-US" b="1" dirty="0" smtClean="0"/>
              <a:t>Muhammad </a:t>
            </a:r>
            <a:r>
              <a:rPr lang="en-US" b="1" dirty="0" err="1" smtClean="0"/>
              <a:t>Basri</a:t>
            </a:r>
            <a:r>
              <a:rPr lang="en-US" b="1" dirty="0" smtClean="0"/>
              <a:t>, </a:t>
            </a:r>
            <a:r>
              <a:rPr lang="en-US" b="1" dirty="0" err="1" smtClean="0"/>
              <a:t>S.Pd</a:t>
            </a:r>
            <a:r>
              <a:rPr lang="en-US" b="1" dirty="0" smtClean="0"/>
              <a:t>., </a:t>
            </a:r>
            <a:r>
              <a:rPr lang="en-US" b="1" dirty="0" err="1" smtClean="0"/>
              <a:t>M.Pd</a:t>
            </a:r>
            <a:r>
              <a:rPr lang="en-US" b="1" dirty="0" smtClean="0"/>
              <a:t>.</a:t>
            </a:r>
            <a:endParaRPr lang="en-US" dirty="0" smtClean="0"/>
          </a:p>
          <a:p>
            <a:r>
              <a:rPr lang="id-ID" b="1" dirty="0" smtClean="0"/>
              <a:t>Nur Indah Lestari</a:t>
            </a:r>
            <a:r>
              <a:rPr lang="en-US" b="1" dirty="0" smtClean="0"/>
              <a:t>, </a:t>
            </a:r>
            <a:r>
              <a:rPr lang="en-US" b="1" dirty="0" err="1" smtClean="0"/>
              <a:t>S.Pd</a:t>
            </a:r>
            <a:r>
              <a:rPr lang="en-US" b="1" dirty="0" smtClean="0"/>
              <a:t>., </a:t>
            </a:r>
            <a:r>
              <a:rPr lang="en-US" b="1" dirty="0" err="1" smtClean="0"/>
              <a:t>M.Pd</a:t>
            </a:r>
            <a:r>
              <a:rPr lang="en-US" b="1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62600"/>
          </a:xfrm>
        </p:spPr>
        <p:txBody>
          <a:bodyPr/>
          <a:lstStyle/>
          <a:p>
            <a:pPr algn="just"/>
            <a:r>
              <a:rPr lang="en-US" b="1" dirty="0" err="1" smtClean="0"/>
              <a:t>Menilai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buruk.Penilaian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.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76400"/>
          </a:xfrm>
        </p:spPr>
        <p:txBody>
          <a:bodyPr>
            <a:normAutofit/>
          </a:bodyPr>
          <a:lstStyle/>
          <a:p>
            <a:r>
              <a:rPr lang="en-US" sz="4400" b="1" dirty="0" err="1" smtClean="0"/>
              <a:t>Definisi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Evaluasi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Pembelajaran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Sejarah</a:t>
            </a:r>
            <a:endParaRPr lang="en-US" sz="4400" b="1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1905001" y="2133600"/>
            <a:ext cx="6705600" cy="2057400"/>
          </a:xfrm>
          <a:prstGeom prst="round2Diag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d-ID" sz="2600" b="1" dirty="0" smtClean="0">
              <a:solidFill>
                <a:schemeClr val="tx1"/>
              </a:solidFill>
              <a:latin typeface="Centaur" pitchFamily="18" charset="0"/>
            </a:endParaRPr>
          </a:p>
          <a:p>
            <a:pPr algn="just"/>
            <a:r>
              <a:rPr lang="en-US" sz="2600" b="1" dirty="0" smtClean="0">
                <a:solidFill>
                  <a:schemeClr val="tx1"/>
                </a:solidFill>
                <a:latin typeface="Centaur" pitchFamily="18" charset="0"/>
              </a:rPr>
              <a:t>Ralph </a:t>
            </a:r>
            <a:r>
              <a:rPr lang="en-US" sz="2600" b="1" dirty="0">
                <a:solidFill>
                  <a:schemeClr val="tx1"/>
                </a:solidFill>
                <a:latin typeface="Centaur" pitchFamily="18" charset="0"/>
              </a:rPr>
              <a:t>Tyler</a:t>
            </a:r>
          </a:p>
          <a:p>
            <a:pPr algn="just">
              <a:buNone/>
            </a:pPr>
            <a:r>
              <a:rPr lang="id-ID" sz="2600" dirty="0" smtClean="0">
                <a:solidFill>
                  <a:schemeClr val="tx1"/>
                </a:solidFill>
                <a:latin typeface="Centaur" pitchFamily="18" charset="0"/>
              </a:rPr>
              <a:t>Evaluasi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sebuah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pengumpulan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sejauh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entaur" pitchFamily="18" charset="0"/>
              </a:rPr>
              <a:t>mana</a:t>
            </a:r>
            <a:r>
              <a:rPr lang="en-US" sz="2600" dirty="0" smtClean="0">
                <a:solidFill>
                  <a:schemeClr val="tx1"/>
                </a:solidFill>
                <a:latin typeface="Centaur" pitchFamily="18" charset="0"/>
              </a:rPr>
              <a:t>,</a:t>
            </a:r>
            <a:r>
              <a:rPr lang="id-ID" sz="2600" dirty="0" smtClean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entaur" pitchFamily="18" charset="0"/>
              </a:rPr>
              <a:t>dalam</a:t>
            </a:r>
            <a:r>
              <a:rPr lang="en-US" sz="2600" dirty="0" smtClean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hal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apa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dan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bagaimana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sudah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tercapai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.</a:t>
            </a:r>
          </a:p>
          <a:p>
            <a:pPr algn="ctr"/>
            <a:endParaRPr lang="id-ID" sz="2600" dirty="0">
              <a:solidFill>
                <a:schemeClr val="tx1"/>
              </a:solidFill>
              <a:latin typeface="Centaur" pitchFamily="18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533400" y="4343400"/>
            <a:ext cx="8077200" cy="2133600"/>
          </a:xfrm>
          <a:prstGeom prst="round2Diag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d-ID" sz="2600" b="1" dirty="0" smtClean="0">
              <a:solidFill>
                <a:schemeClr val="tx1"/>
              </a:solidFill>
              <a:latin typeface="Centaur" pitchFamily="18" charset="0"/>
            </a:endParaRPr>
          </a:p>
          <a:p>
            <a:pPr algn="just"/>
            <a:r>
              <a:rPr lang="en-US" sz="2600" b="1" dirty="0" err="1" smtClean="0">
                <a:solidFill>
                  <a:schemeClr val="tx1"/>
                </a:solidFill>
                <a:latin typeface="Centaur" pitchFamily="18" charset="0"/>
              </a:rPr>
              <a:t>Gronlund</a:t>
            </a:r>
            <a:r>
              <a:rPr lang="en-US" sz="2600" b="1" dirty="0" smtClean="0">
                <a:solidFill>
                  <a:schemeClr val="tx1"/>
                </a:solidFill>
                <a:latin typeface="Centaur" pitchFamily="18" charset="0"/>
              </a:rPr>
              <a:t> </a:t>
            </a:r>
            <a:endParaRPr lang="id-ID" sz="2600" b="1" dirty="0">
              <a:solidFill>
                <a:schemeClr val="tx1"/>
              </a:solidFill>
              <a:latin typeface="Centaur" pitchFamily="18" charset="0"/>
            </a:endParaRPr>
          </a:p>
          <a:p>
            <a:pPr algn="just"/>
            <a:r>
              <a:rPr lang="id-ID" sz="2600" dirty="0">
                <a:solidFill>
                  <a:schemeClr val="tx1"/>
                </a:solidFill>
                <a:latin typeface="Centaur" pitchFamily="18" charset="0"/>
              </a:rPr>
              <a:t>E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valuasi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proses yang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sistematis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mengumpulkan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dan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menginterpretasikan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 </a:t>
            </a:r>
            <a:r>
              <a:rPr lang="fi-FI" sz="2600" dirty="0">
                <a:solidFill>
                  <a:schemeClr val="tx1"/>
                </a:solidFill>
                <a:latin typeface="Centaur" pitchFamily="18" charset="0"/>
              </a:rPr>
              <a:t>menentukan tingkat penguasaan peserta terhadap tujuan </a:t>
            </a:r>
            <a:r>
              <a:rPr lang="en-US" sz="2600" dirty="0" err="1">
                <a:solidFill>
                  <a:schemeClr val="tx1"/>
                </a:solidFill>
                <a:latin typeface="Centaur" pitchFamily="18" charset="0"/>
              </a:rPr>
              <a:t>pembelajaran</a:t>
            </a:r>
            <a:r>
              <a:rPr lang="en-US" sz="2600" dirty="0">
                <a:solidFill>
                  <a:schemeClr val="tx1"/>
                </a:solidFill>
                <a:latin typeface="Centaur" pitchFamily="18" charset="0"/>
              </a:rPr>
              <a:t>. </a:t>
            </a:r>
          </a:p>
          <a:p>
            <a:pPr algn="ctr"/>
            <a:endParaRPr lang="id-ID" sz="2600" dirty="0">
              <a:solidFill>
                <a:schemeClr val="tx1"/>
              </a:solidFill>
              <a:latin typeface="Centaur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20636"/>
            <a:ext cx="1309424" cy="1717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865907" y="2514600"/>
            <a:ext cx="7516091" cy="29718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>
                <a:solidFill>
                  <a:schemeClr val="tx1"/>
                </a:solidFill>
                <a:latin typeface="Centaur" pitchFamily="18" charset="0"/>
              </a:rPr>
              <a:t>“Terhadap kegiatan dan kemajuan belajar peserta didik</a:t>
            </a:r>
          </a:p>
          <a:p>
            <a:r>
              <a:rPr lang="id-ID" sz="2800" dirty="0">
                <a:solidFill>
                  <a:schemeClr val="tx1"/>
                </a:solidFill>
                <a:latin typeface="Centaur" pitchFamily="18" charset="0"/>
              </a:rPr>
              <a:t>dilakukan penilaian”. Melalui kegiatan penilaian di kelas, dapat </a:t>
            </a:r>
            <a:r>
              <a:rPr lang="id-ID" sz="2800" dirty="0" smtClean="0">
                <a:solidFill>
                  <a:schemeClr val="tx1"/>
                </a:solidFill>
                <a:latin typeface="Centaur" pitchFamily="18" charset="0"/>
              </a:rPr>
              <a:t>diperoleh informasi </a:t>
            </a:r>
            <a:r>
              <a:rPr lang="id-ID" sz="2800" dirty="0">
                <a:solidFill>
                  <a:schemeClr val="tx1"/>
                </a:solidFill>
                <a:latin typeface="Centaur" pitchFamily="18" charset="0"/>
              </a:rPr>
              <a:t>mengenai efektivitas pembelajaran, tingkat </a:t>
            </a:r>
            <a:r>
              <a:rPr lang="id-ID" sz="2800" dirty="0" smtClean="0">
                <a:solidFill>
                  <a:schemeClr val="tx1"/>
                </a:solidFill>
                <a:latin typeface="Centaur" pitchFamily="18" charset="0"/>
              </a:rPr>
              <a:t>pencapaian/keberhasilan belajar </a:t>
            </a:r>
            <a:r>
              <a:rPr lang="id-ID" sz="2800" dirty="0">
                <a:solidFill>
                  <a:schemeClr val="tx1"/>
                </a:solidFill>
                <a:latin typeface="Centaur" pitchFamily="18" charset="0"/>
              </a:rPr>
              <a:t>siswa, dan daya serap materi pengajaran yang telah diberikan.</a:t>
            </a:r>
          </a:p>
        </p:txBody>
      </p:sp>
      <p:sp>
        <p:nvSpPr>
          <p:cNvPr id="5" name="Down Arrow Callout 4"/>
          <p:cNvSpPr/>
          <p:nvPr/>
        </p:nvSpPr>
        <p:spPr>
          <a:xfrm>
            <a:off x="865908" y="304800"/>
            <a:ext cx="7516091" cy="2209800"/>
          </a:xfrm>
          <a:prstGeom prst="downArrowCallou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>
                <a:latin typeface="Monotype Corsiva" pitchFamily="66" charset="0"/>
              </a:rPr>
              <a:t>Undang-Undang N0. 2 Tahun 1989 tentang Sistem Pendidikan Nasional, bab XII</a:t>
            </a:r>
          </a:p>
          <a:p>
            <a:pPr algn="ctr"/>
            <a:r>
              <a:rPr lang="id-ID" sz="2800" dirty="0">
                <a:latin typeface="Monotype Corsiva" pitchFamily="66" charset="0"/>
              </a:rPr>
              <a:t>pasal 43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Callout 4"/>
          <p:cNvSpPr/>
          <p:nvPr/>
        </p:nvSpPr>
        <p:spPr>
          <a:xfrm>
            <a:off x="381000" y="228600"/>
            <a:ext cx="8458200" cy="1752600"/>
          </a:xfrm>
          <a:prstGeom prst="downArrowCallo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4000" b="1" dirty="0">
                <a:latin typeface="Monotype Corsiva" pitchFamily="66" charset="0"/>
              </a:rPr>
              <a:t>Fungsi Evaluasi dalam PBM</a:t>
            </a:r>
            <a:endParaRPr lang="id-ID" sz="4000" dirty="0">
              <a:latin typeface="Monotype Corsiva" pitchFamily="66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97297287"/>
              </p:ext>
            </p:extLst>
          </p:nvPr>
        </p:nvGraphicFramePr>
        <p:xfrm>
          <a:off x="872834" y="1981200"/>
          <a:ext cx="7966365" cy="452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4532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533400" y="3429000"/>
            <a:ext cx="4190999" cy="31242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id-ID" sz="2000" dirty="0">
                <a:solidFill>
                  <a:schemeClr val="tx1"/>
                </a:solidFill>
              </a:rPr>
              <a:t>D</a:t>
            </a:r>
            <a:r>
              <a:rPr lang="id-ID" sz="2000" dirty="0" smtClean="0">
                <a:solidFill>
                  <a:schemeClr val="tx1"/>
                </a:solidFill>
              </a:rPr>
              <a:t>ilakukan </a:t>
            </a:r>
            <a:r>
              <a:rPr lang="id-ID" sz="2000" dirty="0">
                <a:solidFill>
                  <a:schemeClr val="tx1"/>
                </a:solidFill>
              </a:rPr>
              <a:t>setelah berakhir satu kali tatap </a:t>
            </a:r>
            <a:r>
              <a:rPr lang="id-ID" sz="2000" dirty="0" smtClean="0">
                <a:solidFill>
                  <a:schemeClr val="tx1"/>
                </a:solidFill>
              </a:rPr>
              <a:t>muka</a:t>
            </a:r>
            <a:endParaRPr lang="id-ID" sz="2000" dirty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id-ID" sz="2000" dirty="0" smtClean="0">
                <a:solidFill>
                  <a:schemeClr val="tx1"/>
                </a:solidFill>
              </a:rPr>
              <a:t>Hasilnya </a:t>
            </a:r>
            <a:r>
              <a:rPr lang="id-ID" sz="2000" dirty="0">
                <a:solidFill>
                  <a:schemeClr val="tx1"/>
                </a:solidFill>
              </a:rPr>
              <a:t>sebagai umpan balik (guru – siswa) </a:t>
            </a:r>
            <a:r>
              <a:rPr lang="id-ID" sz="2000" dirty="0" smtClean="0">
                <a:solidFill>
                  <a:schemeClr val="tx1"/>
                </a:solidFill>
              </a:rPr>
              <a:t>berkaitan dengan materi</a:t>
            </a:r>
            <a:r>
              <a:rPr lang="id-ID" sz="2000" dirty="0">
                <a:solidFill>
                  <a:schemeClr val="tx1"/>
                </a:solidFill>
              </a:rPr>
              <a:t>, metode, dan media yang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id-ID" sz="2000" dirty="0">
                <a:solidFill>
                  <a:schemeClr val="tx1"/>
                </a:solidFill>
              </a:rPr>
              <a:t>digunakan guru menunjang ketercapaian tujuan pengajaran</a:t>
            </a:r>
            <a:r>
              <a:rPr lang="id-ID" sz="2000" dirty="0" smtClean="0">
                <a:solidFill>
                  <a:schemeClr val="tx1"/>
                </a:solidFill>
              </a:rPr>
              <a:t>?</a:t>
            </a:r>
            <a:endParaRPr lang="id-ID" sz="2000" dirty="0">
              <a:solidFill>
                <a:schemeClr val="tx1"/>
              </a:solidFill>
              <a:latin typeface="Centaur" pitchFamily="18" charset="0"/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865908" y="304800"/>
            <a:ext cx="7516091" cy="2209800"/>
          </a:xfrm>
          <a:prstGeom prst="downArrowCallou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3600" b="1" dirty="0"/>
              <a:t>Jenis </a:t>
            </a:r>
            <a:r>
              <a:rPr lang="id-ID" sz="3600" b="1" dirty="0" smtClean="0"/>
              <a:t>Evaluasi</a:t>
            </a:r>
            <a:endParaRPr lang="id-ID" sz="3600" b="1" dirty="0"/>
          </a:p>
          <a:p>
            <a:r>
              <a:rPr lang="id-ID" sz="2000" dirty="0"/>
              <a:t>Dilihat dari waktu pelaksanaannya evaluasi dibagi atas:</a:t>
            </a:r>
            <a:endParaRPr lang="id-ID" sz="2000" dirty="0">
              <a:latin typeface="Monotype Corsiva" pitchFamily="66" charset="0"/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4876800" y="3429000"/>
            <a:ext cx="4090552" cy="31242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id-ID" sz="2000" dirty="0">
                <a:solidFill>
                  <a:schemeClr val="tx1"/>
                </a:solidFill>
              </a:rPr>
              <a:t>D</a:t>
            </a:r>
            <a:r>
              <a:rPr lang="id-ID" sz="2000" dirty="0" smtClean="0">
                <a:solidFill>
                  <a:schemeClr val="tx1"/>
                </a:solidFill>
              </a:rPr>
              <a:t>ilakukan </a:t>
            </a:r>
            <a:r>
              <a:rPr lang="id-ID" sz="2000" dirty="0">
                <a:solidFill>
                  <a:schemeClr val="tx1"/>
                </a:solidFill>
              </a:rPr>
              <a:t>setelah selesainya sejumlah pokok </a:t>
            </a:r>
            <a:r>
              <a:rPr lang="id-ID" sz="2000" dirty="0" smtClean="0">
                <a:solidFill>
                  <a:schemeClr val="tx1"/>
                </a:solidFill>
              </a:rPr>
              <a:t>bahasan.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id-ID" sz="2000" dirty="0" smtClean="0">
                <a:solidFill>
                  <a:schemeClr val="tx1"/>
                </a:solidFill>
              </a:rPr>
              <a:t>Bertujuan </a:t>
            </a:r>
            <a:r>
              <a:rPr lang="id-ID" sz="2000" dirty="0">
                <a:solidFill>
                  <a:schemeClr val="tx1"/>
                </a:solidFill>
              </a:rPr>
              <a:t>untuk mengambil</a:t>
            </a:r>
          </a:p>
          <a:p>
            <a:r>
              <a:rPr lang="id-ID" sz="2000" dirty="0" smtClean="0">
                <a:solidFill>
                  <a:schemeClr val="tx1"/>
                </a:solidFill>
              </a:rPr>
              <a:t>     (</a:t>
            </a:r>
            <a:r>
              <a:rPr lang="id-ID" sz="2000" dirty="0">
                <a:solidFill>
                  <a:schemeClr val="tx1"/>
                </a:solidFill>
              </a:rPr>
              <a:t>performance) siswa yang </a:t>
            </a:r>
            <a:r>
              <a:rPr lang="id-ID" sz="200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id-ID" sz="2000" dirty="0">
                <a:solidFill>
                  <a:schemeClr val="tx1"/>
                </a:solidFill>
              </a:rPr>
              <a:t> </a:t>
            </a:r>
            <a:r>
              <a:rPr lang="id-ID" sz="2000" dirty="0" smtClean="0">
                <a:solidFill>
                  <a:schemeClr val="tx1"/>
                </a:solidFill>
              </a:rPr>
              <a:t>    dinyatakan</a:t>
            </a:r>
            <a:r>
              <a:rPr lang="id-ID" sz="2000" dirty="0">
                <a:solidFill>
                  <a:schemeClr val="tx1"/>
                </a:solidFill>
              </a:rPr>
              <a:t> </a:t>
            </a:r>
            <a:r>
              <a:rPr lang="id-ID" sz="2000" dirty="0" smtClean="0">
                <a:solidFill>
                  <a:schemeClr val="tx1"/>
                </a:solidFill>
              </a:rPr>
              <a:t>dalam </a:t>
            </a:r>
            <a:r>
              <a:rPr lang="id-ID" sz="2000" dirty="0">
                <a:solidFill>
                  <a:schemeClr val="tx1"/>
                </a:solidFill>
              </a:rPr>
              <a:t>angka </a:t>
            </a:r>
            <a:endParaRPr lang="id-ID" sz="2000" dirty="0" smtClean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 </a:t>
            </a:r>
            <a:r>
              <a:rPr lang="id-ID" sz="2000" dirty="0" smtClean="0">
                <a:solidFill>
                  <a:schemeClr val="tx1"/>
                </a:solidFill>
              </a:rPr>
              <a:t>     atau huruf</a:t>
            </a:r>
            <a:r>
              <a:rPr lang="id-ID" sz="2000" dirty="0">
                <a:solidFill>
                  <a:schemeClr val="tx1"/>
                </a:solidFill>
              </a:rPr>
              <a:t>.</a:t>
            </a:r>
            <a:endParaRPr lang="id-ID" sz="2000" dirty="0">
              <a:solidFill>
                <a:schemeClr val="tx1"/>
              </a:solidFill>
              <a:latin typeface="Centaur" pitchFamily="18" charset="0"/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1016577" y="2438400"/>
            <a:ext cx="3124199" cy="6858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 smtClean="0">
              <a:solidFill>
                <a:schemeClr val="tx1"/>
              </a:solidFill>
            </a:endParaRPr>
          </a:p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Evaluasi formatif</a:t>
            </a:r>
          </a:p>
          <a:p>
            <a:pPr algn="ctr"/>
            <a:endParaRPr lang="id-ID" sz="2400" dirty="0" smtClean="0">
              <a:solidFill>
                <a:schemeClr val="tx1"/>
              </a:solidFill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5257800" y="2514600"/>
            <a:ext cx="3124199" cy="6858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 smtClean="0">
              <a:solidFill>
                <a:schemeClr val="tx1"/>
              </a:solidFill>
            </a:endParaRPr>
          </a:p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Evaluasi Sumatif</a:t>
            </a:r>
          </a:p>
          <a:p>
            <a:pPr algn="ctr"/>
            <a:endParaRPr lang="id-ID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71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3657600" y="1295400"/>
            <a:ext cx="5181600" cy="50292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>
                <a:solidFill>
                  <a:schemeClr val="tx1"/>
                </a:solidFill>
              </a:rPr>
              <a:t>Menurut Cronbach (1970), Tes ialah Prosedur yang</a:t>
            </a:r>
          </a:p>
          <a:p>
            <a:r>
              <a:rPr lang="id-ID" sz="2400" dirty="0">
                <a:solidFill>
                  <a:schemeClr val="tx1"/>
                </a:solidFill>
              </a:rPr>
              <a:t>sistematis untuk mendeskripsikan </a:t>
            </a:r>
            <a:r>
              <a:rPr lang="id-ID" sz="2400" dirty="0" smtClean="0">
                <a:solidFill>
                  <a:schemeClr val="tx1"/>
                </a:solidFill>
              </a:rPr>
              <a:t>dan mengobservasi </a:t>
            </a:r>
            <a:r>
              <a:rPr lang="id-ID" sz="2400" dirty="0">
                <a:solidFill>
                  <a:schemeClr val="tx1"/>
                </a:solidFill>
              </a:rPr>
              <a:t>atau mengukur </a:t>
            </a:r>
            <a:r>
              <a:rPr lang="id-ID" sz="2400" dirty="0" smtClean="0">
                <a:solidFill>
                  <a:schemeClr val="tx1"/>
                </a:solidFill>
              </a:rPr>
              <a:t>tingkah laku </a:t>
            </a:r>
            <a:r>
              <a:rPr lang="id-ID" sz="2400" dirty="0">
                <a:solidFill>
                  <a:schemeClr val="tx1"/>
                </a:solidFill>
              </a:rPr>
              <a:t>seseorang dengan bantuan skala numerik atau sistem kategori.</a:t>
            </a:r>
            <a:endParaRPr lang="id-ID" sz="2400" dirty="0">
              <a:solidFill>
                <a:schemeClr val="tx1"/>
              </a:solidFill>
              <a:latin typeface="Centaur" pitchFamily="18" charset="0"/>
            </a:endParaRPr>
          </a:p>
        </p:txBody>
      </p:sp>
      <p:sp>
        <p:nvSpPr>
          <p:cNvPr id="2" name="Flowchart: Sequential Access Storage 1"/>
          <p:cNvSpPr/>
          <p:nvPr/>
        </p:nvSpPr>
        <p:spPr>
          <a:xfrm>
            <a:off x="152400" y="498764"/>
            <a:ext cx="3505199" cy="2514600"/>
          </a:xfrm>
          <a:prstGeom prst="flowChartMagneticTap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b="1" dirty="0">
                <a:solidFill>
                  <a:schemeClr val="tx1"/>
                </a:solidFill>
              </a:rPr>
              <a:t>Apa itu tes?????</a:t>
            </a:r>
            <a:endParaRPr lang="id-ID" sz="4000" b="1" dirty="0">
              <a:solidFill>
                <a:schemeClr val="tx1"/>
              </a:solidFill>
              <a:latin typeface="Monotype Corsiva" pitchFamily="66" charset="0"/>
            </a:endParaRPr>
          </a:p>
          <a:p>
            <a:pPr algn="ctr"/>
            <a:endParaRPr lang="id-ID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78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>
            <a:off x="381000" y="2590800"/>
            <a:ext cx="4229100" cy="10668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200" dirty="0">
                <a:solidFill>
                  <a:schemeClr val="tx1"/>
                </a:solidFill>
              </a:rPr>
              <a:t>(1) tes standard</a:t>
            </a:r>
          </a:p>
          <a:p>
            <a:r>
              <a:rPr lang="es-ES" sz="2200" dirty="0" smtClean="0">
                <a:solidFill>
                  <a:schemeClr val="tx1"/>
                </a:solidFill>
              </a:rPr>
              <a:t>(validitas </a:t>
            </a:r>
            <a:r>
              <a:rPr lang="es-ES" sz="2200" dirty="0">
                <a:solidFill>
                  <a:schemeClr val="tx1"/>
                </a:solidFill>
              </a:rPr>
              <a:t>dan </a:t>
            </a:r>
            <a:r>
              <a:rPr lang="es-ES" sz="2200" dirty="0" err="1">
                <a:solidFill>
                  <a:schemeClr val="tx1"/>
                </a:solidFill>
              </a:rPr>
              <a:t>reliabilitas</a:t>
            </a:r>
            <a:r>
              <a:rPr lang="es-ES" sz="2200" dirty="0">
                <a:solidFill>
                  <a:schemeClr val="tx1"/>
                </a:solidFill>
              </a:rPr>
              <a:t> </a:t>
            </a:r>
            <a:r>
              <a:rPr lang="es-ES" sz="2200" dirty="0" err="1">
                <a:solidFill>
                  <a:schemeClr val="tx1"/>
                </a:solidFill>
              </a:rPr>
              <a:t>tinggi</a:t>
            </a:r>
            <a:r>
              <a:rPr lang="es-ES" sz="2200" dirty="0">
                <a:solidFill>
                  <a:schemeClr val="tx1"/>
                </a:solidFill>
              </a:rPr>
              <a:t>), </a:t>
            </a:r>
            <a:endParaRPr lang="id-ID" sz="2200" dirty="0">
              <a:solidFill>
                <a:schemeClr val="tx1"/>
              </a:solidFill>
              <a:latin typeface="Centaur" pitchFamily="18" charset="0"/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914400" y="609600"/>
            <a:ext cx="7696200" cy="1524000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 smtClean="0">
                <a:solidFill>
                  <a:schemeClr val="tx1"/>
                </a:solidFill>
              </a:rPr>
              <a:t>TES</a:t>
            </a:r>
          </a:p>
          <a:p>
            <a:r>
              <a:rPr lang="id-ID" sz="2000" b="1" dirty="0" smtClean="0">
                <a:solidFill>
                  <a:schemeClr val="tx1"/>
                </a:solidFill>
              </a:rPr>
              <a:t>Berdasarkan </a:t>
            </a:r>
            <a:r>
              <a:rPr lang="id-ID" sz="2000" b="1" dirty="0">
                <a:solidFill>
                  <a:schemeClr val="tx1"/>
                </a:solidFill>
              </a:rPr>
              <a:t>penyusunannya, tes dapat dibedakan </a:t>
            </a:r>
            <a:r>
              <a:rPr lang="id-ID" sz="2000" b="1" dirty="0" smtClean="0">
                <a:solidFill>
                  <a:schemeClr val="tx1"/>
                </a:solidFill>
              </a:rPr>
              <a:t>atas:</a:t>
            </a:r>
            <a:endParaRPr lang="id-ID" sz="2000" b="1" dirty="0">
              <a:solidFill>
                <a:schemeClr val="tx1"/>
              </a:solidFill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4876800" y="2597727"/>
            <a:ext cx="3733800" cy="9906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>
                <a:solidFill>
                  <a:schemeClr val="tx1"/>
                </a:solidFill>
              </a:rPr>
              <a:t>(2</a:t>
            </a:r>
            <a:r>
              <a:rPr lang="es-ES" sz="2400" dirty="0">
                <a:solidFill>
                  <a:schemeClr val="tx1"/>
                </a:solidFill>
              </a:rPr>
              <a:t>) </a:t>
            </a:r>
            <a:r>
              <a:rPr lang="es-ES" sz="2400" dirty="0" err="1">
                <a:solidFill>
                  <a:schemeClr val="tx1"/>
                </a:solidFill>
              </a:rPr>
              <a:t>tes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buatan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guru</a:t>
            </a:r>
            <a:r>
              <a:rPr lang="es-ES" sz="2400" dirty="0">
                <a:solidFill>
                  <a:schemeClr val="tx1"/>
                </a:solidFill>
              </a:rPr>
              <a:t>.</a:t>
            </a:r>
            <a:endParaRPr lang="id-ID" sz="2400" dirty="0">
              <a:solidFill>
                <a:schemeClr val="tx1"/>
              </a:solidFill>
              <a:latin typeface="Centaur" pitchFamily="18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6324600" y="3588327"/>
            <a:ext cx="609600" cy="6096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ound Diagonal Corner Rectangle 8"/>
          <p:cNvSpPr/>
          <p:nvPr/>
        </p:nvSpPr>
        <p:spPr>
          <a:xfrm>
            <a:off x="1524000" y="4197926"/>
            <a:ext cx="7086600" cy="2507674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2400" dirty="0">
                <a:solidFill>
                  <a:schemeClr val="tx1"/>
                </a:solidFill>
              </a:rPr>
              <a:t>1. Lisan (oral test), dilaksanakan </a:t>
            </a:r>
            <a:r>
              <a:rPr lang="sv-SE" sz="2400" dirty="0" smtClean="0">
                <a:solidFill>
                  <a:schemeClr val="tx1"/>
                </a:solidFill>
              </a:rPr>
              <a:t>dengan</a:t>
            </a:r>
            <a:r>
              <a:rPr lang="id-ID" sz="240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   komunikasi </a:t>
            </a:r>
            <a:r>
              <a:rPr lang="id-ID" sz="2400" dirty="0">
                <a:solidFill>
                  <a:schemeClr val="tx1"/>
                </a:solidFill>
              </a:rPr>
              <a:t>langsung.</a:t>
            </a:r>
          </a:p>
          <a:p>
            <a:r>
              <a:rPr lang="id-ID" sz="2400" dirty="0">
                <a:solidFill>
                  <a:schemeClr val="tx1"/>
                </a:solidFill>
              </a:rPr>
              <a:t>2. Tertulis (written test), dilaksanakan dengan </a:t>
            </a:r>
            <a:endParaRPr lang="id-ID" sz="2400" dirty="0" smtClean="0">
              <a:solidFill>
                <a:schemeClr val="tx1"/>
              </a:solidFill>
            </a:endParaRPr>
          </a:p>
          <a:p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    mengajukan lembaran pertanyaan 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3</a:t>
            </a:r>
            <a:r>
              <a:rPr lang="id-ID" sz="2400" dirty="0">
                <a:solidFill>
                  <a:schemeClr val="tx1"/>
                </a:solidFill>
              </a:rPr>
              <a:t>. Perbuatan/keterampilan (skill test </a:t>
            </a:r>
            <a:r>
              <a:rPr lang="id-ID" sz="2400" dirty="0" smtClean="0">
                <a:solidFill>
                  <a:schemeClr val="tx1"/>
                </a:solidFill>
              </a:rPr>
              <a:t>atau     </a:t>
            </a:r>
          </a:p>
          <a:p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   performance </a:t>
            </a:r>
            <a:r>
              <a:rPr lang="id-ID" sz="2400" dirty="0">
                <a:solidFill>
                  <a:schemeClr val="tx1"/>
                </a:solidFill>
              </a:rPr>
              <a:t>test).</a:t>
            </a:r>
            <a:endParaRPr lang="id-ID" sz="2400" dirty="0">
              <a:solidFill>
                <a:schemeClr val="tx1"/>
              </a:solidFill>
              <a:latin typeface="Centaur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00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914400" y="609600"/>
            <a:ext cx="7696200" cy="1524000"/>
          </a:xfrm>
          <a:prstGeom prst="wedgeRoundRect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err="1">
                <a:solidFill>
                  <a:schemeClr val="tx1"/>
                </a:solidFill>
                <a:latin typeface="Chaparral Pro" pitchFamily="18" charset="0"/>
              </a:rPr>
              <a:t>Prinsip</a:t>
            </a:r>
            <a:r>
              <a:rPr lang="es-ES" sz="3200" b="1" dirty="0">
                <a:solidFill>
                  <a:schemeClr val="tx1"/>
                </a:solidFill>
                <a:latin typeface="Chaparral Pro" pitchFamily="18" charset="0"/>
              </a:rPr>
              <a:t> </a:t>
            </a:r>
            <a:r>
              <a:rPr lang="es-ES" sz="3200" b="1" dirty="0" err="1">
                <a:solidFill>
                  <a:schemeClr val="tx1"/>
                </a:solidFill>
                <a:latin typeface="Chaparral Pro" pitchFamily="18" charset="0"/>
              </a:rPr>
              <a:t>Dasar</a:t>
            </a:r>
            <a:r>
              <a:rPr lang="es-ES" sz="3200" b="1" dirty="0">
                <a:solidFill>
                  <a:schemeClr val="tx1"/>
                </a:solidFill>
                <a:latin typeface="Chaparral Pro" pitchFamily="18" charset="0"/>
              </a:rPr>
              <a:t> </a:t>
            </a:r>
            <a:r>
              <a:rPr lang="es-ES" sz="3200" b="1" dirty="0" err="1">
                <a:solidFill>
                  <a:schemeClr val="tx1"/>
                </a:solidFill>
                <a:latin typeface="Chaparral Pro" pitchFamily="18" charset="0"/>
              </a:rPr>
              <a:t>Tes</a:t>
            </a:r>
            <a:r>
              <a:rPr lang="es-ES" sz="3200" b="1" dirty="0">
                <a:solidFill>
                  <a:schemeClr val="tx1"/>
                </a:solidFill>
                <a:latin typeface="Chaparral Pro" pitchFamily="18" charset="0"/>
              </a:rPr>
              <a:t> </a:t>
            </a:r>
            <a:r>
              <a:rPr lang="es-ES" sz="3200" b="1" dirty="0" err="1">
                <a:solidFill>
                  <a:schemeClr val="tx1"/>
                </a:solidFill>
                <a:latin typeface="Chaparral Pro" pitchFamily="18" charset="0"/>
              </a:rPr>
              <a:t>Hasil</a:t>
            </a:r>
            <a:r>
              <a:rPr lang="es-ES" sz="3200" b="1" dirty="0">
                <a:solidFill>
                  <a:schemeClr val="tx1"/>
                </a:solidFill>
                <a:latin typeface="Chaparral Pro" pitchFamily="18" charset="0"/>
              </a:rPr>
              <a:t> </a:t>
            </a:r>
            <a:r>
              <a:rPr lang="es-ES" sz="3200" b="1" dirty="0" err="1">
                <a:solidFill>
                  <a:schemeClr val="tx1"/>
                </a:solidFill>
                <a:latin typeface="Chaparral Pro" pitchFamily="18" charset="0"/>
              </a:rPr>
              <a:t>Belajar</a:t>
            </a:r>
            <a:endParaRPr lang="id-ID" sz="3200" b="1" dirty="0">
              <a:solidFill>
                <a:schemeClr val="tx1"/>
              </a:solidFill>
              <a:latin typeface="Chaparral Pro" pitchFamily="18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609600" y="2438400"/>
            <a:ext cx="8001000" cy="4114800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id-ID" sz="2200" dirty="0">
                <a:solidFill>
                  <a:schemeClr val="tx1"/>
                </a:solidFill>
              </a:rPr>
              <a:t>Mengukur hasil belajar </a:t>
            </a:r>
            <a:r>
              <a:rPr lang="id-ID" sz="2200" dirty="0" smtClean="0">
                <a:solidFill>
                  <a:schemeClr val="tx1"/>
                </a:solidFill>
              </a:rPr>
              <a:t>sesuai </a:t>
            </a:r>
            <a:r>
              <a:rPr lang="id-ID" sz="2200" dirty="0">
                <a:solidFill>
                  <a:schemeClr val="tx1"/>
                </a:solidFill>
              </a:rPr>
              <a:t>dengan </a:t>
            </a:r>
            <a:r>
              <a:rPr lang="id-ID" sz="2200" dirty="0" smtClean="0">
                <a:solidFill>
                  <a:schemeClr val="tx1"/>
                </a:solidFill>
              </a:rPr>
              <a:t>tujuan instruksional</a:t>
            </a:r>
            <a:r>
              <a:rPr lang="id-ID" sz="22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dirty="0" smtClean="0">
                <a:solidFill>
                  <a:schemeClr val="tx1"/>
                </a:solidFill>
              </a:rPr>
              <a:t>Mengukur </a:t>
            </a:r>
            <a:r>
              <a:rPr lang="id-ID" sz="2200" dirty="0">
                <a:solidFill>
                  <a:schemeClr val="tx1"/>
                </a:solidFill>
              </a:rPr>
              <a:t>suatu sampel yang representatif dari hasil belajar dan </a:t>
            </a:r>
            <a:r>
              <a:rPr lang="id-ID" sz="2200" dirty="0" smtClean="0">
                <a:solidFill>
                  <a:schemeClr val="tx1"/>
                </a:solidFill>
              </a:rPr>
              <a:t>materi sesuai dengan tujuan </a:t>
            </a:r>
            <a:r>
              <a:rPr lang="id-ID" sz="2200" dirty="0">
                <a:solidFill>
                  <a:schemeClr val="tx1"/>
                </a:solidFill>
              </a:rPr>
              <a:t>instruksional.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dirty="0" smtClean="0">
                <a:solidFill>
                  <a:schemeClr val="tx1"/>
                </a:solidFill>
              </a:rPr>
              <a:t>Harus </a:t>
            </a:r>
            <a:r>
              <a:rPr lang="id-ID" sz="2200" dirty="0">
                <a:solidFill>
                  <a:schemeClr val="tx1"/>
                </a:solidFill>
              </a:rPr>
              <a:t>berisi item-item/tugas dengan tipe yang paling cocok untuk </a:t>
            </a:r>
            <a:r>
              <a:rPr lang="id-ID" sz="2200" dirty="0" smtClean="0">
                <a:solidFill>
                  <a:schemeClr val="tx1"/>
                </a:solidFill>
              </a:rPr>
              <a:t>mengukur hasil </a:t>
            </a:r>
            <a:r>
              <a:rPr lang="id-ID" sz="2200" dirty="0">
                <a:solidFill>
                  <a:schemeClr val="tx1"/>
                </a:solidFill>
              </a:rPr>
              <a:t>belajar yang diinginkan.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dirty="0" smtClean="0">
                <a:solidFill>
                  <a:schemeClr val="tx1"/>
                </a:solidFill>
              </a:rPr>
              <a:t>Dirancang </a:t>
            </a:r>
            <a:r>
              <a:rPr lang="id-ID" sz="2200" dirty="0">
                <a:solidFill>
                  <a:schemeClr val="tx1"/>
                </a:solidFill>
              </a:rPr>
              <a:t>agar sesuai dengan tujuan penggunaan </a:t>
            </a:r>
            <a:r>
              <a:rPr lang="id-ID" sz="2200" dirty="0" smtClean="0">
                <a:solidFill>
                  <a:schemeClr val="tx1"/>
                </a:solidFill>
              </a:rPr>
              <a:t>hasilnya</a:t>
            </a:r>
            <a:r>
              <a:rPr lang="id-ID" sz="2200" dirty="0">
                <a:solidFill>
                  <a:schemeClr val="tx1"/>
                </a:solidFill>
              </a:rPr>
              <a:t> </a:t>
            </a:r>
            <a:r>
              <a:rPr lang="id-ID" sz="2200" dirty="0" smtClean="0">
                <a:solidFill>
                  <a:schemeClr val="tx1"/>
                </a:solidFill>
              </a:rPr>
              <a:t>(Gronlund</a:t>
            </a:r>
            <a:r>
              <a:rPr lang="id-ID" sz="2200" dirty="0">
                <a:solidFill>
                  <a:schemeClr val="tx1"/>
                </a:solidFill>
              </a:rPr>
              <a:t>, 1977).</a:t>
            </a:r>
            <a:endParaRPr lang="id-ID" sz="2200" dirty="0">
              <a:solidFill>
                <a:schemeClr val="tx1"/>
              </a:solidFill>
              <a:latin typeface="Centaur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78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148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2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b="1" dirty="0" err="1" smtClean="0"/>
              <a:t>Pengukuran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ukuran.pengukuran</a:t>
            </a:r>
            <a:r>
              <a:rPr lang="en-US" dirty="0" smtClean="0"/>
              <a:t>(</a:t>
            </a:r>
            <a:r>
              <a:rPr lang="en-US" i="1" dirty="0" smtClean="0"/>
              <a:t>measurement) </a:t>
            </a:r>
            <a:r>
              <a:rPr lang="en-US" i="1" dirty="0" err="1" smtClean="0"/>
              <a:t>disini</a:t>
            </a:r>
            <a:r>
              <a:rPr lang="en-US" i="1" dirty="0" smtClean="0"/>
              <a:t> </a:t>
            </a:r>
            <a:r>
              <a:rPr lang="en-US" i="1" dirty="0" err="1" smtClean="0"/>
              <a:t>bersifat</a:t>
            </a:r>
            <a:r>
              <a:rPr lang="en-US" i="1" dirty="0" smtClean="0"/>
              <a:t> </a:t>
            </a:r>
            <a:r>
              <a:rPr lang="en-US" i="1" dirty="0" err="1" smtClean="0"/>
              <a:t>kuantitatif</a:t>
            </a:r>
            <a:r>
              <a:rPr lang="en-US" i="1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Evaluasi</a:t>
            </a:r>
            <a:r>
              <a:rPr lang="en-US" b="1" dirty="0" smtClean="0"/>
              <a:t> </a:t>
            </a:r>
            <a:r>
              <a:rPr lang="en-US" b="1" dirty="0" err="1" smtClean="0"/>
              <a:t>pembelajaran</a:t>
            </a:r>
            <a:r>
              <a:rPr lang="en-US" b="1" dirty="0" smtClean="0"/>
              <a:t> </a:t>
            </a:r>
            <a:r>
              <a:rPr lang="en-US" b="1" dirty="0" err="1" smtClean="0"/>
              <a:t>sejarah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</TotalTime>
  <Words>444</Words>
  <Application>Microsoft Office PowerPoint</Application>
  <PresentationFormat>On-screen Show (4:3)</PresentationFormat>
  <Paragraphs>61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Hardcover</vt:lpstr>
      <vt:lpstr>EVALUASI PEMBELAJARAN SEJARAH</vt:lpstr>
      <vt:lpstr>Definisi Evaluasi Pembelajaran Sejarah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Konsep Evaluasi pembelajaran sejarah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PEMBELAJARAN SEJARAH</dc:title>
  <dc:creator>Dhana</dc:creator>
  <cp:lastModifiedBy>User</cp:lastModifiedBy>
  <cp:revision>28</cp:revision>
  <dcterms:created xsi:type="dcterms:W3CDTF">2019-04-12T03:40:08Z</dcterms:created>
  <dcterms:modified xsi:type="dcterms:W3CDTF">2020-10-12T06:42:52Z</dcterms:modified>
</cp:coreProperties>
</file>