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307" r:id="rId9"/>
    <p:sldId id="290" r:id="rId10"/>
    <p:sldId id="308" r:id="rId11"/>
    <p:sldId id="291" r:id="rId12"/>
    <p:sldId id="309" r:id="rId13"/>
    <p:sldId id="292" r:id="rId14"/>
    <p:sldId id="310" r:id="rId15"/>
    <p:sldId id="293" r:id="rId16"/>
    <p:sldId id="311" r:id="rId17"/>
    <p:sldId id="294" r:id="rId18"/>
    <p:sldId id="312" r:id="rId19"/>
    <p:sldId id="295" r:id="rId20"/>
    <p:sldId id="313" r:id="rId21"/>
    <p:sldId id="296" r:id="rId22"/>
    <p:sldId id="314" r:id="rId23"/>
    <p:sldId id="297" r:id="rId24"/>
    <p:sldId id="315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288" r:id="rId34"/>
    <p:sldId id="306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51012-2CFD-430B-ADF1-6A8E992F36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7C295-A104-49AD-94C3-A225FD7BD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6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7C295-A104-49AD-94C3-A225FD7BDD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8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9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5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5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6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D46B-A608-4636-99F4-438F5286A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B97AB-AE37-4911-B476-5CB32BB9A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9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08159" y="5535047"/>
            <a:ext cx="538323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Fakultas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Matematika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Ilmu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Alam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522118" y="1475911"/>
            <a:ext cx="132422" cy="6629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70678"/>
            <a:ext cx="1349829" cy="1328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2539" y="5081100"/>
            <a:ext cx="294792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Jurusan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Biologi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111829" y="5880378"/>
            <a:ext cx="294792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Lampung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14" y="4355068"/>
            <a:ext cx="557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Achmad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Arifiyanto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M.Si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" y="830481"/>
            <a:ext cx="7772400" cy="132434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70C0"/>
                </a:solidFill>
                <a:latin typeface="Trebuchet MS" pitchFamily="34" charset="0"/>
              </a:rPr>
              <a:t>Protozoa</a:t>
            </a:r>
            <a:endParaRPr lang="en-US" sz="96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24157" y="2209800"/>
            <a:ext cx="6095686" cy="838200"/>
          </a:xfrm>
        </p:spPr>
        <p:txBody>
          <a:bodyPr>
            <a:normAutofit lnSpcReduction="10000"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Microbiological Approach</a:t>
            </a:r>
          </a:p>
          <a:p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0" grpId="0" animBg="1"/>
      <p:bldP spid="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eimeria infe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657600" cy="46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eimeria infe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76773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/>
              <a:t>Sarcocystis</a:t>
            </a:r>
            <a:r>
              <a:rPr lang="en-US" dirty="0"/>
              <a:t> sp.</a:t>
            </a:r>
            <a:endParaRPr lang="en-US" dirty="0"/>
          </a:p>
        </p:txBody>
      </p:sp>
      <p:pic>
        <p:nvPicPr>
          <p:cNvPr id="3074" name="Picture 2" descr="Sarcocystis sporocy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rcocystis sporulated oocy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80" y="1981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sarcosystosis in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28600"/>
            <a:ext cx="74771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age result for sarcosystosis inf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57721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1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Neurospora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098" name="Picture 2" descr="Image result for neosp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4969"/>
            <a:ext cx="5181600" cy="387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Image result for neurospor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2388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89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Toxoplasma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5122" name="Picture 2" descr="Image result for toxopla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88" y="2209800"/>
            <a:ext cx="54838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Image result for toxoplasm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62960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Besnoitia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6146" name="Picture 2" descr="Image result for besnoi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324600" cy="38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Image result for bsnoITIA IN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4632"/>
            <a:ext cx="4147749" cy="61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age result for bsnoITIA INF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49" y="1398639"/>
            <a:ext cx="3993473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0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Babesia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7170" name="Picture 2" descr="Image result for bab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962400" cy="376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algae definition according to you?</a:t>
            </a:r>
          </a:p>
          <a:p>
            <a:r>
              <a:rPr lang="en-US" dirty="0" smtClean="0"/>
              <a:t>How were they gain their nutrition?</a:t>
            </a:r>
          </a:p>
          <a:p>
            <a:r>
              <a:rPr lang="en-US" dirty="0" smtClean="0"/>
              <a:t>Why do we should learn this topic ?</a:t>
            </a:r>
          </a:p>
          <a:p>
            <a:r>
              <a:rPr lang="en-US" dirty="0" smtClean="0"/>
              <a:t>How do algae can provide benefit to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Image result for BABESIAIN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2" y="1676400"/>
            <a:ext cx="42862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 result for BABESIAINF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267200" cy="224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7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Theileria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8194" name="Picture 2" descr="Image result for theil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55" y="1676400"/>
            <a:ext cx="5943600" cy="37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Image result for THEILERIA  IN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524000"/>
            <a:ext cx="62960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31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Trichomonas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9218" name="Picture 2" descr="Image result for ttricom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334000" cy="39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6" name="Picture 8" descr="Image result for TRICHOMONAS  IN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5105400" cy="57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Tritrichomonas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0242" name="Picture 2" descr="Image result for tritrichom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3839"/>
            <a:ext cx="5943600" cy="380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Trypanosoma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1266" name="Picture 2" descr="Image result for trypanos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628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Leishmania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2290" name="Picture 2" descr="Image result for leishm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876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Heterolobosea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3314" name="Picture 2" descr="Image result for heterolobo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Heterolobosea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4338" name="Picture 2" descr="Image result for entamo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3800" y="1538660"/>
            <a:ext cx="5181600" cy="4876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0"/>
            <a:ext cx="56388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1143000"/>
          </a:xfrm>
        </p:spPr>
        <p:txBody>
          <a:bodyPr/>
          <a:lstStyle/>
          <a:p>
            <a:r>
              <a:rPr lang="en-US" dirty="0" smtClean="0"/>
              <a:t>Open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529412"/>
            <a:ext cx="5181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the year 1866 by Ernst </a:t>
            </a:r>
            <a:r>
              <a:rPr lang="en-US" dirty="0" smtClean="0"/>
              <a:t>Haeckel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nimal-like </a:t>
            </a:r>
            <a:r>
              <a:rPr lang="en-US" dirty="0"/>
              <a:t>protozoans, i.e., heterotrophic/parasitic </a:t>
            </a:r>
            <a:r>
              <a:rPr lang="en-US" dirty="0" smtClean="0"/>
              <a:t>motile eukaryotes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lantlike </a:t>
            </a:r>
            <a:r>
              <a:rPr lang="en-US" dirty="0" err="1"/>
              <a:t>protophyta</a:t>
            </a:r>
            <a:r>
              <a:rPr lang="en-US" dirty="0"/>
              <a:t> or algae, i.e., autotrophic unicellular eukaryotes;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Fungus-like </a:t>
            </a:r>
            <a:r>
              <a:rPr lang="en-US" dirty="0"/>
              <a:t>saprophytes, i.e., unicellular eukaryotic decomposers with </a:t>
            </a:r>
            <a:r>
              <a:rPr lang="en-US" dirty="0" smtClean="0"/>
              <a:t>extracellular digestion </a:t>
            </a:r>
            <a:r>
              <a:rPr lang="en-US" dirty="0"/>
              <a:t>and spore production.</a:t>
            </a:r>
            <a:endParaRPr lang="en-US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05200" cy="13716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History </a:t>
            </a:r>
            <a:endParaRPr lang="en-US" sz="6000" b="1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06" y="4531579"/>
            <a:ext cx="2680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Trebuchet MS" pitchFamily="34" charset="0"/>
              </a:rPr>
              <a:t>Protozoa</a:t>
            </a:r>
            <a:endParaRPr lang="en-US" sz="4800" dirty="0">
              <a:latin typeface="Trebuchet MS" pitchFamily="34" charset="0"/>
            </a:endParaRPr>
          </a:p>
        </p:txBody>
      </p:sp>
      <p:pic>
        <p:nvPicPr>
          <p:cNvPr id="1026" name="Picture 2" descr="Image result for in the year 1866 by Ernst Haeck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538660"/>
            <a:ext cx="16192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0840" y="3792394"/>
            <a:ext cx="33077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 the year 1866 by Ernst Haeckel</a:t>
            </a:r>
            <a:endParaRPr lang="en-US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1028" name="Picture 4" descr="Image result for w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44" y="1949942"/>
            <a:ext cx="4758311" cy="368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Balamuthia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5362" name="Picture 2" descr="Image result for balamut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819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Acanthamoeba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6386" name="Picture 2" descr="Image result for acanthamo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Paramoeba</a:t>
            </a:r>
            <a:r>
              <a:rPr lang="en-US" i="1" dirty="0" smtClean="0"/>
              <a:t> </a:t>
            </a:r>
            <a:r>
              <a:rPr lang="en-US" dirty="0" smtClean="0"/>
              <a:t>sp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7410" name="Picture 2" descr="Image result for paramo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6096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199"/>
            <a:ext cx="4281487" cy="483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5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Tugas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07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144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7200" dirty="0" smtClean="0">
                <a:solidFill>
                  <a:srgbClr val="0070C0"/>
                </a:solidFill>
                <a:latin typeface="Trebuchet MS" pitchFamily="34" charset="0"/>
              </a:rPr>
              <a:t>Vielen Dank </a:t>
            </a:r>
            <a:r>
              <a:rPr lang="de-DE" dirty="0" smtClean="0">
                <a:solidFill>
                  <a:srgbClr val="0070C0"/>
                </a:solidFill>
                <a:latin typeface="Trebuchet MS" pitchFamily="34" charset="0"/>
              </a:rPr>
              <a:t/>
            </a:r>
            <a:br>
              <a:rPr lang="de-DE" dirty="0" smtClean="0">
                <a:solidFill>
                  <a:srgbClr val="0070C0"/>
                </a:solidFill>
                <a:latin typeface="Trebuchet MS" pitchFamily="34" charset="0"/>
              </a:rPr>
            </a:br>
            <a:r>
              <a:rPr lang="de-DE" dirty="0" smtClean="0">
                <a:solidFill>
                  <a:srgbClr val="0070C0"/>
                </a:solidFill>
                <a:latin typeface="Trebuchet MS" pitchFamily="34" charset="0"/>
              </a:rPr>
              <a:t>für ihre </a:t>
            </a:r>
            <a:br>
              <a:rPr lang="de-DE" dirty="0" smtClean="0">
                <a:solidFill>
                  <a:srgbClr val="0070C0"/>
                </a:solidFill>
                <a:latin typeface="Trebuchet MS" pitchFamily="34" charset="0"/>
              </a:rPr>
            </a:br>
            <a:r>
              <a:rPr lang="de-DE" dirty="0" smtClean="0">
                <a:solidFill>
                  <a:srgbClr val="0070C0"/>
                </a:solidFill>
                <a:latin typeface="Trebuchet MS" pitchFamily="34" charset="0"/>
              </a:rPr>
              <a:t>Aufmerksamkeit</a:t>
            </a:r>
            <a:endParaRPr lang="en-US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3800" y="1538660"/>
            <a:ext cx="5181600" cy="4876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0"/>
            <a:ext cx="56388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1143000"/>
          </a:xfrm>
        </p:spPr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524000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simplest definition of a </a:t>
            </a:r>
            <a:r>
              <a:rPr lang="en-US" dirty="0" err="1"/>
              <a:t>protist</a:t>
            </a:r>
            <a:r>
              <a:rPr lang="en-US" dirty="0"/>
              <a:t> is exclusive: a eukaryote that is neither an </a:t>
            </a:r>
            <a:r>
              <a:rPr lang="en-US" dirty="0" smtClean="0"/>
              <a:t>animal nor </a:t>
            </a:r>
            <a:r>
              <a:rPr lang="en-US" dirty="0"/>
              <a:t>a plant or a </a:t>
            </a:r>
            <a:r>
              <a:rPr lang="en-US" dirty="0" smtClean="0"/>
              <a:t>fungus</a:t>
            </a:r>
          </a:p>
          <a:p>
            <a:r>
              <a:rPr lang="en-US" dirty="0" err="1" smtClean="0"/>
              <a:t>Protist</a:t>
            </a:r>
            <a:r>
              <a:rPr lang="en-US" dirty="0" smtClean="0"/>
              <a:t> is a polyphyletic (paraphyletic) assembly; </a:t>
            </a:r>
            <a:r>
              <a:rPr lang="en-US" dirty="0">
                <a:solidFill>
                  <a:srgbClr val="0070C0"/>
                </a:solidFill>
              </a:rPr>
              <a:t>an artificial collection of diverse </a:t>
            </a:r>
            <a:r>
              <a:rPr lang="en-US" dirty="0" smtClean="0">
                <a:solidFill>
                  <a:srgbClr val="0070C0"/>
                </a:solidFill>
              </a:rPr>
              <a:t>organisms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It’s only limited human knowledge</a:t>
            </a:r>
            <a:r>
              <a:rPr lang="en-US" sz="4300" dirty="0" smtClean="0"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sz="2200" dirty="0" smtClean="0">
                <a:latin typeface="Arial Rounded MT Bold" pitchFamily="34" charset="0"/>
                <a:cs typeface="Aharoni" pitchFamily="2" charset="-79"/>
              </a:rPr>
              <a:t>to give name</a:t>
            </a:r>
            <a:endParaRPr lang="en-US" sz="43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05200" cy="13716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4768" y="2209800"/>
            <a:ext cx="2680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Trebuchet MS" pitchFamily="34" charset="0"/>
              </a:rPr>
              <a:t>Protoza</a:t>
            </a:r>
            <a:r>
              <a:rPr lang="en-US" sz="5400" dirty="0" smtClean="0">
                <a:latin typeface="Trebuchet MS" pitchFamily="34" charset="0"/>
              </a:rPr>
              <a:t> </a:t>
            </a:r>
            <a:endParaRPr lang="en-US" sz="5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798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4" y="1371600"/>
            <a:ext cx="8229599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94303"/>
            <a:ext cx="8229600" cy="9445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Classification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Cryptosporidium </a:t>
            </a:r>
            <a:r>
              <a:rPr lang="en-US" dirty="0" smtClean="0"/>
              <a:t>sp.</a:t>
            </a:r>
            <a:endParaRPr lang="en-US" i="1" dirty="0"/>
          </a:p>
        </p:txBody>
      </p:sp>
      <p:pic>
        <p:nvPicPr>
          <p:cNvPr id="1026" name="Picture 2" descr="Image result for cryptospori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4864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Image result for cryptospori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1433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Shapes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Eimeria</a:t>
            </a:r>
            <a:r>
              <a:rPr lang="en-US" dirty="0" smtClean="0"/>
              <a:t> sp. </a:t>
            </a:r>
            <a:endParaRPr lang="en-US" dirty="0"/>
          </a:p>
        </p:txBody>
      </p:sp>
      <p:pic>
        <p:nvPicPr>
          <p:cNvPr id="2050" name="Picture 2" descr="Image result for ei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429000" cy="40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239</Words>
  <Application>Microsoft Office PowerPoint</Application>
  <PresentationFormat>On-screen Show (4:3)</PresentationFormat>
  <Paragraphs>65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Protozoa</vt:lpstr>
      <vt:lpstr>Introduction </vt:lpstr>
      <vt:lpstr>Open mind</vt:lpstr>
      <vt:lpstr>Objective </vt:lpstr>
      <vt:lpstr>Classification </vt:lpstr>
      <vt:lpstr>PowerPoint Presentation</vt:lpstr>
      <vt:lpstr>Shapes diversity</vt:lpstr>
      <vt:lpstr>PowerPoint Presentation</vt:lpstr>
      <vt:lpstr>Shapes diversity</vt:lpstr>
      <vt:lpstr>PowerPoint Presentation</vt:lpstr>
      <vt:lpstr>Shapes diversity</vt:lpstr>
      <vt:lpstr>PowerPoint Presentation</vt:lpstr>
      <vt:lpstr>Shapes diversity</vt:lpstr>
      <vt:lpstr>PowerPoint Presentation</vt:lpstr>
      <vt:lpstr>Shapes diversity</vt:lpstr>
      <vt:lpstr>PowerPoint Presentation</vt:lpstr>
      <vt:lpstr>Shapes diversity</vt:lpstr>
      <vt:lpstr>PowerPoint Presentation</vt:lpstr>
      <vt:lpstr>Shapes diversity</vt:lpstr>
      <vt:lpstr>PowerPoint Presentation</vt:lpstr>
      <vt:lpstr>Shapes diversity</vt:lpstr>
      <vt:lpstr>PowerPoint Presentation</vt:lpstr>
      <vt:lpstr>Shapes diversity</vt:lpstr>
      <vt:lpstr>PowerPoint Presentation</vt:lpstr>
      <vt:lpstr>Shapes diversity</vt:lpstr>
      <vt:lpstr>Shapes diversity</vt:lpstr>
      <vt:lpstr>Shapes diversity</vt:lpstr>
      <vt:lpstr>Shapes diversity</vt:lpstr>
      <vt:lpstr>Shapes diversity</vt:lpstr>
      <vt:lpstr>Shapes diversity</vt:lpstr>
      <vt:lpstr>Shapes diversity</vt:lpstr>
      <vt:lpstr>Shapes diversity</vt:lpstr>
      <vt:lpstr>References </vt:lpstr>
      <vt:lpstr>Tugas </vt:lpstr>
      <vt:lpstr>Vielen Dank  für ihre 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Protozoa</dc:title>
  <dc:creator>Arifianto</dc:creator>
  <cp:lastModifiedBy>Arifianto</cp:lastModifiedBy>
  <cp:revision>29</cp:revision>
  <dcterms:created xsi:type="dcterms:W3CDTF">2019-09-21T13:19:51Z</dcterms:created>
  <dcterms:modified xsi:type="dcterms:W3CDTF">2019-09-27T00:35:20Z</dcterms:modified>
</cp:coreProperties>
</file>