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Inria Serif" pitchFamily="2" charset="77"/>
      <p:regular r:id="rId20"/>
      <p:bold r:id="rId21"/>
      <p:italic r:id="rId22"/>
      <p:boldItalic r:id="rId23"/>
    </p:embeddedFont>
    <p:embeddedFont>
      <p:font typeface="Inria Serif Light" pitchFamily="2" charset="77"/>
      <p:regular r:id="rId24"/>
      <p:bold r:id="rId25"/>
      <p:italic r:id="rId26"/>
      <p:boldItalic r:id="rId27"/>
    </p:embeddedFont>
    <p:embeddedFont>
      <p:font typeface="Playfair Display" pitchFamily="2" charset="77"/>
      <p:regular r:id="rId28"/>
      <p:bold r:id="rId29"/>
      <p:italic r:id="rId30"/>
      <p:boldItalic r:id="rId31"/>
    </p:embeddedFont>
    <p:embeddedFont>
      <p:font typeface="Playfair Display Regular"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snapToObjects="1">
      <p:cViewPr varScale="1">
        <p:scale>
          <a:sx n="140" d="100"/>
          <a:sy n="140"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702900" y="1361354"/>
            <a:ext cx="3724500" cy="1159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600"/>
              <a:buNone/>
              <a:defRPr sz="3600"/>
            </a:lvl1pPr>
            <a:lvl2pPr lvl="1" algn="l">
              <a:lnSpc>
                <a:spcPct val="90000"/>
              </a:lnSpc>
              <a:spcBef>
                <a:spcPts val="0"/>
              </a:spcBef>
              <a:spcAft>
                <a:spcPts val="0"/>
              </a:spcAft>
              <a:buSzPts val="3600"/>
              <a:buNone/>
              <a:defRPr sz="3600"/>
            </a:lvl2pPr>
            <a:lvl3pPr lvl="2" algn="l">
              <a:lnSpc>
                <a:spcPct val="90000"/>
              </a:lnSpc>
              <a:spcBef>
                <a:spcPts val="0"/>
              </a:spcBef>
              <a:spcAft>
                <a:spcPts val="0"/>
              </a:spcAft>
              <a:buSzPts val="3600"/>
              <a:buNone/>
              <a:defRPr sz="3600"/>
            </a:lvl3pPr>
            <a:lvl4pPr lvl="3" algn="l">
              <a:lnSpc>
                <a:spcPct val="90000"/>
              </a:lnSpc>
              <a:spcBef>
                <a:spcPts val="0"/>
              </a:spcBef>
              <a:spcAft>
                <a:spcPts val="0"/>
              </a:spcAft>
              <a:buSzPts val="3600"/>
              <a:buNone/>
              <a:defRPr sz="3600"/>
            </a:lvl4pPr>
            <a:lvl5pPr lvl="4" algn="l">
              <a:lnSpc>
                <a:spcPct val="90000"/>
              </a:lnSpc>
              <a:spcBef>
                <a:spcPts val="0"/>
              </a:spcBef>
              <a:spcAft>
                <a:spcPts val="0"/>
              </a:spcAft>
              <a:buSzPts val="3600"/>
              <a:buNone/>
              <a:defRPr sz="3600"/>
            </a:lvl5pPr>
            <a:lvl6pPr lvl="5" algn="l">
              <a:lnSpc>
                <a:spcPct val="90000"/>
              </a:lnSpc>
              <a:spcBef>
                <a:spcPts val="0"/>
              </a:spcBef>
              <a:spcAft>
                <a:spcPts val="0"/>
              </a:spcAft>
              <a:buSzPts val="3600"/>
              <a:buNone/>
              <a:defRPr sz="3600"/>
            </a:lvl6pPr>
            <a:lvl7pPr lvl="6" algn="l">
              <a:lnSpc>
                <a:spcPct val="90000"/>
              </a:lnSpc>
              <a:spcBef>
                <a:spcPts val="0"/>
              </a:spcBef>
              <a:spcAft>
                <a:spcPts val="0"/>
              </a:spcAft>
              <a:buSzPts val="3600"/>
              <a:buNone/>
              <a:defRPr sz="3600"/>
            </a:lvl7pPr>
            <a:lvl8pPr lvl="7" algn="l">
              <a:lnSpc>
                <a:spcPct val="90000"/>
              </a:lnSpc>
              <a:spcBef>
                <a:spcPts val="0"/>
              </a:spcBef>
              <a:spcAft>
                <a:spcPts val="0"/>
              </a:spcAft>
              <a:buSzPts val="3600"/>
              <a:buNone/>
              <a:defRPr sz="3600"/>
            </a:lvl8pPr>
            <a:lvl9pPr lvl="8" algn="l">
              <a:lnSpc>
                <a:spcPct val="90000"/>
              </a:lnSpc>
              <a:spcBef>
                <a:spcPts val="0"/>
              </a:spcBef>
              <a:spcAft>
                <a:spcPts val="0"/>
              </a:spcAft>
              <a:buSzPts val="3600"/>
              <a:buNone/>
              <a:defRPr sz="3600"/>
            </a:lvl9pPr>
          </a:lstStyle>
          <a:p>
            <a:endParaRPr/>
          </a:p>
        </p:txBody>
      </p:sp>
      <p:sp>
        <p:nvSpPr>
          <p:cNvPr id="12" name="Google Shape;12;p2"/>
          <p:cNvSpPr/>
          <p:nvPr/>
        </p:nvSpPr>
        <p:spPr>
          <a:xfrm>
            <a:off x="8227900" y="-1675"/>
            <a:ext cx="916200" cy="916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52"/>
        <p:cNvGrpSpPr/>
        <p:nvPr/>
      </p:nvGrpSpPr>
      <p:grpSpPr>
        <a:xfrm>
          <a:off x="0" y="0"/>
          <a:ext cx="0" cy="0"/>
          <a:chOff x="0" y="0"/>
          <a:chExt cx="0" cy="0"/>
        </a:xfrm>
      </p:grpSpPr>
      <p:sp>
        <p:nvSpPr>
          <p:cNvPr id="53" name="Google Shape;53;p11"/>
          <p:cNvSpPr/>
          <p:nvPr/>
        </p:nvSpPr>
        <p:spPr>
          <a:xfrm>
            <a:off x="2307300" y="921000"/>
            <a:ext cx="6836700" cy="4222500"/>
          </a:xfrm>
          <a:prstGeom prst="rect">
            <a:avLst/>
          </a:prstGeom>
          <a:solidFill>
            <a:srgbClr val="3B1106">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1"/>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lvl="0" indent="-431800" algn="l">
              <a:lnSpc>
                <a:spcPct val="115000"/>
              </a:lnSpc>
              <a:spcBef>
                <a:spcPts val="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1pPr>
            <a:lvl2pPr marL="914400" lvl="1" indent="-431800" algn="l">
              <a:lnSpc>
                <a:spcPct val="115000"/>
              </a:lnSpc>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2pPr>
            <a:lvl3pPr marL="1371600" lvl="2" indent="-431800" algn="l">
              <a:lnSpc>
                <a:spcPct val="115000"/>
              </a:lnSpc>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3pPr>
            <a:lvl4pPr marL="1828800" lvl="3" indent="-431800" algn="l">
              <a:lnSpc>
                <a:spcPct val="115000"/>
              </a:lnSpc>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4pPr>
            <a:lvl5pPr marL="2286000" lvl="4" indent="-431800" algn="l">
              <a:lnSpc>
                <a:spcPct val="115000"/>
              </a:lnSpc>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5pPr>
            <a:lvl6pPr marL="2743200" lvl="5" indent="-431800" algn="l">
              <a:lnSpc>
                <a:spcPct val="115000"/>
              </a:lnSpc>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6pPr>
            <a:lvl7pPr marL="3200400" lvl="6" indent="-431800" algn="l">
              <a:lnSpc>
                <a:spcPct val="115000"/>
              </a:lnSpc>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7pPr>
            <a:lvl8pPr marL="3657600" lvl="7" indent="-431800" algn="l">
              <a:lnSpc>
                <a:spcPct val="115000"/>
              </a:lnSpc>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8pPr>
            <a:lvl9pPr marL="4114800" lvl="8" indent="-431800" algn="l">
              <a:lnSpc>
                <a:spcPct val="115000"/>
              </a:lnSpc>
              <a:spcBef>
                <a:spcPts val="600"/>
              </a:spcBef>
              <a:spcAft>
                <a:spcPts val="600"/>
              </a:spcAft>
              <a:buClr>
                <a:schemeClr val="lt1"/>
              </a:buClr>
              <a:buSzPts val="3200"/>
              <a:buFont typeface="Inria Serif"/>
              <a:buChar char="■"/>
              <a:defRPr sz="3200" i="1">
                <a:solidFill>
                  <a:schemeClr val="lt1"/>
                </a:solidFill>
                <a:latin typeface="Inria Serif"/>
                <a:ea typeface="Inria Serif"/>
                <a:cs typeface="Inria Serif"/>
                <a:sym typeface="Inria Serif"/>
              </a:defRPr>
            </a:lvl9pPr>
          </a:lstStyle>
          <a:p>
            <a:endParaRPr/>
          </a:p>
        </p:txBody>
      </p:sp>
      <p:sp>
        <p:nvSpPr>
          <p:cNvPr id="55" name="Google Shape;55;p11"/>
          <p:cNvSpPr txBox="1"/>
          <p:nvPr/>
        </p:nvSpPr>
        <p:spPr>
          <a:xfrm>
            <a:off x="213450" y="600536"/>
            <a:ext cx="1957200" cy="653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600"/>
              <a:buFont typeface="Arial"/>
              <a:buNone/>
            </a:pPr>
            <a:r>
              <a:rPr lang="en" sz="9600" b="1" i="0" u="none" strike="noStrike" cap="none">
                <a:solidFill>
                  <a:schemeClr val="lt2"/>
                </a:solidFill>
                <a:latin typeface="Inria Serif"/>
                <a:ea typeface="Inria Serif"/>
                <a:cs typeface="Inria Serif"/>
                <a:sym typeface="Inria Serif"/>
              </a:rPr>
              <a:t>“</a:t>
            </a:r>
            <a:endParaRPr sz="9600" b="1" i="0" u="none" strike="noStrike" cap="none">
              <a:solidFill>
                <a:schemeClr val="lt2"/>
              </a:solidFill>
              <a:latin typeface="Inria Serif"/>
              <a:ea typeface="Inria Serif"/>
              <a:cs typeface="Inria Serif"/>
              <a:sym typeface="Inria Serif"/>
            </a:endParaRPr>
          </a:p>
        </p:txBody>
      </p:sp>
      <p:sp>
        <p:nvSpPr>
          <p:cNvPr id="56" name="Google Shape;56;p1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57"/>
        <p:cNvGrpSpPr/>
        <p:nvPr/>
      </p:nvGrpSpPr>
      <p:grpSpPr>
        <a:xfrm>
          <a:off x="0" y="0"/>
          <a:ext cx="0" cy="0"/>
          <a:chOff x="0" y="0"/>
          <a:chExt cx="0" cy="0"/>
        </a:xfrm>
      </p:grpSpPr>
      <p:sp>
        <p:nvSpPr>
          <p:cNvPr id="58" name="Google Shape;58;p12"/>
          <p:cNvSpPr/>
          <p:nvPr/>
        </p:nvSpPr>
        <p:spPr>
          <a:xfrm>
            <a:off x="2307300" y="0"/>
            <a:ext cx="6836700" cy="46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2"/>
          <p:cNvSpPr txBox="1">
            <a:spLocks noGrp="1"/>
          </p:cNvSpPr>
          <p:nvPr>
            <p:ph type="body" idx="1"/>
          </p:nvPr>
        </p:nvSpPr>
        <p:spPr>
          <a:xfrm>
            <a:off x="367825" y="3875252"/>
            <a:ext cx="1767300" cy="8595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Clr>
                <a:schemeClr val="dk2"/>
              </a:buClr>
              <a:buSzPts val="1500"/>
              <a:buNone/>
              <a:defRPr sz="1500">
                <a:solidFill>
                  <a:schemeClr val="dk2"/>
                </a:solidFill>
              </a:defRPr>
            </a:lvl1pPr>
          </a:lstStyle>
          <a:p>
            <a:endParaRPr/>
          </a:p>
        </p:txBody>
      </p:sp>
      <p:sp>
        <p:nvSpPr>
          <p:cNvPr id="60" name="Google Shape;60;p12"/>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3"/>
        <p:cNvGrpSpPr/>
        <p:nvPr/>
      </p:nvGrpSpPr>
      <p:grpSpPr>
        <a:xfrm>
          <a:off x="0" y="0"/>
          <a:ext cx="0" cy="0"/>
          <a:chOff x="0" y="0"/>
          <a:chExt cx="0" cy="0"/>
        </a:xfrm>
      </p:grpSpPr>
      <p:sp>
        <p:nvSpPr>
          <p:cNvPr id="14" name="Google Shape;14;p3"/>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a:endParaRPr/>
          </a:p>
        </p:txBody>
      </p:sp>
      <p:sp>
        <p:nvSpPr>
          <p:cNvPr id="16" name="Google Shape;16;p3"/>
          <p:cNvSpPr txBox="1">
            <a:spLocks noGrp="1"/>
          </p:cNvSpPr>
          <p:nvPr>
            <p:ph type="body" idx="1"/>
          </p:nvPr>
        </p:nvSpPr>
        <p:spPr>
          <a:xfrm>
            <a:off x="2794425" y="1376725"/>
            <a:ext cx="2754000" cy="33111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600"/>
              </a:spcBef>
              <a:spcAft>
                <a:spcPts val="0"/>
              </a:spcAft>
              <a:buSzPts val="1800"/>
              <a:buChar char="▪"/>
              <a:defRPr sz="1800"/>
            </a:lvl2pPr>
            <a:lvl3pPr marL="1371600" lvl="2" indent="-342900" algn="l">
              <a:lnSpc>
                <a:spcPct val="115000"/>
              </a:lnSpc>
              <a:spcBef>
                <a:spcPts val="600"/>
              </a:spcBef>
              <a:spcAft>
                <a:spcPts val="0"/>
              </a:spcAft>
              <a:buSzPts val="1800"/>
              <a:buChar char="▫"/>
              <a:defRPr sz="1800"/>
            </a:lvl3pPr>
            <a:lvl4pPr marL="1828800" lvl="3" indent="-342900" algn="l">
              <a:lnSpc>
                <a:spcPct val="115000"/>
              </a:lnSpc>
              <a:spcBef>
                <a:spcPts val="600"/>
              </a:spcBef>
              <a:spcAft>
                <a:spcPts val="0"/>
              </a:spcAft>
              <a:buSzPts val="1800"/>
              <a:buChar char="●"/>
              <a:defRPr sz="1800"/>
            </a:lvl4pPr>
            <a:lvl5pPr marL="2286000" lvl="4" indent="-342900" algn="l">
              <a:lnSpc>
                <a:spcPct val="115000"/>
              </a:lnSpc>
              <a:spcBef>
                <a:spcPts val="600"/>
              </a:spcBef>
              <a:spcAft>
                <a:spcPts val="0"/>
              </a:spcAft>
              <a:buSzPts val="1800"/>
              <a:buChar char="○"/>
              <a:defRPr sz="1800"/>
            </a:lvl5pPr>
            <a:lvl6pPr marL="2743200" lvl="5" indent="-342900" algn="l">
              <a:lnSpc>
                <a:spcPct val="115000"/>
              </a:lnSpc>
              <a:spcBef>
                <a:spcPts val="600"/>
              </a:spcBef>
              <a:spcAft>
                <a:spcPts val="0"/>
              </a:spcAft>
              <a:buSzPts val="1800"/>
              <a:buChar char="■"/>
              <a:defRPr sz="1800"/>
            </a:lvl6pPr>
            <a:lvl7pPr marL="3200400" lvl="6" indent="-342900" algn="l">
              <a:lnSpc>
                <a:spcPct val="115000"/>
              </a:lnSpc>
              <a:spcBef>
                <a:spcPts val="600"/>
              </a:spcBef>
              <a:spcAft>
                <a:spcPts val="0"/>
              </a:spcAft>
              <a:buSzPts val="1800"/>
              <a:buChar char="●"/>
              <a:defRPr sz="1800"/>
            </a:lvl7pPr>
            <a:lvl8pPr marL="3657600" lvl="7" indent="-342900" algn="l">
              <a:lnSpc>
                <a:spcPct val="115000"/>
              </a:lnSpc>
              <a:spcBef>
                <a:spcPts val="600"/>
              </a:spcBef>
              <a:spcAft>
                <a:spcPts val="0"/>
              </a:spcAft>
              <a:buSzPts val="1800"/>
              <a:buChar char="○"/>
              <a:defRPr sz="1800"/>
            </a:lvl8pPr>
            <a:lvl9pPr marL="4114800" lvl="8" indent="-342900" algn="l">
              <a:lnSpc>
                <a:spcPct val="115000"/>
              </a:lnSpc>
              <a:spcBef>
                <a:spcPts val="600"/>
              </a:spcBef>
              <a:spcAft>
                <a:spcPts val="600"/>
              </a:spcAft>
              <a:buSzPts val="1800"/>
              <a:buChar char="■"/>
              <a:defRPr sz="1800"/>
            </a:lvl9pPr>
          </a:lstStyle>
          <a:p>
            <a:endParaRPr/>
          </a:p>
        </p:txBody>
      </p:sp>
      <p:sp>
        <p:nvSpPr>
          <p:cNvPr id="17" name="Google Shape;17;p3"/>
          <p:cNvSpPr txBox="1">
            <a:spLocks noGrp="1"/>
          </p:cNvSpPr>
          <p:nvPr>
            <p:ph type="body" idx="2"/>
          </p:nvPr>
        </p:nvSpPr>
        <p:spPr>
          <a:xfrm>
            <a:off x="5934401" y="1376725"/>
            <a:ext cx="2754000" cy="33111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600"/>
              </a:spcBef>
              <a:spcAft>
                <a:spcPts val="0"/>
              </a:spcAft>
              <a:buSzPts val="1800"/>
              <a:buChar char="▪"/>
              <a:defRPr sz="1800"/>
            </a:lvl2pPr>
            <a:lvl3pPr marL="1371600" lvl="2" indent="-342900" algn="l">
              <a:lnSpc>
                <a:spcPct val="115000"/>
              </a:lnSpc>
              <a:spcBef>
                <a:spcPts val="600"/>
              </a:spcBef>
              <a:spcAft>
                <a:spcPts val="0"/>
              </a:spcAft>
              <a:buSzPts val="1800"/>
              <a:buChar char="▫"/>
              <a:defRPr sz="1800"/>
            </a:lvl3pPr>
            <a:lvl4pPr marL="1828800" lvl="3" indent="-342900" algn="l">
              <a:lnSpc>
                <a:spcPct val="115000"/>
              </a:lnSpc>
              <a:spcBef>
                <a:spcPts val="600"/>
              </a:spcBef>
              <a:spcAft>
                <a:spcPts val="0"/>
              </a:spcAft>
              <a:buSzPts val="1800"/>
              <a:buChar char="●"/>
              <a:defRPr sz="1800"/>
            </a:lvl4pPr>
            <a:lvl5pPr marL="2286000" lvl="4" indent="-342900" algn="l">
              <a:lnSpc>
                <a:spcPct val="115000"/>
              </a:lnSpc>
              <a:spcBef>
                <a:spcPts val="600"/>
              </a:spcBef>
              <a:spcAft>
                <a:spcPts val="0"/>
              </a:spcAft>
              <a:buSzPts val="1800"/>
              <a:buChar char="○"/>
              <a:defRPr sz="1800"/>
            </a:lvl5pPr>
            <a:lvl6pPr marL="2743200" lvl="5" indent="-342900" algn="l">
              <a:lnSpc>
                <a:spcPct val="115000"/>
              </a:lnSpc>
              <a:spcBef>
                <a:spcPts val="600"/>
              </a:spcBef>
              <a:spcAft>
                <a:spcPts val="0"/>
              </a:spcAft>
              <a:buSzPts val="1800"/>
              <a:buChar char="■"/>
              <a:defRPr sz="1800"/>
            </a:lvl6pPr>
            <a:lvl7pPr marL="3200400" lvl="6" indent="-342900" algn="l">
              <a:lnSpc>
                <a:spcPct val="115000"/>
              </a:lnSpc>
              <a:spcBef>
                <a:spcPts val="600"/>
              </a:spcBef>
              <a:spcAft>
                <a:spcPts val="0"/>
              </a:spcAft>
              <a:buSzPts val="1800"/>
              <a:buChar char="●"/>
              <a:defRPr sz="1800"/>
            </a:lvl7pPr>
            <a:lvl8pPr marL="3657600" lvl="7" indent="-342900" algn="l">
              <a:lnSpc>
                <a:spcPct val="115000"/>
              </a:lnSpc>
              <a:spcBef>
                <a:spcPts val="600"/>
              </a:spcBef>
              <a:spcAft>
                <a:spcPts val="0"/>
              </a:spcAft>
              <a:buSzPts val="1800"/>
              <a:buChar char="○"/>
              <a:defRPr sz="1800"/>
            </a:lvl8pPr>
            <a:lvl9pPr marL="4114800" lvl="8" indent="-342900" algn="l">
              <a:lnSpc>
                <a:spcPct val="115000"/>
              </a:lnSpc>
              <a:spcBef>
                <a:spcPts val="600"/>
              </a:spcBef>
              <a:spcAft>
                <a:spcPts val="600"/>
              </a:spcAft>
              <a:buSzPts val="1800"/>
              <a:buChar char="■"/>
              <a:defRPr sz="1800"/>
            </a:lvl9pPr>
          </a:lstStyle>
          <a:p>
            <a:endParaRPr/>
          </a:p>
        </p:txBody>
      </p:sp>
      <p:sp>
        <p:nvSpPr>
          <p:cNvPr id="18" name="Google Shape;18;p3"/>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19"/>
        <p:cNvGrpSpPr/>
        <p:nvPr/>
      </p:nvGrpSpPr>
      <p:grpSpPr>
        <a:xfrm>
          <a:off x="0" y="0"/>
          <a:ext cx="0" cy="0"/>
          <a:chOff x="0" y="0"/>
          <a:chExt cx="0" cy="0"/>
        </a:xfrm>
      </p:grpSpPr>
      <p:sp>
        <p:nvSpPr>
          <p:cNvPr id="20" name="Google Shape;20;p4"/>
          <p:cNvSpPr/>
          <p:nvPr/>
        </p:nvSpPr>
        <p:spPr>
          <a:xfrm>
            <a:off x="0" y="0"/>
            <a:ext cx="9144000" cy="5143500"/>
          </a:xfrm>
          <a:prstGeom prst="frame">
            <a:avLst>
              <a:gd name="adj1" fmla="val 8849"/>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a:endParaRPr/>
          </a:p>
        </p:txBody>
      </p:sp>
      <p:sp>
        <p:nvSpPr>
          <p:cNvPr id="25" name="Google Shape;25;p5"/>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600"/>
              </a:spcBef>
              <a:spcAft>
                <a:spcPts val="0"/>
              </a:spcAft>
              <a:buSzPts val="2000"/>
              <a:buChar char="▪"/>
              <a:defRPr/>
            </a:lvl2pPr>
            <a:lvl3pPr marL="1371600" lvl="2" indent="-355600" algn="l">
              <a:lnSpc>
                <a:spcPct val="115000"/>
              </a:lnSpc>
              <a:spcBef>
                <a:spcPts val="600"/>
              </a:spcBef>
              <a:spcAft>
                <a:spcPts val="0"/>
              </a:spcAft>
              <a:buSzPts val="2000"/>
              <a:buChar char="▫"/>
              <a:defRPr/>
            </a:lvl3pPr>
            <a:lvl4pPr marL="1828800" lvl="3" indent="-355600" algn="l">
              <a:lnSpc>
                <a:spcPct val="115000"/>
              </a:lnSpc>
              <a:spcBef>
                <a:spcPts val="600"/>
              </a:spcBef>
              <a:spcAft>
                <a:spcPts val="0"/>
              </a:spcAft>
              <a:buSzPts val="2000"/>
              <a:buChar char="●"/>
              <a:defRPr/>
            </a:lvl4pPr>
            <a:lvl5pPr marL="2286000" lvl="4" indent="-355600" algn="l">
              <a:lnSpc>
                <a:spcPct val="115000"/>
              </a:lnSpc>
              <a:spcBef>
                <a:spcPts val="600"/>
              </a:spcBef>
              <a:spcAft>
                <a:spcPts val="0"/>
              </a:spcAft>
              <a:buSzPts val="2000"/>
              <a:buChar char="○"/>
              <a:defRPr/>
            </a:lvl5pPr>
            <a:lvl6pPr marL="2743200" lvl="5" indent="-355600" algn="l">
              <a:lnSpc>
                <a:spcPct val="115000"/>
              </a:lnSpc>
              <a:spcBef>
                <a:spcPts val="600"/>
              </a:spcBef>
              <a:spcAft>
                <a:spcPts val="0"/>
              </a:spcAft>
              <a:buSzPts val="2000"/>
              <a:buChar char="■"/>
              <a:defRPr/>
            </a:lvl6pPr>
            <a:lvl7pPr marL="3200400" lvl="6" indent="-355600" algn="l">
              <a:lnSpc>
                <a:spcPct val="115000"/>
              </a:lnSpc>
              <a:spcBef>
                <a:spcPts val="600"/>
              </a:spcBef>
              <a:spcAft>
                <a:spcPts val="0"/>
              </a:spcAft>
              <a:buSzPts val="2000"/>
              <a:buChar char="●"/>
              <a:defRPr/>
            </a:lvl7pPr>
            <a:lvl8pPr marL="3657600" lvl="7" indent="-355600" algn="l">
              <a:lnSpc>
                <a:spcPct val="115000"/>
              </a:lnSpc>
              <a:spcBef>
                <a:spcPts val="600"/>
              </a:spcBef>
              <a:spcAft>
                <a:spcPts val="0"/>
              </a:spcAft>
              <a:buSzPts val="2000"/>
              <a:buChar char="○"/>
              <a:defRPr/>
            </a:lvl8pPr>
            <a:lvl9pPr marL="4114800" lvl="8" indent="-355600" algn="l">
              <a:lnSpc>
                <a:spcPct val="115000"/>
              </a:lnSpc>
              <a:spcBef>
                <a:spcPts val="600"/>
              </a:spcBef>
              <a:spcAft>
                <a:spcPts val="600"/>
              </a:spcAft>
              <a:buSzPts val="2000"/>
              <a:buChar char="■"/>
              <a:defRPr/>
            </a:lvl9pPr>
          </a:lstStyle>
          <a:p>
            <a:endParaRPr/>
          </a:p>
        </p:txBody>
      </p:sp>
      <p:sp>
        <p:nvSpPr>
          <p:cNvPr id="26" name="Google Shape;26;p5"/>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transparent frame">
  <p:cSld name="BLANK_1">
    <p:bg>
      <p:bgPr>
        <a:solidFill>
          <a:schemeClr val="lt1"/>
        </a:solidFill>
        <a:effectLst/>
      </p:bgPr>
    </p:bg>
    <p:spTree>
      <p:nvGrpSpPr>
        <p:cNvPr id="1" name="Shape 27"/>
        <p:cNvGrpSpPr/>
        <p:nvPr/>
      </p:nvGrpSpPr>
      <p:grpSpPr>
        <a:xfrm>
          <a:off x="0" y="0"/>
          <a:ext cx="0" cy="0"/>
          <a:chOff x="0" y="0"/>
          <a:chExt cx="0" cy="0"/>
        </a:xfrm>
      </p:grpSpPr>
      <p:sp>
        <p:nvSpPr>
          <p:cNvPr id="28" name="Google Shape;28;p6"/>
          <p:cNvSpPr/>
          <p:nvPr/>
        </p:nvSpPr>
        <p:spPr>
          <a:xfrm>
            <a:off x="0" y="0"/>
            <a:ext cx="9144000" cy="5143500"/>
          </a:xfrm>
          <a:prstGeom prst="frame">
            <a:avLst>
              <a:gd name="adj1" fmla="val 8849"/>
            </a:avLst>
          </a:prstGeom>
          <a:solidFill>
            <a:srgbClr val="3B1106">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
          <p:cNvSpPr txBox="1">
            <a:spLocks noGrp="1"/>
          </p:cNvSpPr>
          <p:nvPr>
            <p:ph type="sldNum" idx="12"/>
          </p:nvPr>
        </p:nvSpPr>
        <p:spPr>
          <a:xfrm>
            <a:off x="8688300" y="4687750"/>
            <a:ext cx="455700" cy="455700"/>
          </a:xfrm>
          <a:prstGeom prst="rect">
            <a:avLst/>
          </a:prstGeom>
          <a:solidFill>
            <a:srgbClr val="3B1106">
              <a:alpha val="5882"/>
            </a:srgbClr>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0"/>
        <p:cNvGrpSpPr/>
        <p:nvPr/>
      </p:nvGrpSpPr>
      <p:grpSpPr>
        <a:xfrm>
          <a:off x="0" y="0"/>
          <a:ext cx="0" cy="0"/>
          <a:chOff x="0" y="0"/>
          <a:chExt cx="0" cy="0"/>
        </a:xfrm>
      </p:grpSpPr>
      <p:sp>
        <p:nvSpPr>
          <p:cNvPr id="31" name="Google Shape;31;p7"/>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7"/>
          <p:cNvSpPr txBox="1">
            <a:spLocks noGrp="1"/>
          </p:cNvSpPr>
          <p:nvPr>
            <p:ph type="title"/>
          </p:nvPr>
        </p:nvSpPr>
        <p:spPr>
          <a:xfrm>
            <a:off x="455700" y="1586238"/>
            <a:ext cx="3623100" cy="334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a:endParaRPr/>
          </a:p>
        </p:txBody>
      </p:sp>
      <p:sp>
        <p:nvSpPr>
          <p:cNvPr id="33" name="Google Shape;33;p7"/>
          <p:cNvSpPr txBox="1">
            <a:spLocks noGrp="1"/>
          </p:cNvSpPr>
          <p:nvPr>
            <p:ph type="body" idx="1"/>
          </p:nvPr>
        </p:nvSpPr>
        <p:spPr>
          <a:xfrm>
            <a:off x="455700" y="2139163"/>
            <a:ext cx="3623100" cy="14181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600"/>
              </a:spcBef>
              <a:spcAft>
                <a:spcPts val="0"/>
              </a:spcAft>
              <a:buSzPts val="2000"/>
              <a:buChar char="▪"/>
              <a:defRPr/>
            </a:lvl2pPr>
            <a:lvl3pPr marL="1371600" lvl="2" indent="-355600" algn="l">
              <a:lnSpc>
                <a:spcPct val="115000"/>
              </a:lnSpc>
              <a:spcBef>
                <a:spcPts val="600"/>
              </a:spcBef>
              <a:spcAft>
                <a:spcPts val="0"/>
              </a:spcAft>
              <a:buSzPts val="2000"/>
              <a:buChar char="▫"/>
              <a:defRPr/>
            </a:lvl3pPr>
            <a:lvl4pPr marL="1828800" lvl="3" indent="-355600" algn="l">
              <a:lnSpc>
                <a:spcPct val="115000"/>
              </a:lnSpc>
              <a:spcBef>
                <a:spcPts val="600"/>
              </a:spcBef>
              <a:spcAft>
                <a:spcPts val="0"/>
              </a:spcAft>
              <a:buSzPts val="2000"/>
              <a:buChar char="●"/>
              <a:defRPr/>
            </a:lvl4pPr>
            <a:lvl5pPr marL="2286000" lvl="4" indent="-355600" algn="l">
              <a:lnSpc>
                <a:spcPct val="115000"/>
              </a:lnSpc>
              <a:spcBef>
                <a:spcPts val="600"/>
              </a:spcBef>
              <a:spcAft>
                <a:spcPts val="0"/>
              </a:spcAft>
              <a:buSzPts val="2000"/>
              <a:buChar char="○"/>
              <a:defRPr/>
            </a:lvl5pPr>
            <a:lvl6pPr marL="2743200" lvl="5" indent="-355600" algn="l">
              <a:lnSpc>
                <a:spcPct val="115000"/>
              </a:lnSpc>
              <a:spcBef>
                <a:spcPts val="600"/>
              </a:spcBef>
              <a:spcAft>
                <a:spcPts val="0"/>
              </a:spcAft>
              <a:buSzPts val="2000"/>
              <a:buChar char="■"/>
              <a:defRPr/>
            </a:lvl6pPr>
            <a:lvl7pPr marL="3200400" lvl="6" indent="-355600" algn="l">
              <a:lnSpc>
                <a:spcPct val="115000"/>
              </a:lnSpc>
              <a:spcBef>
                <a:spcPts val="600"/>
              </a:spcBef>
              <a:spcAft>
                <a:spcPts val="0"/>
              </a:spcAft>
              <a:buSzPts val="2000"/>
              <a:buChar char="●"/>
              <a:defRPr/>
            </a:lvl7pPr>
            <a:lvl8pPr marL="3657600" lvl="7" indent="-355600" algn="l">
              <a:lnSpc>
                <a:spcPct val="115000"/>
              </a:lnSpc>
              <a:spcBef>
                <a:spcPts val="600"/>
              </a:spcBef>
              <a:spcAft>
                <a:spcPts val="0"/>
              </a:spcAft>
              <a:buSzPts val="2000"/>
              <a:buChar char="○"/>
              <a:defRPr/>
            </a:lvl8pPr>
            <a:lvl9pPr marL="4114800" lvl="8" indent="-355600" algn="l">
              <a:lnSpc>
                <a:spcPct val="115000"/>
              </a:lnSpc>
              <a:spcBef>
                <a:spcPts val="600"/>
              </a:spcBef>
              <a:spcAft>
                <a:spcPts val="600"/>
              </a:spcAft>
              <a:buSzPts val="2000"/>
              <a:buChar char="■"/>
              <a:defRPr/>
            </a:lvl9pPr>
          </a:lstStyle>
          <a:p>
            <a:endParaRPr/>
          </a:p>
        </p:txBody>
      </p:sp>
      <p:sp>
        <p:nvSpPr>
          <p:cNvPr id="34" name="Google Shape;34;p7"/>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8"/>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8"/>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a:endParaRPr/>
          </a:p>
        </p:txBody>
      </p:sp>
      <p:sp>
        <p:nvSpPr>
          <p:cNvPr id="38" name="Google Shape;38;p8"/>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9"/>
        <p:cNvGrpSpPr/>
        <p:nvPr/>
      </p:nvGrpSpPr>
      <p:grpSpPr>
        <a:xfrm>
          <a:off x="0" y="0"/>
          <a:ext cx="0" cy="0"/>
          <a:chOff x="0" y="0"/>
          <a:chExt cx="0" cy="0"/>
        </a:xfrm>
      </p:grpSpPr>
      <p:sp>
        <p:nvSpPr>
          <p:cNvPr id="40" name="Google Shape;40;p9"/>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9"/>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a:endParaRPr/>
          </a:p>
        </p:txBody>
      </p:sp>
      <p:sp>
        <p:nvSpPr>
          <p:cNvPr id="42" name="Google Shape;42;p9"/>
          <p:cNvSpPr txBox="1">
            <a:spLocks noGrp="1"/>
          </p:cNvSpPr>
          <p:nvPr>
            <p:ph type="body" idx="1"/>
          </p:nvPr>
        </p:nvSpPr>
        <p:spPr>
          <a:xfrm>
            <a:off x="2762975" y="1376725"/>
            <a:ext cx="1845900" cy="33111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600"/>
              </a:spcBef>
              <a:spcAft>
                <a:spcPts val="0"/>
              </a:spcAft>
              <a:buSzPts val="1600"/>
              <a:buChar char="▪"/>
              <a:defRPr sz="1600"/>
            </a:lvl2pPr>
            <a:lvl3pPr marL="1371600" lvl="2" indent="-330200" algn="l">
              <a:lnSpc>
                <a:spcPct val="115000"/>
              </a:lnSpc>
              <a:spcBef>
                <a:spcPts val="600"/>
              </a:spcBef>
              <a:spcAft>
                <a:spcPts val="0"/>
              </a:spcAft>
              <a:buSzPts val="1600"/>
              <a:buChar char="▫"/>
              <a:defRPr sz="1600"/>
            </a:lvl3pPr>
            <a:lvl4pPr marL="1828800" lvl="3" indent="-330200" algn="l">
              <a:lnSpc>
                <a:spcPct val="115000"/>
              </a:lnSpc>
              <a:spcBef>
                <a:spcPts val="600"/>
              </a:spcBef>
              <a:spcAft>
                <a:spcPts val="0"/>
              </a:spcAft>
              <a:buSzPts val="1600"/>
              <a:buChar char="●"/>
              <a:defRPr sz="1600"/>
            </a:lvl4pPr>
            <a:lvl5pPr marL="2286000" lvl="4" indent="-330200" algn="l">
              <a:lnSpc>
                <a:spcPct val="115000"/>
              </a:lnSpc>
              <a:spcBef>
                <a:spcPts val="600"/>
              </a:spcBef>
              <a:spcAft>
                <a:spcPts val="0"/>
              </a:spcAft>
              <a:buSzPts val="1600"/>
              <a:buChar char="○"/>
              <a:defRPr sz="1600"/>
            </a:lvl5pPr>
            <a:lvl6pPr marL="2743200" lvl="5" indent="-330200" algn="l">
              <a:lnSpc>
                <a:spcPct val="115000"/>
              </a:lnSpc>
              <a:spcBef>
                <a:spcPts val="600"/>
              </a:spcBef>
              <a:spcAft>
                <a:spcPts val="0"/>
              </a:spcAft>
              <a:buSzPts val="1600"/>
              <a:buChar char="■"/>
              <a:defRPr sz="1600"/>
            </a:lvl6pPr>
            <a:lvl7pPr marL="3200400" lvl="6" indent="-330200" algn="l">
              <a:lnSpc>
                <a:spcPct val="115000"/>
              </a:lnSpc>
              <a:spcBef>
                <a:spcPts val="600"/>
              </a:spcBef>
              <a:spcAft>
                <a:spcPts val="0"/>
              </a:spcAft>
              <a:buSzPts val="1600"/>
              <a:buChar char="●"/>
              <a:defRPr sz="1600"/>
            </a:lvl7pPr>
            <a:lvl8pPr marL="3657600" lvl="7" indent="-330200" algn="l">
              <a:lnSpc>
                <a:spcPct val="115000"/>
              </a:lnSpc>
              <a:spcBef>
                <a:spcPts val="600"/>
              </a:spcBef>
              <a:spcAft>
                <a:spcPts val="0"/>
              </a:spcAft>
              <a:buSzPts val="1600"/>
              <a:buChar char="○"/>
              <a:defRPr sz="1600"/>
            </a:lvl8pPr>
            <a:lvl9pPr marL="4114800" lvl="8" indent="-330200" algn="l">
              <a:lnSpc>
                <a:spcPct val="115000"/>
              </a:lnSpc>
              <a:spcBef>
                <a:spcPts val="600"/>
              </a:spcBef>
              <a:spcAft>
                <a:spcPts val="600"/>
              </a:spcAft>
              <a:buSzPts val="1600"/>
              <a:buChar char="■"/>
              <a:defRPr sz="1600"/>
            </a:lvl9pPr>
          </a:lstStyle>
          <a:p>
            <a:endParaRPr/>
          </a:p>
        </p:txBody>
      </p:sp>
      <p:sp>
        <p:nvSpPr>
          <p:cNvPr id="43" name="Google Shape;43;p9"/>
          <p:cNvSpPr txBox="1">
            <a:spLocks noGrp="1"/>
          </p:cNvSpPr>
          <p:nvPr>
            <p:ph type="body" idx="2"/>
          </p:nvPr>
        </p:nvSpPr>
        <p:spPr>
          <a:xfrm>
            <a:off x="4802737" y="1376725"/>
            <a:ext cx="1845900" cy="33111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600"/>
              </a:spcBef>
              <a:spcAft>
                <a:spcPts val="0"/>
              </a:spcAft>
              <a:buSzPts val="1600"/>
              <a:buChar char="▪"/>
              <a:defRPr sz="1600"/>
            </a:lvl2pPr>
            <a:lvl3pPr marL="1371600" lvl="2" indent="-330200" algn="l">
              <a:lnSpc>
                <a:spcPct val="115000"/>
              </a:lnSpc>
              <a:spcBef>
                <a:spcPts val="600"/>
              </a:spcBef>
              <a:spcAft>
                <a:spcPts val="0"/>
              </a:spcAft>
              <a:buSzPts val="1600"/>
              <a:buChar char="▫"/>
              <a:defRPr sz="1600"/>
            </a:lvl3pPr>
            <a:lvl4pPr marL="1828800" lvl="3" indent="-330200" algn="l">
              <a:lnSpc>
                <a:spcPct val="115000"/>
              </a:lnSpc>
              <a:spcBef>
                <a:spcPts val="600"/>
              </a:spcBef>
              <a:spcAft>
                <a:spcPts val="0"/>
              </a:spcAft>
              <a:buSzPts val="1600"/>
              <a:buChar char="●"/>
              <a:defRPr sz="1600"/>
            </a:lvl4pPr>
            <a:lvl5pPr marL="2286000" lvl="4" indent="-330200" algn="l">
              <a:lnSpc>
                <a:spcPct val="115000"/>
              </a:lnSpc>
              <a:spcBef>
                <a:spcPts val="600"/>
              </a:spcBef>
              <a:spcAft>
                <a:spcPts val="0"/>
              </a:spcAft>
              <a:buSzPts val="1600"/>
              <a:buChar char="○"/>
              <a:defRPr sz="1600"/>
            </a:lvl5pPr>
            <a:lvl6pPr marL="2743200" lvl="5" indent="-330200" algn="l">
              <a:lnSpc>
                <a:spcPct val="115000"/>
              </a:lnSpc>
              <a:spcBef>
                <a:spcPts val="600"/>
              </a:spcBef>
              <a:spcAft>
                <a:spcPts val="0"/>
              </a:spcAft>
              <a:buSzPts val="1600"/>
              <a:buChar char="■"/>
              <a:defRPr sz="1600"/>
            </a:lvl6pPr>
            <a:lvl7pPr marL="3200400" lvl="6" indent="-330200" algn="l">
              <a:lnSpc>
                <a:spcPct val="115000"/>
              </a:lnSpc>
              <a:spcBef>
                <a:spcPts val="600"/>
              </a:spcBef>
              <a:spcAft>
                <a:spcPts val="0"/>
              </a:spcAft>
              <a:buSzPts val="1600"/>
              <a:buChar char="●"/>
              <a:defRPr sz="1600"/>
            </a:lvl7pPr>
            <a:lvl8pPr marL="3657600" lvl="7" indent="-330200" algn="l">
              <a:lnSpc>
                <a:spcPct val="115000"/>
              </a:lnSpc>
              <a:spcBef>
                <a:spcPts val="600"/>
              </a:spcBef>
              <a:spcAft>
                <a:spcPts val="0"/>
              </a:spcAft>
              <a:buSzPts val="1600"/>
              <a:buChar char="○"/>
              <a:defRPr sz="1600"/>
            </a:lvl8pPr>
            <a:lvl9pPr marL="4114800" lvl="8" indent="-330200" algn="l">
              <a:lnSpc>
                <a:spcPct val="115000"/>
              </a:lnSpc>
              <a:spcBef>
                <a:spcPts val="600"/>
              </a:spcBef>
              <a:spcAft>
                <a:spcPts val="600"/>
              </a:spcAft>
              <a:buSzPts val="1600"/>
              <a:buChar char="■"/>
              <a:defRPr sz="1600"/>
            </a:lvl9pPr>
          </a:lstStyle>
          <a:p>
            <a:endParaRPr/>
          </a:p>
        </p:txBody>
      </p:sp>
      <p:sp>
        <p:nvSpPr>
          <p:cNvPr id="44" name="Google Shape;44;p9"/>
          <p:cNvSpPr txBox="1">
            <a:spLocks noGrp="1"/>
          </p:cNvSpPr>
          <p:nvPr>
            <p:ph type="body" idx="3"/>
          </p:nvPr>
        </p:nvSpPr>
        <p:spPr>
          <a:xfrm>
            <a:off x="6842500" y="1376725"/>
            <a:ext cx="1845900" cy="33111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600"/>
              </a:spcBef>
              <a:spcAft>
                <a:spcPts val="0"/>
              </a:spcAft>
              <a:buSzPts val="1600"/>
              <a:buChar char="▪"/>
              <a:defRPr sz="1600"/>
            </a:lvl2pPr>
            <a:lvl3pPr marL="1371600" lvl="2" indent="-330200" algn="l">
              <a:lnSpc>
                <a:spcPct val="115000"/>
              </a:lnSpc>
              <a:spcBef>
                <a:spcPts val="600"/>
              </a:spcBef>
              <a:spcAft>
                <a:spcPts val="0"/>
              </a:spcAft>
              <a:buSzPts val="1600"/>
              <a:buChar char="▫"/>
              <a:defRPr sz="1600"/>
            </a:lvl3pPr>
            <a:lvl4pPr marL="1828800" lvl="3" indent="-330200" algn="l">
              <a:lnSpc>
                <a:spcPct val="115000"/>
              </a:lnSpc>
              <a:spcBef>
                <a:spcPts val="600"/>
              </a:spcBef>
              <a:spcAft>
                <a:spcPts val="0"/>
              </a:spcAft>
              <a:buSzPts val="1600"/>
              <a:buChar char="●"/>
              <a:defRPr sz="1600"/>
            </a:lvl4pPr>
            <a:lvl5pPr marL="2286000" lvl="4" indent="-330200" algn="l">
              <a:lnSpc>
                <a:spcPct val="115000"/>
              </a:lnSpc>
              <a:spcBef>
                <a:spcPts val="600"/>
              </a:spcBef>
              <a:spcAft>
                <a:spcPts val="0"/>
              </a:spcAft>
              <a:buSzPts val="1600"/>
              <a:buChar char="○"/>
              <a:defRPr sz="1600"/>
            </a:lvl5pPr>
            <a:lvl6pPr marL="2743200" lvl="5" indent="-330200" algn="l">
              <a:lnSpc>
                <a:spcPct val="115000"/>
              </a:lnSpc>
              <a:spcBef>
                <a:spcPts val="600"/>
              </a:spcBef>
              <a:spcAft>
                <a:spcPts val="0"/>
              </a:spcAft>
              <a:buSzPts val="1600"/>
              <a:buChar char="■"/>
              <a:defRPr sz="1600"/>
            </a:lvl6pPr>
            <a:lvl7pPr marL="3200400" lvl="6" indent="-330200" algn="l">
              <a:lnSpc>
                <a:spcPct val="115000"/>
              </a:lnSpc>
              <a:spcBef>
                <a:spcPts val="600"/>
              </a:spcBef>
              <a:spcAft>
                <a:spcPts val="0"/>
              </a:spcAft>
              <a:buSzPts val="1600"/>
              <a:buChar char="●"/>
              <a:defRPr sz="1600"/>
            </a:lvl7pPr>
            <a:lvl8pPr marL="3657600" lvl="7" indent="-330200" algn="l">
              <a:lnSpc>
                <a:spcPct val="115000"/>
              </a:lnSpc>
              <a:spcBef>
                <a:spcPts val="600"/>
              </a:spcBef>
              <a:spcAft>
                <a:spcPts val="0"/>
              </a:spcAft>
              <a:buSzPts val="1600"/>
              <a:buChar char="○"/>
              <a:defRPr sz="1600"/>
            </a:lvl8pPr>
            <a:lvl9pPr marL="4114800" lvl="8" indent="-330200" algn="l">
              <a:lnSpc>
                <a:spcPct val="115000"/>
              </a:lnSpc>
              <a:spcBef>
                <a:spcPts val="600"/>
              </a:spcBef>
              <a:spcAft>
                <a:spcPts val="600"/>
              </a:spcAft>
              <a:buSzPts val="1600"/>
              <a:buChar char="■"/>
              <a:defRPr sz="1600"/>
            </a:lvl9pPr>
          </a:lstStyle>
          <a:p>
            <a:endParaRPr/>
          </a:p>
        </p:txBody>
      </p:sp>
      <p:sp>
        <p:nvSpPr>
          <p:cNvPr id="45" name="Google Shape;45;p9"/>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46"/>
        <p:cNvGrpSpPr/>
        <p:nvPr/>
      </p:nvGrpSpPr>
      <p:grpSpPr>
        <a:xfrm>
          <a:off x="0" y="0"/>
          <a:ext cx="0" cy="0"/>
          <a:chOff x="0" y="0"/>
          <a:chExt cx="0" cy="0"/>
        </a:xfrm>
      </p:grpSpPr>
      <p:sp>
        <p:nvSpPr>
          <p:cNvPr id="47" name="Google Shape;47;p10"/>
          <p:cNvSpPr/>
          <p:nvPr/>
        </p:nvSpPr>
        <p:spPr>
          <a:xfrm>
            <a:off x="0" y="2571750"/>
            <a:ext cx="9144000" cy="2571900"/>
          </a:xfrm>
          <a:prstGeom prst="rect">
            <a:avLst/>
          </a:prstGeom>
          <a:solidFill>
            <a:srgbClr val="3B1106">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0"/>
          <p:cNvSpPr txBox="1">
            <a:spLocks noGrp="1"/>
          </p:cNvSpPr>
          <p:nvPr>
            <p:ph type="ctrTitle"/>
          </p:nvPr>
        </p:nvSpPr>
        <p:spPr>
          <a:xfrm>
            <a:off x="702900" y="1233658"/>
            <a:ext cx="4746000" cy="1159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90000"/>
              </a:lnSpc>
              <a:spcBef>
                <a:spcPts val="0"/>
              </a:spcBef>
              <a:spcAft>
                <a:spcPts val="0"/>
              </a:spcAft>
              <a:buClr>
                <a:schemeClr val="lt1"/>
              </a:buClr>
              <a:buSzPts val="3600"/>
              <a:buNone/>
              <a:defRPr sz="3600">
                <a:solidFill>
                  <a:schemeClr val="lt1"/>
                </a:solidFill>
              </a:defRPr>
            </a:lvl2pPr>
            <a:lvl3pPr lvl="2" algn="l">
              <a:lnSpc>
                <a:spcPct val="90000"/>
              </a:lnSpc>
              <a:spcBef>
                <a:spcPts val="0"/>
              </a:spcBef>
              <a:spcAft>
                <a:spcPts val="0"/>
              </a:spcAft>
              <a:buClr>
                <a:schemeClr val="lt1"/>
              </a:buClr>
              <a:buSzPts val="3600"/>
              <a:buNone/>
              <a:defRPr sz="3600">
                <a:solidFill>
                  <a:schemeClr val="lt1"/>
                </a:solidFill>
              </a:defRPr>
            </a:lvl3pPr>
            <a:lvl4pPr lvl="3" algn="l">
              <a:lnSpc>
                <a:spcPct val="90000"/>
              </a:lnSpc>
              <a:spcBef>
                <a:spcPts val="0"/>
              </a:spcBef>
              <a:spcAft>
                <a:spcPts val="0"/>
              </a:spcAft>
              <a:buClr>
                <a:schemeClr val="lt1"/>
              </a:buClr>
              <a:buSzPts val="3600"/>
              <a:buNone/>
              <a:defRPr sz="3600">
                <a:solidFill>
                  <a:schemeClr val="lt1"/>
                </a:solidFill>
              </a:defRPr>
            </a:lvl4pPr>
            <a:lvl5pPr lvl="4" algn="l">
              <a:lnSpc>
                <a:spcPct val="90000"/>
              </a:lnSpc>
              <a:spcBef>
                <a:spcPts val="0"/>
              </a:spcBef>
              <a:spcAft>
                <a:spcPts val="0"/>
              </a:spcAft>
              <a:buClr>
                <a:schemeClr val="lt1"/>
              </a:buClr>
              <a:buSzPts val="3600"/>
              <a:buNone/>
              <a:defRPr sz="3600">
                <a:solidFill>
                  <a:schemeClr val="lt1"/>
                </a:solidFill>
              </a:defRPr>
            </a:lvl5pPr>
            <a:lvl6pPr lvl="5" algn="l">
              <a:lnSpc>
                <a:spcPct val="90000"/>
              </a:lnSpc>
              <a:spcBef>
                <a:spcPts val="0"/>
              </a:spcBef>
              <a:spcAft>
                <a:spcPts val="0"/>
              </a:spcAft>
              <a:buClr>
                <a:schemeClr val="lt1"/>
              </a:buClr>
              <a:buSzPts val="3600"/>
              <a:buNone/>
              <a:defRPr sz="3600">
                <a:solidFill>
                  <a:schemeClr val="lt1"/>
                </a:solidFill>
              </a:defRPr>
            </a:lvl6pPr>
            <a:lvl7pPr lvl="6" algn="l">
              <a:lnSpc>
                <a:spcPct val="90000"/>
              </a:lnSpc>
              <a:spcBef>
                <a:spcPts val="0"/>
              </a:spcBef>
              <a:spcAft>
                <a:spcPts val="0"/>
              </a:spcAft>
              <a:buClr>
                <a:schemeClr val="lt1"/>
              </a:buClr>
              <a:buSzPts val="3600"/>
              <a:buNone/>
              <a:defRPr sz="3600">
                <a:solidFill>
                  <a:schemeClr val="lt1"/>
                </a:solidFill>
              </a:defRPr>
            </a:lvl7pPr>
            <a:lvl8pPr lvl="7" algn="l">
              <a:lnSpc>
                <a:spcPct val="90000"/>
              </a:lnSpc>
              <a:spcBef>
                <a:spcPts val="0"/>
              </a:spcBef>
              <a:spcAft>
                <a:spcPts val="0"/>
              </a:spcAft>
              <a:buClr>
                <a:schemeClr val="lt1"/>
              </a:buClr>
              <a:buSzPts val="3600"/>
              <a:buNone/>
              <a:defRPr sz="3600">
                <a:solidFill>
                  <a:schemeClr val="lt1"/>
                </a:solidFill>
              </a:defRPr>
            </a:lvl8pPr>
            <a:lvl9pPr lvl="8" algn="l">
              <a:lnSpc>
                <a:spcPct val="90000"/>
              </a:lnSpc>
              <a:spcBef>
                <a:spcPts val="0"/>
              </a:spcBef>
              <a:spcAft>
                <a:spcPts val="0"/>
              </a:spcAft>
              <a:buClr>
                <a:schemeClr val="lt1"/>
              </a:buClr>
              <a:buSzPts val="3600"/>
              <a:buNone/>
              <a:defRPr sz="3600">
                <a:solidFill>
                  <a:schemeClr val="lt1"/>
                </a:solidFill>
              </a:defRPr>
            </a:lvl9pPr>
          </a:lstStyle>
          <a:p>
            <a:endParaRPr/>
          </a:p>
        </p:txBody>
      </p:sp>
      <p:sp>
        <p:nvSpPr>
          <p:cNvPr id="49" name="Google Shape;49;p10"/>
          <p:cNvSpPr txBox="1">
            <a:spLocks noGrp="1"/>
          </p:cNvSpPr>
          <p:nvPr>
            <p:ph type="subTitle" idx="1"/>
          </p:nvPr>
        </p:nvSpPr>
        <p:spPr>
          <a:xfrm>
            <a:off x="702900" y="2787333"/>
            <a:ext cx="4746000" cy="2994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1400"/>
              <a:buNone/>
              <a:defRPr sz="1400"/>
            </a:lvl1pPr>
            <a:lvl2pPr lvl="1" algn="l">
              <a:lnSpc>
                <a:spcPct val="115000"/>
              </a:lnSpc>
              <a:spcBef>
                <a:spcPts val="600"/>
              </a:spcBef>
              <a:spcAft>
                <a:spcPts val="0"/>
              </a:spcAft>
              <a:buClr>
                <a:schemeClr val="dk1"/>
              </a:buClr>
              <a:buSzPts val="1400"/>
              <a:buNone/>
              <a:defRPr sz="1400"/>
            </a:lvl2pPr>
            <a:lvl3pPr lvl="2" algn="l">
              <a:lnSpc>
                <a:spcPct val="115000"/>
              </a:lnSpc>
              <a:spcBef>
                <a:spcPts val="600"/>
              </a:spcBef>
              <a:spcAft>
                <a:spcPts val="0"/>
              </a:spcAft>
              <a:buClr>
                <a:schemeClr val="dk1"/>
              </a:buClr>
              <a:buSzPts val="1400"/>
              <a:buNone/>
              <a:defRPr sz="1400"/>
            </a:lvl3pPr>
            <a:lvl4pPr lvl="3" algn="l">
              <a:lnSpc>
                <a:spcPct val="115000"/>
              </a:lnSpc>
              <a:spcBef>
                <a:spcPts val="600"/>
              </a:spcBef>
              <a:spcAft>
                <a:spcPts val="0"/>
              </a:spcAft>
              <a:buSzPts val="1400"/>
              <a:buNone/>
              <a:defRPr sz="1400"/>
            </a:lvl4pPr>
            <a:lvl5pPr lvl="4" algn="l">
              <a:lnSpc>
                <a:spcPct val="115000"/>
              </a:lnSpc>
              <a:spcBef>
                <a:spcPts val="600"/>
              </a:spcBef>
              <a:spcAft>
                <a:spcPts val="0"/>
              </a:spcAft>
              <a:buSzPts val="1400"/>
              <a:buNone/>
              <a:defRPr sz="1400"/>
            </a:lvl5pPr>
            <a:lvl6pPr lvl="5" algn="l">
              <a:lnSpc>
                <a:spcPct val="115000"/>
              </a:lnSpc>
              <a:spcBef>
                <a:spcPts val="600"/>
              </a:spcBef>
              <a:spcAft>
                <a:spcPts val="0"/>
              </a:spcAft>
              <a:buSzPts val="1400"/>
              <a:buNone/>
              <a:defRPr sz="1400"/>
            </a:lvl6pPr>
            <a:lvl7pPr lvl="6" algn="l">
              <a:lnSpc>
                <a:spcPct val="115000"/>
              </a:lnSpc>
              <a:spcBef>
                <a:spcPts val="600"/>
              </a:spcBef>
              <a:spcAft>
                <a:spcPts val="0"/>
              </a:spcAft>
              <a:buSzPts val="1400"/>
              <a:buNone/>
              <a:defRPr sz="1400"/>
            </a:lvl7pPr>
            <a:lvl8pPr lvl="7" algn="l">
              <a:lnSpc>
                <a:spcPct val="115000"/>
              </a:lnSpc>
              <a:spcBef>
                <a:spcPts val="600"/>
              </a:spcBef>
              <a:spcAft>
                <a:spcPts val="0"/>
              </a:spcAft>
              <a:buSzPts val="1400"/>
              <a:buNone/>
              <a:defRPr sz="1400"/>
            </a:lvl8pPr>
            <a:lvl9pPr lvl="8" algn="l">
              <a:lnSpc>
                <a:spcPct val="115000"/>
              </a:lnSpc>
              <a:spcBef>
                <a:spcPts val="600"/>
              </a:spcBef>
              <a:spcAft>
                <a:spcPts val="600"/>
              </a:spcAft>
              <a:buSzPts val="1400"/>
              <a:buNone/>
              <a:defRPr sz="1400"/>
            </a:lvl9pPr>
          </a:lstStyle>
          <a:p>
            <a:endParaRPr/>
          </a:p>
        </p:txBody>
      </p:sp>
      <p:sp>
        <p:nvSpPr>
          <p:cNvPr id="50" name="Google Shape;50;p10"/>
          <p:cNvSpPr/>
          <p:nvPr/>
        </p:nvSpPr>
        <p:spPr>
          <a:xfrm>
            <a:off x="5928400" y="916150"/>
            <a:ext cx="2299500" cy="3311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51" name="Google Shape;51;p10"/>
          <p:cNvSpPr/>
          <p:nvPr/>
        </p:nvSpPr>
        <p:spPr>
          <a:xfrm>
            <a:off x="8227900" y="4227300"/>
            <a:ext cx="916200" cy="916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200"/>
              <a:buFont typeface="Playfair Display"/>
              <a:buNone/>
              <a:defRPr sz="2200" b="0" i="0" u="none" strike="noStrike" cap="none">
                <a:solidFill>
                  <a:schemeClr val="accent1"/>
                </a:solidFill>
                <a:latin typeface="Playfair Display"/>
                <a:ea typeface="Playfair Display"/>
                <a:cs typeface="Playfair Display"/>
                <a:sym typeface="Playfair Display"/>
              </a:defRPr>
            </a:lvl1pPr>
            <a:lvl2pPr marR="0" lvl="1" algn="l" rtl="0">
              <a:lnSpc>
                <a:spcPct val="90000"/>
              </a:lnSpc>
              <a:spcBef>
                <a:spcPts val="0"/>
              </a:spcBef>
              <a:spcAft>
                <a:spcPts val="0"/>
              </a:spcAft>
              <a:buClr>
                <a:schemeClr val="accent1"/>
              </a:buClr>
              <a:buSzPts val="2200"/>
              <a:buFont typeface="Playfair Display"/>
              <a:buNone/>
              <a:defRPr sz="2200" b="0" i="0" u="none" strike="noStrike" cap="none">
                <a:solidFill>
                  <a:schemeClr val="accent1"/>
                </a:solidFill>
                <a:latin typeface="Playfair Display"/>
                <a:ea typeface="Playfair Display"/>
                <a:cs typeface="Playfair Display"/>
                <a:sym typeface="Playfair Display"/>
              </a:defRPr>
            </a:lvl2pPr>
            <a:lvl3pPr marR="0" lvl="2" algn="l" rtl="0">
              <a:lnSpc>
                <a:spcPct val="90000"/>
              </a:lnSpc>
              <a:spcBef>
                <a:spcPts val="0"/>
              </a:spcBef>
              <a:spcAft>
                <a:spcPts val="0"/>
              </a:spcAft>
              <a:buClr>
                <a:schemeClr val="accent1"/>
              </a:buClr>
              <a:buSzPts val="2200"/>
              <a:buFont typeface="Playfair Display"/>
              <a:buNone/>
              <a:defRPr sz="2200" b="0" i="0" u="none" strike="noStrike" cap="none">
                <a:solidFill>
                  <a:schemeClr val="accent1"/>
                </a:solidFill>
                <a:latin typeface="Playfair Display"/>
                <a:ea typeface="Playfair Display"/>
                <a:cs typeface="Playfair Display"/>
                <a:sym typeface="Playfair Display"/>
              </a:defRPr>
            </a:lvl3pPr>
            <a:lvl4pPr marR="0" lvl="3" algn="l" rtl="0">
              <a:lnSpc>
                <a:spcPct val="90000"/>
              </a:lnSpc>
              <a:spcBef>
                <a:spcPts val="0"/>
              </a:spcBef>
              <a:spcAft>
                <a:spcPts val="0"/>
              </a:spcAft>
              <a:buClr>
                <a:schemeClr val="accent1"/>
              </a:buClr>
              <a:buSzPts val="2200"/>
              <a:buFont typeface="Playfair Display"/>
              <a:buNone/>
              <a:defRPr sz="2200" b="0" i="0" u="none" strike="noStrike" cap="none">
                <a:solidFill>
                  <a:schemeClr val="accent1"/>
                </a:solidFill>
                <a:latin typeface="Playfair Display"/>
                <a:ea typeface="Playfair Display"/>
                <a:cs typeface="Playfair Display"/>
                <a:sym typeface="Playfair Display"/>
              </a:defRPr>
            </a:lvl4pPr>
            <a:lvl5pPr marR="0" lvl="4" algn="l" rtl="0">
              <a:lnSpc>
                <a:spcPct val="90000"/>
              </a:lnSpc>
              <a:spcBef>
                <a:spcPts val="0"/>
              </a:spcBef>
              <a:spcAft>
                <a:spcPts val="0"/>
              </a:spcAft>
              <a:buClr>
                <a:schemeClr val="accent1"/>
              </a:buClr>
              <a:buSzPts val="2200"/>
              <a:buFont typeface="Playfair Display"/>
              <a:buNone/>
              <a:defRPr sz="2200" b="0" i="0" u="none" strike="noStrike" cap="none">
                <a:solidFill>
                  <a:schemeClr val="accent1"/>
                </a:solidFill>
                <a:latin typeface="Playfair Display"/>
                <a:ea typeface="Playfair Display"/>
                <a:cs typeface="Playfair Display"/>
                <a:sym typeface="Playfair Display"/>
              </a:defRPr>
            </a:lvl5pPr>
            <a:lvl6pPr marR="0" lvl="5" algn="l" rtl="0">
              <a:lnSpc>
                <a:spcPct val="90000"/>
              </a:lnSpc>
              <a:spcBef>
                <a:spcPts val="0"/>
              </a:spcBef>
              <a:spcAft>
                <a:spcPts val="0"/>
              </a:spcAft>
              <a:buClr>
                <a:schemeClr val="accent1"/>
              </a:buClr>
              <a:buSzPts val="2200"/>
              <a:buFont typeface="Playfair Display"/>
              <a:buNone/>
              <a:defRPr sz="2200" b="0" i="0" u="none" strike="noStrike" cap="none">
                <a:solidFill>
                  <a:schemeClr val="accent1"/>
                </a:solidFill>
                <a:latin typeface="Playfair Display"/>
                <a:ea typeface="Playfair Display"/>
                <a:cs typeface="Playfair Display"/>
                <a:sym typeface="Playfair Display"/>
              </a:defRPr>
            </a:lvl6pPr>
            <a:lvl7pPr marR="0" lvl="6" algn="l" rtl="0">
              <a:lnSpc>
                <a:spcPct val="90000"/>
              </a:lnSpc>
              <a:spcBef>
                <a:spcPts val="0"/>
              </a:spcBef>
              <a:spcAft>
                <a:spcPts val="0"/>
              </a:spcAft>
              <a:buClr>
                <a:schemeClr val="accent1"/>
              </a:buClr>
              <a:buSzPts val="2200"/>
              <a:buFont typeface="Playfair Display"/>
              <a:buNone/>
              <a:defRPr sz="2200" b="0" i="0" u="none" strike="noStrike" cap="none">
                <a:solidFill>
                  <a:schemeClr val="accent1"/>
                </a:solidFill>
                <a:latin typeface="Playfair Display"/>
                <a:ea typeface="Playfair Display"/>
                <a:cs typeface="Playfair Display"/>
                <a:sym typeface="Playfair Display"/>
              </a:defRPr>
            </a:lvl7pPr>
            <a:lvl8pPr marR="0" lvl="7" algn="l" rtl="0">
              <a:lnSpc>
                <a:spcPct val="90000"/>
              </a:lnSpc>
              <a:spcBef>
                <a:spcPts val="0"/>
              </a:spcBef>
              <a:spcAft>
                <a:spcPts val="0"/>
              </a:spcAft>
              <a:buClr>
                <a:schemeClr val="accent1"/>
              </a:buClr>
              <a:buSzPts val="2200"/>
              <a:buFont typeface="Playfair Display"/>
              <a:buNone/>
              <a:defRPr sz="2200" b="0" i="0" u="none" strike="noStrike" cap="none">
                <a:solidFill>
                  <a:schemeClr val="accent1"/>
                </a:solidFill>
                <a:latin typeface="Playfair Display"/>
                <a:ea typeface="Playfair Display"/>
                <a:cs typeface="Playfair Display"/>
                <a:sym typeface="Playfair Display"/>
              </a:defRPr>
            </a:lvl8pPr>
            <a:lvl9pPr marR="0" lvl="8" algn="l" rtl="0">
              <a:lnSpc>
                <a:spcPct val="90000"/>
              </a:lnSpc>
              <a:spcBef>
                <a:spcPts val="0"/>
              </a:spcBef>
              <a:spcAft>
                <a:spcPts val="0"/>
              </a:spcAft>
              <a:buClr>
                <a:schemeClr val="accent1"/>
              </a:buClr>
              <a:buSzPts val="2200"/>
              <a:buFont typeface="Playfair Display"/>
              <a:buNone/>
              <a:defRPr sz="2200" b="0" i="0" u="none" strike="noStrike" cap="none">
                <a:solidFill>
                  <a:schemeClr val="accent1"/>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3"/>
          <p:cNvPicPr preferRelativeResize="0"/>
          <p:nvPr/>
        </p:nvPicPr>
        <p:blipFill rotWithShape="1">
          <a:blip r:embed="rId3">
            <a:alphaModFix/>
          </a:blip>
          <a:srcRect t="12479" b="12479"/>
          <a:stretch/>
        </p:blipFill>
        <p:spPr>
          <a:xfrm>
            <a:off x="4914400" y="914553"/>
            <a:ext cx="3313500" cy="3314401"/>
          </a:xfrm>
          <a:prstGeom prst="rect">
            <a:avLst/>
          </a:prstGeom>
          <a:noFill/>
          <a:ln>
            <a:noFill/>
          </a:ln>
        </p:spPr>
      </p:pic>
      <p:sp>
        <p:nvSpPr>
          <p:cNvPr id="66" name="Google Shape;66;p13"/>
          <p:cNvSpPr txBox="1">
            <a:spLocks noGrp="1"/>
          </p:cNvSpPr>
          <p:nvPr>
            <p:ph type="ctrTitle"/>
          </p:nvPr>
        </p:nvSpPr>
        <p:spPr>
          <a:xfrm>
            <a:off x="702900" y="1361354"/>
            <a:ext cx="3724500" cy="1159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600"/>
              <a:buNone/>
            </a:pPr>
            <a:r>
              <a:rPr lang="en"/>
              <a:t>Perencanaan Agregat dan S&amp;OP</a:t>
            </a:r>
            <a:endParaRPr/>
          </a:p>
        </p:txBody>
      </p:sp>
      <p:grpSp>
        <p:nvGrpSpPr>
          <p:cNvPr id="67" name="Google Shape;67;p13"/>
          <p:cNvGrpSpPr/>
          <p:nvPr/>
        </p:nvGrpSpPr>
        <p:grpSpPr>
          <a:xfrm>
            <a:off x="8370067" y="150601"/>
            <a:ext cx="632500" cy="611548"/>
            <a:chOff x="1247825" y="5001950"/>
            <a:chExt cx="443300" cy="428675"/>
          </a:xfrm>
        </p:grpSpPr>
        <p:sp>
          <p:nvSpPr>
            <p:cNvPr id="68" name="Google Shape;68;p13"/>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3"/>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3"/>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3"/>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3"/>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3"/>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 name="Google Shape;74;p13"/>
          <p:cNvSpPr txBox="1"/>
          <p:nvPr/>
        </p:nvSpPr>
        <p:spPr>
          <a:xfrm>
            <a:off x="480725" y="3021625"/>
            <a:ext cx="3207600" cy="1533000"/>
          </a:xfrm>
          <a:prstGeom prst="rect">
            <a:avLst/>
          </a:prstGeom>
          <a:noFill/>
          <a:ln>
            <a:noFill/>
          </a:ln>
        </p:spPr>
        <p:txBody>
          <a:bodyPr spcFirstLastPara="1" wrap="square" lIns="91425" tIns="91425" rIns="91425" bIns="91425" anchor="t" anchorCtr="0">
            <a:noAutofit/>
          </a:bodyPr>
          <a:lstStyle/>
          <a:p>
            <a:pPr marL="98425" lvl="0" indent="-6350" algn="just" rtl="0">
              <a:lnSpc>
                <a:spcPct val="150000"/>
              </a:lnSpc>
              <a:spcBef>
                <a:spcPts val="0"/>
              </a:spcBef>
              <a:spcAft>
                <a:spcPts val="0"/>
              </a:spcAft>
              <a:buNone/>
            </a:pPr>
            <a:r>
              <a:rPr lang="en" dirty="0">
                <a:solidFill>
                  <a:schemeClr val="dk1"/>
                </a:solidFill>
                <a:latin typeface="Playfair Display Regular"/>
                <a:ea typeface="Playfair Display Regular"/>
                <a:cs typeface="Playfair Display Regular"/>
                <a:sym typeface="Playfair Display Regular"/>
              </a:rPr>
              <a:t>1. Hilda </a:t>
            </a:r>
            <a:r>
              <a:rPr lang="en" dirty="0" err="1">
                <a:solidFill>
                  <a:schemeClr val="dk1"/>
                </a:solidFill>
                <a:latin typeface="Playfair Display Regular"/>
                <a:ea typeface="Playfair Display Regular"/>
                <a:cs typeface="Playfair Display Regular"/>
                <a:sym typeface="Playfair Display Regular"/>
              </a:rPr>
              <a:t>Febrina</a:t>
            </a:r>
            <a:r>
              <a:rPr lang="en" dirty="0">
                <a:solidFill>
                  <a:schemeClr val="dk1"/>
                </a:solidFill>
                <a:latin typeface="Playfair Display Regular"/>
                <a:ea typeface="Playfair Display Regular"/>
                <a:cs typeface="Playfair Display Regular"/>
                <a:sym typeface="Playfair Display Regular"/>
              </a:rPr>
              <a:t> 1951011025</a:t>
            </a:r>
            <a:endParaRPr dirty="0">
              <a:solidFill>
                <a:schemeClr val="dk1"/>
              </a:solidFill>
              <a:latin typeface="Playfair Display Regular"/>
              <a:ea typeface="Playfair Display Regular"/>
              <a:cs typeface="Playfair Display Regular"/>
              <a:sym typeface="Playfair Display Regular"/>
            </a:endParaRPr>
          </a:p>
          <a:p>
            <a:pPr marL="98425" lvl="0" indent="-6350" algn="just" rtl="0">
              <a:lnSpc>
                <a:spcPct val="150000"/>
              </a:lnSpc>
              <a:spcBef>
                <a:spcPts val="0"/>
              </a:spcBef>
              <a:spcAft>
                <a:spcPts val="0"/>
              </a:spcAft>
              <a:buNone/>
            </a:pPr>
            <a:r>
              <a:rPr lang="en" dirty="0">
                <a:solidFill>
                  <a:schemeClr val="dk1"/>
                </a:solidFill>
                <a:latin typeface="Playfair Display Regular"/>
                <a:ea typeface="Playfair Display Regular"/>
                <a:cs typeface="Playfair Display Regular"/>
                <a:sym typeface="Playfair Display Regular"/>
              </a:rPr>
              <a:t>2. Nimas Ayu 1951011027</a:t>
            </a:r>
            <a:endParaRPr dirty="0">
              <a:solidFill>
                <a:schemeClr val="dk1"/>
              </a:solidFill>
              <a:latin typeface="Playfair Display Regular"/>
              <a:ea typeface="Playfair Display Regular"/>
              <a:cs typeface="Playfair Display Regular"/>
              <a:sym typeface="Playfair Display Regular"/>
            </a:endParaRPr>
          </a:p>
          <a:p>
            <a:pPr marL="98425" lvl="0" indent="-6350" algn="just" rtl="0">
              <a:lnSpc>
                <a:spcPct val="150000"/>
              </a:lnSpc>
              <a:spcBef>
                <a:spcPts val="0"/>
              </a:spcBef>
              <a:spcAft>
                <a:spcPts val="0"/>
              </a:spcAft>
              <a:buNone/>
            </a:pPr>
            <a:r>
              <a:rPr lang="en" dirty="0">
                <a:solidFill>
                  <a:schemeClr val="dk1"/>
                </a:solidFill>
                <a:latin typeface="Playfair Display Regular"/>
                <a:ea typeface="Playfair Display Regular"/>
                <a:cs typeface="Playfair Display Regular"/>
                <a:sym typeface="Playfair Display Regular"/>
              </a:rPr>
              <a:t>3. </a:t>
            </a:r>
            <a:r>
              <a:rPr lang="en" dirty="0" err="1">
                <a:solidFill>
                  <a:schemeClr val="dk1"/>
                </a:solidFill>
                <a:latin typeface="Playfair Display Regular"/>
                <a:ea typeface="Playfair Display Regular"/>
                <a:cs typeface="Playfair Display Regular"/>
                <a:sym typeface="Playfair Display Regular"/>
              </a:rPr>
              <a:t>M.Farhan</a:t>
            </a:r>
            <a:r>
              <a:rPr lang="en" dirty="0">
                <a:solidFill>
                  <a:schemeClr val="dk1"/>
                </a:solidFill>
                <a:latin typeface="Playfair Display Regular"/>
                <a:ea typeface="Playfair Display Regular"/>
                <a:cs typeface="Playfair Display Regular"/>
                <a:sym typeface="Playfair Display Regular"/>
              </a:rPr>
              <a:t> </a:t>
            </a:r>
            <a:r>
              <a:rPr lang="en" dirty="0" err="1">
                <a:solidFill>
                  <a:schemeClr val="dk1"/>
                </a:solidFill>
                <a:latin typeface="Playfair Display Regular"/>
                <a:ea typeface="Playfair Display Regular"/>
                <a:cs typeface="Playfair Display Regular"/>
                <a:sym typeface="Playfair Display Regular"/>
              </a:rPr>
              <a:t>Reyhan</a:t>
            </a:r>
            <a:r>
              <a:rPr lang="en">
                <a:solidFill>
                  <a:schemeClr val="dk1"/>
                </a:solidFill>
                <a:latin typeface="Playfair Display Regular"/>
                <a:ea typeface="Playfair Display Regular"/>
                <a:cs typeface="Playfair Display Regular"/>
                <a:sym typeface="Playfair Display Regular"/>
              </a:rPr>
              <a:t> 1911011053</a:t>
            </a:r>
            <a:endParaRPr dirty="0">
              <a:solidFill>
                <a:schemeClr val="dk1"/>
              </a:solidFill>
              <a:latin typeface="Playfair Display Regular"/>
              <a:ea typeface="Playfair Display Regular"/>
              <a:cs typeface="Playfair Display Regular"/>
              <a:sym typeface="Playfair Display Regular"/>
            </a:endParaRPr>
          </a:p>
          <a:p>
            <a:pPr marL="98425" lvl="0" indent="-6350" algn="just" rtl="0">
              <a:lnSpc>
                <a:spcPct val="150000"/>
              </a:lnSpc>
              <a:spcBef>
                <a:spcPts val="0"/>
              </a:spcBef>
              <a:spcAft>
                <a:spcPts val="0"/>
              </a:spcAft>
              <a:buNone/>
            </a:pPr>
            <a:r>
              <a:rPr lang="en" dirty="0">
                <a:solidFill>
                  <a:schemeClr val="dk1"/>
                </a:solidFill>
                <a:latin typeface="Playfair Display Regular"/>
                <a:ea typeface="Playfair Display Regular"/>
                <a:cs typeface="Playfair Display Regular"/>
                <a:sym typeface="Playfair Display Regular"/>
              </a:rPr>
              <a:t>4. </a:t>
            </a:r>
            <a:r>
              <a:rPr lang="en" dirty="0" err="1">
                <a:solidFill>
                  <a:schemeClr val="dk1"/>
                </a:solidFill>
                <a:latin typeface="Playfair Display Regular"/>
                <a:ea typeface="Playfair Display Regular"/>
                <a:cs typeface="Playfair Display Regular"/>
                <a:sym typeface="Playfair Display Regular"/>
              </a:rPr>
              <a:t>Iis</a:t>
            </a:r>
            <a:r>
              <a:rPr lang="en" dirty="0">
                <a:solidFill>
                  <a:schemeClr val="dk1"/>
                </a:solidFill>
                <a:latin typeface="Playfair Display Regular"/>
                <a:ea typeface="Playfair Display Regular"/>
                <a:cs typeface="Playfair Display Regular"/>
                <a:sym typeface="Playfair Display Regular"/>
              </a:rPr>
              <a:t> Melinda 1911011005</a:t>
            </a:r>
            <a:endParaRPr dirty="0">
              <a:solidFill>
                <a:schemeClr val="dk1"/>
              </a:solidFill>
              <a:latin typeface="Playfair Display Regular"/>
              <a:ea typeface="Playfair Display Regular"/>
              <a:cs typeface="Playfair Display Regular"/>
              <a:sym typeface="Playfair Display Regular"/>
            </a:endParaRPr>
          </a:p>
          <a:p>
            <a:pPr marL="98425" lvl="0" indent="-6350" algn="just" rtl="0">
              <a:lnSpc>
                <a:spcPct val="150000"/>
              </a:lnSpc>
              <a:spcBef>
                <a:spcPts val="0"/>
              </a:spcBef>
              <a:spcAft>
                <a:spcPts val="0"/>
              </a:spcAft>
              <a:buNone/>
            </a:pPr>
            <a:r>
              <a:rPr lang="en" dirty="0">
                <a:solidFill>
                  <a:schemeClr val="dk1"/>
                </a:solidFill>
                <a:latin typeface="Playfair Display Regular"/>
                <a:ea typeface="Playfair Display Regular"/>
                <a:cs typeface="Playfair Display Regular"/>
                <a:sym typeface="Playfair Display Regular"/>
              </a:rPr>
              <a:t>5. </a:t>
            </a:r>
            <a:r>
              <a:rPr lang="en" dirty="0" err="1">
                <a:solidFill>
                  <a:schemeClr val="dk1"/>
                </a:solidFill>
                <a:latin typeface="Playfair Display Regular"/>
                <a:ea typeface="Playfair Display Regular"/>
                <a:cs typeface="Playfair Display Regular"/>
                <a:sym typeface="Playfair Display Regular"/>
              </a:rPr>
              <a:t>Meriska</a:t>
            </a:r>
            <a:r>
              <a:rPr lang="en" dirty="0">
                <a:solidFill>
                  <a:schemeClr val="dk1"/>
                </a:solidFill>
                <a:latin typeface="Playfair Display Regular"/>
                <a:ea typeface="Playfair Display Regular"/>
                <a:cs typeface="Playfair Display Regular"/>
                <a:sym typeface="Playfair Display Regular"/>
              </a:rPr>
              <a:t> </a:t>
            </a:r>
            <a:r>
              <a:rPr lang="en" dirty="0" err="1">
                <a:solidFill>
                  <a:schemeClr val="dk1"/>
                </a:solidFill>
                <a:latin typeface="Playfair Display Regular"/>
                <a:ea typeface="Playfair Display Regular"/>
                <a:cs typeface="Playfair Display Regular"/>
                <a:sym typeface="Playfair Display Regular"/>
              </a:rPr>
              <a:t>Saharani</a:t>
            </a:r>
            <a:r>
              <a:rPr lang="en" dirty="0">
                <a:solidFill>
                  <a:schemeClr val="dk1"/>
                </a:solidFill>
                <a:latin typeface="Playfair Display Regular"/>
                <a:ea typeface="Playfair Display Regular"/>
                <a:cs typeface="Playfair Display Regular"/>
                <a:sym typeface="Playfair Display Regular"/>
              </a:rPr>
              <a:t> 1911011047</a:t>
            </a:r>
            <a:endParaRPr dirty="0">
              <a:solidFill>
                <a:schemeClr val="lt1"/>
              </a:solidFill>
              <a:latin typeface="Playfair Display Regular"/>
              <a:ea typeface="Playfair Display Regular"/>
              <a:cs typeface="Playfair Display Regular"/>
              <a:sym typeface="Playfair Display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2"/>
          <p:cNvSpPr txBox="1">
            <a:spLocks noGrp="1"/>
          </p:cNvSpPr>
          <p:nvPr>
            <p:ph type="title"/>
          </p:nvPr>
        </p:nvSpPr>
        <p:spPr>
          <a:xfrm>
            <a:off x="455700" y="821200"/>
            <a:ext cx="1623900" cy="38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200"/>
              <a:buNone/>
            </a:pPr>
            <a:r>
              <a:rPr lang="en"/>
              <a:t>Pilihan Permintaan Dasar</a:t>
            </a:r>
            <a:endParaRPr/>
          </a:p>
        </p:txBody>
      </p:sp>
      <p:grpSp>
        <p:nvGrpSpPr>
          <p:cNvPr id="241" name="Google Shape;241;p22"/>
          <p:cNvGrpSpPr/>
          <p:nvPr/>
        </p:nvGrpSpPr>
        <p:grpSpPr>
          <a:xfrm>
            <a:off x="455701" y="4108701"/>
            <a:ext cx="794404" cy="576505"/>
            <a:chOff x="3932350" y="3714775"/>
            <a:chExt cx="439650" cy="319075"/>
          </a:xfrm>
        </p:grpSpPr>
        <p:sp>
          <p:nvSpPr>
            <p:cNvPr id="242" name="Google Shape;242;p22"/>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2"/>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2"/>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2"/>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2"/>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7" name="Google Shape;247;p22"/>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10</a:t>
            </a:fld>
            <a:endParaRPr/>
          </a:p>
        </p:txBody>
      </p:sp>
      <p:grpSp>
        <p:nvGrpSpPr>
          <p:cNvPr id="248" name="Google Shape;248;p22"/>
          <p:cNvGrpSpPr/>
          <p:nvPr/>
        </p:nvGrpSpPr>
        <p:grpSpPr>
          <a:xfrm>
            <a:off x="6327376" y="1621110"/>
            <a:ext cx="2360931" cy="2487594"/>
            <a:chOff x="5632317" y="1189775"/>
            <a:chExt cx="3305700" cy="3483050"/>
          </a:xfrm>
        </p:grpSpPr>
        <p:sp>
          <p:nvSpPr>
            <p:cNvPr id="249" name="Google Shape;249;p22"/>
            <p:cNvSpPr/>
            <p:nvPr/>
          </p:nvSpPr>
          <p:spPr>
            <a:xfrm>
              <a:off x="5632317" y="1189775"/>
              <a:ext cx="3305700" cy="669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layfair Display"/>
                  <a:ea typeface="Playfair Display"/>
                  <a:cs typeface="Playfair Display"/>
                  <a:sym typeface="Playfair Display"/>
                </a:rPr>
                <a:t>c</a:t>
              </a:r>
              <a:endParaRPr sz="1400" b="0" i="0" u="none" strike="noStrike" cap="none">
                <a:solidFill>
                  <a:schemeClr val="lt1"/>
                </a:solidFill>
                <a:latin typeface="Playfair Display"/>
                <a:ea typeface="Playfair Display"/>
                <a:cs typeface="Playfair Display"/>
                <a:sym typeface="Playfair Display"/>
              </a:endParaRPr>
            </a:p>
          </p:txBody>
        </p:sp>
        <p:sp>
          <p:nvSpPr>
            <p:cNvPr id="250" name="Google Shape;250;p22"/>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 sz="1500" b="0" i="0" u="none" strike="noStrike" cap="none">
                  <a:solidFill>
                    <a:schemeClr val="dk1"/>
                  </a:solidFill>
                  <a:latin typeface="Inria Serif Light"/>
                  <a:ea typeface="Inria Serif Light"/>
                  <a:cs typeface="Inria Serif Light"/>
                  <a:sym typeface="Inria Serif Light"/>
                </a:rPr>
                <a:t>Perpaduan produk dan jasa yang counter personal (dengan musim yang berbeda)</a:t>
              </a:r>
              <a:endParaRPr sz="1500" b="0" i="0" u="none" strike="noStrike" cap="none">
                <a:solidFill>
                  <a:schemeClr val="dk1"/>
                </a:solidFill>
                <a:latin typeface="Inria Serif Light"/>
                <a:ea typeface="Inria Serif Light"/>
                <a:cs typeface="Inria Serif Light"/>
                <a:sym typeface="Inria Serif Light"/>
              </a:endParaRPr>
            </a:p>
          </p:txBody>
        </p:sp>
      </p:grpSp>
      <p:grpSp>
        <p:nvGrpSpPr>
          <p:cNvPr id="251" name="Google Shape;251;p22"/>
          <p:cNvGrpSpPr/>
          <p:nvPr/>
        </p:nvGrpSpPr>
        <p:grpSpPr>
          <a:xfrm>
            <a:off x="2304775" y="1621263"/>
            <a:ext cx="2533196" cy="2487441"/>
            <a:chOff x="0" y="1189989"/>
            <a:chExt cx="3546900" cy="3482836"/>
          </a:xfrm>
        </p:grpSpPr>
        <p:sp>
          <p:nvSpPr>
            <p:cNvPr id="252" name="Google Shape;252;p22"/>
            <p:cNvSpPr/>
            <p:nvPr/>
          </p:nvSpPr>
          <p:spPr>
            <a:xfrm>
              <a:off x="0" y="1189989"/>
              <a:ext cx="3546900" cy="6690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layfair Display"/>
                  <a:ea typeface="Playfair Display"/>
                  <a:cs typeface="Playfair Display"/>
                  <a:sym typeface="Playfair Display"/>
                </a:rPr>
                <a:t>a</a:t>
              </a:r>
              <a:endParaRPr sz="1400" b="0" i="0" u="none" strike="noStrike" cap="none">
                <a:solidFill>
                  <a:schemeClr val="lt1"/>
                </a:solidFill>
                <a:latin typeface="Playfair Display"/>
                <a:ea typeface="Playfair Display"/>
                <a:cs typeface="Playfair Display"/>
                <a:sym typeface="Playfair Display"/>
              </a:endParaRPr>
            </a:p>
          </p:txBody>
        </p:sp>
        <p:sp>
          <p:nvSpPr>
            <p:cNvPr id="253" name="Google Shape;253;p22"/>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 sz="1500" b="0" i="0" u="none" strike="noStrike" cap="none">
                  <a:solidFill>
                    <a:schemeClr val="dk1"/>
                  </a:solidFill>
                  <a:latin typeface="Inria Serif Light"/>
                  <a:ea typeface="Inria Serif Light"/>
                  <a:cs typeface="Inria Serif Light"/>
                  <a:sym typeface="Inria Serif Light"/>
                </a:rPr>
                <a:t>Mempengaruhi permintaan </a:t>
              </a:r>
              <a:endParaRPr sz="1500" b="0" i="0" u="none" strike="noStrike" cap="none">
                <a:solidFill>
                  <a:schemeClr val="dk1"/>
                </a:solidFill>
                <a:latin typeface="Inria Serif Light"/>
                <a:ea typeface="Inria Serif Light"/>
                <a:cs typeface="Inria Serif Light"/>
                <a:sym typeface="Inria Serif Light"/>
              </a:endParaRPr>
            </a:p>
          </p:txBody>
        </p:sp>
      </p:grpSp>
      <p:grpSp>
        <p:nvGrpSpPr>
          <p:cNvPr id="254" name="Google Shape;254;p22"/>
          <p:cNvGrpSpPr/>
          <p:nvPr/>
        </p:nvGrpSpPr>
        <p:grpSpPr>
          <a:xfrm>
            <a:off x="4407526" y="1621110"/>
            <a:ext cx="2360931" cy="2487594"/>
            <a:chOff x="2944204" y="1189775"/>
            <a:chExt cx="3305700" cy="3483050"/>
          </a:xfrm>
        </p:grpSpPr>
        <p:sp>
          <p:nvSpPr>
            <p:cNvPr id="255" name="Google Shape;255;p22"/>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layfair Display"/>
                  <a:ea typeface="Playfair Display"/>
                  <a:cs typeface="Playfair Display"/>
                  <a:sym typeface="Playfair Display"/>
                </a:rPr>
                <a:t>b</a:t>
              </a:r>
              <a:endParaRPr sz="1400" b="0" i="0" u="none" strike="noStrike" cap="none">
                <a:solidFill>
                  <a:schemeClr val="lt1"/>
                </a:solidFill>
                <a:latin typeface="Playfair Display"/>
                <a:ea typeface="Playfair Display"/>
                <a:cs typeface="Playfair Display"/>
                <a:sym typeface="Playfair Display"/>
              </a:endParaRPr>
            </a:p>
          </p:txBody>
        </p:sp>
        <p:sp>
          <p:nvSpPr>
            <p:cNvPr id="256" name="Google Shape;256;p22"/>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 sz="1500" b="0" i="0" u="none" strike="noStrike" cap="none">
                  <a:solidFill>
                    <a:schemeClr val="dk1"/>
                  </a:solidFill>
                  <a:latin typeface="Inria Serif Light"/>
                  <a:ea typeface="Inria Serif Light"/>
                  <a:cs typeface="Inria Serif Light"/>
                  <a:sym typeface="Inria Serif Light"/>
                </a:rPr>
                <a:t>Tunggakan pesanan selama periode permintaan tinggi </a:t>
              </a:r>
              <a:endParaRPr sz="1500" b="0" i="0" u="none" strike="noStrike" cap="none">
                <a:solidFill>
                  <a:schemeClr val="dk1"/>
                </a:solidFill>
                <a:latin typeface="Inria Serif Light"/>
                <a:ea typeface="Inria Serif Light"/>
                <a:cs typeface="Inria Serif Light"/>
                <a:sym typeface="Inria Serif Ligh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60"/>
        <p:cNvGrpSpPr/>
        <p:nvPr/>
      </p:nvGrpSpPr>
      <p:grpSpPr>
        <a:xfrm>
          <a:off x="0" y="0"/>
          <a:ext cx="0" cy="0"/>
          <a:chOff x="0" y="0"/>
          <a:chExt cx="0" cy="0"/>
        </a:xfrm>
      </p:grpSpPr>
      <p:sp>
        <p:nvSpPr>
          <p:cNvPr id="261" name="Google Shape;261;p23"/>
          <p:cNvSpPr txBox="1">
            <a:spLocks noGrp="1"/>
          </p:cNvSpPr>
          <p:nvPr>
            <p:ph type="sldNum" idx="12"/>
          </p:nvPr>
        </p:nvSpPr>
        <p:spPr>
          <a:xfrm>
            <a:off x="8688300" y="4687750"/>
            <a:ext cx="455700" cy="455700"/>
          </a:xfrm>
          <a:prstGeom prst="rect">
            <a:avLst/>
          </a:prstGeom>
          <a:solidFill>
            <a:srgbClr val="3B1106">
              <a:alpha val="5882"/>
            </a:srgbClr>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11</a:t>
            </a:fld>
            <a:endParaRPr/>
          </a:p>
        </p:txBody>
      </p:sp>
      <p:sp>
        <p:nvSpPr>
          <p:cNvPr id="262" name="Google Shape;262;p23"/>
          <p:cNvSpPr txBox="1"/>
          <p:nvPr/>
        </p:nvSpPr>
        <p:spPr>
          <a:xfrm>
            <a:off x="699875" y="1222000"/>
            <a:ext cx="7854000" cy="32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Inria Serif Light"/>
                <a:ea typeface="Inria Serif Light"/>
                <a:cs typeface="Inria Serif Light"/>
                <a:sym typeface="Inria Serif Light"/>
              </a:rPr>
              <a:t>Kebanyakan pengusaha manufaktur berasumsi bahwa penggunaan pilihan permintaan  telah diteliti secara menyeluruh oleh bagian pemasaran dan pilihan-pilihan yang layak itu digabungkan dengan prediksi permintaan. Manajer operasi lalu membuat rencana agregat berdasarkan pada prediksi. Rencana ini dapat terdiri dari:</a:t>
            </a:r>
            <a:endParaRPr sz="1400" b="0" i="0" u="none" strike="noStrike" cap="none">
              <a:solidFill>
                <a:schemeClr val="dk1"/>
              </a:solidFill>
              <a:latin typeface="Inria Serif Light"/>
              <a:ea typeface="Inria Serif Light"/>
              <a:cs typeface="Inria Serif Light"/>
              <a:sym typeface="Inria Serif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Inria Serif Light"/>
              <a:ea typeface="Inria Serif Light"/>
              <a:cs typeface="Inria Serif Light"/>
              <a:sym typeface="Inria Serif Light"/>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Inria Serif Light"/>
                <a:ea typeface="Inria Serif Light"/>
                <a:cs typeface="Inria Serif Light"/>
                <a:sym typeface="Inria Serif Light"/>
              </a:rPr>
              <a:t>a. Strategi perburuan (chasestrategy). Contoh : manager operasi dapat memvariasikan tingkat tenaga kerja dengan merekrut atau menghentikan karyawan, atau dapat memvariasikan produksi dengan waktu lembur, waktu kosong, karyawan paruh waktu, atau subkontrak. </a:t>
            </a:r>
            <a:endParaRPr sz="1400" b="0" i="0" u="none" strike="noStrike" cap="none">
              <a:solidFill>
                <a:schemeClr val="dk1"/>
              </a:solidFill>
              <a:latin typeface="Inria Serif Light"/>
              <a:ea typeface="Inria Serif Light"/>
              <a:cs typeface="Inria Serif Light"/>
              <a:sym typeface="Inria Serif Light"/>
            </a:endParaRPr>
          </a:p>
          <a:p>
            <a:pPr marL="0" marR="0" lvl="0" indent="0" algn="l" rtl="0">
              <a:lnSpc>
                <a:spcPct val="115000"/>
              </a:lnSpc>
              <a:spcBef>
                <a:spcPts val="600"/>
              </a:spcBef>
              <a:spcAft>
                <a:spcPts val="600"/>
              </a:spcAft>
              <a:buClr>
                <a:srgbClr val="000000"/>
              </a:buClr>
              <a:buSzPts val="1400"/>
              <a:buFont typeface="Arial"/>
              <a:buNone/>
            </a:pPr>
            <a:r>
              <a:rPr lang="en" sz="1400" b="0" i="0" u="none" strike="noStrike" cap="none">
                <a:solidFill>
                  <a:schemeClr val="dk1"/>
                </a:solidFill>
                <a:latin typeface="Inria Serif Light"/>
                <a:ea typeface="Inria Serif Light"/>
                <a:cs typeface="Inria Serif Light"/>
                <a:sym typeface="Inria Serif Light"/>
              </a:rPr>
              <a:t>b. Strategi penjadwalan bertingkat (level-schedulingstrategy). Contoh : Perusahaan Toyota dan  Nissan mempertahankan tingkat produksi pada tingkatan  yang  seragam  dan mungkin membiarkan persediaan barang jadi naik atau turun untuk menopang perbedaan permintaan dan produksi atau menemukan pekerjaan alternatif bagi karyawan.</a:t>
            </a:r>
            <a:endParaRPr sz="1400" b="0" i="0" u="none" strike="noStrike" cap="none">
              <a:solidFill>
                <a:schemeClr val="dk1"/>
              </a:solidFill>
              <a:latin typeface="Inria Serif Light"/>
              <a:ea typeface="Inria Serif Light"/>
              <a:cs typeface="Inria Serif Light"/>
              <a:sym typeface="Inria Serif Light"/>
            </a:endParaRPr>
          </a:p>
        </p:txBody>
      </p:sp>
      <p:sp>
        <p:nvSpPr>
          <p:cNvPr id="263" name="Google Shape;263;p23"/>
          <p:cNvSpPr txBox="1"/>
          <p:nvPr/>
        </p:nvSpPr>
        <p:spPr>
          <a:xfrm>
            <a:off x="2766175" y="700000"/>
            <a:ext cx="2788500" cy="522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n" sz="2500" b="0" i="0" u="none" strike="noStrike" cap="none">
                <a:solidFill>
                  <a:srgbClr val="7E7169"/>
                </a:solidFill>
                <a:latin typeface="Playfair Display"/>
                <a:ea typeface="Playfair Display"/>
                <a:cs typeface="Playfair Display"/>
                <a:sym typeface="Playfair Display"/>
              </a:rPr>
              <a:t>Pilihan Campuran</a:t>
            </a:r>
            <a:endParaRPr sz="1700" b="0" i="0" u="none" strike="noStrike" cap="none">
              <a:solidFill>
                <a:srgbClr val="7E716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4"/>
          <p:cNvSpPr txBox="1">
            <a:spLocks noGrp="1"/>
          </p:cNvSpPr>
          <p:nvPr>
            <p:ph type="title"/>
          </p:nvPr>
        </p:nvSpPr>
        <p:spPr>
          <a:xfrm>
            <a:off x="236600" y="611475"/>
            <a:ext cx="2071500" cy="4243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200"/>
              <a:buNone/>
            </a:pPr>
            <a:r>
              <a:rPr lang="en" sz="2000" b="1">
                <a:solidFill>
                  <a:schemeClr val="dk1"/>
                </a:solidFill>
                <a:latin typeface="Inria Serif"/>
                <a:ea typeface="Inria Serif"/>
                <a:cs typeface="Inria Serif"/>
                <a:sym typeface="Inria Serif"/>
              </a:rPr>
              <a:t>Metode Perencanaan Agregat</a:t>
            </a:r>
            <a:endParaRPr sz="2000" b="1">
              <a:solidFill>
                <a:schemeClr val="dk1"/>
              </a:solidFill>
              <a:latin typeface="Inria Serif"/>
              <a:ea typeface="Inria Serif"/>
              <a:cs typeface="Inria Serif"/>
              <a:sym typeface="Inria Serif"/>
            </a:endParaRPr>
          </a:p>
          <a:p>
            <a:pPr marL="0" lvl="0" indent="0" algn="l" rtl="0">
              <a:lnSpc>
                <a:spcPct val="90000"/>
              </a:lnSpc>
              <a:spcBef>
                <a:spcPts val="0"/>
              </a:spcBef>
              <a:spcAft>
                <a:spcPts val="0"/>
              </a:spcAft>
              <a:buSzPts val="2200"/>
              <a:buNone/>
            </a:pPr>
            <a:br>
              <a:rPr lang="en" sz="1600">
                <a:solidFill>
                  <a:schemeClr val="dk1"/>
                </a:solidFill>
                <a:latin typeface="Inria Serif"/>
                <a:ea typeface="Inria Serif"/>
                <a:cs typeface="Inria Serif"/>
                <a:sym typeface="Inria Serif"/>
              </a:rPr>
            </a:br>
            <a:r>
              <a:rPr lang="en" sz="1600">
                <a:solidFill>
                  <a:schemeClr val="dk1"/>
                </a:solidFill>
                <a:latin typeface="Inria Serif"/>
                <a:ea typeface="Inria Serif"/>
                <a:cs typeface="Inria Serif"/>
                <a:sym typeface="Inria Serif"/>
              </a:rPr>
              <a:t>Metode Pembuatan Grafis dan Diagram. </a:t>
            </a:r>
            <a:r>
              <a:rPr lang="en" sz="1600">
                <a:solidFill>
                  <a:schemeClr val="dk1"/>
                </a:solidFill>
                <a:latin typeface="Inria Serif Light"/>
                <a:ea typeface="Inria Serif Light"/>
                <a:cs typeface="Inria Serif Light"/>
                <a:sym typeface="Inria Serif Light"/>
              </a:rPr>
              <a:t>Pendekatan yang digunakan adalah “trial and error” yang tidak menjamin terciptanya rencana produksi yang optimal, tetapi penghitungan yang dibutuhkan hanya sedikit dan dapat dilakukan oleh staf yang paling dasar pekerjaannya. </a:t>
            </a:r>
            <a:endParaRPr sz="1600">
              <a:solidFill>
                <a:schemeClr val="dk1"/>
              </a:solidFill>
              <a:latin typeface="Inria Serif Light"/>
              <a:ea typeface="Inria Serif Light"/>
              <a:cs typeface="Inria Serif Light"/>
              <a:sym typeface="Inria Serif Light"/>
            </a:endParaRPr>
          </a:p>
        </p:txBody>
      </p:sp>
      <p:sp>
        <p:nvSpPr>
          <p:cNvPr id="269" name="Google Shape;269;p24"/>
          <p:cNvSpPr txBox="1">
            <a:spLocks noGrp="1"/>
          </p:cNvSpPr>
          <p:nvPr>
            <p:ph type="body" idx="1"/>
          </p:nvPr>
        </p:nvSpPr>
        <p:spPr>
          <a:xfrm>
            <a:off x="4988200" y="1805763"/>
            <a:ext cx="1928700" cy="502200"/>
          </a:xfrm>
          <a:prstGeom prst="rect">
            <a:avLst/>
          </a:prstGeom>
          <a:gradFill>
            <a:gsLst>
              <a:gs pos="0">
                <a:srgbClr val="EBD8D8"/>
              </a:gs>
              <a:gs pos="100000">
                <a:srgbClr val="FBE6E6"/>
              </a:gs>
            </a:gsLst>
            <a:lin ang="16200038" scaled="0"/>
          </a:gradFill>
          <a:ln w="9525" cap="flat" cmpd="sng">
            <a:solidFill>
              <a:srgbClr val="E3D4D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0" tIns="0" rIns="0" bIns="0" anchor="t" anchorCtr="0">
            <a:noAutofit/>
          </a:bodyPr>
          <a:lstStyle/>
          <a:p>
            <a:pPr marL="0" lvl="0" indent="0" algn="l" rtl="0">
              <a:lnSpc>
                <a:spcPct val="115000"/>
              </a:lnSpc>
              <a:spcBef>
                <a:spcPts val="0"/>
              </a:spcBef>
              <a:spcAft>
                <a:spcPts val="0"/>
              </a:spcAft>
              <a:buSzPts val="1600"/>
              <a:buNone/>
            </a:pPr>
            <a:r>
              <a:rPr lang="en" sz="1400">
                <a:latin typeface="Inria Serif"/>
                <a:ea typeface="Inria Serif"/>
                <a:cs typeface="Inria Serif"/>
                <a:sym typeface="Inria Serif"/>
              </a:rPr>
              <a:t>Tentukan permintaan pada tiap periode</a:t>
            </a:r>
            <a:endParaRPr sz="1400"/>
          </a:p>
        </p:txBody>
      </p:sp>
      <p:sp>
        <p:nvSpPr>
          <p:cNvPr id="270" name="Google Shape;270;p24"/>
          <p:cNvSpPr txBox="1">
            <a:spLocks noGrp="1"/>
          </p:cNvSpPr>
          <p:nvPr>
            <p:ph type="body" idx="2"/>
          </p:nvPr>
        </p:nvSpPr>
        <p:spPr>
          <a:xfrm>
            <a:off x="3059500" y="2659125"/>
            <a:ext cx="1928700" cy="738600"/>
          </a:xfrm>
          <a:prstGeom prst="rect">
            <a:avLst/>
          </a:prstGeom>
          <a:gradFill>
            <a:gsLst>
              <a:gs pos="0">
                <a:srgbClr val="EBD8D8"/>
              </a:gs>
              <a:gs pos="100000">
                <a:srgbClr val="FBE6E6"/>
              </a:gs>
            </a:gsLst>
            <a:lin ang="16200038" scaled="0"/>
          </a:gradFill>
          <a:ln w="9525" cap="flat" cmpd="sng">
            <a:solidFill>
              <a:srgbClr val="E3D4D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0" tIns="0" rIns="0" bIns="0" anchor="t" anchorCtr="0">
            <a:noAutofit/>
          </a:bodyPr>
          <a:lstStyle/>
          <a:p>
            <a:pPr marL="0" lvl="0" indent="0" algn="l" rtl="0">
              <a:lnSpc>
                <a:spcPct val="115000"/>
              </a:lnSpc>
              <a:spcBef>
                <a:spcPts val="0"/>
              </a:spcBef>
              <a:spcAft>
                <a:spcPts val="0"/>
              </a:spcAft>
              <a:buSzPts val="1600"/>
              <a:buNone/>
            </a:pPr>
            <a:r>
              <a:rPr lang="en" sz="1400">
                <a:latin typeface="Inria Serif"/>
                <a:ea typeface="Inria Serif"/>
                <a:cs typeface="Inria Serif"/>
                <a:sym typeface="Inria Serif"/>
              </a:rPr>
              <a:t>Tentukan berapa kapasitas pada waktu untuk tiap periode</a:t>
            </a:r>
            <a:endParaRPr sz="1400"/>
          </a:p>
        </p:txBody>
      </p:sp>
      <p:sp>
        <p:nvSpPr>
          <p:cNvPr id="271" name="Google Shape;271;p24"/>
          <p:cNvSpPr txBox="1">
            <a:spLocks noGrp="1"/>
          </p:cNvSpPr>
          <p:nvPr>
            <p:ph type="body" idx="3"/>
          </p:nvPr>
        </p:nvSpPr>
        <p:spPr>
          <a:xfrm>
            <a:off x="5997325" y="2569125"/>
            <a:ext cx="2444400" cy="853200"/>
          </a:xfrm>
          <a:prstGeom prst="rect">
            <a:avLst/>
          </a:prstGeom>
          <a:gradFill>
            <a:gsLst>
              <a:gs pos="0">
                <a:srgbClr val="EBD8D8"/>
              </a:gs>
              <a:gs pos="100000">
                <a:srgbClr val="FBE6E6"/>
              </a:gs>
            </a:gsLst>
            <a:lin ang="16200038" scaled="0"/>
          </a:gradFill>
          <a:ln w="9525" cap="flat" cmpd="sng">
            <a:solidFill>
              <a:srgbClr val="E3D4D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0" tIns="0" rIns="0" bIns="0" anchor="t" anchorCtr="0">
            <a:noAutofit/>
          </a:bodyPr>
          <a:lstStyle/>
          <a:p>
            <a:pPr marL="0" lvl="0" indent="0" algn="l" rtl="0">
              <a:lnSpc>
                <a:spcPct val="115000"/>
              </a:lnSpc>
              <a:spcBef>
                <a:spcPts val="600"/>
              </a:spcBef>
              <a:spcAft>
                <a:spcPts val="600"/>
              </a:spcAft>
              <a:buSzPts val="1600"/>
              <a:buNone/>
            </a:pPr>
            <a:r>
              <a:rPr lang="en" sz="1400">
                <a:latin typeface="Inria Serif"/>
                <a:ea typeface="Inria Serif"/>
                <a:cs typeface="Inria Serif"/>
                <a:sym typeface="Inria Serif"/>
              </a:rPr>
              <a:t>Tentukan biaya tenaga kerja, biaya rekrutmen dan biaya pemberhentian karyawan</a:t>
            </a:r>
            <a:endParaRPr sz="1400"/>
          </a:p>
        </p:txBody>
      </p:sp>
      <p:sp>
        <p:nvSpPr>
          <p:cNvPr id="272" name="Google Shape;272;p24"/>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12</a:t>
            </a:fld>
            <a:endParaRPr/>
          </a:p>
        </p:txBody>
      </p:sp>
      <p:sp>
        <p:nvSpPr>
          <p:cNvPr id="273" name="Google Shape;273;p24"/>
          <p:cNvSpPr txBox="1"/>
          <p:nvPr/>
        </p:nvSpPr>
        <p:spPr>
          <a:xfrm>
            <a:off x="2928939" y="1236826"/>
            <a:ext cx="51435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Inria Serif"/>
                <a:ea typeface="Inria Serif"/>
                <a:cs typeface="Inria Serif"/>
                <a:sym typeface="Inria Serif"/>
              </a:rPr>
              <a:t>Tahapan dalam metode ini adalah :</a:t>
            </a:r>
            <a:endParaRPr sz="1600" b="0" i="0" u="none" strike="noStrike" cap="none">
              <a:solidFill>
                <a:schemeClr val="dk1"/>
              </a:solidFill>
              <a:latin typeface="Inria Serif"/>
              <a:ea typeface="Inria Serif"/>
              <a:cs typeface="Inria Serif"/>
              <a:sym typeface="Inria Serif"/>
            </a:endParaRPr>
          </a:p>
        </p:txBody>
      </p:sp>
      <p:sp>
        <p:nvSpPr>
          <p:cNvPr id="274" name="Google Shape;274;p24"/>
          <p:cNvSpPr txBox="1"/>
          <p:nvPr/>
        </p:nvSpPr>
        <p:spPr>
          <a:xfrm>
            <a:off x="5897873" y="3956219"/>
            <a:ext cx="2643300" cy="954000"/>
          </a:xfrm>
          <a:prstGeom prst="rect">
            <a:avLst/>
          </a:prstGeom>
          <a:gradFill>
            <a:gsLst>
              <a:gs pos="0">
                <a:srgbClr val="EBD8D8"/>
              </a:gs>
              <a:gs pos="100000">
                <a:srgbClr val="FBE6E6"/>
              </a:gs>
            </a:gsLst>
            <a:lin ang="16200038" scaled="0"/>
          </a:gradFill>
          <a:ln w="9525" cap="flat" cmpd="sng">
            <a:solidFill>
              <a:srgbClr val="E3D4D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Inria Serif"/>
                <a:ea typeface="Inria Serif"/>
                <a:cs typeface="Inria Serif"/>
                <a:sym typeface="Inria Serif"/>
              </a:rPr>
              <a:t>Pertimbangkan kebijakan perusahaan yang dapat diterapkan pada para pekerja dantingkatan persediaan</a:t>
            </a:r>
            <a:endParaRPr sz="1400" b="0" i="0" u="none" strike="noStrike" cap="none">
              <a:solidFill>
                <a:schemeClr val="dk1"/>
              </a:solidFill>
              <a:latin typeface="Inria Serif"/>
              <a:ea typeface="Inria Serif"/>
              <a:cs typeface="Inria Serif"/>
              <a:sym typeface="Inria Serif"/>
            </a:endParaRPr>
          </a:p>
        </p:txBody>
      </p:sp>
      <p:sp>
        <p:nvSpPr>
          <p:cNvPr id="275" name="Google Shape;275;p24"/>
          <p:cNvSpPr txBox="1"/>
          <p:nvPr/>
        </p:nvSpPr>
        <p:spPr>
          <a:xfrm>
            <a:off x="2711527" y="4171620"/>
            <a:ext cx="2357400" cy="738600"/>
          </a:xfrm>
          <a:prstGeom prst="rect">
            <a:avLst/>
          </a:prstGeom>
          <a:gradFill>
            <a:gsLst>
              <a:gs pos="0">
                <a:srgbClr val="EBD8D8"/>
              </a:gs>
              <a:gs pos="100000">
                <a:srgbClr val="FBE6E6"/>
              </a:gs>
            </a:gsLst>
            <a:lin ang="16200038" scaled="0"/>
          </a:gradFill>
          <a:ln w="9525" cap="flat" cmpd="sng">
            <a:solidFill>
              <a:srgbClr val="E3D4D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Inria Serif"/>
                <a:ea typeface="Inria Serif"/>
                <a:cs typeface="Inria Serif"/>
                <a:sym typeface="Inria Serif"/>
              </a:rPr>
              <a:t>Kembangkan rencana alternatif dan amati biaya totalnya.</a:t>
            </a:r>
            <a:endParaRPr sz="1400" b="0" i="0" u="none" strike="noStrike" cap="none">
              <a:solidFill>
                <a:schemeClr val="dk1"/>
              </a:solidFill>
              <a:latin typeface="Inria Serif"/>
              <a:ea typeface="Inria Serif"/>
              <a:cs typeface="Inria Serif"/>
              <a:sym typeface="Inria Serif"/>
            </a:endParaRPr>
          </a:p>
        </p:txBody>
      </p:sp>
      <p:cxnSp>
        <p:nvCxnSpPr>
          <p:cNvPr id="276" name="Google Shape;276;p24"/>
          <p:cNvCxnSpPr/>
          <p:nvPr/>
        </p:nvCxnSpPr>
        <p:spPr>
          <a:xfrm flipH="1">
            <a:off x="3877150" y="2069325"/>
            <a:ext cx="899700" cy="499800"/>
          </a:xfrm>
          <a:prstGeom prst="bentConnector3">
            <a:avLst>
              <a:gd name="adj1" fmla="val 101245"/>
            </a:avLst>
          </a:prstGeom>
          <a:noFill/>
          <a:ln w="9525" cap="flat" cmpd="sng">
            <a:solidFill>
              <a:srgbClr val="A9968C"/>
            </a:solidFill>
            <a:prstDash val="solid"/>
            <a:round/>
            <a:headEnd type="none" w="sm" len="sm"/>
            <a:tailEnd type="stealth" w="med" len="med"/>
          </a:ln>
        </p:spPr>
      </p:cxnSp>
      <p:cxnSp>
        <p:nvCxnSpPr>
          <p:cNvPr id="277" name="Google Shape;277;p24"/>
          <p:cNvCxnSpPr/>
          <p:nvPr/>
        </p:nvCxnSpPr>
        <p:spPr>
          <a:xfrm>
            <a:off x="5065725" y="2877250"/>
            <a:ext cx="684900" cy="286500"/>
          </a:xfrm>
          <a:prstGeom prst="bentConnector3">
            <a:avLst>
              <a:gd name="adj1" fmla="val 50000"/>
            </a:avLst>
          </a:prstGeom>
          <a:noFill/>
          <a:ln w="9525" cap="flat" cmpd="sng">
            <a:solidFill>
              <a:srgbClr val="A9968C"/>
            </a:solidFill>
            <a:prstDash val="solid"/>
            <a:round/>
            <a:headEnd type="none" w="sm" len="sm"/>
            <a:tailEnd type="stealth" w="med" len="med"/>
          </a:ln>
        </p:spPr>
      </p:cxnSp>
      <p:cxnSp>
        <p:nvCxnSpPr>
          <p:cNvPr id="278" name="Google Shape;278;p24"/>
          <p:cNvCxnSpPr/>
          <p:nvPr/>
        </p:nvCxnSpPr>
        <p:spPr>
          <a:xfrm flipH="1">
            <a:off x="7215625" y="3474925"/>
            <a:ext cx="7800" cy="428700"/>
          </a:xfrm>
          <a:prstGeom prst="straightConnector1">
            <a:avLst/>
          </a:prstGeom>
          <a:noFill/>
          <a:ln w="9525" cap="flat" cmpd="sng">
            <a:solidFill>
              <a:srgbClr val="A9968C"/>
            </a:solidFill>
            <a:prstDash val="solid"/>
            <a:round/>
            <a:headEnd type="none" w="sm" len="sm"/>
            <a:tailEnd type="stealth" w="med" len="med"/>
          </a:ln>
        </p:spPr>
      </p:cxnSp>
      <p:cxnSp>
        <p:nvCxnSpPr>
          <p:cNvPr id="279" name="Google Shape;279;p24"/>
          <p:cNvCxnSpPr/>
          <p:nvPr/>
        </p:nvCxnSpPr>
        <p:spPr>
          <a:xfrm rot="10800000">
            <a:off x="5250660" y="4540186"/>
            <a:ext cx="500100" cy="1500"/>
          </a:xfrm>
          <a:prstGeom prst="straightConnector1">
            <a:avLst/>
          </a:prstGeom>
          <a:noFill/>
          <a:ln w="9525" cap="flat" cmpd="sng">
            <a:solidFill>
              <a:srgbClr val="A9968C"/>
            </a:solidFill>
            <a:prstDash val="solid"/>
            <a:round/>
            <a:headEnd type="none" w="sm" len="sm"/>
            <a:tailEnd type="stealth"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83"/>
        <p:cNvGrpSpPr/>
        <p:nvPr/>
      </p:nvGrpSpPr>
      <p:grpSpPr>
        <a:xfrm>
          <a:off x="0" y="0"/>
          <a:ext cx="0" cy="0"/>
          <a:chOff x="0" y="0"/>
          <a:chExt cx="0" cy="0"/>
        </a:xfrm>
      </p:grpSpPr>
      <p:sp>
        <p:nvSpPr>
          <p:cNvPr id="284" name="Google Shape;284;p25"/>
          <p:cNvSpPr txBox="1">
            <a:spLocks noGrp="1"/>
          </p:cNvSpPr>
          <p:nvPr>
            <p:ph type="ctrTitle" idx="4294967295"/>
          </p:nvPr>
        </p:nvSpPr>
        <p:spPr>
          <a:xfrm>
            <a:off x="685600" y="755363"/>
            <a:ext cx="3647100" cy="6909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accent1"/>
              </a:buClr>
              <a:buSzPts val="2200"/>
              <a:buFont typeface="Playfair Display"/>
              <a:buNone/>
            </a:pPr>
            <a:r>
              <a:rPr lang="en" sz="2400" b="0" i="0" u="none" strike="noStrike" cap="none">
                <a:solidFill>
                  <a:schemeClr val="lt1"/>
                </a:solidFill>
                <a:latin typeface="Playfair Display"/>
                <a:ea typeface="Playfair Display"/>
                <a:cs typeface="Playfair Display"/>
                <a:sym typeface="Playfair Display"/>
              </a:rPr>
              <a:t>Pendekatan Matematis Dalam Perencanaan :</a:t>
            </a:r>
            <a:endParaRPr sz="2400" b="0" i="0" u="none" strike="noStrike" cap="none">
              <a:solidFill>
                <a:schemeClr val="lt1"/>
              </a:solidFill>
              <a:latin typeface="Playfair Display"/>
              <a:ea typeface="Playfair Display"/>
              <a:cs typeface="Playfair Display"/>
              <a:sym typeface="Playfair Display"/>
            </a:endParaRPr>
          </a:p>
        </p:txBody>
      </p:sp>
      <p:grpSp>
        <p:nvGrpSpPr>
          <p:cNvPr id="285" name="Google Shape;285;p25"/>
          <p:cNvGrpSpPr/>
          <p:nvPr/>
        </p:nvGrpSpPr>
        <p:grpSpPr>
          <a:xfrm>
            <a:off x="3926693" y="1067694"/>
            <a:ext cx="1912184" cy="1912179"/>
            <a:chOff x="6643075" y="3664250"/>
            <a:chExt cx="407950" cy="407975"/>
          </a:xfrm>
        </p:grpSpPr>
        <p:sp>
          <p:nvSpPr>
            <p:cNvPr id="286" name="Google Shape;286;p25"/>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5"/>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8" name="Google Shape;288;p25"/>
          <p:cNvGrpSpPr/>
          <p:nvPr/>
        </p:nvGrpSpPr>
        <p:grpSpPr>
          <a:xfrm rot="-587411">
            <a:off x="3814392" y="3228967"/>
            <a:ext cx="786186" cy="786141"/>
            <a:chOff x="576250" y="4319400"/>
            <a:chExt cx="442075" cy="442050"/>
          </a:xfrm>
        </p:grpSpPr>
        <p:sp>
          <p:nvSpPr>
            <p:cNvPr id="289" name="Google Shape;289;p25"/>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5"/>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5"/>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5"/>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3" name="Google Shape;293;p25"/>
          <p:cNvSpPr/>
          <p:nvPr/>
        </p:nvSpPr>
        <p:spPr>
          <a:xfrm>
            <a:off x="3565431" y="1253622"/>
            <a:ext cx="298887" cy="28538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5"/>
          <p:cNvSpPr/>
          <p:nvPr/>
        </p:nvSpPr>
        <p:spPr>
          <a:xfrm rot="2697573">
            <a:off x="5438862" y="2970263"/>
            <a:ext cx="453709" cy="43321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5"/>
          <p:cNvSpPr/>
          <p:nvPr/>
        </p:nvSpPr>
        <p:spPr>
          <a:xfrm>
            <a:off x="5797796" y="2722928"/>
            <a:ext cx="181741" cy="17360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5"/>
          <p:cNvSpPr/>
          <p:nvPr/>
        </p:nvSpPr>
        <p:spPr>
          <a:xfrm rot="1280097">
            <a:off x="3262180" y="2369997"/>
            <a:ext cx="181696" cy="17358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5"/>
          <p:cNvSpPr txBox="1">
            <a:spLocks noGrp="1"/>
          </p:cNvSpPr>
          <p:nvPr>
            <p:ph type="sldNum" idx="12"/>
          </p:nvPr>
        </p:nvSpPr>
        <p:spPr>
          <a:xfrm>
            <a:off x="6514725" y="4687800"/>
            <a:ext cx="455700" cy="455700"/>
          </a:xfrm>
          <a:prstGeom prst="rect">
            <a:avLst/>
          </a:prstGeom>
          <a:solidFill>
            <a:srgbClr val="3B1106">
              <a:alpha val="5882"/>
            </a:srgbClr>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13</a:t>
            </a:fld>
            <a:endParaRPr/>
          </a:p>
        </p:txBody>
      </p:sp>
      <p:sp>
        <p:nvSpPr>
          <p:cNvPr id="298" name="Google Shape;298;p25"/>
          <p:cNvSpPr txBox="1">
            <a:spLocks noGrp="1"/>
          </p:cNvSpPr>
          <p:nvPr>
            <p:ph type="body" idx="4294967295"/>
          </p:nvPr>
        </p:nvSpPr>
        <p:spPr>
          <a:xfrm>
            <a:off x="589425" y="1739025"/>
            <a:ext cx="1845900" cy="3311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600"/>
              </a:spcAft>
              <a:buSzPts val="2000"/>
              <a:buNone/>
            </a:pPr>
            <a:r>
              <a:rPr lang="en" sz="1700"/>
              <a:t>A. Metode Transportasi Dalam Program Linear </a:t>
            </a:r>
            <a:endParaRPr sz="1700"/>
          </a:p>
        </p:txBody>
      </p:sp>
      <p:sp>
        <p:nvSpPr>
          <p:cNvPr id="299" name="Google Shape;299;p25"/>
          <p:cNvSpPr txBox="1">
            <a:spLocks noGrp="1"/>
          </p:cNvSpPr>
          <p:nvPr>
            <p:ph type="body" idx="4294967295"/>
          </p:nvPr>
        </p:nvSpPr>
        <p:spPr>
          <a:xfrm>
            <a:off x="2629175" y="1739025"/>
            <a:ext cx="1845900" cy="3311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600"/>
              </a:spcAft>
              <a:buSzPts val="2000"/>
              <a:buNone/>
            </a:pPr>
            <a:r>
              <a:rPr lang="en" sz="1700"/>
              <a:t>B. Linear Decision Rule</a:t>
            </a:r>
            <a:endParaRPr sz="1700"/>
          </a:p>
        </p:txBody>
      </p:sp>
      <p:sp>
        <p:nvSpPr>
          <p:cNvPr id="300" name="Google Shape;300;p25"/>
          <p:cNvSpPr txBox="1">
            <a:spLocks noGrp="1"/>
          </p:cNvSpPr>
          <p:nvPr>
            <p:ph type="body" idx="4294967295"/>
          </p:nvPr>
        </p:nvSpPr>
        <p:spPr>
          <a:xfrm>
            <a:off x="4668925" y="1739013"/>
            <a:ext cx="1845900" cy="3311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000"/>
              <a:buNone/>
            </a:pPr>
            <a:r>
              <a:rPr lang="en" sz="1700"/>
              <a:t>C. Management Coefficient Model</a:t>
            </a:r>
            <a:endParaRPr sz="1700"/>
          </a:p>
          <a:p>
            <a:pPr marL="0" lvl="0" indent="0" algn="l" rtl="0">
              <a:lnSpc>
                <a:spcPct val="115000"/>
              </a:lnSpc>
              <a:spcBef>
                <a:spcPts val="600"/>
              </a:spcBef>
              <a:spcAft>
                <a:spcPts val="600"/>
              </a:spcAft>
              <a:buSzPts val="2000"/>
              <a:buNone/>
            </a:pPr>
            <a:endParaRPr/>
          </a:p>
        </p:txBody>
      </p:sp>
      <p:sp>
        <p:nvSpPr>
          <p:cNvPr id="301" name="Google Shape;301;p25"/>
          <p:cNvSpPr txBox="1">
            <a:spLocks noGrp="1"/>
          </p:cNvSpPr>
          <p:nvPr>
            <p:ph type="body" idx="4294967295"/>
          </p:nvPr>
        </p:nvSpPr>
        <p:spPr>
          <a:xfrm>
            <a:off x="6708675" y="1739025"/>
            <a:ext cx="1845900" cy="3311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000"/>
              <a:buNone/>
            </a:pPr>
            <a:r>
              <a:rPr lang="en" sz="1700"/>
              <a:t>D. Simulasi Suatu model computer yang dinamakan “ Penjadwalan lewat simulasi” yang dikembangakan  tahun 1966 di R.C Vergin</a:t>
            </a:r>
            <a:endParaRPr sz="1700"/>
          </a:p>
          <a:p>
            <a:pPr marL="0" lvl="0" indent="0" algn="l" rtl="0">
              <a:lnSpc>
                <a:spcPct val="115000"/>
              </a:lnSpc>
              <a:spcBef>
                <a:spcPts val="600"/>
              </a:spcBef>
              <a:spcAft>
                <a:spcPts val="600"/>
              </a:spcAft>
              <a:buSzPts val="2000"/>
              <a:buNone/>
            </a:pPr>
            <a:endParaRPr/>
          </a:p>
        </p:txBody>
      </p:sp>
      <p:grpSp>
        <p:nvGrpSpPr>
          <p:cNvPr id="302" name="Google Shape;302;p25"/>
          <p:cNvGrpSpPr/>
          <p:nvPr/>
        </p:nvGrpSpPr>
        <p:grpSpPr>
          <a:xfrm>
            <a:off x="685590" y="3336885"/>
            <a:ext cx="1947101" cy="1195488"/>
            <a:chOff x="5292575" y="3681900"/>
            <a:chExt cx="420150" cy="373275"/>
          </a:xfrm>
        </p:grpSpPr>
        <p:sp>
          <p:nvSpPr>
            <p:cNvPr id="303" name="Google Shape;303;p25"/>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4" name="Google Shape;304;p25"/>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5" name="Google Shape;305;p25"/>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6" name="Google Shape;306;p25"/>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7" name="Google Shape;307;p25"/>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8" name="Google Shape;308;p25"/>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9" name="Google Shape;309;p25"/>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13"/>
        <p:cNvGrpSpPr/>
        <p:nvPr/>
      </p:nvGrpSpPr>
      <p:grpSpPr>
        <a:xfrm>
          <a:off x="0" y="0"/>
          <a:ext cx="0" cy="0"/>
          <a:chOff x="0" y="0"/>
          <a:chExt cx="0" cy="0"/>
        </a:xfrm>
      </p:grpSpPr>
      <p:sp>
        <p:nvSpPr>
          <p:cNvPr id="314" name="Google Shape;314;p26"/>
          <p:cNvSpPr txBox="1">
            <a:spLocks noGrp="1"/>
          </p:cNvSpPr>
          <p:nvPr>
            <p:ph type="sldNum" idx="12"/>
          </p:nvPr>
        </p:nvSpPr>
        <p:spPr>
          <a:xfrm>
            <a:off x="8000437" y="4354475"/>
            <a:ext cx="553500" cy="455700"/>
          </a:xfrm>
          <a:prstGeom prst="rect">
            <a:avLst/>
          </a:prstGeom>
          <a:solidFill>
            <a:srgbClr val="3B1106">
              <a:alpha val="5882"/>
            </a:srgbClr>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14</a:t>
            </a:fld>
            <a:endParaRPr/>
          </a:p>
        </p:txBody>
      </p:sp>
      <p:sp>
        <p:nvSpPr>
          <p:cNvPr id="315" name="Google Shape;315;p26"/>
          <p:cNvSpPr txBox="1">
            <a:spLocks noGrp="1"/>
          </p:cNvSpPr>
          <p:nvPr>
            <p:ph type="body" idx="4294967295"/>
          </p:nvPr>
        </p:nvSpPr>
        <p:spPr>
          <a:xfrm>
            <a:off x="1221663" y="1649725"/>
            <a:ext cx="2900400" cy="1360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000"/>
              <a:buNone/>
            </a:pPr>
            <a:endParaRPr b="1"/>
          </a:p>
          <a:p>
            <a:pPr marL="0" lvl="0" indent="0" algn="l" rtl="0">
              <a:lnSpc>
                <a:spcPct val="115000"/>
              </a:lnSpc>
              <a:spcBef>
                <a:spcPts val="600"/>
              </a:spcBef>
              <a:spcAft>
                <a:spcPts val="600"/>
              </a:spcAft>
              <a:buSzPts val="2000"/>
              <a:buNone/>
            </a:pPr>
            <a:r>
              <a:rPr lang="en" sz="1200"/>
              <a:t>Pengendalian yang ketat atas jam kerja di perusahaan jasa dapat dipastikan menghasilkan tanggapan cepat terhadap respon konsumen. </a:t>
            </a:r>
            <a:endParaRPr sz="1200"/>
          </a:p>
        </p:txBody>
      </p:sp>
      <p:sp>
        <p:nvSpPr>
          <p:cNvPr id="316" name="Google Shape;316;p26"/>
          <p:cNvSpPr txBox="1">
            <a:spLocks noGrp="1"/>
          </p:cNvSpPr>
          <p:nvPr>
            <p:ph type="body" idx="4294967295"/>
          </p:nvPr>
        </p:nvSpPr>
        <p:spPr>
          <a:xfrm>
            <a:off x="5162750" y="1649713"/>
            <a:ext cx="3139200" cy="1360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000"/>
              <a:buNone/>
            </a:pPr>
            <a:endParaRPr b="1"/>
          </a:p>
          <a:p>
            <a:pPr marL="0" lvl="0" indent="0" algn="l" rtl="0">
              <a:lnSpc>
                <a:spcPct val="115000"/>
              </a:lnSpc>
              <a:spcBef>
                <a:spcPts val="600"/>
              </a:spcBef>
              <a:spcAft>
                <a:spcPts val="600"/>
              </a:spcAft>
              <a:buSzPts val="2000"/>
              <a:buNone/>
            </a:pPr>
            <a:r>
              <a:rPr lang="en" sz="1200"/>
              <a:t>Beberapa bentuk sumber tenaga kerja panggilan yang dapat ditambahkan atau dihilangkan untuk memenuhi permintaan yang tak terduga.</a:t>
            </a:r>
            <a:endParaRPr sz="1200"/>
          </a:p>
        </p:txBody>
      </p:sp>
      <p:sp>
        <p:nvSpPr>
          <p:cNvPr id="317" name="Google Shape;317;p26"/>
          <p:cNvSpPr txBox="1">
            <a:spLocks noGrp="1"/>
          </p:cNvSpPr>
          <p:nvPr>
            <p:ph type="sldNum" idx="12"/>
          </p:nvPr>
        </p:nvSpPr>
        <p:spPr>
          <a:xfrm>
            <a:off x="8688300" y="5265425"/>
            <a:ext cx="455700" cy="455700"/>
          </a:xfrm>
          <a:prstGeom prst="rect">
            <a:avLst/>
          </a:prstGeom>
          <a:solidFill>
            <a:srgbClr val="3B1106">
              <a:alpha val="5882"/>
            </a:srgbClr>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14</a:t>
            </a:fld>
            <a:endParaRPr/>
          </a:p>
        </p:txBody>
      </p:sp>
      <p:sp>
        <p:nvSpPr>
          <p:cNvPr id="318" name="Google Shape;318;p26"/>
          <p:cNvSpPr txBox="1">
            <a:spLocks noGrp="1"/>
          </p:cNvSpPr>
          <p:nvPr>
            <p:ph type="body" idx="4294967295"/>
          </p:nvPr>
        </p:nvSpPr>
        <p:spPr>
          <a:xfrm>
            <a:off x="1221675" y="2938800"/>
            <a:ext cx="3060300" cy="1360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000"/>
              <a:buNone/>
            </a:pPr>
            <a:endParaRPr b="1"/>
          </a:p>
          <a:p>
            <a:pPr marL="0" lvl="0" indent="0" algn="l" rtl="0">
              <a:lnSpc>
                <a:spcPct val="115000"/>
              </a:lnSpc>
              <a:spcBef>
                <a:spcPts val="600"/>
              </a:spcBef>
              <a:spcAft>
                <a:spcPts val="600"/>
              </a:spcAft>
              <a:buSzPts val="2000"/>
              <a:buNone/>
            </a:pPr>
            <a:r>
              <a:rPr lang="en" sz="1200"/>
              <a:t>Fleksibilitas keahlian pekerja perorangan yang memungkinkan relokasi tenaga kerja yang ada .</a:t>
            </a:r>
            <a:endParaRPr sz="1200"/>
          </a:p>
        </p:txBody>
      </p:sp>
      <p:sp>
        <p:nvSpPr>
          <p:cNvPr id="319" name="Google Shape;319;p26"/>
          <p:cNvSpPr txBox="1">
            <a:spLocks noGrp="1"/>
          </p:cNvSpPr>
          <p:nvPr>
            <p:ph type="body" idx="4294967295"/>
          </p:nvPr>
        </p:nvSpPr>
        <p:spPr>
          <a:xfrm>
            <a:off x="5162750" y="2938800"/>
            <a:ext cx="3248700" cy="1360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000"/>
              <a:buNone/>
            </a:pPr>
            <a:endParaRPr b="1"/>
          </a:p>
          <a:p>
            <a:pPr marL="0" lvl="0" indent="0" algn="l" rtl="0">
              <a:lnSpc>
                <a:spcPct val="115000"/>
              </a:lnSpc>
              <a:spcBef>
                <a:spcPts val="600"/>
              </a:spcBef>
              <a:spcAft>
                <a:spcPts val="600"/>
              </a:spcAft>
              <a:buSzPts val="2000"/>
              <a:buNone/>
            </a:pPr>
            <a:r>
              <a:rPr lang="en" sz="1200"/>
              <a:t>Fleksibilitas keahlian pekerja perorangan pada tingkat output atau jam kerja untuk memenuhi permintaan yang sudah di perkirakan.</a:t>
            </a:r>
            <a:endParaRPr sz="1200"/>
          </a:p>
        </p:txBody>
      </p:sp>
      <p:sp>
        <p:nvSpPr>
          <p:cNvPr id="320" name="Google Shape;320;p26"/>
          <p:cNvSpPr txBox="1"/>
          <p:nvPr/>
        </p:nvSpPr>
        <p:spPr>
          <a:xfrm>
            <a:off x="655451" y="1325700"/>
            <a:ext cx="5464200" cy="45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600"/>
              </a:spcAft>
              <a:buClr>
                <a:srgbClr val="000000"/>
              </a:buClr>
              <a:buSzPts val="1600"/>
              <a:buFont typeface="Arial"/>
              <a:buNone/>
            </a:pPr>
            <a:r>
              <a:rPr lang="en" sz="1600" b="1" i="0" u="none" strike="noStrike" cap="none">
                <a:solidFill>
                  <a:schemeClr val="dk1"/>
                </a:solidFill>
                <a:latin typeface="Inria Serif"/>
                <a:ea typeface="Inria Serif"/>
                <a:cs typeface="Inria Serif"/>
                <a:sym typeface="Inria Serif"/>
              </a:rPr>
              <a:t>Pengendalian Biayanya meliputi:</a:t>
            </a:r>
            <a:endParaRPr sz="1400" b="1" i="0" u="none" strike="noStrike" cap="none">
              <a:solidFill>
                <a:srgbClr val="000000"/>
              </a:solidFill>
              <a:latin typeface="Inria Serif"/>
              <a:ea typeface="Inria Serif"/>
              <a:cs typeface="Inria Serif"/>
              <a:sym typeface="Inria Serif"/>
            </a:endParaRPr>
          </a:p>
        </p:txBody>
      </p:sp>
      <p:sp>
        <p:nvSpPr>
          <p:cNvPr id="321" name="Google Shape;321;p26"/>
          <p:cNvSpPr txBox="1"/>
          <p:nvPr/>
        </p:nvSpPr>
        <p:spPr>
          <a:xfrm>
            <a:off x="2098100" y="577700"/>
            <a:ext cx="4725600" cy="625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 sz="2200" b="0" i="0" u="none" strike="noStrike" cap="none">
                <a:solidFill>
                  <a:schemeClr val="dk1"/>
                </a:solidFill>
                <a:latin typeface="Playfair Display"/>
                <a:ea typeface="Playfair Display"/>
                <a:cs typeface="Playfair Display"/>
                <a:sym typeface="Playfair Display"/>
              </a:rPr>
              <a:t>Perencanaan Agregat Di Sektor Jasa</a:t>
            </a:r>
            <a:endParaRPr sz="1400" b="0" i="0" u="none" strike="noStrike" cap="none">
              <a:solidFill>
                <a:schemeClr val="dk1"/>
              </a:solidFill>
              <a:latin typeface="Arial"/>
              <a:ea typeface="Arial"/>
              <a:cs typeface="Arial"/>
              <a:sym typeface="Arial"/>
            </a:endParaRPr>
          </a:p>
        </p:txBody>
      </p:sp>
      <p:grpSp>
        <p:nvGrpSpPr>
          <p:cNvPr id="322" name="Google Shape;322;p26"/>
          <p:cNvGrpSpPr/>
          <p:nvPr/>
        </p:nvGrpSpPr>
        <p:grpSpPr>
          <a:xfrm>
            <a:off x="4597962" y="3429524"/>
            <a:ext cx="395148" cy="379053"/>
            <a:chOff x="5233525" y="4954450"/>
            <a:chExt cx="538275" cy="516350"/>
          </a:xfrm>
        </p:grpSpPr>
        <p:sp>
          <p:nvSpPr>
            <p:cNvPr id="323" name="Google Shape;323;p26"/>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6"/>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6"/>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6"/>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6"/>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6"/>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6"/>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6"/>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6"/>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6"/>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6"/>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4" name="Google Shape;334;p26"/>
          <p:cNvGrpSpPr/>
          <p:nvPr/>
        </p:nvGrpSpPr>
        <p:grpSpPr>
          <a:xfrm>
            <a:off x="655462" y="3429524"/>
            <a:ext cx="395148" cy="379053"/>
            <a:chOff x="5233525" y="4954450"/>
            <a:chExt cx="538275" cy="516350"/>
          </a:xfrm>
        </p:grpSpPr>
        <p:sp>
          <p:nvSpPr>
            <p:cNvPr id="335" name="Google Shape;335;p26"/>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6"/>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6"/>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6"/>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6"/>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6"/>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6"/>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6"/>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6"/>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6"/>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6"/>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6" name="Google Shape;346;p26"/>
          <p:cNvGrpSpPr/>
          <p:nvPr/>
        </p:nvGrpSpPr>
        <p:grpSpPr>
          <a:xfrm>
            <a:off x="4597962" y="2140449"/>
            <a:ext cx="395148" cy="379053"/>
            <a:chOff x="5233525" y="4954450"/>
            <a:chExt cx="538275" cy="516350"/>
          </a:xfrm>
        </p:grpSpPr>
        <p:sp>
          <p:nvSpPr>
            <p:cNvPr id="347" name="Google Shape;347;p26"/>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6"/>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6"/>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6"/>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6"/>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6"/>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6"/>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6"/>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6"/>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6"/>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6"/>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8" name="Google Shape;358;p26"/>
          <p:cNvGrpSpPr/>
          <p:nvPr/>
        </p:nvGrpSpPr>
        <p:grpSpPr>
          <a:xfrm>
            <a:off x="655462" y="2111312"/>
            <a:ext cx="395148" cy="379053"/>
            <a:chOff x="5233525" y="4954450"/>
            <a:chExt cx="538275" cy="516350"/>
          </a:xfrm>
        </p:grpSpPr>
        <p:sp>
          <p:nvSpPr>
            <p:cNvPr id="359" name="Google Shape;359;p26"/>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6"/>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6"/>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6"/>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6"/>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6"/>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6"/>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6"/>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6"/>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6"/>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26"/>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pSp>
        <p:nvGrpSpPr>
          <p:cNvPr id="374" name="Google Shape;374;p27"/>
          <p:cNvGrpSpPr/>
          <p:nvPr/>
        </p:nvGrpSpPr>
        <p:grpSpPr>
          <a:xfrm>
            <a:off x="455607" y="3882978"/>
            <a:ext cx="704026" cy="802424"/>
            <a:chOff x="4630125" y="278900"/>
            <a:chExt cx="400675" cy="456675"/>
          </a:xfrm>
        </p:grpSpPr>
        <p:sp>
          <p:nvSpPr>
            <p:cNvPr id="375" name="Google Shape;375;p27"/>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7"/>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7"/>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7"/>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9" name="Google Shape;379;p27"/>
          <p:cNvSpPr txBox="1">
            <a:spLocks noGrp="1"/>
          </p:cNvSpPr>
          <p:nvPr>
            <p:ph type="title"/>
          </p:nvPr>
        </p:nvSpPr>
        <p:spPr>
          <a:xfrm>
            <a:off x="209501" y="722425"/>
            <a:ext cx="2012400" cy="2676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200"/>
              <a:buNone/>
            </a:pPr>
            <a:r>
              <a:rPr lang="en" sz="2300">
                <a:latin typeface="Playfair Display"/>
                <a:ea typeface="Playfair Display"/>
                <a:cs typeface="Playfair Display"/>
                <a:sym typeface="Playfair Display"/>
              </a:rPr>
              <a:t>Penerapan Perencanaan Agregat Di Sektor Jasa</a:t>
            </a:r>
            <a:endParaRPr sz="2300">
              <a:latin typeface="Playfair Display"/>
              <a:ea typeface="Playfair Display"/>
              <a:cs typeface="Playfair Display"/>
              <a:sym typeface="Playfair Display"/>
            </a:endParaRPr>
          </a:p>
        </p:txBody>
      </p:sp>
      <p:sp>
        <p:nvSpPr>
          <p:cNvPr id="380" name="Google Shape;380;p27"/>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15</a:t>
            </a:fld>
            <a:endParaRPr/>
          </a:p>
        </p:txBody>
      </p:sp>
      <p:grpSp>
        <p:nvGrpSpPr>
          <p:cNvPr id="381" name="Google Shape;381;p27"/>
          <p:cNvGrpSpPr/>
          <p:nvPr/>
        </p:nvGrpSpPr>
        <p:grpSpPr>
          <a:xfrm>
            <a:off x="5072303" y="1357298"/>
            <a:ext cx="2292782" cy="2857442"/>
            <a:chOff x="4971177" y="1145276"/>
            <a:chExt cx="3173400" cy="4000898"/>
          </a:xfrm>
        </p:grpSpPr>
        <p:sp>
          <p:nvSpPr>
            <p:cNvPr id="382" name="Google Shape;382;p27"/>
            <p:cNvSpPr/>
            <p:nvPr/>
          </p:nvSpPr>
          <p:spPr>
            <a:xfrm>
              <a:off x="4971177" y="1145276"/>
              <a:ext cx="3173400" cy="7134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Playfair Display"/>
                  <a:ea typeface="Playfair Display"/>
                  <a:cs typeface="Playfair Display"/>
                  <a:sym typeface="Playfair Display"/>
                </a:rPr>
                <a:t>Rumah sakit</a:t>
              </a:r>
              <a:endParaRPr sz="1400" b="0" i="0" u="none" strike="noStrike" cap="none">
                <a:solidFill>
                  <a:schemeClr val="dk1"/>
                </a:solidFill>
                <a:latin typeface="Playfair Display"/>
                <a:ea typeface="Playfair Display"/>
                <a:cs typeface="Playfair Display"/>
                <a:sym typeface="Playfair Display"/>
              </a:endParaRPr>
            </a:p>
          </p:txBody>
        </p:sp>
        <p:sp>
          <p:nvSpPr>
            <p:cNvPr id="383" name="Google Shape;383;p27"/>
            <p:cNvSpPr txBox="1"/>
            <p:nvPr/>
          </p:nvSpPr>
          <p:spPr>
            <a:xfrm>
              <a:off x="5515636" y="1945474"/>
              <a:ext cx="2290800" cy="3200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Inria Serif Light"/>
                  <a:ea typeface="Inria Serif Light"/>
                  <a:cs typeface="Inria Serif Light"/>
                  <a:sym typeface="Inria Serif Light"/>
                </a:rPr>
                <a:t>Masalah yang dihadapi adalah uang, staff, perlengkapan untuk memenuhi permintaan pasien atas pelayanan.</a:t>
              </a:r>
              <a:endParaRPr sz="1400" b="0" i="0" u="none" strike="noStrike" cap="none">
                <a:solidFill>
                  <a:schemeClr val="dk1"/>
                </a:solidFill>
                <a:latin typeface="Inria Serif Light"/>
                <a:ea typeface="Inria Serif Light"/>
                <a:cs typeface="Inria Serif Light"/>
                <a:sym typeface="Inria Serif Light"/>
              </a:endParaRPr>
            </a:p>
          </p:txBody>
        </p:sp>
      </p:grpSp>
      <p:grpSp>
        <p:nvGrpSpPr>
          <p:cNvPr id="384" name="Google Shape;384;p27"/>
          <p:cNvGrpSpPr/>
          <p:nvPr/>
        </p:nvGrpSpPr>
        <p:grpSpPr>
          <a:xfrm>
            <a:off x="2428860" y="1357355"/>
            <a:ext cx="1572385" cy="2857695"/>
            <a:chOff x="0" y="1189990"/>
            <a:chExt cx="2891477" cy="3482870"/>
          </a:xfrm>
        </p:grpSpPr>
        <p:sp>
          <p:nvSpPr>
            <p:cNvPr id="385" name="Google Shape;385;p27"/>
            <p:cNvSpPr/>
            <p:nvPr/>
          </p:nvSpPr>
          <p:spPr>
            <a:xfrm>
              <a:off x="0" y="1189990"/>
              <a:ext cx="2627400" cy="6096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layfair Display"/>
                  <a:ea typeface="Playfair Display"/>
                  <a:cs typeface="Playfair Display"/>
                  <a:sym typeface="Playfair Display"/>
                </a:rPr>
                <a:t>Restoran</a:t>
              </a:r>
              <a:endParaRPr sz="1400" b="0" i="0" u="none" strike="noStrike" cap="none">
                <a:solidFill>
                  <a:schemeClr val="lt1"/>
                </a:solidFill>
                <a:latin typeface="Playfair Display"/>
                <a:ea typeface="Playfair Display"/>
                <a:cs typeface="Playfair Display"/>
                <a:sym typeface="Playfair Display"/>
              </a:endParaRPr>
            </a:p>
          </p:txBody>
        </p:sp>
        <p:sp>
          <p:nvSpPr>
            <p:cNvPr id="386" name="Google Shape;386;p27"/>
            <p:cNvSpPr txBox="1"/>
            <p:nvPr/>
          </p:nvSpPr>
          <p:spPr>
            <a:xfrm>
              <a:off x="633377" y="2102160"/>
              <a:ext cx="2258100" cy="2570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Inria Serif Light"/>
                <a:ea typeface="Inria Serif Light"/>
                <a:cs typeface="Inria Serif Light"/>
                <a:sym typeface="Inria Serif Light"/>
              </a:endParaRPr>
            </a:p>
          </p:txBody>
        </p:sp>
      </p:grpSp>
      <p:grpSp>
        <p:nvGrpSpPr>
          <p:cNvPr id="387" name="Google Shape;387;p27"/>
          <p:cNvGrpSpPr/>
          <p:nvPr/>
        </p:nvGrpSpPr>
        <p:grpSpPr>
          <a:xfrm>
            <a:off x="3572039" y="1357276"/>
            <a:ext cx="2012519" cy="3708462"/>
            <a:chOff x="2117779" y="1189775"/>
            <a:chExt cx="3718623" cy="5127143"/>
          </a:xfrm>
        </p:grpSpPr>
        <p:sp>
          <p:nvSpPr>
            <p:cNvPr id="388" name="Google Shape;388;p27"/>
            <p:cNvSpPr/>
            <p:nvPr/>
          </p:nvSpPr>
          <p:spPr>
            <a:xfrm>
              <a:off x="2117779" y="1189775"/>
              <a:ext cx="3443400" cy="6912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layfair Display"/>
                  <a:ea typeface="Playfair Display"/>
                  <a:cs typeface="Playfair Display"/>
                  <a:sym typeface="Playfair Display"/>
                </a:rPr>
                <a:t>Industri  penerbangan</a:t>
              </a:r>
              <a:endParaRPr sz="1400" b="0" i="0" u="none" strike="noStrike" cap="none">
                <a:solidFill>
                  <a:schemeClr val="lt1"/>
                </a:solidFill>
                <a:latin typeface="Playfair Display"/>
                <a:ea typeface="Playfair Display"/>
                <a:cs typeface="Playfair Display"/>
                <a:sym typeface="Playfair Display"/>
              </a:endParaRPr>
            </a:p>
          </p:txBody>
        </p:sp>
        <p:sp>
          <p:nvSpPr>
            <p:cNvPr id="389" name="Google Shape;389;p27"/>
            <p:cNvSpPr txBox="1"/>
            <p:nvPr/>
          </p:nvSpPr>
          <p:spPr>
            <a:xfrm>
              <a:off x="2531002" y="1881118"/>
              <a:ext cx="3305400" cy="4435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400"/>
                <a:buFont typeface="Inria Serif Light"/>
                <a:buChar char="▪"/>
              </a:pPr>
              <a:r>
                <a:rPr lang="en" sz="1400" b="0" i="0" u="none" strike="noStrike" cap="none">
                  <a:solidFill>
                    <a:schemeClr val="dk1"/>
                  </a:solidFill>
                  <a:latin typeface="Inria Serif Light"/>
                  <a:ea typeface="Inria Serif Light"/>
                  <a:cs typeface="Inria Serif Light"/>
                  <a:sym typeface="Inria Serif Light"/>
                </a:rPr>
                <a:t>Mencakup jadwal</a:t>
              </a:r>
              <a:endParaRPr sz="1400" b="0" i="0" u="none" strike="noStrike" cap="none">
                <a:solidFill>
                  <a:schemeClr val="dk1"/>
                </a:solidFill>
                <a:latin typeface="Inria Serif Light"/>
                <a:ea typeface="Inria Serif Light"/>
                <a:cs typeface="Inria Serif Light"/>
                <a:sym typeface="Inria Serif Light"/>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Inria Serif Light"/>
                  <a:ea typeface="Inria Serif Light"/>
                  <a:cs typeface="Inria Serif Light"/>
                  <a:sym typeface="Inria Serif Light"/>
                </a:rPr>
                <a:t>Jumlah penerbangan masuk dan keluar</a:t>
              </a:r>
              <a:endParaRPr sz="1400" b="0" i="0" u="none" strike="noStrike" cap="none">
                <a:solidFill>
                  <a:schemeClr val="dk1"/>
                </a:solidFill>
                <a:latin typeface="Inria Serif Light"/>
                <a:ea typeface="Inria Serif Light"/>
                <a:cs typeface="Inria Serif Light"/>
                <a:sym typeface="Inria Serif Light"/>
              </a:endParaRPr>
            </a:p>
            <a:p>
              <a:pPr marL="0" marR="0" lvl="0" indent="0" algn="l" rtl="0">
                <a:lnSpc>
                  <a:spcPct val="115000"/>
                </a:lnSpc>
                <a:spcBef>
                  <a:spcPts val="0"/>
                </a:spcBef>
                <a:spcAft>
                  <a:spcPts val="0"/>
                </a:spcAft>
                <a:buClr>
                  <a:schemeClr val="dk1"/>
                </a:buClr>
                <a:buSzPts val="1400"/>
                <a:buFont typeface="Inria Serif Light"/>
                <a:buChar char="▪"/>
              </a:pPr>
              <a:r>
                <a:rPr lang="en" sz="1400" b="0" i="0" u="none" strike="noStrike" cap="none">
                  <a:solidFill>
                    <a:schemeClr val="dk1"/>
                  </a:solidFill>
                  <a:latin typeface="Inria Serif Light"/>
                  <a:ea typeface="Inria Serif Light"/>
                  <a:cs typeface="Inria Serif Light"/>
                  <a:sym typeface="Inria Serif Light"/>
                </a:rPr>
                <a:t>Jumlah penerbangan disetiap rute</a:t>
              </a:r>
              <a:endParaRPr sz="1400" b="0" i="0" u="none" strike="noStrike" cap="none">
                <a:solidFill>
                  <a:schemeClr val="dk1"/>
                </a:solidFill>
                <a:latin typeface="Inria Serif Light"/>
                <a:ea typeface="Inria Serif Light"/>
                <a:cs typeface="Inria Serif Light"/>
                <a:sym typeface="Inria Serif Light"/>
              </a:endParaRPr>
            </a:p>
            <a:p>
              <a:pPr marL="0" marR="0" lvl="0" indent="0" algn="l" rtl="0">
                <a:lnSpc>
                  <a:spcPct val="115000"/>
                </a:lnSpc>
                <a:spcBef>
                  <a:spcPts val="0"/>
                </a:spcBef>
                <a:spcAft>
                  <a:spcPts val="0"/>
                </a:spcAft>
                <a:buClr>
                  <a:schemeClr val="dk1"/>
                </a:buClr>
                <a:buSzPts val="1400"/>
                <a:buFont typeface="Inria Serif Light"/>
                <a:buChar char="▪"/>
              </a:pPr>
              <a:r>
                <a:rPr lang="en" sz="1400" b="0" i="0" u="none" strike="noStrike" cap="none">
                  <a:solidFill>
                    <a:schemeClr val="dk1"/>
                  </a:solidFill>
                  <a:latin typeface="Inria Serif Light"/>
                  <a:ea typeface="Inria Serif Light"/>
                  <a:cs typeface="Inria Serif Light"/>
                  <a:sym typeface="Inria Serif Light"/>
                </a:rPr>
                <a:t>Jumlah awak pesawat dibutuhkan pada setiap pusat dan bandara</a:t>
              </a:r>
              <a:endParaRPr sz="1400" b="0" i="0" u="none" strike="noStrike" cap="none">
                <a:solidFill>
                  <a:schemeClr val="dk1"/>
                </a:solidFill>
                <a:latin typeface="Inria Serif Light"/>
                <a:ea typeface="Inria Serif Light"/>
                <a:cs typeface="Inria Serif Light"/>
                <a:sym typeface="Inria Serif Light"/>
              </a:endParaRPr>
            </a:p>
          </p:txBody>
        </p:sp>
      </p:grpSp>
      <p:grpSp>
        <p:nvGrpSpPr>
          <p:cNvPr id="390" name="Google Shape;390;p27"/>
          <p:cNvGrpSpPr/>
          <p:nvPr/>
        </p:nvGrpSpPr>
        <p:grpSpPr>
          <a:xfrm>
            <a:off x="6776525" y="1357325"/>
            <a:ext cx="2367914" cy="3286220"/>
            <a:chOff x="2527008" y="1189774"/>
            <a:chExt cx="4824600" cy="4330241"/>
          </a:xfrm>
        </p:grpSpPr>
        <p:sp>
          <p:nvSpPr>
            <p:cNvPr id="391" name="Google Shape;391;p27"/>
            <p:cNvSpPr/>
            <p:nvPr/>
          </p:nvSpPr>
          <p:spPr>
            <a:xfrm>
              <a:off x="2527008" y="1189774"/>
              <a:ext cx="48246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300" b="0" i="0" u="none" strike="noStrike" cap="none">
                  <a:solidFill>
                    <a:schemeClr val="lt1"/>
                  </a:solidFill>
                  <a:latin typeface="Playfair Display"/>
                  <a:ea typeface="Playfair Display"/>
                  <a:cs typeface="Playfair Display"/>
                  <a:sym typeface="Playfair Display"/>
                </a:rPr>
                <a:t>Rantai kecil perusahaan kecil nasional</a:t>
              </a:r>
              <a:endParaRPr sz="1300" b="0" i="0" u="none" strike="noStrike" cap="none">
                <a:solidFill>
                  <a:schemeClr val="lt1"/>
                </a:solidFill>
                <a:latin typeface="Playfair Display"/>
                <a:ea typeface="Playfair Display"/>
                <a:cs typeface="Playfair Display"/>
                <a:sym typeface="Playfair Display"/>
              </a:endParaRPr>
            </a:p>
          </p:txBody>
        </p:sp>
        <p:sp>
          <p:nvSpPr>
            <p:cNvPr id="392" name="Google Shape;392;p27"/>
            <p:cNvSpPr txBox="1"/>
            <p:nvPr/>
          </p:nvSpPr>
          <p:spPr>
            <a:xfrm>
              <a:off x="3138154" y="2057115"/>
              <a:ext cx="3906300" cy="346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Inria Serif Light"/>
                  <a:ea typeface="Inria Serif Light"/>
                  <a:cs typeface="Inria Serif Light"/>
                  <a:sym typeface="Inria Serif Light"/>
                </a:rPr>
                <a:t>Contoh jasa foto copy, percetakan, pusat komputer. Pendekatan output dan pembeilian menguntungkan kareana mmbantu arus kas.</a:t>
              </a:r>
              <a:endParaRPr sz="1400" b="0" i="0" u="none" strike="noStrike" cap="none">
                <a:solidFill>
                  <a:schemeClr val="dk1"/>
                </a:solidFill>
                <a:latin typeface="Inria Serif Light"/>
                <a:ea typeface="Inria Serif Light"/>
                <a:cs typeface="Inria Serif Light"/>
                <a:sym typeface="Inria Serif Light"/>
              </a:endParaRPr>
            </a:p>
          </p:txBody>
        </p:sp>
      </p:grpSp>
      <p:sp>
        <p:nvSpPr>
          <p:cNvPr id="393" name="Google Shape;393;p27"/>
          <p:cNvSpPr txBox="1"/>
          <p:nvPr/>
        </p:nvSpPr>
        <p:spPr>
          <a:xfrm>
            <a:off x="2428860" y="1928808"/>
            <a:ext cx="1428900" cy="26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Inria Serif Light"/>
              <a:buChar char="▪"/>
            </a:pPr>
            <a:r>
              <a:rPr lang="en" sz="1400" b="0" i="0" u="none" strike="noStrike" cap="none">
                <a:solidFill>
                  <a:schemeClr val="dk1"/>
                </a:solidFill>
                <a:latin typeface="Inria Serif Light"/>
                <a:ea typeface="Inria Serif Light"/>
                <a:cs typeface="Inria Serif Light"/>
                <a:sym typeface="Inria Serif Light"/>
              </a:rPr>
              <a:t>Pemulusan tingkat produksi</a:t>
            </a:r>
            <a:endParaRPr sz="1400" b="0" i="0" u="none" strike="noStrike" cap="none">
              <a:solidFill>
                <a:schemeClr val="dk1"/>
              </a:solidFill>
              <a:latin typeface="Inria Serif Light"/>
              <a:ea typeface="Inria Serif Light"/>
              <a:cs typeface="Inria Serif Light"/>
              <a:sym typeface="Inria Serif Light"/>
            </a:endParaRPr>
          </a:p>
          <a:p>
            <a:pPr marL="0" marR="0" lvl="0" indent="0" algn="l" rtl="0">
              <a:lnSpc>
                <a:spcPct val="100000"/>
              </a:lnSpc>
              <a:spcBef>
                <a:spcPts val="0"/>
              </a:spcBef>
              <a:spcAft>
                <a:spcPts val="0"/>
              </a:spcAft>
              <a:buClr>
                <a:schemeClr val="dk1"/>
              </a:buClr>
              <a:buSzPts val="1400"/>
              <a:buFont typeface="Inria Serif Light"/>
              <a:buChar char="▪"/>
            </a:pPr>
            <a:r>
              <a:rPr lang="en" sz="1400" b="0" i="0" u="none" strike="noStrike" cap="none">
                <a:solidFill>
                  <a:schemeClr val="dk1"/>
                </a:solidFill>
                <a:latin typeface="Inria Serif Light"/>
                <a:ea typeface="Inria Serif Light"/>
                <a:cs typeface="Inria Serif Light"/>
                <a:sym typeface="Inria Serif Light"/>
              </a:rPr>
              <a:t>Penentuan jumlah tenaga kerja</a:t>
            </a:r>
            <a:endParaRPr sz="1400" b="0" i="0" u="none" strike="noStrike" cap="none">
              <a:solidFill>
                <a:schemeClr val="dk1"/>
              </a:solidFill>
              <a:latin typeface="Inria Serif Light"/>
              <a:ea typeface="Inria Serif Light"/>
              <a:cs typeface="Inria Serif Light"/>
              <a:sym typeface="Inria Serif Light"/>
            </a:endParaRPr>
          </a:p>
          <a:p>
            <a:pPr marL="0" marR="0" lvl="0" indent="0" algn="l" rtl="0">
              <a:lnSpc>
                <a:spcPct val="100000"/>
              </a:lnSpc>
              <a:spcBef>
                <a:spcPts val="0"/>
              </a:spcBef>
              <a:spcAft>
                <a:spcPts val="0"/>
              </a:spcAft>
              <a:buClr>
                <a:schemeClr val="dk1"/>
              </a:buClr>
              <a:buSzPts val="1400"/>
              <a:buFont typeface="Inria Serif Light"/>
              <a:buChar char="▪"/>
            </a:pPr>
            <a:r>
              <a:rPr lang="en" sz="1400" b="0" i="0" u="none" strike="noStrike" cap="none">
                <a:solidFill>
                  <a:schemeClr val="dk1"/>
                </a:solidFill>
                <a:latin typeface="Inria Serif Light"/>
                <a:ea typeface="Inria Serif Light"/>
                <a:cs typeface="Inria Serif Light"/>
                <a:sym typeface="Inria Serif Light"/>
              </a:rPr>
              <a:t>Usaha mengelola permintaan untuk menjaga peralatan dan pekerja tetap bekerja</a:t>
            </a:r>
            <a:endParaRPr sz="1400" b="0" i="0" u="none" strike="noStrike" cap="none">
              <a:solidFill>
                <a:schemeClr val="dk1"/>
              </a:solidFill>
              <a:latin typeface="Inria Serif Light"/>
              <a:ea typeface="Inria Serif Light"/>
              <a:cs typeface="Inria Serif Light"/>
              <a:sym typeface="Inria Serif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28"/>
          <p:cNvPicPr preferRelativeResize="0"/>
          <p:nvPr/>
        </p:nvPicPr>
        <p:blipFill rotWithShape="1">
          <a:blip r:embed="rId3">
            <a:alphaModFix amt="50000"/>
          </a:blip>
          <a:srcRect t="1630" b="2483"/>
          <a:stretch/>
        </p:blipFill>
        <p:spPr>
          <a:xfrm>
            <a:off x="5928950" y="918225"/>
            <a:ext cx="2300475" cy="3308876"/>
          </a:xfrm>
          <a:prstGeom prst="rect">
            <a:avLst/>
          </a:prstGeom>
          <a:noFill/>
          <a:ln>
            <a:noFill/>
          </a:ln>
        </p:spPr>
      </p:pic>
      <p:sp>
        <p:nvSpPr>
          <p:cNvPr id="399" name="Google Shape;399;p28"/>
          <p:cNvSpPr txBox="1">
            <a:spLocks noGrp="1"/>
          </p:cNvSpPr>
          <p:nvPr>
            <p:ph type="ctrTitle"/>
          </p:nvPr>
        </p:nvSpPr>
        <p:spPr>
          <a:xfrm>
            <a:off x="702900" y="1233658"/>
            <a:ext cx="4746000" cy="1159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600"/>
              <a:buNone/>
            </a:pPr>
            <a:r>
              <a:rPr lang="en"/>
              <a:t>Manajemen Pendapatan </a:t>
            </a:r>
            <a:endParaRPr/>
          </a:p>
        </p:txBody>
      </p:sp>
      <p:sp>
        <p:nvSpPr>
          <p:cNvPr id="400" name="Google Shape;400;p28"/>
          <p:cNvSpPr txBox="1">
            <a:spLocks noGrp="1"/>
          </p:cNvSpPr>
          <p:nvPr>
            <p:ph type="subTitle" idx="1"/>
          </p:nvPr>
        </p:nvSpPr>
        <p:spPr>
          <a:xfrm>
            <a:off x="702900" y="2787333"/>
            <a:ext cx="4746000" cy="299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400"/>
              <a:buNone/>
            </a:pPr>
            <a:r>
              <a:rPr lang="en"/>
              <a:t>Sebagian besar model operasi, mengasumsikan bahwa perusahaan  mengenakan  harga yang sama kepada semua pelanggan untuk sebuah produk. Tantangan manajemen adalah mengidentifikasi perbedaan menyesuaikan kapasitas dan permintaan dengan  mengenakan harga. Manajemen pendapatan atau hasil adalah proses dalam mengalokasikan perencanaan pada harga yang akan memaksimalkan pendapatan.</a:t>
            </a:r>
            <a:endParaRPr/>
          </a:p>
          <a:p>
            <a:pPr marL="0" lvl="0" indent="0" algn="l" rtl="0">
              <a:lnSpc>
                <a:spcPct val="115000"/>
              </a:lnSpc>
              <a:spcBef>
                <a:spcPts val="600"/>
              </a:spcBef>
              <a:spcAft>
                <a:spcPts val="600"/>
              </a:spcAft>
              <a:buSzPts val="14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9"/>
          <p:cNvSpPr txBox="1">
            <a:spLocks noGrp="1"/>
          </p:cNvSpPr>
          <p:nvPr>
            <p:ph type="ctrTitle" idx="4294967295"/>
          </p:nvPr>
        </p:nvSpPr>
        <p:spPr>
          <a:xfrm>
            <a:off x="855300" y="1722038"/>
            <a:ext cx="3195000" cy="403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2200"/>
              <a:buFont typeface="Playfair Display"/>
              <a:buNone/>
            </a:pPr>
            <a:r>
              <a:rPr lang="en" sz="3000" b="0" i="0" u="none" strike="noStrike" cap="none">
                <a:solidFill>
                  <a:schemeClr val="accent1"/>
                </a:solidFill>
                <a:latin typeface="Playfair Display"/>
                <a:ea typeface="Playfair Display"/>
                <a:cs typeface="Playfair Display"/>
                <a:sym typeface="Playfair Display"/>
              </a:rPr>
              <a:t>Terima Kasih!</a:t>
            </a:r>
            <a:endParaRPr sz="3000" b="0" i="0" u="none" strike="noStrike" cap="none">
              <a:solidFill>
                <a:schemeClr val="accent1"/>
              </a:solidFill>
              <a:latin typeface="Playfair Display"/>
              <a:ea typeface="Playfair Display"/>
              <a:cs typeface="Playfair Display"/>
              <a:sym typeface="Playfair Display"/>
            </a:endParaRPr>
          </a:p>
        </p:txBody>
      </p:sp>
      <p:pic>
        <p:nvPicPr>
          <p:cNvPr id="406" name="Google Shape;406;p29"/>
          <p:cNvPicPr preferRelativeResize="0"/>
          <p:nvPr/>
        </p:nvPicPr>
        <p:blipFill rotWithShape="1">
          <a:blip r:embed="rId3">
            <a:alphaModFix/>
          </a:blip>
          <a:srcRect l="16666" r="16666"/>
          <a:stretch/>
        </p:blipFill>
        <p:spPr>
          <a:xfrm>
            <a:off x="4456251" y="455700"/>
            <a:ext cx="4232051" cy="4232050"/>
          </a:xfrm>
          <a:prstGeom prst="rect">
            <a:avLst/>
          </a:prstGeom>
          <a:noFill/>
          <a:ln>
            <a:noFill/>
          </a:ln>
        </p:spPr>
      </p:pic>
      <p:sp>
        <p:nvSpPr>
          <p:cNvPr id="407" name="Google Shape;407;p29"/>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275600" y="834900"/>
            <a:ext cx="2310600" cy="118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200"/>
              <a:buNone/>
            </a:pPr>
            <a:r>
              <a:rPr lang="en" sz="2400"/>
              <a:t>Pengertian Perencanaan Agregat </a:t>
            </a:r>
            <a:endParaRPr sz="2400"/>
          </a:p>
          <a:p>
            <a:pPr marL="0" lvl="0" indent="0" algn="l" rtl="0">
              <a:lnSpc>
                <a:spcPct val="90000"/>
              </a:lnSpc>
              <a:spcBef>
                <a:spcPts val="0"/>
              </a:spcBef>
              <a:spcAft>
                <a:spcPts val="0"/>
              </a:spcAft>
              <a:buSzPts val="2200"/>
              <a:buNone/>
            </a:pPr>
            <a:endParaRPr/>
          </a:p>
          <a:p>
            <a:pPr marL="0" lvl="0" indent="0" algn="l" rtl="0">
              <a:lnSpc>
                <a:spcPct val="90000"/>
              </a:lnSpc>
              <a:spcBef>
                <a:spcPts val="0"/>
              </a:spcBef>
              <a:spcAft>
                <a:spcPts val="0"/>
              </a:spcAft>
              <a:buSzPts val="2200"/>
              <a:buNone/>
            </a:pPr>
            <a:endParaRPr/>
          </a:p>
        </p:txBody>
      </p:sp>
      <p:sp>
        <p:nvSpPr>
          <p:cNvPr id="80" name="Google Shape;80;p14"/>
          <p:cNvSpPr txBox="1">
            <a:spLocks noGrp="1"/>
          </p:cNvSpPr>
          <p:nvPr>
            <p:ph type="body" idx="2"/>
          </p:nvPr>
        </p:nvSpPr>
        <p:spPr>
          <a:xfrm>
            <a:off x="5934401" y="1376725"/>
            <a:ext cx="2754000" cy="3311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t>Perencanaan Agregat ini memberikan gambaran  kepada manajemen mengenai kebutuhan terhadap variabel-variabel produksi seperti persediaan material, tenaga kerja dan sumber daya lainnya sehingga biaya operasional dapat dikendalikan seminimal mungkin.</a:t>
            </a:r>
            <a:endParaRPr sz="1400"/>
          </a:p>
          <a:p>
            <a:pPr marL="0" lvl="0" indent="0" algn="l" rtl="0">
              <a:lnSpc>
                <a:spcPct val="115000"/>
              </a:lnSpc>
              <a:spcBef>
                <a:spcPts val="600"/>
              </a:spcBef>
              <a:spcAft>
                <a:spcPts val="600"/>
              </a:spcAft>
              <a:buClr>
                <a:schemeClr val="dk1"/>
              </a:buClr>
              <a:buSzPts val="1100"/>
              <a:buFont typeface="Arial"/>
              <a:buNone/>
            </a:pPr>
            <a:endParaRPr sz="1200" b="1"/>
          </a:p>
        </p:txBody>
      </p:sp>
      <p:sp>
        <p:nvSpPr>
          <p:cNvPr id="81" name="Google Shape;81;p14"/>
          <p:cNvSpPr txBox="1">
            <a:spLocks noGrp="1"/>
          </p:cNvSpPr>
          <p:nvPr>
            <p:ph type="body" idx="1"/>
          </p:nvPr>
        </p:nvSpPr>
        <p:spPr>
          <a:xfrm>
            <a:off x="2794425" y="1376725"/>
            <a:ext cx="2754000" cy="3311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600"/>
              </a:spcAft>
              <a:buClr>
                <a:schemeClr val="dk1"/>
              </a:buClr>
              <a:buSzPts val="1100"/>
              <a:buFont typeface="Arial"/>
              <a:buNone/>
            </a:pPr>
            <a:r>
              <a:rPr lang="en" sz="1400"/>
              <a:t>Perencanaan Agregat atau dalam bahasa Inggris disebut dengan Aggregate Planning adalah suatu proses perencanaan kuantitas dan pengaturan waktu Output (keluaran) untuk jangka waktu menengah yaitu sekitar 3 bulan hingga 1 tahun. </a:t>
            </a:r>
            <a:endParaRPr sz="2000"/>
          </a:p>
        </p:txBody>
      </p:sp>
      <p:sp>
        <p:nvSpPr>
          <p:cNvPr id="82" name="Google Shape;82;p14"/>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subTitle" idx="4294967295"/>
          </p:nvPr>
        </p:nvSpPr>
        <p:spPr>
          <a:xfrm>
            <a:off x="777550" y="1024324"/>
            <a:ext cx="3195000" cy="3529388"/>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accent2"/>
              </a:buClr>
              <a:buSzPts val="2000"/>
              <a:buFont typeface="Inria Serif Light"/>
              <a:buNone/>
            </a:pPr>
            <a:r>
              <a:rPr lang="en" sz="1600" b="0" i="0" u="none" strike="noStrike" cap="none">
                <a:solidFill>
                  <a:schemeClr val="dk1"/>
                </a:solidFill>
                <a:latin typeface="Inria Serif Light"/>
                <a:ea typeface="Inria Serif Light"/>
                <a:cs typeface="Inria Serif Light"/>
                <a:sym typeface="Inria Serif Light"/>
              </a:rPr>
              <a:t>Perencanaan merupakan proses dimana manajemen merumuskan suatu tujuan dan bagaimana cara untuk dapat mencapainya, proses perencanaan terjadi disemua tipe. </a:t>
            </a:r>
            <a:endParaRPr sz="1600" b="0" i="0" u="none" strike="noStrike" cap="none">
              <a:solidFill>
                <a:schemeClr val="dk1"/>
              </a:solidFill>
              <a:latin typeface="Inria Serif Light"/>
              <a:ea typeface="Inria Serif Light"/>
              <a:cs typeface="Inria Serif Light"/>
              <a:sym typeface="Inria Serif Light"/>
            </a:endParaRPr>
          </a:p>
          <a:p>
            <a:pPr marL="0" marR="0" lvl="0" indent="0" algn="l" rtl="0">
              <a:lnSpc>
                <a:spcPct val="115000"/>
              </a:lnSpc>
              <a:spcBef>
                <a:spcPts val="600"/>
              </a:spcBef>
              <a:spcAft>
                <a:spcPts val="0"/>
              </a:spcAft>
              <a:buClr>
                <a:schemeClr val="accent2"/>
              </a:buClr>
              <a:buSzPts val="2000"/>
              <a:buFont typeface="Inria Serif Light"/>
              <a:buNone/>
            </a:pPr>
            <a:r>
              <a:rPr lang="en" sz="1600" b="0" i="0" u="none" strike="noStrike" cap="none">
                <a:solidFill>
                  <a:schemeClr val="dk1"/>
                </a:solidFill>
                <a:latin typeface="Inria Serif Light"/>
                <a:ea typeface="Inria Serif Light"/>
                <a:cs typeface="Inria Serif Light"/>
                <a:sym typeface="Inria Serif Light"/>
              </a:rPr>
              <a:t>Adapun perencanaan merupakan proses yang tidak berakhir bila rencana tersebut telah ditetapkan bahkan disahkan dan rencana harus diimplementasikan.</a:t>
            </a:r>
            <a:endParaRPr sz="1600" b="0" i="0" u="none" strike="noStrike" cap="none">
              <a:solidFill>
                <a:schemeClr val="dk1"/>
              </a:solidFill>
              <a:latin typeface="Inria Serif Light"/>
              <a:ea typeface="Inria Serif Light"/>
              <a:cs typeface="Inria Serif Light"/>
              <a:sym typeface="Inria Serif Light"/>
            </a:endParaRPr>
          </a:p>
          <a:p>
            <a:pPr marL="0" marR="0" lvl="0" indent="0" algn="l" rtl="0">
              <a:lnSpc>
                <a:spcPct val="115000"/>
              </a:lnSpc>
              <a:spcBef>
                <a:spcPts val="600"/>
              </a:spcBef>
              <a:spcAft>
                <a:spcPts val="600"/>
              </a:spcAft>
              <a:buClr>
                <a:schemeClr val="accent2"/>
              </a:buClr>
              <a:buSzPts val="2000"/>
              <a:buFont typeface="Inria Serif Light"/>
              <a:buNone/>
            </a:pPr>
            <a:endParaRPr sz="1400" b="1" i="0" u="none" strike="noStrike" cap="none">
              <a:solidFill>
                <a:schemeClr val="dk1"/>
              </a:solidFill>
              <a:latin typeface="Inria Serif Light"/>
              <a:ea typeface="Inria Serif Light"/>
              <a:cs typeface="Inria Serif Light"/>
              <a:sym typeface="Inria Serif Light"/>
            </a:endParaRPr>
          </a:p>
        </p:txBody>
      </p:sp>
      <p:pic>
        <p:nvPicPr>
          <p:cNvPr id="88" name="Google Shape;88;p15"/>
          <p:cNvPicPr preferRelativeResize="0"/>
          <p:nvPr/>
        </p:nvPicPr>
        <p:blipFill rotWithShape="1">
          <a:blip r:embed="rId3">
            <a:alphaModFix/>
          </a:blip>
          <a:srcRect l="16666" r="16666"/>
          <a:stretch/>
        </p:blipFill>
        <p:spPr>
          <a:xfrm>
            <a:off x="4456251" y="455725"/>
            <a:ext cx="4232051" cy="4232050"/>
          </a:xfrm>
          <a:prstGeom prst="rect">
            <a:avLst/>
          </a:prstGeom>
          <a:noFill/>
          <a:ln>
            <a:noFill/>
          </a:ln>
        </p:spPr>
      </p:pic>
      <p:sp>
        <p:nvSpPr>
          <p:cNvPr id="89" name="Google Shape;89;p15"/>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r>
              <a:rPr lang="en"/>
              <a:t>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244400" y="823750"/>
            <a:ext cx="1835100" cy="38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200"/>
              <a:buNone/>
            </a:pPr>
            <a:r>
              <a:rPr lang="en"/>
              <a:t>Tahapan Proses Perencanaan </a:t>
            </a:r>
            <a:endParaRPr/>
          </a:p>
          <a:p>
            <a:pPr marL="0" lvl="0" indent="0" algn="l" rtl="0">
              <a:lnSpc>
                <a:spcPct val="90000"/>
              </a:lnSpc>
              <a:spcBef>
                <a:spcPts val="0"/>
              </a:spcBef>
              <a:spcAft>
                <a:spcPts val="0"/>
              </a:spcAft>
              <a:buSzPts val="2200"/>
              <a:buNone/>
            </a:pPr>
            <a:endParaRPr/>
          </a:p>
        </p:txBody>
      </p:sp>
      <p:sp>
        <p:nvSpPr>
          <p:cNvPr id="95" name="Google Shape;95;p16"/>
          <p:cNvSpPr txBox="1">
            <a:spLocks noGrp="1"/>
          </p:cNvSpPr>
          <p:nvPr>
            <p:ph type="body" idx="1"/>
          </p:nvPr>
        </p:nvSpPr>
        <p:spPr>
          <a:xfrm>
            <a:off x="3374525" y="1176775"/>
            <a:ext cx="5466600" cy="800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600"/>
              </a:spcAft>
              <a:buSzPts val="2000"/>
              <a:buNone/>
            </a:pPr>
            <a:r>
              <a:rPr lang="en" sz="1900"/>
              <a:t>Menetapkan target atau tujuan, perencanaan dimulai dengan keputusan.</a:t>
            </a:r>
            <a:endParaRPr sz="1900"/>
          </a:p>
        </p:txBody>
      </p:sp>
      <p:sp>
        <p:nvSpPr>
          <p:cNvPr id="96" name="Google Shape;96;p16"/>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4</a:t>
            </a:fld>
            <a:endParaRPr/>
          </a:p>
        </p:txBody>
      </p:sp>
      <p:grpSp>
        <p:nvGrpSpPr>
          <p:cNvPr id="97" name="Google Shape;97;p16"/>
          <p:cNvGrpSpPr/>
          <p:nvPr/>
        </p:nvGrpSpPr>
        <p:grpSpPr>
          <a:xfrm>
            <a:off x="2554976" y="1299846"/>
            <a:ext cx="344067" cy="355419"/>
            <a:chOff x="5973900" y="318475"/>
            <a:chExt cx="401900" cy="380575"/>
          </a:xfrm>
        </p:grpSpPr>
        <p:sp>
          <p:nvSpPr>
            <p:cNvPr id="98" name="Google Shape;98;p16"/>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6"/>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6"/>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6"/>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6"/>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6"/>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6"/>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6"/>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6"/>
            <p:cNvSpPr/>
            <p:nvPr/>
          </p:nvSpPr>
          <p:spPr>
            <a:xfrm>
              <a:off x="6024450" y="573000"/>
              <a:ext cx="300800" cy="25"/>
            </a:xfrm>
            <a:custGeom>
              <a:avLst/>
              <a:gdLst/>
              <a:ahLst/>
              <a:cxnLst/>
              <a:rect l="l" t="t" r="r" b="b"/>
              <a:pathLst>
                <a:path w="12032" h="1" fill="none" extrusionOk="0">
                  <a:moveTo>
                    <a:pt x="0" y="0"/>
                  </a:moveTo>
                  <a:lnTo>
                    <a:pt x="1203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6"/>
            <p:cNvSpPr/>
            <p:nvPr/>
          </p:nvSpPr>
          <p:spPr>
            <a:xfrm>
              <a:off x="6024450" y="514550"/>
              <a:ext cx="300800" cy="25"/>
            </a:xfrm>
            <a:custGeom>
              <a:avLst/>
              <a:gdLst/>
              <a:ahLst/>
              <a:cxnLst/>
              <a:rect l="l" t="t" r="r" b="b"/>
              <a:pathLst>
                <a:path w="12032" h="1" fill="none" extrusionOk="0">
                  <a:moveTo>
                    <a:pt x="0" y="0"/>
                  </a:moveTo>
                  <a:lnTo>
                    <a:pt x="1203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6"/>
            <p:cNvSpPr/>
            <p:nvPr/>
          </p:nvSpPr>
          <p:spPr>
            <a:xfrm>
              <a:off x="6264950"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6"/>
            <p:cNvSpPr/>
            <p:nvPr/>
          </p:nvSpPr>
          <p:spPr>
            <a:xfrm>
              <a:off x="6204675" y="456100"/>
              <a:ext cx="25" cy="175375"/>
            </a:xfrm>
            <a:custGeom>
              <a:avLst/>
              <a:gdLst/>
              <a:ahLst/>
              <a:cxnLst/>
              <a:rect l="l" t="t" r="r" b="b"/>
              <a:pathLst>
                <a:path w="1" h="7015" fill="none" extrusionOk="0">
                  <a:moveTo>
                    <a:pt x="0" y="0"/>
                  </a:moveTo>
                  <a:lnTo>
                    <a:pt x="0"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6"/>
            <p:cNvSpPr/>
            <p:nvPr/>
          </p:nvSpPr>
          <p:spPr>
            <a:xfrm>
              <a:off x="6145000"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6"/>
            <p:cNvSpPr/>
            <p:nvPr/>
          </p:nvSpPr>
          <p:spPr>
            <a:xfrm>
              <a:off x="6084725"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 name="Google Shape;112;p16"/>
          <p:cNvGrpSpPr/>
          <p:nvPr/>
        </p:nvGrpSpPr>
        <p:grpSpPr>
          <a:xfrm>
            <a:off x="2554976" y="2178133"/>
            <a:ext cx="344067" cy="355419"/>
            <a:chOff x="5973900" y="318475"/>
            <a:chExt cx="401900" cy="380575"/>
          </a:xfrm>
        </p:grpSpPr>
        <p:sp>
          <p:nvSpPr>
            <p:cNvPr id="113" name="Google Shape;113;p16"/>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6"/>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6"/>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6"/>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6"/>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6"/>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6"/>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6"/>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6"/>
            <p:cNvSpPr/>
            <p:nvPr/>
          </p:nvSpPr>
          <p:spPr>
            <a:xfrm>
              <a:off x="6024450" y="573000"/>
              <a:ext cx="300800" cy="25"/>
            </a:xfrm>
            <a:custGeom>
              <a:avLst/>
              <a:gdLst/>
              <a:ahLst/>
              <a:cxnLst/>
              <a:rect l="l" t="t" r="r" b="b"/>
              <a:pathLst>
                <a:path w="12032" h="1" fill="none" extrusionOk="0">
                  <a:moveTo>
                    <a:pt x="0" y="0"/>
                  </a:moveTo>
                  <a:lnTo>
                    <a:pt x="1203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6"/>
            <p:cNvSpPr/>
            <p:nvPr/>
          </p:nvSpPr>
          <p:spPr>
            <a:xfrm>
              <a:off x="6024450" y="514550"/>
              <a:ext cx="300800" cy="25"/>
            </a:xfrm>
            <a:custGeom>
              <a:avLst/>
              <a:gdLst/>
              <a:ahLst/>
              <a:cxnLst/>
              <a:rect l="l" t="t" r="r" b="b"/>
              <a:pathLst>
                <a:path w="12032" h="1" fill="none" extrusionOk="0">
                  <a:moveTo>
                    <a:pt x="0" y="0"/>
                  </a:moveTo>
                  <a:lnTo>
                    <a:pt x="1203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6"/>
            <p:cNvSpPr/>
            <p:nvPr/>
          </p:nvSpPr>
          <p:spPr>
            <a:xfrm>
              <a:off x="6264950"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6"/>
            <p:cNvSpPr/>
            <p:nvPr/>
          </p:nvSpPr>
          <p:spPr>
            <a:xfrm>
              <a:off x="6204675" y="456100"/>
              <a:ext cx="25" cy="175375"/>
            </a:xfrm>
            <a:custGeom>
              <a:avLst/>
              <a:gdLst/>
              <a:ahLst/>
              <a:cxnLst/>
              <a:rect l="l" t="t" r="r" b="b"/>
              <a:pathLst>
                <a:path w="1" h="7015" fill="none" extrusionOk="0">
                  <a:moveTo>
                    <a:pt x="0" y="0"/>
                  </a:moveTo>
                  <a:lnTo>
                    <a:pt x="0"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6"/>
            <p:cNvSpPr/>
            <p:nvPr/>
          </p:nvSpPr>
          <p:spPr>
            <a:xfrm>
              <a:off x="6145000"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6"/>
            <p:cNvSpPr/>
            <p:nvPr/>
          </p:nvSpPr>
          <p:spPr>
            <a:xfrm>
              <a:off x="6084725"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7" name="Google Shape;127;p16"/>
          <p:cNvGrpSpPr/>
          <p:nvPr/>
        </p:nvGrpSpPr>
        <p:grpSpPr>
          <a:xfrm>
            <a:off x="2554976" y="3056396"/>
            <a:ext cx="344067" cy="355419"/>
            <a:chOff x="5973900" y="318475"/>
            <a:chExt cx="401900" cy="380575"/>
          </a:xfrm>
        </p:grpSpPr>
        <p:sp>
          <p:nvSpPr>
            <p:cNvPr id="128" name="Google Shape;128;p16"/>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6"/>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6"/>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6"/>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6"/>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6"/>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6"/>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6"/>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6"/>
            <p:cNvSpPr/>
            <p:nvPr/>
          </p:nvSpPr>
          <p:spPr>
            <a:xfrm>
              <a:off x="6024450" y="573000"/>
              <a:ext cx="300800" cy="25"/>
            </a:xfrm>
            <a:custGeom>
              <a:avLst/>
              <a:gdLst/>
              <a:ahLst/>
              <a:cxnLst/>
              <a:rect l="l" t="t" r="r" b="b"/>
              <a:pathLst>
                <a:path w="12032" h="1" fill="none" extrusionOk="0">
                  <a:moveTo>
                    <a:pt x="0" y="0"/>
                  </a:moveTo>
                  <a:lnTo>
                    <a:pt x="1203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6"/>
            <p:cNvSpPr/>
            <p:nvPr/>
          </p:nvSpPr>
          <p:spPr>
            <a:xfrm>
              <a:off x="6024450" y="514550"/>
              <a:ext cx="300800" cy="25"/>
            </a:xfrm>
            <a:custGeom>
              <a:avLst/>
              <a:gdLst/>
              <a:ahLst/>
              <a:cxnLst/>
              <a:rect l="l" t="t" r="r" b="b"/>
              <a:pathLst>
                <a:path w="12032" h="1" fill="none" extrusionOk="0">
                  <a:moveTo>
                    <a:pt x="0" y="0"/>
                  </a:moveTo>
                  <a:lnTo>
                    <a:pt x="1203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6"/>
            <p:cNvSpPr/>
            <p:nvPr/>
          </p:nvSpPr>
          <p:spPr>
            <a:xfrm>
              <a:off x="6264950"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6"/>
            <p:cNvSpPr/>
            <p:nvPr/>
          </p:nvSpPr>
          <p:spPr>
            <a:xfrm>
              <a:off x="6204675" y="456100"/>
              <a:ext cx="25" cy="175375"/>
            </a:xfrm>
            <a:custGeom>
              <a:avLst/>
              <a:gdLst/>
              <a:ahLst/>
              <a:cxnLst/>
              <a:rect l="l" t="t" r="r" b="b"/>
              <a:pathLst>
                <a:path w="1" h="7015" fill="none" extrusionOk="0">
                  <a:moveTo>
                    <a:pt x="0" y="0"/>
                  </a:moveTo>
                  <a:lnTo>
                    <a:pt x="0"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6"/>
            <p:cNvSpPr/>
            <p:nvPr/>
          </p:nvSpPr>
          <p:spPr>
            <a:xfrm>
              <a:off x="6145000"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6"/>
            <p:cNvSpPr/>
            <p:nvPr/>
          </p:nvSpPr>
          <p:spPr>
            <a:xfrm>
              <a:off x="6084725"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2" name="Google Shape;142;p16"/>
          <p:cNvGrpSpPr/>
          <p:nvPr/>
        </p:nvGrpSpPr>
        <p:grpSpPr>
          <a:xfrm>
            <a:off x="2554976" y="3934671"/>
            <a:ext cx="344067" cy="355419"/>
            <a:chOff x="5973900" y="318475"/>
            <a:chExt cx="401900" cy="380575"/>
          </a:xfrm>
        </p:grpSpPr>
        <p:sp>
          <p:nvSpPr>
            <p:cNvPr id="143" name="Google Shape;143;p16"/>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6"/>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6"/>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6"/>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6"/>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6"/>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6"/>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6"/>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6"/>
            <p:cNvSpPr/>
            <p:nvPr/>
          </p:nvSpPr>
          <p:spPr>
            <a:xfrm>
              <a:off x="6024450" y="573000"/>
              <a:ext cx="300800" cy="25"/>
            </a:xfrm>
            <a:custGeom>
              <a:avLst/>
              <a:gdLst/>
              <a:ahLst/>
              <a:cxnLst/>
              <a:rect l="l" t="t" r="r" b="b"/>
              <a:pathLst>
                <a:path w="12032" h="1" fill="none" extrusionOk="0">
                  <a:moveTo>
                    <a:pt x="0" y="0"/>
                  </a:moveTo>
                  <a:lnTo>
                    <a:pt x="1203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6"/>
            <p:cNvSpPr/>
            <p:nvPr/>
          </p:nvSpPr>
          <p:spPr>
            <a:xfrm>
              <a:off x="6024450" y="514550"/>
              <a:ext cx="300800" cy="25"/>
            </a:xfrm>
            <a:custGeom>
              <a:avLst/>
              <a:gdLst/>
              <a:ahLst/>
              <a:cxnLst/>
              <a:rect l="l" t="t" r="r" b="b"/>
              <a:pathLst>
                <a:path w="12032" h="1" fill="none" extrusionOk="0">
                  <a:moveTo>
                    <a:pt x="0" y="0"/>
                  </a:moveTo>
                  <a:lnTo>
                    <a:pt x="1203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6"/>
            <p:cNvSpPr/>
            <p:nvPr/>
          </p:nvSpPr>
          <p:spPr>
            <a:xfrm>
              <a:off x="6264950"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6"/>
            <p:cNvSpPr/>
            <p:nvPr/>
          </p:nvSpPr>
          <p:spPr>
            <a:xfrm>
              <a:off x="6204675" y="456100"/>
              <a:ext cx="25" cy="175375"/>
            </a:xfrm>
            <a:custGeom>
              <a:avLst/>
              <a:gdLst/>
              <a:ahLst/>
              <a:cxnLst/>
              <a:rect l="l" t="t" r="r" b="b"/>
              <a:pathLst>
                <a:path w="1" h="7015" fill="none" extrusionOk="0">
                  <a:moveTo>
                    <a:pt x="0" y="0"/>
                  </a:moveTo>
                  <a:lnTo>
                    <a:pt x="0"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6"/>
            <p:cNvSpPr/>
            <p:nvPr/>
          </p:nvSpPr>
          <p:spPr>
            <a:xfrm>
              <a:off x="6145000"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6"/>
            <p:cNvSpPr/>
            <p:nvPr/>
          </p:nvSpPr>
          <p:spPr>
            <a:xfrm>
              <a:off x="6084725"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 name="Google Shape;157;p16"/>
          <p:cNvSpPr txBox="1">
            <a:spLocks noGrp="1"/>
          </p:cNvSpPr>
          <p:nvPr>
            <p:ph type="body" idx="1"/>
          </p:nvPr>
        </p:nvSpPr>
        <p:spPr>
          <a:xfrm>
            <a:off x="3374525" y="2054513"/>
            <a:ext cx="5466600" cy="800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600"/>
              </a:spcAft>
              <a:buSzPts val="2000"/>
              <a:buNone/>
            </a:pPr>
            <a:r>
              <a:rPr lang="en" sz="1900"/>
              <a:t>Merumuskan keadaan saat ini, pemahaman akan posisi atau keadaan organisasi.</a:t>
            </a:r>
            <a:endParaRPr sz="1900"/>
          </a:p>
        </p:txBody>
      </p:sp>
      <p:sp>
        <p:nvSpPr>
          <p:cNvPr id="158" name="Google Shape;158;p16"/>
          <p:cNvSpPr txBox="1">
            <a:spLocks noGrp="1"/>
          </p:cNvSpPr>
          <p:nvPr>
            <p:ph type="body" idx="1"/>
          </p:nvPr>
        </p:nvSpPr>
        <p:spPr>
          <a:xfrm>
            <a:off x="3374525" y="2932275"/>
            <a:ext cx="5466600" cy="800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600"/>
              </a:spcAft>
              <a:buSzPts val="2000"/>
              <a:buNone/>
            </a:pPr>
            <a:r>
              <a:rPr lang="en" sz="1900"/>
              <a:t>Mengidentifikasi segala kemudahan dan hambatan, segala kekuatan dan kelemahan.</a:t>
            </a:r>
            <a:endParaRPr sz="1900"/>
          </a:p>
        </p:txBody>
      </p:sp>
      <p:sp>
        <p:nvSpPr>
          <p:cNvPr id="159" name="Google Shape;159;p16"/>
          <p:cNvSpPr txBox="1">
            <a:spLocks noGrp="1"/>
          </p:cNvSpPr>
          <p:nvPr>
            <p:ph type="body" idx="1"/>
          </p:nvPr>
        </p:nvSpPr>
        <p:spPr>
          <a:xfrm>
            <a:off x="3374525" y="3810013"/>
            <a:ext cx="5466600" cy="800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600"/>
              </a:spcAft>
              <a:buSzPts val="2000"/>
              <a:buNone/>
            </a:pPr>
            <a:r>
              <a:rPr lang="en" sz="1900"/>
              <a:t>Mengembangkan rencana atau serangkaian kegiatan untuk pencapaian tujuan</a:t>
            </a:r>
            <a:endParaRPr sz="1900"/>
          </a:p>
        </p:txBody>
      </p:sp>
      <p:grpSp>
        <p:nvGrpSpPr>
          <p:cNvPr id="160" name="Google Shape;160;p16"/>
          <p:cNvGrpSpPr/>
          <p:nvPr/>
        </p:nvGrpSpPr>
        <p:grpSpPr>
          <a:xfrm>
            <a:off x="429193" y="4106040"/>
            <a:ext cx="892806" cy="726347"/>
            <a:chOff x="1247825" y="5001950"/>
            <a:chExt cx="443300" cy="428675"/>
          </a:xfrm>
        </p:grpSpPr>
        <p:sp>
          <p:nvSpPr>
            <p:cNvPr id="161" name="Google Shape;161;p16"/>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62" name="Google Shape;162;p16"/>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63" name="Google Shape;163;p16"/>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64" name="Google Shape;164;p16"/>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65" name="Google Shape;165;p16"/>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66" name="Google Shape;166;p16"/>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body" idx="1"/>
          </p:nvPr>
        </p:nvSpPr>
        <p:spPr>
          <a:xfrm>
            <a:off x="2673285" y="2019041"/>
            <a:ext cx="3119700" cy="3402000"/>
          </a:xfrm>
          <a:prstGeom prst="rect">
            <a:avLst/>
          </a:prstGeom>
          <a:noFill/>
          <a:ln>
            <a:noFill/>
          </a:ln>
        </p:spPr>
        <p:txBody>
          <a:bodyPr spcFirstLastPara="1" wrap="square" lIns="0" tIns="0" rIns="0" bIns="0" anchor="t" anchorCtr="0">
            <a:noAutofit/>
          </a:bodyPr>
          <a:lstStyle/>
          <a:p>
            <a:pPr marL="342900" lvl="0" indent="-342900" algn="ctr" rtl="0">
              <a:lnSpc>
                <a:spcPct val="115000"/>
              </a:lnSpc>
              <a:spcBef>
                <a:spcPts val="0"/>
              </a:spcBef>
              <a:spcAft>
                <a:spcPts val="0"/>
              </a:spcAft>
              <a:buSzPts val="1800"/>
              <a:buNone/>
            </a:pPr>
            <a:r>
              <a:rPr lang="en">
                <a:latin typeface="Inria Serif"/>
                <a:ea typeface="Inria Serif"/>
                <a:cs typeface="Inria Serif"/>
                <a:sym typeface="Inria Serif"/>
              </a:rPr>
              <a:t>Tipe Perencanaan </a:t>
            </a:r>
            <a:endParaRPr>
              <a:latin typeface="Inria Serif"/>
              <a:ea typeface="Inria Serif"/>
              <a:cs typeface="Inria Serif"/>
              <a:sym typeface="Inria Serif"/>
            </a:endParaRPr>
          </a:p>
          <a:p>
            <a:pPr marL="342900" lvl="0" indent="-342900" algn="l" rtl="0">
              <a:lnSpc>
                <a:spcPct val="115000"/>
              </a:lnSpc>
              <a:spcBef>
                <a:spcPts val="0"/>
              </a:spcBef>
              <a:spcAft>
                <a:spcPts val="0"/>
              </a:spcAft>
              <a:buSzPts val="1800"/>
              <a:buNone/>
            </a:pPr>
            <a:endParaRPr/>
          </a:p>
          <a:p>
            <a:pPr marL="342900" lvl="0" indent="-342900" algn="l" rtl="0">
              <a:lnSpc>
                <a:spcPct val="115000"/>
              </a:lnSpc>
              <a:spcBef>
                <a:spcPts val="0"/>
              </a:spcBef>
              <a:spcAft>
                <a:spcPts val="0"/>
              </a:spcAft>
              <a:buSzPts val="1800"/>
              <a:buNone/>
            </a:pPr>
            <a:r>
              <a:rPr lang="en" sz="1600"/>
              <a:t>1. Bidang Fungsional </a:t>
            </a:r>
            <a:endParaRPr sz="1600"/>
          </a:p>
          <a:p>
            <a:pPr marL="0" lvl="0" indent="0" algn="l" rtl="0">
              <a:lnSpc>
                <a:spcPct val="115000"/>
              </a:lnSpc>
              <a:spcBef>
                <a:spcPts val="0"/>
              </a:spcBef>
              <a:spcAft>
                <a:spcPts val="0"/>
              </a:spcAft>
              <a:buSzPts val="1800"/>
              <a:buNone/>
            </a:pPr>
            <a:r>
              <a:rPr lang="en" sz="1600"/>
              <a:t>2.Tingkat Organisasi </a:t>
            </a:r>
            <a:endParaRPr sz="1600"/>
          </a:p>
          <a:p>
            <a:pPr marL="0" lvl="0" indent="0" algn="l" rtl="0">
              <a:lnSpc>
                <a:spcPct val="115000"/>
              </a:lnSpc>
              <a:spcBef>
                <a:spcPts val="0"/>
              </a:spcBef>
              <a:spcAft>
                <a:spcPts val="0"/>
              </a:spcAft>
              <a:buSzPts val="1800"/>
              <a:buNone/>
            </a:pPr>
            <a:r>
              <a:rPr lang="en" sz="1600"/>
              <a:t>3. Karakteristik Perencanaan </a:t>
            </a:r>
            <a:endParaRPr sz="1600"/>
          </a:p>
          <a:p>
            <a:pPr marL="0" lvl="0" indent="0" algn="l" rtl="0">
              <a:lnSpc>
                <a:spcPct val="115000"/>
              </a:lnSpc>
              <a:spcBef>
                <a:spcPts val="0"/>
              </a:spcBef>
              <a:spcAft>
                <a:spcPts val="0"/>
              </a:spcAft>
              <a:buSzPts val="1800"/>
              <a:buNone/>
            </a:pPr>
            <a:r>
              <a:rPr lang="en" sz="1600"/>
              <a:t>4. Waktu </a:t>
            </a:r>
            <a:endParaRPr sz="1600"/>
          </a:p>
          <a:p>
            <a:pPr marL="0" lvl="0" indent="0" algn="l" rtl="0">
              <a:lnSpc>
                <a:spcPct val="115000"/>
              </a:lnSpc>
              <a:spcBef>
                <a:spcPts val="0"/>
              </a:spcBef>
              <a:spcAft>
                <a:spcPts val="0"/>
              </a:spcAft>
              <a:buSzPts val="1800"/>
              <a:buNone/>
            </a:pPr>
            <a:r>
              <a:rPr lang="en" sz="1600"/>
              <a:t>5. Unsur-unsur Rencana. </a:t>
            </a:r>
            <a:endParaRPr sz="1600"/>
          </a:p>
        </p:txBody>
      </p:sp>
      <p:sp>
        <p:nvSpPr>
          <p:cNvPr id="172" name="Google Shape;172;p17"/>
          <p:cNvSpPr txBox="1">
            <a:spLocks noGrp="1"/>
          </p:cNvSpPr>
          <p:nvPr>
            <p:ph type="title"/>
          </p:nvPr>
        </p:nvSpPr>
        <p:spPr>
          <a:xfrm>
            <a:off x="255500" y="723800"/>
            <a:ext cx="1936800" cy="3864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2200"/>
              <a:buNone/>
            </a:pPr>
            <a:r>
              <a:rPr lang="en" sz="2000" b="1">
                <a:latin typeface="Inria Serif"/>
                <a:ea typeface="Inria Serif"/>
                <a:cs typeface="Inria Serif"/>
                <a:sym typeface="Inria Serif"/>
              </a:rPr>
              <a:t>Tipe Perencanaan dan Rencanaan</a:t>
            </a:r>
            <a:endParaRPr sz="2000" b="1">
              <a:latin typeface="Inria Serif"/>
              <a:ea typeface="Inria Serif"/>
              <a:cs typeface="Inria Serif"/>
              <a:sym typeface="Inria Serif"/>
            </a:endParaRPr>
          </a:p>
        </p:txBody>
      </p:sp>
      <p:sp>
        <p:nvSpPr>
          <p:cNvPr id="173" name="Google Shape;173;p17"/>
          <p:cNvSpPr txBox="1">
            <a:spLocks noGrp="1"/>
          </p:cNvSpPr>
          <p:nvPr>
            <p:ph type="body" idx="2"/>
          </p:nvPr>
        </p:nvSpPr>
        <p:spPr>
          <a:xfrm>
            <a:off x="6062826" y="2019041"/>
            <a:ext cx="2754000" cy="34020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1800"/>
              <a:buNone/>
            </a:pPr>
            <a:r>
              <a:rPr lang="en">
                <a:solidFill>
                  <a:schemeClr val="dk1"/>
                </a:solidFill>
                <a:latin typeface="Inria Serif"/>
                <a:ea typeface="Inria Serif"/>
                <a:cs typeface="Inria Serif"/>
                <a:sym typeface="Inria Serif"/>
              </a:rPr>
              <a:t>Tipe rencana</a:t>
            </a:r>
            <a:endParaRPr>
              <a:latin typeface="Inria Serif"/>
              <a:ea typeface="Inria Serif"/>
              <a:cs typeface="Inria Serif"/>
              <a:sym typeface="Inria Serif"/>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sz="1600">
                <a:solidFill>
                  <a:schemeClr val="dk1"/>
                </a:solidFill>
              </a:rPr>
              <a:t>1. Rencana-rencana strategik. </a:t>
            </a:r>
            <a:endParaRPr sz="1600"/>
          </a:p>
          <a:p>
            <a:pPr marL="0" lvl="0" indent="0" algn="l" rtl="0">
              <a:lnSpc>
                <a:spcPct val="115000"/>
              </a:lnSpc>
              <a:spcBef>
                <a:spcPts val="0"/>
              </a:spcBef>
              <a:spcAft>
                <a:spcPts val="0"/>
              </a:spcAft>
              <a:buSzPts val="1800"/>
              <a:buNone/>
            </a:pPr>
            <a:r>
              <a:rPr lang="en" sz="1600">
                <a:solidFill>
                  <a:schemeClr val="dk1"/>
                </a:solidFill>
              </a:rPr>
              <a:t>2. Rencana operasional. </a:t>
            </a:r>
            <a:endParaRPr sz="1600"/>
          </a:p>
          <a:p>
            <a:pPr marL="0" lvl="0" indent="0" algn="l" rtl="0">
              <a:lnSpc>
                <a:spcPct val="115000"/>
              </a:lnSpc>
              <a:spcBef>
                <a:spcPts val="0"/>
              </a:spcBef>
              <a:spcAft>
                <a:spcPts val="0"/>
              </a:spcAft>
              <a:buSzPts val="1800"/>
              <a:buNone/>
            </a:pPr>
            <a:r>
              <a:rPr lang="en" sz="1600">
                <a:solidFill>
                  <a:schemeClr val="dk1"/>
                </a:solidFill>
              </a:rPr>
              <a:t>3. Rencana sekalipakai. </a:t>
            </a:r>
            <a:endParaRPr sz="1600"/>
          </a:p>
          <a:p>
            <a:pPr marL="0" lvl="0" indent="0" algn="l" rtl="0">
              <a:lnSpc>
                <a:spcPct val="115000"/>
              </a:lnSpc>
              <a:spcBef>
                <a:spcPts val="0"/>
              </a:spcBef>
              <a:spcAft>
                <a:spcPts val="0"/>
              </a:spcAft>
              <a:buSzPts val="1800"/>
              <a:buNone/>
            </a:pPr>
            <a:r>
              <a:rPr lang="en" sz="1600">
                <a:solidFill>
                  <a:schemeClr val="dk1"/>
                </a:solidFill>
              </a:rPr>
              <a:t>4.Rencana tetap.</a:t>
            </a:r>
            <a:endParaRPr sz="1600"/>
          </a:p>
        </p:txBody>
      </p:sp>
      <p:sp>
        <p:nvSpPr>
          <p:cNvPr id="174" name="Google Shape;174;p17"/>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5</a:t>
            </a:fld>
            <a:endParaRPr/>
          </a:p>
        </p:txBody>
      </p:sp>
      <p:grpSp>
        <p:nvGrpSpPr>
          <p:cNvPr id="175" name="Google Shape;175;p17"/>
          <p:cNvGrpSpPr/>
          <p:nvPr/>
        </p:nvGrpSpPr>
        <p:grpSpPr>
          <a:xfrm>
            <a:off x="453013" y="3917223"/>
            <a:ext cx="794394" cy="768186"/>
            <a:chOff x="1247825" y="5001950"/>
            <a:chExt cx="443300" cy="428675"/>
          </a:xfrm>
        </p:grpSpPr>
        <p:sp>
          <p:nvSpPr>
            <p:cNvPr id="176" name="Google Shape;176;p17"/>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7"/>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7"/>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7"/>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7"/>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7"/>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85"/>
        <p:cNvGrpSpPr/>
        <p:nvPr/>
      </p:nvGrpSpPr>
      <p:grpSpPr>
        <a:xfrm>
          <a:off x="0" y="0"/>
          <a:ext cx="0" cy="0"/>
          <a:chOff x="0" y="0"/>
          <a:chExt cx="0" cy="0"/>
        </a:xfrm>
      </p:grpSpPr>
      <p:sp>
        <p:nvSpPr>
          <p:cNvPr id="186" name="Google Shape;186;p18"/>
          <p:cNvSpPr txBox="1">
            <a:spLocks noGrp="1"/>
          </p:cNvSpPr>
          <p:nvPr>
            <p:ph type="ctrTitle" idx="4294967295"/>
          </p:nvPr>
        </p:nvSpPr>
        <p:spPr>
          <a:xfrm>
            <a:off x="855300" y="567750"/>
            <a:ext cx="7609800" cy="12999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accent1"/>
              </a:buClr>
              <a:buSzPts val="2200"/>
              <a:buFont typeface="Playfair Display"/>
              <a:buNone/>
            </a:pPr>
            <a:r>
              <a:rPr lang="en" sz="4600" b="0" i="0" u="none" strike="noStrike" cap="none">
                <a:solidFill>
                  <a:schemeClr val="lt1"/>
                </a:solidFill>
                <a:latin typeface="Playfair Display"/>
                <a:ea typeface="Playfair Display"/>
                <a:cs typeface="Playfair Display"/>
                <a:sym typeface="Playfair Display"/>
              </a:rPr>
              <a:t>Perencanaan Penjualan dan Operasi </a:t>
            </a:r>
            <a:endParaRPr sz="4600" b="0" i="0" u="none" strike="noStrike" cap="none">
              <a:solidFill>
                <a:schemeClr val="lt1"/>
              </a:solidFill>
              <a:latin typeface="Playfair Display"/>
              <a:ea typeface="Playfair Display"/>
              <a:cs typeface="Playfair Display"/>
              <a:sym typeface="Playfair Display"/>
            </a:endParaRPr>
          </a:p>
        </p:txBody>
      </p:sp>
      <p:sp>
        <p:nvSpPr>
          <p:cNvPr id="187" name="Google Shape;187;p18"/>
          <p:cNvSpPr txBox="1">
            <a:spLocks noGrp="1"/>
          </p:cNvSpPr>
          <p:nvPr>
            <p:ph type="subTitle" idx="4294967295"/>
          </p:nvPr>
        </p:nvSpPr>
        <p:spPr>
          <a:xfrm>
            <a:off x="767100" y="2045375"/>
            <a:ext cx="7609800" cy="2507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600"/>
              </a:spcAft>
              <a:buClr>
                <a:schemeClr val="accent2"/>
              </a:buClr>
              <a:buSzPts val="2000"/>
              <a:buFont typeface="Inria Serif Light"/>
              <a:buNone/>
            </a:pPr>
            <a:r>
              <a:rPr lang="en" sz="1600" b="0" i="0" u="none" strike="noStrike" cap="none">
                <a:solidFill>
                  <a:schemeClr val="dk1"/>
                </a:solidFill>
                <a:latin typeface="Inria Serif Light"/>
                <a:ea typeface="Inria Serif Light"/>
                <a:cs typeface="Inria Serif Light"/>
                <a:sym typeface="Inria Serif Light"/>
              </a:rPr>
              <a:t>Perencanaan penjualan dan operasi ( S&amp;OP ) adalah proses manajemen bisnis terintegrasi di mana tim eksekutif / kepemimpinan terus-menerus mencapai fokus, penyelarasan dan sinkronisasi di antara semua fungsi organisasi. Proses S&amp;OP mencakup ramalan terbaru yang mengarah ke rencana penjualan, rencana produksi , rencana inventaris, rencana waktu tunggu pelanggan (backlog), rencana pengembangan produk baru, rencana inisiatif strategis dan rencana keuangan yang dihasilkan.</a:t>
            </a:r>
            <a:endParaRPr sz="1600" b="0" i="0" u="none" strike="noStrike" cap="none">
              <a:solidFill>
                <a:schemeClr val="dk1"/>
              </a:solidFill>
              <a:latin typeface="Inria Serif Light"/>
              <a:ea typeface="Inria Serif Light"/>
              <a:cs typeface="Inria Serif Light"/>
              <a:sym typeface="Inria Serif Light"/>
            </a:endParaRPr>
          </a:p>
        </p:txBody>
      </p:sp>
      <p:grpSp>
        <p:nvGrpSpPr>
          <p:cNvPr id="188" name="Google Shape;188;p18"/>
          <p:cNvGrpSpPr/>
          <p:nvPr/>
        </p:nvGrpSpPr>
        <p:grpSpPr>
          <a:xfrm>
            <a:off x="6100268" y="1067644"/>
            <a:ext cx="1912184" cy="1912179"/>
            <a:chOff x="6643075" y="3664250"/>
            <a:chExt cx="407950" cy="407975"/>
          </a:xfrm>
        </p:grpSpPr>
        <p:sp>
          <p:nvSpPr>
            <p:cNvPr id="189" name="Google Shape;18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1" name="Google Shape;191;p18"/>
          <p:cNvGrpSpPr/>
          <p:nvPr/>
        </p:nvGrpSpPr>
        <p:grpSpPr>
          <a:xfrm rot="-587411">
            <a:off x="5987967" y="3228917"/>
            <a:ext cx="786186" cy="786141"/>
            <a:chOff x="576250" y="4319400"/>
            <a:chExt cx="442075" cy="442050"/>
          </a:xfrm>
        </p:grpSpPr>
        <p:sp>
          <p:nvSpPr>
            <p:cNvPr id="192" name="Google Shape;192;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18"/>
          <p:cNvSpPr/>
          <p:nvPr/>
        </p:nvSpPr>
        <p:spPr>
          <a:xfrm>
            <a:off x="5642831" y="1509122"/>
            <a:ext cx="298887" cy="28538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8"/>
          <p:cNvSpPr/>
          <p:nvPr/>
        </p:nvSpPr>
        <p:spPr>
          <a:xfrm rot="2697573">
            <a:off x="7612437" y="2970213"/>
            <a:ext cx="453709" cy="43321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8"/>
          <p:cNvSpPr/>
          <p:nvPr/>
        </p:nvSpPr>
        <p:spPr>
          <a:xfrm>
            <a:off x="7971371" y="2722878"/>
            <a:ext cx="181741" cy="17360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8"/>
          <p:cNvSpPr/>
          <p:nvPr/>
        </p:nvSpPr>
        <p:spPr>
          <a:xfrm rot="1280097">
            <a:off x="5435755" y="2369947"/>
            <a:ext cx="181696" cy="17358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8"/>
          <p:cNvSpPr txBox="1">
            <a:spLocks noGrp="1"/>
          </p:cNvSpPr>
          <p:nvPr>
            <p:ph type="sldNum" idx="12"/>
          </p:nvPr>
        </p:nvSpPr>
        <p:spPr>
          <a:xfrm>
            <a:off x="8688300" y="4687750"/>
            <a:ext cx="455700" cy="455700"/>
          </a:xfrm>
          <a:prstGeom prst="rect">
            <a:avLst/>
          </a:prstGeom>
          <a:solidFill>
            <a:srgbClr val="3B1106">
              <a:alpha val="5882"/>
            </a:srgbClr>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04"/>
        <p:cNvGrpSpPr/>
        <p:nvPr/>
      </p:nvGrpSpPr>
      <p:grpSpPr>
        <a:xfrm>
          <a:off x="0" y="0"/>
          <a:ext cx="0" cy="0"/>
          <a:chOff x="0" y="0"/>
          <a:chExt cx="0" cy="0"/>
        </a:xfrm>
      </p:grpSpPr>
      <p:sp>
        <p:nvSpPr>
          <p:cNvPr id="205" name="Google Shape;205;p19"/>
          <p:cNvSpPr txBox="1">
            <a:spLocks noGrp="1"/>
          </p:cNvSpPr>
          <p:nvPr>
            <p:ph type="sldNum" idx="12"/>
          </p:nvPr>
        </p:nvSpPr>
        <p:spPr>
          <a:xfrm>
            <a:off x="8688300" y="4687750"/>
            <a:ext cx="455700" cy="455700"/>
          </a:xfrm>
          <a:prstGeom prst="rect">
            <a:avLst/>
          </a:prstGeom>
          <a:solidFill>
            <a:srgbClr val="3B1106">
              <a:alpha val="5882"/>
            </a:srgbClr>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7</a:t>
            </a:fld>
            <a:endParaRPr/>
          </a:p>
        </p:txBody>
      </p:sp>
      <p:sp>
        <p:nvSpPr>
          <p:cNvPr id="206" name="Google Shape;206;p19"/>
          <p:cNvSpPr txBox="1"/>
          <p:nvPr/>
        </p:nvSpPr>
        <p:spPr>
          <a:xfrm>
            <a:off x="4732500" y="1813138"/>
            <a:ext cx="3299400" cy="22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Inria Serif Light"/>
                <a:ea typeface="Inria Serif Light"/>
                <a:cs typeface="Inria Serif Light"/>
                <a:sym typeface="Inria Serif Light"/>
              </a:rPr>
              <a:t>Perencanaan agregat menurut istilah agregat berarti mengombinasikan sumber daya yang sesuai ke dalam jangka waktu keseluruhan. </a:t>
            </a:r>
            <a:endParaRPr sz="1400" b="0" i="0" u="none" strike="noStrike" cap="none">
              <a:solidFill>
                <a:schemeClr val="dk1"/>
              </a:solidFill>
              <a:latin typeface="Inria Serif Light"/>
              <a:ea typeface="Inria Serif Light"/>
              <a:cs typeface="Inria Serif Light"/>
              <a:sym typeface="Inria Serif Ligh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Inria Serif Light"/>
                <a:ea typeface="Inria Serif Light"/>
                <a:cs typeface="Inria Serif Light"/>
                <a:sym typeface="Inria Serif Light"/>
              </a:rPr>
              <a:t>Dalam perencanaan agregat, rencana produksi tidak menguraikan per produktetapi menyangkut berapa banyak produk yang akan dihasilkan tanpa mempermasalahkan jenis dan produk tersebut.</a:t>
            </a:r>
            <a:endParaRPr sz="1400" b="0" i="0" u="none" strike="noStrike" cap="none">
              <a:solidFill>
                <a:schemeClr val="dk1"/>
              </a:solidFill>
              <a:latin typeface="Inria Serif Light"/>
              <a:ea typeface="Inria Serif Light"/>
              <a:cs typeface="Inria Serif Light"/>
              <a:sym typeface="Inria Serif Light"/>
            </a:endParaRPr>
          </a:p>
        </p:txBody>
      </p:sp>
      <p:sp>
        <p:nvSpPr>
          <p:cNvPr id="207" name="Google Shape;207;p19"/>
          <p:cNvSpPr txBox="1"/>
          <p:nvPr/>
        </p:nvSpPr>
        <p:spPr>
          <a:xfrm>
            <a:off x="4732500" y="1060863"/>
            <a:ext cx="3299400" cy="4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chemeClr val="dk1"/>
                </a:solidFill>
                <a:latin typeface="Playfair Display"/>
                <a:ea typeface="Playfair Display"/>
                <a:cs typeface="Playfair Display"/>
                <a:sym typeface="Playfair Display"/>
              </a:rPr>
              <a:t>Sifat Perencanaan Agregat</a:t>
            </a:r>
            <a:endParaRPr sz="1900" b="0" i="0" u="none" strike="noStrike" cap="none">
              <a:solidFill>
                <a:schemeClr val="dk1"/>
              </a:solidFill>
              <a:latin typeface="Playfair Display"/>
              <a:ea typeface="Playfair Display"/>
              <a:cs typeface="Playfair Display"/>
              <a:sym typeface="Playfair Display"/>
            </a:endParaRPr>
          </a:p>
        </p:txBody>
      </p:sp>
      <p:pic>
        <p:nvPicPr>
          <p:cNvPr id="208" name="Google Shape;208;p19"/>
          <p:cNvPicPr preferRelativeResize="0"/>
          <p:nvPr/>
        </p:nvPicPr>
        <p:blipFill rotWithShape="1">
          <a:blip r:embed="rId3">
            <a:alphaModFix/>
          </a:blip>
          <a:srcRect l="911" t="3516" r="8753" b="26979"/>
          <a:stretch/>
        </p:blipFill>
        <p:spPr>
          <a:xfrm>
            <a:off x="461025" y="459275"/>
            <a:ext cx="3661425" cy="4224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12"/>
        <p:cNvGrpSpPr/>
        <p:nvPr/>
      </p:nvGrpSpPr>
      <p:grpSpPr>
        <a:xfrm>
          <a:off x="0" y="0"/>
          <a:ext cx="0" cy="0"/>
          <a:chOff x="0" y="0"/>
          <a:chExt cx="0" cy="0"/>
        </a:xfrm>
      </p:grpSpPr>
      <p:sp>
        <p:nvSpPr>
          <p:cNvPr id="213" name="Google Shape;213;p20"/>
          <p:cNvSpPr txBox="1">
            <a:spLocks noGrp="1"/>
          </p:cNvSpPr>
          <p:nvPr>
            <p:ph type="sldNum" idx="12"/>
          </p:nvPr>
        </p:nvSpPr>
        <p:spPr>
          <a:xfrm>
            <a:off x="8273792" y="4643325"/>
            <a:ext cx="569100" cy="455700"/>
          </a:xfrm>
          <a:prstGeom prst="rect">
            <a:avLst/>
          </a:prstGeom>
          <a:solidFill>
            <a:srgbClr val="3B1106">
              <a:alpha val="5882"/>
            </a:srgbClr>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8</a:t>
            </a:fld>
            <a:endParaRPr/>
          </a:p>
        </p:txBody>
      </p:sp>
      <p:sp>
        <p:nvSpPr>
          <p:cNvPr id="214" name="Google Shape;214;p20"/>
          <p:cNvSpPr txBox="1">
            <a:spLocks noGrp="1"/>
          </p:cNvSpPr>
          <p:nvPr>
            <p:ph type="sldNum" idx="12"/>
          </p:nvPr>
        </p:nvSpPr>
        <p:spPr>
          <a:xfrm>
            <a:off x="8273792" y="4643325"/>
            <a:ext cx="569100" cy="455700"/>
          </a:xfrm>
          <a:prstGeom prst="rect">
            <a:avLst/>
          </a:prstGeom>
          <a:solidFill>
            <a:srgbClr val="3B1106">
              <a:alpha val="5882"/>
            </a:srgbClr>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8</a:t>
            </a:fld>
            <a:endParaRPr/>
          </a:p>
        </p:txBody>
      </p:sp>
      <p:sp>
        <p:nvSpPr>
          <p:cNvPr id="215" name="Google Shape;215;p20"/>
          <p:cNvSpPr txBox="1">
            <a:spLocks noGrp="1"/>
          </p:cNvSpPr>
          <p:nvPr>
            <p:ph type="ctrTitle" idx="4294967295"/>
          </p:nvPr>
        </p:nvSpPr>
        <p:spPr>
          <a:xfrm>
            <a:off x="689375" y="587809"/>
            <a:ext cx="3647100" cy="8769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accent1"/>
              </a:buClr>
              <a:buSzPts val="2200"/>
              <a:buFont typeface="Playfair Display"/>
              <a:buNone/>
            </a:pPr>
            <a:r>
              <a:rPr lang="en" sz="3100" b="0" i="0" u="none" strike="noStrike" cap="none">
                <a:solidFill>
                  <a:schemeClr val="lt1"/>
                </a:solidFill>
                <a:latin typeface="Playfair Display"/>
                <a:ea typeface="Playfair Display"/>
                <a:cs typeface="Playfair Display"/>
                <a:sym typeface="Playfair Display"/>
              </a:rPr>
              <a:t>Strategi Perencanaan</a:t>
            </a:r>
            <a:endParaRPr sz="3100" b="0" i="0" u="none" strike="noStrike" cap="none">
              <a:solidFill>
                <a:schemeClr val="lt1"/>
              </a:solidFill>
              <a:latin typeface="Playfair Display"/>
              <a:ea typeface="Playfair Display"/>
              <a:cs typeface="Playfair Display"/>
              <a:sym typeface="Playfair Display"/>
            </a:endParaRPr>
          </a:p>
        </p:txBody>
      </p:sp>
      <p:grpSp>
        <p:nvGrpSpPr>
          <p:cNvPr id="216" name="Google Shape;216;p20"/>
          <p:cNvGrpSpPr/>
          <p:nvPr/>
        </p:nvGrpSpPr>
        <p:grpSpPr>
          <a:xfrm>
            <a:off x="5042839" y="1023219"/>
            <a:ext cx="2387609" cy="1912179"/>
            <a:chOff x="6643075" y="3664250"/>
            <a:chExt cx="407950" cy="407975"/>
          </a:xfrm>
        </p:grpSpPr>
        <p:sp>
          <p:nvSpPr>
            <p:cNvPr id="217" name="Google Shape;217;p20"/>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0"/>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9" name="Google Shape;219;p20"/>
          <p:cNvSpPr/>
          <p:nvPr/>
        </p:nvSpPr>
        <p:spPr>
          <a:xfrm>
            <a:off x="4471179" y="1464697"/>
            <a:ext cx="373221" cy="28538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0"/>
          <p:cNvSpPr/>
          <p:nvPr/>
        </p:nvSpPr>
        <p:spPr>
          <a:xfrm>
            <a:off x="7378625" y="2678453"/>
            <a:ext cx="226930" cy="17360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0"/>
          <p:cNvSpPr/>
          <p:nvPr/>
        </p:nvSpPr>
        <p:spPr>
          <a:xfrm rot="1042151">
            <a:off x="4215343" y="2322363"/>
            <a:ext cx="221436" cy="17990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0"/>
          <p:cNvSpPr txBox="1"/>
          <p:nvPr/>
        </p:nvSpPr>
        <p:spPr>
          <a:xfrm>
            <a:off x="607650" y="1383175"/>
            <a:ext cx="7928700" cy="320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chemeClr val="dk1"/>
                </a:solidFill>
                <a:latin typeface="Inria Serif Light"/>
                <a:ea typeface="Inria Serif Light"/>
                <a:cs typeface="Inria Serif Light"/>
                <a:sym typeface="Inria Serif Light"/>
              </a:rPr>
              <a:t>Pertanyaan yang harus dijawab oleh manajer operasi dalam merumuskan rencana agregat yaitu: </a:t>
            </a:r>
            <a:endParaRPr sz="1600" b="0" i="0" u="none" strike="noStrike" cap="none">
              <a:solidFill>
                <a:schemeClr val="dk1"/>
              </a:solidFill>
              <a:latin typeface="Inria Serif Light"/>
              <a:ea typeface="Inria Serif Light"/>
              <a:cs typeface="Inria Serif Light"/>
              <a:sym typeface="Inria Serif Light"/>
            </a:endParaRPr>
          </a:p>
          <a:p>
            <a:pPr marL="320040" marR="0" lvl="0" indent="-320040" algn="l" rtl="0">
              <a:lnSpc>
                <a:spcPct val="115000"/>
              </a:lnSpc>
              <a:spcBef>
                <a:spcPts val="600"/>
              </a:spcBef>
              <a:spcAft>
                <a:spcPts val="0"/>
              </a:spcAft>
              <a:buClr>
                <a:schemeClr val="dk2"/>
              </a:buClr>
              <a:buSzPts val="1600"/>
              <a:buFont typeface="Inria Serif Light"/>
              <a:buChar char="▫"/>
            </a:pPr>
            <a:r>
              <a:rPr lang="en" sz="1600" b="0" i="0" u="none" strike="noStrike" cap="none">
                <a:solidFill>
                  <a:schemeClr val="dk1"/>
                </a:solidFill>
                <a:latin typeface="Inria Serif Light"/>
                <a:ea typeface="Inria Serif Light"/>
                <a:cs typeface="Inria Serif Light"/>
                <a:sym typeface="Inria Serif Light"/>
              </a:rPr>
              <a:t>Apakah persediaan digunakan untuk menyerap perubahan selama periode permintaan? </a:t>
            </a:r>
            <a:endParaRPr sz="1600" b="0" i="0" u="none" strike="noStrike" cap="none">
              <a:solidFill>
                <a:schemeClr val="dk1"/>
              </a:solidFill>
              <a:latin typeface="Inria Serif Light"/>
              <a:ea typeface="Inria Serif Light"/>
              <a:cs typeface="Inria Serif Light"/>
              <a:sym typeface="Inria Serif Light"/>
            </a:endParaRPr>
          </a:p>
          <a:p>
            <a:pPr marL="320040" marR="0" lvl="0" indent="-320040" algn="l" rtl="0">
              <a:lnSpc>
                <a:spcPct val="115000"/>
              </a:lnSpc>
              <a:spcBef>
                <a:spcPts val="600"/>
              </a:spcBef>
              <a:spcAft>
                <a:spcPts val="0"/>
              </a:spcAft>
              <a:buClr>
                <a:schemeClr val="dk2"/>
              </a:buClr>
              <a:buSzPts val="1600"/>
              <a:buFont typeface="Inria Serif Light"/>
              <a:buChar char="▫"/>
            </a:pPr>
            <a:r>
              <a:rPr lang="en" sz="1600" b="0" i="0" u="none" strike="noStrike" cap="none">
                <a:solidFill>
                  <a:schemeClr val="dk1"/>
                </a:solidFill>
                <a:latin typeface="Inria Serif Light"/>
                <a:ea typeface="Inria Serif Light"/>
                <a:cs typeface="Inria Serif Light"/>
                <a:sym typeface="Inria Serif Light"/>
              </a:rPr>
              <a:t>Apakah perubahan akan diakomodasikan dengan cara mengubah jumlah tenagakerja?</a:t>
            </a:r>
            <a:endParaRPr sz="1600" b="0" i="0" u="none" strike="noStrike" cap="none">
              <a:solidFill>
                <a:schemeClr val="dk1"/>
              </a:solidFill>
              <a:latin typeface="Inria Serif Light"/>
              <a:ea typeface="Inria Serif Light"/>
              <a:cs typeface="Inria Serif Light"/>
              <a:sym typeface="Inria Serif Light"/>
            </a:endParaRPr>
          </a:p>
          <a:p>
            <a:pPr marL="320040" marR="0" lvl="0" indent="-320040" algn="l" rtl="0">
              <a:lnSpc>
                <a:spcPct val="115000"/>
              </a:lnSpc>
              <a:spcBef>
                <a:spcPts val="600"/>
              </a:spcBef>
              <a:spcAft>
                <a:spcPts val="0"/>
              </a:spcAft>
              <a:buClr>
                <a:schemeClr val="dk2"/>
              </a:buClr>
              <a:buSzPts val="1600"/>
              <a:buFont typeface="Inria Serif Light"/>
              <a:buChar char="▫"/>
            </a:pPr>
            <a:r>
              <a:rPr lang="en" sz="1600" b="0" i="0" u="none" strike="noStrike" cap="none">
                <a:solidFill>
                  <a:schemeClr val="dk1"/>
                </a:solidFill>
                <a:latin typeface="Inria Serif Light"/>
                <a:ea typeface="Inria Serif Light"/>
                <a:cs typeface="Inria Serif Light"/>
                <a:sym typeface="Inria Serif Light"/>
              </a:rPr>
              <a:t>Apakah perlu penggunaan tenaga kerja paruh waktu atau waktu lembur dan waktu kosong untuk menghadapi fluktuasi? </a:t>
            </a:r>
            <a:endParaRPr sz="1600" b="0" i="0" u="none" strike="noStrike" cap="none">
              <a:solidFill>
                <a:schemeClr val="dk1"/>
              </a:solidFill>
              <a:latin typeface="Inria Serif Light"/>
              <a:ea typeface="Inria Serif Light"/>
              <a:cs typeface="Inria Serif Light"/>
              <a:sym typeface="Inria Serif Light"/>
            </a:endParaRPr>
          </a:p>
          <a:p>
            <a:pPr marL="320040" marR="0" lvl="0" indent="-320040" algn="l" rtl="0">
              <a:lnSpc>
                <a:spcPct val="115000"/>
              </a:lnSpc>
              <a:spcBef>
                <a:spcPts val="600"/>
              </a:spcBef>
              <a:spcAft>
                <a:spcPts val="600"/>
              </a:spcAft>
              <a:buClr>
                <a:schemeClr val="dk2"/>
              </a:buClr>
              <a:buSzPts val="1600"/>
              <a:buFont typeface="Inria Serif Light"/>
              <a:buChar char="▫"/>
            </a:pPr>
            <a:r>
              <a:rPr lang="en" sz="1600" b="0" i="0" u="none" strike="noStrike" cap="none">
                <a:solidFill>
                  <a:schemeClr val="dk1"/>
                </a:solidFill>
                <a:latin typeface="Inria Serif Light"/>
                <a:ea typeface="Inria Serif Light"/>
                <a:cs typeface="Inria Serif Light"/>
                <a:sym typeface="Inria Serif Light"/>
              </a:rPr>
              <a:t>Apakah perlu mengubah harga atau faktor lain untuk mempengaruhi permintaan?</a:t>
            </a:r>
            <a:endParaRPr sz="1400" b="0" i="0" u="none" strike="noStrike" cap="none">
              <a:solidFill>
                <a:schemeClr val="dk1"/>
              </a:solidFill>
              <a:latin typeface="Inria Serif"/>
              <a:ea typeface="Inria Serif"/>
              <a:cs typeface="Inria Serif"/>
              <a:sym typeface="Inria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142850" y="372075"/>
            <a:ext cx="3643800" cy="777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200"/>
              <a:buNone/>
            </a:pPr>
            <a:r>
              <a:rPr lang="en" sz="2300" b="1">
                <a:solidFill>
                  <a:schemeClr val="dk1"/>
                </a:solidFill>
                <a:latin typeface="Inria Serif"/>
                <a:ea typeface="Inria Serif"/>
                <a:cs typeface="Inria Serif"/>
                <a:sym typeface="Inria Serif"/>
              </a:rPr>
              <a:t>Pilihan Strategi Perencanaan</a:t>
            </a:r>
            <a:br>
              <a:rPr lang="en" b="1"/>
            </a:br>
            <a:endParaRPr b="1"/>
          </a:p>
        </p:txBody>
      </p:sp>
      <p:sp>
        <p:nvSpPr>
          <p:cNvPr id="228" name="Google Shape;228;p21"/>
          <p:cNvSpPr txBox="1">
            <a:spLocks noGrp="1"/>
          </p:cNvSpPr>
          <p:nvPr>
            <p:ph type="body" idx="1"/>
          </p:nvPr>
        </p:nvSpPr>
        <p:spPr>
          <a:xfrm>
            <a:off x="161075" y="871900"/>
            <a:ext cx="4010400" cy="717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00"/>
              </a:spcBef>
              <a:spcAft>
                <a:spcPts val="0"/>
              </a:spcAft>
              <a:buSzPts val="2000"/>
              <a:buNone/>
            </a:pPr>
            <a:r>
              <a:rPr lang="en" sz="1500">
                <a:latin typeface="Inria Serif"/>
                <a:ea typeface="Inria Serif"/>
                <a:cs typeface="Inria Serif"/>
                <a:sym typeface="Inria Serif"/>
              </a:rPr>
              <a:t>Pilihan kapasitas sebuah perusahaan dapat memilih pilihan kapasitas dasar (produksi):</a:t>
            </a:r>
            <a:endParaRPr sz="1500">
              <a:latin typeface="Inria Serif"/>
              <a:ea typeface="Inria Serif"/>
              <a:cs typeface="Inria Serif"/>
              <a:sym typeface="Inria Serif"/>
            </a:endParaRPr>
          </a:p>
          <a:p>
            <a:pPr marL="457200" lvl="0" indent="-457200" algn="just" rtl="0">
              <a:lnSpc>
                <a:spcPct val="115000"/>
              </a:lnSpc>
              <a:spcBef>
                <a:spcPts val="600"/>
              </a:spcBef>
              <a:spcAft>
                <a:spcPts val="0"/>
              </a:spcAft>
              <a:buSzPts val="2000"/>
              <a:buNone/>
            </a:pPr>
            <a:endParaRPr sz="1600"/>
          </a:p>
          <a:p>
            <a:pPr marL="457200" lvl="0" indent="-330200" algn="just" rtl="0">
              <a:lnSpc>
                <a:spcPct val="115000"/>
              </a:lnSpc>
              <a:spcBef>
                <a:spcPts val="600"/>
              </a:spcBef>
              <a:spcAft>
                <a:spcPts val="600"/>
              </a:spcAft>
              <a:buSzPts val="2000"/>
              <a:buNone/>
            </a:pPr>
            <a:endParaRPr sz="1600"/>
          </a:p>
        </p:txBody>
      </p:sp>
      <p:pic>
        <p:nvPicPr>
          <p:cNvPr id="229" name="Google Shape;229;p21"/>
          <p:cNvPicPr preferRelativeResize="0"/>
          <p:nvPr/>
        </p:nvPicPr>
        <p:blipFill rotWithShape="1">
          <a:blip r:embed="rId3">
            <a:alphaModFix/>
          </a:blip>
          <a:srcRect l="911" t="3516" r="8753" b="26979"/>
          <a:stretch/>
        </p:blipFill>
        <p:spPr>
          <a:xfrm>
            <a:off x="5429224" y="0"/>
            <a:ext cx="3714775" cy="3786214"/>
          </a:xfrm>
          <a:prstGeom prst="rect">
            <a:avLst/>
          </a:prstGeom>
          <a:noFill/>
          <a:ln>
            <a:noFill/>
          </a:ln>
        </p:spPr>
      </p:pic>
      <p:sp>
        <p:nvSpPr>
          <p:cNvPr id="230" name="Google Shape;230;p2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300"/>
              <a:buNone/>
            </a:pPr>
            <a:fld id="{00000000-1234-1234-1234-123412341234}" type="slidenum">
              <a:rPr lang="en"/>
              <a:t>9</a:t>
            </a:fld>
            <a:endParaRPr/>
          </a:p>
        </p:txBody>
      </p:sp>
      <p:sp>
        <p:nvSpPr>
          <p:cNvPr id="231" name="Google Shape;231;p21"/>
          <p:cNvSpPr/>
          <p:nvPr/>
        </p:nvSpPr>
        <p:spPr>
          <a:xfrm>
            <a:off x="161075" y="1666975"/>
            <a:ext cx="2000100" cy="857400"/>
          </a:xfrm>
          <a:prstGeom prst="rect">
            <a:avLst/>
          </a:prstGeom>
          <a:noFill/>
          <a:ln w="25400" cap="flat" cmpd="sng">
            <a:solidFill>
              <a:srgbClr val="7E7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Inria Serif Light"/>
                <a:ea typeface="Inria Serif Light"/>
                <a:cs typeface="Inria Serif Light"/>
                <a:sym typeface="Inria Serif Light"/>
              </a:rPr>
              <a:t>a) Mengubah tingkat persediaan </a:t>
            </a:r>
            <a:endParaRPr sz="1400" b="0" i="0" u="none" strike="noStrike" cap="none">
              <a:solidFill>
                <a:schemeClr val="dk1"/>
              </a:solidFill>
              <a:latin typeface="Inria Serif Light"/>
              <a:ea typeface="Inria Serif Light"/>
              <a:cs typeface="Inria Serif Light"/>
              <a:sym typeface="Inria Serif Light"/>
            </a:endParaRPr>
          </a:p>
        </p:txBody>
      </p:sp>
      <p:sp>
        <p:nvSpPr>
          <p:cNvPr id="232" name="Google Shape;232;p21"/>
          <p:cNvSpPr/>
          <p:nvPr/>
        </p:nvSpPr>
        <p:spPr>
          <a:xfrm>
            <a:off x="2420200" y="1666975"/>
            <a:ext cx="2000100" cy="857400"/>
          </a:xfrm>
          <a:prstGeom prst="rect">
            <a:avLst/>
          </a:prstGeom>
          <a:noFill/>
          <a:ln w="25400" cap="flat" cmpd="sng">
            <a:solidFill>
              <a:srgbClr val="7E7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Inria Serif Light"/>
                <a:ea typeface="Inria Serif Light"/>
                <a:cs typeface="Inria Serif Light"/>
                <a:sym typeface="Inria Serif Light"/>
              </a:rPr>
              <a:t>b) Meragamkan jumlah tenaga kerja</a:t>
            </a:r>
            <a:endParaRPr sz="1400" b="0" i="0" u="none" strike="noStrike" cap="none">
              <a:solidFill>
                <a:schemeClr val="dk1"/>
              </a:solidFill>
              <a:latin typeface="Inria Serif Light"/>
              <a:ea typeface="Inria Serif Light"/>
              <a:cs typeface="Inria Serif Light"/>
              <a:sym typeface="Inria Serif Light"/>
            </a:endParaRPr>
          </a:p>
        </p:txBody>
      </p:sp>
      <p:sp>
        <p:nvSpPr>
          <p:cNvPr id="233" name="Google Shape;233;p21"/>
          <p:cNvSpPr/>
          <p:nvPr/>
        </p:nvSpPr>
        <p:spPr>
          <a:xfrm>
            <a:off x="161069" y="2844529"/>
            <a:ext cx="2000100" cy="857400"/>
          </a:xfrm>
          <a:prstGeom prst="rect">
            <a:avLst/>
          </a:prstGeom>
          <a:noFill/>
          <a:ln w="25400" cap="flat" cmpd="sng">
            <a:solidFill>
              <a:srgbClr val="7E7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Inria Serif Light"/>
                <a:ea typeface="Inria Serif Light"/>
                <a:cs typeface="Inria Serif Light"/>
                <a:sym typeface="Inria Serif Light"/>
              </a:rPr>
              <a:t>c) Meragamkan tingkat produksi melalui lembur atau waktu kosong</a:t>
            </a:r>
            <a:endParaRPr sz="1400" b="0" i="0" u="none" strike="noStrike" cap="none">
              <a:solidFill>
                <a:schemeClr val="dk1"/>
              </a:solidFill>
              <a:latin typeface="Inria Serif Light"/>
              <a:ea typeface="Inria Serif Light"/>
              <a:cs typeface="Inria Serif Light"/>
              <a:sym typeface="Inria Serif Light"/>
            </a:endParaRPr>
          </a:p>
        </p:txBody>
      </p:sp>
      <p:sp>
        <p:nvSpPr>
          <p:cNvPr id="234" name="Google Shape;234;p21"/>
          <p:cNvSpPr/>
          <p:nvPr/>
        </p:nvSpPr>
        <p:spPr>
          <a:xfrm>
            <a:off x="2420200" y="2844525"/>
            <a:ext cx="2000100" cy="857400"/>
          </a:xfrm>
          <a:prstGeom prst="rect">
            <a:avLst/>
          </a:prstGeom>
          <a:noFill/>
          <a:ln w="25400" cap="flat" cmpd="sng">
            <a:solidFill>
              <a:srgbClr val="7E7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Inria Serif Light"/>
                <a:ea typeface="Inria Serif Light"/>
                <a:cs typeface="Inria Serif Light"/>
                <a:sym typeface="Inria Serif Light"/>
              </a:rPr>
              <a:t>d) Sub Kontrak</a:t>
            </a:r>
            <a:endParaRPr sz="1400" b="0" i="0" u="none" strike="noStrike" cap="none">
              <a:solidFill>
                <a:schemeClr val="dk1"/>
              </a:solidFill>
              <a:latin typeface="Arial"/>
              <a:ea typeface="Arial"/>
              <a:cs typeface="Arial"/>
              <a:sym typeface="Arial"/>
            </a:endParaRPr>
          </a:p>
        </p:txBody>
      </p:sp>
      <p:sp>
        <p:nvSpPr>
          <p:cNvPr id="235" name="Google Shape;235;p21"/>
          <p:cNvSpPr/>
          <p:nvPr/>
        </p:nvSpPr>
        <p:spPr>
          <a:xfrm>
            <a:off x="1371750" y="4022075"/>
            <a:ext cx="2000100" cy="857400"/>
          </a:xfrm>
          <a:prstGeom prst="rect">
            <a:avLst/>
          </a:prstGeom>
          <a:noFill/>
          <a:ln w="25400" cap="flat" cmpd="sng">
            <a:solidFill>
              <a:srgbClr val="7E7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Inria Serif Light"/>
                <a:ea typeface="Inria Serif Light"/>
                <a:cs typeface="Inria Serif Light"/>
                <a:sym typeface="Inria Serif Light"/>
              </a:rPr>
              <a:t>e) Penggunaan karyawan paruh waktu</a:t>
            </a:r>
            <a:endParaRPr sz="1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987</Words>
  <Application>Microsoft Macintosh PowerPoint</Application>
  <PresentationFormat>On-screen Show (16:9)</PresentationFormat>
  <Paragraphs>117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Inria Serif Light</vt:lpstr>
      <vt:lpstr>Playfair Display</vt:lpstr>
      <vt:lpstr>Playfair Display Regular</vt:lpstr>
      <vt:lpstr>Inria Serif</vt:lpstr>
      <vt:lpstr>Paulina template</vt:lpstr>
      <vt:lpstr>Perencanaan Agregat dan S&amp;OP</vt:lpstr>
      <vt:lpstr>Pengertian Perencanaan Agregat   </vt:lpstr>
      <vt:lpstr>PowerPoint Presentation</vt:lpstr>
      <vt:lpstr>Tahapan Proses Perencanaan  </vt:lpstr>
      <vt:lpstr>Tipe Perencanaan dan Rencanaan</vt:lpstr>
      <vt:lpstr>Perencanaan Penjualan dan Operasi </vt:lpstr>
      <vt:lpstr>PowerPoint Presentation</vt:lpstr>
      <vt:lpstr>Strategi Perencanaan</vt:lpstr>
      <vt:lpstr>Pilihan Strategi Perencanaan </vt:lpstr>
      <vt:lpstr>Pilihan Permintaan Dasar</vt:lpstr>
      <vt:lpstr>PowerPoint Presentation</vt:lpstr>
      <vt:lpstr>Metode Perencanaan Agregat  Metode Pembuatan Grafis dan Diagram. Pendekatan yang digunakan adalah “trial and error” yang tidak menjamin terciptanya rencana produksi yang optimal, tetapi penghitungan yang dibutuhkan hanya sedikit dan dapat dilakukan oleh staf yang paling dasar pekerjaannya. </vt:lpstr>
      <vt:lpstr>Pendekatan Matematis Dalam Perencanaan :</vt:lpstr>
      <vt:lpstr>PowerPoint Presentation</vt:lpstr>
      <vt:lpstr>Penerapan Perencanaan Agregat Di Sektor Jasa</vt:lpstr>
      <vt:lpstr>Manajemen Pendapatan </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Perencanaan Agregat dan S&amp;OP</dc:title>
  <cp:lastModifiedBy>Nimas Ayu</cp:lastModifiedBy>
  <cp:revision>2</cp:revision>
  <dcterms:modified xsi:type="dcterms:W3CDTF">2020-12-13T16:43:05Z</dcterms:modified>
</cp:coreProperties>
</file>