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82" d="100"/>
          <a:sy n="82" d="100"/>
        </p:scale>
        <p:origin x="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Rectangle 3"/>
          <p:cNvSpPr/>
          <p:nvPr/>
        </p:nvSpPr>
        <p:spPr>
          <a:xfrm>
            <a:off x="2997842" y="949124"/>
            <a:ext cx="493081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TextBox 4"/>
          <p:cNvSpPr txBox="1"/>
          <p:nvPr/>
        </p:nvSpPr>
        <p:spPr>
          <a:xfrm>
            <a:off x="2997842" y="1144714"/>
            <a:ext cx="53127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800" b="1" dirty="0" smtClean="0">
                <a:latin typeface="Arial Black" panose="020B0A04020102020204" pitchFamily="34" charset="0"/>
              </a:rPr>
              <a:t>POKOK BAHASAN KE-1</a:t>
            </a:r>
            <a:endParaRPr lang="id-ID" sz="2800" b="1" dirty="0">
              <a:latin typeface="Arial Black" panose="020B0A04020102020204" pitchFamily="34" charset="0"/>
            </a:endParaRPr>
          </a:p>
        </p:txBody>
      </p:sp>
      <p:sp>
        <p:nvSpPr>
          <p:cNvPr id="6" name="Round Diagonal Corner Rectangle 5"/>
          <p:cNvSpPr/>
          <p:nvPr/>
        </p:nvSpPr>
        <p:spPr>
          <a:xfrm>
            <a:off x="1099595" y="2176041"/>
            <a:ext cx="8403220" cy="4109012"/>
          </a:xfrm>
          <a:prstGeom prst="round2Diag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lvl="0" indent="-457200">
              <a:buAutoNum type="arabicPeriod"/>
            </a:pP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Pengertian </a:t>
            </a:r>
            <a:r>
              <a:rPr lang="id-ID" sz="2400" dirty="0">
                <a:solidFill>
                  <a:schemeClr val="tx2"/>
                </a:solidFill>
                <a:latin typeface="Arial Black" panose="020B0A04020102020204" pitchFamily="34" charset="0"/>
              </a:rPr>
              <a:t>Hukum </a:t>
            </a: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Perbankan</a:t>
            </a:r>
          </a:p>
          <a:p>
            <a:pPr marL="457200" lvl="0" indent="-457200">
              <a:buAutoNum type="arabicPeriod"/>
            </a:pP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Sumber- </a:t>
            </a:r>
            <a:r>
              <a:rPr lang="id-ID" sz="2400" dirty="0">
                <a:solidFill>
                  <a:schemeClr val="tx2"/>
                </a:solidFill>
                <a:latin typeface="Arial Black" panose="020B0A04020102020204" pitchFamily="34" charset="0"/>
              </a:rPr>
              <a:t>sumber Hukum </a:t>
            </a: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Perbankan</a:t>
            </a:r>
          </a:p>
          <a:p>
            <a:pPr marL="457200" lvl="0" indent="-457200">
              <a:buAutoNum type="arabicPeriod"/>
            </a:pP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Sifat </a:t>
            </a:r>
            <a:r>
              <a:rPr lang="id-ID" sz="2400" dirty="0">
                <a:solidFill>
                  <a:schemeClr val="tx2"/>
                </a:solidFill>
                <a:latin typeface="Arial Black" panose="020B0A04020102020204" pitchFamily="34" charset="0"/>
              </a:rPr>
              <a:t>dan tujuan Pengaturan Hukum </a:t>
            </a: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Perbankan</a:t>
            </a:r>
          </a:p>
          <a:p>
            <a:pPr marL="457200" lvl="0" indent="-457200">
              <a:buAutoNum type="arabicPeriod"/>
            </a:pP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Asas- </a:t>
            </a:r>
            <a:r>
              <a:rPr lang="id-ID" sz="2400" dirty="0">
                <a:solidFill>
                  <a:schemeClr val="tx2"/>
                </a:solidFill>
                <a:latin typeface="Arial Black" panose="020B0A04020102020204" pitchFamily="34" charset="0"/>
              </a:rPr>
              <a:t>asas Hukum </a:t>
            </a: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Perbankan</a:t>
            </a:r>
          </a:p>
          <a:p>
            <a:pPr marL="457200" lvl="0" indent="-457200">
              <a:buAutoNum type="arabicPeriod"/>
            </a:pP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Hukum </a:t>
            </a:r>
            <a:r>
              <a:rPr lang="id-ID" sz="2400" dirty="0">
                <a:solidFill>
                  <a:schemeClr val="tx2"/>
                </a:solidFill>
                <a:latin typeface="Arial Black" panose="020B0A04020102020204" pitchFamily="34" charset="0"/>
              </a:rPr>
              <a:t>Perbankan sebagai Bagian Sistem Hukum Perdata</a:t>
            </a:r>
          </a:p>
          <a:p>
            <a:r>
              <a:rPr lang="id-ID" sz="2400" dirty="0">
                <a:solidFill>
                  <a:schemeClr val="tx2"/>
                </a:solidFill>
                <a:latin typeface="Arial Black" panose="020B0A040201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150949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Rectangle 3"/>
          <p:cNvSpPr/>
          <p:nvPr/>
        </p:nvSpPr>
        <p:spPr>
          <a:xfrm>
            <a:off x="810228" y="150471"/>
            <a:ext cx="8877781" cy="8882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5" name="TextBox 4"/>
          <p:cNvSpPr txBox="1"/>
          <p:nvPr/>
        </p:nvSpPr>
        <p:spPr>
          <a:xfrm>
            <a:off x="810229" y="529943"/>
            <a:ext cx="86925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800" b="1" dirty="0" smtClean="0">
                <a:latin typeface="Arial Black" panose="020B0A04020102020204" pitchFamily="34" charset="0"/>
              </a:rPr>
              <a:t>4</a:t>
            </a:r>
            <a:r>
              <a:rPr lang="id-ID" sz="2400" b="1" dirty="0" smtClean="0">
                <a:latin typeface="Arial Black" panose="020B0A04020102020204" pitchFamily="34" charset="0"/>
              </a:rPr>
              <a:t>. ASAS (PRINSIP-PRINSIP) HK PERBANKAN</a:t>
            </a:r>
            <a:endParaRPr lang="id-ID" sz="2400" b="1" dirty="0">
              <a:latin typeface="Arial Black" panose="020B0A04020102020204" pitchFamily="34" charset="0"/>
            </a:endParaRPr>
          </a:p>
        </p:txBody>
      </p:sp>
      <p:sp>
        <p:nvSpPr>
          <p:cNvPr id="6" name="Round Diagonal Corner Rectangle 5"/>
          <p:cNvSpPr/>
          <p:nvPr/>
        </p:nvSpPr>
        <p:spPr>
          <a:xfrm>
            <a:off x="937548" y="1169043"/>
            <a:ext cx="9086127" cy="5081285"/>
          </a:xfrm>
          <a:prstGeom prst="round2Diag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25475" lvl="0" indent="-625475"/>
            <a:r>
              <a:rPr lang="id-ID" sz="2400" dirty="0">
                <a:solidFill>
                  <a:schemeClr val="tx2"/>
                </a:solidFill>
                <a:latin typeface="Arial Black" panose="020B0A04020102020204" pitchFamily="34" charset="0"/>
              </a:rPr>
              <a:t> </a:t>
            </a: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 </a:t>
            </a:r>
          </a:p>
          <a:p>
            <a:pPr marL="625475" lvl="0" indent="-625475"/>
            <a:endParaRPr lang="id-ID" sz="2400" dirty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marL="625475" lvl="0" indent="-625475"/>
            <a:endParaRPr lang="id-ID" sz="2400" dirty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marL="625475" lvl="0" indent="-625475">
              <a:tabLst>
                <a:tab pos="531813" algn="l"/>
              </a:tabLst>
            </a:pPr>
            <a:endParaRPr lang="id-ID" sz="2400" dirty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marL="625475" lvl="0" indent="-625475">
              <a:tabLst>
                <a:tab pos="531813" algn="l"/>
              </a:tabLst>
            </a:pPr>
            <a:endParaRPr lang="id-ID" sz="2400" dirty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marL="625475" lvl="0" indent="-625475">
              <a:tabLst>
                <a:tab pos="531813" algn="l"/>
              </a:tabLst>
            </a:pPr>
            <a:endParaRPr lang="id-ID" sz="2400" dirty="0" smtClean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marL="625475" lvl="0" indent="-625475">
              <a:tabLst>
                <a:tab pos="531813" algn="l"/>
              </a:tabLst>
            </a:pPr>
            <a:endParaRPr lang="id-ID" sz="2400" dirty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marL="625475" lvl="0" indent="-625475">
              <a:buAutoNum type="alphaUcPeriod"/>
              <a:tabLst>
                <a:tab pos="531813" algn="l"/>
              </a:tabLst>
            </a:pP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Antara BI dan Bank pelaksana&gt;&gt;&gt;didasarkan pd prinsip pengayoman;</a:t>
            </a:r>
          </a:p>
          <a:p>
            <a:pPr lvl="0">
              <a:tabLst>
                <a:tab pos="531813" algn="l"/>
              </a:tabLst>
            </a:pPr>
            <a:endParaRPr lang="id-ID" sz="2400" dirty="0" smtClean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marL="625475" lvl="0" indent="-625475"/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B. Bank pelaksana dan Nasabah&gt;&gt;&gt;prinsip kemitraan, yg diwuhudkan dlm:</a:t>
            </a:r>
          </a:p>
          <a:p>
            <a:pPr marL="625475" lvl="0" indent="-625475">
              <a:buAutoNum type="arabicParenR"/>
            </a:pP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Prinsip kepercayaan;</a:t>
            </a:r>
          </a:p>
          <a:p>
            <a:pPr marL="625475" lvl="0" indent="-625475">
              <a:buAutoNum type="arabicParenR"/>
            </a:pP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Prinsip kehati- hatian;</a:t>
            </a:r>
          </a:p>
          <a:p>
            <a:pPr marL="625475" lvl="0" indent="-625475">
              <a:buAutoNum type="arabicParenR"/>
            </a:pP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Prinsip kerahasiaan;</a:t>
            </a:r>
          </a:p>
          <a:p>
            <a:pPr marL="625475" lvl="0" indent="-625475">
              <a:buAutoNum type="arabicParenR"/>
            </a:pP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Prinsip mengenal nasabah</a:t>
            </a:r>
          </a:p>
          <a:p>
            <a:pPr lvl="0"/>
            <a:endParaRPr lang="id-ID" sz="2400" dirty="0" smtClean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marL="457200" lvl="0" indent="-457200">
              <a:buAutoNum type="alphaUcPeriod" startAt="3"/>
            </a:pP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Kesemua prinsip2 tsb utk mencapai “prinsip kesehatan bank”&gt;&gt;guna mencapai “sistem perbankan yg sehat dan prudent”</a:t>
            </a:r>
          </a:p>
          <a:p>
            <a:pPr lvl="0"/>
            <a:endParaRPr lang="id-ID" sz="2400" dirty="0" smtClean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 smtClean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 smtClean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 smtClean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 smtClean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 smtClean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>
              <a:solidFill>
                <a:schemeClr val="tx2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4459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>
                <a:solidFill>
                  <a:schemeClr val="tx1"/>
                </a:solidFill>
              </a:rPr>
              <a:t>5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Round Diagonal Corner Rectangle 5"/>
          <p:cNvSpPr/>
          <p:nvPr/>
        </p:nvSpPr>
        <p:spPr>
          <a:xfrm>
            <a:off x="416690" y="138897"/>
            <a:ext cx="9873204" cy="6111432"/>
          </a:xfrm>
          <a:prstGeom prst="round2Diag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25475" lvl="0" indent="-625475"/>
            <a:r>
              <a:rPr lang="id-ID" sz="2400" dirty="0">
                <a:solidFill>
                  <a:schemeClr val="tx2"/>
                </a:solidFill>
                <a:latin typeface="Arial Black" panose="020B0A04020102020204" pitchFamily="34" charset="0"/>
              </a:rPr>
              <a:t> </a:t>
            </a: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 </a:t>
            </a:r>
          </a:p>
          <a:p>
            <a:pPr marL="625475" lvl="0" indent="-625475"/>
            <a:endParaRPr lang="id-ID" sz="2400" dirty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marL="625475" lvl="0" indent="-625475"/>
            <a:endParaRPr lang="id-ID" sz="2400" dirty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marL="625475" lvl="0" indent="-625475">
              <a:tabLst>
                <a:tab pos="531813" algn="l"/>
              </a:tabLst>
            </a:pPr>
            <a:endParaRPr lang="id-ID" sz="2400" dirty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marL="625475" lvl="0" indent="-625475">
              <a:tabLst>
                <a:tab pos="531813" algn="l"/>
              </a:tabLst>
            </a:pPr>
            <a:endParaRPr lang="id-ID" sz="2400" dirty="0" smtClean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marL="625475" lvl="0" indent="-625475">
              <a:buAutoNum type="arabicPeriod" startAt="5"/>
              <a:tabLst>
                <a:tab pos="531813" algn="l"/>
              </a:tabLst>
            </a:pP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HK PERBANKAN SBG BAGIAN SISTEM HK PERDATA</a:t>
            </a:r>
          </a:p>
          <a:p>
            <a:pPr lvl="0">
              <a:tabLst>
                <a:tab pos="531813" algn="l"/>
              </a:tabLst>
            </a:pPr>
            <a:endParaRPr lang="id-ID" sz="2400" dirty="0" smtClean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marL="342900" lvl="0" indent="-342900">
              <a:buFontTx/>
              <a:buChar char="-"/>
              <a:tabLst>
                <a:tab pos="531813" algn="l"/>
              </a:tabLst>
            </a:pP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Fungsi utama perbankan adaalah penghimpun dan penyalur dana masyarakat;</a:t>
            </a:r>
          </a:p>
          <a:p>
            <a:pPr marL="342900" lvl="0" indent="-342900">
              <a:buFontTx/>
              <a:buChar char="-"/>
              <a:tabLst>
                <a:tab pos="531813" algn="l"/>
              </a:tabLst>
            </a:pP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Akan menimbulkan hub hk bersifat keperdataan;</a:t>
            </a:r>
          </a:p>
          <a:p>
            <a:pPr marL="342900" lvl="0" indent="-342900">
              <a:buFontTx/>
              <a:buChar char="-"/>
              <a:tabLst>
                <a:tab pos="531813" algn="l"/>
              </a:tabLst>
            </a:pP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Tunduk kpd ketentuan hk perdata;</a:t>
            </a:r>
          </a:p>
          <a:p>
            <a:pPr marL="342900" lvl="0" indent="-342900">
              <a:buFontTx/>
              <a:buChar char="-"/>
              <a:tabLst>
                <a:tab pos="531813" algn="l"/>
              </a:tabLst>
            </a:pP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Oleh karena itu HK Perbankan dikatakan sbg bagian dari sistem HK Perdata</a:t>
            </a:r>
          </a:p>
          <a:p>
            <a:pPr lvl="0">
              <a:tabLst>
                <a:tab pos="531813" algn="l"/>
              </a:tabLst>
            </a:pPr>
            <a:endParaRPr lang="id-ID" sz="2400" dirty="0" smtClean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marL="625475" lvl="0" indent="-625475">
              <a:tabLst>
                <a:tab pos="531813" algn="l"/>
              </a:tabLst>
            </a:pPr>
            <a:endParaRPr lang="id-ID" sz="2400" dirty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lvl="0">
              <a:tabLst>
                <a:tab pos="531813" algn="l"/>
              </a:tabLst>
            </a:pPr>
            <a:endParaRPr lang="id-ID" sz="2400" dirty="0" smtClean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 smtClean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 smtClean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 smtClean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 smtClean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 smtClean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 smtClean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>
              <a:solidFill>
                <a:schemeClr val="tx2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54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>
                <a:solidFill>
                  <a:schemeClr val="tx1"/>
                </a:solidFill>
              </a:rPr>
              <a:t>5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Round Diagonal Corner Rectangle 5"/>
          <p:cNvSpPr/>
          <p:nvPr/>
        </p:nvSpPr>
        <p:spPr>
          <a:xfrm>
            <a:off x="416690" y="138897"/>
            <a:ext cx="9873204" cy="6111432"/>
          </a:xfrm>
          <a:prstGeom prst="round2Diag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25475" lvl="0" indent="-625475"/>
            <a:r>
              <a:rPr lang="id-ID" sz="2400" dirty="0">
                <a:solidFill>
                  <a:schemeClr val="tx1"/>
                </a:solidFill>
                <a:latin typeface="Arial Black" panose="020B0A04020102020204" pitchFamily="34" charset="0"/>
              </a:rPr>
              <a:t> </a:t>
            </a:r>
            <a:r>
              <a:rPr lang="id-ID" sz="24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</a:p>
          <a:p>
            <a:pPr marL="625475" lvl="0" indent="-625475"/>
            <a:endParaRPr lang="id-ID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625475" lvl="0" indent="-625475"/>
            <a:endParaRPr lang="id-ID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625475" lvl="0" indent="-625475">
              <a:tabLst>
                <a:tab pos="531813" algn="l"/>
              </a:tabLst>
            </a:pPr>
            <a:endParaRPr lang="id-ID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625475" lvl="0" indent="-625475">
              <a:tabLst>
                <a:tab pos="531813" algn="l"/>
              </a:tabLst>
            </a:pPr>
            <a:endParaRPr lang="id-ID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>
              <a:tabLst>
                <a:tab pos="531813" algn="l"/>
              </a:tabLst>
            </a:pPr>
            <a:endParaRPr lang="id-ID" sz="2400" i="1" dirty="0" smtClean="0">
              <a:solidFill>
                <a:schemeClr val="tx1"/>
              </a:solidFill>
              <a:latin typeface="Bahnschrift SemiBold" panose="020B0502040204020203" pitchFamily="34" charset="0"/>
            </a:endParaRPr>
          </a:p>
          <a:p>
            <a:pPr lvl="0">
              <a:tabLst>
                <a:tab pos="531813" algn="l"/>
              </a:tabLst>
            </a:pPr>
            <a:endParaRPr lang="id-ID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625475" lvl="0" indent="-625475">
              <a:tabLst>
                <a:tab pos="531813" algn="l"/>
              </a:tabLst>
            </a:pPr>
            <a:endParaRPr lang="id-ID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>
              <a:tabLst>
                <a:tab pos="531813" algn="l"/>
              </a:tabLst>
            </a:pPr>
            <a:endParaRPr lang="id-ID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 algn="ctr"/>
            <a:r>
              <a:rPr lang="id-ID" sz="3200" i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SEKIAN TERIMAKASIH</a:t>
            </a:r>
          </a:p>
          <a:p>
            <a:pPr lvl="0"/>
            <a:endParaRPr lang="id-ID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9598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Rectangle 3"/>
          <p:cNvSpPr/>
          <p:nvPr/>
        </p:nvSpPr>
        <p:spPr>
          <a:xfrm>
            <a:off x="1238492" y="949124"/>
            <a:ext cx="826432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TextBox 4"/>
          <p:cNvSpPr txBox="1"/>
          <p:nvPr/>
        </p:nvSpPr>
        <p:spPr>
          <a:xfrm>
            <a:off x="1238492" y="1144714"/>
            <a:ext cx="82643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800" b="1" dirty="0" smtClean="0">
                <a:latin typeface="Arial Black" panose="020B0A04020102020204" pitchFamily="34" charset="0"/>
              </a:rPr>
              <a:t>1.  PENGERTIAN HUKUM PERBANKAN</a:t>
            </a:r>
            <a:endParaRPr lang="id-ID" sz="2800" b="1" dirty="0">
              <a:latin typeface="Arial Black" panose="020B0A04020102020204" pitchFamily="34" charset="0"/>
            </a:endParaRPr>
          </a:p>
        </p:txBody>
      </p:sp>
      <p:sp>
        <p:nvSpPr>
          <p:cNvPr id="6" name="Round Diagonal Corner Rectangle 5"/>
          <p:cNvSpPr/>
          <p:nvPr/>
        </p:nvSpPr>
        <p:spPr>
          <a:xfrm>
            <a:off x="1099595" y="2176041"/>
            <a:ext cx="8403220" cy="4109012"/>
          </a:xfrm>
          <a:prstGeom prst="round2Diag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lvl="0" indent="-457200">
              <a:buAutoNum type="arabicPeriod"/>
            </a:pP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Pengertian </a:t>
            </a:r>
            <a:r>
              <a:rPr lang="id-ID" sz="2400" dirty="0">
                <a:solidFill>
                  <a:schemeClr val="tx2"/>
                </a:solidFill>
                <a:latin typeface="Arial Black" panose="020B0A04020102020204" pitchFamily="34" charset="0"/>
              </a:rPr>
              <a:t>Hukum </a:t>
            </a: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Perbankan:</a:t>
            </a:r>
          </a:p>
          <a:p>
            <a:pPr marL="457200" lvl="0" indent="-457200">
              <a:buAutoNum type="alphaLcPeriod"/>
            </a:pP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Hukum  : norma hk, asas hk, struktur hk dan budaya hukum</a:t>
            </a:r>
          </a:p>
          <a:p>
            <a:pPr marL="457200" lvl="0" indent="-457200">
              <a:buAutoNum type="alphaLcPeriod"/>
            </a:pPr>
            <a:r>
              <a:rPr lang="id-ID" sz="2400" dirty="0">
                <a:solidFill>
                  <a:schemeClr val="tx2"/>
                </a:solidFill>
                <a:latin typeface="Arial Black" panose="020B0A04020102020204" pitchFamily="34" charset="0"/>
              </a:rPr>
              <a:t>M</a:t>
            </a: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engatur segala sesuatu ttg bank, yaitu: kelembagaan, kegiatan usaha, cara dan proses dalam menjalankan keguiatan usaha</a:t>
            </a:r>
            <a:endParaRPr lang="id-ID" sz="2400" dirty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r>
              <a:rPr lang="id-ID" sz="2400" dirty="0">
                <a:solidFill>
                  <a:schemeClr val="tx2"/>
                </a:solidFill>
                <a:latin typeface="Arial Black" panose="020B0A040201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065088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Rectangle 3"/>
          <p:cNvSpPr/>
          <p:nvPr/>
        </p:nvSpPr>
        <p:spPr>
          <a:xfrm>
            <a:off x="1238492" y="949124"/>
            <a:ext cx="826432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TextBox 4"/>
          <p:cNvSpPr txBox="1"/>
          <p:nvPr/>
        </p:nvSpPr>
        <p:spPr>
          <a:xfrm>
            <a:off x="1238492" y="1144714"/>
            <a:ext cx="82643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800" b="1" dirty="0">
                <a:latin typeface="Arial Black" panose="020B0A04020102020204" pitchFamily="34" charset="0"/>
              </a:rPr>
              <a:t>2</a:t>
            </a:r>
            <a:r>
              <a:rPr lang="id-ID" sz="2800" b="1" dirty="0" smtClean="0">
                <a:latin typeface="Arial Black" panose="020B0A04020102020204" pitchFamily="34" charset="0"/>
              </a:rPr>
              <a:t>.  SUMBER HUKUM  PERBANKAN</a:t>
            </a:r>
            <a:endParaRPr lang="id-ID" sz="2800" b="1" dirty="0">
              <a:latin typeface="Arial Black" panose="020B0A04020102020204" pitchFamily="34" charset="0"/>
            </a:endParaRPr>
          </a:p>
        </p:txBody>
      </p:sp>
      <p:sp>
        <p:nvSpPr>
          <p:cNvPr id="6" name="Round Diagonal Corner Rectangle 5"/>
          <p:cNvSpPr/>
          <p:nvPr/>
        </p:nvSpPr>
        <p:spPr>
          <a:xfrm>
            <a:off x="1099595" y="2176041"/>
            <a:ext cx="8403220" cy="4109012"/>
          </a:xfrm>
          <a:prstGeom prst="round2Diag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lvl="0" indent="-457200">
              <a:buAutoNum type="arabicPeriod"/>
            </a:pP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Sumber hk dlm arti material: artinya</a:t>
            </a:r>
          </a:p>
          <a:p>
            <a:pPr marL="342900" lvl="0" indent="-342900">
              <a:buFontTx/>
              <a:buChar char="-"/>
            </a:pP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Sumber yg menentukan isi hk itu sendiri;</a:t>
            </a:r>
          </a:p>
          <a:p>
            <a:pPr marL="342900" lvl="0" indent="-342900">
              <a:buFontTx/>
              <a:buChar char="-"/>
            </a:pP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Dpt dipandang dari sisi ekonomi, sejarah, sosiologi, filsafat dll</a:t>
            </a:r>
          </a:p>
          <a:p>
            <a:pPr marL="342900" lvl="0" indent="-342900">
              <a:buFontTx/>
              <a:buChar char="-"/>
            </a:pP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Sumber matrial hk perbankan adalah kebutuhan masyarakat terhadap lembaga perbankan -</a:t>
            </a: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  <a:sym typeface="Wingdings" panose="05000000000000000000" pitchFamily="2" charset="2"/>
              </a:rPr>
              <a:t>&gt; yg akan menimbulkan isi hk itu sendiri</a:t>
            </a:r>
            <a:endParaRPr lang="id-ID" sz="2400" dirty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r>
              <a:rPr lang="id-ID" sz="2400" dirty="0">
                <a:solidFill>
                  <a:schemeClr val="tx2"/>
                </a:solidFill>
                <a:latin typeface="Arial Black" panose="020B0A040201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00473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Rectangle 3"/>
          <p:cNvSpPr/>
          <p:nvPr/>
        </p:nvSpPr>
        <p:spPr>
          <a:xfrm>
            <a:off x="1238492" y="949124"/>
            <a:ext cx="826432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TextBox 4"/>
          <p:cNvSpPr txBox="1"/>
          <p:nvPr/>
        </p:nvSpPr>
        <p:spPr>
          <a:xfrm>
            <a:off x="1238492" y="1144714"/>
            <a:ext cx="82643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800" b="1" dirty="0">
                <a:latin typeface="Arial Black" panose="020B0A04020102020204" pitchFamily="34" charset="0"/>
              </a:rPr>
              <a:t>2</a:t>
            </a:r>
            <a:r>
              <a:rPr lang="id-ID" sz="2800" b="1" dirty="0" smtClean="0">
                <a:latin typeface="Arial Black" panose="020B0A04020102020204" pitchFamily="34" charset="0"/>
              </a:rPr>
              <a:t>.  SUMBER HUKUM  PERBANKAN</a:t>
            </a:r>
            <a:endParaRPr lang="id-ID" sz="2800" b="1" dirty="0">
              <a:latin typeface="Arial Black" panose="020B0A04020102020204" pitchFamily="34" charset="0"/>
            </a:endParaRPr>
          </a:p>
        </p:txBody>
      </p:sp>
      <p:sp>
        <p:nvSpPr>
          <p:cNvPr id="6" name="Round Diagonal Corner Rectangle 5"/>
          <p:cNvSpPr/>
          <p:nvPr/>
        </p:nvSpPr>
        <p:spPr>
          <a:xfrm>
            <a:off x="1099595" y="2176041"/>
            <a:ext cx="8403220" cy="4109012"/>
          </a:xfrm>
          <a:prstGeom prst="round2Diag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2.  Sumber hk dlm arti formil: artinya</a:t>
            </a:r>
          </a:p>
          <a:p>
            <a:pPr marL="342900" lvl="0" indent="-342900">
              <a:buFontTx/>
              <a:buChar char="-"/>
            </a:pP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Tempat ditemukannya hk dan per-UU tertulis</a:t>
            </a:r>
          </a:p>
          <a:p>
            <a:pPr marL="342900" lvl="0" indent="-342900">
              <a:buFontTx/>
              <a:buChar char="-"/>
            </a:pP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Yang mengatur tentang perbankan</a:t>
            </a:r>
          </a:p>
          <a:p>
            <a:pPr marL="342900" lvl="0" indent="-342900">
              <a:buFontTx/>
              <a:buChar char="-"/>
            </a:pP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Masih bersifat parsial belum terkodifikasi </a:t>
            </a:r>
            <a:endParaRPr lang="id-ID" sz="2400" dirty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r>
              <a:rPr lang="id-ID" sz="2400" dirty="0">
                <a:solidFill>
                  <a:schemeClr val="tx2"/>
                </a:solidFill>
                <a:latin typeface="Arial Black" panose="020B0A040201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679340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Rectangle 3"/>
          <p:cNvSpPr/>
          <p:nvPr/>
        </p:nvSpPr>
        <p:spPr>
          <a:xfrm>
            <a:off x="1238492" y="370390"/>
            <a:ext cx="8264324" cy="14931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TextBox 4"/>
          <p:cNvSpPr txBox="1"/>
          <p:nvPr/>
        </p:nvSpPr>
        <p:spPr>
          <a:xfrm>
            <a:off x="1238492" y="639903"/>
            <a:ext cx="826432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800" b="1" dirty="0" smtClean="0">
                <a:latin typeface="Arial Black" panose="020B0A04020102020204" pitchFamily="34" charset="0"/>
              </a:rPr>
              <a:t>BEBERAPA SUMBER HUKUM FORMAL   PERBANKAN</a:t>
            </a:r>
            <a:endParaRPr lang="id-ID" sz="2800" b="1" dirty="0">
              <a:latin typeface="Arial Black" panose="020B0A04020102020204" pitchFamily="34" charset="0"/>
            </a:endParaRPr>
          </a:p>
        </p:txBody>
      </p:sp>
      <p:sp>
        <p:nvSpPr>
          <p:cNvPr id="6" name="Round Diagonal Corner Rectangle 5"/>
          <p:cNvSpPr/>
          <p:nvPr/>
        </p:nvSpPr>
        <p:spPr>
          <a:xfrm>
            <a:off x="1099595" y="2176041"/>
            <a:ext cx="8403220" cy="4109012"/>
          </a:xfrm>
          <a:prstGeom prst="round2Diag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lvl="0" indent="-457200">
              <a:buAutoNum type="arabicPeriod"/>
            </a:pP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UUNo.7 th 1992 ttg Perbankan, yang diubah dg UU No.10 th 1998 ttg Perubahan atas UU No 7 th 1992 ttg Perbankan;</a:t>
            </a:r>
          </a:p>
          <a:p>
            <a:pPr marL="457200" lvl="0" indent="-457200">
              <a:buAutoNum type="arabicPeriod"/>
            </a:pP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UU No.23 th 1999 ttg BI&gt;&gt; diubah dg UU No.3 th 2004&gt;&gt;diubah dg PERPU No 2 th 2008””ditetapkan dg UU No.6 th 2009 ttg UU BI</a:t>
            </a:r>
          </a:p>
          <a:p>
            <a:pPr marL="457200" lvl="0" indent="-457200">
              <a:buAutoNum type="arabicPeriod"/>
            </a:pP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UU No.24 th 1999 ttg Lalu Lintas Devisa dan Sistem Nilklai Tukar</a:t>
            </a:r>
          </a:p>
          <a:p>
            <a:pPr marL="457200" lvl="0" indent="-457200">
              <a:buAutoNum type="arabicPeriod"/>
            </a:pP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&gt;&gt;&gt;&gt;&gt;lanjut..... </a:t>
            </a:r>
            <a:endParaRPr lang="id-ID" sz="2400" dirty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r>
              <a:rPr lang="id-ID" sz="2400" dirty="0">
                <a:solidFill>
                  <a:schemeClr val="tx2"/>
                </a:solidFill>
                <a:latin typeface="Arial Black" panose="020B0A040201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895227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Round Diagonal Corner Rectangle 5"/>
          <p:cNvSpPr/>
          <p:nvPr/>
        </p:nvSpPr>
        <p:spPr>
          <a:xfrm>
            <a:off x="185194" y="127322"/>
            <a:ext cx="11470511" cy="7639291"/>
          </a:xfrm>
          <a:prstGeom prst="round2Diag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lvl="0" indent="-457200">
              <a:buAutoNum type="arabicPeriod" startAt="4"/>
            </a:pPr>
            <a:endParaRPr lang="id-ID" sz="2400" dirty="0" smtClean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marL="457200" lvl="0" indent="-457200">
              <a:buAutoNum type="arabicPeriod" startAt="4"/>
            </a:pPr>
            <a:endParaRPr lang="id-ID" sz="2400" dirty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marL="457200" lvl="0" indent="-457200">
              <a:buAutoNum type="arabicPeriod" startAt="4"/>
            </a:pPr>
            <a:endParaRPr lang="id-ID" sz="2400" dirty="0" smtClean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marL="457200" lvl="0" indent="-457200">
              <a:buAutoNum type="arabicPeriod" startAt="4"/>
            </a:pP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UU No.24 th 2004 ttg LPG&gt;&gt; diubah dg PerPu No.3 th 2008 &gt;&gt; telah ditetapkan dg Uu No.7 th 2009 disebut UU LPS</a:t>
            </a:r>
          </a:p>
          <a:p>
            <a:pPr marL="457200" lvl="0" indent="-457200">
              <a:buAutoNum type="arabicPeriod" startAt="4"/>
            </a:pP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UU No.21 th 2008 ttg Perbankan Syariah</a:t>
            </a:r>
          </a:p>
          <a:p>
            <a:pPr marL="457200" lvl="0" indent="-457200">
              <a:buAutoNum type="arabicPeriod" startAt="4"/>
            </a:pP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KUHPdt (BK II dan BK III ttg jaminan kebendaan dan perjanjian)</a:t>
            </a:r>
          </a:p>
          <a:p>
            <a:pPr marL="457200" lvl="0" indent="-457200">
              <a:buAutoNum type="arabicPeriod" startAt="4"/>
            </a:pP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KUHD BK I ttg Surat-surat Berharga</a:t>
            </a:r>
          </a:p>
          <a:p>
            <a:pPr marL="457200" lvl="0" indent="-457200">
              <a:buAutoNum type="arabicPeriod" startAt="4"/>
            </a:pP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UU No.5 th 1952 ttg Perusahaan Daerah</a:t>
            </a:r>
          </a:p>
          <a:p>
            <a:pPr marL="457200" lvl="0" indent="-457200">
              <a:buAutoNum type="arabicPeriod" startAt="4"/>
            </a:pP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UU No.25 th 1992 ttg Perkoperasian</a:t>
            </a:r>
          </a:p>
          <a:p>
            <a:pPr marL="457200" lvl="0" indent="-457200">
              <a:buAutoNum type="arabicPeriod" startAt="4"/>
            </a:pP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UU No.1 th 1995 ttg PT yg diperbaharui dg UU No 40 th 2007 ttg PT</a:t>
            </a:r>
          </a:p>
          <a:p>
            <a:pPr marL="457200" lvl="0" indent="-457200">
              <a:buAutoNum type="arabicPeriod" startAt="4"/>
            </a:pP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UU No.4 th 1996 ttg Hak Tanggungan Atas Tanah Beserta Benda- benda yang berkaitan dengan tanah</a:t>
            </a:r>
          </a:p>
          <a:p>
            <a:pPr marL="457200" lvl="0" indent="-457200">
              <a:buAutoNum type="arabicPeriod" startAt="4"/>
            </a:pP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UU No.42 th 1999 ttg Jaminan Fidusia</a:t>
            </a:r>
          </a:p>
          <a:p>
            <a:pPr marL="457200" lvl="0" indent="-457200">
              <a:buAutoNum type="arabicPeriod" startAt="4"/>
            </a:pP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UU No.9 th 2006 ttg Sistem Resi Gudang</a:t>
            </a:r>
          </a:p>
          <a:p>
            <a:pPr marL="457200" lvl="0" indent="-457200">
              <a:buAutoNum type="arabicPeriod" startAt="4"/>
            </a:pP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Faktor lain yang membentuk UU Perbankan adalah Perjanjian antara Nasabah dengan Bank</a:t>
            </a:r>
          </a:p>
          <a:p>
            <a:pPr marL="457200" lvl="0" indent="-457200">
              <a:buAutoNum type="arabicPeriod" startAt="4"/>
            </a:pPr>
            <a:endParaRPr lang="id-ID" sz="2400" dirty="0" smtClean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lvl="0"/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 </a:t>
            </a:r>
          </a:p>
          <a:p>
            <a:pPr lvl="0"/>
            <a:endParaRPr lang="id-ID" sz="2400" dirty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r>
              <a:rPr lang="id-ID" sz="2400" dirty="0">
                <a:solidFill>
                  <a:schemeClr val="tx2"/>
                </a:solidFill>
                <a:latin typeface="Arial Black" panose="020B0A040201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768277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Rectangle 3"/>
          <p:cNvSpPr/>
          <p:nvPr/>
        </p:nvSpPr>
        <p:spPr>
          <a:xfrm>
            <a:off x="810228" y="150471"/>
            <a:ext cx="8877782" cy="17130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TextBox 4"/>
          <p:cNvSpPr txBox="1"/>
          <p:nvPr/>
        </p:nvSpPr>
        <p:spPr>
          <a:xfrm>
            <a:off x="810229" y="529943"/>
            <a:ext cx="869258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 startAt="3"/>
            </a:pPr>
            <a:r>
              <a:rPr lang="id-ID" sz="2800" b="1" dirty="0" smtClean="0">
                <a:latin typeface="Arial Black" panose="020B0A04020102020204" pitchFamily="34" charset="0"/>
              </a:rPr>
              <a:t>SIFAT DAN TUJUAN PENGATURAN  </a:t>
            </a:r>
            <a:r>
              <a:rPr lang="id-ID" sz="2800" b="1" dirty="0" smtClean="0">
                <a:latin typeface="Arial Black" panose="020B0A04020102020204" pitchFamily="34" charset="0"/>
              </a:rPr>
              <a:t>HUKUM  </a:t>
            </a:r>
            <a:r>
              <a:rPr lang="id-ID" sz="2800" b="1" dirty="0" smtClean="0">
                <a:latin typeface="Arial Black" panose="020B0A04020102020204" pitchFamily="34" charset="0"/>
              </a:rPr>
              <a:t>PERBANKAN</a:t>
            </a:r>
          </a:p>
          <a:p>
            <a:endParaRPr lang="id-ID" sz="2800" b="1" dirty="0">
              <a:latin typeface="Arial Black" panose="020B0A04020102020204" pitchFamily="34" charset="0"/>
            </a:endParaRPr>
          </a:p>
        </p:txBody>
      </p:sp>
      <p:sp>
        <p:nvSpPr>
          <p:cNvPr id="6" name="Round Diagonal Corner Rectangle 5"/>
          <p:cNvSpPr/>
          <p:nvPr/>
        </p:nvSpPr>
        <p:spPr>
          <a:xfrm>
            <a:off x="1099595" y="2141316"/>
            <a:ext cx="8403220" cy="4109012"/>
          </a:xfrm>
          <a:prstGeom prst="round2Diag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id-ID" sz="2400" dirty="0">
                <a:solidFill>
                  <a:schemeClr val="tx2"/>
                </a:solidFill>
                <a:latin typeface="Arial Black" panose="020B0A04020102020204" pitchFamily="34" charset="0"/>
              </a:rPr>
              <a:t> </a:t>
            </a: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A. Sifat Pengaturan HK Perbankan:</a:t>
            </a:r>
          </a:p>
          <a:p>
            <a:pPr lvl="0"/>
            <a:endParaRPr lang="id-ID" sz="2400" dirty="0" smtClean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marL="342900" lvl="0" indent="-342900">
              <a:buFontTx/>
              <a:buChar char="-"/>
            </a:pP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Bersifat imperatif (memaksa);</a:t>
            </a:r>
          </a:p>
          <a:p>
            <a:pPr marL="342900" lvl="0" indent="-342900">
              <a:buFontTx/>
              <a:buChar char="-"/>
            </a:pP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Dlm menjalankan kegiatan usahanya bank hrs patuh pd rambu2 yg tertuang dlm peraturan perundangan;</a:t>
            </a:r>
          </a:p>
          <a:p>
            <a:pPr marL="342900" lvl="0" indent="-342900">
              <a:buFontTx/>
              <a:buChar char="-"/>
            </a:pP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Jika melanggar akan dijatuhkan sanksi , baik oleh BI maupun oleh OJK</a:t>
            </a:r>
            <a:endParaRPr lang="id-ID" sz="2400" dirty="0" smtClean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>
              <a:solidFill>
                <a:schemeClr val="tx2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3341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TextBox 4"/>
          <p:cNvSpPr txBox="1"/>
          <p:nvPr/>
        </p:nvSpPr>
        <p:spPr>
          <a:xfrm>
            <a:off x="810229" y="529943"/>
            <a:ext cx="86925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d-ID" sz="2800" b="1" dirty="0" smtClean="0">
              <a:latin typeface="Arial Black" panose="020B0A04020102020204" pitchFamily="34" charset="0"/>
            </a:endParaRPr>
          </a:p>
          <a:p>
            <a:endParaRPr lang="id-ID" sz="2800" b="1" dirty="0">
              <a:latin typeface="Arial Black" panose="020B0A04020102020204" pitchFamily="34" charset="0"/>
            </a:endParaRPr>
          </a:p>
        </p:txBody>
      </p:sp>
      <p:sp>
        <p:nvSpPr>
          <p:cNvPr id="6" name="Round Diagonal Corner Rectangle 5"/>
          <p:cNvSpPr/>
          <p:nvPr/>
        </p:nvSpPr>
        <p:spPr>
          <a:xfrm>
            <a:off x="601884" y="115747"/>
            <a:ext cx="8900931" cy="6134581"/>
          </a:xfrm>
          <a:prstGeom prst="round2Diag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id-ID" sz="2400" dirty="0">
                <a:solidFill>
                  <a:schemeClr val="tx2"/>
                </a:solidFill>
                <a:latin typeface="Arial Black" panose="020B0A04020102020204" pitchFamily="34" charset="0"/>
              </a:rPr>
              <a:t> </a:t>
            </a:r>
            <a:r>
              <a:rPr lang="id-ID" sz="2400" dirty="0">
                <a:solidFill>
                  <a:schemeClr val="tx2"/>
                </a:solidFill>
                <a:latin typeface="Arial Black" panose="020B0A04020102020204" pitchFamily="34" charset="0"/>
              </a:rPr>
              <a:t>B</a:t>
            </a: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. </a:t>
            </a: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Tujuan </a:t>
            </a: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Pengaturan HK Perbankan:</a:t>
            </a:r>
          </a:p>
          <a:p>
            <a:pPr lvl="0"/>
            <a:endParaRPr lang="id-ID" sz="2400" dirty="0" smtClean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marL="457200" lvl="0" indent="-457200">
              <a:buAutoNum type="arabicParenR"/>
            </a:pP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Mengatur kepentingan pihak yg terkait dlm industri perbankan nasional;</a:t>
            </a:r>
          </a:p>
          <a:p>
            <a:pPr marL="457200" lvl="0" indent="-457200">
              <a:buAutoNum type="arabicParenR"/>
            </a:pP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Mewujudkan politik keg industri perbankan nasional;</a:t>
            </a:r>
          </a:p>
          <a:p>
            <a:pPr marL="457200" lvl="0" indent="-457200">
              <a:buAutoNum type="arabicParenR"/>
            </a:pP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Memberikan perlindungan kpd kepentingan umum )negara), masyarakat umum dan nasabah yg menggunakan jasa bank.</a:t>
            </a:r>
          </a:p>
          <a:p>
            <a:pPr marL="457200" lvl="0" indent="-457200">
              <a:buAutoNum type="arabicParenR"/>
            </a:pPr>
            <a:endParaRPr lang="id-ID" sz="2400" dirty="0" smtClean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marL="342900" lvl="0" indent="-342900">
              <a:buFontTx/>
              <a:buChar char="-"/>
            </a:pPr>
            <a:endParaRPr lang="id-ID" sz="2400" dirty="0" smtClean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>
              <a:solidFill>
                <a:schemeClr val="tx2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138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TextBox 4"/>
          <p:cNvSpPr txBox="1"/>
          <p:nvPr/>
        </p:nvSpPr>
        <p:spPr>
          <a:xfrm>
            <a:off x="810229" y="529943"/>
            <a:ext cx="86925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d-ID" sz="2800" b="1" dirty="0" smtClean="0">
              <a:latin typeface="Arial Black" panose="020B0A04020102020204" pitchFamily="34" charset="0"/>
            </a:endParaRPr>
          </a:p>
          <a:p>
            <a:endParaRPr lang="id-ID" sz="2800" b="1" dirty="0">
              <a:latin typeface="Arial Black" panose="020B0A04020102020204" pitchFamily="34" charset="0"/>
            </a:endParaRPr>
          </a:p>
        </p:txBody>
      </p:sp>
      <p:sp>
        <p:nvSpPr>
          <p:cNvPr id="6" name="Round Diagonal Corner Rectangle 5"/>
          <p:cNvSpPr/>
          <p:nvPr/>
        </p:nvSpPr>
        <p:spPr>
          <a:xfrm>
            <a:off x="601884" y="115747"/>
            <a:ext cx="8900931" cy="6134581"/>
          </a:xfrm>
          <a:prstGeom prst="round2Diag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17550" lvl="0" indent="-717550"/>
            <a:r>
              <a:rPr lang="id-ID" sz="2400" dirty="0">
                <a:solidFill>
                  <a:schemeClr val="tx2"/>
                </a:solidFill>
                <a:latin typeface="Arial Black" panose="020B0A04020102020204" pitchFamily="34" charset="0"/>
              </a:rPr>
              <a:t> </a:t>
            </a: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C.  Fungsi Pengaturan HK Perbankan di Indonesia:</a:t>
            </a:r>
          </a:p>
          <a:p>
            <a:pPr lvl="0"/>
            <a:endParaRPr lang="id-ID" sz="2400" dirty="0" smtClean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marL="457200" lvl="0" indent="-457200">
              <a:buAutoNum type="arabicParenR"/>
            </a:pP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Utk tujuan stabilitas moneter&gt;&gt;&gt;krn perbankan msh didominasi utk pembiayaan investasi;</a:t>
            </a:r>
          </a:p>
          <a:p>
            <a:pPr marL="457200" lvl="0" indent="-457200">
              <a:buAutoNum type="arabicParenR"/>
            </a:pP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Utk tujuan pengawasan&gt;&gt;&gt;agar kegiatan bank dpt berjalan dg persaingan sehat</a:t>
            </a:r>
          </a:p>
          <a:p>
            <a:pPr marL="457200" lvl="0" indent="-457200">
              <a:buAutoNum type="arabicParenR"/>
            </a:pPr>
            <a:r>
              <a:rPr lang="id-ID" sz="2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Utk tujuan pencapaian program; pembangunan&gt;&gt;ikut menangani masalah2 ekonomi</a:t>
            </a:r>
          </a:p>
          <a:p>
            <a:pPr marL="457200" lvl="0" indent="-457200">
              <a:buAutoNum type="arabicParenR"/>
            </a:pPr>
            <a:endParaRPr lang="id-ID" sz="2400" dirty="0" smtClean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marL="342900" lvl="0" indent="-342900">
              <a:buFontTx/>
              <a:buChar char="-"/>
            </a:pPr>
            <a:endParaRPr lang="id-ID" sz="2400" dirty="0" smtClean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>
              <a:solidFill>
                <a:schemeClr val="tx2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8521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131</TotalTime>
  <Words>364</Words>
  <Application>Microsoft Office PowerPoint</Application>
  <PresentationFormat>Widescreen</PresentationFormat>
  <Paragraphs>138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Arial Black</vt:lpstr>
      <vt:lpstr>Bahnschrift SemiBold</vt:lpstr>
      <vt:lpstr>Trebuchet MS</vt:lpstr>
      <vt:lpstr>Wingdings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5</vt:lpstr>
      <vt:lpstr>5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14</cp:revision>
  <dcterms:created xsi:type="dcterms:W3CDTF">2020-08-04T13:01:11Z</dcterms:created>
  <dcterms:modified xsi:type="dcterms:W3CDTF">2020-08-05T00:19:35Z</dcterms:modified>
</cp:coreProperties>
</file>