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84" r:id="rId2"/>
    <p:sldId id="285" r:id="rId3"/>
    <p:sldId id="286" r:id="rId4"/>
    <p:sldId id="287" r:id="rId5"/>
    <p:sldId id="288" r:id="rId6"/>
    <p:sldId id="264" r:id="rId7"/>
    <p:sldId id="265" r:id="rId8"/>
    <p:sldId id="266" r:id="rId9"/>
    <p:sldId id="289" r:id="rId10"/>
    <p:sldId id="267" r:id="rId11"/>
    <p:sldId id="29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00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2/13/2020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2/13/2020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819401"/>
            <a:ext cx="8229600" cy="259079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endParaRPr lang="id-ID" dirty="0" smtClean="0"/>
          </a:p>
          <a:p>
            <a:r>
              <a:rPr lang="id-ID" sz="4400" b="1" dirty="0" smtClean="0"/>
              <a:t>WIRASWASTA =WIRAUSAHA?</a:t>
            </a:r>
          </a:p>
          <a:p>
            <a:endParaRPr lang="id-ID" sz="4000" dirty="0"/>
          </a:p>
          <a:p>
            <a:r>
              <a:rPr lang="id-ID" sz="3500" dirty="0" smtClean="0"/>
              <a:t>WIRASWASTA  </a:t>
            </a:r>
            <a:r>
              <a:rPr lang="id-ID" sz="4300" dirty="0" smtClean="0"/>
              <a:t>∽    </a:t>
            </a:r>
            <a:r>
              <a:rPr lang="id-ID" sz="3500" dirty="0" smtClean="0"/>
              <a:t>SAUDAGAR</a:t>
            </a:r>
            <a:endParaRPr lang="id-ID" sz="35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5423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id-ID" sz="36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Kuliah 1</a:t>
            </a:r>
            <a:br>
              <a:rPr lang="id-ID" sz="36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id-ID" sz="36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PENGERTIAN </a:t>
            </a:r>
            <a:r>
              <a:rPr lang="id-ID" sz="360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KEWIRAUSAHAAN</a:t>
            </a:r>
            <a:br>
              <a:rPr lang="id-ID" sz="360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id-ID" sz="360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id-ID" sz="3600" i="1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ENTREPRENEURSHIP</a:t>
            </a:r>
            <a:r>
              <a:rPr lang="id-ID" sz="360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endParaRPr lang="id-ID" sz="3600" dirty="0"/>
          </a:p>
        </p:txBody>
      </p:sp>
    </p:spTree>
    <p:extLst>
      <p:ext uri="{BB962C8B-B14F-4D97-AF65-F5344CB8AC3E}">
        <p14:creationId xmlns="" xmlns:p14="http://schemas.microsoft.com/office/powerpoint/2010/main" val="4235147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397691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88900" indent="-88900">
              <a:buNone/>
            </a:pPr>
            <a:r>
              <a:rPr lang="id-ID" dirty="0" smtClean="0"/>
              <a:t> </a:t>
            </a:r>
            <a:r>
              <a:rPr lang="id-ID" sz="3600" dirty="0" smtClean="0">
                <a:latin typeface="Arial" pitchFamily="34" charset="0"/>
                <a:cs typeface="Arial" pitchFamily="34" charset="0"/>
              </a:rPr>
              <a:t>Dari beberapa pengertian kewirausahaan, bbrp   aspek penting:</a:t>
            </a:r>
          </a:p>
          <a:p>
            <a:pPr marL="571500" indent="-41275">
              <a:buFont typeface="Wingdings" pitchFamily="2" charset="2"/>
              <a:buChar char="q"/>
            </a:pPr>
            <a:r>
              <a:rPr lang="id-ID" sz="3600" dirty="0" smtClean="0">
                <a:latin typeface="Arial" pitchFamily="34" charset="0"/>
                <a:cs typeface="Arial" pitchFamily="34" charset="0"/>
              </a:rPr>
              <a:t> sesuatu yg baru (inovasi)</a:t>
            </a:r>
          </a:p>
          <a:p>
            <a:pPr marL="571500" indent="-41275">
              <a:buFont typeface="Wingdings" pitchFamily="2" charset="2"/>
              <a:buChar char="q"/>
            </a:pPr>
            <a:r>
              <a:rPr lang="id-ID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3600" dirty="0" smtClean="0">
                <a:latin typeface="Arial" pitchFamily="34" charset="0"/>
                <a:cs typeface="Arial" pitchFamily="34" charset="0"/>
              </a:rPr>
              <a:t>sifat/watak  seseorang</a:t>
            </a:r>
          </a:p>
          <a:p>
            <a:pPr marL="571500" indent="-41275">
              <a:buFont typeface="Wingdings" pitchFamily="2" charset="2"/>
              <a:buChar char="q"/>
            </a:pPr>
            <a:r>
              <a:rPr lang="id-ID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3600" dirty="0" smtClean="0">
                <a:latin typeface="Arial" pitchFamily="34" charset="0"/>
                <a:cs typeface="Arial" pitchFamily="34" charset="0"/>
              </a:rPr>
              <a:t>berani mengambil risiko</a:t>
            </a:r>
          </a:p>
          <a:p>
            <a:pPr marL="571500" indent="-41275">
              <a:buFont typeface="Wingdings" pitchFamily="2" charset="2"/>
              <a:buChar char="q"/>
            </a:pPr>
            <a:r>
              <a:rPr lang="id-ID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3600" dirty="0" smtClean="0">
                <a:latin typeface="Arial" pitchFamily="34" charset="0"/>
                <a:cs typeface="Arial" pitchFamily="34" charset="0"/>
              </a:rPr>
              <a:t>memanfaatkan sumberdaya</a:t>
            </a:r>
          </a:p>
          <a:p>
            <a:pPr marL="571500" indent="-41275">
              <a:buFont typeface="Wingdings" pitchFamily="2" charset="2"/>
              <a:buChar char="q"/>
            </a:pPr>
            <a:r>
              <a:rPr lang="id-ID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3600" dirty="0" smtClean="0">
                <a:latin typeface="Arial" pitchFamily="34" charset="0"/>
                <a:cs typeface="Arial" pitchFamily="34" charset="0"/>
              </a:rPr>
              <a:t>usaha</a:t>
            </a:r>
          </a:p>
          <a:p>
            <a:pPr marL="571500" indent="-41275">
              <a:buFont typeface="Wingdings" pitchFamily="2" charset="2"/>
              <a:buChar char="q"/>
            </a:pPr>
            <a:r>
              <a:rPr lang="id-ID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3600" dirty="0" smtClean="0">
                <a:latin typeface="Arial" pitchFamily="34" charset="0"/>
                <a:cs typeface="Arial" pitchFamily="34" charset="0"/>
              </a:rPr>
              <a:t>keuntungan</a:t>
            </a:r>
          </a:p>
          <a:p>
            <a:pPr marL="88900" indent="-88900">
              <a:buNone/>
            </a:pPr>
            <a:endParaRPr lang="id-ID" sz="3600" dirty="0" smtClean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endParaRPr lang="id-ID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1058121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169091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id-ID" dirty="0">
                <a:latin typeface="Arial" pitchFamily="34" charset="0"/>
                <a:cs typeface="Arial" pitchFamily="34" charset="0"/>
              </a:rPr>
              <a:t>Rumusan entrepreneur berkembang dari konsep Schumpeter (1934)</a:t>
            </a:r>
          </a:p>
          <a:p>
            <a:pPr marL="354013" indent="0">
              <a:buNone/>
            </a:pPr>
            <a:r>
              <a:rPr lang="id-ID" dirty="0">
                <a:latin typeface="Arial" pitchFamily="34" charset="0"/>
                <a:cs typeface="Arial" pitchFamily="34" charset="0"/>
              </a:rPr>
              <a:t>Entrepreneur mrpkn pengusaha yg melaksanakan kombinasi2 baru dlm bidang teknik dan komersial ke dlm bentuk praktik</a:t>
            </a:r>
          </a:p>
          <a:p>
            <a:pPr marL="109728" indent="0">
              <a:buNone/>
            </a:pPr>
            <a:r>
              <a:rPr lang="id-ID" dirty="0" smtClean="0">
                <a:latin typeface="Arial" pitchFamily="34" charset="0"/>
                <a:cs typeface="Arial" pitchFamily="34" charset="0"/>
              </a:rPr>
              <a:t>			</a:t>
            </a:r>
            <a:endParaRPr lang="id-ID" dirty="0">
              <a:latin typeface="Arial" pitchFamily="34" charset="0"/>
              <a:cs typeface="Arial" pitchFamily="34" charset="0"/>
            </a:endParaRPr>
          </a:p>
          <a:p>
            <a:pPr marL="109728" indent="0" algn="ctr">
              <a:buNone/>
            </a:pPr>
            <a:r>
              <a:rPr lang="id-ID" dirty="0">
                <a:latin typeface="Arial" pitchFamily="34" charset="0"/>
                <a:cs typeface="Arial" pitchFamily="34" charset="0"/>
              </a:rPr>
              <a:t>Fungsi pengusaha:</a:t>
            </a:r>
          </a:p>
          <a:p>
            <a:pPr marL="811213" indent="0">
              <a:buFont typeface="Wingdings" pitchFamily="2" charset="2"/>
              <a:buChar char="§"/>
            </a:pPr>
            <a:r>
              <a:rPr lang="id-ID" dirty="0">
                <a:latin typeface="Arial" pitchFamily="34" charset="0"/>
                <a:cs typeface="Arial" pitchFamily="34" charset="0"/>
              </a:rPr>
              <a:t> memperkenalkan produk/kualitas baru</a:t>
            </a:r>
          </a:p>
          <a:p>
            <a:pPr marL="811213" indent="0">
              <a:buFont typeface="Wingdings" pitchFamily="2" charset="2"/>
              <a:buChar char="§"/>
            </a:pPr>
            <a:r>
              <a:rPr lang="id-ID" dirty="0">
                <a:latin typeface="Arial" pitchFamily="34" charset="0"/>
                <a:cs typeface="Arial" pitchFamily="34" charset="0"/>
              </a:rPr>
              <a:t> metode produksi baru</a:t>
            </a:r>
          </a:p>
          <a:p>
            <a:pPr marL="811213" indent="0">
              <a:buFont typeface="Wingdings" pitchFamily="2" charset="2"/>
              <a:buChar char="§"/>
            </a:pPr>
            <a:r>
              <a:rPr lang="id-ID" dirty="0">
                <a:latin typeface="Arial" pitchFamily="34" charset="0"/>
                <a:cs typeface="Arial" pitchFamily="34" charset="0"/>
              </a:rPr>
              <a:t> pemasaran baru</a:t>
            </a:r>
          </a:p>
          <a:p>
            <a:pPr marL="811213" indent="0">
              <a:buFont typeface="Wingdings" pitchFamily="2" charset="2"/>
              <a:buChar char="§"/>
            </a:pPr>
            <a:r>
              <a:rPr lang="id-ID" dirty="0">
                <a:latin typeface="Arial" pitchFamily="34" charset="0"/>
                <a:cs typeface="Arial" pitchFamily="34" charset="0"/>
              </a:rPr>
              <a:t> sumber bahan dasar baru</a:t>
            </a:r>
          </a:p>
          <a:p>
            <a:pPr marL="811213" indent="0">
              <a:buFont typeface="Wingdings" pitchFamily="2" charset="2"/>
              <a:buChar char="§"/>
            </a:pPr>
            <a:r>
              <a:rPr lang="id-ID" dirty="0">
                <a:latin typeface="Arial" pitchFamily="34" charset="0"/>
                <a:cs typeface="Arial" pitchFamily="34" charset="0"/>
              </a:rPr>
              <a:t> organisasi baru</a:t>
            </a:r>
          </a:p>
          <a:p>
            <a:pPr marL="109728" indent="0">
              <a:buNone/>
            </a:pPr>
            <a:endParaRPr lang="id-ID" dirty="0">
              <a:latin typeface="Arial" pitchFamily="34" charset="0"/>
              <a:cs typeface="Arial" pitchFamily="34" charset="0"/>
            </a:endParaRPr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-609600"/>
            <a:ext cx="8229600" cy="228600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733800" y="2819400"/>
            <a:ext cx="0" cy="3810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4107998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187891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id-ID" dirty="0" smtClean="0"/>
              <a:t>Wira ; manusia unggul, teladan, berbudi luhur, berjiwa besar, pahlawan kemajuan, keagungan watak berani, </a:t>
            </a:r>
          </a:p>
          <a:p>
            <a:r>
              <a:rPr lang="id-ID" dirty="0" smtClean="0"/>
              <a:t>Swa  : sendiri</a:t>
            </a:r>
          </a:p>
          <a:p>
            <a:r>
              <a:rPr lang="id-ID" dirty="0" smtClean="0"/>
              <a:t>Sta; berdiri</a:t>
            </a:r>
          </a:p>
          <a:p>
            <a:r>
              <a:rPr lang="id-ID" dirty="0" smtClean="0"/>
              <a:t>Saudagar &lt; sau (seribu) + dagar (akal)</a:t>
            </a:r>
          </a:p>
          <a:p>
            <a:r>
              <a:rPr lang="id-ID" dirty="0" smtClean="0"/>
              <a:t>Saudagar : seribu akal</a:t>
            </a:r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4478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id-ID" dirty="0" smtClean="0">
                <a:solidFill>
                  <a:schemeClr val="tx1"/>
                </a:solidFill>
                <a:effectLst/>
              </a:rPr>
              <a:t>WIRASWASTA &lt;wira, swa, sta</a:t>
            </a:r>
            <a:endParaRPr lang="id-ID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16360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321491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d-ID" dirty="0" smtClean="0"/>
              <a:t>Wiraswasta: keberanian, keutamaan serta keperkasaan dalam memenuhi kebutuhan serta memecahkan permasalahan hidup dengan kekuatan yang ada pada diri sendiri (Sumanto, 1984)</a:t>
            </a:r>
          </a:p>
          <a:p>
            <a:r>
              <a:rPr lang="id-ID" dirty="0" smtClean="0"/>
              <a:t>Wiraswasta: manusia teladan yang berbudi luhur yaitu manusia yang mampu berdiri atas kemampuan sendiri, tidak saja dalam sektor swasta tetapi juga dalam sektor negara (Subadio dalam Alma 2005)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 </a:t>
            </a: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505545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245291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id-ID" dirty="0"/>
              <a:t>Wiraswasta: seorang yg modal utamanya adalah ketekunan yg dilandasi sikap optimis, kreatif dan melakukan usaha sebagai pendiri pertama disertai keberanian mengambil risiko berdasarkan suatu perhitungan dan perencanaan yang </a:t>
            </a:r>
            <a:r>
              <a:rPr lang="id-ID" dirty="0" smtClean="0"/>
              <a:t>tepat (suharsono Sagir). </a:t>
            </a:r>
          </a:p>
          <a:p>
            <a:r>
              <a:rPr lang="id-ID" dirty="0" smtClean="0"/>
              <a:t>Gambaran ideal manusia wiraswasta adalah orang yang dalam keadaan bagaimanapun </a:t>
            </a:r>
            <a:r>
              <a:rPr lang="id-ID" smtClean="0"/>
              <a:t>daruratnya tetap mampu </a:t>
            </a:r>
            <a:r>
              <a:rPr lang="id-ID" dirty="0" smtClean="0"/>
              <a:t>berdiri atas kemampuan sendiri untuk menolong dirinya  keluar dari kesulitan yang dihadapinya termasuk mengatasi kemiskinan tanpa bantuan pemerintah (Alma, 2005)</a:t>
            </a:r>
            <a:endParaRPr lang="id-ID" dirty="0"/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-609600"/>
            <a:ext cx="8229600" cy="304800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4153396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886200"/>
          </a:xfrm>
        </p:spPr>
        <p:txBody>
          <a:bodyPr>
            <a:normAutofit fontScale="92500" lnSpcReduction="20000"/>
          </a:bodyPr>
          <a:lstStyle/>
          <a:p>
            <a:r>
              <a:rPr lang="id-ID" dirty="0"/>
              <a:t>Suryana (2003)</a:t>
            </a:r>
          </a:p>
          <a:p>
            <a:pPr marL="449263" indent="0">
              <a:buNone/>
            </a:pPr>
            <a:r>
              <a:rPr lang="id-ID" dirty="0"/>
              <a:t>kewirausahaan adalah kemampuan kreatif dan inovatif yg dijadikan dasar, kiat, dan sumberdaya untuk mencari peluang menuju sukses</a:t>
            </a:r>
            <a:r>
              <a:rPr lang="id-ID" dirty="0" smtClean="0"/>
              <a:t>.</a:t>
            </a:r>
          </a:p>
          <a:p>
            <a:pPr marL="457200" indent="-361950">
              <a:buFont typeface="Arial" pitchFamily="34" charset="0"/>
              <a:buChar char="•"/>
            </a:pPr>
            <a:r>
              <a:rPr lang="id-ID" dirty="0"/>
              <a:t>Meredith (2005)</a:t>
            </a:r>
          </a:p>
          <a:p>
            <a:pPr marL="449263" indent="0">
              <a:buNone/>
            </a:pPr>
            <a:r>
              <a:rPr lang="id-ID" dirty="0" smtClean="0"/>
              <a:t>Wirausaha: orang2 yg mempunyai kemampuan melihat dan menilai kesempatan usaha mengumpulkan serta sumber daya yg dibutuhkan guna mengambil keuntungan daripadanya dan mengambil tindakan yg tepat guna memastikan kesuksesan</a:t>
            </a:r>
            <a:endParaRPr lang="id-ID" dirty="0"/>
          </a:p>
          <a:p>
            <a:pPr marL="449263" indent="0">
              <a:buNone/>
            </a:pPr>
            <a:endParaRPr lang="id-ID" dirty="0" smtClean="0"/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5240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id-ID" sz="2800" dirty="0" smtClean="0">
                <a:effectLst/>
              </a:rPr>
              <a:t/>
            </a:r>
            <a:br>
              <a:rPr lang="id-ID" sz="2800" dirty="0" smtClean="0">
                <a:effectLst/>
              </a:rPr>
            </a:br>
            <a:r>
              <a:rPr lang="id-ID" sz="2800" dirty="0">
                <a:effectLst/>
              </a:rPr>
              <a:t>K</a:t>
            </a:r>
            <a:r>
              <a:rPr lang="id-ID" sz="2800" dirty="0" smtClean="0">
                <a:effectLst/>
              </a:rPr>
              <a:t>ewirausahaan &lt;Entrepreneurship  </a:t>
            </a:r>
            <a:r>
              <a:rPr lang="id-ID" sz="2800" dirty="0">
                <a:effectLst/>
              </a:rPr>
              <a:t>&lt; </a:t>
            </a:r>
            <a:r>
              <a:rPr lang="id-ID" sz="2800" i="1" dirty="0">
                <a:effectLst/>
              </a:rPr>
              <a:t>entreprende</a:t>
            </a:r>
            <a:r>
              <a:rPr lang="id-ID" sz="2800" dirty="0">
                <a:effectLst/>
              </a:rPr>
              <a:t> (Perancis) = petualang, pencipta, pengelola usaha</a:t>
            </a:r>
            <a:br>
              <a:rPr lang="id-ID" sz="2800" dirty="0">
                <a:effectLst/>
              </a:rPr>
            </a:br>
            <a:endParaRPr lang="id-ID" sz="2800" dirty="0">
              <a:effectLst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74106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397691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d-ID" dirty="0" smtClean="0">
                <a:latin typeface="Arial" pitchFamily="34" charset="0"/>
                <a:cs typeface="Arial" pitchFamily="34" charset="0"/>
              </a:rPr>
              <a:t>Hisrich-Peters (1998)</a:t>
            </a:r>
          </a:p>
          <a:p>
            <a:pPr marL="354013" indent="-244475">
              <a:buNone/>
            </a:pPr>
            <a:r>
              <a:rPr lang="id-ID" dirty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 Kewirausahaan adalah proses menciptakan sesuatu yg lain dengan menggunakan waktu dan kegiatan disertai modal dan risiko serta menerima balas jasa dan kepuasan serta kepuasan pibadi</a:t>
            </a:r>
          </a:p>
          <a:p>
            <a:pPr marL="109728" indent="0">
              <a:buNone/>
            </a:pPr>
            <a:endParaRPr lang="id-ID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id-ID" dirty="0" smtClean="0">
                <a:latin typeface="Arial" pitchFamily="34" charset="0"/>
                <a:cs typeface="Arial" pitchFamily="34" charset="0"/>
              </a:rPr>
              <a:t>Drucker (1994)</a:t>
            </a:r>
          </a:p>
          <a:p>
            <a:pPr marL="354013" indent="-244475">
              <a:buNone/>
            </a:pPr>
            <a:r>
              <a:rPr lang="id-ID" dirty="0" smtClean="0">
                <a:latin typeface="Arial" pitchFamily="34" charset="0"/>
                <a:cs typeface="Arial" pitchFamily="34" charset="0"/>
              </a:rPr>
              <a:t>   Kewirausahaan lebih merujuk pada sifat, watak, dan ciri2 yg melekat pada seseorang yg mempunyai keamauan keras untuk mewujudkan gagasan inovatif ke dlm usaha yg nyata dan dapat mengembangkannya dg tangguh</a:t>
            </a:r>
            <a:endParaRPr lang="id-ID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38409256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397691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endParaRPr lang="id-ID" dirty="0" smtClean="0"/>
          </a:p>
          <a:p>
            <a:r>
              <a:rPr lang="id-ID" sz="3200" dirty="0" smtClean="0">
                <a:latin typeface="Arial" pitchFamily="34" charset="0"/>
                <a:cs typeface="Arial" pitchFamily="34" charset="0"/>
              </a:rPr>
              <a:t>Prio Sambodo (1998)</a:t>
            </a:r>
          </a:p>
          <a:p>
            <a:pPr marL="354013" indent="0">
              <a:buNone/>
            </a:pPr>
            <a:r>
              <a:rPr lang="id-ID" sz="3200" dirty="0" smtClean="0">
                <a:latin typeface="Arial" pitchFamily="34" charset="0"/>
                <a:cs typeface="Arial" pitchFamily="34" charset="0"/>
              </a:rPr>
              <a:t>Kewirausahaan merupakan gabungan kreativitas, tantangan, kerja keras, dan kepuasan</a:t>
            </a:r>
          </a:p>
          <a:p>
            <a:pPr marL="109728" indent="0">
              <a:buNone/>
            </a:pPr>
            <a:endParaRPr lang="id-ID" sz="3200" dirty="0">
              <a:latin typeface="Arial" pitchFamily="34" charset="0"/>
              <a:cs typeface="Arial" pitchFamily="34" charset="0"/>
            </a:endParaRPr>
          </a:p>
          <a:p>
            <a:r>
              <a:rPr lang="id-ID" sz="3200" dirty="0" smtClean="0">
                <a:latin typeface="Arial" pitchFamily="34" charset="0"/>
                <a:cs typeface="Arial" pitchFamily="34" charset="0"/>
              </a:rPr>
              <a:t>Ropke (2004)</a:t>
            </a:r>
          </a:p>
          <a:p>
            <a:pPr marL="354013" indent="0">
              <a:buNone/>
            </a:pPr>
            <a:r>
              <a:rPr lang="id-ID" sz="3200" dirty="0" smtClean="0">
                <a:latin typeface="Arial" pitchFamily="34" charset="0"/>
                <a:cs typeface="Arial" pitchFamily="34" charset="0"/>
              </a:rPr>
              <a:t>Kewirausahaan mrpkn proses  penciptaan sesuatu yg baru (kreasi baru) dan membuat sesuatu yg berbeda dari yg telah ada (inovasi)</a:t>
            </a:r>
            <a:endParaRPr lang="id-ID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228600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4049144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867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id-ID" sz="2800" dirty="0" smtClean="0">
                <a:latin typeface="Arial" pitchFamily="34" charset="0"/>
                <a:cs typeface="Arial" pitchFamily="34" charset="0"/>
              </a:rPr>
              <a:t>Schumpeter (1934)</a:t>
            </a:r>
          </a:p>
          <a:p>
            <a:pPr marL="354013" indent="0">
              <a:buNone/>
            </a:pPr>
            <a:r>
              <a:rPr lang="id-ID" sz="2800" dirty="0" smtClean="0">
                <a:latin typeface="Arial" pitchFamily="34" charset="0"/>
                <a:cs typeface="Arial" pitchFamily="34" charset="0"/>
              </a:rPr>
              <a:t>Wirausaha adalah orang yg mendobrak sistem ekonomi yg ada dg memperkenalkan barang dan jasa baru, dg menciptakan bentuk organisasi baru, atau mengolah bahan baku baru.</a:t>
            </a:r>
          </a:p>
          <a:p>
            <a:pPr>
              <a:buFont typeface="Wingdings" pitchFamily="2" charset="2"/>
              <a:buChar char="Ø"/>
            </a:pPr>
            <a:r>
              <a:rPr lang="id-ID" sz="2800" dirty="0" smtClean="0">
                <a:latin typeface="Arial" pitchFamily="34" charset="0"/>
                <a:cs typeface="Arial" pitchFamily="34" charset="0"/>
              </a:rPr>
              <a:t>Scarborough dan Zimmerer (2005)</a:t>
            </a:r>
          </a:p>
          <a:p>
            <a:pPr marL="442913" indent="-88900">
              <a:buNone/>
            </a:pPr>
            <a:r>
              <a:rPr lang="id-ID" sz="2800" dirty="0" smtClean="0">
                <a:latin typeface="Arial" pitchFamily="34" charset="0"/>
                <a:cs typeface="Arial" pitchFamily="34" charset="0"/>
              </a:rPr>
              <a:t>Wirausaha adalah orang yg menciptakan bisnis baru dalam menghadapi risiko dan ketidakpastian dg maksud mencapai keuntungan dan pertumbuhan dg mengidentifikasi peluang menggunakan sumberdaya yg diperlukan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-381000"/>
            <a:ext cx="8229600" cy="304800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38564362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245291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id-ID" dirty="0" smtClean="0"/>
              <a:t>Alma (2005):</a:t>
            </a:r>
          </a:p>
          <a:p>
            <a:pPr marL="895350" indent="-171450">
              <a:buFont typeface="Arial" pitchFamily="34" charset="0"/>
              <a:buChar char="•"/>
            </a:pPr>
            <a:r>
              <a:rPr lang="id-ID" dirty="0" smtClean="0"/>
              <a:t>penggunaan istilah saling bergantian antara wiraswasta dan wirausaha</a:t>
            </a:r>
          </a:p>
          <a:p>
            <a:pPr marL="895350" indent="-171450">
              <a:buFont typeface="Arial" pitchFamily="34" charset="0"/>
              <a:buChar char="•"/>
            </a:pPr>
            <a:r>
              <a:rPr lang="id-ID" dirty="0" smtClean="0"/>
              <a:t>Wiraswasta sbg pengganti istilah </a:t>
            </a:r>
            <a:r>
              <a:rPr lang="id-ID" i="1" dirty="0" smtClean="0"/>
              <a:t>entrepreneu</a:t>
            </a:r>
            <a:r>
              <a:rPr lang="id-ID" dirty="0" smtClean="0"/>
              <a:t>r, tapi ada juga yg mengatakan </a:t>
            </a:r>
            <a:r>
              <a:rPr lang="id-ID" i="1" dirty="0" smtClean="0"/>
              <a:t>entrepreneur </a:t>
            </a:r>
            <a:r>
              <a:rPr lang="id-ID" dirty="0" smtClean="0"/>
              <a:t>adalah wirausaha dan kewirausahaan </a:t>
            </a:r>
            <a:r>
              <a:rPr lang="id-ID" i="1" dirty="0" smtClean="0"/>
              <a:t>entrepreneurship </a:t>
            </a:r>
          </a:p>
          <a:p>
            <a:pPr marL="895350" indent="-171450">
              <a:buFont typeface="Arial" pitchFamily="34" charset="0"/>
              <a:buChar char="•"/>
            </a:pPr>
            <a:r>
              <a:rPr lang="id-ID" dirty="0" smtClean="0">
                <a:solidFill>
                  <a:schemeClr val="bg2">
                    <a:lumMod val="25000"/>
                  </a:schemeClr>
                </a:solidFill>
              </a:rPr>
              <a:t>Wiraswasta = wirausaha</a:t>
            </a:r>
            <a:r>
              <a:rPr lang="id-ID" dirty="0" smtClean="0"/>
              <a:t>, ada perbedaan fokus, wiraswasta fokus pada objek (ada usaha yg mandiri), wirausaha lebih menekankan pada jiwa, semangat dan diaplikasikan pada segala aspek kehidupan</a:t>
            </a:r>
          </a:p>
          <a:p>
            <a:pPr marL="365125" indent="358775">
              <a:buFont typeface="Arial" pitchFamily="34" charset="0"/>
              <a:buChar char="•"/>
            </a:pPr>
            <a:endParaRPr lang="id-ID" dirty="0" smtClean="0"/>
          </a:p>
          <a:p>
            <a:pPr marL="109728" indent="0">
              <a:buNone/>
            </a:pP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45719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29891964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929</TotalTime>
  <Words>534</Words>
  <Application>Microsoft Office PowerPoint</Application>
  <PresentationFormat>On-screen Show (4:3)</PresentationFormat>
  <Paragraphs>56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Concourse</vt:lpstr>
      <vt:lpstr>Kuliah 1 PENGERTIAN KEWIRAUSAHAAN (ENTREPRENEURSHIP)</vt:lpstr>
      <vt:lpstr>WIRASWASTA &lt;wira, swa, sta</vt:lpstr>
      <vt:lpstr> </vt:lpstr>
      <vt:lpstr>Slide 4</vt:lpstr>
      <vt:lpstr> Kewirausahaan &lt;Entrepreneurship  &lt; entreprende (Perancis) = petualang, pencipta, pengelola usaha </vt:lpstr>
      <vt:lpstr>Slide 6</vt:lpstr>
      <vt:lpstr>Slide 7</vt:lpstr>
      <vt:lpstr>Slide 8</vt:lpstr>
      <vt:lpstr>Slide 9</vt:lpstr>
      <vt:lpstr>Slide 10</vt:lpstr>
      <vt:lpstr>Slide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PERAN KEWIRAUSAHAAN DALAM PEREKONOMIAN</dc:title>
  <dc:creator>user</dc:creator>
  <cp:lastModifiedBy>Slara</cp:lastModifiedBy>
  <cp:revision>77</cp:revision>
  <dcterms:created xsi:type="dcterms:W3CDTF">2006-08-16T00:00:00Z</dcterms:created>
  <dcterms:modified xsi:type="dcterms:W3CDTF">2020-02-13T07:50:00Z</dcterms:modified>
</cp:coreProperties>
</file>