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9"/>
  </p:notesMasterIdLst>
  <p:sldIdLst>
    <p:sldId id="256" r:id="rId4"/>
    <p:sldId id="257" r:id="rId5"/>
    <p:sldId id="258" r:id="rId6"/>
    <p:sldId id="269" r:id="rId7"/>
    <p:sldId id="261" r:id="rId8"/>
    <p:sldId id="263" r:id="rId9"/>
    <p:sldId id="270" r:id="rId10"/>
    <p:sldId id="278" r:id="rId11"/>
    <p:sldId id="265" r:id="rId12"/>
    <p:sldId id="272" r:id="rId13"/>
    <p:sldId id="274" r:id="rId14"/>
    <p:sldId id="276" r:id="rId15"/>
    <p:sldId id="282" r:id="rId16"/>
    <p:sldId id="284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9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CFEC8-7D69-4445-ADBB-626C083F1BA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E01463-24AB-4248-91A3-7EB93AB52417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 err="1" smtClean="0"/>
            <a:t>Manfaat</a:t>
          </a:r>
          <a:endParaRPr lang="en-US" dirty="0"/>
        </a:p>
      </dgm:t>
    </dgm:pt>
    <dgm:pt modelId="{B4B30518-666F-4F2A-8A42-76F6DFBCF63C}" type="parTrans" cxnId="{E29D47E6-0F1E-4C46-B26B-40BE0BEDD5B6}">
      <dgm:prSet/>
      <dgm:spPr/>
      <dgm:t>
        <a:bodyPr/>
        <a:lstStyle/>
        <a:p>
          <a:endParaRPr lang="en-US"/>
        </a:p>
      </dgm:t>
    </dgm:pt>
    <dgm:pt modelId="{C91BB4B5-FAFB-4775-8543-DAB906964B76}" type="sibTrans" cxnId="{E29D47E6-0F1E-4C46-B26B-40BE0BEDD5B6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Manage</a:t>
          </a:r>
          <a:endParaRPr lang="en-US" dirty="0"/>
        </a:p>
      </dgm:t>
    </dgm:pt>
    <dgm:pt modelId="{E0C72159-4FD3-4B93-AE23-FDE901921E71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 err="1" smtClean="0"/>
            <a:t>Kompetensi</a:t>
          </a:r>
          <a:r>
            <a:rPr lang="en-US" sz="2000" dirty="0" smtClean="0"/>
            <a:t> Baku</a:t>
          </a:r>
          <a:endParaRPr lang="en-US" sz="2000" dirty="0"/>
        </a:p>
      </dgm:t>
    </dgm:pt>
    <dgm:pt modelId="{02EDEB29-1AAF-4AEA-ABC0-D710FC60ADD8}" type="parTrans" cxnId="{F4229201-FCBD-4403-B276-A28E1979DA6C}">
      <dgm:prSet/>
      <dgm:spPr/>
      <dgm:t>
        <a:bodyPr/>
        <a:lstStyle/>
        <a:p>
          <a:endParaRPr lang="en-US"/>
        </a:p>
      </dgm:t>
    </dgm:pt>
    <dgm:pt modelId="{CC764325-E4F5-497E-A3A3-6778E2746D5D}" type="sibTrans" cxnId="{F4229201-FCBD-4403-B276-A28E1979DA6C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 err="1" smtClean="0"/>
            <a:t>Bahan</a:t>
          </a:r>
          <a:r>
            <a:rPr lang="en-US" sz="1800" dirty="0" smtClean="0"/>
            <a:t> </a:t>
          </a:r>
          <a:r>
            <a:rPr lang="en-US" sz="1800" dirty="0" err="1" smtClean="0"/>
            <a:t>Bacaan</a:t>
          </a:r>
          <a:endParaRPr lang="en-US" sz="1800" dirty="0"/>
        </a:p>
      </dgm:t>
    </dgm:pt>
    <dgm:pt modelId="{7475B9EA-DAAA-446A-B9FD-16AD12C0D786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Uraian</a:t>
          </a:r>
          <a:r>
            <a:rPr lang="en-US" dirty="0" smtClean="0"/>
            <a:t> </a:t>
          </a:r>
          <a:r>
            <a:rPr lang="en-US" dirty="0" err="1" smtClean="0"/>
            <a:t>Jadwal</a:t>
          </a:r>
          <a:endParaRPr lang="en-US" dirty="0"/>
        </a:p>
      </dgm:t>
    </dgm:pt>
    <dgm:pt modelId="{C67B6770-D129-49AA-88EB-96530AC3412E}" type="parTrans" cxnId="{C6D608A6-F3DE-4A0D-A966-75B836160B63}">
      <dgm:prSet/>
      <dgm:spPr/>
      <dgm:t>
        <a:bodyPr/>
        <a:lstStyle/>
        <a:p>
          <a:endParaRPr lang="en-US"/>
        </a:p>
      </dgm:t>
    </dgm:pt>
    <dgm:pt modelId="{8614EB14-57DD-4E9A-BC2D-CF848F524717}" type="sibTrans" cxnId="{C6D608A6-F3DE-4A0D-A966-75B836160B63}">
      <dgm:prSet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 err="1" smtClean="0"/>
            <a:t>Evaluasi</a:t>
          </a:r>
          <a:endParaRPr lang="en-US" sz="2000" dirty="0"/>
        </a:p>
      </dgm:t>
    </dgm:pt>
    <dgm:pt modelId="{419FC841-5653-4A13-840C-EBA52F14D356}" type="pres">
      <dgm:prSet presAssocID="{6AECFEC8-7D69-4445-ADBB-626C083F1BA9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7114D65-91F6-4794-9CC5-0E913AD0BD61}" type="pres">
      <dgm:prSet presAssocID="{54E01463-24AB-4248-91A3-7EB93AB52417}" presName="composite" presStyleCnt="0"/>
      <dgm:spPr/>
    </dgm:pt>
    <dgm:pt modelId="{2BE60E96-7581-4EAC-B68C-EF5FAD77D3EC}" type="pres">
      <dgm:prSet presAssocID="{54E01463-24AB-4248-91A3-7EB93AB52417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86624-4D82-4B4C-8ED0-3B8A7A3B8FAA}" type="pres">
      <dgm:prSet presAssocID="{54E01463-24AB-4248-91A3-7EB93AB52417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85C66F-D417-423B-B1A6-7AE2A403177D}" type="pres">
      <dgm:prSet presAssocID="{54E01463-24AB-4248-91A3-7EB93AB52417}" presName="BalanceSpacing" presStyleCnt="0"/>
      <dgm:spPr/>
    </dgm:pt>
    <dgm:pt modelId="{CF1690A9-F65A-45C0-97AD-B199AC03891B}" type="pres">
      <dgm:prSet presAssocID="{54E01463-24AB-4248-91A3-7EB93AB52417}" presName="BalanceSpacing1" presStyleCnt="0"/>
      <dgm:spPr/>
    </dgm:pt>
    <dgm:pt modelId="{998E84F1-E62E-4774-983E-D98308EEE46A}" type="pres">
      <dgm:prSet presAssocID="{C91BB4B5-FAFB-4775-8543-DAB906964B76}" presName="Accent1Text" presStyleLbl="node1" presStyleIdx="1" presStyleCnt="6"/>
      <dgm:spPr/>
      <dgm:t>
        <a:bodyPr/>
        <a:lstStyle/>
        <a:p>
          <a:endParaRPr lang="en-US"/>
        </a:p>
      </dgm:t>
    </dgm:pt>
    <dgm:pt modelId="{1196D593-6D14-405D-8644-9DC24DA11C0A}" type="pres">
      <dgm:prSet presAssocID="{C91BB4B5-FAFB-4775-8543-DAB906964B76}" presName="spaceBetweenRectangles" presStyleCnt="0"/>
      <dgm:spPr/>
    </dgm:pt>
    <dgm:pt modelId="{D53A01BF-A314-4473-813B-05E79FF9BD96}" type="pres">
      <dgm:prSet presAssocID="{E0C72159-4FD3-4B93-AE23-FDE901921E71}" presName="composite" presStyleCnt="0"/>
      <dgm:spPr/>
    </dgm:pt>
    <dgm:pt modelId="{A7D43864-B149-4A60-B8F6-2FD73E9BB22D}" type="pres">
      <dgm:prSet presAssocID="{E0C72159-4FD3-4B93-AE23-FDE901921E71}" presName="Parent1" presStyleLbl="node1" presStyleIdx="2" presStyleCnt="6" custScaleX="10953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332969-7BC8-4F81-86A9-D25A9336BF52}" type="pres">
      <dgm:prSet presAssocID="{E0C72159-4FD3-4B93-AE23-FDE901921E71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5E0B70-F533-497B-81CC-0D0006E3C0B1}" type="pres">
      <dgm:prSet presAssocID="{E0C72159-4FD3-4B93-AE23-FDE901921E71}" presName="BalanceSpacing" presStyleCnt="0"/>
      <dgm:spPr/>
    </dgm:pt>
    <dgm:pt modelId="{9FC53A56-91F2-4BEE-97D9-FEB3F744D5A0}" type="pres">
      <dgm:prSet presAssocID="{E0C72159-4FD3-4B93-AE23-FDE901921E71}" presName="BalanceSpacing1" presStyleCnt="0"/>
      <dgm:spPr/>
    </dgm:pt>
    <dgm:pt modelId="{1B00AA30-A3BC-4E08-9A08-231E1125F017}" type="pres">
      <dgm:prSet presAssocID="{CC764325-E4F5-497E-A3A3-6778E2746D5D}" presName="Accent1Text" presStyleLbl="node1" presStyleIdx="3" presStyleCnt="6" custLinFactNeighborX="-2787" custLinFactNeighborY="-2576"/>
      <dgm:spPr/>
      <dgm:t>
        <a:bodyPr/>
        <a:lstStyle/>
        <a:p>
          <a:endParaRPr lang="en-US"/>
        </a:p>
      </dgm:t>
    </dgm:pt>
    <dgm:pt modelId="{DBDD9F74-2E8E-45B1-A8CB-6B628F62AA7D}" type="pres">
      <dgm:prSet presAssocID="{CC764325-E4F5-497E-A3A3-6778E2746D5D}" presName="spaceBetweenRectangles" presStyleCnt="0"/>
      <dgm:spPr/>
    </dgm:pt>
    <dgm:pt modelId="{7FEF56B1-7EFF-48B0-93EA-CBD0DED283ED}" type="pres">
      <dgm:prSet presAssocID="{7475B9EA-DAAA-446A-B9FD-16AD12C0D786}" presName="composite" presStyleCnt="0"/>
      <dgm:spPr/>
    </dgm:pt>
    <dgm:pt modelId="{02C24746-FD98-4FAF-B2AD-0F37E87347CE}" type="pres">
      <dgm:prSet presAssocID="{7475B9EA-DAAA-446A-B9FD-16AD12C0D786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95031E-4C8E-4355-9B4F-E39823CCBC6B}" type="pres">
      <dgm:prSet presAssocID="{7475B9EA-DAAA-446A-B9FD-16AD12C0D786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A9C7B-6B10-40EE-88FA-33744168F529}" type="pres">
      <dgm:prSet presAssocID="{7475B9EA-DAAA-446A-B9FD-16AD12C0D786}" presName="BalanceSpacing" presStyleCnt="0"/>
      <dgm:spPr/>
    </dgm:pt>
    <dgm:pt modelId="{663957F0-4752-43BD-987A-80C75D403171}" type="pres">
      <dgm:prSet presAssocID="{7475B9EA-DAAA-446A-B9FD-16AD12C0D786}" presName="BalanceSpacing1" presStyleCnt="0"/>
      <dgm:spPr/>
    </dgm:pt>
    <dgm:pt modelId="{846914FC-D7C7-4164-919A-3D9791828992}" type="pres">
      <dgm:prSet presAssocID="{8614EB14-57DD-4E9A-BC2D-CF848F524717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F4229201-FCBD-4403-B276-A28E1979DA6C}" srcId="{6AECFEC8-7D69-4445-ADBB-626C083F1BA9}" destId="{E0C72159-4FD3-4B93-AE23-FDE901921E71}" srcOrd="1" destOrd="0" parTransId="{02EDEB29-1AAF-4AEA-ABC0-D710FC60ADD8}" sibTransId="{CC764325-E4F5-497E-A3A3-6778E2746D5D}"/>
    <dgm:cxn modelId="{BA21FFC0-6948-4CD7-90AE-78DD5D3389ED}" type="presOf" srcId="{54E01463-24AB-4248-91A3-7EB93AB52417}" destId="{2BE60E96-7581-4EAC-B68C-EF5FAD77D3EC}" srcOrd="0" destOrd="0" presId="urn:microsoft.com/office/officeart/2008/layout/AlternatingHexagons"/>
    <dgm:cxn modelId="{AD8831D9-230E-4B43-90D6-D6B0A760670E}" type="presOf" srcId="{E0C72159-4FD3-4B93-AE23-FDE901921E71}" destId="{A7D43864-B149-4A60-B8F6-2FD73E9BB22D}" srcOrd="0" destOrd="0" presId="urn:microsoft.com/office/officeart/2008/layout/AlternatingHexagons"/>
    <dgm:cxn modelId="{95BB6D4C-7CEE-4986-A3A0-6CBF3E54B1B7}" type="presOf" srcId="{CC764325-E4F5-497E-A3A3-6778E2746D5D}" destId="{1B00AA30-A3BC-4E08-9A08-231E1125F017}" srcOrd="0" destOrd="0" presId="urn:microsoft.com/office/officeart/2008/layout/AlternatingHexagons"/>
    <dgm:cxn modelId="{C708CA03-DCDD-4F9A-AB92-A62EE54DE2FA}" type="presOf" srcId="{8614EB14-57DD-4E9A-BC2D-CF848F524717}" destId="{846914FC-D7C7-4164-919A-3D9791828992}" srcOrd="0" destOrd="0" presId="urn:microsoft.com/office/officeart/2008/layout/AlternatingHexagons"/>
    <dgm:cxn modelId="{5A9A862E-68C0-4B4E-89B8-8E1E34F872F7}" type="presOf" srcId="{C91BB4B5-FAFB-4775-8543-DAB906964B76}" destId="{998E84F1-E62E-4774-983E-D98308EEE46A}" srcOrd="0" destOrd="0" presId="urn:microsoft.com/office/officeart/2008/layout/AlternatingHexagons"/>
    <dgm:cxn modelId="{D238FD04-758D-40A0-AFD1-4FCE0F49F791}" type="presOf" srcId="{6AECFEC8-7D69-4445-ADBB-626C083F1BA9}" destId="{419FC841-5653-4A13-840C-EBA52F14D356}" srcOrd="0" destOrd="0" presId="urn:microsoft.com/office/officeart/2008/layout/AlternatingHexagons"/>
    <dgm:cxn modelId="{C6D608A6-F3DE-4A0D-A966-75B836160B63}" srcId="{6AECFEC8-7D69-4445-ADBB-626C083F1BA9}" destId="{7475B9EA-DAAA-446A-B9FD-16AD12C0D786}" srcOrd="2" destOrd="0" parTransId="{C67B6770-D129-49AA-88EB-96530AC3412E}" sibTransId="{8614EB14-57DD-4E9A-BC2D-CF848F524717}"/>
    <dgm:cxn modelId="{E29D47E6-0F1E-4C46-B26B-40BE0BEDD5B6}" srcId="{6AECFEC8-7D69-4445-ADBB-626C083F1BA9}" destId="{54E01463-24AB-4248-91A3-7EB93AB52417}" srcOrd="0" destOrd="0" parTransId="{B4B30518-666F-4F2A-8A42-76F6DFBCF63C}" sibTransId="{C91BB4B5-FAFB-4775-8543-DAB906964B76}"/>
    <dgm:cxn modelId="{77359DB3-CFE5-4A1F-8587-7D401073D2DD}" type="presOf" srcId="{7475B9EA-DAAA-446A-B9FD-16AD12C0D786}" destId="{02C24746-FD98-4FAF-B2AD-0F37E87347CE}" srcOrd="0" destOrd="0" presId="urn:microsoft.com/office/officeart/2008/layout/AlternatingHexagons"/>
    <dgm:cxn modelId="{6848DB29-7DF9-41A0-A44E-0FED18D9DB44}" type="presParOf" srcId="{419FC841-5653-4A13-840C-EBA52F14D356}" destId="{77114D65-91F6-4794-9CC5-0E913AD0BD61}" srcOrd="0" destOrd="0" presId="urn:microsoft.com/office/officeart/2008/layout/AlternatingHexagons"/>
    <dgm:cxn modelId="{CA756806-7D74-42F6-8445-EB0237669781}" type="presParOf" srcId="{77114D65-91F6-4794-9CC5-0E913AD0BD61}" destId="{2BE60E96-7581-4EAC-B68C-EF5FAD77D3EC}" srcOrd="0" destOrd="0" presId="urn:microsoft.com/office/officeart/2008/layout/AlternatingHexagons"/>
    <dgm:cxn modelId="{96F7FFDE-796E-4B6F-B7B5-E16E9074264C}" type="presParOf" srcId="{77114D65-91F6-4794-9CC5-0E913AD0BD61}" destId="{2A686624-4D82-4B4C-8ED0-3B8A7A3B8FAA}" srcOrd="1" destOrd="0" presId="urn:microsoft.com/office/officeart/2008/layout/AlternatingHexagons"/>
    <dgm:cxn modelId="{AE0CF328-35E9-40BD-A903-E55BE98C976B}" type="presParOf" srcId="{77114D65-91F6-4794-9CC5-0E913AD0BD61}" destId="{7085C66F-D417-423B-B1A6-7AE2A403177D}" srcOrd="2" destOrd="0" presId="urn:microsoft.com/office/officeart/2008/layout/AlternatingHexagons"/>
    <dgm:cxn modelId="{FD2DBF43-4D87-4265-9F45-466860E8AEC7}" type="presParOf" srcId="{77114D65-91F6-4794-9CC5-0E913AD0BD61}" destId="{CF1690A9-F65A-45C0-97AD-B199AC03891B}" srcOrd="3" destOrd="0" presId="urn:microsoft.com/office/officeart/2008/layout/AlternatingHexagons"/>
    <dgm:cxn modelId="{70AF5EBC-9D5D-4BA5-AB76-49A26B75AA04}" type="presParOf" srcId="{77114D65-91F6-4794-9CC5-0E913AD0BD61}" destId="{998E84F1-E62E-4774-983E-D98308EEE46A}" srcOrd="4" destOrd="0" presId="urn:microsoft.com/office/officeart/2008/layout/AlternatingHexagons"/>
    <dgm:cxn modelId="{7BC81BAE-52E5-46C5-B374-8B762F1D595A}" type="presParOf" srcId="{419FC841-5653-4A13-840C-EBA52F14D356}" destId="{1196D593-6D14-405D-8644-9DC24DA11C0A}" srcOrd="1" destOrd="0" presId="urn:microsoft.com/office/officeart/2008/layout/AlternatingHexagons"/>
    <dgm:cxn modelId="{EBBFCF4C-0341-4D28-8DED-69756CF76A93}" type="presParOf" srcId="{419FC841-5653-4A13-840C-EBA52F14D356}" destId="{D53A01BF-A314-4473-813B-05E79FF9BD96}" srcOrd="2" destOrd="0" presId="urn:microsoft.com/office/officeart/2008/layout/AlternatingHexagons"/>
    <dgm:cxn modelId="{065C0FEC-2342-4BE8-8904-25FC1A8E7E82}" type="presParOf" srcId="{D53A01BF-A314-4473-813B-05E79FF9BD96}" destId="{A7D43864-B149-4A60-B8F6-2FD73E9BB22D}" srcOrd="0" destOrd="0" presId="urn:microsoft.com/office/officeart/2008/layout/AlternatingHexagons"/>
    <dgm:cxn modelId="{680CFE44-7E2D-4162-B445-58EE914A2CB9}" type="presParOf" srcId="{D53A01BF-A314-4473-813B-05E79FF9BD96}" destId="{CD332969-7BC8-4F81-86A9-D25A9336BF52}" srcOrd="1" destOrd="0" presId="urn:microsoft.com/office/officeart/2008/layout/AlternatingHexagons"/>
    <dgm:cxn modelId="{2E224073-B03D-4452-9A5C-FFFA5C42A5A1}" type="presParOf" srcId="{D53A01BF-A314-4473-813B-05E79FF9BD96}" destId="{AC5E0B70-F533-497B-81CC-0D0006E3C0B1}" srcOrd="2" destOrd="0" presId="urn:microsoft.com/office/officeart/2008/layout/AlternatingHexagons"/>
    <dgm:cxn modelId="{50EA32D8-A1A4-4013-B045-525CF3992ACF}" type="presParOf" srcId="{D53A01BF-A314-4473-813B-05E79FF9BD96}" destId="{9FC53A56-91F2-4BEE-97D9-FEB3F744D5A0}" srcOrd="3" destOrd="0" presId="urn:microsoft.com/office/officeart/2008/layout/AlternatingHexagons"/>
    <dgm:cxn modelId="{F04D8B58-3B1F-4289-BD25-1168E05BAF18}" type="presParOf" srcId="{D53A01BF-A314-4473-813B-05E79FF9BD96}" destId="{1B00AA30-A3BC-4E08-9A08-231E1125F017}" srcOrd="4" destOrd="0" presId="urn:microsoft.com/office/officeart/2008/layout/AlternatingHexagons"/>
    <dgm:cxn modelId="{1050D73C-271D-451E-B933-69699A430887}" type="presParOf" srcId="{419FC841-5653-4A13-840C-EBA52F14D356}" destId="{DBDD9F74-2E8E-45B1-A8CB-6B628F62AA7D}" srcOrd="3" destOrd="0" presId="urn:microsoft.com/office/officeart/2008/layout/AlternatingHexagons"/>
    <dgm:cxn modelId="{4492C51C-C763-4BE9-A346-F1BF52AB1EA7}" type="presParOf" srcId="{419FC841-5653-4A13-840C-EBA52F14D356}" destId="{7FEF56B1-7EFF-48B0-93EA-CBD0DED283ED}" srcOrd="4" destOrd="0" presId="urn:microsoft.com/office/officeart/2008/layout/AlternatingHexagons"/>
    <dgm:cxn modelId="{EE7DCB8D-0774-4787-B30A-EF566F1A6BA9}" type="presParOf" srcId="{7FEF56B1-7EFF-48B0-93EA-CBD0DED283ED}" destId="{02C24746-FD98-4FAF-B2AD-0F37E87347CE}" srcOrd="0" destOrd="0" presId="urn:microsoft.com/office/officeart/2008/layout/AlternatingHexagons"/>
    <dgm:cxn modelId="{AF1FA255-054C-4DDB-9DF2-CAE51100A48F}" type="presParOf" srcId="{7FEF56B1-7EFF-48B0-93EA-CBD0DED283ED}" destId="{4F95031E-4C8E-4355-9B4F-E39823CCBC6B}" srcOrd="1" destOrd="0" presId="urn:microsoft.com/office/officeart/2008/layout/AlternatingHexagons"/>
    <dgm:cxn modelId="{C2816BF7-90D0-4FDF-82F6-60B4243DB9F2}" type="presParOf" srcId="{7FEF56B1-7EFF-48B0-93EA-CBD0DED283ED}" destId="{34AA9C7B-6B10-40EE-88FA-33744168F529}" srcOrd="2" destOrd="0" presId="urn:microsoft.com/office/officeart/2008/layout/AlternatingHexagons"/>
    <dgm:cxn modelId="{C8236CAB-E712-4907-B3A8-9AEBC97B6DBC}" type="presParOf" srcId="{7FEF56B1-7EFF-48B0-93EA-CBD0DED283ED}" destId="{663957F0-4752-43BD-987A-80C75D403171}" srcOrd="3" destOrd="0" presId="urn:microsoft.com/office/officeart/2008/layout/AlternatingHexagons"/>
    <dgm:cxn modelId="{EBAF73A2-51CF-44F9-96B7-2A099B47139F}" type="presParOf" srcId="{7FEF56B1-7EFF-48B0-93EA-CBD0DED283ED}" destId="{846914FC-D7C7-4164-919A-3D979182899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E60E96-7581-4EAC-B68C-EF5FAD77D3EC}">
      <dsp:nvSpPr>
        <dsp:cNvPr id="0" name=""/>
        <dsp:cNvSpPr/>
      </dsp:nvSpPr>
      <dsp:spPr>
        <a:xfrm rot="5400000">
          <a:off x="3266720" y="99730"/>
          <a:ext cx="1505117" cy="1309452"/>
        </a:xfrm>
        <a:prstGeom prst="hexagon">
          <a:avLst>
            <a:gd name="adj" fmla="val 25000"/>
            <a:gd name="vf" fmla="val 115470"/>
          </a:avLst>
        </a:prstGeom>
        <a:solidFill>
          <a:schemeClr val="accent2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Manfaat</a:t>
          </a:r>
          <a:endParaRPr lang="en-US" sz="1700" kern="1200" dirty="0"/>
        </a:p>
      </dsp:txBody>
      <dsp:txXfrm rot="-5400000">
        <a:off x="3568608" y="236445"/>
        <a:ext cx="901340" cy="1036023"/>
      </dsp:txXfrm>
    </dsp:sp>
    <dsp:sp modelId="{2A686624-4D82-4B4C-8ED0-3B8A7A3B8FAA}">
      <dsp:nvSpPr>
        <dsp:cNvPr id="0" name=""/>
        <dsp:cNvSpPr/>
      </dsp:nvSpPr>
      <dsp:spPr>
        <a:xfrm>
          <a:off x="4713740" y="302920"/>
          <a:ext cx="1679711" cy="903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8E84F1-E62E-4774-983E-D98308EEE46A}">
      <dsp:nvSpPr>
        <dsp:cNvPr id="0" name=""/>
        <dsp:cNvSpPr/>
      </dsp:nvSpPr>
      <dsp:spPr>
        <a:xfrm rot="5400000">
          <a:off x="1852511" y="99730"/>
          <a:ext cx="1505117" cy="1309452"/>
        </a:xfrm>
        <a:prstGeom prst="hexagon">
          <a:avLst>
            <a:gd name="adj" fmla="val 25000"/>
            <a:gd name="vf" fmla="val 11547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Manage</a:t>
          </a:r>
          <a:endParaRPr lang="en-US" sz="2100" kern="1200" dirty="0"/>
        </a:p>
      </dsp:txBody>
      <dsp:txXfrm rot="-5400000">
        <a:off x="2154399" y="236445"/>
        <a:ext cx="901340" cy="1036023"/>
      </dsp:txXfrm>
    </dsp:sp>
    <dsp:sp modelId="{A7D43864-B149-4A60-B8F6-2FD73E9BB22D}">
      <dsp:nvSpPr>
        <dsp:cNvPr id="0" name=""/>
        <dsp:cNvSpPr/>
      </dsp:nvSpPr>
      <dsp:spPr>
        <a:xfrm rot="5400000">
          <a:off x="2556906" y="1314826"/>
          <a:ext cx="1505117" cy="1434347"/>
        </a:xfrm>
        <a:prstGeom prst="hexagon">
          <a:avLst>
            <a:gd name="adj" fmla="val 25000"/>
            <a:gd name="vf" fmla="val 11547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Kompetensi</a:t>
          </a:r>
          <a:r>
            <a:rPr lang="en-US" sz="2000" kern="1200" dirty="0" smtClean="0"/>
            <a:t> Baku</a:t>
          </a:r>
          <a:endParaRPr lang="en-US" sz="2000" kern="1200" dirty="0"/>
        </a:p>
      </dsp:txBody>
      <dsp:txXfrm rot="-5400000">
        <a:off x="2825729" y="1524396"/>
        <a:ext cx="967471" cy="1015207"/>
      </dsp:txXfrm>
    </dsp:sp>
    <dsp:sp modelId="{CD332969-7BC8-4F81-86A9-D25A9336BF52}">
      <dsp:nvSpPr>
        <dsp:cNvPr id="0" name=""/>
        <dsp:cNvSpPr/>
      </dsp:nvSpPr>
      <dsp:spPr>
        <a:xfrm>
          <a:off x="975028" y="1580464"/>
          <a:ext cx="1625526" cy="903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00AA30-A3BC-4E08-9A08-231E1125F017}">
      <dsp:nvSpPr>
        <dsp:cNvPr id="0" name=""/>
        <dsp:cNvSpPr/>
      </dsp:nvSpPr>
      <dsp:spPr>
        <a:xfrm rot="5400000">
          <a:off x="3934620" y="1338502"/>
          <a:ext cx="1505117" cy="1309452"/>
        </a:xfrm>
        <a:prstGeom prst="hexagon">
          <a:avLst>
            <a:gd name="adj" fmla="val 25000"/>
            <a:gd name="vf" fmla="val 11547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Bahan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Bacaan</a:t>
          </a:r>
          <a:endParaRPr lang="en-US" sz="1800" kern="1200" dirty="0"/>
        </a:p>
      </dsp:txBody>
      <dsp:txXfrm rot="-5400000">
        <a:off x="4236508" y="1475217"/>
        <a:ext cx="901340" cy="1036023"/>
      </dsp:txXfrm>
    </dsp:sp>
    <dsp:sp modelId="{02C24746-FD98-4FAF-B2AD-0F37E87347CE}">
      <dsp:nvSpPr>
        <dsp:cNvPr id="0" name=""/>
        <dsp:cNvSpPr/>
      </dsp:nvSpPr>
      <dsp:spPr>
        <a:xfrm rot="5400000">
          <a:off x="3266720" y="2654817"/>
          <a:ext cx="1505117" cy="1309452"/>
        </a:xfrm>
        <a:prstGeom prst="hexagon">
          <a:avLst>
            <a:gd name="adj" fmla="val 25000"/>
            <a:gd name="vf" fmla="val 11547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Uraian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Jadwal</a:t>
          </a:r>
          <a:endParaRPr lang="en-US" sz="1700" kern="1200" dirty="0"/>
        </a:p>
      </dsp:txBody>
      <dsp:txXfrm rot="-5400000">
        <a:off x="3568608" y="2791532"/>
        <a:ext cx="901340" cy="1036023"/>
      </dsp:txXfrm>
    </dsp:sp>
    <dsp:sp modelId="{4F95031E-4C8E-4355-9B4F-E39823CCBC6B}">
      <dsp:nvSpPr>
        <dsp:cNvPr id="0" name=""/>
        <dsp:cNvSpPr/>
      </dsp:nvSpPr>
      <dsp:spPr>
        <a:xfrm>
          <a:off x="4713740" y="2858008"/>
          <a:ext cx="1679711" cy="903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6914FC-D7C7-4164-919A-3D9791828992}">
      <dsp:nvSpPr>
        <dsp:cNvPr id="0" name=""/>
        <dsp:cNvSpPr/>
      </dsp:nvSpPr>
      <dsp:spPr>
        <a:xfrm rot="5400000">
          <a:off x="1852511" y="2654817"/>
          <a:ext cx="1505117" cy="1309452"/>
        </a:xfrm>
        <a:prstGeom prst="hexagon">
          <a:avLst>
            <a:gd name="adj" fmla="val 25000"/>
            <a:gd name="vf" fmla="val 115470"/>
          </a:avLst>
        </a:prstGeom>
        <a:solidFill>
          <a:schemeClr val="accent4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Evaluasi</a:t>
          </a:r>
          <a:endParaRPr lang="en-US" sz="2000" kern="1200" dirty="0"/>
        </a:p>
      </dsp:txBody>
      <dsp:txXfrm rot="-5400000">
        <a:off x="2154399" y="2791532"/>
        <a:ext cx="901340" cy="1036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9080C-62E7-4276-9DF6-360FEBCAA5DE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E3F1F-C68D-4248-8C54-FCCCF7E01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4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AF4C4-E42E-4063-BAF0-E086F4C3D2F1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E3F1F-C68D-4248-8C54-FCCCF7E017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0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2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74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79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920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379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998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016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858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676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998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78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377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080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326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938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63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2643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3329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1252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9313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0320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44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354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1401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5873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4734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92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3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90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09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57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41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111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422C7-6E0C-4B03-B43E-478C51161F4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CE566-8162-4DAC-AA74-3AE7BC02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82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68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655E0-7DD8-49A8-92EB-4DDCCCD8B65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12/02/2024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01DDE-77A1-476F-9D95-D2DDABE78956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5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37604543"/>
              </p:ext>
            </p:extLst>
          </p:nvPr>
        </p:nvGraphicFramePr>
        <p:xfrm>
          <a:off x="1331640" y="1268760"/>
          <a:ext cx="73684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51520" y="188913"/>
            <a:ext cx="8712968" cy="936625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id-ID" sz="4000" b="1" dirty="0" smtClean="0"/>
              <a:t>Kontrak Kuliah</a:t>
            </a:r>
            <a:endParaRPr lang="id-ID" sz="4000" b="1" dirty="0"/>
          </a:p>
        </p:txBody>
      </p:sp>
      <p:sp>
        <p:nvSpPr>
          <p:cNvPr id="8" name="Hexagon 7"/>
          <p:cNvSpPr/>
          <p:nvPr/>
        </p:nvSpPr>
        <p:spPr>
          <a:xfrm>
            <a:off x="2267744" y="2636912"/>
            <a:ext cx="1656184" cy="136815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err="1" smtClean="0"/>
              <a:t>Deskripsi</a:t>
            </a:r>
            <a:endParaRPr lang="en-US" dirty="0"/>
          </a:p>
        </p:txBody>
      </p:sp>
      <p:sp>
        <p:nvSpPr>
          <p:cNvPr id="2" name="Hexagon 1"/>
          <p:cNvSpPr/>
          <p:nvPr/>
        </p:nvSpPr>
        <p:spPr>
          <a:xfrm>
            <a:off x="6084168" y="3962625"/>
            <a:ext cx="1276728" cy="1235643"/>
          </a:xfrm>
          <a:prstGeom prst="hexagon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Aturan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44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42852"/>
            <a:ext cx="8786874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URAIAN JADWAL</a:t>
            </a:r>
            <a:endParaRPr lang="id-ID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687856"/>
              </p:ext>
            </p:extLst>
          </p:nvPr>
        </p:nvGraphicFramePr>
        <p:xfrm>
          <a:off x="214282" y="620688"/>
          <a:ext cx="8819122" cy="6053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218"/>
                <a:gridCol w="1296144"/>
                <a:gridCol w="4968552"/>
                <a:gridCol w="1872208"/>
              </a:tblGrid>
              <a:tr h="515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Arial"/>
                        </a:rPr>
                        <a:t>Pert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imes New Roman"/>
                          <a:ea typeface="Times New Roman"/>
                          <a:cs typeface="Arial"/>
                        </a:rPr>
                        <a:t>Waktu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Bahan Kajian/Materi Perkuliahan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imes New Roman"/>
                          <a:ea typeface="Times New Roman"/>
                          <a:cs typeface="Arial"/>
                        </a:rPr>
                        <a:t>Rujukan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35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16/2/23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- 17/2/23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Orientasi perkuliahan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Konsep dasar menjadi wirausaha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Wirausaha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Impian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err="1" smtClean="0">
                          <a:effectLst/>
                          <a:latin typeface="+mn-lt"/>
                          <a:ea typeface="Times New Roman"/>
                        </a:rPr>
                        <a:t>Kontrak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ea typeface="Times New Roman"/>
                        </a:rPr>
                        <a:t>kuliah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[1], [2], [3], [5], [9], [10]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48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2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23/2/23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- 24/2/23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Pengertian &amp; pentingnya berfikir perubahan dan berfikir kreatif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Karakter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Kewirausahaan</a:t>
                      </a:r>
                      <a:endParaRPr lang="en-US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[1], [2], [3], [5], [9], [10]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85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02/3/23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- 03/3/23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Berorientasi pada tindakan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Menentukan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Peluang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Usaha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[1], [2], [3], 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</a:tr>
              <a:tr h="6459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4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23/2/23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- 24/2/23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Pengambilan</a:t>
                      </a:r>
                      <a:r>
                        <a:rPr lang="en-US" sz="20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+mn-lt"/>
                          <a:ea typeface="Times New Roman"/>
                        </a:rPr>
                        <a:t>Resiko</a:t>
                      </a:r>
                      <a:endParaRPr lang="en-US" sz="2000" baseline="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aseline="0" dirty="0" err="1" smtClean="0">
                          <a:effectLst/>
                          <a:latin typeface="+mn-lt"/>
                          <a:ea typeface="Times New Roman"/>
                        </a:rPr>
                        <a:t>Ketegaran</a:t>
                      </a:r>
                      <a:r>
                        <a:rPr lang="en-US" sz="20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+mn-lt"/>
                          <a:ea typeface="Times New Roman"/>
                        </a:rPr>
                        <a:t>dalam</a:t>
                      </a:r>
                      <a:r>
                        <a:rPr lang="en-US" sz="20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+mn-lt"/>
                          <a:ea typeface="Times New Roman"/>
                        </a:rPr>
                        <a:t>aspek</a:t>
                      </a:r>
                      <a:r>
                        <a:rPr lang="en-US" sz="20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+mn-lt"/>
                          <a:ea typeface="Times New Roman"/>
                        </a:rPr>
                        <a:t>produktif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[1], [2], [3], [6]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624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5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09/3/23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- 10/3/23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Komunikasi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[1],[2], [3],[7],[8]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23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6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16/3/23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- 17/3/23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Kepemimpinan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[1],[2], [3],[7],[8]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7201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Times New Roman"/>
                          <a:cs typeface="Arial"/>
                        </a:rPr>
                        <a:t>7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23/3/23           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Etika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Bisnis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                                                               [7], [11], [12]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- 24/3/23            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Motivasi</a:t>
                      </a:r>
                      <a:endParaRPr lang="en-US" sz="20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0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42852"/>
            <a:ext cx="8786874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URAIAN JADWAL</a:t>
            </a:r>
            <a:endParaRPr lang="id-ID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607312"/>
              </p:ext>
            </p:extLst>
          </p:nvPr>
        </p:nvGraphicFramePr>
        <p:xfrm>
          <a:off x="214282" y="785793"/>
          <a:ext cx="8819122" cy="6074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218"/>
                <a:gridCol w="1296144"/>
                <a:gridCol w="4968552"/>
                <a:gridCol w="1872208"/>
              </a:tblGrid>
              <a:tr h="515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Arial"/>
                        </a:rPr>
                        <a:t>Pert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imes New Roman"/>
                          <a:ea typeface="Times New Roman"/>
                          <a:cs typeface="Arial"/>
                        </a:rPr>
                        <a:t>Waktu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Bahan Kajian/Materi Perkuliahan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imes New Roman"/>
                          <a:ea typeface="Times New Roman"/>
                          <a:cs typeface="Arial"/>
                        </a:rPr>
                        <a:t>Rujukan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35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Arial"/>
                        </a:rPr>
                        <a:t>8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30/3/23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- 31/3/23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Ujian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Tengah Semester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err="1" smtClean="0">
                          <a:effectLst/>
                          <a:latin typeface="+mn-lt"/>
                          <a:ea typeface="Times New Roman"/>
                        </a:rPr>
                        <a:t>Naskah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ea typeface="Times New Roman"/>
                        </a:rPr>
                        <a:t>soal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  <a:tr h="748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Arial"/>
                        </a:rPr>
                        <a:t>9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06/4/23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- 07/4/23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 smtClean="0">
                          <a:effectLst/>
                          <a:latin typeface="+mn-lt"/>
                          <a:ea typeface="Times New Roman"/>
                        </a:rPr>
                        <a:t>Faktor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</a:rPr>
                        <a:t> X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 smtClean="0">
                          <a:effectLst/>
                          <a:latin typeface="+mn-lt"/>
                          <a:ea typeface="Times New Roman"/>
                        </a:rPr>
                        <a:t>Kreativitas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+mn-lt"/>
                          <a:ea typeface="Times New Roman"/>
                        </a:rPr>
                        <a:t>dan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+mn-lt"/>
                          <a:ea typeface="Times New Roman"/>
                        </a:rPr>
                        <a:t>innovasi</a:t>
                      </a:r>
                      <a:endParaRPr lang="en-US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[1], [2], [3], [5], [9], [10]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585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Arial"/>
                        </a:rPr>
                        <a:t>10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04/5/23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- 05 /5/23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Mencari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Gagasan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Usaha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Penetapan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modul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unggul</a:t>
                      </a:r>
                      <a:r>
                        <a:rPr lang="en-US" sz="20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+mn-lt"/>
                          <a:ea typeface="Times New Roman"/>
                        </a:rPr>
                        <a:t>dan</a:t>
                      </a:r>
                      <a:r>
                        <a:rPr lang="en-US" sz="20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+mn-lt"/>
                          <a:ea typeface="Times New Roman"/>
                        </a:rPr>
                        <a:t>manajemen</a:t>
                      </a:r>
                      <a:r>
                        <a:rPr lang="en-US" sz="20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+mn-lt"/>
                          <a:ea typeface="Times New Roman"/>
                        </a:rPr>
                        <a:t>inovasi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[5], [13], [14], 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37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Arial"/>
                        </a:rPr>
                        <a:t>11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11/5/23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- 12/5/23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Pemasaran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[15],  [16]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</a:tr>
              <a:tr h="748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Arial"/>
                        </a:rPr>
                        <a:t>12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18/5/23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- 19/5/23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Manajemen Keuangan dan pembiayaan usaha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Menjual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kepada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konsumen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korporasi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[1], [2]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48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Arial"/>
                        </a:rPr>
                        <a:t>13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25/5/23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- 26/5/23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Perencanaan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Bisnis</a:t>
                      </a:r>
                      <a:endParaRPr lang="en-US" sz="20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Manajemen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keuangan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pribadi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dan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Times New Roman"/>
                        </a:rPr>
                        <a:t>usaha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[1],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[2], [17]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7201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Times New Roman"/>
                          <a:cs typeface="Arial"/>
                        </a:rPr>
                        <a:t>14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01/6/23        </a:t>
                      </a:r>
                      <a:r>
                        <a:rPr lang="en-US" sz="1600" dirty="0" err="1" smtClean="0">
                          <a:effectLst/>
                          <a:latin typeface="+mn-lt"/>
                          <a:ea typeface="Times New Roman"/>
                        </a:rPr>
                        <a:t>Evaluasi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ea typeface="Times New Roman"/>
                        </a:rPr>
                        <a:t>Kinerja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                                                                               [1], [2], [14],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[17]</a:t>
                      </a:r>
                      <a:endParaRPr lang="en-US" sz="16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- 02/6/23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51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42852"/>
            <a:ext cx="8786874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URAIAN JADWAL</a:t>
            </a:r>
            <a:endParaRPr lang="id-ID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301072"/>
              </p:ext>
            </p:extLst>
          </p:nvPr>
        </p:nvGraphicFramePr>
        <p:xfrm>
          <a:off x="214282" y="785793"/>
          <a:ext cx="8819122" cy="2199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218"/>
                <a:gridCol w="1296144"/>
                <a:gridCol w="4968552"/>
                <a:gridCol w="1872208"/>
              </a:tblGrid>
              <a:tr h="515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Arial"/>
                        </a:rPr>
                        <a:t>Pert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imes New Roman"/>
                          <a:ea typeface="Times New Roman"/>
                          <a:cs typeface="Arial"/>
                        </a:rPr>
                        <a:t>Waktu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Bahan Kajian/Materi Perkuliahan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imes New Roman"/>
                          <a:ea typeface="Times New Roman"/>
                          <a:cs typeface="Arial"/>
                        </a:rPr>
                        <a:t>Rujukan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35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Arial"/>
                        </a:rPr>
                        <a:t>15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08/6/23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- 09/6/23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Aspek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manajemen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Bisnis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[1], [2], [11], [14]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748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Arial"/>
                        </a:rPr>
                        <a:t>16</a:t>
                      </a:r>
                      <a:endParaRPr lang="id-ID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K – 15/6/23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J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</a:rPr>
                        <a:t>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- 16/6/23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Ujian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Akhir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Semester</a:t>
                      </a:r>
                      <a:endParaRPr lang="en-US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dirty="0" err="1" smtClean="0">
                          <a:effectLst/>
                          <a:latin typeface="+mn-lt"/>
                          <a:ea typeface="Times New Roman"/>
                        </a:rPr>
                        <a:t>Naskah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ea typeface="Times New Roman"/>
                        </a:rPr>
                        <a:t>soal</a:t>
                      </a:r>
                      <a:endParaRPr lang="en-US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18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42852"/>
            <a:ext cx="8786874" cy="64294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ATURAN- TATA TERTIB</a:t>
            </a:r>
            <a:endParaRPr lang="id-ID" sz="4000" dirty="0"/>
          </a:p>
        </p:txBody>
      </p:sp>
      <p:sp>
        <p:nvSpPr>
          <p:cNvPr id="3" name="Rectangle 2"/>
          <p:cNvSpPr/>
          <p:nvPr/>
        </p:nvSpPr>
        <p:spPr>
          <a:xfrm>
            <a:off x="214282" y="785794"/>
            <a:ext cx="878687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/>
              <a:t>1.</a:t>
            </a:r>
            <a:r>
              <a:rPr lang="id-ID" sz="2800" dirty="0" smtClean="0"/>
              <a:t>Mahasiswa </a:t>
            </a:r>
            <a:r>
              <a:rPr lang="id-ID" sz="2800" dirty="0"/>
              <a:t>diwajibkan menggunakan pakaian sopan, rapi, dan pantas pada waktu mengikuti perkuliahan dikelas</a:t>
            </a:r>
            <a:endParaRPr lang="en-US" sz="2800" dirty="0"/>
          </a:p>
          <a:p>
            <a:pPr lvl="0"/>
            <a:r>
              <a:rPr lang="en-US" sz="2800" dirty="0" smtClean="0"/>
              <a:t>2. </a:t>
            </a:r>
            <a:r>
              <a:rPr lang="id-ID" sz="2800" dirty="0" smtClean="0"/>
              <a:t>Mahasiswa </a:t>
            </a:r>
            <a:r>
              <a:rPr lang="id-ID" sz="2800" dirty="0"/>
              <a:t>tidak diperkenankan memakai sendal jepit, baik waktu mengikuti perkuliahan maupun pada waktu praktikum, atau menghadap dosen untuk bimbingan maupun konsultasi</a:t>
            </a:r>
            <a:endParaRPr lang="en-US" sz="2800" dirty="0"/>
          </a:p>
          <a:p>
            <a:pPr lvl="0"/>
            <a:r>
              <a:rPr lang="en-US" sz="2800" dirty="0" smtClean="0"/>
              <a:t>3. </a:t>
            </a:r>
            <a:r>
              <a:rPr lang="id-ID" sz="2800" dirty="0" smtClean="0"/>
              <a:t>Pada </a:t>
            </a:r>
            <a:r>
              <a:rPr lang="id-ID" sz="2800" dirty="0"/>
              <a:t>waktu perkuliahan semua handphone harus dalam keadaan </a:t>
            </a:r>
            <a:r>
              <a:rPr lang="id-ID" sz="2800" dirty="0" smtClean="0"/>
              <a:t>mati/silent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4. </a:t>
            </a:r>
            <a:r>
              <a:rPr lang="id-ID" sz="2800" dirty="0" smtClean="0"/>
              <a:t>Keterlambatan </a:t>
            </a:r>
            <a:r>
              <a:rPr lang="id-ID" sz="2800" dirty="0"/>
              <a:t>masuk di kelas hanya diijinkan maksimal 15 menit dari jadwal. Lewat dari batas tersebut mahasiswa boleh masuk tetapi tidak mendapat presensi</a:t>
            </a:r>
            <a:endParaRPr lang="en-US" sz="2800" dirty="0"/>
          </a:p>
          <a:p>
            <a:r>
              <a:rPr lang="en-US" sz="2800" dirty="0" smtClean="0"/>
              <a:t>5. </a:t>
            </a:r>
            <a:r>
              <a:rPr lang="id-ID" sz="2800" dirty="0" smtClean="0"/>
              <a:t>Tidak </a:t>
            </a:r>
            <a:r>
              <a:rPr lang="id-ID" sz="2800" dirty="0"/>
              <a:t>diperkenankan melakukan keributan di kelas dalam bentuk apapun selama perkuliahan berlangsung, kecuali pada saat diskusi</a:t>
            </a:r>
            <a:endParaRPr lang="en-US" sz="2800" dirty="0"/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819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42852"/>
            <a:ext cx="8786874" cy="64294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ATURAN- TATA TERTIB</a:t>
            </a:r>
            <a:endParaRPr lang="id-ID" sz="4000" dirty="0"/>
          </a:p>
        </p:txBody>
      </p:sp>
      <p:sp>
        <p:nvSpPr>
          <p:cNvPr id="3" name="Rectangle 2"/>
          <p:cNvSpPr/>
          <p:nvPr/>
        </p:nvSpPr>
        <p:spPr>
          <a:xfrm>
            <a:off x="214282" y="785794"/>
            <a:ext cx="878687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/>
              <a:t>6. </a:t>
            </a:r>
            <a:r>
              <a:rPr lang="id-ID" sz="2800" dirty="0" smtClean="0"/>
              <a:t>Tidak </a:t>
            </a:r>
            <a:r>
              <a:rPr lang="id-ID" sz="2800" dirty="0"/>
              <a:t>diperkanankan membawa makanan/makan di </a:t>
            </a:r>
            <a:endParaRPr lang="en-US" sz="2800" dirty="0" smtClean="0"/>
          </a:p>
          <a:p>
            <a:pPr lvl="0"/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id-ID" sz="2800" dirty="0" smtClean="0"/>
              <a:t>dalam </a:t>
            </a:r>
            <a:r>
              <a:rPr lang="id-ID" sz="2800" dirty="0"/>
              <a:t>kelas</a:t>
            </a:r>
            <a:endParaRPr lang="en-US" sz="2800" dirty="0"/>
          </a:p>
          <a:p>
            <a:pPr lvl="0"/>
            <a:r>
              <a:rPr lang="en-US" sz="2800" dirty="0" smtClean="0"/>
              <a:t>7. </a:t>
            </a:r>
            <a:r>
              <a:rPr lang="id-ID" sz="2800" dirty="0" smtClean="0"/>
              <a:t>Tidak </a:t>
            </a:r>
            <a:r>
              <a:rPr lang="id-ID" sz="2800" dirty="0"/>
              <a:t>membuang sampah (plastik/kertas/kemasan </a:t>
            </a:r>
            <a:endParaRPr lang="en-US" sz="2800" dirty="0" smtClean="0"/>
          </a:p>
          <a:p>
            <a:pPr lvl="0"/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id-ID" sz="2800" dirty="0" smtClean="0"/>
              <a:t>makanan</a:t>
            </a:r>
            <a:r>
              <a:rPr lang="id-ID" sz="2800" dirty="0"/>
              <a:t>) di dalam kelas</a:t>
            </a:r>
            <a:endParaRPr lang="en-US" sz="2800" dirty="0"/>
          </a:p>
          <a:p>
            <a:pPr lvl="0"/>
            <a:r>
              <a:rPr lang="en-US" sz="2800" dirty="0" smtClean="0"/>
              <a:t>8. </a:t>
            </a:r>
            <a:r>
              <a:rPr lang="id-ID" sz="2800" dirty="0" smtClean="0"/>
              <a:t>Mahasiswa </a:t>
            </a:r>
            <a:r>
              <a:rPr lang="id-ID" sz="2800" dirty="0"/>
              <a:t>wajib hadir minimal 80% dari jumlah tatap </a:t>
            </a:r>
            <a:endParaRPr lang="en-US" sz="2800" dirty="0" smtClean="0"/>
          </a:p>
          <a:p>
            <a:pPr lvl="0"/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muka</a:t>
            </a:r>
            <a:endParaRPr lang="en-US" sz="2800" dirty="0"/>
          </a:p>
          <a:p>
            <a:pPr lvl="0"/>
            <a:r>
              <a:rPr lang="en-US" sz="2800" dirty="0" smtClean="0"/>
              <a:t>9. </a:t>
            </a:r>
            <a:r>
              <a:rPr lang="id-ID" sz="2800" dirty="0" smtClean="0"/>
              <a:t>Tidak </a:t>
            </a:r>
            <a:r>
              <a:rPr lang="id-ID" sz="2800" dirty="0"/>
              <a:t>ada ujian susulan  untuk UTS dan UAS, kecuali </a:t>
            </a:r>
            <a:endParaRPr lang="en-US" sz="2800" dirty="0" smtClean="0"/>
          </a:p>
          <a:p>
            <a:pPr lvl="0"/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id-ID" sz="2800" dirty="0" smtClean="0"/>
              <a:t>dengan </a:t>
            </a:r>
            <a:r>
              <a:rPr lang="id-ID" sz="2800" dirty="0"/>
              <a:t>alasan jelas</a:t>
            </a:r>
            <a:endParaRPr lang="en-US" sz="2800" dirty="0"/>
          </a:p>
          <a:p>
            <a:pPr lvl="0"/>
            <a:r>
              <a:rPr lang="en-US" sz="2800" dirty="0" smtClean="0"/>
              <a:t>10. </a:t>
            </a:r>
            <a:r>
              <a:rPr lang="id-ID" sz="2800" dirty="0" smtClean="0"/>
              <a:t>Hasil </a:t>
            </a:r>
            <a:r>
              <a:rPr lang="id-ID" sz="2800" dirty="0"/>
              <a:t>evaluasi mahasiswa wajib dikembalikan pada </a:t>
            </a:r>
            <a:endParaRPr lang="en-US" sz="2800" dirty="0" smtClean="0"/>
          </a:p>
          <a:p>
            <a:pPr lvl="0"/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id-ID" sz="2800" dirty="0" smtClean="0"/>
              <a:t>mahasiswa </a:t>
            </a:r>
            <a:r>
              <a:rPr lang="id-ID" sz="2800" dirty="0"/>
              <a:t>2 (dua) minggu setelah ujian berakhir</a:t>
            </a:r>
            <a:endParaRPr lang="en-US" sz="2800" dirty="0"/>
          </a:p>
          <a:p>
            <a:r>
              <a:rPr lang="en-US" sz="2800" dirty="0" smtClean="0"/>
              <a:t>11. </a:t>
            </a:r>
            <a:r>
              <a:rPr lang="id-ID" sz="2800" dirty="0" smtClean="0"/>
              <a:t>Proses </a:t>
            </a:r>
            <a:r>
              <a:rPr lang="id-ID" sz="2800" dirty="0"/>
              <a:t>nilai dilayanai paling lama 1 (satu) minggu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id-ID" sz="2800" dirty="0" smtClean="0"/>
              <a:t>setelah </a:t>
            </a:r>
            <a:r>
              <a:rPr lang="id-ID" sz="2800" dirty="0"/>
              <a:t>nilai keluar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030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noFill/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sz="5400" dirty="0" err="1" smtClean="0">
                <a:solidFill>
                  <a:schemeClr val="tx1"/>
                </a:solidFill>
              </a:rPr>
              <a:t>Terimakasih</a:t>
            </a:r>
            <a:endParaRPr lang="en-US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67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6929486" cy="5000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000" dirty="0">
                <a:solidFill>
                  <a:prstClr val="white"/>
                </a:solidFill>
              </a:rPr>
              <a:t> </a:t>
            </a:r>
            <a:r>
              <a:rPr lang="en-US" sz="4000" dirty="0" err="1" smtClean="0">
                <a:solidFill>
                  <a:prstClr val="white"/>
                </a:solidFill>
              </a:rPr>
              <a:t>Kewirausahaan</a:t>
            </a:r>
            <a:r>
              <a:rPr lang="en-US" sz="4000" dirty="0" smtClean="0">
                <a:solidFill>
                  <a:prstClr val="white"/>
                </a:solidFill>
              </a:rPr>
              <a:t> </a:t>
            </a:r>
            <a:r>
              <a:rPr lang="id-ID" sz="4000" dirty="0" smtClean="0">
                <a:solidFill>
                  <a:prstClr val="white"/>
                </a:solidFill>
              </a:rPr>
              <a:t>kelas </a:t>
            </a:r>
            <a:r>
              <a:rPr lang="en-US" sz="4000" dirty="0">
                <a:solidFill>
                  <a:prstClr val="white"/>
                </a:solidFill>
              </a:rPr>
              <a:t>A – </a:t>
            </a:r>
            <a:r>
              <a:rPr lang="en-US" sz="4000" dirty="0" smtClean="0">
                <a:solidFill>
                  <a:prstClr val="white"/>
                </a:solidFill>
              </a:rPr>
              <a:t>B</a:t>
            </a:r>
            <a:endParaRPr lang="id-ID" sz="4000" dirty="0">
              <a:solidFill>
                <a:prstClr val="white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267448"/>
              </p:ext>
            </p:extLst>
          </p:nvPr>
        </p:nvGraphicFramePr>
        <p:xfrm>
          <a:off x="285721" y="785797"/>
          <a:ext cx="5643601" cy="5811555"/>
        </p:xfrm>
        <a:graphic>
          <a:graphicData uri="http://schemas.openxmlformats.org/drawingml/2006/table">
            <a:tbl>
              <a:tblPr/>
              <a:tblGrid>
                <a:gridCol w="5643601"/>
              </a:tblGrid>
              <a:tr h="8956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Nama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>
                          <a:latin typeface="Arial"/>
                          <a:ea typeface="Times New Roman"/>
                          <a:cs typeface="Times New Roman"/>
                        </a:rPr>
                        <a:t>Mata </a:t>
                      </a:r>
                      <a:r>
                        <a:rPr lang="en-US" sz="2000" b="0" dirty="0" err="1">
                          <a:latin typeface="Arial"/>
                          <a:ea typeface="Times New Roman"/>
                          <a:cs typeface="Times New Roman"/>
                        </a:rPr>
                        <a:t>Kuliah</a:t>
                      </a:r>
                      <a:r>
                        <a:rPr lang="en-US" sz="2000" b="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Kewirausahaan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id-ID" sz="20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6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Kode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>
                          <a:latin typeface="Arial"/>
                          <a:ea typeface="Times New Roman"/>
                          <a:cs typeface="Times New Roman"/>
                        </a:rPr>
                        <a:t>Mata </a:t>
                      </a: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Kuliah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>
                          <a:latin typeface="Arial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UNI 620209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Jumlah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peserta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    :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39 orang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(A) –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39 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orang (B)</a:t>
                      </a:r>
                      <a:endParaRPr lang="id-ID" sz="20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6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Pengajar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               :</a:t>
                      </a:r>
                      <a:r>
                        <a:rPr lang="id-ID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Dra</a:t>
                      </a:r>
                      <a:r>
                        <a:rPr lang="en-US" sz="2000" b="0" dirty="0">
                          <a:latin typeface="Arial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b="0" dirty="0" err="1">
                          <a:latin typeface="Arial"/>
                          <a:ea typeface="Times New Roman"/>
                          <a:cs typeface="Times New Roman"/>
                        </a:rPr>
                        <a:t>Dorrah</a:t>
                      </a:r>
                      <a:r>
                        <a:rPr lang="en-US" sz="2000" b="0" dirty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latin typeface="Arial"/>
                          <a:ea typeface="Times New Roman"/>
                          <a:cs typeface="Times New Roman"/>
                        </a:rPr>
                        <a:t>Azis</a:t>
                      </a:r>
                      <a:r>
                        <a:rPr lang="en-US" sz="2000" b="0" dirty="0">
                          <a:latin typeface="Arial"/>
                          <a:ea typeface="Times New Roman"/>
                          <a:cs typeface="Times New Roman"/>
                        </a:rPr>
                        <a:t>., </a:t>
                      </a:r>
                      <a:r>
                        <a:rPr lang="en-US" sz="2000" b="0" dirty="0" err="1">
                          <a:latin typeface="Arial"/>
                          <a:ea typeface="Times New Roman"/>
                          <a:cs typeface="Times New Roman"/>
                        </a:rPr>
                        <a:t>M.Si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Prof . DR. </a:t>
                      </a: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Emantis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(A) – Salman </a:t>
                      </a: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Alfarisi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Msi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(B)</a:t>
                      </a:r>
                      <a:endParaRPr lang="id-ID" sz="20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6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Semester               </a:t>
                      </a:r>
                      <a:r>
                        <a:rPr lang="en-US" sz="2000" b="0" dirty="0">
                          <a:latin typeface="Arial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II ( </a:t>
                      </a: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Genap</a:t>
                      </a:r>
                      <a:r>
                        <a:rPr lang="en-US" sz="2000" b="0" smtClean="0"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2000" b="0" dirty="0"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20</a:t>
                      </a:r>
                      <a:r>
                        <a:rPr lang="id-ID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3-20</a:t>
                      </a:r>
                      <a:r>
                        <a:rPr lang="id-ID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id-ID" sz="20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60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Hari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>
                          <a:latin typeface="Arial"/>
                          <a:ea typeface="Times New Roman"/>
                          <a:cs typeface="Times New Roman"/>
                        </a:rPr>
                        <a:t>Pertemuan</a:t>
                      </a:r>
                      <a:r>
                        <a:rPr lang="en-US" sz="2000" b="0" dirty="0">
                          <a:latin typeface="Arial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Senin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  13.00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15.50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(A)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                                 </a:t>
                      </a:r>
                      <a:r>
                        <a:rPr lang="en-US" sz="2000" b="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Selasa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 13.30 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15.50</a:t>
                      </a:r>
                      <a:r>
                        <a:rPr lang="id-ID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(B)</a:t>
                      </a:r>
                      <a:r>
                        <a:rPr lang="id-ID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                           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                       </a:t>
                      </a:r>
                      <a:endParaRPr lang="id-ID" sz="20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Ruang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err="1" smtClean="0">
                          <a:latin typeface="Arial"/>
                          <a:ea typeface="Times New Roman"/>
                          <a:cs typeface="Times New Roman"/>
                        </a:rPr>
                        <a:t>Kuliah</a:t>
                      </a:r>
                      <a:r>
                        <a:rPr lang="id-ID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        :</a:t>
                      </a:r>
                      <a:r>
                        <a:rPr lang="id-ID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dirty="0" smtClean="0">
                          <a:latin typeface="Arial"/>
                          <a:ea typeface="Times New Roman"/>
                          <a:cs typeface="Times New Roman"/>
                        </a:rPr>
                        <a:t>LB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005 –</a:t>
                      </a:r>
                      <a:r>
                        <a:rPr lang="id-ID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0" baseline="0" dirty="0" smtClean="0">
                          <a:latin typeface="Arial"/>
                          <a:ea typeface="Times New Roman"/>
                          <a:cs typeface="Times New Roman"/>
                        </a:rPr>
                        <a:t>AB</a:t>
                      </a:r>
                      <a:endParaRPr lang="en-US" sz="2000" b="0" baseline="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072198" y="785794"/>
            <a:ext cx="2928958" cy="5857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black"/>
              </a:solidFill>
            </a:endParaRPr>
          </a:p>
        </p:txBody>
      </p:sp>
      <p:pic>
        <p:nvPicPr>
          <p:cNvPr id="5" name="Picture 2" descr="E:\Foto\Cam 1\IMG-20141129-WA00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98" y="785794"/>
            <a:ext cx="2928958" cy="2211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pps.whatsapp.net/v/t61.24694-24/309155895_5584336411683023_5076804164626314752_n.jpg?ccb=11-4&amp;oh=01_AdRvl_edzAXobxl125JR_AGE_YgeRHFDthfH5BiqnVd7Xg&amp;oe=63F2C26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99" y="2996952"/>
            <a:ext cx="2928958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pps.whatsapp.net/v/t61.24694-24/56381662_328358274699353_7620225792261226496_n.jpg?ccb=11-4&amp;oh=01_AdT7Frn62LJN85ogBWM0ycWKyZ_XwUmg6AE81Kimq2y_qQ&amp;oe=63F2D5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99" y="4797152"/>
            <a:ext cx="2928957" cy="1846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60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715436" cy="5000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dirty="0" smtClean="0"/>
              <a:t>Manfaat Mata Kuliah </a:t>
            </a:r>
            <a:endParaRPr lang="id-ID" sz="3600" dirty="0"/>
          </a:p>
        </p:txBody>
      </p:sp>
      <p:sp>
        <p:nvSpPr>
          <p:cNvPr id="3" name="Rectangle 2"/>
          <p:cNvSpPr/>
          <p:nvPr/>
        </p:nvSpPr>
        <p:spPr>
          <a:xfrm>
            <a:off x="357158" y="928670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d-ID" sz="3600" dirty="0"/>
          </a:p>
        </p:txBody>
      </p:sp>
      <p:sp>
        <p:nvSpPr>
          <p:cNvPr id="4" name="Rectangle 3"/>
          <p:cNvSpPr/>
          <p:nvPr/>
        </p:nvSpPr>
        <p:spPr>
          <a:xfrm>
            <a:off x="268335" y="1049492"/>
            <a:ext cx="88216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/>
              <a:t>Setelah</a:t>
            </a:r>
            <a:r>
              <a:rPr lang="en-US" sz="3600" dirty="0" smtClean="0"/>
              <a:t> </a:t>
            </a:r>
            <a:r>
              <a:rPr lang="en-US" sz="3600" dirty="0" err="1" smtClean="0"/>
              <a:t>mengikuti</a:t>
            </a:r>
            <a:r>
              <a:rPr lang="en-US" sz="3600" dirty="0" smtClean="0"/>
              <a:t>  </a:t>
            </a:r>
            <a:r>
              <a:rPr lang="en-US" sz="3600" dirty="0" err="1" smtClean="0"/>
              <a:t>perkuliahan</a:t>
            </a:r>
            <a:r>
              <a:rPr lang="en-US" sz="3600" dirty="0" smtClean="0"/>
              <a:t> </a:t>
            </a:r>
            <a:r>
              <a:rPr lang="id-ID" sz="3600" dirty="0" smtClean="0"/>
              <a:t>k</a:t>
            </a:r>
            <a:r>
              <a:rPr lang="en-US" sz="3600" dirty="0" err="1"/>
              <a:t>ewirausahaan</a:t>
            </a:r>
            <a:r>
              <a:rPr lang="en-US" sz="3600" dirty="0"/>
              <a:t> </a:t>
            </a:r>
            <a:r>
              <a:rPr lang="en-US" sz="3600" dirty="0" err="1"/>
              <a:t>ini</a:t>
            </a:r>
            <a:r>
              <a:rPr lang="en-US" sz="3600" dirty="0"/>
              <a:t> </a:t>
            </a:r>
            <a:r>
              <a:rPr lang="en-US" sz="3600" dirty="0" err="1" smtClean="0"/>
              <a:t>diharapkan</a:t>
            </a:r>
            <a:r>
              <a:rPr lang="en-US" sz="3600" dirty="0" smtClean="0"/>
              <a:t>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membentuk</a:t>
            </a:r>
            <a:r>
              <a:rPr lang="en-US" sz="3600" dirty="0" smtClean="0"/>
              <a:t> </a:t>
            </a:r>
            <a:r>
              <a:rPr lang="en-US" sz="3600" dirty="0" err="1"/>
              <a:t>karakter</a:t>
            </a:r>
            <a:r>
              <a:rPr lang="en-US" sz="3600" dirty="0"/>
              <a:t> </a:t>
            </a:r>
            <a:r>
              <a:rPr lang="en-US" sz="3600" dirty="0" err="1"/>
              <a:t>wirausaha</a:t>
            </a:r>
            <a:r>
              <a:rPr lang="en-US" sz="3600" dirty="0"/>
              <a:t> </a:t>
            </a:r>
            <a:r>
              <a:rPr lang="en-US" sz="3600" dirty="0" err="1" smtClean="0"/>
              <a:t>pada</a:t>
            </a:r>
            <a:r>
              <a:rPr lang="en-US" sz="3600" dirty="0"/>
              <a:t> </a:t>
            </a:r>
            <a:r>
              <a:rPr lang="en-US" sz="3600" dirty="0" err="1"/>
              <a:t>mahasiswa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minimal </a:t>
            </a:r>
            <a:r>
              <a:rPr lang="en-US" sz="3600" dirty="0" err="1"/>
              <a:t>menambah</a:t>
            </a:r>
            <a:r>
              <a:rPr lang="en-US" sz="3600" dirty="0"/>
              <a:t> </a:t>
            </a:r>
            <a:r>
              <a:rPr lang="en-US" sz="3600" dirty="0" err="1"/>
              <a:t>pengetahuan</a:t>
            </a:r>
            <a:r>
              <a:rPr lang="en-US" sz="3600" dirty="0"/>
              <a:t> </a:t>
            </a:r>
            <a:r>
              <a:rPr lang="en-US" sz="3600" dirty="0" err="1"/>
              <a:t>mahasiswa</a:t>
            </a:r>
            <a:r>
              <a:rPr lang="en-US" sz="3600" dirty="0"/>
              <a:t> </a:t>
            </a:r>
            <a:r>
              <a:rPr lang="en-US" sz="3600" dirty="0" err="1"/>
              <a:t>mengenai</a:t>
            </a:r>
            <a:r>
              <a:rPr lang="en-US" sz="3600" dirty="0"/>
              <a:t> </a:t>
            </a:r>
            <a:r>
              <a:rPr lang="en-US" sz="3600" dirty="0" err="1"/>
              <a:t>seluk-beluk</a:t>
            </a:r>
            <a:r>
              <a:rPr lang="en-US" sz="3600" dirty="0"/>
              <a:t> </a:t>
            </a:r>
            <a:r>
              <a:rPr lang="en-US" sz="3600" dirty="0" err="1"/>
              <a:t>bisnis</a:t>
            </a:r>
            <a:r>
              <a:rPr lang="id-ID" sz="3600" dirty="0"/>
              <a:t>,</a:t>
            </a:r>
            <a:r>
              <a:rPr lang="en-US" sz="3600" dirty="0"/>
              <a:t> </a:t>
            </a:r>
            <a:r>
              <a:rPr lang="en-US" sz="3600" dirty="0" err="1"/>
              <a:t>baik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sisi</a:t>
            </a:r>
            <a:r>
              <a:rPr lang="en-US" sz="3600" dirty="0"/>
              <a:t> </a:t>
            </a:r>
            <a:r>
              <a:rPr lang="en-US" sz="3600" i="1" dirty="0"/>
              <a:t>soft skill</a:t>
            </a:r>
            <a:r>
              <a:rPr lang="en-US" sz="3600" dirty="0"/>
              <a:t> </a:t>
            </a:r>
            <a:r>
              <a:rPr lang="en-US" sz="3600" dirty="0" err="1"/>
              <a:t>maupun</a:t>
            </a:r>
            <a:r>
              <a:rPr lang="en-US" sz="3600" dirty="0"/>
              <a:t> </a:t>
            </a:r>
            <a:r>
              <a:rPr lang="id-ID" sz="3600" dirty="0"/>
              <a:t>dari sisi </a:t>
            </a:r>
            <a:r>
              <a:rPr lang="en-US" sz="3600" i="1" dirty="0"/>
              <a:t>hard skill</a:t>
            </a:r>
            <a:r>
              <a:rPr lang="en-AU" sz="3600" dirty="0"/>
              <a:t> </a:t>
            </a:r>
            <a:r>
              <a:rPr lang="en-AU" sz="3600" dirty="0" err="1"/>
              <a:t>sehingga</a:t>
            </a:r>
            <a:r>
              <a:rPr lang="en-AU" sz="3600" dirty="0"/>
              <a:t> </a:t>
            </a:r>
            <a:r>
              <a:rPr lang="en-US" sz="3600" dirty="0" err="1"/>
              <a:t>mahasiswa</a:t>
            </a:r>
            <a:r>
              <a:rPr lang="en-US" sz="3600" dirty="0"/>
              <a:t> </a:t>
            </a:r>
            <a:r>
              <a:rPr lang="en-US" sz="3600" dirty="0" err="1"/>
              <a:t>mampu</a:t>
            </a:r>
            <a:r>
              <a:rPr lang="en-US" sz="3600" dirty="0"/>
              <a:t> </a:t>
            </a:r>
            <a:r>
              <a:rPr lang="en-US" sz="3600" dirty="0" err="1"/>
              <a:t>memanfaatkan</a:t>
            </a:r>
            <a:r>
              <a:rPr lang="en-US" sz="3600" dirty="0"/>
              <a:t> </a:t>
            </a:r>
            <a:r>
              <a:rPr lang="en-US" sz="3600" dirty="0" err="1"/>
              <a:t>peluang</a:t>
            </a:r>
            <a:r>
              <a:rPr lang="en-US" sz="3600" dirty="0"/>
              <a:t>  yang </a:t>
            </a:r>
            <a:r>
              <a:rPr lang="en-US" sz="3600" dirty="0" err="1"/>
              <a:t>ada</a:t>
            </a:r>
            <a:r>
              <a:rPr lang="en-US" sz="3600" dirty="0"/>
              <a:t> di </a:t>
            </a:r>
            <a:r>
              <a:rPr lang="en-US" sz="3600" dirty="0" err="1"/>
              <a:t>sekitarnya</a:t>
            </a:r>
            <a:r>
              <a:rPr lang="en-US" sz="3600" dirty="0"/>
              <a:t> </a:t>
            </a:r>
            <a:r>
              <a:rPr lang="en-AU" sz="3600" dirty="0" err="1"/>
              <a:t>dalam</a:t>
            </a:r>
            <a:r>
              <a:rPr lang="en-AU" sz="3600" dirty="0"/>
              <a:t> </a:t>
            </a:r>
            <a:r>
              <a:rPr lang="en-US" sz="3600" dirty="0" err="1"/>
              <a:t>menciptakan</a:t>
            </a:r>
            <a:r>
              <a:rPr lang="en-US" sz="3600" dirty="0"/>
              <a:t> </a:t>
            </a:r>
            <a:r>
              <a:rPr lang="en-US" sz="3600" dirty="0" err="1"/>
              <a:t>usaha</a:t>
            </a:r>
            <a:r>
              <a:rPr lang="en-US" sz="3600" dirty="0"/>
              <a:t> </a:t>
            </a:r>
            <a:r>
              <a:rPr lang="en-US" sz="3600" dirty="0" err="1"/>
              <a:t>sendiri</a:t>
            </a:r>
            <a:r>
              <a:rPr lang="id-ID" sz="3600" dirty="0" smtClean="0"/>
              <a:t>,</a:t>
            </a:r>
            <a:r>
              <a:rPr lang="en-US" sz="3600" dirty="0" smtClean="0"/>
              <a:t> </a:t>
            </a:r>
            <a:r>
              <a:rPr lang="id-ID" sz="3600" dirty="0" smtClean="0"/>
              <a:t>baik </a:t>
            </a:r>
            <a:r>
              <a:rPr lang="en-US" sz="3600" dirty="0" err="1"/>
              <a:t>setelah</a:t>
            </a:r>
            <a:r>
              <a:rPr lang="en-US" sz="3600" dirty="0"/>
              <a:t> lulus</a:t>
            </a:r>
            <a:r>
              <a:rPr lang="en-AU" sz="3600" dirty="0"/>
              <a:t> </a:t>
            </a:r>
            <a:r>
              <a:rPr lang="en-AU" sz="3600" dirty="0" err="1"/>
              <a:t>maupun</a:t>
            </a:r>
            <a:r>
              <a:rPr lang="en-AU" sz="3600" dirty="0"/>
              <a:t> </a:t>
            </a:r>
            <a:r>
              <a:rPr lang="id-ID" sz="3600" dirty="0"/>
              <a:t>ketika </a:t>
            </a:r>
            <a:r>
              <a:rPr lang="en-AU" sz="3600" dirty="0" err="1"/>
              <a:t>masih</a:t>
            </a:r>
            <a:r>
              <a:rPr lang="en-AU" sz="3600" dirty="0"/>
              <a:t> </a:t>
            </a:r>
            <a:r>
              <a:rPr lang="en-AU" sz="3600" dirty="0" err="1"/>
              <a:t>kuliah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835872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Matakuliah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membekali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berwirausaha</a:t>
            </a:r>
            <a:r>
              <a:rPr lang="en-US" dirty="0" smtClean="0"/>
              <a:t>, </a:t>
            </a:r>
            <a:r>
              <a:rPr lang="en-US" dirty="0"/>
              <a:t>yang  </a:t>
            </a:r>
            <a:r>
              <a:rPr lang="en-US" dirty="0" err="1"/>
              <a:t>berpikir</a:t>
            </a:r>
            <a:r>
              <a:rPr lang="en-US" dirty="0"/>
              <a:t>  </a:t>
            </a:r>
            <a:r>
              <a:rPr lang="en-US" dirty="0" err="1"/>
              <a:t>perubahan</a:t>
            </a:r>
            <a:r>
              <a:rPr lang="en-US" dirty="0"/>
              <a:t>, 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,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memimpin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 </a:t>
            </a:r>
            <a:r>
              <a:rPr lang="en-US" dirty="0" err="1"/>
              <a:t>faktor</a:t>
            </a:r>
            <a:r>
              <a:rPr lang="en-US" dirty="0"/>
              <a:t> x,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, yang </a:t>
            </a:r>
            <a:r>
              <a:rPr lang="en-US" dirty="0" err="1"/>
              <a:t>berpengalaman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pemasaran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memanaje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bagus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706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id-ID" sz="3600" dirty="0" smtClean="0"/>
              <a:t>Deskripsi Mata Kuliah 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47006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715436" cy="50006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000" dirty="0">
                <a:solidFill>
                  <a:prstClr val="white"/>
                </a:solidFill>
              </a:rPr>
              <a:t>Kompetensi baku</a:t>
            </a: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14282" y="297732"/>
            <a:ext cx="87154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en-US" sz="24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en-US" sz="2400" dirty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n-US" sz="2400" dirty="0" err="1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Setelah</a:t>
            </a:r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menyelesaikan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mata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kuliah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ini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mahasiswa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mampu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endParaRPr lang="id-ID" sz="2400" dirty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en-US" sz="2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lang="id-ID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sz="2400" dirty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emahami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konsep dasar – dasar  kewirausahaan.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sz="24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emahami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pentingnya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berfikir perubahan dan berfikir kreatif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sz="2400" dirty="0" smtClean="0">
                <a:latin typeface="Arial" pitchFamily="34" charset="0"/>
                <a:cs typeface="Arial" pitchFamily="34" charset="0"/>
              </a:rPr>
              <a:t>Berorientasi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pada tindakan, dapat mengambil resiko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Mendeskripsikan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kepemimpin dengan etika bisnis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mendapatkan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faktor  x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sz="2400" dirty="0" smtClean="0">
                <a:latin typeface="Arial" pitchFamily="34" charset="0"/>
                <a:cs typeface="Arial" pitchFamily="34" charset="0"/>
              </a:rPr>
              <a:t>Mencari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gagasan usaha baru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sz="2400" dirty="0" smtClean="0">
                <a:latin typeface="Arial" pitchFamily="34" charset="0"/>
                <a:cs typeface="Arial" pitchFamily="34" charset="0"/>
              </a:rPr>
              <a:t>Memahami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pemasaran dalam berwirausaha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400" dirty="0" smtClean="0">
                <a:latin typeface="Arial" pitchFamily="34" charset="0"/>
                <a:cs typeface="Arial" pitchFamily="34" charset="0"/>
              </a:rPr>
              <a:t>Me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mahami manajemen  keuangan dan pembiayaan usaha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sz="2400" dirty="0">
                <a:latin typeface="Arial" pitchFamily="34" charset="0"/>
                <a:cs typeface="Arial" pitchFamily="34" charset="0"/>
              </a:rPr>
              <a:t>Memulai sebuah usaha baru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sz="2400" dirty="0">
                <a:latin typeface="Arial" pitchFamily="34" charset="0"/>
                <a:cs typeface="Arial" pitchFamily="34" charset="0"/>
              </a:rPr>
              <a:t>Membuat rencana bisnis yang bagus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81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715436" cy="6429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Materi</a:t>
            </a:r>
            <a:r>
              <a:rPr lang="en-US" sz="3200" b="1" dirty="0" smtClean="0"/>
              <a:t>/</a:t>
            </a:r>
            <a:r>
              <a:rPr lang="en-US" sz="3200" b="1" dirty="0" err="1" smtClean="0"/>
              <a:t>Bahan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Bacaan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Perkuliahan</a:t>
            </a:r>
            <a:endParaRPr lang="id-ID" sz="3200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5720" y="815443"/>
            <a:ext cx="8643998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err="1" smtClean="0">
                <a:effectLst/>
              </a:rPr>
              <a:t>Kasali</a:t>
            </a:r>
            <a:r>
              <a:rPr lang="en-US" sz="2400" b="1" dirty="0" smtClean="0">
                <a:effectLst/>
              </a:rPr>
              <a:t> </a:t>
            </a:r>
            <a:r>
              <a:rPr lang="en-US" sz="2400" b="1" dirty="0" err="1" smtClean="0">
                <a:effectLst/>
              </a:rPr>
              <a:t>Rhenaldi.dkk</a:t>
            </a:r>
            <a:r>
              <a:rPr lang="en-US" sz="2400" b="1" dirty="0" smtClean="0">
                <a:effectLst/>
              </a:rPr>
              <a:t> [1]</a:t>
            </a:r>
            <a:r>
              <a:rPr lang="id-ID" sz="2400" b="1" dirty="0" smtClean="0">
                <a:effectLst/>
              </a:rPr>
              <a:t> </a:t>
            </a:r>
            <a:r>
              <a:rPr lang="id-ID" sz="2400" dirty="0" smtClean="0">
                <a:effectLst/>
              </a:rPr>
              <a:t>, </a:t>
            </a:r>
            <a:r>
              <a:rPr lang="en-US" sz="2400" dirty="0" smtClean="0">
                <a:effectLst/>
              </a:rPr>
              <a:t>2010 </a:t>
            </a:r>
            <a:r>
              <a:rPr lang="en-US" sz="2400" dirty="0" err="1" smtClean="0">
                <a:effectLst/>
              </a:rPr>
              <a:t>Modul</a:t>
            </a:r>
            <a:r>
              <a:rPr lang="en-US" sz="2400" dirty="0" smtClean="0">
                <a:effectLst/>
              </a:rPr>
              <a:t>  : </a:t>
            </a:r>
            <a:r>
              <a:rPr lang="en-US" sz="2400" i="1" dirty="0" err="1" smtClean="0">
                <a:effectLst/>
              </a:rPr>
              <a:t>Kewirausahaan</a:t>
            </a:r>
            <a:r>
              <a:rPr lang="en-US" sz="2400" dirty="0" smtClean="0">
                <a:effectLst/>
              </a:rPr>
              <a:t>  Bandung. </a:t>
            </a:r>
          </a:p>
          <a:p>
            <a:r>
              <a:rPr lang="en-US" sz="2400" dirty="0" smtClean="0">
                <a:effectLst/>
              </a:rPr>
              <a:t> </a:t>
            </a:r>
          </a:p>
          <a:p>
            <a:r>
              <a:rPr lang="en-US" sz="2400" b="1" dirty="0" err="1" smtClean="0">
                <a:effectLst/>
              </a:rPr>
              <a:t>Dareck</a:t>
            </a:r>
            <a:r>
              <a:rPr lang="en-US" sz="2400" b="1" dirty="0" smtClean="0">
                <a:effectLst/>
              </a:rPr>
              <a:t> [2]</a:t>
            </a:r>
            <a:r>
              <a:rPr lang="en-US" sz="2400" dirty="0" smtClean="0">
                <a:effectLst/>
              </a:rPr>
              <a:t>, Carol. 2006. </a:t>
            </a:r>
            <a:r>
              <a:rPr lang="en-US" sz="2400" i="1" dirty="0" smtClean="0">
                <a:effectLst/>
              </a:rPr>
              <a:t>Change Your Mindset Change Your Life</a:t>
            </a:r>
            <a:r>
              <a:rPr lang="en-US" sz="2400" dirty="0" smtClean="0">
                <a:effectLst/>
              </a:rPr>
              <a:t>, Jakarta : </a:t>
            </a:r>
            <a:r>
              <a:rPr lang="en-US" sz="2400" dirty="0" err="1" smtClean="0">
                <a:effectLst/>
              </a:rPr>
              <a:t>Penerbit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Serambi</a:t>
            </a:r>
            <a:endParaRPr lang="en-US" sz="2400" dirty="0" smtClean="0">
              <a:effectLst/>
            </a:endParaRPr>
          </a:p>
          <a:p>
            <a:r>
              <a:rPr lang="id-ID" sz="2400" dirty="0" smtClean="0">
                <a:effectLst/>
              </a:rPr>
              <a:t> </a:t>
            </a:r>
            <a:endParaRPr lang="en-US" sz="2400" dirty="0"/>
          </a:p>
          <a:p>
            <a:r>
              <a:rPr lang="en-US" sz="2400" b="1" dirty="0" err="1" smtClean="0">
                <a:effectLst/>
              </a:rPr>
              <a:t>Murphi</a:t>
            </a:r>
            <a:r>
              <a:rPr lang="en-US" sz="2400" b="1" dirty="0" smtClean="0">
                <a:effectLst/>
              </a:rPr>
              <a:t> [3].</a:t>
            </a:r>
            <a:r>
              <a:rPr lang="en-US" sz="2400" dirty="0" smtClean="0">
                <a:effectLst/>
              </a:rPr>
              <a:t> 2002. </a:t>
            </a:r>
            <a:r>
              <a:rPr lang="en-US" sz="2400" i="1" dirty="0" err="1" smtClean="0">
                <a:effectLst/>
              </a:rPr>
              <a:t>Membangkitkan</a:t>
            </a:r>
            <a:r>
              <a:rPr lang="en-US" sz="2400" i="1" dirty="0" smtClean="0">
                <a:effectLst/>
              </a:rPr>
              <a:t>  </a:t>
            </a:r>
            <a:r>
              <a:rPr lang="en-US" sz="2400" i="1" dirty="0" err="1" smtClean="0">
                <a:effectLst/>
              </a:rPr>
              <a:t>kekuatan</a:t>
            </a:r>
            <a:r>
              <a:rPr lang="en-US" sz="2400" i="1" dirty="0" smtClean="0">
                <a:effectLst/>
              </a:rPr>
              <a:t> </a:t>
            </a:r>
            <a:r>
              <a:rPr lang="en-US" sz="2400" i="1" dirty="0" err="1" smtClean="0">
                <a:effectLst/>
              </a:rPr>
              <a:t>Bawah</a:t>
            </a:r>
            <a:r>
              <a:rPr lang="en-US" sz="2400" i="1" dirty="0" smtClean="0">
                <a:effectLst/>
              </a:rPr>
              <a:t> </a:t>
            </a:r>
            <a:r>
              <a:rPr lang="en-US" sz="2400" i="1" dirty="0" err="1" smtClean="0">
                <a:effectLst/>
              </a:rPr>
              <a:t>Sadar</a:t>
            </a:r>
            <a:r>
              <a:rPr lang="en-US" sz="2400" dirty="0" smtClean="0">
                <a:effectLst/>
              </a:rPr>
              <a:t> Jakarta : </a:t>
            </a:r>
            <a:r>
              <a:rPr lang="en-US" sz="2400" dirty="0" err="1" smtClean="0">
                <a:effectLst/>
              </a:rPr>
              <a:t>Pioner</a:t>
            </a:r>
            <a:r>
              <a:rPr lang="en-US" sz="2400" dirty="0" smtClean="0">
                <a:effectLst/>
              </a:rPr>
              <a:t> Jaya</a:t>
            </a:r>
          </a:p>
          <a:p>
            <a:endParaRPr lang="en-US" sz="2400" b="1" dirty="0" smtClean="0">
              <a:effectLst/>
            </a:endParaRPr>
          </a:p>
          <a:p>
            <a:r>
              <a:rPr lang="en-US" sz="2400" b="1" dirty="0" smtClean="0">
                <a:effectLst/>
              </a:rPr>
              <a:t>www. </a:t>
            </a:r>
            <a:r>
              <a:rPr lang="en-US" sz="2400" b="1" dirty="0" err="1" smtClean="0">
                <a:effectLst/>
              </a:rPr>
              <a:t>Pembelajaran</a:t>
            </a:r>
            <a:r>
              <a:rPr lang="en-US" sz="2400" b="1" dirty="0" smtClean="0">
                <a:effectLst/>
              </a:rPr>
              <a:t> [4]</a:t>
            </a:r>
            <a:r>
              <a:rPr lang="en-US" sz="2400" dirty="0" smtClean="0">
                <a:effectLst/>
              </a:rPr>
              <a:t>.com </a:t>
            </a:r>
            <a:r>
              <a:rPr lang="en-US" sz="2400" dirty="0" err="1" smtClean="0">
                <a:effectLst/>
              </a:rPr>
              <a:t>dan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beberapa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artikel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dari</a:t>
            </a:r>
            <a:r>
              <a:rPr lang="en-US" sz="2400" dirty="0" smtClean="0">
                <a:effectLst/>
              </a:rPr>
              <a:t> internet</a:t>
            </a:r>
          </a:p>
          <a:p>
            <a:endParaRPr lang="en-US" sz="2400" dirty="0"/>
          </a:p>
          <a:p>
            <a:r>
              <a:rPr lang="en-US" sz="2400" b="1" dirty="0" err="1" smtClean="0">
                <a:effectLst/>
              </a:rPr>
              <a:t>Nasution</a:t>
            </a:r>
            <a:r>
              <a:rPr lang="en-US" sz="2400" b="1" dirty="0" smtClean="0">
                <a:effectLst/>
              </a:rPr>
              <a:t> [5], A. H</a:t>
            </a:r>
            <a:r>
              <a:rPr lang="en-US" sz="2400" dirty="0" smtClean="0">
                <a:effectLst/>
              </a:rPr>
              <a:t>. 2007. </a:t>
            </a:r>
            <a:r>
              <a:rPr lang="en-US" sz="2400" i="1" dirty="0" err="1" smtClean="0">
                <a:effectLst/>
              </a:rPr>
              <a:t>Membangun</a:t>
            </a:r>
            <a:r>
              <a:rPr lang="en-US" sz="2400" i="1" dirty="0" smtClean="0">
                <a:effectLst/>
              </a:rPr>
              <a:t> Spirit </a:t>
            </a:r>
            <a:r>
              <a:rPr lang="en-US" sz="2400" i="1" dirty="0" err="1" smtClean="0">
                <a:effectLst/>
              </a:rPr>
              <a:t>Teknopreneurship</a:t>
            </a:r>
            <a:r>
              <a:rPr lang="en-US" sz="2400" dirty="0" smtClean="0">
                <a:effectLst/>
              </a:rPr>
              <a:t>  Yogyakarta : </a:t>
            </a:r>
            <a:r>
              <a:rPr lang="en-US" sz="2400" dirty="0" err="1" smtClean="0">
                <a:effectLst/>
              </a:rPr>
              <a:t>Andi</a:t>
            </a:r>
            <a:r>
              <a:rPr lang="en-US" sz="2400" dirty="0" smtClean="0">
                <a:effectLst/>
              </a:rPr>
              <a:t> Publisher</a:t>
            </a:r>
          </a:p>
          <a:p>
            <a:r>
              <a:rPr lang="en-US" sz="2400" dirty="0" smtClean="0">
                <a:effectLst/>
              </a:rPr>
              <a:t> </a:t>
            </a:r>
          </a:p>
          <a:p>
            <a:r>
              <a:rPr lang="en-US" sz="2400" b="1" dirty="0" smtClean="0">
                <a:effectLst/>
              </a:rPr>
              <a:t>Harrington, Scott E., Gregory R </a:t>
            </a:r>
            <a:r>
              <a:rPr lang="en-US" sz="2400" b="1" dirty="0" err="1" smtClean="0">
                <a:effectLst/>
              </a:rPr>
              <a:t>Niehaus</a:t>
            </a:r>
            <a:r>
              <a:rPr lang="en-US" sz="2400" b="1" dirty="0" smtClean="0">
                <a:effectLst/>
              </a:rPr>
              <a:t>[6]</a:t>
            </a:r>
            <a:r>
              <a:rPr lang="en-US" sz="2400" dirty="0" smtClean="0">
                <a:effectLst/>
              </a:rPr>
              <a:t>, 2004. </a:t>
            </a:r>
            <a:r>
              <a:rPr lang="en-US" sz="2400" i="1" dirty="0" smtClean="0">
                <a:effectLst/>
              </a:rPr>
              <a:t>Risk Management and Insurance</a:t>
            </a:r>
            <a:r>
              <a:rPr lang="en-US" sz="2400" dirty="0" smtClean="0">
                <a:effectLst/>
              </a:rPr>
              <a:t>, 2</a:t>
            </a:r>
            <a:r>
              <a:rPr lang="en-US" sz="2400" baseline="30000" dirty="0" smtClean="0">
                <a:effectLst/>
              </a:rPr>
              <a:t>nd</a:t>
            </a:r>
            <a:r>
              <a:rPr lang="en-US" sz="2400" dirty="0" smtClean="0">
                <a:effectLst/>
              </a:rPr>
              <a:t> Ed </a:t>
            </a:r>
            <a:r>
              <a:rPr lang="id-ID" sz="2400" dirty="0" smtClean="0">
                <a:effectLst/>
              </a:rPr>
              <a:t>  </a:t>
            </a:r>
            <a:r>
              <a:rPr lang="en-US" sz="2400" dirty="0" smtClean="0">
                <a:effectLst/>
              </a:rPr>
              <a:t>NY : </a:t>
            </a:r>
            <a:r>
              <a:rPr lang="en-US" sz="2400" dirty="0" err="1" smtClean="0">
                <a:effectLst/>
              </a:rPr>
              <a:t>Mc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Graw</a:t>
            </a:r>
            <a:r>
              <a:rPr lang="en-US" sz="2400" dirty="0" smtClean="0">
                <a:effectLst/>
              </a:rPr>
              <a:t> Hill.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09775" algn="l"/>
              </a:tabLst>
            </a:pP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6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6632"/>
            <a:ext cx="8815387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389" y="1057262"/>
            <a:ext cx="88153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dirty="0"/>
              <a:t> </a:t>
            </a:r>
            <a:r>
              <a:rPr lang="id-ID" sz="2400" b="1" dirty="0"/>
              <a:t>Maxwell</a:t>
            </a:r>
            <a:r>
              <a:rPr lang="en-US" sz="2400" b="1" dirty="0"/>
              <a:t> [7]</a:t>
            </a:r>
            <a:r>
              <a:rPr lang="id-ID" sz="2400" b="1" dirty="0"/>
              <a:t>,</a:t>
            </a:r>
            <a:r>
              <a:rPr lang="id-ID" sz="2400" dirty="0"/>
              <a:t>2003, </a:t>
            </a:r>
            <a:r>
              <a:rPr lang="id-ID" sz="2400" i="1" dirty="0"/>
              <a:t>Leadership</a:t>
            </a:r>
            <a:endParaRPr lang="en-US" sz="2400" dirty="0"/>
          </a:p>
          <a:p>
            <a:r>
              <a:rPr lang="id-ID" sz="2400" dirty="0"/>
              <a:t> </a:t>
            </a:r>
            <a:endParaRPr lang="en-US" sz="2400" dirty="0" smtClean="0"/>
          </a:p>
          <a:p>
            <a:r>
              <a:rPr lang="id-ID" sz="2400" b="1" dirty="0" smtClean="0"/>
              <a:t>Pekerti</a:t>
            </a:r>
            <a:r>
              <a:rPr lang="id-ID" sz="2400" b="1" dirty="0"/>
              <a:t>, A.</a:t>
            </a:r>
            <a:r>
              <a:rPr lang="en-US" sz="2400" b="1" dirty="0"/>
              <a:t>[8]</a:t>
            </a:r>
            <a:r>
              <a:rPr lang="id-ID" sz="2400" dirty="0"/>
              <a:t> 2008, </a:t>
            </a:r>
            <a:r>
              <a:rPr lang="id-ID" sz="2400" i="1" dirty="0"/>
              <a:t>Stratrgic Change Leaders;24 Pemimpin perubahan Organisasi,</a:t>
            </a:r>
            <a:r>
              <a:rPr lang="id-ID" sz="2400" dirty="0"/>
              <a:t>   Jakarta;PPM.</a:t>
            </a:r>
            <a:endParaRPr lang="en-US" sz="2400" b="1" dirty="0" smtClean="0"/>
          </a:p>
          <a:p>
            <a:pPr lvl="0"/>
            <a:endParaRPr lang="en-US" sz="2400" b="1" dirty="0"/>
          </a:p>
          <a:p>
            <a:pPr lvl="0"/>
            <a:r>
              <a:rPr lang="id-ID" sz="2400" b="1" dirty="0" smtClean="0"/>
              <a:t>Aleinikov</a:t>
            </a:r>
            <a:r>
              <a:rPr lang="en-US" sz="2400" b="1" dirty="0" smtClean="0"/>
              <a:t>[9]</a:t>
            </a:r>
            <a:r>
              <a:rPr lang="id-ID" sz="2400" b="1" dirty="0" smtClean="0"/>
              <a:t> </a:t>
            </a:r>
            <a:r>
              <a:rPr lang="id-ID" sz="2400" dirty="0"/>
              <a:t>2002. </a:t>
            </a:r>
            <a:r>
              <a:rPr lang="id-ID" sz="2400" i="1" dirty="0"/>
              <a:t>Mega Kreativitas</a:t>
            </a:r>
            <a:r>
              <a:rPr lang="id-ID" sz="2400" dirty="0"/>
              <a:t>, Yogyakarta; </a:t>
            </a:r>
            <a:r>
              <a:rPr lang="id-ID" sz="2400" dirty="0" smtClean="0"/>
              <a:t>Niagara</a:t>
            </a:r>
            <a:endParaRPr lang="en-US" sz="2400" dirty="0" smtClean="0"/>
          </a:p>
          <a:p>
            <a:pPr lvl="0"/>
            <a:endParaRPr lang="en-US" sz="2400" dirty="0" smtClean="0"/>
          </a:p>
          <a:p>
            <a:pPr lvl="0"/>
            <a:r>
              <a:rPr lang="id-ID" sz="2400" b="1" dirty="0" smtClean="0"/>
              <a:t>Koswara</a:t>
            </a:r>
            <a:r>
              <a:rPr lang="en-US" sz="2400" b="1" dirty="0" smtClean="0"/>
              <a:t> [10]</a:t>
            </a:r>
            <a:r>
              <a:rPr lang="id-ID" sz="2400" dirty="0" smtClean="0"/>
              <a:t>.1991.</a:t>
            </a:r>
            <a:r>
              <a:rPr lang="id-ID" sz="2400" i="1" dirty="0" smtClean="0"/>
              <a:t>Teori </a:t>
            </a:r>
            <a:r>
              <a:rPr lang="id-ID" sz="2400" i="1" dirty="0"/>
              <a:t>Kepribadian, </a:t>
            </a:r>
            <a:r>
              <a:rPr lang="id-ID" sz="2400" dirty="0" smtClean="0"/>
              <a:t>Bandung;Eresco</a:t>
            </a:r>
            <a:endParaRPr lang="en-US" sz="2400" dirty="0" smtClean="0"/>
          </a:p>
          <a:p>
            <a:pPr lvl="0"/>
            <a:endParaRPr lang="en-US" sz="2400" dirty="0"/>
          </a:p>
          <a:p>
            <a:pPr lvl="0"/>
            <a:r>
              <a:rPr lang="id-ID" sz="2400" b="1" dirty="0"/>
              <a:t>Koestenbaum, P</a:t>
            </a:r>
            <a:r>
              <a:rPr lang="id-ID" sz="2400" b="1" dirty="0" smtClean="0"/>
              <a:t>.</a:t>
            </a:r>
            <a:r>
              <a:rPr lang="en-US" sz="2400" b="1" dirty="0" smtClean="0"/>
              <a:t>[11]</a:t>
            </a:r>
            <a:r>
              <a:rPr lang="id-ID" sz="2400" b="1" dirty="0" smtClean="0"/>
              <a:t>,</a:t>
            </a:r>
            <a:r>
              <a:rPr lang="id-ID" sz="2400" dirty="0" smtClean="0"/>
              <a:t>2002</a:t>
            </a:r>
            <a:r>
              <a:rPr lang="id-ID" sz="2400" dirty="0"/>
              <a:t>.</a:t>
            </a:r>
            <a:r>
              <a:rPr lang="id-ID" sz="2400" i="1" dirty="0"/>
              <a:t> Leadership: The Inner side of greatness: A Philosophy for leaders.</a:t>
            </a:r>
            <a:r>
              <a:rPr lang="id-ID" sz="2400" dirty="0"/>
              <a:t> San Fransisco: Jossey- Bass</a:t>
            </a:r>
            <a:r>
              <a:rPr lang="en-US" sz="2400" dirty="0"/>
              <a:t>.</a:t>
            </a:r>
          </a:p>
          <a:p>
            <a:endParaRPr lang="en-US" sz="2400" dirty="0" smtClean="0"/>
          </a:p>
          <a:p>
            <a:r>
              <a:rPr lang="id-ID" sz="2400" b="1" dirty="0" smtClean="0"/>
              <a:t>Rahayu</a:t>
            </a:r>
            <a:r>
              <a:rPr lang="id-ID" sz="2400" b="1" dirty="0"/>
              <a:t>, E. M Mei </a:t>
            </a:r>
            <a:r>
              <a:rPr lang="en-US" sz="2400" b="1" dirty="0" smtClean="0"/>
              <a:t>[12]</a:t>
            </a:r>
            <a:r>
              <a:rPr lang="id-ID" sz="2400" dirty="0" smtClean="0"/>
              <a:t>2008,Belajar</a:t>
            </a:r>
            <a:r>
              <a:rPr lang="id-ID" sz="2400" dirty="0"/>
              <a:t>” Dari Kegagalan si Burung Besi Oranye.”http://www.swa.co.id/swamajalah/sajian /detail,Php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687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6632"/>
            <a:ext cx="8815387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389" y="1057262"/>
            <a:ext cx="881538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2200" b="1" dirty="0" smtClean="0"/>
              <a:t>Hakim Rusman</a:t>
            </a:r>
            <a:r>
              <a:rPr lang="en-US" sz="2200" dirty="0" smtClean="0"/>
              <a:t>[13]</a:t>
            </a:r>
            <a:r>
              <a:rPr lang="id-ID" sz="2200" dirty="0" smtClean="0"/>
              <a:t>.1998</a:t>
            </a:r>
            <a:r>
              <a:rPr lang="id-ID" sz="2200" dirty="0"/>
              <a:t>. </a:t>
            </a:r>
            <a:r>
              <a:rPr lang="id-ID" sz="2200" i="1" dirty="0"/>
              <a:t>Dengan wiraswata menepis krisis. </a:t>
            </a:r>
            <a:r>
              <a:rPr lang="id-ID" sz="2200" dirty="0"/>
              <a:t>Jakarta: Alex </a:t>
            </a:r>
            <a:r>
              <a:rPr lang="id-ID" sz="2200" dirty="0" smtClean="0"/>
              <a:t>Media</a:t>
            </a:r>
            <a:endParaRPr lang="en-US" sz="2200" dirty="0" smtClean="0"/>
          </a:p>
          <a:p>
            <a:pPr lvl="0"/>
            <a:endParaRPr lang="en-US" sz="2200" dirty="0"/>
          </a:p>
          <a:p>
            <a:pPr lvl="0"/>
            <a:r>
              <a:rPr lang="id-ID" sz="2200" b="1" dirty="0"/>
              <a:t>Hakim </a:t>
            </a:r>
            <a:r>
              <a:rPr lang="id-ID" sz="2200" b="1" dirty="0" smtClean="0"/>
              <a:t>Rusman</a:t>
            </a:r>
            <a:r>
              <a:rPr lang="en-US" sz="2200" dirty="0" smtClean="0"/>
              <a:t>[14]</a:t>
            </a:r>
            <a:r>
              <a:rPr lang="id-ID" sz="2200" dirty="0" smtClean="0"/>
              <a:t>.1998</a:t>
            </a:r>
            <a:r>
              <a:rPr lang="id-ID" sz="2200" dirty="0"/>
              <a:t>. </a:t>
            </a:r>
            <a:r>
              <a:rPr lang="id-ID" sz="2200" i="1" dirty="0"/>
              <a:t>Kiat sukses berwiraswasta. Jakarta; </a:t>
            </a:r>
            <a:r>
              <a:rPr lang="id-ID" sz="2200" dirty="0"/>
              <a:t> Alex Media</a:t>
            </a:r>
            <a:r>
              <a:rPr lang="id-ID" sz="2200" dirty="0" smtClean="0"/>
              <a:t>.</a:t>
            </a:r>
            <a:endParaRPr lang="en-US" sz="2200" dirty="0" smtClean="0"/>
          </a:p>
          <a:p>
            <a:pPr lvl="0"/>
            <a:endParaRPr lang="en-US" sz="2200" dirty="0" smtClean="0"/>
          </a:p>
          <a:p>
            <a:pPr lvl="0"/>
            <a:r>
              <a:rPr lang="id-ID" sz="2200" b="1" dirty="0" smtClean="0"/>
              <a:t>Kartajaya</a:t>
            </a:r>
            <a:r>
              <a:rPr lang="id-ID" sz="2200" b="1" dirty="0"/>
              <a:t>, H</a:t>
            </a:r>
            <a:r>
              <a:rPr lang="id-ID" sz="2200" dirty="0" smtClean="0"/>
              <a:t>.</a:t>
            </a:r>
            <a:r>
              <a:rPr lang="en-US" sz="2200" dirty="0" smtClean="0"/>
              <a:t>[15]</a:t>
            </a:r>
            <a:r>
              <a:rPr lang="id-ID" sz="2200" dirty="0" smtClean="0"/>
              <a:t> </a:t>
            </a:r>
            <a:r>
              <a:rPr lang="id-ID" sz="2200" dirty="0"/>
              <a:t>2002. </a:t>
            </a:r>
            <a:r>
              <a:rPr lang="id-ID" sz="2200" i="1" dirty="0"/>
              <a:t>MarkPlus on Strategy</a:t>
            </a:r>
            <a:r>
              <a:rPr lang="id-ID" sz="2200" dirty="0"/>
              <a:t>. Jakarta. PT. Gramedia Indonesia</a:t>
            </a:r>
            <a:endParaRPr lang="en-US" sz="2200" dirty="0"/>
          </a:p>
          <a:p>
            <a:r>
              <a:rPr lang="id-ID" sz="2200" dirty="0"/>
              <a:t> </a:t>
            </a:r>
            <a:endParaRPr lang="en-US" sz="2200" dirty="0" smtClean="0"/>
          </a:p>
          <a:p>
            <a:pPr lvl="0"/>
            <a:r>
              <a:rPr lang="id-ID" sz="2200" b="1" dirty="0"/>
              <a:t>Kotler dan Lane</a:t>
            </a:r>
            <a:r>
              <a:rPr lang="id-ID" sz="2200" dirty="0" smtClean="0"/>
              <a:t>.</a:t>
            </a:r>
            <a:r>
              <a:rPr lang="en-US" sz="2200" dirty="0" smtClean="0"/>
              <a:t>[16]</a:t>
            </a:r>
            <a:r>
              <a:rPr lang="id-ID" sz="2200" dirty="0" smtClean="0"/>
              <a:t> </a:t>
            </a:r>
            <a:r>
              <a:rPr lang="id-ID" sz="2200" dirty="0"/>
              <a:t>2007. </a:t>
            </a:r>
            <a:r>
              <a:rPr lang="id-ID" sz="2200" i="1" dirty="0"/>
              <a:t>Manajemen Pemasaran</a:t>
            </a:r>
            <a:r>
              <a:rPr lang="id-ID" sz="2200" dirty="0"/>
              <a:t>. Edisi keduabelas jilid 1, Jakarta : PT . </a:t>
            </a:r>
            <a:r>
              <a:rPr lang="id-ID" sz="2200" dirty="0" smtClean="0"/>
              <a:t>Indeks</a:t>
            </a:r>
            <a:endParaRPr lang="en-US" sz="2200" dirty="0" smtClean="0"/>
          </a:p>
          <a:p>
            <a:pPr lvl="0"/>
            <a:endParaRPr lang="en-US" sz="2200" dirty="0" smtClean="0"/>
          </a:p>
          <a:p>
            <a:pPr lvl="0"/>
            <a:r>
              <a:rPr lang="id-ID" sz="2200" b="1" dirty="0"/>
              <a:t>Umar Husein</a:t>
            </a:r>
            <a:r>
              <a:rPr lang="id-ID" sz="2200" dirty="0" smtClean="0"/>
              <a:t>.</a:t>
            </a:r>
            <a:r>
              <a:rPr lang="en-US" sz="2200" dirty="0" smtClean="0"/>
              <a:t>[17] </a:t>
            </a:r>
            <a:r>
              <a:rPr lang="id-ID" sz="2200" dirty="0" smtClean="0"/>
              <a:t> </a:t>
            </a:r>
            <a:r>
              <a:rPr lang="id-ID" sz="2200" dirty="0"/>
              <a:t>2001</a:t>
            </a:r>
            <a:r>
              <a:rPr lang="id-ID" sz="2200" i="1" dirty="0"/>
              <a:t>. Studi kelayakan Bisnis</a:t>
            </a:r>
            <a:r>
              <a:rPr lang="id-ID" sz="2200" dirty="0"/>
              <a:t>. Jakarta; PT. Gramedia Pustaka Utama</a:t>
            </a:r>
            <a:endParaRPr lang="en-US" sz="2200" dirty="0"/>
          </a:p>
          <a:p>
            <a:endParaRPr lang="en-US" sz="2400" dirty="0"/>
          </a:p>
          <a:p>
            <a:r>
              <a:rPr lang="id-ID" sz="2400" dirty="0"/>
              <a:t> </a:t>
            </a:r>
            <a:endParaRPr lang="en-US" sz="2400" dirty="0" smtClean="0"/>
          </a:p>
          <a:p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8543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42852"/>
            <a:ext cx="8786874" cy="6429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Penilaian</a:t>
            </a:r>
            <a:r>
              <a:rPr lang="en-US" sz="4000" dirty="0" smtClean="0"/>
              <a:t> </a:t>
            </a:r>
            <a:r>
              <a:rPr lang="en-US" sz="4000" dirty="0" err="1" smtClean="0"/>
              <a:t>Hasil</a:t>
            </a:r>
            <a:r>
              <a:rPr lang="en-US" sz="4000" dirty="0" smtClean="0"/>
              <a:t> </a:t>
            </a:r>
            <a:r>
              <a:rPr lang="en-US" sz="4000" dirty="0" err="1" smtClean="0"/>
              <a:t>Belajar</a:t>
            </a:r>
            <a:endParaRPr lang="id-ID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941036"/>
              </p:ext>
            </p:extLst>
          </p:nvPr>
        </p:nvGraphicFramePr>
        <p:xfrm>
          <a:off x="428596" y="1000107"/>
          <a:ext cx="8358246" cy="5551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912"/>
                <a:gridCol w="4821252"/>
                <a:gridCol w="2786082"/>
              </a:tblGrid>
              <a:tr h="69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No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smtClean="0">
                          <a:latin typeface="Times New Roman"/>
                          <a:ea typeface="Times New Roman"/>
                          <a:cs typeface="Arial"/>
                        </a:rPr>
                        <a:t>UnsurPenilaian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latin typeface="Times New Roman"/>
                          <a:ea typeface="Times New Roman"/>
                          <a:cs typeface="Arial"/>
                        </a:rPr>
                        <a:t>PresentaseNilai</a:t>
                      </a:r>
                      <a:endParaRPr lang="id-ID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id-ID" sz="28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Tugas makalah/observasi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20%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Times New Roman"/>
                          <a:ea typeface="Times New Roman"/>
                          <a:cs typeface="Arial"/>
                        </a:rPr>
                        <a:t>2</a:t>
                      </a:r>
                      <a:endParaRPr lang="id-ID" sz="2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Tugas Tersetruktur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20%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  <a:endParaRPr lang="id-ID" sz="2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Presentasi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10%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Times New Roman"/>
                          <a:ea typeface="Times New Roman"/>
                          <a:cs typeface="Arial"/>
                        </a:rPr>
                        <a:t>4</a:t>
                      </a:r>
                      <a:endParaRPr lang="id-ID" sz="2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Presentasi Kelompok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10%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latin typeface="Times New Roman"/>
                          <a:ea typeface="Times New Roman"/>
                          <a:cs typeface="Arial"/>
                        </a:rPr>
                        <a:t>5</a:t>
                      </a:r>
                      <a:endParaRPr lang="id-ID" sz="28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Ujian Tengah Semester (UTS)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20%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Arial"/>
                        </a:rPr>
                        <a:t>6</a:t>
                      </a:r>
                      <a:endParaRPr lang="id-ID" sz="28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Ujian Akhir Semester (UAS)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id-ID" sz="2400">
                          <a:effectLst/>
                          <a:latin typeface="Times New Roman"/>
                          <a:ea typeface="Times New Roman"/>
                        </a:rPr>
                        <a:t>20%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Times New Roman"/>
                          <a:cs typeface="Arial"/>
                        </a:rPr>
                        <a:t>7</a:t>
                      </a:r>
                      <a:endParaRPr lang="id-ID" sz="28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400" dirty="0" smtClean="0">
                          <a:effectLst/>
                          <a:latin typeface="Times New Roman"/>
                          <a:ea typeface="Times New Roman"/>
                        </a:rPr>
                        <a:t>Total                                                                   100%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8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1239</Words>
  <Application>Microsoft Office PowerPoint</Application>
  <PresentationFormat>On-screen Show (4:3)</PresentationFormat>
  <Paragraphs>220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Office Theme</vt:lpstr>
      <vt:lpstr>1_Office Theme</vt:lpstr>
      <vt:lpstr>2_Office Theme</vt:lpstr>
      <vt:lpstr>Kontrak Kuliah</vt:lpstr>
      <vt:lpstr>PowerPoint Presentation</vt:lpstr>
      <vt:lpstr>PowerPoint Presentation</vt:lpstr>
      <vt:lpstr>Deskripsi Mata Kuliah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Selamat Belajar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Kuliah</dc:title>
  <dc:creator>Windows User</dc:creator>
  <cp:lastModifiedBy>user</cp:lastModifiedBy>
  <cp:revision>29</cp:revision>
  <dcterms:created xsi:type="dcterms:W3CDTF">2023-02-08T04:31:18Z</dcterms:created>
  <dcterms:modified xsi:type="dcterms:W3CDTF">2024-02-12T05:33:30Z</dcterms:modified>
</cp:coreProperties>
</file>