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68" r:id="rId4"/>
    <p:sldId id="267" r:id="rId5"/>
    <p:sldId id="266" r:id="rId6"/>
    <p:sldId id="273" r:id="rId7"/>
    <p:sldId id="265" r:id="rId8"/>
    <p:sldId id="264" r:id="rId9"/>
    <p:sldId id="263" r:id="rId10"/>
    <p:sldId id="262" r:id="rId11"/>
    <p:sldId id="261" r:id="rId12"/>
    <p:sldId id="260" r:id="rId13"/>
    <p:sldId id="259" r:id="rId14"/>
    <p:sldId id="258" r:id="rId15"/>
    <p:sldId id="269"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68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9/23/2021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google.co.id/url?sa=t&amp;rct=j&amp;q=&amp;esrc=s&amp;source=web&amp;cd=1&amp;cad=rja&amp;uact=8&amp;ved=0ahUKEwj0nPrj-obRAhVFRI8KHRbXAsUQFggbMAA&amp;url=http%3A%2F%2Fombudsman.go.id%2Findex.php%2Fpublikasi%2Fpustaka-ombudsman.html%3Fdownload%3D236%3Abuku-saku-maladministrasi&amp;usg" TargetMode="External"/><Relationship Id="rId2" Type="http://schemas.openxmlformats.org/officeDocument/2006/relationships/hyperlink" Target="https://www.hukumonline.com/pusatdata/detail/28453/node/1011/undangundang-nomor-37-tahun-2008" TargetMode="Externa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1073426" y="546651"/>
            <a:ext cx="8289235" cy="3429001"/>
          </a:xfrm>
        </p:spPr>
        <p:txBody>
          <a:bodyPr/>
          <a:lstStyle/>
          <a:p>
            <a:r>
              <a:rPr lang="en-US" dirty="0">
                <a:solidFill>
                  <a:srgbClr val="C00000"/>
                </a:solidFill>
                <a:latin typeface="Eras Demi ITC" panose="020B0805030504020804" pitchFamily="34" charset="0"/>
              </a:rPr>
              <a:t>ETIKA ADMINISTRASI PUBLIK</a:t>
            </a:r>
            <a:br>
              <a:rPr lang="en-US" dirty="0">
                <a:solidFill>
                  <a:srgbClr val="C00000"/>
                </a:solidFill>
                <a:latin typeface="Eras Demi ITC" panose="020B0805030504020804" pitchFamily="34" charset="0"/>
              </a:rPr>
            </a:br>
            <a:r>
              <a:rPr lang="en-US" dirty="0">
                <a:solidFill>
                  <a:srgbClr val="C00000"/>
                </a:solidFill>
                <a:latin typeface="Eras Demi ITC" panose="020B0805030504020804" pitchFamily="34" charset="0"/>
              </a:rPr>
              <a:t>5</a:t>
            </a:r>
            <a:endParaRPr lang="en-US" dirty="0"/>
          </a:p>
        </p:txBody>
      </p:sp>
      <p:sp>
        <p:nvSpPr>
          <p:cNvPr id="3" name="Subtitle 2">
            <a:extLst>
              <a:ext uri="{FF2B5EF4-FFF2-40B4-BE49-F238E27FC236}">
                <a16:creationId xmlns:a16="http://schemas.microsoft.com/office/drawing/2014/main" id="{8553FF24-CE73-4647-A9A7-703FC165C9A1}"/>
              </a:ext>
            </a:extLst>
          </p:cNvPr>
          <p:cNvSpPr>
            <a:spLocks noGrp="1"/>
          </p:cNvSpPr>
          <p:nvPr>
            <p:ph type="subTitle" idx="1"/>
          </p:nvPr>
        </p:nvSpPr>
        <p:spPr>
          <a:xfrm>
            <a:off x="1073426" y="5237922"/>
            <a:ext cx="8289235" cy="1073427"/>
          </a:xfrm>
        </p:spPr>
        <p:txBody>
          <a:bodyPr/>
          <a:lstStyle/>
          <a:p>
            <a:pPr>
              <a:spcBef>
                <a:spcPts val="0"/>
              </a:spcBef>
            </a:pPr>
            <a:r>
              <a:rPr lang="pt-BR" sz="2400" dirty="0">
                <a:solidFill>
                  <a:srgbClr val="C00000"/>
                </a:solidFill>
                <a:latin typeface="Eras Demi ITC" panose="020B0805030504020804" pitchFamily="34" charset="0"/>
              </a:rPr>
              <a:t>Apandi, S.Sos,. M.Si.</a:t>
            </a:r>
          </a:p>
          <a:p>
            <a:pPr>
              <a:spcBef>
                <a:spcPts val="0"/>
              </a:spcBef>
            </a:pPr>
            <a:r>
              <a:rPr lang="pt-BR" dirty="0">
                <a:solidFill>
                  <a:srgbClr val="C00000"/>
                </a:solidFill>
                <a:latin typeface="Eras Demi ITC" panose="020B0805030504020804" pitchFamily="34" charset="0"/>
              </a:rPr>
              <a:t>apandi@fisip.unila.ac.id</a:t>
            </a:r>
          </a:p>
          <a:p>
            <a:endParaRPr lang="en-US" dirty="0"/>
          </a:p>
        </p:txBody>
      </p:sp>
    </p:spTree>
    <p:extLst>
      <p:ext uri="{BB962C8B-B14F-4D97-AF65-F5344CB8AC3E}">
        <p14:creationId xmlns:p14="http://schemas.microsoft.com/office/powerpoint/2010/main" val="132004076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755373" y="566530"/>
            <a:ext cx="9640957" cy="6082747"/>
          </a:xfrm>
        </p:spPr>
        <p:txBody>
          <a:bodyPr anchor="t"/>
          <a:lstStyle/>
          <a:p>
            <a:pPr algn="l">
              <a:tabLst>
                <a:tab pos="288925" algn="l"/>
              </a:tabLst>
            </a:pPr>
            <a:r>
              <a:rPr lang="en-US" sz="2000" dirty="0">
                <a:solidFill>
                  <a:srgbClr val="C00000"/>
                </a:solidFill>
              </a:rPr>
              <a:t>d. </a:t>
            </a:r>
            <a:r>
              <a:rPr lang="en-US" sz="2000" b="1" i="1" dirty="0">
                <a:solidFill>
                  <a:srgbClr val="C00000"/>
                </a:solidFill>
              </a:rPr>
              <a:t>Rigidity</a:t>
            </a:r>
            <a:r>
              <a:rPr lang="en-US" sz="2000" dirty="0">
                <a:solidFill>
                  <a:srgbClr val="C00000"/>
                </a:solidFill>
              </a:rPr>
              <a:t> </a:t>
            </a:r>
            <a:r>
              <a:rPr lang="en-US" sz="2000" dirty="0" err="1">
                <a:solidFill>
                  <a:srgbClr val="C00000"/>
                </a:solidFill>
              </a:rPr>
              <a:t>yaitu</a:t>
            </a:r>
            <a:r>
              <a:rPr lang="en-US" sz="2000" dirty="0">
                <a:solidFill>
                  <a:srgbClr val="C00000"/>
                </a:solidFill>
              </a:rPr>
              <a:t> </a:t>
            </a:r>
            <a:r>
              <a:rPr lang="en-US" sz="2000" dirty="0" err="1">
                <a:solidFill>
                  <a:srgbClr val="C00000"/>
                </a:solidFill>
              </a:rPr>
              <a:t>penyakit</a:t>
            </a:r>
            <a:r>
              <a:rPr lang="en-US" sz="2000" dirty="0">
                <a:solidFill>
                  <a:srgbClr val="C00000"/>
                </a:solidFill>
              </a:rPr>
              <a:t> </a:t>
            </a:r>
            <a:r>
              <a:rPr lang="en-US" sz="2000" dirty="0" err="1">
                <a:solidFill>
                  <a:srgbClr val="C00000"/>
                </a:solidFill>
              </a:rPr>
              <a:t>birokrasi</a:t>
            </a:r>
            <a:r>
              <a:rPr lang="en-US" sz="2000" dirty="0">
                <a:solidFill>
                  <a:srgbClr val="C00000"/>
                </a:solidFill>
              </a:rPr>
              <a:t> yang </a:t>
            </a:r>
            <a:r>
              <a:rPr lang="en-US" sz="2000" dirty="0" err="1">
                <a:solidFill>
                  <a:srgbClr val="C00000"/>
                </a:solidFill>
              </a:rPr>
              <a:t>sifatnya</a:t>
            </a:r>
            <a:r>
              <a:rPr lang="en-US" sz="2000" dirty="0">
                <a:solidFill>
                  <a:srgbClr val="C00000"/>
                </a:solidFill>
              </a:rPr>
              <a:t> </a:t>
            </a:r>
            <a:r>
              <a:rPr lang="en-US" sz="2000" dirty="0" err="1">
                <a:solidFill>
                  <a:srgbClr val="C00000"/>
                </a:solidFill>
              </a:rPr>
              <a:t>kaku</a:t>
            </a:r>
            <a:r>
              <a:rPr lang="en-US" sz="2000" dirty="0">
                <a:solidFill>
                  <a:srgbClr val="C00000"/>
                </a:solidFill>
              </a:rPr>
              <a:t>. </a:t>
            </a:r>
            <a:r>
              <a:rPr lang="en-US" sz="2000" dirty="0" err="1">
                <a:solidFill>
                  <a:srgbClr val="C00000"/>
                </a:solidFill>
              </a:rPr>
              <a:t>Ini</a:t>
            </a:r>
            <a:r>
              <a:rPr lang="en-US" sz="2000" dirty="0">
                <a:solidFill>
                  <a:srgbClr val="C00000"/>
                </a:solidFill>
              </a:rPr>
              <a:t> </a:t>
            </a:r>
            <a:r>
              <a:rPr lang="en-US" sz="2000" dirty="0" err="1">
                <a:solidFill>
                  <a:srgbClr val="C00000"/>
                </a:solidFill>
              </a:rPr>
              <a:t>efek</a:t>
            </a:r>
            <a:r>
              <a:rPr lang="en-US" sz="2000" dirty="0">
                <a:solidFill>
                  <a:srgbClr val="C00000"/>
                </a:solidFill>
              </a:rPr>
              <a:t> </a:t>
            </a:r>
            <a:r>
              <a:rPr lang="en-US" sz="2000" dirty="0" err="1">
                <a:solidFill>
                  <a:srgbClr val="C00000"/>
                </a:solidFill>
              </a:rPr>
              <a:t>dari</a:t>
            </a:r>
            <a:r>
              <a:rPr lang="en-US" sz="2000" dirty="0">
                <a:solidFill>
                  <a:srgbClr val="C00000"/>
                </a:solidFill>
              </a:rPr>
              <a:t> model 	</a:t>
            </a:r>
            <a:r>
              <a:rPr lang="en-US" sz="2000" dirty="0" err="1">
                <a:solidFill>
                  <a:srgbClr val="C00000"/>
                </a:solidFill>
              </a:rPr>
              <a:t>pemisahan</a:t>
            </a:r>
            <a:r>
              <a:rPr lang="en-US" sz="2000" dirty="0">
                <a:solidFill>
                  <a:srgbClr val="C00000"/>
                </a:solidFill>
              </a:rPr>
              <a:t> dan impersonality </a:t>
            </a:r>
            <a:r>
              <a:rPr lang="en-US" sz="2000" dirty="0" err="1">
                <a:solidFill>
                  <a:srgbClr val="C00000"/>
                </a:solidFill>
              </a:rPr>
              <a:t>dari</a:t>
            </a:r>
            <a:r>
              <a:rPr lang="en-US" sz="2000" dirty="0">
                <a:solidFill>
                  <a:srgbClr val="C00000"/>
                </a:solidFill>
              </a:rPr>
              <a:t> </a:t>
            </a:r>
            <a:r>
              <a:rPr lang="en-US" sz="2000" dirty="0" err="1">
                <a:solidFill>
                  <a:srgbClr val="C00000"/>
                </a:solidFill>
              </a:rPr>
              <a:t>karakter</a:t>
            </a:r>
            <a:r>
              <a:rPr lang="en-US" sz="2000" dirty="0">
                <a:solidFill>
                  <a:srgbClr val="C00000"/>
                </a:solidFill>
              </a:rPr>
              <a:t> </a:t>
            </a:r>
            <a:r>
              <a:rPr lang="en-US" sz="2000" dirty="0" err="1">
                <a:solidFill>
                  <a:srgbClr val="C00000"/>
                </a:solidFill>
              </a:rPr>
              <a:t>birokrasi</a:t>
            </a:r>
            <a:r>
              <a:rPr lang="en-US" sz="2000" dirty="0">
                <a:solidFill>
                  <a:srgbClr val="C00000"/>
                </a:solidFill>
              </a:rPr>
              <a:t> </a:t>
            </a:r>
            <a:r>
              <a:rPr lang="en-US" sz="2000" dirty="0" err="1">
                <a:solidFill>
                  <a:srgbClr val="C00000"/>
                </a:solidFill>
              </a:rPr>
              <a:t>itu</a:t>
            </a:r>
            <a:r>
              <a:rPr lang="en-US" sz="2000" dirty="0">
                <a:solidFill>
                  <a:srgbClr val="C00000"/>
                </a:solidFill>
              </a:rPr>
              <a:t> </a:t>
            </a:r>
            <a:r>
              <a:rPr lang="en-US" sz="2000" dirty="0" err="1">
                <a:solidFill>
                  <a:srgbClr val="C00000"/>
                </a:solidFill>
              </a:rPr>
              <a:t>sendiri</a:t>
            </a:r>
            <a:r>
              <a:rPr lang="en-US" sz="2000" dirty="0">
                <a:solidFill>
                  <a:srgbClr val="C00000"/>
                </a:solidFill>
              </a:rPr>
              <a:t>. </a:t>
            </a:r>
            <a:r>
              <a:rPr lang="en-US" sz="2000" dirty="0" err="1">
                <a:solidFill>
                  <a:srgbClr val="C00000"/>
                </a:solidFill>
              </a:rPr>
              <a:t>Penyakit</a:t>
            </a:r>
            <a:r>
              <a:rPr lang="en-US" sz="2000" dirty="0">
                <a:solidFill>
                  <a:srgbClr val="C00000"/>
                </a:solidFill>
              </a:rPr>
              <a:t> </a:t>
            </a:r>
            <a:r>
              <a:rPr lang="en-US" sz="2000" dirty="0" err="1">
                <a:solidFill>
                  <a:srgbClr val="C00000"/>
                </a:solidFill>
              </a:rPr>
              <a:t>ini</a:t>
            </a:r>
            <a:r>
              <a:rPr lang="en-US" sz="2000" dirty="0">
                <a:solidFill>
                  <a:srgbClr val="C00000"/>
                </a:solidFill>
              </a:rPr>
              <a:t> 	</a:t>
            </a:r>
            <a:r>
              <a:rPr lang="en-US" sz="2000" dirty="0" err="1">
                <a:solidFill>
                  <a:srgbClr val="C00000"/>
                </a:solidFill>
              </a:rPr>
              <a:t>nampak,dalam</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birokrasi</a:t>
            </a:r>
            <a:r>
              <a:rPr lang="en-US" sz="2000" dirty="0">
                <a:solidFill>
                  <a:srgbClr val="C00000"/>
                </a:solidFill>
              </a:rPr>
              <a:t> yang </a:t>
            </a:r>
            <a:r>
              <a:rPr lang="en-US" sz="2000" dirty="0" err="1">
                <a:solidFill>
                  <a:srgbClr val="C00000"/>
                </a:solidFill>
              </a:rPr>
              <a:t>kaku</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fleksibel</a:t>
            </a:r>
            <a:r>
              <a:rPr lang="en-US" sz="2000" dirty="0">
                <a:solidFill>
                  <a:srgbClr val="C00000"/>
                </a:solidFill>
              </a:rPr>
              <a:t>, yang </a:t>
            </a:r>
            <a:r>
              <a:rPr lang="en-US" sz="2000" dirty="0" err="1">
                <a:solidFill>
                  <a:srgbClr val="C00000"/>
                </a:solidFill>
              </a:rPr>
              <a:t>pokoknya</a:t>
            </a:r>
            <a:r>
              <a:rPr lang="en-US" sz="2000" dirty="0">
                <a:solidFill>
                  <a:srgbClr val="C00000"/>
                </a:solidFill>
              </a:rPr>
              <a:t> 	</a:t>
            </a:r>
            <a:r>
              <a:rPr lang="en-US" sz="2000" dirty="0" err="1">
                <a:solidFill>
                  <a:srgbClr val="C00000"/>
                </a:solidFill>
              </a:rPr>
              <a:t>baku</a:t>
            </a:r>
            <a:r>
              <a:rPr lang="en-US" sz="2000" dirty="0">
                <a:solidFill>
                  <a:srgbClr val="C00000"/>
                </a:solidFill>
              </a:rPr>
              <a:t> </a:t>
            </a:r>
            <a:r>
              <a:rPr lang="en-US" sz="2000" dirty="0" err="1">
                <a:solidFill>
                  <a:srgbClr val="C00000"/>
                </a:solidFill>
              </a:rPr>
              <a:t>menurut</a:t>
            </a:r>
            <a:r>
              <a:rPr lang="en-US" sz="2000" dirty="0">
                <a:solidFill>
                  <a:srgbClr val="C00000"/>
                </a:solidFill>
              </a:rPr>
              <a:t> </a:t>
            </a:r>
            <a:r>
              <a:rPr lang="en-US" sz="2000" dirty="0" err="1">
                <a:solidFill>
                  <a:srgbClr val="C00000"/>
                </a:solidFill>
              </a:rPr>
              <a:t>aturan</a:t>
            </a:r>
            <a:r>
              <a:rPr lang="en-US" sz="2000" dirty="0">
                <a:solidFill>
                  <a:srgbClr val="C00000"/>
                </a:solidFill>
              </a:rPr>
              <a:t>, </a:t>
            </a:r>
            <a:r>
              <a:rPr lang="en-US" sz="2000" dirty="0" err="1">
                <a:solidFill>
                  <a:srgbClr val="C00000"/>
                </a:solidFill>
              </a:rPr>
              <a:t>tanpa</a:t>
            </a:r>
            <a:r>
              <a:rPr lang="en-US" sz="2000" dirty="0">
                <a:solidFill>
                  <a:srgbClr val="C00000"/>
                </a:solidFill>
              </a:rPr>
              <a:t> </a:t>
            </a:r>
            <a:r>
              <a:rPr lang="en-US" sz="2000" dirty="0" err="1">
                <a:solidFill>
                  <a:srgbClr val="C00000"/>
                </a:solidFill>
              </a:rPr>
              <a:t>melihat</a:t>
            </a:r>
            <a:r>
              <a:rPr lang="en-US" sz="2000" dirty="0">
                <a:solidFill>
                  <a:srgbClr val="C00000"/>
                </a:solidFill>
              </a:rPr>
              <a:t> </a:t>
            </a:r>
            <a:r>
              <a:rPr lang="en-US" sz="2000" dirty="0" err="1">
                <a:solidFill>
                  <a:srgbClr val="C00000"/>
                </a:solidFill>
              </a:rPr>
              <a:t>kasus-perkasus</a:t>
            </a:r>
            <a:r>
              <a:rPr lang="en-US" sz="2000" dirty="0">
                <a:solidFill>
                  <a:srgbClr val="C00000"/>
                </a:solidFill>
              </a:rPr>
              <a:t>.</a:t>
            </a:r>
            <a:br>
              <a:rPr lang="en-US" sz="2000" dirty="0">
                <a:solidFill>
                  <a:srgbClr val="C00000"/>
                </a:solidFill>
              </a:rPr>
            </a:br>
            <a:r>
              <a:rPr lang="en-US" sz="2000" dirty="0">
                <a:solidFill>
                  <a:srgbClr val="C00000"/>
                </a:solidFill>
              </a:rPr>
              <a:t>e. </a:t>
            </a:r>
            <a:r>
              <a:rPr lang="en-US" sz="2000" b="1" i="1" dirty="0" err="1">
                <a:solidFill>
                  <a:srgbClr val="C00000"/>
                </a:solidFill>
              </a:rPr>
              <a:t>Psycophancy</a:t>
            </a:r>
            <a:r>
              <a:rPr lang="en-US" sz="2000" dirty="0">
                <a:solidFill>
                  <a:srgbClr val="C00000"/>
                </a:solidFill>
              </a:rPr>
              <a:t> </a:t>
            </a:r>
            <a:r>
              <a:rPr lang="en-US" sz="2000" dirty="0" err="1">
                <a:solidFill>
                  <a:srgbClr val="C00000"/>
                </a:solidFill>
              </a:rPr>
              <a:t>yaitu</a:t>
            </a:r>
            <a:r>
              <a:rPr lang="en-US" sz="2000" dirty="0">
                <a:solidFill>
                  <a:srgbClr val="C00000"/>
                </a:solidFill>
              </a:rPr>
              <a:t> </a:t>
            </a:r>
            <a:r>
              <a:rPr lang="en-US" sz="2000" dirty="0" err="1">
                <a:solidFill>
                  <a:srgbClr val="C00000"/>
                </a:solidFill>
              </a:rPr>
              <a:t>kecenderungan</a:t>
            </a:r>
            <a:r>
              <a:rPr lang="en-US" sz="2000" dirty="0">
                <a:solidFill>
                  <a:srgbClr val="C00000"/>
                </a:solidFill>
              </a:rPr>
              <a:t> </a:t>
            </a:r>
            <a:r>
              <a:rPr lang="en-US" sz="2000" dirty="0" err="1">
                <a:solidFill>
                  <a:srgbClr val="C00000"/>
                </a:solidFill>
              </a:rPr>
              <a:t>penyakit</a:t>
            </a:r>
            <a:r>
              <a:rPr lang="en-US" sz="2000" dirty="0">
                <a:solidFill>
                  <a:srgbClr val="C00000"/>
                </a:solidFill>
              </a:rPr>
              <a:t> </a:t>
            </a:r>
            <a:r>
              <a:rPr lang="en-US" sz="2000" dirty="0" err="1">
                <a:solidFill>
                  <a:srgbClr val="C00000"/>
                </a:solidFill>
              </a:rPr>
              <a:t>birokrat</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menjilat</a:t>
            </a:r>
            <a:r>
              <a:rPr lang="en-US" sz="2000" dirty="0">
                <a:solidFill>
                  <a:srgbClr val="C00000"/>
                </a:solidFill>
              </a:rPr>
              <a:t> pada 	</a:t>
            </a:r>
            <a:r>
              <a:rPr lang="en-US" sz="2000" dirty="0" err="1">
                <a:solidFill>
                  <a:srgbClr val="C00000"/>
                </a:solidFill>
              </a:rPr>
              <a:t>atasannya</a:t>
            </a:r>
            <a:r>
              <a:rPr lang="en-US" sz="2000" dirty="0">
                <a:solidFill>
                  <a:srgbClr val="C00000"/>
                </a:solidFill>
              </a:rPr>
              <a:t>. Ada </a:t>
            </a:r>
            <a:r>
              <a:rPr lang="en-US" sz="2000" dirty="0" err="1">
                <a:solidFill>
                  <a:srgbClr val="C00000"/>
                </a:solidFill>
              </a:rPr>
              <a:t>gejala</a:t>
            </a:r>
            <a:r>
              <a:rPr lang="en-US" sz="2000" dirty="0">
                <a:solidFill>
                  <a:srgbClr val="C00000"/>
                </a:solidFill>
              </a:rPr>
              <a:t> </a:t>
            </a:r>
            <a:r>
              <a:rPr lang="en-US" sz="2000" dirty="0" err="1">
                <a:solidFill>
                  <a:srgbClr val="C00000"/>
                </a:solidFill>
              </a:rPr>
              <a:t>Asal</a:t>
            </a:r>
            <a:r>
              <a:rPr lang="en-US" sz="2000" dirty="0">
                <a:solidFill>
                  <a:srgbClr val="C00000"/>
                </a:solidFill>
              </a:rPr>
              <a:t> Bapak </a:t>
            </a:r>
            <a:r>
              <a:rPr lang="en-US" sz="2000" dirty="0" err="1">
                <a:solidFill>
                  <a:srgbClr val="C00000"/>
                </a:solidFill>
              </a:rPr>
              <a:t>senang</a:t>
            </a:r>
            <a:r>
              <a:rPr lang="en-US" sz="2000" dirty="0">
                <a:solidFill>
                  <a:srgbClr val="C00000"/>
                </a:solidFill>
              </a:rPr>
              <a:t>. </a:t>
            </a:r>
            <a:r>
              <a:rPr lang="en-US" sz="2000" dirty="0" err="1">
                <a:solidFill>
                  <a:srgbClr val="C00000"/>
                </a:solidFill>
              </a:rPr>
              <a:t>Kecenderungan</a:t>
            </a:r>
            <a:r>
              <a:rPr lang="en-US" sz="2000" dirty="0">
                <a:solidFill>
                  <a:srgbClr val="C00000"/>
                </a:solidFill>
              </a:rPr>
              <a:t> </a:t>
            </a:r>
            <a:r>
              <a:rPr lang="en-US" sz="2000" dirty="0" err="1">
                <a:solidFill>
                  <a:srgbClr val="C00000"/>
                </a:solidFill>
              </a:rPr>
              <a:t>birokrat</a:t>
            </a:r>
            <a:r>
              <a:rPr lang="en-US" sz="2000" dirty="0">
                <a:solidFill>
                  <a:srgbClr val="C00000"/>
                </a:solidFill>
              </a:rPr>
              <a:t> </a:t>
            </a:r>
            <a:r>
              <a:rPr lang="en-US" sz="2000" dirty="0" err="1">
                <a:solidFill>
                  <a:srgbClr val="C00000"/>
                </a:solidFill>
              </a:rPr>
              <a:t>melayani</a:t>
            </a:r>
            <a:r>
              <a:rPr lang="en-US" sz="2000" dirty="0">
                <a:solidFill>
                  <a:srgbClr val="C00000"/>
                </a:solidFill>
              </a:rPr>
              <a:t> 	</a:t>
            </a:r>
            <a:r>
              <a:rPr lang="en-US" sz="2000" dirty="0" err="1">
                <a:solidFill>
                  <a:srgbClr val="C00000"/>
                </a:solidFill>
              </a:rPr>
              <a:t>individu</a:t>
            </a:r>
            <a:r>
              <a:rPr lang="en-US" sz="2000" dirty="0">
                <a:solidFill>
                  <a:srgbClr val="C00000"/>
                </a:solidFill>
              </a:rPr>
              <a:t> </a:t>
            </a:r>
            <a:r>
              <a:rPr lang="en-US" sz="2000" dirty="0" err="1">
                <a:solidFill>
                  <a:srgbClr val="C00000"/>
                </a:solidFill>
              </a:rPr>
              <a:t>atasannya</a:t>
            </a:r>
            <a:r>
              <a:rPr lang="en-US" sz="2000" dirty="0">
                <a:solidFill>
                  <a:srgbClr val="C00000"/>
                </a:solidFill>
              </a:rPr>
              <a:t>, </a:t>
            </a:r>
            <a:r>
              <a:rPr lang="en-US" sz="2000" dirty="0" err="1">
                <a:solidFill>
                  <a:srgbClr val="C00000"/>
                </a:solidFill>
              </a:rPr>
              <a:t>bukan</a:t>
            </a:r>
            <a:r>
              <a:rPr lang="en-US" sz="2000" dirty="0">
                <a:solidFill>
                  <a:srgbClr val="C00000"/>
                </a:solidFill>
              </a:rPr>
              <a:t> </a:t>
            </a:r>
            <a:r>
              <a:rPr lang="en-US" sz="2000" dirty="0" err="1">
                <a:solidFill>
                  <a:srgbClr val="C00000"/>
                </a:solidFill>
              </a:rPr>
              <a:t>melayani</a:t>
            </a:r>
            <a:r>
              <a:rPr lang="en-US" sz="2000" dirty="0">
                <a:solidFill>
                  <a:srgbClr val="C00000"/>
                </a:solidFill>
              </a:rPr>
              <a:t> </a:t>
            </a:r>
            <a:r>
              <a:rPr lang="en-US" sz="2000" dirty="0" err="1">
                <a:solidFill>
                  <a:srgbClr val="C00000"/>
                </a:solidFill>
              </a:rPr>
              <a:t>publik</a:t>
            </a:r>
            <a:r>
              <a:rPr lang="en-US" sz="2000" dirty="0">
                <a:solidFill>
                  <a:srgbClr val="C00000"/>
                </a:solidFill>
              </a:rPr>
              <a:t> dan </a:t>
            </a:r>
            <a:r>
              <a:rPr lang="en-US" sz="2000" dirty="0" err="1">
                <a:solidFill>
                  <a:srgbClr val="C00000"/>
                </a:solidFill>
              </a:rPr>
              <a:t>hati</a:t>
            </a:r>
            <a:r>
              <a:rPr lang="en-US" sz="2000" dirty="0">
                <a:solidFill>
                  <a:srgbClr val="C00000"/>
                </a:solidFill>
              </a:rPr>
              <a:t> </a:t>
            </a:r>
            <a:r>
              <a:rPr lang="en-US" sz="2000" dirty="0" err="1">
                <a:solidFill>
                  <a:srgbClr val="C00000"/>
                </a:solidFill>
              </a:rPr>
              <a:t>nurani</a:t>
            </a:r>
            <a:r>
              <a:rPr lang="en-US" sz="2000" dirty="0">
                <a:solidFill>
                  <a:srgbClr val="C00000"/>
                </a:solidFill>
              </a:rPr>
              <a:t>. </a:t>
            </a:r>
            <a:r>
              <a:rPr lang="en-US" sz="2000" dirty="0" err="1">
                <a:solidFill>
                  <a:srgbClr val="C00000"/>
                </a:solidFill>
              </a:rPr>
              <a:t>Gejala</a:t>
            </a:r>
            <a:r>
              <a:rPr lang="en-US" sz="2000" dirty="0">
                <a:solidFill>
                  <a:srgbClr val="C00000"/>
                </a:solidFill>
              </a:rPr>
              <a:t> </a:t>
            </a:r>
            <a:r>
              <a:rPr lang="en-US" sz="2000" dirty="0" err="1">
                <a:solidFill>
                  <a:srgbClr val="C00000"/>
                </a:solidFill>
              </a:rPr>
              <a:t>ini</a:t>
            </a:r>
            <a:r>
              <a:rPr lang="en-US" sz="2000" dirty="0">
                <a:solidFill>
                  <a:srgbClr val="C00000"/>
                </a:solidFill>
              </a:rPr>
              <a:t> </a:t>
            </a:r>
            <a:r>
              <a:rPr lang="en-US" sz="2000" dirty="0" err="1">
                <a:solidFill>
                  <a:srgbClr val="C00000"/>
                </a:solidFill>
              </a:rPr>
              <a:t>bisa</a:t>
            </a:r>
            <a:r>
              <a:rPr lang="en-US" sz="2000" dirty="0">
                <a:solidFill>
                  <a:srgbClr val="C00000"/>
                </a:solidFill>
              </a:rPr>
              <a:t> juga 	</a:t>
            </a:r>
            <a:r>
              <a:rPr lang="en-US" sz="2000" dirty="0" err="1">
                <a:solidFill>
                  <a:srgbClr val="C00000"/>
                </a:solidFill>
              </a:rPr>
              <a:t>dikatakan</a:t>
            </a:r>
            <a:r>
              <a:rPr lang="en-US" sz="2000" dirty="0">
                <a:solidFill>
                  <a:srgbClr val="C00000"/>
                </a:solidFill>
              </a:rPr>
              <a:t> </a:t>
            </a:r>
            <a:r>
              <a:rPr lang="en-US" sz="2000" dirty="0" err="1">
                <a:solidFill>
                  <a:srgbClr val="C00000"/>
                </a:solidFill>
              </a:rPr>
              <a:t>loyalitas</a:t>
            </a:r>
            <a:r>
              <a:rPr lang="en-US" sz="2000" dirty="0">
                <a:solidFill>
                  <a:srgbClr val="C00000"/>
                </a:solidFill>
              </a:rPr>
              <a:t> pada </a:t>
            </a:r>
            <a:r>
              <a:rPr lang="en-US" sz="2000" dirty="0" err="1">
                <a:solidFill>
                  <a:srgbClr val="C00000"/>
                </a:solidFill>
              </a:rPr>
              <a:t>individu</a:t>
            </a:r>
            <a:r>
              <a:rPr lang="en-US" sz="2000" dirty="0">
                <a:solidFill>
                  <a:srgbClr val="C00000"/>
                </a:solidFill>
              </a:rPr>
              <a:t>, </a:t>
            </a:r>
            <a:r>
              <a:rPr lang="en-US" sz="2000" dirty="0" err="1">
                <a:solidFill>
                  <a:srgbClr val="C00000"/>
                </a:solidFill>
              </a:rPr>
              <a:t>bukan</a:t>
            </a:r>
            <a:r>
              <a:rPr lang="en-US" sz="2000" dirty="0">
                <a:solidFill>
                  <a:srgbClr val="C00000"/>
                </a:solidFill>
              </a:rPr>
              <a:t> </a:t>
            </a:r>
            <a:r>
              <a:rPr lang="en-US" sz="2000" dirty="0" err="1">
                <a:solidFill>
                  <a:srgbClr val="C00000"/>
                </a:solidFill>
              </a:rPr>
              <a:t>loyalitas</a:t>
            </a:r>
            <a:r>
              <a:rPr lang="en-US" sz="2000" dirty="0">
                <a:solidFill>
                  <a:srgbClr val="C00000"/>
                </a:solidFill>
              </a:rPr>
              <a:t> pada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a:solidFill>
                  <a:srgbClr val="C00000"/>
                </a:solidFill>
              </a:rPr>
              <a:t>f. </a:t>
            </a:r>
            <a:r>
              <a:rPr lang="en-US" sz="2000" b="1" i="1" dirty="0">
                <a:solidFill>
                  <a:srgbClr val="C00000"/>
                </a:solidFill>
              </a:rPr>
              <a:t>Over staffing </a:t>
            </a:r>
            <a:r>
              <a:rPr lang="en-US" sz="2000" dirty="0" err="1">
                <a:solidFill>
                  <a:srgbClr val="C00000"/>
                </a:solidFill>
              </a:rPr>
              <a:t>yaitu</a:t>
            </a:r>
            <a:r>
              <a:rPr lang="en-US" sz="2000" dirty="0">
                <a:solidFill>
                  <a:srgbClr val="C00000"/>
                </a:solidFill>
              </a:rPr>
              <a:t> </a:t>
            </a:r>
            <a:r>
              <a:rPr lang="en-US" sz="2000" dirty="0" err="1">
                <a:solidFill>
                  <a:srgbClr val="C00000"/>
                </a:solidFill>
              </a:rPr>
              <a:t>Gejala</a:t>
            </a:r>
            <a:r>
              <a:rPr lang="en-US" sz="2000" dirty="0">
                <a:solidFill>
                  <a:srgbClr val="C00000"/>
                </a:solidFill>
              </a:rPr>
              <a:t> </a:t>
            </a:r>
            <a:r>
              <a:rPr lang="en-US" sz="2000" dirty="0" err="1">
                <a:solidFill>
                  <a:srgbClr val="C00000"/>
                </a:solidFill>
              </a:rPr>
              <a:t>penyakit</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birokrasi</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bentuk</a:t>
            </a:r>
            <a:r>
              <a:rPr lang="en-US" sz="2000" dirty="0">
                <a:solidFill>
                  <a:srgbClr val="C00000"/>
                </a:solidFill>
              </a:rPr>
              <a:t> 	</a:t>
            </a:r>
            <a:r>
              <a:rPr lang="en-US" sz="2000" dirty="0" err="1">
                <a:solidFill>
                  <a:srgbClr val="C00000"/>
                </a:solidFill>
              </a:rPr>
              <a:t>pembengkakan</a:t>
            </a:r>
            <a:r>
              <a:rPr lang="en-US" sz="2000" dirty="0">
                <a:solidFill>
                  <a:srgbClr val="C00000"/>
                </a:solidFill>
              </a:rPr>
              <a:t> </a:t>
            </a:r>
            <a:r>
              <a:rPr lang="en-US" sz="2000" dirty="0" err="1">
                <a:solidFill>
                  <a:srgbClr val="C00000"/>
                </a:solidFill>
              </a:rPr>
              <a:t>staf</a:t>
            </a:r>
            <a:r>
              <a:rPr lang="en-US" sz="2000" dirty="0">
                <a:solidFill>
                  <a:srgbClr val="C00000"/>
                </a:solidFill>
              </a:rPr>
              <a:t>. </a:t>
            </a:r>
            <a:r>
              <a:rPr lang="en-US" sz="2000" dirty="0" err="1">
                <a:solidFill>
                  <a:srgbClr val="C00000"/>
                </a:solidFill>
              </a:rPr>
              <a:t>Terlalu</a:t>
            </a:r>
            <a:r>
              <a:rPr lang="en-US" sz="2000" dirty="0">
                <a:solidFill>
                  <a:srgbClr val="C00000"/>
                </a:solidFill>
              </a:rPr>
              <a:t> </a:t>
            </a:r>
            <a:r>
              <a:rPr lang="en-US" sz="2000" dirty="0" err="1">
                <a:solidFill>
                  <a:srgbClr val="C00000"/>
                </a:solidFill>
              </a:rPr>
              <a:t>banyak</a:t>
            </a:r>
            <a:r>
              <a:rPr lang="en-US" sz="2000" dirty="0">
                <a:solidFill>
                  <a:srgbClr val="C00000"/>
                </a:solidFill>
              </a:rPr>
              <a:t> </a:t>
            </a:r>
            <a:r>
              <a:rPr lang="en-US" sz="2000" dirty="0" err="1">
                <a:solidFill>
                  <a:srgbClr val="C00000"/>
                </a:solidFill>
              </a:rPr>
              <a:t>staf</a:t>
            </a:r>
            <a:r>
              <a:rPr lang="en-US" sz="2000" dirty="0">
                <a:solidFill>
                  <a:srgbClr val="C00000"/>
                </a:solidFill>
              </a:rPr>
              <a:t> </a:t>
            </a:r>
            <a:r>
              <a:rPr lang="en-US" sz="2000" dirty="0" err="1">
                <a:solidFill>
                  <a:srgbClr val="C00000"/>
                </a:solidFill>
              </a:rPr>
              <a:t>sehingga</a:t>
            </a:r>
            <a:r>
              <a:rPr lang="en-US" sz="2000" dirty="0">
                <a:solidFill>
                  <a:srgbClr val="C00000"/>
                </a:solidFill>
              </a:rPr>
              <a:t> </a:t>
            </a:r>
            <a:r>
              <a:rPr lang="en-US" sz="2000" dirty="0" err="1">
                <a:solidFill>
                  <a:srgbClr val="C00000"/>
                </a:solidFill>
              </a:rPr>
              <a:t>mengurangi</a:t>
            </a:r>
            <a:r>
              <a:rPr lang="en-US" sz="2000" dirty="0">
                <a:solidFill>
                  <a:srgbClr val="C00000"/>
                </a:solidFill>
              </a:rPr>
              <a:t> </a:t>
            </a:r>
            <a:r>
              <a:rPr lang="en-US" sz="2000" dirty="0" err="1">
                <a:solidFill>
                  <a:srgbClr val="C00000"/>
                </a:solidFill>
              </a:rPr>
              <a:t>efisiensi</a:t>
            </a:r>
            <a:r>
              <a:rPr lang="en-US" sz="2000" dirty="0">
                <a:solidFill>
                  <a:srgbClr val="C00000"/>
                </a:solidFill>
              </a:rPr>
              <a:t>.</a:t>
            </a:r>
            <a:br>
              <a:rPr lang="en-US" sz="2000" dirty="0">
                <a:solidFill>
                  <a:srgbClr val="C00000"/>
                </a:solidFill>
              </a:rPr>
            </a:br>
            <a:r>
              <a:rPr lang="en-US" sz="2000" dirty="0">
                <a:solidFill>
                  <a:srgbClr val="C00000"/>
                </a:solidFill>
              </a:rPr>
              <a:t>g. </a:t>
            </a:r>
            <a:r>
              <a:rPr lang="en-US" sz="2000" b="1" i="1" dirty="0" err="1">
                <a:solidFill>
                  <a:srgbClr val="C00000"/>
                </a:solidFill>
              </a:rPr>
              <a:t>Paperasserie</a:t>
            </a:r>
            <a:r>
              <a:rPr lang="en-US" sz="2000" i="1"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kecenderungan</a:t>
            </a:r>
            <a:r>
              <a:rPr lang="en-US" sz="2000" dirty="0">
                <a:solidFill>
                  <a:srgbClr val="C00000"/>
                </a:solidFill>
              </a:rPr>
              <a:t> </a:t>
            </a:r>
            <a:r>
              <a:rPr lang="en-US" sz="2000" dirty="0" err="1">
                <a:solidFill>
                  <a:srgbClr val="C00000"/>
                </a:solidFill>
              </a:rPr>
              <a:t>birokrasi</a:t>
            </a:r>
            <a:r>
              <a:rPr lang="en-US" sz="2000" dirty="0">
                <a:solidFill>
                  <a:srgbClr val="C00000"/>
                </a:solidFill>
              </a:rPr>
              <a:t> </a:t>
            </a:r>
            <a:r>
              <a:rPr lang="en-US" sz="2000" dirty="0" err="1">
                <a:solidFill>
                  <a:srgbClr val="C00000"/>
                </a:solidFill>
              </a:rPr>
              <a:t>menggunakan</a:t>
            </a:r>
            <a:r>
              <a:rPr lang="en-US" sz="2000" dirty="0">
                <a:solidFill>
                  <a:srgbClr val="C00000"/>
                </a:solidFill>
              </a:rPr>
              <a:t> </a:t>
            </a:r>
            <a:r>
              <a:rPr lang="en-US" sz="2000" dirty="0" err="1">
                <a:solidFill>
                  <a:srgbClr val="C00000"/>
                </a:solidFill>
              </a:rPr>
              <a:t>banyak</a:t>
            </a:r>
            <a:r>
              <a:rPr lang="en-US" sz="2000" dirty="0">
                <a:solidFill>
                  <a:srgbClr val="C00000"/>
                </a:solidFill>
              </a:rPr>
              <a:t> </a:t>
            </a:r>
            <a:r>
              <a:rPr lang="en-US" sz="2000" dirty="0" err="1">
                <a:solidFill>
                  <a:srgbClr val="C00000"/>
                </a:solidFill>
              </a:rPr>
              <a:t>kertas</a:t>
            </a:r>
            <a:r>
              <a:rPr lang="en-US" sz="2000" dirty="0">
                <a:solidFill>
                  <a:srgbClr val="C00000"/>
                </a:solidFill>
              </a:rPr>
              <a:t>, 	</a:t>
            </a:r>
            <a:r>
              <a:rPr lang="en-US" sz="2000" dirty="0" err="1">
                <a:solidFill>
                  <a:srgbClr val="C00000"/>
                </a:solidFill>
              </a:rPr>
              <a:t>banyak</a:t>
            </a:r>
            <a:r>
              <a:rPr lang="en-US" sz="2000" dirty="0">
                <a:solidFill>
                  <a:srgbClr val="C00000"/>
                </a:solidFill>
              </a:rPr>
              <a:t> </a:t>
            </a:r>
            <a:r>
              <a:rPr lang="en-US" sz="2000" dirty="0" err="1">
                <a:solidFill>
                  <a:srgbClr val="C00000"/>
                </a:solidFill>
              </a:rPr>
              <a:t>formulir-formulir</a:t>
            </a:r>
            <a:r>
              <a:rPr lang="en-US" sz="2000" dirty="0">
                <a:solidFill>
                  <a:srgbClr val="C00000"/>
                </a:solidFill>
              </a:rPr>
              <a:t>, </a:t>
            </a:r>
            <a:r>
              <a:rPr lang="en-US" sz="2000" dirty="0" err="1">
                <a:solidFill>
                  <a:srgbClr val="C00000"/>
                </a:solidFill>
              </a:rPr>
              <a:t>banyak</a:t>
            </a:r>
            <a:r>
              <a:rPr lang="en-US" sz="2000" dirty="0">
                <a:solidFill>
                  <a:srgbClr val="C00000"/>
                </a:solidFill>
              </a:rPr>
              <a:t> </a:t>
            </a:r>
            <a:r>
              <a:rPr lang="en-US" sz="2000" dirty="0" err="1">
                <a:solidFill>
                  <a:srgbClr val="C00000"/>
                </a:solidFill>
              </a:rPr>
              <a:t>laporan-laporan</a:t>
            </a:r>
            <a:r>
              <a:rPr lang="en-US" sz="2000" dirty="0">
                <a:solidFill>
                  <a:srgbClr val="C00000"/>
                </a:solidFill>
              </a:rPr>
              <a:t>, </a:t>
            </a:r>
            <a:r>
              <a:rPr lang="en-US" sz="2000" dirty="0" err="1">
                <a:solidFill>
                  <a:srgbClr val="C00000"/>
                </a:solidFill>
              </a:rPr>
              <a:t>tetapi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pernah</a:t>
            </a:r>
            <a:r>
              <a:rPr lang="en-US" sz="2000" dirty="0">
                <a:solidFill>
                  <a:srgbClr val="C00000"/>
                </a:solidFill>
              </a:rPr>
              <a:t> 	</a:t>
            </a:r>
            <a:r>
              <a:rPr lang="en-US" sz="2000" dirty="0" err="1">
                <a:solidFill>
                  <a:srgbClr val="C00000"/>
                </a:solidFill>
              </a:rPr>
              <a:t>dipergunakan</a:t>
            </a:r>
            <a:r>
              <a:rPr lang="en-US" sz="2000" dirty="0">
                <a:solidFill>
                  <a:srgbClr val="C00000"/>
                </a:solidFill>
              </a:rPr>
              <a:t> </a:t>
            </a:r>
            <a:r>
              <a:rPr lang="en-US" sz="2000" dirty="0" err="1">
                <a:solidFill>
                  <a:srgbClr val="C00000"/>
                </a:solidFill>
              </a:rPr>
              <a:t>sebagaimana</a:t>
            </a:r>
            <a:r>
              <a:rPr lang="en-US" sz="2000" dirty="0">
                <a:solidFill>
                  <a:srgbClr val="C00000"/>
                </a:solidFill>
              </a:rPr>
              <a:t> </a:t>
            </a:r>
            <a:r>
              <a:rPr lang="en-US" sz="2000" dirty="0" err="1">
                <a:solidFill>
                  <a:srgbClr val="C00000"/>
                </a:solidFill>
              </a:rPr>
              <a:t>mestinya</a:t>
            </a:r>
            <a:r>
              <a:rPr lang="en-US" sz="2000" dirty="0">
                <a:solidFill>
                  <a:srgbClr val="C00000"/>
                </a:solidFill>
              </a:rPr>
              <a:t> </a:t>
            </a:r>
            <a:r>
              <a:rPr lang="en-US" sz="2000" dirty="0" err="1">
                <a:solidFill>
                  <a:srgbClr val="C00000"/>
                </a:solidFill>
              </a:rPr>
              <a:t>fungsinya</a:t>
            </a:r>
            <a:r>
              <a:rPr lang="en-US" sz="2000" dirty="0">
                <a:solidFill>
                  <a:srgbClr val="C00000"/>
                </a:solidFill>
              </a:rPr>
              <a:t>.</a:t>
            </a:r>
            <a:br>
              <a:rPr lang="en-US" sz="2000" dirty="0">
                <a:solidFill>
                  <a:srgbClr val="C00000"/>
                </a:solidFill>
              </a:rPr>
            </a:br>
            <a:r>
              <a:rPr lang="en-US" sz="2000" dirty="0">
                <a:solidFill>
                  <a:srgbClr val="C00000"/>
                </a:solidFill>
              </a:rPr>
              <a:t>h. </a:t>
            </a:r>
            <a:r>
              <a:rPr lang="en-US" sz="2000" b="1" i="1" dirty="0">
                <a:solidFill>
                  <a:srgbClr val="C00000"/>
                </a:solidFill>
              </a:rPr>
              <a:t>Defective accounting </a:t>
            </a:r>
            <a:r>
              <a:rPr lang="en-US" sz="2000" dirty="0" err="1">
                <a:solidFill>
                  <a:srgbClr val="C00000"/>
                </a:solidFill>
              </a:rPr>
              <a:t>yaitu</a:t>
            </a:r>
            <a:r>
              <a:rPr lang="en-US" sz="2000" dirty="0">
                <a:solidFill>
                  <a:srgbClr val="C00000"/>
                </a:solidFill>
              </a:rPr>
              <a:t> </a:t>
            </a:r>
            <a:r>
              <a:rPr lang="en-US" sz="2000" dirty="0" err="1">
                <a:solidFill>
                  <a:srgbClr val="C00000"/>
                </a:solidFill>
              </a:rPr>
              <a:t>pemeriksaan</a:t>
            </a:r>
            <a:r>
              <a:rPr lang="en-US" sz="2000" dirty="0">
                <a:solidFill>
                  <a:srgbClr val="C00000"/>
                </a:solidFill>
              </a:rPr>
              <a:t> </a:t>
            </a:r>
            <a:r>
              <a:rPr lang="en-US" sz="2000" dirty="0" err="1">
                <a:solidFill>
                  <a:srgbClr val="C00000"/>
                </a:solidFill>
              </a:rPr>
              <a:t>keuangan</a:t>
            </a:r>
            <a:r>
              <a:rPr lang="en-US" sz="2000" dirty="0">
                <a:solidFill>
                  <a:srgbClr val="C00000"/>
                </a:solidFill>
              </a:rPr>
              <a:t> yang </a:t>
            </a:r>
            <a:r>
              <a:rPr lang="en-US" sz="2000" dirty="0" err="1">
                <a:solidFill>
                  <a:srgbClr val="C00000"/>
                </a:solidFill>
              </a:rPr>
              <a:t>cacat</a:t>
            </a:r>
            <a:r>
              <a:rPr lang="en-US" sz="2000" dirty="0">
                <a:solidFill>
                  <a:srgbClr val="C00000"/>
                </a:solidFill>
              </a:rPr>
              <a:t>. </a:t>
            </a:r>
            <a:r>
              <a:rPr lang="en-US" sz="2000" dirty="0" err="1">
                <a:solidFill>
                  <a:srgbClr val="C00000"/>
                </a:solidFill>
              </a:rPr>
              <a:t>Artinya</a:t>
            </a:r>
            <a:r>
              <a:rPr lang="en-US" sz="2000" dirty="0">
                <a:solidFill>
                  <a:srgbClr val="C00000"/>
                </a:solidFill>
              </a:rPr>
              <a:t> 	</a:t>
            </a:r>
            <a:r>
              <a:rPr lang="en-US" sz="2000" dirty="0" err="1">
                <a:solidFill>
                  <a:srgbClr val="C00000"/>
                </a:solidFill>
              </a:rPr>
              <a:t>pelaporan</a:t>
            </a:r>
            <a:r>
              <a:rPr lang="en-US" sz="2000" dirty="0">
                <a:solidFill>
                  <a:srgbClr val="C00000"/>
                </a:solidFill>
              </a:rPr>
              <a:t> </a:t>
            </a:r>
            <a:r>
              <a:rPr lang="en-US" sz="2000" dirty="0" err="1">
                <a:solidFill>
                  <a:srgbClr val="C00000"/>
                </a:solidFill>
              </a:rPr>
              <a:t>keuangan</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sebagaiamana</a:t>
            </a:r>
            <a:r>
              <a:rPr lang="en-US" sz="2000" dirty="0">
                <a:solidFill>
                  <a:srgbClr val="C00000"/>
                </a:solidFill>
              </a:rPr>
              <a:t> </a:t>
            </a:r>
            <a:r>
              <a:rPr lang="en-US" sz="2000" dirty="0" err="1">
                <a:solidFill>
                  <a:srgbClr val="C00000"/>
                </a:solidFill>
              </a:rPr>
              <a:t>mestinya</a:t>
            </a:r>
            <a:r>
              <a:rPr lang="en-US" sz="2000" dirty="0">
                <a:solidFill>
                  <a:srgbClr val="C00000"/>
                </a:solidFill>
              </a:rPr>
              <a:t>, </a:t>
            </a:r>
            <a:r>
              <a:rPr lang="en-US" sz="2000" dirty="0" err="1">
                <a:solidFill>
                  <a:srgbClr val="C00000"/>
                </a:solidFill>
              </a:rPr>
              <a:t>ada</a:t>
            </a:r>
            <a:r>
              <a:rPr lang="en-US" sz="2000" dirty="0">
                <a:solidFill>
                  <a:srgbClr val="C00000"/>
                </a:solidFill>
              </a:rPr>
              <a:t> </a:t>
            </a:r>
            <a:r>
              <a:rPr lang="en-US" sz="2000" dirty="0" err="1">
                <a:solidFill>
                  <a:srgbClr val="C00000"/>
                </a:solidFill>
              </a:rPr>
              <a:t>pelaporan</a:t>
            </a:r>
            <a:r>
              <a:rPr lang="en-US" sz="2000" dirty="0">
                <a:solidFill>
                  <a:srgbClr val="C00000"/>
                </a:solidFill>
              </a:rPr>
              <a:t> </a:t>
            </a:r>
            <a:r>
              <a:rPr lang="en-US" sz="2000" dirty="0" err="1">
                <a:solidFill>
                  <a:srgbClr val="C00000"/>
                </a:solidFill>
              </a:rPr>
              <a:t>keuangan</a:t>
            </a:r>
            <a:r>
              <a:rPr lang="en-US" sz="2000" dirty="0">
                <a:solidFill>
                  <a:srgbClr val="C00000"/>
                </a:solidFill>
              </a:rPr>
              <a:t> 	</a:t>
            </a:r>
            <a:r>
              <a:rPr lang="en-US" sz="2000" dirty="0" err="1">
                <a:solidFill>
                  <a:srgbClr val="C00000"/>
                </a:solidFill>
              </a:rPr>
              <a:t>ganda</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kepentingan</a:t>
            </a:r>
            <a:r>
              <a:rPr lang="en-US" sz="2000" dirty="0">
                <a:solidFill>
                  <a:srgbClr val="C00000"/>
                </a:solidFill>
              </a:rPr>
              <a:t> </a:t>
            </a:r>
            <a:r>
              <a:rPr lang="en-US" sz="2000" dirty="0" err="1">
                <a:solidFill>
                  <a:srgbClr val="C00000"/>
                </a:solidFill>
              </a:rPr>
              <a:t>mengelabuhi</a:t>
            </a:r>
            <a:r>
              <a:rPr lang="en-US" sz="2000" dirty="0">
                <a:solidFill>
                  <a:srgbClr val="C00000"/>
                </a:solidFill>
              </a:rPr>
              <a:t>. </a:t>
            </a:r>
            <a:r>
              <a:rPr lang="en-US" sz="2000" dirty="0" err="1">
                <a:solidFill>
                  <a:srgbClr val="C00000"/>
                </a:solidFill>
              </a:rPr>
              <a:t>Biasanya</a:t>
            </a:r>
            <a:r>
              <a:rPr lang="en-US" sz="2000" dirty="0">
                <a:solidFill>
                  <a:srgbClr val="C00000"/>
                </a:solidFill>
              </a:rPr>
              <a:t> </a:t>
            </a:r>
            <a:r>
              <a:rPr lang="en-US" sz="2000" dirty="0" err="1">
                <a:solidFill>
                  <a:srgbClr val="C00000"/>
                </a:solidFill>
              </a:rPr>
              <a:t>kesalahan</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keuangan</a:t>
            </a:r>
            <a:r>
              <a:rPr lang="en-US" sz="2000" dirty="0">
                <a:solidFill>
                  <a:srgbClr val="C00000"/>
                </a:solidFill>
              </a:rPr>
              <a:t> </a:t>
            </a:r>
            <a:r>
              <a:rPr lang="en-US" sz="2000" dirty="0" err="1">
                <a:solidFill>
                  <a:srgbClr val="C00000"/>
                </a:solidFill>
              </a:rPr>
              <a:t>ini</a:t>
            </a:r>
            <a:r>
              <a:rPr lang="en-US" sz="2000" dirty="0">
                <a:solidFill>
                  <a:srgbClr val="C00000"/>
                </a:solidFill>
              </a:rPr>
              <a:t> 	</a:t>
            </a:r>
            <a:r>
              <a:rPr lang="en-US" sz="2000" dirty="0" err="1">
                <a:solidFill>
                  <a:srgbClr val="C00000"/>
                </a:solidFill>
              </a:rPr>
              <a:t>adalah</a:t>
            </a:r>
            <a:r>
              <a:rPr lang="en-US" sz="2000" dirty="0">
                <a:solidFill>
                  <a:srgbClr val="C00000"/>
                </a:solidFill>
              </a:rPr>
              <a:t> mark up </a:t>
            </a:r>
            <a:r>
              <a:rPr lang="en-US" sz="2000" dirty="0" err="1">
                <a:solidFill>
                  <a:srgbClr val="C00000"/>
                </a:solidFill>
              </a:rPr>
              <a:t>proyek</a:t>
            </a:r>
            <a:r>
              <a:rPr lang="en-US" sz="2000" dirty="0">
                <a:solidFill>
                  <a:srgbClr val="C00000"/>
                </a:solidFill>
              </a:rPr>
              <a:t> </a:t>
            </a:r>
            <a:r>
              <a:rPr lang="en-US" sz="2000" dirty="0" err="1">
                <a:solidFill>
                  <a:srgbClr val="C00000"/>
                </a:solidFill>
              </a:rPr>
              <a:t>keuangan</a:t>
            </a:r>
            <a:r>
              <a:rPr lang="en-US" sz="2000" dirty="0">
                <a:solidFill>
                  <a:srgbClr val="C00000"/>
                </a:solidFill>
              </a:rPr>
              <a:t>.</a:t>
            </a:r>
            <a:endParaRPr lang="en-US" sz="2000" dirty="0"/>
          </a:p>
        </p:txBody>
      </p:sp>
    </p:spTree>
    <p:extLst>
      <p:ext uri="{BB962C8B-B14F-4D97-AF65-F5344CB8AC3E}">
        <p14:creationId xmlns:p14="http://schemas.microsoft.com/office/powerpoint/2010/main" val="41039665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526774" y="467138"/>
            <a:ext cx="9223513" cy="6092687"/>
          </a:xfrm>
        </p:spPr>
        <p:txBody>
          <a:bodyPr anchor="t"/>
          <a:lstStyle/>
          <a:p>
            <a:pPr algn="l"/>
            <a:r>
              <a:rPr lang="en-US" sz="4000" b="1" dirty="0">
                <a:solidFill>
                  <a:srgbClr val="C00000"/>
                </a:solidFill>
              </a:rPr>
              <a:t>Lembaga Ombudsman</a:t>
            </a:r>
            <a:br>
              <a:rPr lang="en-US" sz="4000" b="1" dirty="0">
                <a:solidFill>
                  <a:srgbClr val="C00000"/>
                </a:solidFill>
              </a:rPr>
            </a:br>
            <a:br>
              <a:rPr lang="en-US" sz="2000" dirty="0">
                <a:solidFill>
                  <a:srgbClr val="C00000"/>
                </a:solidFill>
              </a:rPr>
            </a:br>
            <a:r>
              <a:rPr lang="en-US" sz="2000" b="1" dirty="0" err="1">
                <a:solidFill>
                  <a:srgbClr val="C00000"/>
                </a:solidFill>
              </a:rPr>
              <a:t>Ombudsman</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lembaga</a:t>
            </a:r>
            <a:r>
              <a:rPr lang="en-US" sz="2000" dirty="0">
                <a:solidFill>
                  <a:srgbClr val="C00000"/>
                </a:solidFill>
              </a:rPr>
              <a:t> negara yang </a:t>
            </a:r>
            <a:r>
              <a:rPr lang="en-US" sz="2000" dirty="0" err="1">
                <a:solidFill>
                  <a:srgbClr val="C00000"/>
                </a:solidFill>
              </a:rPr>
              <a:t>mempunyai</a:t>
            </a:r>
            <a:r>
              <a:rPr lang="en-US" sz="2000" dirty="0">
                <a:solidFill>
                  <a:srgbClr val="C00000"/>
                </a:solidFill>
              </a:rPr>
              <a:t> </a:t>
            </a:r>
            <a:r>
              <a:rPr lang="en-US" sz="2000" dirty="0" err="1">
                <a:solidFill>
                  <a:srgbClr val="C00000"/>
                </a:solidFill>
              </a:rPr>
              <a:t>kewenangan</a:t>
            </a:r>
            <a:r>
              <a:rPr lang="en-US" sz="2000" dirty="0">
                <a:solidFill>
                  <a:srgbClr val="C00000"/>
                </a:solidFill>
              </a:rPr>
              <a:t> </a:t>
            </a:r>
            <a:r>
              <a:rPr lang="en-US" sz="2000" b="1" dirty="0" err="1">
                <a:solidFill>
                  <a:srgbClr val="C00000"/>
                </a:solidFill>
              </a:rPr>
              <a:t>mengawasi</a:t>
            </a:r>
            <a:r>
              <a:rPr lang="en-US" sz="2000" b="1" dirty="0">
                <a:solidFill>
                  <a:srgbClr val="C00000"/>
                </a:solidFill>
              </a:rPr>
              <a:t> </a:t>
            </a:r>
            <a:r>
              <a:rPr lang="en-US" sz="2000" b="1" dirty="0" err="1">
                <a:solidFill>
                  <a:srgbClr val="C00000"/>
                </a:solidFill>
              </a:rPr>
              <a:t>penyelenggaraan</a:t>
            </a:r>
            <a:r>
              <a:rPr lang="en-US" sz="2000" b="1" dirty="0">
                <a:solidFill>
                  <a:srgbClr val="C00000"/>
                </a:solidFill>
              </a:rPr>
              <a:t> </a:t>
            </a:r>
            <a:r>
              <a:rPr lang="en-US" sz="2000" b="1" dirty="0" err="1">
                <a:solidFill>
                  <a:srgbClr val="C00000"/>
                </a:solidFill>
              </a:rPr>
              <a:t>pelayanan</a:t>
            </a:r>
            <a:r>
              <a:rPr lang="en-US" sz="2000" b="1" dirty="0">
                <a:solidFill>
                  <a:srgbClr val="C00000"/>
                </a:solidFill>
              </a:rPr>
              <a:t> </a:t>
            </a:r>
            <a:r>
              <a:rPr lang="en-US" sz="2000" b="1" dirty="0" err="1">
                <a:solidFill>
                  <a:srgbClr val="C00000"/>
                </a:solidFill>
              </a:rPr>
              <a:t>publik</a:t>
            </a:r>
            <a:r>
              <a:rPr lang="en-US" sz="2000" b="1" dirty="0">
                <a:solidFill>
                  <a:srgbClr val="C00000"/>
                </a:solidFill>
              </a:rPr>
              <a:t> </a:t>
            </a:r>
            <a:r>
              <a:rPr lang="en-US" sz="2000" dirty="0" err="1">
                <a:solidFill>
                  <a:srgbClr val="C00000"/>
                </a:solidFill>
              </a:rPr>
              <a:t>baik</a:t>
            </a:r>
            <a:r>
              <a:rPr lang="en-US" sz="2000" dirty="0">
                <a:solidFill>
                  <a:srgbClr val="C00000"/>
                </a:solidFill>
              </a:rPr>
              <a:t> yang </a:t>
            </a:r>
            <a:r>
              <a:rPr lang="en-US" sz="2000" dirty="0" err="1">
                <a:solidFill>
                  <a:srgbClr val="C00000"/>
                </a:solidFill>
              </a:rPr>
              <a:t>diselenggarakan</a:t>
            </a:r>
            <a:r>
              <a:rPr lang="en-US" sz="2000" dirty="0">
                <a:solidFill>
                  <a:srgbClr val="C00000"/>
                </a:solidFill>
              </a:rPr>
              <a:t> oleh </a:t>
            </a:r>
            <a:r>
              <a:rPr lang="en-US" sz="2000" dirty="0" err="1">
                <a:solidFill>
                  <a:srgbClr val="C00000"/>
                </a:solidFill>
              </a:rPr>
              <a:t>penyelenggara</a:t>
            </a:r>
            <a:r>
              <a:rPr lang="en-US" sz="2000" dirty="0">
                <a:solidFill>
                  <a:srgbClr val="C00000"/>
                </a:solidFill>
              </a:rPr>
              <a:t> negara dan </a:t>
            </a:r>
            <a:r>
              <a:rPr lang="en-US" sz="2000" dirty="0" err="1">
                <a:solidFill>
                  <a:srgbClr val="C00000"/>
                </a:solidFill>
              </a:rPr>
              <a:t>pemerintahan</a:t>
            </a:r>
            <a:r>
              <a:rPr lang="en-US" sz="2000" dirty="0">
                <a:solidFill>
                  <a:srgbClr val="C00000"/>
                </a:solidFill>
              </a:rPr>
              <a:t> </a:t>
            </a:r>
            <a:r>
              <a:rPr lang="en-US" sz="2000" dirty="0" err="1">
                <a:solidFill>
                  <a:srgbClr val="C00000"/>
                </a:solidFill>
              </a:rPr>
              <a:t>termasuk</a:t>
            </a:r>
            <a:r>
              <a:rPr lang="en-US" sz="2000" dirty="0">
                <a:solidFill>
                  <a:srgbClr val="C00000"/>
                </a:solidFill>
              </a:rPr>
              <a:t> yang </a:t>
            </a:r>
            <a:r>
              <a:rPr lang="en-US" sz="2000" dirty="0" err="1">
                <a:solidFill>
                  <a:srgbClr val="C00000"/>
                </a:solidFill>
              </a:rPr>
              <a:t>diselenggarakan</a:t>
            </a:r>
            <a:r>
              <a:rPr lang="en-US" sz="2000" dirty="0">
                <a:solidFill>
                  <a:srgbClr val="C00000"/>
                </a:solidFill>
              </a:rPr>
              <a:t> oleh Badan Usaha </a:t>
            </a:r>
            <a:r>
              <a:rPr lang="en-US" sz="2000" dirty="0" err="1">
                <a:solidFill>
                  <a:srgbClr val="C00000"/>
                </a:solidFill>
              </a:rPr>
              <a:t>Milik</a:t>
            </a:r>
            <a:r>
              <a:rPr lang="en-US" sz="2000" dirty="0">
                <a:solidFill>
                  <a:srgbClr val="C00000"/>
                </a:solidFill>
              </a:rPr>
              <a:t> Negara, Badan Usaha </a:t>
            </a:r>
            <a:r>
              <a:rPr lang="en-US" sz="2000" dirty="0" err="1">
                <a:solidFill>
                  <a:srgbClr val="C00000"/>
                </a:solidFill>
              </a:rPr>
              <a:t>Milik</a:t>
            </a:r>
            <a:r>
              <a:rPr lang="en-US" sz="2000" dirty="0">
                <a:solidFill>
                  <a:srgbClr val="C00000"/>
                </a:solidFill>
              </a:rPr>
              <a:t> Daerah, dan Badan </a:t>
            </a:r>
            <a:r>
              <a:rPr lang="en-US" sz="2000" dirty="0" err="1">
                <a:solidFill>
                  <a:srgbClr val="C00000"/>
                </a:solidFill>
              </a:rPr>
              <a:t>Hukum</a:t>
            </a:r>
            <a:r>
              <a:rPr lang="en-US" sz="2000" dirty="0">
                <a:solidFill>
                  <a:srgbClr val="C00000"/>
                </a:solidFill>
              </a:rPr>
              <a:t> </a:t>
            </a:r>
            <a:r>
              <a:rPr lang="en-US" sz="2000" dirty="0" err="1">
                <a:solidFill>
                  <a:srgbClr val="C00000"/>
                </a:solidFill>
              </a:rPr>
              <a:t>Milik</a:t>
            </a:r>
            <a:r>
              <a:rPr lang="en-US" sz="2000" dirty="0">
                <a:solidFill>
                  <a:srgbClr val="C00000"/>
                </a:solidFill>
              </a:rPr>
              <a:t> Negara </a:t>
            </a:r>
            <a:r>
              <a:rPr lang="en-US" sz="2000" dirty="0" err="1">
                <a:solidFill>
                  <a:srgbClr val="C00000"/>
                </a:solidFill>
              </a:rPr>
              <a:t>serta</a:t>
            </a:r>
            <a:r>
              <a:rPr lang="en-US" sz="2000" dirty="0">
                <a:solidFill>
                  <a:srgbClr val="C00000"/>
                </a:solidFill>
              </a:rPr>
              <a:t> badan </a:t>
            </a:r>
            <a:r>
              <a:rPr lang="en-US" sz="2000" dirty="0" err="1">
                <a:solidFill>
                  <a:srgbClr val="C00000"/>
                </a:solidFill>
              </a:rPr>
              <a:t>swasta</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perseorangan</a:t>
            </a:r>
            <a:r>
              <a:rPr lang="en-US" sz="2000" dirty="0">
                <a:solidFill>
                  <a:srgbClr val="C00000"/>
                </a:solidFill>
              </a:rPr>
              <a:t> yang </a:t>
            </a:r>
            <a:r>
              <a:rPr lang="en-US" sz="2000" dirty="0" err="1">
                <a:solidFill>
                  <a:srgbClr val="C00000"/>
                </a:solidFill>
              </a:rPr>
              <a:t>diberi</a:t>
            </a:r>
            <a:r>
              <a:rPr lang="en-US" sz="2000" dirty="0">
                <a:solidFill>
                  <a:srgbClr val="C00000"/>
                </a:solidFill>
              </a:rPr>
              <a:t> </a:t>
            </a:r>
            <a:r>
              <a:rPr lang="en-US" sz="2000" dirty="0" err="1">
                <a:solidFill>
                  <a:srgbClr val="C00000"/>
                </a:solidFill>
              </a:rPr>
              <a:t>tugas</a:t>
            </a:r>
            <a:r>
              <a:rPr lang="en-US" sz="2000" dirty="0">
                <a:solidFill>
                  <a:srgbClr val="C00000"/>
                </a:solidFill>
              </a:rPr>
              <a:t> </a:t>
            </a:r>
            <a:r>
              <a:rPr lang="en-US" sz="2000" dirty="0" err="1">
                <a:solidFill>
                  <a:srgbClr val="C00000"/>
                </a:solidFill>
              </a:rPr>
              <a:t>menyelenggarakan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a:t>
            </a:r>
            <a:r>
              <a:rPr lang="en-US" sz="2000" dirty="0" err="1">
                <a:solidFill>
                  <a:srgbClr val="C00000"/>
                </a:solidFill>
              </a:rPr>
              <a:t>tertentu</a:t>
            </a:r>
            <a:r>
              <a:rPr lang="en-US" sz="2000" dirty="0">
                <a:solidFill>
                  <a:srgbClr val="C00000"/>
                </a:solidFill>
              </a:rPr>
              <a:t> yang </a:t>
            </a:r>
            <a:r>
              <a:rPr lang="en-US" sz="2000" dirty="0" err="1">
                <a:solidFill>
                  <a:srgbClr val="C00000"/>
                </a:solidFill>
              </a:rPr>
              <a:t>sebagian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seluruh</a:t>
            </a:r>
            <a:r>
              <a:rPr lang="en-US" sz="2000" dirty="0">
                <a:solidFill>
                  <a:srgbClr val="C00000"/>
                </a:solidFill>
              </a:rPr>
              <a:t> </a:t>
            </a:r>
            <a:r>
              <a:rPr lang="en-US" sz="2000" dirty="0" err="1">
                <a:solidFill>
                  <a:srgbClr val="C00000"/>
                </a:solidFill>
              </a:rPr>
              <a:t>dananya</a:t>
            </a:r>
            <a:r>
              <a:rPr lang="en-US" sz="2000" dirty="0">
                <a:solidFill>
                  <a:srgbClr val="C00000"/>
                </a:solidFill>
              </a:rPr>
              <a:t> </a:t>
            </a:r>
            <a:r>
              <a:rPr lang="en-US" sz="2000" dirty="0" err="1">
                <a:solidFill>
                  <a:srgbClr val="C00000"/>
                </a:solidFill>
              </a:rPr>
              <a:t>bersumber</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anggaran</a:t>
            </a:r>
            <a:r>
              <a:rPr lang="en-US" sz="2000" dirty="0">
                <a:solidFill>
                  <a:srgbClr val="C00000"/>
                </a:solidFill>
              </a:rPr>
              <a:t> </a:t>
            </a:r>
            <a:r>
              <a:rPr lang="en-US" sz="2000" dirty="0" err="1">
                <a:solidFill>
                  <a:srgbClr val="C00000"/>
                </a:solidFill>
              </a:rPr>
              <a:t>pendapatan</a:t>
            </a:r>
            <a:r>
              <a:rPr lang="en-US" sz="2000" dirty="0">
                <a:solidFill>
                  <a:srgbClr val="C00000"/>
                </a:solidFill>
              </a:rPr>
              <a:t> dan </a:t>
            </a:r>
            <a:r>
              <a:rPr lang="en-US" sz="2000" dirty="0" err="1">
                <a:solidFill>
                  <a:srgbClr val="C00000"/>
                </a:solidFill>
              </a:rPr>
              <a:t>belanja</a:t>
            </a:r>
            <a:r>
              <a:rPr lang="en-US" sz="2000" dirty="0">
                <a:solidFill>
                  <a:srgbClr val="C00000"/>
                </a:solidFill>
              </a:rPr>
              <a:t> negara dan/</a:t>
            </a:r>
            <a:r>
              <a:rPr lang="en-US" sz="2000" dirty="0" err="1">
                <a:solidFill>
                  <a:srgbClr val="C00000"/>
                </a:solidFill>
              </a:rPr>
              <a:t>atau</a:t>
            </a:r>
            <a:r>
              <a:rPr lang="en-US" sz="2000" dirty="0">
                <a:solidFill>
                  <a:srgbClr val="C00000"/>
                </a:solidFill>
              </a:rPr>
              <a:t> </a:t>
            </a:r>
            <a:r>
              <a:rPr lang="en-US" sz="2000" dirty="0" err="1">
                <a:solidFill>
                  <a:srgbClr val="C00000"/>
                </a:solidFill>
              </a:rPr>
              <a:t>anggaran</a:t>
            </a:r>
            <a:r>
              <a:rPr lang="en-US" sz="2000" dirty="0">
                <a:solidFill>
                  <a:srgbClr val="C00000"/>
                </a:solidFill>
              </a:rPr>
              <a:t> </a:t>
            </a:r>
            <a:r>
              <a:rPr lang="en-US" sz="2000" dirty="0" err="1">
                <a:solidFill>
                  <a:srgbClr val="C00000"/>
                </a:solidFill>
              </a:rPr>
              <a:t>pendapatan</a:t>
            </a:r>
            <a:r>
              <a:rPr lang="en-US" sz="2000" dirty="0">
                <a:solidFill>
                  <a:srgbClr val="C00000"/>
                </a:solidFill>
              </a:rPr>
              <a:t> dan </a:t>
            </a:r>
            <a:r>
              <a:rPr lang="en-US" sz="2000" dirty="0" err="1">
                <a:solidFill>
                  <a:srgbClr val="C00000"/>
                </a:solidFill>
              </a:rPr>
              <a:t>belanja</a:t>
            </a:r>
            <a:r>
              <a:rPr lang="en-US" sz="2000" dirty="0">
                <a:solidFill>
                  <a:srgbClr val="C00000"/>
                </a:solidFill>
              </a:rPr>
              <a:t> </a:t>
            </a:r>
            <a:r>
              <a:rPr lang="en-US" sz="2000" dirty="0" err="1">
                <a:solidFill>
                  <a:srgbClr val="C00000"/>
                </a:solidFill>
              </a:rPr>
              <a:t>daerah</a:t>
            </a:r>
            <a:r>
              <a:rPr lang="en-US" sz="2000" dirty="0">
                <a:solidFill>
                  <a:srgbClr val="C00000"/>
                </a:solidFill>
              </a:rPr>
              <a:t>.</a:t>
            </a:r>
            <a:r>
              <a:rPr lang="en-US" sz="2000" u="sng" dirty="0">
                <a:solidFill>
                  <a:srgbClr val="C00000"/>
                </a:solidFill>
              </a:rPr>
              <a:t>(</a:t>
            </a:r>
            <a:r>
              <a:rPr lang="en-US" sz="2000" u="sng" dirty="0" err="1">
                <a:solidFill>
                  <a:srgbClr val="C00000"/>
                </a:solidFill>
              </a:rPr>
              <a:t>Pasal</a:t>
            </a:r>
            <a:r>
              <a:rPr lang="en-US" sz="2000" u="sng" dirty="0">
                <a:solidFill>
                  <a:srgbClr val="C00000"/>
                </a:solidFill>
              </a:rPr>
              <a:t> 1 </a:t>
            </a:r>
            <a:r>
              <a:rPr lang="en-US" sz="2000" u="sng" dirty="0" err="1">
                <a:solidFill>
                  <a:srgbClr val="C00000"/>
                </a:solidFill>
              </a:rPr>
              <a:t>ayat</a:t>
            </a:r>
            <a:r>
              <a:rPr lang="en-US" sz="2000" u="sng" dirty="0">
                <a:solidFill>
                  <a:srgbClr val="C00000"/>
                </a:solidFill>
              </a:rPr>
              <a:t> 1 UU No.37/2008)</a:t>
            </a:r>
            <a:br>
              <a:rPr lang="en-US" sz="2000" dirty="0">
                <a:solidFill>
                  <a:srgbClr val="C00000"/>
                </a:solidFill>
              </a:rPr>
            </a:br>
            <a:r>
              <a:rPr lang="en-US" sz="2000" dirty="0">
                <a:solidFill>
                  <a:srgbClr val="C00000"/>
                </a:solidFill>
              </a:rPr>
              <a:t> </a:t>
            </a:r>
            <a:br>
              <a:rPr lang="en-US" sz="2000" dirty="0">
                <a:solidFill>
                  <a:srgbClr val="C00000"/>
                </a:solidFill>
              </a:rPr>
            </a:br>
            <a:r>
              <a:rPr lang="en-US" sz="4000" b="1" dirty="0" err="1">
                <a:solidFill>
                  <a:srgbClr val="C00000"/>
                </a:solidFill>
              </a:rPr>
              <a:t>Tugas</a:t>
            </a:r>
            <a:r>
              <a:rPr lang="en-US" sz="4000" b="1" dirty="0">
                <a:solidFill>
                  <a:srgbClr val="C00000"/>
                </a:solidFill>
              </a:rPr>
              <a:t> Ombudsman</a:t>
            </a:r>
            <a:br>
              <a:rPr lang="en-US" sz="4000" b="1" dirty="0">
                <a:solidFill>
                  <a:srgbClr val="C00000"/>
                </a:solidFill>
              </a:rPr>
            </a:br>
            <a:br>
              <a:rPr lang="en-US" sz="2000" dirty="0">
                <a:solidFill>
                  <a:srgbClr val="C00000"/>
                </a:solidFill>
              </a:rPr>
            </a:br>
            <a:r>
              <a:rPr lang="en-US" sz="2000" dirty="0" err="1">
                <a:solidFill>
                  <a:srgbClr val="C00000"/>
                </a:solidFill>
              </a:rPr>
              <a:t>Meluruskan</a:t>
            </a:r>
            <a:r>
              <a:rPr lang="en-US" sz="2000" dirty="0">
                <a:solidFill>
                  <a:srgbClr val="C00000"/>
                </a:solidFill>
              </a:rPr>
              <a:t> </a:t>
            </a:r>
            <a:r>
              <a:rPr lang="en-US" sz="2000" dirty="0" err="1">
                <a:solidFill>
                  <a:srgbClr val="C00000"/>
                </a:solidFill>
              </a:rPr>
              <a:t>pernyataan</a:t>
            </a:r>
            <a:r>
              <a:rPr lang="en-US" sz="2000" dirty="0">
                <a:solidFill>
                  <a:srgbClr val="C00000"/>
                </a:solidFill>
              </a:rPr>
              <a:t> Anda </a:t>
            </a:r>
            <a:r>
              <a:rPr lang="en-US" sz="2000" dirty="0" err="1">
                <a:solidFill>
                  <a:srgbClr val="C00000"/>
                </a:solidFill>
              </a:rPr>
              <a:t>soal</a:t>
            </a:r>
            <a:r>
              <a:rPr lang="en-US" sz="2000" dirty="0">
                <a:solidFill>
                  <a:srgbClr val="C00000"/>
                </a:solidFill>
              </a:rPr>
              <a:t> </a:t>
            </a:r>
            <a:r>
              <a:rPr lang="en-US" sz="2000" dirty="0" err="1">
                <a:solidFill>
                  <a:srgbClr val="C00000"/>
                </a:solidFill>
              </a:rPr>
              <a:t>kewenangan</a:t>
            </a:r>
            <a:r>
              <a:rPr lang="en-US" sz="2000" dirty="0">
                <a:solidFill>
                  <a:srgbClr val="C00000"/>
                </a:solidFill>
              </a:rPr>
              <a:t> Ombudsman </a:t>
            </a:r>
            <a:r>
              <a:rPr lang="en-US" sz="2000" dirty="0" err="1">
                <a:solidFill>
                  <a:srgbClr val="C00000"/>
                </a:solidFill>
              </a:rPr>
              <a:t>dalam</a:t>
            </a:r>
            <a:r>
              <a:rPr lang="en-US" sz="2000" dirty="0">
                <a:solidFill>
                  <a:srgbClr val="C00000"/>
                </a:solidFill>
              </a:rPr>
              <a:t> </a:t>
            </a:r>
            <a:r>
              <a:rPr lang="en-US" sz="2000" dirty="0" err="1">
                <a:solidFill>
                  <a:srgbClr val="C00000"/>
                </a:solidFill>
              </a:rPr>
              <a:t>menangani</a:t>
            </a:r>
            <a:r>
              <a:rPr lang="en-US" sz="2000" dirty="0">
                <a:solidFill>
                  <a:srgbClr val="C00000"/>
                </a:solidFill>
              </a:rPr>
              <a:t> </a:t>
            </a:r>
            <a:r>
              <a:rPr lang="en-US" sz="2000" dirty="0" err="1">
                <a:solidFill>
                  <a:srgbClr val="C00000"/>
                </a:solidFill>
              </a:rPr>
              <a:t>maladministrasi</a:t>
            </a:r>
            <a:r>
              <a:rPr lang="en-US" sz="2000" dirty="0">
                <a:solidFill>
                  <a:srgbClr val="C00000"/>
                </a:solidFill>
              </a:rPr>
              <a:t>, kami </a:t>
            </a:r>
            <a:r>
              <a:rPr lang="en-US" sz="2000" dirty="0" err="1">
                <a:solidFill>
                  <a:srgbClr val="C00000"/>
                </a:solidFill>
              </a:rPr>
              <a:t>luruskan</a:t>
            </a:r>
            <a:r>
              <a:rPr lang="en-US" sz="2000" dirty="0">
                <a:solidFill>
                  <a:srgbClr val="C00000"/>
                </a:solidFill>
              </a:rPr>
              <a:t> </a:t>
            </a:r>
            <a:r>
              <a:rPr lang="en-US" sz="2000" dirty="0" err="1">
                <a:solidFill>
                  <a:srgbClr val="C00000"/>
                </a:solidFill>
              </a:rPr>
              <a:t>bahwa</a:t>
            </a:r>
            <a:r>
              <a:rPr lang="en-US" sz="2000" dirty="0">
                <a:solidFill>
                  <a:srgbClr val="C00000"/>
                </a:solidFill>
              </a:rPr>
              <a:t> </a:t>
            </a:r>
            <a:r>
              <a:rPr lang="en-US" sz="2000" dirty="0" err="1">
                <a:solidFill>
                  <a:srgbClr val="C00000"/>
                </a:solidFill>
              </a:rPr>
              <a:t>menangani</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bukanlah</a:t>
            </a:r>
            <a:r>
              <a:rPr lang="en-US" sz="2000" dirty="0">
                <a:solidFill>
                  <a:srgbClr val="C00000"/>
                </a:solidFill>
              </a:rPr>
              <a:t> </a:t>
            </a:r>
            <a:r>
              <a:rPr lang="en-US" sz="2000" dirty="0" err="1">
                <a:solidFill>
                  <a:srgbClr val="C00000"/>
                </a:solidFill>
              </a:rPr>
              <a:t>kewenangan</a:t>
            </a:r>
            <a:r>
              <a:rPr lang="en-US" sz="2000" dirty="0">
                <a:solidFill>
                  <a:srgbClr val="C00000"/>
                </a:solidFill>
              </a:rPr>
              <a:t> Ombudsman, </a:t>
            </a:r>
            <a:r>
              <a:rPr lang="en-US" sz="2000" dirty="0" err="1">
                <a:solidFill>
                  <a:srgbClr val="C00000"/>
                </a:solidFill>
              </a:rPr>
              <a:t>melainkan</a:t>
            </a:r>
            <a:r>
              <a:rPr lang="en-US" sz="2000" dirty="0">
                <a:solidFill>
                  <a:srgbClr val="C00000"/>
                </a:solidFill>
              </a:rPr>
              <a:t> </a:t>
            </a:r>
            <a:r>
              <a:rPr lang="en-US" sz="2000" dirty="0" err="1">
                <a:solidFill>
                  <a:srgbClr val="C00000"/>
                </a:solidFill>
              </a:rPr>
              <a:t>tugas</a:t>
            </a:r>
            <a:r>
              <a:rPr lang="en-US" sz="2000" dirty="0">
                <a:solidFill>
                  <a:srgbClr val="C00000"/>
                </a:solidFill>
              </a:rPr>
              <a:t> Ombudsman </a:t>
            </a:r>
            <a:r>
              <a:rPr lang="en-US" sz="2000" dirty="0" err="1">
                <a:solidFill>
                  <a:srgbClr val="C00000"/>
                </a:solidFill>
              </a:rPr>
              <a:t>seperti</a:t>
            </a:r>
            <a:r>
              <a:rPr lang="en-US" sz="2000" dirty="0">
                <a:solidFill>
                  <a:srgbClr val="C00000"/>
                </a:solidFill>
              </a:rPr>
              <a:t> yang </a:t>
            </a:r>
            <a:r>
              <a:rPr lang="en-US" sz="2000" dirty="0" err="1">
                <a:solidFill>
                  <a:srgbClr val="C00000"/>
                </a:solidFill>
              </a:rPr>
              <a:t>disebut</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b="1" dirty="0" err="1">
                <a:solidFill>
                  <a:srgbClr val="C00000"/>
                </a:solidFill>
              </a:rPr>
              <a:t>Pasal</a:t>
            </a:r>
            <a:r>
              <a:rPr lang="en-US" sz="2000" b="1" dirty="0">
                <a:solidFill>
                  <a:srgbClr val="C00000"/>
                </a:solidFill>
              </a:rPr>
              <a:t> 7 UU 37/2008</a:t>
            </a:r>
            <a:r>
              <a:rPr lang="en-US" sz="2000" dirty="0">
                <a:solidFill>
                  <a:srgbClr val="C00000"/>
                </a:solidFill>
              </a:rPr>
              <a:t>:</a:t>
            </a:r>
            <a:br>
              <a:rPr lang="en-US" sz="2000" dirty="0">
                <a:solidFill>
                  <a:srgbClr val="C00000"/>
                </a:solidFill>
              </a:rPr>
            </a:br>
            <a:r>
              <a:rPr lang="en-US" sz="2000" dirty="0">
                <a:solidFill>
                  <a:srgbClr val="C00000"/>
                </a:solidFill>
              </a:rPr>
              <a:t>  </a:t>
            </a:r>
            <a:endParaRPr lang="en-US" sz="2000" dirty="0"/>
          </a:p>
        </p:txBody>
      </p:sp>
    </p:spTree>
    <p:extLst>
      <p:ext uri="{BB962C8B-B14F-4D97-AF65-F5344CB8AC3E}">
        <p14:creationId xmlns:p14="http://schemas.microsoft.com/office/powerpoint/2010/main" val="376545151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934277" y="765313"/>
            <a:ext cx="9571384" cy="5804452"/>
          </a:xfrm>
        </p:spPr>
        <p:txBody>
          <a:bodyPr anchor="t"/>
          <a:lstStyle/>
          <a:p>
            <a:pPr algn="l"/>
            <a:r>
              <a:rPr lang="en-US" sz="3600" dirty="0">
                <a:solidFill>
                  <a:srgbClr val="C00000"/>
                </a:solidFill>
              </a:rPr>
              <a:t>Ombudsman </a:t>
            </a:r>
            <a:r>
              <a:rPr lang="en-US" sz="3600" dirty="0" err="1">
                <a:solidFill>
                  <a:srgbClr val="C00000"/>
                </a:solidFill>
              </a:rPr>
              <a:t>bertugas</a:t>
            </a:r>
            <a:r>
              <a:rPr lang="en-US" sz="3600" dirty="0">
                <a:solidFill>
                  <a:srgbClr val="C00000"/>
                </a:solidFill>
              </a:rPr>
              <a:t>:</a:t>
            </a:r>
            <a:br>
              <a:rPr lang="en-US" sz="3600" dirty="0">
                <a:solidFill>
                  <a:srgbClr val="C00000"/>
                </a:solidFill>
              </a:rPr>
            </a:br>
            <a:r>
              <a:rPr lang="en-US" sz="2000" dirty="0">
                <a:solidFill>
                  <a:srgbClr val="C00000"/>
                </a:solidFill>
              </a:rPr>
              <a:t>a. </a:t>
            </a:r>
            <a:r>
              <a:rPr lang="en-US" sz="2000" dirty="0" err="1">
                <a:solidFill>
                  <a:srgbClr val="C00000"/>
                </a:solidFill>
              </a:rPr>
              <a:t>menerima</a:t>
            </a:r>
            <a:r>
              <a:rPr lang="en-US" sz="2000" dirty="0">
                <a:solidFill>
                  <a:srgbClr val="C00000"/>
                </a:solidFill>
              </a:rPr>
              <a:t> </a:t>
            </a:r>
            <a:r>
              <a:rPr lang="en-US" sz="2000" dirty="0" err="1">
                <a:solidFill>
                  <a:srgbClr val="C00000"/>
                </a:solidFill>
              </a:rPr>
              <a:t>Laporan</a:t>
            </a:r>
            <a:r>
              <a:rPr lang="en-US" sz="2000" dirty="0">
                <a:solidFill>
                  <a:srgbClr val="C00000"/>
                </a:solidFill>
              </a:rPr>
              <a:t> </a:t>
            </a:r>
            <a:r>
              <a:rPr lang="en-US" sz="2000" dirty="0" err="1">
                <a:solidFill>
                  <a:srgbClr val="C00000"/>
                </a:solidFill>
              </a:rPr>
              <a:t>atas</a:t>
            </a:r>
            <a:r>
              <a:rPr lang="en-US" sz="2000" dirty="0">
                <a:solidFill>
                  <a:srgbClr val="C00000"/>
                </a:solidFill>
              </a:rPr>
              <a:t> </a:t>
            </a:r>
            <a:r>
              <a:rPr lang="en-US" sz="2000" dirty="0" err="1">
                <a:solidFill>
                  <a:srgbClr val="C00000"/>
                </a:solidFill>
              </a:rPr>
              <a:t>dugaan</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br>
              <a:rPr lang="en-US" sz="2000" dirty="0">
                <a:solidFill>
                  <a:srgbClr val="C00000"/>
                </a:solidFill>
              </a:rPr>
            </a:b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a:solidFill>
                  <a:srgbClr val="C00000"/>
                </a:solidFill>
              </a:rPr>
              <a:t>b. </a:t>
            </a:r>
            <a:r>
              <a:rPr lang="en-US" sz="2000" dirty="0" err="1">
                <a:solidFill>
                  <a:srgbClr val="C00000"/>
                </a:solidFill>
              </a:rPr>
              <a:t>melakukan</a:t>
            </a:r>
            <a:r>
              <a:rPr lang="en-US" sz="2000" dirty="0">
                <a:solidFill>
                  <a:srgbClr val="C00000"/>
                </a:solidFill>
              </a:rPr>
              <a:t> </a:t>
            </a:r>
            <a:r>
              <a:rPr lang="en-US" sz="2000" dirty="0" err="1">
                <a:solidFill>
                  <a:srgbClr val="C00000"/>
                </a:solidFill>
              </a:rPr>
              <a:t>pemeriksaan</a:t>
            </a:r>
            <a:r>
              <a:rPr lang="en-US" sz="2000" dirty="0">
                <a:solidFill>
                  <a:srgbClr val="C00000"/>
                </a:solidFill>
              </a:rPr>
              <a:t> </a:t>
            </a:r>
            <a:r>
              <a:rPr lang="en-US" sz="2000" dirty="0" err="1">
                <a:solidFill>
                  <a:srgbClr val="C00000"/>
                </a:solidFill>
              </a:rPr>
              <a:t>substansi</a:t>
            </a:r>
            <a:r>
              <a:rPr lang="en-US" sz="2000" dirty="0">
                <a:solidFill>
                  <a:srgbClr val="C00000"/>
                </a:solidFill>
              </a:rPr>
              <a:t> </a:t>
            </a:r>
            <a:r>
              <a:rPr lang="en-US" sz="2000" dirty="0" err="1">
                <a:solidFill>
                  <a:srgbClr val="C00000"/>
                </a:solidFill>
              </a:rPr>
              <a:t>atas</a:t>
            </a:r>
            <a:r>
              <a:rPr lang="en-US" sz="2000" dirty="0">
                <a:solidFill>
                  <a:srgbClr val="C00000"/>
                </a:solidFill>
              </a:rPr>
              <a:t> </a:t>
            </a:r>
            <a:r>
              <a:rPr lang="en-US" sz="2000" dirty="0" err="1">
                <a:solidFill>
                  <a:srgbClr val="C00000"/>
                </a:solidFill>
              </a:rPr>
              <a:t>Laporan</a:t>
            </a:r>
            <a:r>
              <a:rPr lang="en-US" sz="2000" dirty="0">
                <a:solidFill>
                  <a:srgbClr val="C00000"/>
                </a:solidFill>
              </a:rPr>
              <a:t>;</a:t>
            </a:r>
            <a:br>
              <a:rPr lang="en-US" sz="2000" dirty="0">
                <a:solidFill>
                  <a:srgbClr val="C00000"/>
                </a:solidFill>
              </a:rPr>
            </a:br>
            <a:r>
              <a:rPr lang="en-US" sz="2000" dirty="0">
                <a:solidFill>
                  <a:srgbClr val="C00000"/>
                </a:solidFill>
              </a:rPr>
              <a:t>c. </a:t>
            </a:r>
            <a:r>
              <a:rPr lang="en-US" sz="2000" dirty="0" err="1">
                <a:solidFill>
                  <a:srgbClr val="C00000"/>
                </a:solidFill>
              </a:rPr>
              <a:t>menindaklanjuti</a:t>
            </a:r>
            <a:r>
              <a:rPr lang="en-US" sz="2000" dirty="0">
                <a:solidFill>
                  <a:srgbClr val="C00000"/>
                </a:solidFill>
              </a:rPr>
              <a:t> </a:t>
            </a:r>
            <a:r>
              <a:rPr lang="en-US" sz="2000" dirty="0" err="1">
                <a:solidFill>
                  <a:srgbClr val="C00000"/>
                </a:solidFill>
              </a:rPr>
              <a:t>Laporan</a:t>
            </a:r>
            <a:r>
              <a:rPr lang="en-US" sz="2000" dirty="0">
                <a:solidFill>
                  <a:srgbClr val="C00000"/>
                </a:solidFill>
              </a:rPr>
              <a:t> yang </a:t>
            </a:r>
            <a:r>
              <a:rPr lang="en-US" sz="2000" dirty="0" err="1">
                <a:solidFill>
                  <a:srgbClr val="C00000"/>
                </a:solidFill>
              </a:rPr>
              <a:t>tercakup</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ruang</a:t>
            </a:r>
            <a:r>
              <a:rPr lang="en-US" sz="2000" dirty="0">
                <a:solidFill>
                  <a:srgbClr val="C00000"/>
                </a:solidFill>
              </a:rPr>
              <a:t> </a:t>
            </a:r>
            <a:r>
              <a:rPr lang="en-US" sz="2000" dirty="0" err="1">
                <a:solidFill>
                  <a:srgbClr val="C00000"/>
                </a:solidFill>
              </a:rPr>
              <a:t>lingkup</a:t>
            </a:r>
            <a:r>
              <a:rPr lang="en-US" sz="2000" dirty="0">
                <a:solidFill>
                  <a:srgbClr val="C00000"/>
                </a:solidFill>
              </a:rPr>
              <a:t> </a:t>
            </a:r>
            <a:r>
              <a:rPr lang="en-US" sz="2000" dirty="0" err="1">
                <a:solidFill>
                  <a:srgbClr val="C00000"/>
                </a:solidFill>
              </a:rPr>
              <a:t>kewenangan</a:t>
            </a:r>
            <a:br>
              <a:rPr lang="en-US" sz="2000" dirty="0">
                <a:solidFill>
                  <a:srgbClr val="C00000"/>
                </a:solidFill>
              </a:rPr>
            </a:br>
            <a:r>
              <a:rPr lang="en-US" sz="2000" dirty="0">
                <a:solidFill>
                  <a:srgbClr val="C00000"/>
                </a:solidFill>
              </a:rPr>
              <a:t>    Ombudsman;</a:t>
            </a:r>
            <a:br>
              <a:rPr lang="en-US" sz="2000" dirty="0">
                <a:solidFill>
                  <a:srgbClr val="C00000"/>
                </a:solidFill>
              </a:rPr>
            </a:br>
            <a:r>
              <a:rPr lang="en-US" sz="2000" dirty="0">
                <a:solidFill>
                  <a:srgbClr val="C00000"/>
                </a:solidFill>
              </a:rPr>
              <a:t>d. </a:t>
            </a:r>
            <a:r>
              <a:rPr lang="en-US" sz="2000" dirty="0" err="1">
                <a:solidFill>
                  <a:srgbClr val="C00000"/>
                </a:solidFill>
              </a:rPr>
              <a:t>melakukan</a:t>
            </a:r>
            <a:r>
              <a:rPr lang="en-US" sz="2000" dirty="0">
                <a:solidFill>
                  <a:srgbClr val="C00000"/>
                </a:solidFill>
              </a:rPr>
              <a:t> </a:t>
            </a:r>
            <a:r>
              <a:rPr lang="en-US" sz="2000" dirty="0" err="1">
                <a:solidFill>
                  <a:srgbClr val="C00000"/>
                </a:solidFill>
              </a:rPr>
              <a:t>investigasi</a:t>
            </a:r>
            <a:r>
              <a:rPr lang="en-US" sz="2000" dirty="0">
                <a:solidFill>
                  <a:srgbClr val="C00000"/>
                </a:solidFill>
              </a:rPr>
              <a:t> </a:t>
            </a:r>
            <a:r>
              <a:rPr lang="en-US" sz="2000" dirty="0" err="1">
                <a:solidFill>
                  <a:srgbClr val="C00000"/>
                </a:solidFill>
              </a:rPr>
              <a:t>atas</a:t>
            </a:r>
            <a:r>
              <a:rPr lang="en-US" sz="2000" dirty="0">
                <a:solidFill>
                  <a:srgbClr val="C00000"/>
                </a:solidFill>
              </a:rPr>
              <a:t> </a:t>
            </a:r>
            <a:r>
              <a:rPr lang="en-US" sz="2000" dirty="0" err="1">
                <a:solidFill>
                  <a:srgbClr val="C00000"/>
                </a:solidFill>
              </a:rPr>
              <a:t>prakarsa</a:t>
            </a:r>
            <a:r>
              <a:rPr lang="en-US" sz="2000" dirty="0">
                <a:solidFill>
                  <a:srgbClr val="C00000"/>
                </a:solidFill>
              </a:rPr>
              <a:t> </a:t>
            </a:r>
            <a:r>
              <a:rPr lang="en-US" sz="2000" dirty="0" err="1">
                <a:solidFill>
                  <a:srgbClr val="C00000"/>
                </a:solidFill>
              </a:rPr>
              <a:t>sendiri</a:t>
            </a:r>
            <a:r>
              <a:rPr lang="en-US" sz="2000" dirty="0">
                <a:solidFill>
                  <a:srgbClr val="C00000"/>
                </a:solidFill>
              </a:rPr>
              <a:t> </a:t>
            </a:r>
            <a:r>
              <a:rPr lang="en-US" sz="2000" dirty="0" err="1">
                <a:solidFill>
                  <a:srgbClr val="C00000"/>
                </a:solidFill>
              </a:rPr>
              <a:t>terhadap</a:t>
            </a:r>
            <a:r>
              <a:rPr lang="en-US" sz="2000" dirty="0">
                <a:solidFill>
                  <a:srgbClr val="C00000"/>
                </a:solidFill>
              </a:rPr>
              <a:t> </a:t>
            </a:r>
            <a:r>
              <a:rPr lang="en-US" sz="2000" dirty="0" err="1">
                <a:solidFill>
                  <a:srgbClr val="C00000"/>
                </a:solidFill>
              </a:rPr>
              <a:t>dugaan</a:t>
            </a:r>
            <a:r>
              <a:rPr lang="en-US" sz="2000" dirty="0">
                <a:solidFill>
                  <a:srgbClr val="C00000"/>
                </a:solidFill>
              </a:rPr>
              <a:t> </a:t>
            </a:r>
            <a:r>
              <a:rPr lang="en-US" sz="2000" dirty="0" err="1">
                <a:solidFill>
                  <a:srgbClr val="C00000"/>
                </a:solidFill>
              </a:rPr>
              <a:t>Maladministrasi</a:t>
            </a:r>
            <a:br>
              <a:rPr lang="en-US" sz="2000" dirty="0">
                <a:solidFill>
                  <a:srgbClr val="C00000"/>
                </a:solidFill>
              </a:rPr>
            </a:b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a:solidFill>
                  <a:srgbClr val="C00000"/>
                </a:solidFill>
              </a:rPr>
              <a:t>e. </a:t>
            </a:r>
            <a:r>
              <a:rPr lang="en-US" sz="2000" dirty="0" err="1">
                <a:solidFill>
                  <a:srgbClr val="C00000"/>
                </a:solidFill>
              </a:rPr>
              <a:t>melakukan</a:t>
            </a:r>
            <a:r>
              <a:rPr lang="en-US" sz="2000" dirty="0">
                <a:solidFill>
                  <a:srgbClr val="C00000"/>
                </a:solidFill>
              </a:rPr>
              <a:t> </a:t>
            </a:r>
            <a:r>
              <a:rPr lang="en-US" sz="2000" dirty="0" err="1">
                <a:solidFill>
                  <a:srgbClr val="C00000"/>
                </a:solidFill>
              </a:rPr>
              <a:t>koordinasi</a:t>
            </a:r>
            <a:r>
              <a:rPr lang="en-US" sz="2000" dirty="0">
                <a:solidFill>
                  <a:srgbClr val="C00000"/>
                </a:solidFill>
              </a:rPr>
              <a:t> dan </a:t>
            </a:r>
            <a:r>
              <a:rPr lang="en-US" sz="2000" dirty="0" err="1">
                <a:solidFill>
                  <a:srgbClr val="C00000"/>
                </a:solidFill>
              </a:rPr>
              <a:t>kerja</a:t>
            </a:r>
            <a:r>
              <a:rPr lang="en-US" sz="2000" dirty="0">
                <a:solidFill>
                  <a:srgbClr val="C00000"/>
                </a:solidFill>
              </a:rPr>
              <a:t> </a:t>
            </a:r>
            <a:r>
              <a:rPr lang="en-US" sz="2000" dirty="0" err="1">
                <a:solidFill>
                  <a:srgbClr val="C00000"/>
                </a:solidFill>
              </a:rPr>
              <a:t>sama</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lembaga</a:t>
            </a:r>
            <a:r>
              <a:rPr lang="en-US" sz="2000" dirty="0">
                <a:solidFill>
                  <a:srgbClr val="C00000"/>
                </a:solidFill>
              </a:rPr>
              <a:t> negara </a:t>
            </a:r>
            <a:r>
              <a:rPr lang="en-US" sz="2000" dirty="0" err="1">
                <a:solidFill>
                  <a:srgbClr val="C00000"/>
                </a:solidFill>
              </a:rPr>
              <a:t>atau</a:t>
            </a:r>
            <a:r>
              <a:rPr lang="en-US" sz="2000" dirty="0">
                <a:solidFill>
                  <a:srgbClr val="C00000"/>
                </a:solidFill>
              </a:rPr>
              <a:t> Lembaga</a:t>
            </a:r>
            <a:br>
              <a:rPr lang="en-US" sz="2000" dirty="0">
                <a:solidFill>
                  <a:srgbClr val="C00000"/>
                </a:solidFill>
              </a:rPr>
            </a:br>
            <a:r>
              <a:rPr lang="en-US" sz="2000" dirty="0">
                <a:solidFill>
                  <a:srgbClr val="C00000"/>
                </a:solidFill>
              </a:rPr>
              <a:t>    </a:t>
            </a:r>
            <a:r>
              <a:rPr lang="en-US" sz="2000" dirty="0" err="1">
                <a:solidFill>
                  <a:srgbClr val="C00000"/>
                </a:solidFill>
              </a:rPr>
              <a:t>pemerintahan</a:t>
            </a:r>
            <a:r>
              <a:rPr lang="en-US" sz="2000" dirty="0">
                <a:solidFill>
                  <a:srgbClr val="C00000"/>
                </a:solidFill>
              </a:rPr>
              <a:t> </a:t>
            </a:r>
            <a:r>
              <a:rPr lang="en-US" sz="2000" dirty="0" err="1">
                <a:solidFill>
                  <a:srgbClr val="C00000"/>
                </a:solidFill>
              </a:rPr>
              <a:t>lainnya</a:t>
            </a:r>
            <a:r>
              <a:rPr lang="en-US" sz="2000" dirty="0">
                <a:solidFill>
                  <a:srgbClr val="C00000"/>
                </a:solidFill>
              </a:rPr>
              <a:t> </a:t>
            </a:r>
            <a:r>
              <a:rPr lang="en-US" sz="2000" dirty="0" err="1">
                <a:solidFill>
                  <a:srgbClr val="C00000"/>
                </a:solidFill>
              </a:rPr>
              <a:t>serta</a:t>
            </a:r>
            <a:r>
              <a:rPr lang="en-US" sz="2000" dirty="0">
                <a:solidFill>
                  <a:srgbClr val="C00000"/>
                </a:solidFill>
              </a:rPr>
              <a:t> </a:t>
            </a:r>
            <a:r>
              <a:rPr lang="en-US" sz="2000" dirty="0" err="1">
                <a:solidFill>
                  <a:srgbClr val="C00000"/>
                </a:solidFill>
              </a:rPr>
              <a:t>lembaga</a:t>
            </a:r>
            <a:r>
              <a:rPr lang="en-US" sz="2000" dirty="0">
                <a:solidFill>
                  <a:srgbClr val="C00000"/>
                </a:solidFill>
              </a:rPr>
              <a:t> </a:t>
            </a:r>
            <a:r>
              <a:rPr lang="en-US" sz="2000" dirty="0" err="1">
                <a:solidFill>
                  <a:srgbClr val="C00000"/>
                </a:solidFill>
              </a:rPr>
              <a:t>kemasyarakatan</a:t>
            </a:r>
            <a:r>
              <a:rPr lang="en-US" sz="2000" dirty="0">
                <a:solidFill>
                  <a:srgbClr val="C00000"/>
                </a:solidFill>
              </a:rPr>
              <a:t> dan </a:t>
            </a:r>
            <a:r>
              <a:rPr lang="en-US" sz="2000" dirty="0" err="1">
                <a:solidFill>
                  <a:srgbClr val="C00000"/>
                </a:solidFill>
              </a:rPr>
              <a:t>perseorangan</a:t>
            </a:r>
            <a:r>
              <a:rPr lang="en-US" sz="2000" dirty="0">
                <a:solidFill>
                  <a:srgbClr val="C00000"/>
                </a:solidFill>
              </a:rPr>
              <a:t>;</a:t>
            </a:r>
            <a:br>
              <a:rPr lang="en-US" sz="2000" dirty="0">
                <a:solidFill>
                  <a:srgbClr val="C00000"/>
                </a:solidFill>
              </a:rPr>
            </a:br>
            <a:r>
              <a:rPr lang="en-US" sz="2000" dirty="0">
                <a:solidFill>
                  <a:srgbClr val="C00000"/>
                </a:solidFill>
              </a:rPr>
              <a:t>f. </a:t>
            </a:r>
            <a:r>
              <a:rPr lang="en-US" sz="2000" dirty="0" err="1">
                <a:solidFill>
                  <a:srgbClr val="C00000"/>
                </a:solidFill>
              </a:rPr>
              <a:t>membangun</a:t>
            </a:r>
            <a:r>
              <a:rPr lang="en-US" sz="2000" dirty="0">
                <a:solidFill>
                  <a:srgbClr val="C00000"/>
                </a:solidFill>
              </a:rPr>
              <a:t> </a:t>
            </a:r>
            <a:r>
              <a:rPr lang="en-US" sz="2000" dirty="0" err="1">
                <a:solidFill>
                  <a:srgbClr val="C00000"/>
                </a:solidFill>
              </a:rPr>
              <a:t>jaringan</a:t>
            </a:r>
            <a:r>
              <a:rPr lang="en-US" sz="2000" dirty="0">
                <a:solidFill>
                  <a:srgbClr val="C00000"/>
                </a:solidFill>
              </a:rPr>
              <a:t> </a:t>
            </a:r>
            <a:r>
              <a:rPr lang="en-US" sz="2000" dirty="0" err="1">
                <a:solidFill>
                  <a:srgbClr val="C00000"/>
                </a:solidFill>
              </a:rPr>
              <a:t>kerja</a:t>
            </a:r>
            <a:r>
              <a:rPr lang="en-US" sz="2000" dirty="0">
                <a:solidFill>
                  <a:srgbClr val="C00000"/>
                </a:solidFill>
              </a:rPr>
              <a:t>;</a:t>
            </a:r>
            <a:br>
              <a:rPr lang="en-US" sz="2000" dirty="0">
                <a:solidFill>
                  <a:srgbClr val="C00000"/>
                </a:solidFill>
              </a:rPr>
            </a:br>
            <a:r>
              <a:rPr lang="en-US" sz="2000" dirty="0">
                <a:solidFill>
                  <a:srgbClr val="C00000"/>
                </a:solidFill>
              </a:rPr>
              <a:t>g. </a:t>
            </a:r>
            <a:r>
              <a:rPr lang="en-US" sz="2000" dirty="0" err="1">
                <a:solidFill>
                  <a:srgbClr val="C00000"/>
                </a:solidFill>
              </a:rPr>
              <a:t>melakukan</a:t>
            </a:r>
            <a:r>
              <a:rPr lang="en-US" sz="2000" dirty="0">
                <a:solidFill>
                  <a:srgbClr val="C00000"/>
                </a:solidFill>
              </a:rPr>
              <a:t> </a:t>
            </a:r>
            <a:r>
              <a:rPr lang="en-US" sz="2000" dirty="0" err="1">
                <a:solidFill>
                  <a:srgbClr val="C00000"/>
                </a:solidFill>
              </a:rPr>
              <a:t>upaya</a:t>
            </a:r>
            <a:r>
              <a:rPr lang="en-US" sz="2000" dirty="0">
                <a:solidFill>
                  <a:srgbClr val="C00000"/>
                </a:solidFill>
              </a:rPr>
              <a:t> </a:t>
            </a:r>
            <a:r>
              <a:rPr lang="en-US" sz="2000" dirty="0" err="1">
                <a:solidFill>
                  <a:srgbClr val="C00000"/>
                </a:solidFill>
              </a:rPr>
              <a:t>pencegahan</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br>
              <a:rPr lang="en-US" sz="2000" dirty="0">
                <a:solidFill>
                  <a:srgbClr val="C00000"/>
                </a:solidFill>
              </a:rPr>
            </a:b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a:t>
            </a:r>
            <a:br>
              <a:rPr lang="en-US" sz="2000" dirty="0">
                <a:solidFill>
                  <a:srgbClr val="C00000"/>
                </a:solidFill>
              </a:rPr>
            </a:br>
            <a:r>
              <a:rPr lang="en-US" sz="2000" dirty="0">
                <a:solidFill>
                  <a:srgbClr val="C00000"/>
                </a:solidFill>
              </a:rPr>
              <a:t>h. </a:t>
            </a:r>
            <a:r>
              <a:rPr lang="en-US" sz="2000" dirty="0" err="1">
                <a:solidFill>
                  <a:srgbClr val="C00000"/>
                </a:solidFill>
              </a:rPr>
              <a:t>melakukan</a:t>
            </a:r>
            <a:r>
              <a:rPr lang="en-US" sz="2000" dirty="0">
                <a:solidFill>
                  <a:srgbClr val="C00000"/>
                </a:solidFill>
              </a:rPr>
              <a:t> </a:t>
            </a:r>
            <a:r>
              <a:rPr lang="en-US" sz="2000" dirty="0" err="1">
                <a:solidFill>
                  <a:srgbClr val="C00000"/>
                </a:solidFill>
              </a:rPr>
              <a:t>tugas</a:t>
            </a:r>
            <a:r>
              <a:rPr lang="en-US" sz="2000" dirty="0">
                <a:solidFill>
                  <a:srgbClr val="C00000"/>
                </a:solidFill>
              </a:rPr>
              <a:t> lain yang </a:t>
            </a:r>
            <a:r>
              <a:rPr lang="en-US" sz="2000" dirty="0" err="1">
                <a:solidFill>
                  <a:srgbClr val="C00000"/>
                </a:solidFill>
              </a:rPr>
              <a:t>diberikan</a:t>
            </a:r>
            <a:r>
              <a:rPr lang="en-US" sz="2000" dirty="0">
                <a:solidFill>
                  <a:srgbClr val="C00000"/>
                </a:solidFill>
              </a:rPr>
              <a:t> oleh </a:t>
            </a:r>
            <a:r>
              <a:rPr lang="en-US" sz="2000" dirty="0" err="1">
                <a:solidFill>
                  <a:srgbClr val="C00000"/>
                </a:solidFill>
              </a:rPr>
              <a:t>undang-undang</a:t>
            </a:r>
            <a:r>
              <a:rPr lang="en-US" sz="2000" dirty="0">
                <a:solidFill>
                  <a:srgbClr val="C00000"/>
                </a:solidFill>
              </a:rPr>
              <a:t>.</a:t>
            </a:r>
            <a:br>
              <a:rPr lang="en-US" sz="2000" dirty="0">
                <a:solidFill>
                  <a:srgbClr val="C00000"/>
                </a:solidFill>
              </a:rPr>
            </a:br>
            <a:r>
              <a:rPr lang="en-US" sz="2000" dirty="0">
                <a:solidFill>
                  <a:srgbClr val="C00000"/>
                </a:solidFill>
              </a:rPr>
              <a:t> </a:t>
            </a:r>
            <a:endParaRPr lang="en-US" sz="2000" dirty="0"/>
          </a:p>
        </p:txBody>
      </p:sp>
    </p:spTree>
    <p:extLst>
      <p:ext uri="{BB962C8B-B14F-4D97-AF65-F5344CB8AC3E}">
        <p14:creationId xmlns:p14="http://schemas.microsoft.com/office/powerpoint/2010/main" val="7235740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735496" y="228601"/>
            <a:ext cx="9392478" cy="6390860"/>
          </a:xfrm>
        </p:spPr>
        <p:txBody>
          <a:bodyPr anchor="t"/>
          <a:lstStyle/>
          <a:p>
            <a:pPr algn="l">
              <a:tabLst>
                <a:tab pos="288925" algn="l"/>
              </a:tabLst>
            </a:pPr>
            <a:r>
              <a:rPr lang="en-US" sz="4000" b="1" dirty="0" err="1">
                <a:solidFill>
                  <a:srgbClr val="C00000"/>
                </a:solidFill>
              </a:rPr>
              <a:t>Wewenang</a:t>
            </a:r>
            <a:r>
              <a:rPr lang="en-US" sz="4000" b="1" dirty="0">
                <a:solidFill>
                  <a:srgbClr val="C00000"/>
                </a:solidFill>
              </a:rPr>
              <a:t> Ombudsman</a:t>
            </a:r>
            <a:br>
              <a:rPr lang="en-US" sz="4000" b="1" dirty="0">
                <a:solidFill>
                  <a:srgbClr val="C00000"/>
                </a:solidFill>
              </a:rPr>
            </a:br>
            <a:br>
              <a:rPr lang="en-US" sz="2400" dirty="0">
                <a:solidFill>
                  <a:srgbClr val="C00000"/>
                </a:solidFill>
              </a:rPr>
            </a:br>
            <a:r>
              <a:rPr lang="en-US" sz="2000" dirty="0" err="1">
                <a:solidFill>
                  <a:srgbClr val="C00000"/>
                </a:solidFill>
              </a:rPr>
              <a:t>Dalam</a:t>
            </a:r>
            <a:r>
              <a:rPr lang="en-US" sz="2000" dirty="0">
                <a:solidFill>
                  <a:srgbClr val="C00000"/>
                </a:solidFill>
              </a:rPr>
              <a:t> </a:t>
            </a:r>
            <a:r>
              <a:rPr lang="en-US" sz="2000" dirty="0" err="1">
                <a:solidFill>
                  <a:srgbClr val="C00000"/>
                </a:solidFill>
              </a:rPr>
              <a:t>menjalankan</a:t>
            </a:r>
            <a:r>
              <a:rPr lang="en-US" sz="2000" dirty="0">
                <a:solidFill>
                  <a:srgbClr val="C00000"/>
                </a:solidFill>
              </a:rPr>
              <a:t> </a:t>
            </a:r>
            <a:r>
              <a:rPr lang="en-US" sz="2000" dirty="0" err="1">
                <a:solidFill>
                  <a:srgbClr val="C00000"/>
                </a:solidFill>
              </a:rPr>
              <a:t>fungsi</a:t>
            </a:r>
            <a:r>
              <a:rPr lang="en-US" sz="2000" dirty="0">
                <a:solidFill>
                  <a:srgbClr val="C00000"/>
                </a:solidFill>
              </a:rPr>
              <a:t> dan </a:t>
            </a:r>
            <a:r>
              <a:rPr lang="en-US" sz="2000" dirty="0" err="1">
                <a:solidFill>
                  <a:srgbClr val="C00000"/>
                </a:solidFill>
              </a:rPr>
              <a:t>tugasnya</a:t>
            </a:r>
            <a:r>
              <a:rPr lang="en-US" sz="2000" dirty="0">
                <a:solidFill>
                  <a:srgbClr val="C00000"/>
                </a:solidFill>
              </a:rPr>
              <a:t>, Ombudsman </a:t>
            </a:r>
            <a:r>
              <a:rPr lang="en-US" sz="2000" dirty="0" err="1">
                <a:solidFill>
                  <a:srgbClr val="C00000"/>
                </a:solidFill>
              </a:rPr>
              <a:t>berwenang</a:t>
            </a:r>
            <a:r>
              <a:rPr lang="en-US" sz="2000" dirty="0">
                <a:solidFill>
                  <a:srgbClr val="C00000"/>
                </a:solidFill>
              </a:rPr>
              <a:t>:</a:t>
            </a:r>
            <a:br>
              <a:rPr lang="en-US" sz="2000" dirty="0">
                <a:solidFill>
                  <a:srgbClr val="C00000"/>
                </a:solidFill>
              </a:rPr>
            </a:br>
            <a:r>
              <a:rPr lang="en-US" sz="2000" dirty="0">
                <a:solidFill>
                  <a:srgbClr val="C00000"/>
                </a:solidFill>
              </a:rPr>
              <a:t>a. </a:t>
            </a:r>
            <a:r>
              <a:rPr lang="en-US" sz="2000" dirty="0" err="1">
                <a:solidFill>
                  <a:srgbClr val="C00000"/>
                </a:solidFill>
              </a:rPr>
              <a:t>meminta</a:t>
            </a:r>
            <a:r>
              <a:rPr lang="en-US" sz="2000" dirty="0">
                <a:solidFill>
                  <a:srgbClr val="C00000"/>
                </a:solidFill>
              </a:rPr>
              <a:t> </a:t>
            </a:r>
            <a:r>
              <a:rPr lang="en-US" sz="2000" dirty="0" err="1">
                <a:solidFill>
                  <a:srgbClr val="C00000"/>
                </a:solidFill>
              </a:rPr>
              <a:t>keterangan</a:t>
            </a:r>
            <a:r>
              <a:rPr lang="en-US" sz="2000" dirty="0">
                <a:solidFill>
                  <a:srgbClr val="C00000"/>
                </a:solidFill>
              </a:rPr>
              <a:t> </a:t>
            </a:r>
            <a:r>
              <a:rPr lang="en-US" sz="2000" dirty="0" err="1">
                <a:solidFill>
                  <a:srgbClr val="C00000"/>
                </a:solidFill>
              </a:rPr>
              <a:t>secara</a:t>
            </a:r>
            <a:r>
              <a:rPr lang="en-US" sz="2000" dirty="0">
                <a:solidFill>
                  <a:srgbClr val="C00000"/>
                </a:solidFill>
              </a:rPr>
              <a:t> </a:t>
            </a:r>
            <a:r>
              <a:rPr lang="en-US" sz="2000" dirty="0" err="1">
                <a:solidFill>
                  <a:srgbClr val="C00000"/>
                </a:solidFill>
              </a:rPr>
              <a:t>lisan</a:t>
            </a:r>
            <a:r>
              <a:rPr lang="en-US" sz="2000" dirty="0">
                <a:solidFill>
                  <a:srgbClr val="C00000"/>
                </a:solidFill>
              </a:rPr>
              <a:t> dan/</a:t>
            </a:r>
            <a:r>
              <a:rPr lang="en-US" sz="2000" dirty="0" err="1">
                <a:solidFill>
                  <a:srgbClr val="C00000"/>
                </a:solidFill>
              </a:rPr>
              <a:t>atau</a:t>
            </a:r>
            <a:r>
              <a:rPr lang="en-US" sz="2000" dirty="0">
                <a:solidFill>
                  <a:srgbClr val="C00000"/>
                </a:solidFill>
              </a:rPr>
              <a:t> </a:t>
            </a:r>
            <a:r>
              <a:rPr lang="en-US" sz="2000" dirty="0" err="1">
                <a:solidFill>
                  <a:srgbClr val="C00000"/>
                </a:solidFill>
              </a:rPr>
              <a:t>tertulis</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Pelapor</a:t>
            </a:r>
            <a:r>
              <a:rPr lang="en-US" sz="2000" dirty="0">
                <a:solidFill>
                  <a:srgbClr val="C00000"/>
                </a:solidFill>
              </a:rPr>
              <a:t>, </a:t>
            </a:r>
            <a:r>
              <a:rPr lang="en-US" sz="2000" dirty="0" err="1">
                <a:solidFill>
                  <a:srgbClr val="C00000"/>
                </a:solidFill>
              </a:rPr>
              <a:t>Terlapor</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pihak</a:t>
            </a:r>
            <a:r>
              <a:rPr lang="en-US" sz="2000" dirty="0">
                <a:solidFill>
                  <a:srgbClr val="C00000"/>
                </a:solidFill>
              </a:rPr>
              <a:t> lain yang </a:t>
            </a:r>
            <a:r>
              <a:rPr lang="en-US" sz="2000" dirty="0" err="1">
                <a:solidFill>
                  <a:srgbClr val="C00000"/>
                </a:solidFill>
              </a:rPr>
              <a:t>terkait</a:t>
            </a:r>
            <a:r>
              <a:rPr lang="en-US" sz="2000" dirty="0">
                <a:solidFill>
                  <a:srgbClr val="C00000"/>
                </a:solidFill>
              </a:rPr>
              <a:t> </a:t>
            </a:r>
            <a:r>
              <a:rPr lang="en-US" sz="2000" dirty="0" err="1">
                <a:solidFill>
                  <a:srgbClr val="C00000"/>
                </a:solidFill>
              </a:rPr>
              <a:t>mengenai</a:t>
            </a:r>
            <a:r>
              <a:rPr lang="en-US" sz="2000" dirty="0">
                <a:solidFill>
                  <a:srgbClr val="C00000"/>
                </a:solidFill>
              </a:rPr>
              <a:t> </a:t>
            </a:r>
            <a:r>
              <a:rPr lang="en-US" sz="2000" dirty="0" err="1">
                <a:solidFill>
                  <a:srgbClr val="C00000"/>
                </a:solidFill>
              </a:rPr>
              <a:t>Laporan</a:t>
            </a:r>
            <a:r>
              <a:rPr lang="en-US" sz="2000" dirty="0">
                <a:solidFill>
                  <a:srgbClr val="C00000"/>
                </a:solidFill>
              </a:rPr>
              <a:t> yang </a:t>
            </a:r>
            <a:r>
              <a:rPr lang="en-US" sz="2000" dirty="0" err="1">
                <a:solidFill>
                  <a:srgbClr val="C00000"/>
                </a:solidFill>
              </a:rPr>
              <a:t>disampaikan</a:t>
            </a:r>
            <a:r>
              <a:rPr lang="en-US" sz="2000" dirty="0">
                <a:solidFill>
                  <a:srgbClr val="C00000"/>
                </a:solidFill>
              </a:rPr>
              <a:t> </a:t>
            </a:r>
            <a:r>
              <a:rPr lang="en-US" sz="2000" dirty="0" err="1">
                <a:solidFill>
                  <a:srgbClr val="C00000"/>
                </a:solidFill>
              </a:rPr>
              <a:t>kepada</a:t>
            </a:r>
            <a:r>
              <a:rPr lang="en-US" sz="2000" dirty="0">
                <a:solidFill>
                  <a:srgbClr val="C00000"/>
                </a:solidFill>
              </a:rPr>
              <a:t> 	Ombudsman;</a:t>
            </a:r>
            <a:br>
              <a:rPr lang="en-US" sz="2000" dirty="0">
                <a:solidFill>
                  <a:srgbClr val="C00000"/>
                </a:solidFill>
              </a:rPr>
            </a:br>
            <a:r>
              <a:rPr lang="en-US" sz="2000" dirty="0">
                <a:solidFill>
                  <a:srgbClr val="C00000"/>
                </a:solidFill>
              </a:rPr>
              <a:t>b. </a:t>
            </a:r>
            <a:r>
              <a:rPr lang="en-US" sz="2000" dirty="0" err="1">
                <a:solidFill>
                  <a:srgbClr val="C00000"/>
                </a:solidFill>
              </a:rPr>
              <a:t>memeriksa</a:t>
            </a:r>
            <a:r>
              <a:rPr lang="en-US" sz="2000" dirty="0">
                <a:solidFill>
                  <a:srgbClr val="C00000"/>
                </a:solidFill>
              </a:rPr>
              <a:t> </a:t>
            </a:r>
            <a:r>
              <a:rPr lang="en-US" sz="2000" dirty="0" err="1">
                <a:solidFill>
                  <a:srgbClr val="C00000"/>
                </a:solidFill>
              </a:rPr>
              <a:t>keputusan</a:t>
            </a:r>
            <a:r>
              <a:rPr lang="en-US" sz="2000" dirty="0">
                <a:solidFill>
                  <a:srgbClr val="C00000"/>
                </a:solidFill>
              </a:rPr>
              <a:t>, </a:t>
            </a:r>
            <a:r>
              <a:rPr lang="en-US" sz="2000" dirty="0" err="1">
                <a:solidFill>
                  <a:srgbClr val="C00000"/>
                </a:solidFill>
              </a:rPr>
              <a:t>surat-menyurat</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dokumen</a:t>
            </a:r>
            <a:r>
              <a:rPr lang="en-US" sz="2000" dirty="0">
                <a:solidFill>
                  <a:srgbClr val="C00000"/>
                </a:solidFill>
              </a:rPr>
              <a:t> lain yang </a:t>
            </a:r>
            <a:r>
              <a:rPr lang="en-US" sz="2000" dirty="0" err="1">
                <a:solidFill>
                  <a:srgbClr val="C00000"/>
                </a:solidFill>
              </a:rPr>
              <a:t>ada</a:t>
            </a:r>
            <a:r>
              <a:rPr lang="en-US" sz="2000" dirty="0">
                <a:solidFill>
                  <a:srgbClr val="C00000"/>
                </a:solidFill>
              </a:rPr>
              <a:t> pada 	</a:t>
            </a:r>
            <a:r>
              <a:rPr lang="en-US" sz="2000" dirty="0" err="1">
                <a:solidFill>
                  <a:srgbClr val="C00000"/>
                </a:solidFill>
              </a:rPr>
              <a:t>Pelapor</a:t>
            </a:r>
            <a:r>
              <a:rPr lang="en-US" sz="2000" dirty="0">
                <a:solidFill>
                  <a:srgbClr val="C00000"/>
                </a:solidFill>
              </a:rPr>
              <a:t> </a:t>
            </a:r>
            <a:r>
              <a:rPr lang="en-US" sz="2000" dirty="0" err="1">
                <a:solidFill>
                  <a:srgbClr val="C00000"/>
                </a:solidFill>
              </a:rPr>
              <a:t>ataupun</a:t>
            </a:r>
            <a:r>
              <a:rPr lang="en-US" sz="2000" dirty="0">
                <a:solidFill>
                  <a:srgbClr val="C00000"/>
                </a:solidFill>
              </a:rPr>
              <a:t> </a:t>
            </a:r>
            <a:r>
              <a:rPr lang="en-US" sz="2000" dirty="0" err="1">
                <a:solidFill>
                  <a:srgbClr val="C00000"/>
                </a:solidFill>
              </a:rPr>
              <a:t>Terlapor</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mendapatkan</a:t>
            </a:r>
            <a:r>
              <a:rPr lang="en-US" sz="2000" dirty="0">
                <a:solidFill>
                  <a:srgbClr val="C00000"/>
                </a:solidFill>
              </a:rPr>
              <a:t> </a:t>
            </a:r>
            <a:r>
              <a:rPr lang="en-US" sz="2000" dirty="0" err="1">
                <a:solidFill>
                  <a:srgbClr val="C00000"/>
                </a:solidFill>
              </a:rPr>
              <a:t>kebenaran</a:t>
            </a:r>
            <a:r>
              <a:rPr lang="en-US" sz="2000" dirty="0">
                <a:solidFill>
                  <a:srgbClr val="C00000"/>
                </a:solidFill>
              </a:rPr>
              <a:t> </a:t>
            </a:r>
            <a:r>
              <a:rPr lang="en-US" sz="2000" dirty="0" err="1">
                <a:solidFill>
                  <a:srgbClr val="C00000"/>
                </a:solidFill>
              </a:rPr>
              <a:t>suatu</a:t>
            </a:r>
            <a:r>
              <a:rPr lang="en-US" sz="2000" dirty="0">
                <a:solidFill>
                  <a:srgbClr val="C00000"/>
                </a:solidFill>
              </a:rPr>
              <a:t> </a:t>
            </a:r>
            <a:r>
              <a:rPr lang="en-US" sz="2000" dirty="0" err="1">
                <a:solidFill>
                  <a:srgbClr val="C00000"/>
                </a:solidFill>
              </a:rPr>
              <a:t>Laporan</a:t>
            </a:r>
            <a:r>
              <a:rPr lang="en-US" sz="2000" dirty="0">
                <a:solidFill>
                  <a:srgbClr val="C00000"/>
                </a:solidFill>
              </a:rPr>
              <a:t>;</a:t>
            </a:r>
            <a:br>
              <a:rPr lang="en-US" sz="2000" dirty="0">
                <a:solidFill>
                  <a:srgbClr val="C00000"/>
                </a:solidFill>
              </a:rPr>
            </a:br>
            <a:r>
              <a:rPr lang="en-US" sz="2000" dirty="0">
                <a:solidFill>
                  <a:srgbClr val="C00000"/>
                </a:solidFill>
              </a:rPr>
              <a:t>c. </a:t>
            </a:r>
            <a:r>
              <a:rPr lang="en-US" sz="2000" dirty="0" err="1">
                <a:solidFill>
                  <a:srgbClr val="C00000"/>
                </a:solidFill>
              </a:rPr>
              <a:t>meminta</a:t>
            </a:r>
            <a:r>
              <a:rPr lang="en-US" sz="2000" dirty="0">
                <a:solidFill>
                  <a:srgbClr val="C00000"/>
                </a:solidFill>
              </a:rPr>
              <a:t> </a:t>
            </a:r>
            <a:r>
              <a:rPr lang="en-US" sz="2000" dirty="0" err="1">
                <a:solidFill>
                  <a:srgbClr val="C00000"/>
                </a:solidFill>
              </a:rPr>
              <a:t>klarifikasi</a:t>
            </a:r>
            <a:r>
              <a:rPr lang="en-US" sz="2000" dirty="0">
                <a:solidFill>
                  <a:srgbClr val="C00000"/>
                </a:solidFill>
              </a:rPr>
              <a:t> dan/</a:t>
            </a:r>
            <a:r>
              <a:rPr lang="en-US" sz="2000" dirty="0" err="1">
                <a:solidFill>
                  <a:srgbClr val="C00000"/>
                </a:solidFill>
              </a:rPr>
              <a:t>atau</a:t>
            </a:r>
            <a:r>
              <a:rPr lang="en-US" sz="2000" dirty="0">
                <a:solidFill>
                  <a:srgbClr val="C00000"/>
                </a:solidFill>
              </a:rPr>
              <a:t> </a:t>
            </a:r>
            <a:r>
              <a:rPr lang="en-US" sz="2000" dirty="0" err="1">
                <a:solidFill>
                  <a:srgbClr val="C00000"/>
                </a:solidFill>
              </a:rPr>
              <a:t>salinan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fotokopi</a:t>
            </a:r>
            <a:r>
              <a:rPr lang="en-US" sz="2000" dirty="0">
                <a:solidFill>
                  <a:srgbClr val="C00000"/>
                </a:solidFill>
              </a:rPr>
              <a:t> </a:t>
            </a:r>
            <a:r>
              <a:rPr lang="en-US" sz="2000" dirty="0" err="1">
                <a:solidFill>
                  <a:srgbClr val="C00000"/>
                </a:solidFill>
              </a:rPr>
              <a:t>dokumen</a:t>
            </a:r>
            <a:r>
              <a:rPr lang="en-US" sz="2000" dirty="0">
                <a:solidFill>
                  <a:srgbClr val="C00000"/>
                </a:solidFill>
              </a:rPr>
              <a:t> yang </a:t>
            </a:r>
            <a:r>
              <a:rPr lang="en-US" sz="2000" dirty="0" err="1">
                <a:solidFill>
                  <a:srgbClr val="C00000"/>
                </a:solidFill>
              </a:rPr>
              <a:t>diperlukan</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instansi</a:t>
            </a:r>
            <a:r>
              <a:rPr lang="en-US" sz="2000" dirty="0">
                <a:solidFill>
                  <a:srgbClr val="C00000"/>
                </a:solidFill>
              </a:rPr>
              <a:t> mana pun </a:t>
            </a:r>
            <a:r>
              <a:rPr lang="en-US" sz="2000" dirty="0" err="1">
                <a:solidFill>
                  <a:srgbClr val="C00000"/>
                </a:solidFill>
              </a:rPr>
              <a:t>untuk</a:t>
            </a:r>
            <a:r>
              <a:rPr lang="en-US" sz="2000" dirty="0">
                <a:solidFill>
                  <a:srgbClr val="C00000"/>
                </a:solidFill>
              </a:rPr>
              <a:t> </a:t>
            </a:r>
            <a:r>
              <a:rPr lang="en-US" sz="2000" dirty="0" err="1">
                <a:solidFill>
                  <a:srgbClr val="C00000"/>
                </a:solidFill>
              </a:rPr>
              <a:t>pemeriksaan</a:t>
            </a:r>
            <a:r>
              <a:rPr lang="en-US" sz="2000" dirty="0">
                <a:solidFill>
                  <a:srgbClr val="C00000"/>
                </a:solidFill>
              </a:rPr>
              <a:t> </a:t>
            </a:r>
            <a:r>
              <a:rPr lang="en-US" sz="2000" dirty="0" err="1">
                <a:solidFill>
                  <a:srgbClr val="C00000"/>
                </a:solidFill>
              </a:rPr>
              <a:t>Laporan</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instansi</a:t>
            </a:r>
            <a:r>
              <a:rPr lang="en-US" sz="2000" dirty="0">
                <a:solidFill>
                  <a:srgbClr val="C00000"/>
                </a:solidFill>
              </a:rPr>
              <a:t> </a:t>
            </a:r>
            <a:r>
              <a:rPr lang="en-US" sz="2000" dirty="0" err="1">
                <a:solidFill>
                  <a:srgbClr val="C00000"/>
                </a:solidFill>
              </a:rPr>
              <a:t>Terlapor</a:t>
            </a:r>
            <a:r>
              <a:rPr lang="en-US" sz="2000" dirty="0">
                <a:solidFill>
                  <a:srgbClr val="C00000"/>
                </a:solidFill>
              </a:rPr>
              <a:t>;</a:t>
            </a:r>
            <a:br>
              <a:rPr lang="en-US" sz="2000" dirty="0">
                <a:solidFill>
                  <a:srgbClr val="C00000"/>
                </a:solidFill>
              </a:rPr>
            </a:br>
            <a:r>
              <a:rPr lang="en-US" sz="2000" dirty="0">
                <a:solidFill>
                  <a:srgbClr val="C00000"/>
                </a:solidFill>
              </a:rPr>
              <a:t>d. </a:t>
            </a:r>
            <a:r>
              <a:rPr lang="en-US" sz="2000" dirty="0" err="1">
                <a:solidFill>
                  <a:srgbClr val="C00000"/>
                </a:solidFill>
              </a:rPr>
              <a:t>melakukan</a:t>
            </a:r>
            <a:r>
              <a:rPr lang="en-US" sz="2000" dirty="0">
                <a:solidFill>
                  <a:srgbClr val="C00000"/>
                </a:solidFill>
              </a:rPr>
              <a:t> </a:t>
            </a:r>
            <a:r>
              <a:rPr lang="en-US" sz="2000" dirty="0" err="1">
                <a:solidFill>
                  <a:srgbClr val="C00000"/>
                </a:solidFill>
              </a:rPr>
              <a:t>pemanggilan</a:t>
            </a:r>
            <a:r>
              <a:rPr lang="en-US" sz="2000" dirty="0">
                <a:solidFill>
                  <a:srgbClr val="C00000"/>
                </a:solidFill>
              </a:rPr>
              <a:t> </a:t>
            </a:r>
            <a:r>
              <a:rPr lang="en-US" sz="2000" dirty="0" err="1">
                <a:solidFill>
                  <a:srgbClr val="C00000"/>
                </a:solidFill>
              </a:rPr>
              <a:t>terhadap</a:t>
            </a:r>
            <a:r>
              <a:rPr lang="en-US" sz="2000" dirty="0">
                <a:solidFill>
                  <a:srgbClr val="C00000"/>
                </a:solidFill>
              </a:rPr>
              <a:t> </a:t>
            </a:r>
            <a:r>
              <a:rPr lang="en-US" sz="2000" dirty="0" err="1">
                <a:solidFill>
                  <a:srgbClr val="C00000"/>
                </a:solidFill>
              </a:rPr>
              <a:t>Pelapor</a:t>
            </a:r>
            <a:r>
              <a:rPr lang="en-US" sz="2000" dirty="0">
                <a:solidFill>
                  <a:srgbClr val="C00000"/>
                </a:solidFill>
              </a:rPr>
              <a:t>, </a:t>
            </a:r>
            <a:r>
              <a:rPr lang="en-US" sz="2000" dirty="0" err="1">
                <a:solidFill>
                  <a:srgbClr val="C00000"/>
                </a:solidFill>
              </a:rPr>
              <a:t>Terlapor</a:t>
            </a:r>
            <a:r>
              <a:rPr lang="en-US" sz="2000" dirty="0">
                <a:solidFill>
                  <a:srgbClr val="C00000"/>
                </a:solidFill>
              </a:rPr>
              <a:t>, dan </a:t>
            </a:r>
            <a:r>
              <a:rPr lang="en-US" sz="2000" dirty="0" err="1">
                <a:solidFill>
                  <a:srgbClr val="C00000"/>
                </a:solidFill>
              </a:rPr>
              <a:t>pihak</a:t>
            </a:r>
            <a:r>
              <a:rPr lang="en-US" sz="2000" dirty="0">
                <a:solidFill>
                  <a:srgbClr val="C00000"/>
                </a:solidFill>
              </a:rPr>
              <a:t> lain yang 	</a:t>
            </a:r>
            <a:r>
              <a:rPr lang="en-US" sz="2000" dirty="0" err="1">
                <a:solidFill>
                  <a:srgbClr val="C00000"/>
                </a:solidFill>
              </a:rPr>
              <a:t>terkait</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Laporan</a:t>
            </a:r>
            <a:r>
              <a:rPr lang="en-US" sz="2000" dirty="0">
                <a:solidFill>
                  <a:srgbClr val="C00000"/>
                </a:solidFill>
              </a:rPr>
              <a:t>;</a:t>
            </a:r>
            <a:br>
              <a:rPr lang="en-US" sz="2000" dirty="0">
                <a:solidFill>
                  <a:srgbClr val="C00000"/>
                </a:solidFill>
              </a:rPr>
            </a:br>
            <a:r>
              <a:rPr lang="en-US" sz="2000" dirty="0">
                <a:solidFill>
                  <a:srgbClr val="C00000"/>
                </a:solidFill>
              </a:rPr>
              <a:t>e. </a:t>
            </a:r>
            <a:r>
              <a:rPr lang="en-US" sz="2000" dirty="0" err="1">
                <a:solidFill>
                  <a:srgbClr val="C00000"/>
                </a:solidFill>
              </a:rPr>
              <a:t>menyelesaikan</a:t>
            </a:r>
            <a:r>
              <a:rPr lang="en-US" sz="2000" dirty="0">
                <a:solidFill>
                  <a:srgbClr val="C00000"/>
                </a:solidFill>
              </a:rPr>
              <a:t> </a:t>
            </a:r>
            <a:r>
              <a:rPr lang="en-US" sz="2000" dirty="0" err="1">
                <a:solidFill>
                  <a:srgbClr val="C00000"/>
                </a:solidFill>
              </a:rPr>
              <a:t>laporan</a:t>
            </a:r>
            <a:r>
              <a:rPr lang="en-US" sz="2000" dirty="0">
                <a:solidFill>
                  <a:srgbClr val="C00000"/>
                </a:solidFill>
              </a:rPr>
              <a:t> </a:t>
            </a:r>
            <a:r>
              <a:rPr lang="en-US" sz="2000" dirty="0" err="1">
                <a:solidFill>
                  <a:srgbClr val="C00000"/>
                </a:solidFill>
              </a:rPr>
              <a:t>melalui</a:t>
            </a:r>
            <a:r>
              <a:rPr lang="en-US" sz="2000" dirty="0">
                <a:solidFill>
                  <a:srgbClr val="C00000"/>
                </a:solidFill>
              </a:rPr>
              <a:t> </a:t>
            </a:r>
            <a:r>
              <a:rPr lang="en-US" sz="2000" dirty="0" err="1">
                <a:solidFill>
                  <a:srgbClr val="C00000"/>
                </a:solidFill>
              </a:rPr>
              <a:t>mediasi</a:t>
            </a:r>
            <a:r>
              <a:rPr lang="en-US" sz="2000" dirty="0">
                <a:solidFill>
                  <a:srgbClr val="C00000"/>
                </a:solidFill>
              </a:rPr>
              <a:t> dan </a:t>
            </a:r>
            <a:r>
              <a:rPr lang="en-US" sz="2000" dirty="0" err="1">
                <a:solidFill>
                  <a:srgbClr val="C00000"/>
                </a:solidFill>
              </a:rPr>
              <a:t>konsiliasi</a:t>
            </a:r>
            <a:r>
              <a:rPr lang="en-US" sz="2000" dirty="0">
                <a:solidFill>
                  <a:srgbClr val="C00000"/>
                </a:solidFill>
              </a:rPr>
              <a:t> </a:t>
            </a:r>
            <a:r>
              <a:rPr lang="en-US" sz="2000" dirty="0" err="1">
                <a:solidFill>
                  <a:srgbClr val="C00000"/>
                </a:solidFill>
              </a:rPr>
              <a:t>atas</a:t>
            </a:r>
            <a:r>
              <a:rPr lang="en-US" sz="2000" dirty="0">
                <a:solidFill>
                  <a:srgbClr val="C00000"/>
                </a:solidFill>
              </a:rPr>
              <a:t> </a:t>
            </a:r>
            <a:r>
              <a:rPr lang="en-US" sz="2000" dirty="0" err="1">
                <a:solidFill>
                  <a:srgbClr val="C00000"/>
                </a:solidFill>
              </a:rPr>
              <a:t>permintaan</a:t>
            </a:r>
            <a:r>
              <a:rPr lang="en-US" sz="2000" dirty="0">
                <a:solidFill>
                  <a:srgbClr val="C00000"/>
                </a:solidFill>
              </a:rPr>
              <a:t> para 	</a:t>
            </a:r>
            <a:r>
              <a:rPr lang="en-US" sz="2000" dirty="0" err="1">
                <a:solidFill>
                  <a:srgbClr val="C00000"/>
                </a:solidFill>
              </a:rPr>
              <a:t>pihak</a:t>
            </a:r>
            <a:r>
              <a:rPr lang="en-US" sz="2000" dirty="0">
                <a:solidFill>
                  <a:srgbClr val="C00000"/>
                </a:solidFill>
              </a:rPr>
              <a:t>;</a:t>
            </a:r>
            <a:br>
              <a:rPr lang="en-US" sz="2000" dirty="0">
                <a:solidFill>
                  <a:srgbClr val="C00000"/>
                </a:solidFill>
              </a:rPr>
            </a:br>
            <a:r>
              <a:rPr lang="en-US" sz="2000" dirty="0">
                <a:solidFill>
                  <a:srgbClr val="C00000"/>
                </a:solidFill>
              </a:rPr>
              <a:t>f. </a:t>
            </a:r>
            <a:r>
              <a:rPr lang="en-US" sz="2000" dirty="0" err="1">
                <a:solidFill>
                  <a:srgbClr val="C00000"/>
                </a:solidFill>
              </a:rPr>
              <a:t>membuat</a:t>
            </a:r>
            <a:r>
              <a:rPr lang="en-US" sz="2000" dirty="0">
                <a:solidFill>
                  <a:srgbClr val="C00000"/>
                </a:solidFill>
              </a:rPr>
              <a:t> </a:t>
            </a:r>
            <a:r>
              <a:rPr lang="en-US" sz="2000" dirty="0" err="1">
                <a:solidFill>
                  <a:srgbClr val="C00000"/>
                </a:solidFill>
              </a:rPr>
              <a:t>Rekomendasi</a:t>
            </a:r>
            <a:r>
              <a:rPr lang="en-US" sz="2000" dirty="0">
                <a:solidFill>
                  <a:srgbClr val="C00000"/>
                </a:solidFill>
              </a:rPr>
              <a:t> </a:t>
            </a:r>
            <a:r>
              <a:rPr lang="en-US" sz="2000" dirty="0" err="1">
                <a:solidFill>
                  <a:srgbClr val="C00000"/>
                </a:solidFill>
              </a:rPr>
              <a:t>mengenai</a:t>
            </a:r>
            <a:r>
              <a:rPr lang="en-US" sz="2000" dirty="0">
                <a:solidFill>
                  <a:srgbClr val="C00000"/>
                </a:solidFill>
              </a:rPr>
              <a:t> </a:t>
            </a:r>
            <a:r>
              <a:rPr lang="en-US" sz="2000" dirty="0" err="1">
                <a:solidFill>
                  <a:srgbClr val="C00000"/>
                </a:solidFill>
              </a:rPr>
              <a:t>penyelesaian</a:t>
            </a:r>
            <a:r>
              <a:rPr lang="en-US" sz="2000" dirty="0">
                <a:solidFill>
                  <a:srgbClr val="C00000"/>
                </a:solidFill>
              </a:rPr>
              <a:t> </a:t>
            </a:r>
            <a:r>
              <a:rPr lang="en-US" sz="2000" dirty="0" err="1">
                <a:solidFill>
                  <a:srgbClr val="C00000"/>
                </a:solidFill>
              </a:rPr>
              <a:t>Laporan</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Rekomendasi</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membayar</a:t>
            </a:r>
            <a:r>
              <a:rPr lang="en-US" sz="2000" dirty="0">
                <a:solidFill>
                  <a:srgbClr val="C00000"/>
                </a:solidFill>
              </a:rPr>
              <a:t> </a:t>
            </a:r>
            <a:r>
              <a:rPr lang="en-US" sz="2000" dirty="0" err="1">
                <a:solidFill>
                  <a:srgbClr val="C00000"/>
                </a:solidFill>
              </a:rPr>
              <a:t>ganti</a:t>
            </a:r>
            <a:r>
              <a:rPr lang="en-US" sz="2000" dirty="0">
                <a:solidFill>
                  <a:srgbClr val="C00000"/>
                </a:solidFill>
              </a:rPr>
              <a:t> </a:t>
            </a:r>
            <a:r>
              <a:rPr lang="en-US" sz="2000" dirty="0" err="1">
                <a:solidFill>
                  <a:srgbClr val="C00000"/>
                </a:solidFill>
              </a:rPr>
              <a:t>rugi</a:t>
            </a:r>
            <a:r>
              <a:rPr lang="en-US" sz="2000" dirty="0">
                <a:solidFill>
                  <a:srgbClr val="C00000"/>
                </a:solidFill>
              </a:rPr>
              <a:t> dan/</a:t>
            </a:r>
            <a:r>
              <a:rPr lang="en-US" sz="2000" dirty="0" err="1">
                <a:solidFill>
                  <a:srgbClr val="C00000"/>
                </a:solidFill>
              </a:rPr>
              <a:t>atau</a:t>
            </a:r>
            <a:r>
              <a:rPr lang="en-US" sz="2000" dirty="0">
                <a:solidFill>
                  <a:srgbClr val="C00000"/>
                </a:solidFill>
              </a:rPr>
              <a:t> </a:t>
            </a:r>
            <a:r>
              <a:rPr lang="en-US" sz="2000" dirty="0" err="1">
                <a:solidFill>
                  <a:srgbClr val="C00000"/>
                </a:solidFill>
              </a:rPr>
              <a:t>rehabilitasi</a:t>
            </a:r>
            <a:r>
              <a:rPr lang="en-US" sz="2000" dirty="0">
                <a:solidFill>
                  <a:srgbClr val="C00000"/>
                </a:solidFill>
              </a:rPr>
              <a:t> </a:t>
            </a:r>
            <a:r>
              <a:rPr lang="en-US" sz="2000" dirty="0" err="1">
                <a:solidFill>
                  <a:srgbClr val="C00000"/>
                </a:solidFill>
              </a:rPr>
              <a:t>kepada</a:t>
            </a:r>
            <a:r>
              <a:rPr lang="en-US" sz="2000" dirty="0">
                <a:solidFill>
                  <a:srgbClr val="C00000"/>
                </a:solidFill>
              </a:rPr>
              <a:t> </a:t>
            </a:r>
            <a:r>
              <a:rPr lang="en-US" sz="2000" dirty="0" err="1">
                <a:solidFill>
                  <a:srgbClr val="C00000"/>
                </a:solidFill>
              </a:rPr>
              <a:t>pihak</a:t>
            </a:r>
            <a:r>
              <a:rPr lang="en-US" sz="2000" dirty="0">
                <a:solidFill>
                  <a:srgbClr val="C00000"/>
                </a:solidFill>
              </a:rPr>
              <a:t> 	yang </a:t>
            </a:r>
            <a:r>
              <a:rPr lang="en-US" sz="2000" dirty="0" err="1">
                <a:solidFill>
                  <a:srgbClr val="C00000"/>
                </a:solidFill>
              </a:rPr>
              <a:t>dirugikan</a:t>
            </a:r>
            <a:r>
              <a:rPr lang="en-US" sz="2000" dirty="0">
                <a:solidFill>
                  <a:srgbClr val="C00000"/>
                </a:solidFill>
              </a:rPr>
              <a:t>;</a:t>
            </a:r>
            <a:br>
              <a:rPr lang="en-US" sz="2000" dirty="0">
                <a:solidFill>
                  <a:srgbClr val="C00000"/>
                </a:solidFill>
              </a:rPr>
            </a:br>
            <a:r>
              <a:rPr lang="en-US" sz="2000" dirty="0">
                <a:solidFill>
                  <a:srgbClr val="C00000"/>
                </a:solidFill>
              </a:rPr>
              <a:t>g. demi </a:t>
            </a:r>
            <a:r>
              <a:rPr lang="en-US" sz="2000" dirty="0" err="1">
                <a:solidFill>
                  <a:srgbClr val="C00000"/>
                </a:solidFill>
              </a:rPr>
              <a:t>kepentingan</a:t>
            </a:r>
            <a:r>
              <a:rPr lang="en-US" sz="2000" dirty="0">
                <a:solidFill>
                  <a:srgbClr val="C00000"/>
                </a:solidFill>
              </a:rPr>
              <a:t> </a:t>
            </a:r>
            <a:r>
              <a:rPr lang="en-US" sz="2000" dirty="0" err="1">
                <a:solidFill>
                  <a:srgbClr val="C00000"/>
                </a:solidFill>
              </a:rPr>
              <a:t>umum</a:t>
            </a:r>
            <a:r>
              <a:rPr lang="en-US" sz="2000" dirty="0">
                <a:solidFill>
                  <a:srgbClr val="C00000"/>
                </a:solidFill>
              </a:rPr>
              <a:t> </a:t>
            </a:r>
            <a:r>
              <a:rPr lang="en-US" sz="2000" dirty="0" err="1">
                <a:solidFill>
                  <a:srgbClr val="C00000"/>
                </a:solidFill>
              </a:rPr>
              <a:t>mengumumkan</a:t>
            </a:r>
            <a:r>
              <a:rPr lang="en-US" sz="2000" dirty="0">
                <a:solidFill>
                  <a:srgbClr val="C00000"/>
                </a:solidFill>
              </a:rPr>
              <a:t> </a:t>
            </a:r>
            <a:r>
              <a:rPr lang="en-US" sz="2000" dirty="0" err="1">
                <a:solidFill>
                  <a:srgbClr val="C00000"/>
                </a:solidFill>
              </a:rPr>
              <a:t>hasil</a:t>
            </a:r>
            <a:r>
              <a:rPr lang="en-US" sz="2000" dirty="0">
                <a:solidFill>
                  <a:srgbClr val="C00000"/>
                </a:solidFill>
              </a:rPr>
              <a:t> </a:t>
            </a:r>
            <a:r>
              <a:rPr lang="en-US" sz="2000" dirty="0" err="1">
                <a:solidFill>
                  <a:srgbClr val="C00000"/>
                </a:solidFill>
              </a:rPr>
              <a:t>temuan</a:t>
            </a:r>
            <a:r>
              <a:rPr lang="en-US" sz="2000" dirty="0">
                <a:solidFill>
                  <a:srgbClr val="C00000"/>
                </a:solidFill>
              </a:rPr>
              <a:t>, </a:t>
            </a:r>
            <a:r>
              <a:rPr lang="en-US" sz="2000" dirty="0" err="1">
                <a:solidFill>
                  <a:srgbClr val="C00000"/>
                </a:solidFill>
              </a:rPr>
              <a:t>kesimpulan</a:t>
            </a:r>
            <a:r>
              <a:rPr lang="en-US" sz="2000" dirty="0">
                <a:solidFill>
                  <a:srgbClr val="C00000"/>
                </a:solidFill>
              </a:rPr>
              <a:t>, dan 	</a:t>
            </a:r>
            <a:r>
              <a:rPr lang="en-US" sz="2000" dirty="0" err="1">
                <a:solidFill>
                  <a:srgbClr val="C00000"/>
                </a:solidFill>
              </a:rPr>
              <a:t>Rekomendasi</a:t>
            </a:r>
            <a:r>
              <a:rPr lang="en-US" sz="2000" dirty="0">
                <a:solidFill>
                  <a:srgbClr val="C00000"/>
                </a:solidFill>
              </a:rPr>
              <a:t>;</a:t>
            </a:r>
            <a:br>
              <a:rPr lang="en-US" sz="2000" dirty="0">
                <a:solidFill>
                  <a:srgbClr val="C00000"/>
                </a:solidFill>
              </a:rPr>
            </a:br>
            <a:br>
              <a:rPr lang="en-US" sz="2000" dirty="0">
                <a:solidFill>
                  <a:srgbClr val="C00000"/>
                </a:solidFill>
              </a:rPr>
            </a:br>
            <a:br>
              <a:rPr lang="en-US" sz="2000" dirty="0">
                <a:solidFill>
                  <a:srgbClr val="C00000"/>
                </a:solidFill>
              </a:rPr>
            </a:br>
            <a:br>
              <a:rPr lang="en-US" sz="2000" dirty="0">
                <a:solidFill>
                  <a:srgbClr val="C00000"/>
                </a:solidFill>
              </a:rPr>
            </a:br>
            <a:br>
              <a:rPr lang="en-US" sz="2000" dirty="0">
                <a:solidFill>
                  <a:srgbClr val="C00000"/>
                </a:solidFill>
              </a:rPr>
            </a:br>
            <a:br>
              <a:rPr lang="en-US" sz="2000" dirty="0">
                <a:solidFill>
                  <a:srgbClr val="C00000"/>
                </a:solidFill>
              </a:rPr>
            </a:br>
            <a:br>
              <a:rPr lang="en-US" sz="2000" dirty="0">
                <a:solidFill>
                  <a:srgbClr val="C00000"/>
                </a:solidFill>
              </a:rPr>
            </a:br>
            <a:r>
              <a:rPr lang="en-US" sz="2000" dirty="0">
                <a:solidFill>
                  <a:srgbClr val="C00000"/>
                </a:solidFill>
              </a:rPr>
              <a:t>h. </a:t>
            </a:r>
            <a:r>
              <a:rPr lang="en-US" sz="2000" dirty="0" err="1">
                <a:solidFill>
                  <a:srgbClr val="C00000"/>
                </a:solidFill>
              </a:rPr>
              <a:t>menyampaikan</a:t>
            </a:r>
            <a:r>
              <a:rPr lang="en-US" sz="2000" dirty="0">
                <a:solidFill>
                  <a:srgbClr val="C00000"/>
                </a:solidFill>
              </a:rPr>
              <a:t> saran </a:t>
            </a:r>
            <a:r>
              <a:rPr lang="en-US" sz="2000" dirty="0" err="1">
                <a:solidFill>
                  <a:srgbClr val="C00000"/>
                </a:solidFill>
              </a:rPr>
              <a:t>kepada</a:t>
            </a:r>
            <a:r>
              <a:rPr lang="en-US" sz="2000" dirty="0">
                <a:solidFill>
                  <a:srgbClr val="C00000"/>
                </a:solidFill>
              </a:rPr>
              <a:t> </a:t>
            </a:r>
            <a:r>
              <a:rPr lang="en-US" sz="2000" dirty="0" err="1">
                <a:solidFill>
                  <a:srgbClr val="C00000"/>
                </a:solidFill>
              </a:rPr>
              <a:t>Presiden</a:t>
            </a:r>
            <a:r>
              <a:rPr lang="en-US" sz="2000" dirty="0">
                <a:solidFill>
                  <a:srgbClr val="C00000"/>
                </a:solidFill>
              </a:rPr>
              <a:t>, </a:t>
            </a:r>
            <a:r>
              <a:rPr lang="en-US" sz="2000" dirty="0" err="1">
                <a:solidFill>
                  <a:srgbClr val="C00000"/>
                </a:solidFill>
              </a:rPr>
              <a:t>kepala</a:t>
            </a:r>
            <a:r>
              <a:rPr lang="en-US" sz="2000" dirty="0">
                <a:solidFill>
                  <a:srgbClr val="C00000"/>
                </a:solidFill>
              </a:rPr>
              <a:t> </a:t>
            </a:r>
            <a:r>
              <a:rPr lang="en-US" sz="2000" dirty="0" err="1">
                <a:solidFill>
                  <a:srgbClr val="C00000"/>
                </a:solidFill>
              </a:rPr>
              <a:t>daerah</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pimpinan</a:t>
            </a:r>
            <a:r>
              <a:rPr lang="en-US" sz="2000" dirty="0">
                <a:solidFill>
                  <a:srgbClr val="C00000"/>
                </a:solidFill>
              </a:rPr>
              <a:t> </a:t>
            </a:r>
            <a:r>
              <a:rPr lang="en-US" sz="2000" dirty="0" err="1">
                <a:solidFill>
                  <a:srgbClr val="C00000"/>
                </a:solidFill>
              </a:rPr>
              <a:t>Penyelenggara</a:t>
            </a:r>
            <a:r>
              <a:rPr lang="en-US" sz="2000" dirty="0">
                <a:solidFill>
                  <a:srgbClr val="C00000"/>
                </a:solidFill>
              </a:rPr>
              <a:t> Negara </a:t>
            </a:r>
            <a:r>
              <a:rPr lang="en-US" sz="2000" dirty="0" err="1">
                <a:solidFill>
                  <a:srgbClr val="C00000"/>
                </a:solidFill>
              </a:rPr>
              <a:t>lainnya</a:t>
            </a:r>
            <a:r>
              <a:rPr lang="en-US" sz="2000" dirty="0">
                <a:solidFill>
                  <a:srgbClr val="C00000"/>
                </a:solidFill>
              </a:rPr>
              <a:t> </a:t>
            </a:r>
            <a:r>
              <a:rPr lang="en-US" sz="2000" dirty="0" err="1">
                <a:solidFill>
                  <a:srgbClr val="C00000"/>
                </a:solidFill>
              </a:rPr>
              <a:t>guna</a:t>
            </a:r>
            <a:r>
              <a:rPr lang="en-US" sz="2000" dirty="0">
                <a:solidFill>
                  <a:srgbClr val="C00000"/>
                </a:solidFill>
              </a:rPr>
              <a:t> </a:t>
            </a:r>
            <a:r>
              <a:rPr lang="en-US" sz="2000" dirty="0" err="1">
                <a:solidFill>
                  <a:srgbClr val="C00000"/>
                </a:solidFill>
              </a:rPr>
              <a:t>perbaikan</a:t>
            </a:r>
            <a:r>
              <a:rPr lang="en-US" sz="2000" dirty="0">
                <a:solidFill>
                  <a:srgbClr val="C00000"/>
                </a:solidFill>
              </a:rPr>
              <a:t> dan </a:t>
            </a:r>
            <a:r>
              <a:rPr lang="en-US" sz="2000" dirty="0" err="1">
                <a:solidFill>
                  <a:srgbClr val="C00000"/>
                </a:solidFill>
              </a:rPr>
              <a:t>penyempurnaan</a:t>
            </a:r>
            <a:r>
              <a:rPr lang="en-US" sz="2000" dirty="0">
                <a:solidFill>
                  <a:srgbClr val="C00000"/>
                </a:solidFill>
              </a:rPr>
              <a:t> </a:t>
            </a:r>
            <a:r>
              <a:rPr lang="en-US" sz="2000" dirty="0" err="1">
                <a:solidFill>
                  <a:srgbClr val="C00000"/>
                </a:solidFill>
              </a:rPr>
              <a:t>organisasi</a:t>
            </a:r>
            <a:r>
              <a:rPr lang="en-US" sz="2000" dirty="0">
                <a:solidFill>
                  <a:srgbClr val="C00000"/>
                </a:solidFill>
              </a:rPr>
              <a:t> dan/</a:t>
            </a:r>
            <a:r>
              <a:rPr lang="en-US" sz="2000" dirty="0" err="1">
                <a:solidFill>
                  <a:srgbClr val="C00000"/>
                </a:solidFill>
              </a:rPr>
              <a:t>atau</a:t>
            </a:r>
            <a:r>
              <a:rPr lang="en-US" sz="2000" dirty="0">
                <a:solidFill>
                  <a:srgbClr val="C00000"/>
                </a:solidFill>
              </a:rPr>
              <a:t> </a:t>
            </a:r>
            <a:r>
              <a:rPr lang="en-US" sz="2000" dirty="0" err="1">
                <a:solidFill>
                  <a:srgbClr val="C00000"/>
                </a:solidFill>
              </a:rPr>
              <a:t>prosedur</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err="1">
                <a:solidFill>
                  <a:srgbClr val="C00000"/>
                </a:solidFill>
              </a:rPr>
              <a:t>i</a:t>
            </a:r>
            <a:r>
              <a:rPr lang="en-US" sz="2000" dirty="0">
                <a:solidFill>
                  <a:srgbClr val="C00000"/>
                </a:solidFill>
              </a:rPr>
              <a:t>. </a:t>
            </a:r>
            <a:r>
              <a:rPr lang="en-US" sz="2000" dirty="0" err="1">
                <a:solidFill>
                  <a:srgbClr val="C00000"/>
                </a:solidFill>
              </a:rPr>
              <a:t>menyampaikan</a:t>
            </a:r>
            <a:r>
              <a:rPr lang="en-US" sz="2000" dirty="0">
                <a:solidFill>
                  <a:srgbClr val="C00000"/>
                </a:solidFill>
              </a:rPr>
              <a:t> saran </a:t>
            </a:r>
            <a:r>
              <a:rPr lang="en-US" sz="2000" dirty="0" err="1">
                <a:solidFill>
                  <a:srgbClr val="C00000"/>
                </a:solidFill>
              </a:rPr>
              <a:t>kepada</a:t>
            </a:r>
            <a:r>
              <a:rPr lang="en-US" sz="2000" dirty="0">
                <a:solidFill>
                  <a:srgbClr val="C00000"/>
                </a:solidFill>
              </a:rPr>
              <a:t> Dewan </a:t>
            </a:r>
            <a:r>
              <a:rPr lang="en-US" sz="2000" dirty="0" err="1">
                <a:solidFill>
                  <a:srgbClr val="C00000"/>
                </a:solidFill>
              </a:rPr>
              <a:t>Perwakilan</a:t>
            </a:r>
            <a:r>
              <a:rPr lang="en-US" sz="2000" dirty="0">
                <a:solidFill>
                  <a:srgbClr val="C00000"/>
                </a:solidFill>
              </a:rPr>
              <a:t> Rakyat dan/</a:t>
            </a:r>
            <a:r>
              <a:rPr lang="en-US" sz="2000" dirty="0" err="1">
                <a:solidFill>
                  <a:srgbClr val="C00000"/>
                </a:solidFill>
              </a:rPr>
              <a:t>atau</a:t>
            </a:r>
            <a:r>
              <a:rPr lang="en-US" sz="2000" dirty="0">
                <a:solidFill>
                  <a:srgbClr val="C00000"/>
                </a:solidFill>
              </a:rPr>
              <a:t> </a:t>
            </a:r>
            <a:r>
              <a:rPr lang="en-US" sz="2000" dirty="0" err="1">
                <a:solidFill>
                  <a:srgbClr val="C00000"/>
                </a:solidFill>
              </a:rPr>
              <a:t>Presiden</a:t>
            </a:r>
            <a:r>
              <a:rPr lang="en-US" sz="2000" dirty="0">
                <a:solidFill>
                  <a:srgbClr val="C00000"/>
                </a:solidFill>
              </a:rPr>
              <a:t>, Dewan </a:t>
            </a:r>
            <a:r>
              <a:rPr lang="en-US" sz="2000" dirty="0" err="1">
                <a:solidFill>
                  <a:srgbClr val="C00000"/>
                </a:solidFill>
              </a:rPr>
              <a:t>Perwakilan</a:t>
            </a:r>
            <a:r>
              <a:rPr lang="en-US" sz="2000" dirty="0">
                <a:solidFill>
                  <a:srgbClr val="C00000"/>
                </a:solidFill>
              </a:rPr>
              <a:t> Rakyat Daerah dan/</a:t>
            </a:r>
            <a:r>
              <a:rPr lang="en-US" sz="2000" dirty="0" err="1">
                <a:solidFill>
                  <a:srgbClr val="C00000"/>
                </a:solidFill>
              </a:rPr>
              <a:t>atau</a:t>
            </a:r>
            <a:r>
              <a:rPr lang="en-US" sz="2000" dirty="0">
                <a:solidFill>
                  <a:srgbClr val="C00000"/>
                </a:solidFill>
              </a:rPr>
              <a:t> </a:t>
            </a:r>
            <a:r>
              <a:rPr lang="en-US" sz="2000" dirty="0" err="1">
                <a:solidFill>
                  <a:srgbClr val="C00000"/>
                </a:solidFill>
              </a:rPr>
              <a:t>kepala</a:t>
            </a:r>
            <a:r>
              <a:rPr lang="en-US" sz="2000" dirty="0">
                <a:solidFill>
                  <a:srgbClr val="C00000"/>
                </a:solidFill>
              </a:rPr>
              <a:t> </a:t>
            </a:r>
            <a:r>
              <a:rPr lang="en-US" sz="2000" dirty="0" err="1">
                <a:solidFill>
                  <a:srgbClr val="C00000"/>
                </a:solidFill>
              </a:rPr>
              <a:t>daerah</a:t>
            </a:r>
            <a:r>
              <a:rPr lang="en-US" sz="2000" dirty="0">
                <a:solidFill>
                  <a:srgbClr val="C00000"/>
                </a:solidFill>
              </a:rPr>
              <a:t> agar </a:t>
            </a:r>
            <a:r>
              <a:rPr lang="en-US" sz="2000" dirty="0" err="1">
                <a:solidFill>
                  <a:srgbClr val="C00000"/>
                </a:solidFill>
              </a:rPr>
              <a:t>terhadap</a:t>
            </a:r>
            <a:r>
              <a:rPr lang="en-US" sz="2000" dirty="0">
                <a:solidFill>
                  <a:srgbClr val="C00000"/>
                </a:solidFill>
              </a:rPr>
              <a:t> </a:t>
            </a:r>
            <a:r>
              <a:rPr lang="en-US" sz="2000" dirty="0" err="1">
                <a:solidFill>
                  <a:srgbClr val="C00000"/>
                </a:solidFill>
              </a:rPr>
              <a:t>undang-undang</a:t>
            </a:r>
            <a:r>
              <a:rPr lang="en-US" sz="2000" dirty="0">
                <a:solidFill>
                  <a:srgbClr val="C00000"/>
                </a:solidFill>
              </a:rPr>
              <a:t> dan </a:t>
            </a:r>
            <a:r>
              <a:rPr lang="en-US" sz="2000" dirty="0" err="1">
                <a:solidFill>
                  <a:srgbClr val="C00000"/>
                </a:solidFill>
              </a:rPr>
              <a:t>peraturan</a:t>
            </a:r>
            <a:r>
              <a:rPr lang="en-US" sz="2000" dirty="0">
                <a:solidFill>
                  <a:srgbClr val="C00000"/>
                </a:solidFill>
              </a:rPr>
              <a:t> </a:t>
            </a:r>
            <a:r>
              <a:rPr lang="en-US" sz="2000" dirty="0" err="1">
                <a:solidFill>
                  <a:srgbClr val="C00000"/>
                </a:solidFill>
              </a:rPr>
              <a:t>perundangundangan</a:t>
            </a:r>
            <a:r>
              <a:rPr lang="en-US" sz="2000" dirty="0">
                <a:solidFill>
                  <a:srgbClr val="C00000"/>
                </a:solidFill>
              </a:rPr>
              <a:t> </a:t>
            </a:r>
            <a:r>
              <a:rPr lang="en-US" sz="2000" dirty="0" err="1">
                <a:solidFill>
                  <a:srgbClr val="C00000"/>
                </a:solidFill>
              </a:rPr>
              <a:t>lainnya</a:t>
            </a:r>
            <a:r>
              <a:rPr lang="en-US" sz="2000" dirty="0">
                <a:solidFill>
                  <a:srgbClr val="C00000"/>
                </a:solidFill>
              </a:rPr>
              <a:t> </a:t>
            </a:r>
            <a:r>
              <a:rPr lang="en-US" sz="2000" dirty="0" err="1">
                <a:solidFill>
                  <a:srgbClr val="C00000"/>
                </a:solidFill>
              </a:rPr>
              <a:t>diadakan</a:t>
            </a:r>
            <a:r>
              <a:rPr lang="en-US" sz="2000" dirty="0">
                <a:solidFill>
                  <a:srgbClr val="C00000"/>
                </a:solidFill>
              </a:rPr>
              <a:t> </a:t>
            </a:r>
            <a:r>
              <a:rPr lang="en-US" sz="2000" dirty="0" err="1">
                <a:solidFill>
                  <a:srgbClr val="C00000"/>
                </a:solidFill>
              </a:rPr>
              <a:t>perubahan</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rangka</a:t>
            </a:r>
            <a:r>
              <a:rPr lang="en-US" sz="2000" dirty="0">
                <a:solidFill>
                  <a:srgbClr val="C00000"/>
                </a:solidFill>
              </a:rPr>
              <a:t> </a:t>
            </a:r>
            <a:r>
              <a:rPr lang="en-US" sz="2000" dirty="0" err="1">
                <a:solidFill>
                  <a:srgbClr val="C00000"/>
                </a:solidFill>
              </a:rPr>
              <a:t>mencegah</a:t>
            </a:r>
            <a:r>
              <a:rPr lang="en-US" sz="2000" dirty="0">
                <a:solidFill>
                  <a:srgbClr val="C00000"/>
                </a:solidFill>
              </a:rPr>
              <a:t> </a:t>
            </a:r>
            <a:r>
              <a:rPr lang="en-US" sz="2000" dirty="0" err="1">
                <a:solidFill>
                  <a:srgbClr val="C00000"/>
                </a:solidFill>
              </a:rPr>
              <a:t>Maladministrasi</a:t>
            </a:r>
            <a:r>
              <a:rPr lang="en-US" sz="2000" dirty="0">
                <a:solidFill>
                  <a:srgbClr val="C00000"/>
                </a:solidFill>
              </a:rPr>
              <a:t>.</a:t>
            </a:r>
            <a:br>
              <a:rPr lang="en-US" sz="2000" dirty="0">
                <a:solidFill>
                  <a:srgbClr val="C00000"/>
                </a:solidFill>
              </a:rPr>
            </a:br>
            <a:r>
              <a:rPr lang="en-US" sz="2000" dirty="0">
                <a:solidFill>
                  <a:srgbClr val="000000"/>
                </a:solidFill>
              </a:rPr>
              <a:t> </a:t>
            </a:r>
            <a:br>
              <a:rPr lang="en-US" sz="2000" dirty="0">
                <a:solidFill>
                  <a:srgbClr val="222222"/>
                </a:solidFill>
              </a:rPr>
            </a:br>
            <a:endParaRPr lang="en-US" sz="2000" dirty="0"/>
          </a:p>
        </p:txBody>
      </p:sp>
    </p:spTree>
    <p:extLst>
      <p:ext uri="{BB962C8B-B14F-4D97-AF65-F5344CB8AC3E}">
        <p14:creationId xmlns:p14="http://schemas.microsoft.com/office/powerpoint/2010/main" val="25152786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934277" y="954156"/>
            <a:ext cx="9153940" cy="3230217"/>
          </a:xfrm>
        </p:spPr>
        <p:txBody>
          <a:bodyPr anchor="t"/>
          <a:lstStyle/>
          <a:p>
            <a:pPr algn="l">
              <a:tabLst>
                <a:tab pos="288925" algn="l"/>
              </a:tabLst>
            </a:pPr>
            <a:r>
              <a:rPr lang="en-US" sz="2000" dirty="0">
                <a:solidFill>
                  <a:srgbClr val="C00000"/>
                </a:solidFill>
              </a:rPr>
              <a:t>h. </a:t>
            </a:r>
            <a:r>
              <a:rPr lang="en-US" sz="2000" dirty="0" err="1">
                <a:solidFill>
                  <a:srgbClr val="C00000"/>
                </a:solidFill>
              </a:rPr>
              <a:t>menyampaikan</a:t>
            </a:r>
            <a:r>
              <a:rPr lang="en-US" sz="2000" dirty="0">
                <a:solidFill>
                  <a:srgbClr val="C00000"/>
                </a:solidFill>
              </a:rPr>
              <a:t> saran </a:t>
            </a:r>
            <a:r>
              <a:rPr lang="en-US" sz="2000" dirty="0" err="1">
                <a:solidFill>
                  <a:srgbClr val="C00000"/>
                </a:solidFill>
              </a:rPr>
              <a:t>kepada</a:t>
            </a:r>
            <a:r>
              <a:rPr lang="en-US" sz="2000" dirty="0">
                <a:solidFill>
                  <a:srgbClr val="C00000"/>
                </a:solidFill>
              </a:rPr>
              <a:t> </a:t>
            </a:r>
            <a:r>
              <a:rPr lang="en-US" sz="2000" dirty="0" err="1">
                <a:solidFill>
                  <a:srgbClr val="C00000"/>
                </a:solidFill>
              </a:rPr>
              <a:t>Presiden</a:t>
            </a:r>
            <a:r>
              <a:rPr lang="en-US" sz="2000" dirty="0">
                <a:solidFill>
                  <a:srgbClr val="C00000"/>
                </a:solidFill>
              </a:rPr>
              <a:t>, </a:t>
            </a:r>
            <a:r>
              <a:rPr lang="en-US" sz="2000" dirty="0" err="1">
                <a:solidFill>
                  <a:srgbClr val="C00000"/>
                </a:solidFill>
              </a:rPr>
              <a:t>kepala</a:t>
            </a:r>
            <a:r>
              <a:rPr lang="en-US" sz="2000" dirty="0">
                <a:solidFill>
                  <a:srgbClr val="C00000"/>
                </a:solidFill>
              </a:rPr>
              <a:t> </a:t>
            </a:r>
            <a:r>
              <a:rPr lang="en-US" sz="2000" dirty="0" err="1">
                <a:solidFill>
                  <a:srgbClr val="C00000"/>
                </a:solidFill>
              </a:rPr>
              <a:t>daerah</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pimpinan</a:t>
            </a:r>
            <a:r>
              <a:rPr lang="en-US" sz="2000" dirty="0">
                <a:solidFill>
                  <a:srgbClr val="C00000"/>
                </a:solidFill>
              </a:rPr>
              <a:t> 	</a:t>
            </a:r>
            <a:r>
              <a:rPr lang="en-US" sz="2000" dirty="0" err="1">
                <a:solidFill>
                  <a:srgbClr val="C00000"/>
                </a:solidFill>
              </a:rPr>
              <a:t>Penyelenggara</a:t>
            </a:r>
            <a:r>
              <a:rPr lang="en-US" sz="2000" dirty="0">
                <a:solidFill>
                  <a:srgbClr val="C00000"/>
                </a:solidFill>
              </a:rPr>
              <a:t> Negara </a:t>
            </a:r>
            <a:r>
              <a:rPr lang="en-US" sz="2000" dirty="0" err="1">
                <a:solidFill>
                  <a:srgbClr val="C00000"/>
                </a:solidFill>
              </a:rPr>
              <a:t>lainnya</a:t>
            </a:r>
            <a:r>
              <a:rPr lang="en-US" sz="2000" dirty="0">
                <a:solidFill>
                  <a:srgbClr val="C00000"/>
                </a:solidFill>
              </a:rPr>
              <a:t> </a:t>
            </a:r>
            <a:r>
              <a:rPr lang="en-US" sz="2000" dirty="0" err="1">
                <a:solidFill>
                  <a:srgbClr val="C00000"/>
                </a:solidFill>
              </a:rPr>
              <a:t>guna</a:t>
            </a:r>
            <a:r>
              <a:rPr lang="en-US" sz="2000" dirty="0">
                <a:solidFill>
                  <a:srgbClr val="C00000"/>
                </a:solidFill>
              </a:rPr>
              <a:t> </a:t>
            </a:r>
            <a:r>
              <a:rPr lang="en-US" sz="2000" dirty="0" err="1">
                <a:solidFill>
                  <a:srgbClr val="C00000"/>
                </a:solidFill>
              </a:rPr>
              <a:t>perbaikan</a:t>
            </a:r>
            <a:r>
              <a:rPr lang="en-US" sz="2000" dirty="0">
                <a:solidFill>
                  <a:srgbClr val="C00000"/>
                </a:solidFill>
              </a:rPr>
              <a:t> dan </a:t>
            </a:r>
            <a:r>
              <a:rPr lang="en-US" sz="2000" dirty="0" err="1">
                <a:solidFill>
                  <a:srgbClr val="C00000"/>
                </a:solidFill>
              </a:rPr>
              <a:t>penyempurnaan</a:t>
            </a:r>
            <a:r>
              <a:rPr lang="en-US" sz="2000" dirty="0">
                <a:solidFill>
                  <a:srgbClr val="C00000"/>
                </a:solidFill>
              </a:rPr>
              <a:t> 	</a:t>
            </a:r>
            <a:r>
              <a:rPr lang="en-US" sz="2000" dirty="0" err="1">
                <a:solidFill>
                  <a:srgbClr val="C00000"/>
                </a:solidFill>
              </a:rPr>
              <a:t>organisasi</a:t>
            </a:r>
            <a:r>
              <a:rPr lang="en-US" sz="2000" dirty="0">
                <a:solidFill>
                  <a:srgbClr val="C00000"/>
                </a:solidFill>
              </a:rPr>
              <a:t> dan/</a:t>
            </a:r>
            <a:r>
              <a:rPr lang="en-US" sz="2000" dirty="0" err="1">
                <a:solidFill>
                  <a:srgbClr val="C00000"/>
                </a:solidFill>
              </a:rPr>
              <a:t>atau</a:t>
            </a:r>
            <a:r>
              <a:rPr lang="en-US" sz="2000" dirty="0">
                <a:solidFill>
                  <a:srgbClr val="C00000"/>
                </a:solidFill>
              </a:rPr>
              <a:t> </a:t>
            </a:r>
            <a:r>
              <a:rPr lang="en-US" sz="2000" dirty="0" err="1">
                <a:solidFill>
                  <a:srgbClr val="C00000"/>
                </a:solidFill>
              </a:rPr>
              <a:t>prosedur</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err="1">
                <a:solidFill>
                  <a:srgbClr val="C00000"/>
                </a:solidFill>
              </a:rPr>
              <a:t>i</a:t>
            </a:r>
            <a:r>
              <a:rPr lang="en-US" sz="2000" dirty="0">
                <a:solidFill>
                  <a:srgbClr val="C00000"/>
                </a:solidFill>
              </a:rPr>
              <a:t>. </a:t>
            </a:r>
            <a:r>
              <a:rPr lang="en-US" sz="2000" dirty="0" err="1">
                <a:solidFill>
                  <a:srgbClr val="C00000"/>
                </a:solidFill>
              </a:rPr>
              <a:t>menyampaikan</a:t>
            </a:r>
            <a:r>
              <a:rPr lang="en-US" sz="2000" dirty="0">
                <a:solidFill>
                  <a:srgbClr val="C00000"/>
                </a:solidFill>
              </a:rPr>
              <a:t> saran </a:t>
            </a:r>
            <a:r>
              <a:rPr lang="en-US" sz="2000" dirty="0" err="1">
                <a:solidFill>
                  <a:srgbClr val="C00000"/>
                </a:solidFill>
              </a:rPr>
              <a:t>kepada</a:t>
            </a:r>
            <a:r>
              <a:rPr lang="en-US" sz="2000" dirty="0">
                <a:solidFill>
                  <a:srgbClr val="C00000"/>
                </a:solidFill>
              </a:rPr>
              <a:t> Dewan </a:t>
            </a:r>
            <a:r>
              <a:rPr lang="en-US" sz="2000" dirty="0" err="1">
                <a:solidFill>
                  <a:srgbClr val="C00000"/>
                </a:solidFill>
              </a:rPr>
              <a:t>Perwakilan</a:t>
            </a:r>
            <a:r>
              <a:rPr lang="en-US" sz="2000" dirty="0">
                <a:solidFill>
                  <a:srgbClr val="C00000"/>
                </a:solidFill>
              </a:rPr>
              <a:t> Rakyat dan/</a:t>
            </a:r>
            <a:r>
              <a:rPr lang="en-US" sz="2000" dirty="0" err="1">
                <a:solidFill>
                  <a:srgbClr val="C00000"/>
                </a:solidFill>
              </a:rPr>
              <a:t>atau</a:t>
            </a:r>
            <a:r>
              <a:rPr lang="en-US" sz="2000" dirty="0">
                <a:solidFill>
                  <a:srgbClr val="C00000"/>
                </a:solidFill>
              </a:rPr>
              <a:t> 	</a:t>
            </a:r>
            <a:r>
              <a:rPr lang="en-US" sz="2000" dirty="0" err="1">
                <a:solidFill>
                  <a:srgbClr val="C00000"/>
                </a:solidFill>
              </a:rPr>
              <a:t>Presiden</a:t>
            </a:r>
            <a:r>
              <a:rPr lang="en-US" sz="2000" dirty="0">
                <a:solidFill>
                  <a:srgbClr val="C00000"/>
                </a:solidFill>
              </a:rPr>
              <a:t>, 	Dewan </a:t>
            </a:r>
            <a:r>
              <a:rPr lang="en-US" sz="2000" dirty="0" err="1">
                <a:solidFill>
                  <a:srgbClr val="C00000"/>
                </a:solidFill>
              </a:rPr>
              <a:t>Perwakilan</a:t>
            </a:r>
            <a:r>
              <a:rPr lang="en-US" sz="2000" dirty="0">
                <a:solidFill>
                  <a:srgbClr val="C00000"/>
                </a:solidFill>
              </a:rPr>
              <a:t> Rakyat Daerah dan/</a:t>
            </a:r>
            <a:r>
              <a:rPr lang="en-US" sz="2000" dirty="0" err="1">
                <a:solidFill>
                  <a:srgbClr val="C00000"/>
                </a:solidFill>
              </a:rPr>
              <a:t>atau</a:t>
            </a:r>
            <a:r>
              <a:rPr lang="en-US" sz="2000" dirty="0">
                <a:solidFill>
                  <a:srgbClr val="C00000"/>
                </a:solidFill>
              </a:rPr>
              <a:t> </a:t>
            </a:r>
            <a:r>
              <a:rPr lang="en-US" sz="2000" dirty="0" err="1">
                <a:solidFill>
                  <a:srgbClr val="C00000"/>
                </a:solidFill>
              </a:rPr>
              <a:t>kepala</a:t>
            </a:r>
            <a:r>
              <a:rPr lang="en-US" sz="2000" dirty="0">
                <a:solidFill>
                  <a:srgbClr val="C00000"/>
                </a:solidFill>
              </a:rPr>
              <a:t> </a:t>
            </a:r>
            <a:r>
              <a:rPr lang="en-US" sz="2000" dirty="0" err="1">
                <a:solidFill>
                  <a:srgbClr val="C00000"/>
                </a:solidFill>
              </a:rPr>
              <a:t>daerah</a:t>
            </a:r>
            <a:r>
              <a:rPr lang="en-US" sz="2000" dirty="0">
                <a:solidFill>
                  <a:srgbClr val="C00000"/>
                </a:solidFill>
              </a:rPr>
              <a:t> agar </a:t>
            </a:r>
            <a:r>
              <a:rPr lang="en-US" sz="2000" dirty="0" err="1">
                <a:solidFill>
                  <a:srgbClr val="C00000"/>
                </a:solidFill>
              </a:rPr>
              <a:t>terhadap</a:t>
            </a:r>
            <a:r>
              <a:rPr lang="en-US" sz="2000" dirty="0">
                <a:solidFill>
                  <a:srgbClr val="C00000"/>
                </a:solidFill>
              </a:rPr>
              <a:t> 	</a:t>
            </a:r>
            <a:r>
              <a:rPr lang="en-US" sz="2000" dirty="0" err="1">
                <a:solidFill>
                  <a:srgbClr val="C00000"/>
                </a:solidFill>
              </a:rPr>
              <a:t>undang-undang</a:t>
            </a:r>
            <a:r>
              <a:rPr lang="en-US" sz="2000" dirty="0">
                <a:solidFill>
                  <a:srgbClr val="C00000"/>
                </a:solidFill>
              </a:rPr>
              <a:t> dan </a:t>
            </a:r>
            <a:r>
              <a:rPr lang="en-US" sz="2000" dirty="0" err="1">
                <a:solidFill>
                  <a:srgbClr val="C00000"/>
                </a:solidFill>
              </a:rPr>
              <a:t>peraturan</a:t>
            </a:r>
            <a:r>
              <a:rPr lang="en-US" sz="2000" dirty="0">
                <a:solidFill>
                  <a:srgbClr val="C00000"/>
                </a:solidFill>
              </a:rPr>
              <a:t> </a:t>
            </a:r>
            <a:r>
              <a:rPr lang="en-US" sz="2000" dirty="0" err="1">
                <a:solidFill>
                  <a:srgbClr val="C00000"/>
                </a:solidFill>
              </a:rPr>
              <a:t>perundangundangan</a:t>
            </a:r>
            <a:r>
              <a:rPr lang="en-US" sz="2000" dirty="0">
                <a:solidFill>
                  <a:srgbClr val="C00000"/>
                </a:solidFill>
              </a:rPr>
              <a:t> </a:t>
            </a:r>
            <a:r>
              <a:rPr lang="en-US" sz="2000" dirty="0" err="1">
                <a:solidFill>
                  <a:srgbClr val="C00000"/>
                </a:solidFill>
              </a:rPr>
              <a:t>lainnya</a:t>
            </a:r>
            <a:r>
              <a:rPr lang="en-US" sz="2000" dirty="0">
                <a:solidFill>
                  <a:srgbClr val="C00000"/>
                </a:solidFill>
              </a:rPr>
              <a:t> </a:t>
            </a:r>
            <a:r>
              <a:rPr lang="en-US" sz="2000" dirty="0" err="1">
                <a:solidFill>
                  <a:srgbClr val="C00000"/>
                </a:solidFill>
              </a:rPr>
              <a:t>diadakan</a:t>
            </a:r>
            <a:r>
              <a:rPr lang="en-US" sz="2000" dirty="0">
                <a:solidFill>
                  <a:srgbClr val="C00000"/>
                </a:solidFill>
              </a:rPr>
              <a:t> 	</a:t>
            </a:r>
            <a:r>
              <a:rPr lang="en-US" sz="2000" dirty="0" err="1">
                <a:solidFill>
                  <a:srgbClr val="C00000"/>
                </a:solidFill>
              </a:rPr>
              <a:t>perubahan</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rangka</a:t>
            </a:r>
            <a:r>
              <a:rPr lang="en-US" sz="2000" dirty="0">
                <a:solidFill>
                  <a:srgbClr val="C00000"/>
                </a:solidFill>
              </a:rPr>
              <a:t> </a:t>
            </a:r>
            <a:r>
              <a:rPr lang="en-US" sz="2000" dirty="0" err="1">
                <a:solidFill>
                  <a:srgbClr val="C00000"/>
                </a:solidFill>
              </a:rPr>
              <a:t>mencegah</a:t>
            </a:r>
            <a:r>
              <a:rPr lang="en-US" sz="2000" dirty="0">
                <a:solidFill>
                  <a:srgbClr val="C00000"/>
                </a:solidFill>
              </a:rPr>
              <a:t> </a:t>
            </a:r>
            <a:r>
              <a:rPr lang="en-US" sz="2000" dirty="0" err="1">
                <a:solidFill>
                  <a:srgbClr val="C00000"/>
                </a:solidFill>
              </a:rPr>
              <a:t>Maladministrasi</a:t>
            </a:r>
            <a:r>
              <a:rPr lang="en-US" sz="2000" dirty="0">
                <a:solidFill>
                  <a:srgbClr val="C00000"/>
                </a:solidFill>
              </a:rPr>
              <a:t>.</a:t>
            </a:r>
            <a:br>
              <a:rPr lang="en-US" sz="2000" dirty="0">
                <a:solidFill>
                  <a:srgbClr val="C00000"/>
                </a:solidFill>
              </a:rPr>
            </a:br>
            <a:r>
              <a:rPr lang="en-US" sz="2000" dirty="0">
                <a:solidFill>
                  <a:srgbClr val="000000"/>
                </a:solidFill>
              </a:rPr>
              <a:t> </a:t>
            </a:r>
            <a:br>
              <a:rPr lang="en-US" sz="2000" dirty="0">
                <a:solidFill>
                  <a:srgbClr val="222222"/>
                </a:solidFill>
              </a:rPr>
            </a:br>
            <a:r>
              <a:rPr lang="en-US" sz="2000" dirty="0">
                <a:solidFill>
                  <a:srgbClr val="222222"/>
                </a:solidFill>
              </a:rPr>
              <a:t> </a:t>
            </a:r>
            <a:endParaRPr lang="en-US" sz="2000" dirty="0"/>
          </a:p>
        </p:txBody>
      </p:sp>
    </p:spTree>
    <p:extLst>
      <p:ext uri="{BB962C8B-B14F-4D97-AF65-F5344CB8AC3E}">
        <p14:creationId xmlns:p14="http://schemas.microsoft.com/office/powerpoint/2010/main" val="11619496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1507067" y="1570383"/>
            <a:ext cx="7766936" cy="3299791"/>
          </a:xfrm>
        </p:spPr>
        <p:txBody>
          <a:bodyPr anchor="ctr"/>
          <a:lstStyle/>
          <a:p>
            <a:pPr algn="ctr"/>
            <a:r>
              <a:rPr lang="en-US" sz="7200" dirty="0">
                <a:solidFill>
                  <a:srgbClr val="C00000"/>
                </a:solidFill>
              </a:rPr>
              <a:t>TERIMA KASIH</a:t>
            </a:r>
          </a:p>
        </p:txBody>
      </p:sp>
    </p:spTree>
    <p:extLst>
      <p:ext uri="{BB962C8B-B14F-4D97-AF65-F5344CB8AC3E}">
        <p14:creationId xmlns:p14="http://schemas.microsoft.com/office/powerpoint/2010/main" val="160966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586409" y="1182755"/>
            <a:ext cx="9531626" cy="4631635"/>
          </a:xfrm>
        </p:spPr>
        <p:txBody>
          <a:bodyPr anchor="t"/>
          <a:lstStyle/>
          <a:p>
            <a:pPr algn="l">
              <a:tabLst>
                <a:tab pos="396875" algn="l"/>
              </a:tabLst>
            </a:pPr>
            <a:br>
              <a:rPr lang="en-US" sz="1800" dirty="0">
                <a:solidFill>
                  <a:srgbClr val="C00000"/>
                </a:solidFill>
                <a:latin typeface="Eras Demi ITC" panose="020B0805030504020804" pitchFamily="34" charset="0"/>
              </a:rPr>
            </a:br>
            <a:br>
              <a:rPr lang="en-US" sz="1800" dirty="0">
                <a:solidFill>
                  <a:srgbClr val="C00000"/>
                </a:solidFill>
                <a:latin typeface="Eras Demi ITC" panose="020B0805030504020804" pitchFamily="34" charset="0"/>
              </a:rPr>
            </a:br>
            <a:r>
              <a:rPr lang="en-US" sz="2400" b="1" dirty="0" err="1">
                <a:solidFill>
                  <a:srgbClr val="C00000"/>
                </a:solidFill>
                <a:latin typeface="+mn-lt"/>
              </a:rPr>
              <a:t>Tujuan</a:t>
            </a:r>
            <a:r>
              <a:rPr lang="en-US" sz="2400" b="1" dirty="0">
                <a:solidFill>
                  <a:srgbClr val="C00000"/>
                </a:solidFill>
                <a:latin typeface="+mn-lt"/>
              </a:rPr>
              <a:t> </a:t>
            </a:r>
            <a:r>
              <a:rPr lang="en-US" sz="2400" b="1" dirty="0" err="1">
                <a:solidFill>
                  <a:srgbClr val="C00000"/>
                </a:solidFill>
                <a:latin typeface="+mn-lt"/>
              </a:rPr>
              <a:t>Pembelajaran</a:t>
            </a:r>
            <a:br>
              <a:rPr lang="en-US" sz="2400" dirty="0">
                <a:solidFill>
                  <a:srgbClr val="C00000"/>
                </a:solidFill>
                <a:latin typeface="+mn-lt"/>
              </a:rPr>
            </a:br>
            <a:br>
              <a:rPr lang="en-US" sz="2400" dirty="0">
                <a:solidFill>
                  <a:srgbClr val="C00000"/>
                </a:solidFill>
                <a:latin typeface="+mn-lt"/>
              </a:rPr>
            </a:br>
            <a:r>
              <a:rPr lang="en-US" sz="2400" dirty="0">
                <a:solidFill>
                  <a:srgbClr val="C00000"/>
                </a:solidFill>
                <a:latin typeface="+mn-lt"/>
              </a:rPr>
              <a:t>1. </a:t>
            </a:r>
            <a:r>
              <a:rPr lang="en-US" sz="2400" dirty="0" err="1">
                <a:solidFill>
                  <a:srgbClr val="C00000"/>
                </a:solidFill>
                <a:latin typeface="+mn-lt"/>
              </a:rPr>
              <a:t>Memahami</a:t>
            </a:r>
            <a:r>
              <a:rPr lang="en-US" sz="2400" dirty="0">
                <a:solidFill>
                  <a:srgbClr val="C00000"/>
                </a:solidFill>
                <a:latin typeface="+mn-lt"/>
              </a:rPr>
              <a:t>, </a:t>
            </a:r>
            <a:r>
              <a:rPr lang="en-US" sz="2400" dirty="0" err="1">
                <a:solidFill>
                  <a:srgbClr val="C00000"/>
                </a:solidFill>
                <a:latin typeface="+mn-lt"/>
              </a:rPr>
              <a:t>mengetahui</a:t>
            </a:r>
            <a:r>
              <a:rPr lang="en-US" sz="2400" dirty="0">
                <a:solidFill>
                  <a:srgbClr val="C00000"/>
                </a:solidFill>
                <a:latin typeface="+mn-lt"/>
              </a:rPr>
              <a:t> dan </a:t>
            </a:r>
            <a:r>
              <a:rPr lang="en-US" sz="2400" dirty="0" err="1">
                <a:solidFill>
                  <a:srgbClr val="C00000"/>
                </a:solidFill>
                <a:latin typeface="+mn-lt"/>
              </a:rPr>
              <a:t>menjelaskan</a:t>
            </a:r>
            <a:r>
              <a:rPr lang="en-US" sz="2400" dirty="0">
                <a:solidFill>
                  <a:srgbClr val="C00000"/>
                </a:solidFill>
                <a:latin typeface="+mn-lt"/>
              </a:rPr>
              <a:t> </a:t>
            </a:r>
            <a:r>
              <a:rPr lang="en-US" sz="2400" dirty="0" err="1">
                <a:solidFill>
                  <a:srgbClr val="C00000"/>
                </a:solidFill>
                <a:latin typeface="+mn-lt"/>
              </a:rPr>
              <a:t>Bentuk-Bentuk</a:t>
            </a:r>
            <a:r>
              <a:rPr lang="en-US" sz="2400" dirty="0">
                <a:solidFill>
                  <a:srgbClr val="C00000"/>
                </a:solidFill>
                <a:latin typeface="+mn-lt"/>
              </a:rPr>
              <a:t>      	Mal-</a:t>
            </a:r>
            <a:r>
              <a:rPr lang="en-US" sz="2400" dirty="0" err="1">
                <a:solidFill>
                  <a:srgbClr val="C00000"/>
                </a:solidFill>
                <a:latin typeface="+mn-lt"/>
              </a:rPr>
              <a:t>Administrasi</a:t>
            </a:r>
            <a:r>
              <a:rPr lang="en-US" sz="2400" dirty="0">
                <a:solidFill>
                  <a:srgbClr val="C00000"/>
                </a:solidFill>
                <a:latin typeface="+mn-lt"/>
              </a:rPr>
              <a:t> </a:t>
            </a:r>
            <a:br>
              <a:rPr lang="en-US" sz="2400" dirty="0">
                <a:solidFill>
                  <a:srgbClr val="C00000"/>
                </a:solidFill>
                <a:latin typeface="+mn-lt"/>
              </a:rPr>
            </a:br>
            <a:r>
              <a:rPr lang="en-US" sz="2400" dirty="0">
                <a:solidFill>
                  <a:srgbClr val="C00000"/>
                </a:solidFill>
                <a:latin typeface="+mn-lt"/>
              </a:rPr>
              <a:t>2. </a:t>
            </a:r>
            <a:r>
              <a:rPr lang="en-US" sz="2400" dirty="0" err="1">
                <a:solidFill>
                  <a:srgbClr val="C00000"/>
                </a:solidFill>
                <a:latin typeface="+mn-lt"/>
              </a:rPr>
              <a:t>Memahami</a:t>
            </a:r>
            <a:r>
              <a:rPr lang="en-US" sz="2400" dirty="0">
                <a:solidFill>
                  <a:srgbClr val="C00000"/>
                </a:solidFill>
                <a:latin typeface="+mn-lt"/>
              </a:rPr>
              <a:t>, </a:t>
            </a:r>
            <a:r>
              <a:rPr lang="en-US" sz="2400" dirty="0" err="1">
                <a:solidFill>
                  <a:srgbClr val="C00000"/>
                </a:solidFill>
                <a:latin typeface="+mn-lt"/>
              </a:rPr>
              <a:t>mengetahui</a:t>
            </a:r>
            <a:r>
              <a:rPr lang="en-US" sz="2400" dirty="0">
                <a:solidFill>
                  <a:srgbClr val="C00000"/>
                </a:solidFill>
                <a:latin typeface="+mn-lt"/>
              </a:rPr>
              <a:t> dan </a:t>
            </a:r>
            <a:r>
              <a:rPr lang="en-US" sz="2400" dirty="0" err="1">
                <a:solidFill>
                  <a:srgbClr val="C00000"/>
                </a:solidFill>
                <a:latin typeface="+mn-lt"/>
              </a:rPr>
              <a:t>menjelaskan</a:t>
            </a:r>
            <a:r>
              <a:rPr lang="en-US" sz="2400" dirty="0">
                <a:solidFill>
                  <a:srgbClr val="C00000"/>
                </a:solidFill>
                <a:latin typeface="+mn-lt"/>
              </a:rPr>
              <a:t> Lembaga Ombudsman, 	</a:t>
            </a:r>
            <a:r>
              <a:rPr lang="en-US" sz="2400" dirty="0" err="1">
                <a:solidFill>
                  <a:srgbClr val="C00000"/>
                </a:solidFill>
                <a:latin typeface="+mn-lt"/>
              </a:rPr>
              <a:t>Tugas</a:t>
            </a:r>
            <a:r>
              <a:rPr lang="en-US" sz="2400" dirty="0">
                <a:solidFill>
                  <a:srgbClr val="C00000"/>
                </a:solidFill>
                <a:latin typeface="+mn-lt"/>
              </a:rPr>
              <a:t> dan </a:t>
            </a:r>
            <a:r>
              <a:rPr lang="en-US" sz="2400" dirty="0" err="1">
                <a:solidFill>
                  <a:srgbClr val="C00000"/>
                </a:solidFill>
                <a:latin typeface="+mn-lt"/>
              </a:rPr>
              <a:t>Wewenangnya</a:t>
            </a:r>
            <a:br>
              <a:rPr lang="en-US" sz="3200" dirty="0">
                <a:solidFill>
                  <a:srgbClr val="C00000"/>
                </a:solidFill>
                <a:latin typeface="+mn-lt"/>
              </a:rPr>
            </a:br>
            <a:br>
              <a:rPr lang="en-US" sz="1800" dirty="0">
                <a:solidFill>
                  <a:srgbClr val="C00000"/>
                </a:solidFill>
              </a:rPr>
            </a:br>
            <a:r>
              <a:rPr lang="en-US" sz="1400" dirty="0">
                <a:solidFill>
                  <a:srgbClr val="C00000"/>
                </a:solidFill>
              </a:rPr>
              <a:t> </a:t>
            </a:r>
            <a:endParaRPr lang="en-US" sz="1800" dirty="0"/>
          </a:p>
        </p:txBody>
      </p:sp>
    </p:spTree>
    <p:extLst>
      <p:ext uri="{BB962C8B-B14F-4D97-AF65-F5344CB8AC3E}">
        <p14:creationId xmlns:p14="http://schemas.microsoft.com/office/powerpoint/2010/main" val="667658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775252" y="606288"/>
            <a:ext cx="9342783" cy="6072808"/>
          </a:xfrm>
        </p:spPr>
        <p:txBody>
          <a:bodyPr anchor="t"/>
          <a:lstStyle/>
          <a:p>
            <a:pPr algn="l"/>
            <a:r>
              <a:rPr lang="en-US" sz="4000" b="1" dirty="0">
                <a:solidFill>
                  <a:srgbClr val="C00000"/>
                </a:solidFill>
              </a:rPr>
              <a:t>INTISARI</a:t>
            </a:r>
            <a:br>
              <a:rPr lang="en-US" sz="1800" dirty="0">
                <a:solidFill>
                  <a:srgbClr val="C00000"/>
                </a:solidFill>
              </a:rPr>
            </a:br>
            <a:br>
              <a:rPr lang="en-US" sz="1800" dirty="0">
                <a:solidFill>
                  <a:srgbClr val="C00000"/>
                </a:solidFill>
              </a:rPr>
            </a:br>
            <a:r>
              <a:rPr lang="en-US" sz="2000" dirty="0" err="1">
                <a:solidFill>
                  <a:srgbClr val="C00000"/>
                </a:solidFill>
              </a:rPr>
              <a:t>Maladministrasi</a:t>
            </a:r>
            <a:r>
              <a:rPr lang="en-US" sz="2000" dirty="0">
                <a:solidFill>
                  <a:srgbClr val="C00000"/>
                </a:solidFill>
              </a:rPr>
              <a:t> </a:t>
            </a:r>
            <a:r>
              <a:rPr lang="en-US" sz="2000" dirty="0" err="1">
                <a:solidFill>
                  <a:srgbClr val="C00000"/>
                </a:solidFill>
              </a:rPr>
              <a:t>diartikan</a:t>
            </a:r>
            <a:r>
              <a:rPr lang="en-US" sz="2000" dirty="0">
                <a:solidFill>
                  <a:srgbClr val="C00000"/>
                </a:solidFill>
              </a:rPr>
              <a:t> </a:t>
            </a:r>
            <a:r>
              <a:rPr lang="en-US" sz="2000" dirty="0" err="1">
                <a:solidFill>
                  <a:srgbClr val="C00000"/>
                </a:solidFill>
              </a:rPr>
              <a:t>sebagai</a:t>
            </a:r>
            <a:r>
              <a:rPr lang="en-US" sz="2000" dirty="0">
                <a:solidFill>
                  <a:srgbClr val="C00000"/>
                </a:solidFill>
              </a:rPr>
              <a:t> </a:t>
            </a:r>
            <a:r>
              <a:rPr lang="en-US" sz="2000" dirty="0" err="1">
                <a:solidFill>
                  <a:srgbClr val="C00000"/>
                </a:solidFill>
              </a:rPr>
              <a:t>perilaku</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perbuatan</a:t>
            </a:r>
            <a:r>
              <a:rPr lang="en-US" sz="2000" dirty="0">
                <a:solidFill>
                  <a:srgbClr val="C00000"/>
                </a:solidFill>
              </a:rPr>
              <a:t> </a:t>
            </a:r>
            <a:r>
              <a:rPr lang="en-US" sz="2000" dirty="0" err="1">
                <a:solidFill>
                  <a:srgbClr val="C00000"/>
                </a:solidFill>
              </a:rPr>
              <a:t>melawan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melampaui</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menggunakan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tujuan</a:t>
            </a:r>
            <a:r>
              <a:rPr lang="en-US" sz="2000" dirty="0">
                <a:solidFill>
                  <a:srgbClr val="C00000"/>
                </a:solidFill>
              </a:rPr>
              <a:t> lain </a:t>
            </a:r>
            <a:r>
              <a:rPr lang="en-US" sz="2000" dirty="0" err="1">
                <a:solidFill>
                  <a:srgbClr val="C00000"/>
                </a:solidFill>
              </a:rPr>
              <a:t>dari</a:t>
            </a:r>
            <a:r>
              <a:rPr lang="en-US" sz="2000" dirty="0">
                <a:solidFill>
                  <a:srgbClr val="C00000"/>
                </a:solidFill>
              </a:rPr>
              <a:t> yang </a:t>
            </a:r>
            <a:r>
              <a:rPr lang="en-US" sz="2000" dirty="0" err="1">
                <a:solidFill>
                  <a:srgbClr val="C00000"/>
                </a:solidFill>
              </a:rPr>
              <a:t>menjadi</a:t>
            </a:r>
            <a:r>
              <a:rPr lang="en-US" sz="2000" dirty="0">
                <a:solidFill>
                  <a:srgbClr val="C00000"/>
                </a:solidFill>
              </a:rPr>
              <a:t> </a:t>
            </a:r>
            <a:r>
              <a:rPr lang="en-US" sz="2000" dirty="0" err="1">
                <a:solidFill>
                  <a:srgbClr val="C00000"/>
                </a:solidFill>
              </a:rPr>
              <a:t>tujuan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tersebut</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kelalaian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yang </a:t>
            </a:r>
            <a:r>
              <a:rPr lang="en-US" sz="2000" dirty="0" err="1">
                <a:solidFill>
                  <a:srgbClr val="C00000"/>
                </a:solidFill>
              </a:rPr>
              <a:t>dilakukan</a:t>
            </a:r>
            <a:r>
              <a:rPr lang="en-US" sz="2000" dirty="0">
                <a:solidFill>
                  <a:srgbClr val="C00000"/>
                </a:solidFill>
              </a:rPr>
              <a:t> oleh </a:t>
            </a:r>
            <a:r>
              <a:rPr lang="en-US" sz="2000" dirty="0" err="1">
                <a:solidFill>
                  <a:srgbClr val="C00000"/>
                </a:solidFill>
              </a:rPr>
              <a:t>Penyelenggara</a:t>
            </a:r>
            <a:r>
              <a:rPr lang="en-US" sz="2000" dirty="0">
                <a:solidFill>
                  <a:srgbClr val="C00000"/>
                </a:solidFill>
              </a:rPr>
              <a:t> Negara dan </a:t>
            </a:r>
            <a:r>
              <a:rPr lang="en-US" sz="2000" dirty="0" err="1">
                <a:solidFill>
                  <a:srgbClr val="C00000"/>
                </a:solidFill>
              </a:rPr>
              <a:t>pemerintahan</a:t>
            </a:r>
            <a:r>
              <a:rPr lang="en-US" sz="2000" dirty="0">
                <a:solidFill>
                  <a:srgbClr val="C00000"/>
                </a:solidFill>
              </a:rPr>
              <a:t> yang </a:t>
            </a:r>
            <a:r>
              <a:rPr lang="en-US" sz="2000" dirty="0" err="1">
                <a:solidFill>
                  <a:srgbClr val="C00000"/>
                </a:solidFill>
              </a:rPr>
              <a:t>menimbulkan</a:t>
            </a:r>
            <a:r>
              <a:rPr lang="en-US" sz="2000" dirty="0">
                <a:solidFill>
                  <a:srgbClr val="C00000"/>
                </a:solidFill>
              </a:rPr>
              <a:t> </a:t>
            </a:r>
            <a:r>
              <a:rPr lang="en-US" sz="2000" dirty="0" err="1">
                <a:solidFill>
                  <a:srgbClr val="C00000"/>
                </a:solidFill>
              </a:rPr>
              <a:t>kerugian</a:t>
            </a:r>
            <a:r>
              <a:rPr lang="en-US" sz="2000" dirty="0">
                <a:solidFill>
                  <a:srgbClr val="C00000"/>
                </a:solidFill>
              </a:rPr>
              <a:t> </a:t>
            </a:r>
            <a:r>
              <a:rPr lang="en-US" sz="2000" b="1" dirty="0" err="1">
                <a:solidFill>
                  <a:srgbClr val="C00000"/>
                </a:solidFill>
              </a:rPr>
              <a:t>materiil</a:t>
            </a:r>
            <a:r>
              <a:rPr lang="en-US" sz="2000" b="1" dirty="0">
                <a:solidFill>
                  <a:srgbClr val="C00000"/>
                </a:solidFill>
              </a:rPr>
              <a:t> dan/</a:t>
            </a:r>
            <a:r>
              <a:rPr lang="en-US" sz="2000" b="1" dirty="0" err="1">
                <a:solidFill>
                  <a:srgbClr val="C00000"/>
                </a:solidFill>
              </a:rPr>
              <a:t>atau</a:t>
            </a:r>
            <a:r>
              <a:rPr lang="en-US" sz="2000" b="1" dirty="0">
                <a:solidFill>
                  <a:srgbClr val="C00000"/>
                </a:solidFill>
              </a:rPr>
              <a:t> </a:t>
            </a:r>
            <a:r>
              <a:rPr lang="en-US" sz="2000" b="1" dirty="0" err="1">
                <a:solidFill>
                  <a:srgbClr val="C00000"/>
                </a:solidFill>
              </a:rPr>
              <a:t>immateriil</a:t>
            </a:r>
            <a:r>
              <a:rPr lang="en-US" sz="2000" b="1" dirty="0">
                <a:solidFill>
                  <a:srgbClr val="C00000"/>
                </a:solidFill>
              </a:rPr>
              <a:t> </a:t>
            </a:r>
            <a:r>
              <a:rPr lang="en-US" sz="2000" b="1" dirty="0" err="1">
                <a:solidFill>
                  <a:srgbClr val="C00000"/>
                </a:solidFill>
              </a:rPr>
              <a:t>bagi</a:t>
            </a:r>
            <a:r>
              <a:rPr lang="en-US" sz="2000" b="1" dirty="0">
                <a:solidFill>
                  <a:srgbClr val="C00000"/>
                </a:solidFill>
              </a:rPr>
              <a:t> </a:t>
            </a:r>
            <a:r>
              <a:rPr lang="en-US" sz="2000" b="1" dirty="0" err="1">
                <a:solidFill>
                  <a:srgbClr val="C00000"/>
                </a:solidFill>
              </a:rPr>
              <a:t>masyarakat</a:t>
            </a:r>
            <a:r>
              <a:rPr lang="en-US" sz="2000" b="1" dirty="0">
                <a:solidFill>
                  <a:srgbClr val="C00000"/>
                </a:solidFill>
              </a:rPr>
              <a:t> dan orang </a:t>
            </a:r>
            <a:r>
              <a:rPr lang="en-US" sz="2000" b="1" dirty="0" err="1">
                <a:solidFill>
                  <a:srgbClr val="C00000"/>
                </a:solidFill>
              </a:rPr>
              <a:t>perseorangan</a:t>
            </a:r>
            <a:r>
              <a:rPr lang="en-US" sz="2000" b="1" dirty="0">
                <a:solidFill>
                  <a:srgbClr val="C00000"/>
                </a:solidFill>
              </a:rPr>
              <a:t>.</a:t>
            </a:r>
            <a:br>
              <a:rPr lang="en-US" sz="2000" dirty="0">
                <a:solidFill>
                  <a:srgbClr val="C00000"/>
                </a:solidFill>
              </a:rPr>
            </a:br>
            <a:r>
              <a:rPr lang="en-US" sz="2000" b="1" dirty="0">
                <a:solidFill>
                  <a:srgbClr val="C00000"/>
                </a:solidFill>
              </a:rPr>
              <a:t> </a:t>
            </a:r>
            <a:br>
              <a:rPr lang="en-US" sz="2000" dirty="0">
                <a:solidFill>
                  <a:srgbClr val="C00000"/>
                </a:solidFill>
              </a:rPr>
            </a:br>
            <a:r>
              <a:rPr lang="en-US" sz="2000" dirty="0" err="1">
                <a:solidFill>
                  <a:srgbClr val="C00000"/>
                </a:solidFill>
              </a:rPr>
              <a:t>Bentuk-bentuk</a:t>
            </a:r>
            <a:r>
              <a:rPr lang="en-US" sz="2000" dirty="0">
                <a:solidFill>
                  <a:srgbClr val="C00000"/>
                </a:solidFill>
              </a:rPr>
              <a:t> </a:t>
            </a:r>
            <a:r>
              <a:rPr lang="en-US" sz="2000" dirty="0" err="1">
                <a:solidFill>
                  <a:srgbClr val="C00000"/>
                </a:solidFill>
              </a:rPr>
              <a:t>maladministrasi</a:t>
            </a:r>
            <a:r>
              <a:rPr lang="en-US" sz="2000" dirty="0">
                <a:solidFill>
                  <a:srgbClr val="C00000"/>
                </a:solidFill>
              </a:rPr>
              <a:t> yang paling </a:t>
            </a:r>
            <a:r>
              <a:rPr lang="en-US" sz="2000" dirty="0" err="1">
                <a:solidFill>
                  <a:srgbClr val="C00000"/>
                </a:solidFill>
              </a:rPr>
              <a:t>umum</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penundaan</a:t>
            </a:r>
            <a:r>
              <a:rPr lang="en-US" sz="2000" dirty="0">
                <a:solidFill>
                  <a:srgbClr val="C00000"/>
                </a:solidFill>
              </a:rPr>
              <a:t> </a:t>
            </a:r>
            <a:r>
              <a:rPr lang="en-US" sz="2000" dirty="0" err="1">
                <a:solidFill>
                  <a:srgbClr val="C00000"/>
                </a:solidFill>
              </a:rPr>
              <a:t>berlarut</a:t>
            </a:r>
            <a:r>
              <a:rPr lang="en-US" sz="2000" dirty="0">
                <a:solidFill>
                  <a:srgbClr val="C00000"/>
                </a:solidFill>
              </a:rPr>
              <a:t>, </a:t>
            </a:r>
            <a:r>
              <a:rPr lang="en-US" sz="2000" dirty="0" err="1">
                <a:solidFill>
                  <a:srgbClr val="C00000"/>
                </a:solidFill>
              </a:rPr>
              <a:t>penyalahgunaan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penyimpangan</a:t>
            </a:r>
            <a:r>
              <a:rPr lang="en-US" sz="2000" dirty="0">
                <a:solidFill>
                  <a:srgbClr val="C00000"/>
                </a:solidFill>
              </a:rPr>
              <a:t> </a:t>
            </a:r>
            <a:r>
              <a:rPr lang="en-US" sz="2000" dirty="0" err="1">
                <a:solidFill>
                  <a:srgbClr val="C00000"/>
                </a:solidFill>
              </a:rPr>
              <a:t>prosedur</a:t>
            </a:r>
            <a:r>
              <a:rPr lang="en-US" sz="2000" dirty="0">
                <a:solidFill>
                  <a:srgbClr val="C00000"/>
                </a:solidFill>
              </a:rPr>
              <a:t>,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transparan</a:t>
            </a:r>
            <a:r>
              <a:rPr lang="en-US" sz="2000" dirty="0">
                <a:solidFill>
                  <a:srgbClr val="C00000"/>
                </a:solidFill>
              </a:rPr>
              <a:t>, </a:t>
            </a:r>
            <a:r>
              <a:rPr lang="en-US" sz="2000" dirty="0" err="1">
                <a:solidFill>
                  <a:srgbClr val="C00000"/>
                </a:solidFill>
              </a:rPr>
              <a:t>kelalaian</a:t>
            </a:r>
            <a:r>
              <a:rPr lang="en-US" sz="2000" dirty="0">
                <a:solidFill>
                  <a:srgbClr val="C00000"/>
                </a:solidFill>
              </a:rPr>
              <a:t>, </a:t>
            </a:r>
            <a:r>
              <a:rPr lang="en-US" sz="2000" dirty="0" err="1">
                <a:solidFill>
                  <a:srgbClr val="C00000"/>
                </a:solidFill>
              </a:rPr>
              <a:t>diskriminasi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profesional</a:t>
            </a:r>
            <a:r>
              <a:rPr lang="en-US" sz="2000" dirty="0">
                <a:solidFill>
                  <a:srgbClr val="C00000"/>
                </a:solidFill>
              </a:rPr>
              <a:t>, </a:t>
            </a:r>
            <a:r>
              <a:rPr lang="en-US" sz="2000" dirty="0" err="1">
                <a:solidFill>
                  <a:srgbClr val="C00000"/>
                </a:solidFill>
              </a:rPr>
              <a:t>ketidakjelasan</a:t>
            </a:r>
            <a:r>
              <a:rPr lang="en-US" sz="2000" dirty="0">
                <a:solidFill>
                  <a:srgbClr val="C00000"/>
                </a:solidFill>
              </a:rPr>
              <a:t> </a:t>
            </a:r>
            <a:r>
              <a:rPr lang="en-US" sz="2000" dirty="0" err="1">
                <a:solidFill>
                  <a:srgbClr val="C00000"/>
                </a:solidFill>
              </a:rPr>
              <a:t>informasi</a:t>
            </a:r>
            <a:r>
              <a:rPr lang="en-US" sz="2000" dirty="0">
                <a:solidFill>
                  <a:srgbClr val="C00000"/>
                </a:solidFill>
              </a:rPr>
              <a:t>, </a:t>
            </a:r>
            <a:r>
              <a:rPr lang="en-US" sz="2000" dirty="0" err="1">
                <a:solidFill>
                  <a:srgbClr val="C00000"/>
                </a:solidFill>
              </a:rPr>
              <a:t>tindakan</a:t>
            </a:r>
            <a:r>
              <a:rPr lang="en-US" sz="2000" dirty="0">
                <a:solidFill>
                  <a:srgbClr val="C00000"/>
                </a:solidFill>
              </a:rPr>
              <a:t> </a:t>
            </a:r>
            <a:r>
              <a:rPr lang="en-US" sz="2000" dirty="0" err="1">
                <a:solidFill>
                  <a:srgbClr val="C00000"/>
                </a:solidFill>
              </a:rPr>
              <a:t>sewenang-wenang</a:t>
            </a:r>
            <a:r>
              <a:rPr lang="en-US" sz="2000" dirty="0">
                <a:solidFill>
                  <a:srgbClr val="C00000"/>
                </a:solidFill>
              </a:rPr>
              <a:t>, </a:t>
            </a:r>
            <a:r>
              <a:rPr lang="en-US" sz="2000" dirty="0" err="1">
                <a:solidFill>
                  <a:srgbClr val="C00000"/>
                </a:solidFill>
              </a:rPr>
              <a:t>ketidakpastian</a:t>
            </a:r>
            <a:r>
              <a:rPr lang="en-US" sz="2000" dirty="0">
                <a:solidFill>
                  <a:srgbClr val="C00000"/>
                </a:solidFill>
              </a:rPr>
              <a:t> </a:t>
            </a:r>
            <a:r>
              <a:rPr lang="en-US" sz="2000" dirty="0" err="1">
                <a:solidFill>
                  <a:srgbClr val="C00000"/>
                </a:solidFill>
              </a:rPr>
              <a:t>hukum</a:t>
            </a:r>
            <a:r>
              <a:rPr lang="en-US" sz="2000" dirty="0">
                <a:solidFill>
                  <a:srgbClr val="C00000"/>
                </a:solidFill>
              </a:rPr>
              <a:t>, dan salah </a:t>
            </a:r>
            <a:r>
              <a:rPr lang="en-US" sz="2000" dirty="0" err="1">
                <a:solidFill>
                  <a:srgbClr val="C00000"/>
                </a:solidFill>
              </a:rPr>
              <a:t>pengelolaan</a:t>
            </a:r>
            <a:r>
              <a:rPr lang="en-US" sz="2000" dirty="0">
                <a:solidFill>
                  <a:srgbClr val="C00000"/>
                </a:solidFill>
              </a:rPr>
              <a:t>.</a:t>
            </a:r>
            <a:br>
              <a:rPr lang="en-US" sz="2000" dirty="0">
                <a:solidFill>
                  <a:srgbClr val="C00000"/>
                </a:solidFill>
              </a:rPr>
            </a:br>
            <a:r>
              <a:rPr lang="en-US" sz="2000" dirty="0">
                <a:solidFill>
                  <a:srgbClr val="C00000"/>
                </a:solidFill>
              </a:rPr>
              <a:t> </a:t>
            </a:r>
            <a:br>
              <a:rPr lang="en-US" sz="2000" dirty="0">
                <a:solidFill>
                  <a:srgbClr val="C00000"/>
                </a:solidFill>
              </a:rPr>
            </a:br>
            <a:r>
              <a:rPr lang="en-US" sz="2000" dirty="0">
                <a:solidFill>
                  <a:srgbClr val="C00000"/>
                </a:solidFill>
              </a:rPr>
              <a:t>Ombudsman </a:t>
            </a:r>
            <a:r>
              <a:rPr lang="en-US" sz="2000" dirty="0" err="1">
                <a:solidFill>
                  <a:srgbClr val="C00000"/>
                </a:solidFill>
              </a:rPr>
              <a:t>adalah</a:t>
            </a:r>
            <a:r>
              <a:rPr lang="en-US" sz="2000" dirty="0">
                <a:solidFill>
                  <a:srgbClr val="C00000"/>
                </a:solidFill>
              </a:rPr>
              <a:t> </a:t>
            </a:r>
            <a:r>
              <a:rPr lang="en-US" sz="2000" dirty="0" err="1">
                <a:solidFill>
                  <a:srgbClr val="C00000"/>
                </a:solidFill>
              </a:rPr>
              <a:t>lembaga</a:t>
            </a:r>
            <a:r>
              <a:rPr lang="en-US" sz="2000" dirty="0">
                <a:solidFill>
                  <a:srgbClr val="C00000"/>
                </a:solidFill>
              </a:rPr>
              <a:t> negara yang </a:t>
            </a:r>
            <a:r>
              <a:rPr lang="en-US" sz="2000" dirty="0" err="1">
                <a:solidFill>
                  <a:srgbClr val="C00000"/>
                </a:solidFill>
              </a:rPr>
              <a:t>mempunyai</a:t>
            </a:r>
            <a:r>
              <a:rPr lang="en-US" sz="2000" dirty="0">
                <a:solidFill>
                  <a:srgbClr val="C00000"/>
                </a:solidFill>
              </a:rPr>
              <a:t> </a:t>
            </a:r>
            <a:r>
              <a:rPr lang="en-US" sz="2000" dirty="0" err="1">
                <a:solidFill>
                  <a:srgbClr val="C00000"/>
                </a:solidFill>
              </a:rPr>
              <a:t>kewenangan</a:t>
            </a:r>
            <a:r>
              <a:rPr lang="en-US" sz="2000" dirty="0">
                <a:solidFill>
                  <a:srgbClr val="C00000"/>
                </a:solidFill>
              </a:rPr>
              <a:t> </a:t>
            </a:r>
            <a:r>
              <a:rPr lang="en-US" sz="2000" b="1" dirty="0" err="1">
                <a:solidFill>
                  <a:srgbClr val="C00000"/>
                </a:solidFill>
              </a:rPr>
              <a:t>mengawasi</a:t>
            </a:r>
            <a:r>
              <a:rPr lang="en-US" sz="2000" b="1" dirty="0">
                <a:solidFill>
                  <a:srgbClr val="C00000"/>
                </a:solidFill>
              </a:rPr>
              <a:t> </a:t>
            </a:r>
            <a:r>
              <a:rPr lang="en-US" sz="2000" b="1" dirty="0" err="1">
                <a:solidFill>
                  <a:srgbClr val="C00000"/>
                </a:solidFill>
              </a:rPr>
              <a:t>penyelenggaraan</a:t>
            </a:r>
            <a:r>
              <a:rPr lang="en-US" sz="2000" b="1" dirty="0">
                <a:solidFill>
                  <a:srgbClr val="C00000"/>
                </a:solidFill>
              </a:rPr>
              <a:t> </a:t>
            </a:r>
            <a:r>
              <a:rPr lang="en-US" sz="2000" b="1" dirty="0" err="1">
                <a:solidFill>
                  <a:srgbClr val="C00000"/>
                </a:solidFill>
              </a:rPr>
              <a:t>pelayanan</a:t>
            </a:r>
            <a:r>
              <a:rPr lang="en-US" sz="2000" b="1" dirty="0">
                <a:solidFill>
                  <a:srgbClr val="C00000"/>
                </a:solidFill>
              </a:rPr>
              <a:t> </a:t>
            </a:r>
            <a:r>
              <a:rPr lang="en-US" sz="2000" b="1" dirty="0" err="1">
                <a:solidFill>
                  <a:srgbClr val="C00000"/>
                </a:solidFill>
              </a:rPr>
              <a:t>publik</a:t>
            </a:r>
            <a:r>
              <a:rPr lang="en-US" sz="2000" dirty="0">
                <a:solidFill>
                  <a:srgbClr val="C00000"/>
                </a:solidFill>
              </a:rPr>
              <a:t>. </a:t>
            </a:r>
            <a:endParaRPr lang="en-US" sz="2000" dirty="0"/>
          </a:p>
        </p:txBody>
      </p:sp>
    </p:spTree>
    <p:extLst>
      <p:ext uri="{BB962C8B-B14F-4D97-AF65-F5344CB8AC3E}">
        <p14:creationId xmlns:p14="http://schemas.microsoft.com/office/powerpoint/2010/main" val="33879751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725557" y="785190"/>
            <a:ext cx="9004851" cy="5844209"/>
          </a:xfrm>
        </p:spPr>
        <p:txBody>
          <a:bodyPr anchor="t"/>
          <a:lstStyle/>
          <a:p>
            <a:pPr algn="l"/>
            <a:r>
              <a:rPr lang="en-US" sz="2000" b="1" i="1" dirty="0">
                <a:solidFill>
                  <a:srgbClr val="C00000"/>
                </a:solidFill>
              </a:rPr>
              <a:t>Kata </a:t>
            </a:r>
            <a:r>
              <a:rPr lang="en-US" sz="2000" b="1" i="1" dirty="0" err="1">
                <a:solidFill>
                  <a:srgbClr val="C00000"/>
                </a:solidFill>
              </a:rPr>
              <a:t>maladministrasi</a:t>
            </a:r>
            <a:r>
              <a:rPr lang="en-US" sz="2000" b="1" i="1" dirty="0">
                <a:solidFill>
                  <a:srgbClr val="C00000"/>
                </a:solidFill>
              </a:rPr>
              <a:t> </a:t>
            </a:r>
            <a:r>
              <a:rPr lang="en-US" sz="2000" dirty="0" err="1">
                <a:solidFill>
                  <a:srgbClr val="C00000"/>
                </a:solidFill>
              </a:rPr>
              <a:t>mungkin</a:t>
            </a:r>
            <a:r>
              <a:rPr lang="en-US" sz="2000" dirty="0">
                <a:solidFill>
                  <a:srgbClr val="C00000"/>
                </a:solidFill>
              </a:rPr>
              <a:t> </a:t>
            </a:r>
            <a:r>
              <a:rPr lang="en-US" sz="2000" dirty="0" err="1">
                <a:solidFill>
                  <a:srgbClr val="C00000"/>
                </a:solidFill>
              </a:rPr>
              <a:t>masih</a:t>
            </a:r>
            <a:r>
              <a:rPr lang="en-US" sz="2000" dirty="0">
                <a:solidFill>
                  <a:srgbClr val="C00000"/>
                </a:solidFill>
              </a:rPr>
              <a:t> </a:t>
            </a:r>
            <a:r>
              <a:rPr lang="en-US" sz="2000" dirty="0" err="1">
                <a:solidFill>
                  <a:srgbClr val="C00000"/>
                </a:solidFill>
              </a:rPr>
              <a:t>asing</a:t>
            </a:r>
            <a:r>
              <a:rPr lang="en-US" sz="2000" dirty="0">
                <a:solidFill>
                  <a:srgbClr val="C00000"/>
                </a:solidFill>
              </a:rPr>
              <a:t> di </a:t>
            </a:r>
            <a:r>
              <a:rPr lang="en-US" sz="2000" dirty="0" err="1">
                <a:solidFill>
                  <a:srgbClr val="C00000"/>
                </a:solidFill>
              </a:rPr>
              <a:t>telinga</a:t>
            </a:r>
            <a:r>
              <a:rPr lang="en-US" sz="2000" dirty="0">
                <a:solidFill>
                  <a:srgbClr val="C00000"/>
                </a:solidFill>
              </a:rPr>
              <a:t> </a:t>
            </a:r>
            <a:r>
              <a:rPr lang="en-US" sz="2000" dirty="0" err="1">
                <a:solidFill>
                  <a:srgbClr val="C00000"/>
                </a:solidFill>
              </a:rPr>
              <a:t>publik</a:t>
            </a:r>
            <a:r>
              <a:rPr lang="en-US" sz="2000" dirty="0">
                <a:solidFill>
                  <a:srgbClr val="C00000"/>
                </a:solidFill>
              </a:rPr>
              <a:t> </a:t>
            </a:r>
            <a:r>
              <a:rPr lang="en-US" sz="2000" dirty="0" err="1">
                <a:solidFill>
                  <a:srgbClr val="C00000"/>
                </a:solidFill>
              </a:rPr>
              <a:t>dibandingkan</a:t>
            </a:r>
            <a:r>
              <a:rPr lang="en-US" sz="2000" dirty="0">
                <a:solidFill>
                  <a:srgbClr val="C00000"/>
                </a:solidFill>
              </a:rPr>
              <a:t> </a:t>
            </a:r>
            <a:r>
              <a:rPr lang="en-US" sz="2000" dirty="0" err="1">
                <a:solidFill>
                  <a:srgbClr val="C00000"/>
                </a:solidFill>
              </a:rPr>
              <a:t>dengan</a:t>
            </a:r>
            <a:r>
              <a:rPr lang="en-US" sz="2000" dirty="0">
                <a:solidFill>
                  <a:srgbClr val="C00000"/>
                </a:solidFill>
              </a:rPr>
              <a:t> kata </a:t>
            </a:r>
            <a:r>
              <a:rPr lang="en-US" sz="2000" dirty="0" err="1">
                <a:solidFill>
                  <a:srgbClr val="C00000"/>
                </a:solidFill>
              </a:rPr>
              <a:t>malpraktik</a:t>
            </a:r>
            <a:r>
              <a:rPr lang="en-US" sz="2000" dirty="0">
                <a:solidFill>
                  <a:srgbClr val="C00000"/>
                </a:solidFill>
              </a:rPr>
              <a:t>. </a:t>
            </a:r>
            <a:r>
              <a:rPr lang="en-US" sz="2000" dirty="0" err="1">
                <a:solidFill>
                  <a:srgbClr val="C00000"/>
                </a:solidFill>
              </a:rPr>
              <a:t>Namun</a:t>
            </a:r>
            <a:r>
              <a:rPr lang="en-US" sz="2000" dirty="0">
                <a:solidFill>
                  <a:srgbClr val="C00000"/>
                </a:solidFill>
              </a:rPr>
              <a:t>, pada </a:t>
            </a:r>
            <a:r>
              <a:rPr lang="en-US" sz="2000" dirty="0" err="1">
                <a:solidFill>
                  <a:srgbClr val="C00000"/>
                </a:solidFill>
              </a:rPr>
              <a:t>intinya</a:t>
            </a:r>
            <a:r>
              <a:rPr lang="en-US" sz="2000" dirty="0">
                <a:solidFill>
                  <a:srgbClr val="C00000"/>
                </a:solidFill>
              </a:rPr>
              <a:t> </a:t>
            </a:r>
            <a:r>
              <a:rPr lang="en-US" sz="2000" dirty="0" err="1">
                <a:solidFill>
                  <a:srgbClr val="C00000"/>
                </a:solidFill>
              </a:rPr>
              <a:t>kedua</a:t>
            </a:r>
            <a:r>
              <a:rPr lang="en-US" sz="2000" dirty="0">
                <a:solidFill>
                  <a:srgbClr val="C00000"/>
                </a:solidFill>
              </a:rPr>
              <a:t> kata </a:t>
            </a:r>
            <a:r>
              <a:rPr lang="en-US" sz="2000" dirty="0" err="1">
                <a:solidFill>
                  <a:srgbClr val="C00000"/>
                </a:solidFill>
              </a:rPr>
              <a:t>tersebut</a:t>
            </a:r>
            <a:r>
              <a:rPr lang="en-US" sz="2000" dirty="0">
                <a:solidFill>
                  <a:srgbClr val="C00000"/>
                </a:solidFill>
              </a:rPr>
              <a:t> </a:t>
            </a:r>
            <a:r>
              <a:rPr lang="en-US" sz="2000" dirty="0" err="1">
                <a:solidFill>
                  <a:srgbClr val="C00000"/>
                </a:solidFill>
              </a:rPr>
              <a:t>sama-sama</a:t>
            </a:r>
            <a:r>
              <a:rPr lang="en-US" sz="2000" dirty="0">
                <a:solidFill>
                  <a:srgbClr val="C00000"/>
                </a:solidFill>
              </a:rPr>
              <a:t> </a:t>
            </a:r>
            <a:r>
              <a:rPr lang="en-US" sz="2000" dirty="0" err="1">
                <a:solidFill>
                  <a:srgbClr val="C00000"/>
                </a:solidFill>
              </a:rPr>
              <a:t>mengartikan</a:t>
            </a:r>
            <a:r>
              <a:rPr lang="en-US" sz="2000" dirty="0">
                <a:solidFill>
                  <a:srgbClr val="C00000"/>
                </a:solidFill>
              </a:rPr>
              <a:t> </a:t>
            </a:r>
            <a:r>
              <a:rPr lang="en-US" sz="2000" dirty="0" err="1">
                <a:solidFill>
                  <a:srgbClr val="C00000"/>
                </a:solidFill>
              </a:rPr>
              <a:t>kesalahan</a:t>
            </a:r>
            <a:r>
              <a:rPr lang="en-US" sz="2000" dirty="0">
                <a:solidFill>
                  <a:srgbClr val="C00000"/>
                </a:solidFill>
              </a:rPr>
              <a:t>/</a:t>
            </a:r>
            <a:r>
              <a:rPr lang="en-US" sz="2000" dirty="0" err="1">
                <a:solidFill>
                  <a:srgbClr val="C00000"/>
                </a:solidFill>
              </a:rPr>
              <a:t>penyimpangan</a:t>
            </a:r>
            <a:r>
              <a:rPr lang="en-US" sz="2000" dirty="0">
                <a:solidFill>
                  <a:srgbClr val="C00000"/>
                </a:solidFill>
              </a:rPr>
              <a:t>. </a:t>
            </a:r>
            <a:r>
              <a:rPr lang="en-US" sz="2000" dirty="0" err="1">
                <a:solidFill>
                  <a:srgbClr val="C00000"/>
                </a:solidFill>
              </a:rPr>
              <a:t>Jika</a:t>
            </a:r>
            <a:r>
              <a:rPr lang="en-US" sz="2000" dirty="0">
                <a:solidFill>
                  <a:srgbClr val="C00000"/>
                </a:solidFill>
              </a:rPr>
              <a:t> </a:t>
            </a:r>
            <a:r>
              <a:rPr lang="en-US" sz="2000" dirty="0" err="1">
                <a:solidFill>
                  <a:srgbClr val="C00000"/>
                </a:solidFill>
              </a:rPr>
              <a:t>malapraktik</a:t>
            </a:r>
            <a:r>
              <a:rPr lang="en-US" sz="2000" dirty="0">
                <a:solidFill>
                  <a:srgbClr val="C00000"/>
                </a:solidFill>
              </a:rPr>
              <a:t> </a:t>
            </a:r>
            <a:r>
              <a:rPr lang="en-US" sz="2000" dirty="0" err="1">
                <a:solidFill>
                  <a:srgbClr val="C00000"/>
                </a:solidFill>
              </a:rPr>
              <a:t>sebuah</a:t>
            </a:r>
            <a:r>
              <a:rPr lang="en-US" sz="2000" dirty="0">
                <a:solidFill>
                  <a:srgbClr val="C00000"/>
                </a:solidFill>
              </a:rPr>
              <a:t> </a:t>
            </a:r>
            <a:r>
              <a:rPr lang="en-US" sz="2000" dirty="0" err="1">
                <a:solidFill>
                  <a:srgbClr val="C00000"/>
                </a:solidFill>
              </a:rPr>
              <a:t>kesalahan</a:t>
            </a:r>
            <a:r>
              <a:rPr lang="en-US" sz="2000" dirty="0">
                <a:solidFill>
                  <a:srgbClr val="C00000"/>
                </a:solidFill>
              </a:rPr>
              <a:t>/</a:t>
            </a:r>
            <a:r>
              <a:rPr lang="en-US" sz="2000" dirty="0" err="1">
                <a:solidFill>
                  <a:srgbClr val="C00000"/>
                </a:solidFill>
              </a:rPr>
              <a:t>penyimpangan</a:t>
            </a:r>
            <a:r>
              <a:rPr lang="en-US" sz="2000" dirty="0">
                <a:solidFill>
                  <a:srgbClr val="C00000"/>
                </a:solidFill>
              </a:rPr>
              <a:t> yang </a:t>
            </a:r>
            <a:r>
              <a:rPr lang="en-US" sz="2000" dirty="0" err="1">
                <a:solidFill>
                  <a:srgbClr val="C00000"/>
                </a:solidFill>
              </a:rPr>
              <a:t>terjadi</a:t>
            </a:r>
            <a:r>
              <a:rPr lang="en-US" sz="2000" dirty="0">
                <a:solidFill>
                  <a:srgbClr val="C00000"/>
                </a:solidFill>
              </a:rPr>
              <a:t> pada dunia </a:t>
            </a:r>
            <a:r>
              <a:rPr lang="en-US" sz="2000" dirty="0" err="1">
                <a:solidFill>
                  <a:srgbClr val="C00000"/>
                </a:solidFill>
              </a:rPr>
              <a:t>kesehatan</a:t>
            </a:r>
            <a:r>
              <a:rPr lang="en-US" sz="2000" dirty="0">
                <a:solidFill>
                  <a:srgbClr val="C00000"/>
                </a:solidFill>
              </a:rPr>
              <a:t> </a:t>
            </a:r>
            <a:r>
              <a:rPr lang="en-US" sz="2000" dirty="0" err="1">
                <a:solidFill>
                  <a:srgbClr val="C00000"/>
                </a:solidFill>
              </a:rPr>
              <a:t>sebagaimana</a:t>
            </a:r>
            <a:r>
              <a:rPr lang="en-US" sz="2000" dirty="0">
                <a:solidFill>
                  <a:srgbClr val="C00000"/>
                </a:solidFill>
              </a:rPr>
              <a:t> </a:t>
            </a:r>
            <a:r>
              <a:rPr lang="en-US" sz="2000" dirty="0" err="1">
                <a:solidFill>
                  <a:srgbClr val="C00000"/>
                </a:solidFill>
              </a:rPr>
              <a:t>tercantum</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Kamus</a:t>
            </a:r>
            <a:r>
              <a:rPr lang="en-US" sz="2000" dirty="0">
                <a:solidFill>
                  <a:srgbClr val="C00000"/>
                </a:solidFill>
              </a:rPr>
              <a:t> </a:t>
            </a:r>
            <a:r>
              <a:rPr lang="en-US" sz="2000" dirty="0" err="1">
                <a:solidFill>
                  <a:srgbClr val="C00000"/>
                </a:solidFill>
              </a:rPr>
              <a:t>Besar</a:t>
            </a:r>
            <a:r>
              <a:rPr lang="en-US" sz="2000" dirty="0">
                <a:solidFill>
                  <a:srgbClr val="C00000"/>
                </a:solidFill>
              </a:rPr>
              <a:t> Bahasa Indonesia (KBBI) </a:t>
            </a:r>
            <a:r>
              <a:rPr lang="en-US" sz="2000" dirty="0" err="1">
                <a:solidFill>
                  <a:srgbClr val="C00000"/>
                </a:solidFill>
              </a:rPr>
              <a:t>disebutkan</a:t>
            </a:r>
            <a:r>
              <a:rPr lang="en-US" sz="2000" dirty="0">
                <a:solidFill>
                  <a:srgbClr val="C00000"/>
                </a:solidFill>
              </a:rPr>
              <a:t> </a:t>
            </a:r>
            <a:r>
              <a:rPr lang="en-US" sz="2000" dirty="0" err="1">
                <a:solidFill>
                  <a:srgbClr val="C00000"/>
                </a:solidFill>
              </a:rPr>
              <a:t>malapraktik</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praktik</a:t>
            </a:r>
            <a:r>
              <a:rPr lang="en-US" sz="2000" dirty="0">
                <a:solidFill>
                  <a:srgbClr val="C00000"/>
                </a:solidFill>
              </a:rPr>
              <a:t> </a:t>
            </a:r>
            <a:r>
              <a:rPr lang="en-US" sz="2000" dirty="0" err="1">
                <a:solidFill>
                  <a:srgbClr val="C00000"/>
                </a:solidFill>
              </a:rPr>
              <a:t>kedokteran</a:t>
            </a:r>
            <a:r>
              <a:rPr lang="en-US" sz="2000" dirty="0">
                <a:solidFill>
                  <a:srgbClr val="C00000"/>
                </a:solidFill>
              </a:rPr>
              <a:t> yang salah, </a:t>
            </a:r>
            <a:r>
              <a:rPr lang="en-US" sz="2000" dirty="0" err="1">
                <a:solidFill>
                  <a:srgbClr val="C00000"/>
                </a:solidFill>
              </a:rPr>
              <a:t>tidak</a:t>
            </a:r>
            <a:r>
              <a:rPr lang="en-US" sz="2000" dirty="0">
                <a:solidFill>
                  <a:srgbClr val="C00000"/>
                </a:solidFill>
              </a:rPr>
              <a:t> </a:t>
            </a:r>
            <a:r>
              <a:rPr lang="en-US" sz="2000" dirty="0" err="1">
                <a:solidFill>
                  <a:srgbClr val="C00000"/>
                </a:solidFill>
              </a:rPr>
              <a:t>tepat</a:t>
            </a:r>
            <a:r>
              <a:rPr lang="en-US" sz="2000" dirty="0">
                <a:solidFill>
                  <a:srgbClr val="C00000"/>
                </a:solidFill>
              </a:rPr>
              <a:t>, </a:t>
            </a:r>
            <a:r>
              <a:rPr lang="en-US" sz="2000" dirty="0" err="1">
                <a:solidFill>
                  <a:srgbClr val="C00000"/>
                </a:solidFill>
              </a:rPr>
              <a:t>menyalahi</a:t>
            </a:r>
            <a:r>
              <a:rPr lang="en-US" sz="2000" dirty="0">
                <a:solidFill>
                  <a:srgbClr val="C00000"/>
                </a:solidFill>
              </a:rPr>
              <a:t> </a:t>
            </a:r>
            <a:r>
              <a:rPr lang="en-US" sz="2000" dirty="0" err="1">
                <a:solidFill>
                  <a:srgbClr val="C00000"/>
                </a:solidFill>
              </a:rPr>
              <a:t>undang-undang</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kode</a:t>
            </a:r>
            <a:r>
              <a:rPr lang="en-US" sz="2000" dirty="0">
                <a:solidFill>
                  <a:srgbClr val="C00000"/>
                </a:solidFill>
              </a:rPr>
              <a:t> </a:t>
            </a:r>
            <a:r>
              <a:rPr lang="en-US" sz="2000" dirty="0" err="1">
                <a:solidFill>
                  <a:srgbClr val="C00000"/>
                </a:solidFill>
              </a:rPr>
              <a:t>etik</a:t>
            </a:r>
            <a:r>
              <a:rPr lang="en-US" sz="2000" dirty="0">
                <a:solidFill>
                  <a:srgbClr val="C00000"/>
                </a:solidFill>
              </a:rPr>
              <a:t>, </a:t>
            </a:r>
            <a:r>
              <a:rPr lang="en-US" sz="2000" dirty="0" err="1">
                <a:solidFill>
                  <a:srgbClr val="C00000"/>
                </a:solidFill>
              </a:rPr>
              <a:t>maka</a:t>
            </a:r>
            <a:r>
              <a:rPr lang="en-US" sz="2000" dirty="0">
                <a:solidFill>
                  <a:srgbClr val="C00000"/>
                </a:solidFill>
              </a:rPr>
              <a:t> kata </a:t>
            </a:r>
            <a:r>
              <a:rPr lang="en-US" sz="2000" b="1" dirty="0">
                <a:solidFill>
                  <a:srgbClr val="C00000"/>
                </a:solidFill>
              </a:rPr>
              <a:t>“</a:t>
            </a:r>
            <a:r>
              <a:rPr lang="en-US" sz="2000" b="1" dirty="0" err="1">
                <a:solidFill>
                  <a:srgbClr val="C00000"/>
                </a:solidFill>
              </a:rPr>
              <a:t>maladministrasi</a:t>
            </a:r>
            <a:r>
              <a:rPr lang="en-US" sz="2000" dirty="0">
                <a:solidFill>
                  <a:srgbClr val="C00000"/>
                </a:solidFill>
              </a:rPr>
              <a:t>” </a:t>
            </a:r>
            <a:r>
              <a:rPr lang="en-US" sz="2000" dirty="0" err="1">
                <a:solidFill>
                  <a:srgbClr val="C00000"/>
                </a:solidFill>
              </a:rPr>
              <a:t>sebagai</a:t>
            </a:r>
            <a:r>
              <a:rPr lang="en-US" sz="2000" dirty="0">
                <a:solidFill>
                  <a:srgbClr val="C00000"/>
                </a:solidFill>
              </a:rPr>
              <a:t> </a:t>
            </a:r>
            <a:r>
              <a:rPr lang="en-US" sz="2000" dirty="0" err="1">
                <a:solidFill>
                  <a:srgbClr val="C00000"/>
                </a:solidFill>
              </a:rPr>
              <a:t>bentuk</a:t>
            </a:r>
            <a:r>
              <a:rPr lang="en-US" sz="2000" dirty="0">
                <a:solidFill>
                  <a:srgbClr val="C00000"/>
                </a:solidFill>
              </a:rPr>
              <a:t> </a:t>
            </a:r>
            <a:r>
              <a:rPr lang="en-US" sz="2000" dirty="0" err="1">
                <a:solidFill>
                  <a:srgbClr val="C00000"/>
                </a:solidFill>
              </a:rPr>
              <a:t>kesalahan</a:t>
            </a:r>
            <a:r>
              <a:rPr lang="en-US" sz="2000" dirty="0">
                <a:solidFill>
                  <a:srgbClr val="C00000"/>
                </a:solidFill>
              </a:rPr>
              <a:t> </a:t>
            </a:r>
            <a:r>
              <a:rPr lang="en-US" sz="2000" dirty="0" err="1">
                <a:solidFill>
                  <a:srgbClr val="C00000"/>
                </a:solidFill>
              </a:rPr>
              <a:t>penyimpangan</a:t>
            </a:r>
            <a:r>
              <a:rPr lang="en-US" sz="2000" dirty="0">
                <a:solidFill>
                  <a:srgbClr val="C00000"/>
                </a:solidFill>
              </a:rPr>
              <a:t> pada proses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br>
              <a:rPr lang="en-US" sz="2000" dirty="0"/>
            </a:br>
            <a:r>
              <a:rPr lang="en-US" sz="2000" dirty="0" err="1">
                <a:solidFill>
                  <a:srgbClr val="C00000"/>
                </a:solidFill>
              </a:rPr>
              <a:t>Sebetulnya</a:t>
            </a:r>
            <a:r>
              <a:rPr lang="en-US" sz="2000" dirty="0">
                <a:solidFill>
                  <a:srgbClr val="C00000"/>
                </a:solidFill>
              </a:rPr>
              <a:t> </a:t>
            </a:r>
            <a:r>
              <a:rPr lang="en-US" sz="2000" dirty="0" err="1">
                <a:solidFill>
                  <a:srgbClr val="C00000"/>
                </a:solidFill>
              </a:rPr>
              <a:t>apa</a:t>
            </a:r>
            <a:r>
              <a:rPr lang="en-US" sz="2000" dirty="0">
                <a:solidFill>
                  <a:srgbClr val="C00000"/>
                </a:solidFill>
              </a:rPr>
              <a:t> </a:t>
            </a:r>
            <a:r>
              <a:rPr lang="en-US" sz="2000" dirty="0" err="1">
                <a:solidFill>
                  <a:srgbClr val="C00000"/>
                </a:solidFill>
              </a:rPr>
              <a:t>itu</a:t>
            </a:r>
            <a:r>
              <a:rPr lang="en-US" sz="2000" dirty="0">
                <a:solidFill>
                  <a:srgbClr val="C00000"/>
                </a:solidFill>
              </a:rPr>
              <a:t> </a:t>
            </a:r>
            <a:r>
              <a:rPr lang="en-US" sz="2000" dirty="0" err="1">
                <a:solidFill>
                  <a:srgbClr val="C00000"/>
                </a:solidFill>
              </a:rPr>
              <a:t>maladministrasi</a:t>
            </a:r>
            <a:r>
              <a:rPr lang="en-US" sz="2000" dirty="0">
                <a:solidFill>
                  <a:srgbClr val="C00000"/>
                </a:solidFill>
              </a:rPr>
              <a:t>? Di </a:t>
            </a:r>
            <a:r>
              <a:rPr lang="en-US" sz="2000" dirty="0" err="1">
                <a:solidFill>
                  <a:srgbClr val="C00000"/>
                </a:solidFill>
              </a:rPr>
              <a:t>dalam</a:t>
            </a:r>
            <a:r>
              <a:rPr lang="en-US" sz="2000" dirty="0">
                <a:solidFill>
                  <a:srgbClr val="C00000"/>
                </a:solidFill>
              </a:rPr>
              <a:t> </a:t>
            </a:r>
            <a:r>
              <a:rPr lang="en-US" sz="2000" dirty="0" err="1">
                <a:solidFill>
                  <a:srgbClr val="C00000"/>
                </a:solidFill>
              </a:rPr>
              <a:t>Undang-Undang</a:t>
            </a:r>
            <a:r>
              <a:rPr lang="en-US" sz="2000" dirty="0">
                <a:solidFill>
                  <a:srgbClr val="C00000"/>
                </a:solidFill>
              </a:rPr>
              <a:t> </a:t>
            </a:r>
            <a:r>
              <a:rPr lang="en-US" sz="2000" dirty="0" err="1">
                <a:solidFill>
                  <a:srgbClr val="C00000"/>
                </a:solidFill>
              </a:rPr>
              <a:t>Nomor</a:t>
            </a:r>
            <a:r>
              <a:rPr lang="en-US" sz="2000" dirty="0">
                <a:solidFill>
                  <a:srgbClr val="C00000"/>
                </a:solidFill>
              </a:rPr>
              <a:t> 37 </a:t>
            </a:r>
            <a:r>
              <a:rPr lang="en-US" sz="2000" dirty="0" err="1">
                <a:solidFill>
                  <a:srgbClr val="C00000"/>
                </a:solidFill>
              </a:rPr>
              <a:t>Tahun</a:t>
            </a:r>
            <a:r>
              <a:rPr lang="en-US" sz="2000" dirty="0">
                <a:solidFill>
                  <a:srgbClr val="C00000"/>
                </a:solidFill>
              </a:rPr>
              <a:t> 2008 </a:t>
            </a:r>
            <a:r>
              <a:rPr lang="en-US" sz="2000" dirty="0" err="1">
                <a:solidFill>
                  <a:srgbClr val="C00000"/>
                </a:solidFill>
              </a:rPr>
              <a:t>tentang</a:t>
            </a:r>
            <a:r>
              <a:rPr lang="en-US" sz="2000" dirty="0">
                <a:solidFill>
                  <a:srgbClr val="C00000"/>
                </a:solidFill>
              </a:rPr>
              <a:t> Ombudsman </a:t>
            </a:r>
            <a:r>
              <a:rPr lang="en-US" sz="2000" dirty="0" err="1">
                <a:solidFill>
                  <a:srgbClr val="C00000"/>
                </a:solidFill>
              </a:rPr>
              <a:t>Republik</a:t>
            </a:r>
            <a:r>
              <a:rPr lang="en-US" sz="2000" dirty="0">
                <a:solidFill>
                  <a:srgbClr val="C00000"/>
                </a:solidFill>
              </a:rPr>
              <a:t> Indonesia, </a:t>
            </a:r>
            <a:r>
              <a:rPr lang="en-US" sz="2000" b="1" dirty="0">
                <a:solidFill>
                  <a:srgbClr val="C00000"/>
                </a:solidFill>
              </a:rPr>
              <a:t>“</a:t>
            </a:r>
            <a:r>
              <a:rPr lang="en-US" sz="2000" b="1" dirty="0" err="1">
                <a:solidFill>
                  <a:srgbClr val="C00000"/>
                </a:solidFill>
              </a:rPr>
              <a:t>maladministrasi</a:t>
            </a:r>
            <a:r>
              <a:rPr lang="en-US" sz="2000" b="1"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perilaku</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perbuatan</a:t>
            </a:r>
            <a:r>
              <a:rPr lang="en-US" sz="2000" dirty="0">
                <a:solidFill>
                  <a:srgbClr val="C00000"/>
                </a:solidFill>
              </a:rPr>
              <a:t> </a:t>
            </a:r>
            <a:r>
              <a:rPr lang="en-US" sz="2000" dirty="0" err="1">
                <a:solidFill>
                  <a:srgbClr val="C00000"/>
                </a:solidFill>
              </a:rPr>
              <a:t>melawan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melampaui</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menggunakan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tujuan</a:t>
            </a:r>
            <a:r>
              <a:rPr lang="en-US" sz="2000" dirty="0">
                <a:solidFill>
                  <a:srgbClr val="C00000"/>
                </a:solidFill>
              </a:rPr>
              <a:t> lain </a:t>
            </a:r>
            <a:r>
              <a:rPr lang="en-US" sz="2000" dirty="0" err="1">
                <a:solidFill>
                  <a:srgbClr val="C00000"/>
                </a:solidFill>
              </a:rPr>
              <a:t>dari</a:t>
            </a:r>
            <a:r>
              <a:rPr lang="en-US" sz="2000" dirty="0">
                <a:solidFill>
                  <a:srgbClr val="C00000"/>
                </a:solidFill>
              </a:rPr>
              <a:t> yang </a:t>
            </a:r>
            <a:r>
              <a:rPr lang="en-US" sz="2000" dirty="0" err="1">
                <a:solidFill>
                  <a:srgbClr val="C00000"/>
                </a:solidFill>
              </a:rPr>
              <a:t>menjadi</a:t>
            </a:r>
            <a:r>
              <a:rPr lang="en-US" sz="2000" dirty="0">
                <a:solidFill>
                  <a:srgbClr val="C00000"/>
                </a:solidFill>
              </a:rPr>
              <a:t> </a:t>
            </a:r>
            <a:r>
              <a:rPr lang="en-US" sz="2000" dirty="0" err="1">
                <a:solidFill>
                  <a:srgbClr val="C00000"/>
                </a:solidFill>
              </a:rPr>
              <a:t>tujuan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tersebut</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kelalaian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yang </a:t>
            </a:r>
            <a:r>
              <a:rPr lang="en-US" sz="2000" dirty="0" err="1">
                <a:solidFill>
                  <a:srgbClr val="C00000"/>
                </a:solidFill>
              </a:rPr>
              <a:t>dilakukan</a:t>
            </a:r>
            <a:r>
              <a:rPr lang="en-US" sz="2000" dirty="0">
                <a:solidFill>
                  <a:srgbClr val="C00000"/>
                </a:solidFill>
              </a:rPr>
              <a:t> oleh </a:t>
            </a:r>
            <a:r>
              <a:rPr lang="en-US" sz="2000" dirty="0" err="1">
                <a:solidFill>
                  <a:srgbClr val="C00000"/>
                </a:solidFill>
              </a:rPr>
              <a:t>penyelenggara</a:t>
            </a:r>
            <a:r>
              <a:rPr lang="en-US" sz="2000" dirty="0">
                <a:solidFill>
                  <a:srgbClr val="C00000"/>
                </a:solidFill>
              </a:rPr>
              <a:t> negara dan </a:t>
            </a:r>
            <a:r>
              <a:rPr lang="en-US" sz="2000" dirty="0" err="1">
                <a:solidFill>
                  <a:srgbClr val="C00000"/>
                </a:solidFill>
              </a:rPr>
              <a:t>pemerintah</a:t>
            </a:r>
            <a:r>
              <a:rPr lang="en-US" sz="2000" dirty="0">
                <a:solidFill>
                  <a:srgbClr val="C00000"/>
                </a:solidFill>
              </a:rPr>
              <a:t> yang </a:t>
            </a:r>
            <a:r>
              <a:rPr lang="en-US" sz="2000" dirty="0" err="1">
                <a:solidFill>
                  <a:srgbClr val="C00000"/>
                </a:solidFill>
              </a:rPr>
              <a:t>menimbulkan</a:t>
            </a:r>
            <a:r>
              <a:rPr lang="en-US" sz="2000" dirty="0">
                <a:solidFill>
                  <a:srgbClr val="C00000"/>
                </a:solidFill>
              </a:rPr>
              <a:t> </a:t>
            </a:r>
            <a:r>
              <a:rPr lang="en-US" sz="2000" dirty="0" err="1">
                <a:solidFill>
                  <a:srgbClr val="C00000"/>
                </a:solidFill>
              </a:rPr>
              <a:t>kerugian</a:t>
            </a:r>
            <a:r>
              <a:rPr lang="en-US" sz="2000" dirty="0">
                <a:solidFill>
                  <a:srgbClr val="C00000"/>
                </a:solidFill>
              </a:rPr>
              <a:t> </a:t>
            </a:r>
            <a:r>
              <a:rPr lang="en-US" sz="2000" dirty="0" err="1">
                <a:solidFill>
                  <a:srgbClr val="C00000"/>
                </a:solidFill>
              </a:rPr>
              <a:t>materiil</a:t>
            </a:r>
            <a:r>
              <a:rPr lang="en-US" sz="2000" dirty="0">
                <a:solidFill>
                  <a:srgbClr val="C00000"/>
                </a:solidFill>
              </a:rPr>
              <a:t> dan/</a:t>
            </a:r>
            <a:r>
              <a:rPr lang="en-US" sz="2000" dirty="0" err="1">
                <a:solidFill>
                  <a:srgbClr val="C00000"/>
                </a:solidFill>
              </a:rPr>
              <a:t>atau</a:t>
            </a:r>
            <a:r>
              <a:rPr lang="en-US" sz="2000" dirty="0">
                <a:solidFill>
                  <a:srgbClr val="C00000"/>
                </a:solidFill>
              </a:rPr>
              <a:t> immaterial </a:t>
            </a:r>
            <a:r>
              <a:rPr lang="en-US" sz="2000" dirty="0" err="1">
                <a:solidFill>
                  <a:srgbClr val="C00000"/>
                </a:solidFill>
              </a:rPr>
              <a:t>bagi</a:t>
            </a:r>
            <a:r>
              <a:rPr lang="en-US" sz="2000" dirty="0">
                <a:solidFill>
                  <a:srgbClr val="C00000"/>
                </a:solidFill>
              </a:rPr>
              <a:t> </a:t>
            </a:r>
            <a:r>
              <a:rPr lang="en-US" sz="2000" dirty="0" err="1">
                <a:solidFill>
                  <a:srgbClr val="C00000"/>
                </a:solidFill>
              </a:rPr>
              <a:t>masyarakat</a:t>
            </a:r>
            <a:r>
              <a:rPr lang="en-US" sz="2000" dirty="0">
                <a:solidFill>
                  <a:srgbClr val="C00000"/>
                </a:solidFill>
              </a:rPr>
              <a:t> dan orang </a:t>
            </a:r>
            <a:r>
              <a:rPr lang="en-US" sz="2000" dirty="0" err="1">
                <a:solidFill>
                  <a:srgbClr val="C00000"/>
                </a:solidFill>
              </a:rPr>
              <a:t>perseorangan</a:t>
            </a:r>
            <a:r>
              <a:rPr lang="en-US" sz="2000" dirty="0">
                <a:solidFill>
                  <a:srgbClr val="C00000"/>
                </a:solidFill>
              </a:rPr>
              <a:t>. </a:t>
            </a:r>
            <a:br>
              <a:rPr lang="en-US" sz="2000" dirty="0">
                <a:solidFill>
                  <a:srgbClr val="C00000"/>
                </a:solidFill>
              </a:rPr>
            </a:br>
            <a:br>
              <a:rPr lang="en-US" sz="2000" dirty="0">
                <a:solidFill>
                  <a:srgbClr val="C00000"/>
                </a:solidFill>
              </a:rPr>
            </a:br>
            <a:r>
              <a:rPr lang="en-US" sz="1800" dirty="0">
                <a:solidFill>
                  <a:srgbClr val="C00000"/>
                </a:solidFill>
              </a:rPr>
              <a:t> </a:t>
            </a:r>
            <a:endParaRPr lang="en-US" sz="1800" dirty="0"/>
          </a:p>
        </p:txBody>
      </p:sp>
    </p:spTree>
    <p:extLst>
      <p:ext uri="{BB962C8B-B14F-4D97-AF65-F5344CB8AC3E}">
        <p14:creationId xmlns:p14="http://schemas.microsoft.com/office/powerpoint/2010/main" val="2129203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725557" y="646043"/>
            <a:ext cx="9054548" cy="5913783"/>
          </a:xfrm>
        </p:spPr>
        <p:txBody>
          <a:bodyPr anchor="t"/>
          <a:lstStyle/>
          <a:p>
            <a:pPr algn="l"/>
            <a:r>
              <a:rPr lang="en-US" sz="2000" dirty="0" err="1">
                <a:solidFill>
                  <a:srgbClr val="C00000"/>
                </a:solidFill>
              </a:rPr>
              <a:t>Bentuk-bentuk</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tersebut</a:t>
            </a:r>
            <a:r>
              <a:rPr lang="en-US" sz="2000" dirty="0">
                <a:solidFill>
                  <a:srgbClr val="C00000"/>
                </a:solidFill>
              </a:rPr>
              <a:t> </a:t>
            </a:r>
            <a:r>
              <a:rPr lang="en-US" sz="2000" dirty="0" err="1">
                <a:solidFill>
                  <a:srgbClr val="C00000"/>
                </a:solidFill>
              </a:rPr>
              <a:t>kemudian</a:t>
            </a:r>
            <a:r>
              <a:rPr lang="en-US" sz="2000" dirty="0">
                <a:solidFill>
                  <a:srgbClr val="C00000"/>
                </a:solidFill>
              </a:rPr>
              <a:t> </a:t>
            </a:r>
            <a:r>
              <a:rPr lang="en-US" sz="2000" dirty="0" err="1">
                <a:solidFill>
                  <a:srgbClr val="C00000"/>
                </a:solidFill>
              </a:rPr>
              <a:t>dijelaskan</a:t>
            </a:r>
            <a:r>
              <a:rPr lang="en-US" sz="2000" dirty="0">
                <a:solidFill>
                  <a:srgbClr val="C00000"/>
                </a:solidFill>
              </a:rPr>
              <a:t> </a:t>
            </a:r>
            <a:r>
              <a:rPr lang="en-US" sz="2000" dirty="0" err="1">
                <a:solidFill>
                  <a:srgbClr val="C00000"/>
                </a:solidFill>
              </a:rPr>
              <a:t>lagi</a:t>
            </a:r>
            <a:r>
              <a:rPr lang="en-US" sz="2000" dirty="0">
                <a:solidFill>
                  <a:srgbClr val="C00000"/>
                </a:solidFill>
              </a:rPr>
              <a:t> </a:t>
            </a:r>
            <a:r>
              <a:rPr lang="en-US" sz="2000" dirty="0" err="1">
                <a:solidFill>
                  <a:srgbClr val="C00000"/>
                </a:solidFill>
              </a:rPr>
              <a:t>lebih</a:t>
            </a:r>
            <a:r>
              <a:rPr lang="en-US" sz="2000" dirty="0">
                <a:solidFill>
                  <a:srgbClr val="C00000"/>
                </a:solidFill>
              </a:rPr>
              <a:t> </a:t>
            </a:r>
            <a:r>
              <a:rPr lang="en-US" sz="2000" dirty="0" err="1">
                <a:solidFill>
                  <a:srgbClr val="C00000"/>
                </a:solidFill>
              </a:rPr>
              <a:t>sederhana</a:t>
            </a:r>
            <a:r>
              <a:rPr lang="en-US" sz="2000" dirty="0">
                <a:solidFill>
                  <a:srgbClr val="C00000"/>
                </a:solidFill>
              </a:rPr>
              <a:t> yang </a:t>
            </a:r>
            <a:r>
              <a:rPr lang="en-US" sz="2000" dirty="0" err="1">
                <a:solidFill>
                  <a:srgbClr val="C00000"/>
                </a:solidFill>
              </a:rPr>
              <a:t>dapat</a:t>
            </a:r>
            <a:r>
              <a:rPr lang="en-US" sz="2000" dirty="0">
                <a:solidFill>
                  <a:srgbClr val="C00000"/>
                </a:solidFill>
              </a:rPr>
              <a:t> </a:t>
            </a:r>
            <a:r>
              <a:rPr lang="en-US" sz="2000" dirty="0" err="1">
                <a:solidFill>
                  <a:srgbClr val="C00000"/>
                </a:solidFill>
              </a:rPr>
              <a:t>dipahami</a:t>
            </a:r>
            <a:r>
              <a:rPr lang="en-US" sz="2000" dirty="0">
                <a:solidFill>
                  <a:srgbClr val="C00000"/>
                </a:solidFill>
              </a:rPr>
              <a:t> oleh </a:t>
            </a:r>
            <a:r>
              <a:rPr lang="en-US" sz="2000" dirty="0" err="1">
                <a:solidFill>
                  <a:srgbClr val="C00000"/>
                </a:solidFill>
              </a:rPr>
              <a:t>masyarakat</a:t>
            </a:r>
            <a:r>
              <a:rPr lang="en-US" sz="2000" dirty="0">
                <a:solidFill>
                  <a:srgbClr val="C00000"/>
                </a:solidFill>
              </a:rPr>
              <a:t> </a:t>
            </a:r>
            <a:r>
              <a:rPr lang="en-US" sz="2000" dirty="0" err="1">
                <a:solidFill>
                  <a:srgbClr val="C00000"/>
                </a:solidFill>
              </a:rPr>
              <a:t>atau</a:t>
            </a:r>
            <a:r>
              <a:rPr lang="en-US" sz="2000" dirty="0">
                <a:solidFill>
                  <a:srgbClr val="C00000"/>
                </a:solidFill>
              </a:rPr>
              <a:t> yang </a:t>
            </a:r>
            <a:r>
              <a:rPr lang="en-US" sz="2000" dirty="0" err="1">
                <a:solidFill>
                  <a:srgbClr val="C00000"/>
                </a:solidFill>
              </a:rPr>
              <a:t>biasanya</a:t>
            </a:r>
            <a:r>
              <a:rPr lang="en-US" sz="2000" dirty="0">
                <a:solidFill>
                  <a:srgbClr val="C00000"/>
                </a:solidFill>
              </a:rPr>
              <a:t> </a:t>
            </a:r>
            <a:r>
              <a:rPr lang="en-US" sz="2000" dirty="0" err="1">
                <a:solidFill>
                  <a:srgbClr val="C00000"/>
                </a:solidFill>
              </a:rPr>
              <a:t>terjadi</a:t>
            </a:r>
            <a:r>
              <a:rPr lang="en-US" sz="2000" dirty="0">
                <a:solidFill>
                  <a:srgbClr val="C00000"/>
                </a:solidFill>
              </a:rPr>
              <a:t> di </a:t>
            </a:r>
            <a:r>
              <a:rPr lang="en-US" sz="2000" dirty="0" err="1">
                <a:solidFill>
                  <a:srgbClr val="C00000"/>
                </a:solidFill>
              </a:rPr>
              <a:t>setiap</a:t>
            </a:r>
            <a:r>
              <a:rPr lang="en-US" sz="2000" dirty="0">
                <a:solidFill>
                  <a:srgbClr val="C00000"/>
                </a:solidFill>
              </a:rPr>
              <a:t> proses </a:t>
            </a:r>
            <a:r>
              <a:rPr lang="en-US" sz="2000" dirty="0" err="1">
                <a:solidFill>
                  <a:srgbClr val="C00000"/>
                </a:solidFill>
              </a:rPr>
              <a:t>pemberian</a:t>
            </a:r>
            <a:r>
              <a:rPr lang="en-US" sz="2000" dirty="0">
                <a:solidFill>
                  <a:srgbClr val="C00000"/>
                </a:solidFill>
              </a:rPr>
              <a:t> </a:t>
            </a:r>
            <a:r>
              <a:rPr lang="en-US" sz="2000" dirty="0" err="1">
                <a:solidFill>
                  <a:srgbClr val="C00000"/>
                </a:solidFill>
              </a:rPr>
              <a:t>pelayanan</a:t>
            </a:r>
            <a:r>
              <a:rPr lang="en-US" sz="2000" dirty="0">
                <a:solidFill>
                  <a:srgbClr val="C00000"/>
                </a:solidFill>
              </a:rPr>
              <a:t> di </a:t>
            </a:r>
            <a:r>
              <a:rPr lang="en-US" sz="2000" dirty="0" err="1">
                <a:solidFill>
                  <a:srgbClr val="C00000"/>
                </a:solidFill>
              </a:rPr>
              <a:t>antaranya</a:t>
            </a:r>
            <a:r>
              <a:rPr lang="en-US" sz="2000" dirty="0">
                <a:solidFill>
                  <a:srgbClr val="C00000"/>
                </a:solidFill>
              </a:rPr>
              <a:t>; </a:t>
            </a:r>
            <a:r>
              <a:rPr lang="en-US" sz="2000" dirty="0" err="1">
                <a:solidFill>
                  <a:srgbClr val="C00000"/>
                </a:solidFill>
              </a:rPr>
              <a:t>penundaan</a:t>
            </a:r>
            <a:r>
              <a:rPr lang="en-US" sz="2000" dirty="0">
                <a:solidFill>
                  <a:srgbClr val="C00000"/>
                </a:solidFill>
              </a:rPr>
              <a:t> </a:t>
            </a:r>
            <a:r>
              <a:rPr lang="en-US" sz="2000" dirty="0" err="1">
                <a:solidFill>
                  <a:srgbClr val="C00000"/>
                </a:solidFill>
              </a:rPr>
              <a:t>berlarut</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memberikan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kompeten</a:t>
            </a:r>
            <a:r>
              <a:rPr lang="en-US" sz="2000" dirty="0">
                <a:solidFill>
                  <a:srgbClr val="C00000"/>
                </a:solidFill>
              </a:rPr>
              <a:t>, </a:t>
            </a:r>
            <a:r>
              <a:rPr lang="en-US" sz="2000" dirty="0" err="1">
                <a:solidFill>
                  <a:srgbClr val="C00000"/>
                </a:solidFill>
              </a:rPr>
              <a:t>penyalahgunaan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penyimpangan</a:t>
            </a:r>
            <a:r>
              <a:rPr lang="en-US" sz="2000" dirty="0">
                <a:solidFill>
                  <a:srgbClr val="C00000"/>
                </a:solidFill>
              </a:rPr>
              <a:t> </a:t>
            </a:r>
            <a:r>
              <a:rPr lang="en-US" sz="2000" dirty="0" err="1">
                <a:solidFill>
                  <a:srgbClr val="C00000"/>
                </a:solidFill>
              </a:rPr>
              <a:t>prosedur</a:t>
            </a:r>
            <a:r>
              <a:rPr lang="en-US" sz="2000" dirty="0">
                <a:solidFill>
                  <a:srgbClr val="C00000"/>
                </a:solidFill>
              </a:rPr>
              <a:t>, </a:t>
            </a:r>
            <a:r>
              <a:rPr lang="en-US" sz="2000" dirty="0" err="1">
                <a:solidFill>
                  <a:srgbClr val="C00000"/>
                </a:solidFill>
              </a:rPr>
              <a:t>permintaan</a:t>
            </a:r>
            <a:r>
              <a:rPr lang="en-US" sz="2000" dirty="0">
                <a:solidFill>
                  <a:srgbClr val="C00000"/>
                </a:solidFill>
              </a:rPr>
              <a:t> </a:t>
            </a:r>
            <a:r>
              <a:rPr lang="en-US" sz="2000" dirty="0" err="1">
                <a:solidFill>
                  <a:srgbClr val="C00000"/>
                </a:solidFill>
              </a:rPr>
              <a:t>imbalan</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patut</a:t>
            </a:r>
            <a:r>
              <a:rPr lang="en-US" sz="2000" dirty="0">
                <a:solidFill>
                  <a:srgbClr val="C00000"/>
                </a:solidFill>
              </a:rPr>
              <a:t>, </a:t>
            </a:r>
            <a:r>
              <a:rPr lang="en-US" sz="2000" dirty="0" err="1">
                <a:solidFill>
                  <a:srgbClr val="C00000"/>
                </a:solidFill>
              </a:rPr>
              <a:t>berpihak</a:t>
            </a:r>
            <a:r>
              <a:rPr lang="en-US" sz="2000" dirty="0">
                <a:solidFill>
                  <a:srgbClr val="C00000"/>
                </a:solidFill>
              </a:rPr>
              <a:t>, </a:t>
            </a:r>
            <a:r>
              <a:rPr lang="en-US" sz="2000" dirty="0" err="1">
                <a:solidFill>
                  <a:srgbClr val="C00000"/>
                </a:solidFill>
              </a:rPr>
              <a:t>diskriminasi</a:t>
            </a:r>
            <a:r>
              <a:rPr lang="en-US" sz="2000" dirty="0">
                <a:solidFill>
                  <a:srgbClr val="C00000"/>
                </a:solidFill>
              </a:rPr>
              <a:t> dan </a:t>
            </a:r>
            <a:r>
              <a:rPr lang="en-US" sz="2000" dirty="0" err="1">
                <a:solidFill>
                  <a:srgbClr val="C00000"/>
                </a:solidFill>
              </a:rPr>
              <a:t>konflik</a:t>
            </a:r>
            <a:r>
              <a:rPr lang="en-US" sz="2000" dirty="0">
                <a:solidFill>
                  <a:srgbClr val="C00000"/>
                </a:solidFill>
              </a:rPr>
              <a:t> </a:t>
            </a:r>
            <a:r>
              <a:rPr lang="en-US" sz="2000" dirty="0" err="1">
                <a:solidFill>
                  <a:srgbClr val="C00000"/>
                </a:solidFill>
              </a:rPr>
              <a:t>kepentingan</a:t>
            </a:r>
            <a:r>
              <a:rPr lang="en-US" sz="2000" dirty="0">
                <a:solidFill>
                  <a:srgbClr val="C00000"/>
                </a:solidFill>
              </a:rPr>
              <a:t>.</a:t>
            </a:r>
            <a:br>
              <a:rPr lang="en-US" sz="2000" dirty="0">
                <a:solidFill>
                  <a:srgbClr val="C00000"/>
                </a:solidFill>
              </a:rPr>
            </a:br>
            <a:r>
              <a:rPr lang="en-US" sz="2000" dirty="0">
                <a:solidFill>
                  <a:srgbClr val="C00000"/>
                </a:solidFill>
              </a:rPr>
              <a:t> </a:t>
            </a:r>
            <a:br>
              <a:rPr lang="en-US" sz="2000" dirty="0">
                <a:solidFill>
                  <a:srgbClr val="C00000"/>
                </a:solidFill>
              </a:rPr>
            </a:br>
            <a:r>
              <a:rPr lang="en-US" sz="2000" dirty="0" err="1">
                <a:solidFill>
                  <a:srgbClr val="C00000"/>
                </a:solidFill>
              </a:rPr>
              <a:t>Jika</a:t>
            </a:r>
            <a:r>
              <a:rPr lang="en-US" sz="2000" dirty="0">
                <a:solidFill>
                  <a:srgbClr val="C00000"/>
                </a:solidFill>
              </a:rPr>
              <a:t> </a:t>
            </a:r>
            <a:r>
              <a:rPr lang="en-US" sz="2000" dirty="0" err="1">
                <a:solidFill>
                  <a:srgbClr val="C00000"/>
                </a:solidFill>
              </a:rPr>
              <a:t>kita</a:t>
            </a:r>
            <a:r>
              <a:rPr lang="en-US" sz="2000" dirty="0">
                <a:solidFill>
                  <a:srgbClr val="C00000"/>
                </a:solidFill>
              </a:rPr>
              <a:t> </a:t>
            </a:r>
            <a:r>
              <a:rPr lang="en-US" sz="2000" dirty="0" err="1">
                <a:solidFill>
                  <a:srgbClr val="C00000"/>
                </a:solidFill>
              </a:rPr>
              <a:t>melihat</a:t>
            </a:r>
            <a:r>
              <a:rPr lang="en-US" sz="2000" dirty="0">
                <a:solidFill>
                  <a:srgbClr val="C00000"/>
                </a:solidFill>
              </a:rPr>
              <a:t> </a:t>
            </a:r>
            <a:r>
              <a:rPr lang="en-US" sz="2000" dirty="0" err="1">
                <a:solidFill>
                  <a:srgbClr val="C00000"/>
                </a:solidFill>
              </a:rPr>
              <a:t>konteks</a:t>
            </a:r>
            <a:r>
              <a:rPr lang="en-US" sz="2000" dirty="0">
                <a:solidFill>
                  <a:srgbClr val="C00000"/>
                </a:solidFill>
              </a:rPr>
              <a:t> </a:t>
            </a:r>
            <a:r>
              <a:rPr lang="en-US" sz="2000" dirty="0" err="1">
                <a:solidFill>
                  <a:srgbClr val="C00000"/>
                </a:solidFill>
              </a:rPr>
              <a:t>dari</a:t>
            </a:r>
            <a:r>
              <a:rPr lang="en-US" sz="2000" dirty="0">
                <a:solidFill>
                  <a:srgbClr val="C00000"/>
                </a:solidFill>
              </a:rPr>
              <a:t> kata </a:t>
            </a:r>
            <a:r>
              <a:rPr lang="en-US" sz="2000" dirty="0" err="1">
                <a:solidFill>
                  <a:srgbClr val="C00000"/>
                </a:solidFill>
              </a:rPr>
              <a:t>maladministrasi</a:t>
            </a:r>
            <a:r>
              <a:rPr lang="en-US" sz="2000" dirty="0">
                <a:solidFill>
                  <a:srgbClr val="C00000"/>
                </a:solidFill>
              </a:rPr>
              <a:t> dan </a:t>
            </a:r>
            <a:r>
              <a:rPr lang="en-US" sz="2000" dirty="0" err="1">
                <a:solidFill>
                  <a:srgbClr val="C00000"/>
                </a:solidFill>
              </a:rPr>
              <a:t>malpraktik</a:t>
            </a:r>
            <a:r>
              <a:rPr lang="en-US" sz="2000" dirty="0">
                <a:solidFill>
                  <a:srgbClr val="C00000"/>
                </a:solidFill>
              </a:rPr>
              <a:t>, </a:t>
            </a:r>
            <a:r>
              <a:rPr lang="en-US" sz="2000" dirty="0" err="1">
                <a:solidFill>
                  <a:srgbClr val="C00000"/>
                </a:solidFill>
              </a:rPr>
              <a:t>maka</a:t>
            </a:r>
            <a:r>
              <a:rPr lang="en-US" sz="2000" dirty="0">
                <a:solidFill>
                  <a:srgbClr val="C00000"/>
                </a:solidFill>
              </a:rPr>
              <a:t> kata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lebih</a:t>
            </a:r>
            <a:r>
              <a:rPr lang="en-US" sz="2000" dirty="0">
                <a:solidFill>
                  <a:srgbClr val="C00000"/>
                </a:solidFill>
              </a:rPr>
              <a:t> </a:t>
            </a:r>
            <a:r>
              <a:rPr lang="en-US" sz="2000" dirty="0" err="1">
                <a:solidFill>
                  <a:srgbClr val="C00000"/>
                </a:solidFill>
              </a:rPr>
              <a:t>bersifat</a:t>
            </a:r>
            <a:r>
              <a:rPr lang="en-US" sz="2000" dirty="0">
                <a:solidFill>
                  <a:srgbClr val="C00000"/>
                </a:solidFill>
              </a:rPr>
              <a:t> </a:t>
            </a:r>
            <a:r>
              <a:rPr lang="en-US" sz="2000" dirty="0" err="1">
                <a:solidFill>
                  <a:srgbClr val="C00000"/>
                </a:solidFill>
              </a:rPr>
              <a:t>luas</a:t>
            </a:r>
            <a:r>
              <a:rPr lang="en-US" sz="2000" dirty="0">
                <a:solidFill>
                  <a:srgbClr val="C00000"/>
                </a:solidFill>
              </a:rPr>
              <a:t> </a:t>
            </a:r>
            <a:r>
              <a:rPr lang="en-US" sz="2000" dirty="0" err="1">
                <a:solidFill>
                  <a:srgbClr val="C00000"/>
                </a:solidFill>
              </a:rPr>
              <a:t>karena</a:t>
            </a:r>
            <a:r>
              <a:rPr lang="en-US" sz="2000" dirty="0">
                <a:solidFill>
                  <a:srgbClr val="C00000"/>
                </a:solidFill>
              </a:rPr>
              <a:t> </a:t>
            </a:r>
            <a:r>
              <a:rPr lang="en-US" sz="2000" dirty="0" err="1">
                <a:solidFill>
                  <a:srgbClr val="C00000"/>
                </a:solidFill>
              </a:rPr>
              <a:t>menyangkut</a:t>
            </a:r>
            <a:r>
              <a:rPr lang="en-US" sz="2000" dirty="0">
                <a:solidFill>
                  <a:srgbClr val="C00000"/>
                </a:solidFill>
              </a:rPr>
              <a:t> </a:t>
            </a:r>
            <a:r>
              <a:rPr lang="en-US" sz="2000" dirty="0" err="1">
                <a:solidFill>
                  <a:srgbClr val="C00000"/>
                </a:solidFill>
              </a:rPr>
              <a:t>segala</a:t>
            </a:r>
            <a:r>
              <a:rPr lang="en-US" sz="2000" dirty="0">
                <a:solidFill>
                  <a:srgbClr val="C00000"/>
                </a:solidFill>
              </a:rPr>
              <a:t> yang </a:t>
            </a:r>
            <a:r>
              <a:rPr lang="en-US" sz="2000" dirty="0" err="1">
                <a:solidFill>
                  <a:srgbClr val="C00000"/>
                </a:solidFill>
              </a:rPr>
              <a:t>hal</a:t>
            </a:r>
            <a:r>
              <a:rPr lang="en-US" sz="2000" dirty="0">
                <a:solidFill>
                  <a:srgbClr val="C00000"/>
                </a:solidFill>
              </a:rPr>
              <a:t> yang </a:t>
            </a:r>
            <a:r>
              <a:rPr lang="en-US" sz="2000" dirty="0" err="1">
                <a:solidFill>
                  <a:srgbClr val="C00000"/>
                </a:solidFill>
              </a:rPr>
              <a:t>berkaitan</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yang di </a:t>
            </a:r>
            <a:r>
              <a:rPr lang="en-US" sz="2000" dirty="0" err="1">
                <a:solidFill>
                  <a:srgbClr val="C00000"/>
                </a:solidFill>
              </a:rPr>
              <a:t>dalamnya</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kesehatan</a:t>
            </a:r>
            <a:r>
              <a:rPr lang="en-US" sz="2000" dirty="0">
                <a:solidFill>
                  <a:srgbClr val="C00000"/>
                </a:solidFill>
              </a:rPr>
              <a:t> </a:t>
            </a:r>
            <a:r>
              <a:rPr lang="en-US" sz="2000" dirty="0" err="1">
                <a:solidFill>
                  <a:srgbClr val="C00000"/>
                </a:solidFill>
              </a:rPr>
              <a:t>jika</a:t>
            </a:r>
            <a:r>
              <a:rPr lang="en-US" sz="2000" dirty="0">
                <a:solidFill>
                  <a:srgbClr val="C00000"/>
                </a:solidFill>
              </a:rPr>
              <a:t> </a:t>
            </a:r>
            <a:r>
              <a:rPr lang="en-US" sz="2000" dirty="0" err="1">
                <a:solidFill>
                  <a:srgbClr val="C00000"/>
                </a:solidFill>
              </a:rPr>
              <a:t>dibandingkan</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malpraktik</a:t>
            </a:r>
            <a:r>
              <a:rPr lang="en-US" sz="2000" dirty="0">
                <a:solidFill>
                  <a:srgbClr val="C00000"/>
                </a:solidFill>
              </a:rPr>
              <a:t> yang </a:t>
            </a:r>
            <a:r>
              <a:rPr lang="en-US" sz="2000" dirty="0" err="1">
                <a:solidFill>
                  <a:srgbClr val="C00000"/>
                </a:solidFill>
              </a:rPr>
              <a:t>hanya</a:t>
            </a:r>
            <a:r>
              <a:rPr lang="en-US" sz="2000" dirty="0">
                <a:solidFill>
                  <a:srgbClr val="C00000"/>
                </a:solidFill>
              </a:rPr>
              <a:t> </a:t>
            </a:r>
            <a:r>
              <a:rPr lang="en-US" sz="2000" dirty="0" err="1">
                <a:solidFill>
                  <a:srgbClr val="C00000"/>
                </a:solidFill>
              </a:rPr>
              <a:t>ada</a:t>
            </a:r>
            <a:r>
              <a:rPr lang="en-US" sz="2000" dirty="0">
                <a:solidFill>
                  <a:srgbClr val="C00000"/>
                </a:solidFill>
              </a:rPr>
              <a:t> pada </a:t>
            </a:r>
            <a:r>
              <a:rPr lang="en-US" sz="2000" dirty="0" err="1">
                <a:solidFill>
                  <a:srgbClr val="C00000"/>
                </a:solidFill>
              </a:rPr>
              <a:t>lingkup</a:t>
            </a:r>
            <a:r>
              <a:rPr lang="en-US" sz="2000" dirty="0">
                <a:solidFill>
                  <a:srgbClr val="C00000"/>
                </a:solidFill>
              </a:rPr>
              <a:t> </a:t>
            </a:r>
            <a:r>
              <a:rPr lang="en-US" sz="2000" dirty="0" err="1">
                <a:solidFill>
                  <a:srgbClr val="C00000"/>
                </a:solidFill>
              </a:rPr>
              <a:t>kesehatan</a:t>
            </a:r>
            <a:r>
              <a:rPr lang="en-US" sz="2000" dirty="0">
                <a:solidFill>
                  <a:srgbClr val="C00000"/>
                </a:solidFill>
              </a:rPr>
              <a:t>. Karena </a:t>
            </a:r>
            <a:r>
              <a:rPr lang="en-US" sz="2000" dirty="0" err="1">
                <a:solidFill>
                  <a:srgbClr val="C00000"/>
                </a:solidFill>
              </a:rPr>
              <a:t>begitu</a:t>
            </a:r>
            <a:r>
              <a:rPr lang="en-US" sz="2000" dirty="0">
                <a:solidFill>
                  <a:srgbClr val="C00000"/>
                </a:solidFill>
              </a:rPr>
              <a:t> </a:t>
            </a:r>
            <a:r>
              <a:rPr lang="en-US" sz="2000" dirty="0" err="1">
                <a:solidFill>
                  <a:srgbClr val="C00000"/>
                </a:solidFill>
              </a:rPr>
              <a:t>luasnya</a:t>
            </a:r>
            <a:r>
              <a:rPr lang="en-US" sz="2000" dirty="0">
                <a:solidFill>
                  <a:srgbClr val="C00000"/>
                </a:solidFill>
              </a:rPr>
              <a:t> </a:t>
            </a:r>
            <a:r>
              <a:rPr lang="en-US" sz="2000" dirty="0" err="1">
                <a:solidFill>
                  <a:srgbClr val="C00000"/>
                </a:solidFill>
              </a:rPr>
              <a:t>makna</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maladministrasi</a:t>
            </a:r>
            <a:r>
              <a:rPr lang="en-US" sz="2000" dirty="0">
                <a:solidFill>
                  <a:srgbClr val="C00000"/>
                </a:solidFill>
              </a:rPr>
              <a:t> dan </a:t>
            </a:r>
            <a:r>
              <a:rPr lang="en-US" sz="2000" dirty="0" err="1">
                <a:solidFill>
                  <a:srgbClr val="C00000"/>
                </a:solidFill>
              </a:rPr>
              <a:t>potensi</a:t>
            </a:r>
            <a:r>
              <a:rPr lang="en-US" sz="2000" dirty="0">
                <a:solidFill>
                  <a:srgbClr val="C00000"/>
                </a:solidFill>
              </a:rPr>
              <a:t> </a:t>
            </a:r>
            <a:r>
              <a:rPr lang="en-US" sz="2000" dirty="0" err="1">
                <a:solidFill>
                  <a:srgbClr val="C00000"/>
                </a:solidFill>
              </a:rPr>
              <a:t>terjadinya</a:t>
            </a:r>
            <a:r>
              <a:rPr lang="en-US" sz="2000" dirty="0">
                <a:solidFill>
                  <a:srgbClr val="C00000"/>
                </a:solidFill>
              </a:rPr>
              <a:t> </a:t>
            </a:r>
            <a:r>
              <a:rPr lang="en-US" sz="2000" dirty="0" err="1">
                <a:solidFill>
                  <a:srgbClr val="C00000"/>
                </a:solidFill>
              </a:rPr>
              <a:t>maladministrasi</a:t>
            </a:r>
            <a:r>
              <a:rPr lang="en-US" sz="2000" dirty="0">
                <a:solidFill>
                  <a:srgbClr val="C00000"/>
                </a:solidFill>
              </a:rPr>
              <a:t>, Ombudsman </a:t>
            </a:r>
            <a:r>
              <a:rPr lang="en-US" sz="2000" dirty="0" err="1">
                <a:solidFill>
                  <a:srgbClr val="C00000"/>
                </a:solidFill>
              </a:rPr>
              <a:t>Republik</a:t>
            </a:r>
            <a:r>
              <a:rPr lang="en-US" sz="2000" dirty="0">
                <a:solidFill>
                  <a:srgbClr val="C00000"/>
                </a:solidFill>
              </a:rPr>
              <a:t> Indonesia </a:t>
            </a:r>
            <a:r>
              <a:rPr lang="en-US" sz="2000" dirty="0" err="1">
                <a:solidFill>
                  <a:srgbClr val="C00000"/>
                </a:solidFill>
              </a:rPr>
              <a:t>sebagai</a:t>
            </a:r>
            <a:r>
              <a:rPr lang="en-US" sz="2000" dirty="0">
                <a:solidFill>
                  <a:srgbClr val="C00000"/>
                </a:solidFill>
              </a:rPr>
              <a:t> </a:t>
            </a:r>
            <a:r>
              <a:rPr lang="en-US" sz="2000" dirty="0" err="1">
                <a:solidFill>
                  <a:srgbClr val="C00000"/>
                </a:solidFill>
              </a:rPr>
              <a:t>satu-satunya</a:t>
            </a:r>
            <a:r>
              <a:rPr lang="en-US" sz="2000" dirty="0">
                <a:solidFill>
                  <a:srgbClr val="C00000"/>
                </a:solidFill>
              </a:rPr>
              <a:t> Lembaga negara yang </a:t>
            </a:r>
            <a:r>
              <a:rPr lang="en-US" sz="2000" dirty="0" err="1">
                <a:solidFill>
                  <a:srgbClr val="C00000"/>
                </a:solidFill>
              </a:rPr>
              <a:t>diberikan</a:t>
            </a:r>
            <a:r>
              <a:rPr lang="en-US" sz="2000" dirty="0">
                <a:solidFill>
                  <a:srgbClr val="C00000"/>
                </a:solidFill>
              </a:rPr>
              <a:t> </a:t>
            </a:r>
            <a:r>
              <a:rPr lang="en-US" sz="2000" dirty="0" err="1">
                <a:solidFill>
                  <a:srgbClr val="C00000"/>
                </a:solidFill>
              </a:rPr>
              <a:t>kewenangan</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menindaklanjuti</a:t>
            </a:r>
            <a:r>
              <a:rPr lang="en-US" sz="2000" dirty="0">
                <a:solidFill>
                  <a:srgbClr val="C00000"/>
                </a:solidFill>
              </a:rPr>
              <a:t> </a:t>
            </a:r>
            <a:r>
              <a:rPr lang="en-US" sz="2000" dirty="0" err="1">
                <a:solidFill>
                  <a:srgbClr val="C00000"/>
                </a:solidFill>
              </a:rPr>
              <a:t>segala</a:t>
            </a:r>
            <a:r>
              <a:rPr lang="en-US" sz="2000" dirty="0">
                <a:solidFill>
                  <a:srgbClr val="C00000"/>
                </a:solidFill>
              </a:rPr>
              <a:t> </a:t>
            </a:r>
            <a:r>
              <a:rPr lang="en-US" sz="2000" dirty="0" err="1">
                <a:solidFill>
                  <a:srgbClr val="C00000"/>
                </a:solidFill>
              </a:rPr>
              <a:t>bentuk</a:t>
            </a:r>
            <a:r>
              <a:rPr lang="en-US" sz="2000" dirty="0">
                <a:solidFill>
                  <a:srgbClr val="C00000"/>
                </a:solidFill>
              </a:rPr>
              <a:t> </a:t>
            </a:r>
            <a:r>
              <a:rPr lang="en-US" sz="2000" dirty="0" err="1">
                <a:solidFill>
                  <a:srgbClr val="C00000"/>
                </a:solidFill>
              </a:rPr>
              <a:t>dugaan</a:t>
            </a:r>
            <a:r>
              <a:rPr lang="en-US" sz="2000" dirty="0">
                <a:solidFill>
                  <a:srgbClr val="C00000"/>
                </a:solidFill>
              </a:rPr>
              <a:t> </a:t>
            </a:r>
            <a:r>
              <a:rPr lang="en-US" sz="2000" dirty="0" err="1">
                <a:solidFill>
                  <a:srgbClr val="C00000"/>
                </a:solidFill>
              </a:rPr>
              <a:t>maladministrasi</a:t>
            </a:r>
            <a:r>
              <a:rPr lang="en-US" sz="2000" dirty="0">
                <a:solidFill>
                  <a:srgbClr val="C00000"/>
                </a:solidFill>
              </a:rPr>
              <a:t> yang </a:t>
            </a:r>
            <a:r>
              <a:rPr lang="en-US" sz="2000" dirty="0" err="1">
                <a:solidFill>
                  <a:srgbClr val="C00000"/>
                </a:solidFill>
              </a:rPr>
              <a:t>bertujuan</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mendorong</a:t>
            </a:r>
            <a:r>
              <a:rPr lang="en-US" sz="2000" dirty="0">
                <a:solidFill>
                  <a:srgbClr val="C00000"/>
                </a:solidFill>
              </a:rPr>
              <a:t> </a:t>
            </a:r>
            <a:r>
              <a:rPr lang="en-US" sz="2000" dirty="0" err="1">
                <a:solidFill>
                  <a:srgbClr val="C00000"/>
                </a:solidFill>
              </a:rPr>
              <a:t>penyelenggaraan</a:t>
            </a:r>
            <a:r>
              <a:rPr lang="en-US" sz="2000" dirty="0">
                <a:solidFill>
                  <a:srgbClr val="C00000"/>
                </a:solidFill>
              </a:rPr>
              <a:t> negara dan </a:t>
            </a:r>
            <a:r>
              <a:rPr lang="en-US" sz="2000" dirty="0" err="1">
                <a:solidFill>
                  <a:srgbClr val="C00000"/>
                </a:solidFill>
              </a:rPr>
              <a:t>pemerintah</a:t>
            </a:r>
            <a:r>
              <a:rPr lang="en-US" sz="2000" dirty="0">
                <a:solidFill>
                  <a:srgbClr val="C00000"/>
                </a:solidFill>
              </a:rPr>
              <a:t> yang </a:t>
            </a:r>
            <a:r>
              <a:rPr lang="en-US" sz="2000" dirty="0" err="1">
                <a:solidFill>
                  <a:srgbClr val="C00000"/>
                </a:solidFill>
              </a:rPr>
              <a:t>efektif</a:t>
            </a:r>
            <a:r>
              <a:rPr lang="en-US" sz="2000" dirty="0">
                <a:solidFill>
                  <a:srgbClr val="C00000"/>
                </a:solidFill>
              </a:rPr>
              <a:t> dan </a:t>
            </a:r>
            <a:r>
              <a:rPr lang="en-US" sz="2000" dirty="0" err="1">
                <a:solidFill>
                  <a:srgbClr val="C00000"/>
                </a:solidFill>
              </a:rPr>
              <a:t>efisien</a:t>
            </a:r>
            <a:r>
              <a:rPr lang="en-US" sz="2000" dirty="0">
                <a:solidFill>
                  <a:srgbClr val="C00000"/>
                </a:solidFill>
              </a:rPr>
              <a:t>, </a:t>
            </a:r>
            <a:r>
              <a:rPr lang="en-US" sz="2000" dirty="0" err="1">
                <a:solidFill>
                  <a:srgbClr val="C00000"/>
                </a:solidFill>
              </a:rPr>
              <a:t>jujur</a:t>
            </a:r>
            <a:r>
              <a:rPr lang="en-US" sz="2000" dirty="0">
                <a:solidFill>
                  <a:srgbClr val="C00000"/>
                </a:solidFill>
              </a:rPr>
              <a:t>, </a:t>
            </a:r>
            <a:r>
              <a:rPr lang="en-US" sz="2000" dirty="0" err="1">
                <a:solidFill>
                  <a:srgbClr val="C00000"/>
                </a:solidFill>
              </a:rPr>
              <a:t>terbuka</a:t>
            </a:r>
            <a:r>
              <a:rPr lang="en-US" sz="2000" dirty="0">
                <a:solidFill>
                  <a:srgbClr val="C00000"/>
                </a:solidFill>
              </a:rPr>
              <a:t>, </a:t>
            </a:r>
            <a:r>
              <a:rPr lang="en-US" sz="2000" dirty="0" err="1">
                <a:solidFill>
                  <a:srgbClr val="C00000"/>
                </a:solidFill>
              </a:rPr>
              <a:t>bersih</a:t>
            </a:r>
            <a:r>
              <a:rPr lang="en-US" sz="2000" dirty="0">
                <a:solidFill>
                  <a:srgbClr val="C00000"/>
                </a:solidFill>
              </a:rPr>
              <a:t>, </a:t>
            </a:r>
            <a:r>
              <a:rPr lang="en-US" sz="2000" dirty="0" err="1">
                <a:solidFill>
                  <a:srgbClr val="C00000"/>
                </a:solidFill>
              </a:rPr>
              <a:t>serta</a:t>
            </a:r>
            <a:r>
              <a:rPr lang="en-US" sz="2000" dirty="0">
                <a:solidFill>
                  <a:srgbClr val="C00000"/>
                </a:solidFill>
              </a:rPr>
              <a:t> </a:t>
            </a:r>
            <a:r>
              <a:rPr lang="en-US" sz="2000" dirty="0" err="1">
                <a:solidFill>
                  <a:srgbClr val="C00000"/>
                </a:solidFill>
              </a:rPr>
              <a:t>bebas</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korupsi</a:t>
            </a:r>
            <a:r>
              <a:rPr lang="en-US" sz="2000" dirty="0">
                <a:solidFill>
                  <a:srgbClr val="C00000"/>
                </a:solidFill>
              </a:rPr>
              <a:t>, </a:t>
            </a:r>
            <a:r>
              <a:rPr lang="en-US" sz="2000" dirty="0" err="1">
                <a:solidFill>
                  <a:srgbClr val="C00000"/>
                </a:solidFill>
              </a:rPr>
              <a:t>kolusi</a:t>
            </a:r>
            <a:r>
              <a:rPr lang="en-US" sz="2000" dirty="0">
                <a:solidFill>
                  <a:srgbClr val="C00000"/>
                </a:solidFill>
              </a:rPr>
              <a:t> dan </a:t>
            </a:r>
            <a:r>
              <a:rPr lang="en-US" sz="2000" dirty="0" err="1">
                <a:solidFill>
                  <a:srgbClr val="C00000"/>
                </a:solidFill>
              </a:rPr>
              <a:t>nepotisme</a:t>
            </a:r>
            <a:r>
              <a:rPr lang="en-US" sz="2000" dirty="0">
                <a:solidFill>
                  <a:srgbClr val="C00000"/>
                </a:solidFill>
              </a:rPr>
              <a:t>.</a:t>
            </a:r>
            <a:br>
              <a:rPr lang="en-US" sz="2000" dirty="0">
                <a:solidFill>
                  <a:srgbClr val="C00000"/>
                </a:solidFill>
              </a:rPr>
            </a:br>
            <a:br>
              <a:rPr lang="en-US" sz="2000" dirty="0">
                <a:solidFill>
                  <a:srgbClr val="C00000"/>
                </a:solidFill>
              </a:rPr>
            </a:br>
            <a:endParaRPr lang="en-US" sz="2000" dirty="0"/>
          </a:p>
        </p:txBody>
      </p:sp>
    </p:spTree>
    <p:extLst>
      <p:ext uri="{BB962C8B-B14F-4D97-AF65-F5344CB8AC3E}">
        <p14:creationId xmlns:p14="http://schemas.microsoft.com/office/powerpoint/2010/main" val="3313070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993913" y="1421296"/>
            <a:ext cx="8279296" cy="5138530"/>
          </a:xfrm>
        </p:spPr>
        <p:txBody>
          <a:bodyPr anchor="t"/>
          <a:lstStyle/>
          <a:p>
            <a:pPr algn="l"/>
            <a:br>
              <a:rPr lang="en-US" sz="2000" dirty="0">
                <a:solidFill>
                  <a:srgbClr val="C00000"/>
                </a:solidFill>
              </a:rPr>
            </a:br>
            <a:br>
              <a:rPr lang="en-US" sz="2000" dirty="0">
                <a:solidFill>
                  <a:srgbClr val="C00000"/>
                </a:solidFill>
              </a:rPr>
            </a:br>
            <a:r>
              <a:rPr lang="en-US" sz="2000" dirty="0" err="1">
                <a:solidFill>
                  <a:srgbClr val="C00000"/>
                </a:solidFill>
              </a:rPr>
              <a:t>Kewajiban</a:t>
            </a:r>
            <a:r>
              <a:rPr lang="en-US" sz="2000" dirty="0">
                <a:solidFill>
                  <a:srgbClr val="C00000"/>
                </a:solidFill>
              </a:rPr>
              <a:t> negara dan </a:t>
            </a:r>
            <a:r>
              <a:rPr lang="en-US" sz="2000" dirty="0" err="1">
                <a:solidFill>
                  <a:srgbClr val="C00000"/>
                </a:solidFill>
              </a:rPr>
              <a:t>pemerintah</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menyelenggarakan</a:t>
            </a:r>
            <a:r>
              <a:rPr lang="en-US" sz="2000" dirty="0">
                <a:solidFill>
                  <a:srgbClr val="C00000"/>
                </a:solidFill>
              </a:rPr>
              <a:t> proses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yang </a:t>
            </a:r>
            <a:r>
              <a:rPr lang="en-US" sz="2000" dirty="0" err="1">
                <a:solidFill>
                  <a:srgbClr val="C00000"/>
                </a:solidFill>
              </a:rPr>
              <a:t>efektif</a:t>
            </a:r>
            <a:r>
              <a:rPr lang="en-US" sz="2000" dirty="0">
                <a:solidFill>
                  <a:srgbClr val="C00000"/>
                </a:solidFill>
              </a:rPr>
              <a:t> dan </a:t>
            </a:r>
            <a:r>
              <a:rPr lang="en-US" sz="2000" dirty="0" err="1">
                <a:solidFill>
                  <a:srgbClr val="C00000"/>
                </a:solidFill>
              </a:rPr>
              <a:t>efesien</a:t>
            </a:r>
            <a:r>
              <a:rPr lang="en-US" sz="2000" dirty="0">
                <a:solidFill>
                  <a:srgbClr val="C00000"/>
                </a:solidFill>
              </a:rPr>
              <a:t> </a:t>
            </a:r>
            <a:r>
              <a:rPr lang="en-US" sz="2000" dirty="0" err="1">
                <a:solidFill>
                  <a:srgbClr val="C00000"/>
                </a:solidFill>
              </a:rPr>
              <a:t>tak</a:t>
            </a:r>
            <a:r>
              <a:rPr lang="en-US" sz="2000" dirty="0">
                <a:solidFill>
                  <a:srgbClr val="C00000"/>
                </a:solidFill>
              </a:rPr>
              <a:t> </a:t>
            </a:r>
            <a:r>
              <a:rPr lang="en-US" sz="2000" dirty="0" err="1">
                <a:solidFill>
                  <a:srgbClr val="C00000"/>
                </a:solidFill>
              </a:rPr>
              <a:t>luput</a:t>
            </a:r>
            <a:r>
              <a:rPr lang="en-US" sz="2000" dirty="0">
                <a:solidFill>
                  <a:srgbClr val="C00000"/>
                </a:solidFill>
              </a:rPr>
              <a:t> </a:t>
            </a:r>
            <a:r>
              <a:rPr lang="en-US" sz="2000" dirty="0" err="1">
                <a:solidFill>
                  <a:srgbClr val="C00000"/>
                </a:solidFill>
              </a:rPr>
              <a:t>dari</a:t>
            </a:r>
            <a:r>
              <a:rPr lang="en-US" sz="2000" dirty="0">
                <a:solidFill>
                  <a:srgbClr val="C00000"/>
                </a:solidFill>
              </a:rPr>
              <a:t> </a:t>
            </a:r>
            <a:r>
              <a:rPr lang="en-US" sz="2000" dirty="0" err="1">
                <a:solidFill>
                  <a:srgbClr val="C00000"/>
                </a:solidFill>
              </a:rPr>
              <a:t>Asas</a:t>
            </a:r>
            <a:r>
              <a:rPr lang="en-US" sz="2000" dirty="0">
                <a:solidFill>
                  <a:srgbClr val="C00000"/>
                </a:solidFill>
              </a:rPr>
              <a:t> </a:t>
            </a:r>
            <a:r>
              <a:rPr lang="en-US" sz="2000" dirty="0" err="1">
                <a:solidFill>
                  <a:srgbClr val="C00000"/>
                </a:solidFill>
              </a:rPr>
              <a:t>Umum</a:t>
            </a:r>
            <a:r>
              <a:rPr lang="en-US" sz="2000" dirty="0">
                <a:solidFill>
                  <a:srgbClr val="C00000"/>
                </a:solidFill>
              </a:rPr>
              <a:t> </a:t>
            </a:r>
            <a:r>
              <a:rPr lang="en-US" sz="2000" dirty="0" err="1">
                <a:solidFill>
                  <a:srgbClr val="C00000"/>
                </a:solidFill>
              </a:rPr>
              <a:t>Pemerintahan</a:t>
            </a:r>
            <a:r>
              <a:rPr lang="en-US" sz="2000" dirty="0">
                <a:solidFill>
                  <a:srgbClr val="C00000"/>
                </a:solidFill>
              </a:rPr>
              <a:t> yang </a:t>
            </a:r>
            <a:r>
              <a:rPr lang="en-US" sz="2000" dirty="0" err="1">
                <a:solidFill>
                  <a:srgbClr val="C00000"/>
                </a:solidFill>
              </a:rPr>
              <a:t>Baik</a:t>
            </a:r>
            <a:r>
              <a:rPr lang="en-US" sz="2000" dirty="0">
                <a:solidFill>
                  <a:srgbClr val="C00000"/>
                </a:solidFill>
              </a:rPr>
              <a:t> (AUPB) </a:t>
            </a:r>
            <a:r>
              <a:rPr lang="en-US" sz="2000" dirty="0" err="1">
                <a:solidFill>
                  <a:srgbClr val="C00000"/>
                </a:solidFill>
              </a:rPr>
              <a:t>diantaranya</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kemanfaatan</a:t>
            </a:r>
            <a:r>
              <a:rPr lang="en-US" sz="2000" dirty="0">
                <a:solidFill>
                  <a:srgbClr val="C00000"/>
                </a:solidFill>
              </a:rPr>
              <a:t>, </a:t>
            </a:r>
            <a:r>
              <a:rPr lang="en-US" sz="2000" dirty="0" err="1">
                <a:solidFill>
                  <a:srgbClr val="C00000"/>
                </a:solidFill>
              </a:rPr>
              <a:t>ketidakberpihakan</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menyalahgunakan</a:t>
            </a:r>
            <a:r>
              <a:rPr lang="en-US" sz="2000" dirty="0">
                <a:solidFill>
                  <a:srgbClr val="C00000"/>
                </a:solidFill>
              </a:rPr>
              <a:t> </a:t>
            </a:r>
            <a:r>
              <a:rPr lang="en-US" sz="2000" dirty="0" err="1">
                <a:solidFill>
                  <a:srgbClr val="C00000"/>
                </a:solidFill>
              </a:rPr>
              <a:t>wewenang</a:t>
            </a:r>
            <a:r>
              <a:rPr lang="en-US" sz="2000" dirty="0">
                <a:solidFill>
                  <a:srgbClr val="C00000"/>
                </a:solidFill>
              </a:rPr>
              <a:t> dan </a:t>
            </a:r>
            <a:r>
              <a:rPr lang="en-US" sz="2000" dirty="0" err="1">
                <a:solidFill>
                  <a:srgbClr val="C00000"/>
                </a:solidFill>
              </a:rPr>
              <a:t>sebagainya</a:t>
            </a:r>
            <a:r>
              <a:rPr lang="en-US" sz="2000" dirty="0">
                <a:solidFill>
                  <a:srgbClr val="C00000"/>
                </a:solidFill>
              </a:rPr>
              <a:t> </a:t>
            </a:r>
            <a:r>
              <a:rPr lang="en-US" sz="2000" dirty="0" err="1">
                <a:solidFill>
                  <a:srgbClr val="C00000"/>
                </a:solidFill>
              </a:rPr>
              <a:t>guna</a:t>
            </a:r>
            <a:r>
              <a:rPr lang="en-US" sz="2000" dirty="0">
                <a:solidFill>
                  <a:srgbClr val="C00000"/>
                </a:solidFill>
              </a:rPr>
              <a:t> </a:t>
            </a:r>
            <a:r>
              <a:rPr lang="en-US" sz="2000" dirty="0" err="1">
                <a:solidFill>
                  <a:srgbClr val="C00000"/>
                </a:solidFill>
              </a:rPr>
              <a:t>mewujudkan</a:t>
            </a:r>
            <a:r>
              <a:rPr lang="en-US" sz="2000" dirty="0">
                <a:solidFill>
                  <a:srgbClr val="C00000"/>
                </a:solidFill>
              </a:rPr>
              <a:t> </a:t>
            </a:r>
            <a:r>
              <a:rPr lang="en-US" sz="2000" dirty="0" err="1">
                <a:solidFill>
                  <a:srgbClr val="C00000"/>
                </a:solidFill>
              </a:rPr>
              <a:t>pelayanan</a:t>
            </a:r>
            <a:r>
              <a:rPr lang="en-US" sz="2000" dirty="0">
                <a:solidFill>
                  <a:srgbClr val="C00000"/>
                </a:solidFill>
              </a:rPr>
              <a:t> yang </a:t>
            </a:r>
            <a:r>
              <a:rPr lang="en-US" sz="2000" dirty="0" err="1">
                <a:solidFill>
                  <a:srgbClr val="C00000"/>
                </a:solidFill>
              </a:rPr>
              <a:t>berkualitas</a:t>
            </a:r>
            <a:r>
              <a:rPr lang="en-US" sz="2000" dirty="0">
                <a:solidFill>
                  <a:srgbClr val="C00000"/>
                </a:solidFill>
              </a:rPr>
              <a:t> </a:t>
            </a:r>
            <a:r>
              <a:rPr lang="en-US" sz="2000" dirty="0" err="1">
                <a:solidFill>
                  <a:srgbClr val="C00000"/>
                </a:solidFill>
              </a:rPr>
              <a:t>bahkan</a:t>
            </a:r>
            <a:r>
              <a:rPr lang="en-US" sz="2000" dirty="0">
                <a:solidFill>
                  <a:srgbClr val="C00000"/>
                </a:solidFill>
              </a:rPr>
              <a:t> prima. AUPB </a:t>
            </a:r>
            <a:r>
              <a:rPr lang="en-US" sz="2000" dirty="0" err="1">
                <a:solidFill>
                  <a:srgbClr val="C00000"/>
                </a:solidFill>
              </a:rPr>
              <a:t>sendiri</a:t>
            </a:r>
            <a:r>
              <a:rPr lang="en-US" sz="2000" dirty="0">
                <a:solidFill>
                  <a:srgbClr val="C00000"/>
                </a:solidFill>
              </a:rPr>
              <a:t> </a:t>
            </a:r>
            <a:r>
              <a:rPr lang="en-US" sz="2000" dirty="0" err="1">
                <a:solidFill>
                  <a:srgbClr val="C00000"/>
                </a:solidFill>
              </a:rPr>
              <a:t>merupakan</a:t>
            </a:r>
            <a:r>
              <a:rPr lang="en-US" sz="2000" dirty="0">
                <a:solidFill>
                  <a:srgbClr val="C00000"/>
                </a:solidFill>
              </a:rPr>
              <a:t> </a:t>
            </a:r>
            <a:r>
              <a:rPr lang="en-US" sz="2000" dirty="0" err="1">
                <a:solidFill>
                  <a:srgbClr val="C00000"/>
                </a:solidFill>
              </a:rPr>
              <a:t>etik</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penyelengaraan</a:t>
            </a:r>
            <a:r>
              <a:rPr lang="en-US" sz="2000" dirty="0">
                <a:solidFill>
                  <a:srgbClr val="C00000"/>
                </a:solidFill>
              </a:rPr>
              <a:t> </a:t>
            </a:r>
            <a:r>
              <a:rPr lang="en-US" sz="2000" dirty="0" err="1">
                <a:solidFill>
                  <a:srgbClr val="C00000"/>
                </a:solidFill>
              </a:rPr>
              <a:t>pemerintahan</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didalamnya</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a:t>
            </a:r>
            <a:r>
              <a:rPr lang="en-US" sz="2000" dirty="0" err="1">
                <a:solidFill>
                  <a:srgbClr val="C00000"/>
                </a:solidFill>
              </a:rPr>
              <a:t>Maka</a:t>
            </a:r>
            <a:r>
              <a:rPr lang="en-US" sz="2000" dirty="0">
                <a:solidFill>
                  <a:srgbClr val="C00000"/>
                </a:solidFill>
              </a:rPr>
              <a:t>, </a:t>
            </a:r>
            <a:r>
              <a:rPr lang="en-US" sz="2000" dirty="0" err="1">
                <a:solidFill>
                  <a:srgbClr val="C00000"/>
                </a:solidFill>
              </a:rPr>
              <a:t>pelanggaraan</a:t>
            </a:r>
            <a:r>
              <a:rPr lang="en-US" sz="2000" dirty="0">
                <a:solidFill>
                  <a:srgbClr val="C00000"/>
                </a:solidFill>
              </a:rPr>
              <a:t> </a:t>
            </a:r>
            <a:r>
              <a:rPr lang="en-US" sz="2000" dirty="0" err="1">
                <a:solidFill>
                  <a:srgbClr val="C00000"/>
                </a:solidFill>
              </a:rPr>
              <a:t>terhadap</a:t>
            </a:r>
            <a:r>
              <a:rPr lang="en-US" sz="2000" dirty="0">
                <a:solidFill>
                  <a:srgbClr val="C00000"/>
                </a:solidFill>
              </a:rPr>
              <a:t> AUPB juga </a:t>
            </a:r>
            <a:r>
              <a:rPr lang="en-US" sz="2000" dirty="0" err="1">
                <a:solidFill>
                  <a:srgbClr val="C00000"/>
                </a:solidFill>
              </a:rPr>
              <a:t>merupakan</a:t>
            </a:r>
            <a:r>
              <a:rPr lang="en-US" sz="2000" dirty="0">
                <a:solidFill>
                  <a:srgbClr val="C00000"/>
                </a:solidFill>
              </a:rPr>
              <a:t> </a:t>
            </a:r>
            <a:r>
              <a:rPr lang="en-US" sz="2000" dirty="0" err="1">
                <a:solidFill>
                  <a:srgbClr val="C00000"/>
                </a:solidFill>
              </a:rPr>
              <a:t>bentuk</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endParaRPr lang="en-US" sz="2000" dirty="0"/>
          </a:p>
        </p:txBody>
      </p:sp>
    </p:spTree>
    <p:extLst>
      <p:ext uri="{BB962C8B-B14F-4D97-AF65-F5344CB8AC3E}">
        <p14:creationId xmlns:p14="http://schemas.microsoft.com/office/powerpoint/2010/main" val="2828511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397565" y="288234"/>
            <a:ext cx="10008705" cy="6430617"/>
          </a:xfrm>
        </p:spPr>
        <p:txBody>
          <a:bodyPr anchor="t"/>
          <a:lstStyle/>
          <a:p>
            <a:pPr algn="l">
              <a:tabLst>
                <a:tab pos="347663" algn="l"/>
              </a:tabLst>
            </a:pPr>
            <a:r>
              <a:rPr lang="en-US" sz="2000" b="1" dirty="0" err="1">
                <a:solidFill>
                  <a:srgbClr val="C00000"/>
                </a:solidFill>
              </a:rPr>
              <a:t>Definisi</a:t>
            </a:r>
            <a:r>
              <a:rPr lang="en-US" sz="2000" b="1" dirty="0">
                <a:solidFill>
                  <a:srgbClr val="C00000"/>
                </a:solidFill>
              </a:rPr>
              <a:t> </a:t>
            </a:r>
            <a:r>
              <a:rPr lang="en-US" sz="2000" b="1" dirty="0" err="1">
                <a:solidFill>
                  <a:srgbClr val="C00000"/>
                </a:solidFill>
              </a:rPr>
              <a:t>Maladministrasi</a:t>
            </a:r>
            <a:br>
              <a:rPr lang="en-US" sz="2000" dirty="0">
                <a:solidFill>
                  <a:srgbClr val="C00000"/>
                </a:solidFill>
              </a:rPr>
            </a:br>
            <a:r>
              <a:rPr lang="en-US" sz="2000" b="1" dirty="0" err="1">
                <a:solidFill>
                  <a:srgbClr val="C00000"/>
                </a:solidFill>
              </a:rPr>
              <a:t>Maladministrasi</a:t>
            </a:r>
            <a:r>
              <a:rPr lang="en-US" sz="2000" dirty="0">
                <a:solidFill>
                  <a:srgbClr val="C00000"/>
                </a:solidFill>
              </a:rPr>
              <a:t> </a:t>
            </a:r>
            <a:r>
              <a:rPr lang="en-US" sz="2000" dirty="0" err="1">
                <a:solidFill>
                  <a:srgbClr val="C00000"/>
                </a:solidFill>
              </a:rPr>
              <a:t>menurut</a:t>
            </a:r>
            <a:r>
              <a:rPr lang="en-US" sz="2000" dirty="0">
                <a:solidFill>
                  <a:srgbClr val="C00000"/>
                </a:solidFill>
              </a:rPr>
              <a:t> </a:t>
            </a:r>
            <a:r>
              <a:rPr lang="en-US" sz="2000" b="1" u="sng" dirty="0" err="1">
                <a:solidFill>
                  <a:srgbClr val="C00000"/>
                </a:solidFill>
                <a:hlinkClick r:id="rId2">
                  <a:extLst>
                    <a:ext uri="{A12FA001-AC4F-418D-AE19-62706E023703}">
                      <ahyp:hlinkClr xmlns:ahyp="http://schemas.microsoft.com/office/drawing/2018/hyperlinkcolor" val="tx"/>
                    </a:ext>
                  </a:extLst>
                </a:hlinkClick>
              </a:rPr>
              <a:t>Undang-Undang</a:t>
            </a:r>
            <a:r>
              <a:rPr lang="en-US" sz="2000" b="1" u="sng" dirty="0">
                <a:solidFill>
                  <a:srgbClr val="C00000"/>
                </a:solidFill>
                <a:hlinkClick r:id="rId2">
                  <a:extLst>
                    <a:ext uri="{A12FA001-AC4F-418D-AE19-62706E023703}">
                      <ahyp:hlinkClr xmlns:ahyp="http://schemas.microsoft.com/office/drawing/2018/hyperlinkcolor" val="tx"/>
                    </a:ext>
                  </a:extLst>
                </a:hlinkClick>
              </a:rPr>
              <a:t> </a:t>
            </a:r>
            <a:r>
              <a:rPr lang="en-US" sz="2000" b="1" u="sng" dirty="0" err="1">
                <a:solidFill>
                  <a:srgbClr val="C00000"/>
                </a:solidFill>
                <a:hlinkClick r:id="rId2">
                  <a:extLst>
                    <a:ext uri="{A12FA001-AC4F-418D-AE19-62706E023703}">
                      <ahyp:hlinkClr xmlns:ahyp="http://schemas.microsoft.com/office/drawing/2018/hyperlinkcolor" val="tx"/>
                    </a:ext>
                  </a:extLst>
                </a:hlinkClick>
              </a:rPr>
              <a:t>Nomor</a:t>
            </a:r>
            <a:r>
              <a:rPr lang="en-US" sz="2000" b="1" u="sng" dirty="0">
                <a:solidFill>
                  <a:srgbClr val="C00000"/>
                </a:solidFill>
                <a:hlinkClick r:id="rId2">
                  <a:extLst>
                    <a:ext uri="{A12FA001-AC4F-418D-AE19-62706E023703}">
                      <ahyp:hlinkClr xmlns:ahyp="http://schemas.microsoft.com/office/drawing/2018/hyperlinkcolor" val="tx"/>
                    </a:ext>
                  </a:extLst>
                </a:hlinkClick>
              </a:rPr>
              <a:t> 37 </a:t>
            </a:r>
            <a:r>
              <a:rPr lang="en-US" sz="2000" b="1" u="sng" dirty="0" err="1">
                <a:solidFill>
                  <a:srgbClr val="C00000"/>
                </a:solidFill>
                <a:hlinkClick r:id="rId2">
                  <a:extLst>
                    <a:ext uri="{A12FA001-AC4F-418D-AE19-62706E023703}">
                      <ahyp:hlinkClr xmlns:ahyp="http://schemas.microsoft.com/office/drawing/2018/hyperlinkcolor" val="tx"/>
                    </a:ext>
                  </a:extLst>
                </a:hlinkClick>
              </a:rPr>
              <a:t>Tahun</a:t>
            </a:r>
            <a:r>
              <a:rPr lang="en-US" sz="2000" b="1" u="sng" dirty="0">
                <a:solidFill>
                  <a:srgbClr val="C00000"/>
                </a:solidFill>
                <a:hlinkClick r:id="rId2">
                  <a:extLst>
                    <a:ext uri="{A12FA001-AC4F-418D-AE19-62706E023703}">
                      <ahyp:hlinkClr xmlns:ahyp="http://schemas.microsoft.com/office/drawing/2018/hyperlinkcolor" val="tx"/>
                    </a:ext>
                  </a:extLst>
                </a:hlinkClick>
              </a:rPr>
              <a:t> 2008 </a:t>
            </a:r>
            <a:r>
              <a:rPr lang="en-US" sz="2000" b="1" u="sng" dirty="0" err="1">
                <a:solidFill>
                  <a:srgbClr val="C00000"/>
                </a:solidFill>
                <a:hlinkClick r:id="rId2">
                  <a:extLst>
                    <a:ext uri="{A12FA001-AC4F-418D-AE19-62706E023703}">
                      <ahyp:hlinkClr xmlns:ahyp="http://schemas.microsoft.com/office/drawing/2018/hyperlinkcolor" val="tx"/>
                    </a:ext>
                  </a:extLst>
                </a:hlinkClick>
              </a:rPr>
              <a:t>tentang</a:t>
            </a:r>
            <a:r>
              <a:rPr lang="en-US" sz="2000" b="1" u="sng" dirty="0">
                <a:solidFill>
                  <a:srgbClr val="C00000"/>
                </a:solidFill>
                <a:hlinkClick r:id="rId2">
                  <a:extLst>
                    <a:ext uri="{A12FA001-AC4F-418D-AE19-62706E023703}">
                      <ahyp:hlinkClr xmlns:ahyp="http://schemas.microsoft.com/office/drawing/2018/hyperlinkcolor" val="tx"/>
                    </a:ext>
                  </a:extLst>
                </a:hlinkClick>
              </a:rPr>
              <a:t> Ombudsman </a:t>
            </a:r>
            <a:r>
              <a:rPr lang="en-US" sz="2000" b="1" u="sng" dirty="0" err="1">
                <a:solidFill>
                  <a:srgbClr val="C00000"/>
                </a:solidFill>
                <a:hlinkClick r:id="rId2">
                  <a:extLst>
                    <a:ext uri="{A12FA001-AC4F-418D-AE19-62706E023703}">
                      <ahyp:hlinkClr xmlns:ahyp="http://schemas.microsoft.com/office/drawing/2018/hyperlinkcolor" val="tx"/>
                    </a:ext>
                  </a:extLst>
                </a:hlinkClick>
              </a:rPr>
              <a:t>Republik</a:t>
            </a:r>
            <a:r>
              <a:rPr lang="en-US" sz="2000" b="1" u="sng" dirty="0">
                <a:solidFill>
                  <a:srgbClr val="C00000"/>
                </a:solidFill>
                <a:hlinkClick r:id="rId2">
                  <a:extLst>
                    <a:ext uri="{A12FA001-AC4F-418D-AE19-62706E023703}">
                      <ahyp:hlinkClr xmlns:ahyp="http://schemas.microsoft.com/office/drawing/2018/hyperlinkcolor" val="tx"/>
                    </a:ext>
                  </a:extLst>
                </a:hlinkClick>
              </a:rPr>
              <a:t> Indonesia</a:t>
            </a:r>
            <a:r>
              <a:rPr lang="en-US" sz="2000" dirty="0">
                <a:solidFill>
                  <a:srgbClr val="C00000"/>
                </a:solidFill>
              </a:rPr>
              <a:t> </a:t>
            </a:r>
            <a:r>
              <a:rPr lang="en-US" sz="2000" b="1" dirty="0">
                <a:solidFill>
                  <a:srgbClr val="C00000"/>
                </a:solidFill>
              </a:rPr>
              <a:t>(“UU 37/2008”)</a:t>
            </a:r>
            <a:r>
              <a:rPr lang="en-US" sz="2000" dirty="0">
                <a:solidFill>
                  <a:srgbClr val="C00000"/>
                </a:solidFill>
              </a:rPr>
              <a:t> </a:t>
            </a:r>
            <a:r>
              <a:rPr lang="en-US" sz="2000" dirty="0" err="1">
                <a:solidFill>
                  <a:srgbClr val="C00000"/>
                </a:solidFill>
              </a:rPr>
              <a:t>diartikan</a:t>
            </a:r>
            <a:r>
              <a:rPr lang="en-US" sz="2000" dirty="0">
                <a:solidFill>
                  <a:srgbClr val="C00000"/>
                </a:solidFill>
              </a:rPr>
              <a:t> </a:t>
            </a:r>
            <a:r>
              <a:rPr lang="en-US" sz="2000" dirty="0" err="1">
                <a:solidFill>
                  <a:srgbClr val="C00000"/>
                </a:solidFill>
              </a:rPr>
              <a:t>sebagai</a:t>
            </a:r>
            <a:r>
              <a:rPr lang="en-US" sz="2000" dirty="0">
                <a:solidFill>
                  <a:srgbClr val="C00000"/>
                </a:solidFill>
              </a:rPr>
              <a:t> </a:t>
            </a:r>
            <a:r>
              <a:rPr lang="en-US" sz="2000" dirty="0" err="1">
                <a:solidFill>
                  <a:srgbClr val="C00000"/>
                </a:solidFill>
              </a:rPr>
              <a:t>perilaku</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perbuatan</a:t>
            </a:r>
            <a:r>
              <a:rPr lang="en-US" sz="2000" dirty="0">
                <a:solidFill>
                  <a:srgbClr val="C00000"/>
                </a:solidFill>
              </a:rPr>
              <a:t> </a:t>
            </a:r>
            <a:r>
              <a:rPr lang="en-US" sz="2000" dirty="0" err="1">
                <a:solidFill>
                  <a:srgbClr val="C00000"/>
                </a:solidFill>
              </a:rPr>
              <a:t>melawan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melampaui</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menggunakan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tujuan</a:t>
            </a:r>
            <a:r>
              <a:rPr lang="en-US" sz="2000" dirty="0">
                <a:solidFill>
                  <a:srgbClr val="C00000"/>
                </a:solidFill>
              </a:rPr>
              <a:t> lain </a:t>
            </a:r>
            <a:r>
              <a:rPr lang="en-US" sz="2000" dirty="0" err="1">
                <a:solidFill>
                  <a:srgbClr val="C00000"/>
                </a:solidFill>
              </a:rPr>
              <a:t>dari</a:t>
            </a:r>
            <a:r>
              <a:rPr lang="en-US" sz="2000" dirty="0">
                <a:solidFill>
                  <a:srgbClr val="C00000"/>
                </a:solidFill>
              </a:rPr>
              <a:t> yang </a:t>
            </a:r>
            <a:r>
              <a:rPr lang="en-US" sz="2000" dirty="0" err="1">
                <a:solidFill>
                  <a:srgbClr val="C00000"/>
                </a:solidFill>
              </a:rPr>
              <a:t>menjadi</a:t>
            </a:r>
            <a:r>
              <a:rPr lang="en-US" sz="2000" dirty="0">
                <a:solidFill>
                  <a:srgbClr val="C00000"/>
                </a:solidFill>
              </a:rPr>
              <a:t> </a:t>
            </a:r>
            <a:r>
              <a:rPr lang="en-US" sz="2000" dirty="0" err="1">
                <a:solidFill>
                  <a:srgbClr val="C00000"/>
                </a:solidFill>
              </a:rPr>
              <a:t>tujuan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tersebut</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kelalaian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 yang </a:t>
            </a:r>
            <a:r>
              <a:rPr lang="en-US" sz="2000" dirty="0" err="1">
                <a:solidFill>
                  <a:srgbClr val="C00000"/>
                </a:solidFill>
              </a:rPr>
              <a:t>dilakukan</a:t>
            </a:r>
            <a:r>
              <a:rPr lang="en-US" sz="2000" dirty="0">
                <a:solidFill>
                  <a:srgbClr val="C00000"/>
                </a:solidFill>
              </a:rPr>
              <a:t> oleh </a:t>
            </a:r>
            <a:r>
              <a:rPr lang="en-US" sz="2000" dirty="0" err="1">
                <a:solidFill>
                  <a:srgbClr val="C00000"/>
                </a:solidFill>
              </a:rPr>
              <a:t>Penyelenggara</a:t>
            </a:r>
            <a:r>
              <a:rPr lang="en-US" sz="2000" dirty="0">
                <a:solidFill>
                  <a:srgbClr val="C00000"/>
                </a:solidFill>
              </a:rPr>
              <a:t> Negara dan </a:t>
            </a:r>
            <a:r>
              <a:rPr lang="en-US" sz="2000" dirty="0" err="1">
                <a:solidFill>
                  <a:srgbClr val="C00000"/>
                </a:solidFill>
              </a:rPr>
              <a:t>pemerintahan</a:t>
            </a:r>
            <a:r>
              <a:rPr lang="en-US" sz="2000" dirty="0">
                <a:solidFill>
                  <a:srgbClr val="C00000"/>
                </a:solidFill>
              </a:rPr>
              <a:t> yang </a:t>
            </a:r>
            <a:r>
              <a:rPr lang="en-US" sz="2000" dirty="0" err="1">
                <a:solidFill>
                  <a:srgbClr val="C00000"/>
                </a:solidFill>
              </a:rPr>
              <a:t>menimbulkan</a:t>
            </a:r>
            <a:r>
              <a:rPr lang="en-US" sz="2000" dirty="0">
                <a:solidFill>
                  <a:srgbClr val="C00000"/>
                </a:solidFill>
              </a:rPr>
              <a:t> </a:t>
            </a:r>
            <a:r>
              <a:rPr lang="en-US" sz="2000" dirty="0" err="1">
                <a:solidFill>
                  <a:srgbClr val="C00000"/>
                </a:solidFill>
              </a:rPr>
              <a:t>kerugian</a:t>
            </a:r>
            <a:r>
              <a:rPr lang="en-US" sz="2000" dirty="0">
                <a:solidFill>
                  <a:srgbClr val="C00000"/>
                </a:solidFill>
              </a:rPr>
              <a:t> </a:t>
            </a:r>
            <a:r>
              <a:rPr lang="en-US" sz="2000" u="sng" dirty="0" err="1">
                <a:solidFill>
                  <a:srgbClr val="C00000"/>
                </a:solidFill>
              </a:rPr>
              <a:t>materiil</a:t>
            </a:r>
            <a:r>
              <a:rPr lang="en-US" sz="2000" u="sng" dirty="0">
                <a:solidFill>
                  <a:srgbClr val="C00000"/>
                </a:solidFill>
              </a:rPr>
              <a:t> dan/</a:t>
            </a:r>
            <a:r>
              <a:rPr lang="en-US" sz="2000" u="sng" dirty="0" err="1">
                <a:solidFill>
                  <a:srgbClr val="C00000"/>
                </a:solidFill>
              </a:rPr>
              <a:t>atau</a:t>
            </a:r>
            <a:r>
              <a:rPr lang="en-US" sz="2000" u="sng" dirty="0">
                <a:solidFill>
                  <a:srgbClr val="C00000"/>
                </a:solidFill>
              </a:rPr>
              <a:t> </a:t>
            </a:r>
            <a:r>
              <a:rPr lang="en-US" sz="2000" u="sng" dirty="0" err="1">
                <a:solidFill>
                  <a:srgbClr val="C00000"/>
                </a:solidFill>
              </a:rPr>
              <a:t>immateriil</a:t>
            </a:r>
            <a:r>
              <a:rPr lang="en-US" sz="2000" u="sng" dirty="0">
                <a:solidFill>
                  <a:srgbClr val="C00000"/>
                </a:solidFill>
              </a:rPr>
              <a:t> </a:t>
            </a:r>
            <a:r>
              <a:rPr lang="en-US" sz="2000" u="sng" dirty="0" err="1">
                <a:solidFill>
                  <a:srgbClr val="C00000"/>
                </a:solidFill>
              </a:rPr>
              <a:t>bagi</a:t>
            </a:r>
            <a:r>
              <a:rPr lang="en-US" sz="2000" u="sng" dirty="0">
                <a:solidFill>
                  <a:srgbClr val="C00000"/>
                </a:solidFill>
              </a:rPr>
              <a:t> </a:t>
            </a:r>
            <a:r>
              <a:rPr lang="en-US" sz="2000" u="sng" dirty="0" err="1">
                <a:solidFill>
                  <a:srgbClr val="C00000"/>
                </a:solidFill>
              </a:rPr>
              <a:t>masyarakat</a:t>
            </a:r>
            <a:r>
              <a:rPr lang="en-US" sz="2000" u="sng" dirty="0">
                <a:solidFill>
                  <a:srgbClr val="C00000"/>
                </a:solidFill>
              </a:rPr>
              <a:t> dan orang </a:t>
            </a:r>
            <a:r>
              <a:rPr lang="en-US" sz="2000" u="sng" dirty="0" err="1">
                <a:solidFill>
                  <a:srgbClr val="C00000"/>
                </a:solidFill>
              </a:rPr>
              <a:t>perseorangan</a:t>
            </a:r>
            <a:r>
              <a:rPr lang="en-US" sz="2000" u="sng" dirty="0">
                <a:solidFill>
                  <a:srgbClr val="C00000"/>
                </a:solidFill>
              </a:rPr>
              <a:t>.</a:t>
            </a:r>
            <a:br>
              <a:rPr lang="en-US" sz="2000" dirty="0">
                <a:solidFill>
                  <a:srgbClr val="C00000"/>
                </a:solidFill>
              </a:rPr>
            </a:br>
            <a:r>
              <a:rPr lang="en-US" sz="2000" b="1" dirty="0">
                <a:solidFill>
                  <a:srgbClr val="C00000"/>
                </a:solidFill>
              </a:rPr>
              <a:t> </a:t>
            </a:r>
            <a:br>
              <a:rPr lang="en-US" sz="2000" dirty="0">
                <a:solidFill>
                  <a:srgbClr val="C00000"/>
                </a:solidFill>
              </a:rPr>
            </a:br>
            <a:r>
              <a:rPr lang="en-US" sz="2000" dirty="0" err="1">
                <a:solidFill>
                  <a:srgbClr val="C00000"/>
                </a:solidFill>
              </a:rPr>
              <a:t>Menurut</a:t>
            </a:r>
            <a:r>
              <a:rPr lang="en-US" sz="2000" dirty="0">
                <a:solidFill>
                  <a:srgbClr val="C00000"/>
                </a:solidFill>
              </a:rPr>
              <a:t> </a:t>
            </a:r>
            <a:r>
              <a:rPr lang="en-US" sz="2000" b="1" dirty="0">
                <a:solidFill>
                  <a:srgbClr val="C00000"/>
                </a:solidFill>
              </a:rPr>
              <a:t>Hendra </a:t>
            </a:r>
            <a:r>
              <a:rPr lang="en-US" sz="2000" b="1" dirty="0" err="1">
                <a:solidFill>
                  <a:srgbClr val="C00000"/>
                </a:solidFill>
              </a:rPr>
              <a:t>Nurtjahjo</a:t>
            </a:r>
            <a:r>
              <a:rPr lang="en-US" sz="2000" b="1" dirty="0">
                <a:solidFill>
                  <a:srgbClr val="C00000"/>
                </a:solidFill>
              </a:rPr>
              <a:t> </a:t>
            </a:r>
            <a:r>
              <a:rPr lang="en-US" sz="2000" b="1" dirty="0" err="1">
                <a:solidFill>
                  <a:srgbClr val="C00000"/>
                </a:solidFill>
              </a:rPr>
              <a:t>dkk</a:t>
            </a:r>
            <a:r>
              <a:rPr lang="en-US" sz="2000" b="1" dirty="0">
                <a:solidFill>
                  <a:srgbClr val="C00000"/>
                </a:solidFill>
              </a:rPr>
              <a:t> </a:t>
            </a:r>
            <a:r>
              <a:rPr lang="en-US" sz="2000" dirty="0" err="1">
                <a:solidFill>
                  <a:srgbClr val="C00000"/>
                </a:solidFill>
              </a:rPr>
              <a:t>dalam</a:t>
            </a:r>
            <a:r>
              <a:rPr lang="en-US" sz="2000" dirty="0">
                <a:solidFill>
                  <a:srgbClr val="C00000"/>
                </a:solidFill>
              </a:rPr>
              <a:t> </a:t>
            </a:r>
            <a:r>
              <a:rPr lang="en-US" sz="2000" dirty="0" err="1">
                <a:solidFill>
                  <a:srgbClr val="C00000"/>
                </a:solidFill>
              </a:rPr>
              <a:t>buku</a:t>
            </a:r>
            <a:r>
              <a:rPr lang="en-US" sz="2000" dirty="0">
                <a:solidFill>
                  <a:srgbClr val="C00000"/>
                </a:solidFill>
              </a:rPr>
              <a:t> </a:t>
            </a:r>
            <a:r>
              <a:rPr lang="en-US" sz="2000" b="1" u="sng" dirty="0" err="1">
                <a:solidFill>
                  <a:srgbClr val="C00000"/>
                </a:solidFill>
                <a:hlinkClick r:id="rId3">
                  <a:extLst>
                    <a:ext uri="{A12FA001-AC4F-418D-AE19-62706E023703}">
                      <ahyp:hlinkClr xmlns:ahyp="http://schemas.microsoft.com/office/drawing/2018/hyperlinkcolor" val="tx"/>
                    </a:ext>
                  </a:extLst>
                </a:hlinkClick>
              </a:rPr>
              <a:t>Memahami</a:t>
            </a:r>
            <a:r>
              <a:rPr lang="en-US" sz="2000" b="1" u="sng" dirty="0">
                <a:solidFill>
                  <a:srgbClr val="C00000"/>
                </a:solidFill>
                <a:hlinkClick r:id="rId3">
                  <a:extLst>
                    <a:ext uri="{A12FA001-AC4F-418D-AE19-62706E023703}">
                      <ahyp:hlinkClr xmlns:ahyp="http://schemas.microsoft.com/office/drawing/2018/hyperlinkcolor" val="tx"/>
                    </a:ext>
                  </a:extLst>
                </a:hlinkClick>
              </a:rPr>
              <a:t> </a:t>
            </a:r>
            <a:r>
              <a:rPr lang="en-US" sz="2000" b="1" u="sng" dirty="0" err="1">
                <a:solidFill>
                  <a:srgbClr val="C00000"/>
                </a:solidFill>
                <a:hlinkClick r:id="rId3">
                  <a:extLst>
                    <a:ext uri="{A12FA001-AC4F-418D-AE19-62706E023703}">
                      <ahyp:hlinkClr xmlns:ahyp="http://schemas.microsoft.com/office/drawing/2018/hyperlinkcolor" val="tx"/>
                    </a:ext>
                  </a:extLst>
                </a:hlinkClick>
              </a:rPr>
              <a:t>Maladministrasi</a:t>
            </a:r>
            <a:r>
              <a:rPr lang="en-US" sz="2000" dirty="0">
                <a:solidFill>
                  <a:srgbClr val="C00000"/>
                </a:solidFill>
              </a:rPr>
              <a:t> (</a:t>
            </a:r>
            <a:r>
              <a:rPr lang="en-US" sz="2000" dirty="0" err="1">
                <a:solidFill>
                  <a:srgbClr val="C00000"/>
                </a:solidFill>
              </a:rPr>
              <a:t>hal</a:t>
            </a:r>
            <a:r>
              <a:rPr lang="en-US" sz="2000" dirty="0">
                <a:solidFill>
                  <a:srgbClr val="C00000"/>
                </a:solidFill>
              </a:rPr>
              <a:t>. 11-12) </a:t>
            </a:r>
            <a:r>
              <a:rPr lang="en-US" sz="2000" dirty="0" err="1">
                <a:solidFill>
                  <a:srgbClr val="C00000"/>
                </a:solidFill>
              </a:rPr>
              <a:t>menjelaskan</a:t>
            </a:r>
            <a:r>
              <a:rPr lang="en-US" sz="2000" dirty="0">
                <a:solidFill>
                  <a:srgbClr val="C00000"/>
                </a:solidFill>
              </a:rPr>
              <a:t> </a:t>
            </a:r>
            <a:r>
              <a:rPr lang="en-US" sz="2000" dirty="0" err="1">
                <a:solidFill>
                  <a:srgbClr val="C00000"/>
                </a:solidFill>
              </a:rPr>
              <a:t>definisi</a:t>
            </a:r>
            <a:r>
              <a:rPr lang="en-US" sz="2000" dirty="0">
                <a:solidFill>
                  <a:srgbClr val="C00000"/>
                </a:solidFill>
              </a:rPr>
              <a:t> </a:t>
            </a:r>
            <a:r>
              <a:rPr lang="en-US" sz="2000" dirty="0" err="1">
                <a:solidFill>
                  <a:srgbClr val="C00000"/>
                </a:solidFill>
              </a:rPr>
              <a:t>maladministrasi</a:t>
            </a:r>
            <a:r>
              <a:rPr lang="en-US" sz="2000" dirty="0">
                <a:solidFill>
                  <a:srgbClr val="C00000"/>
                </a:solidFill>
              </a:rPr>
              <a:t> </a:t>
            </a:r>
            <a:r>
              <a:rPr lang="en-US" sz="2000" dirty="0" err="1">
                <a:solidFill>
                  <a:srgbClr val="C00000"/>
                </a:solidFill>
              </a:rPr>
              <a:t>yaitu</a:t>
            </a:r>
            <a:r>
              <a:rPr lang="en-US" sz="2000" dirty="0">
                <a:solidFill>
                  <a:srgbClr val="C00000"/>
                </a:solidFill>
              </a:rPr>
              <a:t>:</a:t>
            </a:r>
            <a:br>
              <a:rPr lang="en-US" sz="2000" dirty="0">
                <a:solidFill>
                  <a:srgbClr val="C00000"/>
                </a:solidFill>
              </a:rPr>
            </a:br>
            <a:r>
              <a:rPr lang="en-US" sz="2000" dirty="0">
                <a:solidFill>
                  <a:srgbClr val="C00000"/>
                </a:solidFill>
              </a:rPr>
              <a:t>a. </a:t>
            </a:r>
            <a:r>
              <a:rPr lang="en-US" sz="2000" dirty="0" err="1">
                <a:solidFill>
                  <a:srgbClr val="C00000"/>
                </a:solidFill>
              </a:rPr>
              <a:t>Perilaku</a:t>
            </a:r>
            <a:r>
              <a:rPr lang="en-US" sz="2000" dirty="0">
                <a:solidFill>
                  <a:srgbClr val="C00000"/>
                </a:solidFill>
              </a:rPr>
              <a:t> dan </a:t>
            </a:r>
            <a:r>
              <a:rPr lang="en-US" sz="2000" dirty="0" err="1">
                <a:solidFill>
                  <a:srgbClr val="C00000"/>
                </a:solidFill>
              </a:rPr>
              <a:t>perbuatan</a:t>
            </a:r>
            <a:r>
              <a:rPr lang="en-US" sz="2000" dirty="0">
                <a:solidFill>
                  <a:srgbClr val="C00000"/>
                </a:solidFill>
              </a:rPr>
              <a:t> </a:t>
            </a:r>
            <a:r>
              <a:rPr lang="en-US" sz="2000" dirty="0" err="1">
                <a:solidFill>
                  <a:srgbClr val="C00000"/>
                </a:solidFill>
              </a:rPr>
              <a:t>melawan</a:t>
            </a:r>
            <a:r>
              <a:rPr lang="en-US" sz="2000" dirty="0">
                <a:solidFill>
                  <a:srgbClr val="C00000"/>
                </a:solidFill>
              </a:rPr>
              <a:t> </a:t>
            </a:r>
            <a:r>
              <a:rPr lang="en-US" sz="2000" dirty="0" err="1">
                <a:solidFill>
                  <a:srgbClr val="C00000"/>
                </a:solidFill>
              </a:rPr>
              <a:t>hukum</a:t>
            </a:r>
            <a:r>
              <a:rPr lang="en-US" sz="2000" dirty="0">
                <a:solidFill>
                  <a:srgbClr val="C00000"/>
                </a:solidFill>
              </a:rPr>
              <a:t>,</a:t>
            </a:r>
            <a:br>
              <a:rPr lang="en-US" sz="2000" dirty="0">
                <a:solidFill>
                  <a:srgbClr val="C00000"/>
                </a:solidFill>
              </a:rPr>
            </a:br>
            <a:r>
              <a:rPr lang="en-US" sz="2000" dirty="0">
                <a:solidFill>
                  <a:srgbClr val="C00000"/>
                </a:solidFill>
              </a:rPr>
              <a:t>b. </a:t>
            </a:r>
            <a:r>
              <a:rPr lang="en-US" sz="2000" dirty="0" err="1">
                <a:solidFill>
                  <a:srgbClr val="C00000"/>
                </a:solidFill>
              </a:rPr>
              <a:t>Perilaku</a:t>
            </a:r>
            <a:r>
              <a:rPr lang="en-US" sz="2000" dirty="0">
                <a:solidFill>
                  <a:srgbClr val="C00000"/>
                </a:solidFill>
              </a:rPr>
              <a:t> dan </a:t>
            </a:r>
            <a:r>
              <a:rPr lang="en-US" sz="2000" dirty="0" err="1">
                <a:solidFill>
                  <a:srgbClr val="C00000"/>
                </a:solidFill>
              </a:rPr>
              <a:t>perbuatan</a:t>
            </a:r>
            <a:r>
              <a:rPr lang="en-US" sz="2000" dirty="0">
                <a:solidFill>
                  <a:srgbClr val="C00000"/>
                </a:solidFill>
              </a:rPr>
              <a:t> </a:t>
            </a:r>
            <a:r>
              <a:rPr lang="en-US" sz="2000" dirty="0" err="1">
                <a:solidFill>
                  <a:srgbClr val="C00000"/>
                </a:solidFill>
              </a:rPr>
              <a:t>melampaui</a:t>
            </a:r>
            <a:r>
              <a:rPr lang="en-US" sz="2000" dirty="0">
                <a:solidFill>
                  <a:srgbClr val="C00000"/>
                </a:solidFill>
              </a:rPr>
              <a:t> </a:t>
            </a:r>
            <a:r>
              <a:rPr lang="en-US" sz="2000" dirty="0" err="1">
                <a:solidFill>
                  <a:srgbClr val="C00000"/>
                </a:solidFill>
              </a:rPr>
              <a:t>wewenang</a:t>
            </a:r>
            <a:r>
              <a:rPr lang="en-US" sz="2000" dirty="0">
                <a:solidFill>
                  <a:srgbClr val="C00000"/>
                </a:solidFill>
              </a:rPr>
              <a:t>,</a:t>
            </a:r>
            <a:br>
              <a:rPr lang="en-US" sz="2000" dirty="0">
                <a:solidFill>
                  <a:srgbClr val="C00000"/>
                </a:solidFill>
              </a:rPr>
            </a:br>
            <a:r>
              <a:rPr lang="en-US" sz="2000" dirty="0">
                <a:solidFill>
                  <a:srgbClr val="C00000"/>
                </a:solidFill>
              </a:rPr>
              <a:t>c. </a:t>
            </a:r>
            <a:r>
              <a:rPr lang="en-US" sz="2000" dirty="0" err="1">
                <a:solidFill>
                  <a:srgbClr val="C00000"/>
                </a:solidFill>
              </a:rPr>
              <a:t>Menggunakan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tujuan</a:t>
            </a:r>
            <a:r>
              <a:rPr lang="en-US" sz="2000" dirty="0">
                <a:solidFill>
                  <a:srgbClr val="C00000"/>
                </a:solidFill>
              </a:rPr>
              <a:t> lain </a:t>
            </a:r>
            <a:r>
              <a:rPr lang="en-US" sz="2000" dirty="0" err="1">
                <a:solidFill>
                  <a:srgbClr val="C00000"/>
                </a:solidFill>
              </a:rPr>
              <a:t>dari</a:t>
            </a:r>
            <a:r>
              <a:rPr lang="en-US" sz="2000" dirty="0">
                <a:solidFill>
                  <a:srgbClr val="C00000"/>
                </a:solidFill>
              </a:rPr>
              <a:t> </a:t>
            </a:r>
            <a:r>
              <a:rPr lang="en-US" sz="2000" dirty="0" err="1">
                <a:solidFill>
                  <a:srgbClr val="C00000"/>
                </a:solidFill>
              </a:rPr>
              <a:t>yg</a:t>
            </a:r>
            <a:r>
              <a:rPr lang="en-US" sz="2000" dirty="0">
                <a:solidFill>
                  <a:srgbClr val="C00000"/>
                </a:solidFill>
              </a:rPr>
              <a:t> </a:t>
            </a:r>
            <a:r>
              <a:rPr lang="en-US" sz="2000" dirty="0" err="1">
                <a:solidFill>
                  <a:srgbClr val="C00000"/>
                </a:solidFill>
              </a:rPr>
              <a:t>menjadi</a:t>
            </a:r>
            <a:r>
              <a:rPr lang="en-US" sz="2000" dirty="0">
                <a:solidFill>
                  <a:srgbClr val="C00000"/>
                </a:solidFill>
              </a:rPr>
              <a:t> </a:t>
            </a:r>
            <a:r>
              <a:rPr lang="en-US" sz="2000" dirty="0" err="1">
                <a:solidFill>
                  <a:srgbClr val="C00000"/>
                </a:solidFill>
              </a:rPr>
              <a:t>tujuan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itu</a:t>
            </a:r>
            <a:r>
              <a:rPr lang="en-US" sz="2000" dirty="0">
                <a:solidFill>
                  <a:srgbClr val="C00000"/>
                </a:solidFill>
              </a:rPr>
              <a:t>,</a:t>
            </a:r>
            <a:br>
              <a:rPr lang="en-US" sz="2000" dirty="0">
                <a:solidFill>
                  <a:srgbClr val="C00000"/>
                </a:solidFill>
              </a:rPr>
            </a:br>
            <a:r>
              <a:rPr lang="en-US" sz="2000" dirty="0">
                <a:solidFill>
                  <a:srgbClr val="C00000"/>
                </a:solidFill>
              </a:rPr>
              <a:t>d. </a:t>
            </a:r>
            <a:r>
              <a:rPr lang="en-US" sz="2000" dirty="0" err="1">
                <a:solidFill>
                  <a:srgbClr val="C00000"/>
                </a:solidFill>
              </a:rPr>
              <a:t>Kelalaian</a:t>
            </a:r>
            <a:r>
              <a:rPr lang="en-US" sz="2000" dirty="0">
                <a:solidFill>
                  <a:srgbClr val="C00000"/>
                </a:solidFill>
              </a:rPr>
              <a:t>,</a:t>
            </a:r>
            <a:br>
              <a:rPr lang="en-US" sz="2000" dirty="0">
                <a:solidFill>
                  <a:srgbClr val="C00000"/>
                </a:solidFill>
              </a:rPr>
            </a:br>
            <a:r>
              <a:rPr lang="en-US" sz="2000" dirty="0">
                <a:solidFill>
                  <a:srgbClr val="C00000"/>
                </a:solidFill>
              </a:rPr>
              <a:t>e.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a:t>
            </a:r>
            <a:br>
              <a:rPr lang="en-US" sz="2000" dirty="0">
                <a:solidFill>
                  <a:srgbClr val="C00000"/>
                </a:solidFill>
              </a:rPr>
            </a:br>
            <a:r>
              <a:rPr lang="en-US" sz="2000" dirty="0">
                <a:solidFill>
                  <a:srgbClr val="C00000"/>
                </a:solidFill>
              </a:rPr>
              <a:t>f. 	</a:t>
            </a:r>
            <a:r>
              <a:rPr lang="en-US" sz="2000" dirty="0" err="1">
                <a:solidFill>
                  <a:srgbClr val="C00000"/>
                </a:solidFill>
              </a:rPr>
              <a:t>Dalam</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a:t>
            </a:r>
            <a:r>
              <a:rPr lang="en-US" sz="2000" dirty="0" err="1">
                <a:solidFill>
                  <a:srgbClr val="C00000"/>
                </a:solidFill>
              </a:rPr>
              <a:t>publik</a:t>
            </a:r>
            <a:r>
              <a:rPr lang="en-US" sz="2000" dirty="0">
                <a:solidFill>
                  <a:srgbClr val="C00000"/>
                </a:solidFill>
              </a:rPr>
              <a:t>,</a:t>
            </a:r>
            <a:br>
              <a:rPr lang="en-US" sz="2000" dirty="0">
                <a:solidFill>
                  <a:srgbClr val="C00000"/>
                </a:solidFill>
              </a:rPr>
            </a:br>
            <a:r>
              <a:rPr lang="en-US" sz="2000" dirty="0">
                <a:solidFill>
                  <a:srgbClr val="C00000"/>
                </a:solidFill>
              </a:rPr>
              <a:t>g. </a:t>
            </a:r>
            <a:r>
              <a:rPr lang="en-US" sz="2000" dirty="0" err="1">
                <a:solidFill>
                  <a:srgbClr val="C00000"/>
                </a:solidFill>
              </a:rPr>
              <a:t>Dilakukan</a:t>
            </a:r>
            <a:r>
              <a:rPr lang="en-US" sz="2000" dirty="0">
                <a:solidFill>
                  <a:srgbClr val="C00000"/>
                </a:solidFill>
              </a:rPr>
              <a:t> oleh </a:t>
            </a:r>
            <a:r>
              <a:rPr lang="en-US" sz="2000" dirty="0" err="1">
                <a:solidFill>
                  <a:srgbClr val="C00000"/>
                </a:solidFill>
              </a:rPr>
              <a:t>Penyelenggara</a:t>
            </a:r>
            <a:r>
              <a:rPr lang="en-US" sz="2000" dirty="0">
                <a:solidFill>
                  <a:srgbClr val="C00000"/>
                </a:solidFill>
              </a:rPr>
              <a:t> Negara dan </a:t>
            </a:r>
            <a:r>
              <a:rPr lang="en-US" sz="2000" dirty="0" err="1">
                <a:solidFill>
                  <a:srgbClr val="C00000"/>
                </a:solidFill>
              </a:rPr>
              <a:t>pemerintahan</a:t>
            </a:r>
            <a:r>
              <a:rPr lang="en-US" sz="2000" dirty="0">
                <a:solidFill>
                  <a:srgbClr val="C00000"/>
                </a:solidFill>
              </a:rPr>
              <a:t>,</a:t>
            </a:r>
            <a:br>
              <a:rPr lang="en-US" sz="2000" dirty="0">
                <a:solidFill>
                  <a:srgbClr val="C00000"/>
                </a:solidFill>
              </a:rPr>
            </a:br>
            <a:r>
              <a:rPr lang="en-US" sz="2000" dirty="0">
                <a:solidFill>
                  <a:srgbClr val="C00000"/>
                </a:solidFill>
              </a:rPr>
              <a:t>h. </a:t>
            </a:r>
            <a:r>
              <a:rPr lang="en-US" sz="2000" dirty="0" err="1">
                <a:solidFill>
                  <a:srgbClr val="C00000"/>
                </a:solidFill>
              </a:rPr>
              <a:t>Menimbulkan</a:t>
            </a:r>
            <a:r>
              <a:rPr lang="en-US" sz="2000" dirty="0">
                <a:solidFill>
                  <a:srgbClr val="C00000"/>
                </a:solidFill>
              </a:rPr>
              <a:t> </a:t>
            </a:r>
            <a:r>
              <a:rPr lang="en-US" sz="2000" dirty="0" err="1">
                <a:solidFill>
                  <a:srgbClr val="C00000"/>
                </a:solidFill>
              </a:rPr>
              <a:t>kerugian</a:t>
            </a:r>
            <a:r>
              <a:rPr lang="en-US" sz="2000" dirty="0">
                <a:solidFill>
                  <a:srgbClr val="C00000"/>
                </a:solidFill>
              </a:rPr>
              <a:t> </a:t>
            </a:r>
            <a:r>
              <a:rPr lang="en-US" sz="2000" dirty="0" err="1">
                <a:solidFill>
                  <a:srgbClr val="C00000"/>
                </a:solidFill>
              </a:rPr>
              <a:t>materiil</a:t>
            </a:r>
            <a:r>
              <a:rPr lang="en-US" sz="2000" dirty="0">
                <a:solidFill>
                  <a:srgbClr val="C00000"/>
                </a:solidFill>
              </a:rPr>
              <a:t> dan/</a:t>
            </a:r>
            <a:r>
              <a:rPr lang="en-US" sz="2000" dirty="0" err="1">
                <a:solidFill>
                  <a:srgbClr val="C00000"/>
                </a:solidFill>
              </a:rPr>
              <a:t>atau</a:t>
            </a:r>
            <a:r>
              <a:rPr lang="en-US" sz="2000" dirty="0">
                <a:solidFill>
                  <a:srgbClr val="C00000"/>
                </a:solidFill>
              </a:rPr>
              <a:t> immaterial,</a:t>
            </a:r>
            <a:br>
              <a:rPr lang="en-US" sz="2000" dirty="0">
                <a:solidFill>
                  <a:srgbClr val="C00000"/>
                </a:solidFill>
              </a:rPr>
            </a:br>
            <a:r>
              <a:rPr lang="en-US" sz="2000" dirty="0" err="1">
                <a:solidFill>
                  <a:srgbClr val="C00000"/>
                </a:solidFill>
              </a:rPr>
              <a:t>i</a:t>
            </a:r>
            <a:r>
              <a:rPr lang="en-US" sz="2000" dirty="0">
                <a:solidFill>
                  <a:srgbClr val="C00000"/>
                </a:solidFill>
              </a:rPr>
              <a:t>.  </a:t>
            </a:r>
            <a:r>
              <a:rPr lang="en-US" sz="2000" dirty="0" err="1">
                <a:solidFill>
                  <a:srgbClr val="C00000"/>
                </a:solidFill>
              </a:rPr>
              <a:t>Bagi</a:t>
            </a:r>
            <a:r>
              <a:rPr lang="en-US" sz="2000" dirty="0">
                <a:solidFill>
                  <a:srgbClr val="C00000"/>
                </a:solidFill>
              </a:rPr>
              <a:t> </a:t>
            </a:r>
            <a:r>
              <a:rPr lang="en-US" sz="2000" dirty="0" err="1">
                <a:solidFill>
                  <a:srgbClr val="C00000"/>
                </a:solidFill>
              </a:rPr>
              <a:t>masyarakat</a:t>
            </a:r>
            <a:r>
              <a:rPr lang="en-US" sz="2000" dirty="0">
                <a:solidFill>
                  <a:srgbClr val="C00000"/>
                </a:solidFill>
              </a:rPr>
              <a:t> dan orang </a:t>
            </a:r>
            <a:r>
              <a:rPr lang="en-US" sz="2000" dirty="0" err="1">
                <a:solidFill>
                  <a:srgbClr val="C00000"/>
                </a:solidFill>
              </a:rPr>
              <a:t>perseorangan</a:t>
            </a:r>
            <a:r>
              <a:rPr lang="en-US" sz="2000" dirty="0">
                <a:solidFill>
                  <a:srgbClr val="C00000"/>
                </a:solidFill>
              </a:rPr>
              <a:t>.</a:t>
            </a:r>
            <a:br>
              <a:rPr lang="en-US" sz="2000" dirty="0">
                <a:solidFill>
                  <a:srgbClr val="222222"/>
                </a:solidFill>
              </a:rPr>
            </a:br>
            <a:endParaRPr lang="en-US" sz="2000" dirty="0"/>
          </a:p>
        </p:txBody>
      </p:sp>
    </p:spTree>
    <p:extLst>
      <p:ext uri="{BB962C8B-B14F-4D97-AF65-F5344CB8AC3E}">
        <p14:creationId xmlns:p14="http://schemas.microsoft.com/office/powerpoint/2010/main" val="17857481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616227" y="198783"/>
            <a:ext cx="9849677" cy="6480313"/>
          </a:xfrm>
        </p:spPr>
        <p:txBody>
          <a:bodyPr anchor="t"/>
          <a:lstStyle/>
          <a:p>
            <a:pPr algn="l">
              <a:tabLst>
                <a:tab pos="288925" algn="l"/>
              </a:tabLst>
            </a:pPr>
            <a:r>
              <a:rPr lang="en-US" sz="2800" b="1" dirty="0" err="1">
                <a:solidFill>
                  <a:srgbClr val="C00000"/>
                </a:solidFill>
              </a:rPr>
              <a:t>Bentuk-Bentuk</a:t>
            </a:r>
            <a:r>
              <a:rPr lang="en-US" sz="2800" b="1" dirty="0">
                <a:solidFill>
                  <a:srgbClr val="C00000"/>
                </a:solidFill>
              </a:rPr>
              <a:t> Mal-</a:t>
            </a:r>
            <a:r>
              <a:rPr lang="en-US" sz="2800" b="1" dirty="0" err="1">
                <a:solidFill>
                  <a:srgbClr val="C00000"/>
                </a:solidFill>
              </a:rPr>
              <a:t>Administrasi</a:t>
            </a:r>
            <a:br>
              <a:rPr lang="en-US" sz="2000" dirty="0">
                <a:solidFill>
                  <a:srgbClr val="C00000"/>
                </a:solidFill>
              </a:rPr>
            </a:br>
            <a:br>
              <a:rPr lang="en-US" sz="2000" dirty="0">
                <a:solidFill>
                  <a:srgbClr val="C00000"/>
                </a:solidFill>
              </a:rPr>
            </a:br>
            <a:r>
              <a:rPr lang="en-US" sz="2000" dirty="0" err="1">
                <a:solidFill>
                  <a:srgbClr val="C00000"/>
                </a:solidFill>
              </a:rPr>
              <a:t>Bentuk-bentuk</a:t>
            </a:r>
            <a:r>
              <a:rPr lang="en-US" sz="2000" dirty="0">
                <a:solidFill>
                  <a:srgbClr val="C00000"/>
                </a:solidFill>
              </a:rPr>
              <a:t> </a:t>
            </a:r>
            <a:r>
              <a:rPr lang="en-US" sz="2000" dirty="0" err="1">
                <a:solidFill>
                  <a:srgbClr val="C00000"/>
                </a:solidFill>
              </a:rPr>
              <a:t>perbuatan</a:t>
            </a:r>
            <a:r>
              <a:rPr lang="en-US" sz="2000" dirty="0">
                <a:solidFill>
                  <a:srgbClr val="C00000"/>
                </a:solidFill>
              </a:rPr>
              <a:t> yang </a:t>
            </a:r>
            <a:r>
              <a:rPr lang="en-US" sz="2000" dirty="0" err="1">
                <a:solidFill>
                  <a:srgbClr val="C00000"/>
                </a:solidFill>
              </a:rPr>
              <a:t>termasuk</a:t>
            </a:r>
            <a:r>
              <a:rPr lang="en-US" sz="2000" dirty="0">
                <a:solidFill>
                  <a:srgbClr val="C00000"/>
                </a:solidFill>
              </a:rPr>
              <a:t> mal-</a:t>
            </a:r>
            <a:r>
              <a:rPr lang="en-US" sz="2000" dirty="0" err="1">
                <a:solidFill>
                  <a:srgbClr val="C00000"/>
                </a:solidFill>
              </a:rPr>
              <a:t>administrasi</a:t>
            </a:r>
            <a:r>
              <a:rPr lang="en-US" sz="2000" dirty="0">
                <a:solidFill>
                  <a:srgbClr val="C00000"/>
                </a:solidFill>
              </a:rPr>
              <a:t> yang paling </a:t>
            </a:r>
            <a:r>
              <a:rPr lang="en-US" sz="2000" dirty="0" err="1">
                <a:solidFill>
                  <a:srgbClr val="C00000"/>
                </a:solidFill>
              </a:rPr>
              <a:t>umum</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penundaan</a:t>
            </a:r>
            <a:r>
              <a:rPr lang="en-US" sz="2000" dirty="0">
                <a:solidFill>
                  <a:srgbClr val="C00000"/>
                </a:solidFill>
              </a:rPr>
              <a:t> </a:t>
            </a:r>
            <a:r>
              <a:rPr lang="en-US" sz="2000" dirty="0" err="1">
                <a:solidFill>
                  <a:srgbClr val="C00000"/>
                </a:solidFill>
              </a:rPr>
              <a:t>berlarut</a:t>
            </a:r>
            <a:r>
              <a:rPr lang="en-US" sz="2000" dirty="0">
                <a:solidFill>
                  <a:srgbClr val="C00000"/>
                </a:solidFill>
              </a:rPr>
              <a:t>, </a:t>
            </a:r>
            <a:r>
              <a:rPr lang="en-US" sz="2000" dirty="0" err="1">
                <a:solidFill>
                  <a:srgbClr val="C00000"/>
                </a:solidFill>
              </a:rPr>
              <a:t>penyalahgunaan</a:t>
            </a:r>
            <a:r>
              <a:rPr lang="en-US" sz="2000" dirty="0">
                <a:solidFill>
                  <a:srgbClr val="C00000"/>
                </a:solidFill>
              </a:rPr>
              <a:t> </a:t>
            </a:r>
            <a:r>
              <a:rPr lang="en-US" sz="2000" dirty="0" err="1">
                <a:solidFill>
                  <a:srgbClr val="C00000"/>
                </a:solidFill>
              </a:rPr>
              <a:t>wewenang</a:t>
            </a:r>
            <a:r>
              <a:rPr lang="en-US" sz="2000" dirty="0">
                <a:solidFill>
                  <a:srgbClr val="C00000"/>
                </a:solidFill>
              </a:rPr>
              <a:t>, </a:t>
            </a:r>
            <a:r>
              <a:rPr lang="en-US" sz="2000" dirty="0" err="1">
                <a:solidFill>
                  <a:srgbClr val="C00000"/>
                </a:solidFill>
              </a:rPr>
              <a:t>penyimpangan</a:t>
            </a:r>
            <a:r>
              <a:rPr lang="en-US" sz="2000" dirty="0">
                <a:solidFill>
                  <a:srgbClr val="C00000"/>
                </a:solidFill>
              </a:rPr>
              <a:t> </a:t>
            </a:r>
            <a:r>
              <a:rPr lang="en-US" sz="2000" dirty="0" err="1">
                <a:solidFill>
                  <a:srgbClr val="C00000"/>
                </a:solidFill>
              </a:rPr>
              <a:t>prosedur</a:t>
            </a:r>
            <a:r>
              <a:rPr lang="en-US" sz="2000" dirty="0">
                <a:solidFill>
                  <a:srgbClr val="C00000"/>
                </a:solidFill>
              </a:rPr>
              <a:t>, </a:t>
            </a:r>
            <a:r>
              <a:rPr lang="en-US" sz="2000" dirty="0" err="1">
                <a:solidFill>
                  <a:srgbClr val="C00000"/>
                </a:solidFill>
              </a:rPr>
              <a:t>pengabaian</a:t>
            </a:r>
            <a:r>
              <a:rPr lang="en-US" sz="2000" dirty="0">
                <a:solidFill>
                  <a:srgbClr val="C00000"/>
                </a:solidFill>
              </a:rPr>
              <a:t> </a:t>
            </a:r>
            <a:r>
              <a:rPr lang="en-US" sz="2000" dirty="0" err="1">
                <a:solidFill>
                  <a:srgbClr val="C00000"/>
                </a:solidFill>
              </a:rPr>
              <a:t>kewajiban</a:t>
            </a:r>
            <a:r>
              <a:rPr lang="en-US" sz="2000" dirty="0">
                <a:solidFill>
                  <a:srgbClr val="C00000"/>
                </a:solidFill>
              </a:rPr>
              <a:t> </a:t>
            </a:r>
            <a:r>
              <a:rPr lang="en-US" sz="2000" dirty="0" err="1">
                <a:solidFill>
                  <a:srgbClr val="C00000"/>
                </a:solidFill>
              </a:rPr>
              <a:t>hukum</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transparan</a:t>
            </a:r>
            <a:r>
              <a:rPr lang="en-US" sz="2000" dirty="0">
                <a:solidFill>
                  <a:srgbClr val="C00000"/>
                </a:solidFill>
              </a:rPr>
              <a:t>, </a:t>
            </a:r>
            <a:r>
              <a:rPr lang="en-US" sz="2000" dirty="0" err="1">
                <a:solidFill>
                  <a:srgbClr val="C00000"/>
                </a:solidFill>
              </a:rPr>
              <a:t>kelalaian</a:t>
            </a:r>
            <a:r>
              <a:rPr lang="en-US" sz="2000" dirty="0">
                <a:solidFill>
                  <a:srgbClr val="C00000"/>
                </a:solidFill>
              </a:rPr>
              <a:t>, </a:t>
            </a:r>
            <a:r>
              <a:rPr lang="en-US" sz="2000" dirty="0" err="1">
                <a:solidFill>
                  <a:srgbClr val="C00000"/>
                </a:solidFill>
              </a:rPr>
              <a:t>diskriminasi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profesional</a:t>
            </a:r>
            <a:r>
              <a:rPr lang="en-US" sz="2000" dirty="0">
                <a:solidFill>
                  <a:srgbClr val="C00000"/>
                </a:solidFill>
              </a:rPr>
              <a:t>, </a:t>
            </a:r>
            <a:r>
              <a:rPr lang="en-US" sz="2000" dirty="0" err="1">
                <a:solidFill>
                  <a:srgbClr val="C00000"/>
                </a:solidFill>
              </a:rPr>
              <a:t>ketidakjelasan</a:t>
            </a:r>
            <a:r>
              <a:rPr lang="en-US" sz="2000" dirty="0">
                <a:solidFill>
                  <a:srgbClr val="C00000"/>
                </a:solidFill>
              </a:rPr>
              <a:t> </a:t>
            </a:r>
            <a:r>
              <a:rPr lang="en-US" sz="2000" dirty="0" err="1">
                <a:solidFill>
                  <a:srgbClr val="C00000"/>
                </a:solidFill>
              </a:rPr>
              <a:t>informasi</a:t>
            </a:r>
            <a:r>
              <a:rPr lang="en-US" sz="2000" dirty="0">
                <a:solidFill>
                  <a:srgbClr val="C00000"/>
                </a:solidFill>
              </a:rPr>
              <a:t>, </a:t>
            </a:r>
            <a:r>
              <a:rPr lang="en-US" sz="2000" dirty="0" err="1">
                <a:solidFill>
                  <a:srgbClr val="C00000"/>
                </a:solidFill>
              </a:rPr>
              <a:t>tindakan</a:t>
            </a:r>
            <a:r>
              <a:rPr lang="en-US" sz="2000" dirty="0">
                <a:solidFill>
                  <a:srgbClr val="C00000"/>
                </a:solidFill>
              </a:rPr>
              <a:t> </a:t>
            </a:r>
            <a:r>
              <a:rPr lang="en-US" sz="2000" dirty="0" err="1">
                <a:solidFill>
                  <a:srgbClr val="C00000"/>
                </a:solidFill>
              </a:rPr>
              <a:t>sewenang-wenang</a:t>
            </a:r>
            <a:r>
              <a:rPr lang="en-US" sz="2000" dirty="0">
                <a:solidFill>
                  <a:srgbClr val="C00000"/>
                </a:solidFill>
              </a:rPr>
              <a:t>, </a:t>
            </a:r>
            <a:r>
              <a:rPr lang="en-US" sz="2000" dirty="0" err="1">
                <a:solidFill>
                  <a:srgbClr val="C00000"/>
                </a:solidFill>
              </a:rPr>
              <a:t>ketidakpastian</a:t>
            </a:r>
            <a:r>
              <a:rPr lang="en-US" sz="2000" dirty="0">
                <a:solidFill>
                  <a:srgbClr val="C00000"/>
                </a:solidFill>
              </a:rPr>
              <a:t> </a:t>
            </a:r>
            <a:r>
              <a:rPr lang="en-US" sz="2000" dirty="0" err="1">
                <a:solidFill>
                  <a:srgbClr val="C00000"/>
                </a:solidFill>
              </a:rPr>
              <a:t>hukum</a:t>
            </a:r>
            <a:r>
              <a:rPr lang="en-US" sz="2000" dirty="0">
                <a:solidFill>
                  <a:srgbClr val="C00000"/>
                </a:solidFill>
              </a:rPr>
              <a:t>, dan salah </a:t>
            </a:r>
            <a:r>
              <a:rPr lang="en-US" sz="2000" dirty="0" err="1">
                <a:solidFill>
                  <a:srgbClr val="C00000"/>
                </a:solidFill>
              </a:rPr>
              <a:t>pengelolaan</a:t>
            </a:r>
            <a:r>
              <a:rPr lang="en-US" sz="2000" dirty="0">
                <a:solidFill>
                  <a:srgbClr val="C00000"/>
                </a:solidFill>
              </a:rPr>
              <a:t>.</a:t>
            </a:r>
            <a:br>
              <a:rPr lang="en-US" sz="2000" dirty="0">
                <a:solidFill>
                  <a:srgbClr val="C00000"/>
                </a:solidFill>
              </a:rPr>
            </a:br>
            <a:br>
              <a:rPr lang="en-US" sz="2000" dirty="0">
                <a:solidFill>
                  <a:srgbClr val="C00000"/>
                </a:solidFill>
              </a:rPr>
            </a:br>
            <a:r>
              <a:rPr lang="en-US" sz="2000" b="1" dirty="0" err="1">
                <a:solidFill>
                  <a:srgbClr val="C00000"/>
                </a:solidFill>
              </a:rPr>
              <a:t>Menurut</a:t>
            </a:r>
            <a:r>
              <a:rPr lang="en-US" sz="2000" b="1" dirty="0">
                <a:solidFill>
                  <a:srgbClr val="C00000"/>
                </a:solidFill>
              </a:rPr>
              <a:t> Hendra </a:t>
            </a:r>
            <a:r>
              <a:rPr lang="en-US" sz="2000" b="1" dirty="0" err="1">
                <a:solidFill>
                  <a:srgbClr val="C00000"/>
                </a:solidFill>
              </a:rPr>
              <a:t>dkk</a:t>
            </a:r>
            <a:r>
              <a:rPr lang="en-US" sz="2000" b="1" dirty="0">
                <a:solidFill>
                  <a:srgbClr val="C00000"/>
                </a:solidFill>
              </a:rPr>
              <a:t> </a:t>
            </a:r>
            <a:r>
              <a:rPr lang="en-US" sz="2000" dirty="0" err="1">
                <a:solidFill>
                  <a:srgbClr val="C00000"/>
                </a:solidFill>
              </a:rPr>
              <a:t>menjelaskan</a:t>
            </a:r>
            <a:r>
              <a:rPr lang="en-US" sz="2000" dirty="0">
                <a:solidFill>
                  <a:srgbClr val="C00000"/>
                </a:solidFill>
              </a:rPr>
              <a:t> yang </a:t>
            </a:r>
            <a:r>
              <a:rPr lang="en-US" sz="2000" dirty="0" err="1">
                <a:solidFill>
                  <a:srgbClr val="C00000"/>
                </a:solidFill>
              </a:rPr>
              <a:t>termasuk</a:t>
            </a:r>
            <a:r>
              <a:rPr lang="en-US" sz="2000" dirty="0">
                <a:solidFill>
                  <a:srgbClr val="C00000"/>
                </a:solidFill>
              </a:rPr>
              <a:t> </a:t>
            </a:r>
            <a:r>
              <a:rPr lang="en-US" sz="2000" dirty="0" err="1">
                <a:solidFill>
                  <a:srgbClr val="C00000"/>
                </a:solidFill>
              </a:rPr>
              <a:t>bentuk</a:t>
            </a:r>
            <a:r>
              <a:rPr lang="en-US" sz="2000" dirty="0">
                <a:solidFill>
                  <a:srgbClr val="C00000"/>
                </a:solidFill>
              </a:rPr>
              <a:t> </a:t>
            </a:r>
            <a:r>
              <a:rPr lang="en-US" sz="2000" dirty="0" err="1">
                <a:solidFill>
                  <a:srgbClr val="C00000"/>
                </a:solidFill>
              </a:rPr>
              <a:t>tindakan</a:t>
            </a:r>
            <a:r>
              <a:rPr lang="en-US" sz="2000" dirty="0">
                <a:solidFill>
                  <a:srgbClr val="C00000"/>
                </a:solidFill>
              </a:rPr>
              <a:t> mal-</a:t>
            </a:r>
            <a:r>
              <a:rPr lang="en-US" sz="2000" dirty="0" err="1">
                <a:solidFill>
                  <a:srgbClr val="C00000"/>
                </a:solidFill>
              </a:rPr>
              <a:t>administrasi</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tindakan-tindakan</a:t>
            </a:r>
            <a:r>
              <a:rPr lang="en-US" sz="2000" dirty="0">
                <a:solidFill>
                  <a:srgbClr val="C00000"/>
                </a:solidFill>
              </a:rPr>
              <a:t> yang </a:t>
            </a:r>
            <a:r>
              <a:rPr lang="en-US" sz="2000" dirty="0" err="1">
                <a:solidFill>
                  <a:srgbClr val="C00000"/>
                </a:solidFill>
              </a:rPr>
              <a:t>dilakukan</a:t>
            </a:r>
            <a:r>
              <a:rPr lang="en-US" sz="2000" dirty="0">
                <a:solidFill>
                  <a:srgbClr val="C00000"/>
                </a:solidFill>
              </a:rPr>
              <a:t> </a:t>
            </a:r>
            <a:r>
              <a:rPr lang="en-US" sz="2000" dirty="0" err="1">
                <a:solidFill>
                  <a:srgbClr val="C00000"/>
                </a:solidFill>
              </a:rPr>
              <a:t>aparatur</a:t>
            </a:r>
            <a:r>
              <a:rPr lang="en-US" sz="2000" dirty="0">
                <a:solidFill>
                  <a:srgbClr val="C00000"/>
                </a:solidFill>
              </a:rPr>
              <a:t> </a:t>
            </a:r>
            <a:r>
              <a:rPr lang="en-US" sz="2000" dirty="0" err="1">
                <a:solidFill>
                  <a:srgbClr val="C00000"/>
                </a:solidFill>
              </a:rPr>
              <a:t>pemerintah</a:t>
            </a:r>
            <a:r>
              <a:rPr lang="en-US" sz="2000" dirty="0">
                <a:solidFill>
                  <a:srgbClr val="C00000"/>
                </a:solidFill>
              </a:rPr>
              <a:t> </a:t>
            </a:r>
            <a:r>
              <a:rPr lang="en-US" sz="2000" dirty="0" err="1">
                <a:solidFill>
                  <a:srgbClr val="C00000"/>
                </a:solidFill>
              </a:rPr>
              <a:t>dikarenakan</a:t>
            </a:r>
            <a:r>
              <a:rPr lang="en-US" sz="2000" dirty="0">
                <a:solidFill>
                  <a:srgbClr val="C00000"/>
                </a:solidFill>
              </a:rPr>
              <a:t> </a:t>
            </a:r>
            <a:r>
              <a:rPr lang="en-US" sz="2000" dirty="0" err="1">
                <a:solidFill>
                  <a:srgbClr val="C00000"/>
                </a:solidFill>
              </a:rPr>
              <a:t>adanya</a:t>
            </a:r>
            <a:r>
              <a:rPr lang="en-US" sz="2000" dirty="0">
                <a:solidFill>
                  <a:srgbClr val="C00000"/>
                </a:solidFill>
              </a:rPr>
              <a:t>:</a:t>
            </a:r>
            <a:br>
              <a:rPr lang="en-US" sz="2000" dirty="0">
                <a:solidFill>
                  <a:srgbClr val="C00000"/>
                </a:solidFill>
              </a:rPr>
            </a:br>
            <a:r>
              <a:rPr lang="en-US" sz="2000" dirty="0">
                <a:solidFill>
                  <a:srgbClr val="C00000"/>
                </a:solidFill>
              </a:rPr>
              <a:t>1. </a:t>
            </a:r>
            <a:r>
              <a:rPr lang="en-US" sz="2000" b="1" i="1" dirty="0">
                <a:solidFill>
                  <a:srgbClr val="C00000"/>
                </a:solidFill>
              </a:rPr>
              <a:t>Mis Conduct </a:t>
            </a:r>
            <a:r>
              <a:rPr lang="en-US" sz="2000" dirty="0" err="1">
                <a:solidFill>
                  <a:srgbClr val="C00000"/>
                </a:solidFill>
              </a:rPr>
              <a:t>yaitu</a:t>
            </a:r>
            <a:r>
              <a:rPr lang="en-US" sz="2000" dirty="0">
                <a:solidFill>
                  <a:srgbClr val="C00000"/>
                </a:solidFill>
              </a:rPr>
              <a:t> </a:t>
            </a:r>
            <a:r>
              <a:rPr lang="en-US" sz="2000" dirty="0" err="1">
                <a:solidFill>
                  <a:srgbClr val="C00000"/>
                </a:solidFill>
              </a:rPr>
              <a:t>melakukan</a:t>
            </a:r>
            <a:r>
              <a:rPr lang="en-US" sz="2000" dirty="0">
                <a:solidFill>
                  <a:srgbClr val="C00000"/>
                </a:solidFill>
              </a:rPr>
              <a:t> </a:t>
            </a:r>
            <a:r>
              <a:rPr lang="en-US" sz="2000" dirty="0" err="1">
                <a:solidFill>
                  <a:srgbClr val="C00000"/>
                </a:solidFill>
              </a:rPr>
              <a:t>sesuatu</a:t>
            </a:r>
            <a:r>
              <a:rPr lang="en-US" sz="2000" dirty="0">
                <a:solidFill>
                  <a:srgbClr val="C00000"/>
                </a:solidFill>
              </a:rPr>
              <a:t> di </a:t>
            </a:r>
            <a:r>
              <a:rPr lang="en-US" sz="2000" dirty="0" err="1">
                <a:solidFill>
                  <a:srgbClr val="C00000"/>
                </a:solidFill>
              </a:rPr>
              <a:t>kantor</a:t>
            </a:r>
            <a:r>
              <a:rPr lang="en-US" sz="2000" dirty="0">
                <a:solidFill>
                  <a:srgbClr val="C00000"/>
                </a:solidFill>
              </a:rPr>
              <a:t> yang </a:t>
            </a:r>
            <a:r>
              <a:rPr lang="en-US" sz="2000" dirty="0" err="1">
                <a:solidFill>
                  <a:srgbClr val="C00000"/>
                </a:solidFill>
              </a:rPr>
              <a:t>bertentangan</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kepentingan</a:t>
            </a:r>
            <a:r>
              <a:rPr lang="en-US" sz="2000" dirty="0">
                <a:solidFill>
                  <a:srgbClr val="C00000"/>
                </a:solidFill>
              </a:rPr>
              <a:t> </a:t>
            </a:r>
            <a:r>
              <a:rPr lang="en-US" sz="2000" dirty="0" err="1">
                <a:solidFill>
                  <a:srgbClr val="C00000"/>
                </a:solidFill>
              </a:rPr>
              <a:t>kantor</a:t>
            </a:r>
            <a:r>
              <a:rPr lang="en-US" sz="2000" dirty="0">
                <a:solidFill>
                  <a:srgbClr val="C00000"/>
                </a:solidFill>
              </a:rPr>
              <a:t>.</a:t>
            </a:r>
            <a:br>
              <a:rPr lang="en-US" sz="2000" dirty="0">
                <a:solidFill>
                  <a:srgbClr val="C00000"/>
                </a:solidFill>
              </a:rPr>
            </a:br>
            <a:r>
              <a:rPr lang="en-US" sz="2000" dirty="0">
                <a:solidFill>
                  <a:srgbClr val="C00000"/>
                </a:solidFill>
              </a:rPr>
              <a:t>2. </a:t>
            </a:r>
            <a:r>
              <a:rPr lang="en-US" sz="2000" b="1" i="1" dirty="0">
                <a:solidFill>
                  <a:srgbClr val="C00000"/>
                </a:solidFill>
              </a:rPr>
              <a:t>Deceitful practice </a:t>
            </a:r>
            <a:r>
              <a:rPr lang="en-US" sz="2000" dirty="0" err="1">
                <a:solidFill>
                  <a:srgbClr val="C00000"/>
                </a:solidFill>
              </a:rPr>
              <a:t>yaitu</a:t>
            </a:r>
            <a:r>
              <a:rPr lang="en-US" sz="2000" dirty="0">
                <a:solidFill>
                  <a:srgbClr val="C00000"/>
                </a:solidFill>
              </a:rPr>
              <a:t> </a:t>
            </a:r>
            <a:r>
              <a:rPr lang="en-US" sz="2000" dirty="0" err="1">
                <a:solidFill>
                  <a:srgbClr val="C00000"/>
                </a:solidFill>
              </a:rPr>
              <a:t>praktek-praktek</a:t>
            </a:r>
            <a:r>
              <a:rPr lang="en-US" sz="2000" dirty="0">
                <a:solidFill>
                  <a:srgbClr val="C00000"/>
                </a:solidFill>
              </a:rPr>
              <a:t> </a:t>
            </a:r>
            <a:r>
              <a:rPr lang="en-US" sz="2000" dirty="0" err="1">
                <a:solidFill>
                  <a:srgbClr val="C00000"/>
                </a:solidFill>
              </a:rPr>
              <a:t>kebohongan</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jujur</a:t>
            </a:r>
            <a:r>
              <a:rPr lang="en-US" sz="2000" dirty="0">
                <a:solidFill>
                  <a:srgbClr val="C00000"/>
                </a:solidFill>
              </a:rPr>
              <a:t> </a:t>
            </a:r>
            <a:r>
              <a:rPr lang="en-US" sz="2000" dirty="0" err="1">
                <a:solidFill>
                  <a:srgbClr val="C00000"/>
                </a:solidFill>
              </a:rPr>
              <a:t>terhadap</a:t>
            </a:r>
            <a:r>
              <a:rPr lang="en-US" sz="2000" dirty="0">
                <a:solidFill>
                  <a:srgbClr val="C00000"/>
                </a:solidFill>
              </a:rPr>
              <a:t> 	</a:t>
            </a:r>
            <a:r>
              <a:rPr lang="en-US" sz="2000" dirty="0" err="1">
                <a:solidFill>
                  <a:srgbClr val="C00000"/>
                </a:solidFill>
              </a:rPr>
              <a:t>publik</a:t>
            </a:r>
            <a:r>
              <a:rPr lang="en-US" sz="2000" dirty="0">
                <a:solidFill>
                  <a:srgbClr val="C00000"/>
                </a:solidFill>
              </a:rPr>
              <a:t>. Masyarakat </a:t>
            </a:r>
            <a:r>
              <a:rPr lang="en-US" sz="2000" dirty="0" err="1">
                <a:solidFill>
                  <a:srgbClr val="C00000"/>
                </a:solidFill>
              </a:rPr>
              <a:t>disuguhi</a:t>
            </a:r>
            <a:r>
              <a:rPr lang="en-US" sz="2000" dirty="0">
                <a:solidFill>
                  <a:srgbClr val="C00000"/>
                </a:solidFill>
              </a:rPr>
              <a:t> </a:t>
            </a:r>
            <a:r>
              <a:rPr lang="en-US" sz="2000" dirty="0" err="1">
                <a:solidFill>
                  <a:srgbClr val="C00000"/>
                </a:solidFill>
              </a:rPr>
              <a:t>informasi</a:t>
            </a:r>
            <a:r>
              <a:rPr lang="en-US" sz="2000" dirty="0">
                <a:solidFill>
                  <a:srgbClr val="C00000"/>
                </a:solidFill>
              </a:rPr>
              <a:t> yang </a:t>
            </a:r>
            <a:r>
              <a:rPr lang="en-US" sz="2000" dirty="0" err="1">
                <a:solidFill>
                  <a:srgbClr val="C00000"/>
                </a:solidFill>
              </a:rPr>
              <a:t>menjebak</a:t>
            </a:r>
            <a:r>
              <a:rPr lang="en-US" sz="2000" dirty="0">
                <a:solidFill>
                  <a:srgbClr val="C00000"/>
                </a:solidFill>
              </a:rPr>
              <a:t>, </a:t>
            </a:r>
            <a:r>
              <a:rPr lang="en-US" sz="2000" dirty="0" err="1">
                <a:solidFill>
                  <a:srgbClr val="C00000"/>
                </a:solidFill>
              </a:rPr>
              <a:t>informasi</a:t>
            </a:r>
            <a:r>
              <a:rPr lang="en-US" sz="2000" dirty="0">
                <a:solidFill>
                  <a:srgbClr val="C00000"/>
                </a:solidFill>
              </a:rPr>
              <a:t> yang </a:t>
            </a:r>
            <a:r>
              <a:rPr lang="en-US" sz="2000" dirty="0" err="1">
                <a:solidFill>
                  <a:srgbClr val="C00000"/>
                </a:solidFill>
              </a:rPr>
              <a:t>tidak</a:t>
            </a:r>
            <a:r>
              <a:rPr lang="en-US" sz="2000" dirty="0">
                <a:solidFill>
                  <a:srgbClr val="C00000"/>
                </a:solidFill>
              </a:rPr>
              <a:t> 	</a:t>
            </a:r>
            <a:r>
              <a:rPr lang="en-US" sz="2000" dirty="0" err="1">
                <a:solidFill>
                  <a:srgbClr val="C00000"/>
                </a:solidFill>
              </a:rPr>
              <a:t>sebenarnya</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kepentingan</a:t>
            </a:r>
            <a:r>
              <a:rPr lang="en-US" sz="2000" dirty="0">
                <a:solidFill>
                  <a:srgbClr val="C00000"/>
                </a:solidFill>
              </a:rPr>
              <a:t> </a:t>
            </a:r>
            <a:r>
              <a:rPr lang="en-US" sz="2000" dirty="0" err="1">
                <a:solidFill>
                  <a:srgbClr val="C00000"/>
                </a:solidFill>
              </a:rPr>
              <a:t>birokrat</a:t>
            </a:r>
            <a:r>
              <a:rPr lang="en-US" sz="2000" dirty="0">
                <a:solidFill>
                  <a:srgbClr val="C00000"/>
                </a:solidFill>
              </a:rPr>
              <a:t>.</a:t>
            </a:r>
            <a:br>
              <a:rPr lang="en-US" sz="2000" dirty="0">
                <a:solidFill>
                  <a:srgbClr val="C00000"/>
                </a:solidFill>
              </a:rPr>
            </a:br>
            <a:r>
              <a:rPr lang="en-US" sz="2000" dirty="0">
                <a:solidFill>
                  <a:srgbClr val="C00000"/>
                </a:solidFill>
              </a:rPr>
              <a:t>3. </a:t>
            </a:r>
            <a:r>
              <a:rPr lang="en-US" sz="2000" b="1" i="1" dirty="0" err="1">
                <a:solidFill>
                  <a:srgbClr val="C00000"/>
                </a:solidFill>
              </a:rPr>
              <a:t>Korupsi</a:t>
            </a:r>
            <a:r>
              <a:rPr lang="en-US" sz="2000" dirty="0">
                <a:solidFill>
                  <a:srgbClr val="C00000"/>
                </a:solidFill>
              </a:rPr>
              <a:t> yang </a:t>
            </a:r>
            <a:r>
              <a:rPr lang="en-US" sz="2000" dirty="0" err="1">
                <a:solidFill>
                  <a:srgbClr val="C00000"/>
                </a:solidFill>
              </a:rPr>
              <a:t>terjadi</a:t>
            </a:r>
            <a:r>
              <a:rPr lang="en-US" sz="2000" dirty="0">
                <a:solidFill>
                  <a:srgbClr val="C00000"/>
                </a:solidFill>
              </a:rPr>
              <a:t> </a:t>
            </a:r>
            <a:r>
              <a:rPr lang="en-US" sz="2000" dirty="0" err="1">
                <a:solidFill>
                  <a:srgbClr val="C00000"/>
                </a:solidFill>
              </a:rPr>
              <a:t>karena</a:t>
            </a:r>
            <a:r>
              <a:rPr lang="en-US" sz="2000" dirty="0">
                <a:solidFill>
                  <a:srgbClr val="C00000"/>
                </a:solidFill>
              </a:rPr>
              <a:t> </a:t>
            </a:r>
            <a:r>
              <a:rPr lang="en-US" sz="2000" dirty="0" err="1">
                <a:solidFill>
                  <a:srgbClr val="C00000"/>
                </a:solidFill>
              </a:rPr>
              <a:t>penyalahgunaan</a:t>
            </a:r>
            <a:r>
              <a:rPr lang="en-US" sz="2000" dirty="0">
                <a:solidFill>
                  <a:srgbClr val="C00000"/>
                </a:solidFill>
              </a:rPr>
              <a:t> </a:t>
            </a:r>
            <a:r>
              <a:rPr lang="en-US" sz="2000" dirty="0" err="1">
                <a:solidFill>
                  <a:srgbClr val="C00000"/>
                </a:solidFill>
              </a:rPr>
              <a:t>wewenang</a:t>
            </a:r>
            <a:r>
              <a:rPr lang="en-US" sz="2000" dirty="0">
                <a:solidFill>
                  <a:srgbClr val="C00000"/>
                </a:solidFill>
              </a:rPr>
              <a:t> yang </a:t>
            </a:r>
            <a:r>
              <a:rPr lang="en-US" sz="2000" dirty="0" err="1">
                <a:solidFill>
                  <a:srgbClr val="C00000"/>
                </a:solidFill>
              </a:rPr>
              <a:t>dimilikinya</a:t>
            </a:r>
            <a:r>
              <a:rPr lang="en-US" sz="2000" dirty="0">
                <a:solidFill>
                  <a:srgbClr val="C00000"/>
                </a:solidFill>
              </a:rPr>
              <a:t>, 	</a:t>
            </a:r>
            <a:r>
              <a:rPr lang="en-US" sz="2000" dirty="0" err="1">
                <a:solidFill>
                  <a:srgbClr val="C00000"/>
                </a:solidFill>
              </a:rPr>
              <a:t>termasuk</a:t>
            </a:r>
            <a:r>
              <a:rPr lang="en-US" sz="2000" dirty="0">
                <a:solidFill>
                  <a:srgbClr val="C00000"/>
                </a:solidFill>
              </a:rPr>
              <a:t> </a:t>
            </a:r>
            <a:r>
              <a:rPr lang="en-US" sz="2000" dirty="0" err="1">
                <a:solidFill>
                  <a:srgbClr val="C00000"/>
                </a:solidFill>
              </a:rPr>
              <a:t>didalamnya</a:t>
            </a:r>
            <a:r>
              <a:rPr lang="en-US" sz="2000" dirty="0">
                <a:solidFill>
                  <a:srgbClr val="C00000"/>
                </a:solidFill>
              </a:rPr>
              <a:t> </a:t>
            </a:r>
            <a:r>
              <a:rPr lang="en-US" sz="2000" dirty="0" err="1">
                <a:solidFill>
                  <a:srgbClr val="C00000"/>
                </a:solidFill>
              </a:rPr>
              <a:t>mempergunakan</a:t>
            </a:r>
            <a:r>
              <a:rPr lang="en-US" sz="2000" dirty="0">
                <a:solidFill>
                  <a:srgbClr val="C00000"/>
                </a:solidFill>
              </a:rPr>
              <a:t> </a:t>
            </a:r>
            <a:r>
              <a:rPr lang="en-US" sz="2000" dirty="0" err="1">
                <a:solidFill>
                  <a:srgbClr val="C00000"/>
                </a:solidFill>
              </a:rPr>
              <a:t>kewenangan</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tujuan</a:t>
            </a:r>
            <a:r>
              <a:rPr lang="en-US" sz="2000" dirty="0">
                <a:solidFill>
                  <a:srgbClr val="C00000"/>
                </a:solidFill>
              </a:rPr>
              <a:t> lain </a:t>
            </a:r>
            <a:r>
              <a:rPr lang="en-US" sz="2000" dirty="0" err="1">
                <a:solidFill>
                  <a:srgbClr val="C00000"/>
                </a:solidFill>
              </a:rPr>
              <a:t>dari</a:t>
            </a:r>
            <a:r>
              <a:rPr lang="en-US" sz="2000" dirty="0">
                <a:solidFill>
                  <a:srgbClr val="C00000"/>
                </a:solidFill>
              </a:rPr>
              <a:t> </a:t>
            </a:r>
            <a:r>
              <a:rPr lang="en-US" sz="2000" dirty="0" err="1">
                <a:solidFill>
                  <a:srgbClr val="C00000"/>
                </a:solidFill>
              </a:rPr>
              <a:t>tujuan</a:t>
            </a:r>
            <a:r>
              <a:rPr lang="en-US" sz="2000" dirty="0">
                <a:solidFill>
                  <a:srgbClr val="C00000"/>
                </a:solidFill>
              </a:rPr>
              <a:t> 	</a:t>
            </a:r>
            <a:r>
              <a:rPr lang="en-US" sz="2000" dirty="0" err="1">
                <a:solidFill>
                  <a:srgbClr val="C00000"/>
                </a:solidFill>
              </a:rPr>
              <a:t>pemberian</a:t>
            </a:r>
            <a:r>
              <a:rPr lang="en-US" sz="2000" dirty="0">
                <a:solidFill>
                  <a:srgbClr val="C00000"/>
                </a:solidFill>
              </a:rPr>
              <a:t> </a:t>
            </a:r>
            <a:r>
              <a:rPr lang="en-US" sz="2000" dirty="0" err="1">
                <a:solidFill>
                  <a:srgbClr val="C00000"/>
                </a:solidFill>
              </a:rPr>
              <a:t>kewenangan</a:t>
            </a:r>
            <a:r>
              <a:rPr lang="en-US" sz="2000" dirty="0">
                <a:solidFill>
                  <a:srgbClr val="C00000"/>
                </a:solidFill>
              </a:rPr>
              <a:t>, dan </a:t>
            </a:r>
            <a:r>
              <a:rPr lang="en-US" sz="2000" dirty="0" err="1">
                <a:solidFill>
                  <a:srgbClr val="C00000"/>
                </a:solidFill>
              </a:rPr>
              <a:t>dengan</a:t>
            </a:r>
            <a:r>
              <a:rPr lang="en-US" sz="2000" dirty="0">
                <a:solidFill>
                  <a:srgbClr val="C00000"/>
                </a:solidFill>
              </a:rPr>
              <a:t> </a:t>
            </a:r>
            <a:r>
              <a:rPr lang="en-US" sz="2000" dirty="0" err="1">
                <a:solidFill>
                  <a:srgbClr val="C00000"/>
                </a:solidFill>
              </a:rPr>
              <a:t>tindakan</a:t>
            </a:r>
            <a:r>
              <a:rPr lang="en-US" sz="2000" dirty="0">
                <a:solidFill>
                  <a:srgbClr val="C00000"/>
                </a:solidFill>
              </a:rPr>
              <a:t> </a:t>
            </a:r>
            <a:r>
              <a:rPr lang="en-US" sz="2000" dirty="0" err="1">
                <a:solidFill>
                  <a:srgbClr val="C00000"/>
                </a:solidFill>
              </a:rPr>
              <a:t>tersebut</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kepentingan</a:t>
            </a:r>
            <a:r>
              <a:rPr lang="en-US" sz="2000" dirty="0">
                <a:solidFill>
                  <a:srgbClr val="C00000"/>
                </a:solidFill>
              </a:rPr>
              <a:t> 	</a:t>
            </a:r>
            <a:r>
              <a:rPr lang="en-US" sz="2000" dirty="0" err="1">
                <a:solidFill>
                  <a:srgbClr val="C00000"/>
                </a:solidFill>
              </a:rPr>
              <a:t>memperkaya</a:t>
            </a:r>
            <a:r>
              <a:rPr lang="en-US" sz="2000" dirty="0">
                <a:solidFill>
                  <a:srgbClr val="C00000"/>
                </a:solidFill>
              </a:rPr>
              <a:t> </a:t>
            </a:r>
            <a:r>
              <a:rPr lang="en-US" sz="2000" dirty="0" err="1">
                <a:solidFill>
                  <a:srgbClr val="C00000"/>
                </a:solidFill>
              </a:rPr>
              <a:t>dirinya</a:t>
            </a:r>
            <a:r>
              <a:rPr lang="en-US" sz="2000" dirty="0">
                <a:solidFill>
                  <a:srgbClr val="C00000"/>
                </a:solidFill>
              </a:rPr>
              <a:t>, orang lain </a:t>
            </a:r>
            <a:r>
              <a:rPr lang="en-US" sz="2000" dirty="0" err="1">
                <a:solidFill>
                  <a:srgbClr val="C00000"/>
                </a:solidFill>
              </a:rPr>
              <a:t>kelompok</a:t>
            </a:r>
            <a:r>
              <a:rPr lang="en-US" sz="2000" dirty="0">
                <a:solidFill>
                  <a:srgbClr val="C00000"/>
                </a:solidFill>
              </a:rPr>
              <a:t> </a:t>
            </a:r>
            <a:r>
              <a:rPr lang="en-US" sz="2000" dirty="0" err="1">
                <a:solidFill>
                  <a:srgbClr val="C00000"/>
                </a:solidFill>
              </a:rPr>
              <a:t>maupun</a:t>
            </a:r>
            <a:r>
              <a:rPr lang="en-US" sz="2000" dirty="0">
                <a:solidFill>
                  <a:srgbClr val="C00000"/>
                </a:solidFill>
              </a:rPr>
              <a:t> </a:t>
            </a:r>
            <a:r>
              <a:rPr lang="en-US" sz="2000" dirty="0" err="1">
                <a:solidFill>
                  <a:srgbClr val="C00000"/>
                </a:solidFill>
              </a:rPr>
              <a:t>korporasi</a:t>
            </a:r>
            <a:r>
              <a:rPr lang="en-US" sz="2000" dirty="0">
                <a:solidFill>
                  <a:srgbClr val="C00000"/>
                </a:solidFill>
              </a:rPr>
              <a:t> yang </a:t>
            </a:r>
            <a:r>
              <a:rPr lang="en-US" sz="2000" dirty="0" err="1">
                <a:solidFill>
                  <a:srgbClr val="C00000"/>
                </a:solidFill>
              </a:rPr>
              <a:t>merugikan</a:t>
            </a:r>
            <a:r>
              <a:rPr lang="en-US" sz="2000" dirty="0">
                <a:solidFill>
                  <a:srgbClr val="C00000"/>
                </a:solidFill>
              </a:rPr>
              <a:t> 	</a:t>
            </a:r>
            <a:r>
              <a:rPr lang="en-US" sz="2000" dirty="0" err="1">
                <a:solidFill>
                  <a:srgbClr val="C00000"/>
                </a:solidFill>
              </a:rPr>
              <a:t>keuangan</a:t>
            </a:r>
            <a:r>
              <a:rPr lang="en-US" sz="2000" dirty="0">
                <a:solidFill>
                  <a:srgbClr val="C00000"/>
                </a:solidFill>
              </a:rPr>
              <a:t> negara.</a:t>
            </a:r>
            <a:br>
              <a:rPr lang="en-US" sz="2000" dirty="0">
                <a:solidFill>
                  <a:srgbClr val="C00000"/>
                </a:solidFill>
              </a:rPr>
            </a:br>
            <a:endParaRPr lang="en-US" sz="2000" dirty="0"/>
          </a:p>
        </p:txBody>
      </p:sp>
    </p:spTree>
    <p:extLst>
      <p:ext uri="{BB962C8B-B14F-4D97-AF65-F5344CB8AC3E}">
        <p14:creationId xmlns:p14="http://schemas.microsoft.com/office/powerpoint/2010/main" val="3686383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D01FB-AAD6-4B6C-94FE-1BAFBEDBCA22}"/>
              </a:ext>
            </a:extLst>
          </p:cNvPr>
          <p:cNvSpPr>
            <a:spLocks noGrp="1"/>
          </p:cNvSpPr>
          <p:nvPr>
            <p:ph type="ctrTitle"/>
          </p:nvPr>
        </p:nvSpPr>
        <p:spPr>
          <a:xfrm>
            <a:off x="496957" y="576470"/>
            <a:ext cx="9790043" cy="5864087"/>
          </a:xfrm>
        </p:spPr>
        <p:txBody>
          <a:bodyPr anchor="t"/>
          <a:lstStyle/>
          <a:p>
            <a:pPr algn="l">
              <a:tabLst>
                <a:tab pos="347663" algn="l"/>
                <a:tab pos="576263" algn="l"/>
                <a:tab pos="625475" algn="l"/>
              </a:tabLst>
            </a:pPr>
            <a:r>
              <a:rPr lang="en-US" sz="2000" dirty="0">
                <a:solidFill>
                  <a:srgbClr val="C00000"/>
                </a:solidFill>
              </a:rPr>
              <a:t>4. </a:t>
            </a:r>
            <a:r>
              <a:rPr lang="en-US" sz="2000" b="1" i="1" dirty="0">
                <a:solidFill>
                  <a:srgbClr val="C00000"/>
                </a:solidFill>
              </a:rPr>
              <a:t>Defective Policy Implementation </a:t>
            </a:r>
            <a:r>
              <a:rPr lang="en-US" sz="2000" dirty="0" err="1">
                <a:solidFill>
                  <a:srgbClr val="C00000"/>
                </a:solidFill>
              </a:rPr>
              <a:t>yaitu</a:t>
            </a:r>
            <a:r>
              <a:rPr lang="en-US" sz="2000" dirty="0">
                <a:solidFill>
                  <a:srgbClr val="C00000"/>
                </a:solidFill>
              </a:rPr>
              <a:t> </a:t>
            </a:r>
            <a:r>
              <a:rPr lang="en-US" sz="2000" dirty="0" err="1">
                <a:solidFill>
                  <a:srgbClr val="C00000"/>
                </a:solidFill>
              </a:rPr>
              <a:t>kebijakan</a:t>
            </a:r>
            <a:r>
              <a:rPr lang="en-US" sz="2000" dirty="0">
                <a:solidFill>
                  <a:srgbClr val="C00000"/>
                </a:solidFill>
              </a:rPr>
              <a:t> yang </a:t>
            </a:r>
            <a:r>
              <a:rPr lang="en-US" sz="2000" dirty="0" err="1">
                <a:solidFill>
                  <a:srgbClr val="C00000"/>
                </a:solidFill>
              </a:rPr>
              <a:t>tidak</a:t>
            </a:r>
            <a:r>
              <a:rPr lang="en-US" sz="2000" dirty="0">
                <a:solidFill>
                  <a:srgbClr val="C00000"/>
                </a:solidFill>
              </a:rPr>
              <a:t> </a:t>
            </a:r>
            <a:r>
              <a:rPr lang="en-US" sz="2000" dirty="0" err="1">
                <a:solidFill>
                  <a:srgbClr val="C00000"/>
                </a:solidFill>
              </a:rPr>
              <a:t>berakhir</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implementasi</a:t>
            </a:r>
            <a:r>
              <a:rPr lang="en-US" sz="2000" dirty="0">
                <a:solidFill>
                  <a:srgbClr val="C00000"/>
                </a:solidFill>
              </a:rPr>
              <a:t>. Keputusan-</a:t>
            </a:r>
            <a:r>
              <a:rPr lang="en-US" sz="2000" dirty="0" err="1">
                <a:solidFill>
                  <a:srgbClr val="C00000"/>
                </a:solidFill>
              </a:rPr>
              <a:t>keputusan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komitmen-komitmen</a:t>
            </a:r>
            <a:r>
              <a:rPr lang="en-US" sz="2000" dirty="0">
                <a:solidFill>
                  <a:srgbClr val="C00000"/>
                </a:solidFill>
              </a:rPr>
              <a:t> </a:t>
            </a:r>
            <a:r>
              <a:rPr lang="en-US" sz="2000" dirty="0" err="1">
                <a:solidFill>
                  <a:srgbClr val="C00000"/>
                </a:solidFill>
              </a:rPr>
              <a:t>politik</a:t>
            </a:r>
            <a:r>
              <a:rPr lang="en-US" sz="2000" dirty="0">
                <a:solidFill>
                  <a:srgbClr val="C00000"/>
                </a:solidFill>
              </a:rPr>
              <a:t> </a:t>
            </a:r>
            <a:r>
              <a:rPr lang="en-US" sz="2000" dirty="0" err="1">
                <a:solidFill>
                  <a:srgbClr val="C00000"/>
                </a:solidFill>
              </a:rPr>
              <a:t>hanya</a:t>
            </a:r>
            <a:r>
              <a:rPr lang="en-US" sz="2000" dirty="0">
                <a:solidFill>
                  <a:srgbClr val="C00000"/>
                </a:solidFill>
              </a:rPr>
              <a:t> 	</a:t>
            </a:r>
            <a:r>
              <a:rPr lang="en-US" sz="2000" dirty="0" err="1">
                <a:solidFill>
                  <a:srgbClr val="C00000"/>
                </a:solidFill>
              </a:rPr>
              <a:t>berhenti</a:t>
            </a:r>
            <a:r>
              <a:rPr lang="en-US" sz="2000" dirty="0">
                <a:solidFill>
                  <a:srgbClr val="C00000"/>
                </a:solidFill>
              </a:rPr>
              <a:t> </a:t>
            </a:r>
            <a:r>
              <a:rPr lang="en-US" sz="2000" dirty="0" err="1">
                <a:solidFill>
                  <a:srgbClr val="C00000"/>
                </a:solidFill>
              </a:rPr>
              <a:t>sampai</a:t>
            </a:r>
            <a:r>
              <a:rPr lang="en-US" sz="2000" dirty="0">
                <a:solidFill>
                  <a:srgbClr val="C00000"/>
                </a:solidFill>
              </a:rPr>
              <a:t> </a:t>
            </a:r>
            <a:r>
              <a:rPr lang="en-US" sz="2000" dirty="0" err="1">
                <a:solidFill>
                  <a:srgbClr val="C00000"/>
                </a:solidFill>
              </a:rPr>
              <a:t>pembahasan</a:t>
            </a:r>
            <a:r>
              <a:rPr lang="en-US" sz="2000" dirty="0">
                <a:solidFill>
                  <a:srgbClr val="C00000"/>
                </a:solidFill>
              </a:rPr>
              <a:t> </a:t>
            </a:r>
            <a:r>
              <a:rPr lang="en-US" sz="2000" dirty="0" err="1">
                <a:solidFill>
                  <a:srgbClr val="C00000"/>
                </a:solidFill>
              </a:rPr>
              <a:t>undang-undang</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pengesahan</a:t>
            </a:r>
            <a:r>
              <a:rPr lang="en-US" sz="2000" dirty="0">
                <a:solidFill>
                  <a:srgbClr val="C00000"/>
                </a:solidFill>
              </a:rPr>
              <a:t> </a:t>
            </a:r>
            <a:r>
              <a:rPr lang="en-US" sz="2000" dirty="0" err="1">
                <a:solidFill>
                  <a:srgbClr val="C00000"/>
                </a:solidFill>
              </a:rPr>
              <a:t>undang-undang</a:t>
            </a:r>
            <a:r>
              <a:rPr lang="en-US" sz="2000" dirty="0">
                <a:solidFill>
                  <a:srgbClr val="C00000"/>
                </a:solidFill>
              </a:rPr>
              <a:t>, 	</a:t>
            </a:r>
            <a:r>
              <a:rPr lang="en-US" sz="2000" dirty="0" err="1">
                <a:solidFill>
                  <a:srgbClr val="C00000"/>
                </a:solidFill>
              </a:rPr>
              <a:t>tetapi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sampai</a:t>
            </a:r>
            <a:r>
              <a:rPr lang="en-US" sz="2000" dirty="0">
                <a:solidFill>
                  <a:srgbClr val="C00000"/>
                </a:solidFill>
              </a:rPr>
              <a:t> </a:t>
            </a:r>
            <a:r>
              <a:rPr lang="en-US" sz="2000" dirty="0" err="1">
                <a:solidFill>
                  <a:srgbClr val="C00000"/>
                </a:solidFill>
              </a:rPr>
              <a:t>ditindak</a:t>
            </a:r>
            <a:r>
              <a:rPr lang="en-US" sz="2000" dirty="0">
                <a:solidFill>
                  <a:srgbClr val="C00000"/>
                </a:solidFill>
              </a:rPr>
              <a:t> </a:t>
            </a:r>
            <a:r>
              <a:rPr lang="en-US" sz="2000" dirty="0" err="1">
                <a:solidFill>
                  <a:srgbClr val="C00000"/>
                </a:solidFill>
              </a:rPr>
              <a:t>lanjuti</a:t>
            </a:r>
            <a:r>
              <a:rPr lang="en-US" sz="2000" dirty="0">
                <a:solidFill>
                  <a:srgbClr val="C00000"/>
                </a:solidFill>
              </a:rPr>
              <a:t> </a:t>
            </a:r>
            <a:r>
              <a:rPr lang="en-US" sz="2000" dirty="0" err="1">
                <a:solidFill>
                  <a:srgbClr val="C00000"/>
                </a:solidFill>
              </a:rPr>
              <a:t>menjadi</a:t>
            </a:r>
            <a:r>
              <a:rPr lang="en-US" sz="2000" dirty="0">
                <a:solidFill>
                  <a:srgbClr val="C00000"/>
                </a:solidFill>
              </a:rPr>
              <a:t> </a:t>
            </a:r>
            <a:r>
              <a:rPr lang="en-US" sz="2000" dirty="0" err="1">
                <a:solidFill>
                  <a:srgbClr val="C00000"/>
                </a:solidFill>
              </a:rPr>
              <a:t>kenyataan</a:t>
            </a:r>
            <a:r>
              <a:rPr lang="en-US" sz="2000" dirty="0">
                <a:solidFill>
                  <a:srgbClr val="C00000"/>
                </a:solidFill>
              </a:rPr>
              <a:t>.</a:t>
            </a:r>
            <a:br>
              <a:rPr lang="en-US" sz="2000" dirty="0">
                <a:solidFill>
                  <a:srgbClr val="C00000"/>
                </a:solidFill>
              </a:rPr>
            </a:br>
            <a:br>
              <a:rPr lang="en-US" sz="2000" dirty="0">
                <a:solidFill>
                  <a:srgbClr val="C00000"/>
                </a:solidFill>
              </a:rPr>
            </a:br>
            <a:r>
              <a:rPr lang="en-US" sz="2000" dirty="0">
                <a:solidFill>
                  <a:srgbClr val="C00000"/>
                </a:solidFill>
              </a:rPr>
              <a:t>5. </a:t>
            </a:r>
            <a:r>
              <a:rPr lang="en-US" sz="2000" b="1" i="1" dirty="0" err="1">
                <a:solidFill>
                  <a:srgbClr val="C00000"/>
                </a:solidFill>
              </a:rPr>
              <a:t>Bureaupathologis</a:t>
            </a:r>
            <a:r>
              <a:rPr lang="en-US" sz="2000" dirty="0">
                <a:solidFill>
                  <a:srgbClr val="C00000"/>
                </a:solidFill>
              </a:rPr>
              <a:t> </a:t>
            </a:r>
            <a:r>
              <a:rPr lang="en-US" sz="2000" dirty="0" err="1">
                <a:solidFill>
                  <a:srgbClr val="C00000"/>
                </a:solidFill>
              </a:rPr>
              <a:t>adalah</a:t>
            </a:r>
            <a:r>
              <a:rPr lang="en-US" sz="2000" dirty="0">
                <a:solidFill>
                  <a:srgbClr val="C00000"/>
                </a:solidFill>
              </a:rPr>
              <a:t> </a:t>
            </a:r>
            <a:r>
              <a:rPr lang="en-US" sz="2000" dirty="0" err="1">
                <a:solidFill>
                  <a:srgbClr val="C00000"/>
                </a:solidFill>
              </a:rPr>
              <a:t>penyakit-penyakit</a:t>
            </a:r>
            <a:r>
              <a:rPr lang="en-US" sz="2000" dirty="0">
                <a:solidFill>
                  <a:srgbClr val="C00000"/>
                </a:solidFill>
              </a:rPr>
              <a:t> </a:t>
            </a:r>
            <a:r>
              <a:rPr lang="en-US" sz="2000" dirty="0" err="1">
                <a:solidFill>
                  <a:srgbClr val="C00000"/>
                </a:solidFill>
              </a:rPr>
              <a:t>birokrasi</a:t>
            </a:r>
            <a:r>
              <a:rPr lang="en-US" sz="2000" dirty="0">
                <a:solidFill>
                  <a:srgbClr val="C00000"/>
                </a:solidFill>
              </a:rPr>
              <a:t> </a:t>
            </a:r>
            <a:r>
              <a:rPr lang="en-US" sz="2000" dirty="0" err="1">
                <a:solidFill>
                  <a:srgbClr val="C00000"/>
                </a:solidFill>
              </a:rPr>
              <a:t>ini</a:t>
            </a:r>
            <a:r>
              <a:rPr lang="en-US" sz="2000" dirty="0">
                <a:solidFill>
                  <a:srgbClr val="C00000"/>
                </a:solidFill>
              </a:rPr>
              <a:t> </a:t>
            </a:r>
            <a:r>
              <a:rPr lang="en-US" sz="2000" dirty="0" err="1">
                <a:solidFill>
                  <a:srgbClr val="C00000"/>
                </a:solidFill>
              </a:rPr>
              <a:t>antara</a:t>
            </a:r>
            <a:r>
              <a:rPr lang="en-US" sz="2000" dirty="0">
                <a:solidFill>
                  <a:srgbClr val="C00000"/>
                </a:solidFill>
              </a:rPr>
              <a:t> lain:</a:t>
            </a:r>
            <a:br>
              <a:rPr lang="en-US" sz="2000" dirty="0">
                <a:solidFill>
                  <a:srgbClr val="C00000"/>
                </a:solidFill>
              </a:rPr>
            </a:br>
            <a:r>
              <a:rPr lang="en-US" sz="2000" dirty="0">
                <a:solidFill>
                  <a:srgbClr val="C00000"/>
                </a:solidFill>
              </a:rPr>
              <a:t>    a. </a:t>
            </a:r>
            <a:r>
              <a:rPr lang="en-US" sz="2000" b="1" i="1" dirty="0">
                <a:solidFill>
                  <a:srgbClr val="C00000"/>
                </a:solidFill>
              </a:rPr>
              <a:t>Indecision</a:t>
            </a:r>
            <a:r>
              <a:rPr lang="en-US" sz="2000" dirty="0">
                <a:solidFill>
                  <a:srgbClr val="C00000"/>
                </a:solidFill>
              </a:rPr>
              <a:t> </a:t>
            </a:r>
            <a:r>
              <a:rPr lang="en-US" sz="2000" dirty="0" err="1">
                <a:solidFill>
                  <a:srgbClr val="C00000"/>
                </a:solidFill>
              </a:rPr>
              <a:t>yaitu</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adanya</a:t>
            </a:r>
            <a:r>
              <a:rPr lang="en-US" sz="2000" dirty="0">
                <a:solidFill>
                  <a:srgbClr val="C00000"/>
                </a:solidFill>
              </a:rPr>
              <a:t> </a:t>
            </a:r>
            <a:r>
              <a:rPr lang="en-US" sz="2000" dirty="0" err="1">
                <a:solidFill>
                  <a:srgbClr val="C00000"/>
                </a:solidFill>
              </a:rPr>
              <a:t>keputusan</a:t>
            </a:r>
            <a:r>
              <a:rPr lang="en-US" sz="2000" dirty="0">
                <a:solidFill>
                  <a:srgbClr val="C00000"/>
                </a:solidFill>
              </a:rPr>
              <a:t> yang </a:t>
            </a:r>
            <a:r>
              <a:rPr lang="en-US" sz="2000" dirty="0" err="1">
                <a:solidFill>
                  <a:srgbClr val="C00000"/>
                </a:solidFill>
              </a:rPr>
              <a:t>jelas</a:t>
            </a:r>
            <a:r>
              <a:rPr lang="en-US" sz="2000" dirty="0">
                <a:solidFill>
                  <a:srgbClr val="C00000"/>
                </a:solidFill>
              </a:rPr>
              <a:t> </a:t>
            </a:r>
            <a:r>
              <a:rPr lang="en-US" sz="2000" dirty="0" err="1">
                <a:solidFill>
                  <a:srgbClr val="C00000"/>
                </a:solidFill>
              </a:rPr>
              <a:t>atas</a:t>
            </a:r>
            <a:r>
              <a:rPr lang="en-US" sz="2000" dirty="0">
                <a:solidFill>
                  <a:srgbClr val="C00000"/>
                </a:solidFill>
              </a:rPr>
              <a:t> </a:t>
            </a:r>
            <a:r>
              <a:rPr lang="en-US" sz="2000" dirty="0" err="1">
                <a:solidFill>
                  <a:srgbClr val="C00000"/>
                </a:solidFill>
              </a:rPr>
              <a:t>suatu</a:t>
            </a:r>
            <a:r>
              <a:rPr lang="en-US" sz="2000" dirty="0">
                <a:solidFill>
                  <a:srgbClr val="C00000"/>
                </a:solidFill>
              </a:rPr>
              <a:t> </a:t>
            </a:r>
            <a:r>
              <a:rPr lang="en-US" sz="2000" dirty="0" err="1">
                <a:solidFill>
                  <a:srgbClr val="C00000"/>
                </a:solidFill>
              </a:rPr>
              <a:t>kasus</a:t>
            </a:r>
            <a:r>
              <a:rPr lang="en-US" sz="2000" dirty="0">
                <a:solidFill>
                  <a:srgbClr val="C00000"/>
                </a:solidFill>
              </a:rPr>
              <a:t>. </a:t>
            </a:r>
            <a:r>
              <a:rPr lang="en-US" sz="2000" dirty="0" err="1">
                <a:solidFill>
                  <a:srgbClr val="C00000"/>
                </a:solidFill>
              </a:rPr>
              <a:t>Jadi</a:t>
            </a:r>
            <a:r>
              <a:rPr lang="en-US" sz="2000" dirty="0">
                <a:solidFill>
                  <a:srgbClr val="C00000"/>
                </a:solidFill>
              </a:rPr>
              <a:t> 				</a:t>
            </a:r>
            <a:r>
              <a:rPr lang="en-US" sz="2000" dirty="0" err="1">
                <a:solidFill>
                  <a:srgbClr val="C00000"/>
                </a:solidFill>
              </a:rPr>
              <a:t>suatu</a:t>
            </a:r>
            <a:r>
              <a:rPr lang="en-US" sz="2000" dirty="0">
                <a:solidFill>
                  <a:srgbClr val="C00000"/>
                </a:solidFill>
              </a:rPr>
              <a:t> </a:t>
            </a:r>
            <a:r>
              <a:rPr lang="en-US" sz="2000" dirty="0" err="1">
                <a:solidFill>
                  <a:srgbClr val="C00000"/>
                </a:solidFill>
              </a:rPr>
              <a:t>kasus</a:t>
            </a:r>
            <a:r>
              <a:rPr lang="en-US" sz="2000" dirty="0">
                <a:solidFill>
                  <a:srgbClr val="C00000"/>
                </a:solidFill>
              </a:rPr>
              <a:t> yang </a:t>
            </a:r>
            <a:r>
              <a:rPr lang="en-US" sz="2000" dirty="0" err="1">
                <a:solidFill>
                  <a:srgbClr val="C00000"/>
                </a:solidFill>
              </a:rPr>
              <a:t>pernah</a:t>
            </a:r>
            <a:r>
              <a:rPr lang="en-US" sz="2000" dirty="0">
                <a:solidFill>
                  <a:srgbClr val="C00000"/>
                </a:solidFill>
              </a:rPr>
              <a:t> </a:t>
            </a:r>
            <a:r>
              <a:rPr lang="en-US" sz="2000" dirty="0" err="1">
                <a:solidFill>
                  <a:srgbClr val="C00000"/>
                </a:solidFill>
              </a:rPr>
              <a:t>terjadi</a:t>
            </a:r>
            <a:r>
              <a:rPr lang="en-US" sz="2000" dirty="0">
                <a:solidFill>
                  <a:srgbClr val="C00000"/>
                </a:solidFill>
              </a:rPr>
              <a:t> </a:t>
            </a:r>
            <a:r>
              <a:rPr lang="en-US" sz="2000" dirty="0" err="1">
                <a:solidFill>
                  <a:srgbClr val="C00000"/>
                </a:solidFill>
              </a:rPr>
              <a:t>dibiarkan</a:t>
            </a:r>
            <a:r>
              <a:rPr lang="en-US" sz="2000" dirty="0">
                <a:solidFill>
                  <a:srgbClr val="C00000"/>
                </a:solidFill>
              </a:rPr>
              <a:t> </a:t>
            </a:r>
            <a:r>
              <a:rPr lang="en-US" sz="2000" dirty="0" err="1">
                <a:solidFill>
                  <a:srgbClr val="C00000"/>
                </a:solidFill>
              </a:rPr>
              <a:t>setengah</a:t>
            </a:r>
            <a:r>
              <a:rPr lang="en-US" sz="2000" dirty="0">
                <a:solidFill>
                  <a:srgbClr val="C00000"/>
                </a:solidFill>
              </a:rPr>
              <a:t> </a:t>
            </a:r>
            <a:r>
              <a:rPr lang="en-US" sz="2000" dirty="0" err="1">
                <a:solidFill>
                  <a:srgbClr val="C00000"/>
                </a:solidFill>
              </a:rPr>
              <a:t>jalan</a:t>
            </a:r>
            <a:r>
              <a:rPr lang="en-US" sz="2000" dirty="0">
                <a:solidFill>
                  <a:srgbClr val="C00000"/>
                </a:solidFill>
              </a:rPr>
              <a:t>, </a:t>
            </a:r>
            <a:r>
              <a:rPr lang="en-US" sz="2000" dirty="0" err="1">
                <a:solidFill>
                  <a:srgbClr val="C00000"/>
                </a:solidFill>
              </a:rPr>
              <a:t>atau</a:t>
            </a:r>
            <a:r>
              <a:rPr lang="en-US" sz="2000" dirty="0">
                <a:solidFill>
                  <a:srgbClr val="C00000"/>
                </a:solidFill>
              </a:rPr>
              <a:t> </a:t>
            </a:r>
            <a:r>
              <a:rPr lang="en-US" sz="2000" dirty="0" err="1">
                <a:solidFill>
                  <a:srgbClr val="C00000"/>
                </a:solidFill>
              </a:rPr>
              <a:t>dibiarkan</a:t>
            </a:r>
            <a:r>
              <a:rPr lang="en-US" sz="2000" dirty="0">
                <a:solidFill>
                  <a:srgbClr val="C00000"/>
                </a:solidFill>
              </a:rPr>
              <a:t> 				</a:t>
            </a:r>
            <a:r>
              <a:rPr lang="en-US" sz="2000" dirty="0" err="1">
                <a:solidFill>
                  <a:srgbClr val="C00000"/>
                </a:solidFill>
              </a:rPr>
              <a:t>mengambang</a:t>
            </a:r>
            <a:r>
              <a:rPr lang="en-US" sz="2000" dirty="0">
                <a:solidFill>
                  <a:srgbClr val="C00000"/>
                </a:solidFill>
              </a:rPr>
              <a:t>, </a:t>
            </a:r>
            <a:r>
              <a:rPr lang="en-US" sz="2000" dirty="0" err="1">
                <a:solidFill>
                  <a:srgbClr val="C00000"/>
                </a:solidFill>
              </a:rPr>
              <a:t>tanpa</a:t>
            </a:r>
            <a:r>
              <a:rPr lang="en-US" sz="2000" dirty="0">
                <a:solidFill>
                  <a:srgbClr val="C00000"/>
                </a:solidFill>
              </a:rPr>
              <a:t> </a:t>
            </a:r>
            <a:r>
              <a:rPr lang="en-US" sz="2000" dirty="0" err="1">
                <a:solidFill>
                  <a:srgbClr val="C00000"/>
                </a:solidFill>
              </a:rPr>
              <a:t>ada</a:t>
            </a:r>
            <a:r>
              <a:rPr lang="en-US" sz="2000" dirty="0">
                <a:solidFill>
                  <a:srgbClr val="C00000"/>
                </a:solidFill>
              </a:rPr>
              <a:t> </a:t>
            </a:r>
            <a:r>
              <a:rPr lang="en-US" sz="2000" dirty="0" err="1">
                <a:solidFill>
                  <a:srgbClr val="C00000"/>
                </a:solidFill>
              </a:rPr>
              <a:t>keputusan</a:t>
            </a:r>
            <a:r>
              <a:rPr lang="en-US" sz="2000" dirty="0">
                <a:solidFill>
                  <a:srgbClr val="C00000"/>
                </a:solidFill>
              </a:rPr>
              <a:t> </a:t>
            </a:r>
            <a:r>
              <a:rPr lang="en-US" sz="2000" dirty="0" err="1">
                <a:solidFill>
                  <a:srgbClr val="C00000"/>
                </a:solidFill>
              </a:rPr>
              <a:t>akhir</a:t>
            </a:r>
            <a:r>
              <a:rPr lang="en-US" sz="2000" dirty="0">
                <a:solidFill>
                  <a:srgbClr val="C00000"/>
                </a:solidFill>
              </a:rPr>
              <a:t> yang </a:t>
            </a:r>
            <a:r>
              <a:rPr lang="en-US" sz="2000" dirty="0" err="1">
                <a:solidFill>
                  <a:srgbClr val="C00000"/>
                </a:solidFill>
              </a:rPr>
              <a:t>jelas</a:t>
            </a:r>
            <a:r>
              <a:rPr lang="en-US" sz="2000" dirty="0">
                <a:solidFill>
                  <a:srgbClr val="C00000"/>
                </a:solidFill>
              </a:rPr>
              <a:t>. </a:t>
            </a:r>
            <a:r>
              <a:rPr lang="en-US" sz="2000" dirty="0" err="1">
                <a:solidFill>
                  <a:srgbClr val="C00000"/>
                </a:solidFill>
              </a:rPr>
              <a:t>Biasanya</a:t>
            </a:r>
            <a:r>
              <a:rPr lang="en-US" sz="2000" dirty="0">
                <a:solidFill>
                  <a:srgbClr val="C00000"/>
                </a:solidFill>
              </a:rPr>
              <a:t> </a:t>
            </a:r>
            <a:r>
              <a:rPr lang="en-US" sz="2000" dirty="0" err="1">
                <a:solidFill>
                  <a:srgbClr val="C00000"/>
                </a:solidFill>
              </a:rPr>
              <a:t>kasus-kasus</a:t>
            </a:r>
            <a:r>
              <a:rPr lang="en-US" sz="2000" dirty="0">
                <a:solidFill>
                  <a:srgbClr val="C00000"/>
                </a:solidFill>
              </a:rPr>
              <a:t> 				</a:t>
            </a:r>
            <a:r>
              <a:rPr lang="en-US" sz="2000" dirty="0" err="1">
                <a:solidFill>
                  <a:srgbClr val="C00000"/>
                </a:solidFill>
              </a:rPr>
              <a:t>seperti</a:t>
            </a:r>
            <a:r>
              <a:rPr lang="en-US" sz="2000" dirty="0">
                <a:solidFill>
                  <a:srgbClr val="C00000"/>
                </a:solidFill>
              </a:rPr>
              <a:t> </a:t>
            </a:r>
            <a:r>
              <a:rPr lang="en-US" sz="2000" dirty="0" err="1">
                <a:solidFill>
                  <a:srgbClr val="C00000"/>
                </a:solidFill>
              </a:rPr>
              <a:t>bila</a:t>
            </a:r>
            <a:r>
              <a:rPr lang="en-US" sz="2000" dirty="0">
                <a:solidFill>
                  <a:srgbClr val="C00000"/>
                </a:solidFill>
              </a:rPr>
              <a:t> </a:t>
            </a:r>
            <a:r>
              <a:rPr lang="en-US" sz="2000" dirty="0" err="1">
                <a:solidFill>
                  <a:srgbClr val="C00000"/>
                </a:solidFill>
              </a:rPr>
              <a:t>menyangkut</a:t>
            </a:r>
            <a:r>
              <a:rPr lang="en-US" sz="2000" dirty="0">
                <a:solidFill>
                  <a:srgbClr val="C00000"/>
                </a:solidFill>
              </a:rPr>
              <a:t> </a:t>
            </a:r>
            <a:r>
              <a:rPr lang="en-US" sz="2000" dirty="0" err="1">
                <a:solidFill>
                  <a:srgbClr val="C00000"/>
                </a:solidFill>
              </a:rPr>
              <a:t>sejumlah</a:t>
            </a:r>
            <a:r>
              <a:rPr lang="en-US" sz="2000" dirty="0">
                <a:solidFill>
                  <a:srgbClr val="C00000"/>
                </a:solidFill>
              </a:rPr>
              <a:t> </a:t>
            </a:r>
            <a:r>
              <a:rPr lang="en-US" sz="2000" dirty="0" err="1">
                <a:solidFill>
                  <a:srgbClr val="C00000"/>
                </a:solidFill>
              </a:rPr>
              <a:t>pejabat</a:t>
            </a:r>
            <a:r>
              <a:rPr lang="en-US" sz="2000" dirty="0">
                <a:solidFill>
                  <a:srgbClr val="C00000"/>
                </a:solidFill>
              </a:rPr>
              <a:t> </a:t>
            </a:r>
            <a:r>
              <a:rPr lang="en-US" sz="2000" dirty="0" err="1">
                <a:solidFill>
                  <a:srgbClr val="C00000"/>
                </a:solidFill>
              </a:rPr>
              <a:t>tinggi</a:t>
            </a:r>
            <a:r>
              <a:rPr lang="en-US" sz="2000" dirty="0">
                <a:solidFill>
                  <a:srgbClr val="C00000"/>
                </a:solidFill>
              </a:rPr>
              <a:t>. Banyak </a:t>
            </a:r>
            <a:r>
              <a:rPr lang="en-US" sz="2000" dirty="0" err="1">
                <a:solidFill>
                  <a:srgbClr val="C00000"/>
                </a:solidFill>
              </a:rPr>
              <a:t>dalam</a:t>
            </a:r>
            <a:r>
              <a:rPr lang="en-US" sz="2000" dirty="0">
                <a:solidFill>
                  <a:srgbClr val="C00000"/>
                </a:solidFill>
              </a:rPr>
              <a:t> </a:t>
            </a:r>
            <a:r>
              <a:rPr lang="en-US" sz="2000" dirty="0" err="1">
                <a:solidFill>
                  <a:srgbClr val="C00000"/>
                </a:solidFill>
              </a:rPr>
              <a:t>praktik</a:t>
            </a:r>
            <a:r>
              <a:rPr lang="en-US" sz="2000" dirty="0">
                <a:solidFill>
                  <a:srgbClr val="C00000"/>
                </a:solidFill>
              </a:rPr>
              <a:t> 				</a:t>
            </a:r>
            <a:r>
              <a:rPr lang="en-US" sz="2000" dirty="0" err="1">
                <a:solidFill>
                  <a:srgbClr val="C00000"/>
                </a:solidFill>
              </a:rPr>
              <a:t>muncul</a:t>
            </a:r>
            <a:r>
              <a:rPr lang="en-US" sz="2000" dirty="0">
                <a:solidFill>
                  <a:srgbClr val="C00000"/>
                </a:solidFill>
              </a:rPr>
              <a:t> </a:t>
            </a:r>
            <a:r>
              <a:rPr lang="en-US" sz="2000" dirty="0" err="1">
                <a:solidFill>
                  <a:srgbClr val="C00000"/>
                </a:solidFill>
              </a:rPr>
              <a:t>kasus-kasus</a:t>
            </a:r>
            <a:r>
              <a:rPr lang="en-US" sz="2000" dirty="0">
                <a:solidFill>
                  <a:srgbClr val="C00000"/>
                </a:solidFill>
              </a:rPr>
              <a:t> yang di </a:t>
            </a:r>
            <a:r>
              <a:rPr lang="en-US" sz="2000" dirty="0" err="1">
                <a:solidFill>
                  <a:srgbClr val="C00000"/>
                </a:solidFill>
              </a:rPr>
              <a:t>peti</a:t>
            </a:r>
            <a:r>
              <a:rPr lang="en-US" sz="2000" dirty="0">
                <a:solidFill>
                  <a:srgbClr val="C00000"/>
                </a:solidFill>
              </a:rPr>
              <a:t> es </a:t>
            </a:r>
            <a:r>
              <a:rPr lang="en-US" sz="2000" dirty="0" err="1">
                <a:solidFill>
                  <a:srgbClr val="C00000"/>
                </a:solidFill>
              </a:rPr>
              <a:t>kan.</a:t>
            </a:r>
            <a:br>
              <a:rPr lang="en-US" sz="2000" dirty="0">
                <a:solidFill>
                  <a:srgbClr val="C00000"/>
                </a:solidFill>
              </a:rPr>
            </a:br>
            <a:r>
              <a:rPr lang="en-US" sz="2000" dirty="0">
                <a:solidFill>
                  <a:srgbClr val="C00000"/>
                </a:solidFill>
              </a:rPr>
              <a:t>    b. </a:t>
            </a:r>
            <a:r>
              <a:rPr lang="en-US" sz="2000" b="1" i="1" dirty="0">
                <a:solidFill>
                  <a:srgbClr val="C00000"/>
                </a:solidFill>
              </a:rPr>
              <a:t>Red Tape </a:t>
            </a:r>
            <a:r>
              <a:rPr lang="en-US" sz="2000" dirty="0" err="1">
                <a:solidFill>
                  <a:srgbClr val="C00000"/>
                </a:solidFill>
              </a:rPr>
              <a:t>yaitu</a:t>
            </a:r>
            <a:r>
              <a:rPr lang="en-US" sz="2000" dirty="0">
                <a:solidFill>
                  <a:srgbClr val="C00000"/>
                </a:solidFill>
              </a:rPr>
              <a:t> </a:t>
            </a:r>
            <a:r>
              <a:rPr lang="en-US" sz="2000" dirty="0" err="1">
                <a:solidFill>
                  <a:srgbClr val="C00000"/>
                </a:solidFill>
              </a:rPr>
              <a:t>penyakit</a:t>
            </a:r>
            <a:r>
              <a:rPr lang="en-US" sz="2000" dirty="0">
                <a:solidFill>
                  <a:srgbClr val="C00000"/>
                </a:solidFill>
              </a:rPr>
              <a:t> </a:t>
            </a:r>
            <a:r>
              <a:rPr lang="en-US" sz="2000" dirty="0" err="1">
                <a:solidFill>
                  <a:srgbClr val="C00000"/>
                </a:solidFill>
              </a:rPr>
              <a:t>birokrasi</a:t>
            </a:r>
            <a:r>
              <a:rPr lang="en-US" sz="2000" dirty="0">
                <a:solidFill>
                  <a:srgbClr val="C00000"/>
                </a:solidFill>
              </a:rPr>
              <a:t> yang </a:t>
            </a:r>
            <a:r>
              <a:rPr lang="en-US" sz="2000" dirty="0" err="1">
                <a:solidFill>
                  <a:srgbClr val="C00000"/>
                </a:solidFill>
              </a:rPr>
              <a:t>berkaitan</a:t>
            </a:r>
            <a:r>
              <a:rPr lang="en-US" sz="2000" dirty="0">
                <a:solidFill>
                  <a:srgbClr val="C00000"/>
                </a:solidFill>
              </a:rPr>
              <a:t> </a:t>
            </a:r>
            <a:r>
              <a:rPr lang="en-US" sz="2000" dirty="0" err="1">
                <a:solidFill>
                  <a:srgbClr val="C00000"/>
                </a:solidFill>
              </a:rPr>
              <a:t>dengan</a:t>
            </a:r>
            <a:r>
              <a:rPr lang="en-US" sz="2000" dirty="0">
                <a:solidFill>
                  <a:srgbClr val="C00000"/>
                </a:solidFill>
              </a:rPr>
              <a:t> </a:t>
            </a:r>
            <a:r>
              <a:rPr lang="en-US" sz="2000" dirty="0" err="1">
                <a:solidFill>
                  <a:srgbClr val="C00000"/>
                </a:solidFill>
              </a:rPr>
              <a:t>penyelenggaraan</a:t>
            </a:r>
            <a:r>
              <a:rPr lang="en-US" sz="2000" dirty="0">
                <a:solidFill>
                  <a:srgbClr val="C00000"/>
                </a:solidFill>
              </a:rPr>
              <a:t> 			</a:t>
            </a:r>
            <a:r>
              <a:rPr lang="en-US" sz="2000" dirty="0" err="1">
                <a:solidFill>
                  <a:srgbClr val="C00000"/>
                </a:solidFill>
              </a:rPr>
              <a:t>pelayanan</a:t>
            </a:r>
            <a:r>
              <a:rPr lang="en-US" sz="2000" dirty="0">
                <a:solidFill>
                  <a:srgbClr val="C00000"/>
                </a:solidFill>
              </a:rPr>
              <a:t> yang </a:t>
            </a:r>
            <a:r>
              <a:rPr lang="en-US" sz="2000" dirty="0" err="1">
                <a:solidFill>
                  <a:srgbClr val="C00000"/>
                </a:solidFill>
              </a:rPr>
              <a:t>berbelit-belit</a:t>
            </a:r>
            <a:r>
              <a:rPr lang="en-US" sz="2000" dirty="0">
                <a:solidFill>
                  <a:srgbClr val="C00000"/>
                </a:solidFill>
              </a:rPr>
              <a:t>, </a:t>
            </a:r>
            <a:r>
              <a:rPr lang="en-US" sz="2000" dirty="0" err="1">
                <a:solidFill>
                  <a:srgbClr val="C00000"/>
                </a:solidFill>
              </a:rPr>
              <a:t>memakan</a:t>
            </a:r>
            <a:r>
              <a:rPr lang="en-US" sz="2000" dirty="0">
                <a:solidFill>
                  <a:srgbClr val="C00000"/>
                </a:solidFill>
              </a:rPr>
              <a:t> </a:t>
            </a:r>
            <a:r>
              <a:rPr lang="en-US" sz="2000" dirty="0" err="1">
                <a:solidFill>
                  <a:srgbClr val="C00000"/>
                </a:solidFill>
              </a:rPr>
              <a:t>waktu</a:t>
            </a:r>
            <a:r>
              <a:rPr lang="en-US" sz="2000" dirty="0">
                <a:solidFill>
                  <a:srgbClr val="C00000"/>
                </a:solidFill>
              </a:rPr>
              <a:t> lama, </a:t>
            </a:r>
            <a:r>
              <a:rPr lang="en-US" sz="2000" dirty="0" err="1">
                <a:solidFill>
                  <a:srgbClr val="C00000"/>
                </a:solidFill>
              </a:rPr>
              <a:t>meski</a:t>
            </a:r>
            <a:r>
              <a:rPr lang="en-US" sz="2000" dirty="0">
                <a:solidFill>
                  <a:srgbClr val="C00000"/>
                </a:solidFill>
              </a:rPr>
              <a:t> </a:t>
            </a:r>
            <a:r>
              <a:rPr lang="en-US" sz="2000" dirty="0" err="1">
                <a:solidFill>
                  <a:srgbClr val="C00000"/>
                </a:solidFill>
              </a:rPr>
              <a:t>sebenarnya</a:t>
            </a:r>
            <a:r>
              <a:rPr lang="en-US" sz="2000" dirty="0">
                <a:solidFill>
                  <a:srgbClr val="C00000"/>
                </a:solidFill>
              </a:rPr>
              <a:t> </a:t>
            </a:r>
            <a:r>
              <a:rPr lang="en-US" sz="2000" dirty="0" err="1">
                <a:solidFill>
                  <a:srgbClr val="C00000"/>
                </a:solidFill>
              </a:rPr>
              <a:t>bisa</a:t>
            </a:r>
            <a:r>
              <a:rPr lang="en-US" sz="2000" dirty="0">
                <a:solidFill>
                  <a:srgbClr val="C00000"/>
                </a:solidFill>
              </a:rPr>
              <a:t> 			</a:t>
            </a:r>
            <a:r>
              <a:rPr lang="en-US" sz="2000" dirty="0" err="1">
                <a:solidFill>
                  <a:srgbClr val="C00000"/>
                </a:solidFill>
              </a:rPr>
              <a:t>diselesaikan</a:t>
            </a:r>
            <a:r>
              <a:rPr lang="en-US" sz="2000" dirty="0">
                <a:solidFill>
                  <a:srgbClr val="C00000"/>
                </a:solidFill>
              </a:rPr>
              <a:t> </a:t>
            </a:r>
            <a:r>
              <a:rPr lang="en-US" sz="2000" dirty="0" err="1">
                <a:solidFill>
                  <a:srgbClr val="C00000"/>
                </a:solidFill>
              </a:rPr>
              <a:t>secara</a:t>
            </a:r>
            <a:r>
              <a:rPr lang="en-US" sz="2000" dirty="0">
                <a:solidFill>
                  <a:srgbClr val="C00000"/>
                </a:solidFill>
              </a:rPr>
              <a:t> </a:t>
            </a:r>
            <a:r>
              <a:rPr lang="en-US" sz="2000" dirty="0" err="1">
                <a:solidFill>
                  <a:srgbClr val="C00000"/>
                </a:solidFill>
              </a:rPr>
              <a:t>singkat</a:t>
            </a:r>
            <a:r>
              <a:rPr lang="en-US" sz="2000" dirty="0">
                <a:solidFill>
                  <a:srgbClr val="C00000"/>
                </a:solidFill>
              </a:rPr>
              <a:t>.</a:t>
            </a:r>
            <a:br>
              <a:rPr lang="en-US" sz="2000" dirty="0">
                <a:solidFill>
                  <a:srgbClr val="C00000"/>
                </a:solidFill>
              </a:rPr>
            </a:br>
            <a:r>
              <a:rPr lang="en-US" sz="2000" dirty="0">
                <a:solidFill>
                  <a:srgbClr val="C00000"/>
                </a:solidFill>
              </a:rPr>
              <a:t>    c. </a:t>
            </a:r>
            <a:r>
              <a:rPr lang="en-US" sz="2000" b="1" i="1" dirty="0" err="1">
                <a:solidFill>
                  <a:srgbClr val="C00000"/>
                </a:solidFill>
              </a:rPr>
              <a:t>Cicumloution</a:t>
            </a:r>
            <a:r>
              <a:rPr lang="en-US" sz="2000" dirty="0">
                <a:solidFill>
                  <a:srgbClr val="C00000"/>
                </a:solidFill>
              </a:rPr>
              <a:t> </a:t>
            </a:r>
            <a:r>
              <a:rPr lang="en-US" sz="2000" dirty="0" err="1">
                <a:solidFill>
                  <a:srgbClr val="C00000"/>
                </a:solidFill>
              </a:rPr>
              <a:t>yaitu</a:t>
            </a:r>
            <a:r>
              <a:rPr lang="en-US" sz="2000" dirty="0">
                <a:solidFill>
                  <a:srgbClr val="C00000"/>
                </a:solidFill>
              </a:rPr>
              <a:t> </a:t>
            </a:r>
            <a:r>
              <a:rPr lang="en-US" sz="2000" dirty="0" err="1">
                <a:solidFill>
                  <a:srgbClr val="C00000"/>
                </a:solidFill>
              </a:rPr>
              <a:t>Penyakit</a:t>
            </a:r>
            <a:r>
              <a:rPr lang="en-US" sz="2000" dirty="0">
                <a:solidFill>
                  <a:srgbClr val="C00000"/>
                </a:solidFill>
              </a:rPr>
              <a:t> para </a:t>
            </a:r>
            <a:r>
              <a:rPr lang="en-US" sz="2000" dirty="0" err="1">
                <a:solidFill>
                  <a:srgbClr val="C00000"/>
                </a:solidFill>
              </a:rPr>
              <a:t>birokrat</a:t>
            </a:r>
            <a:r>
              <a:rPr lang="en-US" sz="2000" dirty="0">
                <a:solidFill>
                  <a:srgbClr val="C00000"/>
                </a:solidFill>
              </a:rPr>
              <a:t> yang </a:t>
            </a:r>
            <a:r>
              <a:rPr lang="en-US" sz="2000" dirty="0" err="1">
                <a:solidFill>
                  <a:srgbClr val="C00000"/>
                </a:solidFill>
              </a:rPr>
              <a:t>terbiasa</a:t>
            </a:r>
            <a:r>
              <a:rPr lang="en-US" sz="2000" dirty="0">
                <a:solidFill>
                  <a:srgbClr val="C00000"/>
                </a:solidFill>
              </a:rPr>
              <a:t> </a:t>
            </a:r>
            <a:r>
              <a:rPr lang="en-US" sz="2000" dirty="0" err="1">
                <a:solidFill>
                  <a:srgbClr val="C00000"/>
                </a:solidFill>
              </a:rPr>
              <a:t>menggunakan</a:t>
            </a:r>
            <a:r>
              <a:rPr lang="en-US" sz="2000" dirty="0">
                <a:solidFill>
                  <a:srgbClr val="C00000"/>
                </a:solidFill>
              </a:rPr>
              <a:t> 				</a:t>
            </a:r>
            <a:r>
              <a:rPr lang="en-US" sz="2000" dirty="0" err="1">
                <a:solidFill>
                  <a:srgbClr val="C00000"/>
                </a:solidFill>
              </a:rPr>
              <a:t>katakata</a:t>
            </a:r>
            <a:r>
              <a:rPr lang="en-US" sz="2000" dirty="0">
                <a:solidFill>
                  <a:srgbClr val="C00000"/>
                </a:solidFill>
              </a:rPr>
              <a:t> </a:t>
            </a:r>
            <a:r>
              <a:rPr lang="en-US" sz="2000" dirty="0" err="1">
                <a:solidFill>
                  <a:srgbClr val="C00000"/>
                </a:solidFill>
              </a:rPr>
              <a:t>terlalu</a:t>
            </a:r>
            <a:r>
              <a:rPr lang="en-US" sz="2000" dirty="0">
                <a:solidFill>
                  <a:srgbClr val="C00000"/>
                </a:solidFill>
              </a:rPr>
              <a:t> </a:t>
            </a:r>
            <a:r>
              <a:rPr lang="en-US" sz="2000" dirty="0" err="1">
                <a:solidFill>
                  <a:srgbClr val="C00000"/>
                </a:solidFill>
              </a:rPr>
              <a:t>banyak</a:t>
            </a:r>
            <a:r>
              <a:rPr lang="en-US" sz="2000" dirty="0">
                <a:solidFill>
                  <a:srgbClr val="C00000"/>
                </a:solidFill>
              </a:rPr>
              <a:t>. Banyak </a:t>
            </a:r>
            <a:r>
              <a:rPr lang="en-US" sz="2000" dirty="0" err="1">
                <a:solidFill>
                  <a:srgbClr val="C00000"/>
                </a:solidFill>
              </a:rPr>
              <a:t>janji</a:t>
            </a:r>
            <a:r>
              <a:rPr lang="en-US" sz="2000" dirty="0">
                <a:solidFill>
                  <a:srgbClr val="C00000"/>
                </a:solidFill>
              </a:rPr>
              <a:t> </a:t>
            </a:r>
            <a:r>
              <a:rPr lang="en-US" sz="2000" dirty="0" err="1">
                <a:solidFill>
                  <a:srgbClr val="C00000"/>
                </a:solidFill>
              </a:rPr>
              <a:t>tetapi</a:t>
            </a:r>
            <a:r>
              <a:rPr lang="en-US" sz="2000" dirty="0">
                <a:solidFill>
                  <a:srgbClr val="C00000"/>
                </a:solidFill>
              </a:rPr>
              <a:t> </a:t>
            </a:r>
            <a:r>
              <a:rPr lang="en-US" sz="2000" dirty="0" err="1">
                <a:solidFill>
                  <a:srgbClr val="C00000"/>
                </a:solidFill>
              </a:rPr>
              <a:t>tidak</a:t>
            </a:r>
            <a:r>
              <a:rPr lang="en-US" sz="2000" dirty="0">
                <a:solidFill>
                  <a:srgbClr val="C00000"/>
                </a:solidFill>
              </a:rPr>
              <a:t> </a:t>
            </a:r>
            <a:r>
              <a:rPr lang="en-US" sz="2000" dirty="0" err="1">
                <a:solidFill>
                  <a:srgbClr val="C00000"/>
                </a:solidFill>
              </a:rPr>
              <a:t>ditepati</a:t>
            </a:r>
            <a:r>
              <a:rPr lang="en-US" sz="2000" dirty="0">
                <a:solidFill>
                  <a:srgbClr val="C00000"/>
                </a:solidFill>
              </a:rPr>
              <a:t>. Banyak kata 				</a:t>
            </a:r>
            <a:r>
              <a:rPr lang="en-US" sz="2000" dirty="0" err="1">
                <a:solidFill>
                  <a:srgbClr val="C00000"/>
                </a:solidFill>
              </a:rPr>
              <a:t>manis</a:t>
            </a:r>
            <a:r>
              <a:rPr lang="en-US" sz="2000" dirty="0">
                <a:solidFill>
                  <a:srgbClr val="C00000"/>
                </a:solidFill>
              </a:rPr>
              <a:t> </a:t>
            </a:r>
            <a:r>
              <a:rPr lang="en-US" sz="2000" dirty="0" err="1">
                <a:solidFill>
                  <a:srgbClr val="C00000"/>
                </a:solidFill>
              </a:rPr>
              <a:t>untuk</a:t>
            </a:r>
            <a:r>
              <a:rPr lang="en-US" sz="2000" dirty="0">
                <a:solidFill>
                  <a:srgbClr val="C00000"/>
                </a:solidFill>
              </a:rPr>
              <a:t> </a:t>
            </a:r>
            <a:r>
              <a:rPr lang="en-US" sz="2000" dirty="0" err="1">
                <a:solidFill>
                  <a:srgbClr val="C00000"/>
                </a:solidFill>
              </a:rPr>
              <a:t>menenangkan</a:t>
            </a:r>
            <a:r>
              <a:rPr lang="en-US" sz="2000" dirty="0">
                <a:solidFill>
                  <a:srgbClr val="C00000"/>
                </a:solidFill>
              </a:rPr>
              <a:t> </a:t>
            </a:r>
            <a:r>
              <a:rPr lang="en-US" sz="2000" dirty="0" err="1">
                <a:solidFill>
                  <a:srgbClr val="C00000"/>
                </a:solidFill>
              </a:rPr>
              <a:t>gejolak</a:t>
            </a:r>
            <a:r>
              <a:rPr lang="en-US" sz="2000" dirty="0">
                <a:solidFill>
                  <a:srgbClr val="C00000"/>
                </a:solidFill>
              </a:rPr>
              <a:t> masa. </a:t>
            </a:r>
            <a:r>
              <a:rPr lang="en-US" sz="2000" dirty="0" err="1">
                <a:solidFill>
                  <a:srgbClr val="C00000"/>
                </a:solidFill>
              </a:rPr>
              <a:t>Kadang-kadang</a:t>
            </a:r>
            <a:r>
              <a:rPr lang="en-US" sz="2000" dirty="0">
                <a:solidFill>
                  <a:srgbClr val="C00000"/>
                </a:solidFill>
              </a:rPr>
              <a:t> </a:t>
            </a:r>
            <a:r>
              <a:rPr lang="en-US" sz="2000" dirty="0" err="1">
                <a:solidFill>
                  <a:srgbClr val="C00000"/>
                </a:solidFill>
              </a:rPr>
              <a:t>banyak</a:t>
            </a:r>
            <a:r>
              <a:rPr lang="en-US" sz="2000" dirty="0">
                <a:solidFill>
                  <a:srgbClr val="C00000"/>
                </a:solidFill>
              </a:rPr>
              <a:t> kata-kata 			</a:t>
            </a:r>
            <a:r>
              <a:rPr lang="en-US" sz="2000" dirty="0" err="1">
                <a:solidFill>
                  <a:srgbClr val="C00000"/>
                </a:solidFill>
              </a:rPr>
              <a:t>kontroversi</a:t>
            </a:r>
            <a:r>
              <a:rPr lang="en-US" sz="2000" dirty="0">
                <a:solidFill>
                  <a:srgbClr val="C00000"/>
                </a:solidFill>
              </a:rPr>
              <a:t> </a:t>
            </a:r>
            <a:r>
              <a:rPr lang="en-US" sz="2000" dirty="0" err="1">
                <a:solidFill>
                  <a:srgbClr val="C00000"/>
                </a:solidFill>
              </a:rPr>
              <a:t>antar</a:t>
            </a:r>
            <a:r>
              <a:rPr lang="en-US" sz="2000" dirty="0">
                <a:solidFill>
                  <a:srgbClr val="C00000"/>
                </a:solidFill>
              </a:rPr>
              <a:t> </a:t>
            </a:r>
            <a:r>
              <a:rPr lang="en-US" sz="2000" dirty="0" err="1">
                <a:solidFill>
                  <a:srgbClr val="C00000"/>
                </a:solidFill>
              </a:rPr>
              <a:t>elit</a:t>
            </a:r>
            <a:r>
              <a:rPr lang="en-US" sz="2000" dirty="0">
                <a:solidFill>
                  <a:srgbClr val="C00000"/>
                </a:solidFill>
              </a:rPr>
              <a:t> yang </a:t>
            </a:r>
            <a:r>
              <a:rPr lang="en-US" sz="2000" dirty="0" err="1">
                <a:solidFill>
                  <a:srgbClr val="C00000"/>
                </a:solidFill>
              </a:rPr>
              <a:t>sifatnya</a:t>
            </a:r>
            <a:r>
              <a:rPr lang="en-US" sz="2000" dirty="0">
                <a:solidFill>
                  <a:srgbClr val="C00000"/>
                </a:solidFill>
              </a:rPr>
              <a:t> bias </a:t>
            </a:r>
            <a:r>
              <a:rPr lang="en-US" sz="2000" dirty="0" err="1">
                <a:solidFill>
                  <a:srgbClr val="C00000"/>
                </a:solidFill>
              </a:rPr>
              <a:t>membingungkan</a:t>
            </a:r>
            <a:r>
              <a:rPr lang="en-US" sz="2000" dirty="0">
                <a:solidFill>
                  <a:srgbClr val="C00000"/>
                </a:solidFill>
              </a:rPr>
              <a:t> </a:t>
            </a:r>
            <a:r>
              <a:rPr lang="en-US" sz="2000" dirty="0" err="1">
                <a:solidFill>
                  <a:srgbClr val="C00000"/>
                </a:solidFill>
              </a:rPr>
              <a:t>masyarakat</a:t>
            </a:r>
            <a:r>
              <a:rPr lang="en-US" sz="2000" dirty="0">
                <a:solidFill>
                  <a:srgbClr val="C00000"/>
                </a:solidFill>
              </a:rPr>
              <a:t>.</a:t>
            </a:r>
            <a:br>
              <a:rPr lang="en-US" sz="2000" dirty="0">
                <a:solidFill>
                  <a:srgbClr val="C00000"/>
                </a:solidFill>
              </a:rPr>
            </a:br>
            <a:endParaRPr lang="en-US" sz="2000" dirty="0"/>
          </a:p>
        </p:txBody>
      </p:sp>
    </p:spTree>
    <p:extLst>
      <p:ext uri="{BB962C8B-B14F-4D97-AF65-F5344CB8AC3E}">
        <p14:creationId xmlns:p14="http://schemas.microsoft.com/office/powerpoint/2010/main" val="178448415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78</TotalTime>
  <Words>196</Words>
  <Application>Microsoft Office PowerPoint</Application>
  <PresentationFormat>Widescreen</PresentationFormat>
  <Paragraphs>17</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Eras Demi ITC</vt:lpstr>
      <vt:lpstr>Trebuchet MS</vt:lpstr>
      <vt:lpstr>Wingdings 3</vt:lpstr>
      <vt:lpstr>Facet</vt:lpstr>
      <vt:lpstr>ETIKA ADMINISTRASI PUBLIK 5</vt:lpstr>
      <vt:lpstr>  Tujuan Pembelajaran  1. Memahami, mengetahui dan menjelaskan Bentuk-Bentuk       Mal-Administrasi  2. Memahami, mengetahui dan menjelaskan Lembaga Ombudsman,  Tugas dan Wewenangnya   </vt:lpstr>
      <vt:lpstr>INTISARI  Maladministrasi diartikan sebagai perilaku atau perbuatan melawan hukum, melampaui wewenang, menggunakan wewenang untuk tujuan lain dari yang menjadi tujuan wewenang tersebut, termasuk kelalaian atau pengabaian kewajiban hukum dalam penyelenggaraan pelayanan publik yang dilakukan oleh Penyelenggara Negara dan pemerintahan yang menimbulkan kerugian materiil dan/atau immateriil bagi masyarakat dan orang perseorangan.   Bentuk-bentuk maladministrasi yang paling umum adalah penundaan berlarut, penyalahgunaan wewenang, penyimpangan prosedur, pengabaian kewajiban hukum, tidak transparan, kelalaian, diskriminasi, tidak profesional, ketidakjelasan informasi, tindakan sewenang-wenang, ketidakpastian hukum, dan salah pengelolaan.   Ombudsman adalah lembaga negara yang mempunyai kewenangan mengawasi penyelenggaraan pelayanan publik. </vt:lpstr>
      <vt:lpstr>Kata maladministrasi mungkin masih asing di telinga publik dibandingkan dengan kata malpraktik. Namun, pada intinya kedua kata tersebut sama-sama mengartikan kesalahan/penyimpangan. Jika malapraktik sebuah kesalahan/penyimpangan yang terjadi pada dunia kesehatan sebagaimana tercantum dalam Kamus Besar Bahasa Indonesia (KBBI) disebutkan malapraktik adalah praktik kedokteran yang salah, tidak tepat, menyalahi undang-undang atau kode etik, maka kata “maladministrasi” sebagai bentuk kesalahan penyimpangan pada proses penyelenggaraan pelayanan publik.  Sebetulnya apa itu maladministrasi? Di dalam Undang-Undang Nomor 37 Tahun 2008 tentang Ombudsman Republik Indonesia, “maladministrasi” adalah perilaku atau perbuatan melawan hukum, melampaui wewenang, menggunakan wewenang untuk tujuan lain dari yang menjadi tujuan wewenang tersebut, termasuk kelalaian atau pengabaian kewajiban hukum dalam penyelenggaraan pelayanan publik yang dilakukan oleh penyelenggara negara dan pemerintah yang menimbulkan kerugian materiil dan/atau immaterial bagi masyarakat dan orang perseorangan.    </vt:lpstr>
      <vt:lpstr>Bentuk-bentuk maladministrasi tersebut kemudian dijelaskan lagi lebih sederhana yang dapat dipahami oleh masyarakat atau yang biasanya terjadi di setiap proses pemberian pelayanan di antaranya; penundaan berlarut, tidak memberikan pelayanan, tidak kompeten, penyalahgunaan wewenang, penyimpangan prosedur, permintaan imbalan, tidak patut, berpihak, diskriminasi dan konflik kepentingan.   Jika kita melihat konteks dari kata maladministrasi dan malpraktik, maka kata maladministrasi lebih bersifat luas karena menyangkut segala yang hal yang berkaitan dengan pelayanan publik yang di dalamnya termasuk pelayanan kesehatan jika dibandingkan dengan malpraktik yang hanya ada pada lingkup kesehatan. Karena begitu luasnya makna dari maladministrasi dan potensi terjadinya maladministrasi, Ombudsman Republik Indonesia sebagai satu-satunya Lembaga negara yang diberikan kewenangan untuk menindaklanjuti segala bentuk dugaan maladministrasi yang bertujuan untuk mendorong penyelenggaraan negara dan pemerintah yang efektif dan efisien, jujur, terbuka, bersih, serta bebas dari korupsi, kolusi dan nepotisme.  </vt:lpstr>
      <vt:lpstr>  Kewajiban negara dan pemerintah dalam menyelenggarakan proses pelayanan publik yang efektif dan efesien tak luput dari Asas Umum Pemerintahan yang Baik (AUPB) diantaranya adalah kemanfaatan, ketidakberpihakan, tidak menyalahgunakan wewenang dan sebagainya guna mewujudkan pelayanan yang berkualitas bahkan prima. AUPB sendiri merupakan etik dalam penyelengaraan pemerintahan termasuk didalamnya penyelenggaraan pelayanan publik. Maka, pelanggaraan terhadap AUPB juga merupakan bentuk maladministrasi. </vt:lpstr>
      <vt:lpstr>Definisi Maladministrasi Maladministrasi menurut Undang-Undang Nomor 37 Tahun 2008 tentang Ombudsman Republik Indonesia (“UU 37/2008”) diartikan sebagai perilaku atau perbuatan melawan hukum, melampaui wewenang, menggunakan wewenang untuk tujuan lain dari yang menjadi tujuan wewenang tersebut, termasuk kelalaian atau pengabaian kewajiban hukum dalam penyelenggaraan pelayanan publik yang dilakukan oleh Penyelenggara Negara dan pemerintahan yang menimbulkan kerugian materiil dan/atau immateriil bagi masyarakat dan orang perseorangan.   Menurut Hendra Nurtjahjo dkk dalam buku Memahami Maladministrasi (hal. 11-12) menjelaskan definisi maladministrasi yaitu: a. Perilaku dan perbuatan melawan hukum, b. Perilaku dan perbuatan melampaui wewenang, c. Menggunakan wewenang untuk tujuan lain dari yg menjadi tujuan wewenang itu, d. Kelalaian, e. Pengabaian kewajiban hukum, f.  Dalam penyelenggaraan pelayanan publik, g. Dilakukan oleh Penyelenggara Negara dan pemerintahan, h. Menimbulkan kerugian materiil dan/atau immaterial, i.  Bagi masyarakat dan orang perseorangan. </vt:lpstr>
      <vt:lpstr>Bentuk-Bentuk Mal-Administrasi  Bentuk-bentuk perbuatan yang termasuk mal-administrasi yang paling umum adalah penundaan berlarut, penyalahgunaan wewenang, penyimpangan prosedur, pengabaian kewajiban hukum, tidak transparan, kelalaian, diskriminasi, tidak profesional, ketidakjelasan informasi, tindakan sewenang-wenang, ketidakpastian hukum, dan salah pengelolaan.  Menurut Hendra dkk menjelaskan yang termasuk bentuk tindakan mal-administrasi adalah tindakan-tindakan yang dilakukan aparatur pemerintah dikarenakan adanya: 1. Mis Conduct yaitu melakukan sesuatu di kantor yang bertentangan dengan  kepentingan kantor. 2. Deceitful practice yaitu praktek-praktek kebohongan, tidak jujur terhadap  publik. Masyarakat disuguhi informasi yang menjebak, informasi yang tidak  sebenarnya, untuk kepentingan birokrat. 3. Korupsi yang terjadi karena penyalahgunaan wewenang yang dimilikinya,  termasuk didalamnya mempergunakan kewenangan untuk tujuan lain dari tujuan  pemberian kewenangan, dan dengan tindakan tersebut untuk kepentingan  memperkaya dirinya, orang lain kelompok maupun korporasi yang merugikan  keuangan negara. </vt:lpstr>
      <vt:lpstr>4. Defective Policy Implementation yaitu kebijakan yang tidak berakhir dengan    implementasi. Keputusan-keputusan atau komitmen-komitmen politik hanya  berhenti sampai pembahasan undang-undang atau pengesahan undang-undang,  tetapi tidak sampai ditindak lanjuti menjadi kenyataan.  5. Bureaupathologis adalah penyakit-penyakit birokrasi ini antara lain:     a. Indecision yaitu tidak adanya keputusan yang jelas atas suatu kasus. Jadi     suatu kasus yang pernah terjadi dibiarkan setengah jalan, atau dibiarkan     mengambang, tanpa ada keputusan akhir yang jelas. Biasanya kasus-kasus     seperti bila menyangkut sejumlah pejabat tinggi. Banyak dalam praktik     muncul kasus-kasus yang di peti es kan.     b. Red Tape yaitu penyakit birokrasi yang berkaitan dengan penyelenggaraan    pelayanan yang berbelit-belit, memakan waktu lama, meski sebenarnya bisa    diselesaikan secara singkat.     c. Cicumloution yaitu Penyakit para birokrat yang terbiasa menggunakan     katakata terlalu banyak. Banyak janji tetapi tidak ditepati. Banyak kata     manis untuk menenangkan gejolak masa. Kadang-kadang banyak kata-kata    kontroversi antar elit yang sifatnya bias membingungkan masyarakat. </vt:lpstr>
      <vt:lpstr>d. Rigidity yaitu penyakit birokrasi yang sifatnya kaku. Ini efek dari model  pemisahan dan impersonality dari karakter birokrasi itu sendiri. Penyakit ini  nampak,dalam pelayanan birokrasi yang kaku, tidak fleksibel, yang pokoknya  baku menurut aturan, tanpa melihat kasus-perkasus. e. Psycophancy yaitu kecenderungan penyakit birokrat untuk menjilat pada  atasannya. Ada gejala Asal Bapak senang. Kecenderungan birokrat melayani  individu atasannya, bukan melayani publik dan hati nurani. Gejala ini bisa juga  dikatakan loyalitas pada individu, bukan loyalitas pada publik. f. Over staffing yaitu Gejala penyakit dalam birokrasi dalam bentuk  pembengkakan staf. Terlalu banyak staf sehingga mengurangi efisiensi. g. Paperasserie adalah kecenderungan birokrasi menggunakan banyak kertas,  banyak formulir-formulir, banyak laporan-laporan, tetapi tidak pernah  dipergunakan sebagaimana mestinya fungsinya. h. Defective accounting yaitu pemeriksaan keuangan yang cacat. Artinya  pelaporan keuangan tidak sebagaiamana mestinya, ada pelaporan keuangan  ganda untuk kepentingan mengelabuhi. Biasanya kesalahan dalam keuangan ini  adalah mark up proyek keuangan.</vt:lpstr>
      <vt:lpstr>Lembaga Ombudsman  Ombudsman adalah lembaga negara yang mempunyai kewenangan mengawasi penyelenggaraan pelayanan publik baik yang diselenggarakan oleh penyelenggara negara dan pemerintahan termasuk yang diselenggarakan oleh Badan Usaha Milik Negara, Badan Usaha Milik Daerah, dan Badan Hukum Milik Negara serta badan swasta atau perseorangan yang diberi tugas menyelenggarakan pelayanan publik tertentu yang sebagian atau seluruh dananya bersumber dari anggaran pendapatan dan belanja negara dan/atau anggaran pendapatan dan belanja daerah.(Pasal 1 ayat 1 UU No.37/2008)   Tugas Ombudsman  Meluruskan pernyataan Anda soal kewenangan Ombudsman dalam menangani maladministrasi, kami luruskan bahwa menangani maladministrasi bukanlah kewenangan Ombudsman, melainkan tugas Ombudsman seperti yang disebut dalam Pasal 7 UU 37/2008:   </vt:lpstr>
      <vt:lpstr>Ombudsman bertugas: a. menerima Laporan atas dugaan Maladministrasi dalam penyelenggaraan     pelayanan publik; b. melakukan pemeriksaan substansi atas Laporan; c. menindaklanjuti Laporan yang tercakup dalam ruang lingkup kewenangan     Ombudsman; d. melakukan investigasi atas prakarsa sendiri terhadap dugaan Maladministrasi     dalam penyelenggaraan pelayanan publik; e. melakukan koordinasi dan kerja sama dengan lembaga negara atau Lembaga     pemerintahan lainnya serta lembaga kemasyarakatan dan perseorangan; f. membangun jaringan kerja; g. melakukan upaya pencegahan Maladministrasi dalam penyelenggaraan     pelayanan publik;  h. melakukan tugas lain yang diberikan oleh undang-undang.  </vt:lpstr>
      <vt:lpstr>Wewenang Ombudsman  Dalam menjalankan fungsi dan tugasnya, Ombudsman berwenang: a. meminta keterangan secara lisan dan/atau tertulis dari Pelapor, Terlapor,  atau  pihak lain yang terkait mengenai Laporan yang disampaikan kepada  Ombudsman; b. memeriksa keputusan, surat-menyurat, atau dokumen lain yang ada pada  Pelapor ataupun Terlapor untuk mendapatkan kebenaran suatu Laporan; c. meminta klarifikasi dan/atau salinan atau fotokopi dokumen yang diperlukan  dari instansi mana pun untuk pemeriksaan Laporan dari instansi Terlapor; d. melakukan pemanggilan terhadap Pelapor, Terlapor, dan pihak lain yang  terkait dengan Laporan; e. menyelesaikan laporan melalui mediasi dan konsiliasi atas permintaan para  pihak; f. membuat Rekomendasi mengenai penyelesaian Laporan, termasuk  Rekomendasi untuk membayar ganti rugi dan/atau rehabilitasi kepada pihak  yang dirugikan; g. demi kepentingan umum mengumumkan hasil temuan, kesimpulan, dan  Rekomendasi;       h. menyampaikan saran kepada Presiden, kepala daerah, atau pimpinan Penyelenggara Negara lainnya guna perbaikan dan penyempurnaan organisasi dan/atau prosedur pelayanan publik; i. menyampaikan saran kepada Dewan Perwakilan Rakyat dan/atau Presiden, Dewan Perwakilan Rakyat Daerah dan/atau kepala daerah agar terhadap undang-undang dan peraturan perundangundangan lainnya diadakan perubahan dalam rangka mencegah Maladministrasi.   </vt:lpstr>
      <vt:lpstr>h. menyampaikan saran kepada Presiden, kepala daerah, atau pimpinan  Penyelenggara Negara lainnya guna perbaikan dan penyempurnaan  organisasi dan/atau prosedur pelayanan publik; i. menyampaikan saran kepada Dewan Perwakilan Rakyat dan/atau  Presiden,  Dewan Perwakilan Rakyat Daerah dan/atau kepala daerah agar terhadap  undang-undang dan peraturan perundangundangan lainnya diadakan  perubahan dalam rangka mencegah Maladministrasi.    </vt:lpstr>
      <vt:lpstr>TERIMA KASIH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ETIKA ADMINISTRASI PUBLIK 5</dc:title>
  <dc:creator>user</dc:creator>
  <cp:lastModifiedBy>user</cp:lastModifiedBy>
  <cp:revision>19</cp:revision>
  <dcterms:created xsi:type="dcterms:W3CDTF">2021-09-23T11:39:15Z</dcterms:created>
  <dcterms:modified xsi:type="dcterms:W3CDTF">2021-09-23T12:57:37Z</dcterms:modified>
</cp:coreProperties>
</file>