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7" r:id="rId3"/>
    <p:sldId id="352" r:id="rId4"/>
    <p:sldId id="353" r:id="rId5"/>
    <p:sldId id="354" r:id="rId6"/>
    <p:sldId id="378" r:id="rId7"/>
    <p:sldId id="355" r:id="rId8"/>
    <p:sldId id="356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380" r:id="rId17"/>
    <p:sldId id="364" r:id="rId18"/>
    <p:sldId id="368" r:id="rId19"/>
    <p:sldId id="369" r:id="rId20"/>
    <p:sldId id="367" r:id="rId21"/>
    <p:sldId id="371" r:id="rId22"/>
    <p:sldId id="372" r:id="rId23"/>
    <p:sldId id="373" r:id="rId24"/>
    <p:sldId id="374" r:id="rId25"/>
    <p:sldId id="375" r:id="rId26"/>
    <p:sldId id="376" r:id="rId27"/>
    <p:sldId id="310" r:id="rId28"/>
    <p:sldId id="311" r:id="rId29"/>
    <p:sldId id="349" r:id="rId30"/>
    <p:sldId id="350" r:id="rId31"/>
    <p:sldId id="314" r:id="rId32"/>
    <p:sldId id="331" r:id="rId33"/>
    <p:sldId id="332" r:id="rId34"/>
    <p:sldId id="315" r:id="rId35"/>
    <p:sldId id="316" r:id="rId36"/>
    <p:sldId id="317" r:id="rId37"/>
    <p:sldId id="319" r:id="rId38"/>
    <p:sldId id="320" r:id="rId39"/>
    <p:sldId id="333" r:id="rId40"/>
    <p:sldId id="379" r:id="rId41"/>
    <p:sldId id="321" r:id="rId42"/>
    <p:sldId id="318" r:id="rId43"/>
    <p:sldId id="334" r:id="rId44"/>
    <p:sldId id="335" r:id="rId45"/>
    <p:sldId id="336" r:id="rId46"/>
    <p:sldId id="325" r:id="rId47"/>
    <p:sldId id="338" r:id="rId48"/>
    <p:sldId id="339" r:id="rId49"/>
    <p:sldId id="322" r:id="rId50"/>
    <p:sldId id="340" r:id="rId51"/>
    <p:sldId id="323" r:id="rId52"/>
    <p:sldId id="337" r:id="rId53"/>
    <p:sldId id="326" r:id="rId54"/>
    <p:sldId id="327" r:id="rId55"/>
    <p:sldId id="328" r:id="rId56"/>
    <p:sldId id="343" r:id="rId57"/>
    <p:sldId id="341" r:id="rId58"/>
    <p:sldId id="342" r:id="rId59"/>
    <p:sldId id="344" r:id="rId60"/>
    <p:sldId id="329" r:id="rId61"/>
    <p:sldId id="330" r:id="rId62"/>
    <p:sldId id="345" r:id="rId63"/>
    <p:sldId id="346" r:id="rId64"/>
    <p:sldId id="347" r:id="rId65"/>
    <p:sldId id="381" r:id="rId66"/>
    <p:sldId id="348" r:id="rId67"/>
    <p:sldId id="382" r:id="rId68"/>
    <p:sldId id="384" r:id="rId69"/>
    <p:sldId id="385" r:id="rId70"/>
    <p:sldId id="383" r:id="rId71"/>
    <p:sldId id="386" r:id="rId72"/>
    <p:sldId id="387" r:id="rId73"/>
    <p:sldId id="388" r:id="rId74"/>
    <p:sldId id="389" r:id="rId75"/>
    <p:sldId id="390" r:id="rId76"/>
    <p:sldId id="391" r:id="rId77"/>
    <p:sldId id="392" r:id="rId78"/>
    <p:sldId id="393" r:id="rId79"/>
    <p:sldId id="394" r:id="rId80"/>
    <p:sldId id="395" r:id="rId81"/>
    <p:sldId id="396" r:id="rId82"/>
    <p:sldId id="397" r:id="rId83"/>
  </p:sldIdLst>
  <p:sldSz cx="9144000" cy="6858000" type="screen4x3"/>
  <p:notesSz cx="6858000" cy="9144000"/>
  <p:custDataLst>
    <p:tags r:id="rId8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A9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78" autoAdjust="0"/>
    <p:restoredTop sz="94660"/>
  </p:normalViewPr>
  <p:slideViewPr>
    <p:cSldViewPr>
      <p:cViewPr varScale="1">
        <p:scale>
          <a:sx n="71" d="100"/>
          <a:sy n="71" d="100"/>
        </p:scale>
        <p:origin x="137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gs" Target="tags/tag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02D447-CABE-46C4-8061-E4697015554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gray">
          <a:xfrm>
            <a:off x="368300" y="395288"/>
            <a:ext cx="1384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i="1">
                <a:solidFill>
                  <a:schemeClr val="accent2"/>
                </a:solidFill>
              </a:rPr>
              <a:t>LOGO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810000" y="5029200"/>
            <a:ext cx="47244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057400"/>
            <a:ext cx="6096000" cy="682625"/>
          </a:xfrm>
        </p:spPr>
        <p:txBody>
          <a:bodyPr/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33256-762F-426B-81BC-C8B4197B2C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655638"/>
            <a:ext cx="2095500" cy="5592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655638"/>
            <a:ext cx="6134100" cy="5592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F6520-94AC-4620-ADAF-9A8AF7EFB8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55638"/>
            <a:ext cx="49530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81000" y="1600200"/>
            <a:ext cx="8305800" cy="46482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4008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0" y="64008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71800" y="64008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fld id="{8C0D53A5-F3C6-43B9-BE7E-B823CB201A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55638"/>
            <a:ext cx="49530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600200"/>
            <a:ext cx="8305800" cy="464820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4008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0" y="64008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71800" y="64008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fld id="{70B722B8-C3D5-4C22-BDCE-121C7F2195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93EEC-57BE-4C35-BE36-B7DC242C0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7E88AA-8077-4955-855E-32C260F947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44B51-F842-4684-9A19-84DC636E27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938354-E502-496F-A03A-A23F14A5F4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BC868E-4376-4463-9BB8-846836320F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4DBCFC-F256-4C04-AAEB-C7EB681DBD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2E637E-7DC5-4473-ABC7-0C19E3CE01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0E4440-6BF1-41AC-B0D0-278C01A305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304800" y="64008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6096000" y="64008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2971800" y="64008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2B550F2-3928-4FF5-8B9C-175B466023B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304800" y="655638"/>
            <a:ext cx="49530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9.jpeg"/><Relationship Id="rId4" Type="http://schemas.openxmlformats.org/officeDocument/2006/relationships/image" Target="../media/image2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0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513775" y="3857628"/>
            <a:ext cx="334450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id-ID" sz="2000" b="1" dirty="0" smtClean="0">
                <a:solidFill>
                  <a:schemeClr val="tx2"/>
                </a:solidFill>
              </a:rPr>
              <a:t>Dr. Dewi Lengkana, </a:t>
            </a:r>
            <a:r>
              <a:rPr lang="id-ID" sz="2000" b="1" dirty="0" smtClean="0">
                <a:solidFill>
                  <a:schemeClr val="tx2"/>
                </a:solidFill>
              </a:rPr>
              <a:t>M. </a:t>
            </a:r>
            <a:r>
              <a:rPr lang="id-ID" sz="2000" b="1" dirty="0" smtClean="0">
                <a:solidFill>
                  <a:schemeClr val="tx2"/>
                </a:solidFill>
              </a:rPr>
              <a:t>Sc.</a:t>
            </a:r>
          </a:p>
          <a:p>
            <a:pPr algn="r"/>
            <a:r>
              <a:rPr lang="id-ID" sz="2000" b="1" dirty="0" smtClean="0">
                <a:solidFill>
                  <a:schemeClr val="tx2"/>
                </a:solidFill>
              </a:rPr>
              <a:t>Ismi </a:t>
            </a:r>
            <a:r>
              <a:rPr lang="id-ID" sz="2000" b="1" dirty="0" smtClean="0">
                <a:solidFill>
                  <a:schemeClr val="tx2"/>
                </a:solidFill>
              </a:rPr>
              <a:t>Rakhmawati, M. </a:t>
            </a:r>
            <a:r>
              <a:rPr lang="id-ID" sz="2000" b="1" dirty="0" smtClean="0">
                <a:solidFill>
                  <a:schemeClr val="tx2"/>
                </a:solidFill>
              </a:rPr>
              <a:t>Pd.</a:t>
            </a:r>
          </a:p>
          <a:p>
            <a:pPr algn="r"/>
            <a:r>
              <a:rPr lang="id-ID" sz="2000" b="1" dirty="0" smtClean="0">
                <a:solidFill>
                  <a:schemeClr val="tx2"/>
                </a:solidFill>
              </a:rPr>
              <a:t>Berti Yolida, S. Pd., M.Pd.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2056" name="Picture 8" descr="E:\gambar\Logo\10. UNI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3" y="-24"/>
            <a:ext cx="1007545" cy="912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714612" y="2246309"/>
            <a:ext cx="6096000" cy="682625"/>
          </a:xfrm>
        </p:spPr>
        <p:txBody>
          <a:bodyPr/>
          <a:lstStyle/>
          <a:p>
            <a:r>
              <a:rPr lang="id-ID" sz="4800" dirty="0" smtClean="0"/>
              <a:t>ZOOLOGI INVERTEBRATA</a:t>
            </a:r>
            <a:endParaRPr lang="id-ID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PORIFERA</a:t>
            </a:r>
            <a:endParaRPr lang="id-ID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6023" t="47029" r="8150" b="6864"/>
          <a:stretch>
            <a:fillRect/>
          </a:stretch>
        </p:blipFill>
        <p:spPr bwMode="auto">
          <a:xfrm>
            <a:off x="0" y="714356"/>
            <a:ext cx="9144000" cy="5935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7603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Aliran air</a:t>
            </a:r>
            <a:endParaRPr lang="id-ID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sz="2400" dirty="0" smtClean="0">
                <a:latin typeface="Berlin Sans FB Demi" pitchFamily="34" charset="0"/>
              </a:rPr>
              <a:t>Sebagai sarana pertukaran zat (makanan, O</a:t>
            </a:r>
            <a:r>
              <a:rPr lang="id-ID" sz="2400" baseline="-25000" dirty="0" smtClean="0">
                <a:latin typeface="Berlin Sans FB Demi" pitchFamily="34" charset="0"/>
              </a:rPr>
              <a:t>2</a:t>
            </a:r>
            <a:r>
              <a:rPr lang="id-ID" sz="2400" dirty="0" smtClean="0">
                <a:latin typeface="Berlin Sans FB Demi" pitchFamily="34" charset="0"/>
              </a:rPr>
              <a:t>, CO</a:t>
            </a:r>
            <a:r>
              <a:rPr lang="id-ID" sz="2400" baseline="-25000" dirty="0" smtClean="0">
                <a:latin typeface="Berlin Sans FB Demi" pitchFamily="34" charset="0"/>
              </a:rPr>
              <a:t>2</a:t>
            </a:r>
            <a:r>
              <a:rPr lang="id-ID" sz="2400" dirty="0" smtClean="0">
                <a:latin typeface="Berlin Sans FB Demi" pitchFamily="34" charset="0"/>
              </a:rPr>
              <a:t>, zat metabolisme)</a:t>
            </a:r>
          </a:p>
          <a:p>
            <a:r>
              <a:rPr lang="id-ID" sz="2400" dirty="0" smtClean="0">
                <a:latin typeface="Berlin Sans FB Demi" pitchFamily="34" charset="0"/>
              </a:rPr>
              <a:t>Pengeluaran benda rep</a:t>
            </a:r>
            <a:r>
              <a:rPr lang="en-US" sz="2400" dirty="0" smtClean="0">
                <a:latin typeface="Berlin Sans FB Demi" pitchFamily="34" charset="0"/>
              </a:rPr>
              <a:t>r</a:t>
            </a:r>
            <a:r>
              <a:rPr lang="id-ID" sz="2400" dirty="0" smtClean="0">
                <a:latin typeface="Berlin Sans FB Demi" pitchFamily="34" charset="0"/>
              </a:rPr>
              <a:t>oduktif </a:t>
            </a:r>
          </a:p>
          <a:p>
            <a:r>
              <a:rPr lang="id-ID" sz="2400" dirty="0" smtClean="0">
                <a:latin typeface="Berlin Sans FB Demi" pitchFamily="34" charset="0"/>
              </a:rPr>
              <a:t>Penyebaran generasi </a:t>
            </a:r>
          </a:p>
          <a:p>
            <a:r>
              <a:rPr lang="id-ID" sz="2400" dirty="0" smtClean="0">
                <a:latin typeface="Berlin Sans FB Demi" pitchFamily="34" charset="0"/>
              </a:rPr>
              <a:t>Setiap hari 2640 m</a:t>
            </a:r>
            <a:r>
              <a:rPr lang="id-ID" sz="2400" baseline="30000" dirty="0" smtClean="0">
                <a:latin typeface="Berlin Sans FB Demi" pitchFamily="34" charset="0"/>
              </a:rPr>
              <a:t>3</a:t>
            </a:r>
            <a:r>
              <a:rPr lang="id-ID" sz="2400" dirty="0" smtClean="0">
                <a:latin typeface="Berlin Sans FB Demi" pitchFamily="34" charset="0"/>
              </a:rPr>
              <a:t> air keluar masuk porifera 10 cm</a:t>
            </a:r>
            <a:endParaRPr lang="id-ID" sz="2400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54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PORIFERA</a:t>
            </a:r>
            <a:endParaRPr lang="id-ID" dirty="0"/>
          </a:p>
        </p:txBody>
      </p:sp>
      <p:graphicFrame>
        <p:nvGraphicFramePr>
          <p:cNvPr id="7170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87317" y="0"/>
          <a:ext cx="9056715" cy="6792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17" y="0"/>
                        <a:ext cx="9056715" cy="6792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633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Hickman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5832647" cy="617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54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PORIFERA</a:t>
            </a:r>
            <a:endParaRPr lang="id-ID" dirty="0"/>
          </a:p>
        </p:txBody>
      </p:sp>
      <p:pic>
        <p:nvPicPr>
          <p:cNvPr id="6" name="Picture 4" descr="morph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34" y="1523048"/>
            <a:ext cx="4373181" cy="5334952"/>
          </a:xfrm>
          <a:noFill/>
        </p:spPr>
      </p:pic>
      <p:sp>
        <p:nvSpPr>
          <p:cNvPr id="7" name="Rectangle 6"/>
          <p:cNvSpPr/>
          <p:nvPr/>
        </p:nvSpPr>
        <p:spPr>
          <a:xfrm>
            <a:off x="5072066" y="1643050"/>
            <a:ext cx="3571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id-ID" dirty="0" smtClean="0"/>
              <a:t>Air </a:t>
            </a:r>
            <a:r>
              <a:rPr lang="id-ID" dirty="0" smtClean="0">
                <a:sym typeface="Wingdings" pitchFamily="2" charset="2"/>
              </a:rPr>
              <a:t> porocyt ( menutup jika myocyt mengkerut)  coanocyt ( pergerakan collare pd bagian protoplasma)  vacuola  amoebocyt  mengedarkan  di dalam gelatin</a:t>
            </a:r>
          </a:p>
        </p:txBody>
      </p:sp>
    </p:spTree>
    <p:extLst>
      <p:ext uri="{BB962C8B-B14F-4D97-AF65-F5344CB8AC3E}">
        <p14:creationId xmlns:p14="http://schemas.microsoft.com/office/powerpoint/2010/main" val="221740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dirty="0" smtClean="0"/>
              <a:t>H</a:t>
            </a:r>
            <a:r>
              <a:rPr lang="en-US" dirty="0" err="1" smtClean="0"/>
              <a:t>ickman</a:t>
            </a:r>
            <a:r>
              <a:rPr lang="id-ID" dirty="0" smtClean="0"/>
              <a:t>, Rusyana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94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4001918"/>
            <a:ext cx="8305800" cy="2307402"/>
          </a:xfrm>
        </p:spPr>
        <p:txBody>
          <a:bodyPr/>
          <a:lstStyle/>
          <a:p>
            <a:pPr marL="0" indent="0">
              <a:buNone/>
            </a:pPr>
            <a:r>
              <a:rPr lang="id-ID" sz="1800" dirty="0" smtClean="0">
                <a:latin typeface="Berlin Sans FB Demi" pitchFamily="34" charset="0"/>
              </a:rPr>
              <a:t>PENCERNAAN</a:t>
            </a:r>
          </a:p>
          <a:p>
            <a:r>
              <a:rPr lang="id-ID" sz="1800" dirty="0" smtClean="0">
                <a:latin typeface="Berlin Sans FB Demi" pitchFamily="34" charset="0"/>
              </a:rPr>
              <a:t>Partikel makanan menempel pada kolar</a:t>
            </a:r>
          </a:p>
          <a:p>
            <a:r>
              <a:rPr lang="id-ID" sz="1800" dirty="0" smtClean="0">
                <a:latin typeface="Berlin Sans FB Demi" pitchFamily="34" charset="0"/>
              </a:rPr>
              <a:t>Mikrovili bertindak sebagai filter</a:t>
            </a:r>
          </a:p>
          <a:p>
            <a:r>
              <a:rPr lang="id-ID" sz="1800" dirty="0" smtClean="0">
                <a:latin typeface="Berlin Sans FB Demi" pitchFamily="34" charset="0"/>
              </a:rPr>
              <a:t>Makanan yg telah difilter diolah di vakuola makanan </a:t>
            </a:r>
          </a:p>
          <a:p>
            <a:r>
              <a:rPr lang="id-ID" sz="1800" dirty="0" smtClean="0">
                <a:latin typeface="Berlin Sans FB Demi" pitchFamily="34" charset="0"/>
              </a:rPr>
              <a:t>Enzim karbohidrase, protease, lipase</a:t>
            </a:r>
          </a:p>
          <a:p>
            <a:r>
              <a:rPr lang="id-ID" sz="1800" dirty="0" smtClean="0">
                <a:latin typeface="Berlin Sans FB Demi" pitchFamily="34" charset="0"/>
              </a:rPr>
              <a:t>Gerakan siklosis (pengedaran sari-sari makanan)</a:t>
            </a:r>
          </a:p>
          <a:p>
            <a:r>
              <a:rPr lang="id-ID" sz="1800" dirty="0" smtClean="0">
                <a:latin typeface="Berlin Sans FB Demi" pitchFamily="34" charset="0"/>
              </a:rPr>
              <a:t>Nutrisi diedarkan ke seluruh tubuh secara difusi &amp; osmosis oleh amubosit</a:t>
            </a:r>
          </a:p>
          <a:p>
            <a:endParaRPr lang="id-ID" sz="1800" dirty="0" smtClean="0">
              <a:latin typeface="Berlin Sans FB Demi" pitchFamily="34" charset="0"/>
            </a:endParaRPr>
          </a:p>
          <a:p>
            <a:pPr>
              <a:buNone/>
            </a:pPr>
            <a:endParaRPr lang="id-ID" sz="1800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96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dirty="0" smtClean="0"/>
              <a:t>H</a:t>
            </a:r>
            <a:r>
              <a:rPr lang="en-US" dirty="0" err="1" smtClean="0"/>
              <a:t>ickman</a:t>
            </a:r>
            <a:r>
              <a:rPr lang="id-ID" dirty="0" smtClean="0"/>
              <a:t>, Rusyana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94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4001918"/>
            <a:ext cx="8305800" cy="2307402"/>
          </a:xfrm>
        </p:spPr>
        <p:txBody>
          <a:bodyPr/>
          <a:lstStyle/>
          <a:p>
            <a:pPr marL="0" indent="0">
              <a:buNone/>
            </a:pPr>
            <a:r>
              <a:rPr lang="id-ID" sz="1800" dirty="0" smtClean="0">
                <a:latin typeface="Berlin Sans FB Demi" pitchFamily="34" charset="0"/>
              </a:rPr>
              <a:t>RESPIRASI</a:t>
            </a:r>
          </a:p>
          <a:p>
            <a:r>
              <a:rPr lang="id-ID" sz="1800" dirty="0">
                <a:latin typeface="Berlin Sans FB Demi" pitchFamily="34" charset="0"/>
              </a:rPr>
              <a:t>Oksigen ditangkap oleh sel pinakosit &amp; koanosit </a:t>
            </a:r>
          </a:p>
          <a:p>
            <a:r>
              <a:rPr lang="id-ID" sz="1800" dirty="0">
                <a:latin typeface="Berlin Sans FB Demi" pitchFamily="34" charset="0"/>
              </a:rPr>
              <a:t>Oksigen diedarkan ke seluruh t</a:t>
            </a:r>
            <a:r>
              <a:rPr lang="en-US" sz="1800" dirty="0">
                <a:latin typeface="Berlin Sans FB Demi" pitchFamily="34" charset="0"/>
              </a:rPr>
              <a:t>u</a:t>
            </a:r>
            <a:r>
              <a:rPr lang="id-ID" sz="1800" dirty="0">
                <a:latin typeface="Berlin Sans FB Demi" pitchFamily="34" charset="0"/>
              </a:rPr>
              <a:t>buh oleh sel amubosit</a:t>
            </a:r>
          </a:p>
          <a:p>
            <a:endParaRPr lang="id-ID" sz="1800" dirty="0" smtClean="0">
              <a:latin typeface="Berlin Sans FB Demi" pitchFamily="34" charset="0"/>
            </a:endParaRPr>
          </a:p>
          <a:p>
            <a:pPr>
              <a:buNone/>
            </a:pPr>
            <a:endParaRPr lang="id-ID" sz="1800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76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22" y="0"/>
            <a:ext cx="4829009" cy="684542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dirty="0" smtClean="0"/>
              <a:t>Hickman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92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Reproduksi  seksual</a:t>
            </a:r>
            <a:endParaRPr lang="id-ID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id-ID" sz="2400" dirty="0" smtClean="0">
              <a:latin typeface="Berlin Sans FB Demi" pitchFamily="34" charset="0"/>
            </a:endParaRPr>
          </a:p>
          <a:p>
            <a:pPr>
              <a:buNone/>
            </a:pPr>
            <a:endParaRPr lang="id-ID" sz="2400" dirty="0" smtClean="0">
              <a:latin typeface="Berlin Sans FB Demi" pitchFamily="34" charset="0"/>
            </a:endParaRPr>
          </a:p>
          <a:p>
            <a:pPr>
              <a:buNone/>
            </a:pPr>
            <a:endParaRPr lang="id-ID" sz="2400" dirty="0" smtClean="0">
              <a:latin typeface="Berlin Sans FB Demi" pitchFamily="34" charset="0"/>
            </a:endParaRPr>
          </a:p>
          <a:p>
            <a:pPr>
              <a:buNone/>
            </a:pPr>
            <a:endParaRPr lang="id-ID" sz="2400" dirty="0" smtClean="0">
              <a:latin typeface="Berlin Sans FB Demi" pitchFamily="34" charset="0"/>
            </a:endParaRPr>
          </a:p>
          <a:p>
            <a:pPr>
              <a:buNone/>
            </a:pPr>
            <a:endParaRPr lang="id-ID" sz="2400" dirty="0" smtClean="0">
              <a:latin typeface="Berlin Sans FB Demi" pitchFamily="34" charset="0"/>
            </a:endParaRPr>
          </a:p>
          <a:p>
            <a:pPr>
              <a:buNone/>
            </a:pPr>
            <a:endParaRPr lang="id-ID" sz="2400" dirty="0" smtClean="0">
              <a:latin typeface="Berlin Sans FB Demi" pitchFamily="34" charset="0"/>
            </a:endParaRPr>
          </a:p>
          <a:p>
            <a:pPr>
              <a:buNone/>
            </a:pPr>
            <a:endParaRPr lang="id-ID" sz="2400" dirty="0" smtClean="0">
              <a:latin typeface="Berlin Sans FB Demi" pitchFamily="34" charset="0"/>
            </a:endParaRPr>
          </a:p>
          <a:p>
            <a:pPr>
              <a:buNone/>
            </a:pPr>
            <a:endParaRPr lang="id-ID" sz="2400" dirty="0" smtClean="0">
              <a:latin typeface="Berlin Sans FB Demi" pitchFamily="34" charset="0"/>
            </a:endParaRPr>
          </a:p>
          <a:p>
            <a:pPr>
              <a:buNone/>
            </a:pPr>
            <a:endParaRPr lang="id-ID" sz="2400" dirty="0" smtClean="0">
              <a:latin typeface="Berlin Sans FB Demi" pitchFamily="34" charset="0"/>
            </a:endParaRPr>
          </a:p>
          <a:p>
            <a:pPr>
              <a:buNone/>
            </a:pPr>
            <a:endParaRPr lang="id-ID" sz="2400" dirty="0" smtClean="0">
              <a:latin typeface="Berlin Sans FB Demi" pitchFamily="34" charset="0"/>
            </a:endParaRPr>
          </a:p>
          <a:p>
            <a:pPr>
              <a:buNone/>
            </a:pPr>
            <a:endParaRPr lang="id-ID" sz="2400" dirty="0" smtClean="0">
              <a:latin typeface="Berlin Sans FB Demi" pitchFamily="34" charset="0"/>
            </a:endParaRPr>
          </a:p>
          <a:p>
            <a:pPr lvl="0">
              <a:buNone/>
            </a:pPr>
            <a:r>
              <a:rPr lang="en-US" sz="2400" dirty="0" smtClean="0"/>
              <a:t> Madsen sponge releasing sperm</a:t>
            </a:r>
          </a:p>
          <a:p>
            <a:pPr>
              <a:buNone/>
            </a:pPr>
            <a:endParaRPr lang="id-ID" sz="2400" dirty="0" smtClean="0">
              <a:latin typeface="Berlin Sans FB Demi" pitchFamily="34" charset="0"/>
            </a:endParaRPr>
          </a:p>
        </p:txBody>
      </p:sp>
      <p:pic>
        <p:nvPicPr>
          <p:cNvPr id="7" name="Picture 4" descr="madsenSpon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600200"/>
            <a:ext cx="324802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00034" y="1571612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id-ID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		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Larval development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Tahoma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0" name="Picture 4" descr="amphiblastu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6824" y="4714884"/>
            <a:ext cx="1309688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coeloblastul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3024" y="3419484"/>
            <a:ext cx="8937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parenchy"/>
          <p:cNvPicPr>
            <a:picLocks noChangeAspect="1" noChangeArrowheads="1"/>
          </p:cNvPicPr>
          <p:nvPr/>
        </p:nvPicPr>
        <p:blipFill>
          <a:blip r:embed="rId5"/>
          <a:srcRect l="12234" t="-1053" b="13297"/>
          <a:stretch>
            <a:fillRect/>
          </a:stretch>
        </p:blipFill>
        <p:spPr bwMode="auto">
          <a:xfrm>
            <a:off x="5027624" y="2047884"/>
            <a:ext cx="1244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6"/>
          <a:srcRect l="56099"/>
          <a:stretch>
            <a:fillRect/>
          </a:stretch>
        </p:blipFill>
        <p:spPr bwMode="auto">
          <a:xfrm>
            <a:off x="6500826" y="4652978"/>
            <a:ext cx="2321948" cy="149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9133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Reproduksi  seksual</a:t>
            </a:r>
            <a:endParaRPr lang="id-ID" dirty="0"/>
          </a:p>
        </p:txBody>
      </p:sp>
      <p:graphicFrame>
        <p:nvGraphicFramePr>
          <p:cNvPr id="9218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0096459"/>
              </p:ext>
            </p:extLst>
          </p:nvPr>
        </p:nvGraphicFramePr>
        <p:xfrm>
          <a:off x="179512" y="188640"/>
          <a:ext cx="6240693" cy="4680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88640"/>
                        <a:ext cx="6240693" cy="46805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288360" y="4869160"/>
            <a:ext cx="81000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dirty="0" smtClean="0">
                <a:latin typeface="Berlin Sans FB Demi" pitchFamily="34" charset="0"/>
              </a:rPr>
              <a:t>REPRODUKSI ASEKSUAL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 smtClean="0">
                <a:latin typeface="Berlin Sans FB Demi" pitchFamily="34" charset="0"/>
              </a:rPr>
              <a:t>Membentuk </a:t>
            </a:r>
            <a:r>
              <a:rPr lang="id-ID" dirty="0">
                <a:latin typeface="Berlin Sans FB Demi" pitchFamily="34" charset="0"/>
              </a:rPr>
              <a:t>tunas kuncup ke arah luar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>
                <a:latin typeface="Berlin Sans FB Demi" pitchFamily="34" charset="0"/>
              </a:rPr>
              <a:t>Memisahkan diri dari induk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>
                <a:latin typeface="Berlin Sans FB Demi" pitchFamily="34" charset="0"/>
              </a:rPr>
              <a:t>Hidup sebagai individu baru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>
                <a:latin typeface="Berlin Sans FB Demi" pitchFamily="34" charset="0"/>
              </a:rPr>
              <a:t>Membentuk kuncup ke arah dalam (gemul = benih) dari sel arkeosit</a:t>
            </a:r>
          </a:p>
        </p:txBody>
      </p:sp>
    </p:spTree>
    <p:extLst>
      <p:ext uri="{BB962C8B-B14F-4D97-AF65-F5344CB8AC3E}">
        <p14:creationId xmlns:p14="http://schemas.microsoft.com/office/powerpoint/2010/main" val="365175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E:\gambar\Logo\10. UNI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3" y="-24"/>
            <a:ext cx="1007545" cy="912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7"/>
          <p:cNvSpPr>
            <a:spLocks noGrp="1"/>
          </p:cNvSpPr>
          <p:nvPr>
            <p:ph type="ctrTitle"/>
          </p:nvPr>
        </p:nvSpPr>
        <p:spPr>
          <a:xfrm>
            <a:off x="2714612" y="2246309"/>
            <a:ext cx="6096000" cy="682625"/>
          </a:xfrm>
        </p:spPr>
        <p:txBody>
          <a:bodyPr/>
          <a:lstStyle/>
          <a:p>
            <a:r>
              <a:rPr lang="id-ID" sz="4800" dirty="0" smtClean="0"/>
              <a:t>PORIFERA</a:t>
            </a:r>
            <a:endParaRPr lang="id-ID" sz="4800" dirty="0"/>
          </a:p>
        </p:txBody>
      </p:sp>
    </p:spTree>
    <p:extLst>
      <p:ext uri="{BB962C8B-B14F-4D97-AF65-F5344CB8AC3E}">
        <p14:creationId xmlns:p14="http://schemas.microsoft.com/office/powerpoint/2010/main" val="45463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Reproduksi Seksual</a:t>
            </a:r>
            <a:endParaRPr lang="id-ID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sz="2400" dirty="0" smtClean="0">
                <a:latin typeface="Berlin Sans FB Demi" pitchFamily="34" charset="0"/>
              </a:rPr>
              <a:t>Ovum &amp; spermatozoid berkembang dari sel amubosit disebut </a:t>
            </a:r>
            <a:r>
              <a:rPr lang="id-ID" sz="2400" dirty="0" smtClean="0">
                <a:solidFill>
                  <a:srgbClr val="FF0000"/>
                </a:solidFill>
                <a:latin typeface="Berlin Sans FB Demi" pitchFamily="34" charset="0"/>
              </a:rPr>
              <a:t>arkeosit</a:t>
            </a:r>
          </a:p>
          <a:p>
            <a:r>
              <a:rPr lang="id-ID" sz="2400" dirty="0" smtClean="0">
                <a:latin typeface="Berlin Sans FB Demi" pitchFamily="34" charset="0"/>
              </a:rPr>
              <a:t>Setelah fertilisasi zigot membelah berulang kali</a:t>
            </a:r>
          </a:p>
          <a:p>
            <a:r>
              <a:rPr lang="id-ID" sz="2400" dirty="0" smtClean="0">
                <a:latin typeface="Berlin Sans FB Demi" pitchFamily="34" charset="0"/>
              </a:rPr>
              <a:t>Terbentuk larva berambut getar disebut </a:t>
            </a:r>
            <a:r>
              <a:rPr lang="id-ID" sz="2400" dirty="0" smtClean="0">
                <a:solidFill>
                  <a:srgbClr val="FF0000"/>
                </a:solidFill>
                <a:latin typeface="Berlin Sans FB Demi" pitchFamily="34" charset="0"/>
              </a:rPr>
              <a:t>amphiblastula</a:t>
            </a:r>
          </a:p>
          <a:p>
            <a:r>
              <a:rPr lang="id-ID" sz="2400" dirty="0" smtClean="0">
                <a:latin typeface="Berlin Sans FB Demi" pitchFamily="34" charset="0"/>
              </a:rPr>
              <a:t>Amphiblastula keluar dari induk melalui oskulum</a:t>
            </a:r>
          </a:p>
          <a:p>
            <a:r>
              <a:rPr lang="id-ID" sz="2400" dirty="0" smtClean="0">
                <a:latin typeface="Berlin Sans FB Demi" pitchFamily="34" charset="0"/>
              </a:rPr>
              <a:t>Mencari lingkungan kaya oksigen &amp; makanan</a:t>
            </a:r>
          </a:p>
          <a:p>
            <a:r>
              <a:rPr lang="id-ID" sz="2400" dirty="0" smtClean="0">
                <a:latin typeface="Berlin Sans FB Demi" pitchFamily="34" charset="0"/>
              </a:rPr>
              <a:t>Berubah menjadi </a:t>
            </a:r>
            <a:r>
              <a:rPr lang="id-ID" sz="2400" dirty="0" smtClean="0">
                <a:solidFill>
                  <a:srgbClr val="FF0000"/>
                </a:solidFill>
                <a:latin typeface="Berlin Sans FB Demi" pitchFamily="34" charset="0"/>
              </a:rPr>
              <a:t>parechymula</a:t>
            </a:r>
          </a:p>
          <a:p>
            <a:r>
              <a:rPr lang="id-ID" sz="2400" dirty="0" smtClean="0">
                <a:latin typeface="Berlin Sans FB Demi" pitchFamily="34" charset="0"/>
              </a:rPr>
              <a:t>Melekatkan diri menjadi porifera baru</a:t>
            </a:r>
          </a:p>
        </p:txBody>
      </p:sp>
    </p:spTree>
    <p:extLst>
      <p:ext uri="{BB962C8B-B14F-4D97-AF65-F5344CB8AC3E}">
        <p14:creationId xmlns:p14="http://schemas.microsoft.com/office/powerpoint/2010/main" val="15925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Hickman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76" y="25492"/>
            <a:ext cx="8390120" cy="47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381000" y="4725144"/>
            <a:ext cx="8305800" cy="152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d-ID" sz="1600" kern="0" smtClean="0">
                <a:latin typeface="Berlin Sans FB Demi" pitchFamily="34" charset="0"/>
              </a:rPr>
              <a:t>Ovum &amp; spermatozoid berkembang dari sel amubosit disebut </a:t>
            </a:r>
            <a:r>
              <a:rPr lang="id-ID" sz="1600" kern="0" smtClean="0">
                <a:solidFill>
                  <a:srgbClr val="FF0000"/>
                </a:solidFill>
                <a:latin typeface="Berlin Sans FB Demi" pitchFamily="34" charset="0"/>
              </a:rPr>
              <a:t>arkeosit</a:t>
            </a:r>
          </a:p>
          <a:p>
            <a:r>
              <a:rPr lang="id-ID" sz="1600" kern="0" smtClean="0">
                <a:latin typeface="Berlin Sans FB Demi" pitchFamily="34" charset="0"/>
              </a:rPr>
              <a:t>Setelah fertilisasi zigot membelah berulang kali</a:t>
            </a:r>
          </a:p>
          <a:p>
            <a:r>
              <a:rPr lang="id-ID" sz="1600" kern="0" smtClean="0">
                <a:latin typeface="Berlin Sans FB Demi" pitchFamily="34" charset="0"/>
              </a:rPr>
              <a:t>Terbentuk larva berambut getar disebut </a:t>
            </a:r>
            <a:r>
              <a:rPr lang="id-ID" sz="1600" kern="0" smtClean="0">
                <a:solidFill>
                  <a:srgbClr val="FF0000"/>
                </a:solidFill>
                <a:latin typeface="Berlin Sans FB Demi" pitchFamily="34" charset="0"/>
              </a:rPr>
              <a:t>amphiblastula</a:t>
            </a:r>
          </a:p>
          <a:p>
            <a:r>
              <a:rPr lang="id-ID" sz="1600" kern="0" smtClean="0">
                <a:latin typeface="Berlin Sans FB Demi" pitchFamily="34" charset="0"/>
              </a:rPr>
              <a:t>Amphiblastula keluar dari induk melalui oskulum</a:t>
            </a:r>
          </a:p>
          <a:p>
            <a:r>
              <a:rPr lang="id-ID" sz="1600" kern="0" smtClean="0">
                <a:latin typeface="Berlin Sans FB Demi" pitchFamily="34" charset="0"/>
              </a:rPr>
              <a:t>Mencari lingkungan kaya oksigen &amp; makanan</a:t>
            </a:r>
          </a:p>
          <a:p>
            <a:r>
              <a:rPr lang="id-ID" sz="1600" kern="0" smtClean="0">
                <a:latin typeface="Berlin Sans FB Demi" pitchFamily="34" charset="0"/>
              </a:rPr>
              <a:t>Berubah menjadi </a:t>
            </a:r>
            <a:r>
              <a:rPr lang="id-ID" sz="1600" kern="0" smtClean="0">
                <a:solidFill>
                  <a:srgbClr val="FF0000"/>
                </a:solidFill>
                <a:latin typeface="Berlin Sans FB Demi" pitchFamily="34" charset="0"/>
              </a:rPr>
              <a:t>parechymula</a:t>
            </a:r>
          </a:p>
          <a:p>
            <a:r>
              <a:rPr lang="id-ID" sz="1600" kern="0" smtClean="0">
                <a:latin typeface="Berlin Sans FB Demi" pitchFamily="34" charset="0"/>
              </a:rPr>
              <a:t>Melekatkan diri menjadi porifera baru</a:t>
            </a:r>
            <a:endParaRPr lang="id-ID" sz="1600" kern="0" dirty="0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04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Kelas</a:t>
            </a:r>
            <a:endParaRPr lang="id-ID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42844" y="1571612"/>
          <a:ext cx="86440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50"/>
                <a:gridCol w="2786082"/>
                <a:gridCol w="2143140"/>
                <a:gridCol w="19288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Kelas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Ciri-ciri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Ordo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Spesies </a:t>
                      </a:r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 smtClean="0"/>
                        <a:t>Calcarea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Tersusun dr CaCO</a:t>
                      </a:r>
                      <a:r>
                        <a:rPr lang="id-ID" baseline="-25000" dirty="0" smtClean="0"/>
                        <a:t>3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Asconosa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i="1" dirty="0" smtClean="0"/>
                        <a:t>Leucosolenia</a:t>
                      </a:r>
                      <a:endParaRPr lang="id-ID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Hidup</a:t>
                      </a:r>
                      <a:r>
                        <a:rPr lang="id-ID" baseline="0" dirty="0" smtClean="0"/>
                        <a:t> di laut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Syconosa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Scypha</a:t>
                      </a:r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 smtClean="0"/>
                        <a:t>Hexactinellida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Spikula</a:t>
                      </a:r>
                      <a:r>
                        <a:rPr lang="id-ID" baseline="0" dirty="0" smtClean="0"/>
                        <a:t> berduri 6 silikat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Hexasterophora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i="1" dirty="0" smtClean="0"/>
                        <a:t>Euplectella</a:t>
                      </a:r>
                      <a:endParaRPr lang="id-ID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dirty="0" smtClean="0"/>
                        <a:t>Hidup</a:t>
                      </a:r>
                      <a:r>
                        <a:rPr lang="id-ID" baseline="0" dirty="0" smtClean="0"/>
                        <a:t> di laut</a:t>
                      </a:r>
                      <a:endParaRPr lang="id-ID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Amphidiscophora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i="1" dirty="0" smtClean="0"/>
                        <a:t>Hyalonema</a:t>
                      </a:r>
                      <a:endParaRPr lang="id-ID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 smtClean="0"/>
                        <a:t>Demospongia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Tidak pny</a:t>
                      </a:r>
                      <a:r>
                        <a:rPr lang="id-ID" baseline="0" dirty="0" smtClean="0"/>
                        <a:t> </a:t>
                      </a:r>
                      <a:r>
                        <a:rPr lang="id-ID" dirty="0" smtClean="0"/>
                        <a:t>rangka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i="0" dirty="0" smtClean="0"/>
                        <a:t>Carnosa</a:t>
                      </a:r>
                      <a:endParaRPr lang="id-ID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i="1" dirty="0" smtClean="0"/>
                        <a:t>Chondrosia</a:t>
                      </a:r>
                      <a:r>
                        <a:rPr lang="id-ID" i="1" baseline="0" dirty="0" smtClean="0"/>
                        <a:t> </a:t>
                      </a:r>
                      <a:endParaRPr lang="id-ID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dirty="0" smtClean="0"/>
                        <a:t>Hidup</a:t>
                      </a:r>
                      <a:r>
                        <a:rPr lang="id-ID" baseline="0" dirty="0" smtClean="0"/>
                        <a:t> di laut &amp; air tawar</a:t>
                      </a:r>
                      <a:endParaRPr lang="id-ID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Choristida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i="1" dirty="0" smtClean="0"/>
                        <a:t>Geodia </a:t>
                      </a:r>
                      <a:endParaRPr lang="id-ID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Epipolasida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i="1" dirty="0" smtClean="0"/>
                        <a:t>Tethya </a:t>
                      </a:r>
                      <a:endParaRPr lang="id-ID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Hadromerina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i="1" dirty="0" smtClean="0"/>
                        <a:t>Cliona </a:t>
                      </a:r>
                      <a:endParaRPr lang="id-ID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Halichondrina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i="1" dirty="0" smtClean="0"/>
                        <a:t>Halichondria </a:t>
                      </a:r>
                      <a:endParaRPr lang="id-ID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Poeciloclerina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i="1" dirty="0" smtClean="0"/>
                        <a:t>Microciona </a:t>
                      </a:r>
                      <a:endParaRPr lang="id-ID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Haplosclerina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i="1" dirty="0" smtClean="0"/>
                        <a:t>Haliclona </a:t>
                      </a:r>
                      <a:endParaRPr lang="id-ID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Keratosa 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i="1" dirty="0" smtClean="0"/>
                        <a:t>Spongia </a:t>
                      </a:r>
                      <a:endParaRPr lang="id-ID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917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PORIFERA</a:t>
            </a:r>
            <a:endParaRPr lang="id-ID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latin typeface="Berlin Sans FB Demi" pitchFamily="34" charset="0"/>
              </a:rPr>
              <a:t>Sensitive to suspended sediments</a:t>
            </a:r>
          </a:p>
          <a:p>
            <a:r>
              <a:rPr lang="en-US" sz="2400" dirty="0" smtClean="0">
                <a:latin typeface="Berlin Sans FB Demi" pitchFamily="34" charset="0"/>
              </a:rPr>
              <a:t>Resistant to hydrocarbon and heavy metal contamination</a:t>
            </a:r>
            <a:endParaRPr lang="id-ID" sz="2400" dirty="0" smtClean="0">
              <a:latin typeface="Berlin Sans FB Demi" pitchFamily="34" charset="0"/>
            </a:endParaRPr>
          </a:p>
          <a:p>
            <a:r>
              <a:rPr lang="en-US" sz="2400" dirty="0" smtClean="0">
                <a:latin typeface="Berlin Sans FB Demi" pitchFamily="34" charset="0"/>
              </a:rPr>
              <a:t>Commensalism common (small inverts, fishes)</a:t>
            </a:r>
          </a:p>
          <a:p>
            <a:r>
              <a:rPr lang="en-US" sz="2400" dirty="0" smtClean="0">
                <a:latin typeface="Berlin Sans FB Demi" pitchFamily="34" charset="0"/>
              </a:rPr>
              <a:t>Protection, habitat, water currents for suspended food particles</a:t>
            </a:r>
          </a:p>
          <a:p>
            <a:r>
              <a:rPr lang="en-US" sz="2400" dirty="0" smtClean="0">
                <a:latin typeface="Berlin Sans FB Demi" pitchFamily="34" charset="0"/>
              </a:rPr>
              <a:t>Some organisms utilize sponge for camouflage, small piece on shell or carapace</a:t>
            </a:r>
          </a:p>
          <a:p>
            <a:pPr>
              <a:buNone/>
            </a:pPr>
            <a:endParaRPr lang="en-US" sz="2400" dirty="0" smtClean="0">
              <a:latin typeface="Berlin Sans FB Demi" pitchFamily="34" charset="0"/>
            </a:endParaRPr>
          </a:p>
          <a:p>
            <a:endParaRPr lang="id-ID" sz="2400" dirty="0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03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PORIFERA</a:t>
            </a:r>
            <a:endParaRPr lang="id-ID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46125" y="6437313"/>
            <a:ext cx="3448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000000"/>
                </a:solidFill>
              </a:rPr>
              <a:t>Clathrina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canariensis</a:t>
            </a:r>
            <a:r>
              <a:rPr lang="en-US" i="1" dirty="0">
                <a:solidFill>
                  <a:srgbClr val="000000"/>
                </a:solidFill>
              </a:rPr>
              <a:t> (</a:t>
            </a:r>
            <a:r>
              <a:rPr lang="en-US" i="1" dirty="0" err="1">
                <a:solidFill>
                  <a:srgbClr val="000000"/>
                </a:solidFill>
              </a:rPr>
              <a:t>Calcarea</a:t>
            </a:r>
            <a:r>
              <a:rPr lang="en-US" i="1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9" name="Picture 5" descr="inv18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9" y="-1"/>
            <a:ext cx="3428992" cy="3124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97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PORIFERA</a:t>
            </a:r>
            <a:endParaRPr lang="id-ID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308725" y="1255713"/>
            <a:ext cx="160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Hexactinellida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36525" y="1103313"/>
            <a:ext cx="109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Calcarea</a:t>
            </a:r>
          </a:p>
        </p:txBody>
      </p:sp>
    </p:spTree>
    <p:extLst>
      <p:ext uri="{BB962C8B-B14F-4D97-AF65-F5344CB8AC3E}">
        <p14:creationId xmlns:p14="http://schemas.microsoft.com/office/powerpoint/2010/main" val="165555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Sponge Harvest</a:t>
            </a:r>
            <a:endParaRPr lang="id-ID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gray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57200" y="1905000"/>
            <a:ext cx="4038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Hippospongia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1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1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1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1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Spongia</a:t>
            </a:r>
          </a:p>
        </p:txBody>
      </p:sp>
      <p:pic>
        <p:nvPicPr>
          <p:cNvPr id="13" name="Picture 4" descr="Hippospongia sp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1295400"/>
            <a:ext cx="2819400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Spongi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419600" y="4114800"/>
            <a:ext cx="2916238" cy="2187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531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701647" y="3857628"/>
            <a:ext cx="315663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id-ID" sz="2000" b="1" dirty="0" smtClean="0">
                <a:solidFill>
                  <a:schemeClr val="tx2"/>
                </a:solidFill>
              </a:rPr>
              <a:t>Dina Maulina, M. Si.</a:t>
            </a:r>
          </a:p>
          <a:p>
            <a:pPr algn="r"/>
            <a:r>
              <a:rPr lang="id-ID" sz="2000" b="1" dirty="0" smtClean="0">
                <a:solidFill>
                  <a:schemeClr val="tx2"/>
                </a:solidFill>
              </a:rPr>
              <a:t>Ismi Rakhmawati, M. Pd.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2056" name="Picture 8" descr="E:\gambar\Logo\10. UNI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3" y="-24"/>
            <a:ext cx="1007545" cy="912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714612" y="2246309"/>
            <a:ext cx="6096000" cy="682625"/>
          </a:xfrm>
        </p:spPr>
        <p:txBody>
          <a:bodyPr/>
          <a:lstStyle/>
          <a:p>
            <a:r>
              <a:rPr lang="id-ID" sz="4800" dirty="0" smtClean="0"/>
              <a:t>COELENTERATA</a:t>
            </a:r>
            <a:br>
              <a:rPr lang="id-ID" sz="4800" dirty="0" smtClean="0"/>
            </a:br>
            <a:r>
              <a:rPr lang="id-ID" sz="4800" dirty="0" smtClean="0"/>
              <a:t>CNIDARIA</a:t>
            </a:r>
            <a:endParaRPr lang="id-ID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COELENTERATA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424006"/>
            <a:ext cx="8305800" cy="4648200"/>
          </a:xfrm>
        </p:spPr>
        <p:txBody>
          <a:bodyPr/>
          <a:lstStyle/>
          <a:p>
            <a:r>
              <a:rPr lang="id-ID" sz="2400" b="1" dirty="0" smtClean="0">
                <a:latin typeface="Calibri" pitchFamily="34" charset="0"/>
                <a:cs typeface="Times New Roman"/>
              </a:rPr>
              <a:t>Coelenteron = rongga</a:t>
            </a:r>
          </a:p>
          <a:p>
            <a:r>
              <a:rPr lang="id-ID" sz="2400" b="1" dirty="0" smtClean="0">
                <a:latin typeface="Calibri" pitchFamily="34" charset="0"/>
                <a:cs typeface="Times New Roman"/>
              </a:rPr>
              <a:t>Cnidaria = cnido = penyengat</a:t>
            </a:r>
          </a:p>
          <a:p>
            <a:r>
              <a:rPr lang="id-ID" sz="2400" b="1" dirty="0" smtClean="0">
                <a:latin typeface="Calibri" pitchFamily="34" charset="0"/>
                <a:cs typeface="Times New Roman"/>
              </a:rPr>
              <a:t>Diploblastik (ektoderm &amp; endoderm – mesoglea)</a:t>
            </a:r>
          </a:p>
          <a:p>
            <a:r>
              <a:rPr lang="id-ID" sz="2400" b="1" dirty="0" smtClean="0">
                <a:latin typeface="Calibri" pitchFamily="34" charset="0"/>
                <a:cs typeface="Times New Roman"/>
              </a:rPr>
              <a:t>Multiseluler &amp; Simetri radial</a:t>
            </a:r>
          </a:p>
          <a:p>
            <a:r>
              <a:rPr lang="id-ID" sz="2400" b="1" dirty="0" smtClean="0">
                <a:latin typeface="Calibri" pitchFamily="34" charset="0"/>
                <a:cs typeface="Times New Roman"/>
              </a:rPr>
              <a:t>Tidak mempunyai kepala, anus, alat peredaran darah, alat ekskresi, alat respirasi, pusat saraf (difus)</a:t>
            </a:r>
          </a:p>
          <a:p>
            <a:r>
              <a:rPr lang="id-ID" sz="2400" b="1" dirty="0" smtClean="0">
                <a:latin typeface="Calibri" pitchFamily="34" charset="0"/>
                <a:cs typeface="Times New Roman"/>
              </a:rPr>
              <a:t>Punya mulut dikelilingi tentakel</a:t>
            </a:r>
          </a:p>
          <a:p>
            <a:r>
              <a:rPr lang="id-ID" sz="2400" b="1" dirty="0" smtClean="0">
                <a:latin typeface="Calibri" pitchFamily="34" charset="0"/>
                <a:cs typeface="Times New Roman"/>
              </a:rPr>
              <a:t>Hidup polymorphisme/metagenesis (polip &amp; medusa)</a:t>
            </a:r>
          </a:p>
          <a:p>
            <a:r>
              <a:rPr lang="id-ID" sz="2400" b="1" dirty="0" smtClean="0">
                <a:latin typeface="Calibri" pitchFamily="34" charset="0"/>
                <a:cs typeface="Times New Roman"/>
              </a:rPr>
              <a:t>Habitat air laut dan air tawar</a:t>
            </a:r>
          </a:p>
          <a:p>
            <a:r>
              <a:rPr lang="id-ID" sz="2400" b="1" dirty="0" smtClean="0">
                <a:latin typeface="Calibri" pitchFamily="34" charset="0"/>
                <a:cs typeface="Times New Roman"/>
              </a:rPr>
              <a:t>Rangka luar zat kapur/kitin</a:t>
            </a:r>
          </a:p>
          <a:p>
            <a:r>
              <a:rPr lang="id-ID" sz="2400" b="1" dirty="0" smtClean="0">
                <a:latin typeface="Calibri" pitchFamily="34" charset="0"/>
                <a:cs typeface="Times New Roman"/>
              </a:rPr>
              <a:t>Sistem gerak oleh sel-sel epiteliomuskuler di ektoderm</a:t>
            </a:r>
          </a:p>
          <a:p>
            <a:endParaRPr lang="id-ID" sz="2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234" y="-20833"/>
            <a:ext cx="4388210" cy="777761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dirty="0" smtClean="0"/>
              <a:t>Hickman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32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PORIFERA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424006"/>
            <a:ext cx="8305800" cy="4648200"/>
          </a:xfrm>
        </p:spPr>
        <p:txBody>
          <a:bodyPr/>
          <a:lstStyle/>
          <a:p>
            <a:r>
              <a:rPr lang="id-ID" sz="2400" b="1" dirty="0" smtClean="0">
                <a:latin typeface="Calibri" pitchFamily="34" charset="0"/>
                <a:cs typeface="Times New Roman"/>
              </a:rPr>
              <a:t>Porus = pori &amp; fer = membawa</a:t>
            </a:r>
          </a:p>
          <a:p>
            <a:r>
              <a:rPr lang="id-ID" sz="2400" b="1" dirty="0" smtClean="0">
                <a:latin typeface="Calibri" pitchFamily="34" charset="0"/>
                <a:cs typeface="Times New Roman"/>
              </a:rPr>
              <a:t>Multiseluler </a:t>
            </a:r>
          </a:p>
          <a:p>
            <a:r>
              <a:rPr lang="id-ID" sz="2400" b="1" dirty="0" smtClean="0">
                <a:latin typeface="Calibri" pitchFamily="34" charset="0"/>
                <a:cs typeface="Times New Roman"/>
              </a:rPr>
              <a:t>Tubuh berpori, diploblastik &amp; Simetri radial</a:t>
            </a:r>
          </a:p>
          <a:p>
            <a:r>
              <a:rPr lang="id-ID" sz="2400" b="1" dirty="0" smtClean="0">
                <a:latin typeface="Calibri" pitchFamily="34" charset="0"/>
                <a:cs typeface="Times New Roman"/>
              </a:rPr>
              <a:t>Umumnya hermafrodit</a:t>
            </a:r>
          </a:p>
          <a:p>
            <a:r>
              <a:rPr lang="id-ID" sz="2400" b="1" dirty="0" smtClean="0">
                <a:latin typeface="Calibri" pitchFamily="34" charset="0"/>
                <a:cs typeface="Times New Roman"/>
              </a:rPr>
              <a:t>Sel-sel bekerja mandiri</a:t>
            </a:r>
          </a:p>
          <a:p>
            <a:r>
              <a:rPr lang="id-ID" sz="2400" b="1" dirty="0" smtClean="0">
                <a:latin typeface="Calibri" pitchFamily="34" charset="0"/>
                <a:cs typeface="Times New Roman"/>
              </a:rPr>
              <a:t>Totipotensi</a:t>
            </a:r>
          </a:p>
          <a:p>
            <a:r>
              <a:rPr lang="id-ID" sz="2400" b="1" dirty="0" smtClean="0">
                <a:latin typeface="Calibri" pitchFamily="34" charset="0"/>
                <a:cs typeface="Times New Roman"/>
              </a:rPr>
              <a:t>Fase dewasa sesil &amp; berkoloni</a:t>
            </a:r>
          </a:p>
          <a:p>
            <a:r>
              <a:rPr lang="id-ID" sz="2400" b="1" dirty="0" smtClean="0">
                <a:latin typeface="Calibri" pitchFamily="34" charset="0"/>
                <a:cs typeface="Times New Roman"/>
              </a:rPr>
              <a:t>Habitat air laut &amp; air tawar</a:t>
            </a:r>
          </a:p>
          <a:p>
            <a:r>
              <a:rPr lang="id-ID" sz="2400" b="1" dirty="0" smtClean="0">
                <a:latin typeface="Calibri" pitchFamily="34" charset="0"/>
                <a:cs typeface="Times New Roman"/>
              </a:rPr>
              <a:t>Bentuk: kipas, bunga, batang, globular, terompet, dll</a:t>
            </a:r>
          </a:p>
          <a:p>
            <a:r>
              <a:rPr lang="id-ID" sz="2400" b="1" dirty="0" smtClean="0">
                <a:latin typeface="Calibri" pitchFamily="34" charset="0"/>
                <a:cs typeface="Times New Roman"/>
              </a:rPr>
              <a:t>Warna: kelabu, kuning, merah, biru, hiatm, putih, coklat, dll</a:t>
            </a:r>
          </a:p>
          <a:p>
            <a:r>
              <a:rPr lang="id-ID" sz="2400" b="1" dirty="0" smtClean="0">
                <a:latin typeface="Calibri" pitchFamily="34" charset="0"/>
                <a:cs typeface="Times New Roman"/>
              </a:rPr>
              <a:t>Heterotrof, memakan bakteri &amp; plankton</a:t>
            </a:r>
          </a:p>
          <a:p>
            <a:endParaRPr lang="id-ID" sz="2400" b="1" dirty="0" smtClean="0">
              <a:latin typeface="Calibri" pitchFamily="34" charset="0"/>
              <a:cs typeface="Times New Roman"/>
            </a:endParaRPr>
          </a:p>
          <a:p>
            <a:endParaRPr lang="id-ID" sz="2400" b="1" dirty="0" smtClean="0">
              <a:latin typeface="Calibri" pitchFamily="34" charset="0"/>
              <a:cs typeface="Times New Roman"/>
            </a:endParaRPr>
          </a:p>
          <a:p>
            <a:endParaRPr lang="id-ID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75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60648"/>
            <a:ext cx="9084272" cy="489654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dirty="0" smtClean="0"/>
              <a:t>Hickman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2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COELENTERATA</a:t>
            </a:r>
            <a:endParaRPr lang="id-ID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</p:spPr>
        <p:txBody>
          <a:bodyPr/>
          <a:lstStyle/>
          <a:p>
            <a:pPr>
              <a:defRPr/>
            </a:pPr>
            <a:fld id="{17616A69-1B60-4653-B5AC-F7BDC24CB552}" type="slidenum">
              <a:rPr lang="en-US"/>
              <a:pPr>
                <a:defRPr/>
              </a:pPr>
              <a:t>31</a:t>
            </a:fld>
            <a:endParaRPr lang="en-US"/>
          </a:p>
        </p:txBody>
      </p:sp>
      <p:pic>
        <p:nvPicPr>
          <p:cNvPr id="10" name="Picture 9" descr="beracun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488" y="1125538"/>
            <a:ext cx="236696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ree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6875" y="1412875"/>
            <a:ext cx="316865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ectopleura_croce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1426" y="1557338"/>
            <a:ext cx="2579878" cy="180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5" descr="800px-Clown_fish_swimmi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36875" y="4076700"/>
            <a:ext cx="3198813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415925" y="4292600"/>
            <a:ext cx="1273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altLang="en-US" b="1"/>
              <a:t>ubur-ubur</a:t>
            </a:r>
            <a:endParaRPr lang="en-US" b="1"/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3657600" y="3457575"/>
            <a:ext cx="1908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altLang="en-US" b="1"/>
              <a:t>terumbu karang</a:t>
            </a:r>
            <a:endParaRPr lang="en-US" b="1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7473950" y="3933825"/>
            <a:ext cx="1146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altLang="en-US" b="1"/>
              <a:t>hydroids</a:t>
            </a:r>
            <a:endParaRPr lang="en-US" b="1"/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6176963" y="5949950"/>
            <a:ext cx="1654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altLang="en-US" b="1"/>
              <a:t>anemone laut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Hickman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2" y="1535458"/>
            <a:ext cx="9123818" cy="420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40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8197" r="7432" b="37705"/>
          <a:stretch/>
        </p:blipFill>
        <p:spPr bwMode="auto">
          <a:xfrm>
            <a:off x="-88191" y="-27024"/>
            <a:ext cx="9232191" cy="688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12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COELENTERATA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" y="1566882"/>
            <a:ext cx="8786874" cy="4648200"/>
          </a:xfrm>
        </p:spPr>
        <p:txBody>
          <a:bodyPr/>
          <a:lstStyle/>
          <a:p>
            <a:pPr lvl="0"/>
            <a:r>
              <a:rPr lang="id-ID" sz="2000" i="1" dirty="0" smtClean="0">
                <a:latin typeface="Berlin Sans FB Demi" pitchFamily="34" charset="0"/>
              </a:rPr>
              <a:t>Epidermis</a:t>
            </a:r>
            <a:r>
              <a:rPr lang="id-ID" sz="2000" dirty="0" smtClean="0">
                <a:latin typeface="Berlin Sans FB Demi" pitchFamily="34" charset="0"/>
              </a:rPr>
              <a:t> : epitelium luar berfungsi sebagai pelindung</a:t>
            </a:r>
          </a:p>
          <a:p>
            <a:pPr lvl="0"/>
            <a:r>
              <a:rPr lang="id-ID" sz="2000" i="1" dirty="0" smtClean="0">
                <a:latin typeface="Berlin Sans FB Demi" pitchFamily="34" charset="0"/>
              </a:rPr>
              <a:t>Gastrodermis</a:t>
            </a:r>
            <a:r>
              <a:rPr lang="en-US" sz="2000" i="1" dirty="0" smtClean="0">
                <a:latin typeface="Berlin Sans FB Demi" pitchFamily="34" charset="0"/>
              </a:rPr>
              <a:t>/ </a:t>
            </a:r>
            <a:r>
              <a:rPr lang="en-US" sz="2000" i="1" dirty="0" err="1" smtClean="0">
                <a:latin typeface="Berlin Sans FB Demi" pitchFamily="34" charset="0"/>
              </a:rPr>
              <a:t>gastrovaskuler</a:t>
            </a:r>
            <a:r>
              <a:rPr lang="id-ID" sz="2000" dirty="0" smtClean="0">
                <a:latin typeface="Berlin Sans FB Demi" pitchFamily="34" charset="0"/>
              </a:rPr>
              <a:t> : epitelium dalam berfungsi sebagai pencernaan, berasal dari bahan gelatin</a:t>
            </a:r>
          </a:p>
          <a:p>
            <a:pPr lvl="0"/>
            <a:r>
              <a:rPr lang="id-ID" sz="2000" i="1" dirty="0" smtClean="0">
                <a:latin typeface="Berlin Sans FB Demi" pitchFamily="34" charset="0"/>
              </a:rPr>
              <a:t>Gastovascular cavity</a:t>
            </a:r>
            <a:r>
              <a:rPr lang="id-ID" sz="2000" dirty="0" smtClean="0">
                <a:latin typeface="Berlin Sans FB Demi" pitchFamily="34" charset="0"/>
              </a:rPr>
              <a:t> : rongga gastrovaskuler berfungsi sebagai usus</a:t>
            </a:r>
          </a:p>
          <a:p>
            <a:pPr lvl="0"/>
            <a:r>
              <a:rPr lang="id-ID" sz="2000" i="1" dirty="0" smtClean="0">
                <a:latin typeface="Berlin Sans FB Demi" pitchFamily="34" charset="0"/>
              </a:rPr>
              <a:t>Mesoglea</a:t>
            </a:r>
            <a:r>
              <a:rPr lang="id-ID" sz="2000" dirty="0" smtClean="0">
                <a:latin typeface="Berlin Sans FB Demi" pitchFamily="34" charset="0"/>
              </a:rPr>
              <a:t> : lapisan bukan sel di antara epidermis dan gastrodermis</a:t>
            </a:r>
          </a:p>
          <a:p>
            <a:r>
              <a:rPr lang="id-ID" sz="2000" i="1" dirty="0" smtClean="0">
                <a:latin typeface="Berlin Sans FB Demi" pitchFamily="34" charset="0"/>
              </a:rPr>
              <a:t>Tentakel</a:t>
            </a:r>
            <a:r>
              <a:rPr lang="id-ID" sz="2000" dirty="0" smtClean="0">
                <a:latin typeface="Berlin Sans FB Demi" pitchFamily="34" charset="0"/>
              </a:rPr>
              <a:t> : organ tubuh yang dapat memanjang dan fleksibel</a:t>
            </a:r>
          </a:p>
          <a:p>
            <a:pPr lvl="0"/>
            <a:r>
              <a:rPr lang="id-ID" sz="2000" i="1" dirty="0" smtClean="0">
                <a:latin typeface="Berlin Sans FB Demi" pitchFamily="34" charset="0"/>
              </a:rPr>
              <a:t>Mulut/anus</a:t>
            </a:r>
            <a:r>
              <a:rPr lang="id-ID" sz="2000" dirty="0" smtClean="0">
                <a:latin typeface="Berlin Sans FB Demi" pitchFamily="34" charset="0"/>
              </a:rPr>
              <a:t> : terdapat pada satu lubang</a:t>
            </a:r>
          </a:p>
          <a:p>
            <a:pPr lvl="0"/>
            <a:r>
              <a:rPr lang="id-ID" sz="2000" i="1" dirty="0" smtClean="0">
                <a:latin typeface="Berlin Sans FB Demi" pitchFamily="34" charset="0"/>
              </a:rPr>
              <a:t>Body stalk</a:t>
            </a:r>
            <a:r>
              <a:rPr lang="id-ID" sz="2000" dirty="0" smtClean="0">
                <a:latin typeface="Berlin Sans FB Demi" pitchFamily="34" charset="0"/>
              </a:rPr>
              <a:t> : batang tubuh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 b="42347"/>
          <a:stretch>
            <a:fillRect/>
          </a:stretch>
        </p:blipFill>
        <p:spPr bwMode="auto">
          <a:xfrm>
            <a:off x="3428992" y="4071942"/>
            <a:ext cx="5500726" cy="260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COELENTERATA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52" y="1495444"/>
            <a:ext cx="8305800" cy="4648200"/>
          </a:xfrm>
        </p:spPr>
        <p:txBody>
          <a:bodyPr/>
          <a:lstStyle/>
          <a:p>
            <a:r>
              <a:rPr lang="id-ID" sz="2400" dirty="0" smtClean="0">
                <a:latin typeface="Berlin Sans FB Demi" pitchFamily="34" charset="0"/>
              </a:rPr>
              <a:t>Coelentera hidup secara heterotrof </a:t>
            </a:r>
          </a:p>
          <a:p>
            <a:r>
              <a:rPr lang="id-ID" sz="2400" dirty="0" smtClean="0">
                <a:latin typeface="Berlin Sans FB Demi" pitchFamily="34" charset="0"/>
              </a:rPr>
              <a:t>Memangsa plankton dan hewan kecil lainnya </a:t>
            </a:r>
          </a:p>
          <a:p>
            <a:r>
              <a:rPr lang="id-ID" sz="2400" dirty="0" smtClean="0">
                <a:latin typeface="Berlin Sans FB Demi" pitchFamily="34" charset="0"/>
              </a:rPr>
              <a:t>Coelenterata lumpuhkan mangsanya dengan menggunakan tentakelnya yang memiliki sel knidosit. </a:t>
            </a:r>
          </a:p>
          <a:p>
            <a:r>
              <a:rPr lang="id-ID" sz="2400" dirty="0" smtClean="0">
                <a:latin typeface="Berlin Sans FB Demi" pitchFamily="34" charset="0"/>
              </a:rPr>
              <a:t>Setelah mangsanya itu lumpuh, tentakel menggulung dan membawa mangsa ke mulut.</a:t>
            </a:r>
          </a:p>
          <a:p>
            <a:r>
              <a:rPr lang="id-ID" sz="2400" dirty="0" smtClean="0">
                <a:latin typeface="Berlin Sans FB Demi" pitchFamily="34" charset="0"/>
              </a:rPr>
              <a:t>Sebagian besar hidup berkoloni atau soliter.</a:t>
            </a:r>
          </a:p>
          <a:p>
            <a:r>
              <a:rPr lang="id-ID" sz="2400" dirty="0" smtClean="0">
                <a:latin typeface="Berlin Sans FB Demi" pitchFamily="34" charset="0"/>
              </a:rPr>
              <a:t>Coelenterata yang berbentuk polip hidup soliter atau berkoloni di dasar air. </a:t>
            </a:r>
          </a:p>
          <a:p>
            <a:r>
              <a:rPr lang="id-ID" sz="2400" dirty="0" smtClean="0">
                <a:latin typeface="Berlin Sans FB Demi" pitchFamily="34" charset="0"/>
              </a:rPr>
              <a:t>Polip tidak dapat berpindah tempat. </a:t>
            </a:r>
          </a:p>
          <a:p>
            <a:r>
              <a:rPr lang="id-ID" sz="2400" dirty="0" smtClean="0">
                <a:latin typeface="Berlin Sans FB Demi" pitchFamily="34" charset="0"/>
              </a:rPr>
              <a:t>Medusa dapat melayang bebas di dalam air.</a:t>
            </a:r>
            <a:endParaRPr lang="id-ID" sz="2400" b="1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COELENTERATA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52" y="1495444"/>
            <a:ext cx="8305800" cy="4648200"/>
          </a:xfrm>
        </p:spPr>
        <p:txBody>
          <a:bodyPr/>
          <a:lstStyle/>
          <a:p>
            <a:r>
              <a:rPr lang="id-ID" sz="2400" dirty="0" smtClean="0">
                <a:latin typeface="Berlin Sans FB Demi" pitchFamily="34" charset="0"/>
              </a:rPr>
              <a:t>Reproduksi pada coelenterata terjadi secara aseksual dan seksual. </a:t>
            </a:r>
          </a:p>
          <a:p>
            <a:r>
              <a:rPr lang="id-ID" sz="2400" dirty="0" smtClean="0">
                <a:latin typeface="Berlin Sans FB Demi" pitchFamily="34" charset="0"/>
              </a:rPr>
              <a:t>Reproduksi secara aseksual dilakukan dengan membentuk tunas berupa polip yang hidup berkoloni di dasar air. </a:t>
            </a:r>
          </a:p>
          <a:p>
            <a:r>
              <a:rPr lang="id-ID" sz="2400" dirty="0" smtClean="0">
                <a:latin typeface="Berlin Sans FB Demi" pitchFamily="34" charset="0"/>
              </a:rPr>
              <a:t>Reproduksi seksual pada coelenterata dilakukan dengan pembentukan gamet. </a:t>
            </a:r>
          </a:p>
          <a:p>
            <a:r>
              <a:rPr lang="id-ID" sz="2400" dirty="0" smtClean="0">
                <a:latin typeface="Berlin Sans FB Demi" pitchFamily="34" charset="0"/>
              </a:rPr>
              <a:t>Gamet dihasilkan oleh seluruh coelenterata berbentuk medusa dan beberapa berbentuk polip.</a:t>
            </a:r>
            <a:endParaRPr lang="id-ID" sz="2400" b="1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HYDROZOA</a:t>
            </a:r>
            <a:endParaRPr lang="id-ID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latin typeface="Berlin Sans FB Demi" pitchFamily="34" charset="0"/>
              </a:rPr>
              <a:t>Hydrozoa yang </a:t>
            </a:r>
            <a:r>
              <a:rPr lang="en-US" sz="2400" dirty="0" err="1" smtClean="0">
                <a:latin typeface="Berlin Sans FB Demi" pitchFamily="34" charset="0"/>
              </a:rPr>
              <a:t>utama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adalah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di</a:t>
            </a:r>
            <a:r>
              <a:rPr lang="id-ID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perairan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tawar</a:t>
            </a:r>
            <a:endParaRPr lang="id-ID" sz="2400" dirty="0" smtClean="0">
              <a:latin typeface="Berlin Sans FB Demi" pitchFamily="34" charset="0"/>
            </a:endParaRPr>
          </a:p>
          <a:p>
            <a:r>
              <a:rPr lang="id-ID" sz="2400" dirty="0" smtClean="0">
                <a:latin typeface="Berlin Sans FB Demi" pitchFamily="34" charset="0"/>
              </a:rPr>
              <a:t>Sis</a:t>
            </a:r>
            <a:r>
              <a:rPr lang="en-US" sz="2400" dirty="0" smtClean="0">
                <a:latin typeface="Berlin Sans FB Demi" pitchFamily="34" charset="0"/>
              </a:rPr>
              <a:t>tem </a:t>
            </a:r>
            <a:r>
              <a:rPr lang="en-US" sz="2400" dirty="0" err="1" smtClean="0">
                <a:latin typeface="Berlin Sans FB Demi" pitchFamily="34" charset="0"/>
              </a:rPr>
              <a:t>respirasi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dan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ekskresi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secara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difusi</a:t>
            </a:r>
            <a:endParaRPr lang="id-ID" sz="2400" dirty="0" smtClean="0">
              <a:latin typeface="Berlin Sans FB Demi" pitchFamily="34" charset="0"/>
            </a:endParaRPr>
          </a:p>
          <a:p>
            <a:r>
              <a:rPr lang="en-US" sz="2400" dirty="0" err="1" smtClean="0">
                <a:latin typeface="Berlin Sans FB Demi" pitchFamily="34" charset="0"/>
              </a:rPr>
              <a:t>Telah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memiliki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pensarafan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sederhana</a:t>
            </a:r>
            <a:endParaRPr lang="id-ID" sz="2400" dirty="0" smtClean="0">
              <a:latin typeface="Berlin Sans FB Demi" pitchFamily="34" charset="0"/>
            </a:endParaRPr>
          </a:p>
          <a:p>
            <a:r>
              <a:rPr lang="en-US" sz="2400" dirty="0" err="1" smtClean="0">
                <a:latin typeface="Berlin Sans FB Demi" pitchFamily="34" charset="0"/>
              </a:rPr>
              <a:t>Proses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pencernaan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makanan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diawali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dengan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menangkap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makanan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dengan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menggunakan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tentakel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id-ID" sz="2400" dirty="0" smtClean="0">
                <a:latin typeface="Berlin Sans FB Demi" pitchFamily="34" charset="0"/>
              </a:rPr>
              <a:t>nematocyst, ditelan masuk ke gastrovaskuler, dicerna tripsin, epiteliomuskuler menangkap nutrisi, diedarkan secara difusi, sisa dikeluarkan melalui mulut</a:t>
            </a:r>
          </a:p>
          <a:p>
            <a:r>
              <a:rPr lang="en-US" sz="2400" dirty="0" err="1" smtClean="0">
                <a:latin typeface="Berlin Sans FB Demi" pitchFamily="34" charset="0"/>
              </a:rPr>
              <a:t>Sel-sel</a:t>
            </a:r>
            <a:r>
              <a:rPr lang="en-US" sz="2400" dirty="0" smtClean="0">
                <a:latin typeface="Berlin Sans FB Demi" pitchFamily="34" charset="0"/>
              </a:rPr>
              <a:t> nematocyst </a:t>
            </a:r>
            <a:r>
              <a:rPr lang="en-US" sz="2400" dirty="0" err="1" smtClean="0">
                <a:latin typeface="Berlin Sans FB Demi" pitchFamily="34" charset="0"/>
              </a:rPr>
              <a:t>juga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digunakan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sebagai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perlindungan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diri</a:t>
            </a:r>
            <a:r>
              <a:rPr lang="en-US" sz="2400" dirty="0" smtClean="0">
                <a:latin typeface="Berlin Sans FB Demi" pitchFamily="34" charset="0"/>
              </a:rPr>
              <a:t> coelenterate</a:t>
            </a:r>
            <a:r>
              <a:rPr lang="id-ID" sz="2400" dirty="0" smtClean="0">
                <a:latin typeface="Berlin Sans FB Demi" pitchFamily="34" charset="0"/>
              </a:rPr>
              <a:t> </a:t>
            </a:r>
          </a:p>
          <a:p>
            <a:r>
              <a:rPr lang="id-ID" sz="2400" dirty="0" smtClean="0">
                <a:latin typeface="Berlin Sans FB Demi" pitchFamily="34" charset="0"/>
              </a:rPr>
              <a:t>P</a:t>
            </a:r>
            <a:r>
              <a:rPr lang="en-US" sz="2400" dirty="0" err="1" smtClean="0">
                <a:latin typeface="Berlin Sans FB Demi" pitchFamily="34" charset="0"/>
              </a:rPr>
              <a:t>ada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sel-sel</a:t>
            </a:r>
            <a:r>
              <a:rPr lang="en-US" sz="2400" dirty="0" smtClean="0">
                <a:latin typeface="Berlin Sans FB Demi" pitchFamily="34" charset="0"/>
              </a:rPr>
              <a:t> nematocyst </a:t>
            </a:r>
            <a:r>
              <a:rPr lang="en-US" sz="2400" dirty="0" err="1" smtClean="0">
                <a:latin typeface="Berlin Sans FB Demi" pitchFamily="34" charset="0"/>
              </a:rPr>
              <a:t>dilengkapi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knidocyt</a:t>
            </a:r>
            <a:endParaRPr lang="id-ID" sz="2400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HYDROZOA</a:t>
            </a:r>
            <a:endParaRPr lang="id-ID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32055" t="21324" r="20631" b="20365"/>
          <a:stretch>
            <a:fillRect/>
          </a:stretch>
        </p:blipFill>
        <p:spPr bwMode="auto">
          <a:xfrm>
            <a:off x="4500562" y="1714488"/>
            <a:ext cx="464347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1612"/>
            <a:ext cx="4429124" cy="394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Hickman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99" y="1412776"/>
            <a:ext cx="9163911" cy="444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45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3674"/>
            <a:ext cx="5851994" cy="682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9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5580112" cy="682125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dirty="0" smtClean="0"/>
              <a:t>Hickman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68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HYDROZOA</a:t>
            </a:r>
            <a:endParaRPr lang="id-ID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500174"/>
            <a:ext cx="8305800" cy="4648200"/>
          </a:xfrm>
        </p:spPr>
        <p:txBody>
          <a:bodyPr/>
          <a:lstStyle/>
          <a:p>
            <a:pPr>
              <a:buNone/>
            </a:pPr>
            <a:r>
              <a:rPr lang="id-ID" sz="2400" i="1" dirty="0" smtClean="0">
                <a:latin typeface="Berlin Sans FB Demi" pitchFamily="34" charset="0"/>
              </a:rPr>
              <a:t>Hydra sp</a:t>
            </a:r>
          </a:p>
          <a:p>
            <a:r>
              <a:rPr lang="en-US" sz="2400" dirty="0" err="1" smtClean="0">
                <a:latin typeface="Berlin Sans FB Demi" pitchFamily="34" charset="0"/>
              </a:rPr>
              <a:t>Ukuran</a:t>
            </a:r>
            <a:r>
              <a:rPr lang="en-US" sz="2400" dirty="0" smtClean="0">
                <a:latin typeface="Berlin Sans FB Demi" pitchFamily="34" charset="0"/>
              </a:rPr>
              <a:t> 5-11mm </a:t>
            </a:r>
            <a:r>
              <a:rPr lang="en-US" sz="2400" dirty="0" err="1" smtClean="0">
                <a:latin typeface="Berlin Sans FB Demi" pitchFamily="34" charset="0"/>
              </a:rPr>
              <a:t>memiliki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tentakel</a:t>
            </a:r>
            <a:r>
              <a:rPr lang="en-US" sz="2400" dirty="0" smtClean="0">
                <a:latin typeface="Berlin Sans FB Demi" pitchFamily="34" charset="0"/>
              </a:rPr>
              <a:t> 6-10 </a:t>
            </a:r>
            <a:r>
              <a:rPr lang="en-US" sz="2400" dirty="0" err="1" smtClean="0">
                <a:latin typeface="Berlin Sans FB Demi" pitchFamily="34" charset="0"/>
              </a:rPr>
              <a:t>buah</a:t>
            </a:r>
            <a:endParaRPr lang="id-ID" sz="2400" dirty="0" smtClean="0">
              <a:latin typeface="Berlin Sans FB Demi" pitchFamily="34" charset="0"/>
            </a:endParaRPr>
          </a:p>
          <a:p>
            <a:r>
              <a:rPr lang="en-US" sz="2400" dirty="0" err="1" smtClean="0">
                <a:latin typeface="Berlin Sans FB Demi" pitchFamily="34" charset="0"/>
              </a:rPr>
              <a:t>Memiliki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knidoblas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sebagai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penyengat</a:t>
            </a:r>
            <a:r>
              <a:rPr lang="en-US" sz="2400" dirty="0" smtClean="0">
                <a:latin typeface="Berlin Sans FB Demi" pitchFamily="34" charset="0"/>
              </a:rPr>
              <a:t>, yang </a:t>
            </a:r>
            <a:r>
              <a:rPr lang="en-US" sz="2400" dirty="0" err="1" smtClean="0">
                <a:latin typeface="Berlin Sans FB Demi" pitchFamily="34" charset="0"/>
              </a:rPr>
              <a:t>terdapat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pada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tentakel</a:t>
            </a:r>
            <a:endParaRPr lang="id-ID" sz="2400" dirty="0" smtClean="0">
              <a:latin typeface="Berlin Sans FB Demi" pitchFamily="34" charset="0"/>
            </a:endParaRPr>
          </a:p>
          <a:p>
            <a:r>
              <a:rPr lang="en-US" sz="2400" dirty="0" smtClean="0">
                <a:latin typeface="Berlin Sans FB Demi" pitchFamily="34" charset="0"/>
              </a:rPr>
              <a:t>Hydra </a:t>
            </a:r>
            <a:r>
              <a:rPr lang="en-US" sz="2400" dirty="0" err="1" smtClean="0">
                <a:latin typeface="Berlin Sans FB Demi" pitchFamily="34" charset="0"/>
              </a:rPr>
              <a:t>bereproduksi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dengan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pembentukan</a:t>
            </a:r>
            <a:r>
              <a:rPr lang="en-US" sz="2400" dirty="0" smtClean="0">
                <a:latin typeface="Berlin Sans FB Demi" pitchFamily="34" charset="0"/>
              </a:rPr>
              <a:t> tunas.</a:t>
            </a:r>
            <a:endParaRPr lang="id-ID" sz="2400" dirty="0" smtClean="0">
              <a:latin typeface="Berlin Sans FB Demi" pitchFamily="34" charset="0"/>
            </a:endParaRPr>
          </a:p>
          <a:p>
            <a:pPr>
              <a:buNone/>
            </a:pPr>
            <a:r>
              <a:rPr lang="id-ID" sz="2400" i="1" dirty="0" smtClean="0">
                <a:latin typeface="Berlin Sans FB Demi" pitchFamily="34" charset="0"/>
              </a:rPr>
              <a:t>Obelia sp</a:t>
            </a:r>
          </a:p>
          <a:p>
            <a:r>
              <a:rPr lang="id-ID" sz="2400" dirty="0" smtClean="0">
                <a:latin typeface="Berlin Sans FB Demi" pitchFamily="34" charset="0"/>
              </a:rPr>
              <a:t>P</a:t>
            </a:r>
            <a:r>
              <a:rPr lang="en-US" sz="2400" dirty="0" err="1" smtClean="0">
                <a:latin typeface="Berlin Sans FB Demi" pitchFamily="34" charset="0"/>
              </a:rPr>
              <a:t>olip</a:t>
            </a:r>
            <a:r>
              <a:rPr lang="en-US" sz="2400" dirty="0" smtClean="0">
                <a:latin typeface="Berlin Sans FB Demi" pitchFamily="34" charset="0"/>
              </a:rPr>
              <a:t> air </a:t>
            </a:r>
            <a:r>
              <a:rPr lang="en-US" sz="2400" dirty="0" err="1" smtClean="0">
                <a:latin typeface="Berlin Sans FB Demi" pitchFamily="34" charset="0"/>
              </a:rPr>
              <a:t>laut</a:t>
            </a:r>
            <a:r>
              <a:rPr lang="en-US" sz="2400" dirty="0" smtClean="0">
                <a:latin typeface="Berlin Sans FB Demi" pitchFamily="34" charset="0"/>
              </a:rPr>
              <a:t>, </a:t>
            </a:r>
            <a:r>
              <a:rPr lang="en-US" sz="2400" dirty="0" err="1" smtClean="0">
                <a:latin typeface="Berlin Sans FB Demi" pitchFamily="34" charset="0"/>
              </a:rPr>
              <a:t>berukuran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sangat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kecil</a:t>
            </a:r>
            <a:endParaRPr lang="id-ID" sz="2400" dirty="0" smtClean="0">
              <a:latin typeface="Berlin Sans FB Demi" pitchFamily="34" charset="0"/>
            </a:endParaRPr>
          </a:p>
          <a:p>
            <a:r>
              <a:rPr lang="id-ID" sz="2400" dirty="0" smtClean="0">
                <a:latin typeface="Berlin Sans FB Demi" pitchFamily="34" charset="0"/>
              </a:rPr>
              <a:t>T</a:t>
            </a:r>
            <a:r>
              <a:rPr lang="en-US" sz="2400" dirty="0" err="1" smtClean="0">
                <a:latin typeface="Berlin Sans FB Demi" pitchFamily="34" charset="0"/>
              </a:rPr>
              <a:t>erbentuk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dari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zygot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hasil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reproduksi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aseksual</a:t>
            </a:r>
            <a:endParaRPr lang="id-ID" sz="2400" dirty="0" smtClean="0">
              <a:latin typeface="Berlin Sans FB Demi" pitchFamily="34" charset="0"/>
            </a:endParaRPr>
          </a:p>
          <a:p>
            <a:r>
              <a:rPr lang="en-US" sz="2400" dirty="0" smtClean="0">
                <a:latin typeface="Berlin Sans FB Demi" pitchFamily="34" charset="0"/>
              </a:rPr>
              <a:t>2 </a:t>
            </a:r>
            <a:r>
              <a:rPr lang="en-US" sz="2400" dirty="0" err="1" smtClean="0">
                <a:latin typeface="Berlin Sans FB Demi" pitchFamily="34" charset="0"/>
              </a:rPr>
              <a:t>jenis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polip</a:t>
            </a:r>
            <a:r>
              <a:rPr lang="en-US" sz="2400" dirty="0" smtClean="0">
                <a:latin typeface="Berlin Sans FB Demi" pitchFamily="34" charset="0"/>
              </a:rPr>
              <a:t>, </a:t>
            </a:r>
            <a:r>
              <a:rPr lang="en-US" sz="2400" dirty="0" err="1" smtClean="0">
                <a:latin typeface="Berlin Sans FB Demi" pitchFamily="34" charset="0"/>
              </a:rPr>
              <a:t>yaitu</a:t>
            </a:r>
            <a:r>
              <a:rPr lang="en-US" sz="2400" dirty="0" smtClean="0">
                <a:latin typeface="Berlin Sans FB Demi" pitchFamily="34" charset="0"/>
              </a:rPr>
              <a:t>  </a:t>
            </a:r>
            <a:r>
              <a:rPr lang="en-US" sz="2400" dirty="0" err="1" smtClean="0">
                <a:latin typeface="Berlin Sans FB Demi" pitchFamily="34" charset="0"/>
              </a:rPr>
              <a:t>polip</a:t>
            </a:r>
            <a:r>
              <a:rPr lang="en-US" sz="2400" dirty="0" smtClean="0">
                <a:latin typeface="Berlin Sans FB Demi" pitchFamily="34" charset="0"/>
              </a:rPr>
              <a:t> vegetative </a:t>
            </a:r>
            <a:r>
              <a:rPr lang="id-ID" sz="2400" dirty="0" smtClean="0">
                <a:latin typeface="Berlin Sans FB Demi" pitchFamily="34" charset="0"/>
              </a:rPr>
              <a:t>&amp; </a:t>
            </a:r>
            <a:r>
              <a:rPr lang="en-US" sz="2400" dirty="0" err="1" smtClean="0">
                <a:latin typeface="Berlin Sans FB Demi" pitchFamily="34" charset="0"/>
              </a:rPr>
              <a:t>polip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reproduktif</a:t>
            </a:r>
            <a:endParaRPr lang="id-ID" sz="2400" dirty="0" smtClean="0">
              <a:latin typeface="Berlin Sans FB Demi" pitchFamily="34" charset="0"/>
            </a:endParaRPr>
          </a:p>
          <a:p>
            <a:r>
              <a:rPr lang="en-US" sz="2400" dirty="0" err="1" smtClean="0">
                <a:latin typeface="Berlin Sans FB Demi" pitchFamily="34" charset="0"/>
              </a:rPr>
              <a:t>Masing-masing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polip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diselimuti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oleh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selubung</a:t>
            </a:r>
            <a:r>
              <a:rPr lang="en-US" sz="2400" dirty="0" smtClean="0">
                <a:latin typeface="Berlin Sans FB Demi" pitchFamily="34" charset="0"/>
              </a:rPr>
              <a:t> yang </a:t>
            </a:r>
            <a:r>
              <a:rPr lang="en-US" sz="2400" dirty="0" err="1" smtClean="0">
                <a:latin typeface="Berlin Sans FB Demi" pitchFamily="34" charset="0"/>
              </a:rPr>
              <a:t>tembus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cahaya</a:t>
            </a:r>
            <a:r>
              <a:rPr lang="id-ID" sz="2400" dirty="0" smtClean="0">
                <a:latin typeface="Berlin Sans FB Demi" pitchFamily="34" charset="0"/>
              </a:rPr>
              <a:t> (hidroteka/goneteka)</a:t>
            </a:r>
            <a:endParaRPr lang="id-ID" sz="2400" dirty="0">
              <a:latin typeface="Berlin Sans FB Demi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57950" y="71414"/>
            <a:ext cx="2643206" cy="1982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HYDROZOA</a:t>
            </a:r>
            <a:endParaRPr lang="id-ID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3889" t="4023" b="43103"/>
          <a:stretch>
            <a:fillRect/>
          </a:stretch>
        </p:blipFill>
        <p:spPr bwMode="auto">
          <a:xfrm>
            <a:off x="0" y="0"/>
            <a:ext cx="9144000" cy="6784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7" y="1412776"/>
            <a:ext cx="9190542" cy="525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86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40747"/>
            <a:ext cx="9144000" cy="501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13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08720"/>
            <a:ext cx="6804248" cy="58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57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HYDROZOA ORDO</a:t>
            </a:r>
            <a:endParaRPr lang="id-ID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sz="2400" dirty="0" smtClean="0">
                <a:latin typeface="Berlin Sans FB Demi" pitchFamily="34" charset="0"/>
              </a:rPr>
              <a:t>Hydroidea</a:t>
            </a:r>
          </a:p>
          <a:p>
            <a:pPr>
              <a:buNone/>
            </a:pPr>
            <a:r>
              <a:rPr lang="id-ID" sz="2400" dirty="0" smtClean="0">
                <a:latin typeface="Berlin Sans FB Demi" pitchFamily="34" charset="0"/>
              </a:rPr>
              <a:t>	Sub Anthomedusae : </a:t>
            </a:r>
            <a:r>
              <a:rPr lang="id-ID" sz="2400" i="1" dirty="0" smtClean="0">
                <a:latin typeface="Berlin Sans FB Demi" pitchFamily="34" charset="0"/>
              </a:rPr>
              <a:t>Hydra, Peimatohydra</a:t>
            </a:r>
            <a:endParaRPr lang="id-ID" sz="2400" dirty="0" smtClean="0">
              <a:latin typeface="Berlin Sans FB Demi" pitchFamily="34" charset="0"/>
            </a:endParaRPr>
          </a:p>
          <a:p>
            <a:pPr>
              <a:buNone/>
            </a:pPr>
            <a:r>
              <a:rPr lang="id-ID" sz="2400" dirty="0" smtClean="0">
                <a:latin typeface="Berlin Sans FB Demi" pitchFamily="34" charset="0"/>
              </a:rPr>
              <a:t>	Sub Leptomeduae : </a:t>
            </a:r>
            <a:r>
              <a:rPr lang="id-ID" sz="2400" i="1" dirty="0" smtClean="0">
                <a:latin typeface="Berlin Sans FB Demi" pitchFamily="34" charset="0"/>
              </a:rPr>
              <a:t>Obelia, Sertularia, Plumularia</a:t>
            </a:r>
            <a:endParaRPr lang="id-ID" sz="2400" dirty="0" smtClean="0">
              <a:latin typeface="Berlin Sans FB Demi" pitchFamily="34" charset="0"/>
            </a:endParaRPr>
          </a:p>
          <a:p>
            <a:r>
              <a:rPr lang="id-ID" sz="2400" dirty="0" smtClean="0">
                <a:latin typeface="Berlin Sans FB Demi" pitchFamily="34" charset="0"/>
              </a:rPr>
              <a:t>Hydrocorallina </a:t>
            </a:r>
          </a:p>
          <a:p>
            <a:pPr>
              <a:buNone/>
            </a:pPr>
            <a:r>
              <a:rPr lang="id-ID" sz="2400" dirty="0" smtClean="0">
                <a:latin typeface="Berlin Sans FB Demi" pitchFamily="34" charset="0"/>
              </a:rPr>
              <a:t>	Sub Hillepotina : </a:t>
            </a:r>
            <a:r>
              <a:rPr lang="id-ID" sz="2400" i="1" dirty="0" smtClean="0">
                <a:latin typeface="Berlin Sans FB Demi" pitchFamily="34" charset="0"/>
              </a:rPr>
              <a:t>Millepora</a:t>
            </a:r>
            <a:endParaRPr lang="id-ID" sz="2400" dirty="0" smtClean="0">
              <a:latin typeface="Berlin Sans FB Demi" pitchFamily="34" charset="0"/>
            </a:endParaRPr>
          </a:p>
          <a:p>
            <a:pPr>
              <a:buNone/>
            </a:pPr>
            <a:r>
              <a:rPr lang="id-ID" sz="2400" dirty="0" smtClean="0">
                <a:latin typeface="Berlin Sans FB Demi" pitchFamily="34" charset="0"/>
              </a:rPr>
              <a:t>	Sub Stylasterina : </a:t>
            </a:r>
            <a:r>
              <a:rPr lang="id-ID" sz="2400" i="1" dirty="0" smtClean="0">
                <a:latin typeface="Berlin Sans FB Demi" pitchFamily="34" charset="0"/>
              </a:rPr>
              <a:t>Stylantheca</a:t>
            </a:r>
          </a:p>
          <a:p>
            <a:r>
              <a:rPr lang="id-ID" sz="2400" dirty="0" smtClean="0">
                <a:latin typeface="Berlin Sans FB Demi" pitchFamily="34" charset="0"/>
              </a:rPr>
              <a:t>Tracchylina :  </a:t>
            </a:r>
            <a:r>
              <a:rPr lang="id-ID" sz="2400" i="1" dirty="0" smtClean="0">
                <a:latin typeface="Berlin Sans FB Demi" pitchFamily="34" charset="0"/>
              </a:rPr>
              <a:t>Liriope, Gonionemus, Aglantha, Cunina</a:t>
            </a:r>
            <a:endParaRPr lang="id-ID" sz="2400" dirty="0" smtClean="0">
              <a:latin typeface="Berlin Sans FB Demi" pitchFamily="34" charset="0"/>
            </a:endParaRPr>
          </a:p>
          <a:p>
            <a:r>
              <a:rPr lang="id-ID" sz="2400" dirty="0" smtClean="0">
                <a:latin typeface="Berlin Sans FB Demi" pitchFamily="34" charset="0"/>
              </a:rPr>
              <a:t>Siphonophora : </a:t>
            </a:r>
            <a:r>
              <a:rPr lang="id-ID" sz="2400" i="1" dirty="0" smtClean="0">
                <a:latin typeface="Berlin Sans FB Demi" pitchFamily="34" charset="0"/>
              </a:rPr>
              <a:t>Physalia pelagica, velella</a:t>
            </a:r>
            <a:endParaRPr lang="id-ID" sz="2400" dirty="0" smtClean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Hickman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6023173" cy="462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37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Hickman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5" y="1556792"/>
            <a:ext cx="9121665" cy="478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97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SCYPHOZOA</a:t>
            </a:r>
            <a:endParaRPr lang="id-ID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500174"/>
            <a:ext cx="5762636" cy="4648200"/>
          </a:xfrm>
        </p:spPr>
        <p:txBody>
          <a:bodyPr/>
          <a:lstStyle/>
          <a:p>
            <a:r>
              <a:rPr lang="id-ID" sz="2000" dirty="0" smtClean="0">
                <a:latin typeface="Berlin Sans FB Demi" pitchFamily="34" charset="0"/>
              </a:rPr>
              <a:t>Soliter</a:t>
            </a:r>
          </a:p>
          <a:p>
            <a:r>
              <a:rPr lang="id-ID" sz="2000" dirty="0" smtClean="0">
                <a:latin typeface="Berlin Sans FB Demi" pitchFamily="34" charset="0"/>
              </a:rPr>
              <a:t>Bermetagenesis (polip &amp; medusa)</a:t>
            </a:r>
          </a:p>
          <a:p>
            <a:r>
              <a:rPr lang="id-ID" sz="2000" dirty="0" smtClean="0">
                <a:latin typeface="Berlin Sans FB Demi" pitchFamily="34" charset="0"/>
              </a:rPr>
              <a:t>Nematokist pada tentakel</a:t>
            </a:r>
          </a:p>
          <a:p>
            <a:r>
              <a:rPr lang="id-ID" sz="2000" dirty="0" smtClean="0">
                <a:latin typeface="Berlin Sans FB Demi" pitchFamily="34" charset="0"/>
              </a:rPr>
              <a:t>Pernapasan &amp; ekskresi melalui permukaan tubuh (difusi osmosis)</a:t>
            </a:r>
          </a:p>
          <a:p>
            <a:r>
              <a:rPr lang="id-ID" sz="2000" dirty="0" smtClean="0">
                <a:latin typeface="Berlin Sans FB Demi" pitchFamily="34" charset="0"/>
              </a:rPr>
              <a:t>Sistem saraf (saraf utama, saraf difus, 8 ganglia rhopalia)</a:t>
            </a:r>
          </a:p>
          <a:p>
            <a:r>
              <a:rPr lang="id-ID" sz="2000" dirty="0" smtClean="0">
                <a:latin typeface="Berlin Sans FB Demi" pitchFamily="34" charset="0"/>
              </a:rPr>
              <a:t>Alat indera : rhopalia (indera keseimbangan), oseli (membedakan gelap terang), celah olfaktorius (alat pembau)</a:t>
            </a:r>
          </a:p>
          <a:p>
            <a:r>
              <a:rPr lang="id-ID" sz="2000" dirty="0" smtClean="0">
                <a:latin typeface="Berlin Sans FB Demi" pitchFamily="34" charset="0"/>
              </a:rPr>
              <a:t>Organ kelamin terpisah. Fertilisasi di rongga enteron betina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b="36308"/>
          <a:stretch>
            <a:fillRect/>
          </a:stretch>
        </p:blipFill>
        <p:spPr bwMode="auto">
          <a:xfrm>
            <a:off x="6090049" y="0"/>
            <a:ext cx="3053951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29322" y="3357562"/>
            <a:ext cx="3214678" cy="2949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76" y="0"/>
            <a:ext cx="5665855" cy="54006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dirty="0" smtClean="0"/>
              <a:t>Hickman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4956078"/>
            <a:ext cx="6405252" cy="190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9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448" y="-24036"/>
            <a:ext cx="4968552" cy="685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" y="1052736"/>
            <a:ext cx="418247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7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SCYPHOZOA</a:t>
            </a:r>
            <a:endParaRPr lang="id-ID" dirty="0"/>
          </a:p>
        </p:txBody>
      </p:sp>
      <p:sp>
        <p:nvSpPr>
          <p:cNvPr id="9" name="TextBox 8"/>
          <p:cNvSpPr txBox="1"/>
          <p:nvPr/>
        </p:nvSpPr>
        <p:spPr>
          <a:xfrm>
            <a:off x="5929322" y="1142984"/>
            <a:ext cx="29289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dirty="0" smtClean="0"/>
              <a:t>Fertilisasi di enteron betina</a:t>
            </a:r>
          </a:p>
          <a:p>
            <a:r>
              <a:rPr lang="id-ID" sz="1600" dirty="0" smtClean="0"/>
              <a:t>Zigot  keluar dr mulut betina</a:t>
            </a:r>
          </a:p>
          <a:p>
            <a:r>
              <a:rPr lang="id-ID" sz="1600" dirty="0" smtClean="0"/>
              <a:t>Larva (planula)</a:t>
            </a:r>
          </a:p>
          <a:p>
            <a:r>
              <a:rPr lang="id-ID" sz="1600" dirty="0" smtClean="0"/>
              <a:t>Mengembara &amp; melekat</a:t>
            </a:r>
          </a:p>
          <a:p>
            <a:r>
              <a:rPr lang="id-ID" sz="1600" dirty="0" smtClean="0"/>
              <a:t>Polip baru (scyphistoma)</a:t>
            </a:r>
          </a:p>
          <a:p>
            <a:r>
              <a:rPr lang="id-ID" sz="1600" dirty="0" smtClean="0"/>
              <a:t>Strobilasi</a:t>
            </a:r>
          </a:p>
          <a:p>
            <a:r>
              <a:rPr lang="id-ID" sz="1600" dirty="0" smtClean="0"/>
              <a:t>Ruas-ruas cakram (ephyra)</a:t>
            </a:r>
          </a:p>
          <a:p>
            <a:r>
              <a:rPr lang="id-ID" sz="1600" dirty="0" smtClean="0"/>
              <a:t>Ephyra lepas </a:t>
            </a:r>
          </a:p>
          <a:p>
            <a:r>
              <a:rPr lang="id-ID" sz="1600" dirty="0" smtClean="0"/>
              <a:t>Ubur-ubur muda</a:t>
            </a:r>
          </a:p>
          <a:p>
            <a:r>
              <a:rPr lang="id-ID" sz="1600" dirty="0" smtClean="0"/>
              <a:t>Ubur-ubur dewasa</a:t>
            </a:r>
            <a:endParaRPr lang="id-ID" sz="16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2" t="9016" r="13743" b="30737"/>
          <a:stretch/>
        </p:blipFill>
        <p:spPr bwMode="auto">
          <a:xfrm>
            <a:off x="0" y="764704"/>
            <a:ext cx="5967250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30347" cy="490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281629" y="4903440"/>
            <a:ext cx="854871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400" kern="0" dirty="0" smtClean="0">
                <a:latin typeface="Berlin Sans FB Demi" pitchFamily="34" charset="0"/>
              </a:rPr>
              <a:t>S</a:t>
            </a:r>
            <a:r>
              <a:rPr lang="id-ID" sz="1400" kern="0" dirty="0" smtClean="0">
                <a:latin typeface="Berlin Sans FB Demi" pitchFamily="34" charset="0"/>
              </a:rPr>
              <a:t>i</a:t>
            </a:r>
            <a:r>
              <a:rPr lang="en-US" sz="1400" kern="0" dirty="0" smtClean="0">
                <a:latin typeface="Berlin Sans FB Demi" pitchFamily="34" charset="0"/>
              </a:rPr>
              <a:t>stem </a:t>
            </a:r>
            <a:r>
              <a:rPr lang="en-US" sz="1400" kern="0" dirty="0" err="1" smtClean="0">
                <a:latin typeface="Berlin Sans FB Demi" pitchFamily="34" charset="0"/>
              </a:rPr>
              <a:t>pencernaan</a:t>
            </a:r>
            <a:r>
              <a:rPr lang="en-US" sz="1400" kern="0" dirty="0" smtClean="0">
                <a:latin typeface="Berlin Sans FB Demi" pitchFamily="34" charset="0"/>
              </a:rPr>
              <a:t> </a:t>
            </a:r>
            <a:r>
              <a:rPr lang="en-US" sz="1400" kern="0" dirty="0" err="1" smtClean="0">
                <a:latin typeface="Berlin Sans FB Demi" pitchFamily="34" charset="0"/>
              </a:rPr>
              <a:t>diawali</a:t>
            </a:r>
            <a:r>
              <a:rPr lang="en-US" sz="1400" kern="0" dirty="0" smtClean="0">
                <a:latin typeface="Berlin Sans FB Demi" pitchFamily="34" charset="0"/>
              </a:rPr>
              <a:t> </a:t>
            </a:r>
            <a:r>
              <a:rPr lang="en-US" sz="1400" kern="0" dirty="0" err="1" smtClean="0">
                <a:latin typeface="Berlin Sans FB Demi" pitchFamily="34" charset="0"/>
              </a:rPr>
              <a:t>dari</a:t>
            </a:r>
            <a:r>
              <a:rPr lang="en-US" sz="1400" kern="0" dirty="0" smtClean="0">
                <a:latin typeface="Berlin Sans FB Demi" pitchFamily="34" charset="0"/>
              </a:rPr>
              <a:t> </a:t>
            </a:r>
            <a:r>
              <a:rPr lang="en-US" sz="1400" kern="0" dirty="0" err="1" smtClean="0">
                <a:latin typeface="Berlin Sans FB Demi" pitchFamily="34" charset="0"/>
              </a:rPr>
              <a:t>mulut</a:t>
            </a:r>
            <a:r>
              <a:rPr lang="en-US" sz="1400" kern="0" dirty="0" smtClean="0">
                <a:latin typeface="Berlin Sans FB Demi" pitchFamily="34" charset="0"/>
              </a:rPr>
              <a:t>, manubrium, </a:t>
            </a:r>
            <a:r>
              <a:rPr lang="en-US" sz="1400" kern="0" dirty="0" err="1" smtClean="0">
                <a:latin typeface="Berlin Sans FB Demi" pitchFamily="34" charset="0"/>
              </a:rPr>
              <a:t>perut</a:t>
            </a:r>
            <a:r>
              <a:rPr lang="en-US" sz="1400" kern="0" dirty="0" smtClean="0">
                <a:latin typeface="Berlin Sans FB Demi" pitchFamily="34" charset="0"/>
              </a:rPr>
              <a:t> </a:t>
            </a:r>
            <a:r>
              <a:rPr lang="en-US" sz="1400" kern="0" dirty="0" err="1" smtClean="0">
                <a:latin typeface="Berlin Sans FB Demi" pitchFamily="34" charset="0"/>
              </a:rPr>
              <a:t>pusat</a:t>
            </a:r>
            <a:r>
              <a:rPr lang="en-US" sz="1400" kern="0" dirty="0" smtClean="0">
                <a:latin typeface="Berlin Sans FB Demi" pitchFamily="34" charset="0"/>
              </a:rPr>
              <a:t> yang </a:t>
            </a:r>
            <a:r>
              <a:rPr lang="en-US" sz="1400" kern="0" dirty="0" err="1" smtClean="0">
                <a:latin typeface="Berlin Sans FB Demi" pitchFamily="34" charset="0"/>
              </a:rPr>
              <a:t>terbagi</a:t>
            </a:r>
            <a:r>
              <a:rPr lang="en-US" sz="1400" kern="0" dirty="0" smtClean="0">
                <a:latin typeface="Berlin Sans FB Demi" pitchFamily="34" charset="0"/>
              </a:rPr>
              <a:t> </a:t>
            </a:r>
            <a:r>
              <a:rPr lang="en-US" sz="1400" kern="0" dirty="0" err="1" smtClean="0">
                <a:latin typeface="Berlin Sans FB Demi" pitchFamily="34" charset="0"/>
              </a:rPr>
              <a:t>atas</a:t>
            </a:r>
            <a:r>
              <a:rPr lang="en-US" sz="1400" kern="0" dirty="0" smtClean="0">
                <a:latin typeface="Berlin Sans FB Demi" pitchFamily="34" charset="0"/>
              </a:rPr>
              <a:t> 4 </a:t>
            </a:r>
            <a:r>
              <a:rPr lang="en-US" sz="1400" kern="0" dirty="0" err="1" smtClean="0">
                <a:latin typeface="Berlin Sans FB Demi" pitchFamily="34" charset="0"/>
              </a:rPr>
              <a:t>ruang</a:t>
            </a:r>
            <a:r>
              <a:rPr lang="en-US" sz="1400" kern="0" dirty="0" smtClean="0">
                <a:latin typeface="Berlin Sans FB Demi" pitchFamily="34" charset="0"/>
              </a:rPr>
              <a:t> </a:t>
            </a:r>
            <a:r>
              <a:rPr lang="en-US" sz="1400" kern="0" dirty="0" err="1" smtClean="0">
                <a:latin typeface="Berlin Sans FB Demi" pitchFamily="34" charset="0"/>
              </a:rPr>
              <a:t>dan</a:t>
            </a:r>
            <a:r>
              <a:rPr lang="en-US" sz="1400" kern="0" dirty="0" smtClean="0">
                <a:latin typeface="Berlin Sans FB Demi" pitchFamily="34" charset="0"/>
              </a:rPr>
              <a:t> </a:t>
            </a:r>
            <a:r>
              <a:rPr lang="en-US" sz="1400" kern="0" dirty="0" err="1" smtClean="0">
                <a:latin typeface="Berlin Sans FB Demi" pitchFamily="34" charset="0"/>
              </a:rPr>
              <a:t>diakhiri</a:t>
            </a:r>
            <a:r>
              <a:rPr lang="en-US" sz="1400" kern="0" dirty="0" smtClean="0">
                <a:latin typeface="Berlin Sans FB Demi" pitchFamily="34" charset="0"/>
              </a:rPr>
              <a:t> anus. </a:t>
            </a:r>
            <a:r>
              <a:rPr lang="en-US" sz="1400" kern="0" dirty="0" err="1" smtClean="0">
                <a:latin typeface="Berlin Sans FB Demi" pitchFamily="34" charset="0"/>
              </a:rPr>
              <a:t>Pencernaan</a:t>
            </a:r>
            <a:r>
              <a:rPr lang="en-US" sz="1400" kern="0" dirty="0" smtClean="0">
                <a:latin typeface="Berlin Sans FB Demi" pitchFamily="34" charset="0"/>
              </a:rPr>
              <a:t> </a:t>
            </a:r>
            <a:r>
              <a:rPr lang="en-US" sz="1400" kern="0" dirty="0" err="1" smtClean="0">
                <a:latin typeface="Berlin Sans FB Demi" pitchFamily="34" charset="0"/>
              </a:rPr>
              <a:t>secara</a:t>
            </a:r>
            <a:r>
              <a:rPr lang="en-US" sz="1400" kern="0" dirty="0" smtClean="0">
                <a:latin typeface="Berlin Sans FB Demi" pitchFamily="34" charset="0"/>
              </a:rPr>
              <a:t> intra </a:t>
            </a:r>
            <a:r>
              <a:rPr lang="en-US" sz="1400" kern="0" dirty="0" err="1" smtClean="0">
                <a:latin typeface="Berlin Sans FB Demi" pitchFamily="34" charset="0"/>
              </a:rPr>
              <a:t>seluler</a:t>
            </a:r>
            <a:r>
              <a:rPr lang="en-US" sz="1400" kern="0" dirty="0" smtClean="0">
                <a:latin typeface="Berlin Sans FB Demi" pitchFamily="34" charset="0"/>
              </a:rPr>
              <a:t> </a:t>
            </a:r>
            <a:r>
              <a:rPr lang="en-US" sz="1400" kern="0" dirty="0" err="1" smtClean="0">
                <a:latin typeface="Berlin Sans FB Demi" pitchFamily="34" charset="0"/>
              </a:rPr>
              <a:t>dan</a:t>
            </a:r>
            <a:r>
              <a:rPr lang="en-US" sz="1400" kern="0" dirty="0" smtClean="0">
                <a:latin typeface="Berlin Sans FB Demi" pitchFamily="34" charset="0"/>
              </a:rPr>
              <a:t> </a:t>
            </a:r>
            <a:r>
              <a:rPr lang="en-US" sz="1400" kern="0" dirty="0" err="1" smtClean="0">
                <a:latin typeface="Berlin Sans FB Demi" pitchFamily="34" charset="0"/>
              </a:rPr>
              <a:t>berdifusi</a:t>
            </a:r>
            <a:r>
              <a:rPr lang="en-US" sz="1400" kern="0" dirty="0" smtClean="0">
                <a:latin typeface="Berlin Sans FB Demi" pitchFamily="34" charset="0"/>
              </a:rPr>
              <a:t> </a:t>
            </a:r>
            <a:r>
              <a:rPr lang="en-US" sz="1400" kern="0" dirty="0" err="1" smtClean="0">
                <a:latin typeface="Berlin Sans FB Demi" pitchFamily="34" charset="0"/>
              </a:rPr>
              <a:t>dengan</a:t>
            </a:r>
            <a:r>
              <a:rPr lang="en-US" sz="1400" kern="0" dirty="0" smtClean="0">
                <a:latin typeface="Berlin Sans FB Demi" pitchFamily="34" charset="0"/>
              </a:rPr>
              <a:t> </a:t>
            </a:r>
            <a:r>
              <a:rPr lang="en-US" sz="1400" kern="0" dirty="0" err="1" smtClean="0">
                <a:latin typeface="Berlin Sans FB Demi" pitchFamily="34" charset="0"/>
              </a:rPr>
              <a:t>seluruh</a:t>
            </a:r>
            <a:r>
              <a:rPr lang="en-US" sz="1400" kern="0" dirty="0" smtClean="0">
                <a:latin typeface="Berlin Sans FB Demi" pitchFamily="34" charset="0"/>
              </a:rPr>
              <a:t> </a:t>
            </a:r>
            <a:r>
              <a:rPr lang="en-US" sz="1400" kern="0" dirty="0" err="1" smtClean="0">
                <a:latin typeface="Berlin Sans FB Demi" pitchFamily="34" charset="0"/>
              </a:rPr>
              <a:t>tubuhnya</a:t>
            </a:r>
            <a:endParaRPr lang="id-ID" sz="1400" kern="0" dirty="0" smtClean="0">
              <a:latin typeface="Berlin Sans FB Demi" pitchFamily="34" charset="0"/>
            </a:endParaRPr>
          </a:p>
          <a:p>
            <a:r>
              <a:rPr lang="id-ID" sz="1400" kern="0" dirty="0" smtClean="0">
                <a:latin typeface="Berlin Sans FB Demi" pitchFamily="34" charset="0"/>
              </a:rPr>
              <a:t>Zooplankton yang melekat di tentakel</a:t>
            </a:r>
          </a:p>
          <a:p>
            <a:r>
              <a:rPr lang="id-ID" sz="1400" kern="0" dirty="0" smtClean="0">
                <a:latin typeface="Berlin Sans FB Demi" pitchFamily="34" charset="0"/>
              </a:rPr>
              <a:t>Mangsa ditangkap tangan mulut dan dimasukkan ke mulut</a:t>
            </a:r>
          </a:p>
          <a:p>
            <a:r>
              <a:rPr lang="id-ID" sz="1400" kern="0" dirty="0" smtClean="0">
                <a:latin typeface="Berlin Sans FB Demi" pitchFamily="34" charset="0"/>
              </a:rPr>
              <a:t>Makanan masuk ke gastrovaskuler melalui manubrium </a:t>
            </a:r>
          </a:p>
          <a:p>
            <a:r>
              <a:rPr lang="id-ID" sz="1400" kern="0" dirty="0" smtClean="0">
                <a:latin typeface="Berlin Sans FB Demi" pitchFamily="34" charset="0"/>
              </a:rPr>
              <a:t>Makanan yg belum mati dilumpuhkan oleh nematokist</a:t>
            </a:r>
          </a:p>
          <a:p>
            <a:r>
              <a:rPr lang="id-ID" sz="1400" kern="0" dirty="0" smtClean="0">
                <a:latin typeface="Berlin Sans FB Demi" pitchFamily="34" charset="0"/>
              </a:rPr>
              <a:t>Makanan dicerna dg enzim, dicerna dalam vakuola makanan</a:t>
            </a:r>
          </a:p>
          <a:p>
            <a:endParaRPr lang="id-ID" sz="1400" kern="0" dirty="0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3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SCYPHOZOA ORDO</a:t>
            </a:r>
            <a:endParaRPr lang="id-ID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500174"/>
            <a:ext cx="8548718" cy="4648200"/>
          </a:xfrm>
        </p:spPr>
        <p:txBody>
          <a:bodyPr/>
          <a:lstStyle/>
          <a:p>
            <a:r>
              <a:rPr lang="id-ID" sz="2400" dirty="0" smtClean="0">
                <a:latin typeface="Berlin Sans FB Demi" pitchFamily="34" charset="0"/>
              </a:rPr>
              <a:t>Stauromedusae : </a:t>
            </a:r>
            <a:r>
              <a:rPr lang="id-ID" sz="2400" i="1" dirty="0" smtClean="0">
                <a:latin typeface="Berlin Sans FB Demi" pitchFamily="34" charset="0"/>
              </a:rPr>
              <a:t>Heliclystus, Lucernaria</a:t>
            </a:r>
          </a:p>
          <a:p>
            <a:r>
              <a:rPr lang="id-ID" sz="2400" dirty="0" smtClean="0">
                <a:latin typeface="Berlin Sans FB Demi" pitchFamily="34" charset="0"/>
              </a:rPr>
              <a:t>Cubomedusae : </a:t>
            </a:r>
            <a:r>
              <a:rPr lang="id-ID" sz="2400" i="1" dirty="0" smtClean="0">
                <a:latin typeface="Berlin Sans FB Demi" pitchFamily="34" charset="0"/>
              </a:rPr>
              <a:t>Tamoya</a:t>
            </a:r>
          </a:p>
          <a:p>
            <a:r>
              <a:rPr lang="id-ID" sz="2400" dirty="0" smtClean="0">
                <a:latin typeface="Berlin Sans FB Demi" pitchFamily="34" charset="0"/>
              </a:rPr>
              <a:t>Decomedusa </a:t>
            </a:r>
          </a:p>
          <a:p>
            <a:pPr>
              <a:buNone/>
            </a:pPr>
            <a:r>
              <a:rPr lang="id-ID" sz="2400" dirty="0" smtClean="0">
                <a:latin typeface="Berlin Sans FB Demi" pitchFamily="34" charset="0"/>
              </a:rPr>
              <a:t>	Sub Simaeostomae : </a:t>
            </a:r>
            <a:r>
              <a:rPr lang="id-ID" sz="2400" i="1" dirty="0" smtClean="0">
                <a:latin typeface="Berlin Sans FB Demi" pitchFamily="34" charset="0"/>
              </a:rPr>
              <a:t>Aurelia, Cynea, Pelagia, </a:t>
            </a:r>
          </a:p>
          <a:p>
            <a:pPr>
              <a:buNone/>
            </a:pPr>
            <a:r>
              <a:rPr lang="id-ID" sz="2400" i="1" dirty="0" smtClean="0">
                <a:latin typeface="Berlin Sans FB Demi" pitchFamily="34" charset="0"/>
              </a:rPr>
              <a:t>	</a:t>
            </a:r>
            <a:r>
              <a:rPr lang="id-ID" sz="2400" dirty="0" smtClean="0">
                <a:latin typeface="Berlin Sans FB Demi" pitchFamily="34" charset="0"/>
              </a:rPr>
              <a:t>Sub Rhizostomae : </a:t>
            </a:r>
            <a:r>
              <a:rPr lang="id-ID" sz="2400" i="1" dirty="0" smtClean="0">
                <a:latin typeface="Berlin Sans FB Demi" pitchFamily="34" charset="0"/>
              </a:rPr>
              <a:t>Cassipeia</a:t>
            </a:r>
            <a:endParaRPr lang="id-ID" sz="2400" dirty="0" smtClean="0">
              <a:latin typeface="Berlin Sans FB Demi" pitchFamily="34" charset="0"/>
            </a:endParaRPr>
          </a:p>
          <a:p>
            <a:endParaRPr lang="id-ID" sz="2400" dirty="0" smtClean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ANTHOZOA</a:t>
            </a:r>
            <a:endParaRPr lang="id-ID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500174"/>
            <a:ext cx="8548718" cy="4648200"/>
          </a:xfrm>
        </p:spPr>
        <p:txBody>
          <a:bodyPr/>
          <a:lstStyle/>
          <a:p>
            <a:r>
              <a:rPr lang="id-ID" sz="2400" dirty="0" smtClean="0">
                <a:latin typeface="Berlin Sans FB Demi" pitchFamily="34" charset="0"/>
              </a:rPr>
              <a:t>Tidak ada medusa</a:t>
            </a:r>
          </a:p>
          <a:p>
            <a:r>
              <a:rPr lang="id-ID" sz="2400" dirty="0" smtClean="0">
                <a:latin typeface="Berlin Sans FB Demi" pitchFamily="34" charset="0"/>
              </a:rPr>
              <a:t>Rongga gastrovaskuler memiliki nematokist</a:t>
            </a:r>
          </a:p>
          <a:p>
            <a:r>
              <a:rPr lang="id-ID" sz="2400" dirty="0" smtClean="0">
                <a:latin typeface="Berlin Sans FB Demi" pitchFamily="34" charset="0"/>
              </a:rPr>
              <a:t>Reproduksi generatif &amp; vegetatif</a:t>
            </a:r>
          </a:p>
          <a:p>
            <a:r>
              <a:rPr lang="id-ID" sz="2400" dirty="0" smtClean="0">
                <a:latin typeface="Berlin Sans FB Demi" pitchFamily="34" charset="0"/>
              </a:rPr>
              <a:t>Soliter &amp; koloni</a:t>
            </a:r>
          </a:p>
          <a:p>
            <a:r>
              <a:rPr lang="id-ID" sz="2400" dirty="0" smtClean="0">
                <a:latin typeface="Berlin Sans FB Demi" pitchFamily="34" charset="0"/>
              </a:rPr>
              <a:t>Rangka CaCO</a:t>
            </a:r>
            <a:r>
              <a:rPr lang="id-ID" sz="2400" baseline="-25000" dirty="0" smtClean="0">
                <a:latin typeface="Berlin Sans FB Demi" pitchFamily="34" charset="0"/>
              </a:rPr>
              <a:t>3</a:t>
            </a:r>
            <a:r>
              <a:rPr lang="id-ID" sz="2400" dirty="0" smtClean="0">
                <a:latin typeface="Berlin Sans FB Demi" pitchFamily="34" charset="0"/>
              </a:rPr>
              <a:t> batu karang</a:t>
            </a:r>
          </a:p>
          <a:p>
            <a:r>
              <a:rPr lang="id-ID" sz="2400" dirty="0" smtClean="0">
                <a:latin typeface="Berlin Sans FB Demi" pitchFamily="34" charset="0"/>
              </a:rPr>
              <a:t>Anemon laut, koral batu, koral tanduk, pena laut</a:t>
            </a:r>
          </a:p>
          <a:p>
            <a:pPr>
              <a:buNone/>
            </a:pPr>
            <a:endParaRPr lang="id-ID" sz="2400" dirty="0" smtClean="0">
              <a:latin typeface="Berlin Sans FB Demi" pitchFamily="34" charset="0"/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494" y="4214818"/>
            <a:ext cx="2486994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metri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4179094"/>
            <a:ext cx="3571873" cy="267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ANTHOZOA</a:t>
            </a:r>
            <a:endParaRPr lang="id-ID" dirty="0"/>
          </a:p>
        </p:txBody>
      </p:sp>
      <p:pic>
        <p:nvPicPr>
          <p:cNvPr id="7" name="Picture 2" descr="Seaanemone_bw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20716" y="548680"/>
            <a:ext cx="5093518" cy="5783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" y="1844824"/>
            <a:ext cx="4062586" cy="374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t="8198" r="9412" b="44261"/>
          <a:stretch/>
        </p:blipFill>
        <p:spPr bwMode="auto">
          <a:xfrm>
            <a:off x="179512" y="900495"/>
            <a:ext cx="8936260" cy="595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85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68074"/>
            <a:ext cx="6141042" cy="595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95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76" y="404664"/>
            <a:ext cx="6949260" cy="629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1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Hickman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6" y="1828124"/>
            <a:ext cx="9109913" cy="377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46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266" t="17656" r="26023" b="9533"/>
          <a:stretch/>
        </p:blipFill>
        <p:spPr>
          <a:xfrm>
            <a:off x="899592" y="1579240"/>
            <a:ext cx="7025460" cy="458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ANTHOZOA</a:t>
            </a:r>
            <a:endParaRPr lang="id-ID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sz="2400" dirty="0" smtClean="0">
                <a:latin typeface="Berlin Sans FB Demi" pitchFamily="34" charset="0"/>
              </a:rPr>
              <a:t>Sistem pencernaan: mangsa dilumpuhkan nematokist -&gt; tentakel -&gt; mulut -&gt; stomodeum -&gt; rongga gastrovaskuler -&gt; enzim -&gt; penyerapan di dinding gastrodermis</a:t>
            </a:r>
          </a:p>
          <a:p>
            <a:r>
              <a:rPr lang="id-ID" sz="2400" dirty="0" smtClean="0">
                <a:latin typeface="Berlin Sans FB Demi" pitchFamily="34" charset="0"/>
              </a:rPr>
              <a:t>Respirasi &amp; ekskresi secara difusi osmosis </a:t>
            </a:r>
          </a:p>
          <a:p>
            <a:r>
              <a:rPr lang="id-ID" sz="2400" dirty="0" smtClean="0">
                <a:latin typeface="Berlin Sans FB Demi" pitchFamily="34" charset="0"/>
              </a:rPr>
              <a:t>Reproduksi asesksual &amp; seksual (silang): fertilisasi -&gt; zigot -&gt; koeloblastula -&gt; planula -&gt; berenang -&gt; melekat -&gt; polip dewasa</a:t>
            </a:r>
          </a:p>
          <a:p>
            <a:r>
              <a:rPr lang="id-ID" sz="2400" dirty="0" smtClean="0">
                <a:latin typeface="Berlin Sans FB Demi" pitchFamily="34" charset="0"/>
              </a:rPr>
              <a:t>Sistem saraf difus: pleksus epidermal &amp; pleksus gastrodermal </a:t>
            </a:r>
          </a:p>
          <a:p>
            <a:endParaRPr lang="id-ID" sz="2400" dirty="0" smtClean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ANTHOZOA ORDO</a:t>
            </a:r>
            <a:endParaRPr lang="id-ID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sz="2400" dirty="0" smtClean="0">
                <a:latin typeface="Berlin Sans FB Demi" pitchFamily="34" charset="0"/>
              </a:rPr>
              <a:t>Stolonifera : </a:t>
            </a:r>
            <a:r>
              <a:rPr lang="id-ID" sz="2400" i="1" dirty="0" smtClean="0">
                <a:latin typeface="Berlin Sans FB Demi" pitchFamily="34" charset="0"/>
              </a:rPr>
              <a:t>Clavularia, Tubipora musica</a:t>
            </a:r>
          </a:p>
          <a:p>
            <a:r>
              <a:rPr lang="id-ID" sz="2400" dirty="0" smtClean="0">
                <a:latin typeface="Berlin Sans FB Demi" pitchFamily="34" charset="0"/>
              </a:rPr>
              <a:t>Telestacea : </a:t>
            </a:r>
            <a:r>
              <a:rPr lang="id-ID" sz="2400" i="1" dirty="0" smtClean="0">
                <a:latin typeface="Berlin Sans FB Demi" pitchFamily="34" charset="0"/>
              </a:rPr>
              <a:t>Telesto</a:t>
            </a:r>
          </a:p>
          <a:p>
            <a:r>
              <a:rPr lang="id-ID" sz="2400" dirty="0" smtClean="0">
                <a:latin typeface="Berlin Sans FB Demi" pitchFamily="34" charset="0"/>
              </a:rPr>
              <a:t>Alcynacea : </a:t>
            </a:r>
            <a:r>
              <a:rPr lang="id-ID" sz="2400" i="1" dirty="0" smtClean="0">
                <a:latin typeface="Berlin Sans FB Demi" pitchFamily="34" charset="0"/>
              </a:rPr>
              <a:t>Xenia, Alcyonium</a:t>
            </a:r>
          </a:p>
          <a:p>
            <a:r>
              <a:rPr lang="id-ID" sz="2400" dirty="0" smtClean="0">
                <a:latin typeface="Berlin Sans FB Demi" pitchFamily="34" charset="0"/>
              </a:rPr>
              <a:t>Coenothecalia : </a:t>
            </a:r>
            <a:r>
              <a:rPr lang="id-ID" sz="2400" i="1" dirty="0" smtClean="0">
                <a:latin typeface="Berlin Sans FB Demi" pitchFamily="34" charset="0"/>
              </a:rPr>
              <a:t>Heliopora</a:t>
            </a:r>
          </a:p>
          <a:p>
            <a:r>
              <a:rPr lang="id-ID" sz="2400" dirty="0" smtClean="0">
                <a:latin typeface="Berlin Sans FB Demi" pitchFamily="34" charset="0"/>
              </a:rPr>
              <a:t>Gorgonaceae : </a:t>
            </a:r>
            <a:r>
              <a:rPr lang="id-ID" sz="2400" i="1" dirty="0" smtClean="0">
                <a:latin typeface="Berlin Sans FB Demi" pitchFamily="34" charset="0"/>
              </a:rPr>
              <a:t>Corallium</a:t>
            </a:r>
          </a:p>
          <a:p>
            <a:r>
              <a:rPr lang="id-ID" sz="2400" dirty="0" smtClean="0">
                <a:latin typeface="Berlin Sans FB Demi" pitchFamily="34" charset="0"/>
              </a:rPr>
              <a:t>Pennatulacea : </a:t>
            </a:r>
            <a:r>
              <a:rPr lang="id-ID" sz="2400" i="1" dirty="0" smtClean="0">
                <a:latin typeface="Berlin Sans FB Demi" pitchFamily="34" charset="0"/>
              </a:rPr>
              <a:t>Pennatula</a:t>
            </a:r>
          </a:p>
          <a:p>
            <a:r>
              <a:rPr lang="id-ID" sz="2400" dirty="0" smtClean="0">
                <a:latin typeface="Berlin Sans FB Demi" pitchFamily="34" charset="0"/>
              </a:rPr>
              <a:t>Actinaria : </a:t>
            </a:r>
            <a:r>
              <a:rPr lang="id-ID" sz="2400" i="1" dirty="0" smtClean="0">
                <a:latin typeface="Berlin Sans FB Demi" pitchFamily="34" charset="0"/>
              </a:rPr>
              <a:t>Metridium, Adamsia, Actinia</a:t>
            </a:r>
          </a:p>
          <a:p>
            <a:r>
              <a:rPr lang="id-ID" sz="2400" dirty="0" smtClean="0">
                <a:latin typeface="Berlin Sans FB Demi" pitchFamily="34" charset="0"/>
              </a:rPr>
              <a:t>Madreporaria : </a:t>
            </a:r>
            <a:r>
              <a:rPr lang="id-ID" sz="2400" i="1" dirty="0" smtClean="0">
                <a:latin typeface="Berlin Sans FB Demi" pitchFamily="34" charset="0"/>
              </a:rPr>
              <a:t> Acropora, Montipora, Orbicella</a:t>
            </a:r>
          </a:p>
          <a:p>
            <a:r>
              <a:rPr lang="id-ID" sz="2400" dirty="0" smtClean="0">
                <a:latin typeface="Berlin Sans FB Demi" pitchFamily="34" charset="0"/>
              </a:rPr>
              <a:t>Antipatharia : </a:t>
            </a:r>
            <a:r>
              <a:rPr lang="id-ID" sz="2400" i="1" dirty="0" smtClean="0">
                <a:latin typeface="Berlin Sans FB Demi" pitchFamily="34" charset="0"/>
              </a:rPr>
              <a:t> Anthipates</a:t>
            </a:r>
            <a:endParaRPr lang="id-ID" sz="2400" dirty="0" smtClean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5726186" cy="455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98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6458"/>
            <a:ext cx="9126899" cy="388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38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 t="44672" r="6937" b="5328"/>
          <a:stretch/>
        </p:blipFill>
        <p:spPr bwMode="auto">
          <a:xfrm>
            <a:off x="20588" y="655675"/>
            <a:ext cx="8943900" cy="616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6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633190"/>
            <a:ext cx="4953000" cy="563562"/>
          </a:xfrm>
        </p:spPr>
        <p:txBody>
          <a:bodyPr/>
          <a:lstStyle/>
          <a:p>
            <a:r>
              <a:rPr lang="id-ID" dirty="0" smtClean="0"/>
              <a:t>TERUMBU KARANG LAMPUNG</a:t>
            </a:r>
            <a:endParaRPr lang="id-ID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6256" y="116632"/>
            <a:ext cx="2168911" cy="6628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475" t="8657" r="13182" b="13578"/>
          <a:stretch/>
        </p:blipFill>
        <p:spPr>
          <a:xfrm>
            <a:off x="18356" y="1556792"/>
            <a:ext cx="6857900" cy="505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9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" y="1569902"/>
            <a:ext cx="9144000" cy="527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54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PORIFERA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95444"/>
            <a:ext cx="8305800" cy="4648200"/>
          </a:xfrm>
        </p:spPr>
        <p:txBody>
          <a:bodyPr/>
          <a:lstStyle/>
          <a:p>
            <a:endParaRPr lang="id-ID" sz="2400" b="1" dirty="0">
              <a:latin typeface="Calibri" pitchFamily="34" charset="0"/>
            </a:endParaRPr>
          </a:p>
        </p:txBody>
      </p:sp>
      <p:pic>
        <p:nvPicPr>
          <p:cNvPr id="4" name="Picture 6" descr="inver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4167217" cy="3000396"/>
          </a:xfrm>
          <a:prstGeom prst="rect">
            <a:avLst/>
          </a:prstGeom>
          <a:noFill/>
        </p:spPr>
      </p:pic>
      <p:pic>
        <p:nvPicPr>
          <p:cNvPr id="5" name="Picture 8" descr="invert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643314"/>
            <a:ext cx="4243382" cy="2902591"/>
          </a:xfrm>
          <a:prstGeom prst="rect">
            <a:avLst/>
          </a:prstGeom>
          <a:noFill/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908394" y="5558869"/>
            <a:ext cx="27350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/>
              <a:t>Barrel sponge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00034" y="4572008"/>
            <a:ext cx="37258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/>
              <a:t>Yellow tube sponge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500042"/>
            <a:ext cx="4143404" cy="29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6657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56" y="29924"/>
            <a:ext cx="9082194" cy="620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6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645904"/>
            <a:ext cx="4953000" cy="563562"/>
          </a:xfrm>
        </p:spPr>
        <p:txBody>
          <a:bodyPr/>
          <a:lstStyle/>
          <a:p>
            <a:r>
              <a:rPr lang="id-ID" dirty="0" smtClean="0"/>
              <a:t>Zona Karang</a:t>
            </a:r>
            <a:endParaRPr lang="id-ID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687" y="2952325"/>
            <a:ext cx="9167687" cy="2376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59113"/>
          <a:stretch/>
        </p:blipFill>
        <p:spPr>
          <a:xfrm>
            <a:off x="4291188" y="1354632"/>
            <a:ext cx="2389786" cy="1659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8" y="5323651"/>
            <a:ext cx="9111952" cy="151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9549" y="1340768"/>
            <a:ext cx="2463026" cy="1659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6226" y="1354631"/>
            <a:ext cx="2384962" cy="1597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888" y="1689105"/>
            <a:ext cx="1893539" cy="126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7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PORIFERA</a:t>
            </a:r>
            <a:endParaRPr lang="id-ID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500174"/>
            <a:ext cx="4375604" cy="477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8820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"/>
            <a:ext cx="9191625" cy="403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851" y="4039017"/>
            <a:ext cx="9334500" cy="247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0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538" y="-29055"/>
            <a:ext cx="6908794" cy="680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64" y="32955"/>
            <a:ext cx="6862392" cy="676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2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741" y="1772816"/>
            <a:ext cx="9221108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0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8024" cy="68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4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236296" cy="683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4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803" y="1484784"/>
            <a:ext cx="9232305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7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4735"/>
            <a:ext cx="8305800" cy="3425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3017"/>
            <a:ext cx="8100392" cy="343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9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72816"/>
            <a:ext cx="9144000" cy="414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7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68989"/>
            <a:ext cx="9144000" cy="508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3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PORIFERA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95444"/>
            <a:ext cx="8305800" cy="4648200"/>
          </a:xfrm>
        </p:spPr>
        <p:txBody>
          <a:bodyPr/>
          <a:lstStyle/>
          <a:p>
            <a:endParaRPr lang="id-ID" sz="2400" b="1" dirty="0">
              <a:latin typeface="Calibri" pitchFamily="34" charset="0"/>
            </a:endParaRPr>
          </a:p>
        </p:txBody>
      </p:sp>
      <p:pic>
        <p:nvPicPr>
          <p:cNvPr id="4" name="Picture 6" descr="inver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4167217" cy="3000396"/>
          </a:xfrm>
          <a:prstGeom prst="rect">
            <a:avLst/>
          </a:prstGeom>
          <a:noFill/>
        </p:spPr>
      </p:pic>
      <p:pic>
        <p:nvPicPr>
          <p:cNvPr id="5" name="Picture 8" descr="invert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643314"/>
            <a:ext cx="4243382" cy="2902591"/>
          </a:xfrm>
          <a:prstGeom prst="rect">
            <a:avLst/>
          </a:prstGeom>
          <a:noFill/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908394" y="5558869"/>
            <a:ext cx="27350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/>
              <a:t>Barrel sponge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00034" y="4572008"/>
            <a:ext cx="37258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/>
              <a:t>Yellow tube sponge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500042"/>
            <a:ext cx="4143404" cy="29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638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44824"/>
            <a:ext cx="9144000" cy="374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1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6478"/>
            <a:ext cx="8305800" cy="32355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88" y="3291379"/>
            <a:ext cx="3724275" cy="2695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3190061"/>
            <a:ext cx="5278266" cy="247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8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446" y="0"/>
            <a:ext cx="4950550" cy="2520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80601"/>
            <a:ext cx="4355976" cy="437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PORIFERA</a:t>
            </a:r>
            <a:endParaRPr lang="id-ID" dirty="0"/>
          </a:p>
        </p:txBody>
      </p:sp>
      <p:pic>
        <p:nvPicPr>
          <p:cNvPr id="12" name="Picture 5" descr="HEXA004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4707251" cy="3493787"/>
          </a:xfrm>
          <a:prstGeom prst="rect">
            <a:avLst/>
          </a:prstGeom>
          <a:noFill/>
        </p:spPr>
      </p:pic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pic>
        <p:nvPicPr>
          <p:cNvPr id="14" name="Picture 4" descr="spiculecha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5793" y="285728"/>
            <a:ext cx="5758207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206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7267847c30225c175b5420d8a3d74587866c5e69"/>
</p:tagLst>
</file>

<file path=ppt/theme/theme1.xml><?xml version="1.0" encoding="utf-8"?>
<a:theme xmlns:a="http://schemas.openxmlformats.org/drawingml/2006/main" name="cdb2004211gl">
  <a:themeElements>
    <a:clrScheme name="1922tgp_connection_light 2">
      <a:dk1>
        <a:srgbClr val="000000"/>
      </a:dk1>
      <a:lt1>
        <a:srgbClr val="FFFFFF"/>
      </a:lt1>
      <a:dk2>
        <a:srgbClr val="37399B"/>
      </a:dk2>
      <a:lt2>
        <a:srgbClr val="C0C0C0"/>
      </a:lt2>
      <a:accent1>
        <a:srgbClr val="4987E3"/>
      </a:accent1>
      <a:accent2>
        <a:srgbClr val="D23516"/>
      </a:accent2>
      <a:accent3>
        <a:srgbClr val="FFFFFF"/>
      </a:accent3>
      <a:accent4>
        <a:srgbClr val="000000"/>
      </a:accent4>
      <a:accent5>
        <a:srgbClr val="B1C3EF"/>
      </a:accent5>
      <a:accent6>
        <a:srgbClr val="BE2F13"/>
      </a:accent6>
      <a:hlink>
        <a:srgbClr val="36A1B6"/>
      </a:hlink>
      <a:folHlink>
        <a:srgbClr val="7FB242"/>
      </a:folHlink>
    </a:clrScheme>
    <a:fontScheme name="1922tgp_connection_lig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922tgp_connection_light 1">
        <a:dk1>
          <a:srgbClr val="000000"/>
        </a:dk1>
        <a:lt1>
          <a:srgbClr val="FFFFFF"/>
        </a:lt1>
        <a:dk2>
          <a:srgbClr val="165E86"/>
        </a:dk2>
        <a:lt2>
          <a:srgbClr val="969696"/>
        </a:lt2>
        <a:accent1>
          <a:srgbClr val="2AA08A"/>
        </a:accent1>
        <a:accent2>
          <a:srgbClr val="AA67DD"/>
        </a:accent2>
        <a:accent3>
          <a:srgbClr val="FFFFFF"/>
        </a:accent3>
        <a:accent4>
          <a:srgbClr val="000000"/>
        </a:accent4>
        <a:accent5>
          <a:srgbClr val="ACCDC4"/>
        </a:accent5>
        <a:accent6>
          <a:srgbClr val="9A5DC8"/>
        </a:accent6>
        <a:hlink>
          <a:srgbClr val="7D96D3"/>
        </a:hlink>
        <a:folHlink>
          <a:srgbClr val="DEDB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22tgp_connection_light 2">
        <a:dk1>
          <a:srgbClr val="000000"/>
        </a:dk1>
        <a:lt1>
          <a:srgbClr val="FFFFFF"/>
        </a:lt1>
        <a:dk2>
          <a:srgbClr val="37399B"/>
        </a:dk2>
        <a:lt2>
          <a:srgbClr val="C0C0C0"/>
        </a:lt2>
        <a:accent1>
          <a:srgbClr val="4987E3"/>
        </a:accent1>
        <a:accent2>
          <a:srgbClr val="D23516"/>
        </a:accent2>
        <a:accent3>
          <a:srgbClr val="FFFFFF"/>
        </a:accent3>
        <a:accent4>
          <a:srgbClr val="000000"/>
        </a:accent4>
        <a:accent5>
          <a:srgbClr val="B1C3EF"/>
        </a:accent5>
        <a:accent6>
          <a:srgbClr val="BE2F13"/>
        </a:accent6>
        <a:hlink>
          <a:srgbClr val="36A1B6"/>
        </a:hlink>
        <a:folHlink>
          <a:srgbClr val="7FB2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22tgp_connection_light 3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117AC1"/>
        </a:accent1>
        <a:accent2>
          <a:srgbClr val="3E9887"/>
        </a:accent2>
        <a:accent3>
          <a:srgbClr val="FFFFFF"/>
        </a:accent3>
        <a:accent4>
          <a:srgbClr val="000000"/>
        </a:accent4>
        <a:accent5>
          <a:srgbClr val="AABEDD"/>
        </a:accent5>
        <a:accent6>
          <a:srgbClr val="37897A"/>
        </a:accent6>
        <a:hlink>
          <a:srgbClr val="D17FB6"/>
        </a:hlink>
        <a:folHlink>
          <a:srgbClr val="E398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cdb2004211gl</Template>
  <TotalTime>3926</TotalTime>
  <Words>1209</Words>
  <Application>Microsoft Office PowerPoint</Application>
  <PresentationFormat>On-screen Show (4:3)</PresentationFormat>
  <Paragraphs>290</Paragraphs>
  <Slides>82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0" baseType="lpstr">
      <vt:lpstr>Arial</vt:lpstr>
      <vt:lpstr>Berlin Sans FB Demi</vt:lpstr>
      <vt:lpstr>Calibri</vt:lpstr>
      <vt:lpstr>Tahoma</vt:lpstr>
      <vt:lpstr>Times New Roman</vt:lpstr>
      <vt:lpstr>Wingdings</vt:lpstr>
      <vt:lpstr>cdb2004211gl</vt:lpstr>
      <vt:lpstr>Slide</vt:lpstr>
      <vt:lpstr>ZOOLOGI INVERTEBRATA</vt:lpstr>
      <vt:lpstr>PORIFERA</vt:lpstr>
      <vt:lpstr>PORIFERA</vt:lpstr>
      <vt:lpstr>PowerPoint Presentation</vt:lpstr>
      <vt:lpstr>PowerPoint Presentation</vt:lpstr>
      <vt:lpstr>PowerPoint Presentation</vt:lpstr>
      <vt:lpstr>PORIFERA</vt:lpstr>
      <vt:lpstr>PORIFERA</vt:lpstr>
      <vt:lpstr>PORIFERA</vt:lpstr>
      <vt:lpstr>PORIFERA</vt:lpstr>
      <vt:lpstr>Aliran air</vt:lpstr>
      <vt:lpstr>PORIFERA</vt:lpstr>
      <vt:lpstr>PowerPoint Presentation</vt:lpstr>
      <vt:lpstr>PORIFERA</vt:lpstr>
      <vt:lpstr>PowerPoint Presentation</vt:lpstr>
      <vt:lpstr>PowerPoint Presentation</vt:lpstr>
      <vt:lpstr>PowerPoint Presentation</vt:lpstr>
      <vt:lpstr>Reproduksi  seksual</vt:lpstr>
      <vt:lpstr>Reproduksi  seksual</vt:lpstr>
      <vt:lpstr>Reproduksi Seksual</vt:lpstr>
      <vt:lpstr>PowerPoint Presentation</vt:lpstr>
      <vt:lpstr>Kelas</vt:lpstr>
      <vt:lpstr>PORIFERA</vt:lpstr>
      <vt:lpstr>PORIFERA</vt:lpstr>
      <vt:lpstr>PORIFERA</vt:lpstr>
      <vt:lpstr>Sponge Harvest</vt:lpstr>
      <vt:lpstr>COELENTERATA CNIDARIA</vt:lpstr>
      <vt:lpstr>COELENTERATA</vt:lpstr>
      <vt:lpstr>PowerPoint Presentation</vt:lpstr>
      <vt:lpstr>PowerPoint Presentation</vt:lpstr>
      <vt:lpstr>COELENTERATA</vt:lpstr>
      <vt:lpstr>PowerPoint Presentation</vt:lpstr>
      <vt:lpstr>PowerPoint Presentation</vt:lpstr>
      <vt:lpstr>COELENTERATA</vt:lpstr>
      <vt:lpstr>COELENTERATA</vt:lpstr>
      <vt:lpstr>COELENTERATA</vt:lpstr>
      <vt:lpstr>HYDROZOA</vt:lpstr>
      <vt:lpstr>HYDROZOA</vt:lpstr>
      <vt:lpstr>PowerPoint Presentation</vt:lpstr>
      <vt:lpstr>PowerPoint Presentation</vt:lpstr>
      <vt:lpstr>HYDROZOA</vt:lpstr>
      <vt:lpstr>HYDROZOA</vt:lpstr>
      <vt:lpstr>PowerPoint Presentation</vt:lpstr>
      <vt:lpstr>PowerPoint Presentation</vt:lpstr>
      <vt:lpstr>PowerPoint Presentation</vt:lpstr>
      <vt:lpstr>HYDROZOA ORDO</vt:lpstr>
      <vt:lpstr> </vt:lpstr>
      <vt:lpstr>PowerPoint Presentation</vt:lpstr>
      <vt:lpstr>SCYPHOZOA</vt:lpstr>
      <vt:lpstr>PowerPoint Presentation</vt:lpstr>
      <vt:lpstr>SCYPHOZOA</vt:lpstr>
      <vt:lpstr>PowerPoint Presentation</vt:lpstr>
      <vt:lpstr>SCYPHOZOA ORDO</vt:lpstr>
      <vt:lpstr>ANTHOZOA</vt:lpstr>
      <vt:lpstr>ANTHOZOA</vt:lpstr>
      <vt:lpstr>PowerPoint Presentation</vt:lpstr>
      <vt:lpstr>PowerPoint Presentation</vt:lpstr>
      <vt:lpstr>PowerPoint Presentation</vt:lpstr>
      <vt:lpstr>PowerPoint Presentation</vt:lpstr>
      <vt:lpstr>ANTHOZOA</vt:lpstr>
      <vt:lpstr>ANTHOZOA ORDO</vt:lpstr>
      <vt:lpstr>PowerPoint Presentation</vt:lpstr>
      <vt:lpstr>PowerPoint Presentation</vt:lpstr>
      <vt:lpstr>PowerPoint Presentation</vt:lpstr>
      <vt:lpstr>TERUMBU KARANG LAMPUNG</vt:lpstr>
      <vt:lpstr>PowerPoint Presentation</vt:lpstr>
      <vt:lpstr>PORIFERA</vt:lpstr>
      <vt:lpstr>PowerPoint Presentation</vt:lpstr>
      <vt:lpstr>Zona Karang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Amihnah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Amih</dc:creator>
  <cp:lastModifiedBy>Ismi Rakhmawati</cp:lastModifiedBy>
  <cp:revision>95</cp:revision>
  <dcterms:created xsi:type="dcterms:W3CDTF">2014-09-19T22:55:37Z</dcterms:created>
  <dcterms:modified xsi:type="dcterms:W3CDTF">2018-09-28T03:07:40Z</dcterms:modified>
</cp:coreProperties>
</file>