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6" r:id="rId1"/>
  </p:sldMasterIdLst>
  <p:notesMasterIdLst>
    <p:notesMasterId r:id="rId59"/>
  </p:notesMasterIdLst>
  <p:handoutMasterIdLst>
    <p:handoutMasterId r:id="rId60"/>
  </p:handoutMasterIdLst>
  <p:sldIdLst>
    <p:sldId id="257" r:id="rId2"/>
    <p:sldId id="256"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6" r:id="rId20"/>
    <p:sldId id="277" r:id="rId21"/>
    <p:sldId id="278" r:id="rId22"/>
    <p:sldId id="279" r:id="rId23"/>
    <p:sldId id="294" r:id="rId24"/>
    <p:sldId id="295" r:id="rId25"/>
    <p:sldId id="296" r:id="rId26"/>
    <p:sldId id="297" r:id="rId27"/>
    <p:sldId id="298" r:id="rId28"/>
    <p:sldId id="299" r:id="rId29"/>
    <p:sldId id="300" r:id="rId30"/>
    <p:sldId id="301" r:id="rId31"/>
    <p:sldId id="302" r:id="rId32"/>
    <p:sldId id="303" r:id="rId33"/>
    <p:sldId id="304" r:id="rId34"/>
    <p:sldId id="305" r:id="rId35"/>
    <p:sldId id="306" r:id="rId36"/>
    <p:sldId id="307" r:id="rId37"/>
    <p:sldId id="308" r:id="rId38"/>
    <p:sldId id="309" r:id="rId39"/>
    <p:sldId id="310" r:id="rId40"/>
    <p:sldId id="311" r:id="rId41"/>
    <p:sldId id="312" r:id="rId42"/>
    <p:sldId id="314" r:id="rId43"/>
    <p:sldId id="274" r:id="rId44"/>
    <p:sldId id="275" r:id="rId45"/>
    <p:sldId id="281" r:id="rId46"/>
    <p:sldId id="282" r:id="rId47"/>
    <p:sldId id="283" r:id="rId48"/>
    <p:sldId id="284" r:id="rId49"/>
    <p:sldId id="285" r:id="rId50"/>
    <p:sldId id="287" r:id="rId51"/>
    <p:sldId id="286" r:id="rId52"/>
    <p:sldId id="288" r:id="rId53"/>
    <p:sldId id="289" r:id="rId54"/>
    <p:sldId id="290" r:id="rId55"/>
    <p:sldId id="291" r:id="rId56"/>
    <p:sldId id="292" r:id="rId57"/>
    <p:sldId id="293" r:id="rId58"/>
  </p:sldIdLst>
  <p:sldSz cx="9144000" cy="6858000" type="screen4x3"/>
  <p:notesSz cx="7010400" cy="9296400"/>
  <p:custDataLst>
    <p:tags r:id="rId6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F4136"/>
    <a:srgbClr val="279594"/>
    <a:srgbClr val="070101"/>
    <a:srgbClr val="FFCD67"/>
    <a:srgbClr val="2B579A"/>
    <a:srgbClr val="27939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3" d="100"/>
          <a:sy n="83" d="100"/>
        </p:scale>
        <p:origin x="1536" y="7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tags" Target="tags/tag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handoutMaster" Target="handoutMasters/handoutMaster1.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969FEB4A-7BC1-49E8-A93F-A2E504984B14}" type="datetimeFigureOut">
              <a:rPr lang="en-US" smtClean="0"/>
              <a:t>6/2/2021</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840AD4B3-A590-4647-A4BE-9DA7F3517E7A}" type="slidenum">
              <a:rPr lang="en-US" smtClean="0"/>
              <a:t>‹#›</a:t>
            </a:fld>
            <a:endParaRPr lang="en-US"/>
          </a:p>
        </p:txBody>
      </p:sp>
    </p:spTree>
    <p:extLst>
      <p:ext uri="{BB962C8B-B14F-4D97-AF65-F5344CB8AC3E}">
        <p14:creationId xmlns:p14="http://schemas.microsoft.com/office/powerpoint/2010/main" val="167864591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E4287049-172D-4CC7-8EDC-4EF3828B31A8}" type="datetimeFigureOut">
              <a:rPr lang="en-US" smtClean="0"/>
              <a:t>6/2/2021</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269E05FD-7244-45B5-AAFA-6BB6E9C689A2}" type="slidenum">
              <a:rPr lang="en-US" smtClean="0"/>
              <a:t>‹#›</a:t>
            </a:fld>
            <a:endParaRPr lang="en-US"/>
          </a:p>
        </p:txBody>
      </p:sp>
    </p:spTree>
    <p:extLst>
      <p:ext uri="{BB962C8B-B14F-4D97-AF65-F5344CB8AC3E}">
        <p14:creationId xmlns:p14="http://schemas.microsoft.com/office/powerpoint/2010/main" val="27746854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69E05FD-7244-45B5-AAFA-6BB6E9C689A2}" type="slidenum">
              <a:rPr lang="en-US" smtClean="0"/>
              <a:t>41</a:t>
            </a:fld>
            <a:endParaRPr lang="en-US"/>
          </a:p>
        </p:txBody>
      </p:sp>
    </p:spTree>
    <p:extLst>
      <p:ext uri="{BB962C8B-B14F-4D97-AF65-F5344CB8AC3E}">
        <p14:creationId xmlns:p14="http://schemas.microsoft.com/office/powerpoint/2010/main" val="8415944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latin typeface="+mn-lt"/>
              </a:defRPr>
            </a:lvl1p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EDB2CA74-3EAF-40F4-960C-108548050C10}" type="datetimeFigureOut">
              <a:rPr lang="en-US" smtClean="0"/>
              <a:t>6/2/2021</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D55364CC-C95E-42A3-AC18-D3ABFF863783}" type="slidenum">
              <a:rPr lang="en-US" smtClean="0"/>
              <a:t>‹#›</a:t>
            </a:fld>
            <a:endParaRPr lang="en-US"/>
          </a:p>
        </p:txBody>
      </p:sp>
    </p:spTree>
    <p:extLst>
      <p:ext uri="{BB962C8B-B14F-4D97-AF65-F5344CB8AC3E}">
        <p14:creationId xmlns:p14="http://schemas.microsoft.com/office/powerpoint/2010/main" val="32304178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Rectangle 11"/>
          <p:cNvSpPr/>
          <p:nvPr userDrawn="1"/>
        </p:nvSpPr>
        <p:spPr>
          <a:xfrm>
            <a:off x="8229600" y="0"/>
            <a:ext cx="914400" cy="6858000"/>
          </a:xfrm>
          <a:prstGeom prst="rect">
            <a:avLst/>
          </a:prstGeom>
          <a:solidFill>
            <a:srgbClr val="EF41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p:cNvPicPr>
            <a:picLocks noChangeAspect="1"/>
          </p:cNvPicPr>
          <p:nvPr userDrawn="1"/>
        </p:nvPicPr>
        <p:blipFill rotWithShape="1">
          <a:blip r:embed="rId3" cstate="print">
            <a:extLst>
              <a:ext uri="{28A0092B-C50C-407E-A947-70E740481C1C}">
                <a14:useLocalDpi xmlns:a14="http://schemas.microsoft.com/office/drawing/2010/main" val="0"/>
              </a:ext>
            </a:extLst>
          </a:blip>
          <a:srcRect l="14728" r="62594" b="32258"/>
          <a:stretch/>
        </p:blipFill>
        <p:spPr>
          <a:xfrm>
            <a:off x="8244840" y="10153"/>
            <a:ext cx="883920" cy="960122"/>
          </a:xfrm>
          <a:prstGeom prst="rect">
            <a:avLst/>
          </a:prstGeom>
        </p:spPr>
      </p:pic>
      <p:sp>
        <p:nvSpPr>
          <p:cNvPr id="16" name="Rectangle 15"/>
          <p:cNvSpPr/>
          <p:nvPr userDrawn="1"/>
        </p:nvSpPr>
        <p:spPr>
          <a:xfrm>
            <a:off x="8229600" y="914400"/>
            <a:ext cx="914400" cy="937261"/>
          </a:xfrm>
          <a:prstGeom prst="rect">
            <a:avLst/>
          </a:prstGeom>
          <a:solidFill>
            <a:srgbClr val="FFCD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p:cNvPicPr>
            <a:picLocks noChangeAspect="1"/>
          </p:cNvPicPr>
          <p:nvPr userDrawn="1"/>
        </p:nvPicPr>
        <p:blipFill rotWithShape="1">
          <a:blip r:embed="rId3">
            <a:extLst>
              <a:ext uri="{28A0092B-C50C-407E-A947-70E740481C1C}">
                <a14:useLocalDpi xmlns:a14="http://schemas.microsoft.com/office/drawing/2010/main" val="0"/>
              </a:ext>
            </a:extLst>
          </a:blip>
          <a:srcRect l="38889" r="36532" b="37500"/>
          <a:stretch/>
        </p:blipFill>
        <p:spPr>
          <a:xfrm>
            <a:off x="8227588" y="902229"/>
            <a:ext cx="1032856" cy="955040"/>
          </a:xfrm>
          <a:prstGeom prst="rect">
            <a:avLst/>
          </a:prstGeom>
        </p:spPr>
      </p:pic>
      <p:sp>
        <p:nvSpPr>
          <p:cNvPr id="18" name="Rectangle 17"/>
          <p:cNvSpPr/>
          <p:nvPr userDrawn="1"/>
        </p:nvSpPr>
        <p:spPr>
          <a:xfrm>
            <a:off x="8227588" y="1851661"/>
            <a:ext cx="914400" cy="937261"/>
          </a:xfrm>
          <a:prstGeom prst="rect">
            <a:avLst/>
          </a:prstGeom>
          <a:solidFill>
            <a:srgbClr val="2795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p:cNvPicPr>
            <a:picLocks noChangeAspect="1"/>
          </p:cNvPicPr>
          <p:nvPr userDrawn="1"/>
        </p:nvPicPr>
        <p:blipFill rotWithShape="1">
          <a:blip r:embed="rId3">
            <a:extLst>
              <a:ext uri="{28A0092B-C50C-407E-A947-70E740481C1C}">
                <a14:useLocalDpi xmlns:a14="http://schemas.microsoft.com/office/drawing/2010/main" val="0"/>
              </a:ext>
            </a:extLst>
          </a:blip>
          <a:srcRect l="61111" r="13973" b="32871"/>
          <a:stretch/>
        </p:blipFill>
        <p:spPr>
          <a:xfrm>
            <a:off x="8149949" y="1857269"/>
            <a:ext cx="1032858" cy="1011922"/>
          </a:xfrm>
          <a:prstGeom prst="rect">
            <a:avLst/>
          </a:prstGeom>
        </p:spPr>
      </p:pic>
    </p:spTree>
    <p:extLst>
      <p:ext uri="{BB962C8B-B14F-4D97-AF65-F5344CB8AC3E}">
        <p14:creationId xmlns:p14="http://schemas.microsoft.com/office/powerpoint/2010/main" val="1938551927"/>
      </p:ext>
    </p:extLst>
  </p:cSld>
  <p:clrMap bg1="lt1" tx1="dk1" bg2="lt2" tx2="dk2" accent1="accent1" accent2="accent2" accent3="accent3" accent4="accent4" accent5="accent5" accent6="accent6" hlink="hlink" folHlink="folHlink"/>
  <p:sldLayoutIdLst>
    <p:sldLayoutId id="2147483678" r:id="rId1"/>
  </p:sldLayoutIdLst>
  <p:hf sldNum="0" hdr="0" ftr="0" dt="0"/>
  <p:txStyles>
    <p:titleStyle>
      <a:lvl1pPr algn="l" defTabSz="914400" rtl="0" eaLnBrk="1" latinLnBrk="0" hangingPunct="1">
        <a:spcBef>
          <a:spcPct val="0"/>
        </a:spcBef>
        <a:buNone/>
        <a:defRPr sz="4600" kern="1200" cap="none" spc="-100" baseline="0">
          <a:ln>
            <a:noFill/>
          </a:ln>
          <a:solidFill>
            <a:schemeClr val="tx2"/>
          </a:solidFill>
          <a:effectLst/>
          <a:latin typeface="+mn-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8.png"/><Relationship Id="rId1" Type="http://schemas.openxmlformats.org/officeDocument/2006/relationships/slideLayout" Target="../slideLayouts/slideLayout1.xml"/><Relationship Id="rId5" Type="http://schemas.microsoft.com/office/2007/relationships/hdphoto" Target="../media/hdphoto2.wdp"/><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27.png"/><Relationship Id="rId1" Type="http://schemas.openxmlformats.org/officeDocument/2006/relationships/slideLayout" Target="../slideLayouts/slideLayout1.xml"/><Relationship Id="rId5" Type="http://schemas.microsoft.com/office/2007/relationships/hdphoto" Target="../media/hdphoto4.wdp"/><Relationship Id="rId4" Type="http://schemas.openxmlformats.org/officeDocument/2006/relationships/image" Target="../media/image28.png"/></Relationships>
</file>

<file path=ppt/slides/_rels/slide25.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29.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32.png"/><Relationship Id="rId1" Type="http://schemas.openxmlformats.org/officeDocument/2006/relationships/slideLayout" Target="../slideLayouts/slideLayout1.xml"/><Relationship Id="rId4" Type="http://schemas.openxmlformats.org/officeDocument/2006/relationships/image" Target="../media/image33.PNG"/></Relationships>
</file>

<file path=ppt/slides/_rels/slide2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35.png"/><Relationship Id="rId1" Type="http://schemas.openxmlformats.org/officeDocument/2006/relationships/slideLayout" Target="../slideLayouts/slideLayout1.xml"/><Relationship Id="rId4" Type="http://schemas.openxmlformats.org/officeDocument/2006/relationships/image" Target="../media/image33.PNG"/></Relationships>
</file>

<file path=ppt/slides/_rels/slide3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microsoft.com/office/2007/relationships/hdphoto" Target="../media/hdphoto8.wdp"/><Relationship Id="rId2" Type="http://schemas.openxmlformats.org/officeDocument/2006/relationships/image" Target="../media/image38.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microsoft.com/office/2007/relationships/hdphoto" Target="../media/hdphoto9.wdp"/><Relationship Id="rId2" Type="http://schemas.openxmlformats.org/officeDocument/2006/relationships/image" Target="../media/image40.png"/><Relationship Id="rId1" Type="http://schemas.openxmlformats.org/officeDocument/2006/relationships/slideLayout" Target="../slideLayouts/slideLayout1.xml"/><Relationship Id="rId6" Type="http://schemas.openxmlformats.org/officeDocument/2006/relationships/image" Target="../media/image42.PNG"/><Relationship Id="rId5" Type="http://schemas.microsoft.com/office/2007/relationships/hdphoto" Target="../media/hdphoto10.wdp"/><Relationship Id="rId4" Type="http://schemas.openxmlformats.org/officeDocument/2006/relationships/image" Target="../media/image41.png"/></Relationships>
</file>

<file path=ppt/slides/_rels/slide39.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5.PN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microsoft.com/office/2007/relationships/hdphoto" Target="../media/hdphoto11.wdp"/><Relationship Id="rId2" Type="http://schemas.openxmlformats.org/officeDocument/2006/relationships/image" Target="../media/image48.png"/><Relationship Id="rId1" Type="http://schemas.openxmlformats.org/officeDocument/2006/relationships/slideLayout" Target="../slideLayouts/slideLayout1.xml"/><Relationship Id="rId4" Type="http://schemas.openxmlformats.org/officeDocument/2006/relationships/image" Target="../media/image49.PNG"/></Relationships>
</file>

<file path=ppt/slides/_rels/slide47.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microsoft.com/office/2007/relationships/hdphoto" Target="../media/hdphoto12.wdp"/><Relationship Id="rId2" Type="http://schemas.openxmlformats.org/officeDocument/2006/relationships/image" Target="../media/image57.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2667000"/>
            <a:ext cx="7772400" cy="1066799"/>
          </a:xfrm>
        </p:spPr>
        <p:txBody>
          <a:bodyPr/>
          <a:lstStyle/>
          <a:p>
            <a:pPr algn="ctr"/>
            <a:r>
              <a:rPr lang="en-US" sz="4400" dirty="0">
                <a:solidFill>
                  <a:schemeClr val="tx1"/>
                </a:solidFill>
                <a:latin typeface="+mn-lt"/>
              </a:rPr>
              <a:t>Welcome To Microsoft Word 2016</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43400" y="4648200"/>
            <a:ext cx="3673928" cy="2057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609600" y="4572001"/>
            <a:ext cx="1676400" cy="167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5715001" y="239713"/>
            <a:ext cx="2289628" cy="22896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813082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304800"/>
            <a:ext cx="7772400" cy="1143000"/>
          </a:xfrm>
        </p:spPr>
        <p:txBody>
          <a:bodyPr/>
          <a:lstStyle/>
          <a:p>
            <a:pPr algn="ctr"/>
            <a:r>
              <a:rPr lang="en-US" sz="4800" dirty="0">
                <a:solidFill>
                  <a:srgbClr val="279594"/>
                </a:solidFill>
              </a:rPr>
              <a:t>The Ribbon (Cont.)</a:t>
            </a:r>
          </a:p>
        </p:txBody>
      </p:sp>
      <p:sp>
        <p:nvSpPr>
          <p:cNvPr id="3" name="Subtitle 2"/>
          <p:cNvSpPr>
            <a:spLocks noGrp="1"/>
          </p:cNvSpPr>
          <p:nvPr>
            <p:ph type="subTitle" idx="1"/>
          </p:nvPr>
        </p:nvSpPr>
        <p:spPr>
          <a:xfrm>
            <a:off x="495300" y="1600199"/>
            <a:ext cx="7391400" cy="1752600"/>
          </a:xfrm>
        </p:spPr>
        <p:txBody>
          <a:bodyPr>
            <a:normAutofit/>
          </a:bodyPr>
          <a:lstStyle/>
          <a:p>
            <a:pPr algn="l"/>
            <a:r>
              <a:rPr lang="en-US" sz="2400" dirty="0">
                <a:solidFill>
                  <a:schemeClr val="tx1"/>
                </a:solidFill>
              </a:rPr>
              <a:t>The </a:t>
            </a:r>
            <a:r>
              <a:rPr lang="en-US" sz="2400" i="1" dirty="0">
                <a:solidFill>
                  <a:schemeClr val="tx1"/>
                </a:solidFill>
              </a:rPr>
              <a:t>References</a:t>
            </a:r>
            <a:r>
              <a:rPr lang="en-US" sz="2400" dirty="0">
                <a:solidFill>
                  <a:schemeClr val="tx1"/>
                </a:solidFill>
              </a:rPr>
              <a:t> tab allows you to add footnotes, citations, table of contents, captions and a bibliography.  These tools are helpful when composing academic papers. </a:t>
            </a:r>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02342" y="3810000"/>
            <a:ext cx="7772400" cy="1226053"/>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444890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94699" y="319549"/>
            <a:ext cx="7772400" cy="1142999"/>
          </a:xfrm>
        </p:spPr>
        <p:txBody>
          <a:bodyPr/>
          <a:lstStyle/>
          <a:p>
            <a:pPr algn="ctr"/>
            <a:r>
              <a:rPr lang="en-US" sz="4800" dirty="0">
                <a:solidFill>
                  <a:srgbClr val="279594"/>
                </a:solidFill>
              </a:rPr>
              <a:t>The Ribbon (Cont.)</a:t>
            </a:r>
          </a:p>
        </p:txBody>
      </p:sp>
      <p:sp>
        <p:nvSpPr>
          <p:cNvPr id="3" name="Subtitle 2"/>
          <p:cNvSpPr>
            <a:spLocks noGrp="1"/>
          </p:cNvSpPr>
          <p:nvPr>
            <p:ph type="subTitle" idx="1"/>
          </p:nvPr>
        </p:nvSpPr>
        <p:spPr>
          <a:xfrm>
            <a:off x="385380" y="1740309"/>
            <a:ext cx="6848704" cy="1447800"/>
          </a:xfrm>
        </p:spPr>
        <p:txBody>
          <a:bodyPr>
            <a:normAutofit/>
          </a:bodyPr>
          <a:lstStyle/>
          <a:p>
            <a:pPr algn="l"/>
            <a:r>
              <a:rPr lang="en-US" sz="2400" dirty="0">
                <a:solidFill>
                  <a:schemeClr val="tx1"/>
                </a:solidFill>
              </a:rPr>
              <a:t>The </a:t>
            </a:r>
            <a:r>
              <a:rPr lang="en-US" sz="2400" i="1" dirty="0">
                <a:solidFill>
                  <a:schemeClr val="tx1"/>
                </a:solidFill>
              </a:rPr>
              <a:t>Mailings</a:t>
            </a:r>
            <a:r>
              <a:rPr lang="en-US" sz="2400" dirty="0">
                <a:solidFill>
                  <a:schemeClr val="tx1"/>
                </a:solidFill>
              </a:rPr>
              <a:t> tab is used for composing letters, address envelopes, and creating labels.  It is useful when you are mailing a large number of letters. </a:t>
            </a:r>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85380" y="3505200"/>
            <a:ext cx="7581207" cy="146304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1382454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381000"/>
            <a:ext cx="7772400" cy="1066799"/>
          </a:xfrm>
        </p:spPr>
        <p:txBody>
          <a:bodyPr/>
          <a:lstStyle/>
          <a:p>
            <a:pPr algn="ctr"/>
            <a:r>
              <a:rPr lang="en-US" sz="4800" dirty="0">
                <a:solidFill>
                  <a:srgbClr val="279594"/>
                </a:solidFill>
              </a:rPr>
              <a:t>The Ribbon (Cont.)</a:t>
            </a:r>
          </a:p>
        </p:txBody>
      </p:sp>
      <p:sp>
        <p:nvSpPr>
          <p:cNvPr id="3" name="Subtitle 2"/>
          <p:cNvSpPr>
            <a:spLocks noGrp="1"/>
          </p:cNvSpPr>
          <p:nvPr>
            <p:ph type="subTitle" idx="1"/>
          </p:nvPr>
        </p:nvSpPr>
        <p:spPr>
          <a:xfrm>
            <a:off x="609600" y="1447800"/>
            <a:ext cx="6934200" cy="1524000"/>
          </a:xfrm>
        </p:spPr>
        <p:txBody>
          <a:bodyPr>
            <a:normAutofit lnSpcReduction="10000"/>
          </a:bodyPr>
          <a:lstStyle/>
          <a:p>
            <a:pPr algn="l"/>
            <a:r>
              <a:rPr lang="en-US" sz="2400" dirty="0">
                <a:solidFill>
                  <a:schemeClr val="tx1"/>
                </a:solidFill>
              </a:rPr>
              <a:t>The </a:t>
            </a:r>
            <a:r>
              <a:rPr lang="en-US" sz="2400" i="1" dirty="0">
                <a:solidFill>
                  <a:schemeClr val="tx1"/>
                </a:solidFill>
              </a:rPr>
              <a:t>Review</a:t>
            </a:r>
            <a:r>
              <a:rPr lang="en-US" sz="2400" dirty="0">
                <a:solidFill>
                  <a:schemeClr val="tx1"/>
                </a:solidFill>
              </a:rPr>
              <a:t> tab has Word’s powerful editing features, such as adding comments and tracking changes. These features make it easy to share and collaborate on documents.  </a:t>
            </a:r>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04800" y="3529975"/>
            <a:ext cx="7772400" cy="1084521"/>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4790354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67929" y="381000"/>
            <a:ext cx="7772400" cy="1143000"/>
          </a:xfrm>
        </p:spPr>
        <p:txBody>
          <a:bodyPr/>
          <a:lstStyle/>
          <a:p>
            <a:pPr algn="ctr"/>
            <a:r>
              <a:rPr lang="en-US" dirty="0">
                <a:solidFill>
                  <a:srgbClr val="279594"/>
                </a:solidFill>
              </a:rPr>
              <a:t>The Ribbon (Cont.) </a:t>
            </a:r>
          </a:p>
        </p:txBody>
      </p:sp>
      <p:sp>
        <p:nvSpPr>
          <p:cNvPr id="3" name="Subtitle 2"/>
          <p:cNvSpPr>
            <a:spLocks noGrp="1"/>
          </p:cNvSpPr>
          <p:nvPr>
            <p:ph type="subTitle" idx="1"/>
          </p:nvPr>
        </p:nvSpPr>
        <p:spPr>
          <a:xfrm>
            <a:off x="498987" y="1676400"/>
            <a:ext cx="7384026" cy="1676400"/>
          </a:xfrm>
        </p:spPr>
        <p:txBody>
          <a:bodyPr>
            <a:normAutofit/>
          </a:bodyPr>
          <a:lstStyle/>
          <a:p>
            <a:pPr algn="l"/>
            <a:r>
              <a:rPr lang="en-US" sz="2400" dirty="0">
                <a:solidFill>
                  <a:schemeClr val="tx1"/>
                </a:solidFill>
              </a:rPr>
              <a:t>The View tab allows you to switch between different views for your document and split the screen to view two parts of your document at once. These tools will also be helpful when preparing to print a document.</a:t>
            </a:r>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12160" y="3886200"/>
            <a:ext cx="7883937" cy="118872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8489563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61950" y="442452"/>
            <a:ext cx="7772400" cy="990600"/>
          </a:xfrm>
        </p:spPr>
        <p:txBody>
          <a:bodyPr/>
          <a:lstStyle/>
          <a:p>
            <a:pPr algn="ctr"/>
            <a:r>
              <a:rPr lang="en-US" sz="4800" dirty="0">
                <a:solidFill>
                  <a:srgbClr val="279594"/>
                </a:solidFill>
              </a:rPr>
              <a:t>The Ribbon (Cont.)</a:t>
            </a:r>
          </a:p>
        </p:txBody>
      </p:sp>
      <p:sp>
        <p:nvSpPr>
          <p:cNvPr id="3" name="Subtitle 2"/>
          <p:cNvSpPr>
            <a:spLocks noGrp="1"/>
          </p:cNvSpPr>
          <p:nvPr>
            <p:ph type="subTitle" idx="1"/>
          </p:nvPr>
        </p:nvSpPr>
        <p:spPr>
          <a:xfrm>
            <a:off x="647700" y="1676400"/>
            <a:ext cx="6819900" cy="1371600"/>
          </a:xfrm>
        </p:spPr>
        <p:txBody>
          <a:bodyPr>
            <a:normAutofit fontScale="92500" lnSpcReduction="10000"/>
          </a:bodyPr>
          <a:lstStyle/>
          <a:p>
            <a:pPr algn="l"/>
            <a:r>
              <a:rPr lang="en-US" sz="2400" dirty="0">
                <a:solidFill>
                  <a:schemeClr val="tx1"/>
                </a:solidFill>
              </a:rPr>
              <a:t>Contextual tabs under </a:t>
            </a:r>
            <a:r>
              <a:rPr lang="en-US" sz="2400" i="1" dirty="0">
                <a:solidFill>
                  <a:schemeClr val="tx1"/>
                </a:solidFill>
              </a:rPr>
              <a:t>Format</a:t>
            </a:r>
            <a:r>
              <a:rPr lang="en-US" sz="2400" dirty="0">
                <a:solidFill>
                  <a:schemeClr val="tx1"/>
                </a:solidFill>
              </a:rPr>
              <a:t> will appear on the Ribbon when working with certain items, such as tables and pictures.  These tabs contain special tools that can help you format items as needed.  </a:t>
            </a:r>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62572" y="3505200"/>
            <a:ext cx="7571155" cy="100584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6818952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331839"/>
            <a:ext cx="7772400" cy="1219200"/>
          </a:xfrm>
        </p:spPr>
        <p:txBody>
          <a:bodyPr/>
          <a:lstStyle/>
          <a:p>
            <a:pPr algn="ctr"/>
            <a:r>
              <a:rPr lang="en-US" sz="4800" dirty="0">
                <a:solidFill>
                  <a:srgbClr val="279594"/>
                </a:solidFill>
              </a:rPr>
              <a:t>The Quick Access Toolbar</a:t>
            </a:r>
          </a:p>
        </p:txBody>
      </p:sp>
      <p:sp>
        <p:nvSpPr>
          <p:cNvPr id="3" name="Subtitle 2"/>
          <p:cNvSpPr>
            <a:spLocks noGrp="1"/>
          </p:cNvSpPr>
          <p:nvPr>
            <p:ph type="subTitle" idx="1"/>
          </p:nvPr>
        </p:nvSpPr>
        <p:spPr>
          <a:xfrm>
            <a:off x="381000" y="1600199"/>
            <a:ext cx="7467600" cy="4925961"/>
          </a:xfrm>
        </p:spPr>
        <p:txBody>
          <a:bodyPr>
            <a:normAutofit fontScale="92500"/>
          </a:bodyPr>
          <a:lstStyle/>
          <a:p>
            <a:pPr algn="l"/>
            <a:r>
              <a:rPr lang="en-US" sz="2400" dirty="0">
                <a:solidFill>
                  <a:schemeClr val="tx1"/>
                </a:solidFill>
              </a:rPr>
              <a:t>Located just above the Ribbon, the Quick Access toolbar lets you access common commands no matter which tab is selected.  By default, it shows the Save, Undo, and Repeat commands.  You can add other tools depending on your preference.  </a:t>
            </a:r>
          </a:p>
          <a:p>
            <a:pPr algn="l"/>
            <a:endParaRPr lang="en-US" sz="2400" dirty="0">
              <a:solidFill>
                <a:schemeClr val="tx1"/>
              </a:solidFill>
            </a:endParaRPr>
          </a:p>
          <a:p>
            <a:pPr algn="l"/>
            <a:r>
              <a:rPr lang="en-US" sz="2400" dirty="0">
                <a:solidFill>
                  <a:schemeClr val="tx1"/>
                </a:solidFill>
              </a:rPr>
              <a:t>To add Commands to the Quick Access Toolbar:</a:t>
            </a:r>
          </a:p>
          <a:p>
            <a:pPr marL="457200" indent="-457200" algn="l">
              <a:buClrTx/>
              <a:buAutoNum type="arabicPeriod"/>
            </a:pPr>
            <a:r>
              <a:rPr lang="en-US" sz="2400" dirty="0">
                <a:solidFill>
                  <a:schemeClr val="tx1"/>
                </a:solidFill>
              </a:rPr>
              <a:t>Click the drop-down arrow to the right of the Quick Access toolbar.</a:t>
            </a:r>
          </a:p>
          <a:p>
            <a:pPr marL="457200" indent="-457200" algn="l">
              <a:buClrTx/>
              <a:buAutoNum type="arabicPeriod"/>
            </a:pPr>
            <a:r>
              <a:rPr lang="en-US" sz="2400" dirty="0">
                <a:solidFill>
                  <a:schemeClr val="tx1"/>
                </a:solidFill>
              </a:rPr>
              <a:t>Select the Commands  you wish to add from the drop-down menu. To choose from more commands, select more commands</a:t>
            </a:r>
          </a:p>
          <a:p>
            <a:pPr marL="457200" indent="-457200" algn="l">
              <a:buClrTx/>
              <a:buAutoNum type="arabicPeriod"/>
            </a:pPr>
            <a:r>
              <a:rPr lang="en-US" sz="2400" dirty="0">
                <a:solidFill>
                  <a:schemeClr val="tx1"/>
                </a:solidFill>
              </a:rPr>
              <a:t>The Command will be added to the Quick Access toolbar.</a:t>
            </a:r>
          </a:p>
        </p:txBody>
      </p:sp>
    </p:spTree>
    <p:extLst>
      <p:ext uri="{BB962C8B-B14F-4D97-AF65-F5344CB8AC3E}">
        <p14:creationId xmlns:p14="http://schemas.microsoft.com/office/powerpoint/2010/main" val="31581397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400" y="152401"/>
            <a:ext cx="8382000" cy="1142999"/>
          </a:xfrm>
        </p:spPr>
        <p:txBody>
          <a:bodyPr/>
          <a:lstStyle/>
          <a:p>
            <a:pPr algn="ctr"/>
            <a:r>
              <a:rPr lang="en-US" sz="4800" dirty="0">
                <a:solidFill>
                  <a:schemeClr val="tx1"/>
                </a:solidFill>
              </a:rPr>
              <a:t>The Quick Access Toolbar Cont.</a:t>
            </a:r>
          </a:p>
        </p:txBody>
      </p:sp>
      <p:sp>
        <p:nvSpPr>
          <p:cNvPr id="3" name="Subtitle 2"/>
          <p:cNvSpPr>
            <a:spLocks noGrp="1"/>
          </p:cNvSpPr>
          <p:nvPr>
            <p:ph type="subTitle" idx="1"/>
          </p:nvPr>
        </p:nvSpPr>
        <p:spPr>
          <a:xfrm>
            <a:off x="267929" y="1435099"/>
            <a:ext cx="1066800" cy="685800"/>
          </a:xfrm>
        </p:spPr>
        <p:txBody>
          <a:bodyPr>
            <a:normAutofit/>
          </a:bodyPr>
          <a:lstStyle/>
          <a:p>
            <a:pPr algn="l"/>
            <a:r>
              <a:rPr lang="en-US" sz="2400" dirty="0">
                <a:solidFill>
                  <a:srgbClr val="EF4136"/>
                </a:solidFill>
              </a:rPr>
              <a:t>Step 2</a:t>
            </a:r>
          </a:p>
        </p:txBody>
      </p:sp>
      <p:pic>
        <p:nvPicPr>
          <p:cNvPr id="15362" name="Picture 2"/>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304800" y="1905000"/>
            <a:ext cx="3495675" cy="36576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4" name="TextBox 3"/>
          <p:cNvSpPr txBox="1"/>
          <p:nvPr/>
        </p:nvSpPr>
        <p:spPr>
          <a:xfrm>
            <a:off x="4085303" y="1547166"/>
            <a:ext cx="1219200" cy="461665"/>
          </a:xfrm>
          <a:prstGeom prst="rect">
            <a:avLst/>
          </a:prstGeom>
          <a:noFill/>
        </p:spPr>
        <p:txBody>
          <a:bodyPr wrap="square" rtlCol="0">
            <a:spAutoFit/>
          </a:bodyPr>
          <a:lstStyle/>
          <a:p>
            <a:r>
              <a:rPr lang="en-US" sz="2400" dirty="0">
                <a:solidFill>
                  <a:srgbClr val="EF4136"/>
                </a:solidFill>
              </a:rPr>
              <a:t>Step 3</a:t>
            </a:r>
          </a:p>
        </p:txBody>
      </p:sp>
      <p:pic>
        <p:nvPicPr>
          <p:cNvPr id="15363" name="Picture 3"/>
          <p:cNvPicPr>
            <a:picLocks noChangeAspect="1" noChangeArrowheads="1"/>
          </p:cNvPicPr>
          <p:nvPr/>
        </p:nvPicPr>
        <p:blipFill>
          <a:blip r:embed="rId4">
            <a:extLst>
              <a:ext uri="{BEBA8EAE-BF5A-486C-A8C5-ECC9F3942E4B}">
                <a14:imgProps xmlns:a14="http://schemas.microsoft.com/office/drawing/2010/main">
                  <a14:imgLayer r:embed="rId5">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4114800" y="2047875"/>
            <a:ext cx="4045006" cy="122872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9014058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533401"/>
            <a:ext cx="7772400" cy="990599"/>
          </a:xfrm>
        </p:spPr>
        <p:txBody>
          <a:bodyPr/>
          <a:lstStyle/>
          <a:p>
            <a:pPr algn="ctr"/>
            <a:r>
              <a:rPr lang="en-US" sz="4800" dirty="0">
                <a:solidFill>
                  <a:srgbClr val="279594"/>
                </a:solidFill>
              </a:rPr>
              <a:t>The Ruler </a:t>
            </a:r>
          </a:p>
        </p:txBody>
      </p:sp>
      <p:sp>
        <p:nvSpPr>
          <p:cNvPr id="3" name="Subtitle 2"/>
          <p:cNvSpPr>
            <a:spLocks noGrp="1"/>
          </p:cNvSpPr>
          <p:nvPr>
            <p:ph type="subTitle" idx="1"/>
          </p:nvPr>
        </p:nvSpPr>
        <p:spPr>
          <a:xfrm>
            <a:off x="673100" y="1600200"/>
            <a:ext cx="7327900" cy="1447800"/>
          </a:xfrm>
        </p:spPr>
        <p:txBody>
          <a:bodyPr>
            <a:normAutofit lnSpcReduction="10000"/>
          </a:bodyPr>
          <a:lstStyle/>
          <a:p>
            <a:pPr algn="l"/>
            <a:r>
              <a:rPr lang="en-US" sz="2400" dirty="0">
                <a:solidFill>
                  <a:schemeClr val="tx1"/>
                </a:solidFill>
              </a:rPr>
              <a:t>The Ruler is located at the top and to the left of you document.  It makes it easier to adjust you document with precision.  If you want, you can hide the Ruler to create more screen space. </a:t>
            </a:r>
          </a:p>
        </p:txBody>
      </p:sp>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927443" y="3505200"/>
            <a:ext cx="6583836" cy="23622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4" name="Rectangle 3">
            <a:extLst>
              <a:ext uri="{FF2B5EF4-FFF2-40B4-BE49-F238E27FC236}">
                <a16:creationId xmlns:a16="http://schemas.microsoft.com/office/drawing/2014/main" id="{0D7FA517-0520-4B96-8641-2DF04F94E2F1}"/>
              </a:ext>
            </a:extLst>
          </p:cNvPr>
          <p:cNvSpPr/>
          <p:nvPr/>
        </p:nvSpPr>
        <p:spPr>
          <a:xfrm>
            <a:off x="1905000" y="4495800"/>
            <a:ext cx="1371600" cy="914400"/>
          </a:xfrm>
          <a:prstGeom prst="rect">
            <a:avLst/>
          </a:prstGeom>
          <a:solidFill>
            <a:srgbClr val="EF41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Ruler</a:t>
            </a:r>
          </a:p>
        </p:txBody>
      </p:sp>
      <p:sp>
        <p:nvSpPr>
          <p:cNvPr id="5" name="Arrow: Down 4">
            <a:extLst>
              <a:ext uri="{FF2B5EF4-FFF2-40B4-BE49-F238E27FC236}">
                <a16:creationId xmlns:a16="http://schemas.microsoft.com/office/drawing/2014/main" id="{8C6319A7-BC42-46CD-A99B-67AA66AC0996}"/>
              </a:ext>
            </a:extLst>
          </p:cNvPr>
          <p:cNvSpPr/>
          <p:nvPr/>
        </p:nvSpPr>
        <p:spPr>
          <a:xfrm rot="10800000">
            <a:off x="2476500" y="3974690"/>
            <a:ext cx="228600" cy="457200"/>
          </a:xfrm>
          <a:prstGeom prst="downArrow">
            <a:avLst/>
          </a:prstGeom>
          <a:solidFill>
            <a:srgbClr val="EF41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Down 6">
            <a:extLst>
              <a:ext uri="{FF2B5EF4-FFF2-40B4-BE49-F238E27FC236}">
                <a16:creationId xmlns:a16="http://schemas.microsoft.com/office/drawing/2014/main" id="{8109792D-C9BF-4592-9F1E-6CDCF8171C8D}"/>
              </a:ext>
            </a:extLst>
          </p:cNvPr>
          <p:cNvSpPr/>
          <p:nvPr/>
        </p:nvSpPr>
        <p:spPr>
          <a:xfrm rot="5400000">
            <a:off x="1518421" y="4724400"/>
            <a:ext cx="228600" cy="457200"/>
          </a:xfrm>
          <a:prstGeom prst="downArrow">
            <a:avLst/>
          </a:prstGeom>
          <a:solidFill>
            <a:srgbClr val="EF41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047354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700" y="304800"/>
            <a:ext cx="8153400" cy="1146175"/>
          </a:xfrm>
        </p:spPr>
        <p:txBody>
          <a:bodyPr/>
          <a:lstStyle/>
          <a:p>
            <a:pPr algn="ctr"/>
            <a:r>
              <a:rPr lang="en-US" sz="4800" dirty="0">
                <a:solidFill>
                  <a:srgbClr val="279594"/>
                </a:solidFill>
              </a:rPr>
              <a:t>The Ruler (Cont.) </a:t>
            </a:r>
          </a:p>
        </p:txBody>
      </p:sp>
      <p:sp>
        <p:nvSpPr>
          <p:cNvPr id="3" name="Subtitle 2"/>
          <p:cNvSpPr>
            <a:spLocks noGrp="1"/>
          </p:cNvSpPr>
          <p:nvPr>
            <p:ph type="subTitle" idx="1"/>
          </p:nvPr>
        </p:nvSpPr>
        <p:spPr>
          <a:xfrm>
            <a:off x="914400" y="1525587"/>
            <a:ext cx="5905500" cy="1752600"/>
          </a:xfrm>
        </p:spPr>
        <p:txBody>
          <a:bodyPr>
            <a:normAutofit/>
          </a:bodyPr>
          <a:lstStyle/>
          <a:p>
            <a:pPr algn="l"/>
            <a:r>
              <a:rPr lang="en-US" sz="2400" dirty="0">
                <a:solidFill>
                  <a:schemeClr val="tx1"/>
                </a:solidFill>
              </a:rPr>
              <a:t>To show or hide the Ruler:</a:t>
            </a:r>
          </a:p>
          <a:p>
            <a:pPr marL="457200" indent="-457200" algn="l">
              <a:buClrTx/>
              <a:buAutoNum type="arabicPeriod"/>
            </a:pPr>
            <a:r>
              <a:rPr lang="en-US" sz="2400" dirty="0">
                <a:solidFill>
                  <a:schemeClr val="tx1"/>
                </a:solidFill>
              </a:rPr>
              <a:t>Click the view tab.</a:t>
            </a:r>
          </a:p>
          <a:p>
            <a:pPr marL="457200" indent="-457200" algn="l">
              <a:buClrTx/>
              <a:buAutoNum type="arabicPeriod"/>
            </a:pPr>
            <a:r>
              <a:rPr lang="en-US" sz="2400" dirty="0">
                <a:solidFill>
                  <a:schemeClr val="tx1"/>
                </a:solidFill>
              </a:rPr>
              <a:t>Click the check box next to Ruler show or hide the ruler.</a:t>
            </a:r>
          </a:p>
          <a:p>
            <a:pPr marL="457200" indent="-457200" algn="l">
              <a:buAutoNum type="arabicPeriod"/>
            </a:pPr>
            <a:endParaRPr lang="en-US" sz="2400" dirty="0">
              <a:solidFill>
                <a:schemeClr val="tx1"/>
              </a:solidFill>
            </a:endParaRPr>
          </a:p>
        </p:txBody>
      </p:sp>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914400" y="3657600"/>
            <a:ext cx="6649432" cy="22225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4" name="Rectangle 3">
            <a:extLst>
              <a:ext uri="{FF2B5EF4-FFF2-40B4-BE49-F238E27FC236}">
                <a16:creationId xmlns:a16="http://schemas.microsoft.com/office/drawing/2014/main" id="{11964CCC-691B-468E-9966-9825CC7ED444}"/>
              </a:ext>
            </a:extLst>
          </p:cNvPr>
          <p:cNvSpPr/>
          <p:nvPr/>
        </p:nvSpPr>
        <p:spPr>
          <a:xfrm>
            <a:off x="4724400" y="4419601"/>
            <a:ext cx="838200" cy="304799"/>
          </a:xfrm>
          <a:prstGeom prst="rect">
            <a:avLst/>
          </a:prstGeom>
          <a:noFill/>
          <a:ln>
            <a:solidFill>
              <a:srgbClr val="0701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CF582532-8B4D-46EB-B1C4-34A25A7BD252}"/>
              </a:ext>
            </a:extLst>
          </p:cNvPr>
          <p:cNvSpPr/>
          <p:nvPr/>
        </p:nvSpPr>
        <p:spPr>
          <a:xfrm>
            <a:off x="6400800" y="4038601"/>
            <a:ext cx="533400" cy="381000"/>
          </a:xfrm>
          <a:prstGeom prst="rect">
            <a:avLst/>
          </a:prstGeom>
          <a:noFill/>
          <a:ln>
            <a:solidFill>
              <a:srgbClr val="0701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622049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152401"/>
            <a:ext cx="7772400" cy="914399"/>
          </a:xfrm>
        </p:spPr>
        <p:txBody>
          <a:bodyPr/>
          <a:lstStyle/>
          <a:p>
            <a:pPr algn="ctr"/>
            <a:r>
              <a:rPr lang="en-US" sz="4800" dirty="0">
                <a:solidFill>
                  <a:srgbClr val="279594"/>
                </a:solidFill>
              </a:rPr>
              <a:t>Document Views </a:t>
            </a:r>
          </a:p>
        </p:txBody>
      </p:sp>
      <p:sp>
        <p:nvSpPr>
          <p:cNvPr id="3" name="Subtitle 2"/>
          <p:cNvSpPr>
            <a:spLocks noGrp="1"/>
          </p:cNvSpPr>
          <p:nvPr>
            <p:ph type="subTitle" idx="1"/>
          </p:nvPr>
        </p:nvSpPr>
        <p:spPr>
          <a:xfrm>
            <a:off x="457200" y="1257300"/>
            <a:ext cx="7620000" cy="2590800"/>
          </a:xfrm>
        </p:spPr>
        <p:txBody>
          <a:bodyPr>
            <a:normAutofit fontScale="92500" lnSpcReduction="20000"/>
          </a:bodyPr>
          <a:lstStyle/>
          <a:p>
            <a:pPr algn="l"/>
            <a:r>
              <a:rPr lang="en-US" sz="2400" dirty="0">
                <a:solidFill>
                  <a:schemeClr val="tx1"/>
                </a:solidFill>
              </a:rPr>
              <a:t>Word 2016 has a variety of viewing options that change how your document is displayed.  You can choose to view your document in Read Mode, Print Layout, or Web Layout.  These views can be useful for various tasks.  </a:t>
            </a:r>
          </a:p>
          <a:p>
            <a:pPr algn="l"/>
            <a:endParaRPr lang="en-US" sz="2400" dirty="0">
              <a:solidFill>
                <a:schemeClr val="tx1"/>
              </a:solidFill>
            </a:endParaRPr>
          </a:p>
          <a:p>
            <a:pPr algn="l"/>
            <a:r>
              <a:rPr lang="en-US" sz="2400" dirty="0">
                <a:solidFill>
                  <a:schemeClr val="tx1"/>
                </a:solidFill>
              </a:rPr>
              <a:t>To change document views, locate and select the desired document view tool in the bottom-right corner of the Word window. </a:t>
            </a:r>
          </a:p>
          <a:p>
            <a:pPr algn="l"/>
            <a:endParaRPr lang="en-US" sz="2400" dirty="0">
              <a:solidFill>
                <a:schemeClr val="tx1"/>
              </a:solidFill>
            </a:endParaRPr>
          </a:p>
        </p:txBody>
      </p:sp>
      <p:pic>
        <p:nvPicPr>
          <p:cNvPr id="20482"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752600" y="3734331"/>
            <a:ext cx="4952013" cy="2643383"/>
          </a:xfrm>
          <a:prstGeom prst="rect">
            <a:avLst/>
          </a:prstGeom>
          <a:noFill/>
          <a:ln w="9525">
            <a:solidFill>
              <a:srgbClr val="070101"/>
            </a:solidFill>
            <a:miter lim="800000"/>
            <a:headEnd/>
            <a:tailEnd/>
          </a:ln>
          <a:extLst>
            <a:ext uri="{909E8E84-426E-40DD-AFC4-6F175D3DCCD1}">
              <a14:hiddenFill xmlns:a14="http://schemas.microsoft.com/office/drawing/2010/main">
                <a:solidFill>
                  <a:schemeClr val="accent1"/>
                </a:solidFill>
              </a14:hiddenFill>
            </a:ext>
          </a:extLst>
        </p:spPr>
      </p:pic>
      <p:sp>
        <p:nvSpPr>
          <p:cNvPr id="5" name="Rectangle 4">
            <a:extLst>
              <a:ext uri="{FF2B5EF4-FFF2-40B4-BE49-F238E27FC236}">
                <a16:creationId xmlns:a16="http://schemas.microsoft.com/office/drawing/2014/main" id="{FEA0B9D1-DFD4-45C2-BE20-E651A78B4928}"/>
              </a:ext>
            </a:extLst>
          </p:cNvPr>
          <p:cNvSpPr/>
          <p:nvPr/>
        </p:nvSpPr>
        <p:spPr>
          <a:xfrm>
            <a:off x="1965222" y="4636922"/>
            <a:ext cx="1219200" cy="838200"/>
          </a:xfrm>
          <a:prstGeom prst="rect">
            <a:avLst/>
          </a:prstGeom>
          <a:solidFill>
            <a:srgbClr val="EF41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Read Mode</a:t>
            </a:r>
          </a:p>
        </p:txBody>
      </p:sp>
      <p:sp>
        <p:nvSpPr>
          <p:cNvPr id="6" name="Arrow: Down 5">
            <a:extLst>
              <a:ext uri="{FF2B5EF4-FFF2-40B4-BE49-F238E27FC236}">
                <a16:creationId xmlns:a16="http://schemas.microsoft.com/office/drawing/2014/main" id="{E912D6EE-A54A-48BD-8CBA-8391D5062C0D}"/>
              </a:ext>
            </a:extLst>
          </p:cNvPr>
          <p:cNvSpPr/>
          <p:nvPr/>
        </p:nvSpPr>
        <p:spPr>
          <a:xfrm rot="19667487">
            <a:off x="2671935" y="5474850"/>
            <a:ext cx="218729" cy="653525"/>
          </a:xfrm>
          <a:prstGeom prst="downArrow">
            <a:avLst/>
          </a:prstGeom>
          <a:solidFill>
            <a:srgbClr val="EF41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FEA0B9D1-DFD4-45C2-BE20-E651A78B4928}"/>
              </a:ext>
            </a:extLst>
          </p:cNvPr>
          <p:cNvSpPr/>
          <p:nvPr/>
        </p:nvSpPr>
        <p:spPr>
          <a:xfrm>
            <a:off x="3260622" y="4038600"/>
            <a:ext cx="1219200" cy="838200"/>
          </a:xfrm>
          <a:prstGeom prst="rect">
            <a:avLst/>
          </a:prstGeom>
          <a:solidFill>
            <a:srgbClr val="EF41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Print Mode</a:t>
            </a:r>
          </a:p>
        </p:txBody>
      </p:sp>
      <p:sp>
        <p:nvSpPr>
          <p:cNvPr id="8" name="Arrow: Down 5">
            <a:extLst>
              <a:ext uri="{FF2B5EF4-FFF2-40B4-BE49-F238E27FC236}">
                <a16:creationId xmlns:a16="http://schemas.microsoft.com/office/drawing/2014/main" id="{E912D6EE-A54A-48BD-8CBA-8391D5062C0D}"/>
              </a:ext>
            </a:extLst>
          </p:cNvPr>
          <p:cNvSpPr/>
          <p:nvPr/>
        </p:nvSpPr>
        <p:spPr>
          <a:xfrm rot="884032">
            <a:off x="3534595" y="5029550"/>
            <a:ext cx="266896" cy="874585"/>
          </a:xfrm>
          <a:prstGeom prst="downArrow">
            <a:avLst>
              <a:gd name="adj1" fmla="val 37736"/>
              <a:gd name="adj2" fmla="val 50000"/>
            </a:avLst>
          </a:prstGeom>
          <a:solidFill>
            <a:srgbClr val="EF41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EA0B9D1-DFD4-45C2-BE20-E651A78B4928}"/>
              </a:ext>
            </a:extLst>
          </p:cNvPr>
          <p:cNvSpPr/>
          <p:nvPr/>
        </p:nvSpPr>
        <p:spPr>
          <a:xfrm>
            <a:off x="4669775" y="4590889"/>
            <a:ext cx="1219200" cy="838200"/>
          </a:xfrm>
          <a:prstGeom prst="rect">
            <a:avLst/>
          </a:prstGeom>
          <a:solidFill>
            <a:srgbClr val="EF41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Web</a:t>
            </a:r>
          </a:p>
          <a:p>
            <a:pPr algn="ctr"/>
            <a:r>
              <a:rPr lang="en-US" dirty="0"/>
              <a:t> Mode</a:t>
            </a:r>
          </a:p>
        </p:txBody>
      </p:sp>
      <p:sp>
        <p:nvSpPr>
          <p:cNvPr id="10" name="Arrow: Down 5">
            <a:extLst>
              <a:ext uri="{FF2B5EF4-FFF2-40B4-BE49-F238E27FC236}">
                <a16:creationId xmlns:a16="http://schemas.microsoft.com/office/drawing/2014/main" id="{E912D6EE-A54A-48BD-8CBA-8391D5062C0D}"/>
              </a:ext>
            </a:extLst>
          </p:cNvPr>
          <p:cNvSpPr/>
          <p:nvPr/>
        </p:nvSpPr>
        <p:spPr>
          <a:xfrm rot="2346136">
            <a:off x="4195937" y="5348047"/>
            <a:ext cx="277146" cy="722138"/>
          </a:xfrm>
          <a:prstGeom prst="downArrow">
            <a:avLst>
              <a:gd name="adj1" fmla="val 31984"/>
              <a:gd name="adj2" fmla="val 50000"/>
            </a:avLst>
          </a:prstGeom>
          <a:solidFill>
            <a:srgbClr val="EF41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072803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33516" y="498988"/>
            <a:ext cx="7772400" cy="990599"/>
          </a:xfrm>
        </p:spPr>
        <p:txBody>
          <a:bodyPr/>
          <a:lstStyle/>
          <a:p>
            <a:pPr algn="ctr"/>
            <a:r>
              <a:rPr lang="en-US" sz="4800" dirty="0">
                <a:solidFill>
                  <a:srgbClr val="279594"/>
                </a:solidFill>
                <a:latin typeface="+mn-lt"/>
              </a:rPr>
              <a:t>Microsoft Word </a:t>
            </a:r>
          </a:p>
        </p:txBody>
      </p:sp>
      <p:sp>
        <p:nvSpPr>
          <p:cNvPr id="3" name="Subtitle 2"/>
          <p:cNvSpPr>
            <a:spLocks noGrp="1"/>
          </p:cNvSpPr>
          <p:nvPr>
            <p:ph type="subTitle" idx="1"/>
          </p:nvPr>
        </p:nvSpPr>
        <p:spPr>
          <a:xfrm>
            <a:off x="843116" y="1676400"/>
            <a:ext cx="7162800" cy="3048000"/>
          </a:xfrm>
        </p:spPr>
        <p:txBody>
          <a:bodyPr>
            <a:normAutofit/>
          </a:bodyPr>
          <a:lstStyle/>
          <a:p>
            <a:pPr algn="l"/>
            <a:r>
              <a:rPr lang="en-US" sz="2400" dirty="0">
                <a:solidFill>
                  <a:schemeClr val="tx1"/>
                </a:solidFill>
              </a:rPr>
              <a:t>Word 2016 is a word processing application/program that allows you to create a variety of documents like letters, flyers, and reports</a:t>
            </a:r>
          </a:p>
          <a:p>
            <a:pPr algn="l"/>
            <a:endParaRPr lang="en-US" sz="2400" dirty="0">
              <a:solidFill>
                <a:schemeClr val="tx1"/>
              </a:solidFill>
            </a:endParaRPr>
          </a:p>
          <a:p>
            <a:pPr algn="l"/>
            <a:r>
              <a:rPr lang="en-US" sz="2400" dirty="0">
                <a:solidFill>
                  <a:schemeClr val="tx1"/>
                </a:solidFill>
              </a:rPr>
              <a:t>				Word 2016 allows you to 				do more with your word 				processing project</a:t>
            </a:r>
          </a:p>
          <a:p>
            <a:pPr algn="l"/>
            <a:endParaRPr lang="en-US" sz="2400" dirty="0">
              <a:solidFill>
                <a:schemeClr val="tx1"/>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872613" y="3200400"/>
            <a:ext cx="3434883" cy="19464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561479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65217"/>
          <a:stretch/>
        </p:blipFill>
        <p:spPr bwMode="auto">
          <a:xfrm>
            <a:off x="909502" y="1501140"/>
            <a:ext cx="3274556" cy="507492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2" name="Title 1"/>
          <p:cNvSpPr>
            <a:spLocks noGrp="1"/>
          </p:cNvSpPr>
          <p:nvPr>
            <p:ph type="ctrTitle"/>
          </p:nvPr>
        </p:nvSpPr>
        <p:spPr>
          <a:xfrm>
            <a:off x="297858" y="381000"/>
            <a:ext cx="7772400" cy="990600"/>
          </a:xfrm>
        </p:spPr>
        <p:txBody>
          <a:bodyPr/>
          <a:lstStyle/>
          <a:p>
            <a:pPr algn="ctr"/>
            <a:r>
              <a:rPr lang="en-US" sz="4800" dirty="0">
                <a:solidFill>
                  <a:srgbClr val="279594"/>
                </a:solidFill>
              </a:rPr>
              <a:t>Read Mode</a:t>
            </a:r>
          </a:p>
        </p:txBody>
      </p:sp>
      <p:sp>
        <p:nvSpPr>
          <p:cNvPr id="3" name="Subtitle 2"/>
          <p:cNvSpPr>
            <a:spLocks noGrp="1"/>
          </p:cNvSpPr>
          <p:nvPr>
            <p:ph type="subTitle" idx="1"/>
          </p:nvPr>
        </p:nvSpPr>
        <p:spPr>
          <a:xfrm>
            <a:off x="4419600" y="1752600"/>
            <a:ext cx="3784600" cy="2819400"/>
          </a:xfrm>
        </p:spPr>
        <p:txBody>
          <a:bodyPr>
            <a:normAutofit/>
          </a:bodyPr>
          <a:lstStyle/>
          <a:p>
            <a:pPr algn="l"/>
            <a:r>
              <a:rPr lang="en-US" sz="2400" dirty="0">
                <a:solidFill>
                  <a:schemeClr val="tx1"/>
                </a:solidFill>
              </a:rPr>
              <a:t>In this view, all of the editing  tools are hidden so your document fills the screen. Arrows appear on the left and right side of the screen to toggle through the pages of your document. </a:t>
            </a:r>
          </a:p>
        </p:txBody>
      </p:sp>
      <p:sp>
        <p:nvSpPr>
          <p:cNvPr id="4" name="Oval 3"/>
          <p:cNvSpPr/>
          <p:nvPr/>
        </p:nvSpPr>
        <p:spPr>
          <a:xfrm>
            <a:off x="3692229" y="3733800"/>
            <a:ext cx="574971" cy="533400"/>
          </a:xfrm>
          <a:prstGeom prst="ellipse">
            <a:avLst/>
          </a:prstGeom>
          <a:noFill/>
          <a:ln>
            <a:solidFill>
              <a:srgbClr val="EF41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943073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457201"/>
            <a:ext cx="7772400" cy="838199"/>
          </a:xfrm>
        </p:spPr>
        <p:txBody>
          <a:bodyPr/>
          <a:lstStyle/>
          <a:p>
            <a:pPr algn="ctr"/>
            <a:r>
              <a:rPr lang="en-US" sz="4800" dirty="0">
                <a:solidFill>
                  <a:srgbClr val="279594"/>
                </a:solidFill>
              </a:rPr>
              <a:t>Print Mode</a:t>
            </a:r>
          </a:p>
        </p:txBody>
      </p:sp>
      <p:sp>
        <p:nvSpPr>
          <p:cNvPr id="3" name="Subtitle 2"/>
          <p:cNvSpPr>
            <a:spLocks noGrp="1"/>
          </p:cNvSpPr>
          <p:nvPr>
            <p:ph type="subTitle" idx="1"/>
          </p:nvPr>
        </p:nvSpPr>
        <p:spPr>
          <a:xfrm>
            <a:off x="4953000" y="2148840"/>
            <a:ext cx="3200400" cy="3383280"/>
          </a:xfrm>
        </p:spPr>
        <p:txBody>
          <a:bodyPr>
            <a:normAutofit lnSpcReduction="10000"/>
          </a:bodyPr>
          <a:lstStyle/>
          <a:p>
            <a:pPr algn="l"/>
            <a:r>
              <a:rPr lang="en-US" sz="2400" dirty="0">
                <a:solidFill>
                  <a:schemeClr val="tx1"/>
                </a:solidFill>
              </a:rPr>
              <a:t> This is the default view where you create and edit your document.  </a:t>
            </a:r>
          </a:p>
          <a:p>
            <a:pPr algn="l"/>
            <a:endParaRPr lang="en-US" sz="2400" dirty="0">
              <a:solidFill>
                <a:schemeClr val="tx1"/>
              </a:solidFill>
            </a:endParaRPr>
          </a:p>
          <a:p>
            <a:pPr algn="l"/>
            <a:r>
              <a:rPr lang="en-US" sz="2400" dirty="0">
                <a:solidFill>
                  <a:schemeClr val="tx1"/>
                </a:solidFill>
              </a:rPr>
              <a:t>There are page breaks in between each page, indicating how your document will look when printed. </a:t>
            </a:r>
          </a:p>
        </p:txBody>
      </p:sp>
      <p:pic>
        <p:nvPicPr>
          <p:cNvPr id="2253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18612"/>
          <a:stretch/>
        </p:blipFill>
        <p:spPr bwMode="auto">
          <a:xfrm>
            <a:off x="262477" y="1600200"/>
            <a:ext cx="4538123" cy="448056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5" name="Rectangle 4">
            <a:extLst>
              <a:ext uri="{FF2B5EF4-FFF2-40B4-BE49-F238E27FC236}">
                <a16:creationId xmlns:a16="http://schemas.microsoft.com/office/drawing/2014/main" id="{FEA0B9D1-DFD4-45C2-BE20-E651A78B4928}"/>
              </a:ext>
            </a:extLst>
          </p:cNvPr>
          <p:cNvSpPr/>
          <p:nvPr/>
        </p:nvSpPr>
        <p:spPr>
          <a:xfrm>
            <a:off x="3352800" y="4114800"/>
            <a:ext cx="1219200" cy="838200"/>
          </a:xfrm>
          <a:prstGeom prst="rect">
            <a:avLst/>
          </a:prstGeom>
          <a:solidFill>
            <a:srgbClr val="EF41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Page Breaks</a:t>
            </a:r>
          </a:p>
        </p:txBody>
      </p:sp>
    </p:spTree>
    <p:extLst>
      <p:ext uri="{BB962C8B-B14F-4D97-AF65-F5344CB8AC3E}">
        <p14:creationId xmlns:p14="http://schemas.microsoft.com/office/powerpoint/2010/main" val="41984997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457200"/>
            <a:ext cx="7772400" cy="917575"/>
          </a:xfrm>
        </p:spPr>
        <p:txBody>
          <a:bodyPr/>
          <a:lstStyle/>
          <a:p>
            <a:pPr algn="ctr"/>
            <a:r>
              <a:rPr lang="en-US" sz="4800" dirty="0">
                <a:solidFill>
                  <a:srgbClr val="279594"/>
                </a:solidFill>
              </a:rPr>
              <a:t>Web Layout</a:t>
            </a:r>
          </a:p>
        </p:txBody>
      </p:sp>
      <p:sp>
        <p:nvSpPr>
          <p:cNvPr id="3" name="Subtitle 2"/>
          <p:cNvSpPr>
            <a:spLocks noGrp="1"/>
          </p:cNvSpPr>
          <p:nvPr>
            <p:ph type="subTitle" idx="1"/>
          </p:nvPr>
        </p:nvSpPr>
        <p:spPr>
          <a:xfrm>
            <a:off x="5257800" y="2438400"/>
            <a:ext cx="2819400" cy="2057400"/>
          </a:xfrm>
        </p:spPr>
        <p:txBody>
          <a:bodyPr>
            <a:normAutofit fontScale="92500"/>
          </a:bodyPr>
          <a:lstStyle/>
          <a:p>
            <a:pPr algn="l"/>
            <a:r>
              <a:rPr lang="en-US" sz="2400" dirty="0">
                <a:solidFill>
                  <a:schemeClr val="tx1"/>
                </a:solidFill>
              </a:rPr>
              <a:t>This view removes page breaks.  It can help you visualize how your document will display as a webpage. </a:t>
            </a:r>
          </a:p>
        </p:txBody>
      </p:sp>
      <p:pic>
        <p:nvPicPr>
          <p:cNvPr id="2355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42439"/>
          <a:stretch/>
        </p:blipFill>
        <p:spPr bwMode="auto">
          <a:xfrm>
            <a:off x="381000" y="1828800"/>
            <a:ext cx="4737534" cy="44196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5" name="Rectangle 4">
            <a:extLst>
              <a:ext uri="{FF2B5EF4-FFF2-40B4-BE49-F238E27FC236}">
                <a16:creationId xmlns:a16="http://schemas.microsoft.com/office/drawing/2014/main" id="{FEA0B9D1-DFD4-45C2-BE20-E651A78B4928}"/>
              </a:ext>
            </a:extLst>
          </p:cNvPr>
          <p:cNvSpPr/>
          <p:nvPr/>
        </p:nvSpPr>
        <p:spPr>
          <a:xfrm>
            <a:off x="3733800" y="4038600"/>
            <a:ext cx="1219200" cy="838200"/>
          </a:xfrm>
          <a:prstGeom prst="rect">
            <a:avLst/>
          </a:prstGeom>
          <a:solidFill>
            <a:srgbClr val="EF41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No Page Breaks</a:t>
            </a:r>
          </a:p>
        </p:txBody>
      </p:sp>
    </p:spTree>
    <p:extLst>
      <p:ext uri="{BB962C8B-B14F-4D97-AF65-F5344CB8AC3E}">
        <p14:creationId xmlns:p14="http://schemas.microsoft.com/office/powerpoint/2010/main" val="29980318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152400"/>
            <a:ext cx="7772400" cy="917575"/>
          </a:xfrm>
        </p:spPr>
        <p:txBody>
          <a:bodyPr/>
          <a:lstStyle/>
          <a:p>
            <a:pPr algn="ctr"/>
            <a:r>
              <a:rPr lang="en-US" sz="4800" dirty="0">
                <a:solidFill>
                  <a:srgbClr val="279594"/>
                </a:solidFill>
              </a:rPr>
              <a:t>The Insertion Point</a:t>
            </a:r>
          </a:p>
        </p:txBody>
      </p:sp>
      <p:sp>
        <p:nvSpPr>
          <p:cNvPr id="3" name="Subtitle 2"/>
          <p:cNvSpPr>
            <a:spLocks noGrp="1"/>
          </p:cNvSpPr>
          <p:nvPr>
            <p:ph type="subTitle" idx="1"/>
          </p:nvPr>
        </p:nvSpPr>
        <p:spPr>
          <a:xfrm>
            <a:off x="800100" y="1219200"/>
            <a:ext cx="7200900" cy="1905000"/>
          </a:xfrm>
        </p:spPr>
        <p:txBody>
          <a:bodyPr>
            <a:normAutofit fontScale="92500"/>
          </a:bodyPr>
          <a:lstStyle/>
          <a:p>
            <a:pPr algn="l"/>
            <a:r>
              <a:rPr lang="en-US" sz="2400" dirty="0">
                <a:solidFill>
                  <a:schemeClr val="tx1"/>
                </a:solidFill>
              </a:rPr>
              <a:t>The insertion point is the blinking vertical line in your document.  It indicates where you can enter text on the page.  </a:t>
            </a:r>
          </a:p>
          <a:p>
            <a:pPr algn="l"/>
            <a:r>
              <a:rPr lang="en-US" sz="2400" dirty="0">
                <a:solidFill>
                  <a:schemeClr val="tx1"/>
                </a:solidFill>
              </a:rPr>
              <a:t>Blank document:  When a new, document opens, the insertion point is located in the top left corner of the page.  </a:t>
            </a:r>
          </a:p>
        </p:txBody>
      </p:sp>
      <p:pic>
        <p:nvPicPr>
          <p:cNvPr id="512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8491" t="3437" r="-455" b="41554"/>
          <a:stretch/>
        </p:blipFill>
        <p:spPr bwMode="auto">
          <a:xfrm>
            <a:off x="2438400" y="2819400"/>
            <a:ext cx="4343400" cy="36576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9554510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152401"/>
            <a:ext cx="8001000" cy="990599"/>
          </a:xfrm>
        </p:spPr>
        <p:txBody>
          <a:bodyPr/>
          <a:lstStyle/>
          <a:p>
            <a:pPr algn="ctr"/>
            <a:r>
              <a:rPr lang="en-US" sz="4800" dirty="0">
                <a:solidFill>
                  <a:srgbClr val="279594"/>
                </a:solidFill>
              </a:rPr>
              <a:t>The Insertion Point (Cont.)</a:t>
            </a:r>
          </a:p>
        </p:txBody>
      </p:sp>
      <p:sp>
        <p:nvSpPr>
          <p:cNvPr id="3" name="Subtitle 2"/>
          <p:cNvSpPr>
            <a:spLocks noGrp="1"/>
          </p:cNvSpPr>
          <p:nvPr>
            <p:ph type="subTitle" idx="1"/>
          </p:nvPr>
        </p:nvSpPr>
        <p:spPr>
          <a:xfrm>
            <a:off x="376818" y="1171664"/>
            <a:ext cx="3585582" cy="1266736"/>
          </a:xfrm>
        </p:spPr>
        <p:txBody>
          <a:bodyPr>
            <a:normAutofit fontScale="92500"/>
          </a:bodyPr>
          <a:lstStyle/>
          <a:p>
            <a:pPr algn="l"/>
            <a:r>
              <a:rPr lang="en-US" sz="2400" dirty="0">
                <a:solidFill>
                  <a:schemeClr val="tx1"/>
                </a:solidFill>
              </a:rPr>
              <a:t>Adding spaces: Press the space bar to add spaces after a word or in between text.  </a:t>
            </a:r>
          </a:p>
        </p:txBody>
      </p:sp>
      <p:pic>
        <p:nvPicPr>
          <p:cNvPr id="6146" name="Picture 2"/>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457200" y="2438400"/>
            <a:ext cx="2751567" cy="38989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4" name="TextBox 3"/>
          <p:cNvSpPr txBox="1"/>
          <p:nvPr/>
        </p:nvSpPr>
        <p:spPr>
          <a:xfrm>
            <a:off x="4343400" y="1358384"/>
            <a:ext cx="3962400" cy="1569660"/>
          </a:xfrm>
          <a:prstGeom prst="rect">
            <a:avLst/>
          </a:prstGeom>
          <a:noFill/>
        </p:spPr>
        <p:txBody>
          <a:bodyPr wrap="square" rtlCol="0">
            <a:spAutoFit/>
          </a:bodyPr>
          <a:lstStyle/>
          <a:p>
            <a:r>
              <a:rPr lang="en-US" sz="2400" dirty="0"/>
              <a:t>New Paragraph line:  Press Enter on your keyboard to move the insertion point to the next paragraph line. </a:t>
            </a:r>
          </a:p>
        </p:txBody>
      </p:sp>
      <p:pic>
        <p:nvPicPr>
          <p:cNvPr id="6147" name="Picture 3"/>
          <p:cNvPicPr>
            <a:picLocks noChangeAspect="1" noChangeArrowheads="1"/>
          </p:cNvPicPr>
          <p:nvPr/>
        </p:nvPicPr>
        <p:blipFill>
          <a:blip r:embed="rId4">
            <a:extLst>
              <a:ext uri="{BEBA8EAE-BF5A-486C-A8C5-ECC9F3942E4B}">
                <a14:imgProps xmlns:a14="http://schemas.microsoft.com/office/drawing/2010/main">
                  <a14:imgLayer r:embed="rId5">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3742821" y="3048000"/>
            <a:ext cx="4105779" cy="35814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7" name="Rectangle 6">
            <a:extLst>
              <a:ext uri="{FF2B5EF4-FFF2-40B4-BE49-F238E27FC236}">
                <a16:creationId xmlns:a16="http://schemas.microsoft.com/office/drawing/2014/main" id="{FEA0B9D1-DFD4-45C2-BE20-E651A78B4928}"/>
              </a:ext>
            </a:extLst>
          </p:cNvPr>
          <p:cNvSpPr/>
          <p:nvPr/>
        </p:nvSpPr>
        <p:spPr>
          <a:xfrm>
            <a:off x="1295400" y="4953000"/>
            <a:ext cx="1371600" cy="1219200"/>
          </a:xfrm>
          <a:prstGeom prst="rect">
            <a:avLst/>
          </a:prstGeom>
          <a:solidFill>
            <a:srgbClr val="EF41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t>Press the space bar to add spaces</a:t>
            </a:r>
          </a:p>
        </p:txBody>
      </p:sp>
      <p:cxnSp>
        <p:nvCxnSpPr>
          <p:cNvPr id="6" name="Straight Arrow Connector 5"/>
          <p:cNvCxnSpPr/>
          <p:nvPr/>
        </p:nvCxnSpPr>
        <p:spPr>
          <a:xfrm flipV="1">
            <a:off x="2057400" y="4191000"/>
            <a:ext cx="533400" cy="762000"/>
          </a:xfrm>
          <a:prstGeom prst="straightConnector1">
            <a:avLst/>
          </a:prstGeom>
          <a:ln w="76200">
            <a:solidFill>
              <a:srgbClr val="EF4136"/>
            </a:solidFill>
            <a:tailEnd type="triangle"/>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FEA0B9D1-DFD4-45C2-BE20-E651A78B4928}"/>
              </a:ext>
            </a:extLst>
          </p:cNvPr>
          <p:cNvSpPr/>
          <p:nvPr/>
        </p:nvSpPr>
        <p:spPr>
          <a:xfrm>
            <a:off x="5562600" y="5257800"/>
            <a:ext cx="1981200" cy="1295400"/>
          </a:xfrm>
          <a:prstGeom prst="rect">
            <a:avLst/>
          </a:prstGeom>
          <a:solidFill>
            <a:srgbClr val="EF41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t>Press “Enter” to move the insertion point to the next paragraph line</a:t>
            </a:r>
          </a:p>
        </p:txBody>
      </p:sp>
      <p:cxnSp>
        <p:nvCxnSpPr>
          <p:cNvPr id="12" name="Straight Arrow Connector 11"/>
          <p:cNvCxnSpPr/>
          <p:nvPr/>
        </p:nvCxnSpPr>
        <p:spPr>
          <a:xfrm flipH="1" flipV="1">
            <a:off x="4181476" y="5295900"/>
            <a:ext cx="1228724" cy="495300"/>
          </a:xfrm>
          <a:prstGeom prst="straightConnector1">
            <a:avLst/>
          </a:prstGeom>
          <a:ln w="76200">
            <a:solidFill>
              <a:srgbClr val="EF4136"/>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125404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707827"/>
            <a:ext cx="8382000" cy="1295400"/>
          </a:xfrm>
        </p:spPr>
        <p:txBody>
          <a:bodyPr/>
          <a:lstStyle/>
          <a:p>
            <a:pPr algn="ctr"/>
            <a:r>
              <a:rPr lang="en-US" sz="4800" dirty="0">
                <a:solidFill>
                  <a:srgbClr val="279594"/>
                </a:solidFill>
              </a:rPr>
              <a:t>The Insertion Point Cont.</a:t>
            </a:r>
            <a:br>
              <a:rPr lang="en-US" sz="4800" dirty="0">
                <a:solidFill>
                  <a:srgbClr val="279594"/>
                </a:solidFill>
              </a:rPr>
            </a:br>
            <a:endParaRPr lang="en-US" sz="4800" dirty="0">
              <a:solidFill>
                <a:srgbClr val="279594"/>
              </a:solidFill>
            </a:endParaRPr>
          </a:p>
        </p:txBody>
      </p:sp>
      <p:sp>
        <p:nvSpPr>
          <p:cNvPr id="4" name="TextBox 3"/>
          <p:cNvSpPr txBox="1"/>
          <p:nvPr/>
        </p:nvSpPr>
        <p:spPr>
          <a:xfrm>
            <a:off x="838200" y="1633389"/>
            <a:ext cx="6705600" cy="2308324"/>
          </a:xfrm>
          <a:prstGeom prst="rect">
            <a:avLst/>
          </a:prstGeom>
          <a:noFill/>
        </p:spPr>
        <p:txBody>
          <a:bodyPr wrap="square" rtlCol="0">
            <a:spAutoFit/>
          </a:bodyPr>
          <a:lstStyle/>
          <a:p>
            <a:r>
              <a:rPr lang="en-US" sz="2400" dirty="0"/>
              <a:t>Manual placement:  After a text has been entered, you can use the mouse to move the insertion point to a specific place in your document. </a:t>
            </a:r>
          </a:p>
          <a:p>
            <a:endParaRPr lang="en-US" sz="2400" dirty="0"/>
          </a:p>
          <a:p>
            <a:r>
              <a:rPr lang="en-US" sz="2400" dirty="0"/>
              <a:t>Simply click the location in the text where you wish to place it. </a:t>
            </a:r>
          </a:p>
        </p:txBody>
      </p:sp>
      <p:pic>
        <p:nvPicPr>
          <p:cNvPr id="1027" name="Picture 3"/>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990600" y="4191000"/>
            <a:ext cx="6219825" cy="20193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cxnSp>
        <p:nvCxnSpPr>
          <p:cNvPr id="7" name="Straight Arrow Connector 6"/>
          <p:cNvCxnSpPr/>
          <p:nvPr/>
        </p:nvCxnSpPr>
        <p:spPr>
          <a:xfrm flipH="1" flipV="1">
            <a:off x="3705225" y="4419600"/>
            <a:ext cx="1323975" cy="609600"/>
          </a:xfrm>
          <a:prstGeom prst="straightConnector1">
            <a:avLst/>
          </a:prstGeom>
          <a:ln w="76200">
            <a:solidFill>
              <a:srgbClr val="EF4136"/>
            </a:solidFill>
            <a:tailEnd type="triangle"/>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FEA0B9D1-DFD4-45C2-BE20-E651A78B4928}"/>
              </a:ext>
            </a:extLst>
          </p:cNvPr>
          <p:cNvSpPr/>
          <p:nvPr/>
        </p:nvSpPr>
        <p:spPr>
          <a:xfrm>
            <a:off x="5029200" y="4975324"/>
            <a:ext cx="2057400" cy="1120676"/>
          </a:xfrm>
          <a:prstGeom prst="rect">
            <a:avLst/>
          </a:prstGeom>
          <a:solidFill>
            <a:srgbClr val="EF41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t>Click to manually place the insertion point in a specific location</a:t>
            </a:r>
          </a:p>
        </p:txBody>
      </p:sp>
    </p:spTree>
    <p:extLst>
      <p:ext uri="{BB962C8B-B14F-4D97-AF65-F5344CB8AC3E}">
        <p14:creationId xmlns:p14="http://schemas.microsoft.com/office/powerpoint/2010/main" val="4543038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152400"/>
            <a:ext cx="7772400" cy="993775"/>
          </a:xfrm>
        </p:spPr>
        <p:txBody>
          <a:bodyPr/>
          <a:lstStyle/>
          <a:p>
            <a:pPr algn="ctr"/>
            <a:r>
              <a:rPr lang="en-US" sz="4800" dirty="0">
                <a:solidFill>
                  <a:srgbClr val="279594"/>
                </a:solidFill>
              </a:rPr>
              <a:t>Selecting Text </a:t>
            </a:r>
          </a:p>
        </p:txBody>
      </p:sp>
      <p:sp>
        <p:nvSpPr>
          <p:cNvPr id="3" name="Subtitle 2"/>
          <p:cNvSpPr>
            <a:spLocks noGrp="1"/>
          </p:cNvSpPr>
          <p:nvPr>
            <p:ph type="subTitle" idx="1"/>
          </p:nvPr>
        </p:nvSpPr>
        <p:spPr>
          <a:xfrm>
            <a:off x="990600" y="3505200"/>
            <a:ext cx="6400800" cy="2743200"/>
          </a:xfrm>
        </p:spPr>
        <p:txBody>
          <a:bodyPr>
            <a:normAutofit lnSpcReduction="10000"/>
          </a:bodyPr>
          <a:lstStyle/>
          <a:p>
            <a:pPr marL="457200" indent="-457200" algn="l">
              <a:buClrTx/>
              <a:buFont typeface="+mj-lt"/>
              <a:buAutoNum type="arabicPeriod"/>
            </a:pPr>
            <a:r>
              <a:rPr lang="en-US" sz="2400" dirty="0">
                <a:solidFill>
                  <a:schemeClr val="tx1"/>
                </a:solidFill>
              </a:rPr>
              <a:t>Place the insertion point next to the text you wish to select.</a:t>
            </a:r>
          </a:p>
          <a:p>
            <a:pPr marL="457200" indent="-457200" algn="l">
              <a:buClrTx/>
              <a:buFont typeface="+mj-lt"/>
              <a:buAutoNum type="arabicPeriod"/>
            </a:pPr>
            <a:r>
              <a:rPr lang="en-US" sz="2400" dirty="0">
                <a:solidFill>
                  <a:schemeClr val="tx1"/>
                </a:solidFill>
              </a:rPr>
              <a:t>Click the mouse and while holding it down drag you mouse over the text to select it. </a:t>
            </a:r>
          </a:p>
          <a:p>
            <a:pPr marL="457200" indent="-457200" algn="l">
              <a:buClrTx/>
              <a:buFont typeface="+mj-lt"/>
              <a:buAutoNum type="arabicPeriod"/>
            </a:pPr>
            <a:r>
              <a:rPr lang="en-US" sz="2400" dirty="0">
                <a:solidFill>
                  <a:schemeClr val="tx1"/>
                </a:solidFill>
              </a:rPr>
              <a:t>Release the mouse button.  You have selected the text. A highlighted box will appear over the selected text. </a:t>
            </a:r>
          </a:p>
          <a:p>
            <a:pPr algn="l">
              <a:buClr>
                <a:srgbClr val="FF0000"/>
              </a:buClr>
            </a:pPr>
            <a:endParaRPr lang="en-US" sz="2400" dirty="0">
              <a:solidFill>
                <a:schemeClr val="tx1"/>
              </a:solidFill>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447800"/>
            <a:ext cx="7546889" cy="1659643"/>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81458859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76200"/>
            <a:ext cx="7772400" cy="1146175"/>
          </a:xfrm>
        </p:spPr>
        <p:txBody>
          <a:bodyPr/>
          <a:lstStyle/>
          <a:p>
            <a:pPr algn="ctr"/>
            <a:r>
              <a:rPr lang="en-US" sz="4800" dirty="0">
                <a:solidFill>
                  <a:srgbClr val="279594"/>
                </a:solidFill>
              </a:rPr>
              <a:t>Selecting Text (Cont.)</a:t>
            </a:r>
          </a:p>
        </p:txBody>
      </p:sp>
      <p:sp>
        <p:nvSpPr>
          <p:cNvPr id="3" name="Subtitle 2"/>
          <p:cNvSpPr>
            <a:spLocks noGrp="1"/>
          </p:cNvSpPr>
          <p:nvPr>
            <p:ph type="subTitle" idx="1"/>
          </p:nvPr>
        </p:nvSpPr>
        <p:spPr>
          <a:xfrm>
            <a:off x="152400" y="1066800"/>
            <a:ext cx="7924800" cy="685800"/>
          </a:xfrm>
        </p:spPr>
        <p:txBody>
          <a:bodyPr>
            <a:normAutofit/>
          </a:bodyPr>
          <a:lstStyle/>
          <a:p>
            <a:pPr algn="l"/>
            <a:r>
              <a:rPr lang="en-US" sz="2400" dirty="0">
                <a:solidFill>
                  <a:schemeClr val="tx1"/>
                </a:solidFill>
              </a:rPr>
              <a:t>When you select text or images in Word, a toolbar will appear </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6460" y="1524000"/>
            <a:ext cx="7335303" cy="16240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416460" y="3429000"/>
            <a:ext cx="7203540" cy="1200329"/>
          </a:xfrm>
          <a:prstGeom prst="rect">
            <a:avLst/>
          </a:prstGeom>
          <a:noFill/>
        </p:spPr>
        <p:txBody>
          <a:bodyPr wrap="square" rtlCol="0">
            <a:spAutoFit/>
          </a:bodyPr>
          <a:lstStyle/>
          <a:p>
            <a:r>
              <a:rPr lang="en-US" sz="2400" dirty="0"/>
              <a:t>How to delete text:</a:t>
            </a:r>
          </a:p>
          <a:p>
            <a:r>
              <a:rPr lang="en-US" sz="2400" dirty="0"/>
              <a:t>Highlight the text the you wish to delete then hit the “Delete” key on the keyboard.</a:t>
            </a:r>
          </a:p>
        </p:txBody>
      </p:sp>
    </p:spTree>
    <p:extLst>
      <p:ext uri="{BB962C8B-B14F-4D97-AF65-F5344CB8AC3E}">
        <p14:creationId xmlns:p14="http://schemas.microsoft.com/office/powerpoint/2010/main" val="294896583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249268"/>
            <a:ext cx="7772400" cy="993775"/>
          </a:xfrm>
        </p:spPr>
        <p:txBody>
          <a:bodyPr/>
          <a:lstStyle/>
          <a:p>
            <a:pPr algn="ctr"/>
            <a:r>
              <a:rPr lang="en-US" sz="4800" dirty="0">
                <a:solidFill>
                  <a:srgbClr val="279594"/>
                </a:solidFill>
              </a:rPr>
              <a:t>Copy and Paste Text </a:t>
            </a:r>
          </a:p>
        </p:txBody>
      </p:sp>
      <p:sp>
        <p:nvSpPr>
          <p:cNvPr id="3" name="Subtitle 2"/>
          <p:cNvSpPr>
            <a:spLocks noGrp="1"/>
          </p:cNvSpPr>
          <p:nvPr>
            <p:ph type="subTitle" idx="1"/>
          </p:nvPr>
        </p:nvSpPr>
        <p:spPr>
          <a:xfrm>
            <a:off x="533400" y="1306084"/>
            <a:ext cx="5943600" cy="1447800"/>
          </a:xfrm>
        </p:spPr>
        <p:txBody>
          <a:bodyPr>
            <a:normAutofit/>
          </a:bodyPr>
          <a:lstStyle/>
          <a:p>
            <a:pPr algn="l"/>
            <a:r>
              <a:rPr lang="en-US" sz="2400" dirty="0">
                <a:solidFill>
                  <a:schemeClr val="tx1"/>
                </a:solidFill>
              </a:rPr>
              <a:t>To copy and paste text: </a:t>
            </a:r>
          </a:p>
          <a:p>
            <a:pPr algn="l"/>
            <a:r>
              <a:rPr lang="en-US" sz="2400" dirty="0">
                <a:solidFill>
                  <a:schemeClr val="tx1"/>
                </a:solidFill>
              </a:rPr>
              <a:t>Copying text creates a duplicate of the text.</a:t>
            </a:r>
          </a:p>
          <a:p>
            <a:pPr algn="l"/>
            <a:r>
              <a:rPr lang="en-US" sz="2400" dirty="0">
                <a:solidFill>
                  <a:schemeClr val="tx1"/>
                </a:solidFill>
              </a:rPr>
              <a:t>1.  Select the text you wish to copy </a:t>
            </a:r>
          </a:p>
        </p:txBody>
      </p:sp>
      <p:pic>
        <p:nvPicPr>
          <p:cNvPr id="4098" name="Picture 2"/>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l="4286" r="4286"/>
          <a:stretch/>
        </p:blipFill>
        <p:spPr bwMode="auto">
          <a:xfrm>
            <a:off x="533400" y="2793300"/>
            <a:ext cx="7315200" cy="1233487"/>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4" name="TextBox 3"/>
          <p:cNvSpPr txBox="1"/>
          <p:nvPr/>
        </p:nvSpPr>
        <p:spPr>
          <a:xfrm>
            <a:off x="533400" y="4208525"/>
            <a:ext cx="4343400" cy="1200329"/>
          </a:xfrm>
          <a:prstGeom prst="rect">
            <a:avLst/>
          </a:prstGeom>
          <a:noFill/>
        </p:spPr>
        <p:txBody>
          <a:bodyPr wrap="square" rtlCol="0">
            <a:spAutoFit/>
          </a:bodyPr>
          <a:lstStyle/>
          <a:p>
            <a:r>
              <a:rPr lang="en-US" sz="2400" dirty="0"/>
              <a:t>2.  Click the Copy command on the Home tab or right click the selected text and click Copy. </a:t>
            </a:r>
          </a:p>
        </p:txBody>
      </p:sp>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4604423" y="4322560"/>
            <a:ext cx="3425152" cy="2172587"/>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5" name="Oval 4"/>
          <p:cNvSpPr/>
          <p:nvPr/>
        </p:nvSpPr>
        <p:spPr>
          <a:xfrm>
            <a:off x="5029200" y="5380278"/>
            <a:ext cx="457200" cy="382346"/>
          </a:xfrm>
          <a:prstGeom prst="ellipse">
            <a:avLst/>
          </a:prstGeom>
          <a:noFill/>
          <a:ln>
            <a:solidFill>
              <a:srgbClr val="EF41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p:cNvCxnSpPr>
            <a:endCxn id="5" idx="1"/>
          </p:cNvCxnSpPr>
          <p:nvPr/>
        </p:nvCxnSpPr>
        <p:spPr>
          <a:xfrm>
            <a:off x="3810000" y="4572000"/>
            <a:ext cx="1286155" cy="864271"/>
          </a:xfrm>
          <a:prstGeom prst="line">
            <a:avLst/>
          </a:prstGeom>
          <a:ln w="28575">
            <a:solidFill>
              <a:srgbClr val="EF413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6072987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 y="320677"/>
            <a:ext cx="8153400" cy="990599"/>
          </a:xfrm>
        </p:spPr>
        <p:txBody>
          <a:bodyPr/>
          <a:lstStyle/>
          <a:p>
            <a:pPr algn="ctr"/>
            <a:r>
              <a:rPr lang="en-US" sz="4800" dirty="0">
                <a:solidFill>
                  <a:srgbClr val="279594"/>
                </a:solidFill>
              </a:rPr>
              <a:t>Copy and Paste Text (Cont.)</a:t>
            </a:r>
          </a:p>
        </p:txBody>
      </p:sp>
      <p:sp>
        <p:nvSpPr>
          <p:cNvPr id="3" name="Subtitle 2"/>
          <p:cNvSpPr>
            <a:spLocks noGrp="1"/>
          </p:cNvSpPr>
          <p:nvPr>
            <p:ph type="subTitle" idx="1"/>
          </p:nvPr>
        </p:nvSpPr>
        <p:spPr>
          <a:xfrm>
            <a:off x="533400" y="1365252"/>
            <a:ext cx="4686300" cy="1371600"/>
          </a:xfrm>
        </p:spPr>
        <p:txBody>
          <a:bodyPr>
            <a:normAutofit/>
          </a:bodyPr>
          <a:lstStyle/>
          <a:p>
            <a:pPr algn="l"/>
            <a:r>
              <a:rPr lang="en-US" dirty="0">
                <a:solidFill>
                  <a:schemeClr val="tx1"/>
                </a:solidFill>
              </a:rPr>
              <a:t>3.  Place the insertion point where you wish the text to appear. </a:t>
            </a:r>
          </a:p>
        </p:txBody>
      </p:sp>
      <p:sp>
        <p:nvSpPr>
          <p:cNvPr id="4" name="TextBox 3"/>
          <p:cNvSpPr txBox="1"/>
          <p:nvPr/>
        </p:nvSpPr>
        <p:spPr>
          <a:xfrm>
            <a:off x="552450" y="5406367"/>
            <a:ext cx="5575300" cy="1107996"/>
          </a:xfrm>
          <a:prstGeom prst="rect">
            <a:avLst/>
          </a:prstGeom>
          <a:noFill/>
        </p:spPr>
        <p:txBody>
          <a:bodyPr wrap="square" rtlCol="0">
            <a:spAutoFit/>
          </a:bodyPr>
          <a:lstStyle/>
          <a:p>
            <a:pPr marL="457200" indent="-457200">
              <a:buAutoNum type="arabicPeriod" startAt="4"/>
            </a:pPr>
            <a:r>
              <a:rPr lang="en-US" sz="2200" dirty="0"/>
              <a:t>Click the Paste command on the Home tab or right click and click paste.</a:t>
            </a:r>
          </a:p>
          <a:p>
            <a:pPr marL="457200" indent="-457200">
              <a:buAutoNum type="arabicPeriod" startAt="4"/>
            </a:pPr>
            <a:r>
              <a:rPr lang="en-US" sz="2200" dirty="0"/>
              <a:t>Then the copied text will appear.</a:t>
            </a:r>
          </a:p>
        </p:txBody>
      </p:sp>
      <p:pic>
        <p:nvPicPr>
          <p:cNvPr id="21" name="Picture 20"/>
          <p:cNvPicPr>
            <a:picLocks noChangeAspect="1"/>
          </p:cNvPicPr>
          <p:nvPr/>
        </p:nvPicPr>
        <p:blipFill>
          <a:blip r:embed="rId2"/>
          <a:stretch>
            <a:fillRect/>
          </a:stretch>
        </p:blipFill>
        <p:spPr>
          <a:xfrm>
            <a:off x="685800" y="2286000"/>
            <a:ext cx="6633023" cy="2926334"/>
          </a:xfrm>
          <a:prstGeom prst="rect">
            <a:avLst/>
          </a:prstGeom>
        </p:spPr>
      </p:pic>
    </p:spTree>
    <p:extLst>
      <p:ext uri="{BB962C8B-B14F-4D97-AF65-F5344CB8AC3E}">
        <p14:creationId xmlns:p14="http://schemas.microsoft.com/office/powerpoint/2010/main" val="18685119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304800"/>
            <a:ext cx="7772400" cy="1143000"/>
          </a:xfrm>
        </p:spPr>
        <p:txBody>
          <a:bodyPr/>
          <a:lstStyle/>
          <a:p>
            <a:pPr algn="ctr"/>
            <a:r>
              <a:rPr lang="en-US" sz="4800" dirty="0">
                <a:solidFill>
                  <a:srgbClr val="279594"/>
                </a:solidFill>
                <a:latin typeface="+mn-lt"/>
              </a:rPr>
              <a:t>Word Interface</a:t>
            </a:r>
          </a:p>
        </p:txBody>
      </p:sp>
      <p:sp>
        <p:nvSpPr>
          <p:cNvPr id="3" name="Subtitle 2"/>
          <p:cNvSpPr>
            <a:spLocks noGrp="1"/>
          </p:cNvSpPr>
          <p:nvPr>
            <p:ph type="subTitle" idx="1"/>
          </p:nvPr>
        </p:nvSpPr>
        <p:spPr>
          <a:xfrm>
            <a:off x="609600" y="1447800"/>
            <a:ext cx="7772400" cy="1752600"/>
          </a:xfrm>
        </p:spPr>
        <p:txBody>
          <a:bodyPr>
            <a:noAutofit/>
          </a:bodyPr>
          <a:lstStyle/>
          <a:p>
            <a:pPr algn="l"/>
            <a:r>
              <a:rPr lang="en-US" dirty="0">
                <a:solidFill>
                  <a:schemeClr val="tx1"/>
                </a:solidFill>
              </a:rPr>
              <a:t>When Word is opened the Word Start Screen will appear </a:t>
            </a:r>
          </a:p>
          <a:p>
            <a:pPr algn="l"/>
            <a:endParaRPr lang="en-US" dirty="0">
              <a:solidFill>
                <a:schemeClr val="tx1"/>
              </a:solidFill>
            </a:endParaRPr>
          </a:p>
          <a:p>
            <a:pPr algn="l"/>
            <a:r>
              <a:rPr lang="en-US" dirty="0">
                <a:solidFill>
                  <a:schemeClr val="tx1"/>
                </a:solidFill>
              </a:rPr>
              <a:t>The start screen allows you to create a new document</a:t>
            </a:r>
          </a:p>
          <a:p>
            <a:pPr algn="l"/>
            <a:r>
              <a:rPr lang="en-US" dirty="0">
                <a:solidFill>
                  <a:schemeClr val="tx1"/>
                </a:solidFill>
              </a:rPr>
              <a:t>by choosing from the list of pre-made templates</a:t>
            </a:r>
          </a:p>
          <a:p>
            <a:pPr algn="l"/>
            <a:endParaRPr lang="en-US" dirty="0">
              <a:solidFill>
                <a:schemeClr val="tx1"/>
              </a:solidFill>
            </a:endParaRPr>
          </a:p>
          <a:p>
            <a:pPr algn="l"/>
            <a:r>
              <a:rPr lang="en-US" dirty="0">
                <a:solidFill>
                  <a:schemeClr val="tx1"/>
                </a:solidFill>
              </a:rPr>
              <a:t> </a:t>
            </a:r>
          </a:p>
          <a:p>
            <a:pPr algn="l"/>
            <a:endParaRPr lang="en-US" dirty="0">
              <a:solidFill>
                <a:schemeClr val="tx1"/>
              </a:solidFill>
            </a:endParaRPr>
          </a:p>
        </p:txBody>
      </p:sp>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18173"/>
          <a:stretch/>
        </p:blipFill>
        <p:spPr bwMode="auto">
          <a:xfrm>
            <a:off x="317090" y="3460119"/>
            <a:ext cx="7683910" cy="27882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226385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228600"/>
            <a:ext cx="7772400" cy="990599"/>
          </a:xfrm>
        </p:spPr>
        <p:txBody>
          <a:bodyPr/>
          <a:lstStyle/>
          <a:p>
            <a:pPr algn="ctr"/>
            <a:r>
              <a:rPr lang="en-US" sz="4800" dirty="0">
                <a:solidFill>
                  <a:srgbClr val="279594"/>
                </a:solidFill>
              </a:rPr>
              <a:t>Cut and Paste Text</a:t>
            </a:r>
          </a:p>
        </p:txBody>
      </p:sp>
      <p:sp>
        <p:nvSpPr>
          <p:cNvPr id="3" name="Subtitle 2"/>
          <p:cNvSpPr>
            <a:spLocks noGrp="1"/>
          </p:cNvSpPr>
          <p:nvPr>
            <p:ph type="subTitle" idx="1"/>
          </p:nvPr>
        </p:nvSpPr>
        <p:spPr>
          <a:xfrm>
            <a:off x="457200" y="1219200"/>
            <a:ext cx="6400800" cy="533400"/>
          </a:xfrm>
        </p:spPr>
        <p:txBody>
          <a:bodyPr>
            <a:normAutofit/>
          </a:bodyPr>
          <a:lstStyle/>
          <a:p>
            <a:pPr algn="l"/>
            <a:r>
              <a:rPr lang="en-US" sz="2400" dirty="0">
                <a:solidFill>
                  <a:schemeClr val="tx1"/>
                </a:solidFill>
              </a:rPr>
              <a:t>1.  Select the text you wish to cut.</a:t>
            </a:r>
          </a:p>
        </p:txBody>
      </p:sp>
      <p:pic>
        <p:nvPicPr>
          <p:cNvPr id="6146" name="Picture 2"/>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228600" y="1821654"/>
            <a:ext cx="7609801" cy="1843087"/>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4" name="TextBox 3"/>
          <p:cNvSpPr txBox="1"/>
          <p:nvPr/>
        </p:nvSpPr>
        <p:spPr>
          <a:xfrm>
            <a:off x="457200" y="3954166"/>
            <a:ext cx="3706138" cy="1569660"/>
          </a:xfrm>
          <a:prstGeom prst="rect">
            <a:avLst/>
          </a:prstGeom>
          <a:noFill/>
        </p:spPr>
        <p:txBody>
          <a:bodyPr wrap="square" rtlCol="0">
            <a:spAutoFit/>
          </a:bodyPr>
          <a:lstStyle/>
          <a:p>
            <a:pPr marL="457200" indent="-457200">
              <a:buAutoNum type="arabicPeriod" startAt="2"/>
            </a:pPr>
            <a:r>
              <a:rPr lang="en-US" sz="2400" dirty="0"/>
              <a:t>Click the Cut command on the Home tab or right click the selected text and select cut.</a:t>
            </a:r>
          </a:p>
        </p:txBody>
      </p:sp>
      <p:pic>
        <p:nvPicPr>
          <p:cNvPr id="7" name="Picture 3"/>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4495800" y="4369943"/>
            <a:ext cx="3425152" cy="2172587"/>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8" name="Oval 7"/>
          <p:cNvSpPr/>
          <p:nvPr/>
        </p:nvSpPr>
        <p:spPr>
          <a:xfrm>
            <a:off x="4937939" y="5127702"/>
            <a:ext cx="457200" cy="382346"/>
          </a:xfrm>
          <a:prstGeom prst="ellipse">
            <a:avLst/>
          </a:prstGeom>
          <a:noFill/>
          <a:ln>
            <a:solidFill>
              <a:srgbClr val="EF41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p:cNvCxnSpPr/>
          <p:nvPr/>
        </p:nvCxnSpPr>
        <p:spPr>
          <a:xfrm>
            <a:off x="3805739" y="4353555"/>
            <a:ext cx="1133755" cy="883524"/>
          </a:xfrm>
          <a:prstGeom prst="line">
            <a:avLst/>
          </a:prstGeom>
          <a:ln w="28575">
            <a:solidFill>
              <a:srgbClr val="EF413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5105266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152400"/>
            <a:ext cx="7772400" cy="993775"/>
          </a:xfrm>
        </p:spPr>
        <p:txBody>
          <a:bodyPr/>
          <a:lstStyle/>
          <a:p>
            <a:pPr algn="ctr"/>
            <a:r>
              <a:rPr lang="en-US" sz="4800" dirty="0">
                <a:solidFill>
                  <a:srgbClr val="279594"/>
                </a:solidFill>
              </a:rPr>
              <a:t>Cut and Paste Text (Cont.)</a:t>
            </a:r>
          </a:p>
        </p:txBody>
      </p:sp>
      <p:sp>
        <p:nvSpPr>
          <p:cNvPr id="3" name="Subtitle 2"/>
          <p:cNvSpPr>
            <a:spLocks noGrp="1"/>
          </p:cNvSpPr>
          <p:nvPr>
            <p:ph type="subTitle" idx="1"/>
          </p:nvPr>
        </p:nvSpPr>
        <p:spPr>
          <a:xfrm>
            <a:off x="476250" y="1205848"/>
            <a:ext cx="7429500" cy="533400"/>
          </a:xfrm>
        </p:spPr>
        <p:txBody>
          <a:bodyPr>
            <a:noAutofit/>
          </a:bodyPr>
          <a:lstStyle/>
          <a:p>
            <a:pPr algn="l"/>
            <a:r>
              <a:rPr lang="en-US" dirty="0">
                <a:solidFill>
                  <a:schemeClr val="tx1"/>
                </a:solidFill>
              </a:rPr>
              <a:t>3.  Place your insertion point where you wish the text to appear. </a:t>
            </a:r>
          </a:p>
        </p:txBody>
      </p:sp>
      <p:sp>
        <p:nvSpPr>
          <p:cNvPr id="4" name="TextBox 3"/>
          <p:cNvSpPr txBox="1"/>
          <p:nvPr/>
        </p:nvSpPr>
        <p:spPr>
          <a:xfrm>
            <a:off x="476250" y="5334000"/>
            <a:ext cx="6076950" cy="769441"/>
          </a:xfrm>
          <a:prstGeom prst="rect">
            <a:avLst/>
          </a:prstGeom>
          <a:noFill/>
        </p:spPr>
        <p:txBody>
          <a:bodyPr wrap="square" rtlCol="0">
            <a:spAutoFit/>
          </a:bodyPr>
          <a:lstStyle/>
          <a:p>
            <a:r>
              <a:rPr lang="en-US" sz="2200" dirty="0"/>
              <a:t>4.  Click the Paste command on the Home tab or right click and select paste and the text will appear. </a:t>
            </a:r>
          </a:p>
        </p:txBody>
      </p:sp>
      <p:pic>
        <p:nvPicPr>
          <p:cNvPr id="31" name="Picture 30"/>
          <p:cNvPicPr>
            <a:picLocks noChangeAspect="1"/>
          </p:cNvPicPr>
          <p:nvPr/>
        </p:nvPicPr>
        <p:blipFill>
          <a:blip r:embed="rId2"/>
          <a:stretch>
            <a:fillRect/>
          </a:stretch>
        </p:blipFill>
        <p:spPr>
          <a:xfrm>
            <a:off x="838200" y="1737956"/>
            <a:ext cx="6437934" cy="3481118"/>
          </a:xfrm>
          <a:prstGeom prst="rect">
            <a:avLst/>
          </a:prstGeom>
        </p:spPr>
      </p:pic>
    </p:spTree>
    <p:extLst>
      <p:ext uri="{BB962C8B-B14F-4D97-AF65-F5344CB8AC3E}">
        <p14:creationId xmlns:p14="http://schemas.microsoft.com/office/powerpoint/2010/main" val="340396898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301625"/>
            <a:ext cx="7772400" cy="1146175"/>
          </a:xfrm>
        </p:spPr>
        <p:txBody>
          <a:bodyPr/>
          <a:lstStyle/>
          <a:p>
            <a:pPr algn="ctr"/>
            <a:r>
              <a:rPr lang="en-US" sz="4800" dirty="0">
                <a:solidFill>
                  <a:srgbClr val="279594"/>
                </a:solidFill>
              </a:rPr>
              <a:t>How to Change Font</a:t>
            </a:r>
          </a:p>
        </p:txBody>
      </p:sp>
      <p:sp>
        <p:nvSpPr>
          <p:cNvPr id="3" name="Subtitle 2"/>
          <p:cNvSpPr>
            <a:spLocks noGrp="1"/>
          </p:cNvSpPr>
          <p:nvPr>
            <p:ph type="subTitle" idx="1"/>
          </p:nvPr>
        </p:nvSpPr>
        <p:spPr>
          <a:xfrm>
            <a:off x="914400" y="1447800"/>
            <a:ext cx="5810250" cy="1371600"/>
          </a:xfrm>
        </p:spPr>
        <p:txBody>
          <a:bodyPr>
            <a:normAutofit/>
          </a:bodyPr>
          <a:lstStyle/>
          <a:p>
            <a:pPr algn="l"/>
            <a:r>
              <a:rPr lang="en-US" sz="2400" dirty="0">
                <a:solidFill>
                  <a:schemeClr val="tx1"/>
                </a:solidFill>
              </a:rPr>
              <a:t>Word 2016 provides a variety of other fonts you can use to customize text and titles. </a:t>
            </a:r>
          </a:p>
          <a:p>
            <a:pPr algn="l"/>
            <a:r>
              <a:rPr lang="en-US" sz="2400" dirty="0">
                <a:solidFill>
                  <a:schemeClr val="tx1"/>
                </a:solidFill>
              </a:rPr>
              <a:t>1.  Select the text you wish to change.</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524000" y="2895600"/>
            <a:ext cx="6172200" cy="3246791"/>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126953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228600"/>
            <a:ext cx="7772400" cy="993775"/>
          </a:xfrm>
        </p:spPr>
        <p:txBody>
          <a:bodyPr/>
          <a:lstStyle/>
          <a:p>
            <a:pPr algn="ctr"/>
            <a:r>
              <a:rPr lang="en-US" sz="4800" dirty="0">
                <a:solidFill>
                  <a:srgbClr val="279594"/>
                </a:solidFill>
              </a:rPr>
              <a:t>How to Change Font (Cont.)</a:t>
            </a:r>
          </a:p>
        </p:txBody>
      </p:sp>
      <p:sp>
        <p:nvSpPr>
          <p:cNvPr id="3" name="Subtitle 2"/>
          <p:cNvSpPr>
            <a:spLocks noGrp="1"/>
          </p:cNvSpPr>
          <p:nvPr>
            <p:ph type="subTitle" idx="1"/>
          </p:nvPr>
        </p:nvSpPr>
        <p:spPr>
          <a:xfrm>
            <a:off x="698868" y="1219200"/>
            <a:ext cx="7378331" cy="1752600"/>
          </a:xfrm>
        </p:spPr>
        <p:txBody>
          <a:bodyPr>
            <a:normAutofit/>
          </a:bodyPr>
          <a:lstStyle/>
          <a:p>
            <a:pPr marL="457200" indent="-457200" algn="l">
              <a:buClrTx/>
              <a:buAutoNum type="arabicPeriod" startAt="2"/>
            </a:pPr>
            <a:r>
              <a:rPr lang="en-US" sz="2400" dirty="0">
                <a:solidFill>
                  <a:schemeClr val="tx1"/>
                </a:solidFill>
              </a:rPr>
              <a:t>On the Home tab click the drop-down arrow next to the Font box.  A menu of font styles will appear. </a:t>
            </a:r>
          </a:p>
          <a:p>
            <a:pPr marL="457200" indent="-457200" algn="l">
              <a:buClrTx/>
              <a:buAutoNum type="arabicPeriod" startAt="2"/>
            </a:pPr>
            <a:r>
              <a:rPr lang="en-US" sz="2400" dirty="0">
                <a:solidFill>
                  <a:schemeClr val="tx1"/>
                </a:solidFill>
              </a:rPr>
              <a:t>Move the mouse over the list of font styles, then select the font you would like to use </a:t>
            </a:r>
          </a:p>
          <a:p>
            <a:pPr marL="457200" indent="-457200" algn="l">
              <a:buAutoNum type="arabicPeriod" startAt="2"/>
            </a:pPr>
            <a:endParaRPr lang="en-US" sz="2400" dirty="0">
              <a:solidFill>
                <a:schemeClr val="tx1"/>
              </a:solidFill>
            </a:endParaRPr>
          </a:p>
        </p:txBody>
      </p:sp>
      <p:pic>
        <p:nvPicPr>
          <p:cNvPr id="2050" name="Picture 2"/>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l="19748" t="8108"/>
          <a:stretch/>
        </p:blipFill>
        <p:spPr bwMode="auto">
          <a:xfrm>
            <a:off x="699565" y="2971800"/>
            <a:ext cx="3643139" cy="30480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4" name="TextBox 3"/>
          <p:cNvSpPr txBox="1"/>
          <p:nvPr/>
        </p:nvSpPr>
        <p:spPr>
          <a:xfrm>
            <a:off x="4419600" y="2971800"/>
            <a:ext cx="3048000" cy="830997"/>
          </a:xfrm>
          <a:prstGeom prst="rect">
            <a:avLst/>
          </a:prstGeom>
          <a:noFill/>
        </p:spPr>
        <p:txBody>
          <a:bodyPr wrap="square" rtlCol="0">
            <a:spAutoFit/>
          </a:bodyPr>
          <a:lstStyle/>
          <a:p>
            <a:r>
              <a:rPr lang="en-US" sz="2400" dirty="0"/>
              <a:t>4.  The font will change in the document.</a:t>
            </a:r>
          </a:p>
        </p:txBody>
      </p:sp>
    </p:spTree>
    <p:extLst>
      <p:ext uri="{BB962C8B-B14F-4D97-AF65-F5344CB8AC3E}">
        <p14:creationId xmlns:p14="http://schemas.microsoft.com/office/powerpoint/2010/main" val="236112230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381000"/>
            <a:ext cx="7772400" cy="917575"/>
          </a:xfrm>
        </p:spPr>
        <p:txBody>
          <a:bodyPr/>
          <a:lstStyle/>
          <a:p>
            <a:pPr algn="ctr"/>
            <a:r>
              <a:rPr lang="en-US" sz="4800" dirty="0">
                <a:solidFill>
                  <a:srgbClr val="279594"/>
                </a:solidFill>
              </a:rPr>
              <a:t>Changing Font Size</a:t>
            </a:r>
          </a:p>
        </p:txBody>
      </p:sp>
      <p:sp>
        <p:nvSpPr>
          <p:cNvPr id="3" name="Subtitle 2"/>
          <p:cNvSpPr>
            <a:spLocks noGrp="1"/>
          </p:cNvSpPr>
          <p:nvPr>
            <p:ph type="subTitle" idx="1"/>
          </p:nvPr>
        </p:nvSpPr>
        <p:spPr>
          <a:xfrm>
            <a:off x="762000" y="1676400"/>
            <a:ext cx="6400800" cy="762000"/>
          </a:xfrm>
        </p:spPr>
        <p:txBody>
          <a:bodyPr>
            <a:normAutofit/>
          </a:bodyPr>
          <a:lstStyle/>
          <a:p>
            <a:pPr marL="457200" indent="-457200" algn="l">
              <a:buClrTx/>
              <a:buFont typeface="+mj-lt"/>
              <a:buAutoNum type="arabicPeriod"/>
            </a:pPr>
            <a:r>
              <a:rPr lang="en-US" sz="2400" dirty="0">
                <a:solidFill>
                  <a:schemeClr val="tx1"/>
                </a:solidFill>
              </a:rPr>
              <a:t>Select the text you wish to change.</a:t>
            </a:r>
          </a:p>
          <a:p>
            <a:pPr algn="l">
              <a:buClr>
                <a:srgbClr val="FF0000"/>
              </a:buClr>
            </a:pPr>
            <a:endParaRPr lang="en-US" sz="2400" dirty="0">
              <a:solidFill>
                <a:schemeClr val="tx1"/>
              </a:solidFill>
            </a:endParaRPr>
          </a:p>
          <a:p>
            <a:pPr algn="l"/>
            <a:endParaRPr lang="en-US" sz="2400" dirty="0">
              <a:solidFill>
                <a:schemeClr val="tx1"/>
              </a:solidFill>
            </a:endParaRP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851149" y="2438400"/>
            <a:ext cx="6373724" cy="33528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80788156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152400"/>
            <a:ext cx="7772400" cy="917575"/>
          </a:xfrm>
        </p:spPr>
        <p:txBody>
          <a:bodyPr/>
          <a:lstStyle/>
          <a:p>
            <a:pPr algn="ctr"/>
            <a:r>
              <a:rPr lang="en-US" sz="4800" dirty="0">
                <a:solidFill>
                  <a:srgbClr val="279594"/>
                </a:solidFill>
              </a:rPr>
              <a:t>Changing Font Size (Cont.)</a:t>
            </a:r>
          </a:p>
        </p:txBody>
      </p:sp>
      <p:sp>
        <p:nvSpPr>
          <p:cNvPr id="3" name="Subtitle 2"/>
          <p:cNvSpPr>
            <a:spLocks noGrp="1"/>
          </p:cNvSpPr>
          <p:nvPr>
            <p:ph type="subTitle" idx="1"/>
          </p:nvPr>
        </p:nvSpPr>
        <p:spPr>
          <a:xfrm>
            <a:off x="838200" y="1220787"/>
            <a:ext cx="7162800" cy="2133600"/>
          </a:xfrm>
        </p:spPr>
        <p:txBody>
          <a:bodyPr>
            <a:normAutofit/>
          </a:bodyPr>
          <a:lstStyle/>
          <a:p>
            <a:pPr marL="457200" indent="-457200" algn="l">
              <a:buClr>
                <a:schemeClr val="tx1"/>
              </a:buClr>
              <a:buAutoNum type="arabicPeriod" startAt="2"/>
            </a:pPr>
            <a:r>
              <a:rPr lang="en-US" dirty="0">
                <a:solidFill>
                  <a:schemeClr val="tx1"/>
                </a:solidFill>
              </a:rPr>
              <a:t>Select the desired font size formatting option</a:t>
            </a:r>
          </a:p>
          <a:p>
            <a:pPr algn="l"/>
            <a:r>
              <a:rPr lang="en-US" dirty="0">
                <a:solidFill>
                  <a:schemeClr val="tx1"/>
                </a:solidFill>
              </a:rPr>
              <a:t>Font size drop-down arrow:  On the Home tab, click the Font size drop-down arrow.  A menu of font sizes will appear.  When you move the mouse over the various font sizes, a live preview of the font size will appear in the document. </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371600" y="3200400"/>
            <a:ext cx="5946374" cy="3127998"/>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5" name="Rectangle 4"/>
          <p:cNvSpPr/>
          <p:nvPr/>
        </p:nvSpPr>
        <p:spPr>
          <a:xfrm>
            <a:off x="3352800" y="3733800"/>
            <a:ext cx="533400" cy="381000"/>
          </a:xfrm>
          <a:prstGeom prst="rect">
            <a:avLst/>
          </a:prstGeom>
          <a:noFill/>
          <a:ln>
            <a:solidFill>
              <a:srgbClr val="EF41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p:cNvCxnSpPr/>
          <p:nvPr/>
        </p:nvCxnSpPr>
        <p:spPr>
          <a:xfrm>
            <a:off x="3733800" y="4114800"/>
            <a:ext cx="609600" cy="1600200"/>
          </a:xfrm>
          <a:prstGeom prst="line">
            <a:avLst/>
          </a:prstGeom>
          <a:ln w="28575">
            <a:solidFill>
              <a:srgbClr val="EF413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339881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228600"/>
            <a:ext cx="7772400" cy="990600"/>
          </a:xfrm>
        </p:spPr>
        <p:txBody>
          <a:bodyPr/>
          <a:lstStyle/>
          <a:p>
            <a:pPr algn="ctr"/>
            <a:r>
              <a:rPr lang="en-US" sz="4800" dirty="0">
                <a:solidFill>
                  <a:srgbClr val="279594"/>
                </a:solidFill>
              </a:rPr>
              <a:t>Font Color </a:t>
            </a:r>
          </a:p>
        </p:txBody>
      </p:sp>
      <p:sp>
        <p:nvSpPr>
          <p:cNvPr id="3" name="Subtitle 2"/>
          <p:cNvSpPr>
            <a:spLocks noGrp="1"/>
          </p:cNvSpPr>
          <p:nvPr>
            <p:ph type="subTitle" idx="1"/>
          </p:nvPr>
        </p:nvSpPr>
        <p:spPr>
          <a:xfrm>
            <a:off x="685801" y="1234751"/>
            <a:ext cx="6629400" cy="2133600"/>
          </a:xfrm>
        </p:spPr>
        <p:txBody>
          <a:bodyPr>
            <a:normAutofit/>
          </a:bodyPr>
          <a:lstStyle/>
          <a:p>
            <a:pPr marL="457200" indent="-457200" algn="l">
              <a:buClrTx/>
              <a:buFont typeface="+mj-lt"/>
              <a:buAutoNum type="arabicPeriod"/>
            </a:pPr>
            <a:r>
              <a:rPr lang="en-US" dirty="0">
                <a:solidFill>
                  <a:schemeClr val="tx1"/>
                </a:solidFill>
              </a:rPr>
              <a:t>Select the text you wish to change.</a:t>
            </a:r>
          </a:p>
          <a:p>
            <a:pPr marL="457200" indent="-457200" algn="l">
              <a:buClrTx/>
              <a:buFont typeface="+mj-lt"/>
              <a:buAutoNum type="arabicPeriod"/>
            </a:pPr>
            <a:r>
              <a:rPr lang="en-US" dirty="0">
                <a:solidFill>
                  <a:schemeClr val="tx1"/>
                </a:solidFill>
              </a:rPr>
              <a:t>On the Home tab, click the Font Color drop-down arrow.  The Font Color menu appears </a:t>
            </a:r>
          </a:p>
          <a:p>
            <a:pPr marL="457200" indent="-457200" algn="l">
              <a:buClrTx/>
              <a:buFont typeface="+mj-lt"/>
              <a:buAutoNum type="arabicPeriod"/>
            </a:pPr>
            <a:r>
              <a:rPr lang="en-US" dirty="0">
                <a:solidFill>
                  <a:schemeClr val="tx1"/>
                </a:solidFill>
              </a:rPr>
              <a:t>Move the mouse over the various font colors.  A live preview of the color will appear in the document.</a:t>
            </a:r>
          </a:p>
          <a:p>
            <a:pPr marL="457200" indent="-457200" algn="l">
              <a:buClrTx/>
              <a:buFont typeface="+mj-lt"/>
              <a:buAutoNum type="arabicPeriod"/>
            </a:pPr>
            <a:endParaRPr lang="en-US" dirty="0">
              <a:solidFill>
                <a:schemeClr val="tx1"/>
              </a:solidFill>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104442" y="3368351"/>
            <a:ext cx="5950866" cy="3130362"/>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5" name="Rectangle 4"/>
          <p:cNvSpPr/>
          <p:nvPr/>
        </p:nvSpPr>
        <p:spPr>
          <a:xfrm>
            <a:off x="2362200" y="4419600"/>
            <a:ext cx="381000" cy="304800"/>
          </a:xfrm>
          <a:prstGeom prst="rect">
            <a:avLst/>
          </a:prstGeom>
          <a:noFill/>
          <a:ln>
            <a:solidFill>
              <a:srgbClr val="EF41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p:cNvCxnSpPr/>
          <p:nvPr/>
        </p:nvCxnSpPr>
        <p:spPr>
          <a:xfrm>
            <a:off x="2568347" y="4724400"/>
            <a:ext cx="1317853" cy="1219200"/>
          </a:xfrm>
          <a:prstGeom prst="line">
            <a:avLst/>
          </a:prstGeom>
          <a:ln w="28575">
            <a:solidFill>
              <a:srgbClr val="EF413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7718706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152400"/>
            <a:ext cx="7772400" cy="993775"/>
          </a:xfrm>
        </p:spPr>
        <p:txBody>
          <a:bodyPr/>
          <a:lstStyle/>
          <a:p>
            <a:pPr algn="ctr"/>
            <a:r>
              <a:rPr lang="en-US" sz="4800" dirty="0">
                <a:solidFill>
                  <a:srgbClr val="279594"/>
                </a:solidFill>
              </a:rPr>
              <a:t>Font Color (Cont.)</a:t>
            </a:r>
          </a:p>
        </p:txBody>
      </p:sp>
      <p:sp>
        <p:nvSpPr>
          <p:cNvPr id="3" name="Subtitle 2"/>
          <p:cNvSpPr>
            <a:spLocks noGrp="1"/>
          </p:cNvSpPr>
          <p:nvPr>
            <p:ph type="subTitle" idx="1"/>
          </p:nvPr>
        </p:nvSpPr>
        <p:spPr>
          <a:xfrm>
            <a:off x="838200" y="1219200"/>
            <a:ext cx="5867400" cy="914400"/>
          </a:xfrm>
        </p:spPr>
        <p:txBody>
          <a:bodyPr>
            <a:normAutofit/>
          </a:bodyPr>
          <a:lstStyle/>
          <a:p>
            <a:pPr marL="457200" indent="-457200" algn="l">
              <a:buClrTx/>
              <a:buAutoNum type="arabicPeriod" startAt="4"/>
            </a:pPr>
            <a:r>
              <a:rPr lang="en-US" dirty="0">
                <a:solidFill>
                  <a:schemeClr val="tx1"/>
                </a:solidFill>
              </a:rPr>
              <a:t>Select the font color you wish to use.  </a:t>
            </a:r>
          </a:p>
          <a:p>
            <a:pPr algn="l"/>
            <a:r>
              <a:rPr lang="en-US" dirty="0">
                <a:solidFill>
                  <a:schemeClr val="tx1"/>
                </a:solidFill>
              </a:rPr>
              <a:t>The font color will change in the document. </a:t>
            </a: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62000" y="2307617"/>
            <a:ext cx="7032432" cy="368096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5" name="Rectangle 4"/>
          <p:cNvSpPr/>
          <p:nvPr/>
        </p:nvSpPr>
        <p:spPr>
          <a:xfrm>
            <a:off x="2362200" y="3505200"/>
            <a:ext cx="381000" cy="304800"/>
          </a:xfrm>
          <a:prstGeom prst="rect">
            <a:avLst/>
          </a:prstGeom>
          <a:noFill/>
          <a:ln>
            <a:solidFill>
              <a:srgbClr val="EF41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p:cNvCxnSpPr/>
          <p:nvPr/>
        </p:nvCxnSpPr>
        <p:spPr>
          <a:xfrm>
            <a:off x="2586912" y="3819331"/>
            <a:ext cx="1299288" cy="1514669"/>
          </a:xfrm>
          <a:prstGeom prst="line">
            <a:avLst/>
          </a:prstGeom>
          <a:ln w="28575">
            <a:solidFill>
              <a:srgbClr val="EF413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2624483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228600"/>
            <a:ext cx="7772400" cy="917575"/>
          </a:xfrm>
        </p:spPr>
        <p:txBody>
          <a:bodyPr/>
          <a:lstStyle/>
          <a:p>
            <a:pPr algn="ctr"/>
            <a:r>
              <a:rPr lang="en-US" sz="4800" dirty="0">
                <a:solidFill>
                  <a:srgbClr val="279594"/>
                </a:solidFill>
              </a:rPr>
              <a:t>Highlight Text</a:t>
            </a:r>
          </a:p>
        </p:txBody>
      </p:sp>
      <p:sp>
        <p:nvSpPr>
          <p:cNvPr id="3" name="Subtitle 2"/>
          <p:cNvSpPr>
            <a:spLocks noGrp="1"/>
          </p:cNvSpPr>
          <p:nvPr>
            <p:ph type="subTitle" idx="1"/>
          </p:nvPr>
        </p:nvSpPr>
        <p:spPr>
          <a:xfrm>
            <a:off x="304800" y="1152738"/>
            <a:ext cx="5410200" cy="1295400"/>
          </a:xfrm>
        </p:spPr>
        <p:txBody>
          <a:bodyPr>
            <a:normAutofit/>
          </a:bodyPr>
          <a:lstStyle/>
          <a:p>
            <a:pPr algn="l"/>
            <a:r>
              <a:rPr lang="en-US" dirty="0">
                <a:solidFill>
                  <a:schemeClr val="tx1"/>
                </a:solidFill>
              </a:rPr>
              <a:t>Highlighting text can be useful when marking important text in your document. </a:t>
            </a:r>
          </a:p>
          <a:p>
            <a:pPr marL="457200" indent="-457200" algn="l">
              <a:buClrTx/>
              <a:buAutoNum type="arabicPeriod"/>
            </a:pPr>
            <a:r>
              <a:rPr lang="en-US" dirty="0">
                <a:solidFill>
                  <a:schemeClr val="tx1"/>
                </a:solidFill>
              </a:rPr>
              <a:t>Select the text you wish to highlight.</a:t>
            </a:r>
          </a:p>
          <a:p>
            <a:pPr algn="l">
              <a:buClr>
                <a:srgbClr val="FF0000"/>
              </a:buClr>
            </a:pPr>
            <a:endParaRPr lang="en-US" dirty="0">
              <a:solidFill>
                <a:schemeClr val="tx1"/>
              </a:solidFill>
            </a:endParaRPr>
          </a:p>
        </p:txBody>
      </p:sp>
      <p:pic>
        <p:nvPicPr>
          <p:cNvPr id="7170" name="Picture 2"/>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5257800" y="1600200"/>
            <a:ext cx="2843283" cy="1395412"/>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4" name="TextBox 3"/>
          <p:cNvSpPr txBox="1"/>
          <p:nvPr/>
        </p:nvSpPr>
        <p:spPr>
          <a:xfrm>
            <a:off x="304800" y="2482197"/>
            <a:ext cx="4953000" cy="769441"/>
          </a:xfrm>
          <a:prstGeom prst="rect">
            <a:avLst/>
          </a:prstGeom>
          <a:noFill/>
        </p:spPr>
        <p:txBody>
          <a:bodyPr wrap="square" rtlCol="0">
            <a:spAutoFit/>
          </a:bodyPr>
          <a:lstStyle/>
          <a:p>
            <a:r>
              <a:rPr lang="en-US" sz="2200" dirty="0"/>
              <a:t>2.  From the Home tab, click the Text Highlighter Color drop-down arrow. </a:t>
            </a:r>
          </a:p>
        </p:txBody>
      </p:sp>
      <p:sp>
        <p:nvSpPr>
          <p:cNvPr id="5" name="TextBox 4"/>
          <p:cNvSpPr txBox="1"/>
          <p:nvPr/>
        </p:nvSpPr>
        <p:spPr>
          <a:xfrm>
            <a:off x="5257800" y="3285698"/>
            <a:ext cx="2843283" cy="830997"/>
          </a:xfrm>
          <a:prstGeom prst="rect">
            <a:avLst/>
          </a:prstGeom>
          <a:noFill/>
        </p:spPr>
        <p:txBody>
          <a:bodyPr wrap="square" rtlCol="0">
            <a:spAutoFit/>
          </a:bodyPr>
          <a:lstStyle/>
          <a:p>
            <a:r>
              <a:rPr lang="en-US" sz="2400" dirty="0"/>
              <a:t>3</a:t>
            </a:r>
            <a:r>
              <a:rPr lang="en-US" sz="2200" dirty="0"/>
              <a:t>.  Select the desired highlight color. </a:t>
            </a:r>
          </a:p>
        </p:txBody>
      </p:sp>
      <p:pic>
        <p:nvPicPr>
          <p:cNvPr id="7172" name="Picture 4"/>
          <p:cNvPicPr>
            <a:picLocks noChangeAspect="1" noChangeArrowheads="1"/>
          </p:cNvPicPr>
          <p:nvPr/>
        </p:nvPicPr>
        <p:blipFill>
          <a:blip r:embed="rId4">
            <a:extLst>
              <a:ext uri="{BEBA8EAE-BF5A-486C-A8C5-ECC9F3942E4B}">
                <a14:imgProps xmlns:a14="http://schemas.microsoft.com/office/drawing/2010/main">
                  <a14:imgLayer r:embed="rId5">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5257800" y="4150755"/>
            <a:ext cx="2861847" cy="138375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9" name="Picture 2"/>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685800" y="3445017"/>
            <a:ext cx="4191000" cy="2482566"/>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10" name="Rectangle 9"/>
          <p:cNvSpPr/>
          <p:nvPr/>
        </p:nvSpPr>
        <p:spPr>
          <a:xfrm>
            <a:off x="2362200" y="5179255"/>
            <a:ext cx="533400" cy="373911"/>
          </a:xfrm>
          <a:prstGeom prst="rect">
            <a:avLst/>
          </a:prstGeom>
          <a:noFill/>
          <a:ln>
            <a:solidFill>
              <a:srgbClr val="EF41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p:cNvCxnSpPr/>
          <p:nvPr/>
        </p:nvCxnSpPr>
        <p:spPr>
          <a:xfrm flipV="1">
            <a:off x="2895600" y="4648200"/>
            <a:ext cx="2514600" cy="685800"/>
          </a:xfrm>
          <a:prstGeom prst="line">
            <a:avLst/>
          </a:prstGeom>
          <a:ln w="28575">
            <a:solidFill>
              <a:srgbClr val="EF413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3373035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463680"/>
            <a:ext cx="7772400" cy="917575"/>
          </a:xfrm>
        </p:spPr>
        <p:txBody>
          <a:bodyPr/>
          <a:lstStyle/>
          <a:p>
            <a:pPr algn="ctr"/>
            <a:r>
              <a:rPr lang="en-US" sz="4800" dirty="0">
                <a:solidFill>
                  <a:srgbClr val="279594"/>
                </a:solidFill>
              </a:rPr>
              <a:t>Bold, Italic, and Underline</a:t>
            </a:r>
          </a:p>
        </p:txBody>
      </p:sp>
      <p:sp>
        <p:nvSpPr>
          <p:cNvPr id="3" name="Subtitle 2"/>
          <p:cNvSpPr>
            <a:spLocks noGrp="1"/>
          </p:cNvSpPr>
          <p:nvPr>
            <p:ph type="subTitle" idx="1"/>
          </p:nvPr>
        </p:nvSpPr>
        <p:spPr>
          <a:xfrm>
            <a:off x="990600" y="1454889"/>
            <a:ext cx="6248400" cy="1371600"/>
          </a:xfrm>
        </p:spPr>
        <p:txBody>
          <a:bodyPr>
            <a:normAutofit/>
          </a:bodyPr>
          <a:lstStyle/>
          <a:p>
            <a:pPr marL="457200" indent="-457200" algn="l">
              <a:buClrTx/>
              <a:buFont typeface="+mj-lt"/>
              <a:buAutoNum type="arabicPeriod"/>
            </a:pPr>
            <a:r>
              <a:rPr lang="en-US" dirty="0">
                <a:solidFill>
                  <a:schemeClr val="tx1"/>
                </a:solidFill>
              </a:rPr>
              <a:t>Select the text you wish to change.</a:t>
            </a:r>
          </a:p>
          <a:p>
            <a:pPr marL="457200" indent="-457200" algn="l">
              <a:buClrTx/>
              <a:buFont typeface="+mj-lt"/>
              <a:buAutoNum type="arabicPeriod"/>
            </a:pPr>
            <a:r>
              <a:rPr lang="en-US" dirty="0">
                <a:solidFill>
                  <a:schemeClr val="tx1"/>
                </a:solidFill>
              </a:rPr>
              <a:t>On the Home tab click the Bold (</a:t>
            </a:r>
            <a:r>
              <a:rPr lang="en-US" b="1" dirty="0">
                <a:solidFill>
                  <a:schemeClr val="tx1"/>
                </a:solidFill>
              </a:rPr>
              <a:t>B</a:t>
            </a:r>
            <a:r>
              <a:rPr lang="en-US" dirty="0">
                <a:solidFill>
                  <a:schemeClr val="tx1"/>
                </a:solidFill>
              </a:rPr>
              <a:t>), Italic (</a:t>
            </a:r>
            <a:r>
              <a:rPr lang="en-US" i="1" dirty="0">
                <a:solidFill>
                  <a:schemeClr val="tx1"/>
                </a:solidFill>
              </a:rPr>
              <a:t>I</a:t>
            </a:r>
            <a:r>
              <a:rPr lang="en-US" dirty="0">
                <a:solidFill>
                  <a:schemeClr val="tx1"/>
                </a:solidFill>
              </a:rPr>
              <a:t>), or Underline (</a:t>
            </a:r>
            <a:r>
              <a:rPr lang="en-US" u="sng" dirty="0">
                <a:solidFill>
                  <a:schemeClr val="tx1"/>
                </a:solidFill>
              </a:rPr>
              <a:t>U</a:t>
            </a:r>
            <a:r>
              <a:rPr lang="en-US" dirty="0">
                <a:solidFill>
                  <a:schemeClr val="tx1"/>
                </a:solidFill>
              </a:rPr>
              <a:t>) command in the Font group. </a:t>
            </a:r>
          </a:p>
          <a:p>
            <a:pPr algn="l">
              <a:buClr>
                <a:srgbClr val="FF0000"/>
              </a:buClr>
            </a:pPr>
            <a:endParaRPr lang="en-US" dirty="0">
              <a:solidFill>
                <a:schemeClr val="tx1"/>
              </a:solidFill>
            </a:endParaRPr>
          </a:p>
          <a:p>
            <a:pPr algn="l"/>
            <a:endParaRPr lang="en-US" dirty="0">
              <a:solidFill>
                <a:schemeClr val="tx1"/>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524000" y="2826489"/>
            <a:ext cx="4191000" cy="2482566"/>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4" name="TextBox 3"/>
          <p:cNvSpPr txBox="1"/>
          <p:nvPr/>
        </p:nvSpPr>
        <p:spPr>
          <a:xfrm>
            <a:off x="990600" y="5715000"/>
            <a:ext cx="6477000" cy="430887"/>
          </a:xfrm>
          <a:prstGeom prst="rect">
            <a:avLst/>
          </a:prstGeom>
          <a:noFill/>
        </p:spPr>
        <p:txBody>
          <a:bodyPr wrap="square" rtlCol="0">
            <a:spAutoFit/>
          </a:bodyPr>
          <a:lstStyle/>
          <a:p>
            <a:r>
              <a:rPr lang="en-US" sz="2200" dirty="0"/>
              <a:t>3.  The selected text will be modified in the document.</a:t>
            </a:r>
          </a:p>
        </p:txBody>
      </p:sp>
      <p:sp>
        <p:nvSpPr>
          <p:cNvPr id="5" name="Rectangle 4"/>
          <p:cNvSpPr/>
          <p:nvPr/>
        </p:nvSpPr>
        <p:spPr>
          <a:xfrm>
            <a:off x="2667000" y="4198089"/>
            <a:ext cx="1143000" cy="373911"/>
          </a:xfrm>
          <a:prstGeom prst="rect">
            <a:avLst/>
          </a:prstGeom>
          <a:noFill/>
          <a:ln>
            <a:solidFill>
              <a:srgbClr val="EF41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p:cNvCxnSpPr/>
          <p:nvPr/>
        </p:nvCxnSpPr>
        <p:spPr>
          <a:xfrm flipV="1">
            <a:off x="3200400" y="2590800"/>
            <a:ext cx="304800" cy="1607290"/>
          </a:xfrm>
          <a:prstGeom prst="line">
            <a:avLst/>
          </a:prstGeom>
          <a:ln w="28575">
            <a:solidFill>
              <a:srgbClr val="EF413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445226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381000"/>
            <a:ext cx="7772400" cy="1066800"/>
          </a:xfrm>
        </p:spPr>
        <p:txBody>
          <a:bodyPr/>
          <a:lstStyle/>
          <a:p>
            <a:pPr algn="ctr"/>
            <a:r>
              <a:rPr lang="en-US" dirty="0">
                <a:solidFill>
                  <a:srgbClr val="279594"/>
                </a:solidFill>
                <a:latin typeface="+mn-lt"/>
              </a:rPr>
              <a:t>Blank Page Overview</a:t>
            </a:r>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6200" y="1676400"/>
            <a:ext cx="8102600" cy="43467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4546817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533400"/>
            <a:ext cx="7772400" cy="917575"/>
          </a:xfrm>
        </p:spPr>
        <p:txBody>
          <a:bodyPr/>
          <a:lstStyle/>
          <a:p>
            <a:pPr algn="ctr"/>
            <a:r>
              <a:rPr lang="en-US" sz="4800" dirty="0">
                <a:solidFill>
                  <a:srgbClr val="279594"/>
                </a:solidFill>
              </a:rPr>
              <a:t>Changing Text Alignment </a:t>
            </a:r>
          </a:p>
        </p:txBody>
      </p:sp>
      <p:sp>
        <p:nvSpPr>
          <p:cNvPr id="3" name="Subtitle 2"/>
          <p:cNvSpPr>
            <a:spLocks noGrp="1"/>
          </p:cNvSpPr>
          <p:nvPr>
            <p:ph type="subTitle" idx="1"/>
          </p:nvPr>
        </p:nvSpPr>
        <p:spPr>
          <a:xfrm>
            <a:off x="762000" y="1600200"/>
            <a:ext cx="6629400" cy="3200400"/>
          </a:xfrm>
        </p:spPr>
        <p:txBody>
          <a:bodyPr>
            <a:normAutofit/>
          </a:bodyPr>
          <a:lstStyle/>
          <a:p>
            <a:pPr marL="457200" indent="-457200" algn="l">
              <a:buClrTx/>
              <a:buAutoNum type="arabicPeriod"/>
            </a:pPr>
            <a:r>
              <a:rPr lang="en-US" dirty="0">
                <a:solidFill>
                  <a:schemeClr val="tx1"/>
                </a:solidFill>
              </a:rPr>
              <a:t>Select the text you wish to modify. </a:t>
            </a:r>
          </a:p>
          <a:p>
            <a:pPr marL="457200" indent="-457200" algn="l">
              <a:buClrTx/>
              <a:buAutoNum type="arabicPeriod"/>
            </a:pPr>
            <a:r>
              <a:rPr lang="en-US" dirty="0">
                <a:solidFill>
                  <a:schemeClr val="tx1"/>
                </a:solidFill>
              </a:rPr>
              <a:t>On the Home tab, select one of the four alignment options from the paragraph section</a:t>
            </a:r>
          </a:p>
          <a:p>
            <a:pPr algn="l">
              <a:buClr>
                <a:srgbClr val="FF0000"/>
              </a:buClr>
            </a:pPr>
            <a:r>
              <a:rPr lang="en-US" dirty="0">
                <a:solidFill>
                  <a:schemeClr val="tx1"/>
                </a:solidFill>
              </a:rPr>
              <a:t>	Align Text left</a:t>
            </a:r>
          </a:p>
          <a:p>
            <a:pPr algn="l">
              <a:buClr>
                <a:srgbClr val="FF0000"/>
              </a:buClr>
            </a:pPr>
            <a:r>
              <a:rPr lang="en-US" dirty="0">
                <a:solidFill>
                  <a:schemeClr val="tx1"/>
                </a:solidFill>
              </a:rPr>
              <a:t>	Center </a:t>
            </a:r>
          </a:p>
          <a:p>
            <a:pPr algn="l">
              <a:buClr>
                <a:srgbClr val="FF0000"/>
              </a:buClr>
            </a:pPr>
            <a:r>
              <a:rPr lang="en-US" dirty="0">
                <a:solidFill>
                  <a:schemeClr val="tx1"/>
                </a:solidFill>
              </a:rPr>
              <a:t>	Align Text Right </a:t>
            </a:r>
          </a:p>
          <a:p>
            <a:pPr algn="l">
              <a:buClr>
                <a:srgbClr val="FF0000"/>
              </a:buClr>
            </a:pPr>
            <a:r>
              <a:rPr lang="en-US" dirty="0">
                <a:solidFill>
                  <a:schemeClr val="tx1"/>
                </a:solidFill>
              </a:rPr>
              <a:t>	Justify </a:t>
            </a:r>
          </a:p>
          <a:p>
            <a:pPr marL="457200" indent="-457200" algn="l">
              <a:buAutoNum type="arabicPeriod"/>
            </a:pPr>
            <a:endParaRPr lang="en-US" dirty="0">
              <a:solidFill>
                <a:schemeClr val="tx1"/>
              </a:solidFill>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962400" y="3200400"/>
            <a:ext cx="3833185" cy="2203747"/>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5" name="Rectangle 4"/>
          <p:cNvSpPr/>
          <p:nvPr/>
        </p:nvSpPr>
        <p:spPr>
          <a:xfrm>
            <a:off x="5257800" y="3948578"/>
            <a:ext cx="1447800" cy="471022"/>
          </a:xfrm>
          <a:prstGeom prst="rect">
            <a:avLst/>
          </a:prstGeom>
          <a:noFill/>
          <a:ln>
            <a:solidFill>
              <a:srgbClr val="EF41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p:cNvCxnSpPr/>
          <p:nvPr/>
        </p:nvCxnSpPr>
        <p:spPr>
          <a:xfrm flipH="1" flipV="1">
            <a:off x="3581400" y="2819400"/>
            <a:ext cx="2133600" cy="1129178"/>
          </a:xfrm>
          <a:prstGeom prst="line">
            <a:avLst/>
          </a:prstGeom>
          <a:ln w="28575">
            <a:solidFill>
              <a:srgbClr val="EF413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5322501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381000"/>
            <a:ext cx="7772400" cy="917575"/>
          </a:xfrm>
        </p:spPr>
        <p:txBody>
          <a:bodyPr/>
          <a:lstStyle/>
          <a:p>
            <a:pPr algn="ctr"/>
            <a:r>
              <a:rPr lang="en-US" sz="4800" dirty="0">
                <a:solidFill>
                  <a:srgbClr val="279594"/>
                </a:solidFill>
              </a:rPr>
              <a:t>Page Orientation</a:t>
            </a:r>
          </a:p>
        </p:txBody>
      </p:sp>
      <p:sp>
        <p:nvSpPr>
          <p:cNvPr id="3" name="Subtitle 2"/>
          <p:cNvSpPr>
            <a:spLocks noGrp="1"/>
          </p:cNvSpPr>
          <p:nvPr>
            <p:ph type="subTitle" idx="1"/>
          </p:nvPr>
        </p:nvSpPr>
        <p:spPr>
          <a:xfrm>
            <a:off x="685800" y="1373188"/>
            <a:ext cx="7543800" cy="1752600"/>
          </a:xfrm>
        </p:spPr>
        <p:txBody>
          <a:bodyPr>
            <a:normAutofit/>
          </a:bodyPr>
          <a:lstStyle/>
          <a:p>
            <a:pPr algn="l"/>
            <a:r>
              <a:rPr lang="en-US" dirty="0">
                <a:solidFill>
                  <a:schemeClr val="tx1"/>
                </a:solidFill>
              </a:rPr>
              <a:t>To change page orientation:</a:t>
            </a:r>
          </a:p>
          <a:p>
            <a:pPr marL="457200" indent="-457200" algn="l">
              <a:buClr>
                <a:schemeClr val="tx1"/>
              </a:buClr>
              <a:buAutoNum type="arabicPeriod"/>
            </a:pPr>
            <a:r>
              <a:rPr lang="en-US" dirty="0">
                <a:solidFill>
                  <a:schemeClr val="tx1"/>
                </a:solidFill>
              </a:rPr>
              <a:t>Select the Page Layout tab. </a:t>
            </a:r>
          </a:p>
          <a:p>
            <a:pPr marL="457200" indent="-457200" algn="l">
              <a:buClr>
                <a:schemeClr val="tx1"/>
              </a:buClr>
              <a:buAutoNum type="arabicPeriod"/>
            </a:pPr>
            <a:r>
              <a:rPr lang="en-US" dirty="0">
                <a:solidFill>
                  <a:schemeClr val="tx1"/>
                </a:solidFill>
              </a:rPr>
              <a:t>Click the “Orientation” command in the Page Setup Section.</a:t>
            </a:r>
          </a:p>
          <a:p>
            <a:pPr marL="457200" indent="-457200" algn="l">
              <a:buAutoNum type="arabicPeriod"/>
            </a:pPr>
            <a:endParaRPr lang="en-US" dirty="0">
              <a:solidFill>
                <a:schemeClr val="tx1"/>
              </a:solidFill>
            </a:endParaRPr>
          </a:p>
        </p:txBody>
      </p:sp>
      <p:pic>
        <p:nvPicPr>
          <p:cNvPr id="307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41860"/>
          <a:stretch/>
        </p:blipFill>
        <p:spPr bwMode="auto">
          <a:xfrm>
            <a:off x="904137" y="2743200"/>
            <a:ext cx="6421325" cy="19050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5" name="Rectangle 4"/>
          <p:cNvSpPr/>
          <p:nvPr/>
        </p:nvSpPr>
        <p:spPr>
          <a:xfrm>
            <a:off x="1426243" y="3505200"/>
            <a:ext cx="1295400" cy="349811"/>
          </a:xfrm>
          <a:prstGeom prst="rect">
            <a:avLst/>
          </a:prstGeom>
          <a:noFill/>
          <a:ln>
            <a:solidFill>
              <a:srgbClr val="EF41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p:cNvCxnSpPr/>
          <p:nvPr/>
        </p:nvCxnSpPr>
        <p:spPr>
          <a:xfrm flipV="1">
            <a:off x="1883443" y="2590800"/>
            <a:ext cx="631157" cy="914400"/>
          </a:xfrm>
          <a:prstGeom prst="line">
            <a:avLst/>
          </a:prstGeom>
          <a:ln w="28575">
            <a:solidFill>
              <a:srgbClr val="EF4136"/>
            </a:solidFill>
          </a:ln>
        </p:spPr>
        <p:style>
          <a:lnRef idx="1">
            <a:schemeClr val="accent1"/>
          </a:lnRef>
          <a:fillRef idx="0">
            <a:schemeClr val="accent1"/>
          </a:fillRef>
          <a:effectRef idx="0">
            <a:schemeClr val="accent1"/>
          </a:effectRef>
          <a:fontRef idx="minor">
            <a:schemeClr val="tx1"/>
          </a:fontRef>
        </p:style>
      </p:cxnSp>
      <p:sp>
        <p:nvSpPr>
          <p:cNvPr id="13" name="Subtitle 2"/>
          <p:cNvSpPr txBox="1">
            <a:spLocks/>
          </p:cNvSpPr>
          <p:nvPr/>
        </p:nvSpPr>
        <p:spPr>
          <a:xfrm>
            <a:off x="794657" y="4966930"/>
            <a:ext cx="7467600" cy="1752600"/>
          </a:xfrm>
          <a:prstGeom prst="rect">
            <a:avLst/>
          </a:prstGeom>
        </p:spPr>
        <p:txBody>
          <a:bodyPr vert="horz" lIns="91440" tIns="45720" rIns="91440" bIns="45720" rtlCol="0">
            <a:normAutofit/>
          </a:bodyPr>
          <a:lstStyle>
            <a:lvl1pPr marL="0" indent="0" algn="ctr" defTabSz="914400" rtl="0" eaLnBrk="1" latinLnBrk="0" hangingPunct="1">
              <a:spcBef>
                <a:spcPct val="20000"/>
              </a:spcBef>
              <a:buClr>
                <a:schemeClr val="accent1"/>
              </a:buClr>
              <a:buFont typeface="Arial"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Clr>
                <a:schemeClr val="accent2"/>
              </a:buClr>
              <a:buFont typeface="Arial" pitchFamily="34" charset="0"/>
              <a:buNone/>
              <a:defRPr sz="20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3"/>
              </a:buClr>
              <a:buFont typeface="Arial" pitchFamily="34" charset="0"/>
              <a:buNone/>
              <a:defRPr sz="18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4"/>
              </a:buClr>
              <a:buFont typeface="Arial" pitchFamily="34" charset="0"/>
              <a:buNone/>
              <a:defRPr sz="16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5"/>
              </a:buClr>
              <a:buFont typeface="Arial" pitchFamily="34" charset="0"/>
              <a:buNone/>
              <a:defRPr sz="1400" kern="1200" baseline="0">
                <a:solidFill>
                  <a:schemeClr val="tx1">
                    <a:tint val="75000"/>
                  </a:schemeClr>
                </a:solidFill>
                <a:latin typeface="+mn-lt"/>
                <a:ea typeface="+mn-ea"/>
                <a:cs typeface="+mn-cs"/>
              </a:defRPr>
            </a:lvl5pPr>
            <a:lvl6pPr marL="2286000" indent="0" algn="ctr" defTabSz="914400" rtl="0" eaLnBrk="1" latinLnBrk="0" hangingPunct="1">
              <a:spcBef>
                <a:spcPct val="20000"/>
              </a:spcBef>
              <a:buClr>
                <a:schemeClr val="accent1"/>
              </a:buClr>
              <a:buFont typeface="Arial" pitchFamily="34" charset="0"/>
              <a:buNone/>
              <a:defRPr sz="1400" kern="1200" baseline="0">
                <a:solidFill>
                  <a:schemeClr val="tx1">
                    <a:tint val="75000"/>
                  </a:schemeClr>
                </a:solidFill>
                <a:latin typeface="+mn-lt"/>
                <a:ea typeface="+mn-ea"/>
                <a:cs typeface="+mn-cs"/>
              </a:defRPr>
            </a:lvl6pPr>
            <a:lvl7pPr marL="2743200" indent="0" algn="ctr" defTabSz="914400" rtl="0" eaLnBrk="1" latinLnBrk="0" hangingPunct="1">
              <a:spcBef>
                <a:spcPct val="20000"/>
              </a:spcBef>
              <a:buClr>
                <a:schemeClr val="accent2"/>
              </a:buClr>
              <a:buFont typeface="Arial" pitchFamily="34" charset="0"/>
              <a:buNone/>
              <a:defRPr sz="1400" kern="1200">
                <a:solidFill>
                  <a:schemeClr val="tx1">
                    <a:tint val="75000"/>
                  </a:schemeClr>
                </a:solidFill>
                <a:latin typeface="+mn-lt"/>
                <a:ea typeface="+mn-ea"/>
                <a:cs typeface="+mn-cs"/>
              </a:defRPr>
            </a:lvl7pPr>
            <a:lvl8pPr marL="3200400" indent="0" algn="ctr" defTabSz="914400" rtl="0" eaLnBrk="1" latinLnBrk="0" hangingPunct="1">
              <a:spcBef>
                <a:spcPct val="20000"/>
              </a:spcBef>
              <a:buClr>
                <a:schemeClr val="accent3"/>
              </a:buClr>
              <a:buFont typeface="Arial" pitchFamily="34" charset="0"/>
              <a:buNone/>
              <a:defRPr sz="1400" kern="1200">
                <a:solidFill>
                  <a:schemeClr val="tx1">
                    <a:tint val="75000"/>
                  </a:schemeClr>
                </a:solidFill>
                <a:latin typeface="+mn-lt"/>
                <a:ea typeface="+mn-ea"/>
                <a:cs typeface="+mn-cs"/>
              </a:defRPr>
            </a:lvl8pPr>
            <a:lvl9pPr marL="3657600" indent="0" algn="ctr" defTabSz="914400" rtl="0" eaLnBrk="1" latinLnBrk="0" hangingPunct="1">
              <a:spcBef>
                <a:spcPct val="20000"/>
              </a:spcBef>
              <a:buClr>
                <a:schemeClr val="accent4"/>
              </a:buClr>
              <a:buFont typeface="Arial" pitchFamily="34" charset="0"/>
              <a:buNone/>
              <a:defRPr sz="1400" kern="1200">
                <a:solidFill>
                  <a:schemeClr val="tx1">
                    <a:tint val="75000"/>
                  </a:schemeClr>
                </a:solidFill>
                <a:latin typeface="+mn-lt"/>
                <a:ea typeface="+mn-ea"/>
                <a:cs typeface="+mn-cs"/>
              </a:defRPr>
            </a:lvl9pPr>
          </a:lstStyle>
          <a:p>
            <a:pPr marL="457200" indent="-457200" algn="l">
              <a:buClrTx/>
              <a:buFont typeface="Arial" pitchFamily="34" charset="0"/>
              <a:buAutoNum type="arabicPeriod" startAt="3"/>
            </a:pPr>
            <a:r>
              <a:rPr lang="en-US" dirty="0">
                <a:solidFill>
                  <a:schemeClr val="tx1"/>
                </a:solidFill>
              </a:rPr>
              <a:t>A drop-down menu will appear.  Click either “Portrait”        or “Landscape” to change the page orientation. </a:t>
            </a:r>
          </a:p>
          <a:p>
            <a:pPr marL="457200" indent="-457200" algn="l">
              <a:buClrTx/>
              <a:buFont typeface="Arial" pitchFamily="34" charset="0"/>
              <a:buAutoNum type="arabicPeriod" startAt="3"/>
            </a:pPr>
            <a:r>
              <a:rPr lang="en-US" dirty="0">
                <a:solidFill>
                  <a:schemeClr val="tx1"/>
                </a:solidFill>
              </a:rPr>
              <a:t>Once one is selected the page will change.</a:t>
            </a:r>
          </a:p>
          <a:p>
            <a:pPr algn="l">
              <a:buClr>
                <a:srgbClr val="FF0000"/>
              </a:buClr>
            </a:pPr>
            <a:endParaRPr lang="en-US" dirty="0">
              <a:solidFill>
                <a:schemeClr val="tx1"/>
              </a:solidFill>
            </a:endParaRPr>
          </a:p>
          <a:p>
            <a:pPr marL="457200" indent="-457200" algn="l">
              <a:buFont typeface="Arial" pitchFamily="34" charset="0"/>
              <a:buAutoNum type="arabicPeriod" startAt="3"/>
            </a:pPr>
            <a:endParaRPr lang="en-US" dirty="0">
              <a:solidFill>
                <a:schemeClr val="tx1"/>
              </a:solidFill>
            </a:endParaRPr>
          </a:p>
        </p:txBody>
      </p:sp>
    </p:spTree>
    <p:extLst>
      <p:ext uri="{BB962C8B-B14F-4D97-AF65-F5344CB8AC3E}">
        <p14:creationId xmlns:p14="http://schemas.microsoft.com/office/powerpoint/2010/main" val="387740067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562267"/>
            <a:ext cx="7772400" cy="917575"/>
          </a:xfrm>
        </p:spPr>
        <p:txBody>
          <a:bodyPr/>
          <a:lstStyle/>
          <a:p>
            <a:pPr algn="ctr"/>
            <a:r>
              <a:rPr lang="en-US" sz="4800" dirty="0">
                <a:solidFill>
                  <a:srgbClr val="279594"/>
                </a:solidFill>
              </a:rPr>
              <a:t>Changing Page Size </a:t>
            </a:r>
          </a:p>
        </p:txBody>
      </p:sp>
      <p:sp>
        <p:nvSpPr>
          <p:cNvPr id="3" name="Subtitle 2"/>
          <p:cNvSpPr>
            <a:spLocks noGrp="1"/>
          </p:cNvSpPr>
          <p:nvPr>
            <p:ph type="subTitle" idx="1"/>
          </p:nvPr>
        </p:nvSpPr>
        <p:spPr>
          <a:xfrm>
            <a:off x="671144" y="1630740"/>
            <a:ext cx="7924800" cy="1447800"/>
          </a:xfrm>
        </p:spPr>
        <p:txBody>
          <a:bodyPr>
            <a:normAutofit/>
          </a:bodyPr>
          <a:lstStyle/>
          <a:p>
            <a:pPr algn="l"/>
            <a:r>
              <a:rPr lang="en-US" dirty="0">
                <a:solidFill>
                  <a:schemeClr val="tx1"/>
                </a:solidFill>
              </a:rPr>
              <a:t>To change the page size: </a:t>
            </a:r>
          </a:p>
          <a:p>
            <a:pPr algn="l"/>
            <a:r>
              <a:rPr lang="en-US" dirty="0">
                <a:solidFill>
                  <a:schemeClr val="tx1"/>
                </a:solidFill>
              </a:rPr>
              <a:t>Word has a variety of predefined page sizes to choose from. </a:t>
            </a:r>
          </a:p>
          <a:p>
            <a:pPr algn="l"/>
            <a:r>
              <a:rPr lang="en-US" dirty="0">
                <a:solidFill>
                  <a:schemeClr val="tx1"/>
                </a:solidFill>
              </a:rPr>
              <a:t>1.  Select the “Layout” tab, then click the “Size” command. </a:t>
            </a:r>
          </a:p>
        </p:txBody>
      </p:sp>
      <p:pic>
        <p:nvPicPr>
          <p:cNvPr id="512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40497"/>
          <a:stretch/>
        </p:blipFill>
        <p:spPr bwMode="auto">
          <a:xfrm>
            <a:off x="671144" y="3200400"/>
            <a:ext cx="6919948" cy="2101074"/>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4" name="TextBox 3"/>
          <p:cNvSpPr txBox="1"/>
          <p:nvPr/>
        </p:nvSpPr>
        <p:spPr>
          <a:xfrm>
            <a:off x="671144" y="5434220"/>
            <a:ext cx="4358056" cy="769441"/>
          </a:xfrm>
          <a:prstGeom prst="rect">
            <a:avLst/>
          </a:prstGeom>
          <a:noFill/>
        </p:spPr>
        <p:txBody>
          <a:bodyPr wrap="square" rtlCol="0">
            <a:spAutoFit/>
          </a:bodyPr>
          <a:lstStyle/>
          <a:p>
            <a:r>
              <a:rPr lang="en-US" sz="2200" dirty="0"/>
              <a:t>2.  A drop-down menu will appear.  The current page size is highlighted </a:t>
            </a:r>
          </a:p>
        </p:txBody>
      </p:sp>
      <p:sp>
        <p:nvSpPr>
          <p:cNvPr id="7" name="Rectangle 6"/>
          <p:cNvSpPr/>
          <p:nvPr/>
        </p:nvSpPr>
        <p:spPr>
          <a:xfrm>
            <a:off x="1371600" y="4299726"/>
            <a:ext cx="838200" cy="349811"/>
          </a:xfrm>
          <a:prstGeom prst="rect">
            <a:avLst/>
          </a:prstGeom>
          <a:noFill/>
          <a:ln>
            <a:solidFill>
              <a:srgbClr val="EF41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p:cNvCxnSpPr/>
          <p:nvPr/>
        </p:nvCxnSpPr>
        <p:spPr>
          <a:xfrm flipV="1">
            <a:off x="2209800" y="2819400"/>
            <a:ext cx="3962400" cy="1655232"/>
          </a:xfrm>
          <a:prstGeom prst="line">
            <a:avLst/>
          </a:prstGeom>
          <a:ln w="28575">
            <a:solidFill>
              <a:srgbClr val="EF413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1804065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72845" y="381000"/>
            <a:ext cx="7772400" cy="993775"/>
          </a:xfrm>
        </p:spPr>
        <p:txBody>
          <a:bodyPr/>
          <a:lstStyle/>
          <a:p>
            <a:pPr algn="ctr"/>
            <a:r>
              <a:rPr lang="en-US" sz="4800" dirty="0">
                <a:solidFill>
                  <a:srgbClr val="279594"/>
                </a:solidFill>
              </a:rPr>
              <a:t>Backstage View </a:t>
            </a:r>
          </a:p>
        </p:txBody>
      </p:sp>
      <p:sp>
        <p:nvSpPr>
          <p:cNvPr id="3" name="Subtitle 2"/>
          <p:cNvSpPr>
            <a:spLocks noGrp="1"/>
          </p:cNvSpPr>
          <p:nvPr>
            <p:ph type="subTitle" idx="1"/>
          </p:nvPr>
        </p:nvSpPr>
        <p:spPr>
          <a:xfrm>
            <a:off x="792941" y="1695515"/>
            <a:ext cx="6781800" cy="1752600"/>
          </a:xfrm>
        </p:spPr>
        <p:txBody>
          <a:bodyPr>
            <a:normAutofit/>
          </a:bodyPr>
          <a:lstStyle/>
          <a:p>
            <a:pPr algn="l"/>
            <a:r>
              <a:rPr lang="en-US" sz="2400" dirty="0">
                <a:solidFill>
                  <a:schemeClr val="tx1"/>
                </a:solidFill>
              </a:rPr>
              <a:t>Backstage view gives you various options for saving, opening a file, printing, and sharing your document.</a:t>
            </a:r>
          </a:p>
        </p:txBody>
      </p:sp>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914400" y="3200400"/>
            <a:ext cx="3338481" cy="2260332"/>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4" name="TextBox 3">
            <a:extLst>
              <a:ext uri="{FF2B5EF4-FFF2-40B4-BE49-F238E27FC236}">
                <a16:creationId xmlns:a16="http://schemas.microsoft.com/office/drawing/2014/main" id="{8F864E13-F051-4F7F-8B05-2F738DB01648}"/>
              </a:ext>
            </a:extLst>
          </p:cNvPr>
          <p:cNvSpPr txBox="1"/>
          <p:nvPr/>
        </p:nvSpPr>
        <p:spPr>
          <a:xfrm>
            <a:off x="4535129" y="3200400"/>
            <a:ext cx="3581400" cy="1785104"/>
          </a:xfrm>
          <a:prstGeom prst="rect">
            <a:avLst/>
          </a:prstGeom>
          <a:noFill/>
        </p:spPr>
        <p:txBody>
          <a:bodyPr wrap="square" rtlCol="0">
            <a:spAutoFit/>
          </a:bodyPr>
          <a:lstStyle/>
          <a:p>
            <a:r>
              <a:rPr lang="en-US" sz="2200" dirty="0"/>
              <a:t>To access Backstage view:</a:t>
            </a:r>
          </a:p>
          <a:p>
            <a:r>
              <a:rPr lang="en-US" sz="2200" dirty="0"/>
              <a:t>1.  Click the file tab on the Ribbon.  Backstage view will appear.</a:t>
            </a:r>
          </a:p>
          <a:p>
            <a:endParaRPr lang="en-US" sz="2200" dirty="0"/>
          </a:p>
        </p:txBody>
      </p:sp>
      <p:sp>
        <p:nvSpPr>
          <p:cNvPr id="6" name="Rectangle 5">
            <a:extLst>
              <a:ext uri="{FF2B5EF4-FFF2-40B4-BE49-F238E27FC236}">
                <a16:creationId xmlns:a16="http://schemas.microsoft.com/office/drawing/2014/main" id="{3A00F187-58DC-4FBB-8A86-CC73BA9BCD27}"/>
              </a:ext>
            </a:extLst>
          </p:cNvPr>
          <p:cNvSpPr/>
          <p:nvPr/>
        </p:nvSpPr>
        <p:spPr>
          <a:xfrm>
            <a:off x="919315" y="3578355"/>
            <a:ext cx="750432" cy="381000"/>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8478516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4651"/>
          <a:stretch/>
        </p:blipFill>
        <p:spPr bwMode="auto">
          <a:xfrm>
            <a:off x="304800" y="1447800"/>
            <a:ext cx="7724629" cy="49377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itle 1">
            <a:extLst>
              <a:ext uri="{FF2B5EF4-FFF2-40B4-BE49-F238E27FC236}">
                <a16:creationId xmlns:a16="http://schemas.microsoft.com/office/drawing/2014/main" id="{AE9FED8A-8E89-441F-82E2-C868EDCC636F}"/>
              </a:ext>
            </a:extLst>
          </p:cNvPr>
          <p:cNvSpPr>
            <a:spLocks noGrp="1"/>
          </p:cNvSpPr>
          <p:nvPr>
            <p:ph type="ctrTitle"/>
          </p:nvPr>
        </p:nvSpPr>
        <p:spPr>
          <a:xfrm>
            <a:off x="272845" y="381000"/>
            <a:ext cx="7772400" cy="993775"/>
          </a:xfrm>
        </p:spPr>
        <p:txBody>
          <a:bodyPr/>
          <a:lstStyle/>
          <a:p>
            <a:pPr algn="ctr"/>
            <a:r>
              <a:rPr lang="en-US" sz="4800" dirty="0">
                <a:solidFill>
                  <a:srgbClr val="279594"/>
                </a:solidFill>
              </a:rPr>
              <a:t>Backstage View (Cont.) </a:t>
            </a:r>
          </a:p>
        </p:txBody>
      </p:sp>
    </p:spTree>
    <p:extLst>
      <p:ext uri="{BB962C8B-B14F-4D97-AF65-F5344CB8AC3E}">
        <p14:creationId xmlns:p14="http://schemas.microsoft.com/office/powerpoint/2010/main" val="407715275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152401"/>
            <a:ext cx="7772400" cy="914400"/>
          </a:xfrm>
        </p:spPr>
        <p:txBody>
          <a:bodyPr/>
          <a:lstStyle/>
          <a:p>
            <a:pPr algn="ctr"/>
            <a:r>
              <a:rPr lang="en-US" sz="4800" dirty="0">
                <a:solidFill>
                  <a:srgbClr val="279594"/>
                </a:solidFill>
              </a:rPr>
              <a:t>New Document </a:t>
            </a:r>
          </a:p>
        </p:txBody>
      </p:sp>
      <p:sp>
        <p:nvSpPr>
          <p:cNvPr id="3" name="Subtitle 2"/>
          <p:cNvSpPr>
            <a:spLocks noGrp="1"/>
          </p:cNvSpPr>
          <p:nvPr>
            <p:ph type="subTitle" idx="1"/>
          </p:nvPr>
        </p:nvSpPr>
        <p:spPr>
          <a:xfrm>
            <a:off x="990600" y="1143000"/>
            <a:ext cx="6400800" cy="1066800"/>
          </a:xfrm>
        </p:spPr>
        <p:txBody>
          <a:bodyPr>
            <a:normAutofit/>
          </a:bodyPr>
          <a:lstStyle/>
          <a:p>
            <a:pPr algn="l"/>
            <a:r>
              <a:rPr lang="en-US" sz="2400" dirty="0">
                <a:solidFill>
                  <a:schemeClr val="tx1"/>
                </a:solidFill>
              </a:rPr>
              <a:t>To begin a new project in Word </a:t>
            </a:r>
          </a:p>
          <a:p>
            <a:pPr algn="l"/>
            <a:r>
              <a:rPr lang="en-US" sz="2400" dirty="0">
                <a:solidFill>
                  <a:schemeClr val="tx1"/>
                </a:solidFill>
              </a:rPr>
              <a:t>1.  Select the file tab. Backstage view will appear. </a:t>
            </a:r>
          </a:p>
        </p:txBody>
      </p:sp>
      <p:pic>
        <p:nvPicPr>
          <p:cNvPr id="25602"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46011" y="2369493"/>
            <a:ext cx="2384576" cy="1614487"/>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4" name="TextBox 3"/>
          <p:cNvSpPr txBox="1"/>
          <p:nvPr/>
        </p:nvSpPr>
        <p:spPr>
          <a:xfrm>
            <a:off x="3352800" y="2133600"/>
            <a:ext cx="4724400" cy="461665"/>
          </a:xfrm>
          <a:prstGeom prst="rect">
            <a:avLst/>
          </a:prstGeom>
          <a:noFill/>
        </p:spPr>
        <p:txBody>
          <a:bodyPr wrap="square" rtlCol="0">
            <a:spAutoFit/>
          </a:bodyPr>
          <a:lstStyle/>
          <a:p>
            <a:r>
              <a:rPr lang="en-US" sz="2400" dirty="0"/>
              <a:t>2.  Select New, then click a template.</a:t>
            </a:r>
          </a:p>
        </p:txBody>
      </p:sp>
      <p:pic>
        <p:nvPicPr>
          <p:cNvPr id="25603" name="Picture 3"/>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260725" y="2658673"/>
            <a:ext cx="4908550" cy="3731751"/>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5" name="TextBox 4"/>
          <p:cNvSpPr txBox="1"/>
          <p:nvPr/>
        </p:nvSpPr>
        <p:spPr>
          <a:xfrm>
            <a:off x="228600" y="4876800"/>
            <a:ext cx="2819399" cy="830997"/>
          </a:xfrm>
          <a:prstGeom prst="rect">
            <a:avLst/>
          </a:prstGeom>
          <a:noFill/>
        </p:spPr>
        <p:txBody>
          <a:bodyPr wrap="square" rtlCol="0">
            <a:spAutoFit/>
          </a:bodyPr>
          <a:lstStyle/>
          <a:p>
            <a:r>
              <a:rPr lang="en-US" sz="2400" dirty="0"/>
              <a:t>3.  A new, document will appear.</a:t>
            </a:r>
          </a:p>
        </p:txBody>
      </p:sp>
      <p:sp>
        <p:nvSpPr>
          <p:cNvPr id="8" name="Rectangle 7">
            <a:extLst>
              <a:ext uri="{FF2B5EF4-FFF2-40B4-BE49-F238E27FC236}">
                <a16:creationId xmlns:a16="http://schemas.microsoft.com/office/drawing/2014/main" id="{CF582532-8B4D-46EB-B1C4-34A25A7BD252}"/>
              </a:ext>
            </a:extLst>
          </p:cNvPr>
          <p:cNvSpPr/>
          <p:nvPr/>
        </p:nvSpPr>
        <p:spPr>
          <a:xfrm>
            <a:off x="446011" y="2590800"/>
            <a:ext cx="533400" cy="381000"/>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CF582532-8B4D-46EB-B1C4-34A25A7BD252}"/>
              </a:ext>
            </a:extLst>
          </p:cNvPr>
          <p:cNvSpPr/>
          <p:nvPr/>
        </p:nvSpPr>
        <p:spPr>
          <a:xfrm>
            <a:off x="3232150" y="3214836"/>
            <a:ext cx="730250" cy="214164"/>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225262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50800"/>
            <a:ext cx="7772400" cy="1470025"/>
          </a:xfrm>
        </p:spPr>
        <p:txBody>
          <a:bodyPr/>
          <a:lstStyle/>
          <a:p>
            <a:pPr algn="ctr"/>
            <a:r>
              <a:rPr lang="en-US" sz="4800" dirty="0">
                <a:solidFill>
                  <a:srgbClr val="279393"/>
                </a:solidFill>
              </a:rPr>
              <a:t>How to: Open an Existing Document </a:t>
            </a:r>
          </a:p>
        </p:txBody>
      </p:sp>
      <p:sp>
        <p:nvSpPr>
          <p:cNvPr id="3" name="Subtitle 2"/>
          <p:cNvSpPr>
            <a:spLocks noGrp="1"/>
          </p:cNvSpPr>
          <p:nvPr>
            <p:ph type="subTitle" idx="1"/>
          </p:nvPr>
        </p:nvSpPr>
        <p:spPr>
          <a:xfrm>
            <a:off x="152400" y="1600200"/>
            <a:ext cx="6400800" cy="533400"/>
          </a:xfrm>
        </p:spPr>
        <p:txBody>
          <a:bodyPr>
            <a:normAutofit/>
          </a:bodyPr>
          <a:lstStyle/>
          <a:p>
            <a:pPr algn="l"/>
            <a:r>
              <a:rPr lang="en-US" sz="2400" dirty="0">
                <a:solidFill>
                  <a:schemeClr val="tx1"/>
                </a:solidFill>
              </a:rPr>
              <a:t>1.  Navigate to Backstage view, then click Open.</a:t>
            </a:r>
          </a:p>
        </p:txBody>
      </p:sp>
      <p:pic>
        <p:nvPicPr>
          <p:cNvPr id="26626" name="Picture 2"/>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574675" y="2133600"/>
            <a:ext cx="1428750" cy="3456653"/>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4" name="TextBox 3"/>
          <p:cNvSpPr txBox="1"/>
          <p:nvPr/>
        </p:nvSpPr>
        <p:spPr>
          <a:xfrm>
            <a:off x="2443162" y="2285999"/>
            <a:ext cx="5448300" cy="461665"/>
          </a:xfrm>
          <a:prstGeom prst="rect">
            <a:avLst/>
          </a:prstGeom>
          <a:noFill/>
        </p:spPr>
        <p:txBody>
          <a:bodyPr wrap="square" rtlCol="0">
            <a:spAutoFit/>
          </a:bodyPr>
          <a:lstStyle/>
          <a:p>
            <a:r>
              <a:rPr lang="en-US" sz="2400" dirty="0"/>
              <a:t>2.  Choose “Browse”</a:t>
            </a:r>
          </a:p>
        </p:txBody>
      </p:sp>
      <p:pic>
        <p:nvPicPr>
          <p:cNvPr id="26627" name="Picture 3"/>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2501466" y="2908299"/>
            <a:ext cx="5418571" cy="2977834"/>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25306492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525" y="329386"/>
            <a:ext cx="8458200" cy="1295400"/>
          </a:xfrm>
        </p:spPr>
        <p:txBody>
          <a:bodyPr/>
          <a:lstStyle/>
          <a:p>
            <a:pPr algn="ctr"/>
            <a:r>
              <a:rPr lang="en-US" sz="4800" dirty="0">
                <a:solidFill>
                  <a:srgbClr val="279594"/>
                </a:solidFill>
              </a:rPr>
              <a:t>How to: Open an Existing Document (Cont.) </a:t>
            </a:r>
          </a:p>
        </p:txBody>
      </p:sp>
      <p:sp>
        <p:nvSpPr>
          <p:cNvPr id="3" name="Subtitle 2"/>
          <p:cNvSpPr>
            <a:spLocks noGrp="1"/>
          </p:cNvSpPr>
          <p:nvPr>
            <p:ph type="subTitle" idx="1"/>
          </p:nvPr>
        </p:nvSpPr>
        <p:spPr>
          <a:xfrm>
            <a:off x="990600" y="1780281"/>
            <a:ext cx="6223000" cy="914400"/>
          </a:xfrm>
        </p:spPr>
        <p:txBody>
          <a:bodyPr>
            <a:normAutofit/>
          </a:bodyPr>
          <a:lstStyle/>
          <a:p>
            <a:pPr algn="l"/>
            <a:r>
              <a:rPr lang="en-US" sz="2400" dirty="0">
                <a:solidFill>
                  <a:schemeClr val="tx1"/>
                </a:solidFill>
              </a:rPr>
              <a:t>3.  The Open dialog box appears.  Locate and select your document, then click Open.</a:t>
            </a:r>
            <a:r>
              <a:rPr lang="en-US" sz="2400" u="sng" dirty="0">
                <a:solidFill>
                  <a:schemeClr val="tx1"/>
                </a:solidFill>
              </a:rPr>
              <a:t> </a:t>
            </a:r>
          </a:p>
        </p:txBody>
      </p:sp>
      <p:pic>
        <p:nvPicPr>
          <p:cNvPr id="6" name="Picture 5"/>
          <p:cNvPicPr>
            <a:picLocks noChangeAspect="1"/>
          </p:cNvPicPr>
          <p:nvPr/>
        </p:nvPicPr>
        <p:blipFill>
          <a:blip r:embed="rId2"/>
          <a:stretch>
            <a:fillRect/>
          </a:stretch>
        </p:blipFill>
        <p:spPr>
          <a:xfrm>
            <a:off x="1111753" y="2801657"/>
            <a:ext cx="5980694" cy="3761558"/>
          </a:xfrm>
          <a:prstGeom prst="rect">
            <a:avLst/>
          </a:prstGeom>
        </p:spPr>
      </p:pic>
    </p:spTree>
    <p:extLst>
      <p:ext uri="{BB962C8B-B14F-4D97-AF65-F5344CB8AC3E}">
        <p14:creationId xmlns:p14="http://schemas.microsoft.com/office/powerpoint/2010/main" val="337096855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381000"/>
            <a:ext cx="7772400" cy="841375"/>
          </a:xfrm>
        </p:spPr>
        <p:txBody>
          <a:bodyPr/>
          <a:lstStyle/>
          <a:p>
            <a:pPr algn="ctr"/>
            <a:r>
              <a:rPr lang="en-US" sz="4800" dirty="0">
                <a:solidFill>
                  <a:srgbClr val="279594"/>
                </a:solidFill>
              </a:rPr>
              <a:t>Save and Save As</a:t>
            </a:r>
          </a:p>
        </p:txBody>
      </p:sp>
      <p:sp>
        <p:nvSpPr>
          <p:cNvPr id="3" name="Subtitle 2"/>
          <p:cNvSpPr>
            <a:spLocks noGrp="1"/>
          </p:cNvSpPr>
          <p:nvPr>
            <p:ph type="subTitle" idx="1"/>
          </p:nvPr>
        </p:nvSpPr>
        <p:spPr>
          <a:xfrm>
            <a:off x="762000" y="1371600"/>
            <a:ext cx="7054850" cy="5029200"/>
          </a:xfrm>
        </p:spPr>
        <p:txBody>
          <a:bodyPr>
            <a:normAutofit fontScale="92500"/>
          </a:bodyPr>
          <a:lstStyle/>
          <a:p>
            <a:pPr algn="l"/>
            <a:r>
              <a:rPr lang="en-US" sz="2400" dirty="0">
                <a:solidFill>
                  <a:schemeClr val="tx1"/>
                </a:solidFill>
              </a:rPr>
              <a:t>In Word there are two says to save a file, SAVE and SAVE AS. </a:t>
            </a:r>
          </a:p>
          <a:p>
            <a:pPr algn="l"/>
            <a:endParaRPr lang="en-US" sz="2400" dirty="0">
              <a:solidFill>
                <a:schemeClr val="tx1"/>
              </a:solidFill>
            </a:endParaRPr>
          </a:p>
          <a:p>
            <a:pPr algn="l"/>
            <a:r>
              <a:rPr lang="en-US" sz="2400" dirty="0">
                <a:solidFill>
                  <a:srgbClr val="279594"/>
                </a:solidFill>
              </a:rPr>
              <a:t>SAVE</a:t>
            </a:r>
            <a:r>
              <a:rPr lang="en-US" sz="2400" dirty="0">
                <a:solidFill>
                  <a:schemeClr val="tx1"/>
                </a:solidFill>
              </a:rPr>
              <a:t> is used when a document is open or edited to save what you are working on.</a:t>
            </a:r>
          </a:p>
          <a:p>
            <a:pPr algn="l"/>
            <a:r>
              <a:rPr lang="en-US" sz="2400" dirty="0">
                <a:solidFill>
                  <a:srgbClr val="279594"/>
                </a:solidFill>
              </a:rPr>
              <a:t>SAVE AS </a:t>
            </a:r>
            <a:r>
              <a:rPr lang="en-US" sz="2400" dirty="0">
                <a:solidFill>
                  <a:schemeClr val="tx1"/>
                </a:solidFill>
              </a:rPr>
              <a:t>is used to save the document to a location and change the name of the document.</a:t>
            </a:r>
          </a:p>
          <a:p>
            <a:pPr algn="l"/>
            <a:endParaRPr lang="en-US" sz="2400" dirty="0">
              <a:solidFill>
                <a:schemeClr val="tx1"/>
              </a:solidFill>
            </a:endParaRPr>
          </a:p>
          <a:p>
            <a:pPr algn="l"/>
            <a:r>
              <a:rPr lang="en-US" sz="2400" dirty="0">
                <a:solidFill>
                  <a:schemeClr val="tx1"/>
                </a:solidFill>
              </a:rPr>
              <a:t>It is important to save your document whenever you start a new project or make changes to an existing one.  Saving early and often can prevent you work from being lost.  You will also need to pay close attention to where you save the document so it will be easy to find later.  </a:t>
            </a:r>
          </a:p>
        </p:txBody>
      </p:sp>
    </p:spTree>
    <p:extLst>
      <p:ext uri="{BB962C8B-B14F-4D97-AF65-F5344CB8AC3E}">
        <p14:creationId xmlns:p14="http://schemas.microsoft.com/office/powerpoint/2010/main" val="32049075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482602"/>
            <a:ext cx="7772400" cy="841375"/>
          </a:xfrm>
        </p:spPr>
        <p:txBody>
          <a:bodyPr/>
          <a:lstStyle/>
          <a:p>
            <a:pPr algn="ctr"/>
            <a:r>
              <a:rPr lang="en-US" sz="4800" dirty="0">
                <a:solidFill>
                  <a:srgbClr val="279594"/>
                </a:solidFill>
              </a:rPr>
              <a:t>To Save a Document</a:t>
            </a:r>
          </a:p>
        </p:txBody>
      </p:sp>
      <p:sp>
        <p:nvSpPr>
          <p:cNvPr id="3" name="Subtitle 2"/>
          <p:cNvSpPr>
            <a:spLocks noGrp="1"/>
          </p:cNvSpPr>
          <p:nvPr>
            <p:ph type="subTitle" idx="1"/>
          </p:nvPr>
        </p:nvSpPr>
        <p:spPr>
          <a:xfrm>
            <a:off x="838200" y="1485900"/>
            <a:ext cx="6553200" cy="838200"/>
          </a:xfrm>
        </p:spPr>
        <p:txBody>
          <a:bodyPr>
            <a:normAutofit/>
          </a:bodyPr>
          <a:lstStyle/>
          <a:p>
            <a:pPr algn="l"/>
            <a:r>
              <a:rPr lang="en-US" sz="2400" dirty="0">
                <a:solidFill>
                  <a:schemeClr val="tx1"/>
                </a:solidFill>
              </a:rPr>
              <a:t>1.  Locate and select the Save command on the Quick Access toolbar.</a:t>
            </a:r>
          </a:p>
        </p:txBody>
      </p:sp>
      <p:sp>
        <p:nvSpPr>
          <p:cNvPr id="4" name="TextBox 3"/>
          <p:cNvSpPr txBox="1"/>
          <p:nvPr/>
        </p:nvSpPr>
        <p:spPr>
          <a:xfrm>
            <a:off x="876300" y="4343400"/>
            <a:ext cx="6477000" cy="1938992"/>
          </a:xfrm>
          <a:prstGeom prst="rect">
            <a:avLst/>
          </a:prstGeom>
          <a:noFill/>
        </p:spPr>
        <p:txBody>
          <a:bodyPr wrap="square" rtlCol="0">
            <a:spAutoFit/>
          </a:bodyPr>
          <a:lstStyle/>
          <a:p>
            <a:pPr marL="457200" indent="-457200">
              <a:buAutoNum type="arabicPeriod" startAt="2"/>
            </a:pPr>
            <a:r>
              <a:rPr lang="en-US" sz="2400" dirty="0"/>
              <a:t>If you are saving the document for the first time Save As will appear in Backstage view. </a:t>
            </a:r>
          </a:p>
          <a:p>
            <a:endParaRPr lang="en-US" sz="2400" dirty="0"/>
          </a:p>
          <a:p>
            <a:r>
              <a:rPr lang="en-US" sz="2400" dirty="0"/>
              <a:t>3.  You will then need to choose where to save the file and give it a file name. </a:t>
            </a:r>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733800" y="2057400"/>
            <a:ext cx="2963723" cy="2006601"/>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7" name="Oval 6"/>
          <p:cNvSpPr/>
          <p:nvPr/>
        </p:nvSpPr>
        <p:spPr>
          <a:xfrm>
            <a:off x="3789214" y="2009773"/>
            <a:ext cx="498771" cy="447673"/>
          </a:xfrm>
          <a:prstGeom prst="ellipse">
            <a:avLst/>
          </a:prstGeom>
          <a:noFill/>
          <a:ln>
            <a:solidFill>
              <a:srgbClr val="FFCD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CD67"/>
              </a:solidFill>
            </a:endParaRPr>
          </a:p>
        </p:txBody>
      </p:sp>
    </p:spTree>
    <p:extLst>
      <p:ext uri="{BB962C8B-B14F-4D97-AF65-F5344CB8AC3E}">
        <p14:creationId xmlns:p14="http://schemas.microsoft.com/office/powerpoint/2010/main" val="13975366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152401"/>
            <a:ext cx="7772400" cy="1142999"/>
          </a:xfrm>
        </p:spPr>
        <p:txBody>
          <a:bodyPr/>
          <a:lstStyle/>
          <a:p>
            <a:pPr algn="ctr"/>
            <a:r>
              <a:rPr lang="en-US" sz="4800" dirty="0">
                <a:solidFill>
                  <a:srgbClr val="279594"/>
                </a:solidFill>
                <a:latin typeface="+mn-lt"/>
              </a:rPr>
              <a:t>The Ribbon</a:t>
            </a:r>
          </a:p>
        </p:txBody>
      </p:sp>
      <p:sp>
        <p:nvSpPr>
          <p:cNvPr id="3" name="Subtitle 2"/>
          <p:cNvSpPr>
            <a:spLocks noGrp="1"/>
          </p:cNvSpPr>
          <p:nvPr>
            <p:ph type="subTitle" idx="1"/>
          </p:nvPr>
        </p:nvSpPr>
        <p:spPr>
          <a:xfrm>
            <a:off x="228600" y="1219200"/>
            <a:ext cx="7848600" cy="5638800"/>
          </a:xfrm>
        </p:spPr>
        <p:txBody>
          <a:bodyPr>
            <a:normAutofit fontScale="92500" lnSpcReduction="10000"/>
          </a:bodyPr>
          <a:lstStyle/>
          <a:p>
            <a:pPr algn="l"/>
            <a:r>
              <a:rPr lang="en-US" sz="2400" dirty="0">
                <a:solidFill>
                  <a:schemeClr val="tx1"/>
                </a:solidFill>
              </a:rPr>
              <a:t>The Ribbon contains multiple tabs, each with several groups of tools.  The tools provided in the ribbon will help you complete common tasks in Word.  </a:t>
            </a:r>
          </a:p>
          <a:p>
            <a:pPr algn="l"/>
            <a:endParaRPr lang="en-US" sz="2400" dirty="0">
              <a:solidFill>
                <a:schemeClr val="tx1"/>
              </a:solidFill>
            </a:endParaRPr>
          </a:p>
          <a:p>
            <a:pPr algn="l"/>
            <a:r>
              <a:rPr lang="en-US" sz="2400" dirty="0">
                <a:solidFill>
                  <a:schemeClr val="tx1"/>
                </a:solidFill>
              </a:rPr>
              <a:t>The Ribbon has nine tabs:</a:t>
            </a:r>
          </a:p>
          <a:p>
            <a:pPr marL="457200" indent="-457200" algn="l">
              <a:buClrTx/>
              <a:buSzPct val="106000"/>
              <a:buFont typeface="+mj-lt"/>
              <a:buAutoNum type="arabicPeriod"/>
            </a:pPr>
            <a:r>
              <a:rPr lang="en-US" sz="2400" dirty="0">
                <a:solidFill>
                  <a:schemeClr val="tx1"/>
                </a:solidFill>
              </a:rPr>
              <a:t>File</a:t>
            </a:r>
          </a:p>
          <a:p>
            <a:pPr marL="457200" indent="-457200" algn="l">
              <a:buClrTx/>
              <a:buSzPct val="106000"/>
              <a:buFont typeface="+mj-lt"/>
              <a:buAutoNum type="arabicPeriod"/>
            </a:pPr>
            <a:r>
              <a:rPr lang="en-US" sz="2400" dirty="0">
                <a:solidFill>
                  <a:schemeClr val="tx1"/>
                </a:solidFill>
              </a:rPr>
              <a:t>Home </a:t>
            </a:r>
          </a:p>
          <a:p>
            <a:pPr marL="457200" indent="-457200" algn="l">
              <a:buClrTx/>
              <a:buSzPct val="106000"/>
              <a:buFont typeface="+mj-lt"/>
              <a:buAutoNum type="arabicPeriod"/>
            </a:pPr>
            <a:r>
              <a:rPr lang="en-US" sz="2400" dirty="0">
                <a:solidFill>
                  <a:schemeClr val="tx1"/>
                </a:solidFill>
              </a:rPr>
              <a:t>Insert </a:t>
            </a:r>
          </a:p>
          <a:p>
            <a:pPr marL="457200" indent="-457200" algn="l">
              <a:buClrTx/>
              <a:buSzPct val="106000"/>
              <a:buFont typeface="+mj-lt"/>
              <a:buAutoNum type="arabicPeriod"/>
            </a:pPr>
            <a:r>
              <a:rPr lang="en-US" sz="2400" dirty="0">
                <a:solidFill>
                  <a:schemeClr val="tx1"/>
                </a:solidFill>
              </a:rPr>
              <a:t>Design</a:t>
            </a:r>
          </a:p>
          <a:p>
            <a:pPr marL="457200" indent="-457200" algn="l">
              <a:buClrTx/>
              <a:buSzPct val="106000"/>
              <a:buFont typeface="+mj-lt"/>
              <a:buAutoNum type="arabicPeriod"/>
            </a:pPr>
            <a:r>
              <a:rPr lang="en-US" sz="2400" dirty="0">
                <a:solidFill>
                  <a:schemeClr val="tx1"/>
                </a:solidFill>
              </a:rPr>
              <a:t>Layout</a:t>
            </a:r>
          </a:p>
          <a:p>
            <a:pPr marL="457200" indent="-457200" algn="l">
              <a:buClrTx/>
              <a:buSzPct val="106000"/>
              <a:buFont typeface="+mj-lt"/>
              <a:buAutoNum type="arabicPeriod"/>
            </a:pPr>
            <a:r>
              <a:rPr lang="en-US" sz="2400" dirty="0">
                <a:solidFill>
                  <a:schemeClr val="tx1"/>
                </a:solidFill>
              </a:rPr>
              <a:t>References </a:t>
            </a:r>
          </a:p>
          <a:p>
            <a:pPr marL="457200" indent="-457200" algn="l">
              <a:buClrTx/>
              <a:buSzPct val="106000"/>
              <a:buFont typeface="+mj-lt"/>
              <a:buAutoNum type="arabicPeriod"/>
            </a:pPr>
            <a:r>
              <a:rPr lang="en-US" sz="2400" dirty="0">
                <a:solidFill>
                  <a:schemeClr val="tx1"/>
                </a:solidFill>
              </a:rPr>
              <a:t>Mailings</a:t>
            </a:r>
          </a:p>
          <a:p>
            <a:pPr marL="457200" indent="-457200" algn="l">
              <a:buClrTx/>
              <a:buSzPct val="106000"/>
              <a:buFont typeface="+mj-lt"/>
              <a:buAutoNum type="arabicPeriod"/>
            </a:pPr>
            <a:r>
              <a:rPr lang="en-US" sz="2400" dirty="0">
                <a:solidFill>
                  <a:schemeClr val="tx1"/>
                </a:solidFill>
              </a:rPr>
              <a:t>Review </a:t>
            </a:r>
          </a:p>
          <a:p>
            <a:pPr marL="457200" indent="-457200" algn="l">
              <a:buClrTx/>
              <a:buSzPct val="106000"/>
              <a:buFont typeface="+mj-lt"/>
              <a:buAutoNum type="arabicPeriod"/>
            </a:pPr>
            <a:r>
              <a:rPr lang="en-US" sz="2400" dirty="0">
                <a:solidFill>
                  <a:schemeClr val="tx1"/>
                </a:solidFill>
              </a:rPr>
              <a:t>View</a:t>
            </a:r>
          </a:p>
          <a:p>
            <a:pPr marL="457200" indent="-457200" algn="l">
              <a:buClrTx/>
              <a:buSzPct val="106000"/>
              <a:buFont typeface="+mj-lt"/>
              <a:buAutoNum type="arabicPeriod"/>
            </a:pPr>
            <a:r>
              <a:rPr lang="en-US" sz="2400" dirty="0">
                <a:solidFill>
                  <a:schemeClr val="tx1"/>
                </a:solidFill>
              </a:rPr>
              <a:t>Help </a:t>
            </a:r>
          </a:p>
          <a:p>
            <a:pPr marL="457200" indent="-457200" algn="l">
              <a:buClr>
                <a:srgbClr val="FF0000"/>
              </a:buClr>
              <a:buSzPct val="106000"/>
              <a:buFont typeface="+mj-lt"/>
              <a:buAutoNum type="arabicPeriod"/>
            </a:pPr>
            <a:endParaRPr lang="en-US" sz="2400" dirty="0">
              <a:solidFill>
                <a:schemeClr val="tx1"/>
              </a:solidFill>
            </a:endParaRPr>
          </a:p>
          <a:p>
            <a:pPr algn="l"/>
            <a:endParaRPr lang="en-US" sz="2400" dirty="0">
              <a:solidFill>
                <a:schemeClr val="tx1"/>
              </a:solidFill>
            </a:endParaRPr>
          </a:p>
        </p:txBody>
      </p:sp>
    </p:spTree>
    <p:extLst>
      <p:ext uri="{BB962C8B-B14F-4D97-AF65-F5344CB8AC3E}">
        <p14:creationId xmlns:p14="http://schemas.microsoft.com/office/powerpoint/2010/main" val="107272022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524000" y="609600"/>
            <a:ext cx="5599831" cy="5735468"/>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26378515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339725"/>
            <a:ext cx="7772400" cy="841375"/>
          </a:xfrm>
        </p:spPr>
        <p:txBody>
          <a:bodyPr/>
          <a:lstStyle/>
          <a:p>
            <a:pPr algn="ctr"/>
            <a:r>
              <a:rPr lang="en-US" sz="4800" dirty="0">
                <a:solidFill>
                  <a:srgbClr val="279594"/>
                </a:solidFill>
              </a:rPr>
              <a:t>To Save a Document (Cont.)</a:t>
            </a:r>
          </a:p>
        </p:txBody>
      </p:sp>
      <p:sp>
        <p:nvSpPr>
          <p:cNvPr id="3" name="Subtitle 2"/>
          <p:cNvSpPr>
            <a:spLocks noGrp="1"/>
          </p:cNvSpPr>
          <p:nvPr>
            <p:ph type="subTitle" idx="1"/>
          </p:nvPr>
        </p:nvSpPr>
        <p:spPr>
          <a:xfrm>
            <a:off x="609600" y="1219200"/>
            <a:ext cx="7162800" cy="1371600"/>
          </a:xfrm>
        </p:spPr>
        <p:txBody>
          <a:bodyPr>
            <a:normAutofit/>
          </a:bodyPr>
          <a:lstStyle/>
          <a:p>
            <a:pPr marL="457200" indent="-457200" algn="l">
              <a:buClrTx/>
              <a:buAutoNum type="arabicPeriod" startAt="4"/>
            </a:pPr>
            <a:r>
              <a:rPr lang="en-US" sz="2400" dirty="0">
                <a:solidFill>
                  <a:schemeClr val="tx1"/>
                </a:solidFill>
              </a:rPr>
              <a:t>The Save As dialog box will appear.  Select the location where you wish to save the document.</a:t>
            </a:r>
          </a:p>
          <a:p>
            <a:pPr marL="457200" indent="-457200" algn="l">
              <a:buClrTx/>
              <a:buAutoNum type="arabicPeriod" startAt="4"/>
            </a:pPr>
            <a:r>
              <a:rPr lang="en-US" sz="2400" dirty="0">
                <a:solidFill>
                  <a:schemeClr val="tx1"/>
                </a:solidFill>
              </a:rPr>
              <a:t>Enter a file name for the document, then click Save. </a:t>
            </a:r>
          </a:p>
          <a:p>
            <a:pPr marL="457200" indent="-457200" algn="l">
              <a:buClrTx/>
              <a:buAutoNum type="arabicPeriod" startAt="4"/>
            </a:pPr>
            <a:endParaRPr lang="en-US" sz="2400" dirty="0">
              <a:solidFill>
                <a:schemeClr val="tx1"/>
              </a:solidFill>
            </a:endParaRPr>
          </a:p>
          <a:p>
            <a:pPr marL="457200" indent="-457200" algn="l">
              <a:buClr>
                <a:srgbClr val="FF0000"/>
              </a:buClr>
              <a:buAutoNum type="arabicPeriod" startAt="4"/>
            </a:pPr>
            <a:endParaRPr lang="en-US" sz="2400" dirty="0">
              <a:solidFill>
                <a:schemeClr val="tx1"/>
              </a:solidFill>
            </a:endParaRPr>
          </a:p>
        </p:txBody>
      </p:sp>
      <p:pic>
        <p:nvPicPr>
          <p:cNvPr id="14" name="Picture 13"/>
          <p:cNvPicPr>
            <a:picLocks noChangeAspect="1"/>
          </p:cNvPicPr>
          <p:nvPr/>
        </p:nvPicPr>
        <p:blipFill>
          <a:blip r:embed="rId2"/>
          <a:stretch>
            <a:fillRect/>
          </a:stretch>
        </p:blipFill>
        <p:spPr>
          <a:xfrm>
            <a:off x="1295400" y="2648778"/>
            <a:ext cx="5980694" cy="3999323"/>
          </a:xfrm>
          <a:prstGeom prst="rect">
            <a:avLst/>
          </a:prstGeom>
        </p:spPr>
      </p:pic>
      <p:cxnSp>
        <p:nvCxnSpPr>
          <p:cNvPr id="16" name="Straight Arrow Connector 15"/>
          <p:cNvCxnSpPr/>
          <p:nvPr/>
        </p:nvCxnSpPr>
        <p:spPr>
          <a:xfrm>
            <a:off x="4724400" y="4648439"/>
            <a:ext cx="1219200" cy="1524000"/>
          </a:xfrm>
          <a:prstGeom prst="straightConnector1">
            <a:avLst/>
          </a:prstGeom>
          <a:ln w="57150">
            <a:solidFill>
              <a:srgbClr val="EF4136"/>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4601963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457201"/>
            <a:ext cx="7772400" cy="1066799"/>
          </a:xfrm>
        </p:spPr>
        <p:txBody>
          <a:bodyPr/>
          <a:lstStyle/>
          <a:p>
            <a:pPr algn="ctr"/>
            <a:r>
              <a:rPr lang="en-US" sz="4800" dirty="0">
                <a:solidFill>
                  <a:srgbClr val="279594"/>
                </a:solidFill>
              </a:rPr>
              <a:t>How To: Export Word to PDF </a:t>
            </a:r>
          </a:p>
        </p:txBody>
      </p:sp>
      <p:sp>
        <p:nvSpPr>
          <p:cNvPr id="3" name="Subtitle 2"/>
          <p:cNvSpPr>
            <a:spLocks noGrp="1"/>
          </p:cNvSpPr>
          <p:nvPr>
            <p:ph type="subTitle" idx="1"/>
          </p:nvPr>
        </p:nvSpPr>
        <p:spPr>
          <a:xfrm>
            <a:off x="1143000" y="1524000"/>
            <a:ext cx="6400800" cy="914400"/>
          </a:xfrm>
        </p:spPr>
        <p:txBody>
          <a:bodyPr>
            <a:normAutofit/>
          </a:bodyPr>
          <a:lstStyle/>
          <a:p>
            <a:pPr marL="457200" indent="-457200" algn="l">
              <a:buClrTx/>
              <a:buAutoNum type="arabicPeriod"/>
            </a:pPr>
            <a:r>
              <a:rPr lang="en-US" sz="2400" dirty="0">
                <a:solidFill>
                  <a:schemeClr val="tx1"/>
                </a:solidFill>
              </a:rPr>
              <a:t>Click the File tab to access Backstage view. </a:t>
            </a:r>
          </a:p>
          <a:p>
            <a:pPr marL="457200" indent="-457200" algn="l">
              <a:buClrTx/>
              <a:buAutoNum type="arabicPeriod"/>
            </a:pPr>
            <a:r>
              <a:rPr lang="en-US" sz="2400" dirty="0">
                <a:solidFill>
                  <a:schemeClr val="tx1"/>
                </a:solidFill>
              </a:rPr>
              <a:t>Click Export, then select Create PDF/XPS.</a:t>
            </a:r>
          </a:p>
        </p:txBody>
      </p:sp>
      <p:pic>
        <p:nvPicPr>
          <p:cNvPr id="3277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34236"/>
          <a:stretch/>
        </p:blipFill>
        <p:spPr bwMode="auto">
          <a:xfrm>
            <a:off x="567855" y="2819400"/>
            <a:ext cx="6975945" cy="3415748"/>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70539481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 y="152400"/>
            <a:ext cx="8382000" cy="1470025"/>
          </a:xfrm>
        </p:spPr>
        <p:txBody>
          <a:bodyPr/>
          <a:lstStyle/>
          <a:p>
            <a:pPr algn="ctr"/>
            <a:r>
              <a:rPr lang="en-US" sz="4400" dirty="0">
                <a:solidFill>
                  <a:srgbClr val="279594"/>
                </a:solidFill>
              </a:rPr>
              <a:t>How To: Export Word to PDF (Cont.)</a:t>
            </a:r>
          </a:p>
        </p:txBody>
      </p:sp>
      <p:sp>
        <p:nvSpPr>
          <p:cNvPr id="3" name="Subtitle 2"/>
          <p:cNvSpPr>
            <a:spLocks noGrp="1"/>
          </p:cNvSpPr>
          <p:nvPr>
            <p:ph type="subTitle" idx="1"/>
          </p:nvPr>
        </p:nvSpPr>
        <p:spPr>
          <a:xfrm>
            <a:off x="685800" y="1458913"/>
            <a:ext cx="6705600" cy="1219200"/>
          </a:xfrm>
        </p:spPr>
        <p:txBody>
          <a:bodyPr>
            <a:normAutofit/>
          </a:bodyPr>
          <a:lstStyle/>
          <a:p>
            <a:pPr algn="l"/>
            <a:r>
              <a:rPr lang="en-US" sz="2400" dirty="0">
                <a:solidFill>
                  <a:schemeClr val="tx1"/>
                </a:solidFill>
              </a:rPr>
              <a:t>3.  The Save As dialog box will appear.  Select the location where you wish to export the documents, enter a file name, then click Publish.  </a:t>
            </a:r>
          </a:p>
        </p:txBody>
      </p:sp>
      <p:pic>
        <p:nvPicPr>
          <p:cNvPr id="17" name="Picture 16"/>
          <p:cNvPicPr>
            <a:picLocks noChangeAspect="1"/>
          </p:cNvPicPr>
          <p:nvPr/>
        </p:nvPicPr>
        <p:blipFill>
          <a:blip r:embed="rId2"/>
          <a:stretch>
            <a:fillRect/>
          </a:stretch>
        </p:blipFill>
        <p:spPr>
          <a:xfrm>
            <a:off x="2590800" y="2678113"/>
            <a:ext cx="5236918" cy="4072481"/>
          </a:xfrm>
          <a:prstGeom prst="rect">
            <a:avLst/>
          </a:prstGeom>
        </p:spPr>
      </p:pic>
    </p:spTree>
    <p:extLst>
      <p:ext uri="{BB962C8B-B14F-4D97-AF65-F5344CB8AC3E}">
        <p14:creationId xmlns:p14="http://schemas.microsoft.com/office/powerpoint/2010/main" val="249750983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71612" y="228600"/>
            <a:ext cx="7053188" cy="1470025"/>
          </a:xfrm>
        </p:spPr>
        <p:txBody>
          <a:bodyPr/>
          <a:lstStyle/>
          <a:p>
            <a:pPr algn="ctr"/>
            <a:r>
              <a:rPr lang="en-US" sz="4800" dirty="0">
                <a:solidFill>
                  <a:srgbClr val="279594"/>
                </a:solidFill>
              </a:rPr>
              <a:t>Exporting to Other File Types</a:t>
            </a:r>
          </a:p>
        </p:txBody>
      </p:sp>
      <p:sp>
        <p:nvSpPr>
          <p:cNvPr id="3" name="TextBox 2"/>
          <p:cNvSpPr txBox="1"/>
          <p:nvPr/>
        </p:nvSpPr>
        <p:spPr>
          <a:xfrm>
            <a:off x="990600" y="1524000"/>
            <a:ext cx="6286500" cy="1938992"/>
          </a:xfrm>
          <a:prstGeom prst="rect">
            <a:avLst/>
          </a:prstGeom>
          <a:noFill/>
        </p:spPr>
        <p:txBody>
          <a:bodyPr wrap="square" rtlCol="0">
            <a:spAutoFit/>
          </a:bodyPr>
          <a:lstStyle/>
          <a:p>
            <a:r>
              <a:rPr lang="en-US" sz="2400" dirty="0"/>
              <a:t>A file can also be exported to Word 97-2003 doc, or a plain-text version</a:t>
            </a:r>
          </a:p>
          <a:p>
            <a:endParaRPr lang="en-US" sz="2400" dirty="0"/>
          </a:p>
          <a:p>
            <a:pPr marL="457200" indent="-457200">
              <a:buAutoNum type="arabicPeriod"/>
            </a:pPr>
            <a:r>
              <a:rPr lang="en-US" sz="2400" dirty="0"/>
              <a:t>Click the file tab to access Backstage view </a:t>
            </a:r>
          </a:p>
          <a:p>
            <a:pPr marL="457200" indent="-457200">
              <a:buAutoNum type="arabicPeriod"/>
            </a:pPr>
            <a:r>
              <a:rPr lang="en-US" sz="2400" dirty="0"/>
              <a:t>Click Export, then select “Change File Type”</a:t>
            </a:r>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39823" b="40316"/>
          <a:stretch/>
        </p:blipFill>
        <p:spPr bwMode="auto">
          <a:xfrm>
            <a:off x="3733800" y="3581400"/>
            <a:ext cx="4072012" cy="301752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80676295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0500" y="191643"/>
            <a:ext cx="8001000" cy="1470025"/>
          </a:xfrm>
        </p:spPr>
        <p:txBody>
          <a:bodyPr/>
          <a:lstStyle/>
          <a:p>
            <a:pPr algn="ctr"/>
            <a:r>
              <a:rPr lang="en-US" sz="4400" dirty="0">
                <a:solidFill>
                  <a:srgbClr val="279594"/>
                </a:solidFill>
              </a:rPr>
              <a:t>Exporting to Other File Types (Cont.)</a:t>
            </a:r>
            <a:endParaRPr lang="en-US" sz="4400" dirty="0">
              <a:solidFill>
                <a:srgbClr val="FF0000"/>
              </a:solidFill>
            </a:endParaRPr>
          </a:p>
        </p:txBody>
      </p:sp>
      <p:sp>
        <p:nvSpPr>
          <p:cNvPr id="3" name="Subtitle 2"/>
          <p:cNvSpPr>
            <a:spLocks noGrp="1"/>
          </p:cNvSpPr>
          <p:nvPr>
            <p:ph type="subTitle" idx="1"/>
          </p:nvPr>
        </p:nvSpPr>
        <p:spPr>
          <a:xfrm>
            <a:off x="838200" y="1600200"/>
            <a:ext cx="6400800" cy="533400"/>
          </a:xfrm>
        </p:spPr>
        <p:txBody>
          <a:bodyPr>
            <a:normAutofit/>
          </a:bodyPr>
          <a:lstStyle/>
          <a:p>
            <a:pPr algn="l"/>
            <a:r>
              <a:rPr lang="en-US" sz="2400" dirty="0">
                <a:solidFill>
                  <a:schemeClr val="tx1"/>
                </a:solidFill>
              </a:rPr>
              <a:t>3. Select a file type, then click Save As.</a:t>
            </a:r>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0676" t="1" r="2377" b="2379"/>
          <a:stretch/>
        </p:blipFill>
        <p:spPr bwMode="auto">
          <a:xfrm>
            <a:off x="2819400" y="2181225"/>
            <a:ext cx="4862019" cy="429768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4" name="Rectangle 3"/>
          <p:cNvSpPr/>
          <p:nvPr/>
        </p:nvSpPr>
        <p:spPr>
          <a:xfrm>
            <a:off x="4876800" y="5638800"/>
            <a:ext cx="2667000" cy="685800"/>
          </a:xfrm>
          <a:prstGeom prst="rect">
            <a:avLst/>
          </a:prstGeom>
          <a:solidFill>
            <a:srgbClr val="EF41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a:t>Select a common file type, then click “Save As” to export</a:t>
            </a:r>
          </a:p>
        </p:txBody>
      </p:sp>
      <p:cxnSp>
        <p:nvCxnSpPr>
          <p:cNvPr id="7" name="Straight Arrow Connector 6"/>
          <p:cNvCxnSpPr/>
          <p:nvPr/>
        </p:nvCxnSpPr>
        <p:spPr>
          <a:xfrm flipH="1">
            <a:off x="3657600" y="6019800"/>
            <a:ext cx="1066800" cy="0"/>
          </a:xfrm>
          <a:prstGeom prst="straightConnector1">
            <a:avLst/>
          </a:prstGeom>
          <a:ln w="57150">
            <a:solidFill>
              <a:srgbClr val="EF4136"/>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1685645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138113"/>
            <a:ext cx="9144000" cy="1470025"/>
          </a:xfrm>
        </p:spPr>
        <p:txBody>
          <a:bodyPr/>
          <a:lstStyle/>
          <a:p>
            <a:pPr algn="ctr"/>
            <a:r>
              <a:rPr lang="en-US" sz="4400" dirty="0">
                <a:solidFill>
                  <a:srgbClr val="279594"/>
                </a:solidFill>
              </a:rPr>
              <a:t>Exporting to Other File Types (Cont.)</a:t>
            </a:r>
            <a:endParaRPr lang="en-US" sz="4400" dirty="0">
              <a:solidFill>
                <a:srgbClr val="FF0000"/>
              </a:solidFill>
            </a:endParaRPr>
          </a:p>
        </p:txBody>
      </p:sp>
      <p:sp>
        <p:nvSpPr>
          <p:cNvPr id="3" name="Subtitle 2"/>
          <p:cNvSpPr>
            <a:spLocks noGrp="1"/>
          </p:cNvSpPr>
          <p:nvPr>
            <p:ph type="subTitle" idx="1"/>
          </p:nvPr>
        </p:nvSpPr>
        <p:spPr>
          <a:xfrm>
            <a:off x="-12700" y="1600200"/>
            <a:ext cx="8077200" cy="1752600"/>
          </a:xfrm>
        </p:spPr>
        <p:txBody>
          <a:bodyPr>
            <a:normAutofit/>
          </a:bodyPr>
          <a:lstStyle/>
          <a:p>
            <a:pPr algn="l"/>
            <a:r>
              <a:rPr lang="en-US" sz="2400" dirty="0">
                <a:solidFill>
                  <a:schemeClr val="tx1"/>
                </a:solidFill>
              </a:rPr>
              <a:t>4.  The Save As dialog box will appear.  Select the location where you wish to export the document, enter a file name, then click Save.  </a:t>
            </a:r>
          </a:p>
        </p:txBody>
      </p:sp>
      <p:pic>
        <p:nvPicPr>
          <p:cNvPr id="5" name="Picture 4"/>
          <p:cNvPicPr>
            <a:picLocks noChangeAspect="1"/>
          </p:cNvPicPr>
          <p:nvPr/>
        </p:nvPicPr>
        <p:blipFill>
          <a:blip r:embed="rId2"/>
          <a:stretch>
            <a:fillRect/>
          </a:stretch>
        </p:blipFill>
        <p:spPr>
          <a:xfrm>
            <a:off x="2055231" y="2590800"/>
            <a:ext cx="5980694" cy="3999323"/>
          </a:xfrm>
          <a:prstGeom prst="rect">
            <a:avLst/>
          </a:prstGeom>
        </p:spPr>
      </p:pic>
      <p:cxnSp>
        <p:nvCxnSpPr>
          <p:cNvPr id="6" name="Straight Arrow Connector 5"/>
          <p:cNvCxnSpPr/>
          <p:nvPr/>
        </p:nvCxnSpPr>
        <p:spPr>
          <a:xfrm>
            <a:off x="5486400" y="4572000"/>
            <a:ext cx="1219200" cy="1524000"/>
          </a:xfrm>
          <a:prstGeom prst="straightConnector1">
            <a:avLst/>
          </a:prstGeom>
          <a:ln w="57150">
            <a:solidFill>
              <a:srgbClr val="EF4136"/>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7490293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81000"/>
            <a:ext cx="8382000" cy="1470025"/>
          </a:xfrm>
        </p:spPr>
        <p:txBody>
          <a:bodyPr/>
          <a:lstStyle/>
          <a:p>
            <a:pPr algn="ctr"/>
            <a:r>
              <a:rPr lang="en-US" sz="4400" dirty="0">
                <a:solidFill>
                  <a:srgbClr val="279594"/>
                </a:solidFill>
              </a:rPr>
              <a:t>Exporting to Other File Types (Cont.)</a:t>
            </a:r>
            <a:endParaRPr lang="en-US" sz="4400" dirty="0">
              <a:solidFill>
                <a:srgbClr val="FF0000"/>
              </a:solidFill>
            </a:endParaRPr>
          </a:p>
        </p:txBody>
      </p:sp>
      <p:sp>
        <p:nvSpPr>
          <p:cNvPr id="3" name="Subtitle 2"/>
          <p:cNvSpPr>
            <a:spLocks noGrp="1"/>
          </p:cNvSpPr>
          <p:nvPr>
            <p:ph type="subTitle" idx="1"/>
          </p:nvPr>
        </p:nvSpPr>
        <p:spPr>
          <a:xfrm>
            <a:off x="428625" y="2057400"/>
            <a:ext cx="3276600" cy="2701925"/>
          </a:xfrm>
        </p:spPr>
        <p:txBody>
          <a:bodyPr>
            <a:normAutofit/>
          </a:bodyPr>
          <a:lstStyle/>
          <a:p>
            <a:pPr algn="l"/>
            <a:r>
              <a:rPr lang="en-US" sz="2400" dirty="0">
                <a:solidFill>
                  <a:schemeClr val="tx1"/>
                </a:solidFill>
              </a:rPr>
              <a:t>You can also use the Save As type: drop-down menu in the Save As dialog box to save documents in a variety of file types.</a:t>
            </a:r>
          </a:p>
        </p:txBody>
      </p:sp>
      <p:pic>
        <p:nvPicPr>
          <p:cNvPr id="4098" name="Picture 2"/>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3733800" y="1981200"/>
            <a:ext cx="4289699" cy="39116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1647895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364381"/>
            <a:ext cx="7772400" cy="1219200"/>
          </a:xfrm>
        </p:spPr>
        <p:txBody>
          <a:bodyPr/>
          <a:lstStyle/>
          <a:p>
            <a:pPr algn="ctr"/>
            <a:r>
              <a:rPr lang="en-US" sz="4800" dirty="0">
                <a:solidFill>
                  <a:srgbClr val="279594"/>
                </a:solidFill>
                <a:latin typeface="+mn-lt"/>
              </a:rPr>
              <a:t>The Ribbon (Cont.) </a:t>
            </a:r>
          </a:p>
        </p:txBody>
      </p:sp>
      <p:sp>
        <p:nvSpPr>
          <p:cNvPr id="3" name="Subtitle 2"/>
          <p:cNvSpPr>
            <a:spLocks noGrp="1"/>
          </p:cNvSpPr>
          <p:nvPr>
            <p:ph type="subTitle" idx="1"/>
          </p:nvPr>
        </p:nvSpPr>
        <p:spPr>
          <a:xfrm>
            <a:off x="381000" y="1735980"/>
            <a:ext cx="7391400" cy="1752600"/>
          </a:xfrm>
        </p:spPr>
        <p:txBody>
          <a:bodyPr>
            <a:noAutofit/>
          </a:bodyPr>
          <a:lstStyle/>
          <a:p>
            <a:pPr algn="l"/>
            <a:r>
              <a:rPr lang="en-US" dirty="0">
                <a:solidFill>
                  <a:schemeClr val="tx1"/>
                </a:solidFill>
              </a:rPr>
              <a:t>The </a:t>
            </a:r>
            <a:r>
              <a:rPr lang="en-US" i="1" dirty="0">
                <a:solidFill>
                  <a:schemeClr val="tx1"/>
                </a:solidFill>
              </a:rPr>
              <a:t>Home</a:t>
            </a:r>
            <a:r>
              <a:rPr lang="en-US" dirty="0">
                <a:solidFill>
                  <a:schemeClr val="tx1"/>
                </a:solidFill>
              </a:rPr>
              <a:t> tab gives you access to some of the most commonly used commands for working with Word, including copying and pasting, formatting, aligning paragraphs, and choosing document styles. </a:t>
            </a:r>
          </a:p>
          <a:p>
            <a:pPr algn="l"/>
            <a:endParaRPr lang="en-US" dirty="0">
              <a:solidFill>
                <a:schemeClr val="tx1"/>
              </a:solidFill>
            </a:endParaRPr>
          </a:p>
          <a:p>
            <a:pPr algn="l"/>
            <a:r>
              <a:rPr lang="en-US" dirty="0">
                <a:solidFill>
                  <a:schemeClr val="tx1"/>
                </a:solidFill>
              </a:rPr>
              <a:t>The Home tab is selected by default whenever you open Word. </a:t>
            </a: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52400" y="4404233"/>
            <a:ext cx="8001000" cy="929767"/>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9883676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480113"/>
            <a:ext cx="7772400" cy="993775"/>
          </a:xfrm>
        </p:spPr>
        <p:txBody>
          <a:bodyPr/>
          <a:lstStyle/>
          <a:p>
            <a:pPr algn="ctr"/>
            <a:r>
              <a:rPr lang="en-US" sz="4800" dirty="0">
                <a:solidFill>
                  <a:srgbClr val="279594"/>
                </a:solidFill>
              </a:rPr>
              <a:t>The Ribbon (Cont.)</a:t>
            </a:r>
          </a:p>
        </p:txBody>
      </p:sp>
      <p:sp>
        <p:nvSpPr>
          <p:cNvPr id="3" name="Subtitle 2"/>
          <p:cNvSpPr>
            <a:spLocks noGrp="1"/>
          </p:cNvSpPr>
          <p:nvPr>
            <p:ph type="subTitle" idx="1"/>
          </p:nvPr>
        </p:nvSpPr>
        <p:spPr>
          <a:xfrm>
            <a:off x="762000" y="1851713"/>
            <a:ext cx="7239000" cy="1752600"/>
          </a:xfrm>
        </p:spPr>
        <p:txBody>
          <a:bodyPr>
            <a:normAutofit/>
          </a:bodyPr>
          <a:lstStyle/>
          <a:p>
            <a:pPr algn="l"/>
            <a:r>
              <a:rPr lang="en-US" sz="2400" dirty="0">
                <a:solidFill>
                  <a:schemeClr val="tx1"/>
                </a:solidFill>
              </a:rPr>
              <a:t>The </a:t>
            </a:r>
            <a:r>
              <a:rPr lang="en-US" sz="2400" i="1" dirty="0">
                <a:solidFill>
                  <a:schemeClr val="tx1"/>
                </a:solidFill>
              </a:rPr>
              <a:t>Insert</a:t>
            </a:r>
            <a:r>
              <a:rPr lang="en-US" sz="2400" dirty="0">
                <a:solidFill>
                  <a:schemeClr val="tx1"/>
                </a:solidFill>
              </a:rPr>
              <a:t> tab allows you to insert pictures, charts, tables, shapes, cover pages, and more to your document, which can help you communicate information visually and add style to your document.</a:t>
            </a:r>
          </a:p>
        </p:txBody>
      </p:sp>
      <p:pic>
        <p:nvPicPr>
          <p:cNvPr id="7170" name="Picture 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228599" y="4442513"/>
            <a:ext cx="7905813" cy="815287"/>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2118443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0"/>
            <a:ext cx="7772400" cy="1257300"/>
          </a:xfrm>
        </p:spPr>
        <p:txBody>
          <a:bodyPr/>
          <a:lstStyle/>
          <a:p>
            <a:pPr algn="ctr"/>
            <a:r>
              <a:rPr lang="en-US" sz="4800" dirty="0">
                <a:solidFill>
                  <a:srgbClr val="279594"/>
                </a:solidFill>
              </a:rPr>
              <a:t>The Ribbon (Cont.)</a:t>
            </a:r>
          </a:p>
        </p:txBody>
      </p:sp>
      <p:sp>
        <p:nvSpPr>
          <p:cNvPr id="3" name="Subtitle 2"/>
          <p:cNvSpPr>
            <a:spLocks noGrp="1"/>
          </p:cNvSpPr>
          <p:nvPr>
            <p:ph type="subTitle" idx="1"/>
          </p:nvPr>
        </p:nvSpPr>
        <p:spPr>
          <a:xfrm>
            <a:off x="670799" y="1524000"/>
            <a:ext cx="7315200" cy="1524000"/>
          </a:xfrm>
        </p:spPr>
        <p:txBody>
          <a:bodyPr>
            <a:normAutofit/>
          </a:bodyPr>
          <a:lstStyle/>
          <a:p>
            <a:pPr algn="l"/>
            <a:r>
              <a:rPr lang="en-US" sz="2400" dirty="0">
                <a:solidFill>
                  <a:schemeClr val="tx1"/>
                </a:solidFill>
              </a:rPr>
              <a:t>The </a:t>
            </a:r>
            <a:r>
              <a:rPr lang="en-US" sz="2400" i="1" dirty="0">
                <a:solidFill>
                  <a:schemeClr val="tx1"/>
                </a:solidFill>
              </a:rPr>
              <a:t>Design</a:t>
            </a:r>
            <a:r>
              <a:rPr lang="en-US" sz="2400" dirty="0">
                <a:solidFill>
                  <a:schemeClr val="tx1"/>
                </a:solidFill>
              </a:rPr>
              <a:t> tab gives you access to a variety of design tools, including document formatting, effects and page borders, which can give you document a polished look.  </a:t>
            </a: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52400" y="3733800"/>
            <a:ext cx="7930053" cy="97869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6918448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368219"/>
            <a:ext cx="7772400" cy="1143000"/>
          </a:xfrm>
        </p:spPr>
        <p:txBody>
          <a:bodyPr/>
          <a:lstStyle/>
          <a:p>
            <a:pPr algn="ctr"/>
            <a:r>
              <a:rPr lang="en-US" sz="4800" dirty="0">
                <a:solidFill>
                  <a:srgbClr val="279594"/>
                </a:solidFill>
              </a:rPr>
              <a:t>The Ribbon (Cont.)</a:t>
            </a:r>
          </a:p>
        </p:txBody>
      </p:sp>
      <p:sp>
        <p:nvSpPr>
          <p:cNvPr id="3" name="Subtitle 2"/>
          <p:cNvSpPr>
            <a:spLocks noGrp="1"/>
          </p:cNvSpPr>
          <p:nvPr>
            <p:ph type="subTitle" idx="1"/>
          </p:nvPr>
        </p:nvSpPr>
        <p:spPr>
          <a:xfrm>
            <a:off x="479323" y="1587418"/>
            <a:ext cx="7543800" cy="1752600"/>
          </a:xfrm>
        </p:spPr>
        <p:txBody>
          <a:bodyPr>
            <a:normAutofit/>
          </a:bodyPr>
          <a:lstStyle/>
          <a:p>
            <a:pPr algn="l"/>
            <a:r>
              <a:rPr lang="en-US" sz="2400" dirty="0">
                <a:solidFill>
                  <a:schemeClr val="tx1"/>
                </a:solidFill>
              </a:rPr>
              <a:t>The </a:t>
            </a:r>
            <a:r>
              <a:rPr lang="en-US" sz="2400" i="1" dirty="0">
                <a:solidFill>
                  <a:schemeClr val="tx1"/>
                </a:solidFill>
              </a:rPr>
              <a:t>Layout</a:t>
            </a:r>
            <a:r>
              <a:rPr lang="en-US" sz="2400" dirty="0">
                <a:solidFill>
                  <a:schemeClr val="tx1"/>
                </a:solidFill>
              </a:rPr>
              <a:t> tab allows you to change the print formatting of your document, including margin width, page orientation, page breaks, and more.  These tools will be helpful when preparing to print a document.</a:t>
            </a:r>
          </a:p>
        </p:txBody>
      </p:sp>
      <p:pic>
        <p:nvPicPr>
          <p:cNvPr id="921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20886"/>
          <a:stretch/>
        </p:blipFill>
        <p:spPr bwMode="auto">
          <a:xfrm>
            <a:off x="268328" y="3566160"/>
            <a:ext cx="7767085" cy="146304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37067521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8.0&quot;&gt;&lt;object type=&quot;1&quot; unique_id=&quot;10001&quot;&gt;&lt;object type=&quot;8&quot; unique_id=&quot;10201&quot;&gt;&lt;/object&gt;&lt;object type=&quot;2&quot; unique_id=&quot;10202&quot;&gt;&lt;object type=&quot;3&quot; unique_id=&quot;10203&quot;&gt;&lt;property id=&quot;20148&quot; value=&quot;5&quot;/&gt;&lt;property id=&quot;20300&quot; value=&quot;Slide 1&quot;/&gt;&lt;property id=&quot;20307&quot; value=&quot;256&quot;/&gt;&lt;/object&gt;&lt;/object&gt;&lt;/object&gt;&lt;/database&gt;"/>
  <p:tag name="SECTOMILLISECCONVERTED" val="1"/>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Adjacency">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2386</TotalTime>
  <Words>2289</Words>
  <Application>Microsoft Office PowerPoint</Application>
  <PresentationFormat>On-screen Show (4:3)</PresentationFormat>
  <Paragraphs>212</Paragraphs>
  <Slides>57</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57</vt:i4>
      </vt:variant>
    </vt:vector>
  </HeadingPairs>
  <TitlesOfParts>
    <vt:vector size="60" baseType="lpstr">
      <vt:lpstr>Arial</vt:lpstr>
      <vt:lpstr>Calibri</vt:lpstr>
      <vt:lpstr>Adjacency</vt:lpstr>
      <vt:lpstr>Welcome To Microsoft Word 2016</vt:lpstr>
      <vt:lpstr>Microsoft Word </vt:lpstr>
      <vt:lpstr>Word Interface</vt:lpstr>
      <vt:lpstr>Blank Page Overview</vt:lpstr>
      <vt:lpstr>The Ribbon</vt:lpstr>
      <vt:lpstr>The Ribbon (Cont.) </vt:lpstr>
      <vt:lpstr>The Ribbon (Cont.)</vt:lpstr>
      <vt:lpstr>The Ribbon (Cont.)</vt:lpstr>
      <vt:lpstr>The Ribbon (Cont.)</vt:lpstr>
      <vt:lpstr>The Ribbon (Cont.)</vt:lpstr>
      <vt:lpstr>The Ribbon (Cont.)</vt:lpstr>
      <vt:lpstr>The Ribbon (Cont.)</vt:lpstr>
      <vt:lpstr>The Ribbon (Cont.) </vt:lpstr>
      <vt:lpstr>The Ribbon (Cont.)</vt:lpstr>
      <vt:lpstr>The Quick Access Toolbar</vt:lpstr>
      <vt:lpstr>The Quick Access Toolbar Cont.</vt:lpstr>
      <vt:lpstr>The Ruler </vt:lpstr>
      <vt:lpstr>The Ruler (Cont.) </vt:lpstr>
      <vt:lpstr>Document Views </vt:lpstr>
      <vt:lpstr>Read Mode</vt:lpstr>
      <vt:lpstr>Print Mode</vt:lpstr>
      <vt:lpstr>Web Layout</vt:lpstr>
      <vt:lpstr>The Insertion Point</vt:lpstr>
      <vt:lpstr>The Insertion Point (Cont.)</vt:lpstr>
      <vt:lpstr>The Insertion Point Cont. </vt:lpstr>
      <vt:lpstr>Selecting Text </vt:lpstr>
      <vt:lpstr>Selecting Text (Cont.)</vt:lpstr>
      <vt:lpstr>Copy and Paste Text </vt:lpstr>
      <vt:lpstr>Copy and Paste Text (Cont.)</vt:lpstr>
      <vt:lpstr>Cut and Paste Text</vt:lpstr>
      <vt:lpstr>Cut and Paste Text (Cont.)</vt:lpstr>
      <vt:lpstr>How to Change Font</vt:lpstr>
      <vt:lpstr>How to Change Font (Cont.)</vt:lpstr>
      <vt:lpstr>Changing Font Size</vt:lpstr>
      <vt:lpstr>Changing Font Size (Cont.)</vt:lpstr>
      <vt:lpstr>Font Color </vt:lpstr>
      <vt:lpstr>Font Color (Cont.)</vt:lpstr>
      <vt:lpstr>Highlight Text</vt:lpstr>
      <vt:lpstr>Bold, Italic, and Underline</vt:lpstr>
      <vt:lpstr>Changing Text Alignment </vt:lpstr>
      <vt:lpstr>Page Orientation</vt:lpstr>
      <vt:lpstr>Changing Page Size </vt:lpstr>
      <vt:lpstr>Backstage View </vt:lpstr>
      <vt:lpstr>Backstage View (Cont.) </vt:lpstr>
      <vt:lpstr>New Document </vt:lpstr>
      <vt:lpstr>How to: Open an Existing Document </vt:lpstr>
      <vt:lpstr>How to: Open an Existing Document (Cont.) </vt:lpstr>
      <vt:lpstr>Save and Save As</vt:lpstr>
      <vt:lpstr>To Save a Document</vt:lpstr>
      <vt:lpstr>PowerPoint Presentation</vt:lpstr>
      <vt:lpstr>To Save a Document (Cont.)</vt:lpstr>
      <vt:lpstr>How To: Export Word to PDF </vt:lpstr>
      <vt:lpstr>How To: Export Word to PDF (Cont.)</vt:lpstr>
      <vt:lpstr>Exporting to Other File Types</vt:lpstr>
      <vt:lpstr>Exporting to Other File Types (Cont.)</vt:lpstr>
      <vt:lpstr>Exporting to Other File Types (Cont.)</vt:lpstr>
      <vt:lpstr>Exporting to Other File Types (Cont.)</vt:lpstr>
    </vt:vector>
  </TitlesOfParts>
  <Company>State Library of Ohio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Mandy Knapp</dc:creator>
  <cp:lastModifiedBy>user</cp:lastModifiedBy>
  <cp:revision>87</cp:revision>
  <cp:lastPrinted>2019-04-15T20:26:11Z</cp:lastPrinted>
  <dcterms:created xsi:type="dcterms:W3CDTF">2014-02-20T15:08:12Z</dcterms:created>
  <dcterms:modified xsi:type="dcterms:W3CDTF">2021-06-02T13:59:31Z</dcterms:modified>
</cp:coreProperties>
</file>