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6ABF0-E575-479A-9DB7-DE951D70FAF4}" type="datetimeFigureOut">
              <a:rPr lang="id-ID" smtClean="0"/>
              <a:t>03/11/2020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633EE-9ECB-4E81-BF15-EA29120E0D5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5412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DC03-05EA-481D-B8FA-856EE837F2FE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341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82B1-6782-4DCB-B3F1-93ABCFD4D67B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733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884C-B4AC-45FB-BC14-05496EF3EA37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771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299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08C0-CC9B-4972-999A-1831A1BD735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332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8F854-B865-4D89-97DD-C5ADC6311493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446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1988-6BBE-4C20-BDFD-F41F963D8060}" type="datetime1">
              <a:rPr lang="id-ID" smtClean="0"/>
              <a:t>03/11/2020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98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C410-D17E-446C-BC22-2C588EF06FD1}" type="datetime1">
              <a:rPr lang="id-ID" smtClean="0"/>
              <a:t>03/11/2020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579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195-714E-45B9-87B3-82D68DC15EEE}" type="datetime1">
              <a:rPr lang="id-ID" smtClean="0"/>
              <a:t>03/11/2020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831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6EA51-D1D6-4C98-8668-A4E2C12B10AC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3608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2820-8894-485B-9A57-D0D7D8A097EF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667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A5797-971E-4F0B-9FA0-9001BA524A9E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F81B0-F171-483C-83A1-439CE9B702C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386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DIFERENSIAL PADA </a:t>
            </a:r>
            <a:r>
              <a:rPr lang="en-US" sz="4800" b="1" dirty="0" smtClean="0">
                <a:solidFill>
                  <a:srgbClr val="FF0000"/>
                </a:solidFill>
              </a:rPr>
              <a:t>INTEGRAL</a:t>
            </a:r>
            <a:endParaRPr lang="id-ID" sz="4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Oleh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Amir </a:t>
            </a:r>
            <a:r>
              <a:rPr lang="en-US" b="1" dirty="0" err="1" smtClean="0">
                <a:solidFill>
                  <a:schemeClr val="tx1"/>
                </a:solidFill>
              </a:rPr>
              <a:t>Supriyanto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Fisika</a:t>
            </a:r>
            <a:r>
              <a:rPr lang="en-US" b="1" dirty="0" smtClean="0">
                <a:solidFill>
                  <a:schemeClr val="tx1"/>
                </a:solidFill>
              </a:rPr>
              <a:t>-FMIPA-</a:t>
            </a:r>
            <a:r>
              <a:rPr lang="en-US" b="1" dirty="0" err="1" smtClean="0">
                <a:solidFill>
                  <a:schemeClr val="tx1"/>
                </a:solidFill>
              </a:rPr>
              <a:t>Unila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9722-13F9-4449-8CA1-8D621A9E359D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6967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5865515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arenR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𝑑𝑣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=2</m:t>
                    </m:r>
                  </m:oMath>
                </a14:m>
                <a:r>
                  <a:rPr lang="en-US" dirty="0"/>
                  <a:t>;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𝑑𝑢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𝑑𝑥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=1</m:t>
                    </m:r>
                  </m:oMath>
                </a14:m>
                <a:r>
                  <a:rPr lang="en-US" dirty="0"/>
                  <a:t>; 	</a:t>
                </a:r>
                <a14:m>
                  <m:oMath xmlns:m="http://schemas.openxmlformats.org/officeDocument/2006/math">
                    <m:r>
                      <a:rPr lang="en-US" i="1"/>
                      <m:t>𝑓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𝑥</m:t>
                        </m:r>
                        <m:r>
                          <a:rPr lang="en-US" i="1"/>
                          <m:t>,</m:t>
                        </m:r>
                        <m:r>
                          <a:rPr lang="en-US" i="1"/>
                          <m:t>𝑣</m:t>
                        </m:r>
                      </m:e>
                    </m:d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𝑥</m:t>
                            </m:r>
                            <m:r>
                              <a:rPr lang="en-US" i="1"/>
                              <m:t>2</m:t>
                            </m:r>
                            <m:r>
                              <a:rPr lang="en-US" i="1"/>
                              <m:t>𝑥</m:t>
                            </m:r>
                          </m:sup>
                        </m:sSup>
                      </m:num>
                      <m:den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 ;    </a:t>
                </a:r>
                <a14:m>
                  <m:oMath xmlns:m="http://schemas.openxmlformats.org/officeDocument/2006/math">
                    <m:r>
                      <a:rPr lang="en-US" i="1"/>
                      <m:t>𝑓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𝑥</m:t>
                        </m:r>
                        <m:r>
                          <a:rPr lang="en-US" i="1"/>
                          <m:t>,</m:t>
                        </m:r>
                        <m:r>
                          <a:rPr lang="en-US" i="1"/>
                          <m:t>𝑢</m:t>
                        </m:r>
                      </m:e>
                    </m:d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𝑥𝑥</m:t>
                            </m:r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  <m:r>
                              <a:rPr lang="en-US" i="1"/>
                              <m:t>,</m:t>
                            </m:r>
                            <m:r>
                              <a:rPr lang="en-US" i="1"/>
                              <m:t>𝑡</m:t>
                            </m:r>
                          </m:e>
                        </m:d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𝑥</m:t>
                        </m:r>
                      </m:den>
                    </m:f>
                    <m:d>
                      <m:dPr>
                        <m:ctrlPr>
                          <a:rPr lang="id-ID" i="1"/>
                        </m:ctrlPr>
                      </m:dPr>
                      <m:e>
                        <m:f>
                          <m:fPr>
                            <m:ctrlPr>
                              <a:rPr lang="id-ID" i="1"/>
                            </m:ctrlPr>
                          </m:fPr>
                          <m:num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𝑒</m:t>
                                </m:r>
                              </m:e>
                              <m:sup>
                                <m:r>
                                  <a:rPr lang="en-US" i="1"/>
                                  <m:t>𝑥𝑡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/>
                              <m:t>𝑡</m:t>
                            </m:r>
                          </m:den>
                        </m:f>
                      </m:e>
                    </m:d>
                    <m:r>
                      <a:rPr lang="en-US" i="1"/>
                      <m:t>==</m:t>
                    </m:r>
                    <m:r>
                      <a:rPr lang="en-US" i="1"/>
                      <m:t>𝑡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𝑥𝑡</m:t>
                            </m:r>
                          </m:sup>
                        </m:sSup>
                      </m:num>
                      <m:den>
                        <m:r>
                          <a:rPr lang="en-US" i="1"/>
                          <m:t>𝑡</m:t>
                        </m:r>
                      </m:den>
                    </m:f>
                    <m:r>
                      <a:rPr lang="en-US" i="1"/>
                      <m:t>=</m:t>
                    </m:r>
                    <m:sSup>
                      <m:sSupPr>
                        <m:ctrlPr>
                          <a:rPr lang="id-ID" i="1"/>
                        </m:ctrlPr>
                      </m:sSupPr>
                      <m:e>
                        <m:r>
                          <a:rPr lang="en-US" i="1"/>
                          <m:t>𝑒</m:t>
                        </m:r>
                      </m:e>
                      <m:sup>
                        <m:r>
                          <a:rPr lang="en-US" i="1"/>
                          <m:t>𝑥𝑡</m:t>
                        </m:r>
                      </m:sup>
                    </m:sSup>
                  </m:oMath>
                </a14:m>
                <a:endParaRPr lang="id-ID" dirty="0"/>
              </a:p>
              <a:p>
                <a:pPr>
                  <a:buClr>
                    <a:schemeClr val="bg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𝑥</m:t>
                        </m:r>
                      </m:sub>
                      <m:sup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id-ID" i="1"/>
                            </m:ctrlPr>
                          </m:fPr>
                          <m:num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𝑒</m:t>
                                </m:r>
                              </m:e>
                              <m:sup>
                                <m:r>
                                  <a:rPr lang="en-US" i="1"/>
                                  <m:t>𝑥𝑡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/>
                              <m:t>𝑡</m:t>
                            </m:r>
                          </m:den>
                        </m:f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.2−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.1+</m:t>
                    </m:r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𝑥</m:t>
                        </m:r>
                      </m:sub>
                      <m:sup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sup>
                      <m:e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𝑥𝑡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−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+</m:t>
                    </m:r>
                    <m:sSubSup>
                      <m:sSubSupPr>
                        <m:ctrlPr>
                          <a:rPr lang="id-ID" i="1"/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id-ID" i="1"/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/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id-ID" i="1"/>
                                    </m:ctrlPr>
                                  </m:sSupPr>
                                  <m:e>
                                    <m:r>
                                      <a:rPr lang="en-US" i="1"/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i="1"/>
                                      <m:t>𝑥𝑡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i="1"/>
                                  <m:t>𝑥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i="1"/>
                          <m:t>𝑥</m:t>
                        </m:r>
                      </m:sub>
                      <m:sup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sup>
                    </m:sSubSup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−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+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−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2</m:t>
                        </m:r>
                      </m:num>
                      <m:den>
                        <m:r>
                          <a:rPr lang="en-US" i="1"/>
                          <m:t>𝑥</m:t>
                        </m:r>
                      </m:den>
                    </m:f>
                    <m:d>
                      <m:dPr>
                        <m:ctrlPr>
                          <a:rPr lang="id-ID" i="1"/>
                        </m:ctrlPr>
                      </m:dPr>
                      <m:e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  <m:r>
                          <a:rPr lang="en-US" i="1"/>
                          <m:t>−</m:t>
                        </m:r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d>
                  </m:oMath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5865515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599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 integral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aantiderevatif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i="1"/>
                      <m:t>𝑓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𝑥</m:t>
                        </m:r>
                      </m:e>
                    </m:d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𝑑𝐹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Ketika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𝑥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sSubSup>
                      <m:sSubSupPr>
                        <m:ctrlPr>
                          <a:rPr lang="id-ID" i="1"/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𝐹</m:t>
                            </m:r>
                            <m:r>
                              <a:rPr lang="en-US" i="1"/>
                              <m:t>(</m:t>
                            </m:r>
                            <m:r>
                              <a:rPr lang="en-US" i="1"/>
                              <m:t>𝑡</m:t>
                            </m:r>
                            <m:r>
                              <a:rPr lang="en-US" i="1"/>
                              <m:t>)</m:t>
                            </m:r>
                          </m:e>
                        </m:d>
                      </m:e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𝑥</m:t>
                        </m:r>
                      </m:sup>
                    </m:sSubSup>
                    <m:r>
                      <a:rPr lang="en-US" i="1"/>
                      <m:t>=</m:t>
                    </m:r>
                    <m:r>
                      <a:rPr lang="en-US" i="1"/>
                      <m:t>𝐹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𝑥</m:t>
                        </m:r>
                      </m:e>
                    </m:d>
                    <m:r>
                      <a:rPr lang="en-US" i="1"/>
                      <m:t>−</m:t>
                    </m:r>
                    <m:r>
                      <a:rPr lang="en-US" i="1"/>
                      <m:t>𝐹</m:t>
                    </m:r>
                    <m:r>
                      <a:rPr lang="en-US" i="1"/>
                      <m:t>(</m:t>
                    </m:r>
                    <m:r>
                      <a:rPr lang="en-US" i="1"/>
                      <m:t>𝑎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 …….(1)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(1)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 err="1"/>
                  <a:t>memberikan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/>
                          </m:ctrlPr>
                        </m:fPr>
                        <m:num>
                          <m:r>
                            <a:rPr lang="en-US" i="1"/>
                            <m:t>𝑑</m:t>
                          </m:r>
                        </m:num>
                        <m:den>
                          <m:r>
                            <a:rPr lang="en-US" i="1"/>
                            <m:t>𝑑𝑥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i="1"/>
                          </m:ctrlPr>
                        </m:naryPr>
                        <m:sub>
                          <m:r>
                            <a:rPr lang="en-US" i="1"/>
                            <m:t>𝑡</m:t>
                          </m:r>
                          <m:r>
                            <a:rPr lang="en-US" i="1"/>
                            <m:t>=</m:t>
                          </m:r>
                          <m:r>
                            <a:rPr lang="en-US" i="1"/>
                            <m:t>𝑎</m:t>
                          </m:r>
                        </m:sub>
                        <m:sup>
                          <m:r>
                            <a:rPr lang="en-US" i="1"/>
                            <m:t>𝑥</m:t>
                          </m:r>
                        </m:sup>
                        <m:e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id-ID" i="1"/>
                              </m:ctrlPr>
                            </m:dPr>
                            <m:e>
                              <m:r>
                                <a:rPr lang="en-US" i="1"/>
                                <m:t>𝑡</m:t>
                              </m:r>
                            </m:e>
                          </m:d>
                          <m:r>
                            <a:rPr lang="en-US" i="1"/>
                            <m:t>𝑑𝑡</m:t>
                          </m:r>
                        </m:e>
                      </m:nary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id-ID" i="1"/>
                          </m:ctrlPr>
                        </m:fPr>
                        <m:num>
                          <m:r>
                            <a:rPr lang="en-US" i="1"/>
                            <m:t>𝑑</m:t>
                          </m:r>
                        </m:num>
                        <m:den>
                          <m:r>
                            <a:rPr lang="en-US" i="1"/>
                            <m:t>𝑑𝑥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id-ID" i="1"/>
                          </m:ctrlPr>
                        </m:dPr>
                        <m:e>
                          <m:r>
                            <a:rPr lang="en-US" i="1"/>
                            <m:t>𝐹</m:t>
                          </m:r>
                          <m:d>
                            <m:dPr>
                              <m:ctrlPr>
                                <a:rPr lang="id-ID" i="1"/>
                              </m:ctrlPr>
                            </m:dPr>
                            <m:e>
                              <m:r>
                                <a:rPr lang="en-US" i="1"/>
                                <m:t>𝑥</m:t>
                              </m:r>
                            </m:e>
                          </m:d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𝐹</m:t>
                          </m:r>
                          <m:r>
                            <a:rPr lang="en-US" i="1"/>
                            <m:t>(</m:t>
                          </m:r>
                          <m:r>
                            <a:rPr lang="en-US" i="1"/>
                            <m:t>𝑎</m:t>
                          </m:r>
                          <m:r>
                            <a:rPr lang="en-US" i="1"/>
                            <m:t>)</m:t>
                          </m:r>
                        </m:e>
                      </m:d>
                      <m:r>
                        <a:rPr lang="en-US" i="1"/>
                        <m:t>=</m:t>
                      </m:r>
                      <m:r>
                        <a:rPr lang="en-US" i="1"/>
                        <m:t>𝑓</m:t>
                      </m:r>
                      <m:r>
                        <a:rPr lang="en-US" i="1"/>
                        <m:t>(</m:t>
                      </m:r>
                      <m:r>
                        <a:rPr lang="en-US" i="1"/>
                        <m:t>𝑥</m:t>
                      </m:r>
                      <m:r>
                        <a:rPr lang="en-US" i="1"/>
                        <m:t>)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Sebaliknya</a:t>
                </a:r>
                <a:r>
                  <a:rPr lang="en-US" dirty="0"/>
                  <a:t>, </a:t>
                </a:r>
                <a:r>
                  <a:rPr lang="en-US" dirty="0" err="1"/>
                  <a:t>ketika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𝑥</m:t>
                        </m:r>
                      </m:sub>
                      <m:sup>
                        <m:r>
                          <a:rPr lang="en-US" i="1"/>
                          <m:t>𝑎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r>
                      <a:rPr lang="en-US" i="1"/>
                      <m:t>𝐹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𝑎</m:t>
                        </m:r>
                      </m:e>
                    </m:d>
                    <m:r>
                      <a:rPr lang="en-US" i="1"/>
                      <m:t>−</m:t>
                    </m:r>
                    <m:r>
                      <a:rPr lang="en-US" i="1"/>
                      <m:t>𝐹</m:t>
                    </m:r>
                    <m:r>
                      <a:rPr lang="en-US" i="1"/>
                      <m:t>(</m:t>
                    </m:r>
                    <m:r>
                      <a:rPr lang="en-US" i="1"/>
                      <m:t>𝑥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diferensialnya</a:t>
                </a:r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:r>
                  <a:rPr lang="en-US" dirty="0" err="1"/>
                  <a:t>peubah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 err="1"/>
                  <a:t>memberikan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𝑥</m:t>
                        </m:r>
                      </m:sub>
                      <m:sup>
                        <m:r>
                          <a:rPr lang="en-US" i="1"/>
                          <m:t>𝑎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=−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𝐹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𝑥</m:t>
                        </m:r>
                      </m:e>
                    </m:d>
                    <m:r>
                      <a:rPr lang="en-US" i="1"/>
                      <m:t>=−</m:t>
                    </m:r>
                    <m:r>
                      <a:rPr lang="en-US" i="1"/>
                      <m:t>𝑓</m:t>
                    </m:r>
                    <m:r>
                      <a:rPr lang="en-US" i="1"/>
                      <m:t>(</m:t>
                    </m:r>
                    <m:r>
                      <a:rPr lang="en-US" i="1"/>
                      <m:t>𝑥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  ……  (2</a:t>
                </a:r>
                <a:r>
                  <a:rPr lang="en-US" dirty="0" smtClean="0"/>
                  <a:t>)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704" t="-213" r="-81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1E38-0883-479D-9D85-09C689E774CB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423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Persamaan</a:t>
                </a:r>
                <a:r>
                  <a:rPr lang="en-US" dirty="0"/>
                  <a:t> (1) </a:t>
                </a:r>
                <a:r>
                  <a:rPr lang="en-US" dirty="0" err="1"/>
                  <a:t>dan</a:t>
                </a:r>
                <a:r>
                  <a:rPr lang="en-US" dirty="0"/>
                  <a:t> (2) </a:t>
                </a:r>
                <a:r>
                  <a:rPr lang="en-US" dirty="0" err="1"/>
                  <a:t>tidak</a:t>
                </a:r>
                <a:r>
                  <a:rPr lang="en-US" dirty="0"/>
                  <a:t> </a:t>
                </a:r>
                <a:r>
                  <a:rPr lang="en-US" dirty="0" err="1"/>
                  <a:t>hanya</a:t>
                </a:r>
                <a:r>
                  <a:rPr lang="en-US" dirty="0"/>
                  <a:t> </a:t>
                </a:r>
                <a:r>
                  <a:rPr lang="en-US" dirty="0" err="1"/>
                  <a:t>berlaku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batas</a:t>
                </a:r>
                <a:r>
                  <a:rPr lang="en-US" dirty="0"/>
                  <a:t> integral </a:t>
                </a:r>
                <a:r>
                  <a:rPr lang="en-US" i="1" dirty="0"/>
                  <a:t>t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hingga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,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i="1" dirty="0"/>
                  <a:t>t 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dirty="0" err="1"/>
                  <a:t>namun</a:t>
                </a:r>
                <a:r>
                  <a:rPr lang="en-US" dirty="0"/>
                  <a:t> yang </a:t>
                </a:r>
                <a:r>
                  <a:rPr lang="en-US" dirty="0" err="1"/>
                  <a:t>berlaku</a:t>
                </a:r>
                <a:r>
                  <a:rPr lang="en-US" dirty="0"/>
                  <a:t> </a:t>
                </a:r>
                <a:r>
                  <a:rPr lang="en-US" dirty="0" err="1"/>
                  <a:t>umum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𝑡</m:t>
                    </m:r>
                    <m:r>
                      <a:rPr lang="en-US" i="1"/>
                      <m:t>=</m:t>
                    </m:r>
                    <m:r>
                      <a:rPr lang="en-US" i="1"/>
                      <m:t>𝑎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hingga</a:t>
                </a:r>
                <a14:m>
                  <m:oMath xmlns:m="http://schemas.openxmlformats.org/officeDocument/2006/math">
                    <m:r>
                      <a:rPr lang="en-US" i="1"/>
                      <m:t> </m:t>
                    </m:r>
                    <m:r>
                      <a:rPr lang="en-US" i="1"/>
                      <m:t>𝑡</m:t>
                    </m:r>
                    <m:r>
                      <a:rPr lang="en-US" i="1"/>
                      <m:t>=</m:t>
                    </m:r>
                    <m:r>
                      <a:rPr lang="en-US" i="1"/>
                      <m:t>𝜐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</m:t>
                        </m:r>
                        <m:r>
                          <a:rPr lang="en-US" i="1"/>
                          <m:t>𝜈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𝜈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e>
                    </m:nary>
                    <m:r>
                      <a:rPr lang="en-US" i="1"/>
                      <m:t>𝑑𝑡</m:t>
                    </m:r>
                    <m:r>
                      <a:rPr lang="en-US" i="1"/>
                      <m:t>=</m:t>
                    </m:r>
                    <m:r>
                      <a:rPr lang="en-US" i="1"/>
                      <m:t>𝑓</m:t>
                    </m:r>
                    <m:r>
                      <a:rPr lang="en-US" i="1"/>
                      <m:t>(</m:t>
                    </m:r>
                    <m:r>
                      <a:rPr lang="en-US" i="1"/>
                      <m:t>𝜈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	…….(3)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</m:t>
                        </m:r>
                        <m:r>
                          <a:rPr lang="en-US" i="1"/>
                          <m:t>𝜈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𝑢</m:t>
                        </m:r>
                      </m:sub>
                      <m:sup>
                        <m:r>
                          <a:rPr lang="en-US" i="1"/>
                          <m:t>𝑏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e>
                    </m:nary>
                    <m:r>
                      <a:rPr lang="en-US" i="1"/>
                      <m:t>=−</m:t>
                    </m:r>
                    <m:r>
                      <a:rPr lang="en-US" i="1"/>
                      <m:t>𝑓</m:t>
                    </m:r>
                    <m:r>
                      <a:rPr lang="en-US" i="1"/>
                      <m:t>(</m:t>
                    </m:r>
                    <m:r>
                      <a:rPr lang="en-US" i="1"/>
                      <m:t>𝑢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……  (4)</a:t>
                </a:r>
                <a:endParaRPr lang="id-ID" dirty="0"/>
              </a:p>
              <a:p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1">
                <a:blip r:embed="rId2"/>
                <a:stretch>
                  <a:fillRect l="-1852" t="-1477" r="-81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711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Selanjutnya</a:t>
                </a:r>
                <a:r>
                  <a:rPr lang="en-US" dirty="0"/>
                  <a:t>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mendeferensialkan</a:t>
                </a:r>
                <a:r>
                  <a:rPr lang="en-US" dirty="0"/>
                  <a:t> </a:t>
                </a:r>
                <a:r>
                  <a:rPr lang="en-US" dirty="0" err="1"/>
                  <a:t>sebuah</a:t>
                </a:r>
                <a:r>
                  <a:rPr lang="en-US" dirty="0"/>
                  <a:t> integral </a:t>
                </a:r>
                <a:r>
                  <a:rPr lang="en-US" i="1" dirty="0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𝑢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/>
                      <m:t>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, </a:t>
                </a:r>
                <a:r>
                  <a:rPr lang="en-US" dirty="0" err="1"/>
                  <a:t>dengan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  <m:r>
                      <a:rPr lang="en-US" i="1"/>
                      <m:t>=</m:t>
                    </m:r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𝑢</m:t>
                        </m:r>
                      </m:sub>
                      <m:sup>
                        <m:r>
                          <a:rPr lang="en-US" i="1"/>
                          <m:t>𝜈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e>
                    </m:nary>
                    <m:r>
                      <a:rPr lang="en-US" i="1"/>
                      <m:t>𝑑𝑡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Penghitungan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𝑥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=</m:t>
                        </m:r>
                        <m:f>
                          <m:fPr>
                            <m:ctrlPr>
                              <a:rPr lang="id-ID" i="1"/>
                            </m:ctrlPr>
                          </m:fPr>
                          <m:num>
                            <m:r>
                              <a:rPr lang="en-US" i="1"/>
                              <m:t>𝑑𝐼</m:t>
                            </m:r>
                          </m:num>
                          <m:den>
                            <m:r>
                              <a:rPr lang="en-US" i="1"/>
                              <m:t>𝑑𝑥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harus</a:t>
                </a:r>
                <a:r>
                  <a:rPr lang="en-US" dirty="0"/>
                  <a:t> </a:t>
                </a:r>
                <a:r>
                  <a:rPr lang="en-US" dirty="0" err="1"/>
                  <a:t>melalui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parsial</a:t>
                </a:r>
                <a:r>
                  <a:rPr lang="en-US" dirty="0"/>
                  <a:t> </a:t>
                </a:r>
                <a:r>
                  <a:rPr lang="en-US" i="1" dirty="0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𝑢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juga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/>
                      <m:t>𝜈</m:t>
                    </m:r>
                  </m:oMath>
                </a14:m>
                <a:r>
                  <a:rPr lang="en-US" dirty="0"/>
                  <a:t>.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𝑑𝐼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𝐼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𝑢</m:t>
                        </m:r>
                      </m:den>
                    </m:f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𝑑𝑢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+</m:t>
                    </m:r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𝐼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𝑣</m:t>
                        </m:r>
                      </m:den>
                    </m:f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𝑑𝑣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  <a:blipFill rotWithShape="1">
                <a:blip r:embed="rId2"/>
                <a:stretch>
                  <a:fillRect l="-1852" t="-1459" r="-266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304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err="1"/>
                  <a:t>Karena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𝐼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𝑢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𝐼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𝑣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berturut-turut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parsial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𝑣</m:t>
                    </m:r>
                  </m:oMath>
                </a14:m>
                <a:r>
                  <a:rPr lang="en-US" dirty="0"/>
                  <a:t> (=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𝑣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𝑢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, </a:t>
                </a:r>
                <a:r>
                  <a:rPr lang="en-US" dirty="0" err="1"/>
                  <a:t>sebaliknya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parsial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𝑢</m:t>
                    </m:r>
                  </m:oMath>
                </a14:m>
                <a:r>
                  <a:rPr lang="en-US" dirty="0"/>
                  <a:t> (=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𝑢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𝑣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𝐼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𝑣</m:t>
                        </m:r>
                      </m:den>
                    </m:f>
                    <m:r>
                      <a:rPr lang="en-US" i="1"/>
                      <m:t>=</m:t>
                    </m:r>
                    <m:r>
                      <a:rPr lang="en-US" i="1"/>
                      <m:t>𝑓</m:t>
                    </m:r>
                    <m:r>
                      <a:rPr lang="en-US" i="1"/>
                      <m:t>(</m:t>
                    </m:r>
                    <m:r>
                      <a:rPr lang="en-US" i="1"/>
                      <m:t>𝑣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𝜕</m:t>
                        </m:r>
                        <m:r>
                          <a:rPr lang="en-US" i="1"/>
                          <m:t>𝐼</m:t>
                        </m:r>
                      </m:num>
                      <m:den>
                        <m:r>
                          <a:rPr lang="en-US" i="1"/>
                          <m:t>𝜕</m:t>
                        </m:r>
                        <m:r>
                          <a:rPr lang="en-US" i="1"/>
                          <m:t>𝑢</m:t>
                        </m:r>
                      </m:den>
                    </m:f>
                    <m:r>
                      <a:rPr lang="en-US" i="1"/>
                      <m:t>=</m:t>
                    </m:r>
                    <m:r>
                      <a:rPr lang="en-US" i="1"/>
                      <m:t>𝑓</m:t>
                    </m:r>
                    <m:r>
                      <a:rPr lang="en-US" i="1"/>
                      <m:t>(</m:t>
                    </m:r>
                    <m:r>
                      <a:rPr lang="en-US" i="1"/>
                      <m:t>𝑢</m:t>
                    </m:r>
                    <m:r>
                      <a:rPr lang="en-US" i="1"/>
                      <m:t>)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Diperoleh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𝑢</m:t>
                        </m:r>
                      </m:sub>
                      <m:sup>
                        <m:r>
                          <a:rPr lang="en-US" i="1"/>
                          <m:t>𝑣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r>
                      <a:rPr lang="en-US" i="1"/>
                      <m:t>𝑓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𝑣</m:t>
                        </m:r>
                      </m:e>
                    </m:d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𝑑𝑣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r>
                      <a:rPr lang="en-US" i="1"/>
                      <m:t>−</m:t>
                    </m:r>
                    <m:r>
                      <a:rPr lang="en-US" i="1"/>
                      <m:t>𝑓</m:t>
                    </m:r>
                    <m:d>
                      <m:dPr>
                        <m:ctrlPr>
                          <a:rPr lang="id-ID" i="1"/>
                        </m:ctrlPr>
                      </m:dPr>
                      <m:e>
                        <m:r>
                          <a:rPr lang="en-US" i="1"/>
                          <m:t>𝑢</m:t>
                        </m:r>
                      </m:e>
                    </m:d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𝑑𝑢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  ……..(5</a:t>
                </a:r>
                <a:r>
                  <a:rPr lang="en-US" dirty="0" smtClean="0"/>
                  <a:t>)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 r="-118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528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Berdasarkan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(5),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juga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𝑑𝐼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 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/>
                      <m:t>𝐼</m:t>
                    </m:r>
                    <m:r>
                      <a:rPr lang="en-US" i="1"/>
                      <m:t>=</m:t>
                    </m:r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𝑏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  <m:r>
                              <a:rPr lang="en-US" i="1"/>
                              <m:t>,</m:t>
                            </m:r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melibatkan</a:t>
                </a:r>
                <a:r>
                  <a:rPr lang="en-US" dirty="0"/>
                  <a:t> </a:t>
                </a:r>
                <a:r>
                  <a:rPr lang="en-US" dirty="0" err="1"/>
                  <a:t>dua</a:t>
                </a:r>
                <a:r>
                  <a:rPr lang="en-US" dirty="0"/>
                  <a:t> </a:t>
                </a:r>
                <a:r>
                  <a:rPr lang="en-US" dirty="0" err="1"/>
                  <a:t>peubah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:r>
                  <a:rPr lang="en-US" dirty="0"/>
                  <a:t> x</a:t>
                </a:r>
                <a:r>
                  <a:rPr lang="en-US" i="1" dirty="0"/>
                  <a:t> </a:t>
                </a:r>
                <a:r>
                  <a:rPr lang="en-US" dirty="0" err="1"/>
                  <a:t>dan</a:t>
                </a:r>
                <a:r>
                  <a:rPr lang="en-US" i="1" dirty="0"/>
                  <a:t> t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:r>
                  <a:rPr lang="en-US" dirty="0" err="1"/>
                  <a:t>syarat</a:t>
                </a:r>
                <a:r>
                  <a:rPr lang="en-US" dirty="0"/>
                  <a:t> </a:t>
                </a:r>
                <a:r>
                  <a:rPr lang="en-US" dirty="0" err="1"/>
                  <a:t>batasnya</a:t>
                </a:r>
                <a:r>
                  <a:rPr lang="en-US" dirty="0"/>
                  <a:t> </a:t>
                </a:r>
                <a:r>
                  <a:rPr lang="en-US" i="1" dirty="0"/>
                  <a:t> a </a:t>
                </a:r>
                <a:r>
                  <a:rPr lang="en-US" dirty="0" err="1"/>
                  <a:t>dan</a:t>
                </a:r>
                <a:r>
                  <a:rPr lang="en-US" i="1" dirty="0"/>
                  <a:t> b </a:t>
                </a:r>
                <a:r>
                  <a:rPr lang="en-US" dirty="0" err="1"/>
                  <a:t>berupa</a:t>
                </a:r>
                <a:r>
                  <a:rPr lang="en-US" dirty="0"/>
                  <a:t> </a:t>
                </a:r>
                <a:r>
                  <a:rPr lang="en-US" dirty="0" err="1"/>
                  <a:t>tetapan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diferensialnya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𝑏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id-ID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  <m:r>
                              <a:rPr lang="en-US" i="1"/>
                              <m:t>,</m:t>
                            </m:r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𝑏</m:t>
                        </m:r>
                      </m:sup>
                      <m:e>
                        <m:f>
                          <m:fPr>
                            <m:ctrlPr>
                              <a:rPr lang="id-ID" i="1"/>
                            </m:ctrlPr>
                          </m:fPr>
                          <m:num>
                            <m:r>
                              <a:rPr lang="en-US" i="1"/>
                              <m:t>𝜕</m:t>
                            </m:r>
                            <m:r>
                              <a:rPr lang="en-US" i="1"/>
                              <m:t>𝑓</m:t>
                            </m:r>
                            <m:d>
                              <m:dPr>
                                <m:ctrlPr>
                                  <a:rPr lang="id-ID" i="1"/>
                                </m:ctrlPr>
                              </m:dPr>
                              <m:e>
                                <m:r>
                                  <a:rPr lang="en-US" i="1"/>
                                  <m:t>𝑥</m:t>
                                </m:r>
                                <m:r>
                                  <a:rPr lang="en-US" i="1"/>
                                  <m:t>,</m:t>
                                </m:r>
                                <m:r>
                                  <a:rPr lang="en-US" i="1"/>
                                  <m:t>𝑡</m:t>
                                </m:r>
                              </m:e>
                            </m:d>
                          </m:num>
                          <m:den>
                            <m:r>
                              <a:rPr lang="en-US" i="1"/>
                              <m:t>𝜕</m:t>
                            </m:r>
                            <m:r>
                              <a:rPr lang="en-US" i="1"/>
                              <m:t>𝑥</m:t>
                            </m:r>
                          </m:den>
                        </m:f>
                        <m:r>
                          <a:rPr lang="en-US" i="1"/>
                          <m:t>𝑑𝑡</m:t>
                        </m:r>
                      </m:e>
                    </m:nary>
                  </m:oMath>
                </a14:m>
                <a:r>
                  <a:rPr lang="en-US" dirty="0"/>
                  <a:t> …..(6)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1852" t="-1540" r="-192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2720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r>
                  <a:rPr lang="en-US" dirty="0" smtClean="0"/>
                  <a:t>Kombinasi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(5) </a:t>
                </a:r>
                <a:r>
                  <a:rPr lang="en-US" dirty="0" err="1"/>
                  <a:t>dan</a:t>
                </a:r>
                <a:r>
                  <a:rPr lang="en-US" dirty="0"/>
                  <a:t> (6)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formulasi</a:t>
                </a:r>
                <a:r>
                  <a:rPr lang="en-US" dirty="0"/>
                  <a:t>, </a:t>
                </a:r>
                <a:r>
                  <a:rPr lang="en-US" dirty="0" err="1"/>
                  <a:t>biasa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kaidah</a:t>
                </a:r>
                <a:r>
                  <a:rPr lang="en-US" dirty="0"/>
                  <a:t> Leibniz (</a:t>
                </a:r>
                <a:r>
                  <a:rPr lang="en-US" i="1" dirty="0"/>
                  <a:t>Leibniz rule</a:t>
                </a:r>
                <a:r>
                  <a:rPr lang="en-US" dirty="0"/>
                  <a:t>):</a:t>
                </a:r>
                <a:endParaRPr lang="id-ID" dirty="0"/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/>
                          </m:ctrlPr>
                        </m:fPr>
                        <m:num>
                          <m:r>
                            <a:rPr lang="en-US" i="1"/>
                            <m:t>𝑑</m:t>
                          </m:r>
                        </m:num>
                        <m:den>
                          <m:r>
                            <a:rPr lang="en-US" i="1"/>
                            <m:t>𝑑𝑥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i="1"/>
                          </m:ctrlPr>
                        </m:naryPr>
                        <m:sub>
                          <m:r>
                            <a:rPr lang="en-US" i="1"/>
                            <m:t>𝑢</m:t>
                          </m:r>
                          <m:r>
                            <a:rPr lang="en-US" i="1"/>
                            <m:t>(</m:t>
                          </m:r>
                          <m:r>
                            <a:rPr lang="en-US" i="1"/>
                            <m:t>𝑥</m:t>
                          </m:r>
                          <m:r>
                            <a:rPr lang="en-US" i="1"/>
                            <m:t>)</m:t>
                          </m:r>
                        </m:sub>
                        <m:sup>
                          <m:r>
                            <a:rPr lang="en-US" i="1"/>
                            <m:t>𝑣</m:t>
                          </m:r>
                          <m:r>
                            <a:rPr lang="en-US" i="1"/>
                            <m:t>(</m:t>
                          </m:r>
                          <m:r>
                            <a:rPr lang="en-US" i="1"/>
                            <m:t>𝑥</m:t>
                          </m:r>
                          <m:r>
                            <a:rPr lang="en-US" i="1"/>
                            <m:t>)</m:t>
                          </m:r>
                        </m:sup>
                        <m:e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id-ID" i="1"/>
                              </m:ctrlPr>
                            </m:dPr>
                            <m:e>
                              <m:r>
                                <a:rPr lang="en-US" i="1"/>
                                <m:t>𝑥</m:t>
                              </m:r>
                              <m:r>
                                <a:rPr lang="en-US" i="1"/>
                                <m:t>,</m:t>
                              </m:r>
                              <m:r>
                                <a:rPr lang="en-US" i="1"/>
                                <m:t>𝑡</m:t>
                              </m:r>
                            </m:e>
                          </m:d>
                          <m:r>
                            <a:rPr lang="en-US" i="1"/>
                            <m:t>𝑑𝑡</m:t>
                          </m:r>
                        </m:e>
                      </m:nary>
                      <m:r>
                        <a:rPr lang="en-US" i="1"/>
                        <m:t>=</m:t>
                      </m:r>
                      <m:r>
                        <a:rPr lang="en-US" i="1"/>
                        <m:t>𝑓</m:t>
                      </m:r>
                      <m:d>
                        <m:dPr>
                          <m:ctrlPr>
                            <a:rPr lang="id-ID" i="1"/>
                          </m:ctrlPr>
                        </m:dPr>
                        <m:e>
                          <m:r>
                            <a:rPr lang="en-US" i="1"/>
                            <m:t>𝑥</m:t>
                          </m:r>
                          <m:r>
                            <a:rPr lang="en-US" i="1"/>
                            <m:t>,</m:t>
                          </m:r>
                          <m:r>
                            <a:rPr lang="en-US" i="1"/>
                            <m:t>𝑣</m:t>
                          </m:r>
                        </m:e>
                      </m:d>
                      <m:f>
                        <m:fPr>
                          <m:ctrlPr>
                            <a:rPr lang="id-ID" i="1"/>
                          </m:ctrlPr>
                        </m:fPr>
                        <m:num>
                          <m:r>
                            <a:rPr lang="en-US" i="1"/>
                            <m:t>𝑑𝑣</m:t>
                          </m:r>
                        </m:num>
                        <m:den>
                          <m:r>
                            <a:rPr lang="en-US" i="1"/>
                            <m:t>𝑑𝑥</m:t>
                          </m:r>
                        </m:den>
                      </m:f>
                      <m:r>
                        <a:rPr lang="en-US" i="1"/>
                        <m:t>−</m:t>
                      </m:r>
                      <m:r>
                        <a:rPr lang="en-US" i="1"/>
                        <m:t>𝑓</m:t>
                      </m:r>
                      <m:d>
                        <m:dPr>
                          <m:ctrlPr>
                            <a:rPr lang="id-ID" i="1"/>
                          </m:ctrlPr>
                        </m:dPr>
                        <m:e>
                          <m:r>
                            <a:rPr lang="en-US" i="1"/>
                            <m:t>𝑥</m:t>
                          </m:r>
                          <m:r>
                            <a:rPr lang="en-US" i="1"/>
                            <m:t>,</m:t>
                          </m:r>
                          <m:r>
                            <a:rPr lang="en-US" i="1"/>
                            <m:t>𝑢</m:t>
                          </m:r>
                        </m:e>
                      </m:d>
                      <m:f>
                        <m:fPr>
                          <m:ctrlPr>
                            <a:rPr lang="id-ID" i="1"/>
                          </m:ctrlPr>
                        </m:fPr>
                        <m:num>
                          <m:r>
                            <a:rPr lang="en-US" i="1"/>
                            <m:t>𝑑𝑢</m:t>
                          </m:r>
                        </m:num>
                        <m:den>
                          <m:r>
                            <a:rPr lang="en-US" i="1"/>
                            <m:t>𝑑𝑥</m:t>
                          </m:r>
                        </m:den>
                      </m:f>
                      <m:r>
                        <a:rPr lang="en-US" i="1"/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400050" lvl="1" indent="0">
                  <a:buNone/>
                </a:pPr>
                <a:r>
                  <a:rPr lang="en-US" dirty="0" smtClean="0"/>
                  <a:t>			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</a:rPr>
                      <m:t>        </m:t>
                    </m:r>
                    <m:nary>
                      <m:naryPr>
                        <m:limLoc m:val="undOvr"/>
                        <m:ctrlPr>
                          <a:rPr lang="id-ID" sz="3200" i="1"/>
                        </m:ctrlPr>
                      </m:naryPr>
                      <m:sub>
                        <m:r>
                          <a:rPr lang="en-US" sz="3200" i="1"/>
                          <m:t>𝑢</m:t>
                        </m:r>
                        <m:r>
                          <a:rPr lang="en-US" sz="3200" i="1"/>
                          <m:t>(</m:t>
                        </m:r>
                        <m:r>
                          <a:rPr lang="en-US" sz="3200" i="1"/>
                          <m:t>𝑥</m:t>
                        </m:r>
                        <m:r>
                          <a:rPr lang="en-US" sz="3200" i="1"/>
                          <m:t>)</m:t>
                        </m:r>
                      </m:sub>
                      <m:sup>
                        <m:r>
                          <a:rPr lang="en-US" sz="3200" i="1"/>
                          <m:t>𝑣</m:t>
                        </m:r>
                        <m:r>
                          <a:rPr lang="en-US" sz="3200" i="1"/>
                          <m:t>(</m:t>
                        </m:r>
                        <m:r>
                          <a:rPr lang="en-US" sz="3200" i="1"/>
                          <m:t>𝑥</m:t>
                        </m:r>
                        <m:r>
                          <a:rPr lang="en-US" sz="3200" i="1"/>
                          <m:t>)</m:t>
                        </m:r>
                      </m:sup>
                      <m:e>
                        <m:f>
                          <m:fPr>
                            <m:ctrlPr>
                              <a:rPr lang="id-ID" sz="3200" i="1"/>
                            </m:ctrlPr>
                          </m:fPr>
                          <m:num>
                            <m:r>
                              <a:rPr lang="en-US" sz="3200" i="1"/>
                              <m:t>𝜕</m:t>
                            </m:r>
                            <m:r>
                              <a:rPr lang="en-US" sz="3200" i="1"/>
                              <m:t>𝑓</m:t>
                            </m:r>
                            <m:d>
                              <m:dPr>
                                <m:ctrlPr>
                                  <a:rPr lang="id-ID" sz="3200" i="1"/>
                                </m:ctrlPr>
                              </m:dPr>
                              <m:e>
                                <m:r>
                                  <a:rPr lang="en-US" sz="3200" i="1"/>
                                  <m:t>𝑥</m:t>
                                </m:r>
                                <m:r>
                                  <a:rPr lang="en-US" sz="3200" i="1"/>
                                  <m:t>,</m:t>
                                </m:r>
                                <m:r>
                                  <a:rPr lang="en-US" sz="3200" i="1"/>
                                  <m:t>𝑡</m:t>
                                </m:r>
                              </m:e>
                            </m:d>
                          </m:num>
                          <m:den>
                            <m:r>
                              <a:rPr lang="en-US" sz="3200" i="1"/>
                              <m:t>𝜕</m:t>
                            </m:r>
                            <m:r>
                              <a:rPr lang="en-US" sz="3200" i="1"/>
                              <m:t>𝑥</m:t>
                            </m:r>
                          </m:den>
                        </m:f>
                        <m:r>
                          <a:rPr lang="en-US" sz="3200" i="1"/>
                          <m:t>𝑑𝑡</m:t>
                        </m:r>
                      </m:e>
                    </m:nary>
                  </m:oMath>
                </a14:m>
                <a:r>
                  <a:rPr lang="en-US" dirty="0"/>
                  <a:t>  	</a:t>
                </a:r>
                <a:r>
                  <a:rPr lang="en-US" dirty="0" smtClean="0"/>
                  <a:t>…..(</a:t>
                </a:r>
                <a:r>
                  <a:rPr lang="en-US" dirty="0"/>
                  <a:t>7)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1852" t="-1540" r="-251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913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err="1"/>
                  <a:t>Contoh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514350" lvl="0" indent="-514350">
                  <a:buFont typeface="+mj-lt"/>
                  <a:buAutoNum type="arabicParenR"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=0</m:t>
                        </m:r>
                      </m:sub>
                      <m:sup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id-ID" i="1"/>
                                </m:ctrlPr>
                              </m:fPr>
                              <m:num>
                                <m:r>
                                  <a:rPr lang="en-US" i="1"/>
                                  <m:t>1</m:t>
                                </m:r>
                              </m:num>
                              <m:den>
                                <m:r>
                                  <a:rPr lang="en-US" i="1"/>
                                  <m:t>3</m:t>
                                </m:r>
                              </m:den>
                            </m:f>
                          </m:sup>
                        </m:sSup>
                      </m:sup>
                      <m:e>
                        <m:sSup>
                          <m:sSupPr>
                            <m:ctrlPr>
                              <a:rPr lang="id-ID" i="1"/>
                            </m:ctrlPr>
                          </m:sSupPr>
                          <m:e>
                            <m:r>
                              <a:rPr lang="en-US" i="1"/>
                              <m:t>𝑡</m:t>
                            </m:r>
                          </m:e>
                          <m:sup>
                            <m:r>
                              <a:rPr lang="en-US" i="1"/>
                              <m:t>2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</m:e>
                    </m:nary>
                  </m:oMath>
                </a14:m>
                <a:endParaRPr lang="id-ID" dirty="0"/>
              </a:p>
              <a:p>
                <a:pPr marL="514350" lvl="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i="1"/>
                      <m:t>  </m:t>
                    </m:r>
                  </m:oMath>
                </a14:m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/>
                        </m:ctrlPr>
                      </m:fPr>
                      <m:num>
                        <m:r>
                          <a:rPr lang="en-US" i="1"/>
                          <m:t>𝑑</m:t>
                        </m:r>
                      </m:num>
                      <m:den>
                        <m:r>
                          <a:rPr lang="en-US" i="1"/>
                          <m:t>𝑑𝑥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id-ID" i="1"/>
                        </m:ctrlPr>
                      </m:naryPr>
                      <m:sub>
                        <m:r>
                          <a:rPr lang="en-US" i="1"/>
                          <m:t>𝑡</m:t>
                        </m:r>
                        <m:r>
                          <a:rPr lang="en-US" i="1"/>
                          <m:t>=</m:t>
                        </m:r>
                        <m:r>
                          <a:rPr lang="en-US" i="1"/>
                          <m:t>𝑥</m:t>
                        </m:r>
                      </m:sub>
                      <m:sup>
                        <m:r>
                          <a:rPr lang="en-US" i="1"/>
                          <m:t>2</m:t>
                        </m:r>
                        <m:r>
                          <a:rPr lang="en-US" i="1"/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id-ID" i="1"/>
                            </m:ctrlPr>
                          </m:fPr>
                          <m:num>
                            <m:sSup>
                              <m:sSupPr>
                                <m:ctrlPr>
                                  <a:rPr lang="id-ID" i="1"/>
                                </m:ctrlPr>
                              </m:sSupPr>
                              <m:e>
                                <m:r>
                                  <a:rPr lang="en-US" i="1"/>
                                  <m:t>𝑒</m:t>
                                </m:r>
                              </m:e>
                              <m:sup>
                                <m:r>
                                  <a:rPr lang="en-US" i="1"/>
                                  <m:t>𝑥𝑡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/>
                              <m:t>𝑡</m:t>
                            </m:r>
                          </m:den>
                        </m:f>
                        <m:r>
                          <a:rPr lang="en-US" i="1"/>
                          <m:t>𝑑𝑡</m:t>
                        </m:r>
                      </m:e>
                    </m:nary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926" t="-142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3892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Penyelesaian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514350" lvl="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𝑑𝑣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/>
                  <a:t>;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𝑑𝑢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=0</m:t>
                          </m:r>
                        </m:sub>
                        <m:sup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sup>
                          </m:sSup>
                        </m:sup>
                        <m: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sup>
                          </m:sSup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𝑑𝑣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.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i="1">
                          <a:latin typeface="Cambria Math"/>
                        </a:rPr>
                        <m:t>−0=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852" t="-144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E66E-2B5A-4EA9-ACB3-91C3B9B826CF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F81B0-F171-483C-83A1-439CE9B702CE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547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709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DIFERENSIAL PADA 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DIFERENSIAL PADA INTEGRAL</dc:title>
  <dc:creator>User</dc:creator>
  <cp:lastModifiedBy>User</cp:lastModifiedBy>
  <cp:revision>2</cp:revision>
  <dcterms:created xsi:type="dcterms:W3CDTF">2020-11-03T13:44:38Z</dcterms:created>
  <dcterms:modified xsi:type="dcterms:W3CDTF">2020-11-03T14:01:08Z</dcterms:modified>
</cp:coreProperties>
</file>