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258" r:id="rId3"/>
    <p:sldId id="260" r:id="rId4"/>
    <p:sldId id="259" r:id="rId5"/>
    <p:sldId id="261" r:id="rId6"/>
    <p:sldId id="295" r:id="rId7"/>
    <p:sldId id="300" r:id="rId8"/>
    <p:sldId id="301" r:id="rId9"/>
    <p:sldId id="302" r:id="rId10"/>
    <p:sldId id="303" r:id="rId11"/>
    <p:sldId id="304" r:id="rId12"/>
    <p:sldId id="296" r:id="rId13"/>
    <p:sldId id="263" r:id="rId14"/>
    <p:sldId id="305" r:id="rId15"/>
    <p:sldId id="306" r:id="rId16"/>
    <p:sldId id="307" r:id="rId17"/>
    <p:sldId id="268" r:id="rId1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9CB3"/>
    <a:srgbClr val="595959"/>
    <a:srgbClr val="5F6485"/>
    <a:srgbClr val="746F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76" d="100"/>
          <a:sy n="76" d="100"/>
        </p:scale>
        <p:origin x="-480" y="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5780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1055781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3199FE-D3F4-4DB7-839A-05384328F25C}" type="datetimeFigureOut">
              <a:rPr lang="zh-CN" altLang="en-US" smtClean="0"/>
              <a:pPr/>
              <a:t>2021/6/13</a:t>
            </a:fld>
            <a:endParaRPr lang="zh-CN" altLang="en-US"/>
          </a:p>
        </p:txBody>
      </p:sp>
      <p:sp>
        <p:nvSpPr>
          <p:cNvPr id="1055782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1055783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55784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1055785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FA8791-0B85-476E-85AE-5C09E31F728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42379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330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9331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9332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B02EC-97C0-4E19-AA45-E904FCC1D11E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968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9969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9970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968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9969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9970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15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968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9969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9970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16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937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50938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50939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17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551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9552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9553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B02EC-97C0-4E19-AA45-E904FCC1D11E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551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9552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9553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B02EC-97C0-4E19-AA45-E904FCC1D11E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551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9552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9553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B02EC-97C0-4E19-AA45-E904FCC1D11E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551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9552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9553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B02EC-97C0-4E19-AA45-E904FCC1D11E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551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9552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9553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B02EC-97C0-4E19-AA45-E904FCC1D11E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551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9552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9553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B02EC-97C0-4E19-AA45-E904FCC1D11E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551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9552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9553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B02EC-97C0-4E19-AA45-E904FCC1D11E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968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9969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9970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1048582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104858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74750-D6D4-48D4-8F37-0C34714DA326}" type="datetimeFigureOut">
              <a:rPr lang="zh-CN" altLang="en-US" smtClean="0"/>
              <a:pPr/>
              <a:t>2021/6/13</a:t>
            </a:fld>
            <a:endParaRPr lang="zh-CN" altLang="en-US"/>
          </a:p>
        </p:txBody>
      </p:sp>
      <p:sp>
        <p:nvSpPr>
          <p:cNvPr id="104858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58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EE43C-1EB9-4EB9-8F83-6ACA3658F56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5769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1055770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55771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74750-D6D4-48D4-8F37-0C34714DA326}" type="datetimeFigureOut">
              <a:rPr lang="zh-CN" altLang="en-US" smtClean="0"/>
              <a:pPr/>
              <a:t>2021/6/13</a:t>
            </a:fld>
            <a:endParaRPr lang="zh-CN" altLang="en-US"/>
          </a:p>
        </p:txBody>
      </p:sp>
      <p:sp>
        <p:nvSpPr>
          <p:cNvPr id="1055772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55773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EE43C-1EB9-4EB9-8F83-6ACA3658F56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5753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1055754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5575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74750-D6D4-48D4-8F37-0C34714DA326}" type="datetimeFigureOut">
              <a:rPr lang="zh-CN" altLang="en-US" smtClean="0"/>
              <a:pPr/>
              <a:t>2021/6/13</a:t>
            </a:fld>
            <a:endParaRPr lang="zh-CN" altLang="en-US"/>
          </a:p>
        </p:txBody>
      </p:sp>
      <p:sp>
        <p:nvSpPr>
          <p:cNvPr id="105575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5575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EE43C-1EB9-4EB9-8F83-6ACA3658F56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573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1055737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55738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74750-D6D4-48D4-8F37-0C34714DA326}" type="datetimeFigureOut">
              <a:rPr lang="zh-CN" altLang="en-US" smtClean="0"/>
              <a:pPr/>
              <a:t>2021/6/13</a:t>
            </a:fld>
            <a:endParaRPr lang="zh-CN" altLang="en-US"/>
          </a:p>
        </p:txBody>
      </p:sp>
      <p:sp>
        <p:nvSpPr>
          <p:cNvPr id="1055739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55740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EE43C-1EB9-4EB9-8F83-6ACA3658F56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5764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1055765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05576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74750-D6D4-48D4-8F37-0C34714DA326}" type="datetimeFigureOut">
              <a:rPr lang="zh-CN" altLang="en-US" smtClean="0"/>
              <a:pPr/>
              <a:t>2021/6/13</a:t>
            </a:fld>
            <a:endParaRPr lang="zh-CN" altLang="en-US"/>
          </a:p>
        </p:txBody>
      </p:sp>
      <p:sp>
        <p:nvSpPr>
          <p:cNvPr id="1055767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55768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EE43C-1EB9-4EB9-8F83-6ACA3658F56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573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1055731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55732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55733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74750-D6D4-48D4-8F37-0C34714DA326}" type="datetimeFigureOut">
              <a:rPr lang="zh-CN" altLang="en-US" smtClean="0"/>
              <a:pPr/>
              <a:t>2021/6/13</a:t>
            </a:fld>
            <a:endParaRPr lang="zh-CN" altLang="en-US"/>
          </a:p>
        </p:txBody>
      </p:sp>
      <p:sp>
        <p:nvSpPr>
          <p:cNvPr id="1055734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55735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EE43C-1EB9-4EB9-8F83-6ACA3658F56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5741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1055742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055743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55744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055745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55746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74750-D6D4-48D4-8F37-0C34714DA326}" type="datetimeFigureOut">
              <a:rPr lang="zh-CN" altLang="en-US" smtClean="0"/>
              <a:pPr/>
              <a:t>2021/6/13</a:t>
            </a:fld>
            <a:endParaRPr lang="zh-CN" altLang="en-US"/>
          </a:p>
        </p:txBody>
      </p:sp>
      <p:sp>
        <p:nvSpPr>
          <p:cNvPr id="1055747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55748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EE43C-1EB9-4EB9-8F83-6ACA3658F56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5749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1055750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74750-D6D4-48D4-8F37-0C34714DA326}" type="datetimeFigureOut">
              <a:rPr lang="zh-CN" altLang="en-US" smtClean="0"/>
              <a:pPr/>
              <a:t>2021/6/13</a:t>
            </a:fld>
            <a:endParaRPr lang="zh-CN" altLang="en-US"/>
          </a:p>
        </p:txBody>
      </p:sp>
      <p:sp>
        <p:nvSpPr>
          <p:cNvPr id="1055751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55752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EE43C-1EB9-4EB9-8F83-6ACA3658F56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133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74750-D6D4-48D4-8F37-0C34714DA326}" type="datetimeFigureOut">
              <a:rPr lang="zh-CN" altLang="en-US" smtClean="0"/>
              <a:pPr/>
              <a:t>2021/6/13</a:t>
            </a:fld>
            <a:endParaRPr lang="zh-CN" altLang="en-US"/>
          </a:p>
        </p:txBody>
      </p:sp>
      <p:sp>
        <p:nvSpPr>
          <p:cNvPr id="1049134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9135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EE43C-1EB9-4EB9-8F83-6ACA3658F56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5774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1055775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55776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055777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74750-D6D4-48D4-8F37-0C34714DA326}" type="datetimeFigureOut">
              <a:rPr lang="zh-CN" altLang="en-US" smtClean="0"/>
              <a:pPr/>
              <a:t>2021/6/13</a:t>
            </a:fld>
            <a:endParaRPr lang="zh-CN" altLang="en-US"/>
          </a:p>
        </p:txBody>
      </p:sp>
      <p:sp>
        <p:nvSpPr>
          <p:cNvPr id="1055778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55779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EE43C-1EB9-4EB9-8F83-6ACA3658F56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5758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1055759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1055760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055761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74750-D6D4-48D4-8F37-0C34714DA326}" type="datetimeFigureOut">
              <a:rPr lang="zh-CN" altLang="en-US" smtClean="0"/>
              <a:pPr/>
              <a:t>2021/6/13</a:t>
            </a:fld>
            <a:endParaRPr lang="zh-CN" altLang="en-US"/>
          </a:p>
        </p:txBody>
      </p:sp>
      <p:sp>
        <p:nvSpPr>
          <p:cNvPr id="1055762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55763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EE43C-1EB9-4EB9-8F83-6ACA3658F56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1048577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48578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674750-D6D4-48D4-8F37-0C34714DA326}" type="datetimeFigureOut">
              <a:rPr lang="zh-CN" altLang="en-US" smtClean="0"/>
              <a:pPr/>
              <a:t>2021/6/13</a:t>
            </a:fld>
            <a:endParaRPr lang="zh-CN" altLang="en-US"/>
          </a:p>
        </p:txBody>
      </p:sp>
      <p:sp>
        <p:nvSpPr>
          <p:cNvPr id="1048579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048580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EE43C-1EB9-4EB9-8F83-6ACA3658F56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4"/>
          <p:cNvGrpSpPr>
            <a:grpSpLocks noChangeAspect="1"/>
          </p:cNvGrpSpPr>
          <p:nvPr/>
        </p:nvGrpSpPr>
        <p:grpSpPr bwMode="auto">
          <a:xfrm>
            <a:off x="166668" y="191589"/>
            <a:ext cx="11844464" cy="6500428"/>
            <a:chOff x="206" y="189"/>
            <a:chExt cx="7270" cy="3947"/>
          </a:xfrm>
        </p:grpSpPr>
        <p:sp>
          <p:nvSpPr>
            <p:cNvPr id="1048586" name="Freeform 5"/>
            <p:cNvSpPr/>
            <p:nvPr/>
          </p:nvSpPr>
          <p:spPr bwMode="auto">
            <a:xfrm>
              <a:off x="210" y="189"/>
              <a:ext cx="24" cy="62"/>
            </a:xfrm>
            <a:custGeom>
              <a:avLst/>
              <a:gdLst>
                <a:gd name="T0" fmla="*/ 6 w 7"/>
                <a:gd name="T1" fmla="*/ 14 h 21"/>
                <a:gd name="T2" fmla="*/ 6 w 7"/>
                <a:gd name="T3" fmla="*/ 14 h 21"/>
                <a:gd name="T4" fmla="*/ 5 w 7"/>
                <a:gd name="T5" fmla="*/ 3 h 21"/>
                <a:gd name="T6" fmla="*/ 0 w 7"/>
                <a:gd name="T7" fmla="*/ 3 h 21"/>
                <a:gd name="T8" fmla="*/ 1 w 7"/>
                <a:gd name="T9" fmla="*/ 18 h 21"/>
                <a:gd name="T10" fmla="*/ 5 w 7"/>
                <a:gd name="T11" fmla="*/ 20 h 21"/>
                <a:gd name="T12" fmla="*/ 7 w 7"/>
                <a:gd name="T13" fmla="*/ 17 h 21"/>
                <a:gd name="T14" fmla="*/ 6 w 7"/>
                <a:gd name="T15" fmla="*/ 14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" h="21">
                  <a:moveTo>
                    <a:pt x="6" y="14"/>
                  </a:moveTo>
                  <a:cubicBezTo>
                    <a:pt x="6" y="14"/>
                    <a:pt x="6" y="14"/>
                    <a:pt x="6" y="14"/>
                  </a:cubicBezTo>
                  <a:cubicBezTo>
                    <a:pt x="6" y="10"/>
                    <a:pt x="5" y="7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8"/>
                    <a:pt x="1" y="13"/>
                    <a:pt x="1" y="18"/>
                  </a:cubicBezTo>
                  <a:cubicBezTo>
                    <a:pt x="1" y="19"/>
                    <a:pt x="3" y="21"/>
                    <a:pt x="5" y="20"/>
                  </a:cubicBezTo>
                  <a:cubicBezTo>
                    <a:pt x="6" y="19"/>
                    <a:pt x="6" y="18"/>
                    <a:pt x="7" y="17"/>
                  </a:cubicBezTo>
                  <a:cubicBezTo>
                    <a:pt x="7" y="16"/>
                    <a:pt x="6" y="15"/>
                    <a:pt x="6" y="1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587" name="Freeform 6"/>
            <p:cNvSpPr/>
            <p:nvPr/>
          </p:nvSpPr>
          <p:spPr bwMode="auto">
            <a:xfrm>
              <a:off x="217" y="266"/>
              <a:ext cx="21" cy="66"/>
            </a:xfrm>
            <a:custGeom>
              <a:avLst/>
              <a:gdLst>
                <a:gd name="T0" fmla="*/ 5 w 6"/>
                <a:gd name="T1" fmla="*/ 3 h 22"/>
                <a:gd name="T2" fmla="*/ 1 w 6"/>
                <a:gd name="T3" fmla="*/ 3 h 22"/>
                <a:gd name="T4" fmla="*/ 2 w 6"/>
                <a:gd name="T5" fmla="*/ 19 h 22"/>
                <a:gd name="T6" fmla="*/ 6 w 6"/>
                <a:gd name="T7" fmla="*/ 19 h 22"/>
                <a:gd name="T8" fmla="*/ 5 w 6"/>
                <a:gd name="T9" fmla="*/ 3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2">
                  <a:moveTo>
                    <a:pt x="5" y="3"/>
                  </a:moveTo>
                  <a:cubicBezTo>
                    <a:pt x="5" y="0"/>
                    <a:pt x="0" y="0"/>
                    <a:pt x="1" y="3"/>
                  </a:cubicBezTo>
                  <a:cubicBezTo>
                    <a:pt x="1" y="9"/>
                    <a:pt x="1" y="14"/>
                    <a:pt x="2" y="19"/>
                  </a:cubicBezTo>
                  <a:cubicBezTo>
                    <a:pt x="2" y="22"/>
                    <a:pt x="6" y="22"/>
                    <a:pt x="6" y="19"/>
                  </a:cubicBezTo>
                  <a:cubicBezTo>
                    <a:pt x="6" y="14"/>
                    <a:pt x="5" y="9"/>
                    <a:pt x="5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588" name="Freeform 7"/>
            <p:cNvSpPr/>
            <p:nvPr/>
          </p:nvSpPr>
          <p:spPr bwMode="auto">
            <a:xfrm>
              <a:off x="220" y="355"/>
              <a:ext cx="18" cy="60"/>
            </a:xfrm>
            <a:custGeom>
              <a:avLst/>
              <a:gdLst>
                <a:gd name="T0" fmla="*/ 5 w 5"/>
                <a:gd name="T1" fmla="*/ 15 h 20"/>
                <a:gd name="T2" fmla="*/ 5 w 5"/>
                <a:gd name="T3" fmla="*/ 14 h 20"/>
                <a:gd name="T4" fmla="*/ 5 w 5"/>
                <a:gd name="T5" fmla="*/ 10 h 20"/>
                <a:gd name="T6" fmla="*/ 5 w 5"/>
                <a:gd name="T7" fmla="*/ 5 h 20"/>
                <a:gd name="T8" fmla="*/ 5 w 5"/>
                <a:gd name="T9" fmla="*/ 4 h 20"/>
                <a:gd name="T10" fmla="*/ 5 w 5"/>
                <a:gd name="T11" fmla="*/ 3 h 20"/>
                <a:gd name="T12" fmla="*/ 5 w 5"/>
                <a:gd name="T13" fmla="*/ 3 h 20"/>
                <a:gd name="T14" fmla="*/ 5 w 5"/>
                <a:gd name="T15" fmla="*/ 2 h 20"/>
                <a:gd name="T16" fmla="*/ 1 w 5"/>
                <a:gd name="T17" fmla="*/ 2 h 20"/>
                <a:gd name="T18" fmla="*/ 0 w 5"/>
                <a:gd name="T19" fmla="*/ 13 h 20"/>
                <a:gd name="T20" fmla="*/ 1 w 5"/>
                <a:gd name="T21" fmla="*/ 18 h 20"/>
                <a:gd name="T22" fmla="*/ 5 w 5"/>
                <a:gd name="T23" fmla="*/ 17 h 20"/>
                <a:gd name="T24" fmla="*/ 5 w 5"/>
                <a:gd name="T25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20">
                  <a:moveTo>
                    <a:pt x="5" y="15"/>
                  </a:moveTo>
                  <a:cubicBezTo>
                    <a:pt x="5" y="15"/>
                    <a:pt x="5" y="15"/>
                    <a:pt x="5" y="14"/>
                  </a:cubicBezTo>
                  <a:cubicBezTo>
                    <a:pt x="5" y="13"/>
                    <a:pt x="5" y="11"/>
                    <a:pt x="5" y="10"/>
                  </a:cubicBezTo>
                  <a:cubicBezTo>
                    <a:pt x="5" y="8"/>
                    <a:pt x="5" y="7"/>
                    <a:pt x="5" y="5"/>
                  </a:cubicBezTo>
                  <a:cubicBezTo>
                    <a:pt x="5" y="5"/>
                    <a:pt x="5" y="4"/>
                    <a:pt x="5" y="4"/>
                  </a:cubicBezTo>
                  <a:cubicBezTo>
                    <a:pt x="5" y="3"/>
                    <a:pt x="5" y="2"/>
                    <a:pt x="5" y="3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4" y="0"/>
                    <a:pt x="1" y="0"/>
                    <a:pt x="1" y="2"/>
                  </a:cubicBezTo>
                  <a:cubicBezTo>
                    <a:pt x="0" y="6"/>
                    <a:pt x="0" y="10"/>
                    <a:pt x="0" y="13"/>
                  </a:cubicBezTo>
                  <a:cubicBezTo>
                    <a:pt x="0" y="15"/>
                    <a:pt x="0" y="17"/>
                    <a:pt x="1" y="18"/>
                  </a:cubicBezTo>
                  <a:cubicBezTo>
                    <a:pt x="2" y="20"/>
                    <a:pt x="4" y="19"/>
                    <a:pt x="5" y="17"/>
                  </a:cubicBezTo>
                  <a:cubicBezTo>
                    <a:pt x="5" y="16"/>
                    <a:pt x="5" y="16"/>
                    <a:pt x="5" y="1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589" name="Freeform 8"/>
            <p:cNvSpPr/>
            <p:nvPr/>
          </p:nvSpPr>
          <p:spPr bwMode="auto">
            <a:xfrm>
              <a:off x="224" y="429"/>
              <a:ext cx="14" cy="69"/>
            </a:xfrm>
            <a:custGeom>
              <a:avLst/>
              <a:gdLst>
                <a:gd name="T0" fmla="*/ 0 w 4"/>
                <a:gd name="T1" fmla="*/ 3 h 23"/>
                <a:gd name="T2" fmla="*/ 0 w 4"/>
                <a:gd name="T3" fmla="*/ 20 h 23"/>
                <a:gd name="T4" fmla="*/ 4 w 4"/>
                <a:gd name="T5" fmla="*/ 20 h 23"/>
                <a:gd name="T6" fmla="*/ 4 w 4"/>
                <a:gd name="T7" fmla="*/ 3 h 23"/>
                <a:gd name="T8" fmla="*/ 0 w 4"/>
                <a:gd name="T9" fmla="*/ 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3">
                  <a:moveTo>
                    <a:pt x="0" y="3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23"/>
                    <a:pt x="4" y="23"/>
                    <a:pt x="4" y="20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590" name="Freeform 9"/>
            <p:cNvSpPr/>
            <p:nvPr/>
          </p:nvSpPr>
          <p:spPr bwMode="auto">
            <a:xfrm>
              <a:off x="220" y="524"/>
              <a:ext cx="14" cy="57"/>
            </a:xfrm>
            <a:custGeom>
              <a:avLst/>
              <a:gdLst>
                <a:gd name="T0" fmla="*/ 0 w 4"/>
                <a:gd name="T1" fmla="*/ 3 h 19"/>
                <a:gd name="T2" fmla="*/ 0 w 4"/>
                <a:gd name="T3" fmla="*/ 16 h 19"/>
                <a:gd name="T4" fmla="*/ 4 w 4"/>
                <a:gd name="T5" fmla="*/ 16 h 19"/>
                <a:gd name="T6" fmla="*/ 4 w 4"/>
                <a:gd name="T7" fmla="*/ 3 h 19"/>
                <a:gd name="T8" fmla="*/ 0 w 4"/>
                <a:gd name="T9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19">
                  <a:moveTo>
                    <a:pt x="0" y="3"/>
                  </a:moveTo>
                  <a:cubicBezTo>
                    <a:pt x="0" y="16"/>
                    <a:pt x="0" y="16"/>
                    <a:pt x="0" y="16"/>
                  </a:cubicBezTo>
                  <a:cubicBezTo>
                    <a:pt x="0" y="19"/>
                    <a:pt x="4" y="19"/>
                    <a:pt x="4" y="16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591" name="Freeform 10"/>
            <p:cNvSpPr/>
            <p:nvPr/>
          </p:nvSpPr>
          <p:spPr bwMode="auto">
            <a:xfrm>
              <a:off x="220" y="605"/>
              <a:ext cx="14" cy="65"/>
            </a:xfrm>
            <a:custGeom>
              <a:avLst/>
              <a:gdLst>
                <a:gd name="T0" fmla="*/ 0 w 4"/>
                <a:gd name="T1" fmla="*/ 3 h 22"/>
                <a:gd name="T2" fmla="*/ 0 w 4"/>
                <a:gd name="T3" fmla="*/ 19 h 22"/>
                <a:gd name="T4" fmla="*/ 4 w 4"/>
                <a:gd name="T5" fmla="*/ 19 h 22"/>
                <a:gd name="T6" fmla="*/ 4 w 4"/>
                <a:gd name="T7" fmla="*/ 3 h 22"/>
                <a:gd name="T8" fmla="*/ 0 w 4"/>
                <a:gd name="T9" fmla="*/ 3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2">
                  <a:moveTo>
                    <a:pt x="0" y="3"/>
                  </a:moveTo>
                  <a:cubicBezTo>
                    <a:pt x="0" y="19"/>
                    <a:pt x="0" y="19"/>
                    <a:pt x="0" y="19"/>
                  </a:cubicBezTo>
                  <a:cubicBezTo>
                    <a:pt x="0" y="22"/>
                    <a:pt x="4" y="22"/>
                    <a:pt x="4" y="19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592" name="Freeform 11"/>
            <p:cNvSpPr/>
            <p:nvPr/>
          </p:nvSpPr>
          <p:spPr bwMode="auto">
            <a:xfrm>
              <a:off x="213" y="688"/>
              <a:ext cx="28" cy="80"/>
            </a:xfrm>
            <a:custGeom>
              <a:avLst/>
              <a:gdLst>
                <a:gd name="T0" fmla="*/ 5 w 8"/>
                <a:gd name="T1" fmla="*/ 3 h 27"/>
                <a:gd name="T2" fmla="*/ 1 w 8"/>
                <a:gd name="T3" fmla="*/ 4 h 27"/>
                <a:gd name="T4" fmla="*/ 3 w 8"/>
                <a:gd name="T5" fmla="*/ 24 h 27"/>
                <a:gd name="T6" fmla="*/ 7 w 8"/>
                <a:gd name="T7" fmla="*/ 23 h 27"/>
                <a:gd name="T8" fmla="*/ 5 w 8"/>
                <a:gd name="T9" fmla="*/ 3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7">
                  <a:moveTo>
                    <a:pt x="5" y="3"/>
                  </a:moveTo>
                  <a:cubicBezTo>
                    <a:pt x="5" y="0"/>
                    <a:pt x="0" y="1"/>
                    <a:pt x="1" y="4"/>
                  </a:cubicBezTo>
                  <a:cubicBezTo>
                    <a:pt x="2" y="11"/>
                    <a:pt x="1" y="18"/>
                    <a:pt x="3" y="24"/>
                  </a:cubicBezTo>
                  <a:cubicBezTo>
                    <a:pt x="3" y="27"/>
                    <a:pt x="8" y="26"/>
                    <a:pt x="7" y="23"/>
                  </a:cubicBezTo>
                  <a:cubicBezTo>
                    <a:pt x="6" y="16"/>
                    <a:pt x="6" y="10"/>
                    <a:pt x="5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593" name="Freeform 12"/>
            <p:cNvSpPr/>
            <p:nvPr/>
          </p:nvSpPr>
          <p:spPr bwMode="auto">
            <a:xfrm>
              <a:off x="213" y="792"/>
              <a:ext cx="28" cy="74"/>
            </a:xfrm>
            <a:custGeom>
              <a:avLst/>
              <a:gdLst>
                <a:gd name="T0" fmla="*/ 3 w 8"/>
                <a:gd name="T1" fmla="*/ 3 h 25"/>
                <a:gd name="T2" fmla="*/ 1 w 8"/>
                <a:gd name="T3" fmla="*/ 21 h 25"/>
                <a:gd name="T4" fmla="*/ 5 w 8"/>
                <a:gd name="T5" fmla="*/ 22 h 25"/>
                <a:gd name="T6" fmla="*/ 7 w 8"/>
                <a:gd name="T7" fmla="*/ 4 h 25"/>
                <a:gd name="T8" fmla="*/ 3 w 8"/>
                <a:gd name="T9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5">
                  <a:moveTo>
                    <a:pt x="3" y="3"/>
                  </a:moveTo>
                  <a:cubicBezTo>
                    <a:pt x="2" y="9"/>
                    <a:pt x="2" y="15"/>
                    <a:pt x="1" y="21"/>
                  </a:cubicBezTo>
                  <a:cubicBezTo>
                    <a:pt x="0" y="24"/>
                    <a:pt x="4" y="25"/>
                    <a:pt x="5" y="22"/>
                  </a:cubicBezTo>
                  <a:cubicBezTo>
                    <a:pt x="6" y="16"/>
                    <a:pt x="6" y="10"/>
                    <a:pt x="7" y="4"/>
                  </a:cubicBezTo>
                  <a:cubicBezTo>
                    <a:pt x="8" y="1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594" name="Freeform 13"/>
            <p:cNvSpPr/>
            <p:nvPr/>
          </p:nvSpPr>
          <p:spPr bwMode="auto">
            <a:xfrm>
              <a:off x="213" y="887"/>
              <a:ext cx="21" cy="74"/>
            </a:xfrm>
            <a:custGeom>
              <a:avLst/>
              <a:gdLst>
                <a:gd name="T0" fmla="*/ 2 w 6"/>
                <a:gd name="T1" fmla="*/ 3 h 25"/>
                <a:gd name="T2" fmla="*/ 0 w 6"/>
                <a:gd name="T3" fmla="*/ 22 h 25"/>
                <a:gd name="T4" fmla="*/ 5 w 6"/>
                <a:gd name="T5" fmla="*/ 22 h 25"/>
                <a:gd name="T6" fmla="*/ 6 w 6"/>
                <a:gd name="T7" fmla="*/ 3 h 25"/>
                <a:gd name="T8" fmla="*/ 2 w 6"/>
                <a:gd name="T9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5">
                  <a:moveTo>
                    <a:pt x="2" y="3"/>
                  </a:moveTo>
                  <a:cubicBezTo>
                    <a:pt x="1" y="9"/>
                    <a:pt x="1" y="16"/>
                    <a:pt x="0" y="22"/>
                  </a:cubicBezTo>
                  <a:cubicBezTo>
                    <a:pt x="0" y="25"/>
                    <a:pt x="5" y="25"/>
                    <a:pt x="5" y="22"/>
                  </a:cubicBezTo>
                  <a:cubicBezTo>
                    <a:pt x="5" y="16"/>
                    <a:pt x="6" y="9"/>
                    <a:pt x="6" y="3"/>
                  </a:cubicBezTo>
                  <a:cubicBezTo>
                    <a:pt x="6" y="0"/>
                    <a:pt x="2" y="0"/>
                    <a:pt x="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595" name="Freeform 14"/>
            <p:cNvSpPr/>
            <p:nvPr/>
          </p:nvSpPr>
          <p:spPr bwMode="auto">
            <a:xfrm>
              <a:off x="213" y="981"/>
              <a:ext cx="25" cy="75"/>
            </a:xfrm>
            <a:custGeom>
              <a:avLst/>
              <a:gdLst>
                <a:gd name="T0" fmla="*/ 3 w 7"/>
                <a:gd name="T1" fmla="*/ 3 h 25"/>
                <a:gd name="T2" fmla="*/ 2 w 7"/>
                <a:gd name="T3" fmla="*/ 13 h 25"/>
                <a:gd name="T4" fmla="*/ 2 w 7"/>
                <a:gd name="T5" fmla="*/ 18 h 25"/>
                <a:gd name="T6" fmla="*/ 2 w 7"/>
                <a:gd name="T7" fmla="*/ 20 h 25"/>
                <a:gd name="T8" fmla="*/ 2 w 7"/>
                <a:gd name="T9" fmla="*/ 20 h 25"/>
                <a:gd name="T10" fmla="*/ 5 w 7"/>
                <a:gd name="T11" fmla="*/ 24 h 25"/>
                <a:gd name="T12" fmla="*/ 7 w 7"/>
                <a:gd name="T13" fmla="*/ 16 h 25"/>
                <a:gd name="T14" fmla="*/ 7 w 7"/>
                <a:gd name="T15" fmla="*/ 3 h 25"/>
                <a:gd name="T16" fmla="*/ 3 w 7"/>
                <a:gd name="T17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25">
                  <a:moveTo>
                    <a:pt x="3" y="3"/>
                  </a:moveTo>
                  <a:cubicBezTo>
                    <a:pt x="3" y="6"/>
                    <a:pt x="3" y="9"/>
                    <a:pt x="2" y="13"/>
                  </a:cubicBezTo>
                  <a:cubicBezTo>
                    <a:pt x="2" y="14"/>
                    <a:pt x="2" y="16"/>
                    <a:pt x="2" y="18"/>
                  </a:cubicBezTo>
                  <a:cubicBezTo>
                    <a:pt x="2" y="19"/>
                    <a:pt x="2" y="19"/>
                    <a:pt x="2" y="20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0" y="22"/>
                    <a:pt x="3" y="25"/>
                    <a:pt x="5" y="24"/>
                  </a:cubicBezTo>
                  <a:cubicBezTo>
                    <a:pt x="7" y="23"/>
                    <a:pt x="7" y="18"/>
                    <a:pt x="7" y="16"/>
                  </a:cubicBezTo>
                  <a:cubicBezTo>
                    <a:pt x="7" y="12"/>
                    <a:pt x="7" y="7"/>
                    <a:pt x="7" y="3"/>
                  </a:cubicBezTo>
                  <a:cubicBezTo>
                    <a:pt x="7" y="0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596" name="Freeform 15"/>
            <p:cNvSpPr/>
            <p:nvPr/>
          </p:nvSpPr>
          <p:spPr bwMode="auto">
            <a:xfrm>
              <a:off x="206" y="1079"/>
              <a:ext cx="28" cy="75"/>
            </a:xfrm>
            <a:custGeom>
              <a:avLst/>
              <a:gdLst>
                <a:gd name="T0" fmla="*/ 7 w 8"/>
                <a:gd name="T1" fmla="*/ 18 h 25"/>
                <a:gd name="T2" fmla="*/ 6 w 8"/>
                <a:gd name="T3" fmla="*/ 10 h 25"/>
                <a:gd name="T4" fmla="*/ 6 w 8"/>
                <a:gd name="T5" fmla="*/ 6 h 25"/>
                <a:gd name="T6" fmla="*/ 6 w 8"/>
                <a:gd name="T7" fmla="*/ 5 h 25"/>
                <a:gd name="T8" fmla="*/ 2 w 8"/>
                <a:gd name="T9" fmla="*/ 2 h 25"/>
                <a:gd name="T10" fmla="*/ 2 w 8"/>
                <a:gd name="T11" fmla="*/ 12 h 25"/>
                <a:gd name="T12" fmla="*/ 2 w 8"/>
                <a:gd name="T13" fmla="*/ 18 h 25"/>
                <a:gd name="T14" fmla="*/ 3 w 8"/>
                <a:gd name="T15" fmla="*/ 19 h 25"/>
                <a:gd name="T16" fmla="*/ 2 w 8"/>
                <a:gd name="T17" fmla="*/ 23 h 25"/>
                <a:gd name="T18" fmla="*/ 6 w 8"/>
                <a:gd name="T19" fmla="*/ 24 h 25"/>
                <a:gd name="T20" fmla="*/ 7 w 8"/>
                <a:gd name="T21" fmla="*/ 18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" h="25">
                  <a:moveTo>
                    <a:pt x="7" y="18"/>
                  </a:moveTo>
                  <a:cubicBezTo>
                    <a:pt x="7" y="15"/>
                    <a:pt x="7" y="13"/>
                    <a:pt x="6" y="10"/>
                  </a:cubicBezTo>
                  <a:cubicBezTo>
                    <a:pt x="6" y="8"/>
                    <a:pt x="6" y="7"/>
                    <a:pt x="6" y="6"/>
                  </a:cubicBezTo>
                  <a:cubicBezTo>
                    <a:pt x="6" y="5"/>
                    <a:pt x="6" y="4"/>
                    <a:pt x="6" y="5"/>
                  </a:cubicBezTo>
                  <a:cubicBezTo>
                    <a:pt x="7" y="2"/>
                    <a:pt x="3" y="0"/>
                    <a:pt x="2" y="2"/>
                  </a:cubicBezTo>
                  <a:cubicBezTo>
                    <a:pt x="0" y="5"/>
                    <a:pt x="2" y="9"/>
                    <a:pt x="2" y="12"/>
                  </a:cubicBezTo>
                  <a:cubicBezTo>
                    <a:pt x="2" y="14"/>
                    <a:pt x="2" y="16"/>
                    <a:pt x="2" y="18"/>
                  </a:cubicBezTo>
                  <a:cubicBezTo>
                    <a:pt x="3" y="18"/>
                    <a:pt x="3" y="19"/>
                    <a:pt x="3" y="19"/>
                  </a:cubicBezTo>
                  <a:cubicBezTo>
                    <a:pt x="2" y="20"/>
                    <a:pt x="1" y="21"/>
                    <a:pt x="2" y="23"/>
                  </a:cubicBezTo>
                  <a:cubicBezTo>
                    <a:pt x="3" y="24"/>
                    <a:pt x="5" y="25"/>
                    <a:pt x="6" y="24"/>
                  </a:cubicBezTo>
                  <a:cubicBezTo>
                    <a:pt x="8" y="22"/>
                    <a:pt x="7" y="20"/>
                    <a:pt x="7" y="1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597" name="Freeform 16"/>
            <p:cNvSpPr/>
            <p:nvPr/>
          </p:nvSpPr>
          <p:spPr bwMode="auto">
            <a:xfrm>
              <a:off x="213" y="1189"/>
              <a:ext cx="28" cy="101"/>
            </a:xfrm>
            <a:custGeom>
              <a:avLst/>
              <a:gdLst>
                <a:gd name="T0" fmla="*/ 7 w 8"/>
                <a:gd name="T1" fmla="*/ 30 h 34"/>
                <a:gd name="T2" fmla="*/ 6 w 8"/>
                <a:gd name="T3" fmla="*/ 3 h 34"/>
                <a:gd name="T4" fmla="*/ 2 w 8"/>
                <a:gd name="T5" fmla="*/ 3 h 34"/>
                <a:gd name="T6" fmla="*/ 2 w 8"/>
                <a:gd name="T7" fmla="*/ 25 h 34"/>
                <a:gd name="T8" fmla="*/ 1 w 8"/>
                <a:gd name="T9" fmla="*/ 28 h 34"/>
                <a:gd name="T10" fmla="*/ 3 w 8"/>
                <a:gd name="T11" fmla="*/ 32 h 34"/>
                <a:gd name="T12" fmla="*/ 7 w 8"/>
                <a:gd name="T13" fmla="*/ 3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34">
                  <a:moveTo>
                    <a:pt x="7" y="30"/>
                  </a:moveTo>
                  <a:cubicBezTo>
                    <a:pt x="5" y="21"/>
                    <a:pt x="6" y="12"/>
                    <a:pt x="6" y="3"/>
                  </a:cubicBezTo>
                  <a:cubicBezTo>
                    <a:pt x="6" y="0"/>
                    <a:pt x="2" y="0"/>
                    <a:pt x="2" y="3"/>
                  </a:cubicBezTo>
                  <a:cubicBezTo>
                    <a:pt x="1" y="10"/>
                    <a:pt x="1" y="18"/>
                    <a:pt x="2" y="25"/>
                  </a:cubicBezTo>
                  <a:cubicBezTo>
                    <a:pt x="1" y="25"/>
                    <a:pt x="0" y="26"/>
                    <a:pt x="1" y="28"/>
                  </a:cubicBezTo>
                  <a:cubicBezTo>
                    <a:pt x="2" y="29"/>
                    <a:pt x="2" y="31"/>
                    <a:pt x="3" y="32"/>
                  </a:cubicBezTo>
                  <a:cubicBezTo>
                    <a:pt x="5" y="34"/>
                    <a:pt x="8" y="32"/>
                    <a:pt x="7" y="3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598" name="Freeform 17"/>
            <p:cNvSpPr/>
            <p:nvPr/>
          </p:nvSpPr>
          <p:spPr bwMode="auto">
            <a:xfrm>
              <a:off x="213" y="1323"/>
              <a:ext cx="21" cy="59"/>
            </a:xfrm>
            <a:custGeom>
              <a:avLst/>
              <a:gdLst>
                <a:gd name="T0" fmla="*/ 2 w 6"/>
                <a:gd name="T1" fmla="*/ 3 h 20"/>
                <a:gd name="T2" fmla="*/ 0 w 6"/>
                <a:gd name="T3" fmla="*/ 17 h 20"/>
                <a:gd name="T4" fmla="*/ 5 w 6"/>
                <a:gd name="T5" fmla="*/ 17 h 20"/>
                <a:gd name="T6" fmla="*/ 6 w 6"/>
                <a:gd name="T7" fmla="*/ 3 h 20"/>
                <a:gd name="T8" fmla="*/ 2 w 6"/>
                <a:gd name="T9" fmla="*/ 3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0">
                  <a:moveTo>
                    <a:pt x="2" y="3"/>
                  </a:moveTo>
                  <a:cubicBezTo>
                    <a:pt x="1" y="8"/>
                    <a:pt x="1" y="12"/>
                    <a:pt x="0" y="17"/>
                  </a:cubicBezTo>
                  <a:cubicBezTo>
                    <a:pt x="0" y="20"/>
                    <a:pt x="5" y="20"/>
                    <a:pt x="5" y="17"/>
                  </a:cubicBezTo>
                  <a:cubicBezTo>
                    <a:pt x="5" y="12"/>
                    <a:pt x="6" y="8"/>
                    <a:pt x="6" y="3"/>
                  </a:cubicBezTo>
                  <a:cubicBezTo>
                    <a:pt x="6" y="0"/>
                    <a:pt x="2" y="0"/>
                    <a:pt x="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599" name="Freeform 18"/>
            <p:cNvSpPr/>
            <p:nvPr/>
          </p:nvSpPr>
          <p:spPr bwMode="auto">
            <a:xfrm>
              <a:off x="210" y="1415"/>
              <a:ext cx="24" cy="83"/>
            </a:xfrm>
            <a:custGeom>
              <a:avLst/>
              <a:gdLst>
                <a:gd name="T0" fmla="*/ 5 w 7"/>
                <a:gd name="T1" fmla="*/ 3 h 28"/>
                <a:gd name="T2" fmla="*/ 0 w 7"/>
                <a:gd name="T3" fmla="*/ 3 h 28"/>
                <a:gd name="T4" fmla="*/ 3 w 7"/>
                <a:gd name="T5" fmla="*/ 25 h 28"/>
                <a:gd name="T6" fmla="*/ 7 w 7"/>
                <a:gd name="T7" fmla="*/ 25 h 28"/>
                <a:gd name="T8" fmla="*/ 5 w 7"/>
                <a:gd name="T9" fmla="*/ 3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8">
                  <a:moveTo>
                    <a:pt x="5" y="3"/>
                  </a:moveTo>
                  <a:cubicBezTo>
                    <a:pt x="5" y="0"/>
                    <a:pt x="0" y="0"/>
                    <a:pt x="0" y="3"/>
                  </a:cubicBezTo>
                  <a:cubicBezTo>
                    <a:pt x="1" y="11"/>
                    <a:pt x="2" y="18"/>
                    <a:pt x="3" y="25"/>
                  </a:cubicBezTo>
                  <a:cubicBezTo>
                    <a:pt x="3" y="28"/>
                    <a:pt x="7" y="28"/>
                    <a:pt x="7" y="25"/>
                  </a:cubicBezTo>
                  <a:cubicBezTo>
                    <a:pt x="6" y="18"/>
                    <a:pt x="6" y="11"/>
                    <a:pt x="5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00" name="Freeform 19"/>
            <p:cNvSpPr/>
            <p:nvPr/>
          </p:nvSpPr>
          <p:spPr bwMode="auto">
            <a:xfrm>
              <a:off x="224" y="1530"/>
              <a:ext cx="21" cy="92"/>
            </a:xfrm>
            <a:custGeom>
              <a:avLst/>
              <a:gdLst>
                <a:gd name="T0" fmla="*/ 4 w 6"/>
                <a:gd name="T1" fmla="*/ 3 h 31"/>
                <a:gd name="T2" fmla="*/ 0 w 6"/>
                <a:gd name="T3" fmla="*/ 3 h 31"/>
                <a:gd name="T4" fmla="*/ 1 w 6"/>
                <a:gd name="T5" fmla="*/ 29 h 31"/>
                <a:gd name="T6" fmla="*/ 5 w 6"/>
                <a:gd name="T7" fmla="*/ 29 h 31"/>
                <a:gd name="T8" fmla="*/ 4 w 6"/>
                <a:gd name="T9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1">
                  <a:moveTo>
                    <a:pt x="4" y="3"/>
                  </a:moveTo>
                  <a:cubicBezTo>
                    <a:pt x="4" y="0"/>
                    <a:pt x="0" y="0"/>
                    <a:pt x="0" y="3"/>
                  </a:cubicBezTo>
                  <a:cubicBezTo>
                    <a:pt x="0" y="12"/>
                    <a:pt x="0" y="20"/>
                    <a:pt x="1" y="29"/>
                  </a:cubicBezTo>
                  <a:cubicBezTo>
                    <a:pt x="1" y="31"/>
                    <a:pt x="6" y="31"/>
                    <a:pt x="5" y="29"/>
                  </a:cubicBezTo>
                  <a:cubicBezTo>
                    <a:pt x="4" y="20"/>
                    <a:pt x="4" y="12"/>
                    <a:pt x="4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01" name="Freeform 20"/>
            <p:cNvSpPr/>
            <p:nvPr/>
          </p:nvSpPr>
          <p:spPr bwMode="auto">
            <a:xfrm>
              <a:off x="220" y="1664"/>
              <a:ext cx="18" cy="80"/>
            </a:xfrm>
            <a:custGeom>
              <a:avLst/>
              <a:gdLst>
                <a:gd name="T0" fmla="*/ 4 w 5"/>
                <a:gd name="T1" fmla="*/ 24 h 27"/>
                <a:gd name="T2" fmla="*/ 4 w 5"/>
                <a:gd name="T3" fmla="*/ 24 h 27"/>
                <a:gd name="T4" fmla="*/ 5 w 5"/>
                <a:gd name="T5" fmla="*/ 3 h 27"/>
                <a:gd name="T6" fmla="*/ 1 w 5"/>
                <a:gd name="T7" fmla="*/ 3 h 27"/>
                <a:gd name="T8" fmla="*/ 0 w 5"/>
                <a:gd name="T9" fmla="*/ 14 h 27"/>
                <a:gd name="T10" fmla="*/ 0 w 5"/>
                <a:gd name="T11" fmla="*/ 20 h 27"/>
                <a:gd name="T12" fmla="*/ 0 w 5"/>
                <a:gd name="T13" fmla="*/ 23 h 27"/>
                <a:gd name="T14" fmla="*/ 0 w 5"/>
                <a:gd name="T15" fmla="*/ 24 h 27"/>
                <a:gd name="T16" fmla="*/ 0 w 5"/>
                <a:gd name="T17" fmla="*/ 24 h 27"/>
                <a:gd name="T18" fmla="*/ 4 w 5"/>
                <a:gd name="T19" fmla="*/ 24 h 27"/>
                <a:gd name="T20" fmla="*/ 4 w 5"/>
                <a:gd name="T21" fmla="*/ 24 h 27"/>
                <a:gd name="T22" fmla="*/ 4 w 5"/>
                <a:gd name="T23" fmla="*/ 24 h 27"/>
                <a:gd name="T24" fmla="*/ 4 w 5"/>
                <a:gd name="T25" fmla="*/ 2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27">
                  <a:moveTo>
                    <a:pt x="4" y="24"/>
                  </a:moveTo>
                  <a:cubicBezTo>
                    <a:pt x="4" y="24"/>
                    <a:pt x="4" y="24"/>
                    <a:pt x="4" y="24"/>
                  </a:cubicBezTo>
                  <a:cubicBezTo>
                    <a:pt x="5" y="17"/>
                    <a:pt x="5" y="9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6"/>
                    <a:pt x="0" y="10"/>
                    <a:pt x="0" y="14"/>
                  </a:cubicBezTo>
                  <a:cubicBezTo>
                    <a:pt x="0" y="16"/>
                    <a:pt x="0" y="18"/>
                    <a:pt x="0" y="20"/>
                  </a:cubicBezTo>
                  <a:cubicBezTo>
                    <a:pt x="0" y="21"/>
                    <a:pt x="0" y="23"/>
                    <a:pt x="0" y="23"/>
                  </a:cubicBezTo>
                  <a:cubicBezTo>
                    <a:pt x="0" y="23"/>
                    <a:pt x="0" y="23"/>
                    <a:pt x="0" y="24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6"/>
                    <a:pt x="4" y="27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02" name="Freeform 21"/>
            <p:cNvSpPr/>
            <p:nvPr/>
          </p:nvSpPr>
          <p:spPr bwMode="auto">
            <a:xfrm>
              <a:off x="206" y="1762"/>
              <a:ext cx="21" cy="101"/>
            </a:xfrm>
            <a:custGeom>
              <a:avLst/>
              <a:gdLst>
                <a:gd name="T0" fmla="*/ 1 w 6"/>
                <a:gd name="T1" fmla="*/ 3 h 34"/>
                <a:gd name="T2" fmla="*/ 1 w 6"/>
                <a:gd name="T3" fmla="*/ 23 h 34"/>
                <a:gd name="T4" fmla="*/ 0 w 6"/>
                <a:gd name="T5" fmla="*/ 25 h 34"/>
                <a:gd name="T6" fmla="*/ 1 w 6"/>
                <a:gd name="T7" fmla="*/ 31 h 34"/>
                <a:gd name="T8" fmla="*/ 6 w 6"/>
                <a:gd name="T9" fmla="*/ 31 h 34"/>
                <a:gd name="T10" fmla="*/ 6 w 6"/>
                <a:gd name="T11" fmla="*/ 3 h 34"/>
                <a:gd name="T12" fmla="*/ 1 w 6"/>
                <a:gd name="T13" fmla="*/ 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34">
                  <a:moveTo>
                    <a:pt x="1" y="3"/>
                  </a:moveTo>
                  <a:cubicBezTo>
                    <a:pt x="1" y="23"/>
                    <a:pt x="1" y="23"/>
                    <a:pt x="1" y="23"/>
                  </a:cubicBezTo>
                  <a:cubicBezTo>
                    <a:pt x="1" y="24"/>
                    <a:pt x="0" y="24"/>
                    <a:pt x="0" y="25"/>
                  </a:cubicBezTo>
                  <a:cubicBezTo>
                    <a:pt x="1" y="27"/>
                    <a:pt x="1" y="29"/>
                    <a:pt x="1" y="31"/>
                  </a:cubicBezTo>
                  <a:cubicBezTo>
                    <a:pt x="2" y="34"/>
                    <a:pt x="6" y="34"/>
                    <a:pt x="6" y="31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03" name="Freeform 22"/>
            <p:cNvSpPr/>
            <p:nvPr/>
          </p:nvSpPr>
          <p:spPr bwMode="auto">
            <a:xfrm>
              <a:off x="213" y="1893"/>
              <a:ext cx="25" cy="86"/>
            </a:xfrm>
            <a:custGeom>
              <a:avLst/>
              <a:gdLst>
                <a:gd name="T0" fmla="*/ 6 w 7"/>
                <a:gd name="T1" fmla="*/ 25 h 29"/>
                <a:gd name="T2" fmla="*/ 5 w 7"/>
                <a:gd name="T3" fmla="*/ 3 h 29"/>
                <a:gd name="T4" fmla="*/ 0 w 7"/>
                <a:gd name="T5" fmla="*/ 3 h 29"/>
                <a:gd name="T6" fmla="*/ 2 w 7"/>
                <a:gd name="T7" fmla="*/ 26 h 29"/>
                <a:gd name="T8" fmla="*/ 6 w 7"/>
                <a:gd name="T9" fmla="*/ 25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9">
                  <a:moveTo>
                    <a:pt x="6" y="25"/>
                  </a:moveTo>
                  <a:cubicBezTo>
                    <a:pt x="4" y="18"/>
                    <a:pt x="5" y="10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10"/>
                    <a:pt x="0" y="19"/>
                    <a:pt x="2" y="26"/>
                  </a:cubicBezTo>
                  <a:cubicBezTo>
                    <a:pt x="2" y="29"/>
                    <a:pt x="7" y="28"/>
                    <a:pt x="6" y="2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04" name="Freeform 23"/>
            <p:cNvSpPr/>
            <p:nvPr/>
          </p:nvSpPr>
          <p:spPr bwMode="auto">
            <a:xfrm>
              <a:off x="213" y="2008"/>
              <a:ext cx="18" cy="89"/>
            </a:xfrm>
            <a:custGeom>
              <a:avLst/>
              <a:gdLst>
                <a:gd name="T0" fmla="*/ 0 w 5"/>
                <a:gd name="T1" fmla="*/ 3 h 30"/>
                <a:gd name="T2" fmla="*/ 0 w 5"/>
                <a:gd name="T3" fmla="*/ 27 h 30"/>
                <a:gd name="T4" fmla="*/ 5 w 5"/>
                <a:gd name="T5" fmla="*/ 27 h 30"/>
                <a:gd name="T6" fmla="*/ 5 w 5"/>
                <a:gd name="T7" fmla="*/ 3 h 30"/>
                <a:gd name="T8" fmla="*/ 0 w 5"/>
                <a:gd name="T9" fmla="*/ 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0">
                  <a:moveTo>
                    <a:pt x="0" y="3"/>
                  </a:moveTo>
                  <a:cubicBezTo>
                    <a:pt x="0" y="27"/>
                    <a:pt x="0" y="27"/>
                    <a:pt x="0" y="27"/>
                  </a:cubicBezTo>
                  <a:cubicBezTo>
                    <a:pt x="0" y="30"/>
                    <a:pt x="5" y="30"/>
                    <a:pt x="5" y="27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05" name="Freeform 24"/>
            <p:cNvSpPr/>
            <p:nvPr/>
          </p:nvSpPr>
          <p:spPr bwMode="auto">
            <a:xfrm>
              <a:off x="217" y="2127"/>
              <a:ext cx="24" cy="89"/>
            </a:xfrm>
            <a:custGeom>
              <a:avLst/>
              <a:gdLst>
                <a:gd name="T0" fmla="*/ 6 w 7"/>
                <a:gd name="T1" fmla="*/ 26 h 30"/>
                <a:gd name="T2" fmla="*/ 5 w 7"/>
                <a:gd name="T3" fmla="*/ 3 h 30"/>
                <a:gd name="T4" fmla="*/ 1 w 7"/>
                <a:gd name="T5" fmla="*/ 3 h 30"/>
                <a:gd name="T6" fmla="*/ 2 w 7"/>
                <a:gd name="T7" fmla="*/ 27 h 30"/>
                <a:gd name="T8" fmla="*/ 6 w 7"/>
                <a:gd name="T9" fmla="*/ 26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0">
                  <a:moveTo>
                    <a:pt x="6" y="26"/>
                  </a:moveTo>
                  <a:cubicBezTo>
                    <a:pt x="4" y="19"/>
                    <a:pt x="5" y="10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11"/>
                    <a:pt x="0" y="20"/>
                    <a:pt x="2" y="27"/>
                  </a:cubicBezTo>
                  <a:cubicBezTo>
                    <a:pt x="2" y="30"/>
                    <a:pt x="7" y="29"/>
                    <a:pt x="6" y="2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06" name="Freeform 25"/>
            <p:cNvSpPr/>
            <p:nvPr/>
          </p:nvSpPr>
          <p:spPr bwMode="auto">
            <a:xfrm>
              <a:off x="224" y="2246"/>
              <a:ext cx="14" cy="109"/>
            </a:xfrm>
            <a:custGeom>
              <a:avLst/>
              <a:gdLst>
                <a:gd name="T0" fmla="*/ 0 w 4"/>
                <a:gd name="T1" fmla="*/ 3 h 37"/>
                <a:gd name="T2" fmla="*/ 0 w 4"/>
                <a:gd name="T3" fmla="*/ 34 h 37"/>
                <a:gd name="T4" fmla="*/ 4 w 4"/>
                <a:gd name="T5" fmla="*/ 34 h 37"/>
                <a:gd name="T6" fmla="*/ 4 w 4"/>
                <a:gd name="T7" fmla="*/ 3 h 37"/>
                <a:gd name="T8" fmla="*/ 0 w 4"/>
                <a:gd name="T9" fmla="*/ 3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37">
                  <a:moveTo>
                    <a:pt x="0" y="3"/>
                  </a:moveTo>
                  <a:cubicBezTo>
                    <a:pt x="0" y="34"/>
                    <a:pt x="0" y="34"/>
                    <a:pt x="0" y="34"/>
                  </a:cubicBezTo>
                  <a:cubicBezTo>
                    <a:pt x="0" y="37"/>
                    <a:pt x="4" y="37"/>
                    <a:pt x="4" y="34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07" name="Freeform 26"/>
            <p:cNvSpPr/>
            <p:nvPr/>
          </p:nvSpPr>
          <p:spPr bwMode="auto">
            <a:xfrm>
              <a:off x="210" y="2370"/>
              <a:ext cx="28" cy="107"/>
            </a:xfrm>
            <a:custGeom>
              <a:avLst/>
              <a:gdLst>
                <a:gd name="T0" fmla="*/ 7 w 8"/>
                <a:gd name="T1" fmla="*/ 3 h 36"/>
                <a:gd name="T2" fmla="*/ 3 w 8"/>
                <a:gd name="T3" fmla="*/ 3 h 36"/>
                <a:gd name="T4" fmla="*/ 0 w 8"/>
                <a:gd name="T5" fmla="*/ 32 h 36"/>
                <a:gd name="T6" fmla="*/ 5 w 8"/>
                <a:gd name="T7" fmla="*/ 33 h 36"/>
                <a:gd name="T8" fmla="*/ 7 w 8"/>
                <a:gd name="T9" fmla="*/ 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6">
                  <a:moveTo>
                    <a:pt x="7" y="3"/>
                  </a:moveTo>
                  <a:cubicBezTo>
                    <a:pt x="7" y="0"/>
                    <a:pt x="3" y="0"/>
                    <a:pt x="3" y="3"/>
                  </a:cubicBezTo>
                  <a:cubicBezTo>
                    <a:pt x="3" y="12"/>
                    <a:pt x="4" y="23"/>
                    <a:pt x="0" y="32"/>
                  </a:cubicBezTo>
                  <a:cubicBezTo>
                    <a:pt x="0" y="35"/>
                    <a:pt x="4" y="36"/>
                    <a:pt x="5" y="33"/>
                  </a:cubicBezTo>
                  <a:cubicBezTo>
                    <a:pt x="8" y="24"/>
                    <a:pt x="7" y="12"/>
                    <a:pt x="7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08" name="Freeform 27"/>
            <p:cNvSpPr/>
            <p:nvPr/>
          </p:nvSpPr>
          <p:spPr bwMode="auto">
            <a:xfrm>
              <a:off x="213" y="2492"/>
              <a:ext cx="28" cy="83"/>
            </a:xfrm>
            <a:custGeom>
              <a:avLst/>
              <a:gdLst>
                <a:gd name="T0" fmla="*/ 5 w 8"/>
                <a:gd name="T1" fmla="*/ 23 h 28"/>
                <a:gd name="T2" fmla="*/ 5 w 8"/>
                <a:gd name="T3" fmla="*/ 3 h 28"/>
                <a:gd name="T4" fmla="*/ 0 w 8"/>
                <a:gd name="T5" fmla="*/ 3 h 28"/>
                <a:gd name="T6" fmla="*/ 0 w 8"/>
                <a:gd name="T7" fmla="*/ 19 h 28"/>
                <a:gd name="T8" fmla="*/ 4 w 8"/>
                <a:gd name="T9" fmla="*/ 27 h 28"/>
                <a:gd name="T10" fmla="*/ 5 w 8"/>
                <a:gd name="T11" fmla="*/ 23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28">
                  <a:moveTo>
                    <a:pt x="5" y="23"/>
                  </a:moveTo>
                  <a:cubicBezTo>
                    <a:pt x="4" y="23"/>
                    <a:pt x="5" y="5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8"/>
                    <a:pt x="0" y="14"/>
                    <a:pt x="0" y="19"/>
                  </a:cubicBezTo>
                  <a:cubicBezTo>
                    <a:pt x="1" y="22"/>
                    <a:pt x="1" y="27"/>
                    <a:pt x="4" y="27"/>
                  </a:cubicBezTo>
                  <a:cubicBezTo>
                    <a:pt x="7" y="28"/>
                    <a:pt x="8" y="23"/>
                    <a:pt x="5" y="2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09" name="Freeform 28"/>
            <p:cNvSpPr/>
            <p:nvPr/>
          </p:nvSpPr>
          <p:spPr bwMode="auto">
            <a:xfrm>
              <a:off x="213" y="2614"/>
              <a:ext cx="28" cy="89"/>
            </a:xfrm>
            <a:custGeom>
              <a:avLst/>
              <a:gdLst>
                <a:gd name="T0" fmla="*/ 3 w 8"/>
                <a:gd name="T1" fmla="*/ 2 h 30"/>
                <a:gd name="T2" fmla="*/ 2 w 8"/>
                <a:gd name="T3" fmla="*/ 27 h 30"/>
                <a:gd name="T4" fmla="*/ 6 w 8"/>
                <a:gd name="T5" fmla="*/ 27 h 30"/>
                <a:gd name="T6" fmla="*/ 7 w 8"/>
                <a:gd name="T7" fmla="*/ 4 h 30"/>
                <a:gd name="T8" fmla="*/ 3 w 8"/>
                <a:gd name="T9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0">
                  <a:moveTo>
                    <a:pt x="3" y="2"/>
                  </a:moveTo>
                  <a:cubicBezTo>
                    <a:pt x="0" y="10"/>
                    <a:pt x="1" y="19"/>
                    <a:pt x="2" y="27"/>
                  </a:cubicBezTo>
                  <a:cubicBezTo>
                    <a:pt x="2" y="30"/>
                    <a:pt x="6" y="30"/>
                    <a:pt x="6" y="27"/>
                  </a:cubicBezTo>
                  <a:cubicBezTo>
                    <a:pt x="6" y="20"/>
                    <a:pt x="4" y="11"/>
                    <a:pt x="7" y="4"/>
                  </a:cubicBezTo>
                  <a:cubicBezTo>
                    <a:pt x="8" y="1"/>
                    <a:pt x="4" y="0"/>
                    <a:pt x="3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10" name="Freeform 29"/>
            <p:cNvSpPr/>
            <p:nvPr/>
          </p:nvSpPr>
          <p:spPr bwMode="auto">
            <a:xfrm>
              <a:off x="217" y="2735"/>
              <a:ext cx="21" cy="107"/>
            </a:xfrm>
            <a:custGeom>
              <a:avLst/>
              <a:gdLst>
                <a:gd name="T0" fmla="*/ 6 w 6"/>
                <a:gd name="T1" fmla="*/ 3 h 36"/>
                <a:gd name="T2" fmla="*/ 2 w 6"/>
                <a:gd name="T3" fmla="*/ 3 h 36"/>
                <a:gd name="T4" fmla="*/ 1 w 6"/>
                <a:gd name="T5" fmla="*/ 33 h 36"/>
                <a:gd name="T6" fmla="*/ 5 w 6"/>
                <a:gd name="T7" fmla="*/ 33 h 36"/>
                <a:gd name="T8" fmla="*/ 6 w 6"/>
                <a:gd name="T9" fmla="*/ 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6">
                  <a:moveTo>
                    <a:pt x="6" y="3"/>
                  </a:moveTo>
                  <a:cubicBezTo>
                    <a:pt x="6" y="0"/>
                    <a:pt x="2" y="0"/>
                    <a:pt x="2" y="3"/>
                  </a:cubicBezTo>
                  <a:cubicBezTo>
                    <a:pt x="1" y="13"/>
                    <a:pt x="0" y="23"/>
                    <a:pt x="1" y="33"/>
                  </a:cubicBezTo>
                  <a:cubicBezTo>
                    <a:pt x="1" y="36"/>
                    <a:pt x="5" y="36"/>
                    <a:pt x="5" y="33"/>
                  </a:cubicBezTo>
                  <a:cubicBezTo>
                    <a:pt x="4" y="23"/>
                    <a:pt x="6" y="13"/>
                    <a:pt x="6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11" name="Freeform 30"/>
            <p:cNvSpPr/>
            <p:nvPr/>
          </p:nvSpPr>
          <p:spPr bwMode="auto">
            <a:xfrm>
              <a:off x="210" y="2860"/>
              <a:ext cx="28" cy="104"/>
            </a:xfrm>
            <a:custGeom>
              <a:avLst/>
              <a:gdLst>
                <a:gd name="T0" fmla="*/ 8 w 8"/>
                <a:gd name="T1" fmla="*/ 3 h 35"/>
                <a:gd name="T2" fmla="*/ 4 w 8"/>
                <a:gd name="T3" fmla="*/ 3 h 35"/>
                <a:gd name="T4" fmla="*/ 3 w 8"/>
                <a:gd name="T5" fmla="*/ 32 h 35"/>
                <a:gd name="T6" fmla="*/ 7 w 8"/>
                <a:gd name="T7" fmla="*/ 31 h 35"/>
                <a:gd name="T8" fmla="*/ 8 w 8"/>
                <a:gd name="T9" fmla="*/ 3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5">
                  <a:moveTo>
                    <a:pt x="8" y="3"/>
                  </a:moveTo>
                  <a:cubicBezTo>
                    <a:pt x="8" y="0"/>
                    <a:pt x="4" y="0"/>
                    <a:pt x="4" y="3"/>
                  </a:cubicBezTo>
                  <a:cubicBezTo>
                    <a:pt x="3" y="13"/>
                    <a:pt x="0" y="23"/>
                    <a:pt x="3" y="32"/>
                  </a:cubicBezTo>
                  <a:cubicBezTo>
                    <a:pt x="3" y="35"/>
                    <a:pt x="8" y="34"/>
                    <a:pt x="7" y="31"/>
                  </a:cubicBezTo>
                  <a:cubicBezTo>
                    <a:pt x="5" y="22"/>
                    <a:pt x="8" y="12"/>
                    <a:pt x="8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12" name="Freeform 31"/>
            <p:cNvSpPr/>
            <p:nvPr/>
          </p:nvSpPr>
          <p:spPr bwMode="auto">
            <a:xfrm>
              <a:off x="206" y="3014"/>
              <a:ext cx="25" cy="98"/>
            </a:xfrm>
            <a:custGeom>
              <a:avLst/>
              <a:gdLst>
                <a:gd name="T0" fmla="*/ 6 w 7"/>
                <a:gd name="T1" fmla="*/ 24 h 33"/>
                <a:gd name="T2" fmla="*/ 5 w 7"/>
                <a:gd name="T3" fmla="*/ 3 h 33"/>
                <a:gd name="T4" fmla="*/ 0 w 7"/>
                <a:gd name="T5" fmla="*/ 3 h 33"/>
                <a:gd name="T6" fmla="*/ 1 w 7"/>
                <a:gd name="T7" fmla="*/ 30 h 33"/>
                <a:gd name="T8" fmla="*/ 6 w 7"/>
                <a:gd name="T9" fmla="*/ 32 h 33"/>
                <a:gd name="T10" fmla="*/ 7 w 7"/>
                <a:gd name="T11" fmla="*/ 26 h 33"/>
                <a:gd name="T12" fmla="*/ 6 w 7"/>
                <a:gd name="T13" fmla="*/ 24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3">
                  <a:moveTo>
                    <a:pt x="6" y="24"/>
                  </a:moveTo>
                  <a:cubicBezTo>
                    <a:pt x="6" y="17"/>
                    <a:pt x="6" y="10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1" y="12"/>
                    <a:pt x="1" y="21"/>
                    <a:pt x="1" y="30"/>
                  </a:cubicBezTo>
                  <a:cubicBezTo>
                    <a:pt x="1" y="33"/>
                    <a:pt x="4" y="33"/>
                    <a:pt x="6" y="32"/>
                  </a:cubicBezTo>
                  <a:cubicBezTo>
                    <a:pt x="7" y="30"/>
                    <a:pt x="7" y="28"/>
                    <a:pt x="7" y="26"/>
                  </a:cubicBezTo>
                  <a:cubicBezTo>
                    <a:pt x="7" y="25"/>
                    <a:pt x="7" y="25"/>
                    <a:pt x="6" y="2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13" name="Freeform 32"/>
            <p:cNvSpPr/>
            <p:nvPr/>
          </p:nvSpPr>
          <p:spPr bwMode="auto">
            <a:xfrm>
              <a:off x="210" y="3166"/>
              <a:ext cx="24" cy="92"/>
            </a:xfrm>
            <a:custGeom>
              <a:avLst/>
              <a:gdLst>
                <a:gd name="T0" fmla="*/ 3 w 7"/>
                <a:gd name="T1" fmla="*/ 3 h 31"/>
                <a:gd name="T2" fmla="*/ 2 w 7"/>
                <a:gd name="T3" fmla="*/ 17 h 31"/>
                <a:gd name="T4" fmla="*/ 1 w 7"/>
                <a:gd name="T5" fmla="*/ 24 h 31"/>
                <a:gd name="T6" fmla="*/ 1 w 7"/>
                <a:gd name="T7" fmla="*/ 27 h 31"/>
                <a:gd name="T8" fmla="*/ 0 w 7"/>
                <a:gd name="T9" fmla="*/ 28 h 31"/>
                <a:gd name="T10" fmla="*/ 1 w 7"/>
                <a:gd name="T11" fmla="*/ 29 h 31"/>
                <a:gd name="T12" fmla="*/ 4 w 7"/>
                <a:gd name="T13" fmla="*/ 30 h 31"/>
                <a:gd name="T14" fmla="*/ 6 w 7"/>
                <a:gd name="T15" fmla="*/ 20 h 31"/>
                <a:gd name="T16" fmla="*/ 7 w 7"/>
                <a:gd name="T17" fmla="*/ 3 h 31"/>
                <a:gd name="T18" fmla="*/ 3 w 7"/>
                <a:gd name="T19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" h="31">
                  <a:moveTo>
                    <a:pt x="3" y="3"/>
                  </a:moveTo>
                  <a:cubicBezTo>
                    <a:pt x="2" y="7"/>
                    <a:pt x="2" y="12"/>
                    <a:pt x="2" y="17"/>
                  </a:cubicBezTo>
                  <a:cubicBezTo>
                    <a:pt x="1" y="19"/>
                    <a:pt x="1" y="22"/>
                    <a:pt x="1" y="24"/>
                  </a:cubicBezTo>
                  <a:cubicBezTo>
                    <a:pt x="1" y="25"/>
                    <a:pt x="0" y="27"/>
                    <a:pt x="1" y="27"/>
                  </a:cubicBezTo>
                  <a:cubicBezTo>
                    <a:pt x="0" y="27"/>
                    <a:pt x="0" y="28"/>
                    <a:pt x="0" y="28"/>
                  </a:cubicBezTo>
                  <a:cubicBezTo>
                    <a:pt x="0" y="28"/>
                    <a:pt x="0" y="29"/>
                    <a:pt x="1" y="29"/>
                  </a:cubicBezTo>
                  <a:cubicBezTo>
                    <a:pt x="1" y="30"/>
                    <a:pt x="3" y="31"/>
                    <a:pt x="4" y="30"/>
                  </a:cubicBezTo>
                  <a:cubicBezTo>
                    <a:pt x="6" y="28"/>
                    <a:pt x="6" y="23"/>
                    <a:pt x="6" y="20"/>
                  </a:cubicBezTo>
                  <a:cubicBezTo>
                    <a:pt x="6" y="14"/>
                    <a:pt x="7" y="9"/>
                    <a:pt x="7" y="3"/>
                  </a:cubicBezTo>
                  <a:cubicBezTo>
                    <a:pt x="7" y="0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14" name="Freeform 33"/>
            <p:cNvSpPr/>
            <p:nvPr/>
          </p:nvSpPr>
          <p:spPr bwMode="auto">
            <a:xfrm>
              <a:off x="213" y="3290"/>
              <a:ext cx="28" cy="101"/>
            </a:xfrm>
            <a:custGeom>
              <a:avLst/>
              <a:gdLst>
                <a:gd name="T0" fmla="*/ 7 w 8"/>
                <a:gd name="T1" fmla="*/ 25 h 34"/>
                <a:gd name="T2" fmla="*/ 5 w 8"/>
                <a:gd name="T3" fmla="*/ 3 h 34"/>
                <a:gd name="T4" fmla="*/ 0 w 8"/>
                <a:gd name="T5" fmla="*/ 3 h 34"/>
                <a:gd name="T6" fmla="*/ 2 w 8"/>
                <a:gd name="T7" fmla="*/ 17 h 34"/>
                <a:gd name="T8" fmla="*/ 3 w 8"/>
                <a:gd name="T9" fmla="*/ 25 h 34"/>
                <a:gd name="T10" fmla="*/ 3 w 8"/>
                <a:gd name="T11" fmla="*/ 29 h 34"/>
                <a:gd name="T12" fmla="*/ 3 w 8"/>
                <a:gd name="T13" fmla="*/ 29 h 34"/>
                <a:gd name="T14" fmla="*/ 3 w 8"/>
                <a:gd name="T15" fmla="*/ 31 h 34"/>
                <a:gd name="T16" fmla="*/ 7 w 8"/>
                <a:gd name="T17" fmla="*/ 32 h 34"/>
                <a:gd name="T18" fmla="*/ 7 w 8"/>
                <a:gd name="T19" fmla="*/ 25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" h="34">
                  <a:moveTo>
                    <a:pt x="7" y="25"/>
                  </a:moveTo>
                  <a:cubicBezTo>
                    <a:pt x="7" y="18"/>
                    <a:pt x="5" y="10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1" y="8"/>
                    <a:pt x="1" y="12"/>
                    <a:pt x="2" y="17"/>
                  </a:cubicBezTo>
                  <a:cubicBezTo>
                    <a:pt x="2" y="20"/>
                    <a:pt x="3" y="23"/>
                    <a:pt x="3" y="25"/>
                  </a:cubicBezTo>
                  <a:cubicBezTo>
                    <a:pt x="3" y="27"/>
                    <a:pt x="3" y="28"/>
                    <a:pt x="3" y="29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3" y="30"/>
                    <a:pt x="2" y="31"/>
                    <a:pt x="3" y="31"/>
                  </a:cubicBezTo>
                  <a:cubicBezTo>
                    <a:pt x="4" y="33"/>
                    <a:pt x="6" y="34"/>
                    <a:pt x="7" y="32"/>
                  </a:cubicBezTo>
                  <a:cubicBezTo>
                    <a:pt x="8" y="30"/>
                    <a:pt x="8" y="28"/>
                    <a:pt x="7" y="2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15" name="Freeform 34"/>
            <p:cNvSpPr/>
            <p:nvPr/>
          </p:nvSpPr>
          <p:spPr bwMode="auto">
            <a:xfrm>
              <a:off x="217" y="3427"/>
              <a:ext cx="28" cy="110"/>
            </a:xfrm>
            <a:custGeom>
              <a:avLst/>
              <a:gdLst>
                <a:gd name="T0" fmla="*/ 6 w 8"/>
                <a:gd name="T1" fmla="*/ 30 h 37"/>
                <a:gd name="T2" fmla="*/ 6 w 8"/>
                <a:gd name="T3" fmla="*/ 29 h 37"/>
                <a:gd name="T4" fmla="*/ 6 w 8"/>
                <a:gd name="T5" fmla="*/ 20 h 37"/>
                <a:gd name="T6" fmla="*/ 7 w 8"/>
                <a:gd name="T7" fmla="*/ 4 h 37"/>
                <a:gd name="T8" fmla="*/ 3 w 8"/>
                <a:gd name="T9" fmla="*/ 3 h 37"/>
                <a:gd name="T10" fmla="*/ 1 w 8"/>
                <a:gd name="T11" fmla="*/ 20 h 37"/>
                <a:gd name="T12" fmla="*/ 3 w 8"/>
                <a:gd name="T13" fmla="*/ 35 h 37"/>
                <a:gd name="T14" fmla="*/ 7 w 8"/>
                <a:gd name="T15" fmla="*/ 33 h 37"/>
                <a:gd name="T16" fmla="*/ 6 w 8"/>
                <a:gd name="T17" fmla="*/ 3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" h="37">
                  <a:moveTo>
                    <a:pt x="6" y="30"/>
                  </a:moveTo>
                  <a:cubicBezTo>
                    <a:pt x="6" y="30"/>
                    <a:pt x="6" y="29"/>
                    <a:pt x="6" y="29"/>
                  </a:cubicBezTo>
                  <a:cubicBezTo>
                    <a:pt x="5" y="26"/>
                    <a:pt x="6" y="22"/>
                    <a:pt x="6" y="20"/>
                  </a:cubicBezTo>
                  <a:cubicBezTo>
                    <a:pt x="6" y="15"/>
                    <a:pt x="6" y="9"/>
                    <a:pt x="7" y="4"/>
                  </a:cubicBezTo>
                  <a:cubicBezTo>
                    <a:pt x="8" y="1"/>
                    <a:pt x="3" y="0"/>
                    <a:pt x="3" y="3"/>
                  </a:cubicBezTo>
                  <a:cubicBezTo>
                    <a:pt x="2" y="8"/>
                    <a:pt x="1" y="14"/>
                    <a:pt x="1" y="20"/>
                  </a:cubicBezTo>
                  <a:cubicBezTo>
                    <a:pt x="1" y="24"/>
                    <a:pt x="0" y="32"/>
                    <a:pt x="3" y="35"/>
                  </a:cubicBezTo>
                  <a:cubicBezTo>
                    <a:pt x="5" y="37"/>
                    <a:pt x="8" y="35"/>
                    <a:pt x="7" y="33"/>
                  </a:cubicBezTo>
                  <a:cubicBezTo>
                    <a:pt x="7" y="32"/>
                    <a:pt x="6" y="31"/>
                    <a:pt x="6" y="3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16" name="Freeform 35"/>
            <p:cNvSpPr/>
            <p:nvPr/>
          </p:nvSpPr>
          <p:spPr bwMode="auto">
            <a:xfrm>
              <a:off x="217" y="3590"/>
              <a:ext cx="24" cy="92"/>
            </a:xfrm>
            <a:custGeom>
              <a:avLst/>
              <a:gdLst>
                <a:gd name="T0" fmla="*/ 6 w 7"/>
                <a:gd name="T1" fmla="*/ 27 h 31"/>
                <a:gd name="T2" fmla="*/ 5 w 7"/>
                <a:gd name="T3" fmla="*/ 3 h 31"/>
                <a:gd name="T4" fmla="*/ 1 w 7"/>
                <a:gd name="T5" fmla="*/ 3 h 31"/>
                <a:gd name="T6" fmla="*/ 2 w 7"/>
                <a:gd name="T7" fmla="*/ 28 h 31"/>
                <a:gd name="T8" fmla="*/ 6 w 7"/>
                <a:gd name="T9" fmla="*/ 2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1">
                  <a:moveTo>
                    <a:pt x="6" y="27"/>
                  </a:moveTo>
                  <a:cubicBezTo>
                    <a:pt x="4" y="19"/>
                    <a:pt x="5" y="11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11"/>
                    <a:pt x="0" y="20"/>
                    <a:pt x="2" y="28"/>
                  </a:cubicBezTo>
                  <a:cubicBezTo>
                    <a:pt x="2" y="31"/>
                    <a:pt x="7" y="30"/>
                    <a:pt x="6" y="2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17" name="Freeform 36"/>
            <p:cNvSpPr/>
            <p:nvPr/>
          </p:nvSpPr>
          <p:spPr bwMode="auto">
            <a:xfrm>
              <a:off x="217" y="3721"/>
              <a:ext cx="24" cy="95"/>
            </a:xfrm>
            <a:custGeom>
              <a:avLst/>
              <a:gdLst>
                <a:gd name="T0" fmla="*/ 2 w 7"/>
                <a:gd name="T1" fmla="*/ 3 h 32"/>
                <a:gd name="T2" fmla="*/ 1 w 7"/>
                <a:gd name="T3" fmla="*/ 29 h 32"/>
                <a:gd name="T4" fmla="*/ 5 w 7"/>
                <a:gd name="T5" fmla="*/ 29 h 32"/>
                <a:gd name="T6" fmla="*/ 6 w 7"/>
                <a:gd name="T7" fmla="*/ 3 h 32"/>
                <a:gd name="T8" fmla="*/ 2 w 7"/>
                <a:gd name="T9" fmla="*/ 3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2">
                  <a:moveTo>
                    <a:pt x="2" y="3"/>
                  </a:moveTo>
                  <a:cubicBezTo>
                    <a:pt x="0" y="12"/>
                    <a:pt x="1" y="20"/>
                    <a:pt x="1" y="29"/>
                  </a:cubicBezTo>
                  <a:cubicBezTo>
                    <a:pt x="1" y="32"/>
                    <a:pt x="5" y="32"/>
                    <a:pt x="5" y="29"/>
                  </a:cubicBezTo>
                  <a:cubicBezTo>
                    <a:pt x="5" y="20"/>
                    <a:pt x="5" y="12"/>
                    <a:pt x="6" y="3"/>
                  </a:cubicBezTo>
                  <a:cubicBezTo>
                    <a:pt x="7" y="0"/>
                    <a:pt x="2" y="0"/>
                    <a:pt x="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18" name="Freeform 37"/>
            <p:cNvSpPr/>
            <p:nvPr/>
          </p:nvSpPr>
          <p:spPr bwMode="auto">
            <a:xfrm>
              <a:off x="210" y="3842"/>
              <a:ext cx="28" cy="95"/>
            </a:xfrm>
            <a:custGeom>
              <a:avLst/>
              <a:gdLst>
                <a:gd name="T0" fmla="*/ 7 w 8"/>
                <a:gd name="T1" fmla="*/ 28 h 32"/>
                <a:gd name="T2" fmla="*/ 6 w 8"/>
                <a:gd name="T3" fmla="*/ 3 h 32"/>
                <a:gd name="T4" fmla="*/ 1 w 8"/>
                <a:gd name="T5" fmla="*/ 3 h 32"/>
                <a:gd name="T6" fmla="*/ 3 w 8"/>
                <a:gd name="T7" fmla="*/ 29 h 32"/>
                <a:gd name="T8" fmla="*/ 7 w 8"/>
                <a:gd name="T9" fmla="*/ 28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2">
                  <a:moveTo>
                    <a:pt x="7" y="28"/>
                  </a:moveTo>
                  <a:cubicBezTo>
                    <a:pt x="5" y="21"/>
                    <a:pt x="6" y="11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12"/>
                    <a:pt x="0" y="21"/>
                    <a:pt x="3" y="29"/>
                  </a:cubicBezTo>
                  <a:cubicBezTo>
                    <a:pt x="3" y="32"/>
                    <a:pt x="8" y="31"/>
                    <a:pt x="7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19" name="Freeform 38"/>
            <p:cNvSpPr/>
            <p:nvPr/>
          </p:nvSpPr>
          <p:spPr bwMode="auto">
            <a:xfrm>
              <a:off x="217" y="3967"/>
              <a:ext cx="24" cy="56"/>
            </a:xfrm>
            <a:custGeom>
              <a:avLst/>
              <a:gdLst>
                <a:gd name="T0" fmla="*/ 6 w 7"/>
                <a:gd name="T1" fmla="*/ 15 h 19"/>
                <a:gd name="T2" fmla="*/ 5 w 7"/>
                <a:gd name="T3" fmla="*/ 3 h 19"/>
                <a:gd name="T4" fmla="*/ 1 w 7"/>
                <a:gd name="T5" fmla="*/ 3 h 19"/>
                <a:gd name="T6" fmla="*/ 2 w 7"/>
                <a:gd name="T7" fmla="*/ 16 h 19"/>
                <a:gd name="T8" fmla="*/ 6 w 7"/>
                <a:gd name="T9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19">
                  <a:moveTo>
                    <a:pt x="6" y="15"/>
                  </a:moveTo>
                  <a:cubicBezTo>
                    <a:pt x="5" y="11"/>
                    <a:pt x="5" y="7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7"/>
                    <a:pt x="0" y="12"/>
                    <a:pt x="2" y="16"/>
                  </a:cubicBezTo>
                  <a:cubicBezTo>
                    <a:pt x="2" y="19"/>
                    <a:pt x="7" y="17"/>
                    <a:pt x="6" y="1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20" name="Freeform 39"/>
            <p:cNvSpPr/>
            <p:nvPr/>
          </p:nvSpPr>
          <p:spPr bwMode="auto">
            <a:xfrm>
              <a:off x="213" y="4050"/>
              <a:ext cx="28" cy="62"/>
            </a:xfrm>
            <a:custGeom>
              <a:avLst/>
              <a:gdLst>
                <a:gd name="T0" fmla="*/ 7 w 8"/>
                <a:gd name="T1" fmla="*/ 17 h 21"/>
                <a:gd name="T2" fmla="*/ 6 w 8"/>
                <a:gd name="T3" fmla="*/ 4 h 21"/>
                <a:gd name="T4" fmla="*/ 2 w 8"/>
                <a:gd name="T5" fmla="*/ 2 h 21"/>
                <a:gd name="T6" fmla="*/ 3 w 8"/>
                <a:gd name="T7" fmla="*/ 18 h 21"/>
                <a:gd name="T8" fmla="*/ 7 w 8"/>
                <a:gd name="T9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1">
                  <a:moveTo>
                    <a:pt x="7" y="17"/>
                  </a:moveTo>
                  <a:cubicBezTo>
                    <a:pt x="6" y="13"/>
                    <a:pt x="5" y="8"/>
                    <a:pt x="6" y="4"/>
                  </a:cubicBezTo>
                  <a:cubicBezTo>
                    <a:pt x="7" y="1"/>
                    <a:pt x="2" y="0"/>
                    <a:pt x="2" y="2"/>
                  </a:cubicBezTo>
                  <a:cubicBezTo>
                    <a:pt x="0" y="7"/>
                    <a:pt x="1" y="13"/>
                    <a:pt x="3" y="18"/>
                  </a:cubicBezTo>
                  <a:cubicBezTo>
                    <a:pt x="3" y="21"/>
                    <a:pt x="8" y="20"/>
                    <a:pt x="7" y="1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21" name="Freeform 40"/>
            <p:cNvSpPr/>
            <p:nvPr/>
          </p:nvSpPr>
          <p:spPr bwMode="auto">
            <a:xfrm>
              <a:off x="259" y="4100"/>
              <a:ext cx="92" cy="30"/>
            </a:xfrm>
            <a:custGeom>
              <a:avLst/>
              <a:gdLst>
                <a:gd name="T0" fmla="*/ 23 w 26"/>
                <a:gd name="T1" fmla="*/ 5 h 10"/>
                <a:gd name="T2" fmla="*/ 14 w 26"/>
                <a:gd name="T3" fmla="*/ 4 h 10"/>
                <a:gd name="T4" fmla="*/ 5 w 26"/>
                <a:gd name="T5" fmla="*/ 3 h 10"/>
                <a:gd name="T6" fmla="*/ 1 w 26"/>
                <a:gd name="T7" fmla="*/ 5 h 10"/>
                <a:gd name="T8" fmla="*/ 8 w 26"/>
                <a:gd name="T9" fmla="*/ 8 h 10"/>
                <a:gd name="T10" fmla="*/ 22 w 26"/>
                <a:gd name="T11" fmla="*/ 9 h 10"/>
                <a:gd name="T12" fmla="*/ 23 w 26"/>
                <a:gd name="T13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10">
                  <a:moveTo>
                    <a:pt x="23" y="5"/>
                  </a:moveTo>
                  <a:cubicBezTo>
                    <a:pt x="20" y="4"/>
                    <a:pt x="17" y="4"/>
                    <a:pt x="14" y="4"/>
                  </a:cubicBezTo>
                  <a:cubicBezTo>
                    <a:pt x="12" y="4"/>
                    <a:pt x="6" y="5"/>
                    <a:pt x="5" y="3"/>
                  </a:cubicBezTo>
                  <a:cubicBezTo>
                    <a:pt x="4" y="0"/>
                    <a:pt x="0" y="2"/>
                    <a:pt x="1" y="5"/>
                  </a:cubicBezTo>
                  <a:cubicBezTo>
                    <a:pt x="3" y="8"/>
                    <a:pt x="6" y="8"/>
                    <a:pt x="8" y="8"/>
                  </a:cubicBezTo>
                  <a:cubicBezTo>
                    <a:pt x="13" y="9"/>
                    <a:pt x="17" y="9"/>
                    <a:pt x="22" y="9"/>
                  </a:cubicBezTo>
                  <a:cubicBezTo>
                    <a:pt x="25" y="10"/>
                    <a:pt x="26" y="5"/>
                    <a:pt x="2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22" name="Freeform 41"/>
            <p:cNvSpPr/>
            <p:nvPr/>
          </p:nvSpPr>
          <p:spPr bwMode="auto">
            <a:xfrm>
              <a:off x="397" y="4112"/>
              <a:ext cx="84" cy="21"/>
            </a:xfrm>
            <a:custGeom>
              <a:avLst/>
              <a:gdLst>
                <a:gd name="T0" fmla="*/ 21 w 24"/>
                <a:gd name="T1" fmla="*/ 0 h 7"/>
                <a:gd name="T2" fmla="*/ 3 w 24"/>
                <a:gd name="T3" fmla="*/ 2 h 7"/>
                <a:gd name="T4" fmla="*/ 4 w 24"/>
                <a:gd name="T5" fmla="*/ 6 h 7"/>
                <a:gd name="T6" fmla="*/ 21 w 24"/>
                <a:gd name="T7" fmla="*/ 4 h 7"/>
                <a:gd name="T8" fmla="*/ 21 w 24"/>
                <a:gd name="T9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7">
                  <a:moveTo>
                    <a:pt x="21" y="0"/>
                  </a:moveTo>
                  <a:cubicBezTo>
                    <a:pt x="15" y="0"/>
                    <a:pt x="9" y="0"/>
                    <a:pt x="3" y="2"/>
                  </a:cubicBezTo>
                  <a:cubicBezTo>
                    <a:pt x="0" y="3"/>
                    <a:pt x="1" y="7"/>
                    <a:pt x="4" y="6"/>
                  </a:cubicBezTo>
                  <a:cubicBezTo>
                    <a:pt x="10" y="4"/>
                    <a:pt x="16" y="4"/>
                    <a:pt x="21" y="4"/>
                  </a:cubicBezTo>
                  <a:cubicBezTo>
                    <a:pt x="24" y="4"/>
                    <a:pt x="24" y="0"/>
                    <a:pt x="21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23" name="Freeform 42"/>
            <p:cNvSpPr/>
            <p:nvPr/>
          </p:nvSpPr>
          <p:spPr bwMode="auto">
            <a:xfrm>
              <a:off x="520" y="4100"/>
              <a:ext cx="99" cy="24"/>
            </a:xfrm>
            <a:custGeom>
              <a:avLst/>
              <a:gdLst>
                <a:gd name="T0" fmla="*/ 24 w 28"/>
                <a:gd name="T1" fmla="*/ 1 h 8"/>
                <a:gd name="T2" fmla="*/ 4 w 28"/>
                <a:gd name="T3" fmla="*/ 2 h 8"/>
                <a:gd name="T4" fmla="*/ 3 w 28"/>
                <a:gd name="T5" fmla="*/ 6 h 8"/>
                <a:gd name="T6" fmla="*/ 25 w 28"/>
                <a:gd name="T7" fmla="*/ 5 h 8"/>
                <a:gd name="T8" fmla="*/ 24 w 28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24" y="1"/>
                  </a:moveTo>
                  <a:cubicBezTo>
                    <a:pt x="18" y="3"/>
                    <a:pt x="10" y="3"/>
                    <a:pt x="4" y="2"/>
                  </a:cubicBezTo>
                  <a:cubicBezTo>
                    <a:pt x="1" y="1"/>
                    <a:pt x="0" y="6"/>
                    <a:pt x="3" y="6"/>
                  </a:cubicBezTo>
                  <a:cubicBezTo>
                    <a:pt x="10" y="7"/>
                    <a:pt x="18" y="8"/>
                    <a:pt x="25" y="5"/>
                  </a:cubicBezTo>
                  <a:cubicBezTo>
                    <a:pt x="28" y="4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24" name="Freeform 43"/>
            <p:cNvSpPr/>
            <p:nvPr/>
          </p:nvSpPr>
          <p:spPr bwMode="auto">
            <a:xfrm>
              <a:off x="654" y="4106"/>
              <a:ext cx="81" cy="24"/>
            </a:xfrm>
            <a:custGeom>
              <a:avLst/>
              <a:gdLst>
                <a:gd name="T0" fmla="*/ 20 w 23"/>
                <a:gd name="T1" fmla="*/ 0 h 8"/>
                <a:gd name="T2" fmla="*/ 3 w 23"/>
                <a:gd name="T3" fmla="*/ 3 h 8"/>
                <a:gd name="T4" fmla="*/ 5 w 23"/>
                <a:gd name="T5" fmla="*/ 7 h 8"/>
                <a:gd name="T6" fmla="*/ 20 w 23"/>
                <a:gd name="T7" fmla="*/ 4 h 8"/>
                <a:gd name="T8" fmla="*/ 20 w 23"/>
                <a:gd name="T9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8">
                  <a:moveTo>
                    <a:pt x="20" y="0"/>
                  </a:moveTo>
                  <a:cubicBezTo>
                    <a:pt x="14" y="0"/>
                    <a:pt x="8" y="1"/>
                    <a:pt x="3" y="3"/>
                  </a:cubicBezTo>
                  <a:cubicBezTo>
                    <a:pt x="0" y="4"/>
                    <a:pt x="3" y="8"/>
                    <a:pt x="5" y="7"/>
                  </a:cubicBezTo>
                  <a:cubicBezTo>
                    <a:pt x="10" y="5"/>
                    <a:pt x="15" y="4"/>
                    <a:pt x="20" y="4"/>
                  </a:cubicBezTo>
                  <a:cubicBezTo>
                    <a:pt x="23" y="4"/>
                    <a:pt x="23" y="0"/>
                    <a:pt x="20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25" name="Freeform 44"/>
            <p:cNvSpPr/>
            <p:nvPr/>
          </p:nvSpPr>
          <p:spPr bwMode="auto">
            <a:xfrm>
              <a:off x="774" y="4106"/>
              <a:ext cx="88" cy="27"/>
            </a:xfrm>
            <a:custGeom>
              <a:avLst/>
              <a:gdLst>
                <a:gd name="T0" fmla="*/ 21 w 25"/>
                <a:gd name="T1" fmla="*/ 2 h 9"/>
                <a:gd name="T2" fmla="*/ 4 w 25"/>
                <a:gd name="T3" fmla="*/ 1 h 9"/>
                <a:gd name="T4" fmla="*/ 2 w 25"/>
                <a:gd name="T5" fmla="*/ 5 h 9"/>
                <a:gd name="T6" fmla="*/ 23 w 25"/>
                <a:gd name="T7" fmla="*/ 6 h 9"/>
                <a:gd name="T8" fmla="*/ 21 w 25"/>
                <a:gd name="T9" fmla="*/ 2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9">
                  <a:moveTo>
                    <a:pt x="21" y="2"/>
                  </a:moveTo>
                  <a:cubicBezTo>
                    <a:pt x="15" y="4"/>
                    <a:pt x="9" y="3"/>
                    <a:pt x="4" y="1"/>
                  </a:cubicBezTo>
                  <a:cubicBezTo>
                    <a:pt x="1" y="0"/>
                    <a:pt x="0" y="4"/>
                    <a:pt x="2" y="5"/>
                  </a:cubicBezTo>
                  <a:cubicBezTo>
                    <a:pt x="9" y="7"/>
                    <a:pt x="16" y="9"/>
                    <a:pt x="23" y="6"/>
                  </a:cubicBezTo>
                  <a:cubicBezTo>
                    <a:pt x="25" y="5"/>
                    <a:pt x="24" y="1"/>
                    <a:pt x="21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26" name="Freeform 45"/>
            <p:cNvSpPr/>
            <p:nvPr/>
          </p:nvSpPr>
          <p:spPr bwMode="auto">
            <a:xfrm>
              <a:off x="898" y="4109"/>
              <a:ext cx="95" cy="27"/>
            </a:xfrm>
            <a:custGeom>
              <a:avLst/>
              <a:gdLst>
                <a:gd name="T0" fmla="*/ 24 w 27"/>
                <a:gd name="T1" fmla="*/ 2 h 9"/>
                <a:gd name="T2" fmla="*/ 3 w 27"/>
                <a:gd name="T3" fmla="*/ 3 h 9"/>
                <a:gd name="T4" fmla="*/ 5 w 27"/>
                <a:gd name="T5" fmla="*/ 7 h 9"/>
                <a:gd name="T6" fmla="*/ 23 w 27"/>
                <a:gd name="T7" fmla="*/ 6 h 9"/>
                <a:gd name="T8" fmla="*/ 24 w 27"/>
                <a:gd name="T9" fmla="*/ 2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9">
                  <a:moveTo>
                    <a:pt x="24" y="2"/>
                  </a:moveTo>
                  <a:cubicBezTo>
                    <a:pt x="17" y="1"/>
                    <a:pt x="9" y="0"/>
                    <a:pt x="3" y="3"/>
                  </a:cubicBezTo>
                  <a:cubicBezTo>
                    <a:pt x="0" y="5"/>
                    <a:pt x="2" y="9"/>
                    <a:pt x="5" y="7"/>
                  </a:cubicBezTo>
                  <a:cubicBezTo>
                    <a:pt x="10" y="4"/>
                    <a:pt x="17" y="5"/>
                    <a:pt x="23" y="6"/>
                  </a:cubicBezTo>
                  <a:cubicBezTo>
                    <a:pt x="26" y="7"/>
                    <a:pt x="27" y="2"/>
                    <a:pt x="24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27" name="Freeform 46"/>
            <p:cNvSpPr/>
            <p:nvPr/>
          </p:nvSpPr>
          <p:spPr bwMode="auto">
            <a:xfrm>
              <a:off x="1035" y="4100"/>
              <a:ext cx="95" cy="33"/>
            </a:xfrm>
            <a:custGeom>
              <a:avLst/>
              <a:gdLst>
                <a:gd name="T0" fmla="*/ 21 w 27"/>
                <a:gd name="T1" fmla="*/ 2 h 11"/>
                <a:gd name="T2" fmla="*/ 4 w 27"/>
                <a:gd name="T3" fmla="*/ 3 h 11"/>
                <a:gd name="T4" fmla="*/ 3 w 27"/>
                <a:gd name="T5" fmla="*/ 7 h 11"/>
                <a:gd name="T6" fmla="*/ 24 w 27"/>
                <a:gd name="T7" fmla="*/ 6 h 11"/>
                <a:gd name="T8" fmla="*/ 21 w 27"/>
                <a:gd name="T9" fmla="*/ 2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11">
                  <a:moveTo>
                    <a:pt x="21" y="2"/>
                  </a:moveTo>
                  <a:cubicBezTo>
                    <a:pt x="17" y="6"/>
                    <a:pt x="9" y="4"/>
                    <a:pt x="4" y="3"/>
                  </a:cubicBezTo>
                  <a:cubicBezTo>
                    <a:pt x="2" y="2"/>
                    <a:pt x="0" y="7"/>
                    <a:pt x="3" y="7"/>
                  </a:cubicBezTo>
                  <a:cubicBezTo>
                    <a:pt x="10" y="8"/>
                    <a:pt x="18" y="11"/>
                    <a:pt x="24" y="6"/>
                  </a:cubicBezTo>
                  <a:cubicBezTo>
                    <a:pt x="27" y="4"/>
                    <a:pt x="23" y="0"/>
                    <a:pt x="21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28" name="Freeform 47"/>
            <p:cNvSpPr/>
            <p:nvPr/>
          </p:nvSpPr>
          <p:spPr bwMode="auto">
            <a:xfrm>
              <a:off x="1155" y="4097"/>
              <a:ext cx="81" cy="24"/>
            </a:xfrm>
            <a:custGeom>
              <a:avLst/>
              <a:gdLst>
                <a:gd name="T0" fmla="*/ 20 w 23"/>
                <a:gd name="T1" fmla="*/ 1 h 8"/>
                <a:gd name="T2" fmla="*/ 3 w 23"/>
                <a:gd name="T3" fmla="*/ 3 h 8"/>
                <a:gd name="T4" fmla="*/ 4 w 23"/>
                <a:gd name="T5" fmla="*/ 7 h 8"/>
                <a:gd name="T6" fmla="*/ 20 w 23"/>
                <a:gd name="T7" fmla="*/ 5 h 8"/>
                <a:gd name="T8" fmla="*/ 20 w 23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8">
                  <a:moveTo>
                    <a:pt x="20" y="1"/>
                  </a:moveTo>
                  <a:cubicBezTo>
                    <a:pt x="15" y="1"/>
                    <a:pt x="9" y="1"/>
                    <a:pt x="3" y="3"/>
                  </a:cubicBezTo>
                  <a:cubicBezTo>
                    <a:pt x="0" y="3"/>
                    <a:pt x="1" y="8"/>
                    <a:pt x="4" y="7"/>
                  </a:cubicBezTo>
                  <a:cubicBezTo>
                    <a:pt x="9" y="6"/>
                    <a:pt x="15" y="5"/>
                    <a:pt x="20" y="5"/>
                  </a:cubicBezTo>
                  <a:cubicBezTo>
                    <a:pt x="23" y="5"/>
                    <a:pt x="23" y="0"/>
                    <a:pt x="20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29" name="Freeform 48"/>
            <p:cNvSpPr/>
            <p:nvPr/>
          </p:nvSpPr>
          <p:spPr bwMode="auto">
            <a:xfrm>
              <a:off x="1275" y="4100"/>
              <a:ext cx="99" cy="18"/>
            </a:xfrm>
            <a:custGeom>
              <a:avLst/>
              <a:gdLst>
                <a:gd name="T0" fmla="*/ 24 w 28"/>
                <a:gd name="T1" fmla="*/ 1 h 6"/>
                <a:gd name="T2" fmla="*/ 3 w 28"/>
                <a:gd name="T3" fmla="*/ 2 h 6"/>
                <a:gd name="T4" fmla="*/ 3 w 28"/>
                <a:gd name="T5" fmla="*/ 6 h 6"/>
                <a:gd name="T6" fmla="*/ 25 w 28"/>
                <a:gd name="T7" fmla="*/ 5 h 6"/>
                <a:gd name="T8" fmla="*/ 24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4" y="1"/>
                  </a:moveTo>
                  <a:cubicBezTo>
                    <a:pt x="17" y="2"/>
                    <a:pt x="10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8" y="6"/>
                    <a:pt x="25" y="5"/>
                  </a:cubicBezTo>
                  <a:cubicBezTo>
                    <a:pt x="28" y="5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30" name="Freeform 49"/>
            <p:cNvSpPr/>
            <p:nvPr/>
          </p:nvSpPr>
          <p:spPr bwMode="auto">
            <a:xfrm>
              <a:off x="1420" y="4106"/>
              <a:ext cx="95" cy="18"/>
            </a:xfrm>
            <a:custGeom>
              <a:avLst/>
              <a:gdLst>
                <a:gd name="T0" fmla="*/ 24 w 27"/>
                <a:gd name="T1" fmla="*/ 0 h 6"/>
                <a:gd name="T2" fmla="*/ 3 w 27"/>
                <a:gd name="T3" fmla="*/ 1 h 6"/>
                <a:gd name="T4" fmla="*/ 3 w 27"/>
                <a:gd name="T5" fmla="*/ 5 h 6"/>
                <a:gd name="T6" fmla="*/ 24 w 27"/>
                <a:gd name="T7" fmla="*/ 4 h 6"/>
                <a:gd name="T8" fmla="*/ 24 w 27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24" y="0"/>
                  </a:moveTo>
                  <a:cubicBezTo>
                    <a:pt x="17" y="0"/>
                    <a:pt x="10" y="0"/>
                    <a:pt x="3" y="1"/>
                  </a:cubicBezTo>
                  <a:cubicBezTo>
                    <a:pt x="1" y="1"/>
                    <a:pt x="0" y="6"/>
                    <a:pt x="3" y="5"/>
                  </a:cubicBezTo>
                  <a:cubicBezTo>
                    <a:pt x="10" y="4"/>
                    <a:pt x="17" y="4"/>
                    <a:pt x="24" y="4"/>
                  </a:cubicBezTo>
                  <a:cubicBezTo>
                    <a:pt x="27" y="4"/>
                    <a:pt x="27" y="0"/>
                    <a:pt x="24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31" name="Freeform 50"/>
            <p:cNvSpPr/>
            <p:nvPr/>
          </p:nvSpPr>
          <p:spPr bwMode="auto">
            <a:xfrm>
              <a:off x="1554" y="4103"/>
              <a:ext cx="88" cy="18"/>
            </a:xfrm>
            <a:custGeom>
              <a:avLst/>
              <a:gdLst>
                <a:gd name="T0" fmla="*/ 22 w 25"/>
                <a:gd name="T1" fmla="*/ 0 h 6"/>
                <a:gd name="T2" fmla="*/ 3 w 25"/>
                <a:gd name="T3" fmla="*/ 1 h 6"/>
                <a:gd name="T4" fmla="*/ 4 w 25"/>
                <a:gd name="T5" fmla="*/ 5 h 6"/>
                <a:gd name="T6" fmla="*/ 22 w 25"/>
                <a:gd name="T7" fmla="*/ 4 h 6"/>
                <a:gd name="T8" fmla="*/ 22 w 2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22" y="0"/>
                  </a:moveTo>
                  <a:cubicBezTo>
                    <a:pt x="16" y="0"/>
                    <a:pt x="9" y="0"/>
                    <a:pt x="3" y="1"/>
                  </a:cubicBezTo>
                  <a:cubicBezTo>
                    <a:pt x="0" y="1"/>
                    <a:pt x="1" y="6"/>
                    <a:pt x="4" y="5"/>
                  </a:cubicBezTo>
                  <a:cubicBezTo>
                    <a:pt x="10" y="4"/>
                    <a:pt x="16" y="4"/>
                    <a:pt x="22" y="4"/>
                  </a:cubicBezTo>
                  <a:cubicBezTo>
                    <a:pt x="25" y="4"/>
                    <a:pt x="25" y="0"/>
                    <a:pt x="22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32" name="Freeform 51"/>
            <p:cNvSpPr/>
            <p:nvPr/>
          </p:nvSpPr>
          <p:spPr bwMode="auto">
            <a:xfrm>
              <a:off x="1681" y="4106"/>
              <a:ext cx="91" cy="21"/>
            </a:xfrm>
            <a:custGeom>
              <a:avLst/>
              <a:gdLst>
                <a:gd name="T0" fmla="*/ 23 w 26"/>
                <a:gd name="T1" fmla="*/ 0 h 7"/>
                <a:gd name="T2" fmla="*/ 3 w 26"/>
                <a:gd name="T3" fmla="*/ 2 h 7"/>
                <a:gd name="T4" fmla="*/ 4 w 26"/>
                <a:gd name="T5" fmla="*/ 6 h 7"/>
                <a:gd name="T6" fmla="*/ 23 w 26"/>
                <a:gd name="T7" fmla="*/ 4 h 7"/>
                <a:gd name="T8" fmla="*/ 23 w 26"/>
                <a:gd name="T9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">
                  <a:moveTo>
                    <a:pt x="23" y="0"/>
                  </a:moveTo>
                  <a:cubicBezTo>
                    <a:pt x="16" y="0"/>
                    <a:pt x="9" y="1"/>
                    <a:pt x="3" y="2"/>
                  </a:cubicBezTo>
                  <a:cubicBezTo>
                    <a:pt x="0" y="2"/>
                    <a:pt x="1" y="7"/>
                    <a:pt x="4" y="6"/>
                  </a:cubicBezTo>
                  <a:cubicBezTo>
                    <a:pt x="10" y="5"/>
                    <a:pt x="17" y="4"/>
                    <a:pt x="23" y="4"/>
                  </a:cubicBezTo>
                  <a:cubicBezTo>
                    <a:pt x="26" y="4"/>
                    <a:pt x="26" y="0"/>
                    <a:pt x="23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33" name="Freeform 52"/>
            <p:cNvSpPr/>
            <p:nvPr/>
          </p:nvSpPr>
          <p:spPr bwMode="auto">
            <a:xfrm>
              <a:off x="1829" y="4103"/>
              <a:ext cx="99" cy="18"/>
            </a:xfrm>
            <a:custGeom>
              <a:avLst/>
              <a:gdLst>
                <a:gd name="T0" fmla="*/ 26 w 28"/>
                <a:gd name="T1" fmla="*/ 1 h 6"/>
                <a:gd name="T2" fmla="*/ 3 w 28"/>
                <a:gd name="T3" fmla="*/ 2 h 6"/>
                <a:gd name="T4" fmla="*/ 3 w 28"/>
                <a:gd name="T5" fmla="*/ 6 h 6"/>
                <a:gd name="T6" fmla="*/ 26 w 28"/>
                <a:gd name="T7" fmla="*/ 5 h 6"/>
                <a:gd name="T8" fmla="*/ 26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6" y="1"/>
                  </a:moveTo>
                  <a:cubicBezTo>
                    <a:pt x="18" y="0"/>
                    <a:pt x="11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8" y="4"/>
                    <a:pt x="26" y="5"/>
                  </a:cubicBezTo>
                  <a:cubicBezTo>
                    <a:pt x="28" y="6"/>
                    <a:pt x="28" y="1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34" name="Freeform 53"/>
            <p:cNvSpPr/>
            <p:nvPr/>
          </p:nvSpPr>
          <p:spPr bwMode="auto">
            <a:xfrm>
              <a:off x="1952" y="4094"/>
              <a:ext cx="106" cy="24"/>
            </a:xfrm>
            <a:custGeom>
              <a:avLst/>
              <a:gdLst>
                <a:gd name="T0" fmla="*/ 26 w 30"/>
                <a:gd name="T1" fmla="*/ 2 h 8"/>
                <a:gd name="T2" fmla="*/ 15 w 30"/>
                <a:gd name="T3" fmla="*/ 2 h 8"/>
                <a:gd name="T4" fmla="*/ 5 w 30"/>
                <a:gd name="T5" fmla="*/ 1 h 8"/>
                <a:gd name="T6" fmla="*/ 3 w 30"/>
                <a:gd name="T7" fmla="*/ 5 h 8"/>
                <a:gd name="T8" fmla="*/ 13 w 30"/>
                <a:gd name="T9" fmla="*/ 7 h 8"/>
                <a:gd name="T10" fmla="*/ 27 w 30"/>
                <a:gd name="T11" fmla="*/ 6 h 8"/>
                <a:gd name="T12" fmla="*/ 26 w 30"/>
                <a:gd name="T13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8">
                  <a:moveTo>
                    <a:pt x="26" y="2"/>
                  </a:moveTo>
                  <a:cubicBezTo>
                    <a:pt x="22" y="3"/>
                    <a:pt x="19" y="3"/>
                    <a:pt x="15" y="2"/>
                  </a:cubicBezTo>
                  <a:cubicBezTo>
                    <a:pt x="12" y="2"/>
                    <a:pt x="8" y="2"/>
                    <a:pt x="5" y="1"/>
                  </a:cubicBezTo>
                  <a:cubicBezTo>
                    <a:pt x="3" y="0"/>
                    <a:pt x="0" y="4"/>
                    <a:pt x="3" y="5"/>
                  </a:cubicBezTo>
                  <a:cubicBezTo>
                    <a:pt x="6" y="6"/>
                    <a:pt x="10" y="6"/>
                    <a:pt x="13" y="7"/>
                  </a:cubicBezTo>
                  <a:cubicBezTo>
                    <a:pt x="18" y="7"/>
                    <a:pt x="23" y="8"/>
                    <a:pt x="27" y="6"/>
                  </a:cubicBezTo>
                  <a:cubicBezTo>
                    <a:pt x="30" y="5"/>
                    <a:pt x="29" y="1"/>
                    <a:pt x="26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35" name="Freeform 54"/>
            <p:cNvSpPr/>
            <p:nvPr/>
          </p:nvSpPr>
          <p:spPr bwMode="auto">
            <a:xfrm>
              <a:off x="2104" y="4100"/>
              <a:ext cx="127" cy="24"/>
            </a:xfrm>
            <a:custGeom>
              <a:avLst/>
              <a:gdLst>
                <a:gd name="T0" fmla="*/ 34 w 36"/>
                <a:gd name="T1" fmla="*/ 3 h 8"/>
                <a:gd name="T2" fmla="*/ 3 w 36"/>
                <a:gd name="T3" fmla="*/ 2 h 8"/>
                <a:gd name="T4" fmla="*/ 3 w 36"/>
                <a:gd name="T5" fmla="*/ 6 h 8"/>
                <a:gd name="T6" fmla="*/ 32 w 36"/>
                <a:gd name="T7" fmla="*/ 7 h 8"/>
                <a:gd name="T8" fmla="*/ 34 w 36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8">
                  <a:moveTo>
                    <a:pt x="34" y="3"/>
                  </a:moveTo>
                  <a:cubicBezTo>
                    <a:pt x="24" y="0"/>
                    <a:pt x="14" y="1"/>
                    <a:pt x="3" y="2"/>
                  </a:cubicBezTo>
                  <a:cubicBezTo>
                    <a:pt x="1" y="2"/>
                    <a:pt x="0" y="7"/>
                    <a:pt x="3" y="6"/>
                  </a:cubicBezTo>
                  <a:cubicBezTo>
                    <a:pt x="13" y="5"/>
                    <a:pt x="23" y="4"/>
                    <a:pt x="32" y="7"/>
                  </a:cubicBezTo>
                  <a:cubicBezTo>
                    <a:pt x="35" y="8"/>
                    <a:pt x="36" y="4"/>
                    <a:pt x="34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36" name="Freeform 55"/>
            <p:cNvSpPr/>
            <p:nvPr/>
          </p:nvSpPr>
          <p:spPr bwMode="auto">
            <a:xfrm>
              <a:off x="2280" y="4100"/>
              <a:ext cx="106" cy="15"/>
            </a:xfrm>
            <a:custGeom>
              <a:avLst/>
              <a:gdLst>
                <a:gd name="T0" fmla="*/ 27 w 30"/>
                <a:gd name="T1" fmla="*/ 1 h 5"/>
                <a:gd name="T2" fmla="*/ 3 w 30"/>
                <a:gd name="T3" fmla="*/ 0 h 5"/>
                <a:gd name="T4" fmla="*/ 3 w 30"/>
                <a:gd name="T5" fmla="*/ 4 h 5"/>
                <a:gd name="T6" fmla="*/ 27 w 30"/>
                <a:gd name="T7" fmla="*/ 5 h 5"/>
                <a:gd name="T8" fmla="*/ 27 w 30"/>
                <a:gd name="T9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5">
                  <a:moveTo>
                    <a:pt x="27" y="1"/>
                  </a:moveTo>
                  <a:cubicBezTo>
                    <a:pt x="19" y="1"/>
                    <a:pt x="11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11" y="4"/>
                    <a:pt x="19" y="5"/>
                    <a:pt x="27" y="5"/>
                  </a:cubicBezTo>
                  <a:cubicBezTo>
                    <a:pt x="30" y="5"/>
                    <a:pt x="30" y="1"/>
                    <a:pt x="27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37" name="Freeform 56"/>
            <p:cNvSpPr/>
            <p:nvPr/>
          </p:nvSpPr>
          <p:spPr bwMode="auto">
            <a:xfrm>
              <a:off x="2414" y="4097"/>
              <a:ext cx="103" cy="30"/>
            </a:xfrm>
            <a:custGeom>
              <a:avLst/>
              <a:gdLst>
                <a:gd name="T0" fmla="*/ 24 w 29"/>
                <a:gd name="T1" fmla="*/ 1 h 10"/>
                <a:gd name="T2" fmla="*/ 4 w 29"/>
                <a:gd name="T3" fmla="*/ 3 h 10"/>
                <a:gd name="T4" fmla="*/ 2 w 29"/>
                <a:gd name="T5" fmla="*/ 7 h 10"/>
                <a:gd name="T6" fmla="*/ 26 w 29"/>
                <a:gd name="T7" fmla="*/ 5 h 10"/>
                <a:gd name="T8" fmla="*/ 24 w 29"/>
                <a:gd name="T9" fmla="*/ 1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0">
                  <a:moveTo>
                    <a:pt x="24" y="1"/>
                  </a:moveTo>
                  <a:cubicBezTo>
                    <a:pt x="18" y="2"/>
                    <a:pt x="10" y="5"/>
                    <a:pt x="4" y="3"/>
                  </a:cubicBezTo>
                  <a:cubicBezTo>
                    <a:pt x="1" y="2"/>
                    <a:pt x="0" y="6"/>
                    <a:pt x="2" y="7"/>
                  </a:cubicBezTo>
                  <a:cubicBezTo>
                    <a:pt x="10" y="10"/>
                    <a:pt x="18" y="6"/>
                    <a:pt x="26" y="5"/>
                  </a:cubicBezTo>
                  <a:cubicBezTo>
                    <a:pt x="29" y="5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38" name="Freeform 57"/>
            <p:cNvSpPr/>
            <p:nvPr/>
          </p:nvSpPr>
          <p:spPr bwMode="auto">
            <a:xfrm>
              <a:off x="2534" y="4097"/>
              <a:ext cx="120" cy="21"/>
            </a:xfrm>
            <a:custGeom>
              <a:avLst/>
              <a:gdLst>
                <a:gd name="T0" fmla="*/ 31 w 34"/>
                <a:gd name="T1" fmla="*/ 2 h 7"/>
                <a:gd name="T2" fmla="*/ 3 w 34"/>
                <a:gd name="T3" fmla="*/ 2 h 7"/>
                <a:gd name="T4" fmla="*/ 3 w 34"/>
                <a:gd name="T5" fmla="*/ 6 h 7"/>
                <a:gd name="T6" fmla="*/ 29 w 34"/>
                <a:gd name="T7" fmla="*/ 6 h 7"/>
                <a:gd name="T8" fmla="*/ 31 w 34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7">
                  <a:moveTo>
                    <a:pt x="31" y="2"/>
                  </a:moveTo>
                  <a:cubicBezTo>
                    <a:pt x="21" y="0"/>
                    <a:pt x="12" y="0"/>
                    <a:pt x="3" y="2"/>
                  </a:cubicBezTo>
                  <a:cubicBezTo>
                    <a:pt x="0" y="2"/>
                    <a:pt x="0" y="7"/>
                    <a:pt x="3" y="6"/>
                  </a:cubicBezTo>
                  <a:cubicBezTo>
                    <a:pt x="12" y="5"/>
                    <a:pt x="21" y="4"/>
                    <a:pt x="29" y="6"/>
                  </a:cubicBezTo>
                  <a:cubicBezTo>
                    <a:pt x="32" y="7"/>
                    <a:pt x="34" y="2"/>
                    <a:pt x="31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39" name="Freeform 58"/>
            <p:cNvSpPr/>
            <p:nvPr/>
          </p:nvSpPr>
          <p:spPr bwMode="auto">
            <a:xfrm>
              <a:off x="2682" y="4103"/>
              <a:ext cx="110" cy="21"/>
            </a:xfrm>
            <a:custGeom>
              <a:avLst/>
              <a:gdLst>
                <a:gd name="T0" fmla="*/ 26 w 31"/>
                <a:gd name="T1" fmla="*/ 1 h 7"/>
                <a:gd name="T2" fmla="*/ 4 w 31"/>
                <a:gd name="T3" fmla="*/ 1 h 7"/>
                <a:gd name="T4" fmla="*/ 3 w 31"/>
                <a:gd name="T5" fmla="*/ 5 h 7"/>
                <a:gd name="T6" fmla="*/ 28 w 31"/>
                <a:gd name="T7" fmla="*/ 5 h 7"/>
                <a:gd name="T8" fmla="*/ 26 w 31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6" y="1"/>
                  </a:moveTo>
                  <a:cubicBezTo>
                    <a:pt x="19" y="2"/>
                    <a:pt x="12" y="3"/>
                    <a:pt x="4" y="1"/>
                  </a:cubicBezTo>
                  <a:cubicBezTo>
                    <a:pt x="2" y="0"/>
                    <a:pt x="0" y="4"/>
                    <a:pt x="3" y="5"/>
                  </a:cubicBezTo>
                  <a:cubicBezTo>
                    <a:pt x="11" y="7"/>
                    <a:pt x="20" y="6"/>
                    <a:pt x="28" y="5"/>
                  </a:cubicBezTo>
                  <a:cubicBezTo>
                    <a:pt x="31" y="5"/>
                    <a:pt x="29" y="0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40" name="Freeform 59"/>
            <p:cNvSpPr/>
            <p:nvPr/>
          </p:nvSpPr>
          <p:spPr bwMode="auto">
            <a:xfrm>
              <a:off x="2848" y="4094"/>
              <a:ext cx="102" cy="24"/>
            </a:xfrm>
            <a:custGeom>
              <a:avLst/>
              <a:gdLst>
                <a:gd name="T0" fmla="*/ 26 w 29"/>
                <a:gd name="T1" fmla="*/ 3 h 8"/>
                <a:gd name="T2" fmla="*/ 3 w 29"/>
                <a:gd name="T3" fmla="*/ 3 h 8"/>
                <a:gd name="T4" fmla="*/ 3 w 29"/>
                <a:gd name="T5" fmla="*/ 7 h 8"/>
                <a:gd name="T6" fmla="*/ 25 w 29"/>
                <a:gd name="T7" fmla="*/ 7 h 8"/>
                <a:gd name="T8" fmla="*/ 26 w 29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8">
                  <a:moveTo>
                    <a:pt x="26" y="3"/>
                  </a:moveTo>
                  <a:cubicBezTo>
                    <a:pt x="18" y="0"/>
                    <a:pt x="11" y="2"/>
                    <a:pt x="3" y="3"/>
                  </a:cubicBezTo>
                  <a:cubicBezTo>
                    <a:pt x="0" y="3"/>
                    <a:pt x="0" y="7"/>
                    <a:pt x="3" y="7"/>
                  </a:cubicBezTo>
                  <a:cubicBezTo>
                    <a:pt x="11" y="7"/>
                    <a:pt x="18" y="4"/>
                    <a:pt x="25" y="7"/>
                  </a:cubicBezTo>
                  <a:cubicBezTo>
                    <a:pt x="28" y="8"/>
                    <a:pt x="29" y="4"/>
                    <a:pt x="26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41" name="Freeform 60"/>
            <p:cNvSpPr/>
            <p:nvPr/>
          </p:nvSpPr>
          <p:spPr bwMode="auto">
            <a:xfrm>
              <a:off x="2993" y="4103"/>
              <a:ext cx="81" cy="12"/>
            </a:xfrm>
            <a:custGeom>
              <a:avLst/>
              <a:gdLst>
                <a:gd name="T0" fmla="*/ 20 w 23"/>
                <a:gd name="T1" fmla="*/ 0 h 4"/>
                <a:gd name="T2" fmla="*/ 3 w 23"/>
                <a:gd name="T3" fmla="*/ 0 h 4"/>
                <a:gd name="T4" fmla="*/ 3 w 23"/>
                <a:gd name="T5" fmla="*/ 4 h 4"/>
                <a:gd name="T6" fmla="*/ 20 w 23"/>
                <a:gd name="T7" fmla="*/ 4 h 4"/>
                <a:gd name="T8" fmla="*/ 20 w 23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4">
                  <a:moveTo>
                    <a:pt x="20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3" y="4"/>
                    <a:pt x="23" y="0"/>
                    <a:pt x="20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42" name="Freeform 61"/>
            <p:cNvSpPr/>
            <p:nvPr/>
          </p:nvSpPr>
          <p:spPr bwMode="auto">
            <a:xfrm>
              <a:off x="3155" y="4100"/>
              <a:ext cx="88" cy="24"/>
            </a:xfrm>
            <a:custGeom>
              <a:avLst/>
              <a:gdLst>
                <a:gd name="T0" fmla="*/ 22 w 25"/>
                <a:gd name="T1" fmla="*/ 3 h 8"/>
                <a:gd name="T2" fmla="*/ 3 w 25"/>
                <a:gd name="T3" fmla="*/ 3 h 8"/>
                <a:gd name="T4" fmla="*/ 5 w 25"/>
                <a:gd name="T5" fmla="*/ 7 h 8"/>
                <a:gd name="T6" fmla="*/ 21 w 25"/>
                <a:gd name="T7" fmla="*/ 7 h 8"/>
                <a:gd name="T8" fmla="*/ 22 w 25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8">
                  <a:moveTo>
                    <a:pt x="22" y="3"/>
                  </a:moveTo>
                  <a:cubicBezTo>
                    <a:pt x="16" y="2"/>
                    <a:pt x="9" y="0"/>
                    <a:pt x="3" y="3"/>
                  </a:cubicBezTo>
                  <a:cubicBezTo>
                    <a:pt x="0" y="4"/>
                    <a:pt x="2" y="8"/>
                    <a:pt x="5" y="7"/>
                  </a:cubicBezTo>
                  <a:cubicBezTo>
                    <a:pt x="10" y="5"/>
                    <a:pt x="16" y="6"/>
                    <a:pt x="21" y="7"/>
                  </a:cubicBezTo>
                  <a:cubicBezTo>
                    <a:pt x="24" y="8"/>
                    <a:pt x="25" y="3"/>
                    <a:pt x="2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43" name="Freeform 62"/>
            <p:cNvSpPr/>
            <p:nvPr/>
          </p:nvSpPr>
          <p:spPr bwMode="auto">
            <a:xfrm>
              <a:off x="3300" y="4106"/>
              <a:ext cx="109" cy="18"/>
            </a:xfrm>
            <a:custGeom>
              <a:avLst/>
              <a:gdLst>
                <a:gd name="T0" fmla="*/ 28 w 31"/>
                <a:gd name="T1" fmla="*/ 0 h 6"/>
                <a:gd name="T2" fmla="*/ 3 w 31"/>
                <a:gd name="T3" fmla="*/ 1 h 6"/>
                <a:gd name="T4" fmla="*/ 3 w 31"/>
                <a:gd name="T5" fmla="*/ 5 h 6"/>
                <a:gd name="T6" fmla="*/ 28 w 31"/>
                <a:gd name="T7" fmla="*/ 4 h 6"/>
                <a:gd name="T8" fmla="*/ 28 w 3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">
                  <a:moveTo>
                    <a:pt x="28" y="0"/>
                  </a:moveTo>
                  <a:cubicBezTo>
                    <a:pt x="20" y="0"/>
                    <a:pt x="11" y="0"/>
                    <a:pt x="3" y="1"/>
                  </a:cubicBezTo>
                  <a:cubicBezTo>
                    <a:pt x="0" y="1"/>
                    <a:pt x="0" y="6"/>
                    <a:pt x="3" y="5"/>
                  </a:cubicBezTo>
                  <a:cubicBezTo>
                    <a:pt x="11" y="4"/>
                    <a:pt x="20" y="4"/>
                    <a:pt x="28" y="4"/>
                  </a:cubicBezTo>
                  <a:cubicBezTo>
                    <a:pt x="31" y="4"/>
                    <a:pt x="31" y="0"/>
                    <a:pt x="28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44" name="Freeform 63"/>
            <p:cNvSpPr/>
            <p:nvPr/>
          </p:nvSpPr>
          <p:spPr bwMode="auto">
            <a:xfrm>
              <a:off x="3434" y="4100"/>
              <a:ext cx="99" cy="24"/>
            </a:xfrm>
            <a:custGeom>
              <a:avLst/>
              <a:gdLst>
                <a:gd name="T0" fmla="*/ 24 w 28"/>
                <a:gd name="T1" fmla="*/ 1 h 8"/>
                <a:gd name="T2" fmla="*/ 4 w 28"/>
                <a:gd name="T3" fmla="*/ 2 h 8"/>
                <a:gd name="T4" fmla="*/ 3 w 28"/>
                <a:gd name="T5" fmla="*/ 6 h 8"/>
                <a:gd name="T6" fmla="*/ 26 w 28"/>
                <a:gd name="T7" fmla="*/ 5 h 8"/>
                <a:gd name="T8" fmla="*/ 24 w 28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24" y="1"/>
                  </a:moveTo>
                  <a:cubicBezTo>
                    <a:pt x="18" y="2"/>
                    <a:pt x="11" y="4"/>
                    <a:pt x="4" y="2"/>
                  </a:cubicBezTo>
                  <a:cubicBezTo>
                    <a:pt x="2" y="1"/>
                    <a:pt x="0" y="5"/>
                    <a:pt x="3" y="6"/>
                  </a:cubicBezTo>
                  <a:cubicBezTo>
                    <a:pt x="11" y="8"/>
                    <a:pt x="18" y="6"/>
                    <a:pt x="26" y="5"/>
                  </a:cubicBezTo>
                  <a:cubicBezTo>
                    <a:pt x="28" y="5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45" name="Freeform 64"/>
            <p:cNvSpPr/>
            <p:nvPr/>
          </p:nvSpPr>
          <p:spPr bwMode="auto">
            <a:xfrm>
              <a:off x="3564" y="4097"/>
              <a:ext cx="103" cy="21"/>
            </a:xfrm>
            <a:custGeom>
              <a:avLst/>
              <a:gdLst>
                <a:gd name="T0" fmla="*/ 26 w 29"/>
                <a:gd name="T1" fmla="*/ 3 h 7"/>
                <a:gd name="T2" fmla="*/ 4 w 29"/>
                <a:gd name="T3" fmla="*/ 1 h 7"/>
                <a:gd name="T4" fmla="*/ 3 w 29"/>
                <a:gd name="T5" fmla="*/ 5 h 7"/>
                <a:gd name="T6" fmla="*/ 26 w 29"/>
                <a:gd name="T7" fmla="*/ 7 h 7"/>
                <a:gd name="T8" fmla="*/ 26 w 29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7">
                  <a:moveTo>
                    <a:pt x="26" y="3"/>
                  </a:moveTo>
                  <a:cubicBezTo>
                    <a:pt x="19" y="3"/>
                    <a:pt x="11" y="3"/>
                    <a:pt x="4" y="1"/>
                  </a:cubicBezTo>
                  <a:cubicBezTo>
                    <a:pt x="2" y="0"/>
                    <a:pt x="0" y="4"/>
                    <a:pt x="3" y="5"/>
                  </a:cubicBezTo>
                  <a:cubicBezTo>
                    <a:pt x="10" y="7"/>
                    <a:pt x="19" y="7"/>
                    <a:pt x="26" y="7"/>
                  </a:cubicBezTo>
                  <a:cubicBezTo>
                    <a:pt x="29" y="7"/>
                    <a:pt x="29" y="3"/>
                    <a:pt x="26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46" name="Freeform 65"/>
            <p:cNvSpPr/>
            <p:nvPr/>
          </p:nvSpPr>
          <p:spPr bwMode="auto">
            <a:xfrm>
              <a:off x="3698" y="4094"/>
              <a:ext cx="106" cy="18"/>
            </a:xfrm>
            <a:custGeom>
              <a:avLst/>
              <a:gdLst>
                <a:gd name="T0" fmla="*/ 27 w 30"/>
                <a:gd name="T1" fmla="*/ 1 h 6"/>
                <a:gd name="T2" fmla="*/ 3 w 30"/>
                <a:gd name="T3" fmla="*/ 2 h 6"/>
                <a:gd name="T4" fmla="*/ 3 w 30"/>
                <a:gd name="T5" fmla="*/ 6 h 6"/>
                <a:gd name="T6" fmla="*/ 27 w 30"/>
                <a:gd name="T7" fmla="*/ 5 h 6"/>
                <a:gd name="T8" fmla="*/ 27 w 30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27" y="1"/>
                  </a:moveTo>
                  <a:cubicBezTo>
                    <a:pt x="19" y="1"/>
                    <a:pt x="11" y="1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9" y="5"/>
                    <a:pt x="27" y="5"/>
                  </a:cubicBezTo>
                  <a:cubicBezTo>
                    <a:pt x="30" y="5"/>
                    <a:pt x="30" y="0"/>
                    <a:pt x="27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47" name="Freeform 66"/>
            <p:cNvSpPr/>
            <p:nvPr/>
          </p:nvSpPr>
          <p:spPr bwMode="auto">
            <a:xfrm>
              <a:off x="3846" y="4103"/>
              <a:ext cx="85" cy="18"/>
            </a:xfrm>
            <a:custGeom>
              <a:avLst/>
              <a:gdLst>
                <a:gd name="T0" fmla="*/ 21 w 24"/>
                <a:gd name="T1" fmla="*/ 1 h 6"/>
                <a:gd name="T2" fmla="*/ 3 w 24"/>
                <a:gd name="T3" fmla="*/ 0 h 6"/>
                <a:gd name="T4" fmla="*/ 3 w 24"/>
                <a:gd name="T5" fmla="*/ 4 h 6"/>
                <a:gd name="T6" fmla="*/ 20 w 24"/>
                <a:gd name="T7" fmla="*/ 5 h 6"/>
                <a:gd name="T8" fmla="*/ 21 w 24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21" y="1"/>
                  </a:moveTo>
                  <a:cubicBezTo>
                    <a:pt x="15" y="0"/>
                    <a:pt x="9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9" y="4"/>
                    <a:pt x="14" y="4"/>
                    <a:pt x="20" y="5"/>
                  </a:cubicBezTo>
                  <a:cubicBezTo>
                    <a:pt x="23" y="6"/>
                    <a:pt x="24" y="1"/>
                    <a:pt x="21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48" name="Freeform 67"/>
            <p:cNvSpPr/>
            <p:nvPr/>
          </p:nvSpPr>
          <p:spPr bwMode="auto">
            <a:xfrm>
              <a:off x="3977" y="4094"/>
              <a:ext cx="109" cy="24"/>
            </a:xfrm>
            <a:custGeom>
              <a:avLst/>
              <a:gdLst>
                <a:gd name="T0" fmla="*/ 28 w 31"/>
                <a:gd name="T1" fmla="*/ 2 h 8"/>
                <a:gd name="T2" fmla="*/ 3 w 31"/>
                <a:gd name="T3" fmla="*/ 3 h 8"/>
                <a:gd name="T4" fmla="*/ 4 w 31"/>
                <a:gd name="T5" fmla="*/ 7 h 8"/>
                <a:gd name="T6" fmla="*/ 28 w 31"/>
                <a:gd name="T7" fmla="*/ 6 h 8"/>
                <a:gd name="T8" fmla="*/ 28 w 31"/>
                <a:gd name="T9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8">
                  <a:moveTo>
                    <a:pt x="28" y="2"/>
                  </a:moveTo>
                  <a:cubicBezTo>
                    <a:pt x="20" y="2"/>
                    <a:pt x="11" y="0"/>
                    <a:pt x="3" y="3"/>
                  </a:cubicBezTo>
                  <a:cubicBezTo>
                    <a:pt x="0" y="4"/>
                    <a:pt x="2" y="8"/>
                    <a:pt x="4" y="7"/>
                  </a:cubicBezTo>
                  <a:cubicBezTo>
                    <a:pt x="12" y="5"/>
                    <a:pt x="20" y="6"/>
                    <a:pt x="28" y="6"/>
                  </a:cubicBezTo>
                  <a:cubicBezTo>
                    <a:pt x="31" y="6"/>
                    <a:pt x="31" y="2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49" name="Freeform 68"/>
            <p:cNvSpPr/>
            <p:nvPr/>
          </p:nvSpPr>
          <p:spPr bwMode="auto">
            <a:xfrm>
              <a:off x="4129" y="4092"/>
              <a:ext cx="102" cy="17"/>
            </a:xfrm>
            <a:custGeom>
              <a:avLst/>
              <a:gdLst>
                <a:gd name="T0" fmla="*/ 25 w 29"/>
                <a:gd name="T1" fmla="*/ 1 h 6"/>
                <a:gd name="T2" fmla="*/ 3 w 29"/>
                <a:gd name="T3" fmla="*/ 2 h 6"/>
                <a:gd name="T4" fmla="*/ 3 w 29"/>
                <a:gd name="T5" fmla="*/ 6 h 6"/>
                <a:gd name="T6" fmla="*/ 26 w 29"/>
                <a:gd name="T7" fmla="*/ 5 h 6"/>
                <a:gd name="T8" fmla="*/ 25 w 29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5" y="1"/>
                  </a:moveTo>
                  <a:cubicBezTo>
                    <a:pt x="17" y="2"/>
                    <a:pt x="10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8" y="6"/>
                    <a:pt x="26" y="5"/>
                  </a:cubicBezTo>
                  <a:cubicBezTo>
                    <a:pt x="29" y="4"/>
                    <a:pt x="27" y="0"/>
                    <a:pt x="25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50" name="Freeform 69"/>
            <p:cNvSpPr/>
            <p:nvPr/>
          </p:nvSpPr>
          <p:spPr bwMode="auto">
            <a:xfrm>
              <a:off x="4273" y="4103"/>
              <a:ext cx="110" cy="21"/>
            </a:xfrm>
            <a:custGeom>
              <a:avLst/>
              <a:gdLst>
                <a:gd name="T0" fmla="*/ 28 w 31"/>
                <a:gd name="T1" fmla="*/ 2 h 7"/>
                <a:gd name="T2" fmla="*/ 3 w 31"/>
                <a:gd name="T3" fmla="*/ 2 h 7"/>
                <a:gd name="T4" fmla="*/ 3 w 31"/>
                <a:gd name="T5" fmla="*/ 6 h 7"/>
                <a:gd name="T6" fmla="*/ 27 w 31"/>
                <a:gd name="T7" fmla="*/ 6 h 7"/>
                <a:gd name="T8" fmla="*/ 28 w 31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8" y="2"/>
                  </a:moveTo>
                  <a:cubicBezTo>
                    <a:pt x="20" y="0"/>
                    <a:pt x="11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9" y="4"/>
                    <a:pt x="27" y="6"/>
                  </a:cubicBezTo>
                  <a:cubicBezTo>
                    <a:pt x="30" y="7"/>
                    <a:pt x="31" y="3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51" name="Freeform 70"/>
            <p:cNvSpPr/>
            <p:nvPr/>
          </p:nvSpPr>
          <p:spPr bwMode="auto">
            <a:xfrm>
              <a:off x="4432" y="4097"/>
              <a:ext cx="95" cy="24"/>
            </a:xfrm>
            <a:custGeom>
              <a:avLst/>
              <a:gdLst>
                <a:gd name="T0" fmla="*/ 23 w 27"/>
                <a:gd name="T1" fmla="*/ 1 h 8"/>
                <a:gd name="T2" fmla="*/ 4 w 27"/>
                <a:gd name="T3" fmla="*/ 2 h 8"/>
                <a:gd name="T4" fmla="*/ 3 w 27"/>
                <a:gd name="T5" fmla="*/ 6 h 8"/>
                <a:gd name="T6" fmla="*/ 24 w 27"/>
                <a:gd name="T7" fmla="*/ 5 h 8"/>
                <a:gd name="T8" fmla="*/ 23 w 27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8">
                  <a:moveTo>
                    <a:pt x="23" y="1"/>
                  </a:moveTo>
                  <a:cubicBezTo>
                    <a:pt x="17" y="2"/>
                    <a:pt x="10" y="3"/>
                    <a:pt x="4" y="2"/>
                  </a:cubicBezTo>
                  <a:cubicBezTo>
                    <a:pt x="1" y="1"/>
                    <a:pt x="0" y="6"/>
                    <a:pt x="3" y="6"/>
                  </a:cubicBezTo>
                  <a:cubicBezTo>
                    <a:pt x="10" y="8"/>
                    <a:pt x="17" y="6"/>
                    <a:pt x="24" y="5"/>
                  </a:cubicBezTo>
                  <a:cubicBezTo>
                    <a:pt x="27" y="5"/>
                    <a:pt x="26" y="0"/>
                    <a:pt x="23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52" name="Freeform 71"/>
            <p:cNvSpPr/>
            <p:nvPr/>
          </p:nvSpPr>
          <p:spPr bwMode="auto">
            <a:xfrm>
              <a:off x="4580" y="4094"/>
              <a:ext cx="120" cy="27"/>
            </a:xfrm>
            <a:custGeom>
              <a:avLst/>
              <a:gdLst>
                <a:gd name="T0" fmla="*/ 31 w 34"/>
                <a:gd name="T1" fmla="*/ 1 h 9"/>
                <a:gd name="T2" fmla="*/ 18 w 34"/>
                <a:gd name="T3" fmla="*/ 2 h 9"/>
                <a:gd name="T4" fmla="*/ 5 w 34"/>
                <a:gd name="T5" fmla="*/ 1 h 9"/>
                <a:gd name="T6" fmla="*/ 2 w 34"/>
                <a:gd name="T7" fmla="*/ 5 h 9"/>
                <a:gd name="T8" fmla="*/ 31 w 34"/>
                <a:gd name="T9" fmla="*/ 5 h 9"/>
                <a:gd name="T10" fmla="*/ 31 w 34"/>
                <a:gd name="T11" fmla="*/ 1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" h="9">
                  <a:moveTo>
                    <a:pt x="31" y="1"/>
                  </a:moveTo>
                  <a:cubicBezTo>
                    <a:pt x="27" y="1"/>
                    <a:pt x="22" y="1"/>
                    <a:pt x="18" y="2"/>
                  </a:cubicBezTo>
                  <a:cubicBezTo>
                    <a:pt x="14" y="2"/>
                    <a:pt x="9" y="3"/>
                    <a:pt x="5" y="1"/>
                  </a:cubicBezTo>
                  <a:cubicBezTo>
                    <a:pt x="2" y="0"/>
                    <a:pt x="0" y="3"/>
                    <a:pt x="2" y="5"/>
                  </a:cubicBezTo>
                  <a:cubicBezTo>
                    <a:pt x="11" y="9"/>
                    <a:pt x="22" y="5"/>
                    <a:pt x="31" y="5"/>
                  </a:cubicBezTo>
                  <a:cubicBezTo>
                    <a:pt x="34" y="5"/>
                    <a:pt x="34" y="0"/>
                    <a:pt x="31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53" name="Freeform 72"/>
            <p:cNvSpPr/>
            <p:nvPr/>
          </p:nvSpPr>
          <p:spPr bwMode="auto">
            <a:xfrm>
              <a:off x="4735" y="4092"/>
              <a:ext cx="110" cy="20"/>
            </a:xfrm>
            <a:custGeom>
              <a:avLst/>
              <a:gdLst>
                <a:gd name="T0" fmla="*/ 28 w 31"/>
                <a:gd name="T1" fmla="*/ 2 h 7"/>
                <a:gd name="T2" fmla="*/ 3 w 31"/>
                <a:gd name="T3" fmla="*/ 3 h 7"/>
                <a:gd name="T4" fmla="*/ 5 w 31"/>
                <a:gd name="T5" fmla="*/ 7 h 7"/>
                <a:gd name="T6" fmla="*/ 27 w 31"/>
                <a:gd name="T7" fmla="*/ 6 h 7"/>
                <a:gd name="T8" fmla="*/ 28 w 31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8" y="2"/>
                  </a:moveTo>
                  <a:cubicBezTo>
                    <a:pt x="20" y="0"/>
                    <a:pt x="11" y="1"/>
                    <a:pt x="3" y="3"/>
                  </a:cubicBezTo>
                  <a:cubicBezTo>
                    <a:pt x="0" y="3"/>
                    <a:pt x="2" y="7"/>
                    <a:pt x="5" y="7"/>
                  </a:cubicBezTo>
                  <a:cubicBezTo>
                    <a:pt x="12" y="6"/>
                    <a:pt x="19" y="4"/>
                    <a:pt x="27" y="6"/>
                  </a:cubicBezTo>
                  <a:cubicBezTo>
                    <a:pt x="29" y="7"/>
                    <a:pt x="31" y="2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54" name="Freeform 73"/>
            <p:cNvSpPr/>
            <p:nvPr/>
          </p:nvSpPr>
          <p:spPr bwMode="auto">
            <a:xfrm>
              <a:off x="4912" y="4097"/>
              <a:ext cx="84" cy="18"/>
            </a:xfrm>
            <a:custGeom>
              <a:avLst/>
              <a:gdLst>
                <a:gd name="T0" fmla="*/ 21 w 24"/>
                <a:gd name="T1" fmla="*/ 1 h 6"/>
                <a:gd name="T2" fmla="*/ 4 w 24"/>
                <a:gd name="T3" fmla="*/ 1 h 6"/>
                <a:gd name="T4" fmla="*/ 3 w 24"/>
                <a:gd name="T5" fmla="*/ 5 h 6"/>
                <a:gd name="T6" fmla="*/ 21 w 24"/>
                <a:gd name="T7" fmla="*/ 5 h 6"/>
                <a:gd name="T8" fmla="*/ 21 w 24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21" y="1"/>
                  </a:moveTo>
                  <a:cubicBezTo>
                    <a:pt x="16" y="1"/>
                    <a:pt x="10" y="2"/>
                    <a:pt x="4" y="1"/>
                  </a:cubicBezTo>
                  <a:cubicBezTo>
                    <a:pt x="1" y="0"/>
                    <a:pt x="0" y="5"/>
                    <a:pt x="3" y="5"/>
                  </a:cubicBezTo>
                  <a:cubicBezTo>
                    <a:pt x="9" y="6"/>
                    <a:pt x="15" y="5"/>
                    <a:pt x="21" y="5"/>
                  </a:cubicBezTo>
                  <a:cubicBezTo>
                    <a:pt x="24" y="5"/>
                    <a:pt x="24" y="1"/>
                    <a:pt x="21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55" name="Freeform 74"/>
            <p:cNvSpPr/>
            <p:nvPr/>
          </p:nvSpPr>
          <p:spPr bwMode="auto">
            <a:xfrm>
              <a:off x="5060" y="4100"/>
              <a:ext cx="92" cy="18"/>
            </a:xfrm>
            <a:custGeom>
              <a:avLst/>
              <a:gdLst>
                <a:gd name="T0" fmla="*/ 23 w 26"/>
                <a:gd name="T1" fmla="*/ 1 h 6"/>
                <a:gd name="T2" fmla="*/ 3 w 26"/>
                <a:gd name="T3" fmla="*/ 0 h 6"/>
                <a:gd name="T4" fmla="*/ 3 w 26"/>
                <a:gd name="T5" fmla="*/ 4 h 6"/>
                <a:gd name="T6" fmla="*/ 22 w 26"/>
                <a:gd name="T7" fmla="*/ 5 h 6"/>
                <a:gd name="T8" fmla="*/ 23 w 26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23" y="1"/>
                  </a:moveTo>
                  <a:cubicBezTo>
                    <a:pt x="16" y="0"/>
                    <a:pt x="9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9" y="4"/>
                    <a:pt x="16" y="4"/>
                    <a:pt x="22" y="5"/>
                  </a:cubicBezTo>
                  <a:cubicBezTo>
                    <a:pt x="25" y="6"/>
                    <a:pt x="26" y="1"/>
                    <a:pt x="23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56" name="Freeform 75"/>
            <p:cNvSpPr/>
            <p:nvPr/>
          </p:nvSpPr>
          <p:spPr bwMode="auto">
            <a:xfrm>
              <a:off x="5190" y="4094"/>
              <a:ext cx="103" cy="18"/>
            </a:xfrm>
            <a:custGeom>
              <a:avLst/>
              <a:gdLst>
                <a:gd name="T0" fmla="*/ 26 w 29"/>
                <a:gd name="T1" fmla="*/ 1 h 6"/>
                <a:gd name="T2" fmla="*/ 2 w 29"/>
                <a:gd name="T3" fmla="*/ 2 h 6"/>
                <a:gd name="T4" fmla="*/ 2 w 29"/>
                <a:gd name="T5" fmla="*/ 6 h 6"/>
                <a:gd name="T6" fmla="*/ 26 w 29"/>
                <a:gd name="T7" fmla="*/ 5 h 6"/>
                <a:gd name="T8" fmla="*/ 26 w 29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6" y="1"/>
                  </a:moveTo>
                  <a:cubicBezTo>
                    <a:pt x="18" y="2"/>
                    <a:pt x="10" y="2"/>
                    <a:pt x="2" y="2"/>
                  </a:cubicBezTo>
                  <a:cubicBezTo>
                    <a:pt x="0" y="2"/>
                    <a:pt x="0" y="6"/>
                    <a:pt x="2" y="6"/>
                  </a:cubicBezTo>
                  <a:cubicBezTo>
                    <a:pt x="10" y="6"/>
                    <a:pt x="18" y="6"/>
                    <a:pt x="26" y="5"/>
                  </a:cubicBezTo>
                  <a:cubicBezTo>
                    <a:pt x="29" y="5"/>
                    <a:pt x="29" y="0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57" name="Freeform 76"/>
            <p:cNvSpPr/>
            <p:nvPr/>
          </p:nvSpPr>
          <p:spPr bwMode="auto">
            <a:xfrm>
              <a:off x="5339" y="4092"/>
              <a:ext cx="116" cy="20"/>
            </a:xfrm>
            <a:custGeom>
              <a:avLst/>
              <a:gdLst>
                <a:gd name="T0" fmla="*/ 30 w 33"/>
                <a:gd name="T1" fmla="*/ 2 h 7"/>
                <a:gd name="T2" fmla="*/ 3 w 33"/>
                <a:gd name="T3" fmla="*/ 0 h 7"/>
                <a:gd name="T4" fmla="*/ 3 w 33"/>
                <a:gd name="T5" fmla="*/ 0 h 7"/>
                <a:gd name="T6" fmla="*/ 3 w 33"/>
                <a:gd name="T7" fmla="*/ 0 h 7"/>
                <a:gd name="T8" fmla="*/ 3 w 33"/>
                <a:gd name="T9" fmla="*/ 5 h 7"/>
                <a:gd name="T10" fmla="*/ 28 w 33"/>
                <a:gd name="T11" fmla="*/ 6 h 7"/>
                <a:gd name="T12" fmla="*/ 30 w 33"/>
                <a:gd name="T13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7">
                  <a:moveTo>
                    <a:pt x="30" y="2"/>
                  </a:moveTo>
                  <a:cubicBezTo>
                    <a:pt x="21" y="0"/>
                    <a:pt x="12" y="1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11" y="6"/>
                    <a:pt x="20" y="4"/>
                    <a:pt x="28" y="6"/>
                  </a:cubicBezTo>
                  <a:cubicBezTo>
                    <a:pt x="31" y="7"/>
                    <a:pt x="33" y="2"/>
                    <a:pt x="30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58" name="Freeform 77"/>
            <p:cNvSpPr/>
            <p:nvPr/>
          </p:nvSpPr>
          <p:spPr bwMode="auto">
            <a:xfrm>
              <a:off x="5480" y="4089"/>
              <a:ext cx="102" cy="14"/>
            </a:xfrm>
            <a:custGeom>
              <a:avLst/>
              <a:gdLst>
                <a:gd name="T0" fmla="*/ 26 w 29"/>
                <a:gd name="T1" fmla="*/ 0 h 5"/>
                <a:gd name="T2" fmla="*/ 3 w 29"/>
                <a:gd name="T3" fmla="*/ 0 h 5"/>
                <a:gd name="T4" fmla="*/ 3 w 29"/>
                <a:gd name="T5" fmla="*/ 5 h 5"/>
                <a:gd name="T6" fmla="*/ 26 w 29"/>
                <a:gd name="T7" fmla="*/ 5 h 5"/>
                <a:gd name="T8" fmla="*/ 26 w 29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5">
                  <a:moveTo>
                    <a:pt x="26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9" y="5"/>
                    <a:pt x="29" y="0"/>
                    <a:pt x="26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59" name="Freeform 78"/>
            <p:cNvSpPr/>
            <p:nvPr/>
          </p:nvSpPr>
          <p:spPr bwMode="auto">
            <a:xfrm>
              <a:off x="5600" y="4089"/>
              <a:ext cx="98" cy="23"/>
            </a:xfrm>
            <a:custGeom>
              <a:avLst/>
              <a:gdLst>
                <a:gd name="T0" fmla="*/ 24 w 28"/>
                <a:gd name="T1" fmla="*/ 2 h 8"/>
                <a:gd name="T2" fmla="*/ 4 w 28"/>
                <a:gd name="T3" fmla="*/ 0 h 8"/>
                <a:gd name="T4" fmla="*/ 3 w 28"/>
                <a:gd name="T5" fmla="*/ 5 h 8"/>
                <a:gd name="T6" fmla="*/ 25 w 28"/>
                <a:gd name="T7" fmla="*/ 6 h 8"/>
                <a:gd name="T8" fmla="*/ 24 w 28"/>
                <a:gd name="T9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24" y="2"/>
                  </a:moveTo>
                  <a:cubicBezTo>
                    <a:pt x="17" y="3"/>
                    <a:pt x="11" y="3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ubicBezTo>
                    <a:pt x="10" y="7"/>
                    <a:pt x="18" y="8"/>
                    <a:pt x="25" y="6"/>
                  </a:cubicBezTo>
                  <a:cubicBezTo>
                    <a:pt x="28" y="5"/>
                    <a:pt x="27" y="1"/>
                    <a:pt x="24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60" name="Freeform 79"/>
            <p:cNvSpPr/>
            <p:nvPr/>
          </p:nvSpPr>
          <p:spPr bwMode="auto">
            <a:xfrm>
              <a:off x="5727" y="4103"/>
              <a:ext cx="98" cy="18"/>
            </a:xfrm>
            <a:custGeom>
              <a:avLst/>
              <a:gdLst>
                <a:gd name="T0" fmla="*/ 26 w 28"/>
                <a:gd name="T1" fmla="*/ 1 h 6"/>
                <a:gd name="T2" fmla="*/ 3 w 28"/>
                <a:gd name="T3" fmla="*/ 0 h 6"/>
                <a:gd name="T4" fmla="*/ 3 w 28"/>
                <a:gd name="T5" fmla="*/ 4 h 6"/>
                <a:gd name="T6" fmla="*/ 26 w 28"/>
                <a:gd name="T7" fmla="*/ 5 h 6"/>
                <a:gd name="T8" fmla="*/ 26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6" y="1"/>
                  </a:moveTo>
                  <a:cubicBezTo>
                    <a:pt x="18" y="0"/>
                    <a:pt x="11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11" y="4"/>
                    <a:pt x="18" y="4"/>
                    <a:pt x="26" y="5"/>
                  </a:cubicBezTo>
                  <a:cubicBezTo>
                    <a:pt x="28" y="6"/>
                    <a:pt x="28" y="1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61" name="Freeform 80"/>
            <p:cNvSpPr/>
            <p:nvPr/>
          </p:nvSpPr>
          <p:spPr bwMode="auto">
            <a:xfrm>
              <a:off x="5850" y="4092"/>
              <a:ext cx="109" cy="20"/>
            </a:xfrm>
            <a:custGeom>
              <a:avLst/>
              <a:gdLst>
                <a:gd name="T0" fmla="*/ 27 w 31"/>
                <a:gd name="T1" fmla="*/ 1 h 7"/>
                <a:gd name="T2" fmla="*/ 3 w 31"/>
                <a:gd name="T3" fmla="*/ 3 h 7"/>
                <a:gd name="T4" fmla="*/ 3 w 31"/>
                <a:gd name="T5" fmla="*/ 7 h 7"/>
                <a:gd name="T6" fmla="*/ 28 w 31"/>
                <a:gd name="T7" fmla="*/ 5 h 7"/>
                <a:gd name="T8" fmla="*/ 27 w 31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7" y="1"/>
                  </a:moveTo>
                  <a:cubicBezTo>
                    <a:pt x="19" y="2"/>
                    <a:pt x="11" y="3"/>
                    <a:pt x="3" y="3"/>
                  </a:cubicBezTo>
                  <a:cubicBezTo>
                    <a:pt x="0" y="3"/>
                    <a:pt x="0" y="7"/>
                    <a:pt x="3" y="7"/>
                  </a:cubicBezTo>
                  <a:cubicBezTo>
                    <a:pt x="11" y="7"/>
                    <a:pt x="20" y="6"/>
                    <a:pt x="28" y="5"/>
                  </a:cubicBezTo>
                  <a:cubicBezTo>
                    <a:pt x="31" y="4"/>
                    <a:pt x="30" y="0"/>
                    <a:pt x="27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62" name="Freeform 81"/>
            <p:cNvSpPr/>
            <p:nvPr/>
          </p:nvSpPr>
          <p:spPr bwMode="auto">
            <a:xfrm>
              <a:off x="5988" y="4097"/>
              <a:ext cx="102" cy="18"/>
            </a:xfrm>
            <a:custGeom>
              <a:avLst/>
              <a:gdLst>
                <a:gd name="T0" fmla="*/ 26 w 29"/>
                <a:gd name="T1" fmla="*/ 2 h 6"/>
                <a:gd name="T2" fmla="*/ 3 w 29"/>
                <a:gd name="T3" fmla="*/ 1 h 6"/>
                <a:gd name="T4" fmla="*/ 3 w 29"/>
                <a:gd name="T5" fmla="*/ 5 h 6"/>
                <a:gd name="T6" fmla="*/ 26 w 29"/>
                <a:gd name="T7" fmla="*/ 6 h 6"/>
                <a:gd name="T8" fmla="*/ 26 w 29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6" y="2"/>
                  </a:moveTo>
                  <a:cubicBezTo>
                    <a:pt x="19" y="1"/>
                    <a:pt x="11" y="0"/>
                    <a:pt x="3" y="1"/>
                  </a:cubicBezTo>
                  <a:cubicBezTo>
                    <a:pt x="0" y="1"/>
                    <a:pt x="0" y="5"/>
                    <a:pt x="3" y="5"/>
                  </a:cubicBezTo>
                  <a:cubicBezTo>
                    <a:pt x="11" y="4"/>
                    <a:pt x="19" y="6"/>
                    <a:pt x="26" y="6"/>
                  </a:cubicBezTo>
                  <a:cubicBezTo>
                    <a:pt x="29" y="6"/>
                    <a:pt x="29" y="2"/>
                    <a:pt x="26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63" name="Freeform 82"/>
            <p:cNvSpPr/>
            <p:nvPr/>
          </p:nvSpPr>
          <p:spPr bwMode="auto">
            <a:xfrm>
              <a:off x="6136" y="4100"/>
              <a:ext cx="102" cy="18"/>
            </a:xfrm>
            <a:custGeom>
              <a:avLst/>
              <a:gdLst>
                <a:gd name="T0" fmla="*/ 27 w 29"/>
                <a:gd name="T1" fmla="*/ 0 h 6"/>
                <a:gd name="T2" fmla="*/ 3 w 29"/>
                <a:gd name="T3" fmla="*/ 1 h 6"/>
                <a:gd name="T4" fmla="*/ 3 w 29"/>
                <a:gd name="T5" fmla="*/ 5 h 6"/>
                <a:gd name="T6" fmla="*/ 27 w 29"/>
                <a:gd name="T7" fmla="*/ 4 h 6"/>
                <a:gd name="T8" fmla="*/ 27 w 29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7" y="0"/>
                  </a:moveTo>
                  <a:cubicBezTo>
                    <a:pt x="19" y="0"/>
                    <a:pt x="11" y="0"/>
                    <a:pt x="3" y="1"/>
                  </a:cubicBezTo>
                  <a:cubicBezTo>
                    <a:pt x="0" y="1"/>
                    <a:pt x="0" y="6"/>
                    <a:pt x="3" y="5"/>
                  </a:cubicBezTo>
                  <a:cubicBezTo>
                    <a:pt x="11" y="4"/>
                    <a:pt x="19" y="4"/>
                    <a:pt x="27" y="4"/>
                  </a:cubicBezTo>
                  <a:cubicBezTo>
                    <a:pt x="29" y="4"/>
                    <a:pt x="29" y="0"/>
                    <a:pt x="27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64" name="Freeform 83"/>
            <p:cNvSpPr/>
            <p:nvPr/>
          </p:nvSpPr>
          <p:spPr bwMode="auto">
            <a:xfrm>
              <a:off x="6298" y="4100"/>
              <a:ext cx="92" cy="18"/>
            </a:xfrm>
            <a:custGeom>
              <a:avLst/>
              <a:gdLst>
                <a:gd name="T0" fmla="*/ 23 w 26"/>
                <a:gd name="T1" fmla="*/ 2 h 6"/>
                <a:gd name="T2" fmla="*/ 4 w 26"/>
                <a:gd name="T3" fmla="*/ 1 h 6"/>
                <a:gd name="T4" fmla="*/ 3 w 26"/>
                <a:gd name="T5" fmla="*/ 5 h 6"/>
                <a:gd name="T6" fmla="*/ 23 w 26"/>
                <a:gd name="T7" fmla="*/ 6 h 6"/>
                <a:gd name="T8" fmla="*/ 23 w 26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23" y="2"/>
                  </a:moveTo>
                  <a:cubicBezTo>
                    <a:pt x="17" y="2"/>
                    <a:pt x="10" y="2"/>
                    <a:pt x="4" y="1"/>
                  </a:cubicBezTo>
                  <a:cubicBezTo>
                    <a:pt x="1" y="0"/>
                    <a:pt x="0" y="5"/>
                    <a:pt x="3" y="5"/>
                  </a:cubicBezTo>
                  <a:cubicBezTo>
                    <a:pt x="10" y="6"/>
                    <a:pt x="16" y="6"/>
                    <a:pt x="23" y="6"/>
                  </a:cubicBezTo>
                  <a:cubicBezTo>
                    <a:pt x="26" y="6"/>
                    <a:pt x="26" y="2"/>
                    <a:pt x="23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65" name="Freeform 84"/>
            <p:cNvSpPr/>
            <p:nvPr/>
          </p:nvSpPr>
          <p:spPr bwMode="auto">
            <a:xfrm>
              <a:off x="6428" y="4103"/>
              <a:ext cx="99" cy="18"/>
            </a:xfrm>
            <a:custGeom>
              <a:avLst/>
              <a:gdLst>
                <a:gd name="T0" fmla="*/ 25 w 28"/>
                <a:gd name="T1" fmla="*/ 1 h 6"/>
                <a:gd name="T2" fmla="*/ 3 w 28"/>
                <a:gd name="T3" fmla="*/ 1 h 6"/>
                <a:gd name="T4" fmla="*/ 3 w 28"/>
                <a:gd name="T5" fmla="*/ 5 h 6"/>
                <a:gd name="T6" fmla="*/ 25 w 28"/>
                <a:gd name="T7" fmla="*/ 5 h 6"/>
                <a:gd name="T8" fmla="*/ 25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5" y="1"/>
                  </a:moveTo>
                  <a:cubicBezTo>
                    <a:pt x="17" y="1"/>
                    <a:pt x="10" y="2"/>
                    <a:pt x="3" y="1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10" y="6"/>
                    <a:pt x="17" y="5"/>
                    <a:pt x="25" y="5"/>
                  </a:cubicBezTo>
                  <a:cubicBezTo>
                    <a:pt x="28" y="5"/>
                    <a:pt x="28" y="1"/>
                    <a:pt x="25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66" name="Freeform 85"/>
            <p:cNvSpPr/>
            <p:nvPr/>
          </p:nvSpPr>
          <p:spPr bwMode="auto">
            <a:xfrm>
              <a:off x="6545" y="4103"/>
              <a:ext cx="92" cy="21"/>
            </a:xfrm>
            <a:custGeom>
              <a:avLst/>
              <a:gdLst>
                <a:gd name="T0" fmla="*/ 22 w 26"/>
                <a:gd name="T1" fmla="*/ 1 h 7"/>
                <a:gd name="T2" fmla="*/ 4 w 26"/>
                <a:gd name="T3" fmla="*/ 1 h 7"/>
                <a:gd name="T4" fmla="*/ 3 w 26"/>
                <a:gd name="T5" fmla="*/ 5 h 7"/>
                <a:gd name="T6" fmla="*/ 23 w 26"/>
                <a:gd name="T7" fmla="*/ 5 h 7"/>
                <a:gd name="T8" fmla="*/ 22 w 26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">
                  <a:moveTo>
                    <a:pt x="22" y="1"/>
                  </a:moveTo>
                  <a:cubicBezTo>
                    <a:pt x="16" y="2"/>
                    <a:pt x="10" y="3"/>
                    <a:pt x="4" y="1"/>
                  </a:cubicBezTo>
                  <a:cubicBezTo>
                    <a:pt x="1" y="0"/>
                    <a:pt x="0" y="4"/>
                    <a:pt x="3" y="5"/>
                  </a:cubicBezTo>
                  <a:cubicBezTo>
                    <a:pt x="9" y="7"/>
                    <a:pt x="16" y="6"/>
                    <a:pt x="23" y="5"/>
                  </a:cubicBezTo>
                  <a:cubicBezTo>
                    <a:pt x="26" y="5"/>
                    <a:pt x="25" y="0"/>
                    <a:pt x="22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67" name="Freeform 86"/>
            <p:cNvSpPr/>
            <p:nvPr/>
          </p:nvSpPr>
          <p:spPr bwMode="auto">
            <a:xfrm>
              <a:off x="6682" y="4103"/>
              <a:ext cx="110" cy="18"/>
            </a:xfrm>
            <a:custGeom>
              <a:avLst/>
              <a:gdLst>
                <a:gd name="T0" fmla="*/ 28 w 31"/>
                <a:gd name="T1" fmla="*/ 2 h 6"/>
                <a:gd name="T2" fmla="*/ 3 w 31"/>
                <a:gd name="T3" fmla="*/ 1 h 6"/>
                <a:gd name="T4" fmla="*/ 3 w 31"/>
                <a:gd name="T5" fmla="*/ 5 h 6"/>
                <a:gd name="T6" fmla="*/ 28 w 31"/>
                <a:gd name="T7" fmla="*/ 6 h 6"/>
                <a:gd name="T8" fmla="*/ 28 w 31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">
                  <a:moveTo>
                    <a:pt x="28" y="2"/>
                  </a:moveTo>
                  <a:cubicBezTo>
                    <a:pt x="19" y="2"/>
                    <a:pt x="11" y="2"/>
                    <a:pt x="3" y="1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11" y="6"/>
                    <a:pt x="19" y="6"/>
                    <a:pt x="28" y="6"/>
                  </a:cubicBezTo>
                  <a:cubicBezTo>
                    <a:pt x="31" y="6"/>
                    <a:pt x="31" y="2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68" name="Freeform 87"/>
            <p:cNvSpPr/>
            <p:nvPr/>
          </p:nvSpPr>
          <p:spPr bwMode="auto">
            <a:xfrm>
              <a:off x="6820" y="4103"/>
              <a:ext cx="106" cy="21"/>
            </a:xfrm>
            <a:custGeom>
              <a:avLst/>
              <a:gdLst>
                <a:gd name="T0" fmla="*/ 27 w 30"/>
                <a:gd name="T1" fmla="*/ 2 h 7"/>
                <a:gd name="T2" fmla="*/ 3 w 30"/>
                <a:gd name="T3" fmla="*/ 1 h 7"/>
                <a:gd name="T4" fmla="*/ 3 w 30"/>
                <a:gd name="T5" fmla="*/ 5 h 7"/>
                <a:gd name="T6" fmla="*/ 26 w 30"/>
                <a:gd name="T7" fmla="*/ 6 h 7"/>
                <a:gd name="T8" fmla="*/ 27 w 30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7">
                  <a:moveTo>
                    <a:pt x="27" y="2"/>
                  </a:move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5"/>
                    <a:pt x="3" y="5"/>
                  </a:cubicBezTo>
                  <a:cubicBezTo>
                    <a:pt x="11" y="5"/>
                    <a:pt x="19" y="4"/>
                    <a:pt x="26" y="6"/>
                  </a:cubicBezTo>
                  <a:cubicBezTo>
                    <a:pt x="29" y="7"/>
                    <a:pt x="30" y="3"/>
                    <a:pt x="27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69" name="Freeform 88"/>
            <p:cNvSpPr/>
            <p:nvPr/>
          </p:nvSpPr>
          <p:spPr bwMode="auto">
            <a:xfrm>
              <a:off x="6961" y="4106"/>
              <a:ext cx="92" cy="18"/>
            </a:xfrm>
            <a:custGeom>
              <a:avLst/>
              <a:gdLst>
                <a:gd name="T0" fmla="*/ 23 w 26"/>
                <a:gd name="T1" fmla="*/ 2 h 6"/>
                <a:gd name="T2" fmla="*/ 4 w 26"/>
                <a:gd name="T3" fmla="*/ 1 h 6"/>
                <a:gd name="T4" fmla="*/ 3 w 26"/>
                <a:gd name="T5" fmla="*/ 5 h 6"/>
                <a:gd name="T6" fmla="*/ 23 w 26"/>
                <a:gd name="T7" fmla="*/ 6 h 6"/>
                <a:gd name="T8" fmla="*/ 23 w 26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23" y="2"/>
                  </a:moveTo>
                  <a:cubicBezTo>
                    <a:pt x="17" y="2"/>
                    <a:pt x="10" y="2"/>
                    <a:pt x="4" y="1"/>
                  </a:cubicBezTo>
                  <a:cubicBezTo>
                    <a:pt x="1" y="0"/>
                    <a:pt x="0" y="5"/>
                    <a:pt x="3" y="5"/>
                  </a:cubicBezTo>
                  <a:cubicBezTo>
                    <a:pt x="10" y="6"/>
                    <a:pt x="17" y="6"/>
                    <a:pt x="23" y="6"/>
                  </a:cubicBezTo>
                  <a:cubicBezTo>
                    <a:pt x="26" y="6"/>
                    <a:pt x="26" y="2"/>
                    <a:pt x="23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70" name="Freeform 89"/>
            <p:cNvSpPr/>
            <p:nvPr/>
          </p:nvSpPr>
          <p:spPr bwMode="auto">
            <a:xfrm>
              <a:off x="7081" y="4106"/>
              <a:ext cx="113" cy="24"/>
            </a:xfrm>
            <a:custGeom>
              <a:avLst/>
              <a:gdLst>
                <a:gd name="T0" fmla="*/ 28 w 32"/>
                <a:gd name="T1" fmla="*/ 1 h 8"/>
                <a:gd name="T2" fmla="*/ 3 w 32"/>
                <a:gd name="T3" fmla="*/ 2 h 8"/>
                <a:gd name="T4" fmla="*/ 3 w 32"/>
                <a:gd name="T5" fmla="*/ 6 h 8"/>
                <a:gd name="T6" fmla="*/ 29 w 32"/>
                <a:gd name="T7" fmla="*/ 5 h 8"/>
                <a:gd name="T8" fmla="*/ 28 w 32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8">
                  <a:moveTo>
                    <a:pt x="28" y="1"/>
                  </a:moveTo>
                  <a:cubicBezTo>
                    <a:pt x="20" y="3"/>
                    <a:pt x="11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2" y="6"/>
                    <a:pt x="21" y="8"/>
                    <a:pt x="29" y="5"/>
                  </a:cubicBezTo>
                  <a:cubicBezTo>
                    <a:pt x="32" y="4"/>
                    <a:pt x="31" y="0"/>
                    <a:pt x="28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71" name="Freeform 90"/>
            <p:cNvSpPr/>
            <p:nvPr/>
          </p:nvSpPr>
          <p:spPr bwMode="auto">
            <a:xfrm>
              <a:off x="7219" y="4103"/>
              <a:ext cx="95" cy="18"/>
            </a:xfrm>
            <a:custGeom>
              <a:avLst/>
              <a:gdLst>
                <a:gd name="T0" fmla="*/ 23 w 27"/>
                <a:gd name="T1" fmla="*/ 1 h 6"/>
                <a:gd name="T2" fmla="*/ 3 w 27"/>
                <a:gd name="T3" fmla="*/ 2 h 6"/>
                <a:gd name="T4" fmla="*/ 3 w 27"/>
                <a:gd name="T5" fmla="*/ 6 h 6"/>
                <a:gd name="T6" fmla="*/ 24 w 27"/>
                <a:gd name="T7" fmla="*/ 5 h 6"/>
                <a:gd name="T8" fmla="*/ 23 w 27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23" y="1"/>
                  </a:moveTo>
                  <a:cubicBezTo>
                    <a:pt x="16" y="2"/>
                    <a:pt x="10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0" y="6"/>
                    <a:pt x="17" y="6"/>
                    <a:pt x="24" y="5"/>
                  </a:cubicBezTo>
                  <a:cubicBezTo>
                    <a:pt x="27" y="5"/>
                    <a:pt x="25" y="0"/>
                    <a:pt x="23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72" name="Freeform 91"/>
            <p:cNvSpPr/>
            <p:nvPr/>
          </p:nvSpPr>
          <p:spPr bwMode="auto">
            <a:xfrm>
              <a:off x="7321" y="4109"/>
              <a:ext cx="106" cy="15"/>
            </a:xfrm>
            <a:custGeom>
              <a:avLst/>
              <a:gdLst>
                <a:gd name="T0" fmla="*/ 27 w 30"/>
                <a:gd name="T1" fmla="*/ 0 h 5"/>
                <a:gd name="T2" fmla="*/ 3 w 30"/>
                <a:gd name="T3" fmla="*/ 1 h 5"/>
                <a:gd name="T4" fmla="*/ 3 w 30"/>
                <a:gd name="T5" fmla="*/ 5 h 5"/>
                <a:gd name="T6" fmla="*/ 27 w 30"/>
                <a:gd name="T7" fmla="*/ 4 h 5"/>
                <a:gd name="T8" fmla="*/ 27 w 30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5">
                  <a:moveTo>
                    <a:pt x="27" y="0"/>
                  </a:move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5"/>
                    <a:pt x="3" y="5"/>
                  </a:cubicBezTo>
                  <a:cubicBezTo>
                    <a:pt x="11" y="5"/>
                    <a:pt x="19" y="4"/>
                    <a:pt x="27" y="4"/>
                  </a:cubicBezTo>
                  <a:cubicBezTo>
                    <a:pt x="30" y="4"/>
                    <a:pt x="30" y="0"/>
                    <a:pt x="27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73" name="Freeform 92"/>
            <p:cNvSpPr/>
            <p:nvPr/>
          </p:nvSpPr>
          <p:spPr bwMode="auto">
            <a:xfrm>
              <a:off x="7448" y="4077"/>
              <a:ext cx="25" cy="59"/>
            </a:xfrm>
            <a:custGeom>
              <a:avLst/>
              <a:gdLst>
                <a:gd name="T0" fmla="*/ 1 w 7"/>
                <a:gd name="T1" fmla="*/ 7 h 20"/>
                <a:gd name="T2" fmla="*/ 1 w 7"/>
                <a:gd name="T3" fmla="*/ 7 h 20"/>
                <a:gd name="T4" fmla="*/ 2 w 7"/>
                <a:gd name="T5" fmla="*/ 17 h 20"/>
                <a:gd name="T6" fmla="*/ 7 w 7"/>
                <a:gd name="T7" fmla="*/ 17 h 20"/>
                <a:gd name="T8" fmla="*/ 6 w 7"/>
                <a:gd name="T9" fmla="*/ 3 h 20"/>
                <a:gd name="T10" fmla="*/ 2 w 7"/>
                <a:gd name="T11" fmla="*/ 1 h 20"/>
                <a:gd name="T12" fmla="*/ 0 w 7"/>
                <a:gd name="T13" fmla="*/ 3 h 20"/>
                <a:gd name="T14" fmla="*/ 1 w 7"/>
                <a:gd name="T15" fmla="*/ 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" h="20">
                  <a:moveTo>
                    <a:pt x="1" y="7"/>
                  </a:moveTo>
                  <a:cubicBezTo>
                    <a:pt x="1" y="7"/>
                    <a:pt x="1" y="7"/>
                    <a:pt x="1" y="7"/>
                  </a:cubicBezTo>
                  <a:cubicBezTo>
                    <a:pt x="2" y="10"/>
                    <a:pt x="2" y="14"/>
                    <a:pt x="2" y="17"/>
                  </a:cubicBezTo>
                  <a:cubicBezTo>
                    <a:pt x="2" y="20"/>
                    <a:pt x="7" y="20"/>
                    <a:pt x="7" y="17"/>
                  </a:cubicBezTo>
                  <a:cubicBezTo>
                    <a:pt x="7" y="13"/>
                    <a:pt x="6" y="8"/>
                    <a:pt x="6" y="3"/>
                  </a:cubicBezTo>
                  <a:cubicBezTo>
                    <a:pt x="6" y="1"/>
                    <a:pt x="4" y="0"/>
                    <a:pt x="2" y="1"/>
                  </a:cubicBezTo>
                  <a:cubicBezTo>
                    <a:pt x="1" y="2"/>
                    <a:pt x="1" y="2"/>
                    <a:pt x="0" y="3"/>
                  </a:cubicBezTo>
                  <a:cubicBezTo>
                    <a:pt x="0" y="4"/>
                    <a:pt x="1" y="5"/>
                    <a:pt x="1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74" name="Freeform 93"/>
            <p:cNvSpPr/>
            <p:nvPr/>
          </p:nvSpPr>
          <p:spPr bwMode="auto">
            <a:xfrm>
              <a:off x="7444" y="3994"/>
              <a:ext cx="22" cy="65"/>
            </a:xfrm>
            <a:custGeom>
              <a:avLst/>
              <a:gdLst>
                <a:gd name="T0" fmla="*/ 1 w 6"/>
                <a:gd name="T1" fmla="*/ 19 h 22"/>
                <a:gd name="T2" fmla="*/ 6 w 6"/>
                <a:gd name="T3" fmla="*/ 19 h 22"/>
                <a:gd name="T4" fmla="*/ 5 w 6"/>
                <a:gd name="T5" fmla="*/ 3 h 22"/>
                <a:gd name="T6" fmla="*/ 0 w 6"/>
                <a:gd name="T7" fmla="*/ 3 h 22"/>
                <a:gd name="T8" fmla="*/ 1 w 6"/>
                <a:gd name="T9" fmla="*/ 1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2">
                  <a:moveTo>
                    <a:pt x="1" y="19"/>
                  </a:moveTo>
                  <a:cubicBezTo>
                    <a:pt x="1" y="22"/>
                    <a:pt x="6" y="22"/>
                    <a:pt x="6" y="19"/>
                  </a:cubicBezTo>
                  <a:cubicBezTo>
                    <a:pt x="6" y="14"/>
                    <a:pt x="5" y="9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1" y="9"/>
                    <a:pt x="1" y="14"/>
                    <a:pt x="1" y="1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75" name="Freeform 94"/>
            <p:cNvSpPr/>
            <p:nvPr/>
          </p:nvSpPr>
          <p:spPr bwMode="auto">
            <a:xfrm>
              <a:off x="7444" y="3910"/>
              <a:ext cx="18" cy="63"/>
            </a:xfrm>
            <a:custGeom>
              <a:avLst/>
              <a:gdLst>
                <a:gd name="T0" fmla="*/ 0 w 5"/>
                <a:gd name="T1" fmla="*/ 5 h 21"/>
                <a:gd name="T2" fmla="*/ 1 w 5"/>
                <a:gd name="T3" fmla="*/ 6 h 21"/>
                <a:gd name="T4" fmla="*/ 0 w 5"/>
                <a:gd name="T5" fmla="*/ 11 h 21"/>
                <a:gd name="T6" fmla="*/ 0 w 5"/>
                <a:gd name="T7" fmla="*/ 15 h 21"/>
                <a:gd name="T8" fmla="*/ 0 w 5"/>
                <a:gd name="T9" fmla="*/ 17 h 21"/>
                <a:gd name="T10" fmla="*/ 0 w 5"/>
                <a:gd name="T11" fmla="*/ 17 h 21"/>
                <a:gd name="T12" fmla="*/ 0 w 5"/>
                <a:gd name="T13" fmla="*/ 18 h 21"/>
                <a:gd name="T14" fmla="*/ 0 w 5"/>
                <a:gd name="T15" fmla="*/ 19 h 21"/>
                <a:gd name="T16" fmla="*/ 5 w 5"/>
                <a:gd name="T17" fmla="*/ 18 h 21"/>
                <a:gd name="T18" fmla="*/ 5 w 5"/>
                <a:gd name="T19" fmla="*/ 7 h 21"/>
                <a:gd name="T20" fmla="*/ 5 w 5"/>
                <a:gd name="T21" fmla="*/ 2 h 21"/>
                <a:gd name="T22" fmla="*/ 0 w 5"/>
                <a:gd name="T23" fmla="*/ 3 h 21"/>
                <a:gd name="T24" fmla="*/ 0 w 5"/>
                <a:gd name="T25" fmla="*/ 5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21">
                  <a:moveTo>
                    <a:pt x="0" y="5"/>
                  </a:moveTo>
                  <a:cubicBezTo>
                    <a:pt x="0" y="5"/>
                    <a:pt x="1" y="6"/>
                    <a:pt x="1" y="6"/>
                  </a:cubicBezTo>
                  <a:cubicBezTo>
                    <a:pt x="1" y="8"/>
                    <a:pt x="0" y="9"/>
                    <a:pt x="0" y="11"/>
                  </a:cubicBezTo>
                  <a:cubicBezTo>
                    <a:pt x="0" y="12"/>
                    <a:pt x="0" y="14"/>
                    <a:pt x="0" y="15"/>
                  </a:cubicBezTo>
                  <a:cubicBezTo>
                    <a:pt x="0" y="16"/>
                    <a:pt x="0" y="16"/>
                    <a:pt x="0" y="17"/>
                  </a:cubicBezTo>
                  <a:cubicBezTo>
                    <a:pt x="0" y="17"/>
                    <a:pt x="0" y="18"/>
                    <a:pt x="0" y="17"/>
                  </a:cubicBezTo>
                  <a:cubicBezTo>
                    <a:pt x="0" y="17"/>
                    <a:pt x="0" y="17"/>
                    <a:pt x="0" y="18"/>
                  </a:cubicBezTo>
                  <a:cubicBezTo>
                    <a:pt x="0" y="18"/>
                    <a:pt x="0" y="18"/>
                    <a:pt x="0" y="19"/>
                  </a:cubicBezTo>
                  <a:cubicBezTo>
                    <a:pt x="1" y="21"/>
                    <a:pt x="4" y="20"/>
                    <a:pt x="5" y="18"/>
                  </a:cubicBezTo>
                  <a:cubicBezTo>
                    <a:pt x="5" y="15"/>
                    <a:pt x="5" y="11"/>
                    <a:pt x="5" y="7"/>
                  </a:cubicBezTo>
                  <a:cubicBezTo>
                    <a:pt x="5" y="6"/>
                    <a:pt x="5" y="3"/>
                    <a:pt x="5" y="2"/>
                  </a:cubicBezTo>
                  <a:cubicBezTo>
                    <a:pt x="3" y="0"/>
                    <a:pt x="1" y="1"/>
                    <a:pt x="0" y="3"/>
                  </a:cubicBezTo>
                  <a:cubicBezTo>
                    <a:pt x="0" y="4"/>
                    <a:pt x="0" y="5"/>
                    <a:pt x="0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76" name="Freeform 95"/>
            <p:cNvSpPr/>
            <p:nvPr/>
          </p:nvSpPr>
          <p:spPr bwMode="auto">
            <a:xfrm>
              <a:off x="7444" y="3827"/>
              <a:ext cx="18" cy="69"/>
            </a:xfrm>
            <a:custGeom>
              <a:avLst/>
              <a:gdLst>
                <a:gd name="T0" fmla="*/ 5 w 5"/>
                <a:gd name="T1" fmla="*/ 20 h 23"/>
                <a:gd name="T2" fmla="*/ 5 w 5"/>
                <a:gd name="T3" fmla="*/ 3 h 23"/>
                <a:gd name="T4" fmla="*/ 0 w 5"/>
                <a:gd name="T5" fmla="*/ 3 h 23"/>
                <a:gd name="T6" fmla="*/ 0 w 5"/>
                <a:gd name="T7" fmla="*/ 20 h 23"/>
                <a:gd name="T8" fmla="*/ 5 w 5"/>
                <a:gd name="T9" fmla="*/ 2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23">
                  <a:moveTo>
                    <a:pt x="5" y="20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3"/>
                    <a:pt x="5" y="23"/>
                    <a:pt x="5" y="2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77" name="Freeform 96"/>
            <p:cNvSpPr/>
            <p:nvPr/>
          </p:nvSpPr>
          <p:spPr bwMode="auto">
            <a:xfrm>
              <a:off x="7448" y="3747"/>
              <a:ext cx="18" cy="57"/>
            </a:xfrm>
            <a:custGeom>
              <a:avLst/>
              <a:gdLst>
                <a:gd name="T0" fmla="*/ 5 w 5"/>
                <a:gd name="T1" fmla="*/ 16 h 19"/>
                <a:gd name="T2" fmla="*/ 5 w 5"/>
                <a:gd name="T3" fmla="*/ 3 h 19"/>
                <a:gd name="T4" fmla="*/ 0 w 5"/>
                <a:gd name="T5" fmla="*/ 3 h 19"/>
                <a:gd name="T6" fmla="*/ 0 w 5"/>
                <a:gd name="T7" fmla="*/ 16 h 19"/>
                <a:gd name="T8" fmla="*/ 5 w 5"/>
                <a:gd name="T9" fmla="*/ 16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9">
                  <a:moveTo>
                    <a:pt x="5" y="16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9"/>
                    <a:pt x="5" y="19"/>
                    <a:pt x="5" y="1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78" name="Freeform 97"/>
            <p:cNvSpPr/>
            <p:nvPr/>
          </p:nvSpPr>
          <p:spPr bwMode="auto">
            <a:xfrm>
              <a:off x="7448" y="3658"/>
              <a:ext cx="18" cy="63"/>
            </a:xfrm>
            <a:custGeom>
              <a:avLst/>
              <a:gdLst>
                <a:gd name="T0" fmla="*/ 5 w 5"/>
                <a:gd name="T1" fmla="*/ 18 h 21"/>
                <a:gd name="T2" fmla="*/ 5 w 5"/>
                <a:gd name="T3" fmla="*/ 2 h 21"/>
                <a:gd name="T4" fmla="*/ 0 w 5"/>
                <a:gd name="T5" fmla="*/ 2 h 21"/>
                <a:gd name="T6" fmla="*/ 0 w 5"/>
                <a:gd name="T7" fmla="*/ 18 h 21"/>
                <a:gd name="T8" fmla="*/ 5 w 5"/>
                <a:gd name="T9" fmla="*/ 18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21">
                  <a:moveTo>
                    <a:pt x="5" y="18"/>
                  </a:moveTo>
                  <a:cubicBezTo>
                    <a:pt x="5" y="2"/>
                    <a:pt x="5" y="2"/>
                    <a:pt x="5" y="2"/>
                  </a:cubicBezTo>
                  <a:cubicBezTo>
                    <a:pt x="5" y="0"/>
                    <a:pt x="0" y="0"/>
                    <a:pt x="0" y="2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21"/>
                    <a:pt x="5" y="21"/>
                    <a:pt x="5" y="1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79" name="Freeform 98"/>
            <p:cNvSpPr/>
            <p:nvPr/>
          </p:nvSpPr>
          <p:spPr bwMode="auto">
            <a:xfrm>
              <a:off x="7444" y="3557"/>
              <a:ext cx="25" cy="80"/>
            </a:xfrm>
            <a:custGeom>
              <a:avLst/>
              <a:gdLst>
                <a:gd name="T0" fmla="*/ 2 w 7"/>
                <a:gd name="T1" fmla="*/ 24 h 27"/>
                <a:gd name="T2" fmla="*/ 7 w 7"/>
                <a:gd name="T3" fmla="*/ 23 h 27"/>
                <a:gd name="T4" fmla="*/ 5 w 7"/>
                <a:gd name="T5" fmla="*/ 3 h 27"/>
                <a:gd name="T6" fmla="*/ 0 w 7"/>
                <a:gd name="T7" fmla="*/ 4 h 27"/>
                <a:gd name="T8" fmla="*/ 2 w 7"/>
                <a:gd name="T9" fmla="*/ 2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7">
                  <a:moveTo>
                    <a:pt x="2" y="24"/>
                  </a:moveTo>
                  <a:cubicBezTo>
                    <a:pt x="3" y="27"/>
                    <a:pt x="7" y="26"/>
                    <a:pt x="7" y="23"/>
                  </a:cubicBezTo>
                  <a:cubicBezTo>
                    <a:pt x="6" y="17"/>
                    <a:pt x="6" y="10"/>
                    <a:pt x="5" y="3"/>
                  </a:cubicBezTo>
                  <a:cubicBezTo>
                    <a:pt x="4" y="0"/>
                    <a:pt x="0" y="1"/>
                    <a:pt x="0" y="4"/>
                  </a:cubicBezTo>
                  <a:cubicBezTo>
                    <a:pt x="1" y="11"/>
                    <a:pt x="1" y="18"/>
                    <a:pt x="2" y="2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80" name="Freeform 99"/>
            <p:cNvSpPr/>
            <p:nvPr/>
          </p:nvSpPr>
          <p:spPr bwMode="auto">
            <a:xfrm>
              <a:off x="7444" y="3462"/>
              <a:ext cx="25" cy="75"/>
            </a:xfrm>
            <a:custGeom>
              <a:avLst/>
              <a:gdLst>
                <a:gd name="T0" fmla="*/ 5 w 7"/>
                <a:gd name="T1" fmla="*/ 22 h 25"/>
                <a:gd name="T2" fmla="*/ 7 w 7"/>
                <a:gd name="T3" fmla="*/ 4 h 25"/>
                <a:gd name="T4" fmla="*/ 2 w 7"/>
                <a:gd name="T5" fmla="*/ 2 h 25"/>
                <a:gd name="T6" fmla="*/ 0 w 7"/>
                <a:gd name="T7" fmla="*/ 20 h 25"/>
                <a:gd name="T8" fmla="*/ 5 w 7"/>
                <a:gd name="T9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5">
                  <a:moveTo>
                    <a:pt x="5" y="22"/>
                  </a:moveTo>
                  <a:cubicBezTo>
                    <a:pt x="6" y="16"/>
                    <a:pt x="5" y="10"/>
                    <a:pt x="7" y="4"/>
                  </a:cubicBezTo>
                  <a:cubicBezTo>
                    <a:pt x="7" y="1"/>
                    <a:pt x="3" y="0"/>
                    <a:pt x="2" y="2"/>
                  </a:cubicBezTo>
                  <a:cubicBezTo>
                    <a:pt x="1" y="8"/>
                    <a:pt x="1" y="14"/>
                    <a:pt x="0" y="20"/>
                  </a:cubicBezTo>
                  <a:cubicBezTo>
                    <a:pt x="0" y="23"/>
                    <a:pt x="4" y="25"/>
                    <a:pt x="5" y="2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81" name="Freeform 100"/>
            <p:cNvSpPr/>
            <p:nvPr/>
          </p:nvSpPr>
          <p:spPr bwMode="auto">
            <a:xfrm>
              <a:off x="7448" y="3364"/>
              <a:ext cx="21" cy="75"/>
            </a:xfrm>
            <a:custGeom>
              <a:avLst/>
              <a:gdLst>
                <a:gd name="T0" fmla="*/ 5 w 6"/>
                <a:gd name="T1" fmla="*/ 22 h 25"/>
                <a:gd name="T2" fmla="*/ 6 w 6"/>
                <a:gd name="T3" fmla="*/ 3 h 25"/>
                <a:gd name="T4" fmla="*/ 1 w 6"/>
                <a:gd name="T5" fmla="*/ 3 h 25"/>
                <a:gd name="T6" fmla="*/ 0 w 6"/>
                <a:gd name="T7" fmla="*/ 22 h 25"/>
                <a:gd name="T8" fmla="*/ 5 w 6"/>
                <a:gd name="T9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5">
                  <a:moveTo>
                    <a:pt x="5" y="22"/>
                  </a:moveTo>
                  <a:cubicBezTo>
                    <a:pt x="5" y="16"/>
                    <a:pt x="6" y="10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10"/>
                    <a:pt x="0" y="16"/>
                    <a:pt x="0" y="22"/>
                  </a:cubicBezTo>
                  <a:cubicBezTo>
                    <a:pt x="0" y="25"/>
                    <a:pt x="5" y="25"/>
                    <a:pt x="5" y="2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82" name="Freeform 101"/>
            <p:cNvSpPr/>
            <p:nvPr/>
          </p:nvSpPr>
          <p:spPr bwMode="auto">
            <a:xfrm>
              <a:off x="7444" y="3272"/>
              <a:ext cx="25" cy="75"/>
            </a:xfrm>
            <a:custGeom>
              <a:avLst/>
              <a:gdLst>
                <a:gd name="T0" fmla="*/ 5 w 7"/>
                <a:gd name="T1" fmla="*/ 22 h 25"/>
                <a:gd name="T2" fmla="*/ 5 w 7"/>
                <a:gd name="T3" fmla="*/ 12 h 25"/>
                <a:gd name="T4" fmla="*/ 5 w 7"/>
                <a:gd name="T5" fmla="*/ 7 h 25"/>
                <a:gd name="T6" fmla="*/ 5 w 7"/>
                <a:gd name="T7" fmla="*/ 5 h 25"/>
                <a:gd name="T8" fmla="*/ 5 w 7"/>
                <a:gd name="T9" fmla="*/ 4 h 25"/>
                <a:gd name="T10" fmla="*/ 2 w 7"/>
                <a:gd name="T11" fmla="*/ 1 h 25"/>
                <a:gd name="T12" fmla="*/ 0 w 7"/>
                <a:gd name="T13" fmla="*/ 8 h 25"/>
                <a:gd name="T14" fmla="*/ 0 w 7"/>
                <a:gd name="T15" fmla="*/ 22 h 25"/>
                <a:gd name="T16" fmla="*/ 5 w 7"/>
                <a:gd name="T17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25">
                  <a:moveTo>
                    <a:pt x="5" y="22"/>
                  </a:moveTo>
                  <a:cubicBezTo>
                    <a:pt x="5" y="18"/>
                    <a:pt x="5" y="15"/>
                    <a:pt x="5" y="12"/>
                  </a:cubicBezTo>
                  <a:cubicBezTo>
                    <a:pt x="5" y="10"/>
                    <a:pt x="5" y="8"/>
                    <a:pt x="5" y="7"/>
                  </a:cubicBezTo>
                  <a:cubicBezTo>
                    <a:pt x="5" y="6"/>
                    <a:pt x="5" y="5"/>
                    <a:pt x="5" y="5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7" y="3"/>
                    <a:pt x="5" y="0"/>
                    <a:pt x="2" y="1"/>
                  </a:cubicBezTo>
                  <a:cubicBezTo>
                    <a:pt x="0" y="2"/>
                    <a:pt x="0" y="6"/>
                    <a:pt x="0" y="8"/>
                  </a:cubicBezTo>
                  <a:cubicBezTo>
                    <a:pt x="0" y="13"/>
                    <a:pt x="0" y="17"/>
                    <a:pt x="0" y="22"/>
                  </a:cubicBezTo>
                  <a:cubicBezTo>
                    <a:pt x="0" y="25"/>
                    <a:pt x="5" y="25"/>
                    <a:pt x="5" y="2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83" name="Freeform 102"/>
            <p:cNvSpPr/>
            <p:nvPr/>
          </p:nvSpPr>
          <p:spPr bwMode="auto">
            <a:xfrm>
              <a:off x="7451" y="3172"/>
              <a:ext cx="25" cy="77"/>
            </a:xfrm>
            <a:custGeom>
              <a:avLst/>
              <a:gdLst>
                <a:gd name="T0" fmla="*/ 0 w 7"/>
                <a:gd name="T1" fmla="*/ 7 h 26"/>
                <a:gd name="T2" fmla="*/ 1 w 7"/>
                <a:gd name="T3" fmla="*/ 16 h 26"/>
                <a:gd name="T4" fmla="*/ 1 w 7"/>
                <a:gd name="T5" fmla="*/ 19 h 26"/>
                <a:gd name="T6" fmla="*/ 2 w 7"/>
                <a:gd name="T7" fmla="*/ 21 h 26"/>
                <a:gd name="T8" fmla="*/ 5 w 7"/>
                <a:gd name="T9" fmla="*/ 23 h 26"/>
                <a:gd name="T10" fmla="*/ 5 w 7"/>
                <a:gd name="T11" fmla="*/ 14 h 26"/>
                <a:gd name="T12" fmla="*/ 5 w 7"/>
                <a:gd name="T13" fmla="*/ 8 h 26"/>
                <a:gd name="T14" fmla="*/ 5 w 7"/>
                <a:gd name="T15" fmla="*/ 6 h 26"/>
                <a:gd name="T16" fmla="*/ 5 w 7"/>
                <a:gd name="T17" fmla="*/ 3 h 26"/>
                <a:gd name="T18" fmla="*/ 1 w 7"/>
                <a:gd name="T19" fmla="*/ 2 h 26"/>
                <a:gd name="T20" fmla="*/ 0 w 7"/>
                <a:gd name="T21" fmla="*/ 7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" h="26">
                  <a:moveTo>
                    <a:pt x="0" y="7"/>
                  </a:moveTo>
                  <a:cubicBezTo>
                    <a:pt x="0" y="10"/>
                    <a:pt x="1" y="13"/>
                    <a:pt x="1" y="16"/>
                  </a:cubicBezTo>
                  <a:cubicBezTo>
                    <a:pt x="1" y="17"/>
                    <a:pt x="1" y="18"/>
                    <a:pt x="1" y="19"/>
                  </a:cubicBezTo>
                  <a:cubicBezTo>
                    <a:pt x="1" y="20"/>
                    <a:pt x="1" y="22"/>
                    <a:pt x="2" y="21"/>
                  </a:cubicBezTo>
                  <a:cubicBezTo>
                    <a:pt x="0" y="23"/>
                    <a:pt x="4" y="26"/>
                    <a:pt x="5" y="23"/>
                  </a:cubicBezTo>
                  <a:cubicBezTo>
                    <a:pt x="7" y="21"/>
                    <a:pt x="6" y="16"/>
                    <a:pt x="5" y="14"/>
                  </a:cubicBezTo>
                  <a:cubicBezTo>
                    <a:pt x="5" y="12"/>
                    <a:pt x="5" y="10"/>
                    <a:pt x="5" y="8"/>
                  </a:cubicBezTo>
                  <a:cubicBezTo>
                    <a:pt x="5" y="7"/>
                    <a:pt x="5" y="7"/>
                    <a:pt x="5" y="6"/>
                  </a:cubicBezTo>
                  <a:cubicBezTo>
                    <a:pt x="6" y="5"/>
                    <a:pt x="6" y="4"/>
                    <a:pt x="5" y="3"/>
                  </a:cubicBezTo>
                  <a:cubicBezTo>
                    <a:pt x="4" y="1"/>
                    <a:pt x="3" y="0"/>
                    <a:pt x="1" y="2"/>
                  </a:cubicBezTo>
                  <a:cubicBezTo>
                    <a:pt x="0" y="3"/>
                    <a:pt x="0" y="6"/>
                    <a:pt x="0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84" name="Freeform 103"/>
            <p:cNvSpPr/>
            <p:nvPr/>
          </p:nvSpPr>
          <p:spPr bwMode="auto">
            <a:xfrm>
              <a:off x="7444" y="3035"/>
              <a:ext cx="25" cy="101"/>
            </a:xfrm>
            <a:custGeom>
              <a:avLst/>
              <a:gdLst>
                <a:gd name="T0" fmla="*/ 0 w 7"/>
                <a:gd name="T1" fmla="*/ 4 h 34"/>
                <a:gd name="T2" fmla="*/ 1 w 7"/>
                <a:gd name="T3" fmla="*/ 31 h 34"/>
                <a:gd name="T4" fmla="*/ 6 w 7"/>
                <a:gd name="T5" fmla="*/ 31 h 34"/>
                <a:gd name="T6" fmla="*/ 6 w 7"/>
                <a:gd name="T7" fmla="*/ 10 h 34"/>
                <a:gd name="T8" fmla="*/ 6 w 7"/>
                <a:gd name="T9" fmla="*/ 7 h 34"/>
                <a:gd name="T10" fmla="*/ 4 w 7"/>
                <a:gd name="T11" fmla="*/ 2 h 34"/>
                <a:gd name="T12" fmla="*/ 0 w 7"/>
                <a:gd name="T13" fmla="*/ 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4">
                  <a:moveTo>
                    <a:pt x="0" y="4"/>
                  </a:moveTo>
                  <a:cubicBezTo>
                    <a:pt x="2" y="13"/>
                    <a:pt x="1" y="22"/>
                    <a:pt x="1" y="31"/>
                  </a:cubicBezTo>
                  <a:cubicBezTo>
                    <a:pt x="1" y="34"/>
                    <a:pt x="6" y="34"/>
                    <a:pt x="6" y="31"/>
                  </a:cubicBezTo>
                  <a:cubicBezTo>
                    <a:pt x="6" y="24"/>
                    <a:pt x="6" y="17"/>
                    <a:pt x="6" y="10"/>
                  </a:cubicBezTo>
                  <a:cubicBezTo>
                    <a:pt x="6" y="9"/>
                    <a:pt x="7" y="8"/>
                    <a:pt x="6" y="7"/>
                  </a:cubicBezTo>
                  <a:cubicBezTo>
                    <a:pt x="6" y="5"/>
                    <a:pt x="5" y="4"/>
                    <a:pt x="4" y="2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85" name="Freeform 104"/>
            <p:cNvSpPr/>
            <p:nvPr/>
          </p:nvSpPr>
          <p:spPr bwMode="auto">
            <a:xfrm>
              <a:off x="7448" y="2943"/>
              <a:ext cx="21" cy="62"/>
            </a:xfrm>
            <a:custGeom>
              <a:avLst/>
              <a:gdLst>
                <a:gd name="T0" fmla="*/ 5 w 6"/>
                <a:gd name="T1" fmla="*/ 18 h 21"/>
                <a:gd name="T2" fmla="*/ 6 w 6"/>
                <a:gd name="T3" fmla="*/ 3 h 21"/>
                <a:gd name="T4" fmla="*/ 1 w 6"/>
                <a:gd name="T5" fmla="*/ 3 h 21"/>
                <a:gd name="T6" fmla="*/ 0 w 6"/>
                <a:gd name="T7" fmla="*/ 18 h 21"/>
                <a:gd name="T8" fmla="*/ 5 w 6"/>
                <a:gd name="T9" fmla="*/ 18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1">
                  <a:moveTo>
                    <a:pt x="5" y="18"/>
                  </a:moveTo>
                  <a:cubicBezTo>
                    <a:pt x="5" y="13"/>
                    <a:pt x="6" y="8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8"/>
                    <a:pt x="1" y="13"/>
                    <a:pt x="0" y="18"/>
                  </a:cubicBezTo>
                  <a:cubicBezTo>
                    <a:pt x="0" y="21"/>
                    <a:pt x="4" y="21"/>
                    <a:pt x="5" y="1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86" name="Freeform 105"/>
            <p:cNvSpPr/>
            <p:nvPr/>
          </p:nvSpPr>
          <p:spPr bwMode="auto">
            <a:xfrm>
              <a:off x="7448" y="2827"/>
              <a:ext cx="25" cy="83"/>
            </a:xfrm>
            <a:custGeom>
              <a:avLst/>
              <a:gdLst>
                <a:gd name="T0" fmla="*/ 2 w 7"/>
                <a:gd name="T1" fmla="*/ 25 h 28"/>
                <a:gd name="T2" fmla="*/ 7 w 7"/>
                <a:gd name="T3" fmla="*/ 25 h 28"/>
                <a:gd name="T4" fmla="*/ 5 w 7"/>
                <a:gd name="T5" fmla="*/ 3 h 28"/>
                <a:gd name="T6" fmla="*/ 0 w 7"/>
                <a:gd name="T7" fmla="*/ 3 h 28"/>
                <a:gd name="T8" fmla="*/ 2 w 7"/>
                <a:gd name="T9" fmla="*/ 2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8">
                  <a:moveTo>
                    <a:pt x="2" y="25"/>
                  </a:moveTo>
                  <a:cubicBezTo>
                    <a:pt x="3" y="28"/>
                    <a:pt x="7" y="28"/>
                    <a:pt x="7" y="25"/>
                  </a:cubicBezTo>
                  <a:cubicBezTo>
                    <a:pt x="6" y="18"/>
                    <a:pt x="6" y="10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1" y="10"/>
                    <a:pt x="1" y="18"/>
                    <a:pt x="2" y="2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87" name="Freeform 106"/>
            <p:cNvSpPr/>
            <p:nvPr/>
          </p:nvSpPr>
          <p:spPr bwMode="auto">
            <a:xfrm>
              <a:off x="7441" y="2703"/>
              <a:ext cx="21" cy="92"/>
            </a:xfrm>
            <a:custGeom>
              <a:avLst/>
              <a:gdLst>
                <a:gd name="T0" fmla="*/ 1 w 6"/>
                <a:gd name="T1" fmla="*/ 28 h 31"/>
                <a:gd name="T2" fmla="*/ 6 w 6"/>
                <a:gd name="T3" fmla="*/ 28 h 31"/>
                <a:gd name="T4" fmla="*/ 5 w 6"/>
                <a:gd name="T5" fmla="*/ 3 h 31"/>
                <a:gd name="T6" fmla="*/ 0 w 6"/>
                <a:gd name="T7" fmla="*/ 3 h 31"/>
                <a:gd name="T8" fmla="*/ 1 w 6"/>
                <a:gd name="T9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1">
                  <a:moveTo>
                    <a:pt x="1" y="28"/>
                  </a:moveTo>
                  <a:cubicBezTo>
                    <a:pt x="1" y="31"/>
                    <a:pt x="6" y="31"/>
                    <a:pt x="6" y="28"/>
                  </a:cubicBezTo>
                  <a:cubicBezTo>
                    <a:pt x="6" y="20"/>
                    <a:pt x="6" y="11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1" y="11"/>
                    <a:pt x="1" y="20"/>
                    <a:pt x="1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88" name="Freeform 107"/>
            <p:cNvSpPr/>
            <p:nvPr/>
          </p:nvSpPr>
          <p:spPr bwMode="auto">
            <a:xfrm>
              <a:off x="7444" y="2581"/>
              <a:ext cx="22" cy="83"/>
            </a:xfrm>
            <a:custGeom>
              <a:avLst/>
              <a:gdLst>
                <a:gd name="T0" fmla="*/ 1 w 6"/>
                <a:gd name="T1" fmla="*/ 4 h 28"/>
                <a:gd name="T2" fmla="*/ 1 w 6"/>
                <a:gd name="T3" fmla="*/ 4 h 28"/>
                <a:gd name="T4" fmla="*/ 0 w 6"/>
                <a:gd name="T5" fmla="*/ 25 h 28"/>
                <a:gd name="T6" fmla="*/ 5 w 6"/>
                <a:gd name="T7" fmla="*/ 25 h 28"/>
                <a:gd name="T8" fmla="*/ 5 w 6"/>
                <a:gd name="T9" fmla="*/ 13 h 28"/>
                <a:gd name="T10" fmla="*/ 5 w 6"/>
                <a:gd name="T11" fmla="*/ 7 h 28"/>
                <a:gd name="T12" fmla="*/ 6 w 6"/>
                <a:gd name="T13" fmla="*/ 4 h 28"/>
                <a:gd name="T14" fmla="*/ 6 w 6"/>
                <a:gd name="T15" fmla="*/ 4 h 28"/>
                <a:gd name="T16" fmla="*/ 6 w 6"/>
                <a:gd name="T17" fmla="*/ 4 h 28"/>
                <a:gd name="T18" fmla="*/ 1 w 6"/>
                <a:gd name="T19" fmla="*/ 3 h 28"/>
                <a:gd name="T20" fmla="*/ 1 w 6"/>
                <a:gd name="T21" fmla="*/ 4 h 28"/>
                <a:gd name="T22" fmla="*/ 1 w 6"/>
                <a:gd name="T23" fmla="*/ 4 h 28"/>
                <a:gd name="T24" fmla="*/ 1 w 6"/>
                <a:gd name="T25" fmla="*/ 4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" h="28"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0" y="11"/>
                    <a:pt x="0" y="18"/>
                    <a:pt x="0" y="25"/>
                  </a:cubicBezTo>
                  <a:cubicBezTo>
                    <a:pt x="0" y="28"/>
                    <a:pt x="5" y="28"/>
                    <a:pt x="5" y="25"/>
                  </a:cubicBezTo>
                  <a:cubicBezTo>
                    <a:pt x="5" y="21"/>
                    <a:pt x="5" y="17"/>
                    <a:pt x="5" y="13"/>
                  </a:cubicBezTo>
                  <a:cubicBezTo>
                    <a:pt x="5" y="11"/>
                    <a:pt x="5" y="9"/>
                    <a:pt x="5" y="7"/>
                  </a:cubicBezTo>
                  <a:cubicBezTo>
                    <a:pt x="5" y="7"/>
                    <a:pt x="6" y="4"/>
                    <a:pt x="6" y="4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5" y="1"/>
                    <a:pt x="2" y="0"/>
                    <a:pt x="1" y="3"/>
                  </a:cubicBezTo>
                  <a:cubicBezTo>
                    <a:pt x="1" y="3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89" name="Freeform 108"/>
            <p:cNvSpPr/>
            <p:nvPr/>
          </p:nvSpPr>
          <p:spPr bwMode="auto">
            <a:xfrm>
              <a:off x="7455" y="2465"/>
              <a:ext cx="21" cy="98"/>
            </a:xfrm>
            <a:custGeom>
              <a:avLst/>
              <a:gdLst>
                <a:gd name="T0" fmla="*/ 5 w 6"/>
                <a:gd name="T1" fmla="*/ 30 h 33"/>
                <a:gd name="T2" fmla="*/ 5 w 6"/>
                <a:gd name="T3" fmla="*/ 10 h 33"/>
                <a:gd name="T4" fmla="*/ 6 w 6"/>
                <a:gd name="T5" fmla="*/ 8 h 33"/>
                <a:gd name="T6" fmla="*/ 5 w 6"/>
                <a:gd name="T7" fmla="*/ 3 h 33"/>
                <a:gd name="T8" fmla="*/ 0 w 6"/>
                <a:gd name="T9" fmla="*/ 3 h 33"/>
                <a:gd name="T10" fmla="*/ 0 w 6"/>
                <a:gd name="T11" fmla="*/ 30 h 33"/>
                <a:gd name="T12" fmla="*/ 5 w 6"/>
                <a:gd name="T13" fmla="*/ 3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33">
                  <a:moveTo>
                    <a:pt x="5" y="30"/>
                  </a:move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6" y="9"/>
                    <a:pt x="6" y="8"/>
                  </a:cubicBezTo>
                  <a:cubicBezTo>
                    <a:pt x="6" y="6"/>
                    <a:pt x="5" y="5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3"/>
                    <a:pt x="5" y="33"/>
                    <a:pt x="5" y="3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90" name="Freeform 109"/>
            <p:cNvSpPr/>
            <p:nvPr/>
          </p:nvSpPr>
          <p:spPr bwMode="auto">
            <a:xfrm>
              <a:off x="7444" y="2347"/>
              <a:ext cx="29" cy="89"/>
            </a:xfrm>
            <a:custGeom>
              <a:avLst/>
              <a:gdLst>
                <a:gd name="T0" fmla="*/ 1 w 8"/>
                <a:gd name="T1" fmla="*/ 4 h 30"/>
                <a:gd name="T2" fmla="*/ 2 w 8"/>
                <a:gd name="T3" fmla="*/ 27 h 30"/>
                <a:gd name="T4" fmla="*/ 7 w 8"/>
                <a:gd name="T5" fmla="*/ 27 h 30"/>
                <a:gd name="T6" fmla="*/ 6 w 8"/>
                <a:gd name="T7" fmla="*/ 3 h 30"/>
                <a:gd name="T8" fmla="*/ 1 w 8"/>
                <a:gd name="T9" fmla="*/ 4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0">
                  <a:moveTo>
                    <a:pt x="1" y="4"/>
                  </a:moveTo>
                  <a:cubicBezTo>
                    <a:pt x="3" y="11"/>
                    <a:pt x="2" y="20"/>
                    <a:pt x="2" y="27"/>
                  </a:cubicBezTo>
                  <a:cubicBezTo>
                    <a:pt x="2" y="30"/>
                    <a:pt x="7" y="30"/>
                    <a:pt x="7" y="27"/>
                  </a:cubicBezTo>
                  <a:cubicBezTo>
                    <a:pt x="7" y="19"/>
                    <a:pt x="8" y="11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91" name="Freeform 110"/>
            <p:cNvSpPr/>
            <p:nvPr/>
          </p:nvSpPr>
          <p:spPr bwMode="auto">
            <a:xfrm>
              <a:off x="7451" y="2231"/>
              <a:ext cx="18" cy="89"/>
            </a:xfrm>
            <a:custGeom>
              <a:avLst/>
              <a:gdLst>
                <a:gd name="T0" fmla="*/ 5 w 5"/>
                <a:gd name="T1" fmla="*/ 27 h 30"/>
                <a:gd name="T2" fmla="*/ 5 w 5"/>
                <a:gd name="T3" fmla="*/ 3 h 30"/>
                <a:gd name="T4" fmla="*/ 0 w 5"/>
                <a:gd name="T5" fmla="*/ 3 h 30"/>
                <a:gd name="T6" fmla="*/ 0 w 5"/>
                <a:gd name="T7" fmla="*/ 27 h 30"/>
                <a:gd name="T8" fmla="*/ 5 w 5"/>
                <a:gd name="T9" fmla="*/ 2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0">
                  <a:moveTo>
                    <a:pt x="5" y="27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30"/>
                    <a:pt x="5" y="30"/>
                    <a:pt x="5" y="2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92" name="Freeform 111"/>
            <p:cNvSpPr/>
            <p:nvPr/>
          </p:nvSpPr>
          <p:spPr bwMode="auto">
            <a:xfrm>
              <a:off x="7441" y="2109"/>
              <a:ext cx="28" cy="92"/>
            </a:xfrm>
            <a:custGeom>
              <a:avLst/>
              <a:gdLst>
                <a:gd name="T0" fmla="*/ 1 w 8"/>
                <a:gd name="T1" fmla="*/ 4 h 31"/>
                <a:gd name="T2" fmla="*/ 2 w 8"/>
                <a:gd name="T3" fmla="*/ 28 h 31"/>
                <a:gd name="T4" fmla="*/ 7 w 8"/>
                <a:gd name="T5" fmla="*/ 28 h 31"/>
                <a:gd name="T6" fmla="*/ 6 w 8"/>
                <a:gd name="T7" fmla="*/ 3 h 31"/>
                <a:gd name="T8" fmla="*/ 1 w 8"/>
                <a:gd name="T9" fmla="*/ 4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1">
                  <a:moveTo>
                    <a:pt x="1" y="4"/>
                  </a:moveTo>
                  <a:cubicBezTo>
                    <a:pt x="3" y="11"/>
                    <a:pt x="2" y="20"/>
                    <a:pt x="2" y="28"/>
                  </a:cubicBezTo>
                  <a:cubicBezTo>
                    <a:pt x="2" y="31"/>
                    <a:pt x="7" y="31"/>
                    <a:pt x="7" y="28"/>
                  </a:cubicBezTo>
                  <a:cubicBezTo>
                    <a:pt x="7" y="20"/>
                    <a:pt x="8" y="11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93" name="Freeform 112"/>
            <p:cNvSpPr/>
            <p:nvPr/>
          </p:nvSpPr>
          <p:spPr bwMode="auto">
            <a:xfrm>
              <a:off x="7444" y="1970"/>
              <a:ext cx="18" cy="112"/>
            </a:xfrm>
            <a:custGeom>
              <a:avLst/>
              <a:gdLst>
                <a:gd name="T0" fmla="*/ 5 w 5"/>
                <a:gd name="T1" fmla="*/ 35 h 38"/>
                <a:gd name="T2" fmla="*/ 5 w 5"/>
                <a:gd name="T3" fmla="*/ 3 h 38"/>
                <a:gd name="T4" fmla="*/ 0 w 5"/>
                <a:gd name="T5" fmla="*/ 3 h 38"/>
                <a:gd name="T6" fmla="*/ 0 w 5"/>
                <a:gd name="T7" fmla="*/ 35 h 38"/>
                <a:gd name="T8" fmla="*/ 5 w 5"/>
                <a:gd name="T9" fmla="*/ 35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8">
                  <a:moveTo>
                    <a:pt x="5" y="35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8"/>
                    <a:pt x="5" y="38"/>
                    <a:pt x="5" y="3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94" name="Freeform 113"/>
            <p:cNvSpPr/>
            <p:nvPr/>
          </p:nvSpPr>
          <p:spPr bwMode="auto">
            <a:xfrm>
              <a:off x="7444" y="1851"/>
              <a:ext cx="32" cy="107"/>
            </a:xfrm>
            <a:custGeom>
              <a:avLst/>
              <a:gdLst>
                <a:gd name="T0" fmla="*/ 1 w 9"/>
                <a:gd name="T1" fmla="*/ 33 h 36"/>
                <a:gd name="T2" fmla="*/ 6 w 9"/>
                <a:gd name="T3" fmla="*/ 33 h 36"/>
                <a:gd name="T4" fmla="*/ 8 w 9"/>
                <a:gd name="T5" fmla="*/ 4 h 36"/>
                <a:gd name="T6" fmla="*/ 3 w 9"/>
                <a:gd name="T7" fmla="*/ 2 h 36"/>
                <a:gd name="T8" fmla="*/ 1 w 9"/>
                <a:gd name="T9" fmla="*/ 3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" h="36">
                  <a:moveTo>
                    <a:pt x="1" y="33"/>
                  </a:moveTo>
                  <a:cubicBezTo>
                    <a:pt x="1" y="36"/>
                    <a:pt x="6" y="36"/>
                    <a:pt x="6" y="33"/>
                  </a:cubicBezTo>
                  <a:cubicBezTo>
                    <a:pt x="6" y="23"/>
                    <a:pt x="5" y="13"/>
                    <a:pt x="8" y="4"/>
                  </a:cubicBezTo>
                  <a:cubicBezTo>
                    <a:pt x="9" y="1"/>
                    <a:pt x="4" y="0"/>
                    <a:pt x="3" y="2"/>
                  </a:cubicBezTo>
                  <a:cubicBezTo>
                    <a:pt x="0" y="12"/>
                    <a:pt x="1" y="23"/>
                    <a:pt x="1" y="3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95" name="Freeform 114"/>
            <p:cNvSpPr/>
            <p:nvPr/>
          </p:nvSpPr>
          <p:spPr bwMode="auto">
            <a:xfrm>
              <a:off x="7441" y="1753"/>
              <a:ext cx="28" cy="80"/>
            </a:xfrm>
            <a:custGeom>
              <a:avLst/>
              <a:gdLst>
                <a:gd name="T0" fmla="*/ 3 w 8"/>
                <a:gd name="T1" fmla="*/ 5 h 27"/>
                <a:gd name="T2" fmla="*/ 3 w 8"/>
                <a:gd name="T3" fmla="*/ 24 h 27"/>
                <a:gd name="T4" fmla="*/ 8 w 8"/>
                <a:gd name="T5" fmla="*/ 24 h 27"/>
                <a:gd name="T6" fmla="*/ 8 w 8"/>
                <a:gd name="T7" fmla="*/ 9 h 27"/>
                <a:gd name="T8" fmla="*/ 4 w 8"/>
                <a:gd name="T9" fmla="*/ 0 h 27"/>
                <a:gd name="T10" fmla="*/ 3 w 8"/>
                <a:gd name="T11" fmla="*/ 5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27">
                  <a:moveTo>
                    <a:pt x="3" y="5"/>
                  </a:moveTo>
                  <a:cubicBezTo>
                    <a:pt x="4" y="5"/>
                    <a:pt x="3" y="22"/>
                    <a:pt x="3" y="24"/>
                  </a:cubicBezTo>
                  <a:cubicBezTo>
                    <a:pt x="3" y="27"/>
                    <a:pt x="8" y="27"/>
                    <a:pt x="8" y="24"/>
                  </a:cubicBezTo>
                  <a:cubicBezTo>
                    <a:pt x="8" y="19"/>
                    <a:pt x="8" y="14"/>
                    <a:pt x="8" y="9"/>
                  </a:cubicBezTo>
                  <a:cubicBezTo>
                    <a:pt x="8" y="6"/>
                    <a:pt x="7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96" name="Freeform 115"/>
            <p:cNvSpPr/>
            <p:nvPr/>
          </p:nvSpPr>
          <p:spPr bwMode="auto">
            <a:xfrm>
              <a:off x="7441" y="1622"/>
              <a:ext cx="28" cy="92"/>
            </a:xfrm>
            <a:custGeom>
              <a:avLst/>
              <a:gdLst>
                <a:gd name="T0" fmla="*/ 6 w 8"/>
                <a:gd name="T1" fmla="*/ 28 h 31"/>
                <a:gd name="T2" fmla="*/ 7 w 8"/>
                <a:gd name="T3" fmla="*/ 3 h 31"/>
                <a:gd name="T4" fmla="*/ 2 w 8"/>
                <a:gd name="T5" fmla="*/ 3 h 31"/>
                <a:gd name="T6" fmla="*/ 1 w 8"/>
                <a:gd name="T7" fmla="*/ 27 h 31"/>
                <a:gd name="T8" fmla="*/ 6 w 8"/>
                <a:gd name="T9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1">
                  <a:moveTo>
                    <a:pt x="6" y="28"/>
                  </a:moveTo>
                  <a:cubicBezTo>
                    <a:pt x="8" y="20"/>
                    <a:pt x="7" y="11"/>
                    <a:pt x="7" y="3"/>
                  </a:cubicBezTo>
                  <a:cubicBezTo>
                    <a:pt x="7" y="0"/>
                    <a:pt x="2" y="0"/>
                    <a:pt x="2" y="3"/>
                  </a:cubicBezTo>
                  <a:cubicBezTo>
                    <a:pt x="2" y="11"/>
                    <a:pt x="4" y="19"/>
                    <a:pt x="1" y="27"/>
                  </a:cubicBezTo>
                  <a:cubicBezTo>
                    <a:pt x="0" y="30"/>
                    <a:pt x="5" y="31"/>
                    <a:pt x="6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97" name="Freeform 116"/>
            <p:cNvSpPr/>
            <p:nvPr/>
          </p:nvSpPr>
          <p:spPr bwMode="auto">
            <a:xfrm>
              <a:off x="7444" y="1486"/>
              <a:ext cx="25" cy="104"/>
            </a:xfrm>
            <a:custGeom>
              <a:avLst/>
              <a:gdLst>
                <a:gd name="T0" fmla="*/ 0 w 7"/>
                <a:gd name="T1" fmla="*/ 32 h 35"/>
                <a:gd name="T2" fmla="*/ 5 w 7"/>
                <a:gd name="T3" fmla="*/ 32 h 35"/>
                <a:gd name="T4" fmla="*/ 6 w 7"/>
                <a:gd name="T5" fmla="*/ 3 h 35"/>
                <a:gd name="T6" fmla="*/ 1 w 7"/>
                <a:gd name="T7" fmla="*/ 3 h 35"/>
                <a:gd name="T8" fmla="*/ 0 w 7"/>
                <a:gd name="T9" fmla="*/ 3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5">
                  <a:moveTo>
                    <a:pt x="0" y="32"/>
                  </a:moveTo>
                  <a:cubicBezTo>
                    <a:pt x="0" y="35"/>
                    <a:pt x="5" y="35"/>
                    <a:pt x="5" y="32"/>
                  </a:cubicBezTo>
                  <a:cubicBezTo>
                    <a:pt x="5" y="22"/>
                    <a:pt x="7" y="13"/>
                    <a:pt x="6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2" y="13"/>
                    <a:pt x="0" y="22"/>
                    <a:pt x="0" y="3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98" name="Freeform 117"/>
            <p:cNvSpPr/>
            <p:nvPr/>
          </p:nvSpPr>
          <p:spPr bwMode="auto">
            <a:xfrm>
              <a:off x="7444" y="1361"/>
              <a:ext cx="29" cy="104"/>
            </a:xfrm>
            <a:custGeom>
              <a:avLst/>
              <a:gdLst>
                <a:gd name="T0" fmla="*/ 0 w 8"/>
                <a:gd name="T1" fmla="*/ 32 h 35"/>
                <a:gd name="T2" fmla="*/ 5 w 8"/>
                <a:gd name="T3" fmla="*/ 32 h 35"/>
                <a:gd name="T4" fmla="*/ 6 w 8"/>
                <a:gd name="T5" fmla="*/ 3 h 35"/>
                <a:gd name="T6" fmla="*/ 1 w 8"/>
                <a:gd name="T7" fmla="*/ 4 h 35"/>
                <a:gd name="T8" fmla="*/ 0 w 8"/>
                <a:gd name="T9" fmla="*/ 3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5">
                  <a:moveTo>
                    <a:pt x="0" y="32"/>
                  </a:moveTo>
                  <a:cubicBezTo>
                    <a:pt x="0" y="35"/>
                    <a:pt x="5" y="35"/>
                    <a:pt x="5" y="32"/>
                  </a:cubicBezTo>
                  <a:cubicBezTo>
                    <a:pt x="5" y="23"/>
                    <a:pt x="8" y="12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ubicBezTo>
                    <a:pt x="4" y="13"/>
                    <a:pt x="0" y="23"/>
                    <a:pt x="0" y="3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699" name="Freeform 118"/>
            <p:cNvSpPr/>
            <p:nvPr/>
          </p:nvSpPr>
          <p:spPr bwMode="auto">
            <a:xfrm>
              <a:off x="7451" y="1213"/>
              <a:ext cx="25" cy="98"/>
            </a:xfrm>
            <a:custGeom>
              <a:avLst/>
              <a:gdLst>
                <a:gd name="T0" fmla="*/ 1 w 7"/>
                <a:gd name="T1" fmla="*/ 9 h 33"/>
                <a:gd name="T2" fmla="*/ 2 w 7"/>
                <a:gd name="T3" fmla="*/ 30 h 33"/>
                <a:gd name="T4" fmla="*/ 7 w 7"/>
                <a:gd name="T5" fmla="*/ 30 h 33"/>
                <a:gd name="T6" fmla="*/ 6 w 7"/>
                <a:gd name="T7" fmla="*/ 3 h 33"/>
                <a:gd name="T8" fmla="*/ 2 w 7"/>
                <a:gd name="T9" fmla="*/ 2 h 33"/>
                <a:gd name="T10" fmla="*/ 0 w 7"/>
                <a:gd name="T11" fmla="*/ 7 h 33"/>
                <a:gd name="T12" fmla="*/ 1 w 7"/>
                <a:gd name="T13" fmla="*/ 9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3">
                  <a:moveTo>
                    <a:pt x="1" y="9"/>
                  </a:moveTo>
                  <a:cubicBezTo>
                    <a:pt x="1" y="16"/>
                    <a:pt x="1" y="23"/>
                    <a:pt x="2" y="30"/>
                  </a:cubicBezTo>
                  <a:cubicBezTo>
                    <a:pt x="3" y="33"/>
                    <a:pt x="7" y="33"/>
                    <a:pt x="7" y="30"/>
                  </a:cubicBezTo>
                  <a:cubicBezTo>
                    <a:pt x="6" y="21"/>
                    <a:pt x="6" y="12"/>
                    <a:pt x="6" y="3"/>
                  </a:cubicBezTo>
                  <a:cubicBezTo>
                    <a:pt x="6" y="1"/>
                    <a:pt x="3" y="0"/>
                    <a:pt x="2" y="2"/>
                  </a:cubicBezTo>
                  <a:cubicBezTo>
                    <a:pt x="0" y="3"/>
                    <a:pt x="0" y="5"/>
                    <a:pt x="0" y="7"/>
                  </a:cubicBezTo>
                  <a:cubicBezTo>
                    <a:pt x="0" y="8"/>
                    <a:pt x="1" y="9"/>
                    <a:pt x="1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00" name="Freeform 119"/>
            <p:cNvSpPr/>
            <p:nvPr/>
          </p:nvSpPr>
          <p:spPr bwMode="auto">
            <a:xfrm>
              <a:off x="7448" y="1068"/>
              <a:ext cx="25" cy="94"/>
            </a:xfrm>
            <a:custGeom>
              <a:avLst/>
              <a:gdLst>
                <a:gd name="T0" fmla="*/ 5 w 7"/>
                <a:gd name="T1" fmla="*/ 29 h 32"/>
                <a:gd name="T2" fmla="*/ 6 w 7"/>
                <a:gd name="T3" fmla="*/ 14 h 32"/>
                <a:gd name="T4" fmla="*/ 6 w 7"/>
                <a:gd name="T5" fmla="*/ 7 h 32"/>
                <a:gd name="T6" fmla="*/ 7 w 7"/>
                <a:gd name="T7" fmla="*/ 4 h 32"/>
                <a:gd name="T8" fmla="*/ 7 w 7"/>
                <a:gd name="T9" fmla="*/ 3 h 32"/>
                <a:gd name="T10" fmla="*/ 7 w 7"/>
                <a:gd name="T11" fmla="*/ 3 h 32"/>
                <a:gd name="T12" fmla="*/ 3 w 7"/>
                <a:gd name="T13" fmla="*/ 2 h 32"/>
                <a:gd name="T14" fmla="*/ 1 w 7"/>
                <a:gd name="T15" fmla="*/ 11 h 32"/>
                <a:gd name="T16" fmla="*/ 0 w 7"/>
                <a:gd name="T17" fmla="*/ 29 h 32"/>
                <a:gd name="T18" fmla="*/ 5 w 7"/>
                <a:gd name="T19" fmla="*/ 29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" h="32">
                  <a:moveTo>
                    <a:pt x="5" y="29"/>
                  </a:moveTo>
                  <a:cubicBezTo>
                    <a:pt x="5" y="24"/>
                    <a:pt x="5" y="19"/>
                    <a:pt x="6" y="14"/>
                  </a:cubicBezTo>
                  <a:cubicBezTo>
                    <a:pt x="6" y="12"/>
                    <a:pt x="6" y="10"/>
                    <a:pt x="6" y="7"/>
                  </a:cubicBezTo>
                  <a:cubicBezTo>
                    <a:pt x="6" y="6"/>
                    <a:pt x="7" y="5"/>
                    <a:pt x="7" y="4"/>
                  </a:cubicBezTo>
                  <a:cubicBezTo>
                    <a:pt x="7" y="4"/>
                    <a:pt x="7" y="4"/>
                    <a:pt x="7" y="3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6" y="1"/>
                    <a:pt x="4" y="0"/>
                    <a:pt x="3" y="2"/>
                  </a:cubicBezTo>
                  <a:cubicBezTo>
                    <a:pt x="1" y="4"/>
                    <a:pt x="2" y="8"/>
                    <a:pt x="1" y="11"/>
                  </a:cubicBezTo>
                  <a:cubicBezTo>
                    <a:pt x="1" y="17"/>
                    <a:pt x="0" y="23"/>
                    <a:pt x="0" y="29"/>
                  </a:cubicBezTo>
                  <a:cubicBezTo>
                    <a:pt x="0" y="32"/>
                    <a:pt x="5" y="32"/>
                    <a:pt x="5" y="2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01" name="Freeform 120"/>
            <p:cNvSpPr/>
            <p:nvPr/>
          </p:nvSpPr>
          <p:spPr bwMode="auto">
            <a:xfrm>
              <a:off x="7441" y="934"/>
              <a:ext cx="28" cy="104"/>
            </a:xfrm>
            <a:custGeom>
              <a:avLst/>
              <a:gdLst>
                <a:gd name="T0" fmla="*/ 1 w 8"/>
                <a:gd name="T1" fmla="*/ 9 h 35"/>
                <a:gd name="T2" fmla="*/ 3 w 8"/>
                <a:gd name="T3" fmla="*/ 32 h 35"/>
                <a:gd name="T4" fmla="*/ 8 w 8"/>
                <a:gd name="T5" fmla="*/ 32 h 35"/>
                <a:gd name="T6" fmla="*/ 6 w 8"/>
                <a:gd name="T7" fmla="*/ 17 h 35"/>
                <a:gd name="T8" fmla="*/ 5 w 8"/>
                <a:gd name="T9" fmla="*/ 9 h 35"/>
                <a:gd name="T10" fmla="*/ 5 w 8"/>
                <a:gd name="T11" fmla="*/ 6 h 35"/>
                <a:gd name="T12" fmla="*/ 5 w 8"/>
                <a:gd name="T13" fmla="*/ 5 h 35"/>
                <a:gd name="T14" fmla="*/ 5 w 8"/>
                <a:gd name="T15" fmla="*/ 3 h 35"/>
                <a:gd name="T16" fmla="*/ 1 w 8"/>
                <a:gd name="T17" fmla="*/ 2 h 35"/>
                <a:gd name="T18" fmla="*/ 1 w 8"/>
                <a:gd name="T19" fmla="*/ 9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" h="35">
                  <a:moveTo>
                    <a:pt x="1" y="9"/>
                  </a:moveTo>
                  <a:cubicBezTo>
                    <a:pt x="1" y="16"/>
                    <a:pt x="3" y="24"/>
                    <a:pt x="3" y="32"/>
                  </a:cubicBezTo>
                  <a:cubicBezTo>
                    <a:pt x="3" y="35"/>
                    <a:pt x="8" y="35"/>
                    <a:pt x="8" y="32"/>
                  </a:cubicBezTo>
                  <a:cubicBezTo>
                    <a:pt x="8" y="27"/>
                    <a:pt x="7" y="22"/>
                    <a:pt x="6" y="17"/>
                  </a:cubicBezTo>
                  <a:cubicBezTo>
                    <a:pt x="6" y="14"/>
                    <a:pt x="6" y="12"/>
                    <a:pt x="5" y="9"/>
                  </a:cubicBezTo>
                  <a:cubicBezTo>
                    <a:pt x="5" y="8"/>
                    <a:pt x="5" y="7"/>
                    <a:pt x="5" y="6"/>
                  </a:cubicBezTo>
                  <a:cubicBezTo>
                    <a:pt x="5" y="6"/>
                    <a:pt x="5" y="6"/>
                    <a:pt x="5" y="5"/>
                  </a:cubicBezTo>
                  <a:cubicBezTo>
                    <a:pt x="5" y="5"/>
                    <a:pt x="6" y="4"/>
                    <a:pt x="5" y="3"/>
                  </a:cubicBezTo>
                  <a:cubicBezTo>
                    <a:pt x="5" y="1"/>
                    <a:pt x="2" y="0"/>
                    <a:pt x="1" y="2"/>
                  </a:cubicBezTo>
                  <a:cubicBezTo>
                    <a:pt x="0" y="4"/>
                    <a:pt x="1" y="7"/>
                    <a:pt x="1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02" name="Freeform 121"/>
            <p:cNvSpPr/>
            <p:nvPr/>
          </p:nvSpPr>
          <p:spPr bwMode="auto">
            <a:xfrm>
              <a:off x="7441" y="792"/>
              <a:ext cx="25" cy="109"/>
            </a:xfrm>
            <a:custGeom>
              <a:avLst/>
              <a:gdLst>
                <a:gd name="T0" fmla="*/ 1 w 7"/>
                <a:gd name="T1" fmla="*/ 6 h 37"/>
                <a:gd name="T2" fmla="*/ 2 w 7"/>
                <a:gd name="T3" fmla="*/ 7 h 37"/>
                <a:gd name="T4" fmla="*/ 1 w 7"/>
                <a:gd name="T5" fmla="*/ 16 h 37"/>
                <a:gd name="T6" fmla="*/ 0 w 7"/>
                <a:gd name="T7" fmla="*/ 33 h 37"/>
                <a:gd name="T8" fmla="*/ 4 w 7"/>
                <a:gd name="T9" fmla="*/ 34 h 37"/>
                <a:gd name="T10" fmla="*/ 6 w 7"/>
                <a:gd name="T11" fmla="*/ 16 h 37"/>
                <a:gd name="T12" fmla="*/ 4 w 7"/>
                <a:gd name="T13" fmla="*/ 1 h 37"/>
                <a:gd name="T14" fmla="*/ 0 w 7"/>
                <a:gd name="T15" fmla="*/ 3 h 37"/>
                <a:gd name="T16" fmla="*/ 1 w 7"/>
                <a:gd name="T17" fmla="*/ 6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37">
                  <a:moveTo>
                    <a:pt x="1" y="6"/>
                  </a:moveTo>
                  <a:cubicBezTo>
                    <a:pt x="1" y="7"/>
                    <a:pt x="1" y="7"/>
                    <a:pt x="2" y="7"/>
                  </a:cubicBezTo>
                  <a:cubicBezTo>
                    <a:pt x="2" y="10"/>
                    <a:pt x="1" y="15"/>
                    <a:pt x="1" y="16"/>
                  </a:cubicBezTo>
                  <a:cubicBezTo>
                    <a:pt x="1" y="22"/>
                    <a:pt x="1" y="27"/>
                    <a:pt x="0" y="33"/>
                  </a:cubicBezTo>
                  <a:cubicBezTo>
                    <a:pt x="0" y="35"/>
                    <a:pt x="4" y="37"/>
                    <a:pt x="4" y="34"/>
                  </a:cubicBezTo>
                  <a:cubicBezTo>
                    <a:pt x="6" y="28"/>
                    <a:pt x="6" y="22"/>
                    <a:pt x="6" y="16"/>
                  </a:cubicBezTo>
                  <a:cubicBezTo>
                    <a:pt x="6" y="12"/>
                    <a:pt x="7" y="4"/>
                    <a:pt x="4" y="1"/>
                  </a:cubicBezTo>
                  <a:cubicBezTo>
                    <a:pt x="2" y="0"/>
                    <a:pt x="0" y="1"/>
                    <a:pt x="0" y="3"/>
                  </a:cubicBezTo>
                  <a:cubicBezTo>
                    <a:pt x="1" y="4"/>
                    <a:pt x="1" y="5"/>
                    <a:pt x="1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03" name="Freeform 122"/>
            <p:cNvSpPr/>
            <p:nvPr/>
          </p:nvSpPr>
          <p:spPr bwMode="auto">
            <a:xfrm>
              <a:off x="7444" y="646"/>
              <a:ext cx="22" cy="89"/>
            </a:xfrm>
            <a:custGeom>
              <a:avLst/>
              <a:gdLst>
                <a:gd name="T0" fmla="*/ 0 w 6"/>
                <a:gd name="T1" fmla="*/ 4 h 30"/>
                <a:gd name="T2" fmla="*/ 1 w 6"/>
                <a:gd name="T3" fmla="*/ 27 h 30"/>
                <a:gd name="T4" fmla="*/ 6 w 6"/>
                <a:gd name="T5" fmla="*/ 27 h 30"/>
                <a:gd name="T6" fmla="*/ 5 w 6"/>
                <a:gd name="T7" fmla="*/ 3 h 30"/>
                <a:gd name="T8" fmla="*/ 0 w 6"/>
                <a:gd name="T9" fmla="*/ 4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0">
                  <a:moveTo>
                    <a:pt x="0" y="4"/>
                  </a:moveTo>
                  <a:cubicBezTo>
                    <a:pt x="2" y="11"/>
                    <a:pt x="1" y="20"/>
                    <a:pt x="1" y="27"/>
                  </a:cubicBezTo>
                  <a:cubicBezTo>
                    <a:pt x="1" y="30"/>
                    <a:pt x="6" y="30"/>
                    <a:pt x="6" y="27"/>
                  </a:cubicBezTo>
                  <a:cubicBezTo>
                    <a:pt x="6" y="19"/>
                    <a:pt x="6" y="11"/>
                    <a:pt x="5" y="3"/>
                  </a:cubicBezTo>
                  <a:cubicBezTo>
                    <a:pt x="4" y="0"/>
                    <a:pt x="0" y="1"/>
                    <a:pt x="0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04" name="Freeform 123"/>
            <p:cNvSpPr/>
            <p:nvPr/>
          </p:nvSpPr>
          <p:spPr bwMode="auto">
            <a:xfrm>
              <a:off x="7444" y="513"/>
              <a:ext cx="22" cy="92"/>
            </a:xfrm>
            <a:custGeom>
              <a:avLst/>
              <a:gdLst>
                <a:gd name="T0" fmla="*/ 5 w 6"/>
                <a:gd name="T1" fmla="*/ 28 h 31"/>
                <a:gd name="T2" fmla="*/ 6 w 6"/>
                <a:gd name="T3" fmla="*/ 3 h 31"/>
                <a:gd name="T4" fmla="*/ 1 w 6"/>
                <a:gd name="T5" fmla="*/ 3 h 31"/>
                <a:gd name="T6" fmla="*/ 0 w 6"/>
                <a:gd name="T7" fmla="*/ 28 h 31"/>
                <a:gd name="T8" fmla="*/ 5 w 6"/>
                <a:gd name="T9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1">
                  <a:moveTo>
                    <a:pt x="5" y="28"/>
                  </a:moveTo>
                  <a:cubicBezTo>
                    <a:pt x="6" y="20"/>
                    <a:pt x="6" y="11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11"/>
                    <a:pt x="1" y="20"/>
                    <a:pt x="0" y="28"/>
                  </a:cubicBezTo>
                  <a:cubicBezTo>
                    <a:pt x="0" y="31"/>
                    <a:pt x="4" y="31"/>
                    <a:pt x="5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05" name="Freeform 124"/>
            <p:cNvSpPr/>
            <p:nvPr/>
          </p:nvSpPr>
          <p:spPr bwMode="auto">
            <a:xfrm>
              <a:off x="7444" y="388"/>
              <a:ext cx="29" cy="95"/>
            </a:xfrm>
            <a:custGeom>
              <a:avLst/>
              <a:gdLst>
                <a:gd name="T0" fmla="*/ 1 w 8"/>
                <a:gd name="T1" fmla="*/ 4 h 32"/>
                <a:gd name="T2" fmla="*/ 2 w 8"/>
                <a:gd name="T3" fmla="*/ 29 h 32"/>
                <a:gd name="T4" fmla="*/ 7 w 8"/>
                <a:gd name="T5" fmla="*/ 29 h 32"/>
                <a:gd name="T6" fmla="*/ 6 w 8"/>
                <a:gd name="T7" fmla="*/ 3 h 32"/>
                <a:gd name="T8" fmla="*/ 1 w 8"/>
                <a:gd name="T9" fmla="*/ 4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2">
                  <a:moveTo>
                    <a:pt x="1" y="4"/>
                  </a:moveTo>
                  <a:cubicBezTo>
                    <a:pt x="3" y="12"/>
                    <a:pt x="2" y="21"/>
                    <a:pt x="2" y="29"/>
                  </a:cubicBezTo>
                  <a:cubicBezTo>
                    <a:pt x="2" y="32"/>
                    <a:pt x="7" y="32"/>
                    <a:pt x="7" y="29"/>
                  </a:cubicBezTo>
                  <a:cubicBezTo>
                    <a:pt x="7" y="21"/>
                    <a:pt x="8" y="11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06" name="Freeform 125"/>
            <p:cNvSpPr/>
            <p:nvPr/>
          </p:nvSpPr>
          <p:spPr bwMode="auto">
            <a:xfrm>
              <a:off x="7441" y="305"/>
              <a:ext cx="25" cy="56"/>
            </a:xfrm>
            <a:custGeom>
              <a:avLst/>
              <a:gdLst>
                <a:gd name="T0" fmla="*/ 1 w 7"/>
                <a:gd name="T1" fmla="*/ 4 h 19"/>
                <a:gd name="T2" fmla="*/ 2 w 7"/>
                <a:gd name="T3" fmla="*/ 16 h 19"/>
                <a:gd name="T4" fmla="*/ 7 w 7"/>
                <a:gd name="T5" fmla="*/ 16 h 19"/>
                <a:gd name="T6" fmla="*/ 6 w 7"/>
                <a:gd name="T7" fmla="*/ 3 h 19"/>
                <a:gd name="T8" fmla="*/ 1 w 7"/>
                <a:gd name="T9" fmla="*/ 4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19">
                  <a:moveTo>
                    <a:pt x="1" y="4"/>
                  </a:moveTo>
                  <a:cubicBezTo>
                    <a:pt x="2" y="8"/>
                    <a:pt x="2" y="12"/>
                    <a:pt x="2" y="16"/>
                  </a:cubicBezTo>
                  <a:cubicBezTo>
                    <a:pt x="2" y="19"/>
                    <a:pt x="7" y="19"/>
                    <a:pt x="7" y="16"/>
                  </a:cubicBezTo>
                  <a:cubicBezTo>
                    <a:pt x="7" y="11"/>
                    <a:pt x="7" y="7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07" name="Freeform 126"/>
            <p:cNvSpPr/>
            <p:nvPr/>
          </p:nvSpPr>
          <p:spPr bwMode="auto">
            <a:xfrm>
              <a:off x="7441" y="213"/>
              <a:ext cx="28" cy="65"/>
            </a:xfrm>
            <a:custGeom>
              <a:avLst/>
              <a:gdLst>
                <a:gd name="T0" fmla="*/ 1 w 8"/>
                <a:gd name="T1" fmla="*/ 4 h 22"/>
                <a:gd name="T2" fmla="*/ 2 w 8"/>
                <a:gd name="T3" fmla="*/ 18 h 22"/>
                <a:gd name="T4" fmla="*/ 7 w 8"/>
                <a:gd name="T5" fmla="*/ 19 h 22"/>
                <a:gd name="T6" fmla="*/ 6 w 8"/>
                <a:gd name="T7" fmla="*/ 3 h 22"/>
                <a:gd name="T8" fmla="*/ 1 w 8"/>
                <a:gd name="T9" fmla="*/ 4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2">
                  <a:moveTo>
                    <a:pt x="1" y="4"/>
                  </a:moveTo>
                  <a:cubicBezTo>
                    <a:pt x="2" y="8"/>
                    <a:pt x="3" y="14"/>
                    <a:pt x="2" y="18"/>
                  </a:cubicBezTo>
                  <a:cubicBezTo>
                    <a:pt x="1" y="21"/>
                    <a:pt x="6" y="22"/>
                    <a:pt x="7" y="19"/>
                  </a:cubicBezTo>
                  <a:cubicBezTo>
                    <a:pt x="8" y="14"/>
                    <a:pt x="7" y="8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08" name="Freeform 127"/>
            <p:cNvSpPr/>
            <p:nvPr/>
          </p:nvSpPr>
          <p:spPr bwMode="auto">
            <a:xfrm>
              <a:off x="7331" y="198"/>
              <a:ext cx="92" cy="27"/>
            </a:xfrm>
            <a:custGeom>
              <a:avLst/>
              <a:gdLst>
                <a:gd name="T0" fmla="*/ 3 w 26"/>
                <a:gd name="T1" fmla="*/ 5 h 9"/>
                <a:gd name="T2" fmla="*/ 12 w 26"/>
                <a:gd name="T3" fmla="*/ 5 h 9"/>
                <a:gd name="T4" fmla="*/ 21 w 26"/>
                <a:gd name="T5" fmla="*/ 7 h 9"/>
                <a:gd name="T6" fmla="*/ 25 w 26"/>
                <a:gd name="T7" fmla="*/ 4 h 9"/>
                <a:gd name="T8" fmla="*/ 18 w 26"/>
                <a:gd name="T9" fmla="*/ 1 h 9"/>
                <a:gd name="T10" fmla="*/ 4 w 26"/>
                <a:gd name="T11" fmla="*/ 0 h 9"/>
                <a:gd name="T12" fmla="*/ 3 w 26"/>
                <a:gd name="T13" fmla="*/ 5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9">
                  <a:moveTo>
                    <a:pt x="3" y="5"/>
                  </a:moveTo>
                  <a:cubicBezTo>
                    <a:pt x="6" y="5"/>
                    <a:pt x="9" y="5"/>
                    <a:pt x="12" y="5"/>
                  </a:cubicBezTo>
                  <a:cubicBezTo>
                    <a:pt x="14" y="5"/>
                    <a:pt x="20" y="5"/>
                    <a:pt x="21" y="7"/>
                  </a:cubicBezTo>
                  <a:cubicBezTo>
                    <a:pt x="22" y="9"/>
                    <a:pt x="26" y="7"/>
                    <a:pt x="25" y="4"/>
                  </a:cubicBezTo>
                  <a:cubicBezTo>
                    <a:pt x="23" y="2"/>
                    <a:pt x="20" y="1"/>
                    <a:pt x="18" y="1"/>
                  </a:cubicBezTo>
                  <a:cubicBezTo>
                    <a:pt x="13" y="1"/>
                    <a:pt x="9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09" name="Freeform 128"/>
            <p:cNvSpPr/>
            <p:nvPr/>
          </p:nvSpPr>
          <p:spPr bwMode="auto">
            <a:xfrm>
              <a:off x="7201" y="192"/>
              <a:ext cx="85" cy="24"/>
            </a:xfrm>
            <a:custGeom>
              <a:avLst/>
              <a:gdLst>
                <a:gd name="T0" fmla="*/ 3 w 24"/>
                <a:gd name="T1" fmla="*/ 8 h 8"/>
                <a:gd name="T2" fmla="*/ 21 w 24"/>
                <a:gd name="T3" fmla="*/ 5 h 8"/>
                <a:gd name="T4" fmla="*/ 20 w 24"/>
                <a:gd name="T5" fmla="*/ 1 h 8"/>
                <a:gd name="T6" fmla="*/ 3 w 24"/>
                <a:gd name="T7" fmla="*/ 3 h 8"/>
                <a:gd name="T8" fmla="*/ 3 w 24"/>
                <a:gd name="T9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8">
                  <a:moveTo>
                    <a:pt x="3" y="8"/>
                  </a:moveTo>
                  <a:cubicBezTo>
                    <a:pt x="9" y="8"/>
                    <a:pt x="15" y="8"/>
                    <a:pt x="21" y="5"/>
                  </a:cubicBezTo>
                  <a:cubicBezTo>
                    <a:pt x="24" y="4"/>
                    <a:pt x="23" y="0"/>
                    <a:pt x="20" y="1"/>
                  </a:cubicBezTo>
                  <a:cubicBezTo>
                    <a:pt x="15" y="3"/>
                    <a:pt x="9" y="3"/>
                    <a:pt x="3" y="3"/>
                  </a:cubicBezTo>
                  <a:cubicBezTo>
                    <a:pt x="0" y="3"/>
                    <a:pt x="0" y="8"/>
                    <a:pt x="3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10" name="Freeform 129"/>
            <p:cNvSpPr/>
            <p:nvPr/>
          </p:nvSpPr>
          <p:spPr bwMode="auto">
            <a:xfrm>
              <a:off x="7063" y="204"/>
              <a:ext cx="99" cy="24"/>
            </a:xfrm>
            <a:custGeom>
              <a:avLst/>
              <a:gdLst>
                <a:gd name="T0" fmla="*/ 4 w 28"/>
                <a:gd name="T1" fmla="*/ 7 h 8"/>
                <a:gd name="T2" fmla="*/ 24 w 28"/>
                <a:gd name="T3" fmla="*/ 6 h 8"/>
                <a:gd name="T4" fmla="*/ 26 w 28"/>
                <a:gd name="T5" fmla="*/ 1 h 8"/>
                <a:gd name="T6" fmla="*/ 3 w 28"/>
                <a:gd name="T7" fmla="*/ 2 h 8"/>
                <a:gd name="T8" fmla="*/ 4 w 28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4" y="7"/>
                  </a:moveTo>
                  <a:cubicBezTo>
                    <a:pt x="11" y="4"/>
                    <a:pt x="18" y="5"/>
                    <a:pt x="24" y="6"/>
                  </a:cubicBezTo>
                  <a:cubicBezTo>
                    <a:pt x="27" y="6"/>
                    <a:pt x="28" y="2"/>
                    <a:pt x="26" y="1"/>
                  </a:cubicBezTo>
                  <a:cubicBezTo>
                    <a:pt x="18" y="0"/>
                    <a:pt x="10" y="0"/>
                    <a:pt x="3" y="2"/>
                  </a:cubicBezTo>
                  <a:cubicBezTo>
                    <a:pt x="0" y="3"/>
                    <a:pt x="2" y="8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11" name="Freeform 130"/>
            <p:cNvSpPr/>
            <p:nvPr/>
          </p:nvSpPr>
          <p:spPr bwMode="auto">
            <a:xfrm>
              <a:off x="6947" y="195"/>
              <a:ext cx="81" cy="27"/>
            </a:xfrm>
            <a:custGeom>
              <a:avLst/>
              <a:gdLst>
                <a:gd name="T0" fmla="*/ 3 w 23"/>
                <a:gd name="T1" fmla="*/ 9 h 9"/>
                <a:gd name="T2" fmla="*/ 20 w 23"/>
                <a:gd name="T3" fmla="*/ 5 h 9"/>
                <a:gd name="T4" fmla="*/ 18 w 23"/>
                <a:gd name="T5" fmla="*/ 1 h 9"/>
                <a:gd name="T6" fmla="*/ 3 w 23"/>
                <a:gd name="T7" fmla="*/ 4 h 9"/>
                <a:gd name="T8" fmla="*/ 3 w 23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9">
                  <a:moveTo>
                    <a:pt x="3" y="9"/>
                  </a:moveTo>
                  <a:cubicBezTo>
                    <a:pt x="9" y="9"/>
                    <a:pt x="15" y="8"/>
                    <a:pt x="20" y="5"/>
                  </a:cubicBezTo>
                  <a:cubicBezTo>
                    <a:pt x="23" y="4"/>
                    <a:pt x="20" y="0"/>
                    <a:pt x="18" y="1"/>
                  </a:cubicBezTo>
                  <a:cubicBezTo>
                    <a:pt x="13" y="3"/>
                    <a:pt x="8" y="4"/>
                    <a:pt x="3" y="4"/>
                  </a:cubicBezTo>
                  <a:cubicBezTo>
                    <a:pt x="0" y="4"/>
                    <a:pt x="0" y="9"/>
                    <a:pt x="3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12" name="Freeform 131"/>
            <p:cNvSpPr/>
            <p:nvPr/>
          </p:nvSpPr>
          <p:spPr bwMode="auto">
            <a:xfrm>
              <a:off x="6820" y="195"/>
              <a:ext cx="92" cy="27"/>
            </a:xfrm>
            <a:custGeom>
              <a:avLst/>
              <a:gdLst>
                <a:gd name="T0" fmla="*/ 4 w 26"/>
                <a:gd name="T1" fmla="*/ 7 h 9"/>
                <a:gd name="T2" fmla="*/ 22 w 26"/>
                <a:gd name="T3" fmla="*/ 8 h 9"/>
                <a:gd name="T4" fmla="*/ 23 w 26"/>
                <a:gd name="T5" fmla="*/ 3 h 9"/>
                <a:gd name="T6" fmla="*/ 3 w 26"/>
                <a:gd name="T7" fmla="*/ 2 h 9"/>
                <a:gd name="T8" fmla="*/ 4 w 26"/>
                <a:gd name="T9" fmla="*/ 7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9">
                  <a:moveTo>
                    <a:pt x="4" y="7"/>
                  </a:moveTo>
                  <a:cubicBezTo>
                    <a:pt x="10" y="4"/>
                    <a:pt x="16" y="6"/>
                    <a:pt x="22" y="8"/>
                  </a:cubicBezTo>
                  <a:cubicBezTo>
                    <a:pt x="24" y="9"/>
                    <a:pt x="26" y="4"/>
                    <a:pt x="23" y="3"/>
                  </a:cubicBezTo>
                  <a:cubicBezTo>
                    <a:pt x="16" y="1"/>
                    <a:pt x="9" y="0"/>
                    <a:pt x="3" y="2"/>
                  </a:cubicBezTo>
                  <a:cubicBezTo>
                    <a:pt x="0" y="3"/>
                    <a:pt x="1" y="8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13" name="Freeform 132"/>
            <p:cNvSpPr/>
            <p:nvPr/>
          </p:nvSpPr>
          <p:spPr bwMode="auto">
            <a:xfrm>
              <a:off x="6690" y="192"/>
              <a:ext cx="95" cy="27"/>
            </a:xfrm>
            <a:custGeom>
              <a:avLst/>
              <a:gdLst>
                <a:gd name="T0" fmla="*/ 3 w 27"/>
                <a:gd name="T1" fmla="*/ 7 h 9"/>
                <a:gd name="T2" fmla="*/ 25 w 27"/>
                <a:gd name="T3" fmla="*/ 5 h 9"/>
                <a:gd name="T4" fmla="*/ 22 w 27"/>
                <a:gd name="T5" fmla="*/ 1 h 9"/>
                <a:gd name="T6" fmla="*/ 4 w 27"/>
                <a:gd name="T7" fmla="*/ 2 h 9"/>
                <a:gd name="T8" fmla="*/ 3 w 27"/>
                <a:gd name="T9" fmla="*/ 7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9">
                  <a:moveTo>
                    <a:pt x="3" y="7"/>
                  </a:moveTo>
                  <a:cubicBezTo>
                    <a:pt x="10" y="8"/>
                    <a:pt x="18" y="9"/>
                    <a:pt x="25" y="5"/>
                  </a:cubicBezTo>
                  <a:cubicBezTo>
                    <a:pt x="27" y="4"/>
                    <a:pt x="25" y="0"/>
                    <a:pt x="22" y="1"/>
                  </a:cubicBezTo>
                  <a:cubicBezTo>
                    <a:pt x="17" y="4"/>
                    <a:pt x="10" y="3"/>
                    <a:pt x="4" y="2"/>
                  </a:cubicBezTo>
                  <a:cubicBezTo>
                    <a:pt x="1" y="2"/>
                    <a:pt x="0" y="6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14" name="Freeform 133"/>
            <p:cNvSpPr/>
            <p:nvPr/>
          </p:nvSpPr>
          <p:spPr bwMode="auto">
            <a:xfrm>
              <a:off x="6555" y="195"/>
              <a:ext cx="92" cy="30"/>
            </a:xfrm>
            <a:custGeom>
              <a:avLst/>
              <a:gdLst>
                <a:gd name="T0" fmla="*/ 5 w 26"/>
                <a:gd name="T1" fmla="*/ 8 h 10"/>
                <a:gd name="T2" fmla="*/ 22 w 26"/>
                <a:gd name="T3" fmla="*/ 8 h 10"/>
                <a:gd name="T4" fmla="*/ 23 w 26"/>
                <a:gd name="T5" fmla="*/ 3 h 10"/>
                <a:gd name="T6" fmla="*/ 2 w 26"/>
                <a:gd name="T7" fmla="*/ 5 h 10"/>
                <a:gd name="T8" fmla="*/ 5 w 26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0">
                  <a:moveTo>
                    <a:pt x="5" y="8"/>
                  </a:moveTo>
                  <a:cubicBezTo>
                    <a:pt x="9" y="4"/>
                    <a:pt x="17" y="7"/>
                    <a:pt x="22" y="8"/>
                  </a:cubicBezTo>
                  <a:cubicBezTo>
                    <a:pt x="25" y="8"/>
                    <a:pt x="26" y="4"/>
                    <a:pt x="23" y="3"/>
                  </a:cubicBezTo>
                  <a:cubicBezTo>
                    <a:pt x="16" y="2"/>
                    <a:pt x="8" y="0"/>
                    <a:pt x="2" y="5"/>
                  </a:cubicBezTo>
                  <a:cubicBezTo>
                    <a:pt x="0" y="7"/>
                    <a:pt x="3" y="10"/>
                    <a:pt x="5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15" name="Freeform 134"/>
            <p:cNvSpPr/>
            <p:nvPr/>
          </p:nvSpPr>
          <p:spPr bwMode="auto">
            <a:xfrm>
              <a:off x="6446" y="207"/>
              <a:ext cx="81" cy="21"/>
            </a:xfrm>
            <a:custGeom>
              <a:avLst/>
              <a:gdLst>
                <a:gd name="T0" fmla="*/ 3 w 23"/>
                <a:gd name="T1" fmla="*/ 7 h 7"/>
                <a:gd name="T2" fmla="*/ 20 w 23"/>
                <a:gd name="T3" fmla="*/ 5 h 7"/>
                <a:gd name="T4" fmla="*/ 19 w 23"/>
                <a:gd name="T5" fmla="*/ 0 h 7"/>
                <a:gd name="T6" fmla="*/ 3 w 23"/>
                <a:gd name="T7" fmla="*/ 2 h 7"/>
                <a:gd name="T8" fmla="*/ 3 w 23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7">
                  <a:moveTo>
                    <a:pt x="3" y="7"/>
                  </a:moveTo>
                  <a:cubicBezTo>
                    <a:pt x="9" y="7"/>
                    <a:pt x="15" y="6"/>
                    <a:pt x="20" y="5"/>
                  </a:cubicBezTo>
                  <a:cubicBezTo>
                    <a:pt x="23" y="4"/>
                    <a:pt x="22" y="0"/>
                    <a:pt x="19" y="0"/>
                  </a:cubicBezTo>
                  <a:cubicBezTo>
                    <a:pt x="14" y="1"/>
                    <a:pt x="8" y="2"/>
                    <a:pt x="3" y="2"/>
                  </a:cubicBezTo>
                  <a:cubicBezTo>
                    <a:pt x="0" y="2"/>
                    <a:pt x="0" y="7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16" name="Freeform 135"/>
            <p:cNvSpPr/>
            <p:nvPr/>
          </p:nvSpPr>
          <p:spPr bwMode="auto">
            <a:xfrm>
              <a:off x="6309" y="207"/>
              <a:ext cx="98" cy="18"/>
            </a:xfrm>
            <a:custGeom>
              <a:avLst/>
              <a:gdLst>
                <a:gd name="T0" fmla="*/ 4 w 28"/>
                <a:gd name="T1" fmla="*/ 6 h 6"/>
                <a:gd name="T2" fmla="*/ 25 w 28"/>
                <a:gd name="T3" fmla="*/ 5 h 6"/>
                <a:gd name="T4" fmla="*/ 25 w 28"/>
                <a:gd name="T5" fmla="*/ 0 h 6"/>
                <a:gd name="T6" fmla="*/ 3 w 28"/>
                <a:gd name="T7" fmla="*/ 1 h 6"/>
                <a:gd name="T8" fmla="*/ 4 w 2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4" y="6"/>
                  </a:moveTo>
                  <a:cubicBezTo>
                    <a:pt x="11" y="5"/>
                    <a:pt x="18" y="5"/>
                    <a:pt x="25" y="5"/>
                  </a:cubicBezTo>
                  <a:cubicBezTo>
                    <a:pt x="28" y="5"/>
                    <a:pt x="28" y="0"/>
                    <a:pt x="25" y="0"/>
                  </a:cubicBezTo>
                  <a:cubicBezTo>
                    <a:pt x="18" y="0"/>
                    <a:pt x="10" y="0"/>
                    <a:pt x="3" y="1"/>
                  </a:cubicBezTo>
                  <a:cubicBezTo>
                    <a:pt x="0" y="2"/>
                    <a:pt x="2" y="6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17" name="Freeform 136"/>
            <p:cNvSpPr/>
            <p:nvPr/>
          </p:nvSpPr>
          <p:spPr bwMode="auto">
            <a:xfrm>
              <a:off x="6167" y="204"/>
              <a:ext cx="96" cy="18"/>
            </a:xfrm>
            <a:custGeom>
              <a:avLst/>
              <a:gdLst>
                <a:gd name="T0" fmla="*/ 3 w 27"/>
                <a:gd name="T1" fmla="*/ 6 h 6"/>
                <a:gd name="T2" fmla="*/ 24 w 27"/>
                <a:gd name="T3" fmla="*/ 5 h 6"/>
                <a:gd name="T4" fmla="*/ 24 w 27"/>
                <a:gd name="T5" fmla="*/ 0 h 6"/>
                <a:gd name="T6" fmla="*/ 3 w 27"/>
                <a:gd name="T7" fmla="*/ 1 h 6"/>
                <a:gd name="T8" fmla="*/ 3 w 2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3" y="6"/>
                  </a:moveTo>
                  <a:cubicBezTo>
                    <a:pt x="10" y="6"/>
                    <a:pt x="17" y="6"/>
                    <a:pt x="24" y="5"/>
                  </a:cubicBezTo>
                  <a:cubicBezTo>
                    <a:pt x="27" y="4"/>
                    <a:pt x="27" y="0"/>
                    <a:pt x="24" y="0"/>
                  </a:cubicBezTo>
                  <a:cubicBezTo>
                    <a:pt x="17" y="1"/>
                    <a:pt x="10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18" name="Freeform 137"/>
            <p:cNvSpPr/>
            <p:nvPr/>
          </p:nvSpPr>
          <p:spPr bwMode="auto">
            <a:xfrm>
              <a:off x="6040" y="207"/>
              <a:ext cx="89" cy="18"/>
            </a:xfrm>
            <a:custGeom>
              <a:avLst/>
              <a:gdLst>
                <a:gd name="T0" fmla="*/ 3 w 25"/>
                <a:gd name="T1" fmla="*/ 6 h 6"/>
                <a:gd name="T2" fmla="*/ 22 w 25"/>
                <a:gd name="T3" fmla="*/ 5 h 6"/>
                <a:gd name="T4" fmla="*/ 21 w 25"/>
                <a:gd name="T5" fmla="*/ 0 h 6"/>
                <a:gd name="T6" fmla="*/ 3 w 25"/>
                <a:gd name="T7" fmla="*/ 1 h 6"/>
                <a:gd name="T8" fmla="*/ 3 w 25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3" y="6"/>
                  </a:moveTo>
                  <a:cubicBezTo>
                    <a:pt x="9" y="6"/>
                    <a:pt x="16" y="6"/>
                    <a:pt x="22" y="5"/>
                  </a:cubicBezTo>
                  <a:cubicBezTo>
                    <a:pt x="25" y="4"/>
                    <a:pt x="24" y="0"/>
                    <a:pt x="21" y="0"/>
                  </a:cubicBezTo>
                  <a:cubicBezTo>
                    <a:pt x="15" y="1"/>
                    <a:pt x="9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19" name="Freeform 138"/>
            <p:cNvSpPr/>
            <p:nvPr/>
          </p:nvSpPr>
          <p:spPr bwMode="auto">
            <a:xfrm>
              <a:off x="5910" y="201"/>
              <a:ext cx="92" cy="21"/>
            </a:xfrm>
            <a:custGeom>
              <a:avLst/>
              <a:gdLst>
                <a:gd name="T0" fmla="*/ 3 w 26"/>
                <a:gd name="T1" fmla="*/ 7 h 7"/>
                <a:gd name="T2" fmla="*/ 24 w 26"/>
                <a:gd name="T3" fmla="*/ 5 h 7"/>
                <a:gd name="T4" fmla="*/ 22 w 26"/>
                <a:gd name="T5" fmla="*/ 0 h 7"/>
                <a:gd name="T6" fmla="*/ 3 w 26"/>
                <a:gd name="T7" fmla="*/ 2 h 7"/>
                <a:gd name="T8" fmla="*/ 3 w 26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">
                  <a:moveTo>
                    <a:pt x="3" y="7"/>
                  </a:moveTo>
                  <a:cubicBezTo>
                    <a:pt x="10" y="7"/>
                    <a:pt x="17" y="6"/>
                    <a:pt x="24" y="5"/>
                  </a:cubicBezTo>
                  <a:cubicBezTo>
                    <a:pt x="26" y="4"/>
                    <a:pt x="25" y="0"/>
                    <a:pt x="22" y="0"/>
                  </a:cubicBezTo>
                  <a:cubicBezTo>
                    <a:pt x="16" y="1"/>
                    <a:pt x="9" y="2"/>
                    <a:pt x="3" y="2"/>
                  </a:cubicBezTo>
                  <a:cubicBezTo>
                    <a:pt x="0" y="2"/>
                    <a:pt x="0" y="7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20" name="Freeform 139"/>
            <p:cNvSpPr/>
            <p:nvPr/>
          </p:nvSpPr>
          <p:spPr bwMode="auto">
            <a:xfrm>
              <a:off x="5755" y="204"/>
              <a:ext cx="99" cy="21"/>
            </a:xfrm>
            <a:custGeom>
              <a:avLst/>
              <a:gdLst>
                <a:gd name="T0" fmla="*/ 3 w 28"/>
                <a:gd name="T1" fmla="*/ 6 h 7"/>
                <a:gd name="T2" fmla="*/ 25 w 28"/>
                <a:gd name="T3" fmla="*/ 5 h 7"/>
                <a:gd name="T4" fmla="*/ 25 w 28"/>
                <a:gd name="T5" fmla="*/ 0 h 7"/>
                <a:gd name="T6" fmla="*/ 3 w 28"/>
                <a:gd name="T7" fmla="*/ 1 h 7"/>
                <a:gd name="T8" fmla="*/ 3 w 28"/>
                <a:gd name="T9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7">
                  <a:moveTo>
                    <a:pt x="3" y="6"/>
                  </a:moveTo>
                  <a:cubicBezTo>
                    <a:pt x="10" y="7"/>
                    <a:pt x="17" y="5"/>
                    <a:pt x="25" y="5"/>
                  </a:cubicBezTo>
                  <a:cubicBezTo>
                    <a:pt x="28" y="5"/>
                    <a:pt x="28" y="0"/>
                    <a:pt x="25" y="0"/>
                  </a:cubicBezTo>
                  <a:cubicBezTo>
                    <a:pt x="17" y="0"/>
                    <a:pt x="10" y="2"/>
                    <a:pt x="3" y="1"/>
                  </a:cubicBezTo>
                  <a:cubicBezTo>
                    <a:pt x="0" y="1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21" name="Freeform 140"/>
            <p:cNvSpPr/>
            <p:nvPr/>
          </p:nvSpPr>
          <p:spPr bwMode="auto">
            <a:xfrm>
              <a:off x="5624" y="210"/>
              <a:ext cx="106" cy="24"/>
            </a:xfrm>
            <a:custGeom>
              <a:avLst/>
              <a:gdLst>
                <a:gd name="T0" fmla="*/ 4 w 30"/>
                <a:gd name="T1" fmla="*/ 6 h 8"/>
                <a:gd name="T2" fmla="*/ 15 w 30"/>
                <a:gd name="T3" fmla="*/ 5 h 8"/>
                <a:gd name="T4" fmla="*/ 25 w 30"/>
                <a:gd name="T5" fmla="*/ 7 h 8"/>
                <a:gd name="T6" fmla="*/ 27 w 30"/>
                <a:gd name="T7" fmla="*/ 3 h 8"/>
                <a:gd name="T8" fmla="*/ 17 w 30"/>
                <a:gd name="T9" fmla="*/ 1 h 8"/>
                <a:gd name="T10" fmla="*/ 3 w 30"/>
                <a:gd name="T11" fmla="*/ 1 h 8"/>
                <a:gd name="T12" fmla="*/ 4 w 30"/>
                <a:gd name="T13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8">
                  <a:moveTo>
                    <a:pt x="4" y="6"/>
                  </a:moveTo>
                  <a:cubicBezTo>
                    <a:pt x="8" y="5"/>
                    <a:pt x="12" y="5"/>
                    <a:pt x="15" y="5"/>
                  </a:cubicBezTo>
                  <a:cubicBezTo>
                    <a:pt x="18" y="5"/>
                    <a:pt x="22" y="5"/>
                    <a:pt x="25" y="7"/>
                  </a:cubicBezTo>
                  <a:cubicBezTo>
                    <a:pt x="27" y="8"/>
                    <a:pt x="30" y="4"/>
                    <a:pt x="27" y="3"/>
                  </a:cubicBezTo>
                  <a:cubicBezTo>
                    <a:pt x="24" y="1"/>
                    <a:pt x="20" y="1"/>
                    <a:pt x="17" y="1"/>
                  </a:cubicBezTo>
                  <a:cubicBezTo>
                    <a:pt x="13" y="0"/>
                    <a:pt x="8" y="0"/>
                    <a:pt x="3" y="1"/>
                  </a:cubicBezTo>
                  <a:cubicBezTo>
                    <a:pt x="0" y="2"/>
                    <a:pt x="2" y="7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22" name="Freeform 141"/>
            <p:cNvSpPr/>
            <p:nvPr/>
          </p:nvSpPr>
          <p:spPr bwMode="auto">
            <a:xfrm>
              <a:off x="5451" y="201"/>
              <a:ext cx="127" cy="27"/>
            </a:xfrm>
            <a:custGeom>
              <a:avLst/>
              <a:gdLst>
                <a:gd name="T0" fmla="*/ 3 w 36"/>
                <a:gd name="T1" fmla="*/ 6 h 9"/>
                <a:gd name="T2" fmla="*/ 33 w 36"/>
                <a:gd name="T3" fmla="*/ 7 h 9"/>
                <a:gd name="T4" fmla="*/ 33 w 36"/>
                <a:gd name="T5" fmla="*/ 2 h 9"/>
                <a:gd name="T6" fmla="*/ 4 w 36"/>
                <a:gd name="T7" fmla="*/ 1 h 9"/>
                <a:gd name="T8" fmla="*/ 3 w 36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9">
                  <a:moveTo>
                    <a:pt x="3" y="6"/>
                  </a:moveTo>
                  <a:cubicBezTo>
                    <a:pt x="13" y="9"/>
                    <a:pt x="23" y="8"/>
                    <a:pt x="33" y="7"/>
                  </a:cubicBezTo>
                  <a:cubicBezTo>
                    <a:pt x="36" y="6"/>
                    <a:pt x="36" y="2"/>
                    <a:pt x="33" y="2"/>
                  </a:cubicBezTo>
                  <a:cubicBezTo>
                    <a:pt x="23" y="3"/>
                    <a:pt x="13" y="4"/>
                    <a:pt x="4" y="1"/>
                  </a:cubicBezTo>
                  <a:cubicBezTo>
                    <a:pt x="1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23" name="Freeform 142"/>
            <p:cNvSpPr/>
            <p:nvPr/>
          </p:nvSpPr>
          <p:spPr bwMode="auto">
            <a:xfrm>
              <a:off x="5296" y="210"/>
              <a:ext cx="106" cy="18"/>
            </a:xfrm>
            <a:custGeom>
              <a:avLst/>
              <a:gdLst>
                <a:gd name="T0" fmla="*/ 3 w 30"/>
                <a:gd name="T1" fmla="*/ 5 h 6"/>
                <a:gd name="T2" fmla="*/ 27 w 30"/>
                <a:gd name="T3" fmla="*/ 6 h 6"/>
                <a:gd name="T4" fmla="*/ 27 w 30"/>
                <a:gd name="T5" fmla="*/ 1 h 6"/>
                <a:gd name="T6" fmla="*/ 3 w 30"/>
                <a:gd name="T7" fmla="*/ 0 h 6"/>
                <a:gd name="T8" fmla="*/ 3 w 30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5"/>
                  </a:moveTo>
                  <a:cubicBezTo>
                    <a:pt x="11" y="5"/>
                    <a:pt x="19" y="6"/>
                    <a:pt x="27" y="6"/>
                  </a:cubicBezTo>
                  <a:cubicBezTo>
                    <a:pt x="30" y="6"/>
                    <a:pt x="30" y="1"/>
                    <a:pt x="27" y="1"/>
                  </a:cubicBezTo>
                  <a:cubicBezTo>
                    <a:pt x="19" y="1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24" name="Freeform 143"/>
            <p:cNvSpPr/>
            <p:nvPr/>
          </p:nvSpPr>
          <p:spPr bwMode="auto">
            <a:xfrm>
              <a:off x="5169" y="201"/>
              <a:ext cx="103" cy="27"/>
            </a:xfrm>
            <a:custGeom>
              <a:avLst/>
              <a:gdLst>
                <a:gd name="T0" fmla="*/ 4 w 29"/>
                <a:gd name="T1" fmla="*/ 9 h 9"/>
                <a:gd name="T2" fmla="*/ 25 w 29"/>
                <a:gd name="T3" fmla="*/ 7 h 9"/>
                <a:gd name="T4" fmla="*/ 26 w 29"/>
                <a:gd name="T5" fmla="*/ 2 h 9"/>
                <a:gd name="T6" fmla="*/ 3 w 29"/>
                <a:gd name="T7" fmla="*/ 4 h 9"/>
                <a:gd name="T8" fmla="*/ 4 w 29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9">
                  <a:moveTo>
                    <a:pt x="4" y="9"/>
                  </a:moveTo>
                  <a:cubicBezTo>
                    <a:pt x="10" y="8"/>
                    <a:pt x="18" y="5"/>
                    <a:pt x="25" y="7"/>
                  </a:cubicBezTo>
                  <a:cubicBezTo>
                    <a:pt x="27" y="8"/>
                    <a:pt x="29" y="3"/>
                    <a:pt x="26" y="2"/>
                  </a:cubicBezTo>
                  <a:cubicBezTo>
                    <a:pt x="18" y="0"/>
                    <a:pt x="10" y="3"/>
                    <a:pt x="3" y="4"/>
                  </a:cubicBezTo>
                  <a:cubicBezTo>
                    <a:pt x="0" y="5"/>
                    <a:pt x="1" y="9"/>
                    <a:pt x="4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25" name="Freeform 144"/>
            <p:cNvSpPr/>
            <p:nvPr/>
          </p:nvSpPr>
          <p:spPr bwMode="auto">
            <a:xfrm>
              <a:off x="5032" y="210"/>
              <a:ext cx="116" cy="21"/>
            </a:xfrm>
            <a:custGeom>
              <a:avLst/>
              <a:gdLst>
                <a:gd name="T0" fmla="*/ 3 w 33"/>
                <a:gd name="T1" fmla="*/ 5 h 7"/>
                <a:gd name="T2" fmla="*/ 31 w 33"/>
                <a:gd name="T3" fmla="*/ 5 h 7"/>
                <a:gd name="T4" fmla="*/ 31 w 33"/>
                <a:gd name="T5" fmla="*/ 0 h 7"/>
                <a:gd name="T6" fmla="*/ 4 w 33"/>
                <a:gd name="T7" fmla="*/ 0 h 7"/>
                <a:gd name="T8" fmla="*/ 3 w 33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7">
                  <a:moveTo>
                    <a:pt x="3" y="5"/>
                  </a:moveTo>
                  <a:cubicBezTo>
                    <a:pt x="12" y="7"/>
                    <a:pt x="21" y="6"/>
                    <a:pt x="31" y="5"/>
                  </a:cubicBezTo>
                  <a:cubicBezTo>
                    <a:pt x="33" y="4"/>
                    <a:pt x="33" y="0"/>
                    <a:pt x="31" y="0"/>
                  </a:cubicBezTo>
                  <a:cubicBezTo>
                    <a:pt x="22" y="1"/>
                    <a:pt x="13" y="2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26" name="Freeform 145"/>
            <p:cNvSpPr/>
            <p:nvPr/>
          </p:nvSpPr>
          <p:spPr bwMode="auto">
            <a:xfrm>
              <a:off x="4894" y="201"/>
              <a:ext cx="106" cy="21"/>
            </a:xfrm>
            <a:custGeom>
              <a:avLst/>
              <a:gdLst>
                <a:gd name="T0" fmla="*/ 4 w 30"/>
                <a:gd name="T1" fmla="*/ 7 h 7"/>
                <a:gd name="T2" fmla="*/ 26 w 30"/>
                <a:gd name="T3" fmla="*/ 7 h 7"/>
                <a:gd name="T4" fmla="*/ 27 w 30"/>
                <a:gd name="T5" fmla="*/ 2 h 7"/>
                <a:gd name="T6" fmla="*/ 2 w 30"/>
                <a:gd name="T7" fmla="*/ 2 h 7"/>
                <a:gd name="T8" fmla="*/ 4 w 30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7">
                  <a:moveTo>
                    <a:pt x="4" y="7"/>
                  </a:moveTo>
                  <a:cubicBezTo>
                    <a:pt x="11" y="6"/>
                    <a:pt x="18" y="5"/>
                    <a:pt x="26" y="7"/>
                  </a:cubicBezTo>
                  <a:cubicBezTo>
                    <a:pt x="29" y="7"/>
                    <a:pt x="30" y="3"/>
                    <a:pt x="27" y="2"/>
                  </a:cubicBezTo>
                  <a:cubicBezTo>
                    <a:pt x="19" y="0"/>
                    <a:pt x="11" y="1"/>
                    <a:pt x="2" y="2"/>
                  </a:cubicBezTo>
                  <a:cubicBezTo>
                    <a:pt x="0" y="3"/>
                    <a:pt x="1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27" name="Freeform 146"/>
            <p:cNvSpPr/>
            <p:nvPr/>
          </p:nvSpPr>
          <p:spPr bwMode="auto">
            <a:xfrm>
              <a:off x="4732" y="207"/>
              <a:ext cx="102" cy="27"/>
            </a:xfrm>
            <a:custGeom>
              <a:avLst/>
              <a:gdLst>
                <a:gd name="T0" fmla="*/ 3 w 29"/>
                <a:gd name="T1" fmla="*/ 6 h 9"/>
                <a:gd name="T2" fmla="*/ 26 w 29"/>
                <a:gd name="T3" fmla="*/ 6 h 9"/>
                <a:gd name="T4" fmla="*/ 26 w 29"/>
                <a:gd name="T5" fmla="*/ 1 h 9"/>
                <a:gd name="T6" fmla="*/ 4 w 29"/>
                <a:gd name="T7" fmla="*/ 1 h 9"/>
                <a:gd name="T8" fmla="*/ 3 w 29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9">
                  <a:moveTo>
                    <a:pt x="3" y="6"/>
                  </a:moveTo>
                  <a:cubicBezTo>
                    <a:pt x="11" y="9"/>
                    <a:pt x="18" y="6"/>
                    <a:pt x="26" y="6"/>
                  </a:cubicBezTo>
                  <a:cubicBezTo>
                    <a:pt x="29" y="6"/>
                    <a:pt x="29" y="1"/>
                    <a:pt x="26" y="1"/>
                  </a:cubicBezTo>
                  <a:cubicBezTo>
                    <a:pt x="19" y="1"/>
                    <a:pt x="11" y="4"/>
                    <a:pt x="4" y="1"/>
                  </a:cubicBezTo>
                  <a:cubicBezTo>
                    <a:pt x="2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28" name="Freeform 147"/>
            <p:cNvSpPr/>
            <p:nvPr/>
          </p:nvSpPr>
          <p:spPr bwMode="auto">
            <a:xfrm>
              <a:off x="4608" y="210"/>
              <a:ext cx="81" cy="15"/>
            </a:xfrm>
            <a:custGeom>
              <a:avLst/>
              <a:gdLst>
                <a:gd name="T0" fmla="*/ 3 w 23"/>
                <a:gd name="T1" fmla="*/ 5 h 5"/>
                <a:gd name="T2" fmla="*/ 20 w 23"/>
                <a:gd name="T3" fmla="*/ 5 h 5"/>
                <a:gd name="T4" fmla="*/ 20 w 23"/>
                <a:gd name="T5" fmla="*/ 0 h 5"/>
                <a:gd name="T6" fmla="*/ 3 w 23"/>
                <a:gd name="T7" fmla="*/ 0 h 5"/>
                <a:gd name="T8" fmla="*/ 3 w 23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5">
                  <a:moveTo>
                    <a:pt x="3" y="5"/>
                  </a:moveTo>
                  <a:cubicBezTo>
                    <a:pt x="20" y="5"/>
                    <a:pt x="20" y="5"/>
                    <a:pt x="20" y="5"/>
                  </a:cubicBezTo>
                  <a:cubicBezTo>
                    <a:pt x="23" y="5"/>
                    <a:pt x="23" y="0"/>
                    <a:pt x="2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29" name="Freeform 148"/>
            <p:cNvSpPr/>
            <p:nvPr/>
          </p:nvSpPr>
          <p:spPr bwMode="auto">
            <a:xfrm>
              <a:off x="4439" y="201"/>
              <a:ext cx="88" cy="24"/>
            </a:xfrm>
            <a:custGeom>
              <a:avLst/>
              <a:gdLst>
                <a:gd name="T0" fmla="*/ 3 w 25"/>
                <a:gd name="T1" fmla="*/ 6 h 8"/>
                <a:gd name="T2" fmla="*/ 23 w 25"/>
                <a:gd name="T3" fmla="*/ 5 h 8"/>
                <a:gd name="T4" fmla="*/ 20 w 25"/>
                <a:gd name="T5" fmla="*/ 1 h 8"/>
                <a:gd name="T6" fmla="*/ 4 w 25"/>
                <a:gd name="T7" fmla="*/ 1 h 8"/>
                <a:gd name="T8" fmla="*/ 3 w 25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8">
                  <a:moveTo>
                    <a:pt x="3" y="6"/>
                  </a:moveTo>
                  <a:cubicBezTo>
                    <a:pt x="9" y="7"/>
                    <a:pt x="16" y="8"/>
                    <a:pt x="23" y="5"/>
                  </a:cubicBezTo>
                  <a:cubicBezTo>
                    <a:pt x="25" y="4"/>
                    <a:pt x="23" y="0"/>
                    <a:pt x="20" y="1"/>
                  </a:cubicBezTo>
                  <a:cubicBezTo>
                    <a:pt x="15" y="4"/>
                    <a:pt x="9" y="2"/>
                    <a:pt x="4" y="1"/>
                  </a:cubicBezTo>
                  <a:cubicBezTo>
                    <a:pt x="1" y="1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30" name="Freeform 149"/>
            <p:cNvSpPr/>
            <p:nvPr/>
          </p:nvSpPr>
          <p:spPr bwMode="auto">
            <a:xfrm>
              <a:off x="4273" y="204"/>
              <a:ext cx="110" cy="18"/>
            </a:xfrm>
            <a:custGeom>
              <a:avLst/>
              <a:gdLst>
                <a:gd name="T0" fmla="*/ 3 w 31"/>
                <a:gd name="T1" fmla="*/ 6 h 6"/>
                <a:gd name="T2" fmla="*/ 28 w 31"/>
                <a:gd name="T3" fmla="*/ 5 h 6"/>
                <a:gd name="T4" fmla="*/ 28 w 31"/>
                <a:gd name="T5" fmla="*/ 0 h 6"/>
                <a:gd name="T6" fmla="*/ 3 w 31"/>
                <a:gd name="T7" fmla="*/ 1 h 6"/>
                <a:gd name="T8" fmla="*/ 3 w 31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">
                  <a:moveTo>
                    <a:pt x="3" y="6"/>
                  </a:moveTo>
                  <a:cubicBezTo>
                    <a:pt x="11" y="6"/>
                    <a:pt x="20" y="6"/>
                    <a:pt x="28" y="5"/>
                  </a:cubicBezTo>
                  <a:cubicBezTo>
                    <a:pt x="31" y="4"/>
                    <a:pt x="31" y="0"/>
                    <a:pt x="28" y="0"/>
                  </a:cubicBezTo>
                  <a:cubicBezTo>
                    <a:pt x="20" y="1"/>
                    <a:pt x="11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31" name="Freeform 150"/>
            <p:cNvSpPr/>
            <p:nvPr/>
          </p:nvSpPr>
          <p:spPr bwMode="auto">
            <a:xfrm>
              <a:off x="4150" y="201"/>
              <a:ext cx="99" cy="24"/>
            </a:xfrm>
            <a:custGeom>
              <a:avLst/>
              <a:gdLst>
                <a:gd name="T0" fmla="*/ 4 w 28"/>
                <a:gd name="T1" fmla="*/ 8 h 8"/>
                <a:gd name="T2" fmla="*/ 24 w 28"/>
                <a:gd name="T3" fmla="*/ 7 h 8"/>
                <a:gd name="T4" fmla="*/ 25 w 28"/>
                <a:gd name="T5" fmla="*/ 2 h 8"/>
                <a:gd name="T6" fmla="*/ 3 w 28"/>
                <a:gd name="T7" fmla="*/ 3 h 8"/>
                <a:gd name="T8" fmla="*/ 4 w 28"/>
                <a:gd name="T9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4" y="8"/>
                  </a:moveTo>
                  <a:cubicBezTo>
                    <a:pt x="10" y="7"/>
                    <a:pt x="17" y="5"/>
                    <a:pt x="24" y="7"/>
                  </a:cubicBezTo>
                  <a:cubicBezTo>
                    <a:pt x="27" y="7"/>
                    <a:pt x="28" y="3"/>
                    <a:pt x="25" y="2"/>
                  </a:cubicBezTo>
                  <a:cubicBezTo>
                    <a:pt x="18" y="0"/>
                    <a:pt x="10" y="2"/>
                    <a:pt x="3" y="3"/>
                  </a:cubicBezTo>
                  <a:cubicBezTo>
                    <a:pt x="0" y="4"/>
                    <a:pt x="1" y="8"/>
                    <a:pt x="4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32" name="Freeform 151"/>
            <p:cNvSpPr/>
            <p:nvPr/>
          </p:nvSpPr>
          <p:spPr bwMode="auto">
            <a:xfrm>
              <a:off x="4016" y="207"/>
              <a:ext cx="102" cy="24"/>
            </a:xfrm>
            <a:custGeom>
              <a:avLst/>
              <a:gdLst>
                <a:gd name="T0" fmla="*/ 3 w 29"/>
                <a:gd name="T1" fmla="*/ 5 h 8"/>
                <a:gd name="T2" fmla="*/ 25 w 29"/>
                <a:gd name="T3" fmla="*/ 7 h 8"/>
                <a:gd name="T4" fmla="*/ 26 w 29"/>
                <a:gd name="T5" fmla="*/ 2 h 8"/>
                <a:gd name="T6" fmla="*/ 3 w 29"/>
                <a:gd name="T7" fmla="*/ 0 h 8"/>
                <a:gd name="T8" fmla="*/ 3 w 29"/>
                <a:gd name="T9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8">
                  <a:moveTo>
                    <a:pt x="3" y="5"/>
                  </a:moveTo>
                  <a:cubicBezTo>
                    <a:pt x="10" y="5"/>
                    <a:pt x="18" y="5"/>
                    <a:pt x="25" y="7"/>
                  </a:cubicBezTo>
                  <a:cubicBezTo>
                    <a:pt x="28" y="8"/>
                    <a:pt x="29" y="3"/>
                    <a:pt x="26" y="2"/>
                  </a:cubicBezTo>
                  <a:cubicBezTo>
                    <a:pt x="19" y="0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33" name="Freeform 152"/>
            <p:cNvSpPr/>
            <p:nvPr/>
          </p:nvSpPr>
          <p:spPr bwMode="auto">
            <a:xfrm>
              <a:off x="3878" y="213"/>
              <a:ext cx="106" cy="18"/>
            </a:xfrm>
            <a:custGeom>
              <a:avLst/>
              <a:gdLst>
                <a:gd name="T0" fmla="*/ 3 w 30"/>
                <a:gd name="T1" fmla="*/ 6 h 6"/>
                <a:gd name="T2" fmla="*/ 28 w 30"/>
                <a:gd name="T3" fmla="*/ 5 h 6"/>
                <a:gd name="T4" fmla="*/ 28 w 30"/>
                <a:gd name="T5" fmla="*/ 0 h 6"/>
                <a:gd name="T6" fmla="*/ 3 w 30"/>
                <a:gd name="T7" fmla="*/ 1 h 6"/>
                <a:gd name="T8" fmla="*/ 3 w 30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6"/>
                  </a:moveTo>
                  <a:cubicBezTo>
                    <a:pt x="11" y="6"/>
                    <a:pt x="19" y="5"/>
                    <a:pt x="28" y="5"/>
                  </a:cubicBezTo>
                  <a:cubicBezTo>
                    <a:pt x="30" y="5"/>
                    <a:pt x="30" y="0"/>
                    <a:pt x="28" y="0"/>
                  </a:cubicBez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34" name="Freeform 153"/>
            <p:cNvSpPr/>
            <p:nvPr/>
          </p:nvSpPr>
          <p:spPr bwMode="auto">
            <a:xfrm>
              <a:off x="3751" y="207"/>
              <a:ext cx="85" cy="18"/>
            </a:xfrm>
            <a:custGeom>
              <a:avLst/>
              <a:gdLst>
                <a:gd name="T0" fmla="*/ 3 w 24"/>
                <a:gd name="T1" fmla="*/ 5 h 6"/>
                <a:gd name="T2" fmla="*/ 21 w 24"/>
                <a:gd name="T3" fmla="*/ 6 h 6"/>
                <a:gd name="T4" fmla="*/ 21 w 24"/>
                <a:gd name="T5" fmla="*/ 1 h 6"/>
                <a:gd name="T6" fmla="*/ 4 w 24"/>
                <a:gd name="T7" fmla="*/ 0 h 6"/>
                <a:gd name="T8" fmla="*/ 3 w 24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3" y="5"/>
                  </a:moveTo>
                  <a:cubicBezTo>
                    <a:pt x="9" y="6"/>
                    <a:pt x="15" y="6"/>
                    <a:pt x="21" y="6"/>
                  </a:cubicBezTo>
                  <a:cubicBezTo>
                    <a:pt x="24" y="6"/>
                    <a:pt x="24" y="1"/>
                    <a:pt x="21" y="1"/>
                  </a:cubicBezTo>
                  <a:cubicBezTo>
                    <a:pt x="16" y="1"/>
                    <a:pt x="10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35" name="Freeform 154"/>
            <p:cNvSpPr/>
            <p:nvPr/>
          </p:nvSpPr>
          <p:spPr bwMode="auto">
            <a:xfrm>
              <a:off x="3596" y="207"/>
              <a:ext cx="109" cy="24"/>
            </a:xfrm>
            <a:custGeom>
              <a:avLst/>
              <a:gdLst>
                <a:gd name="T0" fmla="*/ 3 w 31"/>
                <a:gd name="T1" fmla="*/ 7 h 8"/>
                <a:gd name="T2" fmla="*/ 28 w 31"/>
                <a:gd name="T3" fmla="*/ 6 h 8"/>
                <a:gd name="T4" fmla="*/ 27 w 31"/>
                <a:gd name="T5" fmla="*/ 1 h 8"/>
                <a:gd name="T6" fmla="*/ 3 w 31"/>
                <a:gd name="T7" fmla="*/ 2 h 8"/>
                <a:gd name="T8" fmla="*/ 3 w 31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8">
                  <a:moveTo>
                    <a:pt x="3" y="7"/>
                  </a:moveTo>
                  <a:cubicBezTo>
                    <a:pt x="11" y="7"/>
                    <a:pt x="20" y="8"/>
                    <a:pt x="28" y="6"/>
                  </a:cubicBezTo>
                  <a:cubicBezTo>
                    <a:pt x="31" y="5"/>
                    <a:pt x="30" y="0"/>
                    <a:pt x="27" y="1"/>
                  </a:cubicBezTo>
                  <a:cubicBezTo>
                    <a:pt x="19" y="4"/>
                    <a:pt x="11" y="2"/>
                    <a:pt x="3" y="2"/>
                  </a:cubicBezTo>
                  <a:cubicBezTo>
                    <a:pt x="0" y="2"/>
                    <a:pt x="0" y="7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36" name="Freeform 155"/>
            <p:cNvSpPr/>
            <p:nvPr/>
          </p:nvSpPr>
          <p:spPr bwMode="auto">
            <a:xfrm>
              <a:off x="3455" y="216"/>
              <a:ext cx="99" cy="18"/>
            </a:xfrm>
            <a:custGeom>
              <a:avLst/>
              <a:gdLst>
                <a:gd name="T0" fmla="*/ 4 w 28"/>
                <a:gd name="T1" fmla="*/ 6 h 6"/>
                <a:gd name="T2" fmla="*/ 25 w 28"/>
                <a:gd name="T3" fmla="*/ 5 h 6"/>
                <a:gd name="T4" fmla="*/ 25 w 28"/>
                <a:gd name="T5" fmla="*/ 0 h 6"/>
                <a:gd name="T6" fmla="*/ 2 w 28"/>
                <a:gd name="T7" fmla="*/ 1 h 6"/>
                <a:gd name="T8" fmla="*/ 4 w 2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4" y="6"/>
                  </a:moveTo>
                  <a:cubicBezTo>
                    <a:pt x="11" y="5"/>
                    <a:pt x="18" y="5"/>
                    <a:pt x="25" y="5"/>
                  </a:cubicBezTo>
                  <a:cubicBezTo>
                    <a:pt x="28" y="5"/>
                    <a:pt x="28" y="0"/>
                    <a:pt x="25" y="0"/>
                  </a:cubicBezTo>
                  <a:cubicBezTo>
                    <a:pt x="18" y="0"/>
                    <a:pt x="10" y="0"/>
                    <a:pt x="2" y="1"/>
                  </a:cubicBezTo>
                  <a:cubicBezTo>
                    <a:pt x="0" y="2"/>
                    <a:pt x="1" y="6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37" name="Freeform 156"/>
            <p:cNvSpPr/>
            <p:nvPr/>
          </p:nvSpPr>
          <p:spPr bwMode="auto">
            <a:xfrm>
              <a:off x="3300" y="204"/>
              <a:ext cx="109" cy="21"/>
            </a:xfrm>
            <a:custGeom>
              <a:avLst/>
              <a:gdLst>
                <a:gd name="T0" fmla="*/ 3 w 31"/>
                <a:gd name="T1" fmla="*/ 5 h 7"/>
                <a:gd name="T2" fmla="*/ 28 w 31"/>
                <a:gd name="T3" fmla="*/ 5 h 7"/>
                <a:gd name="T4" fmla="*/ 28 w 31"/>
                <a:gd name="T5" fmla="*/ 0 h 7"/>
                <a:gd name="T6" fmla="*/ 4 w 31"/>
                <a:gd name="T7" fmla="*/ 0 h 7"/>
                <a:gd name="T8" fmla="*/ 3 w 31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3" y="5"/>
                  </a:moveTo>
                  <a:cubicBezTo>
                    <a:pt x="11" y="7"/>
                    <a:pt x="20" y="5"/>
                    <a:pt x="28" y="5"/>
                  </a:cubicBezTo>
                  <a:cubicBezTo>
                    <a:pt x="31" y="5"/>
                    <a:pt x="31" y="0"/>
                    <a:pt x="28" y="0"/>
                  </a:cubicBezTo>
                  <a:cubicBezTo>
                    <a:pt x="20" y="0"/>
                    <a:pt x="12" y="2"/>
                    <a:pt x="4" y="0"/>
                  </a:cubicBezTo>
                  <a:cubicBezTo>
                    <a:pt x="2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38" name="Freeform 157"/>
            <p:cNvSpPr/>
            <p:nvPr/>
          </p:nvSpPr>
          <p:spPr bwMode="auto">
            <a:xfrm>
              <a:off x="3155" y="207"/>
              <a:ext cx="95" cy="21"/>
            </a:xfrm>
            <a:custGeom>
              <a:avLst/>
              <a:gdLst>
                <a:gd name="T0" fmla="*/ 4 w 27"/>
                <a:gd name="T1" fmla="*/ 7 h 7"/>
                <a:gd name="T2" fmla="*/ 23 w 27"/>
                <a:gd name="T3" fmla="*/ 6 h 7"/>
                <a:gd name="T4" fmla="*/ 24 w 27"/>
                <a:gd name="T5" fmla="*/ 1 h 7"/>
                <a:gd name="T6" fmla="*/ 3 w 27"/>
                <a:gd name="T7" fmla="*/ 2 h 7"/>
                <a:gd name="T8" fmla="*/ 4 w 27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7">
                  <a:moveTo>
                    <a:pt x="4" y="7"/>
                  </a:moveTo>
                  <a:cubicBezTo>
                    <a:pt x="10" y="6"/>
                    <a:pt x="17" y="4"/>
                    <a:pt x="23" y="6"/>
                  </a:cubicBezTo>
                  <a:cubicBezTo>
                    <a:pt x="26" y="6"/>
                    <a:pt x="27" y="2"/>
                    <a:pt x="24" y="1"/>
                  </a:cubicBezTo>
                  <a:cubicBezTo>
                    <a:pt x="17" y="0"/>
                    <a:pt x="10" y="1"/>
                    <a:pt x="3" y="2"/>
                  </a:cubicBezTo>
                  <a:cubicBezTo>
                    <a:pt x="0" y="3"/>
                    <a:pt x="1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39" name="Freeform 158"/>
            <p:cNvSpPr/>
            <p:nvPr/>
          </p:nvSpPr>
          <p:spPr bwMode="auto">
            <a:xfrm>
              <a:off x="2982" y="204"/>
              <a:ext cx="120" cy="30"/>
            </a:xfrm>
            <a:custGeom>
              <a:avLst/>
              <a:gdLst>
                <a:gd name="T0" fmla="*/ 3 w 34"/>
                <a:gd name="T1" fmla="*/ 9 h 10"/>
                <a:gd name="T2" fmla="*/ 16 w 34"/>
                <a:gd name="T3" fmla="*/ 8 h 10"/>
                <a:gd name="T4" fmla="*/ 29 w 34"/>
                <a:gd name="T5" fmla="*/ 9 h 10"/>
                <a:gd name="T6" fmla="*/ 32 w 34"/>
                <a:gd name="T7" fmla="*/ 5 h 10"/>
                <a:gd name="T8" fmla="*/ 3 w 34"/>
                <a:gd name="T9" fmla="*/ 4 h 10"/>
                <a:gd name="T10" fmla="*/ 3 w 34"/>
                <a:gd name="T11" fmla="*/ 9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" h="10">
                  <a:moveTo>
                    <a:pt x="3" y="9"/>
                  </a:moveTo>
                  <a:cubicBezTo>
                    <a:pt x="8" y="9"/>
                    <a:pt x="12" y="8"/>
                    <a:pt x="16" y="8"/>
                  </a:cubicBezTo>
                  <a:cubicBezTo>
                    <a:pt x="21" y="7"/>
                    <a:pt x="26" y="7"/>
                    <a:pt x="29" y="9"/>
                  </a:cubicBezTo>
                  <a:cubicBezTo>
                    <a:pt x="32" y="10"/>
                    <a:pt x="34" y="6"/>
                    <a:pt x="32" y="5"/>
                  </a:cubicBezTo>
                  <a:cubicBezTo>
                    <a:pt x="23" y="0"/>
                    <a:pt x="12" y="4"/>
                    <a:pt x="3" y="4"/>
                  </a:cubicBezTo>
                  <a:cubicBezTo>
                    <a:pt x="0" y="4"/>
                    <a:pt x="0" y="9"/>
                    <a:pt x="3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40" name="Freeform 159"/>
            <p:cNvSpPr/>
            <p:nvPr/>
          </p:nvSpPr>
          <p:spPr bwMode="auto">
            <a:xfrm>
              <a:off x="2841" y="213"/>
              <a:ext cx="106" cy="24"/>
            </a:xfrm>
            <a:custGeom>
              <a:avLst/>
              <a:gdLst>
                <a:gd name="T0" fmla="*/ 2 w 30"/>
                <a:gd name="T1" fmla="*/ 6 h 8"/>
                <a:gd name="T2" fmla="*/ 27 w 30"/>
                <a:gd name="T3" fmla="*/ 5 h 8"/>
                <a:gd name="T4" fmla="*/ 26 w 30"/>
                <a:gd name="T5" fmla="*/ 0 h 8"/>
                <a:gd name="T6" fmla="*/ 4 w 30"/>
                <a:gd name="T7" fmla="*/ 1 h 8"/>
                <a:gd name="T8" fmla="*/ 2 w 30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8">
                  <a:moveTo>
                    <a:pt x="2" y="6"/>
                  </a:moveTo>
                  <a:cubicBezTo>
                    <a:pt x="11" y="8"/>
                    <a:pt x="19" y="6"/>
                    <a:pt x="27" y="5"/>
                  </a:cubicBezTo>
                  <a:cubicBezTo>
                    <a:pt x="30" y="4"/>
                    <a:pt x="29" y="0"/>
                    <a:pt x="26" y="0"/>
                  </a:cubicBezTo>
                  <a:cubicBezTo>
                    <a:pt x="18" y="1"/>
                    <a:pt x="11" y="3"/>
                    <a:pt x="4" y="1"/>
                  </a:cubicBezTo>
                  <a:cubicBezTo>
                    <a:pt x="1" y="1"/>
                    <a:pt x="0" y="5"/>
                    <a:pt x="2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41" name="Freeform 160"/>
            <p:cNvSpPr/>
            <p:nvPr/>
          </p:nvSpPr>
          <p:spPr bwMode="auto">
            <a:xfrm>
              <a:off x="2686" y="210"/>
              <a:ext cx="85" cy="18"/>
            </a:xfrm>
            <a:custGeom>
              <a:avLst/>
              <a:gdLst>
                <a:gd name="T0" fmla="*/ 3 w 24"/>
                <a:gd name="T1" fmla="*/ 6 h 6"/>
                <a:gd name="T2" fmla="*/ 20 w 24"/>
                <a:gd name="T3" fmla="*/ 6 h 6"/>
                <a:gd name="T4" fmla="*/ 21 w 24"/>
                <a:gd name="T5" fmla="*/ 1 h 6"/>
                <a:gd name="T6" fmla="*/ 3 w 24"/>
                <a:gd name="T7" fmla="*/ 1 h 6"/>
                <a:gd name="T8" fmla="*/ 3 w 24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3" y="6"/>
                  </a:moveTo>
                  <a:cubicBezTo>
                    <a:pt x="9" y="6"/>
                    <a:pt x="14" y="5"/>
                    <a:pt x="20" y="6"/>
                  </a:cubicBezTo>
                  <a:cubicBezTo>
                    <a:pt x="23" y="6"/>
                    <a:pt x="24" y="2"/>
                    <a:pt x="21" y="1"/>
                  </a:cubicBezTo>
                  <a:cubicBezTo>
                    <a:pt x="15" y="0"/>
                    <a:pt x="9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42" name="Freeform 161"/>
            <p:cNvSpPr/>
            <p:nvPr/>
          </p:nvSpPr>
          <p:spPr bwMode="auto">
            <a:xfrm>
              <a:off x="2531" y="210"/>
              <a:ext cx="95" cy="18"/>
            </a:xfrm>
            <a:custGeom>
              <a:avLst/>
              <a:gdLst>
                <a:gd name="T0" fmla="*/ 3 w 27"/>
                <a:gd name="T1" fmla="*/ 5 h 6"/>
                <a:gd name="T2" fmla="*/ 24 w 27"/>
                <a:gd name="T3" fmla="*/ 6 h 6"/>
                <a:gd name="T4" fmla="*/ 24 w 27"/>
                <a:gd name="T5" fmla="*/ 1 h 6"/>
                <a:gd name="T6" fmla="*/ 4 w 27"/>
                <a:gd name="T7" fmla="*/ 0 h 6"/>
                <a:gd name="T8" fmla="*/ 3 w 27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3" y="5"/>
                  </a:moveTo>
                  <a:cubicBezTo>
                    <a:pt x="10" y="6"/>
                    <a:pt x="17" y="6"/>
                    <a:pt x="24" y="6"/>
                  </a:cubicBezTo>
                  <a:cubicBezTo>
                    <a:pt x="27" y="6"/>
                    <a:pt x="27" y="1"/>
                    <a:pt x="24" y="1"/>
                  </a:cubicBezTo>
                  <a:cubicBezTo>
                    <a:pt x="17" y="1"/>
                    <a:pt x="11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43" name="Freeform 162"/>
            <p:cNvSpPr/>
            <p:nvPr/>
          </p:nvSpPr>
          <p:spPr bwMode="auto">
            <a:xfrm>
              <a:off x="2393" y="213"/>
              <a:ext cx="102" cy="18"/>
            </a:xfrm>
            <a:custGeom>
              <a:avLst/>
              <a:gdLst>
                <a:gd name="T0" fmla="*/ 2 w 29"/>
                <a:gd name="T1" fmla="*/ 6 h 6"/>
                <a:gd name="T2" fmla="*/ 26 w 29"/>
                <a:gd name="T3" fmla="*/ 5 h 6"/>
                <a:gd name="T4" fmla="*/ 26 w 29"/>
                <a:gd name="T5" fmla="*/ 0 h 6"/>
                <a:gd name="T6" fmla="*/ 2 w 29"/>
                <a:gd name="T7" fmla="*/ 1 h 6"/>
                <a:gd name="T8" fmla="*/ 2 w 2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" y="6"/>
                  </a:moveTo>
                  <a:cubicBezTo>
                    <a:pt x="10" y="5"/>
                    <a:pt x="18" y="5"/>
                    <a:pt x="26" y="5"/>
                  </a:cubicBezTo>
                  <a:cubicBezTo>
                    <a:pt x="29" y="5"/>
                    <a:pt x="29" y="0"/>
                    <a:pt x="26" y="0"/>
                  </a:cubicBezTo>
                  <a:cubicBezTo>
                    <a:pt x="18" y="0"/>
                    <a:pt x="10" y="0"/>
                    <a:pt x="2" y="1"/>
                  </a:cubicBezTo>
                  <a:cubicBezTo>
                    <a:pt x="0" y="2"/>
                    <a:pt x="0" y="6"/>
                    <a:pt x="2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44" name="Freeform 163"/>
            <p:cNvSpPr/>
            <p:nvPr/>
          </p:nvSpPr>
          <p:spPr bwMode="auto">
            <a:xfrm>
              <a:off x="2231" y="216"/>
              <a:ext cx="116" cy="18"/>
            </a:xfrm>
            <a:custGeom>
              <a:avLst/>
              <a:gdLst>
                <a:gd name="T0" fmla="*/ 3 w 33"/>
                <a:gd name="T1" fmla="*/ 5 h 6"/>
                <a:gd name="T2" fmla="*/ 29 w 33"/>
                <a:gd name="T3" fmla="*/ 6 h 6"/>
                <a:gd name="T4" fmla="*/ 30 w 33"/>
                <a:gd name="T5" fmla="*/ 6 h 6"/>
                <a:gd name="T6" fmla="*/ 30 w 33"/>
                <a:gd name="T7" fmla="*/ 6 h 6"/>
                <a:gd name="T8" fmla="*/ 30 w 33"/>
                <a:gd name="T9" fmla="*/ 1 h 6"/>
                <a:gd name="T10" fmla="*/ 4 w 33"/>
                <a:gd name="T11" fmla="*/ 0 h 6"/>
                <a:gd name="T12" fmla="*/ 3 w 33"/>
                <a:gd name="T13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6">
                  <a:moveTo>
                    <a:pt x="3" y="5"/>
                  </a:moveTo>
                  <a:cubicBezTo>
                    <a:pt x="11" y="6"/>
                    <a:pt x="21" y="5"/>
                    <a:pt x="29" y="6"/>
                  </a:cubicBezTo>
                  <a:cubicBezTo>
                    <a:pt x="30" y="6"/>
                    <a:pt x="30" y="6"/>
                    <a:pt x="30" y="6"/>
                  </a:cubicBezTo>
                  <a:cubicBezTo>
                    <a:pt x="30" y="6"/>
                    <a:pt x="30" y="6"/>
                    <a:pt x="30" y="6"/>
                  </a:cubicBezTo>
                  <a:cubicBezTo>
                    <a:pt x="33" y="6"/>
                    <a:pt x="33" y="2"/>
                    <a:pt x="30" y="1"/>
                  </a:cubicBezTo>
                  <a:cubicBezTo>
                    <a:pt x="21" y="1"/>
                    <a:pt x="12" y="2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45" name="Freeform 164"/>
            <p:cNvSpPr/>
            <p:nvPr/>
          </p:nvSpPr>
          <p:spPr bwMode="auto">
            <a:xfrm>
              <a:off x="2100" y="222"/>
              <a:ext cx="103" cy="15"/>
            </a:xfrm>
            <a:custGeom>
              <a:avLst/>
              <a:gdLst>
                <a:gd name="T0" fmla="*/ 3 w 29"/>
                <a:gd name="T1" fmla="*/ 5 h 5"/>
                <a:gd name="T2" fmla="*/ 26 w 29"/>
                <a:gd name="T3" fmla="*/ 5 h 5"/>
                <a:gd name="T4" fmla="*/ 26 w 29"/>
                <a:gd name="T5" fmla="*/ 0 h 5"/>
                <a:gd name="T6" fmla="*/ 3 w 29"/>
                <a:gd name="T7" fmla="*/ 0 h 5"/>
                <a:gd name="T8" fmla="*/ 3 w 29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5">
                  <a:moveTo>
                    <a:pt x="3" y="5"/>
                  </a:moveTo>
                  <a:cubicBezTo>
                    <a:pt x="26" y="5"/>
                    <a:pt x="26" y="5"/>
                    <a:pt x="26" y="5"/>
                  </a:cubicBezTo>
                  <a:cubicBezTo>
                    <a:pt x="29" y="5"/>
                    <a:pt x="29" y="0"/>
                    <a:pt x="26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46" name="Freeform 165"/>
            <p:cNvSpPr/>
            <p:nvPr/>
          </p:nvSpPr>
          <p:spPr bwMode="auto">
            <a:xfrm>
              <a:off x="1984" y="216"/>
              <a:ext cx="99" cy="24"/>
            </a:xfrm>
            <a:custGeom>
              <a:avLst/>
              <a:gdLst>
                <a:gd name="T0" fmla="*/ 4 w 28"/>
                <a:gd name="T1" fmla="*/ 6 h 8"/>
                <a:gd name="T2" fmla="*/ 24 w 28"/>
                <a:gd name="T3" fmla="*/ 7 h 8"/>
                <a:gd name="T4" fmla="*/ 25 w 28"/>
                <a:gd name="T5" fmla="*/ 3 h 8"/>
                <a:gd name="T6" fmla="*/ 3 w 28"/>
                <a:gd name="T7" fmla="*/ 1 h 8"/>
                <a:gd name="T8" fmla="*/ 4 w 28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4" y="6"/>
                  </a:moveTo>
                  <a:cubicBezTo>
                    <a:pt x="11" y="4"/>
                    <a:pt x="17" y="5"/>
                    <a:pt x="24" y="7"/>
                  </a:cubicBezTo>
                  <a:cubicBezTo>
                    <a:pt x="27" y="8"/>
                    <a:pt x="28" y="3"/>
                    <a:pt x="25" y="3"/>
                  </a:cubicBezTo>
                  <a:cubicBezTo>
                    <a:pt x="18" y="0"/>
                    <a:pt x="10" y="0"/>
                    <a:pt x="3" y="1"/>
                  </a:cubicBezTo>
                  <a:cubicBezTo>
                    <a:pt x="0" y="2"/>
                    <a:pt x="1" y="7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47" name="Freeform 166"/>
            <p:cNvSpPr/>
            <p:nvPr/>
          </p:nvSpPr>
          <p:spPr bwMode="auto">
            <a:xfrm>
              <a:off x="1857" y="207"/>
              <a:ext cx="99" cy="18"/>
            </a:xfrm>
            <a:custGeom>
              <a:avLst/>
              <a:gdLst>
                <a:gd name="T0" fmla="*/ 3 w 28"/>
                <a:gd name="T1" fmla="*/ 5 h 6"/>
                <a:gd name="T2" fmla="*/ 25 w 28"/>
                <a:gd name="T3" fmla="*/ 6 h 6"/>
                <a:gd name="T4" fmla="*/ 25 w 28"/>
                <a:gd name="T5" fmla="*/ 1 h 6"/>
                <a:gd name="T6" fmla="*/ 3 w 28"/>
                <a:gd name="T7" fmla="*/ 0 h 6"/>
                <a:gd name="T8" fmla="*/ 3 w 28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3" y="5"/>
                  </a:moveTo>
                  <a:cubicBezTo>
                    <a:pt x="10" y="6"/>
                    <a:pt x="17" y="6"/>
                    <a:pt x="25" y="6"/>
                  </a:cubicBezTo>
                  <a:cubicBezTo>
                    <a:pt x="28" y="6"/>
                    <a:pt x="28" y="1"/>
                    <a:pt x="25" y="1"/>
                  </a:cubicBezTo>
                  <a:cubicBezTo>
                    <a:pt x="17" y="1"/>
                    <a:pt x="10" y="1"/>
                    <a:pt x="3" y="0"/>
                  </a:cubicBezTo>
                  <a:cubicBezTo>
                    <a:pt x="0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48" name="Freeform 167"/>
            <p:cNvSpPr/>
            <p:nvPr/>
          </p:nvSpPr>
          <p:spPr bwMode="auto">
            <a:xfrm>
              <a:off x="1723" y="213"/>
              <a:ext cx="109" cy="21"/>
            </a:xfrm>
            <a:custGeom>
              <a:avLst/>
              <a:gdLst>
                <a:gd name="T0" fmla="*/ 4 w 31"/>
                <a:gd name="T1" fmla="*/ 7 h 7"/>
                <a:gd name="T2" fmla="*/ 28 w 31"/>
                <a:gd name="T3" fmla="*/ 5 h 7"/>
                <a:gd name="T4" fmla="*/ 28 w 31"/>
                <a:gd name="T5" fmla="*/ 0 h 7"/>
                <a:gd name="T6" fmla="*/ 3 w 31"/>
                <a:gd name="T7" fmla="*/ 2 h 7"/>
                <a:gd name="T8" fmla="*/ 4 w 31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4" y="7"/>
                  </a:moveTo>
                  <a:cubicBezTo>
                    <a:pt x="12" y="5"/>
                    <a:pt x="20" y="5"/>
                    <a:pt x="28" y="5"/>
                  </a:cubicBezTo>
                  <a:cubicBezTo>
                    <a:pt x="31" y="5"/>
                    <a:pt x="31" y="0"/>
                    <a:pt x="28" y="0"/>
                  </a:cubicBezTo>
                  <a:cubicBezTo>
                    <a:pt x="20" y="0"/>
                    <a:pt x="11" y="1"/>
                    <a:pt x="3" y="2"/>
                  </a:cubicBezTo>
                  <a:cubicBezTo>
                    <a:pt x="0" y="3"/>
                    <a:pt x="1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49" name="Freeform 168"/>
            <p:cNvSpPr/>
            <p:nvPr/>
          </p:nvSpPr>
          <p:spPr bwMode="auto">
            <a:xfrm>
              <a:off x="1592" y="210"/>
              <a:ext cx="103" cy="21"/>
            </a:xfrm>
            <a:custGeom>
              <a:avLst/>
              <a:gdLst>
                <a:gd name="T0" fmla="*/ 3 w 29"/>
                <a:gd name="T1" fmla="*/ 5 h 7"/>
                <a:gd name="T2" fmla="*/ 26 w 29"/>
                <a:gd name="T3" fmla="*/ 6 h 7"/>
                <a:gd name="T4" fmla="*/ 26 w 29"/>
                <a:gd name="T5" fmla="*/ 1 h 7"/>
                <a:gd name="T6" fmla="*/ 3 w 29"/>
                <a:gd name="T7" fmla="*/ 0 h 7"/>
                <a:gd name="T8" fmla="*/ 3 w 29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7">
                  <a:moveTo>
                    <a:pt x="3" y="5"/>
                  </a:moveTo>
                  <a:cubicBezTo>
                    <a:pt x="11" y="5"/>
                    <a:pt x="18" y="7"/>
                    <a:pt x="26" y="6"/>
                  </a:cubicBezTo>
                  <a:cubicBezTo>
                    <a:pt x="29" y="6"/>
                    <a:pt x="29" y="1"/>
                    <a:pt x="26" y="1"/>
                  </a:cubicBezTo>
                  <a:cubicBezTo>
                    <a:pt x="18" y="2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50" name="Freeform 169"/>
            <p:cNvSpPr/>
            <p:nvPr/>
          </p:nvSpPr>
          <p:spPr bwMode="auto">
            <a:xfrm>
              <a:off x="1444" y="210"/>
              <a:ext cx="103" cy="18"/>
            </a:xfrm>
            <a:custGeom>
              <a:avLst/>
              <a:gdLst>
                <a:gd name="T0" fmla="*/ 3 w 29"/>
                <a:gd name="T1" fmla="*/ 6 h 6"/>
                <a:gd name="T2" fmla="*/ 26 w 29"/>
                <a:gd name="T3" fmla="*/ 5 h 6"/>
                <a:gd name="T4" fmla="*/ 26 w 29"/>
                <a:gd name="T5" fmla="*/ 0 h 6"/>
                <a:gd name="T6" fmla="*/ 3 w 29"/>
                <a:gd name="T7" fmla="*/ 1 h 6"/>
                <a:gd name="T8" fmla="*/ 3 w 2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3" y="6"/>
                  </a:moveTo>
                  <a:cubicBezTo>
                    <a:pt x="10" y="6"/>
                    <a:pt x="18" y="6"/>
                    <a:pt x="26" y="5"/>
                  </a:cubicBezTo>
                  <a:cubicBezTo>
                    <a:pt x="29" y="4"/>
                    <a:pt x="29" y="0"/>
                    <a:pt x="26" y="0"/>
                  </a:cubicBezTo>
                  <a:cubicBezTo>
                    <a:pt x="18" y="1"/>
                    <a:pt x="10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51" name="Freeform 170"/>
            <p:cNvSpPr/>
            <p:nvPr/>
          </p:nvSpPr>
          <p:spPr bwMode="auto">
            <a:xfrm>
              <a:off x="1296" y="207"/>
              <a:ext cx="88" cy="18"/>
            </a:xfrm>
            <a:custGeom>
              <a:avLst/>
              <a:gdLst>
                <a:gd name="T0" fmla="*/ 2 w 25"/>
                <a:gd name="T1" fmla="*/ 5 h 6"/>
                <a:gd name="T2" fmla="*/ 21 w 25"/>
                <a:gd name="T3" fmla="*/ 6 h 6"/>
                <a:gd name="T4" fmla="*/ 22 w 25"/>
                <a:gd name="T5" fmla="*/ 1 h 6"/>
                <a:gd name="T6" fmla="*/ 2 w 25"/>
                <a:gd name="T7" fmla="*/ 0 h 6"/>
                <a:gd name="T8" fmla="*/ 2 w 25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2" y="5"/>
                  </a:moveTo>
                  <a:cubicBezTo>
                    <a:pt x="9" y="5"/>
                    <a:pt x="15" y="5"/>
                    <a:pt x="21" y="6"/>
                  </a:cubicBezTo>
                  <a:cubicBezTo>
                    <a:pt x="24" y="6"/>
                    <a:pt x="25" y="2"/>
                    <a:pt x="22" y="1"/>
                  </a:cubicBezTo>
                  <a:cubicBezTo>
                    <a:pt x="16" y="0"/>
                    <a:pt x="9" y="0"/>
                    <a:pt x="2" y="0"/>
                  </a:cubicBezTo>
                  <a:cubicBezTo>
                    <a:pt x="0" y="0"/>
                    <a:pt x="0" y="5"/>
                    <a:pt x="2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52" name="Freeform 171"/>
            <p:cNvSpPr/>
            <p:nvPr/>
          </p:nvSpPr>
          <p:spPr bwMode="auto">
            <a:xfrm>
              <a:off x="1155" y="204"/>
              <a:ext cx="102" cy="18"/>
            </a:xfrm>
            <a:custGeom>
              <a:avLst/>
              <a:gdLst>
                <a:gd name="T0" fmla="*/ 3 w 29"/>
                <a:gd name="T1" fmla="*/ 6 h 6"/>
                <a:gd name="T2" fmla="*/ 26 w 29"/>
                <a:gd name="T3" fmla="*/ 6 h 6"/>
                <a:gd name="T4" fmla="*/ 26 w 29"/>
                <a:gd name="T5" fmla="*/ 1 h 6"/>
                <a:gd name="T6" fmla="*/ 3 w 29"/>
                <a:gd name="T7" fmla="*/ 1 h 6"/>
                <a:gd name="T8" fmla="*/ 3 w 2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3" y="6"/>
                  </a:moveTo>
                  <a:cubicBezTo>
                    <a:pt x="11" y="6"/>
                    <a:pt x="18" y="5"/>
                    <a:pt x="26" y="6"/>
                  </a:cubicBezTo>
                  <a:cubicBezTo>
                    <a:pt x="29" y="6"/>
                    <a:pt x="28" y="2"/>
                    <a:pt x="26" y="1"/>
                  </a:cubicBezTo>
                  <a:cubicBezTo>
                    <a:pt x="18" y="0"/>
                    <a:pt x="11" y="1"/>
                    <a:pt x="3" y="1"/>
                  </a:cubicBezTo>
                  <a:cubicBezTo>
                    <a:pt x="1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53" name="Freeform 172"/>
            <p:cNvSpPr/>
            <p:nvPr/>
          </p:nvSpPr>
          <p:spPr bwMode="auto">
            <a:xfrm>
              <a:off x="1046" y="201"/>
              <a:ext cx="91" cy="24"/>
            </a:xfrm>
            <a:custGeom>
              <a:avLst/>
              <a:gdLst>
                <a:gd name="T0" fmla="*/ 4 w 26"/>
                <a:gd name="T1" fmla="*/ 7 h 8"/>
                <a:gd name="T2" fmla="*/ 22 w 26"/>
                <a:gd name="T3" fmla="*/ 7 h 8"/>
                <a:gd name="T4" fmla="*/ 23 w 26"/>
                <a:gd name="T5" fmla="*/ 2 h 8"/>
                <a:gd name="T6" fmla="*/ 3 w 26"/>
                <a:gd name="T7" fmla="*/ 2 h 8"/>
                <a:gd name="T8" fmla="*/ 4 w 26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8">
                  <a:moveTo>
                    <a:pt x="4" y="7"/>
                  </a:moveTo>
                  <a:cubicBezTo>
                    <a:pt x="10" y="6"/>
                    <a:pt x="17" y="5"/>
                    <a:pt x="22" y="7"/>
                  </a:cubicBezTo>
                  <a:cubicBezTo>
                    <a:pt x="25" y="8"/>
                    <a:pt x="26" y="3"/>
                    <a:pt x="23" y="2"/>
                  </a:cubicBezTo>
                  <a:cubicBezTo>
                    <a:pt x="17" y="0"/>
                    <a:pt x="10" y="1"/>
                    <a:pt x="3" y="2"/>
                  </a:cubicBezTo>
                  <a:cubicBezTo>
                    <a:pt x="0" y="3"/>
                    <a:pt x="2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54" name="Freeform 173"/>
            <p:cNvSpPr/>
            <p:nvPr/>
          </p:nvSpPr>
          <p:spPr bwMode="auto">
            <a:xfrm>
              <a:off x="894" y="204"/>
              <a:ext cx="106" cy="18"/>
            </a:xfrm>
            <a:custGeom>
              <a:avLst/>
              <a:gdLst>
                <a:gd name="T0" fmla="*/ 3 w 30"/>
                <a:gd name="T1" fmla="*/ 5 h 6"/>
                <a:gd name="T2" fmla="*/ 27 w 30"/>
                <a:gd name="T3" fmla="*/ 6 h 6"/>
                <a:gd name="T4" fmla="*/ 27 w 30"/>
                <a:gd name="T5" fmla="*/ 1 h 6"/>
                <a:gd name="T6" fmla="*/ 3 w 30"/>
                <a:gd name="T7" fmla="*/ 0 h 6"/>
                <a:gd name="T8" fmla="*/ 3 w 30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5"/>
                  </a:moveTo>
                  <a:cubicBezTo>
                    <a:pt x="11" y="5"/>
                    <a:pt x="19" y="5"/>
                    <a:pt x="27" y="6"/>
                  </a:cubicBezTo>
                  <a:cubicBezTo>
                    <a:pt x="30" y="6"/>
                    <a:pt x="30" y="2"/>
                    <a:pt x="27" y="1"/>
                  </a:cubicBezTo>
                  <a:cubicBezTo>
                    <a:pt x="19" y="0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55" name="Freeform 174"/>
            <p:cNvSpPr/>
            <p:nvPr/>
          </p:nvSpPr>
          <p:spPr bwMode="auto">
            <a:xfrm>
              <a:off x="756" y="201"/>
              <a:ext cx="106" cy="24"/>
            </a:xfrm>
            <a:custGeom>
              <a:avLst/>
              <a:gdLst>
                <a:gd name="T0" fmla="*/ 3 w 30"/>
                <a:gd name="T1" fmla="*/ 6 h 8"/>
                <a:gd name="T2" fmla="*/ 27 w 30"/>
                <a:gd name="T3" fmla="*/ 7 h 8"/>
                <a:gd name="T4" fmla="*/ 27 w 30"/>
                <a:gd name="T5" fmla="*/ 2 h 8"/>
                <a:gd name="T6" fmla="*/ 4 w 30"/>
                <a:gd name="T7" fmla="*/ 1 h 8"/>
                <a:gd name="T8" fmla="*/ 3 w 30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8">
                  <a:moveTo>
                    <a:pt x="3" y="6"/>
                  </a:moveTo>
                  <a:cubicBezTo>
                    <a:pt x="11" y="8"/>
                    <a:pt x="19" y="7"/>
                    <a:pt x="27" y="7"/>
                  </a:cubicBezTo>
                  <a:cubicBezTo>
                    <a:pt x="30" y="7"/>
                    <a:pt x="30" y="2"/>
                    <a:pt x="27" y="2"/>
                  </a:cubicBezTo>
                  <a:cubicBezTo>
                    <a:pt x="19" y="2"/>
                    <a:pt x="12" y="3"/>
                    <a:pt x="4" y="1"/>
                  </a:cubicBezTo>
                  <a:cubicBezTo>
                    <a:pt x="1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56" name="Freeform 175"/>
            <p:cNvSpPr/>
            <p:nvPr/>
          </p:nvSpPr>
          <p:spPr bwMode="auto">
            <a:xfrm>
              <a:off x="629" y="201"/>
              <a:ext cx="92" cy="18"/>
            </a:xfrm>
            <a:custGeom>
              <a:avLst/>
              <a:gdLst>
                <a:gd name="T0" fmla="*/ 3 w 26"/>
                <a:gd name="T1" fmla="*/ 5 h 6"/>
                <a:gd name="T2" fmla="*/ 22 w 26"/>
                <a:gd name="T3" fmla="*/ 6 h 6"/>
                <a:gd name="T4" fmla="*/ 23 w 26"/>
                <a:gd name="T5" fmla="*/ 1 h 6"/>
                <a:gd name="T6" fmla="*/ 3 w 26"/>
                <a:gd name="T7" fmla="*/ 0 h 6"/>
                <a:gd name="T8" fmla="*/ 3 w 26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3" y="5"/>
                  </a:moveTo>
                  <a:cubicBezTo>
                    <a:pt x="9" y="5"/>
                    <a:pt x="16" y="5"/>
                    <a:pt x="22" y="6"/>
                  </a:cubicBezTo>
                  <a:cubicBezTo>
                    <a:pt x="25" y="6"/>
                    <a:pt x="26" y="2"/>
                    <a:pt x="23" y="1"/>
                  </a:cubicBezTo>
                  <a:cubicBezTo>
                    <a:pt x="17" y="0"/>
                    <a:pt x="10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57" name="Freeform 176"/>
            <p:cNvSpPr/>
            <p:nvPr/>
          </p:nvSpPr>
          <p:spPr bwMode="auto">
            <a:xfrm>
              <a:off x="488" y="195"/>
              <a:ext cx="113" cy="27"/>
            </a:xfrm>
            <a:custGeom>
              <a:avLst/>
              <a:gdLst>
                <a:gd name="T0" fmla="*/ 4 w 32"/>
                <a:gd name="T1" fmla="*/ 8 h 9"/>
                <a:gd name="T2" fmla="*/ 29 w 32"/>
                <a:gd name="T3" fmla="*/ 7 h 9"/>
                <a:gd name="T4" fmla="*/ 29 w 32"/>
                <a:gd name="T5" fmla="*/ 2 h 9"/>
                <a:gd name="T6" fmla="*/ 3 w 32"/>
                <a:gd name="T7" fmla="*/ 3 h 9"/>
                <a:gd name="T8" fmla="*/ 4 w 32"/>
                <a:gd name="T9" fmla="*/ 8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9">
                  <a:moveTo>
                    <a:pt x="4" y="8"/>
                  </a:moveTo>
                  <a:cubicBezTo>
                    <a:pt x="12" y="5"/>
                    <a:pt x="21" y="7"/>
                    <a:pt x="29" y="7"/>
                  </a:cubicBezTo>
                  <a:cubicBezTo>
                    <a:pt x="32" y="7"/>
                    <a:pt x="32" y="2"/>
                    <a:pt x="29" y="2"/>
                  </a:cubicBezTo>
                  <a:cubicBezTo>
                    <a:pt x="21" y="2"/>
                    <a:pt x="11" y="0"/>
                    <a:pt x="3" y="3"/>
                  </a:cubicBezTo>
                  <a:cubicBezTo>
                    <a:pt x="0" y="4"/>
                    <a:pt x="2" y="9"/>
                    <a:pt x="4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58" name="Freeform 177"/>
            <p:cNvSpPr/>
            <p:nvPr/>
          </p:nvSpPr>
          <p:spPr bwMode="auto">
            <a:xfrm>
              <a:off x="368" y="204"/>
              <a:ext cx="96" cy="18"/>
            </a:xfrm>
            <a:custGeom>
              <a:avLst/>
              <a:gdLst>
                <a:gd name="T0" fmla="*/ 5 w 27"/>
                <a:gd name="T1" fmla="*/ 6 h 6"/>
                <a:gd name="T2" fmla="*/ 24 w 27"/>
                <a:gd name="T3" fmla="*/ 5 h 6"/>
                <a:gd name="T4" fmla="*/ 24 w 27"/>
                <a:gd name="T5" fmla="*/ 0 h 6"/>
                <a:gd name="T6" fmla="*/ 3 w 27"/>
                <a:gd name="T7" fmla="*/ 1 h 6"/>
                <a:gd name="T8" fmla="*/ 5 w 2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5" y="6"/>
                  </a:moveTo>
                  <a:cubicBezTo>
                    <a:pt x="11" y="5"/>
                    <a:pt x="18" y="5"/>
                    <a:pt x="24" y="5"/>
                  </a:cubicBezTo>
                  <a:cubicBezTo>
                    <a:pt x="27" y="5"/>
                    <a:pt x="27" y="0"/>
                    <a:pt x="24" y="0"/>
                  </a:cubicBezTo>
                  <a:cubicBezTo>
                    <a:pt x="17" y="0"/>
                    <a:pt x="10" y="0"/>
                    <a:pt x="3" y="1"/>
                  </a:cubicBezTo>
                  <a:cubicBezTo>
                    <a:pt x="0" y="2"/>
                    <a:pt x="2" y="6"/>
                    <a:pt x="5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59" name="Freeform 178"/>
            <p:cNvSpPr/>
            <p:nvPr/>
          </p:nvSpPr>
          <p:spPr bwMode="auto">
            <a:xfrm>
              <a:off x="256" y="201"/>
              <a:ext cx="105" cy="18"/>
            </a:xfrm>
            <a:custGeom>
              <a:avLst/>
              <a:gdLst>
                <a:gd name="T0" fmla="*/ 3 w 30"/>
                <a:gd name="T1" fmla="*/ 6 h 6"/>
                <a:gd name="T2" fmla="*/ 28 w 30"/>
                <a:gd name="T3" fmla="*/ 5 h 6"/>
                <a:gd name="T4" fmla="*/ 28 w 30"/>
                <a:gd name="T5" fmla="*/ 0 h 6"/>
                <a:gd name="T6" fmla="*/ 3 w 30"/>
                <a:gd name="T7" fmla="*/ 1 h 6"/>
                <a:gd name="T8" fmla="*/ 3 w 30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6"/>
                  </a:moveTo>
                  <a:cubicBezTo>
                    <a:pt x="11" y="6"/>
                    <a:pt x="19" y="5"/>
                    <a:pt x="28" y="5"/>
                  </a:cubicBezTo>
                  <a:cubicBezTo>
                    <a:pt x="30" y="5"/>
                    <a:pt x="30" y="0"/>
                    <a:pt x="28" y="0"/>
                  </a:cubicBez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pic>
        <p:nvPicPr>
          <p:cNvPr id="2097152" name="图片 18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61399" y="1517"/>
            <a:ext cx="8070922" cy="3973980"/>
          </a:xfrm>
          <a:prstGeom prst="rect">
            <a:avLst/>
          </a:prstGeom>
        </p:spPr>
      </p:pic>
      <p:sp>
        <p:nvSpPr>
          <p:cNvPr id="1048760" name="文本框 182"/>
          <p:cNvSpPr txBox="1"/>
          <p:nvPr/>
        </p:nvSpPr>
        <p:spPr>
          <a:xfrm>
            <a:off x="1195754" y="3842303"/>
            <a:ext cx="966450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sz="6000" b="1" dirty="0" smtClean="0">
                <a:solidFill>
                  <a:srgbClr val="595959"/>
                </a:solidFill>
                <a:latin typeface="Gabriola" pitchFamily="82" charset="0"/>
              </a:rPr>
              <a:t>KEDUDUKAN DAN PERAN INDIVIDU SEBAGAI PRIBADI DAN ANGGOTA MASYARAKAT</a:t>
            </a:r>
            <a:endParaRPr lang="en-US" sz="6000" b="1" dirty="0" smtClean="0">
              <a:solidFill>
                <a:srgbClr val="595959"/>
              </a:solidFill>
              <a:latin typeface="Gabriola" pitchFamily="82" charset="0"/>
            </a:endParaRPr>
          </a:p>
          <a:p>
            <a:pPr algn="ctr"/>
            <a:r>
              <a:rPr lang="en-ID" sz="6000" b="1" dirty="0" smtClean="0">
                <a:solidFill>
                  <a:srgbClr val="595959"/>
                </a:solidFill>
                <a:latin typeface="Gabriola" pitchFamily="82" charset="0"/>
              </a:rPr>
              <a:t> </a:t>
            </a:r>
            <a:endParaRPr lang="en-US" sz="6000" b="1" dirty="0">
              <a:solidFill>
                <a:srgbClr val="595959"/>
              </a:solidFill>
              <a:latin typeface="Gabriola" pitchFamily="82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372" name="Rectangle 62"/>
          <p:cNvSpPr/>
          <p:nvPr/>
        </p:nvSpPr>
        <p:spPr>
          <a:xfrm>
            <a:off x="8105174" y="3827463"/>
            <a:ext cx="2275815" cy="2613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altLang="zh-CN" sz="1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Text</a:t>
            </a:r>
            <a:endParaRPr lang="en-GB" altLang="zh-CN" sz="10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1049373" name="Rectangle 63"/>
          <p:cNvSpPr/>
          <p:nvPr/>
        </p:nvSpPr>
        <p:spPr>
          <a:xfrm>
            <a:off x="8099363" y="5272011"/>
            <a:ext cx="2275815" cy="2613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altLang="zh-CN" sz="1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Text</a:t>
            </a:r>
            <a:endParaRPr lang="en-GB" altLang="zh-CN" sz="10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1049375" name="稻壳儿小白白(http://dwz.cn/Wu2UP)"/>
          <p:cNvSpPr txBox="1">
            <a:spLocks noChangeArrowheads="1"/>
          </p:cNvSpPr>
          <p:nvPr/>
        </p:nvSpPr>
        <p:spPr bwMode="auto">
          <a:xfrm>
            <a:off x="5667446" y="2263034"/>
            <a:ext cx="4707732" cy="406265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lvl1pPr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zh-CN" sz="1200" dirty="0">
                <a:solidFill>
                  <a:srgbClr val="595959"/>
                </a:solidFill>
                <a:latin typeface="微软雅黑" panose="020B0503020204020204" pitchFamily="34" charset="-122"/>
                <a:sym typeface="Arial" panose="020B0604020202020204" pitchFamily="34" charset="0"/>
              </a:rPr>
              <a:t>Text</a:t>
            </a:r>
          </a:p>
          <a:p>
            <a:pPr eaLnBrk="1" hangingPunct="1">
              <a:spcBef>
                <a:spcPct val="20000"/>
              </a:spcBef>
            </a:pPr>
            <a:endParaRPr lang="en-US" altLang="zh-CN" sz="1200" dirty="0">
              <a:solidFill>
                <a:srgbClr val="595959"/>
              </a:solidFill>
              <a:latin typeface="微软雅黑" panose="020B0503020204020204" pitchFamily="34" charset="-122"/>
              <a:sym typeface="Arial" panose="020B0604020202020204" pitchFamily="34" charset="0"/>
            </a:endParaRPr>
          </a:p>
        </p:txBody>
      </p:sp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166668" y="191589"/>
            <a:ext cx="11844464" cy="6500428"/>
            <a:chOff x="206" y="189"/>
            <a:chExt cx="7270" cy="3947"/>
          </a:xfrm>
        </p:grpSpPr>
        <p:sp>
          <p:nvSpPr>
            <p:cNvPr id="1049376" name="Freeform 5"/>
            <p:cNvSpPr/>
            <p:nvPr/>
          </p:nvSpPr>
          <p:spPr bwMode="auto">
            <a:xfrm>
              <a:off x="210" y="189"/>
              <a:ext cx="24" cy="62"/>
            </a:xfrm>
            <a:custGeom>
              <a:avLst/>
              <a:gdLst>
                <a:gd name="T0" fmla="*/ 6 w 7"/>
                <a:gd name="T1" fmla="*/ 14 h 21"/>
                <a:gd name="T2" fmla="*/ 6 w 7"/>
                <a:gd name="T3" fmla="*/ 14 h 21"/>
                <a:gd name="T4" fmla="*/ 5 w 7"/>
                <a:gd name="T5" fmla="*/ 3 h 21"/>
                <a:gd name="T6" fmla="*/ 0 w 7"/>
                <a:gd name="T7" fmla="*/ 3 h 21"/>
                <a:gd name="T8" fmla="*/ 1 w 7"/>
                <a:gd name="T9" fmla="*/ 18 h 21"/>
                <a:gd name="T10" fmla="*/ 5 w 7"/>
                <a:gd name="T11" fmla="*/ 20 h 21"/>
                <a:gd name="T12" fmla="*/ 7 w 7"/>
                <a:gd name="T13" fmla="*/ 17 h 21"/>
                <a:gd name="T14" fmla="*/ 6 w 7"/>
                <a:gd name="T15" fmla="*/ 14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" h="21">
                  <a:moveTo>
                    <a:pt x="6" y="14"/>
                  </a:moveTo>
                  <a:cubicBezTo>
                    <a:pt x="6" y="14"/>
                    <a:pt x="6" y="14"/>
                    <a:pt x="6" y="14"/>
                  </a:cubicBezTo>
                  <a:cubicBezTo>
                    <a:pt x="6" y="10"/>
                    <a:pt x="5" y="7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8"/>
                    <a:pt x="1" y="13"/>
                    <a:pt x="1" y="18"/>
                  </a:cubicBezTo>
                  <a:cubicBezTo>
                    <a:pt x="1" y="19"/>
                    <a:pt x="3" y="21"/>
                    <a:pt x="5" y="20"/>
                  </a:cubicBezTo>
                  <a:cubicBezTo>
                    <a:pt x="6" y="19"/>
                    <a:pt x="6" y="18"/>
                    <a:pt x="7" y="17"/>
                  </a:cubicBezTo>
                  <a:cubicBezTo>
                    <a:pt x="7" y="16"/>
                    <a:pt x="6" y="15"/>
                    <a:pt x="6" y="1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77" name="Freeform 6"/>
            <p:cNvSpPr/>
            <p:nvPr/>
          </p:nvSpPr>
          <p:spPr bwMode="auto">
            <a:xfrm>
              <a:off x="217" y="266"/>
              <a:ext cx="21" cy="66"/>
            </a:xfrm>
            <a:custGeom>
              <a:avLst/>
              <a:gdLst>
                <a:gd name="T0" fmla="*/ 5 w 6"/>
                <a:gd name="T1" fmla="*/ 3 h 22"/>
                <a:gd name="T2" fmla="*/ 1 w 6"/>
                <a:gd name="T3" fmla="*/ 3 h 22"/>
                <a:gd name="T4" fmla="*/ 2 w 6"/>
                <a:gd name="T5" fmla="*/ 19 h 22"/>
                <a:gd name="T6" fmla="*/ 6 w 6"/>
                <a:gd name="T7" fmla="*/ 19 h 22"/>
                <a:gd name="T8" fmla="*/ 5 w 6"/>
                <a:gd name="T9" fmla="*/ 3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2">
                  <a:moveTo>
                    <a:pt x="5" y="3"/>
                  </a:moveTo>
                  <a:cubicBezTo>
                    <a:pt x="5" y="0"/>
                    <a:pt x="0" y="0"/>
                    <a:pt x="1" y="3"/>
                  </a:cubicBezTo>
                  <a:cubicBezTo>
                    <a:pt x="1" y="9"/>
                    <a:pt x="1" y="14"/>
                    <a:pt x="2" y="19"/>
                  </a:cubicBezTo>
                  <a:cubicBezTo>
                    <a:pt x="2" y="22"/>
                    <a:pt x="6" y="22"/>
                    <a:pt x="6" y="19"/>
                  </a:cubicBezTo>
                  <a:cubicBezTo>
                    <a:pt x="6" y="14"/>
                    <a:pt x="5" y="9"/>
                    <a:pt x="5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78" name="Freeform 7"/>
            <p:cNvSpPr/>
            <p:nvPr/>
          </p:nvSpPr>
          <p:spPr bwMode="auto">
            <a:xfrm>
              <a:off x="220" y="355"/>
              <a:ext cx="18" cy="60"/>
            </a:xfrm>
            <a:custGeom>
              <a:avLst/>
              <a:gdLst>
                <a:gd name="T0" fmla="*/ 5 w 5"/>
                <a:gd name="T1" fmla="*/ 15 h 20"/>
                <a:gd name="T2" fmla="*/ 5 w 5"/>
                <a:gd name="T3" fmla="*/ 14 h 20"/>
                <a:gd name="T4" fmla="*/ 5 w 5"/>
                <a:gd name="T5" fmla="*/ 10 h 20"/>
                <a:gd name="T6" fmla="*/ 5 w 5"/>
                <a:gd name="T7" fmla="*/ 5 h 20"/>
                <a:gd name="T8" fmla="*/ 5 w 5"/>
                <a:gd name="T9" fmla="*/ 4 h 20"/>
                <a:gd name="T10" fmla="*/ 5 w 5"/>
                <a:gd name="T11" fmla="*/ 3 h 20"/>
                <a:gd name="T12" fmla="*/ 5 w 5"/>
                <a:gd name="T13" fmla="*/ 3 h 20"/>
                <a:gd name="T14" fmla="*/ 5 w 5"/>
                <a:gd name="T15" fmla="*/ 2 h 20"/>
                <a:gd name="T16" fmla="*/ 1 w 5"/>
                <a:gd name="T17" fmla="*/ 2 h 20"/>
                <a:gd name="T18" fmla="*/ 0 w 5"/>
                <a:gd name="T19" fmla="*/ 13 h 20"/>
                <a:gd name="T20" fmla="*/ 1 w 5"/>
                <a:gd name="T21" fmla="*/ 18 h 20"/>
                <a:gd name="T22" fmla="*/ 5 w 5"/>
                <a:gd name="T23" fmla="*/ 17 h 20"/>
                <a:gd name="T24" fmla="*/ 5 w 5"/>
                <a:gd name="T25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20">
                  <a:moveTo>
                    <a:pt x="5" y="15"/>
                  </a:moveTo>
                  <a:cubicBezTo>
                    <a:pt x="5" y="15"/>
                    <a:pt x="5" y="15"/>
                    <a:pt x="5" y="14"/>
                  </a:cubicBezTo>
                  <a:cubicBezTo>
                    <a:pt x="5" y="13"/>
                    <a:pt x="5" y="11"/>
                    <a:pt x="5" y="10"/>
                  </a:cubicBezTo>
                  <a:cubicBezTo>
                    <a:pt x="5" y="8"/>
                    <a:pt x="5" y="7"/>
                    <a:pt x="5" y="5"/>
                  </a:cubicBezTo>
                  <a:cubicBezTo>
                    <a:pt x="5" y="5"/>
                    <a:pt x="5" y="4"/>
                    <a:pt x="5" y="4"/>
                  </a:cubicBezTo>
                  <a:cubicBezTo>
                    <a:pt x="5" y="3"/>
                    <a:pt x="5" y="2"/>
                    <a:pt x="5" y="3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4" y="0"/>
                    <a:pt x="1" y="0"/>
                    <a:pt x="1" y="2"/>
                  </a:cubicBezTo>
                  <a:cubicBezTo>
                    <a:pt x="0" y="6"/>
                    <a:pt x="0" y="10"/>
                    <a:pt x="0" y="13"/>
                  </a:cubicBezTo>
                  <a:cubicBezTo>
                    <a:pt x="0" y="15"/>
                    <a:pt x="0" y="17"/>
                    <a:pt x="1" y="18"/>
                  </a:cubicBezTo>
                  <a:cubicBezTo>
                    <a:pt x="2" y="20"/>
                    <a:pt x="4" y="19"/>
                    <a:pt x="5" y="17"/>
                  </a:cubicBezTo>
                  <a:cubicBezTo>
                    <a:pt x="5" y="16"/>
                    <a:pt x="5" y="16"/>
                    <a:pt x="5" y="1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79" name="Freeform 8"/>
            <p:cNvSpPr/>
            <p:nvPr/>
          </p:nvSpPr>
          <p:spPr bwMode="auto">
            <a:xfrm>
              <a:off x="224" y="429"/>
              <a:ext cx="14" cy="69"/>
            </a:xfrm>
            <a:custGeom>
              <a:avLst/>
              <a:gdLst>
                <a:gd name="T0" fmla="*/ 0 w 4"/>
                <a:gd name="T1" fmla="*/ 3 h 23"/>
                <a:gd name="T2" fmla="*/ 0 w 4"/>
                <a:gd name="T3" fmla="*/ 20 h 23"/>
                <a:gd name="T4" fmla="*/ 4 w 4"/>
                <a:gd name="T5" fmla="*/ 20 h 23"/>
                <a:gd name="T6" fmla="*/ 4 w 4"/>
                <a:gd name="T7" fmla="*/ 3 h 23"/>
                <a:gd name="T8" fmla="*/ 0 w 4"/>
                <a:gd name="T9" fmla="*/ 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3">
                  <a:moveTo>
                    <a:pt x="0" y="3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23"/>
                    <a:pt x="4" y="23"/>
                    <a:pt x="4" y="20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0" name="Freeform 9"/>
            <p:cNvSpPr/>
            <p:nvPr/>
          </p:nvSpPr>
          <p:spPr bwMode="auto">
            <a:xfrm>
              <a:off x="220" y="524"/>
              <a:ext cx="14" cy="57"/>
            </a:xfrm>
            <a:custGeom>
              <a:avLst/>
              <a:gdLst>
                <a:gd name="T0" fmla="*/ 0 w 4"/>
                <a:gd name="T1" fmla="*/ 3 h 19"/>
                <a:gd name="T2" fmla="*/ 0 w 4"/>
                <a:gd name="T3" fmla="*/ 16 h 19"/>
                <a:gd name="T4" fmla="*/ 4 w 4"/>
                <a:gd name="T5" fmla="*/ 16 h 19"/>
                <a:gd name="T6" fmla="*/ 4 w 4"/>
                <a:gd name="T7" fmla="*/ 3 h 19"/>
                <a:gd name="T8" fmla="*/ 0 w 4"/>
                <a:gd name="T9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19">
                  <a:moveTo>
                    <a:pt x="0" y="3"/>
                  </a:moveTo>
                  <a:cubicBezTo>
                    <a:pt x="0" y="16"/>
                    <a:pt x="0" y="16"/>
                    <a:pt x="0" y="16"/>
                  </a:cubicBezTo>
                  <a:cubicBezTo>
                    <a:pt x="0" y="19"/>
                    <a:pt x="4" y="19"/>
                    <a:pt x="4" y="16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1" name="Freeform 10"/>
            <p:cNvSpPr/>
            <p:nvPr/>
          </p:nvSpPr>
          <p:spPr bwMode="auto">
            <a:xfrm>
              <a:off x="220" y="605"/>
              <a:ext cx="14" cy="65"/>
            </a:xfrm>
            <a:custGeom>
              <a:avLst/>
              <a:gdLst>
                <a:gd name="T0" fmla="*/ 0 w 4"/>
                <a:gd name="T1" fmla="*/ 3 h 22"/>
                <a:gd name="T2" fmla="*/ 0 w 4"/>
                <a:gd name="T3" fmla="*/ 19 h 22"/>
                <a:gd name="T4" fmla="*/ 4 w 4"/>
                <a:gd name="T5" fmla="*/ 19 h 22"/>
                <a:gd name="T6" fmla="*/ 4 w 4"/>
                <a:gd name="T7" fmla="*/ 3 h 22"/>
                <a:gd name="T8" fmla="*/ 0 w 4"/>
                <a:gd name="T9" fmla="*/ 3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2">
                  <a:moveTo>
                    <a:pt x="0" y="3"/>
                  </a:moveTo>
                  <a:cubicBezTo>
                    <a:pt x="0" y="19"/>
                    <a:pt x="0" y="19"/>
                    <a:pt x="0" y="19"/>
                  </a:cubicBezTo>
                  <a:cubicBezTo>
                    <a:pt x="0" y="22"/>
                    <a:pt x="4" y="22"/>
                    <a:pt x="4" y="19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2" name="Freeform 11"/>
            <p:cNvSpPr/>
            <p:nvPr/>
          </p:nvSpPr>
          <p:spPr bwMode="auto">
            <a:xfrm>
              <a:off x="213" y="688"/>
              <a:ext cx="28" cy="80"/>
            </a:xfrm>
            <a:custGeom>
              <a:avLst/>
              <a:gdLst>
                <a:gd name="T0" fmla="*/ 5 w 8"/>
                <a:gd name="T1" fmla="*/ 3 h 27"/>
                <a:gd name="T2" fmla="*/ 1 w 8"/>
                <a:gd name="T3" fmla="*/ 4 h 27"/>
                <a:gd name="T4" fmla="*/ 3 w 8"/>
                <a:gd name="T5" fmla="*/ 24 h 27"/>
                <a:gd name="T6" fmla="*/ 7 w 8"/>
                <a:gd name="T7" fmla="*/ 23 h 27"/>
                <a:gd name="T8" fmla="*/ 5 w 8"/>
                <a:gd name="T9" fmla="*/ 3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7">
                  <a:moveTo>
                    <a:pt x="5" y="3"/>
                  </a:moveTo>
                  <a:cubicBezTo>
                    <a:pt x="5" y="0"/>
                    <a:pt x="0" y="1"/>
                    <a:pt x="1" y="4"/>
                  </a:cubicBezTo>
                  <a:cubicBezTo>
                    <a:pt x="2" y="11"/>
                    <a:pt x="1" y="18"/>
                    <a:pt x="3" y="24"/>
                  </a:cubicBezTo>
                  <a:cubicBezTo>
                    <a:pt x="3" y="27"/>
                    <a:pt x="8" y="26"/>
                    <a:pt x="7" y="23"/>
                  </a:cubicBezTo>
                  <a:cubicBezTo>
                    <a:pt x="6" y="16"/>
                    <a:pt x="6" y="10"/>
                    <a:pt x="5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3" name="Freeform 12"/>
            <p:cNvSpPr/>
            <p:nvPr/>
          </p:nvSpPr>
          <p:spPr bwMode="auto">
            <a:xfrm>
              <a:off x="213" y="792"/>
              <a:ext cx="28" cy="74"/>
            </a:xfrm>
            <a:custGeom>
              <a:avLst/>
              <a:gdLst>
                <a:gd name="T0" fmla="*/ 3 w 8"/>
                <a:gd name="T1" fmla="*/ 3 h 25"/>
                <a:gd name="T2" fmla="*/ 1 w 8"/>
                <a:gd name="T3" fmla="*/ 21 h 25"/>
                <a:gd name="T4" fmla="*/ 5 w 8"/>
                <a:gd name="T5" fmla="*/ 22 h 25"/>
                <a:gd name="T6" fmla="*/ 7 w 8"/>
                <a:gd name="T7" fmla="*/ 4 h 25"/>
                <a:gd name="T8" fmla="*/ 3 w 8"/>
                <a:gd name="T9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5">
                  <a:moveTo>
                    <a:pt x="3" y="3"/>
                  </a:moveTo>
                  <a:cubicBezTo>
                    <a:pt x="2" y="9"/>
                    <a:pt x="2" y="15"/>
                    <a:pt x="1" y="21"/>
                  </a:cubicBezTo>
                  <a:cubicBezTo>
                    <a:pt x="0" y="24"/>
                    <a:pt x="4" y="25"/>
                    <a:pt x="5" y="22"/>
                  </a:cubicBezTo>
                  <a:cubicBezTo>
                    <a:pt x="6" y="16"/>
                    <a:pt x="6" y="10"/>
                    <a:pt x="7" y="4"/>
                  </a:cubicBezTo>
                  <a:cubicBezTo>
                    <a:pt x="8" y="1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4" name="Freeform 13"/>
            <p:cNvSpPr/>
            <p:nvPr/>
          </p:nvSpPr>
          <p:spPr bwMode="auto">
            <a:xfrm>
              <a:off x="213" y="887"/>
              <a:ext cx="21" cy="74"/>
            </a:xfrm>
            <a:custGeom>
              <a:avLst/>
              <a:gdLst>
                <a:gd name="T0" fmla="*/ 2 w 6"/>
                <a:gd name="T1" fmla="*/ 3 h 25"/>
                <a:gd name="T2" fmla="*/ 0 w 6"/>
                <a:gd name="T3" fmla="*/ 22 h 25"/>
                <a:gd name="T4" fmla="*/ 5 w 6"/>
                <a:gd name="T5" fmla="*/ 22 h 25"/>
                <a:gd name="T6" fmla="*/ 6 w 6"/>
                <a:gd name="T7" fmla="*/ 3 h 25"/>
                <a:gd name="T8" fmla="*/ 2 w 6"/>
                <a:gd name="T9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5">
                  <a:moveTo>
                    <a:pt x="2" y="3"/>
                  </a:moveTo>
                  <a:cubicBezTo>
                    <a:pt x="1" y="9"/>
                    <a:pt x="1" y="16"/>
                    <a:pt x="0" y="22"/>
                  </a:cubicBezTo>
                  <a:cubicBezTo>
                    <a:pt x="0" y="25"/>
                    <a:pt x="5" y="25"/>
                    <a:pt x="5" y="22"/>
                  </a:cubicBezTo>
                  <a:cubicBezTo>
                    <a:pt x="5" y="16"/>
                    <a:pt x="6" y="9"/>
                    <a:pt x="6" y="3"/>
                  </a:cubicBezTo>
                  <a:cubicBezTo>
                    <a:pt x="6" y="0"/>
                    <a:pt x="2" y="0"/>
                    <a:pt x="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5" name="Freeform 14"/>
            <p:cNvSpPr/>
            <p:nvPr/>
          </p:nvSpPr>
          <p:spPr bwMode="auto">
            <a:xfrm>
              <a:off x="213" y="981"/>
              <a:ext cx="25" cy="75"/>
            </a:xfrm>
            <a:custGeom>
              <a:avLst/>
              <a:gdLst>
                <a:gd name="T0" fmla="*/ 3 w 7"/>
                <a:gd name="T1" fmla="*/ 3 h 25"/>
                <a:gd name="T2" fmla="*/ 2 w 7"/>
                <a:gd name="T3" fmla="*/ 13 h 25"/>
                <a:gd name="T4" fmla="*/ 2 w 7"/>
                <a:gd name="T5" fmla="*/ 18 h 25"/>
                <a:gd name="T6" fmla="*/ 2 w 7"/>
                <a:gd name="T7" fmla="*/ 20 h 25"/>
                <a:gd name="T8" fmla="*/ 2 w 7"/>
                <a:gd name="T9" fmla="*/ 20 h 25"/>
                <a:gd name="T10" fmla="*/ 5 w 7"/>
                <a:gd name="T11" fmla="*/ 24 h 25"/>
                <a:gd name="T12" fmla="*/ 7 w 7"/>
                <a:gd name="T13" fmla="*/ 16 h 25"/>
                <a:gd name="T14" fmla="*/ 7 w 7"/>
                <a:gd name="T15" fmla="*/ 3 h 25"/>
                <a:gd name="T16" fmla="*/ 3 w 7"/>
                <a:gd name="T17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25">
                  <a:moveTo>
                    <a:pt x="3" y="3"/>
                  </a:moveTo>
                  <a:cubicBezTo>
                    <a:pt x="3" y="6"/>
                    <a:pt x="3" y="9"/>
                    <a:pt x="2" y="13"/>
                  </a:cubicBezTo>
                  <a:cubicBezTo>
                    <a:pt x="2" y="14"/>
                    <a:pt x="2" y="16"/>
                    <a:pt x="2" y="18"/>
                  </a:cubicBezTo>
                  <a:cubicBezTo>
                    <a:pt x="2" y="19"/>
                    <a:pt x="2" y="19"/>
                    <a:pt x="2" y="20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0" y="22"/>
                    <a:pt x="3" y="25"/>
                    <a:pt x="5" y="24"/>
                  </a:cubicBezTo>
                  <a:cubicBezTo>
                    <a:pt x="7" y="23"/>
                    <a:pt x="7" y="18"/>
                    <a:pt x="7" y="16"/>
                  </a:cubicBezTo>
                  <a:cubicBezTo>
                    <a:pt x="7" y="12"/>
                    <a:pt x="7" y="7"/>
                    <a:pt x="7" y="3"/>
                  </a:cubicBezTo>
                  <a:cubicBezTo>
                    <a:pt x="7" y="0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6" name="Freeform 15"/>
            <p:cNvSpPr/>
            <p:nvPr/>
          </p:nvSpPr>
          <p:spPr bwMode="auto">
            <a:xfrm>
              <a:off x="206" y="1079"/>
              <a:ext cx="28" cy="75"/>
            </a:xfrm>
            <a:custGeom>
              <a:avLst/>
              <a:gdLst>
                <a:gd name="T0" fmla="*/ 7 w 8"/>
                <a:gd name="T1" fmla="*/ 18 h 25"/>
                <a:gd name="T2" fmla="*/ 6 w 8"/>
                <a:gd name="T3" fmla="*/ 10 h 25"/>
                <a:gd name="T4" fmla="*/ 6 w 8"/>
                <a:gd name="T5" fmla="*/ 6 h 25"/>
                <a:gd name="T6" fmla="*/ 6 w 8"/>
                <a:gd name="T7" fmla="*/ 5 h 25"/>
                <a:gd name="T8" fmla="*/ 2 w 8"/>
                <a:gd name="T9" fmla="*/ 2 h 25"/>
                <a:gd name="T10" fmla="*/ 2 w 8"/>
                <a:gd name="T11" fmla="*/ 12 h 25"/>
                <a:gd name="T12" fmla="*/ 2 w 8"/>
                <a:gd name="T13" fmla="*/ 18 h 25"/>
                <a:gd name="T14" fmla="*/ 3 w 8"/>
                <a:gd name="T15" fmla="*/ 19 h 25"/>
                <a:gd name="T16" fmla="*/ 2 w 8"/>
                <a:gd name="T17" fmla="*/ 23 h 25"/>
                <a:gd name="T18" fmla="*/ 6 w 8"/>
                <a:gd name="T19" fmla="*/ 24 h 25"/>
                <a:gd name="T20" fmla="*/ 7 w 8"/>
                <a:gd name="T21" fmla="*/ 18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" h="25">
                  <a:moveTo>
                    <a:pt x="7" y="18"/>
                  </a:moveTo>
                  <a:cubicBezTo>
                    <a:pt x="7" y="15"/>
                    <a:pt x="7" y="13"/>
                    <a:pt x="6" y="10"/>
                  </a:cubicBezTo>
                  <a:cubicBezTo>
                    <a:pt x="6" y="8"/>
                    <a:pt x="6" y="7"/>
                    <a:pt x="6" y="6"/>
                  </a:cubicBezTo>
                  <a:cubicBezTo>
                    <a:pt x="6" y="5"/>
                    <a:pt x="6" y="4"/>
                    <a:pt x="6" y="5"/>
                  </a:cubicBezTo>
                  <a:cubicBezTo>
                    <a:pt x="7" y="2"/>
                    <a:pt x="3" y="0"/>
                    <a:pt x="2" y="2"/>
                  </a:cubicBezTo>
                  <a:cubicBezTo>
                    <a:pt x="0" y="5"/>
                    <a:pt x="2" y="9"/>
                    <a:pt x="2" y="12"/>
                  </a:cubicBezTo>
                  <a:cubicBezTo>
                    <a:pt x="2" y="14"/>
                    <a:pt x="2" y="16"/>
                    <a:pt x="2" y="18"/>
                  </a:cubicBezTo>
                  <a:cubicBezTo>
                    <a:pt x="3" y="18"/>
                    <a:pt x="3" y="19"/>
                    <a:pt x="3" y="19"/>
                  </a:cubicBezTo>
                  <a:cubicBezTo>
                    <a:pt x="2" y="20"/>
                    <a:pt x="1" y="21"/>
                    <a:pt x="2" y="23"/>
                  </a:cubicBezTo>
                  <a:cubicBezTo>
                    <a:pt x="3" y="24"/>
                    <a:pt x="5" y="25"/>
                    <a:pt x="6" y="24"/>
                  </a:cubicBezTo>
                  <a:cubicBezTo>
                    <a:pt x="8" y="22"/>
                    <a:pt x="7" y="20"/>
                    <a:pt x="7" y="1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7" name="Freeform 16"/>
            <p:cNvSpPr/>
            <p:nvPr/>
          </p:nvSpPr>
          <p:spPr bwMode="auto">
            <a:xfrm>
              <a:off x="213" y="1189"/>
              <a:ext cx="28" cy="101"/>
            </a:xfrm>
            <a:custGeom>
              <a:avLst/>
              <a:gdLst>
                <a:gd name="T0" fmla="*/ 7 w 8"/>
                <a:gd name="T1" fmla="*/ 30 h 34"/>
                <a:gd name="T2" fmla="*/ 6 w 8"/>
                <a:gd name="T3" fmla="*/ 3 h 34"/>
                <a:gd name="T4" fmla="*/ 2 w 8"/>
                <a:gd name="T5" fmla="*/ 3 h 34"/>
                <a:gd name="T6" fmla="*/ 2 w 8"/>
                <a:gd name="T7" fmla="*/ 25 h 34"/>
                <a:gd name="T8" fmla="*/ 1 w 8"/>
                <a:gd name="T9" fmla="*/ 28 h 34"/>
                <a:gd name="T10" fmla="*/ 3 w 8"/>
                <a:gd name="T11" fmla="*/ 32 h 34"/>
                <a:gd name="T12" fmla="*/ 7 w 8"/>
                <a:gd name="T13" fmla="*/ 3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34">
                  <a:moveTo>
                    <a:pt x="7" y="30"/>
                  </a:moveTo>
                  <a:cubicBezTo>
                    <a:pt x="5" y="21"/>
                    <a:pt x="6" y="12"/>
                    <a:pt x="6" y="3"/>
                  </a:cubicBezTo>
                  <a:cubicBezTo>
                    <a:pt x="6" y="0"/>
                    <a:pt x="2" y="0"/>
                    <a:pt x="2" y="3"/>
                  </a:cubicBezTo>
                  <a:cubicBezTo>
                    <a:pt x="1" y="10"/>
                    <a:pt x="1" y="18"/>
                    <a:pt x="2" y="25"/>
                  </a:cubicBezTo>
                  <a:cubicBezTo>
                    <a:pt x="1" y="25"/>
                    <a:pt x="0" y="26"/>
                    <a:pt x="1" y="28"/>
                  </a:cubicBezTo>
                  <a:cubicBezTo>
                    <a:pt x="2" y="29"/>
                    <a:pt x="2" y="31"/>
                    <a:pt x="3" y="32"/>
                  </a:cubicBezTo>
                  <a:cubicBezTo>
                    <a:pt x="5" y="34"/>
                    <a:pt x="8" y="32"/>
                    <a:pt x="7" y="3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8" name="Freeform 17"/>
            <p:cNvSpPr/>
            <p:nvPr/>
          </p:nvSpPr>
          <p:spPr bwMode="auto">
            <a:xfrm>
              <a:off x="213" y="1323"/>
              <a:ext cx="21" cy="59"/>
            </a:xfrm>
            <a:custGeom>
              <a:avLst/>
              <a:gdLst>
                <a:gd name="T0" fmla="*/ 2 w 6"/>
                <a:gd name="T1" fmla="*/ 3 h 20"/>
                <a:gd name="T2" fmla="*/ 0 w 6"/>
                <a:gd name="T3" fmla="*/ 17 h 20"/>
                <a:gd name="T4" fmla="*/ 5 w 6"/>
                <a:gd name="T5" fmla="*/ 17 h 20"/>
                <a:gd name="T6" fmla="*/ 6 w 6"/>
                <a:gd name="T7" fmla="*/ 3 h 20"/>
                <a:gd name="T8" fmla="*/ 2 w 6"/>
                <a:gd name="T9" fmla="*/ 3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0">
                  <a:moveTo>
                    <a:pt x="2" y="3"/>
                  </a:moveTo>
                  <a:cubicBezTo>
                    <a:pt x="1" y="8"/>
                    <a:pt x="1" y="12"/>
                    <a:pt x="0" y="17"/>
                  </a:cubicBezTo>
                  <a:cubicBezTo>
                    <a:pt x="0" y="20"/>
                    <a:pt x="5" y="20"/>
                    <a:pt x="5" y="17"/>
                  </a:cubicBezTo>
                  <a:cubicBezTo>
                    <a:pt x="5" y="12"/>
                    <a:pt x="6" y="8"/>
                    <a:pt x="6" y="3"/>
                  </a:cubicBezTo>
                  <a:cubicBezTo>
                    <a:pt x="6" y="0"/>
                    <a:pt x="2" y="0"/>
                    <a:pt x="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9" name="Freeform 18"/>
            <p:cNvSpPr/>
            <p:nvPr/>
          </p:nvSpPr>
          <p:spPr bwMode="auto">
            <a:xfrm>
              <a:off x="210" y="1415"/>
              <a:ext cx="24" cy="83"/>
            </a:xfrm>
            <a:custGeom>
              <a:avLst/>
              <a:gdLst>
                <a:gd name="T0" fmla="*/ 5 w 7"/>
                <a:gd name="T1" fmla="*/ 3 h 28"/>
                <a:gd name="T2" fmla="*/ 0 w 7"/>
                <a:gd name="T3" fmla="*/ 3 h 28"/>
                <a:gd name="T4" fmla="*/ 3 w 7"/>
                <a:gd name="T5" fmla="*/ 25 h 28"/>
                <a:gd name="T6" fmla="*/ 7 w 7"/>
                <a:gd name="T7" fmla="*/ 25 h 28"/>
                <a:gd name="T8" fmla="*/ 5 w 7"/>
                <a:gd name="T9" fmla="*/ 3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8">
                  <a:moveTo>
                    <a:pt x="5" y="3"/>
                  </a:moveTo>
                  <a:cubicBezTo>
                    <a:pt x="5" y="0"/>
                    <a:pt x="0" y="0"/>
                    <a:pt x="0" y="3"/>
                  </a:cubicBezTo>
                  <a:cubicBezTo>
                    <a:pt x="1" y="11"/>
                    <a:pt x="2" y="18"/>
                    <a:pt x="3" y="25"/>
                  </a:cubicBezTo>
                  <a:cubicBezTo>
                    <a:pt x="3" y="28"/>
                    <a:pt x="7" y="28"/>
                    <a:pt x="7" y="25"/>
                  </a:cubicBezTo>
                  <a:cubicBezTo>
                    <a:pt x="6" y="18"/>
                    <a:pt x="6" y="11"/>
                    <a:pt x="5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0" name="Freeform 19"/>
            <p:cNvSpPr/>
            <p:nvPr/>
          </p:nvSpPr>
          <p:spPr bwMode="auto">
            <a:xfrm>
              <a:off x="224" y="1530"/>
              <a:ext cx="21" cy="92"/>
            </a:xfrm>
            <a:custGeom>
              <a:avLst/>
              <a:gdLst>
                <a:gd name="T0" fmla="*/ 4 w 6"/>
                <a:gd name="T1" fmla="*/ 3 h 31"/>
                <a:gd name="T2" fmla="*/ 0 w 6"/>
                <a:gd name="T3" fmla="*/ 3 h 31"/>
                <a:gd name="T4" fmla="*/ 1 w 6"/>
                <a:gd name="T5" fmla="*/ 29 h 31"/>
                <a:gd name="T6" fmla="*/ 5 w 6"/>
                <a:gd name="T7" fmla="*/ 29 h 31"/>
                <a:gd name="T8" fmla="*/ 4 w 6"/>
                <a:gd name="T9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1">
                  <a:moveTo>
                    <a:pt x="4" y="3"/>
                  </a:moveTo>
                  <a:cubicBezTo>
                    <a:pt x="4" y="0"/>
                    <a:pt x="0" y="0"/>
                    <a:pt x="0" y="3"/>
                  </a:cubicBezTo>
                  <a:cubicBezTo>
                    <a:pt x="0" y="12"/>
                    <a:pt x="0" y="20"/>
                    <a:pt x="1" y="29"/>
                  </a:cubicBezTo>
                  <a:cubicBezTo>
                    <a:pt x="1" y="31"/>
                    <a:pt x="6" y="31"/>
                    <a:pt x="5" y="29"/>
                  </a:cubicBezTo>
                  <a:cubicBezTo>
                    <a:pt x="4" y="20"/>
                    <a:pt x="4" y="12"/>
                    <a:pt x="4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1" name="Freeform 20"/>
            <p:cNvSpPr/>
            <p:nvPr/>
          </p:nvSpPr>
          <p:spPr bwMode="auto">
            <a:xfrm>
              <a:off x="220" y="1664"/>
              <a:ext cx="18" cy="80"/>
            </a:xfrm>
            <a:custGeom>
              <a:avLst/>
              <a:gdLst>
                <a:gd name="T0" fmla="*/ 4 w 5"/>
                <a:gd name="T1" fmla="*/ 24 h 27"/>
                <a:gd name="T2" fmla="*/ 4 w 5"/>
                <a:gd name="T3" fmla="*/ 24 h 27"/>
                <a:gd name="T4" fmla="*/ 5 w 5"/>
                <a:gd name="T5" fmla="*/ 3 h 27"/>
                <a:gd name="T6" fmla="*/ 1 w 5"/>
                <a:gd name="T7" fmla="*/ 3 h 27"/>
                <a:gd name="T8" fmla="*/ 0 w 5"/>
                <a:gd name="T9" fmla="*/ 14 h 27"/>
                <a:gd name="T10" fmla="*/ 0 w 5"/>
                <a:gd name="T11" fmla="*/ 20 h 27"/>
                <a:gd name="T12" fmla="*/ 0 w 5"/>
                <a:gd name="T13" fmla="*/ 23 h 27"/>
                <a:gd name="T14" fmla="*/ 0 w 5"/>
                <a:gd name="T15" fmla="*/ 24 h 27"/>
                <a:gd name="T16" fmla="*/ 0 w 5"/>
                <a:gd name="T17" fmla="*/ 24 h 27"/>
                <a:gd name="T18" fmla="*/ 4 w 5"/>
                <a:gd name="T19" fmla="*/ 24 h 27"/>
                <a:gd name="T20" fmla="*/ 4 w 5"/>
                <a:gd name="T21" fmla="*/ 24 h 27"/>
                <a:gd name="T22" fmla="*/ 4 w 5"/>
                <a:gd name="T23" fmla="*/ 24 h 27"/>
                <a:gd name="T24" fmla="*/ 4 w 5"/>
                <a:gd name="T25" fmla="*/ 2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27">
                  <a:moveTo>
                    <a:pt x="4" y="24"/>
                  </a:moveTo>
                  <a:cubicBezTo>
                    <a:pt x="4" y="24"/>
                    <a:pt x="4" y="24"/>
                    <a:pt x="4" y="24"/>
                  </a:cubicBezTo>
                  <a:cubicBezTo>
                    <a:pt x="5" y="17"/>
                    <a:pt x="5" y="9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6"/>
                    <a:pt x="0" y="10"/>
                    <a:pt x="0" y="14"/>
                  </a:cubicBezTo>
                  <a:cubicBezTo>
                    <a:pt x="0" y="16"/>
                    <a:pt x="0" y="18"/>
                    <a:pt x="0" y="20"/>
                  </a:cubicBezTo>
                  <a:cubicBezTo>
                    <a:pt x="0" y="21"/>
                    <a:pt x="0" y="23"/>
                    <a:pt x="0" y="23"/>
                  </a:cubicBezTo>
                  <a:cubicBezTo>
                    <a:pt x="0" y="23"/>
                    <a:pt x="0" y="23"/>
                    <a:pt x="0" y="24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6"/>
                    <a:pt x="4" y="27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2" name="Freeform 21"/>
            <p:cNvSpPr/>
            <p:nvPr/>
          </p:nvSpPr>
          <p:spPr bwMode="auto">
            <a:xfrm>
              <a:off x="206" y="1762"/>
              <a:ext cx="21" cy="101"/>
            </a:xfrm>
            <a:custGeom>
              <a:avLst/>
              <a:gdLst>
                <a:gd name="T0" fmla="*/ 1 w 6"/>
                <a:gd name="T1" fmla="*/ 3 h 34"/>
                <a:gd name="T2" fmla="*/ 1 w 6"/>
                <a:gd name="T3" fmla="*/ 23 h 34"/>
                <a:gd name="T4" fmla="*/ 0 w 6"/>
                <a:gd name="T5" fmla="*/ 25 h 34"/>
                <a:gd name="T6" fmla="*/ 1 w 6"/>
                <a:gd name="T7" fmla="*/ 31 h 34"/>
                <a:gd name="T8" fmla="*/ 6 w 6"/>
                <a:gd name="T9" fmla="*/ 31 h 34"/>
                <a:gd name="T10" fmla="*/ 6 w 6"/>
                <a:gd name="T11" fmla="*/ 3 h 34"/>
                <a:gd name="T12" fmla="*/ 1 w 6"/>
                <a:gd name="T13" fmla="*/ 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34">
                  <a:moveTo>
                    <a:pt x="1" y="3"/>
                  </a:moveTo>
                  <a:cubicBezTo>
                    <a:pt x="1" y="23"/>
                    <a:pt x="1" y="23"/>
                    <a:pt x="1" y="23"/>
                  </a:cubicBezTo>
                  <a:cubicBezTo>
                    <a:pt x="1" y="24"/>
                    <a:pt x="0" y="24"/>
                    <a:pt x="0" y="25"/>
                  </a:cubicBezTo>
                  <a:cubicBezTo>
                    <a:pt x="1" y="27"/>
                    <a:pt x="1" y="29"/>
                    <a:pt x="1" y="31"/>
                  </a:cubicBezTo>
                  <a:cubicBezTo>
                    <a:pt x="2" y="34"/>
                    <a:pt x="6" y="34"/>
                    <a:pt x="6" y="31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3" name="Freeform 22"/>
            <p:cNvSpPr/>
            <p:nvPr/>
          </p:nvSpPr>
          <p:spPr bwMode="auto">
            <a:xfrm>
              <a:off x="213" y="1893"/>
              <a:ext cx="25" cy="86"/>
            </a:xfrm>
            <a:custGeom>
              <a:avLst/>
              <a:gdLst>
                <a:gd name="T0" fmla="*/ 6 w 7"/>
                <a:gd name="T1" fmla="*/ 25 h 29"/>
                <a:gd name="T2" fmla="*/ 5 w 7"/>
                <a:gd name="T3" fmla="*/ 3 h 29"/>
                <a:gd name="T4" fmla="*/ 0 w 7"/>
                <a:gd name="T5" fmla="*/ 3 h 29"/>
                <a:gd name="T6" fmla="*/ 2 w 7"/>
                <a:gd name="T7" fmla="*/ 26 h 29"/>
                <a:gd name="T8" fmla="*/ 6 w 7"/>
                <a:gd name="T9" fmla="*/ 25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9">
                  <a:moveTo>
                    <a:pt x="6" y="25"/>
                  </a:moveTo>
                  <a:cubicBezTo>
                    <a:pt x="4" y="18"/>
                    <a:pt x="5" y="10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10"/>
                    <a:pt x="0" y="19"/>
                    <a:pt x="2" y="26"/>
                  </a:cubicBezTo>
                  <a:cubicBezTo>
                    <a:pt x="2" y="29"/>
                    <a:pt x="7" y="28"/>
                    <a:pt x="6" y="2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4" name="Freeform 23"/>
            <p:cNvSpPr/>
            <p:nvPr/>
          </p:nvSpPr>
          <p:spPr bwMode="auto">
            <a:xfrm>
              <a:off x="213" y="2008"/>
              <a:ext cx="18" cy="89"/>
            </a:xfrm>
            <a:custGeom>
              <a:avLst/>
              <a:gdLst>
                <a:gd name="T0" fmla="*/ 0 w 5"/>
                <a:gd name="T1" fmla="*/ 3 h 30"/>
                <a:gd name="T2" fmla="*/ 0 w 5"/>
                <a:gd name="T3" fmla="*/ 27 h 30"/>
                <a:gd name="T4" fmla="*/ 5 w 5"/>
                <a:gd name="T5" fmla="*/ 27 h 30"/>
                <a:gd name="T6" fmla="*/ 5 w 5"/>
                <a:gd name="T7" fmla="*/ 3 h 30"/>
                <a:gd name="T8" fmla="*/ 0 w 5"/>
                <a:gd name="T9" fmla="*/ 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0">
                  <a:moveTo>
                    <a:pt x="0" y="3"/>
                  </a:moveTo>
                  <a:cubicBezTo>
                    <a:pt x="0" y="27"/>
                    <a:pt x="0" y="27"/>
                    <a:pt x="0" y="27"/>
                  </a:cubicBezTo>
                  <a:cubicBezTo>
                    <a:pt x="0" y="30"/>
                    <a:pt x="5" y="30"/>
                    <a:pt x="5" y="27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5" name="Freeform 24"/>
            <p:cNvSpPr/>
            <p:nvPr/>
          </p:nvSpPr>
          <p:spPr bwMode="auto">
            <a:xfrm>
              <a:off x="217" y="2127"/>
              <a:ext cx="24" cy="89"/>
            </a:xfrm>
            <a:custGeom>
              <a:avLst/>
              <a:gdLst>
                <a:gd name="T0" fmla="*/ 6 w 7"/>
                <a:gd name="T1" fmla="*/ 26 h 30"/>
                <a:gd name="T2" fmla="*/ 5 w 7"/>
                <a:gd name="T3" fmla="*/ 3 h 30"/>
                <a:gd name="T4" fmla="*/ 1 w 7"/>
                <a:gd name="T5" fmla="*/ 3 h 30"/>
                <a:gd name="T6" fmla="*/ 2 w 7"/>
                <a:gd name="T7" fmla="*/ 27 h 30"/>
                <a:gd name="T8" fmla="*/ 6 w 7"/>
                <a:gd name="T9" fmla="*/ 26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0">
                  <a:moveTo>
                    <a:pt x="6" y="26"/>
                  </a:moveTo>
                  <a:cubicBezTo>
                    <a:pt x="4" y="19"/>
                    <a:pt x="5" y="10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11"/>
                    <a:pt x="0" y="20"/>
                    <a:pt x="2" y="27"/>
                  </a:cubicBezTo>
                  <a:cubicBezTo>
                    <a:pt x="2" y="30"/>
                    <a:pt x="7" y="29"/>
                    <a:pt x="6" y="2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6" name="Freeform 25"/>
            <p:cNvSpPr/>
            <p:nvPr/>
          </p:nvSpPr>
          <p:spPr bwMode="auto">
            <a:xfrm>
              <a:off x="224" y="2246"/>
              <a:ext cx="14" cy="109"/>
            </a:xfrm>
            <a:custGeom>
              <a:avLst/>
              <a:gdLst>
                <a:gd name="T0" fmla="*/ 0 w 4"/>
                <a:gd name="T1" fmla="*/ 3 h 37"/>
                <a:gd name="T2" fmla="*/ 0 w 4"/>
                <a:gd name="T3" fmla="*/ 34 h 37"/>
                <a:gd name="T4" fmla="*/ 4 w 4"/>
                <a:gd name="T5" fmla="*/ 34 h 37"/>
                <a:gd name="T6" fmla="*/ 4 w 4"/>
                <a:gd name="T7" fmla="*/ 3 h 37"/>
                <a:gd name="T8" fmla="*/ 0 w 4"/>
                <a:gd name="T9" fmla="*/ 3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37">
                  <a:moveTo>
                    <a:pt x="0" y="3"/>
                  </a:moveTo>
                  <a:cubicBezTo>
                    <a:pt x="0" y="34"/>
                    <a:pt x="0" y="34"/>
                    <a:pt x="0" y="34"/>
                  </a:cubicBezTo>
                  <a:cubicBezTo>
                    <a:pt x="0" y="37"/>
                    <a:pt x="4" y="37"/>
                    <a:pt x="4" y="34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7" name="Freeform 26"/>
            <p:cNvSpPr/>
            <p:nvPr/>
          </p:nvSpPr>
          <p:spPr bwMode="auto">
            <a:xfrm>
              <a:off x="210" y="2370"/>
              <a:ext cx="28" cy="107"/>
            </a:xfrm>
            <a:custGeom>
              <a:avLst/>
              <a:gdLst>
                <a:gd name="T0" fmla="*/ 7 w 8"/>
                <a:gd name="T1" fmla="*/ 3 h 36"/>
                <a:gd name="T2" fmla="*/ 3 w 8"/>
                <a:gd name="T3" fmla="*/ 3 h 36"/>
                <a:gd name="T4" fmla="*/ 0 w 8"/>
                <a:gd name="T5" fmla="*/ 32 h 36"/>
                <a:gd name="T6" fmla="*/ 5 w 8"/>
                <a:gd name="T7" fmla="*/ 33 h 36"/>
                <a:gd name="T8" fmla="*/ 7 w 8"/>
                <a:gd name="T9" fmla="*/ 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6">
                  <a:moveTo>
                    <a:pt x="7" y="3"/>
                  </a:moveTo>
                  <a:cubicBezTo>
                    <a:pt x="7" y="0"/>
                    <a:pt x="3" y="0"/>
                    <a:pt x="3" y="3"/>
                  </a:cubicBezTo>
                  <a:cubicBezTo>
                    <a:pt x="3" y="12"/>
                    <a:pt x="4" y="23"/>
                    <a:pt x="0" y="32"/>
                  </a:cubicBezTo>
                  <a:cubicBezTo>
                    <a:pt x="0" y="35"/>
                    <a:pt x="4" y="36"/>
                    <a:pt x="5" y="33"/>
                  </a:cubicBezTo>
                  <a:cubicBezTo>
                    <a:pt x="8" y="24"/>
                    <a:pt x="7" y="12"/>
                    <a:pt x="7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8" name="Freeform 27"/>
            <p:cNvSpPr/>
            <p:nvPr/>
          </p:nvSpPr>
          <p:spPr bwMode="auto">
            <a:xfrm>
              <a:off x="213" y="2492"/>
              <a:ext cx="28" cy="83"/>
            </a:xfrm>
            <a:custGeom>
              <a:avLst/>
              <a:gdLst>
                <a:gd name="T0" fmla="*/ 5 w 8"/>
                <a:gd name="T1" fmla="*/ 23 h 28"/>
                <a:gd name="T2" fmla="*/ 5 w 8"/>
                <a:gd name="T3" fmla="*/ 3 h 28"/>
                <a:gd name="T4" fmla="*/ 0 w 8"/>
                <a:gd name="T5" fmla="*/ 3 h 28"/>
                <a:gd name="T6" fmla="*/ 0 w 8"/>
                <a:gd name="T7" fmla="*/ 19 h 28"/>
                <a:gd name="T8" fmla="*/ 4 w 8"/>
                <a:gd name="T9" fmla="*/ 27 h 28"/>
                <a:gd name="T10" fmla="*/ 5 w 8"/>
                <a:gd name="T11" fmla="*/ 23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28">
                  <a:moveTo>
                    <a:pt x="5" y="23"/>
                  </a:moveTo>
                  <a:cubicBezTo>
                    <a:pt x="4" y="23"/>
                    <a:pt x="5" y="5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8"/>
                    <a:pt x="0" y="14"/>
                    <a:pt x="0" y="19"/>
                  </a:cubicBezTo>
                  <a:cubicBezTo>
                    <a:pt x="1" y="22"/>
                    <a:pt x="1" y="27"/>
                    <a:pt x="4" y="27"/>
                  </a:cubicBezTo>
                  <a:cubicBezTo>
                    <a:pt x="7" y="28"/>
                    <a:pt x="8" y="23"/>
                    <a:pt x="5" y="2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9" name="Freeform 28"/>
            <p:cNvSpPr/>
            <p:nvPr/>
          </p:nvSpPr>
          <p:spPr bwMode="auto">
            <a:xfrm>
              <a:off x="213" y="2614"/>
              <a:ext cx="28" cy="89"/>
            </a:xfrm>
            <a:custGeom>
              <a:avLst/>
              <a:gdLst>
                <a:gd name="T0" fmla="*/ 3 w 8"/>
                <a:gd name="T1" fmla="*/ 2 h 30"/>
                <a:gd name="T2" fmla="*/ 2 w 8"/>
                <a:gd name="T3" fmla="*/ 27 h 30"/>
                <a:gd name="T4" fmla="*/ 6 w 8"/>
                <a:gd name="T5" fmla="*/ 27 h 30"/>
                <a:gd name="T6" fmla="*/ 7 w 8"/>
                <a:gd name="T7" fmla="*/ 4 h 30"/>
                <a:gd name="T8" fmla="*/ 3 w 8"/>
                <a:gd name="T9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0">
                  <a:moveTo>
                    <a:pt x="3" y="2"/>
                  </a:moveTo>
                  <a:cubicBezTo>
                    <a:pt x="0" y="10"/>
                    <a:pt x="1" y="19"/>
                    <a:pt x="2" y="27"/>
                  </a:cubicBezTo>
                  <a:cubicBezTo>
                    <a:pt x="2" y="30"/>
                    <a:pt x="6" y="30"/>
                    <a:pt x="6" y="27"/>
                  </a:cubicBezTo>
                  <a:cubicBezTo>
                    <a:pt x="6" y="20"/>
                    <a:pt x="4" y="11"/>
                    <a:pt x="7" y="4"/>
                  </a:cubicBezTo>
                  <a:cubicBezTo>
                    <a:pt x="8" y="1"/>
                    <a:pt x="4" y="0"/>
                    <a:pt x="3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0" name="Freeform 29"/>
            <p:cNvSpPr/>
            <p:nvPr/>
          </p:nvSpPr>
          <p:spPr bwMode="auto">
            <a:xfrm>
              <a:off x="217" y="2735"/>
              <a:ext cx="21" cy="107"/>
            </a:xfrm>
            <a:custGeom>
              <a:avLst/>
              <a:gdLst>
                <a:gd name="T0" fmla="*/ 6 w 6"/>
                <a:gd name="T1" fmla="*/ 3 h 36"/>
                <a:gd name="T2" fmla="*/ 2 w 6"/>
                <a:gd name="T3" fmla="*/ 3 h 36"/>
                <a:gd name="T4" fmla="*/ 1 w 6"/>
                <a:gd name="T5" fmla="*/ 33 h 36"/>
                <a:gd name="T6" fmla="*/ 5 w 6"/>
                <a:gd name="T7" fmla="*/ 33 h 36"/>
                <a:gd name="T8" fmla="*/ 6 w 6"/>
                <a:gd name="T9" fmla="*/ 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6">
                  <a:moveTo>
                    <a:pt x="6" y="3"/>
                  </a:moveTo>
                  <a:cubicBezTo>
                    <a:pt x="6" y="0"/>
                    <a:pt x="2" y="0"/>
                    <a:pt x="2" y="3"/>
                  </a:cubicBezTo>
                  <a:cubicBezTo>
                    <a:pt x="1" y="13"/>
                    <a:pt x="0" y="23"/>
                    <a:pt x="1" y="33"/>
                  </a:cubicBezTo>
                  <a:cubicBezTo>
                    <a:pt x="1" y="36"/>
                    <a:pt x="5" y="36"/>
                    <a:pt x="5" y="33"/>
                  </a:cubicBezTo>
                  <a:cubicBezTo>
                    <a:pt x="4" y="23"/>
                    <a:pt x="6" y="13"/>
                    <a:pt x="6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1" name="Freeform 30"/>
            <p:cNvSpPr/>
            <p:nvPr/>
          </p:nvSpPr>
          <p:spPr bwMode="auto">
            <a:xfrm>
              <a:off x="210" y="2860"/>
              <a:ext cx="28" cy="104"/>
            </a:xfrm>
            <a:custGeom>
              <a:avLst/>
              <a:gdLst>
                <a:gd name="T0" fmla="*/ 8 w 8"/>
                <a:gd name="T1" fmla="*/ 3 h 35"/>
                <a:gd name="T2" fmla="*/ 4 w 8"/>
                <a:gd name="T3" fmla="*/ 3 h 35"/>
                <a:gd name="T4" fmla="*/ 3 w 8"/>
                <a:gd name="T5" fmla="*/ 32 h 35"/>
                <a:gd name="T6" fmla="*/ 7 w 8"/>
                <a:gd name="T7" fmla="*/ 31 h 35"/>
                <a:gd name="T8" fmla="*/ 8 w 8"/>
                <a:gd name="T9" fmla="*/ 3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5">
                  <a:moveTo>
                    <a:pt x="8" y="3"/>
                  </a:moveTo>
                  <a:cubicBezTo>
                    <a:pt x="8" y="0"/>
                    <a:pt x="4" y="0"/>
                    <a:pt x="4" y="3"/>
                  </a:cubicBezTo>
                  <a:cubicBezTo>
                    <a:pt x="3" y="13"/>
                    <a:pt x="0" y="23"/>
                    <a:pt x="3" y="32"/>
                  </a:cubicBezTo>
                  <a:cubicBezTo>
                    <a:pt x="3" y="35"/>
                    <a:pt x="8" y="34"/>
                    <a:pt x="7" y="31"/>
                  </a:cubicBezTo>
                  <a:cubicBezTo>
                    <a:pt x="5" y="22"/>
                    <a:pt x="8" y="12"/>
                    <a:pt x="8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2" name="Freeform 31"/>
            <p:cNvSpPr/>
            <p:nvPr/>
          </p:nvSpPr>
          <p:spPr bwMode="auto">
            <a:xfrm>
              <a:off x="206" y="3014"/>
              <a:ext cx="25" cy="98"/>
            </a:xfrm>
            <a:custGeom>
              <a:avLst/>
              <a:gdLst>
                <a:gd name="T0" fmla="*/ 6 w 7"/>
                <a:gd name="T1" fmla="*/ 24 h 33"/>
                <a:gd name="T2" fmla="*/ 5 w 7"/>
                <a:gd name="T3" fmla="*/ 3 h 33"/>
                <a:gd name="T4" fmla="*/ 0 w 7"/>
                <a:gd name="T5" fmla="*/ 3 h 33"/>
                <a:gd name="T6" fmla="*/ 1 w 7"/>
                <a:gd name="T7" fmla="*/ 30 h 33"/>
                <a:gd name="T8" fmla="*/ 6 w 7"/>
                <a:gd name="T9" fmla="*/ 32 h 33"/>
                <a:gd name="T10" fmla="*/ 7 w 7"/>
                <a:gd name="T11" fmla="*/ 26 h 33"/>
                <a:gd name="T12" fmla="*/ 6 w 7"/>
                <a:gd name="T13" fmla="*/ 24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3">
                  <a:moveTo>
                    <a:pt x="6" y="24"/>
                  </a:moveTo>
                  <a:cubicBezTo>
                    <a:pt x="6" y="17"/>
                    <a:pt x="6" y="10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1" y="12"/>
                    <a:pt x="1" y="21"/>
                    <a:pt x="1" y="30"/>
                  </a:cubicBezTo>
                  <a:cubicBezTo>
                    <a:pt x="1" y="33"/>
                    <a:pt x="4" y="33"/>
                    <a:pt x="6" y="32"/>
                  </a:cubicBezTo>
                  <a:cubicBezTo>
                    <a:pt x="7" y="30"/>
                    <a:pt x="7" y="28"/>
                    <a:pt x="7" y="26"/>
                  </a:cubicBezTo>
                  <a:cubicBezTo>
                    <a:pt x="7" y="25"/>
                    <a:pt x="7" y="25"/>
                    <a:pt x="6" y="2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3" name="Freeform 32"/>
            <p:cNvSpPr/>
            <p:nvPr/>
          </p:nvSpPr>
          <p:spPr bwMode="auto">
            <a:xfrm>
              <a:off x="210" y="3166"/>
              <a:ext cx="24" cy="92"/>
            </a:xfrm>
            <a:custGeom>
              <a:avLst/>
              <a:gdLst>
                <a:gd name="T0" fmla="*/ 3 w 7"/>
                <a:gd name="T1" fmla="*/ 3 h 31"/>
                <a:gd name="T2" fmla="*/ 2 w 7"/>
                <a:gd name="T3" fmla="*/ 17 h 31"/>
                <a:gd name="T4" fmla="*/ 1 w 7"/>
                <a:gd name="T5" fmla="*/ 24 h 31"/>
                <a:gd name="T6" fmla="*/ 1 w 7"/>
                <a:gd name="T7" fmla="*/ 27 h 31"/>
                <a:gd name="T8" fmla="*/ 0 w 7"/>
                <a:gd name="T9" fmla="*/ 28 h 31"/>
                <a:gd name="T10" fmla="*/ 1 w 7"/>
                <a:gd name="T11" fmla="*/ 29 h 31"/>
                <a:gd name="T12" fmla="*/ 4 w 7"/>
                <a:gd name="T13" fmla="*/ 30 h 31"/>
                <a:gd name="T14" fmla="*/ 6 w 7"/>
                <a:gd name="T15" fmla="*/ 20 h 31"/>
                <a:gd name="T16" fmla="*/ 7 w 7"/>
                <a:gd name="T17" fmla="*/ 3 h 31"/>
                <a:gd name="T18" fmla="*/ 3 w 7"/>
                <a:gd name="T19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" h="31">
                  <a:moveTo>
                    <a:pt x="3" y="3"/>
                  </a:moveTo>
                  <a:cubicBezTo>
                    <a:pt x="2" y="7"/>
                    <a:pt x="2" y="12"/>
                    <a:pt x="2" y="17"/>
                  </a:cubicBezTo>
                  <a:cubicBezTo>
                    <a:pt x="1" y="19"/>
                    <a:pt x="1" y="22"/>
                    <a:pt x="1" y="24"/>
                  </a:cubicBezTo>
                  <a:cubicBezTo>
                    <a:pt x="1" y="25"/>
                    <a:pt x="0" y="27"/>
                    <a:pt x="1" y="27"/>
                  </a:cubicBezTo>
                  <a:cubicBezTo>
                    <a:pt x="0" y="27"/>
                    <a:pt x="0" y="28"/>
                    <a:pt x="0" y="28"/>
                  </a:cubicBezTo>
                  <a:cubicBezTo>
                    <a:pt x="0" y="28"/>
                    <a:pt x="0" y="29"/>
                    <a:pt x="1" y="29"/>
                  </a:cubicBezTo>
                  <a:cubicBezTo>
                    <a:pt x="1" y="30"/>
                    <a:pt x="3" y="31"/>
                    <a:pt x="4" y="30"/>
                  </a:cubicBezTo>
                  <a:cubicBezTo>
                    <a:pt x="6" y="28"/>
                    <a:pt x="6" y="23"/>
                    <a:pt x="6" y="20"/>
                  </a:cubicBezTo>
                  <a:cubicBezTo>
                    <a:pt x="6" y="14"/>
                    <a:pt x="7" y="9"/>
                    <a:pt x="7" y="3"/>
                  </a:cubicBezTo>
                  <a:cubicBezTo>
                    <a:pt x="7" y="0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4" name="Freeform 33"/>
            <p:cNvSpPr/>
            <p:nvPr/>
          </p:nvSpPr>
          <p:spPr bwMode="auto">
            <a:xfrm>
              <a:off x="213" y="3290"/>
              <a:ext cx="28" cy="101"/>
            </a:xfrm>
            <a:custGeom>
              <a:avLst/>
              <a:gdLst>
                <a:gd name="T0" fmla="*/ 7 w 8"/>
                <a:gd name="T1" fmla="*/ 25 h 34"/>
                <a:gd name="T2" fmla="*/ 5 w 8"/>
                <a:gd name="T3" fmla="*/ 3 h 34"/>
                <a:gd name="T4" fmla="*/ 0 w 8"/>
                <a:gd name="T5" fmla="*/ 3 h 34"/>
                <a:gd name="T6" fmla="*/ 2 w 8"/>
                <a:gd name="T7" fmla="*/ 17 h 34"/>
                <a:gd name="T8" fmla="*/ 3 w 8"/>
                <a:gd name="T9" fmla="*/ 25 h 34"/>
                <a:gd name="T10" fmla="*/ 3 w 8"/>
                <a:gd name="T11" fmla="*/ 29 h 34"/>
                <a:gd name="T12" fmla="*/ 3 w 8"/>
                <a:gd name="T13" fmla="*/ 29 h 34"/>
                <a:gd name="T14" fmla="*/ 3 w 8"/>
                <a:gd name="T15" fmla="*/ 31 h 34"/>
                <a:gd name="T16" fmla="*/ 7 w 8"/>
                <a:gd name="T17" fmla="*/ 32 h 34"/>
                <a:gd name="T18" fmla="*/ 7 w 8"/>
                <a:gd name="T19" fmla="*/ 25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" h="34">
                  <a:moveTo>
                    <a:pt x="7" y="25"/>
                  </a:moveTo>
                  <a:cubicBezTo>
                    <a:pt x="7" y="18"/>
                    <a:pt x="5" y="10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1" y="8"/>
                    <a:pt x="1" y="12"/>
                    <a:pt x="2" y="17"/>
                  </a:cubicBezTo>
                  <a:cubicBezTo>
                    <a:pt x="2" y="20"/>
                    <a:pt x="3" y="23"/>
                    <a:pt x="3" y="25"/>
                  </a:cubicBezTo>
                  <a:cubicBezTo>
                    <a:pt x="3" y="27"/>
                    <a:pt x="3" y="28"/>
                    <a:pt x="3" y="29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3" y="30"/>
                    <a:pt x="2" y="31"/>
                    <a:pt x="3" y="31"/>
                  </a:cubicBezTo>
                  <a:cubicBezTo>
                    <a:pt x="4" y="33"/>
                    <a:pt x="6" y="34"/>
                    <a:pt x="7" y="32"/>
                  </a:cubicBezTo>
                  <a:cubicBezTo>
                    <a:pt x="8" y="30"/>
                    <a:pt x="8" y="28"/>
                    <a:pt x="7" y="2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5" name="Freeform 34"/>
            <p:cNvSpPr/>
            <p:nvPr/>
          </p:nvSpPr>
          <p:spPr bwMode="auto">
            <a:xfrm>
              <a:off x="217" y="3427"/>
              <a:ext cx="28" cy="110"/>
            </a:xfrm>
            <a:custGeom>
              <a:avLst/>
              <a:gdLst>
                <a:gd name="T0" fmla="*/ 6 w 8"/>
                <a:gd name="T1" fmla="*/ 30 h 37"/>
                <a:gd name="T2" fmla="*/ 6 w 8"/>
                <a:gd name="T3" fmla="*/ 29 h 37"/>
                <a:gd name="T4" fmla="*/ 6 w 8"/>
                <a:gd name="T5" fmla="*/ 20 h 37"/>
                <a:gd name="T6" fmla="*/ 7 w 8"/>
                <a:gd name="T7" fmla="*/ 4 h 37"/>
                <a:gd name="T8" fmla="*/ 3 w 8"/>
                <a:gd name="T9" fmla="*/ 3 h 37"/>
                <a:gd name="T10" fmla="*/ 1 w 8"/>
                <a:gd name="T11" fmla="*/ 20 h 37"/>
                <a:gd name="T12" fmla="*/ 3 w 8"/>
                <a:gd name="T13" fmla="*/ 35 h 37"/>
                <a:gd name="T14" fmla="*/ 7 w 8"/>
                <a:gd name="T15" fmla="*/ 33 h 37"/>
                <a:gd name="T16" fmla="*/ 6 w 8"/>
                <a:gd name="T17" fmla="*/ 3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" h="37">
                  <a:moveTo>
                    <a:pt x="6" y="30"/>
                  </a:moveTo>
                  <a:cubicBezTo>
                    <a:pt x="6" y="30"/>
                    <a:pt x="6" y="29"/>
                    <a:pt x="6" y="29"/>
                  </a:cubicBezTo>
                  <a:cubicBezTo>
                    <a:pt x="5" y="26"/>
                    <a:pt x="6" y="22"/>
                    <a:pt x="6" y="20"/>
                  </a:cubicBezTo>
                  <a:cubicBezTo>
                    <a:pt x="6" y="15"/>
                    <a:pt x="6" y="9"/>
                    <a:pt x="7" y="4"/>
                  </a:cubicBezTo>
                  <a:cubicBezTo>
                    <a:pt x="8" y="1"/>
                    <a:pt x="3" y="0"/>
                    <a:pt x="3" y="3"/>
                  </a:cubicBezTo>
                  <a:cubicBezTo>
                    <a:pt x="2" y="8"/>
                    <a:pt x="1" y="14"/>
                    <a:pt x="1" y="20"/>
                  </a:cubicBezTo>
                  <a:cubicBezTo>
                    <a:pt x="1" y="24"/>
                    <a:pt x="0" y="32"/>
                    <a:pt x="3" y="35"/>
                  </a:cubicBezTo>
                  <a:cubicBezTo>
                    <a:pt x="5" y="37"/>
                    <a:pt x="8" y="35"/>
                    <a:pt x="7" y="33"/>
                  </a:cubicBezTo>
                  <a:cubicBezTo>
                    <a:pt x="7" y="32"/>
                    <a:pt x="6" y="31"/>
                    <a:pt x="6" y="3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6" name="Freeform 35"/>
            <p:cNvSpPr/>
            <p:nvPr/>
          </p:nvSpPr>
          <p:spPr bwMode="auto">
            <a:xfrm>
              <a:off x="217" y="3590"/>
              <a:ext cx="24" cy="92"/>
            </a:xfrm>
            <a:custGeom>
              <a:avLst/>
              <a:gdLst>
                <a:gd name="T0" fmla="*/ 6 w 7"/>
                <a:gd name="T1" fmla="*/ 27 h 31"/>
                <a:gd name="T2" fmla="*/ 5 w 7"/>
                <a:gd name="T3" fmla="*/ 3 h 31"/>
                <a:gd name="T4" fmla="*/ 1 w 7"/>
                <a:gd name="T5" fmla="*/ 3 h 31"/>
                <a:gd name="T6" fmla="*/ 2 w 7"/>
                <a:gd name="T7" fmla="*/ 28 h 31"/>
                <a:gd name="T8" fmla="*/ 6 w 7"/>
                <a:gd name="T9" fmla="*/ 2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1">
                  <a:moveTo>
                    <a:pt x="6" y="27"/>
                  </a:moveTo>
                  <a:cubicBezTo>
                    <a:pt x="4" y="19"/>
                    <a:pt x="5" y="11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11"/>
                    <a:pt x="0" y="20"/>
                    <a:pt x="2" y="28"/>
                  </a:cubicBezTo>
                  <a:cubicBezTo>
                    <a:pt x="2" y="31"/>
                    <a:pt x="7" y="30"/>
                    <a:pt x="6" y="2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7" name="Freeform 36"/>
            <p:cNvSpPr/>
            <p:nvPr/>
          </p:nvSpPr>
          <p:spPr bwMode="auto">
            <a:xfrm>
              <a:off x="217" y="3721"/>
              <a:ext cx="24" cy="95"/>
            </a:xfrm>
            <a:custGeom>
              <a:avLst/>
              <a:gdLst>
                <a:gd name="T0" fmla="*/ 2 w 7"/>
                <a:gd name="T1" fmla="*/ 3 h 32"/>
                <a:gd name="T2" fmla="*/ 1 w 7"/>
                <a:gd name="T3" fmla="*/ 29 h 32"/>
                <a:gd name="T4" fmla="*/ 5 w 7"/>
                <a:gd name="T5" fmla="*/ 29 h 32"/>
                <a:gd name="T6" fmla="*/ 6 w 7"/>
                <a:gd name="T7" fmla="*/ 3 h 32"/>
                <a:gd name="T8" fmla="*/ 2 w 7"/>
                <a:gd name="T9" fmla="*/ 3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2">
                  <a:moveTo>
                    <a:pt x="2" y="3"/>
                  </a:moveTo>
                  <a:cubicBezTo>
                    <a:pt x="0" y="12"/>
                    <a:pt x="1" y="20"/>
                    <a:pt x="1" y="29"/>
                  </a:cubicBezTo>
                  <a:cubicBezTo>
                    <a:pt x="1" y="32"/>
                    <a:pt x="5" y="32"/>
                    <a:pt x="5" y="29"/>
                  </a:cubicBezTo>
                  <a:cubicBezTo>
                    <a:pt x="5" y="20"/>
                    <a:pt x="5" y="12"/>
                    <a:pt x="6" y="3"/>
                  </a:cubicBezTo>
                  <a:cubicBezTo>
                    <a:pt x="7" y="0"/>
                    <a:pt x="2" y="0"/>
                    <a:pt x="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8" name="Freeform 37"/>
            <p:cNvSpPr/>
            <p:nvPr/>
          </p:nvSpPr>
          <p:spPr bwMode="auto">
            <a:xfrm>
              <a:off x="210" y="3842"/>
              <a:ext cx="28" cy="95"/>
            </a:xfrm>
            <a:custGeom>
              <a:avLst/>
              <a:gdLst>
                <a:gd name="T0" fmla="*/ 7 w 8"/>
                <a:gd name="T1" fmla="*/ 28 h 32"/>
                <a:gd name="T2" fmla="*/ 6 w 8"/>
                <a:gd name="T3" fmla="*/ 3 h 32"/>
                <a:gd name="T4" fmla="*/ 1 w 8"/>
                <a:gd name="T5" fmla="*/ 3 h 32"/>
                <a:gd name="T6" fmla="*/ 3 w 8"/>
                <a:gd name="T7" fmla="*/ 29 h 32"/>
                <a:gd name="T8" fmla="*/ 7 w 8"/>
                <a:gd name="T9" fmla="*/ 28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2">
                  <a:moveTo>
                    <a:pt x="7" y="28"/>
                  </a:moveTo>
                  <a:cubicBezTo>
                    <a:pt x="5" y="21"/>
                    <a:pt x="6" y="11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12"/>
                    <a:pt x="0" y="21"/>
                    <a:pt x="3" y="29"/>
                  </a:cubicBezTo>
                  <a:cubicBezTo>
                    <a:pt x="3" y="32"/>
                    <a:pt x="8" y="31"/>
                    <a:pt x="7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9" name="Freeform 38"/>
            <p:cNvSpPr/>
            <p:nvPr/>
          </p:nvSpPr>
          <p:spPr bwMode="auto">
            <a:xfrm>
              <a:off x="217" y="3967"/>
              <a:ext cx="24" cy="56"/>
            </a:xfrm>
            <a:custGeom>
              <a:avLst/>
              <a:gdLst>
                <a:gd name="T0" fmla="*/ 6 w 7"/>
                <a:gd name="T1" fmla="*/ 15 h 19"/>
                <a:gd name="T2" fmla="*/ 5 w 7"/>
                <a:gd name="T3" fmla="*/ 3 h 19"/>
                <a:gd name="T4" fmla="*/ 1 w 7"/>
                <a:gd name="T5" fmla="*/ 3 h 19"/>
                <a:gd name="T6" fmla="*/ 2 w 7"/>
                <a:gd name="T7" fmla="*/ 16 h 19"/>
                <a:gd name="T8" fmla="*/ 6 w 7"/>
                <a:gd name="T9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19">
                  <a:moveTo>
                    <a:pt x="6" y="15"/>
                  </a:moveTo>
                  <a:cubicBezTo>
                    <a:pt x="5" y="11"/>
                    <a:pt x="5" y="7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7"/>
                    <a:pt x="0" y="12"/>
                    <a:pt x="2" y="16"/>
                  </a:cubicBezTo>
                  <a:cubicBezTo>
                    <a:pt x="2" y="19"/>
                    <a:pt x="7" y="17"/>
                    <a:pt x="6" y="1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0" name="Freeform 39"/>
            <p:cNvSpPr/>
            <p:nvPr/>
          </p:nvSpPr>
          <p:spPr bwMode="auto">
            <a:xfrm>
              <a:off x="213" y="4050"/>
              <a:ext cx="28" cy="62"/>
            </a:xfrm>
            <a:custGeom>
              <a:avLst/>
              <a:gdLst>
                <a:gd name="T0" fmla="*/ 7 w 8"/>
                <a:gd name="T1" fmla="*/ 17 h 21"/>
                <a:gd name="T2" fmla="*/ 6 w 8"/>
                <a:gd name="T3" fmla="*/ 4 h 21"/>
                <a:gd name="T4" fmla="*/ 2 w 8"/>
                <a:gd name="T5" fmla="*/ 2 h 21"/>
                <a:gd name="T6" fmla="*/ 3 w 8"/>
                <a:gd name="T7" fmla="*/ 18 h 21"/>
                <a:gd name="T8" fmla="*/ 7 w 8"/>
                <a:gd name="T9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1">
                  <a:moveTo>
                    <a:pt x="7" y="17"/>
                  </a:moveTo>
                  <a:cubicBezTo>
                    <a:pt x="6" y="13"/>
                    <a:pt x="5" y="8"/>
                    <a:pt x="6" y="4"/>
                  </a:cubicBezTo>
                  <a:cubicBezTo>
                    <a:pt x="7" y="1"/>
                    <a:pt x="2" y="0"/>
                    <a:pt x="2" y="2"/>
                  </a:cubicBezTo>
                  <a:cubicBezTo>
                    <a:pt x="0" y="7"/>
                    <a:pt x="1" y="13"/>
                    <a:pt x="3" y="18"/>
                  </a:cubicBezTo>
                  <a:cubicBezTo>
                    <a:pt x="3" y="21"/>
                    <a:pt x="8" y="20"/>
                    <a:pt x="7" y="1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1" name="Freeform 40"/>
            <p:cNvSpPr/>
            <p:nvPr/>
          </p:nvSpPr>
          <p:spPr bwMode="auto">
            <a:xfrm>
              <a:off x="259" y="4100"/>
              <a:ext cx="92" cy="30"/>
            </a:xfrm>
            <a:custGeom>
              <a:avLst/>
              <a:gdLst>
                <a:gd name="T0" fmla="*/ 23 w 26"/>
                <a:gd name="T1" fmla="*/ 5 h 10"/>
                <a:gd name="T2" fmla="*/ 14 w 26"/>
                <a:gd name="T3" fmla="*/ 4 h 10"/>
                <a:gd name="T4" fmla="*/ 5 w 26"/>
                <a:gd name="T5" fmla="*/ 3 h 10"/>
                <a:gd name="T6" fmla="*/ 1 w 26"/>
                <a:gd name="T7" fmla="*/ 5 h 10"/>
                <a:gd name="T8" fmla="*/ 8 w 26"/>
                <a:gd name="T9" fmla="*/ 8 h 10"/>
                <a:gd name="T10" fmla="*/ 22 w 26"/>
                <a:gd name="T11" fmla="*/ 9 h 10"/>
                <a:gd name="T12" fmla="*/ 23 w 26"/>
                <a:gd name="T13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10">
                  <a:moveTo>
                    <a:pt x="23" y="5"/>
                  </a:moveTo>
                  <a:cubicBezTo>
                    <a:pt x="20" y="4"/>
                    <a:pt x="17" y="4"/>
                    <a:pt x="14" y="4"/>
                  </a:cubicBezTo>
                  <a:cubicBezTo>
                    <a:pt x="12" y="4"/>
                    <a:pt x="6" y="5"/>
                    <a:pt x="5" y="3"/>
                  </a:cubicBezTo>
                  <a:cubicBezTo>
                    <a:pt x="4" y="0"/>
                    <a:pt x="0" y="2"/>
                    <a:pt x="1" y="5"/>
                  </a:cubicBezTo>
                  <a:cubicBezTo>
                    <a:pt x="3" y="8"/>
                    <a:pt x="6" y="8"/>
                    <a:pt x="8" y="8"/>
                  </a:cubicBezTo>
                  <a:cubicBezTo>
                    <a:pt x="13" y="9"/>
                    <a:pt x="17" y="9"/>
                    <a:pt x="22" y="9"/>
                  </a:cubicBezTo>
                  <a:cubicBezTo>
                    <a:pt x="25" y="10"/>
                    <a:pt x="26" y="5"/>
                    <a:pt x="2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2" name="Freeform 41"/>
            <p:cNvSpPr/>
            <p:nvPr/>
          </p:nvSpPr>
          <p:spPr bwMode="auto">
            <a:xfrm>
              <a:off x="397" y="4112"/>
              <a:ext cx="84" cy="21"/>
            </a:xfrm>
            <a:custGeom>
              <a:avLst/>
              <a:gdLst>
                <a:gd name="T0" fmla="*/ 21 w 24"/>
                <a:gd name="T1" fmla="*/ 0 h 7"/>
                <a:gd name="T2" fmla="*/ 3 w 24"/>
                <a:gd name="T3" fmla="*/ 2 h 7"/>
                <a:gd name="T4" fmla="*/ 4 w 24"/>
                <a:gd name="T5" fmla="*/ 6 h 7"/>
                <a:gd name="T6" fmla="*/ 21 w 24"/>
                <a:gd name="T7" fmla="*/ 4 h 7"/>
                <a:gd name="T8" fmla="*/ 21 w 24"/>
                <a:gd name="T9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7">
                  <a:moveTo>
                    <a:pt x="21" y="0"/>
                  </a:moveTo>
                  <a:cubicBezTo>
                    <a:pt x="15" y="0"/>
                    <a:pt x="9" y="0"/>
                    <a:pt x="3" y="2"/>
                  </a:cubicBezTo>
                  <a:cubicBezTo>
                    <a:pt x="0" y="3"/>
                    <a:pt x="1" y="7"/>
                    <a:pt x="4" y="6"/>
                  </a:cubicBezTo>
                  <a:cubicBezTo>
                    <a:pt x="10" y="4"/>
                    <a:pt x="16" y="4"/>
                    <a:pt x="21" y="4"/>
                  </a:cubicBezTo>
                  <a:cubicBezTo>
                    <a:pt x="24" y="4"/>
                    <a:pt x="24" y="0"/>
                    <a:pt x="21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3" name="Freeform 42"/>
            <p:cNvSpPr/>
            <p:nvPr/>
          </p:nvSpPr>
          <p:spPr bwMode="auto">
            <a:xfrm>
              <a:off x="520" y="4100"/>
              <a:ext cx="99" cy="24"/>
            </a:xfrm>
            <a:custGeom>
              <a:avLst/>
              <a:gdLst>
                <a:gd name="T0" fmla="*/ 24 w 28"/>
                <a:gd name="T1" fmla="*/ 1 h 8"/>
                <a:gd name="T2" fmla="*/ 4 w 28"/>
                <a:gd name="T3" fmla="*/ 2 h 8"/>
                <a:gd name="T4" fmla="*/ 3 w 28"/>
                <a:gd name="T5" fmla="*/ 6 h 8"/>
                <a:gd name="T6" fmla="*/ 25 w 28"/>
                <a:gd name="T7" fmla="*/ 5 h 8"/>
                <a:gd name="T8" fmla="*/ 24 w 28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24" y="1"/>
                  </a:moveTo>
                  <a:cubicBezTo>
                    <a:pt x="18" y="3"/>
                    <a:pt x="10" y="3"/>
                    <a:pt x="4" y="2"/>
                  </a:cubicBezTo>
                  <a:cubicBezTo>
                    <a:pt x="1" y="1"/>
                    <a:pt x="0" y="6"/>
                    <a:pt x="3" y="6"/>
                  </a:cubicBezTo>
                  <a:cubicBezTo>
                    <a:pt x="10" y="7"/>
                    <a:pt x="18" y="8"/>
                    <a:pt x="25" y="5"/>
                  </a:cubicBezTo>
                  <a:cubicBezTo>
                    <a:pt x="28" y="4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4" name="Freeform 43"/>
            <p:cNvSpPr/>
            <p:nvPr/>
          </p:nvSpPr>
          <p:spPr bwMode="auto">
            <a:xfrm>
              <a:off x="654" y="4106"/>
              <a:ext cx="81" cy="24"/>
            </a:xfrm>
            <a:custGeom>
              <a:avLst/>
              <a:gdLst>
                <a:gd name="T0" fmla="*/ 20 w 23"/>
                <a:gd name="T1" fmla="*/ 0 h 8"/>
                <a:gd name="T2" fmla="*/ 3 w 23"/>
                <a:gd name="T3" fmla="*/ 3 h 8"/>
                <a:gd name="T4" fmla="*/ 5 w 23"/>
                <a:gd name="T5" fmla="*/ 7 h 8"/>
                <a:gd name="T6" fmla="*/ 20 w 23"/>
                <a:gd name="T7" fmla="*/ 4 h 8"/>
                <a:gd name="T8" fmla="*/ 20 w 23"/>
                <a:gd name="T9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8">
                  <a:moveTo>
                    <a:pt x="20" y="0"/>
                  </a:moveTo>
                  <a:cubicBezTo>
                    <a:pt x="14" y="0"/>
                    <a:pt x="8" y="1"/>
                    <a:pt x="3" y="3"/>
                  </a:cubicBezTo>
                  <a:cubicBezTo>
                    <a:pt x="0" y="4"/>
                    <a:pt x="3" y="8"/>
                    <a:pt x="5" y="7"/>
                  </a:cubicBezTo>
                  <a:cubicBezTo>
                    <a:pt x="10" y="5"/>
                    <a:pt x="15" y="4"/>
                    <a:pt x="20" y="4"/>
                  </a:cubicBezTo>
                  <a:cubicBezTo>
                    <a:pt x="23" y="4"/>
                    <a:pt x="23" y="0"/>
                    <a:pt x="20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5" name="Freeform 44"/>
            <p:cNvSpPr/>
            <p:nvPr/>
          </p:nvSpPr>
          <p:spPr bwMode="auto">
            <a:xfrm>
              <a:off x="774" y="4106"/>
              <a:ext cx="88" cy="27"/>
            </a:xfrm>
            <a:custGeom>
              <a:avLst/>
              <a:gdLst>
                <a:gd name="T0" fmla="*/ 21 w 25"/>
                <a:gd name="T1" fmla="*/ 2 h 9"/>
                <a:gd name="T2" fmla="*/ 4 w 25"/>
                <a:gd name="T3" fmla="*/ 1 h 9"/>
                <a:gd name="T4" fmla="*/ 2 w 25"/>
                <a:gd name="T5" fmla="*/ 5 h 9"/>
                <a:gd name="T6" fmla="*/ 23 w 25"/>
                <a:gd name="T7" fmla="*/ 6 h 9"/>
                <a:gd name="T8" fmla="*/ 21 w 25"/>
                <a:gd name="T9" fmla="*/ 2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9">
                  <a:moveTo>
                    <a:pt x="21" y="2"/>
                  </a:moveTo>
                  <a:cubicBezTo>
                    <a:pt x="15" y="4"/>
                    <a:pt x="9" y="3"/>
                    <a:pt x="4" y="1"/>
                  </a:cubicBezTo>
                  <a:cubicBezTo>
                    <a:pt x="1" y="0"/>
                    <a:pt x="0" y="4"/>
                    <a:pt x="2" y="5"/>
                  </a:cubicBezTo>
                  <a:cubicBezTo>
                    <a:pt x="9" y="7"/>
                    <a:pt x="16" y="9"/>
                    <a:pt x="23" y="6"/>
                  </a:cubicBezTo>
                  <a:cubicBezTo>
                    <a:pt x="25" y="5"/>
                    <a:pt x="24" y="1"/>
                    <a:pt x="21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6" name="Freeform 45"/>
            <p:cNvSpPr/>
            <p:nvPr/>
          </p:nvSpPr>
          <p:spPr bwMode="auto">
            <a:xfrm>
              <a:off x="898" y="4109"/>
              <a:ext cx="95" cy="27"/>
            </a:xfrm>
            <a:custGeom>
              <a:avLst/>
              <a:gdLst>
                <a:gd name="T0" fmla="*/ 24 w 27"/>
                <a:gd name="T1" fmla="*/ 2 h 9"/>
                <a:gd name="T2" fmla="*/ 3 w 27"/>
                <a:gd name="T3" fmla="*/ 3 h 9"/>
                <a:gd name="T4" fmla="*/ 5 w 27"/>
                <a:gd name="T5" fmla="*/ 7 h 9"/>
                <a:gd name="T6" fmla="*/ 23 w 27"/>
                <a:gd name="T7" fmla="*/ 6 h 9"/>
                <a:gd name="T8" fmla="*/ 24 w 27"/>
                <a:gd name="T9" fmla="*/ 2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9">
                  <a:moveTo>
                    <a:pt x="24" y="2"/>
                  </a:moveTo>
                  <a:cubicBezTo>
                    <a:pt x="17" y="1"/>
                    <a:pt x="9" y="0"/>
                    <a:pt x="3" y="3"/>
                  </a:cubicBezTo>
                  <a:cubicBezTo>
                    <a:pt x="0" y="5"/>
                    <a:pt x="2" y="9"/>
                    <a:pt x="5" y="7"/>
                  </a:cubicBezTo>
                  <a:cubicBezTo>
                    <a:pt x="10" y="4"/>
                    <a:pt x="17" y="5"/>
                    <a:pt x="23" y="6"/>
                  </a:cubicBezTo>
                  <a:cubicBezTo>
                    <a:pt x="26" y="7"/>
                    <a:pt x="27" y="2"/>
                    <a:pt x="24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7" name="Freeform 46"/>
            <p:cNvSpPr/>
            <p:nvPr/>
          </p:nvSpPr>
          <p:spPr bwMode="auto">
            <a:xfrm>
              <a:off x="1035" y="4100"/>
              <a:ext cx="95" cy="33"/>
            </a:xfrm>
            <a:custGeom>
              <a:avLst/>
              <a:gdLst>
                <a:gd name="T0" fmla="*/ 21 w 27"/>
                <a:gd name="T1" fmla="*/ 2 h 11"/>
                <a:gd name="T2" fmla="*/ 4 w 27"/>
                <a:gd name="T3" fmla="*/ 3 h 11"/>
                <a:gd name="T4" fmla="*/ 3 w 27"/>
                <a:gd name="T5" fmla="*/ 7 h 11"/>
                <a:gd name="T6" fmla="*/ 24 w 27"/>
                <a:gd name="T7" fmla="*/ 6 h 11"/>
                <a:gd name="T8" fmla="*/ 21 w 27"/>
                <a:gd name="T9" fmla="*/ 2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11">
                  <a:moveTo>
                    <a:pt x="21" y="2"/>
                  </a:moveTo>
                  <a:cubicBezTo>
                    <a:pt x="17" y="6"/>
                    <a:pt x="9" y="4"/>
                    <a:pt x="4" y="3"/>
                  </a:cubicBezTo>
                  <a:cubicBezTo>
                    <a:pt x="2" y="2"/>
                    <a:pt x="0" y="7"/>
                    <a:pt x="3" y="7"/>
                  </a:cubicBezTo>
                  <a:cubicBezTo>
                    <a:pt x="10" y="8"/>
                    <a:pt x="18" y="11"/>
                    <a:pt x="24" y="6"/>
                  </a:cubicBezTo>
                  <a:cubicBezTo>
                    <a:pt x="27" y="4"/>
                    <a:pt x="23" y="0"/>
                    <a:pt x="21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8" name="Freeform 47"/>
            <p:cNvSpPr/>
            <p:nvPr/>
          </p:nvSpPr>
          <p:spPr bwMode="auto">
            <a:xfrm>
              <a:off x="1155" y="4097"/>
              <a:ext cx="81" cy="24"/>
            </a:xfrm>
            <a:custGeom>
              <a:avLst/>
              <a:gdLst>
                <a:gd name="T0" fmla="*/ 20 w 23"/>
                <a:gd name="T1" fmla="*/ 1 h 8"/>
                <a:gd name="T2" fmla="*/ 3 w 23"/>
                <a:gd name="T3" fmla="*/ 3 h 8"/>
                <a:gd name="T4" fmla="*/ 4 w 23"/>
                <a:gd name="T5" fmla="*/ 7 h 8"/>
                <a:gd name="T6" fmla="*/ 20 w 23"/>
                <a:gd name="T7" fmla="*/ 5 h 8"/>
                <a:gd name="T8" fmla="*/ 20 w 23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8">
                  <a:moveTo>
                    <a:pt x="20" y="1"/>
                  </a:moveTo>
                  <a:cubicBezTo>
                    <a:pt x="15" y="1"/>
                    <a:pt x="9" y="1"/>
                    <a:pt x="3" y="3"/>
                  </a:cubicBezTo>
                  <a:cubicBezTo>
                    <a:pt x="0" y="3"/>
                    <a:pt x="1" y="8"/>
                    <a:pt x="4" y="7"/>
                  </a:cubicBezTo>
                  <a:cubicBezTo>
                    <a:pt x="9" y="6"/>
                    <a:pt x="15" y="5"/>
                    <a:pt x="20" y="5"/>
                  </a:cubicBezTo>
                  <a:cubicBezTo>
                    <a:pt x="23" y="5"/>
                    <a:pt x="23" y="0"/>
                    <a:pt x="20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9" name="Freeform 48"/>
            <p:cNvSpPr/>
            <p:nvPr/>
          </p:nvSpPr>
          <p:spPr bwMode="auto">
            <a:xfrm>
              <a:off x="1275" y="4100"/>
              <a:ext cx="99" cy="18"/>
            </a:xfrm>
            <a:custGeom>
              <a:avLst/>
              <a:gdLst>
                <a:gd name="T0" fmla="*/ 24 w 28"/>
                <a:gd name="T1" fmla="*/ 1 h 6"/>
                <a:gd name="T2" fmla="*/ 3 w 28"/>
                <a:gd name="T3" fmla="*/ 2 h 6"/>
                <a:gd name="T4" fmla="*/ 3 w 28"/>
                <a:gd name="T5" fmla="*/ 6 h 6"/>
                <a:gd name="T6" fmla="*/ 25 w 28"/>
                <a:gd name="T7" fmla="*/ 5 h 6"/>
                <a:gd name="T8" fmla="*/ 24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4" y="1"/>
                  </a:moveTo>
                  <a:cubicBezTo>
                    <a:pt x="17" y="2"/>
                    <a:pt x="10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8" y="6"/>
                    <a:pt x="25" y="5"/>
                  </a:cubicBezTo>
                  <a:cubicBezTo>
                    <a:pt x="28" y="5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0" name="Freeform 49"/>
            <p:cNvSpPr/>
            <p:nvPr/>
          </p:nvSpPr>
          <p:spPr bwMode="auto">
            <a:xfrm>
              <a:off x="1420" y="4106"/>
              <a:ext cx="95" cy="18"/>
            </a:xfrm>
            <a:custGeom>
              <a:avLst/>
              <a:gdLst>
                <a:gd name="T0" fmla="*/ 24 w 27"/>
                <a:gd name="T1" fmla="*/ 0 h 6"/>
                <a:gd name="T2" fmla="*/ 3 w 27"/>
                <a:gd name="T3" fmla="*/ 1 h 6"/>
                <a:gd name="T4" fmla="*/ 3 w 27"/>
                <a:gd name="T5" fmla="*/ 5 h 6"/>
                <a:gd name="T6" fmla="*/ 24 w 27"/>
                <a:gd name="T7" fmla="*/ 4 h 6"/>
                <a:gd name="T8" fmla="*/ 24 w 27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24" y="0"/>
                  </a:moveTo>
                  <a:cubicBezTo>
                    <a:pt x="17" y="0"/>
                    <a:pt x="10" y="0"/>
                    <a:pt x="3" y="1"/>
                  </a:cubicBezTo>
                  <a:cubicBezTo>
                    <a:pt x="1" y="1"/>
                    <a:pt x="0" y="6"/>
                    <a:pt x="3" y="5"/>
                  </a:cubicBezTo>
                  <a:cubicBezTo>
                    <a:pt x="10" y="4"/>
                    <a:pt x="17" y="4"/>
                    <a:pt x="24" y="4"/>
                  </a:cubicBezTo>
                  <a:cubicBezTo>
                    <a:pt x="27" y="4"/>
                    <a:pt x="27" y="0"/>
                    <a:pt x="24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1" name="Freeform 50"/>
            <p:cNvSpPr/>
            <p:nvPr/>
          </p:nvSpPr>
          <p:spPr bwMode="auto">
            <a:xfrm>
              <a:off x="1554" y="4103"/>
              <a:ext cx="88" cy="18"/>
            </a:xfrm>
            <a:custGeom>
              <a:avLst/>
              <a:gdLst>
                <a:gd name="T0" fmla="*/ 22 w 25"/>
                <a:gd name="T1" fmla="*/ 0 h 6"/>
                <a:gd name="T2" fmla="*/ 3 w 25"/>
                <a:gd name="T3" fmla="*/ 1 h 6"/>
                <a:gd name="T4" fmla="*/ 4 w 25"/>
                <a:gd name="T5" fmla="*/ 5 h 6"/>
                <a:gd name="T6" fmla="*/ 22 w 25"/>
                <a:gd name="T7" fmla="*/ 4 h 6"/>
                <a:gd name="T8" fmla="*/ 22 w 2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22" y="0"/>
                  </a:moveTo>
                  <a:cubicBezTo>
                    <a:pt x="16" y="0"/>
                    <a:pt x="9" y="0"/>
                    <a:pt x="3" y="1"/>
                  </a:cubicBezTo>
                  <a:cubicBezTo>
                    <a:pt x="0" y="1"/>
                    <a:pt x="1" y="6"/>
                    <a:pt x="4" y="5"/>
                  </a:cubicBezTo>
                  <a:cubicBezTo>
                    <a:pt x="10" y="4"/>
                    <a:pt x="16" y="4"/>
                    <a:pt x="22" y="4"/>
                  </a:cubicBezTo>
                  <a:cubicBezTo>
                    <a:pt x="25" y="4"/>
                    <a:pt x="25" y="0"/>
                    <a:pt x="22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2" name="Freeform 51"/>
            <p:cNvSpPr/>
            <p:nvPr/>
          </p:nvSpPr>
          <p:spPr bwMode="auto">
            <a:xfrm>
              <a:off x="1681" y="4106"/>
              <a:ext cx="91" cy="21"/>
            </a:xfrm>
            <a:custGeom>
              <a:avLst/>
              <a:gdLst>
                <a:gd name="T0" fmla="*/ 23 w 26"/>
                <a:gd name="T1" fmla="*/ 0 h 7"/>
                <a:gd name="T2" fmla="*/ 3 w 26"/>
                <a:gd name="T3" fmla="*/ 2 h 7"/>
                <a:gd name="T4" fmla="*/ 4 w 26"/>
                <a:gd name="T5" fmla="*/ 6 h 7"/>
                <a:gd name="T6" fmla="*/ 23 w 26"/>
                <a:gd name="T7" fmla="*/ 4 h 7"/>
                <a:gd name="T8" fmla="*/ 23 w 26"/>
                <a:gd name="T9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">
                  <a:moveTo>
                    <a:pt x="23" y="0"/>
                  </a:moveTo>
                  <a:cubicBezTo>
                    <a:pt x="16" y="0"/>
                    <a:pt x="9" y="1"/>
                    <a:pt x="3" y="2"/>
                  </a:cubicBezTo>
                  <a:cubicBezTo>
                    <a:pt x="0" y="2"/>
                    <a:pt x="1" y="7"/>
                    <a:pt x="4" y="6"/>
                  </a:cubicBezTo>
                  <a:cubicBezTo>
                    <a:pt x="10" y="5"/>
                    <a:pt x="17" y="4"/>
                    <a:pt x="23" y="4"/>
                  </a:cubicBezTo>
                  <a:cubicBezTo>
                    <a:pt x="26" y="4"/>
                    <a:pt x="26" y="0"/>
                    <a:pt x="23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3" name="Freeform 52"/>
            <p:cNvSpPr/>
            <p:nvPr/>
          </p:nvSpPr>
          <p:spPr bwMode="auto">
            <a:xfrm>
              <a:off x="1829" y="4103"/>
              <a:ext cx="99" cy="18"/>
            </a:xfrm>
            <a:custGeom>
              <a:avLst/>
              <a:gdLst>
                <a:gd name="T0" fmla="*/ 26 w 28"/>
                <a:gd name="T1" fmla="*/ 1 h 6"/>
                <a:gd name="T2" fmla="*/ 3 w 28"/>
                <a:gd name="T3" fmla="*/ 2 h 6"/>
                <a:gd name="T4" fmla="*/ 3 w 28"/>
                <a:gd name="T5" fmla="*/ 6 h 6"/>
                <a:gd name="T6" fmla="*/ 26 w 28"/>
                <a:gd name="T7" fmla="*/ 5 h 6"/>
                <a:gd name="T8" fmla="*/ 26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6" y="1"/>
                  </a:moveTo>
                  <a:cubicBezTo>
                    <a:pt x="18" y="0"/>
                    <a:pt x="11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8" y="4"/>
                    <a:pt x="26" y="5"/>
                  </a:cubicBezTo>
                  <a:cubicBezTo>
                    <a:pt x="28" y="6"/>
                    <a:pt x="28" y="1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4" name="Freeform 53"/>
            <p:cNvSpPr/>
            <p:nvPr/>
          </p:nvSpPr>
          <p:spPr bwMode="auto">
            <a:xfrm>
              <a:off x="1952" y="4094"/>
              <a:ext cx="106" cy="24"/>
            </a:xfrm>
            <a:custGeom>
              <a:avLst/>
              <a:gdLst>
                <a:gd name="T0" fmla="*/ 26 w 30"/>
                <a:gd name="T1" fmla="*/ 2 h 8"/>
                <a:gd name="T2" fmla="*/ 15 w 30"/>
                <a:gd name="T3" fmla="*/ 2 h 8"/>
                <a:gd name="T4" fmla="*/ 5 w 30"/>
                <a:gd name="T5" fmla="*/ 1 h 8"/>
                <a:gd name="T6" fmla="*/ 3 w 30"/>
                <a:gd name="T7" fmla="*/ 5 h 8"/>
                <a:gd name="T8" fmla="*/ 13 w 30"/>
                <a:gd name="T9" fmla="*/ 7 h 8"/>
                <a:gd name="T10" fmla="*/ 27 w 30"/>
                <a:gd name="T11" fmla="*/ 6 h 8"/>
                <a:gd name="T12" fmla="*/ 26 w 30"/>
                <a:gd name="T13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8">
                  <a:moveTo>
                    <a:pt x="26" y="2"/>
                  </a:moveTo>
                  <a:cubicBezTo>
                    <a:pt x="22" y="3"/>
                    <a:pt x="19" y="3"/>
                    <a:pt x="15" y="2"/>
                  </a:cubicBezTo>
                  <a:cubicBezTo>
                    <a:pt x="12" y="2"/>
                    <a:pt x="8" y="2"/>
                    <a:pt x="5" y="1"/>
                  </a:cubicBezTo>
                  <a:cubicBezTo>
                    <a:pt x="3" y="0"/>
                    <a:pt x="0" y="4"/>
                    <a:pt x="3" y="5"/>
                  </a:cubicBezTo>
                  <a:cubicBezTo>
                    <a:pt x="6" y="6"/>
                    <a:pt x="10" y="6"/>
                    <a:pt x="13" y="7"/>
                  </a:cubicBezTo>
                  <a:cubicBezTo>
                    <a:pt x="18" y="7"/>
                    <a:pt x="23" y="8"/>
                    <a:pt x="27" y="6"/>
                  </a:cubicBezTo>
                  <a:cubicBezTo>
                    <a:pt x="30" y="5"/>
                    <a:pt x="29" y="1"/>
                    <a:pt x="26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5" name="Freeform 54"/>
            <p:cNvSpPr/>
            <p:nvPr/>
          </p:nvSpPr>
          <p:spPr bwMode="auto">
            <a:xfrm>
              <a:off x="2104" y="4100"/>
              <a:ext cx="127" cy="24"/>
            </a:xfrm>
            <a:custGeom>
              <a:avLst/>
              <a:gdLst>
                <a:gd name="T0" fmla="*/ 34 w 36"/>
                <a:gd name="T1" fmla="*/ 3 h 8"/>
                <a:gd name="T2" fmla="*/ 3 w 36"/>
                <a:gd name="T3" fmla="*/ 2 h 8"/>
                <a:gd name="T4" fmla="*/ 3 w 36"/>
                <a:gd name="T5" fmla="*/ 6 h 8"/>
                <a:gd name="T6" fmla="*/ 32 w 36"/>
                <a:gd name="T7" fmla="*/ 7 h 8"/>
                <a:gd name="T8" fmla="*/ 34 w 36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8">
                  <a:moveTo>
                    <a:pt x="34" y="3"/>
                  </a:moveTo>
                  <a:cubicBezTo>
                    <a:pt x="24" y="0"/>
                    <a:pt x="14" y="1"/>
                    <a:pt x="3" y="2"/>
                  </a:cubicBezTo>
                  <a:cubicBezTo>
                    <a:pt x="1" y="2"/>
                    <a:pt x="0" y="7"/>
                    <a:pt x="3" y="6"/>
                  </a:cubicBezTo>
                  <a:cubicBezTo>
                    <a:pt x="13" y="5"/>
                    <a:pt x="23" y="4"/>
                    <a:pt x="32" y="7"/>
                  </a:cubicBezTo>
                  <a:cubicBezTo>
                    <a:pt x="35" y="8"/>
                    <a:pt x="36" y="4"/>
                    <a:pt x="34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6" name="Freeform 55"/>
            <p:cNvSpPr/>
            <p:nvPr/>
          </p:nvSpPr>
          <p:spPr bwMode="auto">
            <a:xfrm>
              <a:off x="2280" y="4100"/>
              <a:ext cx="106" cy="15"/>
            </a:xfrm>
            <a:custGeom>
              <a:avLst/>
              <a:gdLst>
                <a:gd name="T0" fmla="*/ 27 w 30"/>
                <a:gd name="T1" fmla="*/ 1 h 5"/>
                <a:gd name="T2" fmla="*/ 3 w 30"/>
                <a:gd name="T3" fmla="*/ 0 h 5"/>
                <a:gd name="T4" fmla="*/ 3 w 30"/>
                <a:gd name="T5" fmla="*/ 4 h 5"/>
                <a:gd name="T6" fmla="*/ 27 w 30"/>
                <a:gd name="T7" fmla="*/ 5 h 5"/>
                <a:gd name="T8" fmla="*/ 27 w 30"/>
                <a:gd name="T9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5">
                  <a:moveTo>
                    <a:pt x="27" y="1"/>
                  </a:moveTo>
                  <a:cubicBezTo>
                    <a:pt x="19" y="1"/>
                    <a:pt x="11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11" y="4"/>
                    <a:pt x="19" y="5"/>
                    <a:pt x="27" y="5"/>
                  </a:cubicBezTo>
                  <a:cubicBezTo>
                    <a:pt x="30" y="5"/>
                    <a:pt x="30" y="1"/>
                    <a:pt x="27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7" name="Freeform 56"/>
            <p:cNvSpPr/>
            <p:nvPr/>
          </p:nvSpPr>
          <p:spPr bwMode="auto">
            <a:xfrm>
              <a:off x="2414" y="4097"/>
              <a:ext cx="103" cy="30"/>
            </a:xfrm>
            <a:custGeom>
              <a:avLst/>
              <a:gdLst>
                <a:gd name="T0" fmla="*/ 24 w 29"/>
                <a:gd name="T1" fmla="*/ 1 h 10"/>
                <a:gd name="T2" fmla="*/ 4 w 29"/>
                <a:gd name="T3" fmla="*/ 3 h 10"/>
                <a:gd name="T4" fmla="*/ 2 w 29"/>
                <a:gd name="T5" fmla="*/ 7 h 10"/>
                <a:gd name="T6" fmla="*/ 26 w 29"/>
                <a:gd name="T7" fmla="*/ 5 h 10"/>
                <a:gd name="T8" fmla="*/ 24 w 29"/>
                <a:gd name="T9" fmla="*/ 1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0">
                  <a:moveTo>
                    <a:pt x="24" y="1"/>
                  </a:moveTo>
                  <a:cubicBezTo>
                    <a:pt x="18" y="2"/>
                    <a:pt x="10" y="5"/>
                    <a:pt x="4" y="3"/>
                  </a:cubicBezTo>
                  <a:cubicBezTo>
                    <a:pt x="1" y="2"/>
                    <a:pt x="0" y="6"/>
                    <a:pt x="2" y="7"/>
                  </a:cubicBezTo>
                  <a:cubicBezTo>
                    <a:pt x="10" y="10"/>
                    <a:pt x="18" y="6"/>
                    <a:pt x="26" y="5"/>
                  </a:cubicBezTo>
                  <a:cubicBezTo>
                    <a:pt x="29" y="5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8" name="Freeform 57"/>
            <p:cNvSpPr/>
            <p:nvPr/>
          </p:nvSpPr>
          <p:spPr bwMode="auto">
            <a:xfrm>
              <a:off x="2534" y="4097"/>
              <a:ext cx="120" cy="21"/>
            </a:xfrm>
            <a:custGeom>
              <a:avLst/>
              <a:gdLst>
                <a:gd name="T0" fmla="*/ 31 w 34"/>
                <a:gd name="T1" fmla="*/ 2 h 7"/>
                <a:gd name="T2" fmla="*/ 3 w 34"/>
                <a:gd name="T3" fmla="*/ 2 h 7"/>
                <a:gd name="T4" fmla="*/ 3 w 34"/>
                <a:gd name="T5" fmla="*/ 6 h 7"/>
                <a:gd name="T6" fmla="*/ 29 w 34"/>
                <a:gd name="T7" fmla="*/ 6 h 7"/>
                <a:gd name="T8" fmla="*/ 31 w 34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7">
                  <a:moveTo>
                    <a:pt x="31" y="2"/>
                  </a:moveTo>
                  <a:cubicBezTo>
                    <a:pt x="21" y="0"/>
                    <a:pt x="12" y="0"/>
                    <a:pt x="3" y="2"/>
                  </a:cubicBezTo>
                  <a:cubicBezTo>
                    <a:pt x="0" y="2"/>
                    <a:pt x="0" y="7"/>
                    <a:pt x="3" y="6"/>
                  </a:cubicBezTo>
                  <a:cubicBezTo>
                    <a:pt x="12" y="5"/>
                    <a:pt x="21" y="4"/>
                    <a:pt x="29" y="6"/>
                  </a:cubicBezTo>
                  <a:cubicBezTo>
                    <a:pt x="32" y="7"/>
                    <a:pt x="34" y="2"/>
                    <a:pt x="31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9" name="Freeform 58"/>
            <p:cNvSpPr/>
            <p:nvPr/>
          </p:nvSpPr>
          <p:spPr bwMode="auto">
            <a:xfrm>
              <a:off x="2682" y="4103"/>
              <a:ext cx="110" cy="21"/>
            </a:xfrm>
            <a:custGeom>
              <a:avLst/>
              <a:gdLst>
                <a:gd name="T0" fmla="*/ 26 w 31"/>
                <a:gd name="T1" fmla="*/ 1 h 7"/>
                <a:gd name="T2" fmla="*/ 4 w 31"/>
                <a:gd name="T3" fmla="*/ 1 h 7"/>
                <a:gd name="T4" fmla="*/ 3 w 31"/>
                <a:gd name="T5" fmla="*/ 5 h 7"/>
                <a:gd name="T6" fmla="*/ 28 w 31"/>
                <a:gd name="T7" fmla="*/ 5 h 7"/>
                <a:gd name="T8" fmla="*/ 26 w 31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6" y="1"/>
                  </a:moveTo>
                  <a:cubicBezTo>
                    <a:pt x="19" y="2"/>
                    <a:pt x="12" y="3"/>
                    <a:pt x="4" y="1"/>
                  </a:cubicBezTo>
                  <a:cubicBezTo>
                    <a:pt x="2" y="0"/>
                    <a:pt x="0" y="4"/>
                    <a:pt x="3" y="5"/>
                  </a:cubicBezTo>
                  <a:cubicBezTo>
                    <a:pt x="11" y="7"/>
                    <a:pt x="20" y="6"/>
                    <a:pt x="28" y="5"/>
                  </a:cubicBezTo>
                  <a:cubicBezTo>
                    <a:pt x="31" y="5"/>
                    <a:pt x="29" y="0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0" name="Freeform 59"/>
            <p:cNvSpPr/>
            <p:nvPr/>
          </p:nvSpPr>
          <p:spPr bwMode="auto">
            <a:xfrm>
              <a:off x="2848" y="4094"/>
              <a:ext cx="102" cy="24"/>
            </a:xfrm>
            <a:custGeom>
              <a:avLst/>
              <a:gdLst>
                <a:gd name="T0" fmla="*/ 26 w 29"/>
                <a:gd name="T1" fmla="*/ 3 h 8"/>
                <a:gd name="T2" fmla="*/ 3 w 29"/>
                <a:gd name="T3" fmla="*/ 3 h 8"/>
                <a:gd name="T4" fmla="*/ 3 w 29"/>
                <a:gd name="T5" fmla="*/ 7 h 8"/>
                <a:gd name="T6" fmla="*/ 25 w 29"/>
                <a:gd name="T7" fmla="*/ 7 h 8"/>
                <a:gd name="T8" fmla="*/ 26 w 29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8">
                  <a:moveTo>
                    <a:pt x="26" y="3"/>
                  </a:moveTo>
                  <a:cubicBezTo>
                    <a:pt x="18" y="0"/>
                    <a:pt x="11" y="2"/>
                    <a:pt x="3" y="3"/>
                  </a:cubicBezTo>
                  <a:cubicBezTo>
                    <a:pt x="0" y="3"/>
                    <a:pt x="0" y="7"/>
                    <a:pt x="3" y="7"/>
                  </a:cubicBezTo>
                  <a:cubicBezTo>
                    <a:pt x="11" y="7"/>
                    <a:pt x="18" y="4"/>
                    <a:pt x="25" y="7"/>
                  </a:cubicBezTo>
                  <a:cubicBezTo>
                    <a:pt x="28" y="8"/>
                    <a:pt x="29" y="4"/>
                    <a:pt x="26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1" name="Freeform 60"/>
            <p:cNvSpPr/>
            <p:nvPr/>
          </p:nvSpPr>
          <p:spPr bwMode="auto">
            <a:xfrm>
              <a:off x="2993" y="4103"/>
              <a:ext cx="81" cy="12"/>
            </a:xfrm>
            <a:custGeom>
              <a:avLst/>
              <a:gdLst>
                <a:gd name="T0" fmla="*/ 20 w 23"/>
                <a:gd name="T1" fmla="*/ 0 h 4"/>
                <a:gd name="T2" fmla="*/ 3 w 23"/>
                <a:gd name="T3" fmla="*/ 0 h 4"/>
                <a:gd name="T4" fmla="*/ 3 w 23"/>
                <a:gd name="T5" fmla="*/ 4 h 4"/>
                <a:gd name="T6" fmla="*/ 20 w 23"/>
                <a:gd name="T7" fmla="*/ 4 h 4"/>
                <a:gd name="T8" fmla="*/ 20 w 23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4">
                  <a:moveTo>
                    <a:pt x="20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3" y="4"/>
                    <a:pt x="23" y="0"/>
                    <a:pt x="20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2" name="Freeform 61"/>
            <p:cNvSpPr/>
            <p:nvPr/>
          </p:nvSpPr>
          <p:spPr bwMode="auto">
            <a:xfrm>
              <a:off x="3155" y="4100"/>
              <a:ext cx="88" cy="24"/>
            </a:xfrm>
            <a:custGeom>
              <a:avLst/>
              <a:gdLst>
                <a:gd name="T0" fmla="*/ 22 w 25"/>
                <a:gd name="T1" fmla="*/ 3 h 8"/>
                <a:gd name="T2" fmla="*/ 3 w 25"/>
                <a:gd name="T3" fmla="*/ 3 h 8"/>
                <a:gd name="T4" fmla="*/ 5 w 25"/>
                <a:gd name="T5" fmla="*/ 7 h 8"/>
                <a:gd name="T6" fmla="*/ 21 w 25"/>
                <a:gd name="T7" fmla="*/ 7 h 8"/>
                <a:gd name="T8" fmla="*/ 22 w 25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8">
                  <a:moveTo>
                    <a:pt x="22" y="3"/>
                  </a:moveTo>
                  <a:cubicBezTo>
                    <a:pt x="16" y="2"/>
                    <a:pt x="9" y="0"/>
                    <a:pt x="3" y="3"/>
                  </a:cubicBezTo>
                  <a:cubicBezTo>
                    <a:pt x="0" y="4"/>
                    <a:pt x="2" y="8"/>
                    <a:pt x="5" y="7"/>
                  </a:cubicBezTo>
                  <a:cubicBezTo>
                    <a:pt x="10" y="5"/>
                    <a:pt x="16" y="6"/>
                    <a:pt x="21" y="7"/>
                  </a:cubicBezTo>
                  <a:cubicBezTo>
                    <a:pt x="24" y="8"/>
                    <a:pt x="25" y="3"/>
                    <a:pt x="2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3" name="Freeform 62"/>
            <p:cNvSpPr/>
            <p:nvPr/>
          </p:nvSpPr>
          <p:spPr bwMode="auto">
            <a:xfrm>
              <a:off x="3300" y="4106"/>
              <a:ext cx="109" cy="18"/>
            </a:xfrm>
            <a:custGeom>
              <a:avLst/>
              <a:gdLst>
                <a:gd name="T0" fmla="*/ 28 w 31"/>
                <a:gd name="T1" fmla="*/ 0 h 6"/>
                <a:gd name="T2" fmla="*/ 3 w 31"/>
                <a:gd name="T3" fmla="*/ 1 h 6"/>
                <a:gd name="T4" fmla="*/ 3 w 31"/>
                <a:gd name="T5" fmla="*/ 5 h 6"/>
                <a:gd name="T6" fmla="*/ 28 w 31"/>
                <a:gd name="T7" fmla="*/ 4 h 6"/>
                <a:gd name="T8" fmla="*/ 28 w 3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">
                  <a:moveTo>
                    <a:pt x="28" y="0"/>
                  </a:moveTo>
                  <a:cubicBezTo>
                    <a:pt x="20" y="0"/>
                    <a:pt x="11" y="0"/>
                    <a:pt x="3" y="1"/>
                  </a:cubicBezTo>
                  <a:cubicBezTo>
                    <a:pt x="0" y="1"/>
                    <a:pt x="0" y="6"/>
                    <a:pt x="3" y="5"/>
                  </a:cubicBezTo>
                  <a:cubicBezTo>
                    <a:pt x="11" y="4"/>
                    <a:pt x="20" y="4"/>
                    <a:pt x="28" y="4"/>
                  </a:cubicBezTo>
                  <a:cubicBezTo>
                    <a:pt x="31" y="4"/>
                    <a:pt x="31" y="0"/>
                    <a:pt x="28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4" name="Freeform 63"/>
            <p:cNvSpPr/>
            <p:nvPr/>
          </p:nvSpPr>
          <p:spPr bwMode="auto">
            <a:xfrm>
              <a:off x="3434" y="4100"/>
              <a:ext cx="99" cy="24"/>
            </a:xfrm>
            <a:custGeom>
              <a:avLst/>
              <a:gdLst>
                <a:gd name="T0" fmla="*/ 24 w 28"/>
                <a:gd name="T1" fmla="*/ 1 h 8"/>
                <a:gd name="T2" fmla="*/ 4 w 28"/>
                <a:gd name="T3" fmla="*/ 2 h 8"/>
                <a:gd name="T4" fmla="*/ 3 w 28"/>
                <a:gd name="T5" fmla="*/ 6 h 8"/>
                <a:gd name="T6" fmla="*/ 26 w 28"/>
                <a:gd name="T7" fmla="*/ 5 h 8"/>
                <a:gd name="T8" fmla="*/ 24 w 28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24" y="1"/>
                  </a:moveTo>
                  <a:cubicBezTo>
                    <a:pt x="18" y="2"/>
                    <a:pt x="11" y="4"/>
                    <a:pt x="4" y="2"/>
                  </a:cubicBezTo>
                  <a:cubicBezTo>
                    <a:pt x="2" y="1"/>
                    <a:pt x="0" y="5"/>
                    <a:pt x="3" y="6"/>
                  </a:cubicBezTo>
                  <a:cubicBezTo>
                    <a:pt x="11" y="8"/>
                    <a:pt x="18" y="6"/>
                    <a:pt x="26" y="5"/>
                  </a:cubicBezTo>
                  <a:cubicBezTo>
                    <a:pt x="28" y="5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5" name="Freeform 64"/>
            <p:cNvSpPr/>
            <p:nvPr/>
          </p:nvSpPr>
          <p:spPr bwMode="auto">
            <a:xfrm>
              <a:off x="3564" y="4097"/>
              <a:ext cx="103" cy="21"/>
            </a:xfrm>
            <a:custGeom>
              <a:avLst/>
              <a:gdLst>
                <a:gd name="T0" fmla="*/ 26 w 29"/>
                <a:gd name="T1" fmla="*/ 3 h 7"/>
                <a:gd name="T2" fmla="*/ 4 w 29"/>
                <a:gd name="T3" fmla="*/ 1 h 7"/>
                <a:gd name="T4" fmla="*/ 3 w 29"/>
                <a:gd name="T5" fmla="*/ 5 h 7"/>
                <a:gd name="T6" fmla="*/ 26 w 29"/>
                <a:gd name="T7" fmla="*/ 7 h 7"/>
                <a:gd name="T8" fmla="*/ 26 w 29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7">
                  <a:moveTo>
                    <a:pt x="26" y="3"/>
                  </a:moveTo>
                  <a:cubicBezTo>
                    <a:pt x="19" y="3"/>
                    <a:pt x="11" y="3"/>
                    <a:pt x="4" y="1"/>
                  </a:cubicBezTo>
                  <a:cubicBezTo>
                    <a:pt x="2" y="0"/>
                    <a:pt x="0" y="4"/>
                    <a:pt x="3" y="5"/>
                  </a:cubicBezTo>
                  <a:cubicBezTo>
                    <a:pt x="10" y="7"/>
                    <a:pt x="19" y="7"/>
                    <a:pt x="26" y="7"/>
                  </a:cubicBezTo>
                  <a:cubicBezTo>
                    <a:pt x="29" y="7"/>
                    <a:pt x="29" y="3"/>
                    <a:pt x="26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6" name="Freeform 65"/>
            <p:cNvSpPr/>
            <p:nvPr/>
          </p:nvSpPr>
          <p:spPr bwMode="auto">
            <a:xfrm>
              <a:off x="3698" y="4094"/>
              <a:ext cx="106" cy="18"/>
            </a:xfrm>
            <a:custGeom>
              <a:avLst/>
              <a:gdLst>
                <a:gd name="T0" fmla="*/ 27 w 30"/>
                <a:gd name="T1" fmla="*/ 1 h 6"/>
                <a:gd name="T2" fmla="*/ 3 w 30"/>
                <a:gd name="T3" fmla="*/ 2 h 6"/>
                <a:gd name="T4" fmla="*/ 3 w 30"/>
                <a:gd name="T5" fmla="*/ 6 h 6"/>
                <a:gd name="T6" fmla="*/ 27 w 30"/>
                <a:gd name="T7" fmla="*/ 5 h 6"/>
                <a:gd name="T8" fmla="*/ 27 w 30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27" y="1"/>
                  </a:moveTo>
                  <a:cubicBezTo>
                    <a:pt x="19" y="1"/>
                    <a:pt x="11" y="1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9" y="5"/>
                    <a:pt x="27" y="5"/>
                  </a:cubicBezTo>
                  <a:cubicBezTo>
                    <a:pt x="30" y="5"/>
                    <a:pt x="30" y="0"/>
                    <a:pt x="27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7" name="Freeform 66"/>
            <p:cNvSpPr/>
            <p:nvPr/>
          </p:nvSpPr>
          <p:spPr bwMode="auto">
            <a:xfrm>
              <a:off x="3846" y="4103"/>
              <a:ext cx="85" cy="18"/>
            </a:xfrm>
            <a:custGeom>
              <a:avLst/>
              <a:gdLst>
                <a:gd name="T0" fmla="*/ 21 w 24"/>
                <a:gd name="T1" fmla="*/ 1 h 6"/>
                <a:gd name="T2" fmla="*/ 3 w 24"/>
                <a:gd name="T3" fmla="*/ 0 h 6"/>
                <a:gd name="T4" fmla="*/ 3 w 24"/>
                <a:gd name="T5" fmla="*/ 4 h 6"/>
                <a:gd name="T6" fmla="*/ 20 w 24"/>
                <a:gd name="T7" fmla="*/ 5 h 6"/>
                <a:gd name="T8" fmla="*/ 21 w 24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21" y="1"/>
                  </a:moveTo>
                  <a:cubicBezTo>
                    <a:pt x="15" y="0"/>
                    <a:pt x="9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9" y="4"/>
                    <a:pt x="14" y="4"/>
                    <a:pt x="20" y="5"/>
                  </a:cubicBezTo>
                  <a:cubicBezTo>
                    <a:pt x="23" y="6"/>
                    <a:pt x="24" y="1"/>
                    <a:pt x="21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8" name="Freeform 67"/>
            <p:cNvSpPr/>
            <p:nvPr/>
          </p:nvSpPr>
          <p:spPr bwMode="auto">
            <a:xfrm>
              <a:off x="3977" y="4094"/>
              <a:ext cx="109" cy="24"/>
            </a:xfrm>
            <a:custGeom>
              <a:avLst/>
              <a:gdLst>
                <a:gd name="T0" fmla="*/ 28 w 31"/>
                <a:gd name="T1" fmla="*/ 2 h 8"/>
                <a:gd name="T2" fmla="*/ 3 w 31"/>
                <a:gd name="T3" fmla="*/ 3 h 8"/>
                <a:gd name="T4" fmla="*/ 4 w 31"/>
                <a:gd name="T5" fmla="*/ 7 h 8"/>
                <a:gd name="T6" fmla="*/ 28 w 31"/>
                <a:gd name="T7" fmla="*/ 6 h 8"/>
                <a:gd name="T8" fmla="*/ 28 w 31"/>
                <a:gd name="T9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8">
                  <a:moveTo>
                    <a:pt x="28" y="2"/>
                  </a:moveTo>
                  <a:cubicBezTo>
                    <a:pt x="20" y="2"/>
                    <a:pt x="11" y="0"/>
                    <a:pt x="3" y="3"/>
                  </a:cubicBezTo>
                  <a:cubicBezTo>
                    <a:pt x="0" y="4"/>
                    <a:pt x="2" y="8"/>
                    <a:pt x="4" y="7"/>
                  </a:cubicBezTo>
                  <a:cubicBezTo>
                    <a:pt x="12" y="5"/>
                    <a:pt x="20" y="6"/>
                    <a:pt x="28" y="6"/>
                  </a:cubicBezTo>
                  <a:cubicBezTo>
                    <a:pt x="31" y="6"/>
                    <a:pt x="31" y="2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9" name="Freeform 68"/>
            <p:cNvSpPr/>
            <p:nvPr/>
          </p:nvSpPr>
          <p:spPr bwMode="auto">
            <a:xfrm>
              <a:off x="4129" y="4092"/>
              <a:ext cx="102" cy="17"/>
            </a:xfrm>
            <a:custGeom>
              <a:avLst/>
              <a:gdLst>
                <a:gd name="T0" fmla="*/ 25 w 29"/>
                <a:gd name="T1" fmla="*/ 1 h 6"/>
                <a:gd name="T2" fmla="*/ 3 w 29"/>
                <a:gd name="T3" fmla="*/ 2 h 6"/>
                <a:gd name="T4" fmla="*/ 3 w 29"/>
                <a:gd name="T5" fmla="*/ 6 h 6"/>
                <a:gd name="T6" fmla="*/ 26 w 29"/>
                <a:gd name="T7" fmla="*/ 5 h 6"/>
                <a:gd name="T8" fmla="*/ 25 w 29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5" y="1"/>
                  </a:moveTo>
                  <a:cubicBezTo>
                    <a:pt x="17" y="2"/>
                    <a:pt x="10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8" y="6"/>
                    <a:pt x="26" y="5"/>
                  </a:cubicBezTo>
                  <a:cubicBezTo>
                    <a:pt x="29" y="4"/>
                    <a:pt x="27" y="0"/>
                    <a:pt x="25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0" name="Freeform 69"/>
            <p:cNvSpPr/>
            <p:nvPr/>
          </p:nvSpPr>
          <p:spPr bwMode="auto">
            <a:xfrm>
              <a:off x="4273" y="4103"/>
              <a:ext cx="110" cy="21"/>
            </a:xfrm>
            <a:custGeom>
              <a:avLst/>
              <a:gdLst>
                <a:gd name="T0" fmla="*/ 28 w 31"/>
                <a:gd name="T1" fmla="*/ 2 h 7"/>
                <a:gd name="T2" fmla="*/ 3 w 31"/>
                <a:gd name="T3" fmla="*/ 2 h 7"/>
                <a:gd name="T4" fmla="*/ 3 w 31"/>
                <a:gd name="T5" fmla="*/ 6 h 7"/>
                <a:gd name="T6" fmla="*/ 27 w 31"/>
                <a:gd name="T7" fmla="*/ 6 h 7"/>
                <a:gd name="T8" fmla="*/ 28 w 31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8" y="2"/>
                  </a:moveTo>
                  <a:cubicBezTo>
                    <a:pt x="20" y="0"/>
                    <a:pt x="11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9" y="4"/>
                    <a:pt x="27" y="6"/>
                  </a:cubicBezTo>
                  <a:cubicBezTo>
                    <a:pt x="30" y="7"/>
                    <a:pt x="31" y="3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1" name="Freeform 70"/>
            <p:cNvSpPr/>
            <p:nvPr/>
          </p:nvSpPr>
          <p:spPr bwMode="auto">
            <a:xfrm>
              <a:off x="4432" y="4097"/>
              <a:ext cx="95" cy="24"/>
            </a:xfrm>
            <a:custGeom>
              <a:avLst/>
              <a:gdLst>
                <a:gd name="T0" fmla="*/ 23 w 27"/>
                <a:gd name="T1" fmla="*/ 1 h 8"/>
                <a:gd name="T2" fmla="*/ 4 w 27"/>
                <a:gd name="T3" fmla="*/ 2 h 8"/>
                <a:gd name="T4" fmla="*/ 3 w 27"/>
                <a:gd name="T5" fmla="*/ 6 h 8"/>
                <a:gd name="T6" fmla="*/ 24 w 27"/>
                <a:gd name="T7" fmla="*/ 5 h 8"/>
                <a:gd name="T8" fmla="*/ 23 w 27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8">
                  <a:moveTo>
                    <a:pt x="23" y="1"/>
                  </a:moveTo>
                  <a:cubicBezTo>
                    <a:pt x="17" y="2"/>
                    <a:pt x="10" y="3"/>
                    <a:pt x="4" y="2"/>
                  </a:cubicBezTo>
                  <a:cubicBezTo>
                    <a:pt x="1" y="1"/>
                    <a:pt x="0" y="6"/>
                    <a:pt x="3" y="6"/>
                  </a:cubicBezTo>
                  <a:cubicBezTo>
                    <a:pt x="10" y="8"/>
                    <a:pt x="17" y="6"/>
                    <a:pt x="24" y="5"/>
                  </a:cubicBezTo>
                  <a:cubicBezTo>
                    <a:pt x="27" y="5"/>
                    <a:pt x="26" y="0"/>
                    <a:pt x="23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2" name="Freeform 71"/>
            <p:cNvSpPr/>
            <p:nvPr/>
          </p:nvSpPr>
          <p:spPr bwMode="auto">
            <a:xfrm>
              <a:off x="4580" y="4094"/>
              <a:ext cx="120" cy="27"/>
            </a:xfrm>
            <a:custGeom>
              <a:avLst/>
              <a:gdLst>
                <a:gd name="T0" fmla="*/ 31 w 34"/>
                <a:gd name="T1" fmla="*/ 1 h 9"/>
                <a:gd name="T2" fmla="*/ 18 w 34"/>
                <a:gd name="T3" fmla="*/ 2 h 9"/>
                <a:gd name="T4" fmla="*/ 5 w 34"/>
                <a:gd name="T5" fmla="*/ 1 h 9"/>
                <a:gd name="T6" fmla="*/ 2 w 34"/>
                <a:gd name="T7" fmla="*/ 5 h 9"/>
                <a:gd name="T8" fmla="*/ 31 w 34"/>
                <a:gd name="T9" fmla="*/ 5 h 9"/>
                <a:gd name="T10" fmla="*/ 31 w 34"/>
                <a:gd name="T11" fmla="*/ 1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" h="9">
                  <a:moveTo>
                    <a:pt x="31" y="1"/>
                  </a:moveTo>
                  <a:cubicBezTo>
                    <a:pt x="27" y="1"/>
                    <a:pt x="22" y="1"/>
                    <a:pt x="18" y="2"/>
                  </a:cubicBezTo>
                  <a:cubicBezTo>
                    <a:pt x="14" y="2"/>
                    <a:pt x="9" y="3"/>
                    <a:pt x="5" y="1"/>
                  </a:cubicBezTo>
                  <a:cubicBezTo>
                    <a:pt x="2" y="0"/>
                    <a:pt x="0" y="3"/>
                    <a:pt x="2" y="5"/>
                  </a:cubicBezTo>
                  <a:cubicBezTo>
                    <a:pt x="11" y="9"/>
                    <a:pt x="22" y="5"/>
                    <a:pt x="31" y="5"/>
                  </a:cubicBezTo>
                  <a:cubicBezTo>
                    <a:pt x="34" y="5"/>
                    <a:pt x="34" y="0"/>
                    <a:pt x="31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3" name="Freeform 72"/>
            <p:cNvSpPr/>
            <p:nvPr/>
          </p:nvSpPr>
          <p:spPr bwMode="auto">
            <a:xfrm>
              <a:off x="4735" y="4092"/>
              <a:ext cx="110" cy="20"/>
            </a:xfrm>
            <a:custGeom>
              <a:avLst/>
              <a:gdLst>
                <a:gd name="T0" fmla="*/ 28 w 31"/>
                <a:gd name="T1" fmla="*/ 2 h 7"/>
                <a:gd name="T2" fmla="*/ 3 w 31"/>
                <a:gd name="T3" fmla="*/ 3 h 7"/>
                <a:gd name="T4" fmla="*/ 5 w 31"/>
                <a:gd name="T5" fmla="*/ 7 h 7"/>
                <a:gd name="T6" fmla="*/ 27 w 31"/>
                <a:gd name="T7" fmla="*/ 6 h 7"/>
                <a:gd name="T8" fmla="*/ 28 w 31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8" y="2"/>
                  </a:moveTo>
                  <a:cubicBezTo>
                    <a:pt x="20" y="0"/>
                    <a:pt x="11" y="1"/>
                    <a:pt x="3" y="3"/>
                  </a:cubicBezTo>
                  <a:cubicBezTo>
                    <a:pt x="0" y="3"/>
                    <a:pt x="2" y="7"/>
                    <a:pt x="5" y="7"/>
                  </a:cubicBezTo>
                  <a:cubicBezTo>
                    <a:pt x="12" y="6"/>
                    <a:pt x="19" y="4"/>
                    <a:pt x="27" y="6"/>
                  </a:cubicBezTo>
                  <a:cubicBezTo>
                    <a:pt x="29" y="7"/>
                    <a:pt x="31" y="2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4" name="Freeform 73"/>
            <p:cNvSpPr/>
            <p:nvPr/>
          </p:nvSpPr>
          <p:spPr bwMode="auto">
            <a:xfrm>
              <a:off x="4912" y="4097"/>
              <a:ext cx="84" cy="18"/>
            </a:xfrm>
            <a:custGeom>
              <a:avLst/>
              <a:gdLst>
                <a:gd name="T0" fmla="*/ 21 w 24"/>
                <a:gd name="T1" fmla="*/ 1 h 6"/>
                <a:gd name="T2" fmla="*/ 4 w 24"/>
                <a:gd name="T3" fmla="*/ 1 h 6"/>
                <a:gd name="T4" fmla="*/ 3 w 24"/>
                <a:gd name="T5" fmla="*/ 5 h 6"/>
                <a:gd name="T6" fmla="*/ 21 w 24"/>
                <a:gd name="T7" fmla="*/ 5 h 6"/>
                <a:gd name="T8" fmla="*/ 21 w 24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21" y="1"/>
                  </a:moveTo>
                  <a:cubicBezTo>
                    <a:pt x="16" y="1"/>
                    <a:pt x="10" y="2"/>
                    <a:pt x="4" y="1"/>
                  </a:cubicBezTo>
                  <a:cubicBezTo>
                    <a:pt x="1" y="0"/>
                    <a:pt x="0" y="5"/>
                    <a:pt x="3" y="5"/>
                  </a:cubicBezTo>
                  <a:cubicBezTo>
                    <a:pt x="9" y="6"/>
                    <a:pt x="15" y="5"/>
                    <a:pt x="21" y="5"/>
                  </a:cubicBezTo>
                  <a:cubicBezTo>
                    <a:pt x="24" y="5"/>
                    <a:pt x="24" y="1"/>
                    <a:pt x="21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5" name="Freeform 74"/>
            <p:cNvSpPr/>
            <p:nvPr/>
          </p:nvSpPr>
          <p:spPr bwMode="auto">
            <a:xfrm>
              <a:off x="5060" y="4100"/>
              <a:ext cx="92" cy="18"/>
            </a:xfrm>
            <a:custGeom>
              <a:avLst/>
              <a:gdLst>
                <a:gd name="T0" fmla="*/ 23 w 26"/>
                <a:gd name="T1" fmla="*/ 1 h 6"/>
                <a:gd name="T2" fmla="*/ 3 w 26"/>
                <a:gd name="T3" fmla="*/ 0 h 6"/>
                <a:gd name="T4" fmla="*/ 3 w 26"/>
                <a:gd name="T5" fmla="*/ 4 h 6"/>
                <a:gd name="T6" fmla="*/ 22 w 26"/>
                <a:gd name="T7" fmla="*/ 5 h 6"/>
                <a:gd name="T8" fmla="*/ 23 w 26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23" y="1"/>
                  </a:moveTo>
                  <a:cubicBezTo>
                    <a:pt x="16" y="0"/>
                    <a:pt x="9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9" y="4"/>
                    <a:pt x="16" y="4"/>
                    <a:pt x="22" y="5"/>
                  </a:cubicBezTo>
                  <a:cubicBezTo>
                    <a:pt x="25" y="6"/>
                    <a:pt x="26" y="1"/>
                    <a:pt x="23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6" name="Freeform 75"/>
            <p:cNvSpPr/>
            <p:nvPr/>
          </p:nvSpPr>
          <p:spPr bwMode="auto">
            <a:xfrm>
              <a:off x="5190" y="4094"/>
              <a:ext cx="103" cy="18"/>
            </a:xfrm>
            <a:custGeom>
              <a:avLst/>
              <a:gdLst>
                <a:gd name="T0" fmla="*/ 26 w 29"/>
                <a:gd name="T1" fmla="*/ 1 h 6"/>
                <a:gd name="T2" fmla="*/ 2 w 29"/>
                <a:gd name="T3" fmla="*/ 2 h 6"/>
                <a:gd name="T4" fmla="*/ 2 w 29"/>
                <a:gd name="T5" fmla="*/ 6 h 6"/>
                <a:gd name="T6" fmla="*/ 26 w 29"/>
                <a:gd name="T7" fmla="*/ 5 h 6"/>
                <a:gd name="T8" fmla="*/ 26 w 29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6" y="1"/>
                  </a:moveTo>
                  <a:cubicBezTo>
                    <a:pt x="18" y="2"/>
                    <a:pt x="10" y="2"/>
                    <a:pt x="2" y="2"/>
                  </a:cubicBezTo>
                  <a:cubicBezTo>
                    <a:pt x="0" y="2"/>
                    <a:pt x="0" y="6"/>
                    <a:pt x="2" y="6"/>
                  </a:cubicBezTo>
                  <a:cubicBezTo>
                    <a:pt x="10" y="6"/>
                    <a:pt x="18" y="6"/>
                    <a:pt x="26" y="5"/>
                  </a:cubicBezTo>
                  <a:cubicBezTo>
                    <a:pt x="29" y="5"/>
                    <a:pt x="29" y="0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7" name="Freeform 76"/>
            <p:cNvSpPr/>
            <p:nvPr/>
          </p:nvSpPr>
          <p:spPr bwMode="auto">
            <a:xfrm>
              <a:off x="5339" y="4092"/>
              <a:ext cx="116" cy="20"/>
            </a:xfrm>
            <a:custGeom>
              <a:avLst/>
              <a:gdLst>
                <a:gd name="T0" fmla="*/ 30 w 33"/>
                <a:gd name="T1" fmla="*/ 2 h 7"/>
                <a:gd name="T2" fmla="*/ 3 w 33"/>
                <a:gd name="T3" fmla="*/ 0 h 7"/>
                <a:gd name="T4" fmla="*/ 3 w 33"/>
                <a:gd name="T5" fmla="*/ 0 h 7"/>
                <a:gd name="T6" fmla="*/ 3 w 33"/>
                <a:gd name="T7" fmla="*/ 0 h 7"/>
                <a:gd name="T8" fmla="*/ 3 w 33"/>
                <a:gd name="T9" fmla="*/ 5 h 7"/>
                <a:gd name="T10" fmla="*/ 28 w 33"/>
                <a:gd name="T11" fmla="*/ 6 h 7"/>
                <a:gd name="T12" fmla="*/ 30 w 33"/>
                <a:gd name="T13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7">
                  <a:moveTo>
                    <a:pt x="30" y="2"/>
                  </a:moveTo>
                  <a:cubicBezTo>
                    <a:pt x="21" y="0"/>
                    <a:pt x="12" y="1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11" y="6"/>
                    <a:pt x="20" y="4"/>
                    <a:pt x="28" y="6"/>
                  </a:cubicBezTo>
                  <a:cubicBezTo>
                    <a:pt x="31" y="7"/>
                    <a:pt x="33" y="2"/>
                    <a:pt x="30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8" name="Freeform 77"/>
            <p:cNvSpPr/>
            <p:nvPr/>
          </p:nvSpPr>
          <p:spPr bwMode="auto">
            <a:xfrm>
              <a:off x="5480" y="4089"/>
              <a:ext cx="102" cy="14"/>
            </a:xfrm>
            <a:custGeom>
              <a:avLst/>
              <a:gdLst>
                <a:gd name="T0" fmla="*/ 26 w 29"/>
                <a:gd name="T1" fmla="*/ 0 h 5"/>
                <a:gd name="T2" fmla="*/ 3 w 29"/>
                <a:gd name="T3" fmla="*/ 0 h 5"/>
                <a:gd name="T4" fmla="*/ 3 w 29"/>
                <a:gd name="T5" fmla="*/ 5 h 5"/>
                <a:gd name="T6" fmla="*/ 26 w 29"/>
                <a:gd name="T7" fmla="*/ 5 h 5"/>
                <a:gd name="T8" fmla="*/ 26 w 29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5">
                  <a:moveTo>
                    <a:pt x="26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9" y="5"/>
                    <a:pt x="29" y="0"/>
                    <a:pt x="26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9" name="Freeform 78"/>
            <p:cNvSpPr/>
            <p:nvPr/>
          </p:nvSpPr>
          <p:spPr bwMode="auto">
            <a:xfrm>
              <a:off x="5600" y="4089"/>
              <a:ext cx="98" cy="23"/>
            </a:xfrm>
            <a:custGeom>
              <a:avLst/>
              <a:gdLst>
                <a:gd name="T0" fmla="*/ 24 w 28"/>
                <a:gd name="T1" fmla="*/ 2 h 8"/>
                <a:gd name="T2" fmla="*/ 4 w 28"/>
                <a:gd name="T3" fmla="*/ 0 h 8"/>
                <a:gd name="T4" fmla="*/ 3 w 28"/>
                <a:gd name="T5" fmla="*/ 5 h 8"/>
                <a:gd name="T6" fmla="*/ 25 w 28"/>
                <a:gd name="T7" fmla="*/ 6 h 8"/>
                <a:gd name="T8" fmla="*/ 24 w 28"/>
                <a:gd name="T9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24" y="2"/>
                  </a:moveTo>
                  <a:cubicBezTo>
                    <a:pt x="17" y="3"/>
                    <a:pt x="11" y="3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ubicBezTo>
                    <a:pt x="10" y="7"/>
                    <a:pt x="18" y="8"/>
                    <a:pt x="25" y="6"/>
                  </a:cubicBezTo>
                  <a:cubicBezTo>
                    <a:pt x="28" y="5"/>
                    <a:pt x="27" y="1"/>
                    <a:pt x="24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0" name="Freeform 79"/>
            <p:cNvSpPr/>
            <p:nvPr/>
          </p:nvSpPr>
          <p:spPr bwMode="auto">
            <a:xfrm>
              <a:off x="5727" y="4103"/>
              <a:ext cx="98" cy="18"/>
            </a:xfrm>
            <a:custGeom>
              <a:avLst/>
              <a:gdLst>
                <a:gd name="T0" fmla="*/ 26 w 28"/>
                <a:gd name="T1" fmla="*/ 1 h 6"/>
                <a:gd name="T2" fmla="*/ 3 w 28"/>
                <a:gd name="T3" fmla="*/ 0 h 6"/>
                <a:gd name="T4" fmla="*/ 3 w 28"/>
                <a:gd name="T5" fmla="*/ 4 h 6"/>
                <a:gd name="T6" fmla="*/ 26 w 28"/>
                <a:gd name="T7" fmla="*/ 5 h 6"/>
                <a:gd name="T8" fmla="*/ 26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6" y="1"/>
                  </a:moveTo>
                  <a:cubicBezTo>
                    <a:pt x="18" y="0"/>
                    <a:pt x="11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11" y="4"/>
                    <a:pt x="18" y="4"/>
                    <a:pt x="26" y="5"/>
                  </a:cubicBezTo>
                  <a:cubicBezTo>
                    <a:pt x="28" y="6"/>
                    <a:pt x="28" y="1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1" name="Freeform 80"/>
            <p:cNvSpPr/>
            <p:nvPr/>
          </p:nvSpPr>
          <p:spPr bwMode="auto">
            <a:xfrm>
              <a:off x="5850" y="4092"/>
              <a:ext cx="109" cy="20"/>
            </a:xfrm>
            <a:custGeom>
              <a:avLst/>
              <a:gdLst>
                <a:gd name="T0" fmla="*/ 27 w 31"/>
                <a:gd name="T1" fmla="*/ 1 h 7"/>
                <a:gd name="T2" fmla="*/ 3 w 31"/>
                <a:gd name="T3" fmla="*/ 3 h 7"/>
                <a:gd name="T4" fmla="*/ 3 w 31"/>
                <a:gd name="T5" fmla="*/ 7 h 7"/>
                <a:gd name="T6" fmla="*/ 28 w 31"/>
                <a:gd name="T7" fmla="*/ 5 h 7"/>
                <a:gd name="T8" fmla="*/ 27 w 31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7" y="1"/>
                  </a:moveTo>
                  <a:cubicBezTo>
                    <a:pt x="19" y="2"/>
                    <a:pt x="11" y="3"/>
                    <a:pt x="3" y="3"/>
                  </a:cubicBezTo>
                  <a:cubicBezTo>
                    <a:pt x="0" y="3"/>
                    <a:pt x="0" y="7"/>
                    <a:pt x="3" y="7"/>
                  </a:cubicBezTo>
                  <a:cubicBezTo>
                    <a:pt x="11" y="7"/>
                    <a:pt x="20" y="6"/>
                    <a:pt x="28" y="5"/>
                  </a:cubicBezTo>
                  <a:cubicBezTo>
                    <a:pt x="31" y="4"/>
                    <a:pt x="30" y="0"/>
                    <a:pt x="27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2" name="Freeform 81"/>
            <p:cNvSpPr/>
            <p:nvPr/>
          </p:nvSpPr>
          <p:spPr bwMode="auto">
            <a:xfrm>
              <a:off x="5988" y="4097"/>
              <a:ext cx="102" cy="18"/>
            </a:xfrm>
            <a:custGeom>
              <a:avLst/>
              <a:gdLst>
                <a:gd name="T0" fmla="*/ 26 w 29"/>
                <a:gd name="T1" fmla="*/ 2 h 6"/>
                <a:gd name="T2" fmla="*/ 3 w 29"/>
                <a:gd name="T3" fmla="*/ 1 h 6"/>
                <a:gd name="T4" fmla="*/ 3 w 29"/>
                <a:gd name="T5" fmla="*/ 5 h 6"/>
                <a:gd name="T6" fmla="*/ 26 w 29"/>
                <a:gd name="T7" fmla="*/ 6 h 6"/>
                <a:gd name="T8" fmla="*/ 26 w 29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6" y="2"/>
                  </a:moveTo>
                  <a:cubicBezTo>
                    <a:pt x="19" y="1"/>
                    <a:pt x="11" y="0"/>
                    <a:pt x="3" y="1"/>
                  </a:cubicBezTo>
                  <a:cubicBezTo>
                    <a:pt x="0" y="1"/>
                    <a:pt x="0" y="5"/>
                    <a:pt x="3" y="5"/>
                  </a:cubicBezTo>
                  <a:cubicBezTo>
                    <a:pt x="11" y="4"/>
                    <a:pt x="19" y="6"/>
                    <a:pt x="26" y="6"/>
                  </a:cubicBezTo>
                  <a:cubicBezTo>
                    <a:pt x="29" y="6"/>
                    <a:pt x="29" y="2"/>
                    <a:pt x="26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3" name="Freeform 82"/>
            <p:cNvSpPr/>
            <p:nvPr/>
          </p:nvSpPr>
          <p:spPr bwMode="auto">
            <a:xfrm>
              <a:off x="6136" y="4100"/>
              <a:ext cx="102" cy="18"/>
            </a:xfrm>
            <a:custGeom>
              <a:avLst/>
              <a:gdLst>
                <a:gd name="T0" fmla="*/ 27 w 29"/>
                <a:gd name="T1" fmla="*/ 0 h 6"/>
                <a:gd name="T2" fmla="*/ 3 w 29"/>
                <a:gd name="T3" fmla="*/ 1 h 6"/>
                <a:gd name="T4" fmla="*/ 3 w 29"/>
                <a:gd name="T5" fmla="*/ 5 h 6"/>
                <a:gd name="T6" fmla="*/ 27 w 29"/>
                <a:gd name="T7" fmla="*/ 4 h 6"/>
                <a:gd name="T8" fmla="*/ 27 w 29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7" y="0"/>
                  </a:moveTo>
                  <a:cubicBezTo>
                    <a:pt x="19" y="0"/>
                    <a:pt x="11" y="0"/>
                    <a:pt x="3" y="1"/>
                  </a:cubicBezTo>
                  <a:cubicBezTo>
                    <a:pt x="0" y="1"/>
                    <a:pt x="0" y="6"/>
                    <a:pt x="3" y="5"/>
                  </a:cubicBezTo>
                  <a:cubicBezTo>
                    <a:pt x="11" y="4"/>
                    <a:pt x="19" y="4"/>
                    <a:pt x="27" y="4"/>
                  </a:cubicBezTo>
                  <a:cubicBezTo>
                    <a:pt x="29" y="4"/>
                    <a:pt x="29" y="0"/>
                    <a:pt x="27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4" name="Freeform 83"/>
            <p:cNvSpPr/>
            <p:nvPr/>
          </p:nvSpPr>
          <p:spPr bwMode="auto">
            <a:xfrm>
              <a:off x="6298" y="4100"/>
              <a:ext cx="92" cy="18"/>
            </a:xfrm>
            <a:custGeom>
              <a:avLst/>
              <a:gdLst>
                <a:gd name="T0" fmla="*/ 23 w 26"/>
                <a:gd name="T1" fmla="*/ 2 h 6"/>
                <a:gd name="T2" fmla="*/ 4 w 26"/>
                <a:gd name="T3" fmla="*/ 1 h 6"/>
                <a:gd name="T4" fmla="*/ 3 w 26"/>
                <a:gd name="T5" fmla="*/ 5 h 6"/>
                <a:gd name="T6" fmla="*/ 23 w 26"/>
                <a:gd name="T7" fmla="*/ 6 h 6"/>
                <a:gd name="T8" fmla="*/ 23 w 26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23" y="2"/>
                  </a:moveTo>
                  <a:cubicBezTo>
                    <a:pt x="17" y="2"/>
                    <a:pt x="10" y="2"/>
                    <a:pt x="4" y="1"/>
                  </a:cubicBezTo>
                  <a:cubicBezTo>
                    <a:pt x="1" y="0"/>
                    <a:pt x="0" y="5"/>
                    <a:pt x="3" y="5"/>
                  </a:cubicBezTo>
                  <a:cubicBezTo>
                    <a:pt x="10" y="6"/>
                    <a:pt x="16" y="6"/>
                    <a:pt x="23" y="6"/>
                  </a:cubicBezTo>
                  <a:cubicBezTo>
                    <a:pt x="26" y="6"/>
                    <a:pt x="26" y="2"/>
                    <a:pt x="23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5" name="Freeform 84"/>
            <p:cNvSpPr/>
            <p:nvPr/>
          </p:nvSpPr>
          <p:spPr bwMode="auto">
            <a:xfrm>
              <a:off x="6428" y="4103"/>
              <a:ext cx="99" cy="18"/>
            </a:xfrm>
            <a:custGeom>
              <a:avLst/>
              <a:gdLst>
                <a:gd name="T0" fmla="*/ 25 w 28"/>
                <a:gd name="T1" fmla="*/ 1 h 6"/>
                <a:gd name="T2" fmla="*/ 3 w 28"/>
                <a:gd name="T3" fmla="*/ 1 h 6"/>
                <a:gd name="T4" fmla="*/ 3 w 28"/>
                <a:gd name="T5" fmla="*/ 5 h 6"/>
                <a:gd name="T6" fmla="*/ 25 w 28"/>
                <a:gd name="T7" fmla="*/ 5 h 6"/>
                <a:gd name="T8" fmla="*/ 25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5" y="1"/>
                  </a:moveTo>
                  <a:cubicBezTo>
                    <a:pt x="17" y="1"/>
                    <a:pt x="10" y="2"/>
                    <a:pt x="3" y="1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10" y="6"/>
                    <a:pt x="17" y="5"/>
                    <a:pt x="25" y="5"/>
                  </a:cubicBezTo>
                  <a:cubicBezTo>
                    <a:pt x="28" y="5"/>
                    <a:pt x="28" y="1"/>
                    <a:pt x="25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6" name="Freeform 85"/>
            <p:cNvSpPr/>
            <p:nvPr/>
          </p:nvSpPr>
          <p:spPr bwMode="auto">
            <a:xfrm>
              <a:off x="6545" y="4103"/>
              <a:ext cx="92" cy="21"/>
            </a:xfrm>
            <a:custGeom>
              <a:avLst/>
              <a:gdLst>
                <a:gd name="T0" fmla="*/ 22 w 26"/>
                <a:gd name="T1" fmla="*/ 1 h 7"/>
                <a:gd name="T2" fmla="*/ 4 w 26"/>
                <a:gd name="T3" fmla="*/ 1 h 7"/>
                <a:gd name="T4" fmla="*/ 3 w 26"/>
                <a:gd name="T5" fmla="*/ 5 h 7"/>
                <a:gd name="T6" fmla="*/ 23 w 26"/>
                <a:gd name="T7" fmla="*/ 5 h 7"/>
                <a:gd name="T8" fmla="*/ 22 w 26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">
                  <a:moveTo>
                    <a:pt x="22" y="1"/>
                  </a:moveTo>
                  <a:cubicBezTo>
                    <a:pt x="16" y="2"/>
                    <a:pt x="10" y="3"/>
                    <a:pt x="4" y="1"/>
                  </a:cubicBezTo>
                  <a:cubicBezTo>
                    <a:pt x="1" y="0"/>
                    <a:pt x="0" y="4"/>
                    <a:pt x="3" y="5"/>
                  </a:cubicBezTo>
                  <a:cubicBezTo>
                    <a:pt x="9" y="7"/>
                    <a:pt x="16" y="6"/>
                    <a:pt x="23" y="5"/>
                  </a:cubicBezTo>
                  <a:cubicBezTo>
                    <a:pt x="26" y="5"/>
                    <a:pt x="25" y="0"/>
                    <a:pt x="22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7" name="Freeform 86"/>
            <p:cNvSpPr/>
            <p:nvPr/>
          </p:nvSpPr>
          <p:spPr bwMode="auto">
            <a:xfrm>
              <a:off x="6682" y="4103"/>
              <a:ext cx="110" cy="18"/>
            </a:xfrm>
            <a:custGeom>
              <a:avLst/>
              <a:gdLst>
                <a:gd name="T0" fmla="*/ 28 w 31"/>
                <a:gd name="T1" fmla="*/ 2 h 6"/>
                <a:gd name="T2" fmla="*/ 3 w 31"/>
                <a:gd name="T3" fmla="*/ 1 h 6"/>
                <a:gd name="T4" fmla="*/ 3 w 31"/>
                <a:gd name="T5" fmla="*/ 5 h 6"/>
                <a:gd name="T6" fmla="*/ 28 w 31"/>
                <a:gd name="T7" fmla="*/ 6 h 6"/>
                <a:gd name="T8" fmla="*/ 28 w 31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">
                  <a:moveTo>
                    <a:pt x="28" y="2"/>
                  </a:moveTo>
                  <a:cubicBezTo>
                    <a:pt x="19" y="2"/>
                    <a:pt x="11" y="2"/>
                    <a:pt x="3" y="1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11" y="6"/>
                    <a:pt x="19" y="6"/>
                    <a:pt x="28" y="6"/>
                  </a:cubicBezTo>
                  <a:cubicBezTo>
                    <a:pt x="31" y="6"/>
                    <a:pt x="31" y="2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8" name="Freeform 87"/>
            <p:cNvSpPr/>
            <p:nvPr/>
          </p:nvSpPr>
          <p:spPr bwMode="auto">
            <a:xfrm>
              <a:off x="6820" y="4103"/>
              <a:ext cx="106" cy="21"/>
            </a:xfrm>
            <a:custGeom>
              <a:avLst/>
              <a:gdLst>
                <a:gd name="T0" fmla="*/ 27 w 30"/>
                <a:gd name="T1" fmla="*/ 2 h 7"/>
                <a:gd name="T2" fmla="*/ 3 w 30"/>
                <a:gd name="T3" fmla="*/ 1 h 7"/>
                <a:gd name="T4" fmla="*/ 3 w 30"/>
                <a:gd name="T5" fmla="*/ 5 h 7"/>
                <a:gd name="T6" fmla="*/ 26 w 30"/>
                <a:gd name="T7" fmla="*/ 6 h 7"/>
                <a:gd name="T8" fmla="*/ 27 w 30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7">
                  <a:moveTo>
                    <a:pt x="27" y="2"/>
                  </a:move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5"/>
                    <a:pt x="3" y="5"/>
                  </a:cubicBezTo>
                  <a:cubicBezTo>
                    <a:pt x="11" y="5"/>
                    <a:pt x="19" y="4"/>
                    <a:pt x="26" y="6"/>
                  </a:cubicBezTo>
                  <a:cubicBezTo>
                    <a:pt x="29" y="7"/>
                    <a:pt x="30" y="3"/>
                    <a:pt x="27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9" name="Freeform 88"/>
            <p:cNvSpPr/>
            <p:nvPr/>
          </p:nvSpPr>
          <p:spPr bwMode="auto">
            <a:xfrm>
              <a:off x="6961" y="4106"/>
              <a:ext cx="92" cy="18"/>
            </a:xfrm>
            <a:custGeom>
              <a:avLst/>
              <a:gdLst>
                <a:gd name="T0" fmla="*/ 23 w 26"/>
                <a:gd name="T1" fmla="*/ 2 h 6"/>
                <a:gd name="T2" fmla="*/ 4 w 26"/>
                <a:gd name="T3" fmla="*/ 1 h 6"/>
                <a:gd name="T4" fmla="*/ 3 w 26"/>
                <a:gd name="T5" fmla="*/ 5 h 6"/>
                <a:gd name="T6" fmla="*/ 23 w 26"/>
                <a:gd name="T7" fmla="*/ 6 h 6"/>
                <a:gd name="T8" fmla="*/ 23 w 26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23" y="2"/>
                  </a:moveTo>
                  <a:cubicBezTo>
                    <a:pt x="17" y="2"/>
                    <a:pt x="10" y="2"/>
                    <a:pt x="4" y="1"/>
                  </a:cubicBezTo>
                  <a:cubicBezTo>
                    <a:pt x="1" y="0"/>
                    <a:pt x="0" y="5"/>
                    <a:pt x="3" y="5"/>
                  </a:cubicBezTo>
                  <a:cubicBezTo>
                    <a:pt x="10" y="6"/>
                    <a:pt x="17" y="6"/>
                    <a:pt x="23" y="6"/>
                  </a:cubicBezTo>
                  <a:cubicBezTo>
                    <a:pt x="26" y="6"/>
                    <a:pt x="26" y="2"/>
                    <a:pt x="23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0" name="Freeform 89"/>
            <p:cNvSpPr/>
            <p:nvPr/>
          </p:nvSpPr>
          <p:spPr bwMode="auto">
            <a:xfrm>
              <a:off x="7081" y="4106"/>
              <a:ext cx="113" cy="24"/>
            </a:xfrm>
            <a:custGeom>
              <a:avLst/>
              <a:gdLst>
                <a:gd name="T0" fmla="*/ 28 w 32"/>
                <a:gd name="T1" fmla="*/ 1 h 8"/>
                <a:gd name="T2" fmla="*/ 3 w 32"/>
                <a:gd name="T3" fmla="*/ 2 h 8"/>
                <a:gd name="T4" fmla="*/ 3 w 32"/>
                <a:gd name="T5" fmla="*/ 6 h 8"/>
                <a:gd name="T6" fmla="*/ 29 w 32"/>
                <a:gd name="T7" fmla="*/ 5 h 8"/>
                <a:gd name="T8" fmla="*/ 28 w 32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8">
                  <a:moveTo>
                    <a:pt x="28" y="1"/>
                  </a:moveTo>
                  <a:cubicBezTo>
                    <a:pt x="20" y="3"/>
                    <a:pt x="11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2" y="6"/>
                    <a:pt x="21" y="8"/>
                    <a:pt x="29" y="5"/>
                  </a:cubicBezTo>
                  <a:cubicBezTo>
                    <a:pt x="32" y="4"/>
                    <a:pt x="31" y="0"/>
                    <a:pt x="28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1" name="Freeform 90"/>
            <p:cNvSpPr/>
            <p:nvPr/>
          </p:nvSpPr>
          <p:spPr bwMode="auto">
            <a:xfrm>
              <a:off x="7219" y="4103"/>
              <a:ext cx="95" cy="18"/>
            </a:xfrm>
            <a:custGeom>
              <a:avLst/>
              <a:gdLst>
                <a:gd name="T0" fmla="*/ 23 w 27"/>
                <a:gd name="T1" fmla="*/ 1 h 6"/>
                <a:gd name="T2" fmla="*/ 3 w 27"/>
                <a:gd name="T3" fmla="*/ 2 h 6"/>
                <a:gd name="T4" fmla="*/ 3 w 27"/>
                <a:gd name="T5" fmla="*/ 6 h 6"/>
                <a:gd name="T6" fmla="*/ 24 w 27"/>
                <a:gd name="T7" fmla="*/ 5 h 6"/>
                <a:gd name="T8" fmla="*/ 23 w 27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23" y="1"/>
                  </a:moveTo>
                  <a:cubicBezTo>
                    <a:pt x="16" y="2"/>
                    <a:pt x="10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0" y="6"/>
                    <a:pt x="17" y="6"/>
                    <a:pt x="24" y="5"/>
                  </a:cubicBezTo>
                  <a:cubicBezTo>
                    <a:pt x="27" y="5"/>
                    <a:pt x="25" y="0"/>
                    <a:pt x="23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2" name="Freeform 91"/>
            <p:cNvSpPr/>
            <p:nvPr/>
          </p:nvSpPr>
          <p:spPr bwMode="auto">
            <a:xfrm>
              <a:off x="7321" y="4109"/>
              <a:ext cx="106" cy="15"/>
            </a:xfrm>
            <a:custGeom>
              <a:avLst/>
              <a:gdLst>
                <a:gd name="T0" fmla="*/ 27 w 30"/>
                <a:gd name="T1" fmla="*/ 0 h 5"/>
                <a:gd name="T2" fmla="*/ 3 w 30"/>
                <a:gd name="T3" fmla="*/ 1 h 5"/>
                <a:gd name="T4" fmla="*/ 3 w 30"/>
                <a:gd name="T5" fmla="*/ 5 h 5"/>
                <a:gd name="T6" fmla="*/ 27 w 30"/>
                <a:gd name="T7" fmla="*/ 4 h 5"/>
                <a:gd name="T8" fmla="*/ 27 w 30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5">
                  <a:moveTo>
                    <a:pt x="27" y="0"/>
                  </a:move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5"/>
                    <a:pt x="3" y="5"/>
                  </a:cubicBezTo>
                  <a:cubicBezTo>
                    <a:pt x="11" y="5"/>
                    <a:pt x="19" y="4"/>
                    <a:pt x="27" y="4"/>
                  </a:cubicBezTo>
                  <a:cubicBezTo>
                    <a:pt x="30" y="4"/>
                    <a:pt x="30" y="0"/>
                    <a:pt x="27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3" name="Freeform 92"/>
            <p:cNvSpPr/>
            <p:nvPr/>
          </p:nvSpPr>
          <p:spPr bwMode="auto">
            <a:xfrm>
              <a:off x="7448" y="4077"/>
              <a:ext cx="25" cy="59"/>
            </a:xfrm>
            <a:custGeom>
              <a:avLst/>
              <a:gdLst>
                <a:gd name="T0" fmla="*/ 1 w 7"/>
                <a:gd name="T1" fmla="*/ 7 h 20"/>
                <a:gd name="T2" fmla="*/ 1 w 7"/>
                <a:gd name="T3" fmla="*/ 7 h 20"/>
                <a:gd name="T4" fmla="*/ 2 w 7"/>
                <a:gd name="T5" fmla="*/ 17 h 20"/>
                <a:gd name="T6" fmla="*/ 7 w 7"/>
                <a:gd name="T7" fmla="*/ 17 h 20"/>
                <a:gd name="T8" fmla="*/ 6 w 7"/>
                <a:gd name="T9" fmla="*/ 3 h 20"/>
                <a:gd name="T10" fmla="*/ 2 w 7"/>
                <a:gd name="T11" fmla="*/ 1 h 20"/>
                <a:gd name="T12" fmla="*/ 0 w 7"/>
                <a:gd name="T13" fmla="*/ 3 h 20"/>
                <a:gd name="T14" fmla="*/ 1 w 7"/>
                <a:gd name="T15" fmla="*/ 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" h="20">
                  <a:moveTo>
                    <a:pt x="1" y="7"/>
                  </a:moveTo>
                  <a:cubicBezTo>
                    <a:pt x="1" y="7"/>
                    <a:pt x="1" y="7"/>
                    <a:pt x="1" y="7"/>
                  </a:cubicBezTo>
                  <a:cubicBezTo>
                    <a:pt x="2" y="10"/>
                    <a:pt x="2" y="14"/>
                    <a:pt x="2" y="17"/>
                  </a:cubicBezTo>
                  <a:cubicBezTo>
                    <a:pt x="2" y="20"/>
                    <a:pt x="7" y="20"/>
                    <a:pt x="7" y="17"/>
                  </a:cubicBezTo>
                  <a:cubicBezTo>
                    <a:pt x="7" y="13"/>
                    <a:pt x="6" y="8"/>
                    <a:pt x="6" y="3"/>
                  </a:cubicBezTo>
                  <a:cubicBezTo>
                    <a:pt x="6" y="1"/>
                    <a:pt x="4" y="0"/>
                    <a:pt x="2" y="1"/>
                  </a:cubicBezTo>
                  <a:cubicBezTo>
                    <a:pt x="1" y="2"/>
                    <a:pt x="1" y="2"/>
                    <a:pt x="0" y="3"/>
                  </a:cubicBezTo>
                  <a:cubicBezTo>
                    <a:pt x="0" y="4"/>
                    <a:pt x="1" y="5"/>
                    <a:pt x="1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4" name="Freeform 93"/>
            <p:cNvSpPr/>
            <p:nvPr/>
          </p:nvSpPr>
          <p:spPr bwMode="auto">
            <a:xfrm>
              <a:off x="7444" y="3994"/>
              <a:ext cx="22" cy="65"/>
            </a:xfrm>
            <a:custGeom>
              <a:avLst/>
              <a:gdLst>
                <a:gd name="T0" fmla="*/ 1 w 6"/>
                <a:gd name="T1" fmla="*/ 19 h 22"/>
                <a:gd name="T2" fmla="*/ 6 w 6"/>
                <a:gd name="T3" fmla="*/ 19 h 22"/>
                <a:gd name="T4" fmla="*/ 5 w 6"/>
                <a:gd name="T5" fmla="*/ 3 h 22"/>
                <a:gd name="T6" fmla="*/ 0 w 6"/>
                <a:gd name="T7" fmla="*/ 3 h 22"/>
                <a:gd name="T8" fmla="*/ 1 w 6"/>
                <a:gd name="T9" fmla="*/ 1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2">
                  <a:moveTo>
                    <a:pt x="1" y="19"/>
                  </a:moveTo>
                  <a:cubicBezTo>
                    <a:pt x="1" y="22"/>
                    <a:pt x="6" y="22"/>
                    <a:pt x="6" y="19"/>
                  </a:cubicBezTo>
                  <a:cubicBezTo>
                    <a:pt x="6" y="14"/>
                    <a:pt x="5" y="9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1" y="9"/>
                    <a:pt x="1" y="14"/>
                    <a:pt x="1" y="1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5" name="Freeform 94"/>
            <p:cNvSpPr/>
            <p:nvPr/>
          </p:nvSpPr>
          <p:spPr bwMode="auto">
            <a:xfrm>
              <a:off x="7444" y="3910"/>
              <a:ext cx="18" cy="63"/>
            </a:xfrm>
            <a:custGeom>
              <a:avLst/>
              <a:gdLst>
                <a:gd name="T0" fmla="*/ 0 w 5"/>
                <a:gd name="T1" fmla="*/ 5 h 21"/>
                <a:gd name="T2" fmla="*/ 1 w 5"/>
                <a:gd name="T3" fmla="*/ 6 h 21"/>
                <a:gd name="T4" fmla="*/ 0 w 5"/>
                <a:gd name="T5" fmla="*/ 11 h 21"/>
                <a:gd name="T6" fmla="*/ 0 w 5"/>
                <a:gd name="T7" fmla="*/ 15 h 21"/>
                <a:gd name="T8" fmla="*/ 0 w 5"/>
                <a:gd name="T9" fmla="*/ 17 h 21"/>
                <a:gd name="T10" fmla="*/ 0 w 5"/>
                <a:gd name="T11" fmla="*/ 17 h 21"/>
                <a:gd name="T12" fmla="*/ 0 w 5"/>
                <a:gd name="T13" fmla="*/ 18 h 21"/>
                <a:gd name="T14" fmla="*/ 0 w 5"/>
                <a:gd name="T15" fmla="*/ 19 h 21"/>
                <a:gd name="T16" fmla="*/ 5 w 5"/>
                <a:gd name="T17" fmla="*/ 18 h 21"/>
                <a:gd name="T18" fmla="*/ 5 w 5"/>
                <a:gd name="T19" fmla="*/ 7 h 21"/>
                <a:gd name="T20" fmla="*/ 5 w 5"/>
                <a:gd name="T21" fmla="*/ 2 h 21"/>
                <a:gd name="T22" fmla="*/ 0 w 5"/>
                <a:gd name="T23" fmla="*/ 3 h 21"/>
                <a:gd name="T24" fmla="*/ 0 w 5"/>
                <a:gd name="T25" fmla="*/ 5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21">
                  <a:moveTo>
                    <a:pt x="0" y="5"/>
                  </a:moveTo>
                  <a:cubicBezTo>
                    <a:pt x="0" y="5"/>
                    <a:pt x="1" y="6"/>
                    <a:pt x="1" y="6"/>
                  </a:cubicBezTo>
                  <a:cubicBezTo>
                    <a:pt x="1" y="8"/>
                    <a:pt x="0" y="9"/>
                    <a:pt x="0" y="11"/>
                  </a:cubicBezTo>
                  <a:cubicBezTo>
                    <a:pt x="0" y="12"/>
                    <a:pt x="0" y="14"/>
                    <a:pt x="0" y="15"/>
                  </a:cubicBezTo>
                  <a:cubicBezTo>
                    <a:pt x="0" y="16"/>
                    <a:pt x="0" y="16"/>
                    <a:pt x="0" y="17"/>
                  </a:cubicBezTo>
                  <a:cubicBezTo>
                    <a:pt x="0" y="17"/>
                    <a:pt x="0" y="18"/>
                    <a:pt x="0" y="17"/>
                  </a:cubicBezTo>
                  <a:cubicBezTo>
                    <a:pt x="0" y="17"/>
                    <a:pt x="0" y="17"/>
                    <a:pt x="0" y="18"/>
                  </a:cubicBezTo>
                  <a:cubicBezTo>
                    <a:pt x="0" y="18"/>
                    <a:pt x="0" y="18"/>
                    <a:pt x="0" y="19"/>
                  </a:cubicBezTo>
                  <a:cubicBezTo>
                    <a:pt x="1" y="21"/>
                    <a:pt x="4" y="20"/>
                    <a:pt x="5" y="18"/>
                  </a:cubicBezTo>
                  <a:cubicBezTo>
                    <a:pt x="5" y="15"/>
                    <a:pt x="5" y="11"/>
                    <a:pt x="5" y="7"/>
                  </a:cubicBezTo>
                  <a:cubicBezTo>
                    <a:pt x="5" y="6"/>
                    <a:pt x="5" y="3"/>
                    <a:pt x="5" y="2"/>
                  </a:cubicBezTo>
                  <a:cubicBezTo>
                    <a:pt x="3" y="0"/>
                    <a:pt x="1" y="1"/>
                    <a:pt x="0" y="3"/>
                  </a:cubicBezTo>
                  <a:cubicBezTo>
                    <a:pt x="0" y="4"/>
                    <a:pt x="0" y="5"/>
                    <a:pt x="0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6" name="Freeform 95"/>
            <p:cNvSpPr/>
            <p:nvPr/>
          </p:nvSpPr>
          <p:spPr bwMode="auto">
            <a:xfrm>
              <a:off x="7444" y="3827"/>
              <a:ext cx="18" cy="69"/>
            </a:xfrm>
            <a:custGeom>
              <a:avLst/>
              <a:gdLst>
                <a:gd name="T0" fmla="*/ 5 w 5"/>
                <a:gd name="T1" fmla="*/ 20 h 23"/>
                <a:gd name="T2" fmla="*/ 5 w 5"/>
                <a:gd name="T3" fmla="*/ 3 h 23"/>
                <a:gd name="T4" fmla="*/ 0 w 5"/>
                <a:gd name="T5" fmla="*/ 3 h 23"/>
                <a:gd name="T6" fmla="*/ 0 w 5"/>
                <a:gd name="T7" fmla="*/ 20 h 23"/>
                <a:gd name="T8" fmla="*/ 5 w 5"/>
                <a:gd name="T9" fmla="*/ 2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23">
                  <a:moveTo>
                    <a:pt x="5" y="20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3"/>
                    <a:pt x="5" y="23"/>
                    <a:pt x="5" y="2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7" name="Freeform 96"/>
            <p:cNvSpPr/>
            <p:nvPr/>
          </p:nvSpPr>
          <p:spPr bwMode="auto">
            <a:xfrm>
              <a:off x="7448" y="3747"/>
              <a:ext cx="18" cy="57"/>
            </a:xfrm>
            <a:custGeom>
              <a:avLst/>
              <a:gdLst>
                <a:gd name="T0" fmla="*/ 5 w 5"/>
                <a:gd name="T1" fmla="*/ 16 h 19"/>
                <a:gd name="T2" fmla="*/ 5 w 5"/>
                <a:gd name="T3" fmla="*/ 3 h 19"/>
                <a:gd name="T4" fmla="*/ 0 w 5"/>
                <a:gd name="T5" fmla="*/ 3 h 19"/>
                <a:gd name="T6" fmla="*/ 0 w 5"/>
                <a:gd name="T7" fmla="*/ 16 h 19"/>
                <a:gd name="T8" fmla="*/ 5 w 5"/>
                <a:gd name="T9" fmla="*/ 16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9">
                  <a:moveTo>
                    <a:pt x="5" y="16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9"/>
                    <a:pt x="5" y="19"/>
                    <a:pt x="5" y="1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8" name="Freeform 97"/>
            <p:cNvSpPr/>
            <p:nvPr/>
          </p:nvSpPr>
          <p:spPr bwMode="auto">
            <a:xfrm>
              <a:off x="7448" y="3658"/>
              <a:ext cx="18" cy="63"/>
            </a:xfrm>
            <a:custGeom>
              <a:avLst/>
              <a:gdLst>
                <a:gd name="T0" fmla="*/ 5 w 5"/>
                <a:gd name="T1" fmla="*/ 18 h 21"/>
                <a:gd name="T2" fmla="*/ 5 w 5"/>
                <a:gd name="T3" fmla="*/ 2 h 21"/>
                <a:gd name="T4" fmla="*/ 0 w 5"/>
                <a:gd name="T5" fmla="*/ 2 h 21"/>
                <a:gd name="T6" fmla="*/ 0 w 5"/>
                <a:gd name="T7" fmla="*/ 18 h 21"/>
                <a:gd name="T8" fmla="*/ 5 w 5"/>
                <a:gd name="T9" fmla="*/ 18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21">
                  <a:moveTo>
                    <a:pt x="5" y="18"/>
                  </a:moveTo>
                  <a:cubicBezTo>
                    <a:pt x="5" y="2"/>
                    <a:pt x="5" y="2"/>
                    <a:pt x="5" y="2"/>
                  </a:cubicBezTo>
                  <a:cubicBezTo>
                    <a:pt x="5" y="0"/>
                    <a:pt x="0" y="0"/>
                    <a:pt x="0" y="2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21"/>
                    <a:pt x="5" y="21"/>
                    <a:pt x="5" y="1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9" name="Freeform 98"/>
            <p:cNvSpPr/>
            <p:nvPr/>
          </p:nvSpPr>
          <p:spPr bwMode="auto">
            <a:xfrm>
              <a:off x="7444" y="3557"/>
              <a:ext cx="25" cy="80"/>
            </a:xfrm>
            <a:custGeom>
              <a:avLst/>
              <a:gdLst>
                <a:gd name="T0" fmla="*/ 2 w 7"/>
                <a:gd name="T1" fmla="*/ 24 h 27"/>
                <a:gd name="T2" fmla="*/ 7 w 7"/>
                <a:gd name="T3" fmla="*/ 23 h 27"/>
                <a:gd name="T4" fmla="*/ 5 w 7"/>
                <a:gd name="T5" fmla="*/ 3 h 27"/>
                <a:gd name="T6" fmla="*/ 0 w 7"/>
                <a:gd name="T7" fmla="*/ 4 h 27"/>
                <a:gd name="T8" fmla="*/ 2 w 7"/>
                <a:gd name="T9" fmla="*/ 2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7">
                  <a:moveTo>
                    <a:pt x="2" y="24"/>
                  </a:moveTo>
                  <a:cubicBezTo>
                    <a:pt x="3" y="27"/>
                    <a:pt x="7" y="26"/>
                    <a:pt x="7" y="23"/>
                  </a:cubicBezTo>
                  <a:cubicBezTo>
                    <a:pt x="6" y="17"/>
                    <a:pt x="6" y="10"/>
                    <a:pt x="5" y="3"/>
                  </a:cubicBezTo>
                  <a:cubicBezTo>
                    <a:pt x="4" y="0"/>
                    <a:pt x="0" y="1"/>
                    <a:pt x="0" y="4"/>
                  </a:cubicBezTo>
                  <a:cubicBezTo>
                    <a:pt x="1" y="11"/>
                    <a:pt x="1" y="18"/>
                    <a:pt x="2" y="2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0" name="Freeform 99"/>
            <p:cNvSpPr/>
            <p:nvPr/>
          </p:nvSpPr>
          <p:spPr bwMode="auto">
            <a:xfrm>
              <a:off x="7444" y="3462"/>
              <a:ext cx="25" cy="75"/>
            </a:xfrm>
            <a:custGeom>
              <a:avLst/>
              <a:gdLst>
                <a:gd name="T0" fmla="*/ 5 w 7"/>
                <a:gd name="T1" fmla="*/ 22 h 25"/>
                <a:gd name="T2" fmla="*/ 7 w 7"/>
                <a:gd name="T3" fmla="*/ 4 h 25"/>
                <a:gd name="T4" fmla="*/ 2 w 7"/>
                <a:gd name="T5" fmla="*/ 2 h 25"/>
                <a:gd name="T6" fmla="*/ 0 w 7"/>
                <a:gd name="T7" fmla="*/ 20 h 25"/>
                <a:gd name="T8" fmla="*/ 5 w 7"/>
                <a:gd name="T9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5">
                  <a:moveTo>
                    <a:pt x="5" y="22"/>
                  </a:moveTo>
                  <a:cubicBezTo>
                    <a:pt x="6" y="16"/>
                    <a:pt x="5" y="10"/>
                    <a:pt x="7" y="4"/>
                  </a:cubicBezTo>
                  <a:cubicBezTo>
                    <a:pt x="7" y="1"/>
                    <a:pt x="3" y="0"/>
                    <a:pt x="2" y="2"/>
                  </a:cubicBezTo>
                  <a:cubicBezTo>
                    <a:pt x="1" y="8"/>
                    <a:pt x="1" y="14"/>
                    <a:pt x="0" y="20"/>
                  </a:cubicBezTo>
                  <a:cubicBezTo>
                    <a:pt x="0" y="23"/>
                    <a:pt x="4" y="25"/>
                    <a:pt x="5" y="2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1" name="Freeform 100"/>
            <p:cNvSpPr/>
            <p:nvPr/>
          </p:nvSpPr>
          <p:spPr bwMode="auto">
            <a:xfrm>
              <a:off x="7448" y="3364"/>
              <a:ext cx="21" cy="75"/>
            </a:xfrm>
            <a:custGeom>
              <a:avLst/>
              <a:gdLst>
                <a:gd name="T0" fmla="*/ 5 w 6"/>
                <a:gd name="T1" fmla="*/ 22 h 25"/>
                <a:gd name="T2" fmla="*/ 6 w 6"/>
                <a:gd name="T3" fmla="*/ 3 h 25"/>
                <a:gd name="T4" fmla="*/ 1 w 6"/>
                <a:gd name="T5" fmla="*/ 3 h 25"/>
                <a:gd name="T6" fmla="*/ 0 w 6"/>
                <a:gd name="T7" fmla="*/ 22 h 25"/>
                <a:gd name="T8" fmla="*/ 5 w 6"/>
                <a:gd name="T9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5">
                  <a:moveTo>
                    <a:pt x="5" y="22"/>
                  </a:moveTo>
                  <a:cubicBezTo>
                    <a:pt x="5" y="16"/>
                    <a:pt x="6" y="10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10"/>
                    <a:pt x="0" y="16"/>
                    <a:pt x="0" y="22"/>
                  </a:cubicBezTo>
                  <a:cubicBezTo>
                    <a:pt x="0" y="25"/>
                    <a:pt x="5" y="25"/>
                    <a:pt x="5" y="2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2" name="Freeform 101"/>
            <p:cNvSpPr/>
            <p:nvPr/>
          </p:nvSpPr>
          <p:spPr bwMode="auto">
            <a:xfrm>
              <a:off x="7444" y="3272"/>
              <a:ext cx="25" cy="75"/>
            </a:xfrm>
            <a:custGeom>
              <a:avLst/>
              <a:gdLst>
                <a:gd name="T0" fmla="*/ 5 w 7"/>
                <a:gd name="T1" fmla="*/ 22 h 25"/>
                <a:gd name="T2" fmla="*/ 5 w 7"/>
                <a:gd name="T3" fmla="*/ 12 h 25"/>
                <a:gd name="T4" fmla="*/ 5 w 7"/>
                <a:gd name="T5" fmla="*/ 7 h 25"/>
                <a:gd name="T6" fmla="*/ 5 w 7"/>
                <a:gd name="T7" fmla="*/ 5 h 25"/>
                <a:gd name="T8" fmla="*/ 5 w 7"/>
                <a:gd name="T9" fmla="*/ 4 h 25"/>
                <a:gd name="T10" fmla="*/ 2 w 7"/>
                <a:gd name="T11" fmla="*/ 1 h 25"/>
                <a:gd name="T12" fmla="*/ 0 w 7"/>
                <a:gd name="T13" fmla="*/ 8 h 25"/>
                <a:gd name="T14" fmla="*/ 0 w 7"/>
                <a:gd name="T15" fmla="*/ 22 h 25"/>
                <a:gd name="T16" fmla="*/ 5 w 7"/>
                <a:gd name="T17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25">
                  <a:moveTo>
                    <a:pt x="5" y="22"/>
                  </a:moveTo>
                  <a:cubicBezTo>
                    <a:pt x="5" y="18"/>
                    <a:pt x="5" y="15"/>
                    <a:pt x="5" y="12"/>
                  </a:cubicBezTo>
                  <a:cubicBezTo>
                    <a:pt x="5" y="10"/>
                    <a:pt x="5" y="8"/>
                    <a:pt x="5" y="7"/>
                  </a:cubicBezTo>
                  <a:cubicBezTo>
                    <a:pt x="5" y="6"/>
                    <a:pt x="5" y="5"/>
                    <a:pt x="5" y="5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7" y="3"/>
                    <a:pt x="5" y="0"/>
                    <a:pt x="2" y="1"/>
                  </a:cubicBezTo>
                  <a:cubicBezTo>
                    <a:pt x="0" y="2"/>
                    <a:pt x="0" y="6"/>
                    <a:pt x="0" y="8"/>
                  </a:cubicBezTo>
                  <a:cubicBezTo>
                    <a:pt x="0" y="13"/>
                    <a:pt x="0" y="17"/>
                    <a:pt x="0" y="22"/>
                  </a:cubicBezTo>
                  <a:cubicBezTo>
                    <a:pt x="0" y="25"/>
                    <a:pt x="5" y="25"/>
                    <a:pt x="5" y="2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3" name="Freeform 102"/>
            <p:cNvSpPr/>
            <p:nvPr/>
          </p:nvSpPr>
          <p:spPr bwMode="auto">
            <a:xfrm>
              <a:off x="7451" y="3172"/>
              <a:ext cx="25" cy="77"/>
            </a:xfrm>
            <a:custGeom>
              <a:avLst/>
              <a:gdLst>
                <a:gd name="T0" fmla="*/ 0 w 7"/>
                <a:gd name="T1" fmla="*/ 7 h 26"/>
                <a:gd name="T2" fmla="*/ 1 w 7"/>
                <a:gd name="T3" fmla="*/ 16 h 26"/>
                <a:gd name="T4" fmla="*/ 1 w 7"/>
                <a:gd name="T5" fmla="*/ 19 h 26"/>
                <a:gd name="T6" fmla="*/ 2 w 7"/>
                <a:gd name="T7" fmla="*/ 21 h 26"/>
                <a:gd name="T8" fmla="*/ 5 w 7"/>
                <a:gd name="T9" fmla="*/ 23 h 26"/>
                <a:gd name="T10" fmla="*/ 5 w 7"/>
                <a:gd name="T11" fmla="*/ 14 h 26"/>
                <a:gd name="T12" fmla="*/ 5 w 7"/>
                <a:gd name="T13" fmla="*/ 8 h 26"/>
                <a:gd name="T14" fmla="*/ 5 w 7"/>
                <a:gd name="T15" fmla="*/ 6 h 26"/>
                <a:gd name="T16" fmla="*/ 5 w 7"/>
                <a:gd name="T17" fmla="*/ 3 h 26"/>
                <a:gd name="T18" fmla="*/ 1 w 7"/>
                <a:gd name="T19" fmla="*/ 2 h 26"/>
                <a:gd name="T20" fmla="*/ 0 w 7"/>
                <a:gd name="T21" fmla="*/ 7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" h="26">
                  <a:moveTo>
                    <a:pt x="0" y="7"/>
                  </a:moveTo>
                  <a:cubicBezTo>
                    <a:pt x="0" y="10"/>
                    <a:pt x="1" y="13"/>
                    <a:pt x="1" y="16"/>
                  </a:cubicBezTo>
                  <a:cubicBezTo>
                    <a:pt x="1" y="17"/>
                    <a:pt x="1" y="18"/>
                    <a:pt x="1" y="19"/>
                  </a:cubicBezTo>
                  <a:cubicBezTo>
                    <a:pt x="1" y="20"/>
                    <a:pt x="1" y="22"/>
                    <a:pt x="2" y="21"/>
                  </a:cubicBezTo>
                  <a:cubicBezTo>
                    <a:pt x="0" y="23"/>
                    <a:pt x="4" y="26"/>
                    <a:pt x="5" y="23"/>
                  </a:cubicBezTo>
                  <a:cubicBezTo>
                    <a:pt x="7" y="21"/>
                    <a:pt x="6" y="16"/>
                    <a:pt x="5" y="14"/>
                  </a:cubicBezTo>
                  <a:cubicBezTo>
                    <a:pt x="5" y="12"/>
                    <a:pt x="5" y="10"/>
                    <a:pt x="5" y="8"/>
                  </a:cubicBezTo>
                  <a:cubicBezTo>
                    <a:pt x="5" y="7"/>
                    <a:pt x="5" y="7"/>
                    <a:pt x="5" y="6"/>
                  </a:cubicBezTo>
                  <a:cubicBezTo>
                    <a:pt x="6" y="5"/>
                    <a:pt x="6" y="4"/>
                    <a:pt x="5" y="3"/>
                  </a:cubicBezTo>
                  <a:cubicBezTo>
                    <a:pt x="4" y="1"/>
                    <a:pt x="3" y="0"/>
                    <a:pt x="1" y="2"/>
                  </a:cubicBezTo>
                  <a:cubicBezTo>
                    <a:pt x="0" y="3"/>
                    <a:pt x="0" y="6"/>
                    <a:pt x="0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4" name="Freeform 103"/>
            <p:cNvSpPr/>
            <p:nvPr/>
          </p:nvSpPr>
          <p:spPr bwMode="auto">
            <a:xfrm>
              <a:off x="7444" y="3035"/>
              <a:ext cx="25" cy="101"/>
            </a:xfrm>
            <a:custGeom>
              <a:avLst/>
              <a:gdLst>
                <a:gd name="T0" fmla="*/ 0 w 7"/>
                <a:gd name="T1" fmla="*/ 4 h 34"/>
                <a:gd name="T2" fmla="*/ 1 w 7"/>
                <a:gd name="T3" fmla="*/ 31 h 34"/>
                <a:gd name="T4" fmla="*/ 6 w 7"/>
                <a:gd name="T5" fmla="*/ 31 h 34"/>
                <a:gd name="T6" fmla="*/ 6 w 7"/>
                <a:gd name="T7" fmla="*/ 10 h 34"/>
                <a:gd name="T8" fmla="*/ 6 w 7"/>
                <a:gd name="T9" fmla="*/ 7 h 34"/>
                <a:gd name="T10" fmla="*/ 4 w 7"/>
                <a:gd name="T11" fmla="*/ 2 h 34"/>
                <a:gd name="T12" fmla="*/ 0 w 7"/>
                <a:gd name="T13" fmla="*/ 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4">
                  <a:moveTo>
                    <a:pt x="0" y="4"/>
                  </a:moveTo>
                  <a:cubicBezTo>
                    <a:pt x="2" y="13"/>
                    <a:pt x="1" y="22"/>
                    <a:pt x="1" y="31"/>
                  </a:cubicBezTo>
                  <a:cubicBezTo>
                    <a:pt x="1" y="34"/>
                    <a:pt x="6" y="34"/>
                    <a:pt x="6" y="31"/>
                  </a:cubicBezTo>
                  <a:cubicBezTo>
                    <a:pt x="6" y="24"/>
                    <a:pt x="6" y="17"/>
                    <a:pt x="6" y="10"/>
                  </a:cubicBezTo>
                  <a:cubicBezTo>
                    <a:pt x="6" y="9"/>
                    <a:pt x="7" y="8"/>
                    <a:pt x="6" y="7"/>
                  </a:cubicBezTo>
                  <a:cubicBezTo>
                    <a:pt x="6" y="5"/>
                    <a:pt x="5" y="4"/>
                    <a:pt x="4" y="2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5" name="Freeform 104"/>
            <p:cNvSpPr/>
            <p:nvPr/>
          </p:nvSpPr>
          <p:spPr bwMode="auto">
            <a:xfrm>
              <a:off x="7448" y="2943"/>
              <a:ext cx="21" cy="62"/>
            </a:xfrm>
            <a:custGeom>
              <a:avLst/>
              <a:gdLst>
                <a:gd name="T0" fmla="*/ 5 w 6"/>
                <a:gd name="T1" fmla="*/ 18 h 21"/>
                <a:gd name="T2" fmla="*/ 6 w 6"/>
                <a:gd name="T3" fmla="*/ 3 h 21"/>
                <a:gd name="T4" fmla="*/ 1 w 6"/>
                <a:gd name="T5" fmla="*/ 3 h 21"/>
                <a:gd name="T6" fmla="*/ 0 w 6"/>
                <a:gd name="T7" fmla="*/ 18 h 21"/>
                <a:gd name="T8" fmla="*/ 5 w 6"/>
                <a:gd name="T9" fmla="*/ 18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1">
                  <a:moveTo>
                    <a:pt x="5" y="18"/>
                  </a:moveTo>
                  <a:cubicBezTo>
                    <a:pt x="5" y="13"/>
                    <a:pt x="6" y="8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8"/>
                    <a:pt x="1" y="13"/>
                    <a:pt x="0" y="18"/>
                  </a:cubicBezTo>
                  <a:cubicBezTo>
                    <a:pt x="0" y="21"/>
                    <a:pt x="4" y="21"/>
                    <a:pt x="5" y="1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6" name="Freeform 105"/>
            <p:cNvSpPr/>
            <p:nvPr/>
          </p:nvSpPr>
          <p:spPr bwMode="auto">
            <a:xfrm>
              <a:off x="7448" y="2827"/>
              <a:ext cx="25" cy="83"/>
            </a:xfrm>
            <a:custGeom>
              <a:avLst/>
              <a:gdLst>
                <a:gd name="T0" fmla="*/ 2 w 7"/>
                <a:gd name="T1" fmla="*/ 25 h 28"/>
                <a:gd name="T2" fmla="*/ 7 w 7"/>
                <a:gd name="T3" fmla="*/ 25 h 28"/>
                <a:gd name="T4" fmla="*/ 5 w 7"/>
                <a:gd name="T5" fmla="*/ 3 h 28"/>
                <a:gd name="T6" fmla="*/ 0 w 7"/>
                <a:gd name="T7" fmla="*/ 3 h 28"/>
                <a:gd name="T8" fmla="*/ 2 w 7"/>
                <a:gd name="T9" fmla="*/ 2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8">
                  <a:moveTo>
                    <a:pt x="2" y="25"/>
                  </a:moveTo>
                  <a:cubicBezTo>
                    <a:pt x="3" y="28"/>
                    <a:pt x="7" y="28"/>
                    <a:pt x="7" y="25"/>
                  </a:cubicBezTo>
                  <a:cubicBezTo>
                    <a:pt x="6" y="18"/>
                    <a:pt x="6" y="10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1" y="10"/>
                    <a:pt x="1" y="18"/>
                    <a:pt x="2" y="2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7" name="Freeform 106"/>
            <p:cNvSpPr/>
            <p:nvPr/>
          </p:nvSpPr>
          <p:spPr bwMode="auto">
            <a:xfrm>
              <a:off x="7441" y="2703"/>
              <a:ext cx="21" cy="92"/>
            </a:xfrm>
            <a:custGeom>
              <a:avLst/>
              <a:gdLst>
                <a:gd name="T0" fmla="*/ 1 w 6"/>
                <a:gd name="T1" fmla="*/ 28 h 31"/>
                <a:gd name="T2" fmla="*/ 6 w 6"/>
                <a:gd name="T3" fmla="*/ 28 h 31"/>
                <a:gd name="T4" fmla="*/ 5 w 6"/>
                <a:gd name="T5" fmla="*/ 3 h 31"/>
                <a:gd name="T6" fmla="*/ 0 w 6"/>
                <a:gd name="T7" fmla="*/ 3 h 31"/>
                <a:gd name="T8" fmla="*/ 1 w 6"/>
                <a:gd name="T9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1">
                  <a:moveTo>
                    <a:pt x="1" y="28"/>
                  </a:moveTo>
                  <a:cubicBezTo>
                    <a:pt x="1" y="31"/>
                    <a:pt x="6" y="31"/>
                    <a:pt x="6" y="28"/>
                  </a:cubicBezTo>
                  <a:cubicBezTo>
                    <a:pt x="6" y="20"/>
                    <a:pt x="6" y="11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1" y="11"/>
                    <a:pt x="1" y="20"/>
                    <a:pt x="1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8" name="Freeform 107"/>
            <p:cNvSpPr/>
            <p:nvPr/>
          </p:nvSpPr>
          <p:spPr bwMode="auto">
            <a:xfrm>
              <a:off x="7444" y="2581"/>
              <a:ext cx="22" cy="83"/>
            </a:xfrm>
            <a:custGeom>
              <a:avLst/>
              <a:gdLst>
                <a:gd name="T0" fmla="*/ 1 w 6"/>
                <a:gd name="T1" fmla="*/ 4 h 28"/>
                <a:gd name="T2" fmla="*/ 1 w 6"/>
                <a:gd name="T3" fmla="*/ 4 h 28"/>
                <a:gd name="T4" fmla="*/ 0 w 6"/>
                <a:gd name="T5" fmla="*/ 25 h 28"/>
                <a:gd name="T6" fmla="*/ 5 w 6"/>
                <a:gd name="T7" fmla="*/ 25 h 28"/>
                <a:gd name="T8" fmla="*/ 5 w 6"/>
                <a:gd name="T9" fmla="*/ 13 h 28"/>
                <a:gd name="T10" fmla="*/ 5 w 6"/>
                <a:gd name="T11" fmla="*/ 7 h 28"/>
                <a:gd name="T12" fmla="*/ 6 w 6"/>
                <a:gd name="T13" fmla="*/ 4 h 28"/>
                <a:gd name="T14" fmla="*/ 6 w 6"/>
                <a:gd name="T15" fmla="*/ 4 h 28"/>
                <a:gd name="T16" fmla="*/ 6 w 6"/>
                <a:gd name="T17" fmla="*/ 4 h 28"/>
                <a:gd name="T18" fmla="*/ 1 w 6"/>
                <a:gd name="T19" fmla="*/ 3 h 28"/>
                <a:gd name="T20" fmla="*/ 1 w 6"/>
                <a:gd name="T21" fmla="*/ 4 h 28"/>
                <a:gd name="T22" fmla="*/ 1 w 6"/>
                <a:gd name="T23" fmla="*/ 4 h 28"/>
                <a:gd name="T24" fmla="*/ 1 w 6"/>
                <a:gd name="T25" fmla="*/ 4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" h="28"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0" y="11"/>
                    <a:pt x="0" y="18"/>
                    <a:pt x="0" y="25"/>
                  </a:cubicBezTo>
                  <a:cubicBezTo>
                    <a:pt x="0" y="28"/>
                    <a:pt x="5" y="28"/>
                    <a:pt x="5" y="25"/>
                  </a:cubicBezTo>
                  <a:cubicBezTo>
                    <a:pt x="5" y="21"/>
                    <a:pt x="5" y="17"/>
                    <a:pt x="5" y="13"/>
                  </a:cubicBezTo>
                  <a:cubicBezTo>
                    <a:pt x="5" y="11"/>
                    <a:pt x="5" y="9"/>
                    <a:pt x="5" y="7"/>
                  </a:cubicBezTo>
                  <a:cubicBezTo>
                    <a:pt x="5" y="7"/>
                    <a:pt x="6" y="4"/>
                    <a:pt x="6" y="4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5" y="1"/>
                    <a:pt x="2" y="0"/>
                    <a:pt x="1" y="3"/>
                  </a:cubicBezTo>
                  <a:cubicBezTo>
                    <a:pt x="1" y="3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9" name="Freeform 108"/>
            <p:cNvSpPr/>
            <p:nvPr/>
          </p:nvSpPr>
          <p:spPr bwMode="auto">
            <a:xfrm>
              <a:off x="7455" y="2465"/>
              <a:ext cx="21" cy="98"/>
            </a:xfrm>
            <a:custGeom>
              <a:avLst/>
              <a:gdLst>
                <a:gd name="T0" fmla="*/ 5 w 6"/>
                <a:gd name="T1" fmla="*/ 30 h 33"/>
                <a:gd name="T2" fmla="*/ 5 w 6"/>
                <a:gd name="T3" fmla="*/ 10 h 33"/>
                <a:gd name="T4" fmla="*/ 6 w 6"/>
                <a:gd name="T5" fmla="*/ 8 h 33"/>
                <a:gd name="T6" fmla="*/ 5 w 6"/>
                <a:gd name="T7" fmla="*/ 3 h 33"/>
                <a:gd name="T8" fmla="*/ 0 w 6"/>
                <a:gd name="T9" fmla="*/ 3 h 33"/>
                <a:gd name="T10" fmla="*/ 0 w 6"/>
                <a:gd name="T11" fmla="*/ 30 h 33"/>
                <a:gd name="T12" fmla="*/ 5 w 6"/>
                <a:gd name="T13" fmla="*/ 3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33">
                  <a:moveTo>
                    <a:pt x="5" y="30"/>
                  </a:move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6" y="9"/>
                    <a:pt x="6" y="8"/>
                  </a:cubicBezTo>
                  <a:cubicBezTo>
                    <a:pt x="6" y="6"/>
                    <a:pt x="5" y="5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3"/>
                    <a:pt x="5" y="33"/>
                    <a:pt x="5" y="3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0" name="Freeform 109"/>
            <p:cNvSpPr/>
            <p:nvPr/>
          </p:nvSpPr>
          <p:spPr bwMode="auto">
            <a:xfrm>
              <a:off x="7444" y="2347"/>
              <a:ext cx="29" cy="89"/>
            </a:xfrm>
            <a:custGeom>
              <a:avLst/>
              <a:gdLst>
                <a:gd name="T0" fmla="*/ 1 w 8"/>
                <a:gd name="T1" fmla="*/ 4 h 30"/>
                <a:gd name="T2" fmla="*/ 2 w 8"/>
                <a:gd name="T3" fmla="*/ 27 h 30"/>
                <a:gd name="T4" fmla="*/ 7 w 8"/>
                <a:gd name="T5" fmla="*/ 27 h 30"/>
                <a:gd name="T6" fmla="*/ 6 w 8"/>
                <a:gd name="T7" fmla="*/ 3 h 30"/>
                <a:gd name="T8" fmla="*/ 1 w 8"/>
                <a:gd name="T9" fmla="*/ 4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0">
                  <a:moveTo>
                    <a:pt x="1" y="4"/>
                  </a:moveTo>
                  <a:cubicBezTo>
                    <a:pt x="3" y="11"/>
                    <a:pt x="2" y="20"/>
                    <a:pt x="2" y="27"/>
                  </a:cubicBezTo>
                  <a:cubicBezTo>
                    <a:pt x="2" y="30"/>
                    <a:pt x="7" y="30"/>
                    <a:pt x="7" y="27"/>
                  </a:cubicBezTo>
                  <a:cubicBezTo>
                    <a:pt x="7" y="19"/>
                    <a:pt x="8" y="11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1" name="Freeform 110"/>
            <p:cNvSpPr/>
            <p:nvPr/>
          </p:nvSpPr>
          <p:spPr bwMode="auto">
            <a:xfrm>
              <a:off x="7451" y="2231"/>
              <a:ext cx="18" cy="89"/>
            </a:xfrm>
            <a:custGeom>
              <a:avLst/>
              <a:gdLst>
                <a:gd name="T0" fmla="*/ 5 w 5"/>
                <a:gd name="T1" fmla="*/ 27 h 30"/>
                <a:gd name="T2" fmla="*/ 5 w 5"/>
                <a:gd name="T3" fmla="*/ 3 h 30"/>
                <a:gd name="T4" fmla="*/ 0 w 5"/>
                <a:gd name="T5" fmla="*/ 3 h 30"/>
                <a:gd name="T6" fmla="*/ 0 w 5"/>
                <a:gd name="T7" fmla="*/ 27 h 30"/>
                <a:gd name="T8" fmla="*/ 5 w 5"/>
                <a:gd name="T9" fmla="*/ 2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0">
                  <a:moveTo>
                    <a:pt x="5" y="27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30"/>
                    <a:pt x="5" y="30"/>
                    <a:pt x="5" y="2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2" name="Freeform 111"/>
            <p:cNvSpPr/>
            <p:nvPr/>
          </p:nvSpPr>
          <p:spPr bwMode="auto">
            <a:xfrm>
              <a:off x="7441" y="2109"/>
              <a:ext cx="28" cy="92"/>
            </a:xfrm>
            <a:custGeom>
              <a:avLst/>
              <a:gdLst>
                <a:gd name="T0" fmla="*/ 1 w 8"/>
                <a:gd name="T1" fmla="*/ 4 h 31"/>
                <a:gd name="T2" fmla="*/ 2 w 8"/>
                <a:gd name="T3" fmla="*/ 28 h 31"/>
                <a:gd name="T4" fmla="*/ 7 w 8"/>
                <a:gd name="T5" fmla="*/ 28 h 31"/>
                <a:gd name="T6" fmla="*/ 6 w 8"/>
                <a:gd name="T7" fmla="*/ 3 h 31"/>
                <a:gd name="T8" fmla="*/ 1 w 8"/>
                <a:gd name="T9" fmla="*/ 4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1">
                  <a:moveTo>
                    <a:pt x="1" y="4"/>
                  </a:moveTo>
                  <a:cubicBezTo>
                    <a:pt x="3" y="11"/>
                    <a:pt x="2" y="20"/>
                    <a:pt x="2" y="28"/>
                  </a:cubicBezTo>
                  <a:cubicBezTo>
                    <a:pt x="2" y="31"/>
                    <a:pt x="7" y="31"/>
                    <a:pt x="7" y="28"/>
                  </a:cubicBezTo>
                  <a:cubicBezTo>
                    <a:pt x="7" y="20"/>
                    <a:pt x="8" y="11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3" name="Freeform 112"/>
            <p:cNvSpPr/>
            <p:nvPr/>
          </p:nvSpPr>
          <p:spPr bwMode="auto">
            <a:xfrm>
              <a:off x="7444" y="1970"/>
              <a:ext cx="18" cy="112"/>
            </a:xfrm>
            <a:custGeom>
              <a:avLst/>
              <a:gdLst>
                <a:gd name="T0" fmla="*/ 5 w 5"/>
                <a:gd name="T1" fmla="*/ 35 h 38"/>
                <a:gd name="T2" fmla="*/ 5 w 5"/>
                <a:gd name="T3" fmla="*/ 3 h 38"/>
                <a:gd name="T4" fmla="*/ 0 w 5"/>
                <a:gd name="T5" fmla="*/ 3 h 38"/>
                <a:gd name="T6" fmla="*/ 0 w 5"/>
                <a:gd name="T7" fmla="*/ 35 h 38"/>
                <a:gd name="T8" fmla="*/ 5 w 5"/>
                <a:gd name="T9" fmla="*/ 35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8">
                  <a:moveTo>
                    <a:pt x="5" y="35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8"/>
                    <a:pt x="5" y="38"/>
                    <a:pt x="5" y="3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4" name="Freeform 113"/>
            <p:cNvSpPr/>
            <p:nvPr/>
          </p:nvSpPr>
          <p:spPr bwMode="auto">
            <a:xfrm>
              <a:off x="7444" y="1851"/>
              <a:ext cx="32" cy="107"/>
            </a:xfrm>
            <a:custGeom>
              <a:avLst/>
              <a:gdLst>
                <a:gd name="T0" fmla="*/ 1 w 9"/>
                <a:gd name="T1" fmla="*/ 33 h 36"/>
                <a:gd name="T2" fmla="*/ 6 w 9"/>
                <a:gd name="T3" fmla="*/ 33 h 36"/>
                <a:gd name="T4" fmla="*/ 8 w 9"/>
                <a:gd name="T5" fmla="*/ 4 h 36"/>
                <a:gd name="T6" fmla="*/ 3 w 9"/>
                <a:gd name="T7" fmla="*/ 2 h 36"/>
                <a:gd name="T8" fmla="*/ 1 w 9"/>
                <a:gd name="T9" fmla="*/ 3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" h="36">
                  <a:moveTo>
                    <a:pt x="1" y="33"/>
                  </a:moveTo>
                  <a:cubicBezTo>
                    <a:pt x="1" y="36"/>
                    <a:pt x="6" y="36"/>
                    <a:pt x="6" y="33"/>
                  </a:cubicBezTo>
                  <a:cubicBezTo>
                    <a:pt x="6" y="23"/>
                    <a:pt x="5" y="13"/>
                    <a:pt x="8" y="4"/>
                  </a:cubicBezTo>
                  <a:cubicBezTo>
                    <a:pt x="9" y="1"/>
                    <a:pt x="4" y="0"/>
                    <a:pt x="3" y="2"/>
                  </a:cubicBezTo>
                  <a:cubicBezTo>
                    <a:pt x="0" y="12"/>
                    <a:pt x="1" y="23"/>
                    <a:pt x="1" y="3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5" name="Freeform 114"/>
            <p:cNvSpPr/>
            <p:nvPr/>
          </p:nvSpPr>
          <p:spPr bwMode="auto">
            <a:xfrm>
              <a:off x="7441" y="1753"/>
              <a:ext cx="28" cy="80"/>
            </a:xfrm>
            <a:custGeom>
              <a:avLst/>
              <a:gdLst>
                <a:gd name="T0" fmla="*/ 3 w 8"/>
                <a:gd name="T1" fmla="*/ 5 h 27"/>
                <a:gd name="T2" fmla="*/ 3 w 8"/>
                <a:gd name="T3" fmla="*/ 24 h 27"/>
                <a:gd name="T4" fmla="*/ 8 w 8"/>
                <a:gd name="T5" fmla="*/ 24 h 27"/>
                <a:gd name="T6" fmla="*/ 8 w 8"/>
                <a:gd name="T7" fmla="*/ 9 h 27"/>
                <a:gd name="T8" fmla="*/ 4 w 8"/>
                <a:gd name="T9" fmla="*/ 0 h 27"/>
                <a:gd name="T10" fmla="*/ 3 w 8"/>
                <a:gd name="T11" fmla="*/ 5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27">
                  <a:moveTo>
                    <a:pt x="3" y="5"/>
                  </a:moveTo>
                  <a:cubicBezTo>
                    <a:pt x="4" y="5"/>
                    <a:pt x="3" y="22"/>
                    <a:pt x="3" y="24"/>
                  </a:cubicBezTo>
                  <a:cubicBezTo>
                    <a:pt x="3" y="27"/>
                    <a:pt x="8" y="27"/>
                    <a:pt x="8" y="24"/>
                  </a:cubicBezTo>
                  <a:cubicBezTo>
                    <a:pt x="8" y="19"/>
                    <a:pt x="8" y="14"/>
                    <a:pt x="8" y="9"/>
                  </a:cubicBezTo>
                  <a:cubicBezTo>
                    <a:pt x="8" y="6"/>
                    <a:pt x="7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6" name="Freeform 115"/>
            <p:cNvSpPr/>
            <p:nvPr/>
          </p:nvSpPr>
          <p:spPr bwMode="auto">
            <a:xfrm>
              <a:off x="7441" y="1622"/>
              <a:ext cx="28" cy="92"/>
            </a:xfrm>
            <a:custGeom>
              <a:avLst/>
              <a:gdLst>
                <a:gd name="T0" fmla="*/ 6 w 8"/>
                <a:gd name="T1" fmla="*/ 28 h 31"/>
                <a:gd name="T2" fmla="*/ 7 w 8"/>
                <a:gd name="T3" fmla="*/ 3 h 31"/>
                <a:gd name="T4" fmla="*/ 2 w 8"/>
                <a:gd name="T5" fmla="*/ 3 h 31"/>
                <a:gd name="T6" fmla="*/ 1 w 8"/>
                <a:gd name="T7" fmla="*/ 27 h 31"/>
                <a:gd name="T8" fmla="*/ 6 w 8"/>
                <a:gd name="T9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1">
                  <a:moveTo>
                    <a:pt x="6" y="28"/>
                  </a:moveTo>
                  <a:cubicBezTo>
                    <a:pt x="8" y="20"/>
                    <a:pt x="7" y="11"/>
                    <a:pt x="7" y="3"/>
                  </a:cubicBezTo>
                  <a:cubicBezTo>
                    <a:pt x="7" y="0"/>
                    <a:pt x="2" y="0"/>
                    <a:pt x="2" y="3"/>
                  </a:cubicBezTo>
                  <a:cubicBezTo>
                    <a:pt x="2" y="11"/>
                    <a:pt x="4" y="19"/>
                    <a:pt x="1" y="27"/>
                  </a:cubicBezTo>
                  <a:cubicBezTo>
                    <a:pt x="0" y="30"/>
                    <a:pt x="5" y="31"/>
                    <a:pt x="6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7" name="Freeform 116"/>
            <p:cNvSpPr/>
            <p:nvPr/>
          </p:nvSpPr>
          <p:spPr bwMode="auto">
            <a:xfrm>
              <a:off x="7444" y="1486"/>
              <a:ext cx="25" cy="104"/>
            </a:xfrm>
            <a:custGeom>
              <a:avLst/>
              <a:gdLst>
                <a:gd name="T0" fmla="*/ 0 w 7"/>
                <a:gd name="T1" fmla="*/ 32 h 35"/>
                <a:gd name="T2" fmla="*/ 5 w 7"/>
                <a:gd name="T3" fmla="*/ 32 h 35"/>
                <a:gd name="T4" fmla="*/ 6 w 7"/>
                <a:gd name="T5" fmla="*/ 3 h 35"/>
                <a:gd name="T6" fmla="*/ 1 w 7"/>
                <a:gd name="T7" fmla="*/ 3 h 35"/>
                <a:gd name="T8" fmla="*/ 0 w 7"/>
                <a:gd name="T9" fmla="*/ 3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5">
                  <a:moveTo>
                    <a:pt x="0" y="32"/>
                  </a:moveTo>
                  <a:cubicBezTo>
                    <a:pt x="0" y="35"/>
                    <a:pt x="5" y="35"/>
                    <a:pt x="5" y="32"/>
                  </a:cubicBezTo>
                  <a:cubicBezTo>
                    <a:pt x="5" y="22"/>
                    <a:pt x="7" y="13"/>
                    <a:pt x="6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2" y="13"/>
                    <a:pt x="0" y="22"/>
                    <a:pt x="0" y="3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8" name="Freeform 117"/>
            <p:cNvSpPr/>
            <p:nvPr/>
          </p:nvSpPr>
          <p:spPr bwMode="auto">
            <a:xfrm>
              <a:off x="7444" y="1361"/>
              <a:ext cx="29" cy="104"/>
            </a:xfrm>
            <a:custGeom>
              <a:avLst/>
              <a:gdLst>
                <a:gd name="T0" fmla="*/ 0 w 8"/>
                <a:gd name="T1" fmla="*/ 32 h 35"/>
                <a:gd name="T2" fmla="*/ 5 w 8"/>
                <a:gd name="T3" fmla="*/ 32 h 35"/>
                <a:gd name="T4" fmla="*/ 6 w 8"/>
                <a:gd name="T5" fmla="*/ 3 h 35"/>
                <a:gd name="T6" fmla="*/ 1 w 8"/>
                <a:gd name="T7" fmla="*/ 4 h 35"/>
                <a:gd name="T8" fmla="*/ 0 w 8"/>
                <a:gd name="T9" fmla="*/ 3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5">
                  <a:moveTo>
                    <a:pt x="0" y="32"/>
                  </a:moveTo>
                  <a:cubicBezTo>
                    <a:pt x="0" y="35"/>
                    <a:pt x="5" y="35"/>
                    <a:pt x="5" y="32"/>
                  </a:cubicBezTo>
                  <a:cubicBezTo>
                    <a:pt x="5" y="23"/>
                    <a:pt x="8" y="12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ubicBezTo>
                    <a:pt x="4" y="13"/>
                    <a:pt x="0" y="23"/>
                    <a:pt x="0" y="3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9" name="Freeform 118"/>
            <p:cNvSpPr/>
            <p:nvPr/>
          </p:nvSpPr>
          <p:spPr bwMode="auto">
            <a:xfrm>
              <a:off x="7451" y="1213"/>
              <a:ext cx="25" cy="98"/>
            </a:xfrm>
            <a:custGeom>
              <a:avLst/>
              <a:gdLst>
                <a:gd name="T0" fmla="*/ 1 w 7"/>
                <a:gd name="T1" fmla="*/ 9 h 33"/>
                <a:gd name="T2" fmla="*/ 2 w 7"/>
                <a:gd name="T3" fmla="*/ 30 h 33"/>
                <a:gd name="T4" fmla="*/ 7 w 7"/>
                <a:gd name="T5" fmla="*/ 30 h 33"/>
                <a:gd name="T6" fmla="*/ 6 w 7"/>
                <a:gd name="T7" fmla="*/ 3 h 33"/>
                <a:gd name="T8" fmla="*/ 2 w 7"/>
                <a:gd name="T9" fmla="*/ 2 h 33"/>
                <a:gd name="T10" fmla="*/ 0 w 7"/>
                <a:gd name="T11" fmla="*/ 7 h 33"/>
                <a:gd name="T12" fmla="*/ 1 w 7"/>
                <a:gd name="T13" fmla="*/ 9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3">
                  <a:moveTo>
                    <a:pt x="1" y="9"/>
                  </a:moveTo>
                  <a:cubicBezTo>
                    <a:pt x="1" y="16"/>
                    <a:pt x="1" y="23"/>
                    <a:pt x="2" y="30"/>
                  </a:cubicBezTo>
                  <a:cubicBezTo>
                    <a:pt x="3" y="33"/>
                    <a:pt x="7" y="33"/>
                    <a:pt x="7" y="30"/>
                  </a:cubicBezTo>
                  <a:cubicBezTo>
                    <a:pt x="6" y="21"/>
                    <a:pt x="6" y="12"/>
                    <a:pt x="6" y="3"/>
                  </a:cubicBezTo>
                  <a:cubicBezTo>
                    <a:pt x="6" y="1"/>
                    <a:pt x="3" y="0"/>
                    <a:pt x="2" y="2"/>
                  </a:cubicBezTo>
                  <a:cubicBezTo>
                    <a:pt x="0" y="3"/>
                    <a:pt x="0" y="5"/>
                    <a:pt x="0" y="7"/>
                  </a:cubicBezTo>
                  <a:cubicBezTo>
                    <a:pt x="0" y="8"/>
                    <a:pt x="1" y="9"/>
                    <a:pt x="1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0" name="Freeform 119"/>
            <p:cNvSpPr/>
            <p:nvPr/>
          </p:nvSpPr>
          <p:spPr bwMode="auto">
            <a:xfrm>
              <a:off x="7448" y="1068"/>
              <a:ext cx="25" cy="94"/>
            </a:xfrm>
            <a:custGeom>
              <a:avLst/>
              <a:gdLst>
                <a:gd name="T0" fmla="*/ 5 w 7"/>
                <a:gd name="T1" fmla="*/ 29 h 32"/>
                <a:gd name="T2" fmla="*/ 6 w 7"/>
                <a:gd name="T3" fmla="*/ 14 h 32"/>
                <a:gd name="T4" fmla="*/ 6 w 7"/>
                <a:gd name="T5" fmla="*/ 7 h 32"/>
                <a:gd name="T6" fmla="*/ 7 w 7"/>
                <a:gd name="T7" fmla="*/ 4 h 32"/>
                <a:gd name="T8" fmla="*/ 7 w 7"/>
                <a:gd name="T9" fmla="*/ 3 h 32"/>
                <a:gd name="T10" fmla="*/ 7 w 7"/>
                <a:gd name="T11" fmla="*/ 3 h 32"/>
                <a:gd name="T12" fmla="*/ 3 w 7"/>
                <a:gd name="T13" fmla="*/ 2 h 32"/>
                <a:gd name="T14" fmla="*/ 1 w 7"/>
                <a:gd name="T15" fmla="*/ 11 h 32"/>
                <a:gd name="T16" fmla="*/ 0 w 7"/>
                <a:gd name="T17" fmla="*/ 29 h 32"/>
                <a:gd name="T18" fmla="*/ 5 w 7"/>
                <a:gd name="T19" fmla="*/ 29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" h="32">
                  <a:moveTo>
                    <a:pt x="5" y="29"/>
                  </a:moveTo>
                  <a:cubicBezTo>
                    <a:pt x="5" y="24"/>
                    <a:pt x="5" y="19"/>
                    <a:pt x="6" y="14"/>
                  </a:cubicBezTo>
                  <a:cubicBezTo>
                    <a:pt x="6" y="12"/>
                    <a:pt x="6" y="10"/>
                    <a:pt x="6" y="7"/>
                  </a:cubicBezTo>
                  <a:cubicBezTo>
                    <a:pt x="6" y="6"/>
                    <a:pt x="7" y="5"/>
                    <a:pt x="7" y="4"/>
                  </a:cubicBezTo>
                  <a:cubicBezTo>
                    <a:pt x="7" y="4"/>
                    <a:pt x="7" y="4"/>
                    <a:pt x="7" y="3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6" y="1"/>
                    <a:pt x="4" y="0"/>
                    <a:pt x="3" y="2"/>
                  </a:cubicBezTo>
                  <a:cubicBezTo>
                    <a:pt x="1" y="4"/>
                    <a:pt x="2" y="8"/>
                    <a:pt x="1" y="11"/>
                  </a:cubicBezTo>
                  <a:cubicBezTo>
                    <a:pt x="1" y="17"/>
                    <a:pt x="0" y="23"/>
                    <a:pt x="0" y="29"/>
                  </a:cubicBezTo>
                  <a:cubicBezTo>
                    <a:pt x="0" y="32"/>
                    <a:pt x="5" y="32"/>
                    <a:pt x="5" y="2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1" name="Freeform 120"/>
            <p:cNvSpPr/>
            <p:nvPr/>
          </p:nvSpPr>
          <p:spPr bwMode="auto">
            <a:xfrm>
              <a:off x="7441" y="934"/>
              <a:ext cx="28" cy="104"/>
            </a:xfrm>
            <a:custGeom>
              <a:avLst/>
              <a:gdLst>
                <a:gd name="T0" fmla="*/ 1 w 8"/>
                <a:gd name="T1" fmla="*/ 9 h 35"/>
                <a:gd name="T2" fmla="*/ 3 w 8"/>
                <a:gd name="T3" fmla="*/ 32 h 35"/>
                <a:gd name="T4" fmla="*/ 8 w 8"/>
                <a:gd name="T5" fmla="*/ 32 h 35"/>
                <a:gd name="T6" fmla="*/ 6 w 8"/>
                <a:gd name="T7" fmla="*/ 17 h 35"/>
                <a:gd name="T8" fmla="*/ 5 w 8"/>
                <a:gd name="T9" fmla="*/ 9 h 35"/>
                <a:gd name="T10" fmla="*/ 5 w 8"/>
                <a:gd name="T11" fmla="*/ 6 h 35"/>
                <a:gd name="T12" fmla="*/ 5 w 8"/>
                <a:gd name="T13" fmla="*/ 5 h 35"/>
                <a:gd name="T14" fmla="*/ 5 w 8"/>
                <a:gd name="T15" fmla="*/ 3 h 35"/>
                <a:gd name="T16" fmla="*/ 1 w 8"/>
                <a:gd name="T17" fmla="*/ 2 h 35"/>
                <a:gd name="T18" fmla="*/ 1 w 8"/>
                <a:gd name="T19" fmla="*/ 9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" h="35">
                  <a:moveTo>
                    <a:pt x="1" y="9"/>
                  </a:moveTo>
                  <a:cubicBezTo>
                    <a:pt x="1" y="16"/>
                    <a:pt x="3" y="24"/>
                    <a:pt x="3" y="32"/>
                  </a:cubicBezTo>
                  <a:cubicBezTo>
                    <a:pt x="3" y="35"/>
                    <a:pt x="8" y="35"/>
                    <a:pt x="8" y="32"/>
                  </a:cubicBezTo>
                  <a:cubicBezTo>
                    <a:pt x="8" y="27"/>
                    <a:pt x="7" y="22"/>
                    <a:pt x="6" y="17"/>
                  </a:cubicBezTo>
                  <a:cubicBezTo>
                    <a:pt x="6" y="14"/>
                    <a:pt x="6" y="12"/>
                    <a:pt x="5" y="9"/>
                  </a:cubicBezTo>
                  <a:cubicBezTo>
                    <a:pt x="5" y="8"/>
                    <a:pt x="5" y="7"/>
                    <a:pt x="5" y="6"/>
                  </a:cubicBezTo>
                  <a:cubicBezTo>
                    <a:pt x="5" y="6"/>
                    <a:pt x="5" y="6"/>
                    <a:pt x="5" y="5"/>
                  </a:cubicBezTo>
                  <a:cubicBezTo>
                    <a:pt x="5" y="5"/>
                    <a:pt x="6" y="4"/>
                    <a:pt x="5" y="3"/>
                  </a:cubicBezTo>
                  <a:cubicBezTo>
                    <a:pt x="5" y="1"/>
                    <a:pt x="2" y="0"/>
                    <a:pt x="1" y="2"/>
                  </a:cubicBezTo>
                  <a:cubicBezTo>
                    <a:pt x="0" y="4"/>
                    <a:pt x="1" y="7"/>
                    <a:pt x="1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2" name="Freeform 121"/>
            <p:cNvSpPr/>
            <p:nvPr/>
          </p:nvSpPr>
          <p:spPr bwMode="auto">
            <a:xfrm>
              <a:off x="7441" y="792"/>
              <a:ext cx="25" cy="109"/>
            </a:xfrm>
            <a:custGeom>
              <a:avLst/>
              <a:gdLst>
                <a:gd name="T0" fmla="*/ 1 w 7"/>
                <a:gd name="T1" fmla="*/ 6 h 37"/>
                <a:gd name="T2" fmla="*/ 2 w 7"/>
                <a:gd name="T3" fmla="*/ 7 h 37"/>
                <a:gd name="T4" fmla="*/ 1 w 7"/>
                <a:gd name="T5" fmla="*/ 16 h 37"/>
                <a:gd name="T6" fmla="*/ 0 w 7"/>
                <a:gd name="T7" fmla="*/ 33 h 37"/>
                <a:gd name="T8" fmla="*/ 4 w 7"/>
                <a:gd name="T9" fmla="*/ 34 h 37"/>
                <a:gd name="T10" fmla="*/ 6 w 7"/>
                <a:gd name="T11" fmla="*/ 16 h 37"/>
                <a:gd name="T12" fmla="*/ 4 w 7"/>
                <a:gd name="T13" fmla="*/ 1 h 37"/>
                <a:gd name="T14" fmla="*/ 0 w 7"/>
                <a:gd name="T15" fmla="*/ 3 h 37"/>
                <a:gd name="T16" fmla="*/ 1 w 7"/>
                <a:gd name="T17" fmla="*/ 6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37">
                  <a:moveTo>
                    <a:pt x="1" y="6"/>
                  </a:moveTo>
                  <a:cubicBezTo>
                    <a:pt x="1" y="7"/>
                    <a:pt x="1" y="7"/>
                    <a:pt x="2" y="7"/>
                  </a:cubicBezTo>
                  <a:cubicBezTo>
                    <a:pt x="2" y="10"/>
                    <a:pt x="1" y="15"/>
                    <a:pt x="1" y="16"/>
                  </a:cubicBezTo>
                  <a:cubicBezTo>
                    <a:pt x="1" y="22"/>
                    <a:pt x="1" y="27"/>
                    <a:pt x="0" y="33"/>
                  </a:cubicBezTo>
                  <a:cubicBezTo>
                    <a:pt x="0" y="35"/>
                    <a:pt x="4" y="37"/>
                    <a:pt x="4" y="34"/>
                  </a:cubicBezTo>
                  <a:cubicBezTo>
                    <a:pt x="6" y="28"/>
                    <a:pt x="6" y="22"/>
                    <a:pt x="6" y="16"/>
                  </a:cubicBezTo>
                  <a:cubicBezTo>
                    <a:pt x="6" y="12"/>
                    <a:pt x="7" y="4"/>
                    <a:pt x="4" y="1"/>
                  </a:cubicBezTo>
                  <a:cubicBezTo>
                    <a:pt x="2" y="0"/>
                    <a:pt x="0" y="1"/>
                    <a:pt x="0" y="3"/>
                  </a:cubicBezTo>
                  <a:cubicBezTo>
                    <a:pt x="1" y="4"/>
                    <a:pt x="1" y="5"/>
                    <a:pt x="1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3" name="Freeform 122"/>
            <p:cNvSpPr/>
            <p:nvPr/>
          </p:nvSpPr>
          <p:spPr bwMode="auto">
            <a:xfrm>
              <a:off x="7444" y="646"/>
              <a:ext cx="22" cy="89"/>
            </a:xfrm>
            <a:custGeom>
              <a:avLst/>
              <a:gdLst>
                <a:gd name="T0" fmla="*/ 0 w 6"/>
                <a:gd name="T1" fmla="*/ 4 h 30"/>
                <a:gd name="T2" fmla="*/ 1 w 6"/>
                <a:gd name="T3" fmla="*/ 27 h 30"/>
                <a:gd name="T4" fmla="*/ 6 w 6"/>
                <a:gd name="T5" fmla="*/ 27 h 30"/>
                <a:gd name="T6" fmla="*/ 5 w 6"/>
                <a:gd name="T7" fmla="*/ 3 h 30"/>
                <a:gd name="T8" fmla="*/ 0 w 6"/>
                <a:gd name="T9" fmla="*/ 4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0">
                  <a:moveTo>
                    <a:pt x="0" y="4"/>
                  </a:moveTo>
                  <a:cubicBezTo>
                    <a:pt x="2" y="11"/>
                    <a:pt x="1" y="20"/>
                    <a:pt x="1" y="27"/>
                  </a:cubicBezTo>
                  <a:cubicBezTo>
                    <a:pt x="1" y="30"/>
                    <a:pt x="6" y="30"/>
                    <a:pt x="6" y="27"/>
                  </a:cubicBezTo>
                  <a:cubicBezTo>
                    <a:pt x="6" y="19"/>
                    <a:pt x="6" y="11"/>
                    <a:pt x="5" y="3"/>
                  </a:cubicBezTo>
                  <a:cubicBezTo>
                    <a:pt x="4" y="0"/>
                    <a:pt x="0" y="1"/>
                    <a:pt x="0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4" name="Freeform 123"/>
            <p:cNvSpPr/>
            <p:nvPr/>
          </p:nvSpPr>
          <p:spPr bwMode="auto">
            <a:xfrm>
              <a:off x="7444" y="513"/>
              <a:ext cx="22" cy="92"/>
            </a:xfrm>
            <a:custGeom>
              <a:avLst/>
              <a:gdLst>
                <a:gd name="T0" fmla="*/ 5 w 6"/>
                <a:gd name="T1" fmla="*/ 28 h 31"/>
                <a:gd name="T2" fmla="*/ 6 w 6"/>
                <a:gd name="T3" fmla="*/ 3 h 31"/>
                <a:gd name="T4" fmla="*/ 1 w 6"/>
                <a:gd name="T5" fmla="*/ 3 h 31"/>
                <a:gd name="T6" fmla="*/ 0 w 6"/>
                <a:gd name="T7" fmla="*/ 28 h 31"/>
                <a:gd name="T8" fmla="*/ 5 w 6"/>
                <a:gd name="T9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1">
                  <a:moveTo>
                    <a:pt x="5" y="28"/>
                  </a:moveTo>
                  <a:cubicBezTo>
                    <a:pt x="6" y="20"/>
                    <a:pt x="6" y="11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11"/>
                    <a:pt x="1" y="20"/>
                    <a:pt x="0" y="28"/>
                  </a:cubicBezTo>
                  <a:cubicBezTo>
                    <a:pt x="0" y="31"/>
                    <a:pt x="4" y="31"/>
                    <a:pt x="5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5" name="Freeform 124"/>
            <p:cNvSpPr/>
            <p:nvPr/>
          </p:nvSpPr>
          <p:spPr bwMode="auto">
            <a:xfrm>
              <a:off x="7444" y="388"/>
              <a:ext cx="29" cy="95"/>
            </a:xfrm>
            <a:custGeom>
              <a:avLst/>
              <a:gdLst>
                <a:gd name="T0" fmla="*/ 1 w 8"/>
                <a:gd name="T1" fmla="*/ 4 h 32"/>
                <a:gd name="T2" fmla="*/ 2 w 8"/>
                <a:gd name="T3" fmla="*/ 29 h 32"/>
                <a:gd name="T4" fmla="*/ 7 w 8"/>
                <a:gd name="T5" fmla="*/ 29 h 32"/>
                <a:gd name="T6" fmla="*/ 6 w 8"/>
                <a:gd name="T7" fmla="*/ 3 h 32"/>
                <a:gd name="T8" fmla="*/ 1 w 8"/>
                <a:gd name="T9" fmla="*/ 4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2">
                  <a:moveTo>
                    <a:pt x="1" y="4"/>
                  </a:moveTo>
                  <a:cubicBezTo>
                    <a:pt x="3" y="12"/>
                    <a:pt x="2" y="21"/>
                    <a:pt x="2" y="29"/>
                  </a:cubicBezTo>
                  <a:cubicBezTo>
                    <a:pt x="2" y="32"/>
                    <a:pt x="7" y="32"/>
                    <a:pt x="7" y="29"/>
                  </a:cubicBezTo>
                  <a:cubicBezTo>
                    <a:pt x="7" y="21"/>
                    <a:pt x="8" y="11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6" name="Freeform 125"/>
            <p:cNvSpPr/>
            <p:nvPr/>
          </p:nvSpPr>
          <p:spPr bwMode="auto">
            <a:xfrm>
              <a:off x="7441" y="305"/>
              <a:ext cx="25" cy="56"/>
            </a:xfrm>
            <a:custGeom>
              <a:avLst/>
              <a:gdLst>
                <a:gd name="T0" fmla="*/ 1 w 7"/>
                <a:gd name="T1" fmla="*/ 4 h 19"/>
                <a:gd name="T2" fmla="*/ 2 w 7"/>
                <a:gd name="T3" fmla="*/ 16 h 19"/>
                <a:gd name="T4" fmla="*/ 7 w 7"/>
                <a:gd name="T5" fmla="*/ 16 h 19"/>
                <a:gd name="T6" fmla="*/ 6 w 7"/>
                <a:gd name="T7" fmla="*/ 3 h 19"/>
                <a:gd name="T8" fmla="*/ 1 w 7"/>
                <a:gd name="T9" fmla="*/ 4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19">
                  <a:moveTo>
                    <a:pt x="1" y="4"/>
                  </a:moveTo>
                  <a:cubicBezTo>
                    <a:pt x="2" y="8"/>
                    <a:pt x="2" y="12"/>
                    <a:pt x="2" y="16"/>
                  </a:cubicBezTo>
                  <a:cubicBezTo>
                    <a:pt x="2" y="19"/>
                    <a:pt x="7" y="19"/>
                    <a:pt x="7" y="16"/>
                  </a:cubicBezTo>
                  <a:cubicBezTo>
                    <a:pt x="7" y="11"/>
                    <a:pt x="7" y="7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7" name="Freeform 126"/>
            <p:cNvSpPr/>
            <p:nvPr/>
          </p:nvSpPr>
          <p:spPr bwMode="auto">
            <a:xfrm>
              <a:off x="7441" y="213"/>
              <a:ext cx="28" cy="65"/>
            </a:xfrm>
            <a:custGeom>
              <a:avLst/>
              <a:gdLst>
                <a:gd name="T0" fmla="*/ 1 w 8"/>
                <a:gd name="T1" fmla="*/ 4 h 22"/>
                <a:gd name="T2" fmla="*/ 2 w 8"/>
                <a:gd name="T3" fmla="*/ 18 h 22"/>
                <a:gd name="T4" fmla="*/ 7 w 8"/>
                <a:gd name="T5" fmla="*/ 19 h 22"/>
                <a:gd name="T6" fmla="*/ 6 w 8"/>
                <a:gd name="T7" fmla="*/ 3 h 22"/>
                <a:gd name="T8" fmla="*/ 1 w 8"/>
                <a:gd name="T9" fmla="*/ 4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2">
                  <a:moveTo>
                    <a:pt x="1" y="4"/>
                  </a:moveTo>
                  <a:cubicBezTo>
                    <a:pt x="2" y="8"/>
                    <a:pt x="3" y="14"/>
                    <a:pt x="2" y="18"/>
                  </a:cubicBezTo>
                  <a:cubicBezTo>
                    <a:pt x="1" y="21"/>
                    <a:pt x="6" y="22"/>
                    <a:pt x="7" y="19"/>
                  </a:cubicBezTo>
                  <a:cubicBezTo>
                    <a:pt x="8" y="14"/>
                    <a:pt x="7" y="8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8" name="Freeform 127"/>
            <p:cNvSpPr/>
            <p:nvPr/>
          </p:nvSpPr>
          <p:spPr bwMode="auto">
            <a:xfrm>
              <a:off x="7331" y="198"/>
              <a:ext cx="92" cy="27"/>
            </a:xfrm>
            <a:custGeom>
              <a:avLst/>
              <a:gdLst>
                <a:gd name="T0" fmla="*/ 3 w 26"/>
                <a:gd name="T1" fmla="*/ 5 h 9"/>
                <a:gd name="T2" fmla="*/ 12 w 26"/>
                <a:gd name="T3" fmla="*/ 5 h 9"/>
                <a:gd name="T4" fmla="*/ 21 w 26"/>
                <a:gd name="T5" fmla="*/ 7 h 9"/>
                <a:gd name="T6" fmla="*/ 25 w 26"/>
                <a:gd name="T7" fmla="*/ 4 h 9"/>
                <a:gd name="T8" fmla="*/ 18 w 26"/>
                <a:gd name="T9" fmla="*/ 1 h 9"/>
                <a:gd name="T10" fmla="*/ 4 w 26"/>
                <a:gd name="T11" fmla="*/ 0 h 9"/>
                <a:gd name="T12" fmla="*/ 3 w 26"/>
                <a:gd name="T13" fmla="*/ 5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9">
                  <a:moveTo>
                    <a:pt x="3" y="5"/>
                  </a:moveTo>
                  <a:cubicBezTo>
                    <a:pt x="6" y="5"/>
                    <a:pt x="9" y="5"/>
                    <a:pt x="12" y="5"/>
                  </a:cubicBezTo>
                  <a:cubicBezTo>
                    <a:pt x="14" y="5"/>
                    <a:pt x="20" y="5"/>
                    <a:pt x="21" y="7"/>
                  </a:cubicBezTo>
                  <a:cubicBezTo>
                    <a:pt x="22" y="9"/>
                    <a:pt x="26" y="7"/>
                    <a:pt x="25" y="4"/>
                  </a:cubicBezTo>
                  <a:cubicBezTo>
                    <a:pt x="23" y="2"/>
                    <a:pt x="20" y="1"/>
                    <a:pt x="18" y="1"/>
                  </a:cubicBezTo>
                  <a:cubicBezTo>
                    <a:pt x="13" y="1"/>
                    <a:pt x="9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9" name="Freeform 128"/>
            <p:cNvSpPr/>
            <p:nvPr/>
          </p:nvSpPr>
          <p:spPr bwMode="auto">
            <a:xfrm>
              <a:off x="7201" y="192"/>
              <a:ext cx="85" cy="24"/>
            </a:xfrm>
            <a:custGeom>
              <a:avLst/>
              <a:gdLst>
                <a:gd name="T0" fmla="*/ 3 w 24"/>
                <a:gd name="T1" fmla="*/ 8 h 8"/>
                <a:gd name="T2" fmla="*/ 21 w 24"/>
                <a:gd name="T3" fmla="*/ 5 h 8"/>
                <a:gd name="T4" fmla="*/ 20 w 24"/>
                <a:gd name="T5" fmla="*/ 1 h 8"/>
                <a:gd name="T6" fmla="*/ 3 w 24"/>
                <a:gd name="T7" fmla="*/ 3 h 8"/>
                <a:gd name="T8" fmla="*/ 3 w 24"/>
                <a:gd name="T9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8">
                  <a:moveTo>
                    <a:pt x="3" y="8"/>
                  </a:moveTo>
                  <a:cubicBezTo>
                    <a:pt x="9" y="8"/>
                    <a:pt x="15" y="8"/>
                    <a:pt x="21" y="5"/>
                  </a:cubicBezTo>
                  <a:cubicBezTo>
                    <a:pt x="24" y="4"/>
                    <a:pt x="23" y="0"/>
                    <a:pt x="20" y="1"/>
                  </a:cubicBezTo>
                  <a:cubicBezTo>
                    <a:pt x="15" y="3"/>
                    <a:pt x="9" y="3"/>
                    <a:pt x="3" y="3"/>
                  </a:cubicBezTo>
                  <a:cubicBezTo>
                    <a:pt x="0" y="3"/>
                    <a:pt x="0" y="8"/>
                    <a:pt x="3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0" name="Freeform 129"/>
            <p:cNvSpPr/>
            <p:nvPr/>
          </p:nvSpPr>
          <p:spPr bwMode="auto">
            <a:xfrm>
              <a:off x="7063" y="204"/>
              <a:ext cx="99" cy="24"/>
            </a:xfrm>
            <a:custGeom>
              <a:avLst/>
              <a:gdLst>
                <a:gd name="T0" fmla="*/ 4 w 28"/>
                <a:gd name="T1" fmla="*/ 7 h 8"/>
                <a:gd name="T2" fmla="*/ 24 w 28"/>
                <a:gd name="T3" fmla="*/ 6 h 8"/>
                <a:gd name="T4" fmla="*/ 26 w 28"/>
                <a:gd name="T5" fmla="*/ 1 h 8"/>
                <a:gd name="T6" fmla="*/ 3 w 28"/>
                <a:gd name="T7" fmla="*/ 2 h 8"/>
                <a:gd name="T8" fmla="*/ 4 w 28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4" y="7"/>
                  </a:moveTo>
                  <a:cubicBezTo>
                    <a:pt x="11" y="4"/>
                    <a:pt x="18" y="5"/>
                    <a:pt x="24" y="6"/>
                  </a:cubicBezTo>
                  <a:cubicBezTo>
                    <a:pt x="27" y="6"/>
                    <a:pt x="28" y="2"/>
                    <a:pt x="26" y="1"/>
                  </a:cubicBezTo>
                  <a:cubicBezTo>
                    <a:pt x="18" y="0"/>
                    <a:pt x="10" y="0"/>
                    <a:pt x="3" y="2"/>
                  </a:cubicBezTo>
                  <a:cubicBezTo>
                    <a:pt x="0" y="3"/>
                    <a:pt x="2" y="8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1" name="Freeform 130"/>
            <p:cNvSpPr/>
            <p:nvPr/>
          </p:nvSpPr>
          <p:spPr bwMode="auto">
            <a:xfrm>
              <a:off x="6947" y="195"/>
              <a:ext cx="81" cy="27"/>
            </a:xfrm>
            <a:custGeom>
              <a:avLst/>
              <a:gdLst>
                <a:gd name="T0" fmla="*/ 3 w 23"/>
                <a:gd name="T1" fmla="*/ 9 h 9"/>
                <a:gd name="T2" fmla="*/ 20 w 23"/>
                <a:gd name="T3" fmla="*/ 5 h 9"/>
                <a:gd name="T4" fmla="*/ 18 w 23"/>
                <a:gd name="T5" fmla="*/ 1 h 9"/>
                <a:gd name="T6" fmla="*/ 3 w 23"/>
                <a:gd name="T7" fmla="*/ 4 h 9"/>
                <a:gd name="T8" fmla="*/ 3 w 23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9">
                  <a:moveTo>
                    <a:pt x="3" y="9"/>
                  </a:moveTo>
                  <a:cubicBezTo>
                    <a:pt x="9" y="9"/>
                    <a:pt x="15" y="8"/>
                    <a:pt x="20" y="5"/>
                  </a:cubicBezTo>
                  <a:cubicBezTo>
                    <a:pt x="23" y="4"/>
                    <a:pt x="20" y="0"/>
                    <a:pt x="18" y="1"/>
                  </a:cubicBezTo>
                  <a:cubicBezTo>
                    <a:pt x="13" y="3"/>
                    <a:pt x="8" y="4"/>
                    <a:pt x="3" y="4"/>
                  </a:cubicBezTo>
                  <a:cubicBezTo>
                    <a:pt x="0" y="4"/>
                    <a:pt x="0" y="9"/>
                    <a:pt x="3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2" name="Freeform 131"/>
            <p:cNvSpPr/>
            <p:nvPr/>
          </p:nvSpPr>
          <p:spPr bwMode="auto">
            <a:xfrm>
              <a:off x="6820" y="195"/>
              <a:ext cx="92" cy="27"/>
            </a:xfrm>
            <a:custGeom>
              <a:avLst/>
              <a:gdLst>
                <a:gd name="T0" fmla="*/ 4 w 26"/>
                <a:gd name="T1" fmla="*/ 7 h 9"/>
                <a:gd name="T2" fmla="*/ 22 w 26"/>
                <a:gd name="T3" fmla="*/ 8 h 9"/>
                <a:gd name="T4" fmla="*/ 23 w 26"/>
                <a:gd name="T5" fmla="*/ 3 h 9"/>
                <a:gd name="T6" fmla="*/ 3 w 26"/>
                <a:gd name="T7" fmla="*/ 2 h 9"/>
                <a:gd name="T8" fmla="*/ 4 w 26"/>
                <a:gd name="T9" fmla="*/ 7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9">
                  <a:moveTo>
                    <a:pt x="4" y="7"/>
                  </a:moveTo>
                  <a:cubicBezTo>
                    <a:pt x="10" y="4"/>
                    <a:pt x="16" y="6"/>
                    <a:pt x="22" y="8"/>
                  </a:cubicBezTo>
                  <a:cubicBezTo>
                    <a:pt x="24" y="9"/>
                    <a:pt x="26" y="4"/>
                    <a:pt x="23" y="3"/>
                  </a:cubicBezTo>
                  <a:cubicBezTo>
                    <a:pt x="16" y="1"/>
                    <a:pt x="9" y="0"/>
                    <a:pt x="3" y="2"/>
                  </a:cubicBezTo>
                  <a:cubicBezTo>
                    <a:pt x="0" y="3"/>
                    <a:pt x="1" y="8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3" name="Freeform 132"/>
            <p:cNvSpPr/>
            <p:nvPr/>
          </p:nvSpPr>
          <p:spPr bwMode="auto">
            <a:xfrm>
              <a:off x="6690" y="192"/>
              <a:ext cx="95" cy="27"/>
            </a:xfrm>
            <a:custGeom>
              <a:avLst/>
              <a:gdLst>
                <a:gd name="T0" fmla="*/ 3 w 27"/>
                <a:gd name="T1" fmla="*/ 7 h 9"/>
                <a:gd name="T2" fmla="*/ 25 w 27"/>
                <a:gd name="T3" fmla="*/ 5 h 9"/>
                <a:gd name="T4" fmla="*/ 22 w 27"/>
                <a:gd name="T5" fmla="*/ 1 h 9"/>
                <a:gd name="T6" fmla="*/ 4 w 27"/>
                <a:gd name="T7" fmla="*/ 2 h 9"/>
                <a:gd name="T8" fmla="*/ 3 w 27"/>
                <a:gd name="T9" fmla="*/ 7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9">
                  <a:moveTo>
                    <a:pt x="3" y="7"/>
                  </a:moveTo>
                  <a:cubicBezTo>
                    <a:pt x="10" y="8"/>
                    <a:pt x="18" y="9"/>
                    <a:pt x="25" y="5"/>
                  </a:cubicBezTo>
                  <a:cubicBezTo>
                    <a:pt x="27" y="4"/>
                    <a:pt x="25" y="0"/>
                    <a:pt x="22" y="1"/>
                  </a:cubicBezTo>
                  <a:cubicBezTo>
                    <a:pt x="17" y="4"/>
                    <a:pt x="10" y="3"/>
                    <a:pt x="4" y="2"/>
                  </a:cubicBezTo>
                  <a:cubicBezTo>
                    <a:pt x="1" y="2"/>
                    <a:pt x="0" y="6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4" name="Freeform 133"/>
            <p:cNvSpPr/>
            <p:nvPr/>
          </p:nvSpPr>
          <p:spPr bwMode="auto">
            <a:xfrm>
              <a:off x="6555" y="195"/>
              <a:ext cx="92" cy="30"/>
            </a:xfrm>
            <a:custGeom>
              <a:avLst/>
              <a:gdLst>
                <a:gd name="T0" fmla="*/ 5 w 26"/>
                <a:gd name="T1" fmla="*/ 8 h 10"/>
                <a:gd name="T2" fmla="*/ 22 w 26"/>
                <a:gd name="T3" fmla="*/ 8 h 10"/>
                <a:gd name="T4" fmla="*/ 23 w 26"/>
                <a:gd name="T5" fmla="*/ 3 h 10"/>
                <a:gd name="T6" fmla="*/ 2 w 26"/>
                <a:gd name="T7" fmla="*/ 5 h 10"/>
                <a:gd name="T8" fmla="*/ 5 w 26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0">
                  <a:moveTo>
                    <a:pt x="5" y="8"/>
                  </a:moveTo>
                  <a:cubicBezTo>
                    <a:pt x="9" y="4"/>
                    <a:pt x="17" y="7"/>
                    <a:pt x="22" y="8"/>
                  </a:cubicBezTo>
                  <a:cubicBezTo>
                    <a:pt x="25" y="8"/>
                    <a:pt x="26" y="4"/>
                    <a:pt x="23" y="3"/>
                  </a:cubicBezTo>
                  <a:cubicBezTo>
                    <a:pt x="16" y="2"/>
                    <a:pt x="8" y="0"/>
                    <a:pt x="2" y="5"/>
                  </a:cubicBezTo>
                  <a:cubicBezTo>
                    <a:pt x="0" y="7"/>
                    <a:pt x="3" y="10"/>
                    <a:pt x="5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5" name="Freeform 134"/>
            <p:cNvSpPr/>
            <p:nvPr/>
          </p:nvSpPr>
          <p:spPr bwMode="auto">
            <a:xfrm>
              <a:off x="6446" y="207"/>
              <a:ext cx="81" cy="21"/>
            </a:xfrm>
            <a:custGeom>
              <a:avLst/>
              <a:gdLst>
                <a:gd name="T0" fmla="*/ 3 w 23"/>
                <a:gd name="T1" fmla="*/ 7 h 7"/>
                <a:gd name="T2" fmla="*/ 20 w 23"/>
                <a:gd name="T3" fmla="*/ 5 h 7"/>
                <a:gd name="T4" fmla="*/ 19 w 23"/>
                <a:gd name="T5" fmla="*/ 0 h 7"/>
                <a:gd name="T6" fmla="*/ 3 w 23"/>
                <a:gd name="T7" fmla="*/ 2 h 7"/>
                <a:gd name="T8" fmla="*/ 3 w 23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7">
                  <a:moveTo>
                    <a:pt x="3" y="7"/>
                  </a:moveTo>
                  <a:cubicBezTo>
                    <a:pt x="9" y="7"/>
                    <a:pt x="15" y="6"/>
                    <a:pt x="20" y="5"/>
                  </a:cubicBezTo>
                  <a:cubicBezTo>
                    <a:pt x="23" y="4"/>
                    <a:pt x="22" y="0"/>
                    <a:pt x="19" y="0"/>
                  </a:cubicBezTo>
                  <a:cubicBezTo>
                    <a:pt x="14" y="1"/>
                    <a:pt x="8" y="2"/>
                    <a:pt x="3" y="2"/>
                  </a:cubicBezTo>
                  <a:cubicBezTo>
                    <a:pt x="0" y="2"/>
                    <a:pt x="0" y="7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6" name="Freeform 135"/>
            <p:cNvSpPr/>
            <p:nvPr/>
          </p:nvSpPr>
          <p:spPr bwMode="auto">
            <a:xfrm>
              <a:off x="6309" y="207"/>
              <a:ext cx="98" cy="18"/>
            </a:xfrm>
            <a:custGeom>
              <a:avLst/>
              <a:gdLst>
                <a:gd name="T0" fmla="*/ 4 w 28"/>
                <a:gd name="T1" fmla="*/ 6 h 6"/>
                <a:gd name="T2" fmla="*/ 25 w 28"/>
                <a:gd name="T3" fmla="*/ 5 h 6"/>
                <a:gd name="T4" fmla="*/ 25 w 28"/>
                <a:gd name="T5" fmla="*/ 0 h 6"/>
                <a:gd name="T6" fmla="*/ 3 w 28"/>
                <a:gd name="T7" fmla="*/ 1 h 6"/>
                <a:gd name="T8" fmla="*/ 4 w 2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4" y="6"/>
                  </a:moveTo>
                  <a:cubicBezTo>
                    <a:pt x="11" y="5"/>
                    <a:pt x="18" y="5"/>
                    <a:pt x="25" y="5"/>
                  </a:cubicBezTo>
                  <a:cubicBezTo>
                    <a:pt x="28" y="5"/>
                    <a:pt x="28" y="0"/>
                    <a:pt x="25" y="0"/>
                  </a:cubicBezTo>
                  <a:cubicBezTo>
                    <a:pt x="18" y="0"/>
                    <a:pt x="10" y="0"/>
                    <a:pt x="3" y="1"/>
                  </a:cubicBezTo>
                  <a:cubicBezTo>
                    <a:pt x="0" y="2"/>
                    <a:pt x="2" y="6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7" name="Freeform 136"/>
            <p:cNvSpPr/>
            <p:nvPr/>
          </p:nvSpPr>
          <p:spPr bwMode="auto">
            <a:xfrm>
              <a:off x="6167" y="204"/>
              <a:ext cx="96" cy="18"/>
            </a:xfrm>
            <a:custGeom>
              <a:avLst/>
              <a:gdLst>
                <a:gd name="T0" fmla="*/ 3 w 27"/>
                <a:gd name="T1" fmla="*/ 6 h 6"/>
                <a:gd name="T2" fmla="*/ 24 w 27"/>
                <a:gd name="T3" fmla="*/ 5 h 6"/>
                <a:gd name="T4" fmla="*/ 24 w 27"/>
                <a:gd name="T5" fmla="*/ 0 h 6"/>
                <a:gd name="T6" fmla="*/ 3 w 27"/>
                <a:gd name="T7" fmla="*/ 1 h 6"/>
                <a:gd name="T8" fmla="*/ 3 w 2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3" y="6"/>
                  </a:moveTo>
                  <a:cubicBezTo>
                    <a:pt x="10" y="6"/>
                    <a:pt x="17" y="6"/>
                    <a:pt x="24" y="5"/>
                  </a:cubicBezTo>
                  <a:cubicBezTo>
                    <a:pt x="27" y="4"/>
                    <a:pt x="27" y="0"/>
                    <a:pt x="24" y="0"/>
                  </a:cubicBezTo>
                  <a:cubicBezTo>
                    <a:pt x="17" y="1"/>
                    <a:pt x="10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8" name="Freeform 137"/>
            <p:cNvSpPr/>
            <p:nvPr/>
          </p:nvSpPr>
          <p:spPr bwMode="auto">
            <a:xfrm>
              <a:off x="6040" y="207"/>
              <a:ext cx="89" cy="18"/>
            </a:xfrm>
            <a:custGeom>
              <a:avLst/>
              <a:gdLst>
                <a:gd name="T0" fmla="*/ 3 w 25"/>
                <a:gd name="T1" fmla="*/ 6 h 6"/>
                <a:gd name="T2" fmla="*/ 22 w 25"/>
                <a:gd name="T3" fmla="*/ 5 h 6"/>
                <a:gd name="T4" fmla="*/ 21 w 25"/>
                <a:gd name="T5" fmla="*/ 0 h 6"/>
                <a:gd name="T6" fmla="*/ 3 w 25"/>
                <a:gd name="T7" fmla="*/ 1 h 6"/>
                <a:gd name="T8" fmla="*/ 3 w 25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3" y="6"/>
                  </a:moveTo>
                  <a:cubicBezTo>
                    <a:pt x="9" y="6"/>
                    <a:pt x="16" y="6"/>
                    <a:pt x="22" y="5"/>
                  </a:cubicBezTo>
                  <a:cubicBezTo>
                    <a:pt x="25" y="4"/>
                    <a:pt x="24" y="0"/>
                    <a:pt x="21" y="0"/>
                  </a:cubicBezTo>
                  <a:cubicBezTo>
                    <a:pt x="15" y="1"/>
                    <a:pt x="9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9" name="Freeform 138"/>
            <p:cNvSpPr/>
            <p:nvPr/>
          </p:nvSpPr>
          <p:spPr bwMode="auto">
            <a:xfrm>
              <a:off x="5910" y="201"/>
              <a:ext cx="92" cy="21"/>
            </a:xfrm>
            <a:custGeom>
              <a:avLst/>
              <a:gdLst>
                <a:gd name="T0" fmla="*/ 3 w 26"/>
                <a:gd name="T1" fmla="*/ 7 h 7"/>
                <a:gd name="T2" fmla="*/ 24 w 26"/>
                <a:gd name="T3" fmla="*/ 5 h 7"/>
                <a:gd name="T4" fmla="*/ 22 w 26"/>
                <a:gd name="T5" fmla="*/ 0 h 7"/>
                <a:gd name="T6" fmla="*/ 3 w 26"/>
                <a:gd name="T7" fmla="*/ 2 h 7"/>
                <a:gd name="T8" fmla="*/ 3 w 26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">
                  <a:moveTo>
                    <a:pt x="3" y="7"/>
                  </a:moveTo>
                  <a:cubicBezTo>
                    <a:pt x="10" y="7"/>
                    <a:pt x="17" y="6"/>
                    <a:pt x="24" y="5"/>
                  </a:cubicBezTo>
                  <a:cubicBezTo>
                    <a:pt x="26" y="4"/>
                    <a:pt x="25" y="0"/>
                    <a:pt x="22" y="0"/>
                  </a:cubicBezTo>
                  <a:cubicBezTo>
                    <a:pt x="16" y="1"/>
                    <a:pt x="9" y="2"/>
                    <a:pt x="3" y="2"/>
                  </a:cubicBezTo>
                  <a:cubicBezTo>
                    <a:pt x="0" y="2"/>
                    <a:pt x="0" y="7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0" name="Freeform 139"/>
            <p:cNvSpPr/>
            <p:nvPr/>
          </p:nvSpPr>
          <p:spPr bwMode="auto">
            <a:xfrm>
              <a:off x="5755" y="204"/>
              <a:ext cx="99" cy="21"/>
            </a:xfrm>
            <a:custGeom>
              <a:avLst/>
              <a:gdLst>
                <a:gd name="T0" fmla="*/ 3 w 28"/>
                <a:gd name="T1" fmla="*/ 6 h 7"/>
                <a:gd name="T2" fmla="*/ 25 w 28"/>
                <a:gd name="T3" fmla="*/ 5 h 7"/>
                <a:gd name="T4" fmla="*/ 25 w 28"/>
                <a:gd name="T5" fmla="*/ 0 h 7"/>
                <a:gd name="T6" fmla="*/ 3 w 28"/>
                <a:gd name="T7" fmla="*/ 1 h 7"/>
                <a:gd name="T8" fmla="*/ 3 w 28"/>
                <a:gd name="T9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7">
                  <a:moveTo>
                    <a:pt x="3" y="6"/>
                  </a:moveTo>
                  <a:cubicBezTo>
                    <a:pt x="10" y="7"/>
                    <a:pt x="17" y="5"/>
                    <a:pt x="25" y="5"/>
                  </a:cubicBezTo>
                  <a:cubicBezTo>
                    <a:pt x="28" y="5"/>
                    <a:pt x="28" y="0"/>
                    <a:pt x="25" y="0"/>
                  </a:cubicBezTo>
                  <a:cubicBezTo>
                    <a:pt x="17" y="0"/>
                    <a:pt x="10" y="2"/>
                    <a:pt x="3" y="1"/>
                  </a:cubicBezTo>
                  <a:cubicBezTo>
                    <a:pt x="0" y="1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1" name="Freeform 140"/>
            <p:cNvSpPr/>
            <p:nvPr/>
          </p:nvSpPr>
          <p:spPr bwMode="auto">
            <a:xfrm>
              <a:off x="5624" y="210"/>
              <a:ext cx="106" cy="24"/>
            </a:xfrm>
            <a:custGeom>
              <a:avLst/>
              <a:gdLst>
                <a:gd name="T0" fmla="*/ 4 w 30"/>
                <a:gd name="T1" fmla="*/ 6 h 8"/>
                <a:gd name="T2" fmla="*/ 15 w 30"/>
                <a:gd name="T3" fmla="*/ 5 h 8"/>
                <a:gd name="T4" fmla="*/ 25 w 30"/>
                <a:gd name="T5" fmla="*/ 7 h 8"/>
                <a:gd name="T6" fmla="*/ 27 w 30"/>
                <a:gd name="T7" fmla="*/ 3 h 8"/>
                <a:gd name="T8" fmla="*/ 17 w 30"/>
                <a:gd name="T9" fmla="*/ 1 h 8"/>
                <a:gd name="T10" fmla="*/ 3 w 30"/>
                <a:gd name="T11" fmla="*/ 1 h 8"/>
                <a:gd name="T12" fmla="*/ 4 w 30"/>
                <a:gd name="T13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8">
                  <a:moveTo>
                    <a:pt x="4" y="6"/>
                  </a:moveTo>
                  <a:cubicBezTo>
                    <a:pt x="8" y="5"/>
                    <a:pt x="12" y="5"/>
                    <a:pt x="15" y="5"/>
                  </a:cubicBezTo>
                  <a:cubicBezTo>
                    <a:pt x="18" y="5"/>
                    <a:pt x="22" y="5"/>
                    <a:pt x="25" y="7"/>
                  </a:cubicBezTo>
                  <a:cubicBezTo>
                    <a:pt x="27" y="8"/>
                    <a:pt x="30" y="4"/>
                    <a:pt x="27" y="3"/>
                  </a:cubicBezTo>
                  <a:cubicBezTo>
                    <a:pt x="24" y="1"/>
                    <a:pt x="20" y="1"/>
                    <a:pt x="17" y="1"/>
                  </a:cubicBezTo>
                  <a:cubicBezTo>
                    <a:pt x="13" y="0"/>
                    <a:pt x="8" y="0"/>
                    <a:pt x="3" y="1"/>
                  </a:cubicBezTo>
                  <a:cubicBezTo>
                    <a:pt x="0" y="2"/>
                    <a:pt x="2" y="7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2" name="Freeform 141"/>
            <p:cNvSpPr/>
            <p:nvPr/>
          </p:nvSpPr>
          <p:spPr bwMode="auto">
            <a:xfrm>
              <a:off x="5451" y="201"/>
              <a:ext cx="127" cy="27"/>
            </a:xfrm>
            <a:custGeom>
              <a:avLst/>
              <a:gdLst>
                <a:gd name="T0" fmla="*/ 3 w 36"/>
                <a:gd name="T1" fmla="*/ 6 h 9"/>
                <a:gd name="T2" fmla="*/ 33 w 36"/>
                <a:gd name="T3" fmla="*/ 7 h 9"/>
                <a:gd name="T4" fmla="*/ 33 w 36"/>
                <a:gd name="T5" fmla="*/ 2 h 9"/>
                <a:gd name="T6" fmla="*/ 4 w 36"/>
                <a:gd name="T7" fmla="*/ 1 h 9"/>
                <a:gd name="T8" fmla="*/ 3 w 36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9">
                  <a:moveTo>
                    <a:pt x="3" y="6"/>
                  </a:moveTo>
                  <a:cubicBezTo>
                    <a:pt x="13" y="9"/>
                    <a:pt x="23" y="8"/>
                    <a:pt x="33" y="7"/>
                  </a:cubicBezTo>
                  <a:cubicBezTo>
                    <a:pt x="36" y="6"/>
                    <a:pt x="36" y="2"/>
                    <a:pt x="33" y="2"/>
                  </a:cubicBezTo>
                  <a:cubicBezTo>
                    <a:pt x="23" y="3"/>
                    <a:pt x="13" y="4"/>
                    <a:pt x="4" y="1"/>
                  </a:cubicBezTo>
                  <a:cubicBezTo>
                    <a:pt x="1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3" name="Freeform 142"/>
            <p:cNvSpPr/>
            <p:nvPr/>
          </p:nvSpPr>
          <p:spPr bwMode="auto">
            <a:xfrm>
              <a:off x="5296" y="210"/>
              <a:ext cx="106" cy="18"/>
            </a:xfrm>
            <a:custGeom>
              <a:avLst/>
              <a:gdLst>
                <a:gd name="T0" fmla="*/ 3 w 30"/>
                <a:gd name="T1" fmla="*/ 5 h 6"/>
                <a:gd name="T2" fmla="*/ 27 w 30"/>
                <a:gd name="T3" fmla="*/ 6 h 6"/>
                <a:gd name="T4" fmla="*/ 27 w 30"/>
                <a:gd name="T5" fmla="*/ 1 h 6"/>
                <a:gd name="T6" fmla="*/ 3 w 30"/>
                <a:gd name="T7" fmla="*/ 0 h 6"/>
                <a:gd name="T8" fmla="*/ 3 w 30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5"/>
                  </a:moveTo>
                  <a:cubicBezTo>
                    <a:pt x="11" y="5"/>
                    <a:pt x="19" y="6"/>
                    <a:pt x="27" y="6"/>
                  </a:cubicBezTo>
                  <a:cubicBezTo>
                    <a:pt x="30" y="6"/>
                    <a:pt x="30" y="1"/>
                    <a:pt x="27" y="1"/>
                  </a:cubicBezTo>
                  <a:cubicBezTo>
                    <a:pt x="19" y="1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4" name="Freeform 143"/>
            <p:cNvSpPr/>
            <p:nvPr/>
          </p:nvSpPr>
          <p:spPr bwMode="auto">
            <a:xfrm>
              <a:off x="5169" y="201"/>
              <a:ext cx="103" cy="27"/>
            </a:xfrm>
            <a:custGeom>
              <a:avLst/>
              <a:gdLst>
                <a:gd name="T0" fmla="*/ 4 w 29"/>
                <a:gd name="T1" fmla="*/ 9 h 9"/>
                <a:gd name="T2" fmla="*/ 25 w 29"/>
                <a:gd name="T3" fmla="*/ 7 h 9"/>
                <a:gd name="T4" fmla="*/ 26 w 29"/>
                <a:gd name="T5" fmla="*/ 2 h 9"/>
                <a:gd name="T6" fmla="*/ 3 w 29"/>
                <a:gd name="T7" fmla="*/ 4 h 9"/>
                <a:gd name="T8" fmla="*/ 4 w 29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9">
                  <a:moveTo>
                    <a:pt x="4" y="9"/>
                  </a:moveTo>
                  <a:cubicBezTo>
                    <a:pt x="10" y="8"/>
                    <a:pt x="18" y="5"/>
                    <a:pt x="25" y="7"/>
                  </a:cubicBezTo>
                  <a:cubicBezTo>
                    <a:pt x="27" y="8"/>
                    <a:pt x="29" y="3"/>
                    <a:pt x="26" y="2"/>
                  </a:cubicBezTo>
                  <a:cubicBezTo>
                    <a:pt x="18" y="0"/>
                    <a:pt x="10" y="3"/>
                    <a:pt x="3" y="4"/>
                  </a:cubicBezTo>
                  <a:cubicBezTo>
                    <a:pt x="0" y="5"/>
                    <a:pt x="1" y="9"/>
                    <a:pt x="4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5" name="Freeform 144"/>
            <p:cNvSpPr/>
            <p:nvPr/>
          </p:nvSpPr>
          <p:spPr bwMode="auto">
            <a:xfrm>
              <a:off x="5032" y="210"/>
              <a:ext cx="116" cy="21"/>
            </a:xfrm>
            <a:custGeom>
              <a:avLst/>
              <a:gdLst>
                <a:gd name="T0" fmla="*/ 3 w 33"/>
                <a:gd name="T1" fmla="*/ 5 h 7"/>
                <a:gd name="T2" fmla="*/ 31 w 33"/>
                <a:gd name="T3" fmla="*/ 5 h 7"/>
                <a:gd name="T4" fmla="*/ 31 w 33"/>
                <a:gd name="T5" fmla="*/ 0 h 7"/>
                <a:gd name="T6" fmla="*/ 4 w 33"/>
                <a:gd name="T7" fmla="*/ 0 h 7"/>
                <a:gd name="T8" fmla="*/ 3 w 33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7">
                  <a:moveTo>
                    <a:pt x="3" y="5"/>
                  </a:moveTo>
                  <a:cubicBezTo>
                    <a:pt x="12" y="7"/>
                    <a:pt x="21" y="6"/>
                    <a:pt x="31" y="5"/>
                  </a:cubicBezTo>
                  <a:cubicBezTo>
                    <a:pt x="33" y="4"/>
                    <a:pt x="33" y="0"/>
                    <a:pt x="31" y="0"/>
                  </a:cubicBezTo>
                  <a:cubicBezTo>
                    <a:pt x="22" y="1"/>
                    <a:pt x="13" y="2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6" name="Freeform 145"/>
            <p:cNvSpPr/>
            <p:nvPr/>
          </p:nvSpPr>
          <p:spPr bwMode="auto">
            <a:xfrm>
              <a:off x="4894" y="201"/>
              <a:ext cx="106" cy="21"/>
            </a:xfrm>
            <a:custGeom>
              <a:avLst/>
              <a:gdLst>
                <a:gd name="T0" fmla="*/ 4 w 30"/>
                <a:gd name="T1" fmla="*/ 7 h 7"/>
                <a:gd name="T2" fmla="*/ 26 w 30"/>
                <a:gd name="T3" fmla="*/ 7 h 7"/>
                <a:gd name="T4" fmla="*/ 27 w 30"/>
                <a:gd name="T5" fmla="*/ 2 h 7"/>
                <a:gd name="T6" fmla="*/ 2 w 30"/>
                <a:gd name="T7" fmla="*/ 2 h 7"/>
                <a:gd name="T8" fmla="*/ 4 w 30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7">
                  <a:moveTo>
                    <a:pt x="4" y="7"/>
                  </a:moveTo>
                  <a:cubicBezTo>
                    <a:pt x="11" y="6"/>
                    <a:pt x="18" y="5"/>
                    <a:pt x="26" y="7"/>
                  </a:cubicBezTo>
                  <a:cubicBezTo>
                    <a:pt x="29" y="7"/>
                    <a:pt x="30" y="3"/>
                    <a:pt x="27" y="2"/>
                  </a:cubicBezTo>
                  <a:cubicBezTo>
                    <a:pt x="19" y="0"/>
                    <a:pt x="11" y="1"/>
                    <a:pt x="2" y="2"/>
                  </a:cubicBezTo>
                  <a:cubicBezTo>
                    <a:pt x="0" y="3"/>
                    <a:pt x="1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7" name="Freeform 146"/>
            <p:cNvSpPr/>
            <p:nvPr/>
          </p:nvSpPr>
          <p:spPr bwMode="auto">
            <a:xfrm>
              <a:off x="4732" y="207"/>
              <a:ext cx="102" cy="27"/>
            </a:xfrm>
            <a:custGeom>
              <a:avLst/>
              <a:gdLst>
                <a:gd name="T0" fmla="*/ 3 w 29"/>
                <a:gd name="T1" fmla="*/ 6 h 9"/>
                <a:gd name="T2" fmla="*/ 26 w 29"/>
                <a:gd name="T3" fmla="*/ 6 h 9"/>
                <a:gd name="T4" fmla="*/ 26 w 29"/>
                <a:gd name="T5" fmla="*/ 1 h 9"/>
                <a:gd name="T6" fmla="*/ 4 w 29"/>
                <a:gd name="T7" fmla="*/ 1 h 9"/>
                <a:gd name="T8" fmla="*/ 3 w 29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9">
                  <a:moveTo>
                    <a:pt x="3" y="6"/>
                  </a:moveTo>
                  <a:cubicBezTo>
                    <a:pt x="11" y="9"/>
                    <a:pt x="18" y="6"/>
                    <a:pt x="26" y="6"/>
                  </a:cubicBezTo>
                  <a:cubicBezTo>
                    <a:pt x="29" y="6"/>
                    <a:pt x="29" y="1"/>
                    <a:pt x="26" y="1"/>
                  </a:cubicBezTo>
                  <a:cubicBezTo>
                    <a:pt x="19" y="1"/>
                    <a:pt x="11" y="4"/>
                    <a:pt x="4" y="1"/>
                  </a:cubicBezTo>
                  <a:cubicBezTo>
                    <a:pt x="2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8" name="Freeform 147"/>
            <p:cNvSpPr/>
            <p:nvPr/>
          </p:nvSpPr>
          <p:spPr bwMode="auto">
            <a:xfrm>
              <a:off x="4608" y="210"/>
              <a:ext cx="81" cy="15"/>
            </a:xfrm>
            <a:custGeom>
              <a:avLst/>
              <a:gdLst>
                <a:gd name="T0" fmla="*/ 3 w 23"/>
                <a:gd name="T1" fmla="*/ 5 h 5"/>
                <a:gd name="T2" fmla="*/ 20 w 23"/>
                <a:gd name="T3" fmla="*/ 5 h 5"/>
                <a:gd name="T4" fmla="*/ 20 w 23"/>
                <a:gd name="T5" fmla="*/ 0 h 5"/>
                <a:gd name="T6" fmla="*/ 3 w 23"/>
                <a:gd name="T7" fmla="*/ 0 h 5"/>
                <a:gd name="T8" fmla="*/ 3 w 23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5">
                  <a:moveTo>
                    <a:pt x="3" y="5"/>
                  </a:moveTo>
                  <a:cubicBezTo>
                    <a:pt x="20" y="5"/>
                    <a:pt x="20" y="5"/>
                    <a:pt x="20" y="5"/>
                  </a:cubicBezTo>
                  <a:cubicBezTo>
                    <a:pt x="23" y="5"/>
                    <a:pt x="23" y="0"/>
                    <a:pt x="2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9" name="Freeform 148"/>
            <p:cNvSpPr/>
            <p:nvPr/>
          </p:nvSpPr>
          <p:spPr bwMode="auto">
            <a:xfrm>
              <a:off x="4439" y="201"/>
              <a:ext cx="88" cy="24"/>
            </a:xfrm>
            <a:custGeom>
              <a:avLst/>
              <a:gdLst>
                <a:gd name="T0" fmla="*/ 3 w 25"/>
                <a:gd name="T1" fmla="*/ 6 h 8"/>
                <a:gd name="T2" fmla="*/ 23 w 25"/>
                <a:gd name="T3" fmla="*/ 5 h 8"/>
                <a:gd name="T4" fmla="*/ 20 w 25"/>
                <a:gd name="T5" fmla="*/ 1 h 8"/>
                <a:gd name="T6" fmla="*/ 4 w 25"/>
                <a:gd name="T7" fmla="*/ 1 h 8"/>
                <a:gd name="T8" fmla="*/ 3 w 25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8">
                  <a:moveTo>
                    <a:pt x="3" y="6"/>
                  </a:moveTo>
                  <a:cubicBezTo>
                    <a:pt x="9" y="7"/>
                    <a:pt x="16" y="8"/>
                    <a:pt x="23" y="5"/>
                  </a:cubicBezTo>
                  <a:cubicBezTo>
                    <a:pt x="25" y="4"/>
                    <a:pt x="23" y="0"/>
                    <a:pt x="20" y="1"/>
                  </a:cubicBezTo>
                  <a:cubicBezTo>
                    <a:pt x="15" y="4"/>
                    <a:pt x="9" y="2"/>
                    <a:pt x="4" y="1"/>
                  </a:cubicBezTo>
                  <a:cubicBezTo>
                    <a:pt x="1" y="1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0" name="Freeform 149"/>
            <p:cNvSpPr/>
            <p:nvPr/>
          </p:nvSpPr>
          <p:spPr bwMode="auto">
            <a:xfrm>
              <a:off x="4273" y="204"/>
              <a:ext cx="110" cy="18"/>
            </a:xfrm>
            <a:custGeom>
              <a:avLst/>
              <a:gdLst>
                <a:gd name="T0" fmla="*/ 3 w 31"/>
                <a:gd name="T1" fmla="*/ 6 h 6"/>
                <a:gd name="T2" fmla="*/ 28 w 31"/>
                <a:gd name="T3" fmla="*/ 5 h 6"/>
                <a:gd name="T4" fmla="*/ 28 w 31"/>
                <a:gd name="T5" fmla="*/ 0 h 6"/>
                <a:gd name="T6" fmla="*/ 3 w 31"/>
                <a:gd name="T7" fmla="*/ 1 h 6"/>
                <a:gd name="T8" fmla="*/ 3 w 31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">
                  <a:moveTo>
                    <a:pt x="3" y="6"/>
                  </a:moveTo>
                  <a:cubicBezTo>
                    <a:pt x="11" y="6"/>
                    <a:pt x="20" y="6"/>
                    <a:pt x="28" y="5"/>
                  </a:cubicBezTo>
                  <a:cubicBezTo>
                    <a:pt x="31" y="4"/>
                    <a:pt x="31" y="0"/>
                    <a:pt x="28" y="0"/>
                  </a:cubicBezTo>
                  <a:cubicBezTo>
                    <a:pt x="20" y="1"/>
                    <a:pt x="11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1" name="Freeform 150"/>
            <p:cNvSpPr/>
            <p:nvPr/>
          </p:nvSpPr>
          <p:spPr bwMode="auto">
            <a:xfrm>
              <a:off x="4150" y="201"/>
              <a:ext cx="99" cy="24"/>
            </a:xfrm>
            <a:custGeom>
              <a:avLst/>
              <a:gdLst>
                <a:gd name="T0" fmla="*/ 4 w 28"/>
                <a:gd name="T1" fmla="*/ 8 h 8"/>
                <a:gd name="T2" fmla="*/ 24 w 28"/>
                <a:gd name="T3" fmla="*/ 7 h 8"/>
                <a:gd name="T4" fmla="*/ 25 w 28"/>
                <a:gd name="T5" fmla="*/ 2 h 8"/>
                <a:gd name="T6" fmla="*/ 3 w 28"/>
                <a:gd name="T7" fmla="*/ 3 h 8"/>
                <a:gd name="T8" fmla="*/ 4 w 28"/>
                <a:gd name="T9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4" y="8"/>
                  </a:moveTo>
                  <a:cubicBezTo>
                    <a:pt x="10" y="7"/>
                    <a:pt x="17" y="5"/>
                    <a:pt x="24" y="7"/>
                  </a:cubicBezTo>
                  <a:cubicBezTo>
                    <a:pt x="27" y="7"/>
                    <a:pt x="28" y="3"/>
                    <a:pt x="25" y="2"/>
                  </a:cubicBezTo>
                  <a:cubicBezTo>
                    <a:pt x="18" y="0"/>
                    <a:pt x="10" y="2"/>
                    <a:pt x="3" y="3"/>
                  </a:cubicBezTo>
                  <a:cubicBezTo>
                    <a:pt x="0" y="4"/>
                    <a:pt x="1" y="8"/>
                    <a:pt x="4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2" name="Freeform 151"/>
            <p:cNvSpPr/>
            <p:nvPr/>
          </p:nvSpPr>
          <p:spPr bwMode="auto">
            <a:xfrm>
              <a:off x="4016" y="207"/>
              <a:ext cx="102" cy="24"/>
            </a:xfrm>
            <a:custGeom>
              <a:avLst/>
              <a:gdLst>
                <a:gd name="T0" fmla="*/ 3 w 29"/>
                <a:gd name="T1" fmla="*/ 5 h 8"/>
                <a:gd name="T2" fmla="*/ 25 w 29"/>
                <a:gd name="T3" fmla="*/ 7 h 8"/>
                <a:gd name="T4" fmla="*/ 26 w 29"/>
                <a:gd name="T5" fmla="*/ 2 h 8"/>
                <a:gd name="T6" fmla="*/ 3 w 29"/>
                <a:gd name="T7" fmla="*/ 0 h 8"/>
                <a:gd name="T8" fmla="*/ 3 w 29"/>
                <a:gd name="T9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8">
                  <a:moveTo>
                    <a:pt x="3" y="5"/>
                  </a:moveTo>
                  <a:cubicBezTo>
                    <a:pt x="10" y="5"/>
                    <a:pt x="18" y="5"/>
                    <a:pt x="25" y="7"/>
                  </a:cubicBezTo>
                  <a:cubicBezTo>
                    <a:pt x="28" y="8"/>
                    <a:pt x="29" y="3"/>
                    <a:pt x="26" y="2"/>
                  </a:cubicBezTo>
                  <a:cubicBezTo>
                    <a:pt x="19" y="0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3" name="Freeform 152"/>
            <p:cNvSpPr/>
            <p:nvPr/>
          </p:nvSpPr>
          <p:spPr bwMode="auto">
            <a:xfrm>
              <a:off x="3878" y="213"/>
              <a:ext cx="106" cy="18"/>
            </a:xfrm>
            <a:custGeom>
              <a:avLst/>
              <a:gdLst>
                <a:gd name="T0" fmla="*/ 3 w 30"/>
                <a:gd name="T1" fmla="*/ 6 h 6"/>
                <a:gd name="T2" fmla="*/ 28 w 30"/>
                <a:gd name="T3" fmla="*/ 5 h 6"/>
                <a:gd name="T4" fmla="*/ 28 w 30"/>
                <a:gd name="T5" fmla="*/ 0 h 6"/>
                <a:gd name="T6" fmla="*/ 3 w 30"/>
                <a:gd name="T7" fmla="*/ 1 h 6"/>
                <a:gd name="T8" fmla="*/ 3 w 30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6"/>
                  </a:moveTo>
                  <a:cubicBezTo>
                    <a:pt x="11" y="6"/>
                    <a:pt x="19" y="5"/>
                    <a:pt x="28" y="5"/>
                  </a:cubicBezTo>
                  <a:cubicBezTo>
                    <a:pt x="30" y="5"/>
                    <a:pt x="30" y="0"/>
                    <a:pt x="28" y="0"/>
                  </a:cubicBez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4" name="Freeform 153"/>
            <p:cNvSpPr/>
            <p:nvPr/>
          </p:nvSpPr>
          <p:spPr bwMode="auto">
            <a:xfrm>
              <a:off x="3751" y="207"/>
              <a:ext cx="85" cy="18"/>
            </a:xfrm>
            <a:custGeom>
              <a:avLst/>
              <a:gdLst>
                <a:gd name="T0" fmla="*/ 3 w 24"/>
                <a:gd name="T1" fmla="*/ 5 h 6"/>
                <a:gd name="T2" fmla="*/ 21 w 24"/>
                <a:gd name="T3" fmla="*/ 6 h 6"/>
                <a:gd name="T4" fmla="*/ 21 w 24"/>
                <a:gd name="T5" fmla="*/ 1 h 6"/>
                <a:gd name="T6" fmla="*/ 4 w 24"/>
                <a:gd name="T7" fmla="*/ 0 h 6"/>
                <a:gd name="T8" fmla="*/ 3 w 24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3" y="5"/>
                  </a:moveTo>
                  <a:cubicBezTo>
                    <a:pt x="9" y="6"/>
                    <a:pt x="15" y="6"/>
                    <a:pt x="21" y="6"/>
                  </a:cubicBezTo>
                  <a:cubicBezTo>
                    <a:pt x="24" y="6"/>
                    <a:pt x="24" y="1"/>
                    <a:pt x="21" y="1"/>
                  </a:cubicBezTo>
                  <a:cubicBezTo>
                    <a:pt x="16" y="1"/>
                    <a:pt x="10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5" name="Freeform 154"/>
            <p:cNvSpPr/>
            <p:nvPr/>
          </p:nvSpPr>
          <p:spPr bwMode="auto">
            <a:xfrm>
              <a:off x="3596" y="207"/>
              <a:ext cx="109" cy="24"/>
            </a:xfrm>
            <a:custGeom>
              <a:avLst/>
              <a:gdLst>
                <a:gd name="T0" fmla="*/ 3 w 31"/>
                <a:gd name="T1" fmla="*/ 7 h 8"/>
                <a:gd name="T2" fmla="*/ 28 w 31"/>
                <a:gd name="T3" fmla="*/ 6 h 8"/>
                <a:gd name="T4" fmla="*/ 27 w 31"/>
                <a:gd name="T5" fmla="*/ 1 h 8"/>
                <a:gd name="T6" fmla="*/ 3 w 31"/>
                <a:gd name="T7" fmla="*/ 2 h 8"/>
                <a:gd name="T8" fmla="*/ 3 w 31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8">
                  <a:moveTo>
                    <a:pt x="3" y="7"/>
                  </a:moveTo>
                  <a:cubicBezTo>
                    <a:pt x="11" y="7"/>
                    <a:pt x="20" y="8"/>
                    <a:pt x="28" y="6"/>
                  </a:cubicBezTo>
                  <a:cubicBezTo>
                    <a:pt x="31" y="5"/>
                    <a:pt x="30" y="0"/>
                    <a:pt x="27" y="1"/>
                  </a:cubicBezTo>
                  <a:cubicBezTo>
                    <a:pt x="19" y="4"/>
                    <a:pt x="11" y="2"/>
                    <a:pt x="3" y="2"/>
                  </a:cubicBezTo>
                  <a:cubicBezTo>
                    <a:pt x="0" y="2"/>
                    <a:pt x="0" y="7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6" name="Freeform 155"/>
            <p:cNvSpPr/>
            <p:nvPr/>
          </p:nvSpPr>
          <p:spPr bwMode="auto">
            <a:xfrm>
              <a:off x="3455" y="216"/>
              <a:ext cx="99" cy="18"/>
            </a:xfrm>
            <a:custGeom>
              <a:avLst/>
              <a:gdLst>
                <a:gd name="T0" fmla="*/ 4 w 28"/>
                <a:gd name="T1" fmla="*/ 6 h 6"/>
                <a:gd name="T2" fmla="*/ 25 w 28"/>
                <a:gd name="T3" fmla="*/ 5 h 6"/>
                <a:gd name="T4" fmla="*/ 25 w 28"/>
                <a:gd name="T5" fmla="*/ 0 h 6"/>
                <a:gd name="T6" fmla="*/ 2 w 28"/>
                <a:gd name="T7" fmla="*/ 1 h 6"/>
                <a:gd name="T8" fmla="*/ 4 w 2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4" y="6"/>
                  </a:moveTo>
                  <a:cubicBezTo>
                    <a:pt x="11" y="5"/>
                    <a:pt x="18" y="5"/>
                    <a:pt x="25" y="5"/>
                  </a:cubicBezTo>
                  <a:cubicBezTo>
                    <a:pt x="28" y="5"/>
                    <a:pt x="28" y="0"/>
                    <a:pt x="25" y="0"/>
                  </a:cubicBezTo>
                  <a:cubicBezTo>
                    <a:pt x="18" y="0"/>
                    <a:pt x="10" y="0"/>
                    <a:pt x="2" y="1"/>
                  </a:cubicBezTo>
                  <a:cubicBezTo>
                    <a:pt x="0" y="2"/>
                    <a:pt x="1" y="6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7" name="Freeform 156"/>
            <p:cNvSpPr/>
            <p:nvPr/>
          </p:nvSpPr>
          <p:spPr bwMode="auto">
            <a:xfrm>
              <a:off x="3300" y="204"/>
              <a:ext cx="109" cy="21"/>
            </a:xfrm>
            <a:custGeom>
              <a:avLst/>
              <a:gdLst>
                <a:gd name="T0" fmla="*/ 3 w 31"/>
                <a:gd name="T1" fmla="*/ 5 h 7"/>
                <a:gd name="T2" fmla="*/ 28 w 31"/>
                <a:gd name="T3" fmla="*/ 5 h 7"/>
                <a:gd name="T4" fmla="*/ 28 w 31"/>
                <a:gd name="T5" fmla="*/ 0 h 7"/>
                <a:gd name="T6" fmla="*/ 4 w 31"/>
                <a:gd name="T7" fmla="*/ 0 h 7"/>
                <a:gd name="T8" fmla="*/ 3 w 31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3" y="5"/>
                  </a:moveTo>
                  <a:cubicBezTo>
                    <a:pt x="11" y="7"/>
                    <a:pt x="20" y="5"/>
                    <a:pt x="28" y="5"/>
                  </a:cubicBezTo>
                  <a:cubicBezTo>
                    <a:pt x="31" y="5"/>
                    <a:pt x="31" y="0"/>
                    <a:pt x="28" y="0"/>
                  </a:cubicBezTo>
                  <a:cubicBezTo>
                    <a:pt x="20" y="0"/>
                    <a:pt x="12" y="2"/>
                    <a:pt x="4" y="0"/>
                  </a:cubicBezTo>
                  <a:cubicBezTo>
                    <a:pt x="2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8" name="Freeform 157"/>
            <p:cNvSpPr/>
            <p:nvPr/>
          </p:nvSpPr>
          <p:spPr bwMode="auto">
            <a:xfrm>
              <a:off x="3155" y="207"/>
              <a:ext cx="95" cy="21"/>
            </a:xfrm>
            <a:custGeom>
              <a:avLst/>
              <a:gdLst>
                <a:gd name="T0" fmla="*/ 4 w 27"/>
                <a:gd name="T1" fmla="*/ 7 h 7"/>
                <a:gd name="T2" fmla="*/ 23 w 27"/>
                <a:gd name="T3" fmla="*/ 6 h 7"/>
                <a:gd name="T4" fmla="*/ 24 w 27"/>
                <a:gd name="T5" fmla="*/ 1 h 7"/>
                <a:gd name="T6" fmla="*/ 3 w 27"/>
                <a:gd name="T7" fmla="*/ 2 h 7"/>
                <a:gd name="T8" fmla="*/ 4 w 27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7">
                  <a:moveTo>
                    <a:pt x="4" y="7"/>
                  </a:moveTo>
                  <a:cubicBezTo>
                    <a:pt x="10" y="6"/>
                    <a:pt x="17" y="4"/>
                    <a:pt x="23" y="6"/>
                  </a:cubicBezTo>
                  <a:cubicBezTo>
                    <a:pt x="26" y="6"/>
                    <a:pt x="27" y="2"/>
                    <a:pt x="24" y="1"/>
                  </a:cubicBezTo>
                  <a:cubicBezTo>
                    <a:pt x="17" y="0"/>
                    <a:pt x="10" y="1"/>
                    <a:pt x="3" y="2"/>
                  </a:cubicBezTo>
                  <a:cubicBezTo>
                    <a:pt x="0" y="3"/>
                    <a:pt x="1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9" name="Freeform 158"/>
            <p:cNvSpPr/>
            <p:nvPr/>
          </p:nvSpPr>
          <p:spPr bwMode="auto">
            <a:xfrm>
              <a:off x="2982" y="204"/>
              <a:ext cx="120" cy="30"/>
            </a:xfrm>
            <a:custGeom>
              <a:avLst/>
              <a:gdLst>
                <a:gd name="T0" fmla="*/ 3 w 34"/>
                <a:gd name="T1" fmla="*/ 9 h 10"/>
                <a:gd name="T2" fmla="*/ 16 w 34"/>
                <a:gd name="T3" fmla="*/ 8 h 10"/>
                <a:gd name="T4" fmla="*/ 29 w 34"/>
                <a:gd name="T5" fmla="*/ 9 h 10"/>
                <a:gd name="T6" fmla="*/ 32 w 34"/>
                <a:gd name="T7" fmla="*/ 5 h 10"/>
                <a:gd name="T8" fmla="*/ 3 w 34"/>
                <a:gd name="T9" fmla="*/ 4 h 10"/>
                <a:gd name="T10" fmla="*/ 3 w 34"/>
                <a:gd name="T11" fmla="*/ 9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" h="10">
                  <a:moveTo>
                    <a:pt x="3" y="9"/>
                  </a:moveTo>
                  <a:cubicBezTo>
                    <a:pt x="8" y="9"/>
                    <a:pt x="12" y="8"/>
                    <a:pt x="16" y="8"/>
                  </a:cubicBezTo>
                  <a:cubicBezTo>
                    <a:pt x="21" y="7"/>
                    <a:pt x="26" y="7"/>
                    <a:pt x="29" y="9"/>
                  </a:cubicBezTo>
                  <a:cubicBezTo>
                    <a:pt x="32" y="10"/>
                    <a:pt x="34" y="6"/>
                    <a:pt x="32" y="5"/>
                  </a:cubicBezTo>
                  <a:cubicBezTo>
                    <a:pt x="23" y="0"/>
                    <a:pt x="12" y="4"/>
                    <a:pt x="3" y="4"/>
                  </a:cubicBezTo>
                  <a:cubicBezTo>
                    <a:pt x="0" y="4"/>
                    <a:pt x="0" y="9"/>
                    <a:pt x="3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0" name="Freeform 159"/>
            <p:cNvSpPr/>
            <p:nvPr/>
          </p:nvSpPr>
          <p:spPr bwMode="auto">
            <a:xfrm>
              <a:off x="2841" y="213"/>
              <a:ext cx="106" cy="24"/>
            </a:xfrm>
            <a:custGeom>
              <a:avLst/>
              <a:gdLst>
                <a:gd name="T0" fmla="*/ 2 w 30"/>
                <a:gd name="T1" fmla="*/ 6 h 8"/>
                <a:gd name="T2" fmla="*/ 27 w 30"/>
                <a:gd name="T3" fmla="*/ 5 h 8"/>
                <a:gd name="T4" fmla="*/ 26 w 30"/>
                <a:gd name="T5" fmla="*/ 0 h 8"/>
                <a:gd name="T6" fmla="*/ 4 w 30"/>
                <a:gd name="T7" fmla="*/ 1 h 8"/>
                <a:gd name="T8" fmla="*/ 2 w 30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8">
                  <a:moveTo>
                    <a:pt x="2" y="6"/>
                  </a:moveTo>
                  <a:cubicBezTo>
                    <a:pt x="11" y="8"/>
                    <a:pt x="19" y="6"/>
                    <a:pt x="27" y="5"/>
                  </a:cubicBezTo>
                  <a:cubicBezTo>
                    <a:pt x="30" y="4"/>
                    <a:pt x="29" y="0"/>
                    <a:pt x="26" y="0"/>
                  </a:cubicBezTo>
                  <a:cubicBezTo>
                    <a:pt x="18" y="1"/>
                    <a:pt x="11" y="3"/>
                    <a:pt x="4" y="1"/>
                  </a:cubicBezTo>
                  <a:cubicBezTo>
                    <a:pt x="1" y="1"/>
                    <a:pt x="0" y="5"/>
                    <a:pt x="2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1" name="Freeform 160"/>
            <p:cNvSpPr/>
            <p:nvPr/>
          </p:nvSpPr>
          <p:spPr bwMode="auto">
            <a:xfrm>
              <a:off x="2686" y="210"/>
              <a:ext cx="85" cy="18"/>
            </a:xfrm>
            <a:custGeom>
              <a:avLst/>
              <a:gdLst>
                <a:gd name="T0" fmla="*/ 3 w 24"/>
                <a:gd name="T1" fmla="*/ 6 h 6"/>
                <a:gd name="T2" fmla="*/ 20 w 24"/>
                <a:gd name="T3" fmla="*/ 6 h 6"/>
                <a:gd name="T4" fmla="*/ 21 w 24"/>
                <a:gd name="T5" fmla="*/ 1 h 6"/>
                <a:gd name="T6" fmla="*/ 3 w 24"/>
                <a:gd name="T7" fmla="*/ 1 h 6"/>
                <a:gd name="T8" fmla="*/ 3 w 24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3" y="6"/>
                  </a:moveTo>
                  <a:cubicBezTo>
                    <a:pt x="9" y="6"/>
                    <a:pt x="14" y="5"/>
                    <a:pt x="20" y="6"/>
                  </a:cubicBezTo>
                  <a:cubicBezTo>
                    <a:pt x="23" y="6"/>
                    <a:pt x="24" y="2"/>
                    <a:pt x="21" y="1"/>
                  </a:cubicBezTo>
                  <a:cubicBezTo>
                    <a:pt x="15" y="0"/>
                    <a:pt x="9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2" name="Freeform 161"/>
            <p:cNvSpPr/>
            <p:nvPr/>
          </p:nvSpPr>
          <p:spPr bwMode="auto">
            <a:xfrm>
              <a:off x="2531" y="210"/>
              <a:ext cx="95" cy="18"/>
            </a:xfrm>
            <a:custGeom>
              <a:avLst/>
              <a:gdLst>
                <a:gd name="T0" fmla="*/ 3 w 27"/>
                <a:gd name="T1" fmla="*/ 5 h 6"/>
                <a:gd name="T2" fmla="*/ 24 w 27"/>
                <a:gd name="T3" fmla="*/ 6 h 6"/>
                <a:gd name="T4" fmla="*/ 24 w 27"/>
                <a:gd name="T5" fmla="*/ 1 h 6"/>
                <a:gd name="T6" fmla="*/ 4 w 27"/>
                <a:gd name="T7" fmla="*/ 0 h 6"/>
                <a:gd name="T8" fmla="*/ 3 w 27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3" y="5"/>
                  </a:moveTo>
                  <a:cubicBezTo>
                    <a:pt x="10" y="6"/>
                    <a:pt x="17" y="6"/>
                    <a:pt x="24" y="6"/>
                  </a:cubicBezTo>
                  <a:cubicBezTo>
                    <a:pt x="27" y="6"/>
                    <a:pt x="27" y="1"/>
                    <a:pt x="24" y="1"/>
                  </a:cubicBezTo>
                  <a:cubicBezTo>
                    <a:pt x="17" y="1"/>
                    <a:pt x="11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3" name="Freeform 162"/>
            <p:cNvSpPr/>
            <p:nvPr/>
          </p:nvSpPr>
          <p:spPr bwMode="auto">
            <a:xfrm>
              <a:off x="2393" y="213"/>
              <a:ext cx="102" cy="18"/>
            </a:xfrm>
            <a:custGeom>
              <a:avLst/>
              <a:gdLst>
                <a:gd name="T0" fmla="*/ 2 w 29"/>
                <a:gd name="T1" fmla="*/ 6 h 6"/>
                <a:gd name="T2" fmla="*/ 26 w 29"/>
                <a:gd name="T3" fmla="*/ 5 h 6"/>
                <a:gd name="T4" fmla="*/ 26 w 29"/>
                <a:gd name="T5" fmla="*/ 0 h 6"/>
                <a:gd name="T6" fmla="*/ 2 w 29"/>
                <a:gd name="T7" fmla="*/ 1 h 6"/>
                <a:gd name="T8" fmla="*/ 2 w 2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" y="6"/>
                  </a:moveTo>
                  <a:cubicBezTo>
                    <a:pt x="10" y="5"/>
                    <a:pt x="18" y="5"/>
                    <a:pt x="26" y="5"/>
                  </a:cubicBezTo>
                  <a:cubicBezTo>
                    <a:pt x="29" y="5"/>
                    <a:pt x="29" y="0"/>
                    <a:pt x="26" y="0"/>
                  </a:cubicBezTo>
                  <a:cubicBezTo>
                    <a:pt x="18" y="0"/>
                    <a:pt x="10" y="0"/>
                    <a:pt x="2" y="1"/>
                  </a:cubicBezTo>
                  <a:cubicBezTo>
                    <a:pt x="0" y="2"/>
                    <a:pt x="0" y="6"/>
                    <a:pt x="2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4" name="Freeform 163"/>
            <p:cNvSpPr/>
            <p:nvPr/>
          </p:nvSpPr>
          <p:spPr bwMode="auto">
            <a:xfrm>
              <a:off x="2231" y="216"/>
              <a:ext cx="116" cy="18"/>
            </a:xfrm>
            <a:custGeom>
              <a:avLst/>
              <a:gdLst>
                <a:gd name="T0" fmla="*/ 3 w 33"/>
                <a:gd name="T1" fmla="*/ 5 h 6"/>
                <a:gd name="T2" fmla="*/ 29 w 33"/>
                <a:gd name="T3" fmla="*/ 6 h 6"/>
                <a:gd name="T4" fmla="*/ 30 w 33"/>
                <a:gd name="T5" fmla="*/ 6 h 6"/>
                <a:gd name="T6" fmla="*/ 30 w 33"/>
                <a:gd name="T7" fmla="*/ 6 h 6"/>
                <a:gd name="T8" fmla="*/ 30 w 33"/>
                <a:gd name="T9" fmla="*/ 1 h 6"/>
                <a:gd name="T10" fmla="*/ 4 w 33"/>
                <a:gd name="T11" fmla="*/ 0 h 6"/>
                <a:gd name="T12" fmla="*/ 3 w 33"/>
                <a:gd name="T13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6">
                  <a:moveTo>
                    <a:pt x="3" y="5"/>
                  </a:moveTo>
                  <a:cubicBezTo>
                    <a:pt x="11" y="6"/>
                    <a:pt x="21" y="5"/>
                    <a:pt x="29" y="6"/>
                  </a:cubicBezTo>
                  <a:cubicBezTo>
                    <a:pt x="30" y="6"/>
                    <a:pt x="30" y="6"/>
                    <a:pt x="30" y="6"/>
                  </a:cubicBezTo>
                  <a:cubicBezTo>
                    <a:pt x="30" y="6"/>
                    <a:pt x="30" y="6"/>
                    <a:pt x="30" y="6"/>
                  </a:cubicBezTo>
                  <a:cubicBezTo>
                    <a:pt x="33" y="6"/>
                    <a:pt x="33" y="2"/>
                    <a:pt x="30" y="1"/>
                  </a:cubicBezTo>
                  <a:cubicBezTo>
                    <a:pt x="21" y="1"/>
                    <a:pt x="12" y="2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5" name="Freeform 164"/>
            <p:cNvSpPr/>
            <p:nvPr/>
          </p:nvSpPr>
          <p:spPr bwMode="auto">
            <a:xfrm>
              <a:off x="2100" y="222"/>
              <a:ext cx="103" cy="15"/>
            </a:xfrm>
            <a:custGeom>
              <a:avLst/>
              <a:gdLst>
                <a:gd name="T0" fmla="*/ 3 w 29"/>
                <a:gd name="T1" fmla="*/ 5 h 5"/>
                <a:gd name="T2" fmla="*/ 26 w 29"/>
                <a:gd name="T3" fmla="*/ 5 h 5"/>
                <a:gd name="T4" fmla="*/ 26 w 29"/>
                <a:gd name="T5" fmla="*/ 0 h 5"/>
                <a:gd name="T6" fmla="*/ 3 w 29"/>
                <a:gd name="T7" fmla="*/ 0 h 5"/>
                <a:gd name="T8" fmla="*/ 3 w 29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5">
                  <a:moveTo>
                    <a:pt x="3" y="5"/>
                  </a:moveTo>
                  <a:cubicBezTo>
                    <a:pt x="26" y="5"/>
                    <a:pt x="26" y="5"/>
                    <a:pt x="26" y="5"/>
                  </a:cubicBezTo>
                  <a:cubicBezTo>
                    <a:pt x="29" y="5"/>
                    <a:pt x="29" y="0"/>
                    <a:pt x="26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6" name="Freeform 165"/>
            <p:cNvSpPr/>
            <p:nvPr/>
          </p:nvSpPr>
          <p:spPr bwMode="auto">
            <a:xfrm>
              <a:off x="1984" y="216"/>
              <a:ext cx="99" cy="24"/>
            </a:xfrm>
            <a:custGeom>
              <a:avLst/>
              <a:gdLst>
                <a:gd name="T0" fmla="*/ 4 w 28"/>
                <a:gd name="T1" fmla="*/ 6 h 8"/>
                <a:gd name="T2" fmla="*/ 24 w 28"/>
                <a:gd name="T3" fmla="*/ 7 h 8"/>
                <a:gd name="T4" fmla="*/ 25 w 28"/>
                <a:gd name="T5" fmla="*/ 3 h 8"/>
                <a:gd name="T6" fmla="*/ 3 w 28"/>
                <a:gd name="T7" fmla="*/ 1 h 8"/>
                <a:gd name="T8" fmla="*/ 4 w 28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4" y="6"/>
                  </a:moveTo>
                  <a:cubicBezTo>
                    <a:pt x="11" y="4"/>
                    <a:pt x="17" y="5"/>
                    <a:pt x="24" y="7"/>
                  </a:cubicBezTo>
                  <a:cubicBezTo>
                    <a:pt x="27" y="8"/>
                    <a:pt x="28" y="3"/>
                    <a:pt x="25" y="3"/>
                  </a:cubicBezTo>
                  <a:cubicBezTo>
                    <a:pt x="18" y="0"/>
                    <a:pt x="10" y="0"/>
                    <a:pt x="3" y="1"/>
                  </a:cubicBezTo>
                  <a:cubicBezTo>
                    <a:pt x="0" y="2"/>
                    <a:pt x="1" y="7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7" name="Freeform 166"/>
            <p:cNvSpPr/>
            <p:nvPr/>
          </p:nvSpPr>
          <p:spPr bwMode="auto">
            <a:xfrm>
              <a:off x="1857" y="207"/>
              <a:ext cx="99" cy="18"/>
            </a:xfrm>
            <a:custGeom>
              <a:avLst/>
              <a:gdLst>
                <a:gd name="T0" fmla="*/ 3 w 28"/>
                <a:gd name="T1" fmla="*/ 5 h 6"/>
                <a:gd name="T2" fmla="*/ 25 w 28"/>
                <a:gd name="T3" fmla="*/ 6 h 6"/>
                <a:gd name="T4" fmla="*/ 25 w 28"/>
                <a:gd name="T5" fmla="*/ 1 h 6"/>
                <a:gd name="T6" fmla="*/ 3 w 28"/>
                <a:gd name="T7" fmla="*/ 0 h 6"/>
                <a:gd name="T8" fmla="*/ 3 w 28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3" y="5"/>
                  </a:moveTo>
                  <a:cubicBezTo>
                    <a:pt x="10" y="6"/>
                    <a:pt x="17" y="6"/>
                    <a:pt x="25" y="6"/>
                  </a:cubicBezTo>
                  <a:cubicBezTo>
                    <a:pt x="28" y="6"/>
                    <a:pt x="28" y="1"/>
                    <a:pt x="25" y="1"/>
                  </a:cubicBezTo>
                  <a:cubicBezTo>
                    <a:pt x="17" y="1"/>
                    <a:pt x="10" y="1"/>
                    <a:pt x="3" y="0"/>
                  </a:cubicBezTo>
                  <a:cubicBezTo>
                    <a:pt x="0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8" name="Freeform 167"/>
            <p:cNvSpPr/>
            <p:nvPr/>
          </p:nvSpPr>
          <p:spPr bwMode="auto">
            <a:xfrm>
              <a:off x="1723" y="213"/>
              <a:ext cx="109" cy="21"/>
            </a:xfrm>
            <a:custGeom>
              <a:avLst/>
              <a:gdLst>
                <a:gd name="T0" fmla="*/ 4 w 31"/>
                <a:gd name="T1" fmla="*/ 7 h 7"/>
                <a:gd name="T2" fmla="*/ 28 w 31"/>
                <a:gd name="T3" fmla="*/ 5 h 7"/>
                <a:gd name="T4" fmla="*/ 28 w 31"/>
                <a:gd name="T5" fmla="*/ 0 h 7"/>
                <a:gd name="T6" fmla="*/ 3 w 31"/>
                <a:gd name="T7" fmla="*/ 2 h 7"/>
                <a:gd name="T8" fmla="*/ 4 w 31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4" y="7"/>
                  </a:moveTo>
                  <a:cubicBezTo>
                    <a:pt x="12" y="5"/>
                    <a:pt x="20" y="5"/>
                    <a:pt x="28" y="5"/>
                  </a:cubicBezTo>
                  <a:cubicBezTo>
                    <a:pt x="31" y="5"/>
                    <a:pt x="31" y="0"/>
                    <a:pt x="28" y="0"/>
                  </a:cubicBezTo>
                  <a:cubicBezTo>
                    <a:pt x="20" y="0"/>
                    <a:pt x="11" y="1"/>
                    <a:pt x="3" y="2"/>
                  </a:cubicBezTo>
                  <a:cubicBezTo>
                    <a:pt x="0" y="3"/>
                    <a:pt x="1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9" name="Freeform 168"/>
            <p:cNvSpPr/>
            <p:nvPr/>
          </p:nvSpPr>
          <p:spPr bwMode="auto">
            <a:xfrm>
              <a:off x="1592" y="210"/>
              <a:ext cx="103" cy="21"/>
            </a:xfrm>
            <a:custGeom>
              <a:avLst/>
              <a:gdLst>
                <a:gd name="T0" fmla="*/ 3 w 29"/>
                <a:gd name="T1" fmla="*/ 5 h 7"/>
                <a:gd name="T2" fmla="*/ 26 w 29"/>
                <a:gd name="T3" fmla="*/ 6 h 7"/>
                <a:gd name="T4" fmla="*/ 26 w 29"/>
                <a:gd name="T5" fmla="*/ 1 h 7"/>
                <a:gd name="T6" fmla="*/ 3 w 29"/>
                <a:gd name="T7" fmla="*/ 0 h 7"/>
                <a:gd name="T8" fmla="*/ 3 w 29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7">
                  <a:moveTo>
                    <a:pt x="3" y="5"/>
                  </a:moveTo>
                  <a:cubicBezTo>
                    <a:pt x="11" y="5"/>
                    <a:pt x="18" y="7"/>
                    <a:pt x="26" y="6"/>
                  </a:cubicBezTo>
                  <a:cubicBezTo>
                    <a:pt x="29" y="6"/>
                    <a:pt x="29" y="1"/>
                    <a:pt x="26" y="1"/>
                  </a:cubicBezTo>
                  <a:cubicBezTo>
                    <a:pt x="18" y="2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0" name="Freeform 169"/>
            <p:cNvSpPr/>
            <p:nvPr/>
          </p:nvSpPr>
          <p:spPr bwMode="auto">
            <a:xfrm>
              <a:off x="1444" y="210"/>
              <a:ext cx="103" cy="18"/>
            </a:xfrm>
            <a:custGeom>
              <a:avLst/>
              <a:gdLst>
                <a:gd name="T0" fmla="*/ 3 w 29"/>
                <a:gd name="T1" fmla="*/ 6 h 6"/>
                <a:gd name="T2" fmla="*/ 26 w 29"/>
                <a:gd name="T3" fmla="*/ 5 h 6"/>
                <a:gd name="T4" fmla="*/ 26 w 29"/>
                <a:gd name="T5" fmla="*/ 0 h 6"/>
                <a:gd name="T6" fmla="*/ 3 w 29"/>
                <a:gd name="T7" fmla="*/ 1 h 6"/>
                <a:gd name="T8" fmla="*/ 3 w 2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3" y="6"/>
                  </a:moveTo>
                  <a:cubicBezTo>
                    <a:pt x="10" y="6"/>
                    <a:pt x="18" y="6"/>
                    <a:pt x="26" y="5"/>
                  </a:cubicBezTo>
                  <a:cubicBezTo>
                    <a:pt x="29" y="4"/>
                    <a:pt x="29" y="0"/>
                    <a:pt x="26" y="0"/>
                  </a:cubicBezTo>
                  <a:cubicBezTo>
                    <a:pt x="18" y="1"/>
                    <a:pt x="10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1" name="Freeform 170"/>
            <p:cNvSpPr/>
            <p:nvPr/>
          </p:nvSpPr>
          <p:spPr bwMode="auto">
            <a:xfrm>
              <a:off x="1296" y="207"/>
              <a:ext cx="88" cy="18"/>
            </a:xfrm>
            <a:custGeom>
              <a:avLst/>
              <a:gdLst>
                <a:gd name="T0" fmla="*/ 2 w 25"/>
                <a:gd name="T1" fmla="*/ 5 h 6"/>
                <a:gd name="T2" fmla="*/ 21 w 25"/>
                <a:gd name="T3" fmla="*/ 6 h 6"/>
                <a:gd name="T4" fmla="*/ 22 w 25"/>
                <a:gd name="T5" fmla="*/ 1 h 6"/>
                <a:gd name="T6" fmla="*/ 2 w 25"/>
                <a:gd name="T7" fmla="*/ 0 h 6"/>
                <a:gd name="T8" fmla="*/ 2 w 25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2" y="5"/>
                  </a:moveTo>
                  <a:cubicBezTo>
                    <a:pt x="9" y="5"/>
                    <a:pt x="15" y="5"/>
                    <a:pt x="21" y="6"/>
                  </a:cubicBezTo>
                  <a:cubicBezTo>
                    <a:pt x="24" y="6"/>
                    <a:pt x="25" y="2"/>
                    <a:pt x="22" y="1"/>
                  </a:cubicBezTo>
                  <a:cubicBezTo>
                    <a:pt x="16" y="0"/>
                    <a:pt x="9" y="0"/>
                    <a:pt x="2" y="0"/>
                  </a:cubicBezTo>
                  <a:cubicBezTo>
                    <a:pt x="0" y="0"/>
                    <a:pt x="0" y="5"/>
                    <a:pt x="2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2" name="Freeform 171"/>
            <p:cNvSpPr/>
            <p:nvPr/>
          </p:nvSpPr>
          <p:spPr bwMode="auto">
            <a:xfrm>
              <a:off x="1155" y="204"/>
              <a:ext cx="102" cy="18"/>
            </a:xfrm>
            <a:custGeom>
              <a:avLst/>
              <a:gdLst>
                <a:gd name="T0" fmla="*/ 3 w 29"/>
                <a:gd name="T1" fmla="*/ 6 h 6"/>
                <a:gd name="T2" fmla="*/ 26 w 29"/>
                <a:gd name="T3" fmla="*/ 6 h 6"/>
                <a:gd name="T4" fmla="*/ 26 w 29"/>
                <a:gd name="T5" fmla="*/ 1 h 6"/>
                <a:gd name="T6" fmla="*/ 3 w 29"/>
                <a:gd name="T7" fmla="*/ 1 h 6"/>
                <a:gd name="T8" fmla="*/ 3 w 2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3" y="6"/>
                  </a:moveTo>
                  <a:cubicBezTo>
                    <a:pt x="11" y="6"/>
                    <a:pt x="18" y="5"/>
                    <a:pt x="26" y="6"/>
                  </a:cubicBezTo>
                  <a:cubicBezTo>
                    <a:pt x="29" y="6"/>
                    <a:pt x="28" y="2"/>
                    <a:pt x="26" y="1"/>
                  </a:cubicBezTo>
                  <a:cubicBezTo>
                    <a:pt x="18" y="0"/>
                    <a:pt x="11" y="1"/>
                    <a:pt x="3" y="1"/>
                  </a:cubicBezTo>
                  <a:cubicBezTo>
                    <a:pt x="1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3" name="Freeform 172"/>
            <p:cNvSpPr/>
            <p:nvPr/>
          </p:nvSpPr>
          <p:spPr bwMode="auto">
            <a:xfrm>
              <a:off x="1046" y="201"/>
              <a:ext cx="91" cy="24"/>
            </a:xfrm>
            <a:custGeom>
              <a:avLst/>
              <a:gdLst>
                <a:gd name="T0" fmla="*/ 4 w 26"/>
                <a:gd name="T1" fmla="*/ 7 h 8"/>
                <a:gd name="T2" fmla="*/ 22 w 26"/>
                <a:gd name="T3" fmla="*/ 7 h 8"/>
                <a:gd name="T4" fmla="*/ 23 w 26"/>
                <a:gd name="T5" fmla="*/ 2 h 8"/>
                <a:gd name="T6" fmla="*/ 3 w 26"/>
                <a:gd name="T7" fmla="*/ 2 h 8"/>
                <a:gd name="T8" fmla="*/ 4 w 26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8">
                  <a:moveTo>
                    <a:pt x="4" y="7"/>
                  </a:moveTo>
                  <a:cubicBezTo>
                    <a:pt x="10" y="6"/>
                    <a:pt x="17" y="5"/>
                    <a:pt x="22" y="7"/>
                  </a:cubicBezTo>
                  <a:cubicBezTo>
                    <a:pt x="25" y="8"/>
                    <a:pt x="26" y="3"/>
                    <a:pt x="23" y="2"/>
                  </a:cubicBezTo>
                  <a:cubicBezTo>
                    <a:pt x="17" y="0"/>
                    <a:pt x="10" y="1"/>
                    <a:pt x="3" y="2"/>
                  </a:cubicBezTo>
                  <a:cubicBezTo>
                    <a:pt x="0" y="3"/>
                    <a:pt x="2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4" name="Freeform 173"/>
            <p:cNvSpPr/>
            <p:nvPr/>
          </p:nvSpPr>
          <p:spPr bwMode="auto">
            <a:xfrm>
              <a:off x="894" y="204"/>
              <a:ext cx="106" cy="18"/>
            </a:xfrm>
            <a:custGeom>
              <a:avLst/>
              <a:gdLst>
                <a:gd name="T0" fmla="*/ 3 w 30"/>
                <a:gd name="T1" fmla="*/ 5 h 6"/>
                <a:gd name="T2" fmla="*/ 27 w 30"/>
                <a:gd name="T3" fmla="*/ 6 h 6"/>
                <a:gd name="T4" fmla="*/ 27 w 30"/>
                <a:gd name="T5" fmla="*/ 1 h 6"/>
                <a:gd name="T6" fmla="*/ 3 w 30"/>
                <a:gd name="T7" fmla="*/ 0 h 6"/>
                <a:gd name="T8" fmla="*/ 3 w 30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5"/>
                  </a:moveTo>
                  <a:cubicBezTo>
                    <a:pt x="11" y="5"/>
                    <a:pt x="19" y="5"/>
                    <a:pt x="27" y="6"/>
                  </a:cubicBezTo>
                  <a:cubicBezTo>
                    <a:pt x="30" y="6"/>
                    <a:pt x="30" y="2"/>
                    <a:pt x="27" y="1"/>
                  </a:cubicBezTo>
                  <a:cubicBezTo>
                    <a:pt x="19" y="0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5" name="Freeform 174"/>
            <p:cNvSpPr/>
            <p:nvPr/>
          </p:nvSpPr>
          <p:spPr bwMode="auto">
            <a:xfrm>
              <a:off x="756" y="201"/>
              <a:ext cx="106" cy="24"/>
            </a:xfrm>
            <a:custGeom>
              <a:avLst/>
              <a:gdLst>
                <a:gd name="T0" fmla="*/ 3 w 30"/>
                <a:gd name="T1" fmla="*/ 6 h 8"/>
                <a:gd name="T2" fmla="*/ 27 w 30"/>
                <a:gd name="T3" fmla="*/ 7 h 8"/>
                <a:gd name="T4" fmla="*/ 27 w 30"/>
                <a:gd name="T5" fmla="*/ 2 h 8"/>
                <a:gd name="T6" fmla="*/ 4 w 30"/>
                <a:gd name="T7" fmla="*/ 1 h 8"/>
                <a:gd name="T8" fmla="*/ 3 w 30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8">
                  <a:moveTo>
                    <a:pt x="3" y="6"/>
                  </a:moveTo>
                  <a:cubicBezTo>
                    <a:pt x="11" y="8"/>
                    <a:pt x="19" y="7"/>
                    <a:pt x="27" y="7"/>
                  </a:cubicBezTo>
                  <a:cubicBezTo>
                    <a:pt x="30" y="7"/>
                    <a:pt x="30" y="2"/>
                    <a:pt x="27" y="2"/>
                  </a:cubicBezTo>
                  <a:cubicBezTo>
                    <a:pt x="19" y="2"/>
                    <a:pt x="12" y="3"/>
                    <a:pt x="4" y="1"/>
                  </a:cubicBezTo>
                  <a:cubicBezTo>
                    <a:pt x="1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6" name="Freeform 175"/>
            <p:cNvSpPr/>
            <p:nvPr/>
          </p:nvSpPr>
          <p:spPr bwMode="auto">
            <a:xfrm>
              <a:off x="629" y="201"/>
              <a:ext cx="92" cy="18"/>
            </a:xfrm>
            <a:custGeom>
              <a:avLst/>
              <a:gdLst>
                <a:gd name="T0" fmla="*/ 3 w 26"/>
                <a:gd name="T1" fmla="*/ 5 h 6"/>
                <a:gd name="T2" fmla="*/ 22 w 26"/>
                <a:gd name="T3" fmla="*/ 6 h 6"/>
                <a:gd name="T4" fmla="*/ 23 w 26"/>
                <a:gd name="T5" fmla="*/ 1 h 6"/>
                <a:gd name="T6" fmla="*/ 3 w 26"/>
                <a:gd name="T7" fmla="*/ 0 h 6"/>
                <a:gd name="T8" fmla="*/ 3 w 26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3" y="5"/>
                  </a:moveTo>
                  <a:cubicBezTo>
                    <a:pt x="9" y="5"/>
                    <a:pt x="16" y="5"/>
                    <a:pt x="22" y="6"/>
                  </a:cubicBezTo>
                  <a:cubicBezTo>
                    <a:pt x="25" y="6"/>
                    <a:pt x="26" y="2"/>
                    <a:pt x="23" y="1"/>
                  </a:cubicBezTo>
                  <a:cubicBezTo>
                    <a:pt x="17" y="0"/>
                    <a:pt x="10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7" name="Freeform 176"/>
            <p:cNvSpPr/>
            <p:nvPr/>
          </p:nvSpPr>
          <p:spPr bwMode="auto">
            <a:xfrm>
              <a:off x="488" y="195"/>
              <a:ext cx="113" cy="27"/>
            </a:xfrm>
            <a:custGeom>
              <a:avLst/>
              <a:gdLst>
                <a:gd name="T0" fmla="*/ 4 w 32"/>
                <a:gd name="T1" fmla="*/ 8 h 9"/>
                <a:gd name="T2" fmla="*/ 29 w 32"/>
                <a:gd name="T3" fmla="*/ 7 h 9"/>
                <a:gd name="T4" fmla="*/ 29 w 32"/>
                <a:gd name="T5" fmla="*/ 2 h 9"/>
                <a:gd name="T6" fmla="*/ 3 w 32"/>
                <a:gd name="T7" fmla="*/ 3 h 9"/>
                <a:gd name="T8" fmla="*/ 4 w 32"/>
                <a:gd name="T9" fmla="*/ 8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9">
                  <a:moveTo>
                    <a:pt x="4" y="8"/>
                  </a:moveTo>
                  <a:cubicBezTo>
                    <a:pt x="12" y="5"/>
                    <a:pt x="21" y="7"/>
                    <a:pt x="29" y="7"/>
                  </a:cubicBezTo>
                  <a:cubicBezTo>
                    <a:pt x="32" y="7"/>
                    <a:pt x="32" y="2"/>
                    <a:pt x="29" y="2"/>
                  </a:cubicBezTo>
                  <a:cubicBezTo>
                    <a:pt x="21" y="2"/>
                    <a:pt x="11" y="0"/>
                    <a:pt x="3" y="3"/>
                  </a:cubicBezTo>
                  <a:cubicBezTo>
                    <a:pt x="0" y="4"/>
                    <a:pt x="2" y="9"/>
                    <a:pt x="4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8" name="Freeform 177"/>
            <p:cNvSpPr/>
            <p:nvPr/>
          </p:nvSpPr>
          <p:spPr bwMode="auto">
            <a:xfrm>
              <a:off x="368" y="204"/>
              <a:ext cx="96" cy="18"/>
            </a:xfrm>
            <a:custGeom>
              <a:avLst/>
              <a:gdLst>
                <a:gd name="T0" fmla="*/ 5 w 27"/>
                <a:gd name="T1" fmla="*/ 6 h 6"/>
                <a:gd name="T2" fmla="*/ 24 w 27"/>
                <a:gd name="T3" fmla="*/ 5 h 6"/>
                <a:gd name="T4" fmla="*/ 24 w 27"/>
                <a:gd name="T5" fmla="*/ 0 h 6"/>
                <a:gd name="T6" fmla="*/ 3 w 27"/>
                <a:gd name="T7" fmla="*/ 1 h 6"/>
                <a:gd name="T8" fmla="*/ 5 w 2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5" y="6"/>
                  </a:moveTo>
                  <a:cubicBezTo>
                    <a:pt x="11" y="5"/>
                    <a:pt x="18" y="5"/>
                    <a:pt x="24" y="5"/>
                  </a:cubicBezTo>
                  <a:cubicBezTo>
                    <a:pt x="27" y="5"/>
                    <a:pt x="27" y="0"/>
                    <a:pt x="24" y="0"/>
                  </a:cubicBezTo>
                  <a:cubicBezTo>
                    <a:pt x="17" y="0"/>
                    <a:pt x="10" y="0"/>
                    <a:pt x="3" y="1"/>
                  </a:cubicBezTo>
                  <a:cubicBezTo>
                    <a:pt x="0" y="2"/>
                    <a:pt x="2" y="6"/>
                    <a:pt x="5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9" name="Freeform 178"/>
            <p:cNvSpPr/>
            <p:nvPr/>
          </p:nvSpPr>
          <p:spPr bwMode="auto">
            <a:xfrm>
              <a:off x="256" y="201"/>
              <a:ext cx="105" cy="18"/>
            </a:xfrm>
            <a:custGeom>
              <a:avLst/>
              <a:gdLst>
                <a:gd name="T0" fmla="*/ 3 w 30"/>
                <a:gd name="T1" fmla="*/ 6 h 6"/>
                <a:gd name="T2" fmla="*/ 28 w 30"/>
                <a:gd name="T3" fmla="*/ 5 h 6"/>
                <a:gd name="T4" fmla="*/ 28 w 30"/>
                <a:gd name="T5" fmla="*/ 0 h 6"/>
                <a:gd name="T6" fmla="*/ 3 w 30"/>
                <a:gd name="T7" fmla="*/ 1 h 6"/>
                <a:gd name="T8" fmla="*/ 3 w 30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6"/>
                  </a:moveTo>
                  <a:cubicBezTo>
                    <a:pt x="11" y="6"/>
                    <a:pt x="19" y="5"/>
                    <a:pt x="28" y="5"/>
                  </a:cubicBezTo>
                  <a:cubicBezTo>
                    <a:pt x="30" y="5"/>
                    <a:pt x="30" y="0"/>
                    <a:pt x="28" y="0"/>
                  </a:cubicBez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</p:grpSp>
      <p:grpSp>
        <p:nvGrpSpPr>
          <p:cNvPr id="3" name="组合 247"/>
          <p:cNvGrpSpPr/>
          <p:nvPr/>
        </p:nvGrpSpPr>
        <p:grpSpPr>
          <a:xfrm>
            <a:off x="-1" y="-1"/>
            <a:ext cx="4890183" cy="1423007"/>
            <a:chOff x="-1" y="-1"/>
            <a:chExt cx="4890183" cy="1423007"/>
          </a:xfrm>
        </p:grpSpPr>
        <p:pic>
          <p:nvPicPr>
            <p:cNvPr id="2097158" name="图片 248"/>
            <p:cNvPicPr>
              <a:picLocks noChangeAspect="1"/>
            </p:cNvPicPr>
            <p:nvPr/>
          </p:nvPicPr>
          <p:blipFill rotWithShape="1">
            <a:blip r:embed="rId3"/>
            <a:srcRect t="47438" r="7491"/>
            <a:stretch>
              <a:fillRect/>
            </a:stretch>
          </p:blipFill>
          <p:spPr>
            <a:xfrm flipH="1">
              <a:off x="-1" y="-1"/>
              <a:ext cx="2162470" cy="1423007"/>
            </a:xfrm>
            <a:prstGeom prst="rect">
              <a:avLst/>
            </a:prstGeom>
          </p:spPr>
        </p:pic>
        <p:sp>
          <p:nvSpPr>
            <p:cNvPr id="1049550" name="稻壳儿小白白(http://dwz.cn/Wu2UP)"/>
            <p:cNvSpPr txBox="1">
              <a:spLocks noChangeArrowheads="1"/>
            </p:cNvSpPr>
            <p:nvPr/>
          </p:nvSpPr>
          <p:spPr bwMode="auto">
            <a:xfrm>
              <a:off x="1479433" y="539262"/>
              <a:ext cx="3410749" cy="43088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>
              <a:spAutoFit/>
            </a:bodyPr>
            <a:lstStyle>
              <a:lvl1pPr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1pPr>
              <a:lvl2pPr marL="742950" indent="-285750"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2pPr>
              <a:lvl3pPr marL="1143000" indent="-228600"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3pPr>
              <a:lvl4pPr marL="1600200" indent="-228600"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4pPr>
              <a:lvl5pPr marL="2057400" indent="-228600"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5pPr>
              <a:lvl6pPr marL="25146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6pPr>
              <a:lvl7pPr marL="29718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7pPr>
              <a:lvl8pPr marL="34290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8pPr>
              <a:lvl9pPr marL="38862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zh-CN" sz="2800" b="1" dirty="0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5. </a:t>
              </a:r>
              <a:r>
                <a:rPr lang="en-US" altLang="zh-CN" sz="2800" b="1" dirty="0" err="1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Perubahan</a:t>
              </a:r>
              <a:r>
                <a:rPr lang="en-US" altLang="zh-CN" sz="2800" b="1" dirty="0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 </a:t>
              </a:r>
              <a:r>
                <a:rPr lang="en-US" altLang="zh-CN" sz="2800" b="1" dirty="0" err="1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Sosial</a:t>
              </a:r>
              <a:endParaRPr lang="en-US" altLang="zh-CN" sz="2800" b="1" dirty="0">
                <a:solidFill>
                  <a:srgbClr val="595959"/>
                </a:solidFill>
                <a:latin typeface="方正兰亭粗黑简体" panose="02000000000000000000" pitchFamily="2" charset="-122"/>
                <a:ea typeface="方正兰亭粗黑简体" panose="02000000000000000000" pitchFamily="2" charset="-122"/>
                <a:sym typeface="Arial" panose="020B0604020202020204" pitchFamily="34" charset="0"/>
              </a:endParaRPr>
            </a:p>
          </p:txBody>
        </p:sp>
      </p:grpSp>
      <p:sp>
        <p:nvSpPr>
          <p:cNvPr id="231" name="Rectangle 41"/>
          <p:cNvSpPr/>
          <p:nvPr/>
        </p:nvSpPr>
        <p:spPr>
          <a:xfrm>
            <a:off x="656493" y="1184031"/>
            <a:ext cx="10925908" cy="5228492"/>
          </a:xfrm>
          <a:prstGeom prst="rect">
            <a:avLst/>
          </a:prstGeom>
          <a:solidFill>
            <a:srgbClr val="BE9C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5695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32" name="TextBox 231"/>
          <p:cNvSpPr txBox="1"/>
          <p:nvPr/>
        </p:nvSpPr>
        <p:spPr>
          <a:xfrm>
            <a:off x="820614" y="1078524"/>
            <a:ext cx="10714893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32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Faktor-faktor</a:t>
            </a:r>
            <a:r>
              <a:rPr lang="en-ID" sz="32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yang </a:t>
            </a:r>
            <a:r>
              <a:rPr lang="en-ID" sz="32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mendorong</a:t>
            </a:r>
            <a:r>
              <a:rPr lang="en-ID" sz="32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ID" sz="32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jalannya</a:t>
            </a:r>
            <a:r>
              <a:rPr lang="en-ID" sz="32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ID" sz="32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proses</a:t>
            </a:r>
            <a:r>
              <a:rPr lang="en-ID" sz="32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ID" sz="32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perubahan</a:t>
            </a:r>
            <a:r>
              <a:rPr lang="en-ID" sz="32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ID" sz="32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antara</a:t>
            </a:r>
            <a:r>
              <a:rPr lang="en-ID" sz="32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lain:</a:t>
            </a:r>
            <a:endParaRPr lang="en-US" sz="3200" dirty="0" smtClean="0">
              <a:solidFill>
                <a:schemeClr val="bg2">
                  <a:lumMod val="25000"/>
                </a:schemeClr>
              </a:solidFill>
              <a:latin typeface="Agency FB" pitchFamily="34" charset="0"/>
            </a:endParaRPr>
          </a:p>
          <a:p>
            <a:pPr marL="457200" indent="-457200">
              <a:buAutoNum type="arabicPeriod"/>
            </a:pPr>
            <a:r>
              <a:rPr lang="en-US" sz="32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Kontak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US" sz="32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dengan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US" sz="32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Kebudayaan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lain</a:t>
            </a:r>
          </a:p>
          <a:p>
            <a:pPr marL="457200" indent="-457200">
              <a:buAutoNum type="arabicPeriod"/>
            </a:pPr>
            <a:r>
              <a:rPr lang="en-US" sz="32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Kemajuan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US" sz="32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pendidikan</a:t>
            </a:r>
            <a:endParaRPr lang="en-US" sz="3200" dirty="0" smtClean="0">
              <a:solidFill>
                <a:schemeClr val="bg2">
                  <a:lumMod val="25000"/>
                </a:schemeClr>
              </a:solidFill>
              <a:latin typeface="Agency FB" pitchFamily="34" charset="0"/>
            </a:endParaRPr>
          </a:p>
          <a:p>
            <a:pPr marL="457200" indent="-457200">
              <a:buAutoNum type="arabicPeriod"/>
            </a:pPr>
            <a:r>
              <a:rPr lang="en-US" sz="32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Sikap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US" sz="32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menghargai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US" sz="32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hasil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US" sz="32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karya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US" sz="32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seseorang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</a:p>
          <a:p>
            <a:pPr marL="457200" indent="-457200">
              <a:buAutoNum type="arabicPeriod"/>
            </a:pPr>
            <a:r>
              <a:rPr lang="en-US" sz="32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Sistem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US" sz="32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terbuka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US" sz="32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lapisan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US" sz="32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masyarakat</a:t>
            </a:r>
            <a:endParaRPr lang="en-US" sz="3200" dirty="0" smtClean="0">
              <a:solidFill>
                <a:schemeClr val="bg2">
                  <a:lumMod val="25000"/>
                </a:schemeClr>
              </a:solidFill>
              <a:latin typeface="Agency FB" pitchFamily="34" charset="0"/>
            </a:endParaRPr>
          </a:p>
          <a:p>
            <a:pPr marL="457200" indent="-457200">
              <a:buAutoNum type="arabicPeriod"/>
            </a:pPr>
            <a:r>
              <a:rPr lang="en-US" sz="32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Penduduk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yang </a:t>
            </a:r>
            <a:r>
              <a:rPr lang="en-US" sz="32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heterogen</a:t>
            </a:r>
            <a:endParaRPr lang="en-US" sz="3200" dirty="0" smtClean="0">
              <a:solidFill>
                <a:schemeClr val="bg2">
                  <a:lumMod val="25000"/>
                </a:schemeClr>
              </a:solidFill>
              <a:latin typeface="Agency FB" pitchFamily="34" charset="0"/>
            </a:endParaRPr>
          </a:p>
          <a:p>
            <a:pPr marL="457200" indent="-457200">
              <a:buAutoNum type="arabicPeriod"/>
            </a:pPr>
            <a:r>
              <a:rPr lang="en-US" sz="32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Ketidak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US" sz="32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puasan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US" sz="32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masyarakat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US" sz="32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terhadap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US" sz="32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aspek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– </a:t>
            </a:r>
            <a:r>
              <a:rPr lang="en-US" sz="32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aspek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US" sz="32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kehidupan</a:t>
            </a:r>
            <a:endParaRPr lang="en-US" sz="3200" dirty="0" smtClean="0">
              <a:solidFill>
                <a:schemeClr val="bg2">
                  <a:lumMod val="25000"/>
                </a:schemeClr>
              </a:solidFill>
              <a:latin typeface="Agency FB" pitchFamily="34" charset="0"/>
            </a:endParaRPr>
          </a:p>
          <a:p>
            <a:pPr marL="457200" indent="-457200">
              <a:buAutoNum type="arabicPeriod"/>
            </a:pPr>
            <a:r>
              <a:rPr lang="en-US" sz="32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Manusia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US" sz="32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harus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US" sz="32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sentiasa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US" sz="32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berusaha</a:t>
            </a:r>
            <a:endParaRPr lang="en-US" sz="3200" dirty="0" smtClean="0">
              <a:solidFill>
                <a:schemeClr val="bg2">
                  <a:lumMod val="25000"/>
                </a:schemeClr>
              </a:solidFill>
              <a:latin typeface="Agency FB" pitchFamily="34" charset="0"/>
            </a:endParaRPr>
          </a:p>
          <a:p>
            <a:pPr marL="457200" indent="-457200"/>
            <a:endParaRPr lang="en-US" sz="3200" dirty="0" smtClean="0">
              <a:solidFill>
                <a:schemeClr val="bg2">
                  <a:lumMod val="25000"/>
                </a:schemeClr>
              </a:solidFill>
              <a:latin typeface="Agency FB" pitchFamily="34" charset="0"/>
            </a:endParaRPr>
          </a:p>
          <a:p>
            <a:pPr marL="457200" indent="-457200"/>
            <a:endParaRPr lang="en-US" sz="3200" dirty="0">
              <a:solidFill>
                <a:schemeClr val="bg2">
                  <a:lumMod val="25000"/>
                </a:schemeClr>
              </a:solidFill>
              <a:latin typeface="Agency FB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9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9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49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49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49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49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9372" grpId="0"/>
      <p:bldP spid="104937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372" name="Rectangle 62"/>
          <p:cNvSpPr/>
          <p:nvPr/>
        </p:nvSpPr>
        <p:spPr>
          <a:xfrm>
            <a:off x="8105174" y="3827463"/>
            <a:ext cx="2275815" cy="2613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altLang="zh-CN" sz="1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Text</a:t>
            </a:r>
            <a:endParaRPr lang="en-GB" altLang="zh-CN" sz="10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1049373" name="Rectangle 63"/>
          <p:cNvSpPr/>
          <p:nvPr/>
        </p:nvSpPr>
        <p:spPr>
          <a:xfrm>
            <a:off x="8099363" y="5272011"/>
            <a:ext cx="2275815" cy="2613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altLang="zh-CN" sz="1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Text</a:t>
            </a:r>
            <a:endParaRPr lang="en-GB" altLang="zh-CN" sz="10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1049375" name="稻壳儿小白白(http://dwz.cn/Wu2UP)"/>
          <p:cNvSpPr txBox="1">
            <a:spLocks noChangeArrowheads="1"/>
          </p:cNvSpPr>
          <p:nvPr/>
        </p:nvSpPr>
        <p:spPr bwMode="auto">
          <a:xfrm>
            <a:off x="5667446" y="2263034"/>
            <a:ext cx="4707732" cy="406265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lvl1pPr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zh-CN" sz="1200" dirty="0">
                <a:solidFill>
                  <a:srgbClr val="595959"/>
                </a:solidFill>
                <a:latin typeface="微软雅黑" panose="020B0503020204020204" pitchFamily="34" charset="-122"/>
                <a:sym typeface="Arial" panose="020B0604020202020204" pitchFamily="34" charset="0"/>
              </a:rPr>
              <a:t>Text</a:t>
            </a:r>
          </a:p>
          <a:p>
            <a:pPr eaLnBrk="1" hangingPunct="1">
              <a:spcBef>
                <a:spcPct val="20000"/>
              </a:spcBef>
            </a:pPr>
            <a:endParaRPr lang="en-US" altLang="zh-CN" sz="1200" dirty="0">
              <a:solidFill>
                <a:srgbClr val="595959"/>
              </a:solidFill>
              <a:latin typeface="微软雅黑" panose="020B0503020204020204" pitchFamily="34" charset="-122"/>
              <a:sym typeface="Arial" panose="020B0604020202020204" pitchFamily="34" charset="0"/>
            </a:endParaRPr>
          </a:p>
        </p:txBody>
      </p:sp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166668" y="191589"/>
            <a:ext cx="11844464" cy="6500428"/>
            <a:chOff x="206" y="189"/>
            <a:chExt cx="7270" cy="3947"/>
          </a:xfrm>
        </p:grpSpPr>
        <p:sp>
          <p:nvSpPr>
            <p:cNvPr id="1049376" name="Freeform 5"/>
            <p:cNvSpPr/>
            <p:nvPr/>
          </p:nvSpPr>
          <p:spPr bwMode="auto">
            <a:xfrm>
              <a:off x="210" y="189"/>
              <a:ext cx="24" cy="62"/>
            </a:xfrm>
            <a:custGeom>
              <a:avLst/>
              <a:gdLst>
                <a:gd name="T0" fmla="*/ 6 w 7"/>
                <a:gd name="T1" fmla="*/ 14 h 21"/>
                <a:gd name="T2" fmla="*/ 6 w 7"/>
                <a:gd name="T3" fmla="*/ 14 h 21"/>
                <a:gd name="T4" fmla="*/ 5 w 7"/>
                <a:gd name="T5" fmla="*/ 3 h 21"/>
                <a:gd name="T6" fmla="*/ 0 w 7"/>
                <a:gd name="T7" fmla="*/ 3 h 21"/>
                <a:gd name="T8" fmla="*/ 1 w 7"/>
                <a:gd name="T9" fmla="*/ 18 h 21"/>
                <a:gd name="T10" fmla="*/ 5 w 7"/>
                <a:gd name="T11" fmla="*/ 20 h 21"/>
                <a:gd name="T12" fmla="*/ 7 w 7"/>
                <a:gd name="T13" fmla="*/ 17 h 21"/>
                <a:gd name="T14" fmla="*/ 6 w 7"/>
                <a:gd name="T15" fmla="*/ 14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" h="21">
                  <a:moveTo>
                    <a:pt x="6" y="14"/>
                  </a:moveTo>
                  <a:cubicBezTo>
                    <a:pt x="6" y="14"/>
                    <a:pt x="6" y="14"/>
                    <a:pt x="6" y="14"/>
                  </a:cubicBezTo>
                  <a:cubicBezTo>
                    <a:pt x="6" y="10"/>
                    <a:pt x="5" y="7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8"/>
                    <a:pt x="1" y="13"/>
                    <a:pt x="1" y="18"/>
                  </a:cubicBezTo>
                  <a:cubicBezTo>
                    <a:pt x="1" y="19"/>
                    <a:pt x="3" y="21"/>
                    <a:pt x="5" y="20"/>
                  </a:cubicBezTo>
                  <a:cubicBezTo>
                    <a:pt x="6" y="19"/>
                    <a:pt x="6" y="18"/>
                    <a:pt x="7" y="17"/>
                  </a:cubicBezTo>
                  <a:cubicBezTo>
                    <a:pt x="7" y="16"/>
                    <a:pt x="6" y="15"/>
                    <a:pt x="6" y="1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77" name="Freeform 6"/>
            <p:cNvSpPr/>
            <p:nvPr/>
          </p:nvSpPr>
          <p:spPr bwMode="auto">
            <a:xfrm>
              <a:off x="217" y="266"/>
              <a:ext cx="21" cy="66"/>
            </a:xfrm>
            <a:custGeom>
              <a:avLst/>
              <a:gdLst>
                <a:gd name="T0" fmla="*/ 5 w 6"/>
                <a:gd name="T1" fmla="*/ 3 h 22"/>
                <a:gd name="T2" fmla="*/ 1 w 6"/>
                <a:gd name="T3" fmla="*/ 3 h 22"/>
                <a:gd name="T4" fmla="*/ 2 w 6"/>
                <a:gd name="T5" fmla="*/ 19 h 22"/>
                <a:gd name="T6" fmla="*/ 6 w 6"/>
                <a:gd name="T7" fmla="*/ 19 h 22"/>
                <a:gd name="T8" fmla="*/ 5 w 6"/>
                <a:gd name="T9" fmla="*/ 3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2">
                  <a:moveTo>
                    <a:pt x="5" y="3"/>
                  </a:moveTo>
                  <a:cubicBezTo>
                    <a:pt x="5" y="0"/>
                    <a:pt x="0" y="0"/>
                    <a:pt x="1" y="3"/>
                  </a:cubicBezTo>
                  <a:cubicBezTo>
                    <a:pt x="1" y="9"/>
                    <a:pt x="1" y="14"/>
                    <a:pt x="2" y="19"/>
                  </a:cubicBezTo>
                  <a:cubicBezTo>
                    <a:pt x="2" y="22"/>
                    <a:pt x="6" y="22"/>
                    <a:pt x="6" y="19"/>
                  </a:cubicBezTo>
                  <a:cubicBezTo>
                    <a:pt x="6" y="14"/>
                    <a:pt x="5" y="9"/>
                    <a:pt x="5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78" name="Freeform 7"/>
            <p:cNvSpPr/>
            <p:nvPr/>
          </p:nvSpPr>
          <p:spPr bwMode="auto">
            <a:xfrm>
              <a:off x="220" y="355"/>
              <a:ext cx="18" cy="60"/>
            </a:xfrm>
            <a:custGeom>
              <a:avLst/>
              <a:gdLst>
                <a:gd name="T0" fmla="*/ 5 w 5"/>
                <a:gd name="T1" fmla="*/ 15 h 20"/>
                <a:gd name="T2" fmla="*/ 5 w 5"/>
                <a:gd name="T3" fmla="*/ 14 h 20"/>
                <a:gd name="T4" fmla="*/ 5 w 5"/>
                <a:gd name="T5" fmla="*/ 10 h 20"/>
                <a:gd name="T6" fmla="*/ 5 w 5"/>
                <a:gd name="T7" fmla="*/ 5 h 20"/>
                <a:gd name="T8" fmla="*/ 5 w 5"/>
                <a:gd name="T9" fmla="*/ 4 h 20"/>
                <a:gd name="T10" fmla="*/ 5 w 5"/>
                <a:gd name="T11" fmla="*/ 3 h 20"/>
                <a:gd name="T12" fmla="*/ 5 w 5"/>
                <a:gd name="T13" fmla="*/ 3 h 20"/>
                <a:gd name="T14" fmla="*/ 5 w 5"/>
                <a:gd name="T15" fmla="*/ 2 h 20"/>
                <a:gd name="T16" fmla="*/ 1 w 5"/>
                <a:gd name="T17" fmla="*/ 2 h 20"/>
                <a:gd name="T18" fmla="*/ 0 w 5"/>
                <a:gd name="T19" fmla="*/ 13 h 20"/>
                <a:gd name="T20" fmla="*/ 1 w 5"/>
                <a:gd name="T21" fmla="*/ 18 h 20"/>
                <a:gd name="T22" fmla="*/ 5 w 5"/>
                <a:gd name="T23" fmla="*/ 17 h 20"/>
                <a:gd name="T24" fmla="*/ 5 w 5"/>
                <a:gd name="T25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20">
                  <a:moveTo>
                    <a:pt x="5" y="15"/>
                  </a:moveTo>
                  <a:cubicBezTo>
                    <a:pt x="5" y="15"/>
                    <a:pt x="5" y="15"/>
                    <a:pt x="5" y="14"/>
                  </a:cubicBezTo>
                  <a:cubicBezTo>
                    <a:pt x="5" y="13"/>
                    <a:pt x="5" y="11"/>
                    <a:pt x="5" y="10"/>
                  </a:cubicBezTo>
                  <a:cubicBezTo>
                    <a:pt x="5" y="8"/>
                    <a:pt x="5" y="7"/>
                    <a:pt x="5" y="5"/>
                  </a:cubicBezTo>
                  <a:cubicBezTo>
                    <a:pt x="5" y="5"/>
                    <a:pt x="5" y="4"/>
                    <a:pt x="5" y="4"/>
                  </a:cubicBezTo>
                  <a:cubicBezTo>
                    <a:pt x="5" y="3"/>
                    <a:pt x="5" y="2"/>
                    <a:pt x="5" y="3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4" y="0"/>
                    <a:pt x="1" y="0"/>
                    <a:pt x="1" y="2"/>
                  </a:cubicBezTo>
                  <a:cubicBezTo>
                    <a:pt x="0" y="6"/>
                    <a:pt x="0" y="10"/>
                    <a:pt x="0" y="13"/>
                  </a:cubicBezTo>
                  <a:cubicBezTo>
                    <a:pt x="0" y="15"/>
                    <a:pt x="0" y="17"/>
                    <a:pt x="1" y="18"/>
                  </a:cubicBezTo>
                  <a:cubicBezTo>
                    <a:pt x="2" y="20"/>
                    <a:pt x="4" y="19"/>
                    <a:pt x="5" y="17"/>
                  </a:cubicBezTo>
                  <a:cubicBezTo>
                    <a:pt x="5" y="16"/>
                    <a:pt x="5" y="16"/>
                    <a:pt x="5" y="1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79" name="Freeform 8"/>
            <p:cNvSpPr/>
            <p:nvPr/>
          </p:nvSpPr>
          <p:spPr bwMode="auto">
            <a:xfrm>
              <a:off x="224" y="429"/>
              <a:ext cx="14" cy="69"/>
            </a:xfrm>
            <a:custGeom>
              <a:avLst/>
              <a:gdLst>
                <a:gd name="T0" fmla="*/ 0 w 4"/>
                <a:gd name="T1" fmla="*/ 3 h 23"/>
                <a:gd name="T2" fmla="*/ 0 w 4"/>
                <a:gd name="T3" fmla="*/ 20 h 23"/>
                <a:gd name="T4" fmla="*/ 4 w 4"/>
                <a:gd name="T5" fmla="*/ 20 h 23"/>
                <a:gd name="T6" fmla="*/ 4 w 4"/>
                <a:gd name="T7" fmla="*/ 3 h 23"/>
                <a:gd name="T8" fmla="*/ 0 w 4"/>
                <a:gd name="T9" fmla="*/ 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3">
                  <a:moveTo>
                    <a:pt x="0" y="3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23"/>
                    <a:pt x="4" y="23"/>
                    <a:pt x="4" y="20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0" name="Freeform 9"/>
            <p:cNvSpPr/>
            <p:nvPr/>
          </p:nvSpPr>
          <p:spPr bwMode="auto">
            <a:xfrm>
              <a:off x="220" y="524"/>
              <a:ext cx="14" cy="57"/>
            </a:xfrm>
            <a:custGeom>
              <a:avLst/>
              <a:gdLst>
                <a:gd name="T0" fmla="*/ 0 w 4"/>
                <a:gd name="T1" fmla="*/ 3 h 19"/>
                <a:gd name="T2" fmla="*/ 0 w 4"/>
                <a:gd name="T3" fmla="*/ 16 h 19"/>
                <a:gd name="T4" fmla="*/ 4 w 4"/>
                <a:gd name="T5" fmla="*/ 16 h 19"/>
                <a:gd name="T6" fmla="*/ 4 w 4"/>
                <a:gd name="T7" fmla="*/ 3 h 19"/>
                <a:gd name="T8" fmla="*/ 0 w 4"/>
                <a:gd name="T9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19">
                  <a:moveTo>
                    <a:pt x="0" y="3"/>
                  </a:moveTo>
                  <a:cubicBezTo>
                    <a:pt x="0" y="16"/>
                    <a:pt x="0" y="16"/>
                    <a:pt x="0" y="16"/>
                  </a:cubicBezTo>
                  <a:cubicBezTo>
                    <a:pt x="0" y="19"/>
                    <a:pt x="4" y="19"/>
                    <a:pt x="4" y="16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1" name="Freeform 10"/>
            <p:cNvSpPr/>
            <p:nvPr/>
          </p:nvSpPr>
          <p:spPr bwMode="auto">
            <a:xfrm>
              <a:off x="220" y="605"/>
              <a:ext cx="14" cy="65"/>
            </a:xfrm>
            <a:custGeom>
              <a:avLst/>
              <a:gdLst>
                <a:gd name="T0" fmla="*/ 0 w 4"/>
                <a:gd name="T1" fmla="*/ 3 h 22"/>
                <a:gd name="T2" fmla="*/ 0 w 4"/>
                <a:gd name="T3" fmla="*/ 19 h 22"/>
                <a:gd name="T4" fmla="*/ 4 w 4"/>
                <a:gd name="T5" fmla="*/ 19 h 22"/>
                <a:gd name="T6" fmla="*/ 4 w 4"/>
                <a:gd name="T7" fmla="*/ 3 h 22"/>
                <a:gd name="T8" fmla="*/ 0 w 4"/>
                <a:gd name="T9" fmla="*/ 3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2">
                  <a:moveTo>
                    <a:pt x="0" y="3"/>
                  </a:moveTo>
                  <a:cubicBezTo>
                    <a:pt x="0" y="19"/>
                    <a:pt x="0" y="19"/>
                    <a:pt x="0" y="19"/>
                  </a:cubicBezTo>
                  <a:cubicBezTo>
                    <a:pt x="0" y="22"/>
                    <a:pt x="4" y="22"/>
                    <a:pt x="4" y="19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2" name="Freeform 11"/>
            <p:cNvSpPr/>
            <p:nvPr/>
          </p:nvSpPr>
          <p:spPr bwMode="auto">
            <a:xfrm>
              <a:off x="213" y="688"/>
              <a:ext cx="28" cy="80"/>
            </a:xfrm>
            <a:custGeom>
              <a:avLst/>
              <a:gdLst>
                <a:gd name="T0" fmla="*/ 5 w 8"/>
                <a:gd name="T1" fmla="*/ 3 h 27"/>
                <a:gd name="T2" fmla="*/ 1 w 8"/>
                <a:gd name="T3" fmla="*/ 4 h 27"/>
                <a:gd name="T4" fmla="*/ 3 w 8"/>
                <a:gd name="T5" fmla="*/ 24 h 27"/>
                <a:gd name="T6" fmla="*/ 7 w 8"/>
                <a:gd name="T7" fmla="*/ 23 h 27"/>
                <a:gd name="T8" fmla="*/ 5 w 8"/>
                <a:gd name="T9" fmla="*/ 3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7">
                  <a:moveTo>
                    <a:pt x="5" y="3"/>
                  </a:moveTo>
                  <a:cubicBezTo>
                    <a:pt x="5" y="0"/>
                    <a:pt x="0" y="1"/>
                    <a:pt x="1" y="4"/>
                  </a:cubicBezTo>
                  <a:cubicBezTo>
                    <a:pt x="2" y="11"/>
                    <a:pt x="1" y="18"/>
                    <a:pt x="3" y="24"/>
                  </a:cubicBezTo>
                  <a:cubicBezTo>
                    <a:pt x="3" y="27"/>
                    <a:pt x="8" y="26"/>
                    <a:pt x="7" y="23"/>
                  </a:cubicBezTo>
                  <a:cubicBezTo>
                    <a:pt x="6" y="16"/>
                    <a:pt x="6" y="10"/>
                    <a:pt x="5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3" name="Freeform 12"/>
            <p:cNvSpPr/>
            <p:nvPr/>
          </p:nvSpPr>
          <p:spPr bwMode="auto">
            <a:xfrm>
              <a:off x="213" y="792"/>
              <a:ext cx="28" cy="74"/>
            </a:xfrm>
            <a:custGeom>
              <a:avLst/>
              <a:gdLst>
                <a:gd name="T0" fmla="*/ 3 w 8"/>
                <a:gd name="T1" fmla="*/ 3 h 25"/>
                <a:gd name="T2" fmla="*/ 1 w 8"/>
                <a:gd name="T3" fmla="*/ 21 h 25"/>
                <a:gd name="T4" fmla="*/ 5 w 8"/>
                <a:gd name="T5" fmla="*/ 22 h 25"/>
                <a:gd name="T6" fmla="*/ 7 w 8"/>
                <a:gd name="T7" fmla="*/ 4 h 25"/>
                <a:gd name="T8" fmla="*/ 3 w 8"/>
                <a:gd name="T9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5">
                  <a:moveTo>
                    <a:pt x="3" y="3"/>
                  </a:moveTo>
                  <a:cubicBezTo>
                    <a:pt x="2" y="9"/>
                    <a:pt x="2" y="15"/>
                    <a:pt x="1" y="21"/>
                  </a:cubicBezTo>
                  <a:cubicBezTo>
                    <a:pt x="0" y="24"/>
                    <a:pt x="4" y="25"/>
                    <a:pt x="5" y="22"/>
                  </a:cubicBezTo>
                  <a:cubicBezTo>
                    <a:pt x="6" y="16"/>
                    <a:pt x="6" y="10"/>
                    <a:pt x="7" y="4"/>
                  </a:cubicBezTo>
                  <a:cubicBezTo>
                    <a:pt x="8" y="1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4" name="Freeform 13"/>
            <p:cNvSpPr/>
            <p:nvPr/>
          </p:nvSpPr>
          <p:spPr bwMode="auto">
            <a:xfrm>
              <a:off x="213" y="887"/>
              <a:ext cx="21" cy="74"/>
            </a:xfrm>
            <a:custGeom>
              <a:avLst/>
              <a:gdLst>
                <a:gd name="T0" fmla="*/ 2 w 6"/>
                <a:gd name="T1" fmla="*/ 3 h 25"/>
                <a:gd name="T2" fmla="*/ 0 w 6"/>
                <a:gd name="T3" fmla="*/ 22 h 25"/>
                <a:gd name="T4" fmla="*/ 5 w 6"/>
                <a:gd name="T5" fmla="*/ 22 h 25"/>
                <a:gd name="T6" fmla="*/ 6 w 6"/>
                <a:gd name="T7" fmla="*/ 3 h 25"/>
                <a:gd name="T8" fmla="*/ 2 w 6"/>
                <a:gd name="T9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5">
                  <a:moveTo>
                    <a:pt x="2" y="3"/>
                  </a:moveTo>
                  <a:cubicBezTo>
                    <a:pt x="1" y="9"/>
                    <a:pt x="1" y="16"/>
                    <a:pt x="0" y="22"/>
                  </a:cubicBezTo>
                  <a:cubicBezTo>
                    <a:pt x="0" y="25"/>
                    <a:pt x="5" y="25"/>
                    <a:pt x="5" y="22"/>
                  </a:cubicBezTo>
                  <a:cubicBezTo>
                    <a:pt x="5" y="16"/>
                    <a:pt x="6" y="9"/>
                    <a:pt x="6" y="3"/>
                  </a:cubicBezTo>
                  <a:cubicBezTo>
                    <a:pt x="6" y="0"/>
                    <a:pt x="2" y="0"/>
                    <a:pt x="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5" name="Freeform 14"/>
            <p:cNvSpPr/>
            <p:nvPr/>
          </p:nvSpPr>
          <p:spPr bwMode="auto">
            <a:xfrm>
              <a:off x="213" y="981"/>
              <a:ext cx="25" cy="75"/>
            </a:xfrm>
            <a:custGeom>
              <a:avLst/>
              <a:gdLst>
                <a:gd name="T0" fmla="*/ 3 w 7"/>
                <a:gd name="T1" fmla="*/ 3 h 25"/>
                <a:gd name="T2" fmla="*/ 2 w 7"/>
                <a:gd name="T3" fmla="*/ 13 h 25"/>
                <a:gd name="T4" fmla="*/ 2 w 7"/>
                <a:gd name="T5" fmla="*/ 18 h 25"/>
                <a:gd name="T6" fmla="*/ 2 w 7"/>
                <a:gd name="T7" fmla="*/ 20 h 25"/>
                <a:gd name="T8" fmla="*/ 2 w 7"/>
                <a:gd name="T9" fmla="*/ 20 h 25"/>
                <a:gd name="T10" fmla="*/ 5 w 7"/>
                <a:gd name="T11" fmla="*/ 24 h 25"/>
                <a:gd name="T12" fmla="*/ 7 w 7"/>
                <a:gd name="T13" fmla="*/ 16 h 25"/>
                <a:gd name="T14" fmla="*/ 7 w 7"/>
                <a:gd name="T15" fmla="*/ 3 h 25"/>
                <a:gd name="T16" fmla="*/ 3 w 7"/>
                <a:gd name="T17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25">
                  <a:moveTo>
                    <a:pt x="3" y="3"/>
                  </a:moveTo>
                  <a:cubicBezTo>
                    <a:pt x="3" y="6"/>
                    <a:pt x="3" y="9"/>
                    <a:pt x="2" y="13"/>
                  </a:cubicBezTo>
                  <a:cubicBezTo>
                    <a:pt x="2" y="14"/>
                    <a:pt x="2" y="16"/>
                    <a:pt x="2" y="18"/>
                  </a:cubicBezTo>
                  <a:cubicBezTo>
                    <a:pt x="2" y="19"/>
                    <a:pt x="2" y="19"/>
                    <a:pt x="2" y="20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0" y="22"/>
                    <a:pt x="3" y="25"/>
                    <a:pt x="5" y="24"/>
                  </a:cubicBezTo>
                  <a:cubicBezTo>
                    <a:pt x="7" y="23"/>
                    <a:pt x="7" y="18"/>
                    <a:pt x="7" y="16"/>
                  </a:cubicBezTo>
                  <a:cubicBezTo>
                    <a:pt x="7" y="12"/>
                    <a:pt x="7" y="7"/>
                    <a:pt x="7" y="3"/>
                  </a:cubicBezTo>
                  <a:cubicBezTo>
                    <a:pt x="7" y="0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6" name="Freeform 15"/>
            <p:cNvSpPr/>
            <p:nvPr/>
          </p:nvSpPr>
          <p:spPr bwMode="auto">
            <a:xfrm>
              <a:off x="206" y="1079"/>
              <a:ext cx="28" cy="75"/>
            </a:xfrm>
            <a:custGeom>
              <a:avLst/>
              <a:gdLst>
                <a:gd name="T0" fmla="*/ 7 w 8"/>
                <a:gd name="T1" fmla="*/ 18 h 25"/>
                <a:gd name="T2" fmla="*/ 6 w 8"/>
                <a:gd name="T3" fmla="*/ 10 h 25"/>
                <a:gd name="T4" fmla="*/ 6 w 8"/>
                <a:gd name="T5" fmla="*/ 6 h 25"/>
                <a:gd name="T6" fmla="*/ 6 w 8"/>
                <a:gd name="T7" fmla="*/ 5 h 25"/>
                <a:gd name="T8" fmla="*/ 2 w 8"/>
                <a:gd name="T9" fmla="*/ 2 h 25"/>
                <a:gd name="T10" fmla="*/ 2 w 8"/>
                <a:gd name="T11" fmla="*/ 12 h 25"/>
                <a:gd name="T12" fmla="*/ 2 w 8"/>
                <a:gd name="T13" fmla="*/ 18 h 25"/>
                <a:gd name="T14" fmla="*/ 3 w 8"/>
                <a:gd name="T15" fmla="*/ 19 h 25"/>
                <a:gd name="T16" fmla="*/ 2 w 8"/>
                <a:gd name="T17" fmla="*/ 23 h 25"/>
                <a:gd name="T18" fmla="*/ 6 w 8"/>
                <a:gd name="T19" fmla="*/ 24 h 25"/>
                <a:gd name="T20" fmla="*/ 7 w 8"/>
                <a:gd name="T21" fmla="*/ 18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" h="25">
                  <a:moveTo>
                    <a:pt x="7" y="18"/>
                  </a:moveTo>
                  <a:cubicBezTo>
                    <a:pt x="7" y="15"/>
                    <a:pt x="7" y="13"/>
                    <a:pt x="6" y="10"/>
                  </a:cubicBezTo>
                  <a:cubicBezTo>
                    <a:pt x="6" y="8"/>
                    <a:pt x="6" y="7"/>
                    <a:pt x="6" y="6"/>
                  </a:cubicBezTo>
                  <a:cubicBezTo>
                    <a:pt x="6" y="5"/>
                    <a:pt x="6" y="4"/>
                    <a:pt x="6" y="5"/>
                  </a:cubicBezTo>
                  <a:cubicBezTo>
                    <a:pt x="7" y="2"/>
                    <a:pt x="3" y="0"/>
                    <a:pt x="2" y="2"/>
                  </a:cubicBezTo>
                  <a:cubicBezTo>
                    <a:pt x="0" y="5"/>
                    <a:pt x="2" y="9"/>
                    <a:pt x="2" y="12"/>
                  </a:cubicBezTo>
                  <a:cubicBezTo>
                    <a:pt x="2" y="14"/>
                    <a:pt x="2" y="16"/>
                    <a:pt x="2" y="18"/>
                  </a:cubicBezTo>
                  <a:cubicBezTo>
                    <a:pt x="3" y="18"/>
                    <a:pt x="3" y="19"/>
                    <a:pt x="3" y="19"/>
                  </a:cubicBezTo>
                  <a:cubicBezTo>
                    <a:pt x="2" y="20"/>
                    <a:pt x="1" y="21"/>
                    <a:pt x="2" y="23"/>
                  </a:cubicBezTo>
                  <a:cubicBezTo>
                    <a:pt x="3" y="24"/>
                    <a:pt x="5" y="25"/>
                    <a:pt x="6" y="24"/>
                  </a:cubicBezTo>
                  <a:cubicBezTo>
                    <a:pt x="8" y="22"/>
                    <a:pt x="7" y="20"/>
                    <a:pt x="7" y="1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7" name="Freeform 16"/>
            <p:cNvSpPr/>
            <p:nvPr/>
          </p:nvSpPr>
          <p:spPr bwMode="auto">
            <a:xfrm>
              <a:off x="213" y="1189"/>
              <a:ext cx="28" cy="101"/>
            </a:xfrm>
            <a:custGeom>
              <a:avLst/>
              <a:gdLst>
                <a:gd name="T0" fmla="*/ 7 w 8"/>
                <a:gd name="T1" fmla="*/ 30 h 34"/>
                <a:gd name="T2" fmla="*/ 6 w 8"/>
                <a:gd name="T3" fmla="*/ 3 h 34"/>
                <a:gd name="T4" fmla="*/ 2 w 8"/>
                <a:gd name="T5" fmla="*/ 3 h 34"/>
                <a:gd name="T6" fmla="*/ 2 w 8"/>
                <a:gd name="T7" fmla="*/ 25 h 34"/>
                <a:gd name="T8" fmla="*/ 1 w 8"/>
                <a:gd name="T9" fmla="*/ 28 h 34"/>
                <a:gd name="T10" fmla="*/ 3 w 8"/>
                <a:gd name="T11" fmla="*/ 32 h 34"/>
                <a:gd name="T12" fmla="*/ 7 w 8"/>
                <a:gd name="T13" fmla="*/ 3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34">
                  <a:moveTo>
                    <a:pt x="7" y="30"/>
                  </a:moveTo>
                  <a:cubicBezTo>
                    <a:pt x="5" y="21"/>
                    <a:pt x="6" y="12"/>
                    <a:pt x="6" y="3"/>
                  </a:cubicBezTo>
                  <a:cubicBezTo>
                    <a:pt x="6" y="0"/>
                    <a:pt x="2" y="0"/>
                    <a:pt x="2" y="3"/>
                  </a:cubicBezTo>
                  <a:cubicBezTo>
                    <a:pt x="1" y="10"/>
                    <a:pt x="1" y="18"/>
                    <a:pt x="2" y="25"/>
                  </a:cubicBezTo>
                  <a:cubicBezTo>
                    <a:pt x="1" y="25"/>
                    <a:pt x="0" y="26"/>
                    <a:pt x="1" y="28"/>
                  </a:cubicBezTo>
                  <a:cubicBezTo>
                    <a:pt x="2" y="29"/>
                    <a:pt x="2" y="31"/>
                    <a:pt x="3" y="32"/>
                  </a:cubicBezTo>
                  <a:cubicBezTo>
                    <a:pt x="5" y="34"/>
                    <a:pt x="8" y="32"/>
                    <a:pt x="7" y="3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8" name="Freeform 17"/>
            <p:cNvSpPr/>
            <p:nvPr/>
          </p:nvSpPr>
          <p:spPr bwMode="auto">
            <a:xfrm>
              <a:off x="213" y="1323"/>
              <a:ext cx="21" cy="59"/>
            </a:xfrm>
            <a:custGeom>
              <a:avLst/>
              <a:gdLst>
                <a:gd name="T0" fmla="*/ 2 w 6"/>
                <a:gd name="T1" fmla="*/ 3 h 20"/>
                <a:gd name="T2" fmla="*/ 0 w 6"/>
                <a:gd name="T3" fmla="*/ 17 h 20"/>
                <a:gd name="T4" fmla="*/ 5 w 6"/>
                <a:gd name="T5" fmla="*/ 17 h 20"/>
                <a:gd name="T6" fmla="*/ 6 w 6"/>
                <a:gd name="T7" fmla="*/ 3 h 20"/>
                <a:gd name="T8" fmla="*/ 2 w 6"/>
                <a:gd name="T9" fmla="*/ 3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0">
                  <a:moveTo>
                    <a:pt x="2" y="3"/>
                  </a:moveTo>
                  <a:cubicBezTo>
                    <a:pt x="1" y="8"/>
                    <a:pt x="1" y="12"/>
                    <a:pt x="0" y="17"/>
                  </a:cubicBezTo>
                  <a:cubicBezTo>
                    <a:pt x="0" y="20"/>
                    <a:pt x="5" y="20"/>
                    <a:pt x="5" y="17"/>
                  </a:cubicBezTo>
                  <a:cubicBezTo>
                    <a:pt x="5" y="12"/>
                    <a:pt x="6" y="8"/>
                    <a:pt x="6" y="3"/>
                  </a:cubicBezTo>
                  <a:cubicBezTo>
                    <a:pt x="6" y="0"/>
                    <a:pt x="2" y="0"/>
                    <a:pt x="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9" name="Freeform 18"/>
            <p:cNvSpPr/>
            <p:nvPr/>
          </p:nvSpPr>
          <p:spPr bwMode="auto">
            <a:xfrm>
              <a:off x="210" y="1415"/>
              <a:ext cx="24" cy="83"/>
            </a:xfrm>
            <a:custGeom>
              <a:avLst/>
              <a:gdLst>
                <a:gd name="T0" fmla="*/ 5 w 7"/>
                <a:gd name="T1" fmla="*/ 3 h 28"/>
                <a:gd name="T2" fmla="*/ 0 w 7"/>
                <a:gd name="T3" fmla="*/ 3 h 28"/>
                <a:gd name="T4" fmla="*/ 3 w 7"/>
                <a:gd name="T5" fmla="*/ 25 h 28"/>
                <a:gd name="T6" fmla="*/ 7 w 7"/>
                <a:gd name="T7" fmla="*/ 25 h 28"/>
                <a:gd name="T8" fmla="*/ 5 w 7"/>
                <a:gd name="T9" fmla="*/ 3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8">
                  <a:moveTo>
                    <a:pt x="5" y="3"/>
                  </a:moveTo>
                  <a:cubicBezTo>
                    <a:pt x="5" y="0"/>
                    <a:pt x="0" y="0"/>
                    <a:pt x="0" y="3"/>
                  </a:cubicBezTo>
                  <a:cubicBezTo>
                    <a:pt x="1" y="11"/>
                    <a:pt x="2" y="18"/>
                    <a:pt x="3" y="25"/>
                  </a:cubicBezTo>
                  <a:cubicBezTo>
                    <a:pt x="3" y="28"/>
                    <a:pt x="7" y="28"/>
                    <a:pt x="7" y="25"/>
                  </a:cubicBezTo>
                  <a:cubicBezTo>
                    <a:pt x="6" y="18"/>
                    <a:pt x="6" y="11"/>
                    <a:pt x="5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0" name="Freeform 19"/>
            <p:cNvSpPr/>
            <p:nvPr/>
          </p:nvSpPr>
          <p:spPr bwMode="auto">
            <a:xfrm>
              <a:off x="224" y="1530"/>
              <a:ext cx="21" cy="92"/>
            </a:xfrm>
            <a:custGeom>
              <a:avLst/>
              <a:gdLst>
                <a:gd name="T0" fmla="*/ 4 w 6"/>
                <a:gd name="T1" fmla="*/ 3 h 31"/>
                <a:gd name="T2" fmla="*/ 0 w 6"/>
                <a:gd name="T3" fmla="*/ 3 h 31"/>
                <a:gd name="T4" fmla="*/ 1 w 6"/>
                <a:gd name="T5" fmla="*/ 29 h 31"/>
                <a:gd name="T6" fmla="*/ 5 w 6"/>
                <a:gd name="T7" fmla="*/ 29 h 31"/>
                <a:gd name="T8" fmla="*/ 4 w 6"/>
                <a:gd name="T9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1">
                  <a:moveTo>
                    <a:pt x="4" y="3"/>
                  </a:moveTo>
                  <a:cubicBezTo>
                    <a:pt x="4" y="0"/>
                    <a:pt x="0" y="0"/>
                    <a:pt x="0" y="3"/>
                  </a:cubicBezTo>
                  <a:cubicBezTo>
                    <a:pt x="0" y="12"/>
                    <a:pt x="0" y="20"/>
                    <a:pt x="1" y="29"/>
                  </a:cubicBezTo>
                  <a:cubicBezTo>
                    <a:pt x="1" y="31"/>
                    <a:pt x="6" y="31"/>
                    <a:pt x="5" y="29"/>
                  </a:cubicBezTo>
                  <a:cubicBezTo>
                    <a:pt x="4" y="20"/>
                    <a:pt x="4" y="12"/>
                    <a:pt x="4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1" name="Freeform 20"/>
            <p:cNvSpPr/>
            <p:nvPr/>
          </p:nvSpPr>
          <p:spPr bwMode="auto">
            <a:xfrm>
              <a:off x="220" y="1664"/>
              <a:ext cx="18" cy="80"/>
            </a:xfrm>
            <a:custGeom>
              <a:avLst/>
              <a:gdLst>
                <a:gd name="T0" fmla="*/ 4 w 5"/>
                <a:gd name="T1" fmla="*/ 24 h 27"/>
                <a:gd name="T2" fmla="*/ 4 w 5"/>
                <a:gd name="T3" fmla="*/ 24 h 27"/>
                <a:gd name="T4" fmla="*/ 5 w 5"/>
                <a:gd name="T5" fmla="*/ 3 h 27"/>
                <a:gd name="T6" fmla="*/ 1 w 5"/>
                <a:gd name="T7" fmla="*/ 3 h 27"/>
                <a:gd name="T8" fmla="*/ 0 w 5"/>
                <a:gd name="T9" fmla="*/ 14 h 27"/>
                <a:gd name="T10" fmla="*/ 0 w 5"/>
                <a:gd name="T11" fmla="*/ 20 h 27"/>
                <a:gd name="T12" fmla="*/ 0 w 5"/>
                <a:gd name="T13" fmla="*/ 23 h 27"/>
                <a:gd name="T14" fmla="*/ 0 w 5"/>
                <a:gd name="T15" fmla="*/ 24 h 27"/>
                <a:gd name="T16" fmla="*/ 0 w 5"/>
                <a:gd name="T17" fmla="*/ 24 h 27"/>
                <a:gd name="T18" fmla="*/ 4 w 5"/>
                <a:gd name="T19" fmla="*/ 24 h 27"/>
                <a:gd name="T20" fmla="*/ 4 w 5"/>
                <a:gd name="T21" fmla="*/ 24 h 27"/>
                <a:gd name="T22" fmla="*/ 4 w 5"/>
                <a:gd name="T23" fmla="*/ 24 h 27"/>
                <a:gd name="T24" fmla="*/ 4 w 5"/>
                <a:gd name="T25" fmla="*/ 2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27">
                  <a:moveTo>
                    <a:pt x="4" y="24"/>
                  </a:moveTo>
                  <a:cubicBezTo>
                    <a:pt x="4" y="24"/>
                    <a:pt x="4" y="24"/>
                    <a:pt x="4" y="24"/>
                  </a:cubicBezTo>
                  <a:cubicBezTo>
                    <a:pt x="5" y="17"/>
                    <a:pt x="5" y="9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6"/>
                    <a:pt x="0" y="10"/>
                    <a:pt x="0" y="14"/>
                  </a:cubicBezTo>
                  <a:cubicBezTo>
                    <a:pt x="0" y="16"/>
                    <a:pt x="0" y="18"/>
                    <a:pt x="0" y="20"/>
                  </a:cubicBezTo>
                  <a:cubicBezTo>
                    <a:pt x="0" y="21"/>
                    <a:pt x="0" y="23"/>
                    <a:pt x="0" y="23"/>
                  </a:cubicBezTo>
                  <a:cubicBezTo>
                    <a:pt x="0" y="23"/>
                    <a:pt x="0" y="23"/>
                    <a:pt x="0" y="24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6"/>
                    <a:pt x="4" y="27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2" name="Freeform 21"/>
            <p:cNvSpPr/>
            <p:nvPr/>
          </p:nvSpPr>
          <p:spPr bwMode="auto">
            <a:xfrm>
              <a:off x="206" y="1762"/>
              <a:ext cx="21" cy="101"/>
            </a:xfrm>
            <a:custGeom>
              <a:avLst/>
              <a:gdLst>
                <a:gd name="T0" fmla="*/ 1 w 6"/>
                <a:gd name="T1" fmla="*/ 3 h 34"/>
                <a:gd name="T2" fmla="*/ 1 w 6"/>
                <a:gd name="T3" fmla="*/ 23 h 34"/>
                <a:gd name="T4" fmla="*/ 0 w 6"/>
                <a:gd name="T5" fmla="*/ 25 h 34"/>
                <a:gd name="T6" fmla="*/ 1 w 6"/>
                <a:gd name="T7" fmla="*/ 31 h 34"/>
                <a:gd name="T8" fmla="*/ 6 w 6"/>
                <a:gd name="T9" fmla="*/ 31 h 34"/>
                <a:gd name="T10" fmla="*/ 6 w 6"/>
                <a:gd name="T11" fmla="*/ 3 h 34"/>
                <a:gd name="T12" fmla="*/ 1 w 6"/>
                <a:gd name="T13" fmla="*/ 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34">
                  <a:moveTo>
                    <a:pt x="1" y="3"/>
                  </a:moveTo>
                  <a:cubicBezTo>
                    <a:pt x="1" y="23"/>
                    <a:pt x="1" y="23"/>
                    <a:pt x="1" y="23"/>
                  </a:cubicBezTo>
                  <a:cubicBezTo>
                    <a:pt x="1" y="24"/>
                    <a:pt x="0" y="24"/>
                    <a:pt x="0" y="25"/>
                  </a:cubicBezTo>
                  <a:cubicBezTo>
                    <a:pt x="1" y="27"/>
                    <a:pt x="1" y="29"/>
                    <a:pt x="1" y="31"/>
                  </a:cubicBezTo>
                  <a:cubicBezTo>
                    <a:pt x="2" y="34"/>
                    <a:pt x="6" y="34"/>
                    <a:pt x="6" y="31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3" name="Freeform 22"/>
            <p:cNvSpPr/>
            <p:nvPr/>
          </p:nvSpPr>
          <p:spPr bwMode="auto">
            <a:xfrm>
              <a:off x="213" y="1893"/>
              <a:ext cx="25" cy="86"/>
            </a:xfrm>
            <a:custGeom>
              <a:avLst/>
              <a:gdLst>
                <a:gd name="T0" fmla="*/ 6 w 7"/>
                <a:gd name="T1" fmla="*/ 25 h 29"/>
                <a:gd name="T2" fmla="*/ 5 w 7"/>
                <a:gd name="T3" fmla="*/ 3 h 29"/>
                <a:gd name="T4" fmla="*/ 0 w 7"/>
                <a:gd name="T5" fmla="*/ 3 h 29"/>
                <a:gd name="T6" fmla="*/ 2 w 7"/>
                <a:gd name="T7" fmla="*/ 26 h 29"/>
                <a:gd name="T8" fmla="*/ 6 w 7"/>
                <a:gd name="T9" fmla="*/ 25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9">
                  <a:moveTo>
                    <a:pt x="6" y="25"/>
                  </a:moveTo>
                  <a:cubicBezTo>
                    <a:pt x="4" y="18"/>
                    <a:pt x="5" y="10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10"/>
                    <a:pt x="0" y="19"/>
                    <a:pt x="2" y="26"/>
                  </a:cubicBezTo>
                  <a:cubicBezTo>
                    <a:pt x="2" y="29"/>
                    <a:pt x="7" y="28"/>
                    <a:pt x="6" y="2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4" name="Freeform 23"/>
            <p:cNvSpPr/>
            <p:nvPr/>
          </p:nvSpPr>
          <p:spPr bwMode="auto">
            <a:xfrm>
              <a:off x="213" y="2008"/>
              <a:ext cx="18" cy="89"/>
            </a:xfrm>
            <a:custGeom>
              <a:avLst/>
              <a:gdLst>
                <a:gd name="T0" fmla="*/ 0 w 5"/>
                <a:gd name="T1" fmla="*/ 3 h 30"/>
                <a:gd name="T2" fmla="*/ 0 w 5"/>
                <a:gd name="T3" fmla="*/ 27 h 30"/>
                <a:gd name="T4" fmla="*/ 5 w 5"/>
                <a:gd name="T5" fmla="*/ 27 h 30"/>
                <a:gd name="T6" fmla="*/ 5 w 5"/>
                <a:gd name="T7" fmla="*/ 3 h 30"/>
                <a:gd name="T8" fmla="*/ 0 w 5"/>
                <a:gd name="T9" fmla="*/ 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0">
                  <a:moveTo>
                    <a:pt x="0" y="3"/>
                  </a:moveTo>
                  <a:cubicBezTo>
                    <a:pt x="0" y="27"/>
                    <a:pt x="0" y="27"/>
                    <a:pt x="0" y="27"/>
                  </a:cubicBezTo>
                  <a:cubicBezTo>
                    <a:pt x="0" y="30"/>
                    <a:pt x="5" y="30"/>
                    <a:pt x="5" y="27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5" name="Freeform 24"/>
            <p:cNvSpPr/>
            <p:nvPr/>
          </p:nvSpPr>
          <p:spPr bwMode="auto">
            <a:xfrm>
              <a:off x="217" y="2127"/>
              <a:ext cx="24" cy="89"/>
            </a:xfrm>
            <a:custGeom>
              <a:avLst/>
              <a:gdLst>
                <a:gd name="T0" fmla="*/ 6 w 7"/>
                <a:gd name="T1" fmla="*/ 26 h 30"/>
                <a:gd name="T2" fmla="*/ 5 w 7"/>
                <a:gd name="T3" fmla="*/ 3 h 30"/>
                <a:gd name="T4" fmla="*/ 1 w 7"/>
                <a:gd name="T5" fmla="*/ 3 h 30"/>
                <a:gd name="T6" fmla="*/ 2 w 7"/>
                <a:gd name="T7" fmla="*/ 27 h 30"/>
                <a:gd name="T8" fmla="*/ 6 w 7"/>
                <a:gd name="T9" fmla="*/ 26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0">
                  <a:moveTo>
                    <a:pt x="6" y="26"/>
                  </a:moveTo>
                  <a:cubicBezTo>
                    <a:pt x="4" y="19"/>
                    <a:pt x="5" y="10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11"/>
                    <a:pt x="0" y="20"/>
                    <a:pt x="2" y="27"/>
                  </a:cubicBezTo>
                  <a:cubicBezTo>
                    <a:pt x="2" y="30"/>
                    <a:pt x="7" y="29"/>
                    <a:pt x="6" y="2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6" name="Freeform 25"/>
            <p:cNvSpPr/>
            <p:nvPr/>
          </p:nvSpPr>
          <p:spPr bwMode="auto">
            <a:xfrm>
              <a:off x="224" y="2246"/>
              <a:ext cx="14" cy="109"/>
            </a:xfrm>
            <a:custGeom>
              <a:avLst/>
              <a:gdLst>
                <a:gd name="T0" fmla="*/ 0 w 4"/>
                <a:gd name="T1" fmla="*/ 3 h 37"/>
                <a:gd name="T2" fmla="*/ 0 w 4"/>
                <a:gd name="T3" fmla="*/ 34 h 37"/>
                <a:gd name="T4" fmla="*/ 4 w 4"/>
                <a:gd name="T5" fmla="*/ 34 h 37"/>
                <a:gd name="T6" fmla="*/ 4 w 4"/>
                <a:gd name="T7" fmla="*/ 3 h 37"/>
                <a:gd name="T8" fmla="*/ 0 w 4"/>
                <a:gd name="T9" fmla="*/ 3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37">
                  <a:moveTo>
                    <a:pt x="0" y="3"/>
                  </a:moveTo>
                  <a:cubicBezTo>
                    <a:pt x="0" y="34"/>
                    <a:pt x="0" y="34"/>
                    <a:pt x="0" y="34"/>
                  </a:cubicBezTo>
                  <a:cubicBezTo>
                    <a:pt x="0" y="37"/>
                    <a:pt x="4" y="37"/>
                    <a:pt x="4" y="34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7" name="Freeform 26"/>
            <p:cNvSpPr/>
            <p:nvPr/>
          </p:nvSpPr>
          <p:spPr bwMode="auto">
            <a:xfrm>
              <a:off x="210" y="2370"/>
              <a:ext cx="28" cy="107"/>
            </a:xfrm>
            <a:custGeom>
              <a:avLst/>
              <a:gdLst>
                <a:gd name="T0" fmla="*/ 7 w 8"/>
                <a:gd name="T1" fmla="*/ 3 h 36"/>
                <a:gd name="T2" fmla="*/ 3 w 8"/>
                <a:gd name="T3" fmla="*/ 3 h 36"/>
                <a:gd name="T4" fmla="*/ 0 w 8"/>
                <a:gd name="T5" fmla="*/ 32 h 36"/>
                <a:gd name="T6" fmla="*/ 5 w 8"/>
                <a:gd name="T7" fmla="*/ 33 h 36"/>
                <a:gd name="T8" fmla="*/ 7 w 8"/>
                <a:gd name="T9" fmla="*/ 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6">
                  <a:moveTo>
                    <a:pt x="7" y="3"/>
                  </a:moveTo>
                  <a:cubicBezTo>
                    <a:pt x="7" y="0"/>
                    <a:pt x="3" y="0"/>
                    <a:pt x="3" y="3"/>
                  </a:cubicBezTo>
                  <a:cubicBezTo>
                    <a:pt x="3" y="12"/>
                    <a:pt x="4" y="23"/>
                    <a:pt x="0" y="32"/>
                  </a:cubicBezTo>
                  <a:cubicBezTo>
                    <a:pt x="0" y="35"/>
                    <a:pt x="4" y="36"/>
                    <a:pt x="5" y="33"/>
                  </a:cubicBezTo>
                  <a:cubicBezTo>
                    <a:pt x="8" y="24"/>
                    <a:pt x="7" y="12"/>
                    <a:pt x="7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8" name="Freeform 27"/>
            <p:cNvSpPr/>
            <p:nvPr/>
          </p:nvSpPr>
          <p:spPr bwMode="auto">
            <a:xfrm>
              <a:off x="213" y="2492"/>
              <a:ext cx="28" cy="83"/>
            </a:xfrm>
            <a:custGeom>
              <a:avLst/>
              <a:gdLst>
                <a:gd name="T0" fmla="*/ 5 w 8"/>
                <a:gd name="T1" fmla="*/ 23 h 28"/>
                <a:gd name="T2" fmla="*/ 5 w 8"/>
                <a:gd name="T3" fmla="*/ 3 h 28"/>
                <a:gd name="T4" fmla="*/ 0 w 8"/>
                <a:gd name="T5" fmla="*/ 3 h 28"/>
                <a:gd name="T6" fmla="*/ 0 w 8"/>
                <a:gd name="T7" fmla="*/ 19 h 28"/>
                <a:gd name="T8" fmla="*/ 4 w 8"/>
                <a:gd name="T9" fmla="*/ 27 h 28"/>
                <a:gd name="T10" fmla="*/ 5 w 8"/>
                <a:gd name="T11" fmla="*/ 23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28">
                  <a:moveTo>
                    <a:pt x="5" y="23"/>
                  </a:moveTo>
                  <a:cubicBezTo>
                    <a:pt x="4" y="23"/>
                    <a:pt x="5" y="5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8"/>
                    <a:pt x="0" y="14"/>
                    <a:pt x="0" y="19"/>
                  </a:cubicBezTo>
                  <a:cubicBezTo>
                    <a:pt x="1" y="22"/>
                    <a:pt x="1" y="27"/>
                    <a:pt x="4" y="27"/>
                  </a:cubicBezTo>
                  <a:cubicBezTo>
                    <a:pt x="7" y="28"/>
                    <a:pt x="8" y="23"/>
                    <a:pt x="5" y="2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9" name="Freeform 28"/>
            <p:cNvSpPr/>
            <p:nvPr/>
          </p:nvSpPr>
          <p:spPr bwMode="auto">
            <a:xfrm>
              <a:off x="213" y="2614"/>
              <a:ext cx="28" cy="89"/>
            </a:xfrm>
            <a:custGeom>
              <a:avLst/>
              <a:gdLst>
                <a:gd name="T0" fmla="*/ 3 w 8"/>
                <a:gd name="T1" fmla="*/ 2 h 30"/>
                <a:gd name="T2" fmla="*/ 2 w 8"/>
                <a:gd name="T3" fmla="*/ 27 h 30"/>
                <a:gd name="T4" fmla="*/ 6 w 8"/>
                <a:gd name="T5" fmla="*/ 27 h 30"/>
                <a:gd name="T6" fmla="*/ 7 w 8"/>
                <a:gd name="T7" fmla="*/ 4 h 30"/>
                <a:gd name="T8" fmla="*/ 3 w 8"/>
                <a:gd name="T9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0">
                  <a:moveTo>
                    <a:pt x="3" y="2"/>
                  </a:moveTo>
                  <a:cubicBezTo>
                    <a:pt x="0" y="10"/>
                    <a:pt x="1" y="19"/>
                    <a:pt x="2" y="27"/>
                  </a:cubicBezTo>
                  <a:cubicBezTo>
                    <a:pt x="2" y="30"/>
                    <a:pt x="6" y="30"/>
                    <a:pt x="6" y="27"/>
                  </a:cubicBezTo>
                  <a:cubicBezTo>
                    <a:pt x="6" y="20"/>
                    <a:pt x="4" y="11"/>
                    <a:pt x="7" y="4"/>
                  </a:cubicBezTo>
                  <a:cubicBezTo>
                    <a:pt x="8" y="1"/>
                    <a:pt x="4" y="0"/>
                    <a:pt x="3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0" name="Freeform 29"/>
            <p:cNvSpPr/>
            <p:nvPr/>
          </p:nvSpPr>
          <p:spPr bwMode="auto">
            <a:xfrm>
              <a:off x="217" y="2735"/>
              <a:ext cx="21" cy="107"/>
            </a:xfrm>
            <a:custGeom>
              <a:avLst/>
              <a:gdLst>
                <a:gd name="T0" fmla="*/ 6 w 6"/>
                <a:gd name="T1" fmla="*/ 3 h 36"/>
                <a:gd name="T2" fmla="*/ 2 w 6"/>
                <a:gd name="T3" fmla="*/ 3 h 36"/>
                <a:gd name="T4" fmla="*/ 1 w 6"/>
                <a:gd name="T5" fmla="*/ 33 h 36"/>
                <a:gd name="T6" fmla="*/ 5 w 6"/>
                <a:gd name="T7" fmla="*/ 33 h 36"/>
                <a:gd name="T8" fmla="*/ 6 w 6"/>
                <a:gd name="T9" fmla="*/ 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6">
                  <a:moveTo>
                    <a:pt x="6" y="3"/>
                  </a:moveTo>
                  <a:cubicBezTo>
                    <a:pt x="6" y="0"/>
                    <a:pt x="2" y="0"/>
                    <a:pt x="2" y="3"/>
                  </a:cubicBezTo>
                  <a:cubicBezTo>
                    <a:pt x="1" y="13"/>
                    <a:pt x="0" y="23"/>
                    <a:pt x="1" y="33"/>
                  </a:cubicBezTo>
                  <a:cubicBezTo>
                    <a:pt x="1" y="36"/>
                    <a:pt x="5" y="36"/>
                    <a:pt x="5" y="33"/>
                  </a:cubicBezTo>
                  <a:cubicBezTo>
                    <a:pt x="4" y="23"/>
                    <a:pt x="6" y="13"/>
                    <a:pt x="6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1" name="Freeform 30"/>
            <p:cNvSpPr/>
            <p:nvPr/>
          </p:nvSpPr>
          <p:spPr bwMode="auto">
            <a:xfrm>
              <a:off x="210" y="2860"/>
              <a:ext cx="28" cy="104"/>
            </a:xfrm>
            <a:custGeom>
              <a:avLst/>
              <a:gdLst>
                <a:gd name="T0" fmla="*/ 8 w 8"/>
                <a:gd name="T1" fmla="*/ 3 h 35"/>
                <a:gd name="T2" fmla="*/ 4 w 8"/>
                <a:gd name="T3" fmla="*/ 3 h 35"/>
                <a:gd name="T4" fmla="*/ 3 w 8"/>
                <a:gd name="T5" fmla="*/ 32 h 35"/>
                <a:gd name="T6" fmla="*/ 7 w 8"/>
                <a:gd name="T7" fmla="*/ 31 h 35"/>
                <a:gd name="T8" fmla="*/ 8 w 8"/>
                <a:gd name="T9" fmla="*/ 3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5">
                  <a:moveTo>
                    <a:pt x="8" y="3"/>
                  </a:moveTo>
                  <a:cubicBezTo>
                    <a:pt x="8" y="0"/>
                    <a:pt x="4" y="0"/>
                    <a:pt x="4" y="3"/>
                  </a:cubicBezTo>
                  <a:cubicBezTo>
                    <a:pt x="3" y="13"/>
                    <a:pt x="0" y="23"/>
                    <a:pt x="3" y="32"/>
                  </a:cubicBezTo>
                  <a:cubicBezTo>
                    <a:pt x="3" y="35"/>
                    <a:pt x="8" y="34"/>
                    <a:pt x="7" y="31"/>
                  </a:cubicBezTo>
                  <a:cubicBezTo>
                    <a:pt x="5" y="22"/>
                    <a:pt x="8" y="12"/>
                    <a:pt x="8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2" name="Freeform 31"/>
            <p:cNvSpPr/>
            <p:nvPr/>
          </p:nvSpPr>
          <p:spPr bwMode="auto">
            <a:xfrm>
              <a:off x="206" y="3014"/>
              <a:ext cx="25" cy="98"/>
            </a:xfrm>
            <a:custGeom>
              <a:avLst/>
              <a:gdLst>
                <a:gd name="T0" fmla="*/ 6 w 7"/>
                <a:gd name="T1" fmla="*/ 24 h 33"/>
                <a:gd name="T2" fmla="*/ 5 w 7"/>
                <a:gd name="T3" fmla="*/ 3 h 33"/>
                <a:gd name="T4" fmla="*/ 0 w 7"/>
                <a:gd name="T5" fmla="*/ 3 h 33"/>
                <a:gd name="T6" fmla="*/ 1 w 7"/>
                <a:gd name="T7" fmla="*/ 30 h 33"/>
                <a:gd name="T8" fmla="*/ 6 w 7"/>
                <a:gd name="T9" fmla="*/ 32 h 33"/>
                <a:gd name="T10" fmla="*/ 7 w 7"/>
                <a:gd name="T11" fmla="*/ 26 h 33"/>
                <a:gd name="T12" fmla="*/ 6 w 7"/>
                <a:gd name="T13" fmla="*/ 24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3">
                  <a:moveTo>
                    <a:pt x="6" y="24"/>
                  </a:moveTo>
                  <a:cubicBezTo>
                    <a:pt x="6" y="17"/>
                    <a:pt x="6" y="10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1" y="12"/>
                    <a:pt x="1" y="21"/>
                    <a:pt x="1" y="30"/>
                  </a:cubicBezTo>
                  <a:cubicBezTo>
                    <a:pt x="1" y="33"/>
                    <a:pt x="4" y="33"/>
                    <a:pt x="6" y="32"/>
                  </a:cubicBezTo>
                  <a:cubicBezTo>
                    <a:pt x="7" y="30"/>
                    <a:pt x="7" y="28"/>
                    <a:pt x="7" y="26"/>
                  </a:cubicBezTo>
                  <a:cubicBezTo>
                    <a:pt x="7" y="25"/>
                    <a:pt x="7" y="25"/>
                    <a:pt x="6" y="2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3" name="Freeform 32"/>
            <p:cNvSpPr/>
            <p:nvPr/>
          </p:nvSpPr>
          <p:spPr bwMode="auto">
            <a:xfrm>
              <a:off x="210" y="3166"/>
              <a:ext cx="24" cy="92"/>
            </a:xfrm>
            <a:custGeom>
              <a:avLst/>
              <a:gdLst>
                <a:gd name="T0" fmla="*/ 3 w 7"/>
                <a:gd name="T1" fmla="*/ 3 h 31"/>
                <a:gd name="T2" fmla="*/ 2 w 7"/>
                <a:gd name="T3" fmla="*/ 17 h 31"/>
                <a:gd name="T4" fmla="*/ 1 w 7"/>
                <a:gd name="T5" fmla="*/ 24 h 31"/>
                <a:gd name="T6" fmla="*/ 1 w 7"/>
                <a:gd name="T7" fmla="*/ 27 h 31"/>
                <a:gd name="T8" fmla="*/ 0 w 7"/>
                <a:gd name="T9" fmla="*/ 28 h 31"/>
                <a:gd name="T10" fmla="*/ 1 w 7"/>
                <a:gd name="T11" fmla="*/ 29 h 31"/>
                <a:gd name="T12" fmla="*/ 4 w 7"/>
                <a:gd name="T13" fmla="*/ 30 h 31"/>
                <a:gd name="T14" fmla="*/ 6 w 7"/>
                <a:gd name="T15" fmla="*/ 20 h 31"/>
                <a:gd name="T16" fmla="*/ 7 w 7"/>
                <a:gd name="T17" fmla="*/ 3 h 31"/>
                <a:gd name="T18" fmla="*/ 3 w 7"/>
                <a:gd name="T19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" h="31">
                  <a:moveTo>
                    <a:pt x="3" y="3"/>
                  </a:moveTo>
                  <a:cubicBezTo>
                    <a:pt x="2" y="7"/>
                    <a:pt x="2" y="12"/>
                    <a:pt x="2" y="17"/>
                  </a:cubicBezTo>
                  <a:cubicBezTo>
                    <a:pt x="1" y="19"/>
                    <a:pt x="1" y="22"/>
                    <a:pt x="1" y="24"/>
                  </a:cubicBezTo>
                  <a:cubicBezTo>
                    <a:pt x="1" y="25"/>
                    <a:pt x="0" y="27"/>
                    <a:pt x="1" y="27"/>
                  </a:cubicBezTo>
                  <a:cubicBezTo>
                    <a:pt x="0" y="27"/>
                    <a:pt x="0" y="28"/>
                    <a:pt x="0" y="28"/>
                  </a:cubicBezTo>
                  <a:cubicBezTo>
                    <a:pt x="0" y="28"/>
                    <a:pt x="0" y="29"/>
                    <a:pt x="1" y="29"/>
                  </a:cubicBezTo>
                  <a:cubicBezTo>
                    <a:pt x="1" y="30"/>
                    <a:pt x="3" y="31"/>
                    <a:pt x="4" y="30"/>
                  </a:cubicBezTo>
                  <a:cubicBezTo>
                    <a:pt x="6" y="28"/>
                    <a:pt x="6" y="23"/>
                    <a:pt x="6" y="20"/>
                  </a:cubicBezTo>
                  <a:cubicBezTo>
                    <a:pt x="6" y="14"/>
                    <a:pt x="7" y="9"/>
                    <a:pt x="7" y="3"/>
                  </a:cubicBezTo>
                  <a:cubicBezTo>
                    <a:pt x="7" y="0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4" name="Freeform 33"/>
            <p:cNvSpPr/>
            <p:nvPr/>
          </p:nvSpPr>
          <p:spPr bwMode="auto">
            <a:xfrm>
              <a:off x="213" y="3290"/>
              <a:ext cx="28" cy="101"/>
            </a:xfrm>
            <a:custGeom>
              <a:avLst/>
              <a:gdLst>
                <a:gd name="T0" fmla="*/ 7 w 8"/>
                <a:gd name="T1" fmla="*/ 25 h 34"/>
                <a:gd name="T2" fmla="*/ 5 w 8"/>
                <a:gd name="T3" fmla="*/ 3 h 34"/>
                <a:gd name="T4" fmla="*/ 0 w 8"/>
                <a:gd name="T5" fmla="*/ 3 h 34"/>
                <a:gd name="T6" fmla="*/ 2 w 8"/>
                <a:gd name="T7" fmla="*/ 17 h 34"/>
                <a:gd name="T8" fmla="*/ 3 w 8"/>
                <a:gd name="T9" fmla="*/ 25 h 34"/>
                <a:gd name="T10" fmla="*/ 3 w 8"/>
                <a:gd name="T11" fmla="*/ 29 h 34"/>
                <a:gd name="T12" fmla="*/ 3 w 8"/>
                <a:gd name="T13" fmla="*/ 29 h 34"/>
                <a:gd name="T14" fmla="*/ 3 w 8"/>
                <a:gd name="T15" fmla="*/ 31 h 34"/>
                <a:gd name="T16" fmla="*/ 7 w 8"/>
                <a:gd name="T17" fmla="*/ 32 h 34"/>
                <a:gd name="T18" fmla="*/ 7 w 8"/>
                <a:gd name="T19" fmla="*/ 25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" h="34">
                  <a:moveTo>
                    <a:pt x="7" y="25"/>
                  </a:moveTo>
                  <a:cubicBezTo>
                    <a:pt x="7" y="18"/>
                    <a:pt x="5" y="10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1" y="8"/>
                    <a:pt x="1" y="12"/>
                    <a:pt x="2" y="17"/>
                  </a:cubicBezTo>
                  <a:cubicBezTo>
                    <a:pt x="2" y="20"/>
                    <a:pt x="3" y="23"/>
                    <a:pt x="3" y="25"/>
                  </a:cubicBezTo>
                  <a:cubicBezTo>
                    <a:pt x="3" y="27"/>
                    <a:pt x="3" y="28"/>
                    <a:pt x="3" y="29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3" y="30"/>
                    <a:pt x="2" y="31"/>
                    <a:pt x="3" y="31"/>
                  </a:cubicBezTo>
                  <a:cubicBezTo>
                    <a:pt x="4" y="33"/>
                    <a:pt x="6" y="34"/>
                    <a:pt x="7" y="32"/>
                  </a:cubicBezTo>
                  <a:cubicBezTo>
                    <a:pt x="8" y="30"/>
                    <a:pt x="8" y="28"/>
                    <a:pt x="7" y="2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5" name="Freeform 34"/>
            <p:cNvSpPr/>
            <p:nvPr/>
          </p:nvSpPr>
          <p:spPr bwMode="auto">
            <a:xfrm>
              <a:off x="217" y="3427"/>
              <a:ext cx="28" cy="110"/>
            </a:xfrm>
            <a:custGeom>
              <a:avLst/>
              <a:gdLst>
                <a:gd name="T0" fmla="*/ 6 w 8"/>
                <a:gd name="T1" fmla="*/ 30 h 37"/>
                <a:gd name="T2" fmla="*/ 6 w 8"/>
                <a:gd name="T3" fmla="*/ 29 h 37"/>
                <a:gd name="T4" fmla="*/ 6 w 8"/>
                <a:gd name="T5" fmla="*/ 20 h 37"/>
                <a:gd name="T6" fmla="*/ 7 w 8"/>
                <a:gd name="T7" fmla="*/ 4 h 37"/>
                <a:gd name="T8" fmla="*/ 3 w 8"/>
                <a:gd name="T9" fmla="*/ 3 h 37"/>
                <a:gd name="T10" fmla="*/ 1 w 8"/>
                <a:gd name="T11" fmla="*/ 20 h 37"/>
                <a:gd name="T12" fmla="*/ 3 w 8"/>
                <a:gd name="T13" fmla="*/ 35 h 37"/>
                <a:gd name="T14" fmla="*/ 7 w 8"/>
                <a:gd name="T15" fmla="*/ 33 h 37"/>
                <a:gd name="T16" fmla="*/ 6 w 8"/>
                <a:gd name="T17" fmla="*/ 3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" h="37">
                  <a:moveTo>
                    <a:pt x="6" y="30"/>
                  </a:moveTo>
                  <a:cubicBezTo>
                    <a:pt x="6" y="30"/>
                    <a:pt x="6" y="29"/>
                    <a:pt x="6" y="29"/>
                  </a:cubicBezTo>
                  <a:cubicBezTo>
                    <a:pt x="5" y="26"/>
                    <a:pt x="6" y="22"/>
                    <a:pt x="6" y="20"/>
                  </a:cubicBezTo>
                  <a:cubicBezTo>
                    <a:pt x="6" y="15"/>
                    <a:pt x="6" y="9"/>
                    <a:pt x="7" y="4"/>
                  </a:cubicBezTo>
                  <a:cubicBezTo>
                    <a:pt x="8" y="1"/>
                    <a:pt x="3" y="0"/>
                    <a:pt x="3" y="3"/>
                  </a:cubicBezTo>
                  <a:cubicBezTo>
                    <a:pt x="2" y="8"/>
                    <a:pt x="1" y="14"/>
                    <a:pt x="1" y="20"/>
                  </a:cubicBezTo>
                  <a:cubicBezTo>
                    <a:pt x="1" y="24"/>
                    <a:pt x="0" y="32"/>
                    <a:pt x="3" y="35"/>
                  </a:cubicBezTo>
                  <a:cubicBezTo>
                    <a:pt x="5" y="37"/>
                    <a:pt x="8" y="35"/>
                    <a:pt x="7" y="33"/>
                  </a:cubicBezTo>
                  <a:cubicBezTo>
                    <a:pt x="7" y="32"/>
                    <a:pt x="6" y="31"/>
                    <a:pt x="6" y="3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6" name="Freeform 35"/>
            <p:cNvSpPr/>
            <p:nvPr/>
          </p:nvSpPr>
          <p:spPr bwMode="auto">
            <a:xfrm>
              <a:off x="217" y="3590"/>
              <a:ext cx="24" cy="92"/>
            </a:xfrm>
            <a:custGeom>
              <a:avLst/>
              <a:gdLst>
                <a:gd name="T0" fmla="*/ 6 w 7"/>
                <a:gd name="T1" fmla="*/ 27 h 31"/>
                <a:gd name="T2" fmla="*/ 5 w 7"/>
                <a:gd name="T3" fmla="*/ 3 h 31"/>
                <a:gd name="T4" fmla="*/ 1 w 7"/>
                <a:gd name="T5" fmla="*/ 3 h 31"/>
                <a:gd name="T6" fmla="*/ 2 w 7"/>
                <a:gd name="T7" fmla="*/ 28 h 31"/>
                <a:gd name="T8" fmla="*/ 6 w 7"/>
                <a:gd name="T9" fmla="*/ 2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1">
                  <a:moveTo>
                    <a:pt x="6" y="27"/>
                  </a:moveTo>
                  <a:cubicBezTo>
                    <a:pt x="4" y="19"/>
                    <a:pt x="5" y="11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11"/>
                    <a:pt x="0" y="20"/>
                    <a:pt x="2" y="28"/>
                  </a:cubicBezTo>
                  <a:cubicBezTo>
                    <a:pt x="2" y="31"/>
                    <a:pt x="7" y="30"/>
                    <a:pt x="6" y="2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7" name="Freeform 36"/>
            <p:cNvSpPr/>
            <p:nvPr/>
          </p:nvSpPr>
          <p:spPr bwMode="auto">
            <a:xfrm>
              <a:off x="217" y="3721"/>
              <a:ext cx="24" cy="95"/>
            </a:xfrm>
            <a:custGeom>
              <a:avLst/>
              <a:gdLst>
                <a:gd name="T0" fmla="*/ 2 w 7"/>
                <a:gd name="T1" fmla="*/ 3 h 32"/>
                <a:gd name="T2" fmla="*/ 1 w 7"/>
                <a:gd name="T3" fmla="*/ 29 h 32"/>
                <a:gd name="T4" fmla="*/ 5 w 7"/>
                <a:gd name="T5" fmla="*/ 29 h 32"/>
                <a:gd name="T6" fmla="*/ 6 w 7"/>
                <a:gd name="T7" fmla="*/ 3 h 32"/>
                <a:gd name="T8" fmla="*/ 2 w 7"/>
                <a:gd name="T9" fmla="*/ 3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2">
                  <a:moveTo>
                    <a:pt x="2" y="3"/>
                  </a:moveTo>
                  <a:cubicBezTo>
                    <a:pt x="0" y="12"/>
                    <a:pt x="1" y="20"/>
                    <a:pt x="1" y="29"/>
                  </a:cubicBezTo>
                  <a:cubicBezTo>
                    <a:pt x="1" y="32"/>
                    <a:pt x="5" y="32"/>
                    <a:pt x="5" y="29"/>
                  </a:cubicBezTo>
                  <a:cubicBezTo>
                    <a:pt x="5" y="20"/>
                    <a:pt x="5" y="12"/>
                    <a:pt x="6" y="3"/>
                  </a:cubicBezTo>
                  <a:cubicBezTo>
                    <a:pt x="7" y="0"/>
                    <a:pt x="2" y="0"/>
                    <a:pt x="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8" name="Freeform 37"/>
            <p:cNvSpPr/>
            <p:nvPr/>
          </p:nvSpPr>
          <p:spPr bwMode="auto">
            <a:xfrm>
              <a:off x="210" y="3842"/>
              <a:ext cx="28" cy="95"/>
            </a:xfrm>
            <a:custGeom>
              <a:avLst/>
              <a:gdLst>
                <a:gd name="T0" fmla="*/ 7 w 8"/>
                <a:gd name="T1" fmla="*/ 28 h 32"/>
                <a:gd name="T2" fmla="*/ 6 w 8"/>
                <a:gd name="T3" fmla="*/ 3 h 32"/>
                <a:gd name="T4" fmla="*/ 1 w 8"/>
                <a:gd name="T5" fmla="*/ 3 h 32"/>
                <a:gd name="T6" fmla="*/ 3 w 8"/>
                <a:gd name="T7" fmla="*/ 29 h 32"/>
                <a:gd name="T8" fmla="*/ 7 w 8"/>
                <a:gd name="T9" fmla="*/ 28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2">
                  <a:moveTo>
                    <a:pt x="7" y="28"/>
                  </a:moveTo>
                  <a:cubicBezTo>
                    <a:pt x="5" y="21"/>
                    <a:pt x="6" y="11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12"/>
                    <a:pt x="0" y="21"/>
                    <a:pt x="3" y="29"/>
                  </a:cubicBezTo>
                  <a:cubicBezTo>
                    <a:pt x="3" y="32"/>
                    <a:pt x="8" y="31"/>
                    <a:pt x="7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9" name="Freeform 38"/>
            <p:cNvSpPr/>
            <p:nvPr/>
          </p:nvSpPr>
          <p:spPr bwMode="auto">
            <a:xfrm>
              <a:off x="217" y="3967"/>
              <a:ext cx="24" cy="56"/>
            </a:xfrm>
            <a:custGeom>
              <a:avLst/>
              <a:gdLst>
                <a:gd name="T0" fmla="*/ 6 w 7"/>
                <a:gd name="T1" fmla="*/ 15 h 19"/>
                <a:gd name="T2" fmla="*/ 5 w 7"/>
                <a:gd name="T3" fmla="*/ 3 h 19"/>
                <a:gd name="T4" fmla="*/ 1 w 7"/>
                <a:gd name="T5" fmla="*/ 3 h 19"/>
                <a:gd name="T6" fmla="*/ 2 w 7"/>
                <a:gd name="T7" fmla="*/ 16 h 19"/>
                <a:gd name="T8" fmla="*/ 6 w 7"/>
                <a:gd name="T9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19">
                  <a:moveTo>
                    <a:pt x="6" y="15"/>
                  </a:moveTo>
                  <a:cubicBezTo>
                    <a:pt x="5" y="11"/>
                    <a:pt x="5" y="7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7"/>
                    <a:pt x="0" y="12"/>
                    <a:pt x="2" y="16"/>
                  </a:cubicBezTo>
                  <a:cubicBezTo>
                    <a:pt x="2" y="19"/>
                    <a:pt x="7" y="17"/>
                    <a:pt x="6" y="1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0" name="Freeform 39"/>
            <p:cNvSpPr/>
            <p:nvPr/>
          </p:nvSpPr>
          <p:spPr bwMode="auto">
            <a:xfrm>
              <a:off x="213" y="4050"/>
              <a:ext cx="28" cy="62"/>
            </a:xfrm>
            <a:custGeom>
              <a:avLst/>
              <a:gdLst>
                <a:gd name="T0" fmla="*/ 7 w 8"/>
                <a:gd name="T1" fmla="*/ 17 h 21"/>
                <a:gd name="T2" fmla="*/ 6 w 8"/>
                <a:gd name="T3" fmla="*/ 4 h 21"/>
                <a:gd name="T4" fmla="*/ 2 w 8"/>
                <a:gd name="T5" fmla="*/ 2 h 21"/>
                <a:gd name="T6" fmla="*/ 3 w 8"/>
                <a:gd name="T7" fmla="*/ 18 h 21"/>
                <a:gd name="T8" fmla="*/ 7 w 8"/>
                <a:gd name="T9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1">
                  <a:moveTo>
                    <a:pt x="7" y="17"/>
                  </a:moveTo>
                  <a:cubicBezTo>
                    <a:pt x="6" y="13"/>
                    <a:pt x="5" y="8"/>
                    <a:pt x="6" y="4"/>
                  </a:cubicBezTo>
                  <a:cubicBezTo>
                    <a:pt x="7" y="1"/>
                    <a:pt x="2" y="0"/>
                    <a:pt x="2" y="2"/>
                  </a:cubicBezTo>
                  <a:cubicBezTo>
                    <a:pt x="0" y="7"/>
                    <a:pt x="1" y="13"/>
                    <a:pt x="3" y="18"/>
                  </a:cubicBezTo>
                  <a:cubicBezTo>
                    <a:pt x="3" y="21"/>
                    <a:pt x="8" y="20"/>
                    <a:pt x="7" y="1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1" name="Freeform 40"/>
            <p:cNvSpPr/>
            <p:nvPr/>
          </p:nvSpPr>
          <p:spPr bwMode="auto">
            <a:xfrm>
              <a:off x="259" y="4100"/>
              <a:ext cx="92" cy="30"/>
            </a:xfrm>
            <a:custGeom>
              <a:avLst/>
              <a:gdLst>
                <a:gd name="T0" fmla="*/ 23 w 26"/>
                <a:gd name="T1" fmla="*/ 5 h 10"/>
                <a:gd name="T2" fmla="*/ 14 w 26"/>
                <a:gd name="T3" fmla="*/ 4 h 10"/>
                <a:gd name="T4" fmla="*/ 5 w 26"/>
                <a:gd name="T5" fmla="*/ 3 h 10"/>
                <a:gd name="T6" fmla="*/ 1 w 26"/>
                <a:gd name="T7" fmla="*/ 5 h 10"/>
                <a:gd name="T8" fmla="*/ 8 w 26"/>
                <a:gd name="T9" fmla="*/ 8 h 10"/>
                <a:gd name="T10" fmla="*/ 22 w 26"/>
                <a:gd name="T11" fmla="*/ 9 h 10"/>
                <a:gd name="T12" fmla="*/ 23 w 26"/>
                <a:gd name="T13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10">
                  <a:moveTo>
                    <a:pt x="23" y="5"/>
                  </a:moveTo>
                  <a:cubicBezTo>
                    <a:pt x="20" y="4"/>
                    <a:pt x="17" y="4"/>
                    <a:pt x="14" y="4"/>
                  </a:cubicBezTo>
                  <a:cubicBezTo>
                    <a:pt x="12" y="4"/>
                    <a:pt x="6" y="5"/>
                    <a:pt x="5" y="3"/>
                  </a:cubicBezTo>
                  <a:cubicBezTo>
                    <a:pt x="4" y="0"/>
                    <a:pt x="0" y="2"/>
                    <a:pt x="1" y="5"/>
                  </a:cubicBezTo>
                  <a:cubicBezTo>
                    <a:pt x="3" y="8"/>
                    <a:pt x="6" y="8"/>
                    <a:pt x="8" y="8"/>
                  </a:cubicBezTo>
                  <a:cubicBezTo>
                    <a:pt x="13" y="9"/>
                    <a:pt x="17" y="9"/>
                    <a:pt x="22" y="9"/>
                  </a:cubicBezTo>
                  <a:cubicBezTo>
                    <a:pt x="25" y="10"/>
                    <a:pt x="26" y="5"/>
                    <a:pt x="2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2" name="Freeform 41"/>
            <p:cNvSpPr/>
            <p:nvPr/>
          </p:nvSpPr>
          <p:spPr bwMode="auto">
            <a:xfrm>
              <a:off x="397" y="4112"/>
              <a:ext cx="84" cy="21"/>
            </a:xfrm>
            <a:custGeom>
              <a:avLst/>
              <a:gdLst>
                <a:gd name="T0" fmla="*/ 21 w 24"/>
                <a:gd name="T1" fmla="*/ 0 h 7"/>
                <a:gd name="T2" fmla="*/ 3 w 24"/>
                <a:gd name="T3" fmla="*/ 2 h 7"/>
                <a:gd name="T4" fmla="*/ 4 w 24"/>
                <a:gd name="T5" fmla="*/ 6 h 7"/>
                <a:gd name="T6" fmla="*/ 21 w 24"/>
                <a:gd name="T7" fmla="*/ 4 h 7"/>
                <a:gd name="T8" fmla="*/ 21 w 24"/>
                <a:gd name="T9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7">
                  <a:moveTo>
                    <a:pt x="21" y="0"/>
                  </a:moveTo>
                  <a:cubicBezTo>
                    <a:pt x="15" y="0"/>
                    <a:pt x="9" y="0"/>
                    <a:pt x="3" y="2"/>
                  </a:cubicBezTo>
                  <a:cubicBezTo>
                    <a:pt x="0" y="3"/>
                    <a:pt x="1" y="7"/>
                    <a:pt x="4" y="6"/>
                  </a:cubicBezTo>
                  <a:cubicBezTo>
                    <a:pt x="10" y="4"/>
                    <a:pt x="16" y="4"/>
                    <a:pt x="21" y="4"/>
                  </a:cubicBezTo>
                  <a:cubicBezTo>
                    <a:pt x="24" y="4"/>
                    <a:pt x="24" y="0"/>
                    <a:pt x="21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3" name="Freeform 42"/>
            <p:cNvSpPr/>
            <p:nvPr/>
          </p:nvSpPr>
          <p:spPr bwMode="auto">
            <a:xfrm>
              <a:off x="520" y="4100"/>
              <a:ext cx="99" cy="24"/>
            </a:xfrm>
            <a:custGeom>
              <a:avLst/>
              <a:gdLst>
                <a:gd name="T0" fmla="*/ 24 w 28"/>
                <a:gd name="T1" fmla="*/ 1 h 8"/>
                <a:gd name="T2" fmla="*/ 4 w 28"/>
                <a:gd name="T3" fmla="*/ 2 h 8"/>
                <a:gd name="T4" fmla="*/ 3 w 28"/>
                <a:gd name="T5" fmla="*/ 6 h 8"/>
                <a:gd name="T6" fmla="*/ 25 w 28"/>
                <a:gd name="T7" fmla="*/ 5 h 8"/>
                <a:gd name="T8" fmla="*/ 24 w 28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24" y="1"/>
                  </a:moveTo>
                  <a:cubicBezTo>
                    <a:pt x="18" y="3"/>
                    <a:pt x="10" y="3"/>
                    <a:pt x="4" y="2"/>
                  </a:cubicBezTo>
                  <a:cubicBezTo>
                    <a:pt x="1" y="1"/>
                    <a:pt x="0" y="6"/>
                    <a:pt x="3" y="6"/>
                  </a:cubicBezTo>
                  <a:cubicBezTo>
                    <a:pt x="10" y="7"/>
                    <a:pt x="18" y="8"/>
                    <a:pt x="25" y="5"/>
                  </a:cubicBezTo>
                  <a:cubicBezTo>
                    <a:pt x="28" y="4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4" name="Freeform 43"/>
            <p:cNvSpPr/>
            <p:nvPr/>
          </p:nvSpPr>
          <p:spPr bwMode="auto">
            <a:xfrm>
              <a:off x="654" y="4106"/>
              <a:ext cx="81" cy="24"/>
            </a:xfrm>
            <a:custGeom>
              <a:avLst/>
              <a:gdLst>
                <a:gd name="T0" fmla="*/ 20 w 23"/>
                <a:gd name="T1" fmla="*/ 0 h 8"/>
                <a:gd name="T2" fmla="*/ 3 w 23"/>
                <a:gd name="T3" fmla="*/ 3 h 8"/>
                <a:gd name="T4" fmla="*/ 5 w 23"/>
                <a:gd name="T5" fmla="*/ 7 h 8"/>
                <a:gd name="T6" fmla="*/ 20 w 23"/>
                <a:gd name="T7" fmla="*/ 4 h 8"/>
                <a:gd name="T8" fmla="*/ 20 w 23"/>
                <a:gd name="T9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8">
                  <a:moveTo>
                    <a:pt x="20" y="0"/>
                  </a:moveTo>
                  <a:cubicBezTo>
                    <a:pt x="14" y="0"/>
                    <a:pt x="8" y="1"/>
                    <a:pt x="3" y="3"/>
                  </a:cubicBezTo>
                  <a:cubicBezTo>
                    <a:pt x="0" y="4"/>
                    <a:pt x="3" y="8"/>
                    <a:pt x="5" y="7"/>
                  </a:cubicBezTo>
                  <a:cubicBezTo>
                    <a:pt x="10" y="5"/>
                    <a:pt x="15" y="4"/>
                    <a:pt x="20" y="4"/>
                  </a:cubicBezTo>
                  <a:cubicBezTo>
                    <a:pt x="23" y="4"/>
                    <a:pt x="23" y="0"/>
                    <a:pt x="20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5" name="Freeform 44"/>
            <p:cNvSpPr/>
            <p:nvPr/>
          </p:nvSpPr>
          <p:spPr bwMode="auto">
            <a:xfrm>
              <a:off x="774" y="4106"/>
              <a:ext cx="88" cy="27"/>
            </a:xfrm>
            <a:custGeom>
              <a:avLst/>
              <a:gdLst>
                <a:gd name="T0" fmla="*/ 21 w 25"/>
                <a:gd name="T1" fmla="*/ 2 h 9"/>
                <a:gd name="T2" fmla="*/ 4 w 25"/>
                <a:gd name="T3" fmla="*/ 1 h 9"/>
                <a:gd name="T4" fmla="*/ 2 w 25"/>
                <a:gd name="T5" fmla="*/ 5 h 9"/>
                <a:gd name="T6" fmla="*/ 23 w 25"/>
                <a:gd name="T7" fmla="*/ 6 h 9"/>
                <a:gd name="T8" fmla="*/ 21 w 25"/>
                <a:gd name="T9" fmla="*/ 2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9">
                  <a:moveTo>
                    <a:pt x="21" y="2"/>
                  </a:moveTo>
                  <a:cubicBezTo>
                    <a:pt x="15" y="4"/>
                    <a:pt x="9" y="3"/>
                    <a:pt x="4" y="1"/>
                  </a:cubicBezTo>
                  <a:cubicBezTo>
                    <a:pt x="1" y="0"/>
                    <a:pt x="0" y="4"/>
                    <a:pt x="2" y="5"/>
                  </a:cubicBezTo>
                  <a:cubicBezTo>
                    <a:pt x="9" y="7"/>
                    <a:pt x="16" y="9"/>
                    <a:pt x="23" y="6"/>
                  </a:cubicBezTo>
                  <a:cubicBezTo>
                    <a:pt x="25" y="5"/>
                    <a:pt x="24" y="1"/>
                    <a:pt x="21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6" name="Freeform 45"/>
            <p:cNvSpPr/>
            <p:nvPr/>
          </p:nvSpPr>
          <p:spPr bwMode="auto">
            <a:xfrm>
              <a:off x="898" y="4109"/>
              <a:ext cx="95" cy="27"/>
            </a:xfrm>
            <a:custGeom>
              <a:avLst/>
              <a:gdLst>
                <a:gd name="T0" fmla="*/ 24 w 27"/>
                <a:gd name="T1" fmla="*/ 2 h 9"/>
                <a:gd name="T2" fmla="*/ 3 w 27"/>
                <a:gd name="T3" fmla="*/ 3 h 9"/>
                <a:gd name="T4" fmla="*/ 5 w 27"/>
                <a:gd name="T5" fmla="*/ 7 h 9"/>
                <a:gd name="T6" fmla="*/ 23 w 27"/>
                <a:gd name="T7" fmla="*/ 6 h 9"/>
                <a:gd name="T8" fmla="*/ 24 w 27"/>
                <a:gd name="T9" fmla="*/ 2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9">
                  <a:moveTo>
                    <a:pt x="24" y="2"/>
                  </a:moveTo>
                  <a:cubicBezTo>
                    <a:pt x="17" y="1"/>
                    <a:pt x="9" y="0"/>
                    <a:pt x="3" y="3"/>
                  </a:cubicBezTo>
                  <a:cubicBezTo>
                    <a:pt x="0" y="5"/>
                    <a:pt x="2" y="9"/>
                    <a:pt x="5" y="7"/>
                  </a:cubicBezTo>
                  <a:cubicBezTo>
                    <a:pt x="10" y="4"/>
                    <a:pt x="17" y="5"/>
                    <a:pt x="23" y="6"/>
                  </a:cubicBezTo>
                  <a:cubicBezTo>
                    <a:pt x="26" y="7"/>
                    <a:pt x="27" y="2"/>
                    <a:pt x="24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7" name="Freeform 46"/>
            <p:cNvSpPr/>
            <p:nvPr/>
          </p:nvSpPr>
          <p:spPr bwMode="auto">
            <a:xfrm>
              <a:off x="1035" y="4100"/>
              <a:ext cx="95" cy="33"/>
            </a:xfrm>
            <a:custGeom>
              <a:avLst/>
              <a:gdLst>
                <a:gd name="T0" fmla="*/ 21 w 27"/>
                <a:gd name="T1" fmla="*/ 2 h 11"/>
                <a:gd name="T2" fmla="*/ 4 w 27"/>
                <a:gd name="T3" fmla="*/ 3 h 11"/>
                <a:gd name="T4" fmla="*/ 3 w 27"/>
                <a:gd name="T5" fmla="*/ 7 h 11"/>
                <a:gd name="T6" fmla="*/ 24 w 27"/>
                <a:gd name="T7" fmla="*/ 6 h 11"/>
                <a:gd name="T8" fmla="*/ 21 w 27"/>
                <a:gd name="T9" fmla="*/ 2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11">
                  <a:moveTo>
                    <a:pt x="21" y="2"/>
                  </a:moveTo>
                  <a:cubicBezTo>
                    <a:pt x="17" y="6"/>
                    <a:pt x="9" y="4"/>
                    <a:pt x="4" y="3"/>
                  </a:cubicBezTo>
                  <a:cubicBezTo>
                    <a:pt x="2" y="2"/>
                    <a:pt x="0" y="7"/>
                    <a:pt x="3" y="7"/>
                  </a:cubicBezTo>
                  <a:cubicBezTo>
                    <a:pt x="10" y="8"/>
                    <a:pt x="18" y="11"/>
                    <a:pt x="24" y="6"/>
                  </a:cubicBezTo>
                  <a:cubicBezTo>
                    <a:pt x="27" y="4"/>
                    <a:pt x="23" y="0"/>
                    <a:pt x="21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8" name="Freeform 47"/>
            <p:cNvSpPr/>
            <p:nvPr/>
          </p:nvSpPr>
          <p:spPr bwMode="auto">
            <a:xfrm>
              <a:off x="1155" y="4097"/>
              <a:ext cx="81" cy="24"/>
            </a:xfrm>
            <a:custGeom>
              <a:avLst/>
              <a:gdLst>
                <a:gd name="T0" fmla="*/ 20 w 23"/>
                <a:gd name="T1" fmla="*/ 1 h 8"/>
                <a:gd name="T2" fmla="*/ 3 w 23"/>
                <a:gd name="T3" fmla="*/ 3 h 8"/>
                <a:gd name="T4" fmla="*/ 4 w 23"/>
                <a:gd name="T5" fmla="*/ 7 h 8"/>
                <a:gd name="T6" fmla="*/ 20 w 23"/>
                <a:gd name="T7" fmla="*/ 5 h 8"/>
                <a:gd name="T8" fmla="*/ 20 w 23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8">
                  <a:moveTo>
                    <a:pt x="20" y="1"/>
                  </a:moveTo>
                  <a:cubicBezTo>
                    <a:pt x="15" y="1"/>
                    <a:pt x="9" y="1"/>
                    <a:pt x="3" y="3"/>
                  </a:cubicBezTo>
                  <a:cubicBezTo>
                    <a:pt x="0" y="3"/>
                    <a:pt x="1" y="8"/>
                    <a:pt x="4" y="7"/>
                  </a:cubicBezTo>
                  <a:cubicBezTo>
                    <a:pt x="9" y="6"/>
                    <a:pt x="15" y="5"/>
                    <a:pt x="20" y="5"/>
                  </a:cubicBezTo>
                  <a:cubicBezTo>
                    <a:pt x="23" y="5"/>
                    <a:pt x="23" y="0"/>
                    <a:pt x="20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9" name="Freeform 48"/>
            <p:cNvSpPr/>
            <p:nvPr/>
          </p:nvSpPr>
          <p:spPr bwMode="auto">
            <a:xfrm>
              <a:off x="1275" y="4100"/>
              <a:ext cx="99" cy="18"/>
            </a:xfrm>
            <a:custGeom>
              <a:avLst/>
              <a:gdLst>
                <a:gd name="T0" fmla="*/ 24 w 28"/>
                <a:gd name="T1" fmla="*/ 1 h 6"/>
                <a:gd name="T2" fmla="*/ 3 w 28"/>
                <a:gd name="T3" fmla="*/ 2 h 6"/>
                <a:gd name="T4" fmla="*/ 3 w 28"/>
                <a:gd name="T5" fmla="*/ 6 h 6"/>
                <a:gd name="T6" fmla="*/ 25 w 28"/>
                <a:gd name="T7" fmla="*/ 5 h 6"/>
                <a:gd name="T8" fmla="*/ 24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4" y="1"/>
                  </a:moveTo>
                  <a:cubicBezTo>
                    <a:pt x="17" y="2"/>
                    <a:pt x="10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8" y="6"/>
                    <a:pt x="25" y="5"/>
                  </a:cubicBezTo>
                  <a:cubicBezTo>
                    <a:pt x="28" y="5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0" name="Freeform 49"/>
            <p:cNvSpPr/>
            <p:nvPr/>
          </p:nvSpPr>
          <p:spPr bwMode="auto">
            <a:xfrm>
              <a:off x="1420" y="4106"/>
              <a:ext cx="95" cy="18"/>
            </a:xfrm>
            <a:custGeom>
              <a:avLst/>
              <a:gdLst>
                <a:gd name="T0" fmla="*/ 24 w 27"/>
                <a:gd name="T1" fmla="*/ 0 h 6"/>
                <a:gd name="T2" fmla="*/ 3 w 27"/>
                <a:gd name="T3" fmla="*/ 1 h 6"/>
                <a:gd name="T4" fmla="*/ 3 w 27"/>
                <a:gd name="T5" fmla="*/ 5 h 6"/>
                <a:gd name="T6" fmla="*/ 24 w 27"/>
                <a:gd name="T7" fmla="*/ 4 h 6"/>
                <a:gd name="T8" fmla="*/ 24 w 27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24" y="0"/>
                  </a:moveTo>
                  <a:cubicBezTo>
                    <a:pt x="17" y="0"/>
                    <a:pt x="10" y="0"/>
                    <a:pt x="3" y="1"/>
                  </a:cubicBezTo>
                  <a:cubicBezTo>
                    <a:pt x="1" y="1"/>
                    <a:pt x="0" y="6"/>
                    <a:pt x="3" y="5"/>
                  </a:cubicBezTo>
                  <a:cubicBezTo>
                    <a:pt x="10" y="4"/>
                    <a:pt x="17" y="4"/>
                    <a:pt x="24" y="4"/>
                  </a:cubicBezTo>
                  <a:cubicBezTo>
                    <a:pt x="27" y="4"/>
                    <a:pt x="27" y="0"/>
                    <a:pt x="24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1" name="Freeform 50"/>
            <p:cNvSpPr/>
            <p:nvPr/>
          </p:nvSpPr>
          <p:spPr bwMode="auto">
            <a:xfrm>
              <a:off x="1554" y="4103"/>
              <a:ext cx="88" cy="18"/>
            </a:xfrm>
            <a:custGeom>
              <a:avLst/>
              <a:gdLst>
                <a:gd name="T0" fmla="*/ 22 w 25"/>
                <a:gd name="T1" fmla="*/ 0 h 6"/>
                <a:gd name="T2" fmla="*/ 3 w 25"/>
                <a:gd name="T3" fmla="*/ 1 h 6"/>
                <a:gd name="T4" fmla="*/ 4 w 25"/>
                <a:gd name="T5" fmla="*/ 5 h 6"/>
                <a:gd name="T6" fmla="*/ 22 w 25"/>
                <a:gd name="T7" fmla="*/ 4 h 6"/>
                <a:gd name="T8" fmla="*/ 22 w 2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22" y="0"/>
                  </a:moveTo>
                  <a:cubicBezTo>
                    <a:pt x="16" y="0"/>
                    <a:pt x="9" y="0"/>
                    <a:pt x="3" y="1"/>
                  </a:cubicBezTo>
                  <a:cubicBezTo>
                    <a:pt x="0" y="1"/>
                    <a:pt x="1" y="6"/>
                    <a:pt x="4" y="5"/>
                  </a:cubicBezTo>
                  <a:cubicBezTo>
                    <a:pt x="10" y="4"/>
                    <a:pt x="16" y="4"/>
                    <a:pt x="22" y="4"/>
                  </a:cubicBezTo>
                  <a:cubicBezTo>
                    <a:pt x="25" y="4"/>
                    <a:pt x="25" y="0"/>
                    <a:pt x="22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2" name="Freeform 51"/>
            <p:cNvSpPr/>
            <p:nvPr/>
          </p:nvSpPr>
          <p:spPr bwMode="auto">
            <a:xfrm>
              <a:off x="1681" y="4106"/>
              <a:ext cx="91" cy="21"/>
            </a:xfrm>
            <a:custGeom>
              <a:avLst/>
              <a:gdLst>
                <a:gd name="T0" fmla="*/ 23 w 26"/>
                <a:gd name="T1" fmla="*/ 0 h 7"/>
                <a:gd name="T2" fmla="*/ 3 w 26"/>
                <a:gd name="T3" fmla="*/ 2 h 7"/>
                <a:gd name="T4" fmla="*/ 4 w 26"/>
                <a:gd name="T5" fmla="*/ 6 h 7"/>
                <a:gd name="T6" fmla="*/ 23 w 26"/>
                <a:gd name="T7" fmla="*/ 4 h 7"/>
                <a:gd name="T8" fmla="*/ 23 w 26"/>
                <a:gd name="T9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">
                  <a:moveTo>
                    <a:pt x="23" y="0"/>
                  </a:moveTo>
                  <a:cubicBezTo>
                    <a:pt x="16" y="0"/>
                    <a:pt x="9" y="1"/>
                    <a:pt x="3" y="2"/>
                  </a:cubicBezTo>
                  <a:cubicBezTo>
                    <a:pt x="0" y="2"/>
                    <a:pt x="1" y="7"/>
                    <a:pt x="4" y="6"/>
                  </a:cubicBezTo>
                  <a:cubicBezTo>
                    <a:pt x="10" y="5"/>
                    <a:pt x="17" y="4"/>
                    <a:pt x="23" y="4"/>
                  </a:cubicBezTo>
                  <a:cubicBezTo>
                    <a:pt x="26" y="4"/>
                    <a:pt x="26" y="0"/>
                    <a:pt x="23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3" name="Freeform 52"/>
            <p:cNvSpPr/>
            <p:nvPr/>
          </p:nvSpPr>
          <p:spPr bwMode="auto">
            <a:xfrm>
              <a:off x="1829" y="4103"/>
              <a:ext cx="99" cy="18"/>
            </a:xfrm>
            <a:custGeom>
              <a:avLst/>
              <a:gdLst>
                <a:gd name="T0" fmla="*/ 26 w 28"/>
                <a:gd name="T1" fmla="*/ 1 h 6"/>
                <a:gd name="T2" fmla="*/ 3 w 28"/>
                <a:gd name="T3" fmla="*/ 2 h 6"/>
                <a:gd name="T4" fmla="*/ 3 w 28"/>
                <a:gd name="T5" fmla="*/ 6 h 6"/>
                <a:gd name="T6" fmla="*/ 26 w 28"/>
                <a:gd name="T7" fmla="*/ 5 h 6"/>
                <a:gd name="T8" fmla="*/ 26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6" y="1"/>
                  </a:moveTo>
                  <a:cubicBezTo>
                    <a:pt x="18" y="0"/>
                    <a:pt x="11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8" y="4"/>
                    <a:pt x="26" y="5"/>
                  </a:cubicBezTo>
                  <a:cubicBezTo>
                    <a:pt x="28" y="6"/>
                    <a:pt x="28" y="1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4" name="Freeform 53"/>
            <p:cNvSpPr/>
            <p:nvPr/>
          </p:nvSpPr>
          <p:spPr bwMode="auto">
            <a:xfrm>
              <a:off x="1952" y="4094"/>
              <a:ext cx="106" cy="24"/>
            </a:xfrm>
            <a:custGeom>
              <a:avLst/>
              <a:gdLst>
                <a:gd name="T0" fmla="*/ 26 w 30"/>
                <a:gd name="T1" fmla="*/ 2 h 8"/>
                <a:gd name="T2" fmla="*/ 15 w 30"/>
                <a:gd name="T3" fmla="*/ 2 h 8"/>
                <a:gd name="T4" fmla="*/ 5 w 30"/>
                <a:gd name="T5" fmla="*/ 1 h 8"/>
                <a:gd name="T6" fmla="*/ 3 w 30"/>
                <a:gd name="T7" fmla="*/ 5 h 8"/>
                <a:gd name="T8" fmla="*/ 13 w 30"/>
                <a:gd name="T9" fmla="*/ 7 h 8"/>
                <a:gd name="T10" fmla="*/ 27 w 30"/>
                <a:gd name="T11" fmla="*/ 6 h 8"/>
                <a:gd name="T12" fmla="*/ 26 w 30"/>
                <a:gd name="T13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8">
                  <a:moveTo>
                    <a:pt x="26" y="2"/>
                  </a:moveTo>
                  <a:cubicBezTo>
                    <a:pt x="22" y="3"/>
                    <a:pt x="19" y="3"/>
                    <a:pt x="15" y="2"/>
                  </a:cubicBezTo>
                  <a:cubicBezTo>
                    <a:pt x="12" y="2"/>
                    <a:pt x="8" y="2"/>
                    <a:pt x="5" y="1"/>
                  </a:cubicBezTo>
                  <a:cubicBezTo>
                    <a:pt x="3" y="0"/>
                    <a:pt x="0" y="4"/>
                    <a:pt x="3" y="5"/>
                  </a:cubicBezTo>
                  <a:cubicBezTo>
                    <a:pt x="6" y="6"/>
                    <a:pt x="10" y="6"/>
                    <a:pt x="13" y="7"/>
                  </a:cubicBezTo>
                  <a:cubicBezTo>
                    <a:pt x="18" y="7"/>
                    <a:pt x="23" y="8"/>
                    <a:pt x="27" y="6"/>
                  </a:cubicBezTo>
                  <a:cubicBezTo>
                    <a:pt x="30" y="5"/>
                    <a:pt x="29" y="1"/>
                    <a:pt x="26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5" name="Freeform 54"/>
            <p:cNvSpPr/>
            <p:nvPr/>
          </p:nvSpPr>
          <p:spPr bwMode="auto">
            <a:xfrm>
              <a:off x="2104" y="4100"/>
              <a:ext cx="127" cy="24"/>
            </a:xfrm>
            <a:custGeom>
              <a:avLst/>
              <a:gdLst>
                <a:gd name="T0" fmla="*/ 34 w 36"/>
                <a:gd name="T1" fmla="*/ 3 h 8"/>
                <a:gd name="T2" fmla="*/ 3 w 36"/>
                <a:gd name="T3" fmla="*/ 2 h 8"/>
                <a:gd name="T4" fmla="*/ 3 w 36"/>
                <a:gd name="T5" fmla="*/ 6 h 8"/>
                <a:gd name="T6" fmla="*/ 32 w 36"/>
                <a:gd name="T7" fmla="*/ 7 h 8"/>
                <a:gd name="T8" fmla="*/ 34 w 36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8">
                  <a:moveTo>
                    <a:pt x="34" y="3"/>
                  </a:moveTo>
                  <a:cubicBezTo>
                    <a:pt x="24" y="0"/>
                    <a:pt x="14" y="1"/>
                    <a:pt x="3" y="2"/>
                  </a:cubicBezTo>
                  <a:cubicBezTo>
                    <a:pt x="1" y="2"/>
                    <a:pt x="0" y="7"/>
                    <a:pt x="3" y="6"/>
                  </a:cubicBezTo>
                  <a:cubicBezTo>
                    <a:pt x="13" y="5"/>
                    <a:pt x="23" y="4"/>
                    <a:pt x="32" y="7"/>
                  </a:cubicBezTo>
                  <a:cubicBezTo>
                    <a:pt x="35" y="8"/>
                    <a:pt x="36" y="4"/>
                    <a:pt x="34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6" name="Freeform 55"/>
            <p:cNvSpPr/>
            <p:nvPr/>
          </p:nvSpPr>
          <p:spPr bwMode="auto">
            <a:xfrm>
              <a:off x="2280" y="4100"/>
              <a:ext cx="106" cy="15"/>
            </a:xfrm>
            <a:custGeom>
              <a:avLst/>
              <a:gdLst>
                <a:gd name="T0" fmla="*/ 27 w 30"/>
                <a:gd name="T1" fmla="*/ 1 h 5"/>
                <a:gd name="T2" fmla="*/ 3 w 30"/>
                <a:gd name="T3" fmla="*/ 0 h 5"/>
                <a:gd name="T4" fmla="*/ 3 w 30"/>
                <a:gd name="T5" fmla="*/ 4 h 5"/>
                <a:gd name="T6" fmla="*/ 27 w 30"/>
                <a:gd name="T7" fmla="*/ 5 h 5"/>
                <a:gd name="T8" fmla="*/ 27 w 30"/>
                <a:gd name="T9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5">
                  <a:moveTo>
                    <a:pt x="27" y="1"/>
                  </a:moveTo>
                  <a:cubicBezTo>
                    <a:pt x="19" y="1"/>
                    <a:pt x="11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11" y="4"/>
                    <a:pt x="19" y="5"/>
                    <a:pt x="27" y="5"/>
                  </a:cubicBezTo>
                  <a:cubicBezTo>
                    <a:pt x="30" y="5"/>
                    <a:pt x="30" y="1"/>
                    <a:pt x="27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7" name="Freeform 56"/>
            <p:cNvSpPr/>
            <p:nvPr/>
          </p:nvSpPr>
          <p:spPr bwMode="auto">
            <a:xfrm>
              <a:off x="2414" y="4097"/>
              <a:ext cx="103" cy="30"/>
            </a:xfrm>
            <a:custGeom>
              <a:avLst/>
              <a:gdLst>
                <a:gd name="T0" fmla="*/ 24 w 29"/>
                <a:gd name="T1" fmla="*/ 1 h 10"/>
                <a:gd name="T2" fmla="*/ 4 w 29"/>
                <a:gd name="T3" fmla="*/ 3 h 10"/>
                <a:gd name="T4" fmla="*/ 2 w 29"/>
                <a:gd name="T5" fmla="*/ 7 h 10"/>
                <a:gd name="T6" fmla="*/ 26 w 29"/>
                <a:gd name="T7" fmla="*/ 5 h 10"/>
                <a:gd name="T8" fmla="*/ 24 w 29"/>
                <a:gd name="T9" fmla="*/ 1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0">
                  <a:moveTo>
                    <a:pt x="24" y="1"/>
                  </a:moveTo>
                  <a:cubicBezTo>
                    <a:pt x="18" y="2"/>
                    <a:pt x="10" y="5"/>
                    <a:pt x="4" y="3"/>
                  </a:cubicBezTo>
                  <a:cubicBezTo>
                    <a:pt x="1" y="2"/>
                    <a:pt x="0" y="6"/>
                    <a:pt x="2" y="7"/>
                  </a:cubicBezTo>
                  <a:cubicBezTo>
                    <a:pt x="10" y="10"/>
                    <a:pt x="18" y="6"/>
                    <a:pt x="26" y="5"/>
                  </a:cubicBezTo>
                  <a:cubicBezTo>
                    <a:pt x="29" y="5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8" name="Freeform 57"/>
            <p:cNvSpPr/>
            <p:nvPr/>
          </p:nvSpPr>
          <p:spPr bwMode="auto">
            <a:xfrm>
              <a:off x="2534" y="4097"/>
              <a:ext cx="120" cy="21"/>
            </a:xfrm>
            <a:custGeom>
              <a:avLst/>
              <a:gdLst>
                <a:gd name="T0" fmla="*/ 31 w 34"/>
                <a:gd name="T1" fmla="*/ 2 h 7"/>
                <a:gd name="T2" fmla="*/ 3 w 34"/>
                <a:gd name="T3" fmla="*/ 2 h 7"/>
                <a:gd name="T4" fmla="*/ 3 w 34"/>
                <a:gd name="T5" fmla="*/ 6 h 7"/>
                <a:gd name="T6" fmla="*/ 29 w 34"/>
                <a:gd name="T7" fmla="*/ 6 h 7"/>
                <a:gd name="T8" fmla="*/ 31 w 34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7">
                  <a:moveTo>
                    <a:pt x="31" y="2"/>
                  </a:moveTo>
                  <a:cubicBezTo>
                    <a:pt x="21" y="0"/>
                    <a:pt x="12" y="0"/>
                    <a:pt x="3" y="2"/>
                  </a:cubicBezTo>
                  <a:cubicBezTo>
                    <a:pt x="0" y="2"/>
                    <a:pt x="0" y="7"/>
                    <a:pt x="3" y="6"/>
                  </a:cubicBezTo>
                  <a:cubicBezTo>
                    <a:pt x="12" y="5"/>
                    <a:pt x="21" y="4"/>
                    <a:pt x="29" y="6"/>
                  </a:cubicBezTo>
                  <a:cubicBezTo>
                    <a:pt x="32" y="7"/>
                    <a:pt x="34" y="2"/>
                    <a:pt x="31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9" name="Freeform 58"/>
            <p:cNvSpPr/>
            <p:nvPr/>
          </p:nvSpPr>
          <p:spPr bwMode="auto">
            <a:xfrm>
              <a:off x="2682" y="4103"/>
              <a:ext cx="110" cy="21"/>
            </a:xfrm>
            <a:custGeom>
              <a:avLst/>
              <a:gdLst>
                <a:gd name="T0" fmla="*/ 26 w 31"/>
                <a:gd name="T1" fmla="*/ 1 h 7"/>
                <a:gd name="T2" fmla="*/ 4 w 31"/>
                <a:gd name="T3" fmla="*/ 1 h 7"/>
                <a:gd name="T4" fmla="*/ 3 w 31"/>
                <a:gd name="T5" fmla="*/ 5 h 7"/>
                <a:gd name="T6" fmla="*/ 28 w 31"/>
                <a:gd name="T7" fmla="*/ 5 h 7"/>
                <a:gd name="T8" fmla="*/ 26 w 31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6" y="1"/>
                  </a:moveTo>
                  <a:cubicBezTo>
                    <a:pt x="19" y="2"/>
                    <a:pt x="12" y="3"/>
                    <a:pt x="4" y="1"/>
                  </a:cubicBezTo>
                  <a:cubicBezTo>
                    <a:pt x="2" y="0"/>
                    <a:pt x="0" y="4"/>
                    <a:pt x="3" y="5"/>
                  </a:cubicBezTo>
                  <a:cubicBezTo>
                    <a:pt x="11" y="7"/>
                    <a:pt x="20" y="6"/>
                    <a:pt x="28" y="5"/>
                  </a:cubicBezTo>
                  <a:cubicBezTo>
                    <a:pt x="31" y="5"/>
                    <a:pt x="29" y="0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0" name="Freeform 59"/>
            <p:cNvSpPr/>
            <p:nvPr/>
          </p:nvSpPr>
          <p:spPr bwMode="auto">
            <a:xfrm>
              <a:off x="2848" y="4094"/>
              <a:ext cx="102" cy="24"/>
            </a:xfrm>
            <a:custGeom>
              <a:avLst/>
              <a:gdLst>
                <a:gd name="T0" fmla="*/ 26 w 29"/>
                <a:gd name="T1" fmla="*/ 3 h 8"/>
                <a:gd name="T2" fmla="*/ 3 w 29"/>
                <a:gd name="T3" fmla="*/ 3 h 8"/>
                <a:gd name="T4" fmla="*/ 3 w 29"/>
                <a:gd name="T5" fmla="*/ 7 h 8"/>
                <a:gd name="T6" fmla="*/ 25 w 29"/>
                <a:gd name="T7" fmla="*/ 7 h 8"/>
                <a:gd name="T8" fmla="*/ 26 w 29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8">
                  <a:moveTo>
                    <a:pt x="26" y="3"/>
                  </a:moveTo>
                  <a:cubicBezTo>
                    <a:pt x="18" y="0"/>
                    <a:pt x="11" y="2"/>
                    <a:pt x="3" y="3"/>
                  </a:cubicBezTo>
                  <a:cubicBezTo>
                    <a:pt x="0" y="3"/>
                    <a:pt x="0" y="7"/>
                    <a:pt x="3" y="7"/>
                  </a:cubicBezTo>
                  <a:cubicBezTo>
                    <a:pt x="11" y="7"/>
                    <a:pt x="18" y="4"/>
                    <a:pt x="25" y="7"/>
                  </a:cubicBezTo>
                  <a:cubicBezTo>
                    <a:pt x="28" y="8"/>
                    <a:pt x="29" y="4"/>
                    <a:pt x="26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1" name="Freeform 60"/>
            <p:cNvSpPr/>
            <p:nvPr/>
          </p:nvSpPr>
          <p:spPr bwMode="auto">
            <a:xfrm>
              <a:off x="2993" y="4103"/>
              <a:ext cx="81" cy="12"/>
            </a:xfrm>
            <a:custGeom>
              <a:avLst/>
              <a:gdLst>
                <a:gd name="T0" fmla="*/ 20 w 23"/>
                <a:gd name="T1" fmla="*/ 0 h 4"/>
                <a:gd name="T2" fmla="*/ 3 w 23"/>
                <a:gd name="T3" fmla="*/ 0 h 4"/>
                <a:gd name="T4" fmla="*/ 3 w 23"/>
                <a:gd name="T5" fmla="*/ 4 h 4"/>
                <a:gd name="T6" fmla="*/ 20 w 23"/>
                <a:gd name="T7" fmla="*/ 4 h 4"/>
                <a:gd name="T8" fmla="*/ 20 w 23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4">
                  <a:moveTo>
                    <a:pt x="20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3" y="4"/>
                    <a:pt x="23" y="0"/>
                    <a:pt x="20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2" name="Freeform 61"/>
            <p:cNvSpPr/>
            <p:nvPr/>
          </p:nvSpPr>
          <p:spPr bwMode="auto">
            <a:xfrm>
              <a:off x="3155" y="4100"/>
              <a:ext cx="88" cy="24"/>
            </a:xfrm>
            <a:custGeom>
              <a:avLst/>
              <a:gdLst>
                <a:gd name="T0" fmla="*/ 22 w 25"/>
                <a:gd name="T1" fmla="*/ 3 h 8"/>
                <a:gd name="T2" fmla="*/ 3 w 25"/>
                <a:gd name="T3" fmla="*/ 3 h 8"/>
                <a:gd name="T4" fmla="*/ 5 w 25"/>
                <a:gd name="T5" fmla="*/ 7 h 8"/>
                <a:gd name="T6" fmla="*/ 21 w 25"/>
                <a:gd name="T7" fmla="*/ 7 h 8"/>
                <a:gd name="T8" fmla="*/ 22 w 25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8">
                  <a:moveTo>
                    <a:pt x="22" y="3"/>
                  </a:moveTo>
                  <a:cubicBezTo>
                    <a:pt x="16" y="2"/>
                    <a:pt x="9" y="0"/>
                    <a:pt x="3" y="3"/>
                  </a:cubicBezTo>
                  <a:cubicBezTo>
                    <a:pt x="0" y="4"/>
                    <a:pt x="2" y="8"/>
                    <a:pt x="5" y="7"/>
                  </a:cubicBezTo>
                  <a:cubicBezTo>
                    <a:pt x="10" y="5"/>
                    <a:pt x="16" y="6"/>
                    <a:pt x="21" y="7"/>
                  </a:cubicBezTo>
                  <a:cubicBezTo>
                    <a:pt x="24" y="8"/>
                    <a:pt x="25" y="3"/>
                    <a:pt x="2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3" name="Freeform 62"/>
            <p:cNvSpPr/>
            <p:nvPr/>
          </p:nvSpPr>
          <p:spPr bwMode="auto">
            <a:xfrm>
              <a:off x="3300" y="4106"/>
              <a:ext cx="109" cy="18"/>
            </a:xfrm>
            <a:custGeom>
              <a:avLst/>
              <a:gdLst>
                <a:gd name="T0" fmla="*/ 28 w 31"/>
                <a:gd name="T1" fmla="*/ 0 h 6"/>
                <a:gd name="T2" fmla="*/ 3 w 31"/>
                <a:gd name="T3" fmla="*/ 1 h 6"/>
                <a:gd name="T4" fmla="*/ 3 w 31"/>
                <a:gd name="T5" fmla="*/ 5 h 6"/>
                <a:gd name="T6" fmla="*/ 28 w 31"/>
                <a:gd name="T7" fmla="*/ 4 h 6"/>
                <a:gd name="T8" fmla="*/ 28 w 3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">
                  <a:moveTo>
                    <a:pt x="28" y="0"/>
                  </a:moveTo>
                  <a:cubicBezTo>
                    <a:pt x="20" y="0"/>
                    <a:pt x="11" y="0"/>
                    <a:pt x="3" y="1"/>
                  </a:cubicBezTo>
                  <a:cubicBezTo>
                    <a:pt x="0" y="1"/>
                    <a:pt x="0" y="6"/>
                    <a:pt x="3" y="5"/>
                  </a:cubicBezTo>
                  <a:cubicBezTo>
                    <a:pt x="11" y="4"/>
                    <a:pt x="20" y="4"/>
                    <a:pt x="28" y="4"/>
                  </a:cubicBezTo>
                  <a:cubicBezTo>
                    <a:pt x="31" y="4"/>
                    <a:pt x="31" y="0"/>
                    <a:pt x="28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4" name="Freeform 63"/>
            <p:cNvSpPr/>
            <p:nvPr/>
          </p:nvSpPr>
          <p:spPr bwMode="auto">
            <a:xfrm>
              <a:off x="3434" y="4100"/>
              <a:ext cx="99" cy="24"/>
            </a:xfrm>
            <a:custGeom>
              <a:avLst/>
              <a:gdLst>
                <a:gd name="T0" fmla="*/ 24 w 28"/>
                <a:gd name="T1" fmla="*/ 1 h 8"/>
                <a:gd name="T2" fmla="*/ 4 w 28"/>
                <a:gd name="T3" fmla="*/ 2 h 8"/>
                <a:gd name="T4" fmla="*/ 3 w 28"/>
                <a:gd name="T5" fmla="*/ 6 h 8"/>
                <a:gd name="T6" fmla="*/ 26 w 28"/>
                <a:gd name="T7" fmla="*/ 5 h 8"/>
                <a:gd name="T8" fmla="*/ 24 w 28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24" y="1"/>
                  </a:moveTo>
                  <a:cubicBezTo>
                    <a:pt x="18" y="2"/>
                    <a:pt x="11" y="4"/>
                    <a:pt x="4" y="2"/>
                  </a:cubicBezTo>
                  <a:cubicBezTo>
                    <a:pt x="2" y="1"/>
                    <a:pt x="0" y="5"/>
                    <a:pt x="3" y="6"/>
                  </a:cubicBezTo>
                  <a:cubicBezTo>
                    <a:pt x="11" y="8"/>
                    <a:pt x="18" y="6"/>
                    <a:pt x="26" y="5"/>
                  </a:cubicBezTo>
                  <a:cubicBezTo>
                    <a:pt x="28" y="5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5" name="Freeform 64"/>
            <p:cNvSpPr/>
            <p:nvPr/>
          </p:nvSpPr>
          <p:spPr bwMode="auto">
            <a:xfrm>
              <a:off x="3564" y="4097"/>
              <a:ext cx="103" cy="21"/>
            </a:xfrm>
            <a:custGeom>
              <a:avLst/>
              <a:gdLst>
                <a:gd name="T0" fmla="*/ 26 w 29"/>
                <a:gd name="T1" fmla="*/ 3 h 7"/>
                <a:gd name="T2" fmla="*/ 4 w 29"/>
                <a:gd name="T3" fmla="*/ 1 h 7"/>
                <a:gd name="T4" fmla="*/ 3 w 29"/>
                <a:gd name="T5" fmla="*/ 5 h 7"/>
                <a:gd name="T6" fmla="*/ 26 w 29"/>
                <a:gd name="T7" fmla="*/ 7 h 7"/>
                <a:gd name="T8" fmla="*/ 26 w 29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7">
                  <a:moveTo>
                    <a:pt x="26" y="3"/>
                  </a:moveTo>
                  <a:cubicBezTo>
                    <a:pt x="19" y="3"/>
                    <a:pt x="11" y="3"/>
                    <a:pt x="4" y="1"/>
                  </a:cubicBezTo>
                  <a:cubicBezTo>
                    <a:pt x="2" y="0"/>
                    <a:pt x="0" y="4"/>
                    <a:pt x="3" y="5"/>
                  </a:cubicBezTo>
                  <a:cubicBezTo>
                    <a:pt x="10" y="7"/>
                    <a:pt x="19" y="7"/>
                    <a:pt x="26" y="7"/>
                  </a:cubicBezTo>
                  <a:cubicBezTo>
                    <a:pt x="29" y="7"/>
                    <a:pt x="29" y="3"/>
                    <a:pt x="26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6" name="Freeform 65"/>
            <p:cNvSpPr/>
            <p:nvPr/>
          </p:nvSpPr>
          <p:spPr bwMode="auto">
            <a:xfrm>
              <a:off x="3698" y="4094"/>
              <a:ext cx="106" cy="18"/>
            </a:xfrm>
            <a:custGeom>
              <a:avLst/>
              <a:gdLst>
                <a:gd name="T0" fmla="*/ 27 w 30"/>
                <a:gd name="T1" fmla="*/ 1 h 6"/>
                <a:gd name="T2" fmla="*/ 3 w 30"/>
                <a:gd name="T3" fmla="*/ 2 h 6"/>
                <a:gd name="T4" fmla="*/ 3 w 30"/>
                <a:gd name="T5" fmla="*/ 6 h 6"/>
                <a:gd name="T6" fmla="*/ 27 w 30"/>
                <a:gd name="T7" fmla="*/ 5 h 6"/>
                <a:gd name="T8" fmla="*/ 27 w 30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27" y="1"/>
                  </a:moveTo>
                  <a:cubicBezTo>
                    <a:pt x="19" y="1"/>
                    <a:pt x="11" y="1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9" y="5"/>
                    <a:pt x="27" y="5"/>
                  </a:cubicBezTo>
                  <a:cubicBezTo>
                    <a:pt x="30" y="5"/>
                    <a:pt x="30" y="0"/>
                    <a:pt x="27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7" name="Freeform 66"/>
            <p:cNvSpPr/>
            <p:nvPr/>
          </p:nvSpPr>
          <p:spPr bwMode="auto">
            <a:xfrm>
              <a:off x="3846" y="4103"/>
              <a:ext cx="85" cy="18"/>
            </a:xfrm>
            <a:custGeom>
              <a:avLst/>
              <a:gdLst>
                <a:gd name="T0" fmla="*/ 21 w 24"/>
                <a:gd name="T1" fmla="*/ 1 h 6"/>
                <a:gd name="T2" fmla="*/ 3 w 24"/>
                <a:gd name="T3" fmla="*/ 0 h 6"/>
                <a:gd name="T4" fmla="*/ 3 w 24"/>
                <a:gd name="T5" fmla="*/ 4 h 6"/>
                <a:gd name="T6" fmla="*/ 20 w 24"/>
                <a:gd name="T7" fmla="*/ 5 h 6"/>
                <a:gd name="T8" fmla="*/ 21 w 24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21" y="1"/>
                  </a:moveTo>
                  <a:cubicBezTo>
                    <a:pt x="15" y="0"/>
                    <a:pt x="9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9" y="4"/>
                    <a:pt x="14" y="4"/>
                    <a:pt x="20" y="5"/>
                  </a:cubicBezTo>
                  <a:cubicBezTo>
                    <a:pt x="23" y="6"/>
                    <a:pt x="24" y="1"/>
                    <a:pt x="21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8" name="Freeform 67"/>
            <p:cNvSpPr/>
            <p:nvPr/>
          </p:nvSpPr>
          <p:spPr bwMode="auto">
            <a:xfrm>
              <a:off x="3977" y="4094"/>
              <a:ext cx="109" cy="24"/>
            </a:xfrm>
            <a:custGeom>
              <a:avLst/>
              <a:gdLst>
                <a:gd name="T0" fmla="*/ 28 w 31"/>
                <a:gd name="T1" fmla="*/ 2 h 8"/>
                <a:gd name="T2" fmla="*/ 3 w 31"/>
                <a:gd name="T3" fmla="*/ 3 h 8"/>
                <a:gd name="T4" fmla="*/ 4 w 31"/>
                <a:gd name="T5" fmla="*/ 7 h 8"/>
                <a:gd name="T6" fmla="*/ 28 w 31"/>
                <a:gd name="T7" fmla="*/ 6 h 8"/>
                <a:gd name="T8" fmla="*/ 28 w 31"/>
                <a:gd name="T9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8">
                  <a:moveTo>
                    <a:pt x="28" y="2"/>
                  </a:moveTo>
                  <a:cubicBezTo>
                    <a:pt x="20" y="2"/>
                    <a:pt x="11" y="0"/>
                    <a:pt x="3" y="3"/>
                  </a:cubicBezTo>
                  <a:cubicBezTo>
                    <a:pt x="0" y="4"/>
                    <a:pt x="2" y="8"/>
                    <a:pt x="4" y="7"/>
                  </a:cubicBezTo>
                  <a:cubicBezTo>
                    <a:pt x="12" y="5"/>
                    <a:pt x="20" y="6"/>
                    <a:pt x="28" y="6"/>
                  </a:cubicBezTo>
                  <a:cubicBezTo>
                    <a:pt x="31" y="6"/>
                    <a:pt x="31" y="2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9" name="Freeform 68"/>
            <p:cNvSpPr/>
            <p:nvPr/>
          </p:nvSpPr>
          <p:spPr bwMode="auto">
            <a:xfrm>
              <a:off x="4129" y="4092"/>
              <a:ext cx="102" cy="17"/>
            </a:xfrm>
            <a:custGeom>
              <a:avLst/>
              <a:gdLst>
                <a:gd name="T0" fmla="*/ 25 w 29"/>
                <a:gd name="T1" fmla="*/ 1 h 6"/>
                <a:gd name="T2" fmla="*/ 3 w 29"/>
                <a:gd name="T3" fmla="*/ 2 h 6"/>
                <a:gd name="T4" fmla="*/ 3 w 29"/>
                <a:gd name="T5" fmla="*/ 6 h 6"/>
                <a:gd name="T6" fmla="*/ 26 w 29"/>
                <a:gd name="T7" fmla="*/ 5 h 6"/>
                <a:gd name="T8" fmla="*/ 25 w 29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5" y="1"/>
                  </a:moveTo>
                  <a:cubicBezTo>
                    <a:pt x="17" y="2"/>
                    <a:pt x="10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8" y="6"/>
                    <a:pt x="26" y="5"/>
                  </a:cubicBezTo>
                  <a:cubicBezTo>
                    <a:pt x="29" y="4"/>
                    <a:pt x="27" y="0"/>
                    <a:pt x="25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0" name="Freeform 69"/>
            <p:cNvSpPr/>
            <p:nvPr/>
          </p:nvSpPr>
          <p:spPr bwMode="auto">
            <a:xfrm>
              <a:off x="4273" y="4103"/>
              <a:ext cx="110" cy="21"/>
            </a:xfrm>
            <a:custGeom>
              <a:avLst/>
              <a:gdLst>
                <a:gd name="T0" fmla="*/ 28 w 31"/>
                <a:gd name="T1" fmla="*/ 2 h 7"/>
                <a:gd name="T2" fmla="*/ 3 w 31"/>
                <a:gd name="T3" fmla="*/ 2 h 7"/>
                <a:gd name="T4" fmla="*/ 3 w 31"/>
                <a:gd name="T5" fmla="*/ 6 h 7"/>
                <a:gd name="T6" fmla="*/ 27 w 31"/>
                <a:gd name="T7" fmla="*/ 6 h 7"/>
                <a:gd name="T8" fmla="*/ 28 w 31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8" y="2"/>
                  </a:moveTo>
                  <a:cubicBezTo>
                    <a:pt x="20" y="0"/>
                    <a:pt x="11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9" y="4"/>
                    <a:pt x="27" y="6"/>
                  </a:cubicBezTo>
                  <a:cubicBezTo>
                    <a:pt x="30" y="7"/>
                    <a:pt x="31" y="3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1" name="Freeform 70"/>
            <p:cNvSpPr/>
            <p:nvPr/>
          </p:nvSpPr>
          <p:spPr bwMode="auto">
            <a:xfrm>
              <a:off x="4432" y="4097"/>
              <a:ext cx="95" cy="24"/>
            </a:xfrm>
            <a:custGeom>
              <a:avLst/>
              <a:gdLst>
                <a:gd name="T0" fmla="*/ 23 w 27"/>
                <a:gd name="T1" fmla="*/ 1 h 8"/>
                <a:gd name="T2" fmla="*/ 4 w 27"/>
                <a:gd name="T3" fmla="*/ 2 h 8"/>
                <a:gd name="T4" fmla="*/ 3 w 27"/>
                <a:gd name="T5" fmla="*/ 6 h 8"/>
                <a:gd name="T6" fmla="*/ 24 w 27"/>
                <a:gd name="T7" fmla="*/ 5 h 8"/>
                <a:gd name="T8" fmla="*/ 23 w 27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8">
                  <a:moveTo>
                    <a:pt x="23" y="1"/>
                  </a:moveTo>
                  <a:cubicBezTo>
                    <a:pt x="17" y="2"/>
                    <a:pt x="10" y="3"/>
                    <a:pt x="4" y="2"/>
                  </a:cubicBezTo>
                  <a:cubicBezTo>
                    <a:pt x="1" y="1"/>
                    <a:pt x="0" y="6"/>
                    <a:pt x="3" y="6"/>
                  </a:cubicBezTo>
                  <a:cubicBezTo>
                    <a:pt x="10" y="8"/>
                    <a:pt x="17" y="6"/>
                    <a:pt x="24" y="5"/>
                  </a:cubicBezTo>
                  <a:cubicBezTo>
                    <a:pt x="27" y="5"/>
                    <a:pt x="26" y="0"/>
                    <a:pt x="23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2" name="Freeform 71"/>
            <p:cNvSpPr/>
            <p:nvPr/>
          </p:nvSpPr>
          <p:spPr bwMode="auto">
            <a:xfrm>
              <a:off x="4580" y="4094"/>
              <a:ext cx="120" cy="27"/>
            </a:xfrm>
            <a:custGeom>
              <a:avLst/>
              <a:gdLst>
                <a:gd name="T0" fmla="*/ 31 w 34"/>
                <a:gd name="T1" fmla="*/ 1 h 9"/>
                <a:gd name="T2" fmla="*/ 18 w 34"/>
                <a:gd name="T3" fmla="*/ 2 h 9"/>
                <a:gd name="T4" fmla="*/ 5 w 34"/>
                <a:gd name="T5" fmla="*/ 1 h 9"/>
                <a:gd name="T6" fmla="*/ 2 w 34"/>
                <a:gd name="T7" fmla="*/ 5 h 9"/>
                <a:gd name="T8" fmla="*/ 31 w 34"/>
                <a:gd name="T9" fmla="*/ 5 h 9"/>
                <a:gd name="T10" fmla="*/ 31 w 34"/>
                <a:gd name="T11" fmla="*/ 1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" h="9">
                  <a:moveTo>
                    <a:pt x="31" y="1"/>
                  </a:moveTo>
                  <a:cubicBezTo>
                    <a:pt x="27" y="1"/>
                    <a:pt x="22" y="1"/>
                    <a:pt x="18" y="2"/>
                  </a:cubicBezTo>
                  <a:cubicBezTo>
                    <a:pt x="14" y="2"/>
                    <a:pt x="9" y="3"/>
                    <a:pt x="5" y="1"/>
                  </a:cubicBezTo>
                  <a:cubicBezTo>
                    <a:pt x="2" y="0"/>
                    <a:pt x="0" y="3"/>
                    <a:pt x="2" y="5"/>
                  </a:cubicBezTo>
                  <a:cubicBezTo>
                    <a:pt x="11" y="9"/>
                    <a:pt x="22" y="5"/>
                    <a:pt x="31" y="5"/>
                  </a:cubicBezTo>
                  <a:cubicBezTo>
                    <a:pt x="34" y="5"/>
                    <a:pt x="34" y="0"/>
                    <a:pt x="31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3" name="Freeform 72"/>
            <p:cNvSpPr/>
            <p:nvPr/>
          </p:nvSpPr>
          <p:spPr bwMode="auto">
            <a:xfrm>
              <a:off x="4735" y="4092"/>
              <a:ext cx="110" cy="20"/>
            </a:xfrm>
            <a:custGeom>
              <a:avLst/>
              <a:gdLst>
                <a:gd name="T0" fmla="*/ 28 w 31"/>
                <a:gd name="T1" fmla="*/ 2 h 7"/>
                <a:gd name="T2" fmla="*/ 3 w 31"/>
                <a:gd name="T3" fmla="*/ 3 h 7"/>
                <a:gd name="T4" fmla="*/ 5 w 31"/>
                <a:gd name="T5" fmla="*/ 7 h 7"/>
                <a:gd name="T6" fmla="*/ 27 w 31"/>
                <a:gd name="T7" fmla="*/ 6 h 7"/>
                <a:gd name="T8" fmla="*/ 28 w 31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8" y="2"/>
                  </a:moveTo>
                  <a:cubicBezTo>
                    <a:pt x="20" y="0"/>
                    <a:pt x="11" y="1"/>
                    <a:pt x="3" y="3"/>
                  </a:cubicBezTo>
                  <a:cubicBezTo>
                    <a:pt x="0" y="3"/>
                    <a:pt x="2" y="7"/>
                    <a:pt x="5" y="7"/>
                  </a:cubicBezTo>
                  <a:cubicBezTo>
                    <a:pt x="12" y="6"/>
                    <a:pt x="19" y="4"/>
                    <a:pt x="27" y="6"/>
                  </a:cubicBezTo>
                  <a:cubicBezTo>
                    <a:pt x="29" y="7"/>
                    <a:pt x="31" y="2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4" name="Freeform 73"/>
            <p:cNvSpPr/>
            <p:nvPr/>
          </p:nvSpPr>
          <p:spPr bwMode="auto">
            <a:xfrm>
              <a:off x="4912" y="4097"/>
              <a:ext cx="84" cy="18"/>
            </a:xfrm>
            <a:custGeom>
              <a:avLst/>
              <a:gdLst>
                <a:gd name="T0" fmla="*/ 21 w 24"/>
                <a:gd name="T1" fmla="*/ 1 h 6"/>
                <a:gd name="T2" fmla="*/ 4 w 24"/>
                <a:gd name="T3" fmla="*/ 1 h 6"/>
                <a:gd name="T4" fmla="*/ 3 w 24"/>
                <a:gd name="T5" fmla="*/ 5 h 6"/>
                <a:gd name="T6" fmla="*/ 21 w 24"/>
                <a:gd name="T7" fmla="*/ 5 h 6"/>
                <a:gd name="T8" fmla="*/ 21 w 24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21" y="1"/>
                  </a:moveTo>
                  <a:cubicBezTo>
                    <a:pt x="16" y="1"/>
                    <a:pt x="10" y="2"/>
                    <a:pt x="4" y="1"/>
                  </a:cubicBezTo>
                  <a:cubicBezTo>
                    <a:pt x="1" y="0"/>
                    <a:pt x="0" y="5"/>
                    <a:pt x="3" y="5"/>
                  </a:cubicBezTo>
                  <a:cubicBezTo>
                    <a:pt x="9" y="6"/>
                    <a:pt x="15" y="5"/>
                    <a:pt x="21" y="5"/>
                  </a:cubicBezTo>
                  <a:cubicBezTo>
                    <a:pt x="24" y="5"/>
                    <a:pt x="24" y="1"/>
                    <a:pt x="21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5" name="Freeform 74"/>
            <p:cNvSpPr/>
            <p:nvPr/>
          </p:nvSpPr>
          <p:spPr bwMode="auto">
            <a:xfrm>
              <a:off x="5060" y="4100"/>
              <a:ext cx="92" cy="18"/>
            </a:xfrm>
            <a:custGeom>
              <a:avLst/>
              <a:gdLst>
                <a:gd name="T0" fmla="*/ 23 w 26"/>
                <a:gd name="T1" fmla="*/ 1 h 6"/>
                <a:gd name="T2" fmla="*/ 3 w 26"/>
                <a:gd name="T3" fmla="*/ 0 h 6"/>
                <a:gd name="T4" fmla="*/ 3 w 26"/>
                <a:gd name="T5" fmla="*/ 4 h 6"/>
                <a:gd name="T6" fmla="*/ 22 w 26"/>
                <a:gd name="T7" fmla="*/ 5 h 6"/>
                <a:gd name="T8" fmla="*/ 23 w 26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23" y="1"/>
                  </a:moveTo>
                  <a:cubicBezTo>
                    <a:pt x="16" y="0"/>
                    <a:pt x="9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9" y="4"/>
                    <a:pt x="16" y="4"/>
                    <a:pt x="22" y="5"/>
                  </a:cubicBezTo>
                  <a:cubicBezTo>
                    <a:pt x="25" y="6"/>
                    <a:pt x="26" y="1"/>
                    <a:pt x="23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6" name="Freeform 75"/>
            <p:cNvSpPr/>
            <p:nvPr/>
          </p:nvSpPr>
          <p:spPr bwMode="auto">
            <a:xfrm>
              <a:off x="5190" y="4094"/>
              <a:ext cx="103" cy="18"/>
            </a:xfrm>
            <a:custGeom>
              <a:avLst/>
              <a:gdLst>
                <a:gd name="T0" fmla="*/ 26 w 29"/>
                <a:gd name="T1" fmla="*/ 1 h 6"/>
                <a:gd name="T2" fmla="*/ 2 w 29"/>
                <a:gd name="T3" fmla="*/ 2 h 6"/>
                <a:gd name="T4" fmla="*/ 2 w 29"/>
                <a:gd name="T5" fmla="*/ 6 h 6"/>
                <a:gd name="T6" fmla="*/ 26 w 29"/>
                <a:gd name="T7" fmla="*/ 5 h 6"/>
                <a:gd name="T8" fmla="*/ 26 w 29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6" y="1"/>
                  </a:moveTo>
                  <a:cubicBezTo>
                    <a:pt x="18" y="2"/>
                    <a:pt x="10" y="2"/>
                    <a:pt x="2" y="2"/>
                  </a:cubicBezTo>
                  <a:cubicBezTo>
                    <a:pt x="0" y="2"/>
                    <a:pt x="0" y="6"/>
                    <a:pt x="2" y="6"/>
                  </a:cubicBezTo>
                  <a:cubicBezTo>
                    <a:pt x="10" y="6"/>
                    <a:pt x="18" y="6"/>
                    <a:pt x="26" y="5"/>
                  </a:cubicBezTo>
                  <a:cubicBezTo>
                    <a:pt x="29" y="5"/>
                    <a:pt x="29" y="0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7" name="Freeform 76"/>
            <p:cNvSpPr/>
            <p:nvPr/>
          </p:nvSpPr>
          <p:spPr bwMode="auto">
            <a:xfrm>
              <a:off x="5339" y="4092"/>
              <a:ext cx="116" cy="20"/>
            </a:xfrm>
            <a:custGeom>
              <a:avLst/>
              <a:gdLst>
                <a:gd name="T0" fmla="*/ 30 w 33"/>
                <a:gd name="T1" fmla="*/ 2 h 7"/>
                <a:gd name="T2" fmla="*/ 3 w 33"/>
                <a:gd name="T3" fmla="*/ 0 h 7"/>
                <a:gd name="T4" fmla="*/ 3 w 33"/>
                <a:gd name="T5" fmla="*/ 0 h 7"/>
                <a:gd name="T6" fmla="*/ 3 w 33"/>
                <a:gd name="T7" fmla="*/ 0 h 7"/>
                <a:gd name="T8" fmla="*/ 3 w 33"/>
                <a:gd name="T9" fmla="*/ 5 h 7"/>
                <a:gd name="T10" fmla="*/ 28 w 33"/>
                <a:gd name="T11" fmla="*/ 6 h 7"/>
                <a:gd name="T12" fmla="*/ 30 w 33"/>
                <a:gd name="T13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7">
                  <a:moveTo>
                    <a:pt x="30" y="2"/>
                  </a:moveTo>
                  <a:cubicBezTo>
                    <a:pt x="21" y="0"/>
                    <a:pt x="12" y="1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11" y="6"/>
                    <a:pt x="20" y="4"/>
                    <a:pt x="28" y="6"/>
                  </a:cubicBezTo>
                  <a:cubicBezTo>
                    <a:pt x="31" y="7"/>
                    <a:pt x="33" y="2"/>
                    <a:pt x="30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8" name="Freeform 77"/>
            <p:cNvSpPr/>
            <p:nvPr/>
          </p:nvSpPr>
          <p:spPr bwMode="auto">
            <a:xfrm>
              <a:off x="5480" y="4089"/>
              <a:ext cx="102" cy="14"/>
            </a:xfrm>
            <a:custGeom>
              <a:avLst/>
              <a:gdLst>
                <a:gd name="T0" fmla="*/ 26 w 29"/>
                <a:gd name="T1" fmla="*/ 0 h 5"/>
                <a:gd name="T2" fmla="*/ 3 w 29"/>
                <a:gd name="T3" fmla="*/ 0 h 5"/>
                <a:gd name="T4" fmla="*/ 3 w 29"/>
                <a:gd name="T5" fmla="*/ 5 h 5"/>
                <a:gd name="T6" fmla="*/ 26 w 29"/>
                <a:gd name="T7" fmla="*/ 5 h 5"/>
                <a:gd name="T8" fmla="*/ 26 w 29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5">
                  <a:moveTo>
                    <a:pt x="26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9" y="5"/>
                    <a:pt x="29" y="0"/>
                    <a:pt x="26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9" name="Freeform 78"/>
            <p:cNvSpPr/>
            <p:nvPr/>
          </p:nvSpPr>
          <p:spPr bwMode="auto">
            <a:xfrm>
              <a:off x="5600" y="4089"/>
              <a:ext cx="98" cy="23"/>
            </a:xfrm>
            <a:custGeom>
              <a:avLst/>
              <a:gdLst>
                <a:gd name="T0" fmla="*/ 24 w 28"/>
                <a:gd name="T1" fmla="*/ 2 h 8"/>
                <a:gd name="T2" fmla="*/ 4 w 28"/>
                <a:gd name="T3" fmla="*/ 0 h 8"/>
                <a:gd name="T4" fmla="*/ 3 w 28"/>
                <a:gd name="T5" fmla="*/ 5 h 8"/>
                <a:gd name="T6" fmla="*/ 25 w 28"/>
                <a:gd name="T7" fmla="*/ 6 h 8"/>
                <a:gd name="T8" fmla="*/ 24 w 28"/>
                <a:gd name="T9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24" y="2"/>
                  </a:moveTo>
                  <a:cubicBezTo>
                    <a:pt x="17" y="3"/>
                    <a:pt x="11" y="3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ubicBezTo>
                    <a:pt x="10" y="7"/>
                    <a:pt x="18" y="8"/>
                    <a:pt x="25" y="6"/>
                  </a:cubicBezTo>
                  <a:cubicBezTo>
                    <a:pt x="28" y="5"/>
                    <a:pt x="27" y="1"/>
                    <a:pt x="24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0" name="Freeform 79"/>
            <p:cNvSpPr/>
            <p:nvPr/>
          </p:nvSpPr>
          <p:spPr bwMode="auto">
            <a:xfrm>
              <a:off x="5727" y="4103"/>
              <a:ext cx="98" cy="18"/>
            </a:xfrm>
            <a:custGeom>
              <a:avLst/>
              <a:gdLst>
                <a:gd name="T0" fmla="*/ 26 w 28"/>
                <a:gd name="T1" fmla="*/ 1 h 6"/>
                <a:gd name="T2" fmla="*/ 3 w 28"/>
                <a:gd name="T3" fmla="*/ 0 h 6"/>
                <a:gd name="T4" fmla="*/ 3 w 28"/>
                <a:gd name="T5" fmla="*/ 4 h 6"/>
                <a:gd name="T6" fmla="*/ 26 w 28"/>
                <a:gd name="T7" fmla="*/ 5 h 6"/>
                <a:gd name="T8" fmla="*/ 26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6" y="1"/>
                  </a:moveTo>
                  <a:cubicBezTo>
                    <a:pt x="18" y="0"/>
                    <a:pt x="11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11" y="4"/>
                    <a:pt x="18" y="4"/>
                    <a:pt x="26" y="5"/>
                  </a:cubicBezTo>
                  <a:cubicBezTo>
                    <a:pt x="28" y="6"/>
                    <a:pt x="28" y="1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1" name="Freeform 80"/>
            <p:cNvSpPr/>
            <p:nvPr/>
          </p:nvSpPr>
          <p:spPr bwMode="auto">
            <a:xfrm>
              <a:off x="5850" y="4092"/>
              <a:ext cx="109" cy="20"/>
            </a:xfrm>
            <a:custGeom>
              <a:avLst/>
              <a:gdLst>
                <a:gd name="T0" fmla="*/ 27 w 31"/>
                <a:gd name="T1" fmla="*/ 1 h 7"/>
                <a:gd name="T2" fmla="*/ 3 w 31"/>
                <a:gd name="T3" fmla="*/ 3 h 7"/>
                <a:gd name="T4" fmla="*/ 3 w 31"/>
                <a:gd name="T5" fmla="*/ 7 h 7"/>
                <a:gd name="T6" fmla="*/ 28 w 31"/>
                <a:gd name="T7" fmla="*/ 5 h 7"/>
                <a:gd name="T8" fmla="*/ 27 w 31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7" y="1"/>
                  </a:moveTo>
                  <a:cubicBezTo>
                    <a:pt x="19" y="2"/>
                    <a:pt x="11" y="3"/>
                    <a:pt x="3" y="3"/>
                  </a:cubicBezTo>
                  <a:cubicBezTo>
                    <a:pt x="0" y="3"/>
                    <a:pt x="0" y="7"/>
                    <a:pt x="3" y="7"/>
                  </a:cubicBezTo>
                  <a:cubicBezTo>
                    <a:pt x="11" y="7"/>
                    <a:pt x="20" y="6"/>
                    <a:pt x="28" y="5"/>
                  </a:cubicBezTo>
                  <a:cubicBezTo>
                    <a:pt x="31" y="4"/>
                    <a:pt x="30" y="0"/>
                    <a:pt x="27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2" name="Freeform 81"/>
            <p:cNvSpPr/>
            <p:nvPr/>
          </p:nvSpPr>
          <p:spPr bwMode="auto">
            <a:xfrm>
              <a:off x="5988" y="4097"/>
              <a:ext cx="102" cy="18"/>
            </a:xfrm>
            <a:custGeom>
              <a:avLst/>
              <a:gdLst>
                <a:gd name="T0" fmla="*/ 26 w 29"/>
                <a:gd name="T1" fmla="*/ 2 h 6"/>
                <a:gd name="T2" fmla="*/ 3 w 29"/>
                <a:gd name="T3" fmla="*/ 1 h 6"/>
                <a:gd name="T4" fmla="*/ 3 w 29"/>
                <a:gd name="T5" fmla="*/ 5 h 6"/>
                <a:gd name="T6" fmla="*/ 26 w 29"/>
                <a:gd name="T7" fmla="*/ 6 h 6"/>
                <a:gd name="T8" fmla="*/ 26 w 29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6" y="2"/>
                  </a:moveTo>
                  <a:cubicBezTo>
                    <a:pt x="19" y="1"/>
                    <a:pt x="11" y="0"/>
                    <a:pt x="3" y="1"/>
                  </a:cubicBezTo>
                  <a:cubicBezTo>
                    <a:pt x="0" y="1"/>
                    <a:pt x="0" y="5"/>
                    <a:pt x="3" y="5"/>
                  </a:cubicBezTo>
                  <a:cubicBezTo>
                    <a:pt x="11" y="4"/>
                    <a:pt x="19" y="6"/>
                    <a:pt x="26" y="6"/>
                  </a:cubicBezTo>
                  <a:cubicBezTo>
                    <a:pt x="29" y="6"/>
                    <a:pt x="29" y="2"/>
                    <a:pt x="26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3" name="Freeform 82"/>
            <p:cNvSpPr/>
            <p:nvPr/>
          </p:nvSpPr>
          <p:spPr bwMode="auto">
            <a:xfrm>
              <a:off x="6136" y="4100"/>
              <a:ext cx="102" cy="18"/>
            </a:xfrm>
            <a:custGeom>
              <a:avLst/>
              <a:gdLst>
                <a:gd name="T0" fmla="*/ 27 w 29"/>
                <a:gd name="T1" fmla="*/ 0 h 6"/>
                <a:gd name="T2" fmla="*/ 3 w 29"/>
                <a:gd name="T3" fmla="*/ 1 h 6"/>
                <a:gd name="T4" fmla="*/ 3 w 29"/>
                <a:gd name="T5" fmla="*/ 5 h 6"/>
                <a:gd name="T6" fmla="*/ 27 w 29"/>
                <a:gd name="T7" fmla="*/ 4 h 6"/>
                <a:gd name="T8" fmla="*/ 27 w 29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7" y="0"/>
                  </a:moveTo>
                  <a:cubicBezTo>
                    <a:pt x="19" y="0"/>
                    <a:pt x="11" y="0"/>
                    <a:pt x="3" y="1"/>
                  </a:cubicBezTo>
                  <a:cubicBezTo>
                    <a:pt x="0" y="1"/>
                    <a:pt x="0" y="6"/>
                    <a:pt x="3" y="5"/>
                  </a:cubicBezTo>
                  <a:cubicBezTo>
                    <a:pt x="11" y="4"/>
                    <a:pt x="19" y="4"/>
                    <a:pt x="27" y="4"/>
                  </a:cubicBezTo>
                  <a:cubicBezTo>
                    <a:pt x="29" y="4"/>
                    <a:pt x="29" y="0"/>
                    <a:pt x="27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4" name="Freeform 83"/>
            <p:cNvSpPr/>
            <p:nvPr/>
          </p:nvSpPr>
          <p:spPr bwMode="auto">
            <a:xfrm>
              <a:off x="6298" y="4100"/>
              <a:ext cx="92" cy="18"/>
            </a:xfrm>
            <a:custGeom>
              <a:avLst/>
              <a:gdLst>
                <a:gd name="T0" fmla="*/ 23 w 26"/>
                <a:gd name="T1" fmla="*/ 2 h 6"/>
                <a:gd name="T2" fmla="*/ 4 w 26"/>
                <a:gd name="T3" fmla="*/ 1 h 6"/>
                <a:gd name="T4" fmla="*/ 3 w 26"/>
                <a:gd name="T5" fmla="*/ 5 h 6"/>
                <a:gd name="T6" fmla="*/ 23 w 26"/>
                <a:gd name="T7" fmla="*/ 6 h 6"/>
                <a:gd name="T8" fmla="*/ 23 w 26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23" y="2"/>
                  </a:moveTo>
                  <a:cubicBezTo>
                    <a:pt x="17" y="2"/>
                    <a:pt x="10" y="2"/>
                    <a:pt x="4" y="1"/>
                  </a:cubicBezTo>
                  <a:cubicBezTo>
                    <a:pt x="1" y="0"/>
                    <a:pt x="0" y="5"/>
                    <a:pt x="3" y="5"/>
                  </a:cubicBezTo>
                  <a:cubicBezTo>
                    <a:pt x="10" y="6"/>
                    <a:pt x="16" y="6"/>
                    <a:pt x="23" y="6"/>
                  </a:cubicBezTo>
                  <a:cubicBezTo>
                    <a:pt x="26" y="6"/>
                    <a:pt x="26" y="2"/>
                    <a:pt x="23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5" name="Freeform 84"/>
            <p:cNvSpPr/>
            <p:nvPr/>
          </p:nvSpPr>
          <p:spPr bwMode="auto">
            <a:xfrm>
              <a:off x="6428" y="4103"/>
              <a:ext cx="99" cy="18"/>
            </a:xfrm>
            <a:custGeom>
              <a:avLst/>
              <a:gdLst>
                <a:gd name="T0" fmla="*/ 25 w 28"/>
                <a:gd name="T1" fmla="*/ 1 h 6"/>
                <a:gd name="T2" fmla="*/ 3 w 28"/>
                <a:gd name="T3" fmla="*/ 1 h 6"/>
                <a:gd name="T4" fmla="*/ 3 w 28"/>
                <a:gd name="T5" fmla="*/ 5 h 6"/>
                <a:gd name="T6" fmla="*/ 25 w 28"/>
                <a:gd name="T7" fmla="*/ 5 h 6"/>
                <a:gd name="T8" fmla="*/ 25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5" y="1"/>
                  </a:moveTo>
                  <a:cubicBezTo>
                    <a:pt x="17" y="1"/>
                    <a:pt x="10" y="2"/>
                    <a:pt x="3" y="1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10" y="6"/>
                    <a:pt x="17" y="5"/>
                    <a:pt x="25" y="5"/>
                  </a:cubicBezTo>
                  <a:cubicBezTo>
                    <a:pt x="28" y="5"/>
                    <a:pt x="28" y="1"/>
                    <a:pt x="25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6" name="Freeform 85"/>
            <p:cNvSpPr/>
            <p:nvPr/>
          </p:nvSpPr>
          <p:spPr bwMode="auto">
            <a:xfrm>
              <a:off x="6545" y="4103"/>
              <a:ext cx="92" cy="21"/>
            </a:xfrm>
            <a:custGeom>
              <a:avLst/>
              <a:gdLst>
                <a:gd name="T0" fmla="*/ 22 w 26"/>
                <a:gd name="T1" fmla="*/ 1 h 7"/>
                <a:gd name="T2" fmla="*/ 4 w 26"/>
                <a:gd name="T3" fmla="*/ 1 h 7"/>
                <a:gd name="T4" fmla="*/ 3 w 26"/>
                <a:gd name="T5" fmla="*/ 5 h 7"/>
                <a:gd name="T6" fmla="*/ 23 w 26"/>
                <a:gd name="T7" fmla="*/ 5 h 7"/>
                <a:gd name="T8" fmla="*/ 22 w 26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">
                  <a:moveTo>
                    <a:pt x="22" y="1"/>
                  </a:moveTo>
                  <a:cubicBezTo>
                    <a:pt x="16" y="2"/>
                    <a:pt x="10" y="3"/>
                    <a:pt x="4" y="1"/>
                  </a:cubicBezTo>
                  <a:cubicBezTo>
                    <a:pt x="1" y="0"/>
                    <a:pt x="0" y="4"/>
                    <a:pt x="3" y="5"/>
                  </a:cubicBezTo>
                  <a:cubicBezTo>
                    <a:pt x="9" y="7"/>
                    <a:pt x="16" y="6"/>
                    <a:pt x="23" y="5"/>
                  </a:cubicBezTo>
                  <a:cubicBezTo>
                    <a:pt x="26" y="5"/>
                    <a:pt x="25" y="0"/>
                    <a:pt x="22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7" name="Freeform 86"/>
            <p:cNvSpPr/>
            <p:nvPr/>
          </p:nvSpPr>
          <p:spPr bwMode="auto">
            <a:xfrm>
              <a:off x="6682" y="4103"/>
              <a:ext cx="110" cy="18"/>
            </a:xfrm>
            <a:custGeom>
              <a:avLst/>
              <a:gdLst>
                <a:gd name="T0" fmla="*/ 28 w 31"/>
                <a:gd name="T1" fmla="*/ 2 h 6"/>
                <a:gd name="T2" fmla="*/ 3 w 31"/>
                <a:gd name="T3" fmla="*/ 1 h 6"/>
                <a:gd name="T4" fmla="*/ 3 w 31"/>
                <a:gd name="T5" fmla="*/ 5 h 6"/>
                <a:gd name="T6" fmla="*/ 28 w 31"/>
                <a:gd name="T7" fmla="*/ 6 h 6"/>
                <a:gd name="T8" fmla="*/ 28 w 31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">
                  <a:moveTo>
                    <a:pt x="28" y="2"/>
                  </a:moveTo>
                  <a:cubicBezTo>
                    <a:pt x="19" y="2"/>
                    <a:pt x="11" y="2"/>
                    <a:pt x="3" y="1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11" y="6"/>
                    <a:pt x="19" y="6"/>
                    <a:pt x="28" y="6"/>
                  </a:cubicBezTo>
                  <a:cubicBezTo>
                    <a:pt x="31" y="6"/>
                    <a:pt x="31" y="2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8" name="Freeform 87"/>
            <p:cNvSpPr/>
            <p:nvPr/>
          </p:nvSpPr>
          <p:spPr bwMode="auto">
            <a:xfrm>
              <a:off x="6820" y="4103"/>
              <a:ext cx="106" cy="21"/>
            </a:xfrm>
            <a:custGeom>
              <a:avLst/>
              <a:gdLst>
                <a:gd name="T0" fmla="*/ 27 w 30"/>
                <a:gd name="T1" fmla="*/ 2 h 7"/>
                <a:gd name="T2" fmla="*/ 3 w 30"/>
                <a:gd name="T3" fmla="*/ 1 h 7"/>
                <a:gd name="T4" fmla="*/ 3 w 30"/>
                <a:gd name="T5" fmla="*/ 5 h 7"/>
                <a:gd name="T6" fmla="*/ 26 w 30"/>
                <a:gd name="T7" fmla="*/ 6 h 7"/>
                <a:gd name="T8" fmla="*/ 27 w 30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7">
                  <a:moveTo>
                    <a:pt x="27" y="2"/>
                  </a:move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5"/>
                    <a:pt x="3" y="5"/>
                  </a:cubicBezTo>
                  <a:cubicBezTo>
                    <a:pt x="11" y="5"/>
                    <a:pt x="19" y="4"/>
                    <a:pt x="26" y="6"/>
                  </a:cubicBezTo>
                  <a:cubicBezTo>
                    <a:pt x="29" y="7"/>
                    <a:pt x="30" y="3"/>
                    <a:pt x="27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9" name="Freeform 88"/>
            <p:cNvSpPr/>
            <p:nvPr/>
          </p:nvSpPr>
          <p:spPr bwMode="auto">
            <a:xfrm>
              <a:off x="6961" y="4106"/>
              <a:ext cx="92" cy="18"/>
            </a:xfrm>
            <a:custGeom>
              <a:avLst/>
              <a:gdLst>
                <a:gd name="T0" fmla="*/ 23 w 26"/>
                <a:gd name="T1" fmla="*/ 2 h 6"/>
                <a:gd name="T2" fmla="*/ 4 w 26"/>
                <a:gd name="T3" fmla="*/ 1 h 6"/>
                <a:gd name="T4" fmla="*/ 3 w 26"/>
                <a:gd name="T5" fmla="*/ 5 h 6"/>
                <a:gd name="T6" fmla="*/ 23 w 26"/>
                <a:gd name="T7" fmla="*/ 6 h 6"/>
                <a:gd name="T8" fmla="*/ 23 w 26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23" y="2"/>
                  </a:moveTo>
                  <a:cubicBezTo>
                    <a:pt x="17" y="2"/>
                    <a:pt x="10" y="2"/>
                    <a:pt x="4" y="1"/>
                  </a:cubicBezTo>
                  <a:cubicBezTo>
                    <a:pt x="1" y="0"/>
                    <a:pt x="0" y="5"/>
                    <a:pt x="3" y="5"/>
                  </a:cubicBezTo>
                  <a:cubicBezTo>
                    <a:pt x="10" y="6"/>
                    <a:pt x="17" y="6"/>
                    <a:pt x="23" y="6"/>
                  </a:cubicBezTo>
                  <a:cubicBezTo>
                    <a:pt x="26" y="6"/>
                    <a:pt x="26" y="2"/>
                    <a:pt x="23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0" name="Freeform 89"/>
            <p:cNvSpPr/>
            <p:nvPr/>
          </p:nvSpPr>
          <p:spPr bwMode="auto">
            <a:xfrm>
              <a:off x="7081" y="4106"/>
              <a:ext cx="113" cy="24"/>
            </a:xfrm>
            <a:custGeom>
              <a:avLst/>
              <a:gdLst>
                <a:gd name="T0" fmla="*/ 28 w 32"/>
                <a:gd name="T1" fmla="*/ 1 h 8"/>
                <a:gd name="T2" fmla="*/ 3 w 32"/>
                <a:gd name="T3" fmla="*/ 2 h 8"/>
                <a:gd name="T4" fmla="*/ 3 w 32"/>
                <a:gd name="T5" fmla="*/ 6 h 8"/>
                <a:gd name="T6" fmla="*/ 29 w 32"/>
                <a:gd name="T7" fmla="*/ 5 h 8"/>
                <a:gd name="T8" fmla="*/ 28 w 32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8">
                  <a:moveTo>
                    <a:pt x="28" y="1"/>
                  </a:moveTo>
                  <a:cubicBezTo>
                    <a:pt x="20" y="3"/>
                    <a:pt x="11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2" y="6"/>
                    <a:pt x="21" y="8"/>
                    <a:pt x="29" y="5"/>
                  </a:cubicBezTo>
                  <a:cubicBezTo>
                    <a:pt x="32" y="4"/>
                    <a:pt x="31" y="0"/>
                    <a:pt x="28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1" name="Freeform 90"/>
            <p:cNvSpPr/>
            <p:nvPr/>
          </p:nvSpPr>
          <p:spPr bwMode="auto">
            <a:xfrm>
              <a:off x="7219" y="4103"/>
              <a:ext cx="95" cy="18"/>
            </a:xfrm>
            <a:custGeom>
              <a:avLst/>
              <a:gdLst>
                <a:gd name="T0" fmla="*/ 23 w 27"/>
                <a:gd name="T1" fmla="*/ 1 h 6"/>
                <a:gd name="T2" fmla="*/ 3 w 27"/>
                <a:gd name="T3" fmla="*/ 2 h 6"/>
                <a:gd name="T4" fmla="*/ 3 w 27"/>
                <a:gd name="T5" fmla="*/ 6 h 6"/>
                <a:gd name="T6" fmla="*/ 24 w 27"/>
                <a:gd name="T7" fmla="*/ 5 h 6"/>
                <a:gd name="T8" fmla="*/ 23 w 27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23" y="1"/>
                  </a:moveTo>
                  <a:cubicBezTo>
                    <a:pt x="16" y="2"/>
                    <a:pt x="10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0" y="6"/>
                    <a:pt x="17" y="6"/>
                    <a:pt x="24" y="5"/>
                  </a:cubicBezTo>
                  <a:cubicBezTo>
                    <a:pt x="27" y="5"/>
                    <a:pt x="25" y="0"/>
                    <a:pt x="23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2" name="Freeform 91"/>
            <p:cNvSpPr/>
            <p:nvPr/>
          </p:nvSpPr>
          <p:spPr bwMode="auto">
            <a:xfrm>
              <a:off x="7321" y="4109"/>
              <a:ext cx="106" cy="15"/>
            </a:xfrm>
            <a:custGeom>
              <a:avLst/>
              <a:gdLst>
                <a:gd name="T0" fmla="*/ 27 w 30"/>
                <a:gd name="T1" fmla="*/ 0 h 5"/>
                <a:gd name="T2" fmla="*/ 3 w 30"/>
                <a:gd name="T3" fmla="*/ 1 h 5"/>
                <a:gd name="T4" fmla="*/ 3 w 30"/>
                <a:gd name="T5" fmla="*/ 5 h 5"/>
                <a:gd name="T6" fmla="*/ 27 w 30"/>
                <a:gd name="T7" fmla="*/ 4 h 5"/>
                <a:gd name="T8" fmla="*/ 27 w 30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5">
                  <a:moveTo>
                    <a:pt x="27" y="0"/>
                  </a:move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5"/>
                    <a:pt x="3" y="5"/>
                  </a:cubicBezTo>
                  <a:cubicBezTo>
                    <a:pt x="11" y="5"/>
                    <a:pt x="19" y="4"/>
                    <a:pt x="27" y="4"/>
                  </a:cubicBezTo>
                  <a:cubicBezTo>
                    <a:pt x="30" y="4"/>
                    <a:pt x="30" y="0"/>
                    <a:pt x="27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3" name="Freeform 92"/>
            <p:cNvSpPr/>
            <p:nvPr/>
          </p:nvSpPr>
          <p:spPr bwMode="auto">
            <a:xfrm>
              <a:off x="7448" y="4077"/>
              <a:ext cx="25" cy="59"/>
            </a:xfrm>
            <a:custGeom>
              <a:avLst/>
              <a:gdLst>
                <a:gd name="T0" fmla="*/ 1 w 7"/>
                <a:gd name="T1" fmla="*/ 7 h 20"/>
                <a:gd name="T2" fmla="*/ 1 w 7"/>
                <a:gd name="T3" fmla="*/ 7 h 20"/>
                <a:gd name="T4" fmla="*/ 2 w 7"/>
                <a:gd name="T5" fmla="*/ 17 h 20"/>
                <a:gd name="T6" fmla="*/ 7 w 7"/>
                <a:gd name="T7" fmla="*/ 17 h 20"/>
                <a:gd name="T8" fmla="*/ 6 w 7"/>
                <a:gd name="T9" fmla="*/ 3 h 20"/>
                <a:gd name="T10" fmla="*/ 2 w 7"/>
                <a:gd name="T11" fmla="*/ 1 h 20"/>
                <a:gd name="T12" fmla="*/ 0 w 7"/>
                <a:gd name="T13" fmla="*/ 3 h 20"/>
                <a:gd name="T14" fmla="*/ 1 w 7"/>
                <a:gd name="T15" fmla="*/ 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" h="20">
                  <a:moveTo>
                    <a:pt x="1" y="7"/>
                  </a:moveTo>
                  <a:cubicBezTo>
                    <a:pt x="1" y="7"/>
                    <a:pt x="1" y="7"/>
                    <a:pt x="1" y="7"/>
                  </a:cubicBezTo>
                  <a:cubicBezTo>
                    <a:pt x="2" y="10"/>
                    <a:pt x="2" y="14"/>
                    <a:pt x="2" y="17"/>
                  </a:cubicBezTo>
                  <a:cubicBezTo>
                    <a:pt x="2" y="20"/>
                    <a:pt x="7" y="20"/>
                    <a:pt x="7" y="17"/>
                  </a:cubicBezTo>
                  <a:cubicBezTo>
                    <a:pt x="7" y="13"/>
                    <a:pt x="6" y="8"/>
                    <a:pt x="6" y="3"/>
                  </a:cubicBezTo>
                  <a:cubicBezTo>
                    <a:pt x="6" y="1"/>
                    <a:pt x="4" y="0"/>
                    <a:pt x="2" y="1"/>
                  </a:cubicBezTo>
                  <a:cubicBezTo>
                    <a:pt x="1" y="2"/>
                    <a:pt x="1" y="2"/>
                    <a:pt x="0" y="3"/>
                  </a:cubicBezTo>
                  <a:cubicBezTo>
                    <a:pt x="0" y="4"/>
                    <a:pt x="1" y="5"/>
                    <a:pt x="1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4" name="Freeform 93"/>
            <p:cNvSpPr/>
            <p:nvPr/>
          </p:nvSpPr>
          <p:spPr bwMode="auto">
            <a:xfrm>
              <a:off x="7444" y="3994"/>
              <a:ext cx="22" cy="65"/>
            </a:xfrm>
            <a:custGeom>
              <a:avLst/>
              <a:gdLst>
                <a:gd name="T0" fmla="*/ 1 w 6"/>
                <a:gd name="T1" fmla="*/ 19 h 22"/>
                <a:gd name="T2" fmla="*/ 6 w 6"/>
                <a:gd name="T3" fmla="*/ 19 h 22"/>
                <a:gd name="T4" fmla="*/ 5 w 6"/>
                <a:gd name="T5" fmla="*/ 3 h 22"/>
                <a:gd name="T6" fmla="*/ 0 w 6"/>
                <a:gd name="T7" fmla="*/ 3 h 22"/>
                <a:gd name="T8" fmla="*/ 1 w 6"/>
                <a:gd name="T9" fmla="*/ 1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2">
                  <a:moveTo>
                    <a:pt x="1" y="19"/>
                  </a:moveTo>
                  <a:cubicBezTo>
                    <a:pt x="1" y="22"/>
                    <a:pt x="6" y="22"/>
                    <a:pt x="6" y="19"/>
                  </a:cubicBezTo>
                  <a:cubicBezTo>
                    <a:pt x="6" y="14"/>
                    <a:pt x="5" y="9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1" y="9"/>
                    <a:pt x="1" y="14"/>
                    <a:pt x="1" y="1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5" name="Freeform 94"/>
            <p:cNvSpPr/>
            <p:nvPr/>
          </p:nvSpPr>
          <p:spPr bwMode="auto">
            <a:xfrm>
              <a:off x="7444" y="3910"/>
              <a:ext cx="18" cy="63"/>
            </a:xfrm>
            <a:custGeom>
              <a:avLst/>
              <a:gdLst>
                <a:gd name="T0" fmla="*/ 0 w 5"/>
                <a:gd name="T1" fmla="*/ 5 h 21"/>
                <a:gd name="T2" fmla="*/ 1 w 5"/>
                <a:gd name="T3" fmla="*/ 6 h 21"/>
                <a:gd name="T4" fmla="*/ 0 w 5"/>
                <a:gd name="T5" fmla="*/ 11 h 21"/>
                <a:gd name="T6" fmla="*/ 0 w 5"/>
                <a:gd name="T7" fmla="*/ 15 h 21"/>
                <a:gd name="T8" fmla="*/ 0 w 5"/>
                <a:gd name="T9" fmla="*/ 17 h 21"/>
                <a:gd name="T10" fmla="*/ 0 w 5"/>
                <a:gd name="T11" fmla="*/ 17 h 21"/>
                <a:gd name="T12" fmla="*/ 0 w 5"/>
                <a:gd name="T13" fmla="*/ 18 h 21"/>
                <a:gd name="T14" fmla="*/ 0 w 5"/>
                <a:gd name="T15" fmla="*/ 19 h 21"/>
                <a:gd name="T16" fmla="*/ 5 w 5"/>
                <a:gd name="T17" fmla="*/ 18 h 21"/>
                <a:gd name="T18" fmla="*/ 5 w 5"/>
                <a:gd name="T19" fmla="*/ 7 h 21"/>
                <a:gd name="T20" fmla="*/ 5 w 5"/>
                <a:gd name="T21" fmla="*/ 2 h 21"/>
                <a:gd name="T22" fmla="*/ 0 w 5"/>
                <a:gd name="T23" fmla="*/ 3 h 21"/>
                <a:gd name="T24" fmla="*/ 0 w 5"/>
                <a:gd name="T25" fmla="*/ 5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21">
                  <a:moveTo>
                    <a:pt x="0" y="5"/>
                  </a:moveTo>
                  <a:cubicBezTo>
                    <a:pt x="0" y="5"/>
                    <a:pt x="1" y="6"/>
                    <a:pt x="1" y="6"/>
                  </a:cubicBezTo>
                  <a:cubicBezTo>
                    <a:pt x="1" y="8"/>
                    <a:pt x="0" y="9"/>
                    <a:pt x="0" y="11"/>
                  </a:cubicBezTo>
                  <a:cubicBezTo>
                    <a:pt x="0" y="12"/>
                    <a:pt x="0" y="14"/>
                    <a:pt x="0" y="15"/>
                  </a:cubicBezTo>
                  <a:cubicBezTo>
                    <a:pt x="0" y="16"/>
                    <a:pt x="0" y="16"/>
                    <a:pt x="0" y="17"/>
                  </a:cubicBezTo>
                  <a:cubicBezTo>
                    <a:pt x="0" y="17"/>
                    <a:pt x="0" y="18"/>
                    <a:pt x="0" y="17"/>
                  </a:cubicBezTo>
                  <a:cubicBezTo>
                    <a:pt x="0" y="17"/>
                    <a:pt x="0" y="17"/>
                    <a:pt x="0" y="18"/>
                  </a:cubicBezTo>
                  <a:cubicBezTo>
                    <a:pt x="0" y="18"/>
                    <a:pt x="0" y="18"/>
                    <a:pt x="0" y="19"/>
                  </a:cubicBezTo>
                  <a:cubicBezTo>
                    <a:pt x="1" y="21"/>
                    <a:pt x="4" y="20"/>
                    <a:pt x="5" y="18"/>
                  </a:cubicBezTo>
                  <a:cubicBezTo>
                    <a:pt x="5" y="15"/>
                    <a:pt x="5" y="11"/>
                    <a:pt x="5" y="7"/>
                  </a:cubicBezTo>
                  <a:cubicBezTo>
                    <a:pt x="5" y="6"/>
                    <a:pt x="5" y="3"/>
                    <a:pt x="5" y="2"/>
                  </a:cubicBezTo>
                  <a:cubicBezTo>
                    <a:pt x="3" y="0"/>
                    <a:pt x="1" y="1"/>
                    <a:pt x="0" y="3"/>
                  </a:cubicBezTo>
                  <a:cubicBezTo>
                    <a:pt x="0" y="4"/>
                    <a:pt x="0" y="5"/>
                    <a:pt x="0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6" name="Freeform 95"/>
            <p:cNvSpPr/>
            <p:nvPr/>
          </p:nvSpPr>
          <p:spPr bwMode="auto">
            <a:xfrm>
              <a:off x="7444" y="3827"/>
              <a:ext cx="18" cy="69"/>
            </a:xfrm>
            <a:custGeom>
              <a:avLst/>
              <a:gdLst>
                <a:gd name="T0" fmla="*/ 5 w 5"/>
                <a:gd name="T1" fmla="*/ 20 h 23"/>
                <a:gd name="T2" fmla="*/ 5 w 5"/>
                <a:gd name="T3" fmla="*/ 3 h 23"/>
                <a:gd name="T4" fmla="*/ 0 w 5"/>
                <a:gd name="T5" fmla="*/ 3 h 23"/>
                <a:gd name="T6" fmla="*/ 0 w 5"/>
                <a:gd name="T7" fmla="*/ 20 h 23"/>
                <a:gd name="T8" fmla="*/ 5 w 5"/>
                <a:gd name="T9" fmla="*/ 2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23">
                  <a:moveTo>
                    <a:pt x="5" y="20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3"/>
                    <a:pt x="5" y="23"/>
                    <a:pt x="5" y="2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7" name="Freeform 96"/>
            <p:cNvSpPr/>
            <p:nvPr/>
          </p:nvSpPr>
          <p:spPr bwMode="auto">
            <a:xfrm>
              <a:off x="7448" y="3747"/>
              <a:ext cx="18" cy="57"/>
            </a:xfrm>
            <a:custGeom>
              <a:avLst/>
              <a:gdLst>
                <a:gd name="T0" fmla="*/ 5 w 5"/>
                <a:gd name="T1" fmla="*/ 16 h 19"/>
                <a:gd name="T2" fmla="*/ 5 w 5"/>
                <a:gd name="T3" fmla="*/ 3 h 19"/>
                <a:gd name="T4" fmla="*/ 0 w 5"/>
                <a:gd name="T5" fmla="*/ 3 h 19"/>
                <a:gd name="T6" fmla="*/ 0 w 5"/>
                <a:gd name="T7" fmla="*/ 16 h 19"/>
                <a:gd name="T8" fmla="*/ 5 w 5"/>
                <a:gd name="T9" fmla="*/ 16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9">
                  <a:moveTo>
                    <a:pt x="5" y="16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9"/>
                    <a:pt x="5" y="19"/>
                    <a:pt x="5" y="1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8" name="Freeform 97"/>
            <p:cNvSpPr/>
            <p:nvPr/>
          </p:nvSpPr>
          <p:spPr bwMode="auto">
            <a:xfrm>
              <a:off x="7448" y="3658"/>
              <a:ext cx="18" cy="63"/>
            </a:xfrm>
            <a:custGeom>
              <a:avLst/>
              <a:gdLst>
                <a:gd name="T0" fmla="*/ 5 w 5"/>
                <a:gd name="T1" fmla="*/ 18 h 21"/>
                <a:gd name="T2" fmla="*/ 5 w 5"/>
                <a:gd name="T3" fmla="*/ 2 h 21"/>
                <a:gd name="T4" fmla="*/ 0 w 5"/>
                <a:gd name="T5" fmla="*/ 2 h 21"/>
                <a:gd name="T6" fmla="*/ 0 w 5"/>
                <a:gd name="T7" fmla="*/ 18 h 21"/>
                <a:gd name="T8" fmla="*/ 5 w 5"/>
                <a:gd name="T9" fmla="*/ 18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21">
                  <a:moveTo>
                    <a:pt x="5" y="18"/>
                  </a:moveTo>
                  <a:cubicBezTo>
                    <a:pt x="5" y="2"/>
                    <a:pt x="5" y="2"/>
                    <a:pt x="5" y="2"/>
                  </a:cubicBezTo>
                  <a:cubicBezTo>
                    <a:pt x="5" y="0"/>
                    <a:pt x="0" y="0"/>
                    <a:pt x="0" y="2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21"/>
                    <a:pt x="5" y="21"/>
                    <a:pt x="5" y="1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9" name="Freeform 98"/>
            <p:cNvSpPr/>
            <p:nvPr/>
          </p:nvSpPr>
          <p:spPr bwMode="auto">
            <a:xfrm>
              <a:off x="7444" y="3557"/>
              <a:ext cx="25" cy="80"/>
            </a:xfrm>
            <a:custGeom>
              <a:avLst/>
              <a:gdLst>
                <a:gd name="T0" fmla="*/ 2 w 7"/>
                <a:gd name="T1" fmla="*/ 24 h 27"/>
                <a:gd name="T2" fmla="*/ 7 w 7"/>
                <a:gd name="T3" fmla="*/ 23 h 27"/>
                <a:gd name="T4" fmla="*/ 5 w 7"/>
                <a:gd name="T5" fmla="*/ 3 h 27"/>
                <a:gd name="T6" fmla="*/ 0 w 7"/>
                <a:gd name="T7" fmla="*/ 4 h 27"/>
                <a:gd name="T8" fmla="*/ 2 w 7"/>
                <a:gd name="T9" fmla="*/ 2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7">
                  <a:moveTo>
                    <a:pt x="2" y="24"/>
                  </a:moveTo>
                  <a:cubicBezTo>
                    <a:pt x="3" y="27"/>
                    <a:pt x="7" y="26"/>
                    <a:pt x="7" y="23"/>
                  </a:cubicBezTo>
                  <a:cubicBezTo>
                    <a:pt x="6" y="17"/>
                    <a:pt x="6" y="10"/>
                    <a:pt x="5" y="3"/>
                  </a:cubicBezTo>
                  <a:cubicBezTo>
                    <a:pt x="4" y="0"/>
                    <a:pt x="0" y="1"/>
                    <a:pt x="0" y="4"/>
                  </a:cubicBezTo>
                  <a:cubicBezTo>
                    <a:pt x="1" y="11"/>
                    <a:pt x="1" y="18"/>
                    <a:pt x="2" y="2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0" name="Freeform 99"/>
            <p:cNvSpPr/>
            <p:nvPr/>
          </p:nvSpPr>
          <p:spPr bwMode="auto">
            <a:xfrm>
              <a:off x="7444" y="3462"/>
              <a:ext cx="25" cy="75"/>
            </a:xfrm>
            <a:custGeom>
              <a:avLst/>
              <a:gdLst>
                <a:gd name="T0" fmla="*/ 5 w 7"/>
                <a:gd name="T1" fmla="*/ 22 h 25"/>
                <a:gd name="T2" fmla="*/ 7 w 7"/>
                <a:gd name="T3" fmla="*/ 4 h 25"/>
                <a:gd name="T4" fmla="*/ 2 w 7"/>
                <a:gd name="T5" fmla="*/ 2 h 25"/>
                <a:gd name="T6" fmla="*/ 0 w 7"/>
                <a:gd name="T7" fmla="*/ 20 h 25"/>
                <a:gd name="T8" fmla="*/ 5 w 7"/>
                <a:gd name="T9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5">
                  <a:moveTo>
                    <a:pt x="5" y="22"/>
                  </a:moveTo>
                  <a:cubicBezTo>
                    <a:pt x="6" y="16"/>
                    <a:pt x="5" y="10"/>
                    <a:pt x="7" y="4"/>
                  </a:cubicBezTo>
                  <a:cubicBezTo>
                    <a:pt x="7" y="1"/>
                    <a:pt x="3" y="0"/>
                    <a:pt x="2" y="2"/>
                  </a:cubicBezTo>
                  <a:cubicBezTo>
                    <a:pt x="1" y="8"/>
                    <a:pt x="1" y="14"/>
                    <a:pt x="0" y="20"/>
                  </a:cubicBezTo>
                  <a:cubicBezTo>
                    <a:pt x="0" y="23"/>
                    <a:pt x="4" y="25"/>
                    <a:pt x="5" y="2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1" name="Freeform 100"/>
            <p:cNvSpPr/>
            <p:nvPr/>
          </p:nvSpPr>
          <p:spPr bwMode="auto">
            <a:xfrm>
              <a:off x="7448" y="3364"/>
              <a:ext cx="21" cy="75"/>
            </a:xfrm>
            <a:custGeom>
              <a:avLst/>
              <a:gdLst>
                <a:gd name="T0" fmla="*/ 5 w 6"/>
                <a:gd name="T1" fmla="*/ 22 h 25"/>
                <a:gd name="T2" fmla="*/ 6 w 6"/>
                <a:gd name="T3" fmla="*/ 3 h 25"/>
                <a:gd name="T4" fmla="*/ 1 w 6"/>
                <a:gd name="T5" fmla="*/ 3 h 25"/>
                <a:gd name="T6" fmla="*/ 0 w 6"/>
                <a:gd name="T7" fmla="*/ 22 h 25"/>
                <a:gd name="T8" fmla="*/ 5 w 6"/>
                <a:gd name="T9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5">
                  <a:moveTo>
                    <a:pt x="5" y="22"/>
                  </a:moveTo>
                  <a:cubicBezTo>
                    <a:pt x="5" y="16"/>
                    <a:pt x="6" y="10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10"/>
                    <a:pt x="0" y="16"/>
                    <a:pt x="0" y="22"/>
                  </a:cubicBezTo>
                  <a:cubicBezTo>
                    <a:pt x="0" y="25"/>
                    <a:pt x="5" y="25"/>
                    <a:pt x="5" y="2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2" name="Freeform 101"/>
            <p:cNvSpPr/>
            <p:nvPr/>
          </p:nvSpPr>
          <p:spPr bwMode="auto">
            <a:xfrm>
              <a:off x="7444" y="3272"/>
              <a:ext cx="25" cy="75"/>
            </a:xfrm>
            <a:custGeom>
              <a:avLst/>
              <a:gdLst>
                <a:gd name="T0" fmla="*/ 5 w 7"/>
                <a:gd name="T1" fmla="*/ 22 h 25"/>
                <a:gd name="T2" fmla="*/ 5 w 7"/>
                <a:gd name="T3" fmla="*/ 12 h 25"/>
                <a:gd name="T4" fmla="*/ 5 w 7"/>
                <a:gd name="T5" fmla="*/ 7 h 25"/>
                <a:gd name="T6" fmla="*/ 5 w 7"/>
                <a:gd name="T7" fmla="*/ 5 h 25"/>
                <a:gd name="T8" fmla="*/ 5 w 7"/>
                <a:gd name="T9" fmla="*/ 4 h 25"/>
                <a:gd name="T10" fmla="*/ 2 w 7"/>
                <a:gd name="T11" fmla="*/ 1 h 25"/>
                <a:gd name="T12" fmla="*/ 0 w 7"/>
                <a:gd name="T13" fmla="*/ 8 h 25"/>
                <a:gd name="T14" fmla="*/ 0 w 7"/>
                <a:gd name="T15" fmla="*/ 22 h 25"/>
                <a:gd name="T16" fmla="*/ 5 w 7"/>
                <a:gd name="T17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25">
                  <a:moveTo>
                    <a:pt x="5" y="22"/>
                  </a:moveTo>
                  <a:cubicBezTo>
                    <a:pt x="5" y="18"/>
                    <a:pt x="5" y="15"/>
                    <a:pt x="5" y="12"/>
                  </a:cubicBezTo>
                  <a:cubicBezTo>
                    <a:pt x="5" y="10"/>
                    <a:pt x="5" y="8"/>
                    <a:pt x="5" y="7"/>
                  </a:cubicBezTo>
                  <a:cubicBezTo>
                    <a:pt x="5" y="6"/>
                    <a:pt x="5" y="5"/>
                    <a:pt x="5" y="5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7" y="3"/>
                    <a:pt x="5" y="0"/>
                    <a:pt x="2" y="1"/>
                  </a:cubicBezTo>
                  <a:cubicBezTo>
                    <a:pt x="0" y="2"/>
                    <a:pt x="0" y="6"/>
                    <a:pt x="0" y="8"/>
                  </a:cubicBezTo>
                  <a:cubicBezTo>
                    <a:pt x="0" y="13"/>
                    <a:pt x="0" y="17"/>
                    <a:pt x="0" y="22"/>
                  </a:cubicBezTo>
                  <a:cubicBezTo>
                    <a:pt x="0" y="25"/>
                    <a:pt x="5" y="25"/>
                    <a:pt x="5" y="2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3" name="Freeform 102"/>
            <p:cNvSpPr/>
            <p:nvPr/>
          </p:nvSpPr>
          <p:spPr bwMode="auto">
            <a:xfrm>
              <a:off x="7451" y="3172"/>
              <a:ext cx="25" cy="77"/>
            </a:xfrm>
            <a:custGeom>
              <a:avLst/>
              <a:gdLst>
                <a:gd name="T0" fmla="*/ 0 w 7"/>
                <a:gd name="T1" fmla="*/ 7 h 26"/>
                <a:gd name="T2" fmla="*/ 1 w 7"/>
                <a:gd name="T3" fmla="*/ 16 h 26"/>
                <a:gd name="T4" fmla="*/ 1 w 7"/>
                <a:gd name="T5" fmla="*/ 19 h 26"/>
                <a:gd name="T6" fmla="*/ 2 w 7"/>
                <a:gd name="T7" fmla="*/ 21 h 26"/>
                <a:gd name="T8" fmla="*/ 5 w 7"/>
                <a:gd name="T9" fmla="*/ 23 h 26"/>
                <a:gd name="T10" fmla="*/ 5 w 7"/>
                <a:gd name="T11" fmla="*/ 14 h 26"/>
                <a:gd name="T12" fmla="*/ 5 w 7"/>
                <a:gd name="T13" fmla="*/ 8 h 26"/>
                <a:gd name="T14" fmla="*/ 5 w 7"/>
                <a:gd name="T15" fmla="*/ 6 h 26"/>
                <a:gd name="T16" fmla="*/ 5 w 7"/>
                <a:gd name="T17" fmla="*/ 3 h 26"/>
                <a:gd name="T18" fmla="*/ 1 w 7"/>
                <a:gd name="T19" fmla="*/ 2 h 26"/>
                <a:gd name="T20" fmla="*/ 0 w 7"/>
                <a:gd name="T21" fmla="*/ 7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" h="26">
                  <a:moveTo>
                    <a:pt x="0" y="7"/>
                  </a:moveTo>
                  <a:cubicBezTo>
                    <a:pt x="0" y="10"/>
                    <a:pt x="1" y="13"/>
                    <a:pt x="1" y="16"/>
                  </a:cubicBezTo>
                  <a:cubicBezTo>
                    <a:pt x="1" y="17"/>
                    <a:pt x="1" y="18"/>
                    <a:pt x="1" y="19"/>
                  </a:cubicBezTo>
                  <a:cubicBezTo>
                    <a:pt x="1" y="20"/>
                    <a:pt x="1" y="22"/>
                    <a:pt x="2" y="21"/>
                  </a:cubicBezTo>
                  <a:cubicBezTo>
                    <a:pt x="0" y="23"/>
                    <a:pt x="4" y="26"/>
                    <a:pt x="5" y="23"/>
                  </a:cubicBezTo>
                  <a:cubicBezTo>
                    <a:pt x="7" y="21"/>
                    <a:pt x="6" y="16"/>
                    <a:pt x="5" y="14"/>
                  </a:cubicBezTo>
                  <a:cubicBezTo>
                    <a:pt x="5" y="12"/>
                    <a:pt x="5" y="10"/>
                    <a:pt x="5" y="8"/>
                  </a:cubicBezTo>
                  <a:cubicBezTo>
                    <a:pt x="5" y="7"/>
                    <a:pt x="5" y="7"/>
                    <a:pt x="5" y="6"/>
                  </a:cubicBezTo>
                  <a:cubicBezTo>
                    <a:pt x="6" y="5"/>
                    <a:pt x="6" y="4"/>
                    <a:pt x="5" y="3"/>
                  </a:cubicBezTo>
                  <a:cubicBezTo>
                    <a:pt x="4" y="1"/>
                    <a:pt x="3" y="0"/>
                    <a:pt x="1" y="2"/>
                  </a:cubicBezTo>
                  <a:cubicBezTo>
                    <a:pt x="0" y="3"/>
                    <a:pt x="0" y="6"/>
                    <a:pt x="0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4" name="Freeform 103"/>
            <p:cNvSpPr/>
            <p:nvPr/>
          </p:nvSpPr>
          <p:spPr bwMode="auto">
            <a:xfrm>
              <a:off x="7444" y="3035"/>
              <a:ext cx="25" cy="101"/>
            </a:xfrm>
            <a:custGeom>
              <a:avLst/>
              <a:gdLst>
                <a:gd name="T0" fmla="*/ 0 w 7"/>
                <a:gd name="T1" fmla="*/ 4 h 34"/>
                <a:gd name="T2" fmla="*/ 1 w 7"/>
                <a:gd name="T3" fmla="*/ 31 h 34"/>
                <a:gd name="T4" fmla="*/ 6 w 7"/>
                <a:gd name="T5" fmla="*/ 31 h 34"/>
                <a:gd name="T6" fmla="*/ 6 w 7"/>
                <a:gd name="T7" fmla="*/ 10 h 34"/>
                <a:gd name="T8" fmla="*/ 6 w 7"/>
                <a:gd name="T9" fmla="*/ 7 h 34"/>
                <a:gd name="T10" fmla="*/ 4 w 7"/>
                <a:gd name="T11" fmla="*/ 2 h 34"/>
                <a:gd name="T12" fmla="*/ 0 w 7"/>
                <a:gd name="T13" fmla="*/ 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4">
                  <a:moveTo>
                    <a:pt x="0" y="4"/>
                  </a:moveTo>
                  <a:cubicBezTo>
                    <a:pt x="2" y="13"/>
                    <a:pt x="1" y="22"/>
                    <a:pt x="1" y="31"/>
                  </a:cubicBezTo>
                  <a:cubicBezTo>
                    <a:pt x="1" y="34"/>
                    <a:pt x="6" y="34"/>
                    <a:pt x="6" y="31"/>
                  </a:cubicBezTo>
                  <a:cubicBezTo>
                    <a:pt x="6" y="24"/>
                    <a:pt x="6" y="17"/>
                    <a:pt x="6" y="10"/>
                  </a:cubicBezTo>
                  <a:cubicBezTo>
                    <a:pt x="6" y="9"/>
                    <a:pt x="7" y="8"/>
                    <a:pt x="6" y="7"/>
                  </a:cubicBezTo>
                  <a:cubicBezTo>
                    <a:pt x="6" y="5"/>
                    <a:pt x="5" y="4"/>
                    <a:pt x="4" y="2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5" name="Freeform 104"/>
            <p:cNvSpPr/>
            <p:nvPr/>
          </p:nvSpPr>
          <p:spPr bwMode="auto">
            <a:xfrm>
              <a:off x="7448" y="2943"/>
              <a:ext cx="21" cy="62"/>
            </a:xfrm>
            <a:custGeom>
              <a:avLst/>
              <a:gdLst>
                <a:gd name="T0" fmla="*/ 5 w 6"/>
                <a:gd name="T1" fmla="*/ 18 h 21"/>
                <a:gd name="T2" fmla="*/ 6 w 6"/>
                <a:gd name="T3" fmla="*/ 3 h 21"/>
                <a:gd name="T4" fmla="*/ 1 w 6"/>
                <a:gd name="T5" fmla="*/ 3 h 21"/>
                <a:gd name="T6" fmla="*/ 0 w 6"/>
                <a:gd name="T7" fmla="*/ 18 h 21"/>
                <a:gd name="T8" fmla="*/ 5 w 6"/>
                <a:gd name="T9" fmla="*/ 18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1">
                  <a:moveTo>
                    <a:pt x="5" y="18"/>
                  </a:moveTo>
                  <a:cubicBezTo>
                    <a:pt x="5" y="13"/>
                    <a:pt x="6" y="8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8"/>
                    <a:pt x="1" y="13"/>
                    <a:pt x="0" y="18"/>
                  </a:cubicBezTo>
                  <a:cubicBezTo>
                    <a:pt x="0" y="21"/>
                    <a:pt x="4" y="21"/>
                    <a:pt x="5" y="1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6" name="Freeform 105"/>
            <p:cNvSpPr/>
            <p:nvPr/>
          </p:nvSpPr>
          <p:spPr bwMode="auto">
            <a:xfrm>
              <a:off x="7448" y="2827"/>
              <a:ext cx="25" cy="83"/>
            </a:xfrm>
            <a:custGeom>
              <a:avLst/>
              <a:gdLst>
                <a:gd name="T0" fmla="*/ 2 w 7"/>
                <a:gd name="T1" fmla="*/ 25 h 28"/>
                <a:gd name="T2" fmla="*/ 7 w 7"/>
                <a:gd name="T3" fmla="*/ 25 h 28"/>
                <a:gd name="T4" fmla="*/ 5 w 7"/>
                <a:gd name="T5" fmla="*/ 3 h 28"/>
                <a:gd name="T6" fmla="*/ 0 w 7"/>
                <a:gd name="T7" fmla="*/ 3 h 28"/>
                <a:gd name="T8" fmla="*/ 2 w 7"/>
                <a:gd name="T9" fmla="*/ 2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8">
                  <a:moveTo>
                    <a:pt x="2" y="25"/>
                  </a:moveTo>
                  <a:cubicBezTo>
                    <a:pt x="3" y="28"/>
                    <a:pt x="7" y="28"/>
                    <a:pt x="7" y="25"/>
                  </a:cubicBezTo>
                  <a:cubicBezTo>
                    <a:pt x="6" y="18"/>
                    <a:pt x="6" y="10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1" y="10"/>
                    <a:pt x="1" y="18"/>
                    <a:pt x="2" y="2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7" name="Freeform 106"/>
            <p:cNvSpPr/>
            <p:nvPr/>
          </p:nvSpPr>
          <p:spPr bwMode="auto">
            <a:xfrm>
              <a:off x="7441" y="2703"/>
              <a:ext cx="21" cy="92"/>
            </a:xfrm>
            <a:custGeom>
              <a:avLst/>
              <a:gdLst>
                <a:gd name="T0" fmla="*/ 1 w 6"/>
                <a:gd name="T1" fmla="*/ 28 h 31"/>
                <a:gd name="T2" fmla="*/ 6 w 6"/>
                <a:gd name="T3" fmla="*/ 28 h 31"/>
                <a:gd name="T4" fmla="*/ 5 w 6"/>
                <a:gd name="T5" fmla="*/ 3 h 31"/>
                <a:gd name="T6" fmla="*/ 0 w 6"/>
                <a:gd name="T7" fmla="*/ 3 h 31"/>
                <a:gd name="T8" fmla="*/ 1 w 6"/>
                <a:gd name="T9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1">
                  <a:moveTo>
                    <a:pt x="1" y="28"/>
                  </a:moveTo>
                  <a:cubicBezTo>
                    <a:pt x="1" y="31"/>
                    <a:pt x="6" y="31"/>
                    <a:pt x="6" y="28"/>
                  </a:cubicBezTo>
                  <a:cubicBezTo>
                    <a:pt x="6" y="20"/>
                    <a:pt x="6" y="11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1" y="11"/>
                    <a:pt x="1" y="20"/>
                    <a:pt x="1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8" name="Freeform 107"/>
            <p:cNvSpPr/>
            <p:nvPr/>
          </p:nvSpPr>
          <p:spPr bwMode="auto">
            <a:xfrm>
              <a:off x="7444" y="2581"/>
              <a:ext cx="22" cy="83"/>
            </a:xfrm>
            <a:custGeom>
              <a:avLst/>
              <a:gdLst>
                <a:gd name="T0" fmla="*/ 1 w 6"/>
                <a:gd name="T1" fmla="*/ 4 h 28"/>
                <a:gd name="T2" fmla="*/ 1 w 6"/>
                <a:gd name="T3" fmla="*/ 4 h 28"/>
                <a:gd name="T4" fmla="*/ 0 w 6"/>
                <a:gd name="T5" fmla="*/ 25 h 28"/>
                <a:gd name="T6" fmla="*/ 5 w 6"/>
                <a:gd name="T7" fmla="*/ 25 h 28"/>
                <a:gd name="T8" fmla="*/ 5 w 6"/>
                <a:gd name="T9" fmla="*/ 13 h 28"/>
                <a:gd name="T10" fmla="*/ 5 w 6"/>
                <a:gd name="T11" fmla="*/ 7 h 28"/>
                <a:gd name="T12" fmla="*/ 6 w 6"/>
                <a:gd name="T13" fmla="*/ 4 h 28"/>
                <a:gd name="T14" fmla="*/ 6 w 6"/>
                <a:gd name="T15" fmla="*/ 4 h 28"/>
                <a:gd name="T16" fmla="*/ 6 w 6"/>
                <a:gd name="T17" fmla="*/ 4 h 28"/>
                <a:gd name="T18" fmla="*/ 1 w 6"/>
                <a:gd name="T19" fmla="*/ 3 h 28"/>
                <a:gd name="T20" fmla="*/ 1 w 6"/>
                <a:gd name="T21" fmla="*/ 4 h 28"/>
                <a:gd name="T22" fmla="*/ 1 w 6"/>
                <a:gd name="T23" fmla="*/ 4 h 28"/>
                <a:gd name="T24" fmla="*/ 1 w 6"/>
                <a:gd name="T25" fmla="*/ 4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" h="28"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0" y="11"/>
                    <a:pt x="0" y="18"/>
                    <a:pt x="0" y="25"/>
                  </a:cubicBezTo>
                  <a:cubicBezTo>
                    <a:pt x="0" y="28"/>
                    <a:pt x="5" y="28"/>
                    <a:pt x="5" y="25"/>
                  </a:cubicBezTo>
                  <a:cubicBezTo>
                    <a:pt x="5" y="21"/>
                    <a:pt x="5" y="17"/>
                    <a:pt x="5" y="13"/>
                  </a:cubicBezTo>
                  <a:cubicBezTo>
                    <a:pt x="5" y="11"/>
                    <a:pt x="5" y="9"/>
                    <a:pt x="5" y="7"/>
                  </a:cubicBezTo>
                  <a:cubicBezTo>
                    <a:pt x="5" y="7"/>
                    <a:pt x="6" y="4"/>
                    <a:pt x="6" y="4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5" y="1"/>
                    <a:pt x="2" y="0"/>
                    <a:pt x="1" y="3"/>
                  </a:cubicBezTo>
                  <a:cubicBezTo>
                    <a:pt x="1" y="3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9" name="Freeform 108"/>
            <p:cNvSpPr/>
            <p:nvPr/>
          </p:nvSpPr>
          <p:spPr bwMode="auto">
            <a:xfrm>
              <a:off x="7455" y="2465"/>
              <a:ext cx="21" cy="98"/>
            </a:xfrm>
            <a:custGeom>
              <a:avLst/>
              <a:gdLst>
                <a:gd name="T0" fmla="*/ 5 w 6"/>
                <a:gd name="T1" fmla="*/ 30 h 33"/>
                <a:gd name="T2" fmla="*/ 5 w 6"/>
                <a:gd name="T3" fmla="*/ 10 h 33"/>
                <a:gd name="T4" fmla="*/ 6 w 6"/>
                <a:gd name="T5" fmla="*/ 8 h 33"/>
                <a:gd name="T6" fmla="*/ 5 w 6"/>
                <a:gd name="T7" fmla="*/ 3 h 33"/>
                <a:gd name="T8" fmla="*/ 0 w 6"/>
                <a:gd name="T9" fmla="*/ 3 h 33"/>
                <a:gd name="T10" fmla="*/ 0 w 6"/>
                <a:gd name="T11" fmla="*/ 30 h 33"/>
                <a:gd name="T12" fmla="*/ 5 w 6"/>
                <a:gd name="T13" fmla="*/ 3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33">
                  <a:moveTo>
                    <a:pt x="5" y="30"/>
                  </a:move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6" y="9"/>
                    <a:pt x="6" y="8"/>
                  </a:cubicBezTo>
                  <a:cubicBezTo>
                    <a:pt x="6" y="6"/>
                    <a:pt x="5" y="5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3"/>
                    <a:pt x="5" y="33"/>
                    <a:pt x="5" y="3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0" name="Freeform 109"/>
            <p:cNvSpPr/>
            <p:nvPr/>
          </p:nvSpPr>
          <p:spPr bwMode="auto">
            <a:xfrm>
              <a:off x="7444" y="2347"/>
              <a:ext cx="29" cy="89"/>
            </a:xfrm>
            <a:custGeom>
              <a:avLst/>
              <a:gdLst>
                <a:gd name="T0" fmla="*/ 1 w 8"/>
                <a:gd name="T1" fmla="*/ 4 h 30"/>
                <a:gd name="T2" fmla="*/ 2 w 8"/>
                <a:gd name="T3" fmla="*/ 27 h 30"/>
                <a:gd name="T4" fmla="*/ 7 w 8"/>
                <a:gd name="T5" fmla="*/ 27 h 30"/>
                <a:gd name="T6" fmla="*/ 6 w 8"/>
                <a:gd name="T7" fmla="*/ 3 h 30"/>
                <a:gd name="T8" fmla="*/ 1 w 8"/>
                <a:gd name="T9" fmla="*/ 4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0">
                  <a:moveTo>
                    <a:pt x="1" y="4"/>
                  </a:moveTo>
                  <a:cubicBezTo>
                    <a:pt x="3" y="11"/>
                    <a:pt x="2" y="20"/>
                    <a:pt x="2" y="27"/>
                  </a:cubicBezTo>
                  <a:cubicBezTo>
                    <a:pt x="2" y="30"/>
                    <a:pt x="7" y="30"/>
                    <a:pt x="7" y="27"/>
                  </a:cubicBezTo>
                  <a:cubicBezTo>
                    <a:pt x="7" y="19"/>
                    <a:pt x="8" y="11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1" name="Freeform 110"/>
            <p:cNvSpPr/>
            <p:nvPr/>
          </p:nvSpPr>
          <p:spPr bwMode="auto">
            <a:xfrm>
              <a:off x="7451" y="2231"/>
              <a:ext cx="18" cy="89"/>
            </a:xfrm>
            <a:custGeom>
              <a:avLst/>
              <a:gdLst>
                <a:gd name="T0" fmla="*/ 5 w 5"/>
                <a:gd name="T1" fmla="*/ 27 h 30"/>
                <a:gd name="T2" fmla="*/ 5 w 5"/>
                <a:gd name="T3" fmla="*/ 3 h 30"/>
                <a:gd name="T4" fmla="*/ 0 w 5"/>
                <a:gd name="T5" fmla="*/ 3 h 30"/>
                <a:gd name="T6" fmla="*/ 0 w 5"/>
                <a:gd name="T7" fmla="*/ 27 h 30"/>
                <a:gd name="T8" fmla="*/ 5 w 5"/>
                <a:gd name="T9" fmla="*/ 2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0">
                  <a:moveTo>
                    <a:pt x="5" y="27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30"/>
                    <a:pt x="5" y="30"/>
                    <a:pt x="5" y="2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2" name="Freeform 111"/>
            <p:cNvSpPr/>
            <p:nvPr/>
          </p:nvSpPr>
          <p:spPr bwMode="auto">
            <a:xfrm>
              <a:off x="7441" y="2109"/>
              <a:ext cx="28" cy="92"/>
            </a:xfrm>
            <a:custGeom>
              <a:avLst/>
              <a:gdLst>
                <a:gd name="T0" fmla="*/ 1 w 8"/>
                <a:gd name="T1" fmla="*/ 4 h 31"/>
                <a:gd name="T2" fmla="*/ 2 w 8"/>
                <a:gd name="T3" fmla="*/ 28 h 31"/>
                <a:gd name="T4" fmla="*/ 7 w 8"/>
                <a:gd name="T5" fmla="*/ 28 h 31"/>
                <a:gd name="T6" fmla="*/ 6 w 8"/>
                <a:gd name="T7" fmla="*/ 3 h 31"/>
                <a:gd name="T8" fmla="*/ 1 w 8"/>
                <a:gd name="T9" fmla="*/ 4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1">
                  <a:moveTo>
                    <a:pt x="1" y="4"/>
                  </a:moveTo>
                  <a:cubicBezTo>
                    <a:pt x="3" y="11"/>
                    <a:pt x="2" y="20"/>
                    <a:pt x="2" y="28"/>
                  </a:cubicBezTo>
                  <a:cubicBezTo>
                    <a:pt x="2" y="31"/>
                    <a:pt x="7" y="31"/>
                    <a:pt x="7" y="28"/>
                  </a:cubicBezTo>
                  <a:cubicBezTo>
                    <a:pt x="7" y="20"/>
                    <a:pt x="8" y="11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3" name="Freeform 112"/>
            <p:cNvSpPr/>
            <p:nvPr/>
          </p:nvSpPr>
          <p:spPr bwMode="auto">
            <a:xfrm>
              <a:off x="7444" y="1970"/>
              <a:ext cx="18" cy="112"/>
            </a:xfrm>
            <a:custGeom>
              <a:avLst/>
              <a:gdLst>
                <a:gd name="T0" fmla="*/ 5 w 5"/>
                <a:gd name="T1" fmla="*/ 35 h 38"/>
                <a:gd name="T2" fmla="*/ 5 w 5"/>
                <a:gd name="T3" fmla="*/ 3 h 38"/>
                <a:gd name="T4" fmla="*/ 0 w 5"/>
                <a:gd name="T5" fmla="*/ 3 h 38"/>
                <a:gd name="T6" fmla="*/ 0 w 5"/>
                <a:gd name="T7" fmla="*/ 35 h 38"/>
                <a:gd name="T8" fmla="*/ 5 w 5"/>
                <a:gd name="T9" fmla="*/ 35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8">
                  <a:moveTo>
                    <a:pt x="5" y="35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8"/>
                    <a:pt x="5" y="38"/>
                    <a:pt x="5" y="3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4" name="Freeform 113"/>
            <p:cNvSpPr/>
            <p:nvPr/>
          </p:nvSpPr>
          <p:spPr bwMode="auto">
            <a:xfrm>
              <a:off x="7444" y="1851"/>
              <a:ext cx="32" cy="107"/>
            </a:xfrm>
            <a:custGeom>
              <a:avLst/>
              <a:gdLst>
                <a:gd name="T0" fmla="*/ 1 w 9"/>
                <a:gd name="T1" fmla="*/ 33 h 36"/>
                <a:gd name="T2" fmla="*/ 6 w 9"/>
                <a:gd name="T3" fmla="*/ 33 h 36"/>
                <a:gd name="T4" fmla="*/ 8 w 9"/>
                <a:gd name="T5" fmla="*/ 4 h 36"/>
                <a:gd name="T6" fmla="*/ 3 w 9"/>
                <a:gd name="T7" fmla="*/ 2 h 36"/>
                <a:gd name="T8" fmla="*/ 1 w 9"/>
                <a:gd name="T9" fmla="*/ 3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" h="36">
                  <a:moveTo>
                    <a:pt x="1" y="33"/>
                  </a:moveTo>
                  <a:cubicBezTo>
                    <a:pt x="1" y="36"/>
                    <a:pt x="6" y="36"/>
                    <a:pt x="6" y="33"/>
                  </a:cubicBezTo>
                  <a:cubicBezTo>
                    <a:pt x="6" y="23"/>
                    <a:pt x="5" y="13"/>
                    <a:pt x="8" y="4"/>
                  </a:cubicBezTo>
                  <a:cubicBezTo>
                    <a:pt x="9" y="1"/>
                    <a:pt x="4" y="0"/>
                    <a:pt x="3" y="2"/>
                  </a:cubicBezTo>
                  <a:cubicBezTo>
                    <a:pt x="0" y="12"/>
                    <a:pt x="1" y="23"/>
                    <a:pt x="1" y="3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5" name="Freeform 114"/>
            <p:cNvSpPr/>
            <p:nvPr/>
          </p:nvSpPr>
          <p:spPr bwMode="auto">
            <a:xfrm>
              <a:off x="7441" y="1753"/>
              <a:ext cx="28" cy="80"/>
            </a:xfrm>
            <a:custGeom>
              <a:avLst/>
              <a:gdLst>
                <a:gd name="T0" fmla="*/ 3 w 8"/>
                <a:gd name="T1" fmla="*/ 5 h 27"/>
                <a:gd name="T2" fmla="*/ 3 w 8"/>
                <a:gd name="T3" fmla="*/ 24 h 27"/>
                <a:gd name="T4" fmla="*/ 8 w 8"/>
                <a:gd name="T5" fmla="*/ 24 h 27"/>
                <a:gd name="T6" fmla="*/ 8 w 8"/>
                <a:gd name="T7" fmla="*/ 9 h 27"/>
                <a:gd name="T8" fmla="*/ 4 w 8"/>
                <a:gd name="T9" fmla="*/ 0 h 27"/>
                <a:gd name="T10" fmla="*/ 3 w 8"/>
                <a:gd name="T11" fmla="*/ 5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27">
                  <a:moveTo>
                    <a:pt x="3" y="5"/>
                  </a:moveTo>
                  <a:cubicBezTo>
                    <a:pt x="4" y="5"/>
                    <a:pt x="3" y="22"/>
                    <a:pt x="3" y="24"/>
                  </a:cubicBezTo>
                  <a:cubicBezTo>
                    <a:pt x="3" y="27"/>
                    <a:pt x="8" y="27"/>
                    <a:pt x="8" y="24"/>
                  </a:cubicBezTo>
                  <a:cubicBezTo>
                    <a:pt x="8" y="19"/>
                    <a:pt x="8" y="14"/>
                    <a:pt x="8" y="9"/>
                  </a:cubicBezTo>
                  <a:cubicBezTo>
                    <a:pt x="8" y="6"/>
                    <a:pt x="7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6" name="Freeform 115"/>
            <p:cNvSpPr/>
            <p:nvPr/>
          </p:nvSpPr>
          <p:spPr bwMode="auto">
            <a:xfrm>
              <a:off x="7441" y="1622"/>
              <a:ext cx="28" cy="92"/>
            </a:xfrm>
            <a:custGeom>
              <a:avLst/>
              <a:gdLst>
                <a:gd name="T0" fmla="*/ 6 w 8"/>
                <a:gd name="T1" fmla="*/ 28 h 31"/>
                <a:gd name="T2" fmla="*/ 7 w 8"/>
                <a:gd name="T3" fmla="*/ 3 h 31"/>
                <a:gd name="T4" fmla="*/ 2 w 8"/>
                <a:gd name="T5" fmla="*/ 3 h 31"/>
                <a:gd name="T6" fmla="*/ 1 w 8"/>
                <a:gd name="T7" fmla="*/ 27 h 31"/>
                <a:gd name="T8" fmla="*/ 6 w 8"/>
                <a:gd name="T9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1">
                  <a:moveTo>
                    <a:pt x="6" y="28"/>
                  </a:moveTo>
                  <a:cubicBezTo>
                    <a:pt x="8" y="20"/>
                    <a:pt x="7" y="11"/>
                    <a:pt x="7" y="3"/>
                  </a:cubicBezTo>
                  <a:cubicBezTo>
                    <a:pt x="7" y="0"/>
                    <a:pt x="2" y="0"/>
                    <a:pt x="2" y="3"/>
                  </a:cubicBezTo>
                  <a:cubicBezTo>
                    <a:pt x="2" y="11"/>
                    <a:pt x="4" y="19"/>
                    <a:pt x="1" y="27"/>
                  </a:cubicBezTo>
                  <a:cubicBezTo>
                    <a:pt x="0" y="30"/>
                    <a:pt x="5" y="31"/>
                    <a:pt x="6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7" name="Freeform 116"/>
            <p:cNvSpPr/>
            <p:nvPr/>
          </p:nvSpPr>
          <p:spPr bwMode="auto">
            <a:xfrm>
              <a:off x="7444" y="1486"/>
              <a:ext cx="25" cy="104"/>
            </a:xfrm>
            <a:custGeom>
              <a:avLst/>
              <a:gdLst>
                <a:gd name="T0" fmla="*/ 0 w 7"/>
                <a:gd name="T1" fmla="*/ 32 h 35"/>
                <a:gd name="T2" fmla="*/ 5 w 7"/>
                <a:gd name="T3" fmla="*/ 32 h 35"/>
                <a:gd name="T4" fmla="*/ 6 w 7"/>
                <a:gd name="T5" fmla="*/ 3 h 35"/>
                <a:gd name="T6" fmla="*/ 1 w 7"/>
                <a:gd name="T7" fmla="*/ 3 h 35"/>
                <a:gd name="T8" fmla="*/ 0 w 7"/>
                <a:gd name="T9" fmla="*/ 3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5">
                  <a:moveTo>
                    <a:pt x="0" y="32"/>
                  </a:moveTo>
                  <a:cubicBezTo>
                    <a:pt x="0" y="35"/>
                    <a:pt x="5" y="35"/>
                    <a:pt x="5" y="32"/>
                  </a:cubicBezTo>
                  <a:cubicBezTo>
                    <a:pt x="5" y="22"/>
                    <a:pt x="7" y="13"/>
                    <a:pt x="6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2" y="13"/>
                    <a:pt x="0" y="22"/>
                    <a:pt x="0" y="3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8" name="Freeform 117"/>
            <p:cNvSpPr/>
            <p:nvPr/>
          </p:nvSpPr>
          <p:spPr bwMode="auto">
            <a:xfrm>
              <a:off x="7444" y="1361"/>
              <a:ext cx="29" cy="104"/>
            </a:xfrm>
            <a:custGeom>
              <a:avLst/>
              <a:gdLst>
                <a:gd name="T0" fmla="*/ 0 w 8"/>
                <a:gd name="T1" fmla="*/ 32 h 35"/>
                <a:gd name="T2" fmla="*/ 5 w 8"/>
                <a:gd name="T3" fmla="*/ 32 h 35"/>
                <a:gd name="T4" fmla="*/ 6 w 8"/>
                <a:gd name="T5" fmla="*/ 3 h 35"/>
                <a:gd name="T6" fmla="*/ 1 w 8"/>
                <a:gd name="T7" fmla="*/ 4 h 35"/>
                <a:gd name="T8" fmla="*/ 0 w 8"/>
                <a:gd name="T9" fmla="*/ 3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5">
                  <a:moveTo>
                    <a:pt x="0" y="32"/>
                  </a:moveTo>
                  <a:cubicBezTo>
                    <a:pt x="0" y="35"/>
                    <a:pt x="5" y="35"/>
                    <a:pt x="5" y="32"/>
                  </a:cubicBezTo>
                  <a:cubicBezTo>
                    <a:pt x="5" y="23"/>
                    <a:pt x="8" y="12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ubicBezTo>
                    <a:pt x="4" y="13"/>
                    <a:pt x="0" y="23"/>
                    <a:pt x="0" y="3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9" name="Freeform 118"/>
            <p:cNvSpPr/>
            <p:nvPr/>
          </p:nvSpPr>
          <p:spPr bwMode="auto">
            <a:xfrm>
              <a:off x="7451" y="1213"/>
              <a:ext cx="25" cy="98"/>
            </a:xfrm>
            <a:custGeom>
              <a:avLst/>
              <a:gdLst>
                <a:gd name="T0" fmla="*/ 1 w 7"/>
                <a:gd name="T1" fmla="*/ 9 h 33"/>
                <a:gd name="T2" fmla="*/ 2 w 7"/>
                <a:gd name="T3" fmla="*/ 30 h 33"/>
                <a:gd name="T4" fmla="*/ 7 w 7"/>
                <a:gd name="T5" fmla="*/ 30 h 33"/>
                <a:gd name="T6" fmla="*/ 6 w 7"/>
                <a:gd name="T7" fmla="*/ 3 h 33"/>
                <a:gd name="T8" fmla="*/ 2 w 7"/>
                <a:gd name="T9" fmla="*/ 2 h 33"/>
                <a:gd name="T10" fmla="*/ 0 w 7"/>
                <a:gd name="T11" fmla="*/ 7 h 33"/>
                <a:gd name="T12" fmla="*/ 1 w 7"/>
                <a:gd name="T13" fmla="*/ 9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3">
                  <a:moveTo>
                    <a:pt x="1" y="9"/>
                  </a:moveTo>
                  <a:cubicBezTo>
                    <a:pt x="1" y="16"/>
                    <a:pt x="1" y="23"/>
                    <a:pt x="2" y="30"/>
                  </a:cubicBezTo>
                  <a:cubicBezTo>
                    <a:pt x="3" y="33"/>
                    <a:pt x="7" y="33"/>
                    <a:pt x="7" y="30"/>
                  </a:cubicBezTo>
                  <a:cubicBezTo>
                    <a:pt x="6" y="21"/>
                    <a:pt x="6" y="12"/>
                    <a:pt x="6" y="3"/>
                  </a:cubicBezTo>
                  <a:cubicBezTo>
                    <a:pt x="6" y="1"/>
                    <a:pt x="3" y="0"/>
                    <a:pt x="2" y="2"/>
                  </a:cubicBezTo>
                  <a:cubicBezTo>
                    <a:pt x="0" y="3"/>
                    <a:pt x="0" y="5"/>
                    <a:pt x="0" y="7"/>
                  </a:cubicBezTo>
                  <a:cubicBezTo>
                    <a:pt x="0" y="8"/>
                    <a:pt x="1" y="9"/>
                    <a:pt x="1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0" name="Freeform 119"/>
            <p:cNvSpPr/>
            <p:nvPr/>
          </p:nvSpPr>
          <p:spPr bwMode="auto">
            <a:xfrm>
              <a:off x="7448" y="1068"/>
              <a:ext cx="25" cy="94"/>
            </a:xfrm>
            <a:custGeom>
              <a:avLst/>
              <a:gdLst>
                <a:gd name="T0" fmla="*/ 5 w 7"/>
                <a:gd name="T1" fmla="*/ 29 h 32"/>
                <a:gd name="T2" fmla="*/ 6 w 7"/>
                <a:gd name="T3" fmla="*/ 14 h 32"/>
                <a:gd name="T4" fmla="*/ 6 w 7"/>
                <a:gd name="T5" fmla="*/ 7 h 32"/>
                <a:gd name="T6" fmla="*/ 7 w 7"/>
                <a:gd name="T7" fmla="*/ 4 h 32"/>
                <a:gd name="T8" fmla="*/ 7 w 7"/>
                <a:gd name="T9" fmla="*/ 3 h 32"/>
                <a:gd name="T10" fmla="*/ 7 w 7"/>
                <a:gd name="T11" fmla="*/ 3 h 32"/>
                <a:gd name="T12" fmla="*/ 3 w 7"/>
                <a:gd name="T13" fmla="*/ 2 h 32"/>
                <a:gd name="T14" fmla="*/ 1 w 7"/>
                <a:gd name="T15" fmla="*/ 11 h 32"/>
                <a:gd name="T16" fmla="*/ 0 w 7"/>
                <a:gd name="T17" fmla="*/ 29 h 32"/>
                <a:gd name="T18" fmla="*/ 5 w 7"/>
                <a:gd name="T19" fmla="*/ 29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" h="32">
                  <a:moveTo>
                    <a:pt x="5" y="29"/>
                  </a:moveTo>
                  <a:cubicBezTo>
                    <a:pt x="5" y="24"/>
                    <a:pt x="5" y="19"/>
                    <a:pt x="6" y="14"/>
                  </a:cubicBezTo>
                  <a:cubicBezTo>
                    <a:pt x="6" y="12"/>
                    <a:pt x="6" y="10"/>
                    <a:pt x="6" y="7"/>
                  </a:cubicBezTo>
                  <a:cubicBezTo>
                    <a:pt x="6" y="6"/>
                    <a:pt x="7" y="5"/>
                    <a:pt x="7" y="4"/>
                  </a:cubicBezTo>
                  <a:cubicBezTo>
                    <a:pt x="7" y="4"/>
                    <a:pt x="7" y="4"/>
                    <a:pt x="7" y="3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6" y="1"/>
                    <a:pt x="4" y="0"/>
                    <a:pt x="3" y="2"/>
                  </a:cubicBezTo>
                  <a:cubicBezTo>
                    <a:pt x="1" y="4"/>
                    <a:pt x="2" y="8"/>
                    <a:pt x="1" y="11"/>
                  </a:cubicBezTo>
                  <a:cubicBezTo>
                    <a:pt x="1" y="17"/>
                    <a:pt x="0" y="23"/>
                    <a:pt x="0" y="29"/>
                  </a:cubicBezTo>
                  <a:cubicBezTo>
                    <a:pt x="0" y="32"/>
                    <a:pt x="5" y="32"/>
                    <a:pt x="5" y="2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1" name="Freeform 120"/>
            <p:cNvSpPr/>
            <p:nvPr/>
          </p:nvSpPr>
          <p:spPr bwMode="auto">
            <a:xfrm>
              <a:off x="7441" y="934"/>
              <a:ext cx="28" cy="104"/>
            </a:xfrm>
            <a:custGeom>
              <a:avLst/>
              <a:gdLst>
                <a:gd name="T0" fmla="*/ 1 w 8"/>
                <a:gd name="T1" fmla="*/ 9 h 35"/>
                <a:gd name="T2" fmla="*/ 3 w 8"/>
                <a:gd name="T3" fmla="*/ 32 h 35"/>
                <a:gd name="T4" fmla="*/ 8 w 8"/>
                <a:gd name="T5" fmla="*/ 32 h 35"/>
                <a:gd name="T6" fmla="*/ 6 w 8"/>
                <a:gd name="T7" fmla="*/ 17 h 35"/>
                <a:gd name="T8" fmla="*/ 5 w 8"/>
                <a:gd name="T9" fmla="*/ 9 h 35"/>
                <a:gd name="T10" fmla="*/ 5 w 8"/>
                <a:gd name="T11" fmla="*/ 6 h 35"/>
                <a:gd name="T12" fmla="*/ 5 w 8"/>
                <a:gd name="T13" fmla="*/ 5 h 35"/>
                <a:gd name="T14" fmla="*/ 5 w 8"/>
                <a:gd name="T15" fmla="*/ 3 h 35"/>
                <a:gd name="T16" fmla="*/ 1 w 8"/>
                <a:gd name="T17" fmla="*/ 2 h 35"/>
                <a:gd name="T18" fmla="*/ 1 w 8"/>
                <a:gd name="T19" fmla="*/ 9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" h="35">
                  <a:moveTo>
                    <a:pt x="1" y="9"/>
                  </a:moveTo>
                  <a:cubicBezTo>
                    <a:pt x="1" y="16"/>
                    <a:pt x="3" y="24"/>
                    <a:pt x="3" y="32"/>
                  </a:cubicBezTo>
                  <a:cubicBezTo>
                    <a:pt x="3" y="35"/>
                    <a:pt x="8" y="35"/>
                    <a:pt x="8" y="32"/>
                  </a:cubicBezTo>
                  <a:cubicBezTo>
                    <a:pt x="8" y="27"/>
                    <a:pt x="7" y="22"/>
                    <a:pt x="6" y="17"/>
                  </a:cubicBezTo>
                  <a:cubicBezTo>
                    <a:pt x="6" y="14"/>
                    <a:pt x="6" y="12"/>
                    <a:pt x="5" y="9"/>
                  </a:cubicBezTo>
                  <a:cubicBezTo>
                    <a:pt x="5" y="8"/>
                    <a:pt x="5" y="7"/>
                    <a:pt x="5" y="6"/>
                  </a:cubicBezTo>
                  <a:cubicBezTo>
                    <a:pt x="5" y="6"/>
                    <a:pt x="5" y="6"/>
                    <a:pt x="5" y="5"/>
                  </a:cubicBezTo>
                  <a:cubicBezTo>
                    <a:pt x="5" y="5"/>
                    <a:pt x="6" y="4"/>
                    <a:pt x="5" y="3"/>
                  </a:cubicBezTo>
                  <a:cubicBezTo>
                    <a:pt x="5" y="1"/>
                    <a:pt x="2" y="0"/>
                    <a:pt x="1" y="2"/>
                  </a:cubicBezTo>
                  <a:cubicBezTo>
                    <a:pt x="0" y="4"/>
                    <a:pt x="1" y="7"/>
                    <a:pt x="1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2" name="Freeform 121"/>
            <p:cNvSpPr/>
            <p:nvPr/>
          </p:nvSpPr>
          <p:spPr bwMode="auto">
            <a:xfrm>
              <a:off x="7441" y="792"/>
              <a:ext cx="25" cy="109"/>
            </a:xfrm>
            <a:custGeom>
              <a:avLst/>
              <a:gdLst>
                <a:gd name="T0" fmla="*/ 1 w 7"/>
                <a:gd name="T1" fmla="*/ 6 h 37"/>
                <a:gd name="T2" fmla="*/ 2 w 7"/>
                <a:gd name="T3" fmla="*/ 7 h 37"/>
                <a:gd name="T4" fmla="*/ 1 w 7"/>
                <a:gd name="T5" fmla="*/ 16 h 37"/>
                <a:gd name="T6" fmla="*/ 0 w 7"/>
                <a:gd name="T7" fmla="*/ 33 h 37"/>
                <a:gd name="T8" fmla="*/ 4 w 7"/>
                <a:gd name="T9" fmla="*/ 34 h 37"/>
                <a:gd name="T10" fmla="*/ 6 w 7"/>
                <a:gd name="T11" fmla="*/ 16 h 37"/>
                <a:gd name="T12" fmla="*/ 4 w 7"/>
                <a:gd name="T13" fmla="*/ 1 h 37"/>
                <a:gd name="T14" fmla="*/ 0 w 7"/>
                <a:gd name="T15" fmla="*/ 3 h 37"/>
                <a:gd name="T16" fmla="*/ 1 w 7"/>
                <a:gd name="T17" fmla="*/ 6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37">
                  <a:moveTo>
                    <a:pt x="1" y="6"/>
                  </a:moveTo>
                  <a:cubicBezTo>
                    <a:pt x="1" y="7"/>
                    <a:pt x="1" y="7"/>
                    <a:pt x="2" y="7"/>
                  </a:cubicBezTo>
                  <a:cubicBezTo>
                    <a:pt x="2" y="10"/>
                    <a:pt x="1" y="15"/>
                    <a:pt x="1" y="16"/>
                  </a:cubicBezTo>
                  <a:cubicBezTo>
                    <a:pt x="1" y="22"/>
                    <a:pt x="1" y="27"/>
                    <a:pt x="0" y="33"/>
                  </a:cubicBezTo>
                  <a:cubicBezTo>
                    <a:pt x="0" y="35"/>
                    <a:pt x="4" y="37"/>
                    <a:pt x="4" y="34"/>
                  </a:cubicBezTo>
                  <a:cubicBezTo>
                    <a:pt x="6" y="28"/>
                    <a:pt x="6" y="22"/>
                    <a:pt x="6" y="16"/>
                  </a:cubicBezTo>
                  <a:cubicBezTo>
                    <a:pt x="6" y="12"/>
                    <a:pt x="7" y="4"/>
                    <a:pt x="4" y="1"/>
                  </a:cubicBezTo>
                  <a:cubicBezTo>
                    <a:pt x="2" y="0"/>
                    <a:pt x="0" y="1"/>
                    <a:pt x="0" y="3"/>
                  </a:cubicBezTo>
                  <a:cubicBezTo>
                    <a:pt x="1" y="4"/>
                    <a:pt x="1" y="5"/>
                    <a:pt x="1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3" name="Freeform 122"/>
            <p:cNvSpPr/>
            <p:nvPr/>
          </p:nvSpPr>
          <p:spPr bwMode="auto">
            <a:xfrm>
              <a:off x="7444" y="646"/>
              <a:ext cx="22" cy="89"/>
            </a:xfrm>
            <a:custGeom>
              <a:avLst/>
              <a:gdLst>
                <a:gd name="T0" fmla="*/ 0 w 6"/>
                <a:gd name="T1" fmla="*/ 4 h 30"/>
                <a:gd name="T2" fmla="*/ 1 w 6"/>
                <a:gd name="T3" fmla="*/ 27 h 30"/>
                <a:gd name="T4" fmla="*/ 6 w 6"/>
                <a:gd name="T5" fmla="*/ 27 h 30"/>
                <a:gd name="T6" fmla="*/ 5 w 6"/>
                <a:gd name="T7" fmla="*/ 3 h 30"/>
                <a:gd name="T8" fmla="*/ 0 w 6"/>
                <a:gd name="T9" fmla="*/ 4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0">
                  <a:moveTo>
                    <a:pt x="0" y="4"/>
                  </a:moveTo>
                  <a:cubicBezTo>
                    <a:pt x="2" y="11"/>
                    <a:pt x="1" y="20"/>
                    <a:pt x="1" y="27"/>
                  </a:cubicBezTo>
                  <a:cubicBezTo>
                    <a:pt x="1" y="30"/>
                    <a:pt x="6" y="30"/>
                    <a:pt x="6" y="27"/>
                  </a:cubicBezTo>
                  <a:cubicBezTo>
                    <a:pt x="6" y="19"/>
                    <a:pt x="6" y="11"/>
                    <a:pt x="5" y="3"/>
                  </a:cubicBezTo>
                  <a:cubicBezTo>
                    <a:pt x="4" y="0"/>
                    <a:pt x="0" y="1"/>
                    <a:pt x="0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4" name="Freeform 123"/>
            <p:cNvSpPr/>
            <p:nvPr/>
          </p:nvSpPr>
          <p:spPr bwMode="auto">
            <a:xfrm>
              <a:off x="7444" y="513"/>
              <a:ext cx="22" cy="92"/>
            </a:xfrm>
            <a:custGeom>
              <a:avLst/>
              <a:gdLst>
                <a:gd name="T0" fmla="*/ 5 w 6"/>
                <a:gd name="T1" fmla="*/ 28 h 31"/>
                <a:gd name="T2" fmla="*/ 6 w 6"/>
                <a:gd name="T3" fmla="*/ 3 h 31"/>
                <a:gd name="T4" fmla="*/ 1 w 6"/>
                <a:gd name="T5" fmla="*/ 3 h 31"/>
                <a:gd name="T6" fmla="*/ 0 w 6"/>
                <a:gd name="T7" fmla="*/ 28 h 31"/>
                <a:gd name="T8" fmla="*/ 5 w 6"/>
                <a:gd name="T9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1">
                  <a:moveTo>
                    <a:pt x="5" y="28"/>
                  </a:moveTo>
                  <a:cubicBezTo>
                    <a:pt x="6" y="20"/>
                    <a:pt x="6" y="11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11"/>
                    <a:pt x="1" y="20"/>
                    <a:pt x="0" y="28"/>
                  </a:cubicBezTo>
                  <a:cubicBezTo>
                    <a:pt x="0" y="31"/>
                    <a:pt x="4" y="31"/>
                    <a:pt x="5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5" name="Freeform 124"/>
            <p:cNvSpPr/>
            <p:nvPr/>
          </p:nvSpPr>
          <p:spPr bwMode="auto">
            <a:xfrm>
              <a:off x="7444" y="388"/>
              <a:ext cx="29" cy="95"/>
            </a:xfrm>
            <a:custGeom>
              <a:avLst/>
              <a:gdLst>
                <a:gd name="T0" fmla="*/ 1 w 8"/>
                <a:gd name="T1" fmla="*/ 4 h 32"/>
                <a:gd name="T2" fmla="*/ 2 w 8"/>
                <a:gd name="T3" fmla="*/ 29 h 32"/>
                <a:gd name="T4" fmla="*/ 7 w 8"/>
                <a:gd name="T5" fmla="*/ 29 h 32"/>
                <a:gd name="T6" fmla="*/ 6 w 8"/>
                <a:gd name="T7" fmla="*/ 3 h 32"/>
                <a:gd name="T8" fmla="*/ 1 w 8"/>
                <a:gd name="T9" fmla="*/ 4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2">
                  <a:moveTo>
                    <a:pt x="1" y="4"/>
                  </a:moveTo>
                  <a:cubicBezTo>
                    <a:pt x="3" y="12"/>
                    <a:pt x="2" y="21"/>
                    <a:pt x="2" y="29"/>
                  </a:cubicBezTo>
                  <a:cubicBezTo>
                    <a:pt x="2" y="32"/>
                    <a:pt x="7" y="32"/>
                    <a:pt x="7" y="29"/>
                  </a:cubicBezTo>
                  <a:cubicBezTo>
                    <a:pt x="7" y="21"/>
                    <a:pt x="8" y="11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6" name="Freeform 125"/>
            <p:cNvSpPr/>
            <p:nvPr/>
          </p:nvSpPr>
          <p:spPr bwMode="auto">
            <a:xfrm>
              <a:off x="7441" y="305"/>
              <a:ext cx="25" cy="56"/>
            </a:xfrm>
            <a:custGeom>
              <a:avLst/>
              <a:gdLst>
                <a:gd name="T0" fmla="*/ 1 w 7"/>
                <a:gd name="T1" fmla="*/ 4 h 19"/>
                <a:gd name="T2" fmla="*/ 2 w 7"/>
                <a:gd name="T3" fmla="*/ 16 h 19"/>
                <a:gd name="T4" fmla="*/ 7 w 7"/>
                <a:gd name="T5" fmla="*/ 16 h 19"/>
                <a:gd name="T6" fmla="*/ 6 w 7"/>
                <a:gd name="T7" fmla="*/ 3 h 19"/>
                <a:gd name="T8" fmla="*/ 1 w 7"/>
                <a:gd name="T9" fmla="*/ 4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19">
                  <a:moveTo>
                    <a:pt x="1" y="4"/>
                  </a:moveTo>
                  <a:cubicBezTo>
                    <a:pt x="2" y="8"/>
                    <a:pt x="2" y="12"/>
                    <a:pt x="2" y="16"/>
                  </a:cubicBezTo>
                  <a:cubicBezTo>
                    <a:pt x="2" y="19"/>
                    <a:pt x="7" y="19"/>
                    <a:pt x="7" y="16"/>
                  </a:cubicBezTo>
                  <a:cubicBezTo>
                    <a:pt x="7" y="11"/>
                    <a:pt x="7" y="7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7" name="Freeform 126"/>
            <p:cNvSpPr/>
            <p:nvPr/>
          </p:nvSpPr>
          <p:spPr bwMode="auto">
            <a:xfrm>
              <a:off x="7441" y="213"/>
              <a:ext cx="28" cy="65"/>
            </a:xfrm>
            <a:custGeom>
              <a:avLst/>
              <a:gdLst>
                <a:gd name="T0" fmla="*/ 1 w 8"/>
                <a:gd name="T1" fmla="*/ 4 h 22"/>
                <a:gd name="T2" fmla="*/ 2 w 8"/>
                <a:gd name="T3" fmla="*/ 18 h 22"/>
                <a:gd name="T4" fmla="*/ 7 w 8"/>
                <a:gd name="T5" fmla="*/ 19 h 22"/>
                <a:gd name="T6" fmla="*/ 6 w 8"/>
                <a:gd name="T7" fmla="*/ 3 h 22"/>
                <a:gd name="T8" fmla="*/ 1 w 8"/>
                <a:gd name="T9" fmla="*/ 4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2">
                  <a:moveTo>
                    <a:pt x="1" y="4"/>
                  </a:moveTo>
                  <a:cubicBezTo>
                    <a:pt x="2" y="8"/>
                    <a:pt x="3" y="14"/>
                    <a:pt x="2" y="18"/>
                  </a:cubicBezTo>
                  <a:cubicBezTo>
                    <a:pt x="1" y="21"/>
                    <a:pt x="6" y="22"/>
                    <a:pt x="7" y="19"/>
                  </a:cubicBezTo>
                  <a:cubicBezTo>
                    <a:pt x="8" y="14"/>
                    <a:pt x="7" y="8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8" name="Freeform 127"/>
            <p:cNvSpPr/>
            <p:nvPr/>
          </p:nvSpPr>
          <p:spPr bwMode="auto">
            <a:xfrm>
              <a:off x="7331" y="198"/>
              <a:ext cx="92" cy="27"/>
            </a:xfrm>
            <a:custGeom>
              <a:avLst/>
              <a:gdLst>
                <a:gd name="T0" fmla="*/ 3 w 26"/>
                <a:gd name="T1" fmla="*/ 5 h 9"/>
                <a:gd name="T2" fmla="*/ 12 w 26"/>
                <a:gd name="T3" fmla="*/ 5 h 9"/>
                <a:gd name="T4" fmla="*/ 21 w 26"/>
                <a:gd name="T5" fmla="*/ 7 h 9"/>
                <a:gd name="T6" fmla="*/ 25 w 26"/>
                <a:gd name="T7" fmla="*/ 4 h 9"/>
                <a:gd name="T8" fmla="*/ 18 w 26"/>
                <a:gd name="T9" fmla="*/ 1 h 9"/>
                <a:gd name="T10" fmla="*/ 4 w 26"/>
                <a:gd name="T11" fmla="*/ 0 h 9"/>
                <a:gd name="T12" fmla="*/ 3 w 26"/>
                <a:gd name="T13" fmla="*/ 5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9">
                  <a:moveTo>
                    <a:pt x="3" y="5"/>
                  </a:moveTo>
                  <a:cubicBezTo>
                    <a:pt x="6" y="5"/>
                    <a:pt x="9" y="5"/>
                    <a:pt x="12" y="5"/>
                  </a:cubicBezTo>
                  <a:cubicBezTo>
                    <a:pt x="14" y="5"/>
                    <a:pt x="20" y="5"/>
                    <a:pt x="21" y="7"/>
                  </a:cubicBezTo>
                  <a:cubicBezTo>
                    <a:pt x="22" y="9"/>
                    <a:pt x="26" y="7"/>
                    <a:pt x="25" y="4"/>
                  </a:cubicBezTo>
                  <a:cubicBezTo>
                    <a:pt x="23" y="2"/>
                    <a:pt x="20" y="1"/>
                    <a:pt x="18" y="1"/>
                  </a:cubicBezTo>
                  <a:cubicBezTo>
                    <a:pt x="13" y="1"/>
                    <a:pt x="9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9" name="Freeform 128"/>
            <p:cNvSpPr/>
            <p:nvPr/>
          </p:nvSpPr>
          <p:spPr bwMode="auto">
            <a:xfrm>
              <a:off x="7201" y="192"/>
              <a:ext cx="85" cy="24"/>
            </a:xfrm>
            <a:custGeom>
              <a:avLst/>
              <a:gdLst>
                <a:gd name="T0" fmla="*/ 3 w 24"/>
                <a:gd name="T1" fmla="*/ 8 h 8"/>
                <a:gd name="T2" fmla="*/ 21 w 24"/>
                <a:gd name="T3" fmla="*/ 5 h 8"/>
                <a:gd name="T4" fmla="*/ 20 w 24"/>
                <a:gd name="T5" fmla="*/ 1 h 8"/>
                <a:gd name="T6" fmla="*/ 3 w 24"/>
                <a:gd name="T7" fmla="*/ 3 h 8"/>
                <a:gd name="T8" fmla="*/ 3 w 24"/>
                <a:gd name="T9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8">
                  <a:moveTo>
                    <a:pt x="3" y="8"/>
                  </a:moveTo>
                  <a:cubicBezTo>
                    <a:pt x="9" y="8"/>
                    <a:pt x="15" y="8"/>
                    <a:pt x="21" y="5"/>
                  </a:cubicBezTo>
                  <a:cubicBezTo>
                    <a:pt x="24" y="4"/>
                    <a:pt x="23" y="0"/>
                    <a:pt x="20" y="1"/>
                  </a:cubicBezTo>
                  <a:cubicBezTo>
                    <a:pt x="15" y="3"/>
                    <a:pt x="9" y="3"/>
                    <a:pt x="3" y="3"/>
                  </a:cubicBezTo>
                  <a:cubicBezTo>
                    <a:pt x="0" y="3"/>
                    <a:pt x="0" y="8"/>
                    <a:pt x="3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0" name="Freeform 129"/>
            <p:cNvSpPr/>
            <p:nvPr/>
          </p:nvSpPr>
          <p:spPr bwMode="auto">
            <a:xfrm>
              <a:off x="7063" y="204"/>
              <a:ext cx="99" cy="24"/>
            </a:xfrm>
            <a:custGeom>
              <a:avLst/>
              <a:gdLst>
                <a:gd name="T0" fmla="*/ 4 w 28"/>
                <a:gd name="T1" fmla="*/ 7 h 8"/>
                <a:gd name="T2" fmla="*/ 24 w 28"/>
                <a:gd name="T3" fmla="*/ 6 h 8"/>
                <a:gd name="T4" fmla="*/ 26 w 28"/>
                <a:gd name="T5" fmla="*/ 1 h 8"/>
                <a:gd name="T6" fmla="*/ 3 w 28"/>
                <a:gd name="T7" fmla="*/ 2 h 8"/>
                <a:gd name="T8" fmla="*/ 4 w 28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4" y="7"/>
                  </a:moveTo>
                  <a:cubicBezTo>
                    <a:pt x="11" y="4"/>
                    <a:pt x="18" y="5"/>
                    <a:pt x="24" y="6"/>
                  </a:cubicBezTo>
                  <a:cubicBezTo>
                    <a:pt x="27" y="6"/>
                    <a:pt x="28" y="2"/>
                    <a:pt x="26" y="1"/>
                  </a:cubicBezTo>
                  <a:cubicBezTo>
                    <a:pt x="18" y="0"/>
                    <a:pt x="10" y="0"/>
                    <a:pt x="3" y="2"/>
                  </a:cubicBezTo>
                  <a:cubicBezTo>
                    <a:pt x="0" y="3"/>
                    <a:pt x="2" y="8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1" name="Freeform 130"/>
            <p:cNvSpPr/>
            <p:nvPr/>
          </p:nvSpPr>
          <p:spPr bwMode="auto">
            <a:xfrm>
              <a:off x="6947" y="195"/>
              <a:ext cx="81" cy="27"/>
            </a:xfrm>
            <a:custGeom>
              <a:avLst/>
              <a:gdLst>
                <a:gd name="T0" fmla="*/ 3 w 23"/>
                <a:gd name="T1" fmla="*/ 9 h 9"/>
                <a:gd name="T2" fmla="*/ 20 w 23"/>
                <a:gd name="T3" fmla="*/ 5 h 9"/>
                <a:gd name="T4" fmla="*/ 18 w 23"/>
                <a:gd name="T5" fmla="*/ 1 h 9"/>
                <a:gd name="T6" fmla="*/ 3 w 23"/>
                <a:gd name="T7" fmla="*/ 4 h 9"/>
                <a:gd name="T8" fmla="*/ 3 w 23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9">
                  <a:moveTo>
                    <a:pt x="3" y="9"/>
                  </a:moveTo>
                  <a:cubicBezTo>
                    <a:pt x="9" y="9"/>
                    <a:pt x="15" y="8"/>
                    <a:pt x="20" y="5"/>
                  </a:cubicBezTo>
                  <a:cubicBezTo>
                    <a:pt x="23" y="4"/>
                    <a:pt x="20" y="0"/>
                    <a:pt x="18" y="1"/>
                  </a:cubicBezTo>
                  <a:cubicBezTo>
                    <a:pt x="13" y="3"/>
                    <a:pt x="8" y="4"/>
                    <a:pt x="3" y="4"/>
                  </a:cubicBezTo>
                  <a:cubicBezTo>
                    <a:pt x="0" y="4"/>
                    <a:pt x="0" y="9"/>
                    <a:pt x="3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2" name="Freeform 131"/>
            <p:cNvSpPr/>
            <p:nvPr/>
          </p:nvSpPr>
          <p:spPr bwMode="auto">
            <a:xfrm>
              <a:off x="6820" y="195"/>
              <a:ext cx="92" cy="27"/>
            </a:xfrm>
            <a:custGeom>
              <a:avLst/>
              <a:gdLst>
                <a:gd name="T0" fmla="*/ 4 w 26"/>
                <a:gd name="T1" fmla="*/ 7 h 9"/>
                <a:gd name="T2" fmla="*/ 22 w 26"/>
                <a:gd name="T3" fmla="*/ 8 h 9"/>
                <a:gd name="T4" fmla="*/ 23 w 26"/>
                <a:gd name="T5" fmla="*/ 3 h 9"/>
                <a:gd name="T6" fmla="*/ 3 w 26"/>
                <a:gd name="T7" fmla="*/ 2 h 9"/>
                <a:gd name="T8" fmla="*/ 4 w 26"/>
                <a:gd name="T9" fmla="*/ 7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9">
                  <a:moveTo>
                    <a:pt x="4" y="7"/>
                  </a:moveTo>
                  <a:cubicBezTo>
                    <a:pt x="10" y="4"/>
                    <a:pt x="16" y="6"/>
                    <a:pt x="22" y="8"/>
                  </a:cubicBezTo>
                  <a:cubicBezTo>
                    <a:pt x="24" y="9"/>
                    <a:pt x="26" y="4"/>
                    <a:pt x="23" y="3"/>
                  </a:cubicBezTo>
                  <a:cubicBezTo>
                    <a:pt x="16" y="1"/>
                    <a:pt x="9" y="0"/>
                    <a:pt x="3" y="2"/>
                  </a:cubicBezTo>
                  <a:cubicBezTo>
                    <a:pt x="0" y="3"/>
                    <a:pt x="1" y="8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3" name="Freeform 132"/>
            <p:cNvSpPr/>
            <p:nvPr/>
          </p:nvSpPr>
          <p:spPr bwMode="auto">
            <a:xfrm>
              <a:off x="6690" y="192"/>
              <a:ext cx="95" cy="27"/>
            </a:xfrm>
            <a:custGeom>
              <a:avLst/>
              <a:gdLst>
                <a:gd name="T0" fmla="*/ 3 w 27"/>
                <a:gd name="T1" fmla="*/ 7 h 9"/>
                <a:gd name="T2" fmla="*/ 25 w 27"/>
                <a:gd name="T3" fmla="*/ 5 h 9"/>
                <a:gd name="T4" fmla="*/ 22 w 27"/>
                <a:gd name="T5" fmla="*/ 1 h 9"/>
                <a:gd name="T6" fmla="*/ 4 w 27"/>
                <a:gd name="T7" fmla="*/ 2 h 9"/>
                <a:gd name="T8" fmla="*/ 3 w 27"/>
                <a:gd name="T9" fmla="*/ 7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9">
                  <a:moveTo>
                    <a:pt x="3" y="7"/>
                  </a:moveTo>
                  <a:cubicBezTo>
                    <a:pt x="10" y="8"/>
                    <a:pt x="18" y="9"/>
                    <a:pt x="25" y="5"/>
                  </a:cubicBezTo>
                  <a:cubicBezTo>
                    <a:pt x="27" y="4"/>
                    <a:pt x="25" y="0"/>
                    <a:pt x="22" y="1"/>
                  </a:cubicBezTo>
                  <a:cubicBezTo>
                    <a:pt x="17" y="4"/>
                    <a:pt x="10" y="3"/>
                    <a:pt x="4" y="2"/>
                  </a:cubicBezTo>
                  <a:cubicBezTo>
                    <a:pt x="1" y="2"/>
                    <a:pt x="0" y="6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4" name="Freeform 133"/>
            <p:cNvSpPr/>
            <p:nvPr/>
          </p:nvSpPr>
          <p:spPr bwMode="auto">
            <a:xfrm>
              <a:off x="6555" y="195"/>
              <a:ext cx="92" cy="30"/>
            </a:xfrm>
            <a:custGeom>
              <a:avLst/>
              <a:gdLst>
                <a:gd name="T0" fmla="*/ 5 w 26"/>
                <a:gd name="T1" fmla="*/ 8 h 10"/>
                <a:gd name="T2" fmla="*/ 22 w 26"/>
                <a:gd name="T3" fmla="*/ 8 h 10"/>
                <a:gd name="T4" fmla="*/ 23 w 26"/>
                <a:gd name="T5" fmla="*/ 3 h 10"/>
                <a:gd name="T6" fmla="*/ 2 w 26"/>
                <a:gd name="T7" fmla="*/ 5 h 10"/>
                <a:gd name="T8" fmla="*/ 5 w 26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0">
                  <a:moveTo>
                    <a:pt x="5" y="8"/>
                  </a:moveTo>
                  <a:cubicBezTo>
                    <a:pt x="9" y="4"/>
                    <a:pt x="17" y="7"/>
                    <a:pt x="22" y="8"/>
                  </a:cubicBezTo>
                  <a:cubicBezTo>
                    <a:pt x="25" y="8"/>
                    <a:pt x="26" y="4"/>
                    <a:pt x="23" y="3"/>
                  </a:cubicBezTo>
                  <a:cubicBezTo>
                    <a:pt x="16" y="2"/>
                    <a:pt x="8" y="0"/>
                    <a:pt x="2" y="5"/>
                  </a:cubicBezTo>
                  <a:cubicBezTo>
                    <a:pt x="0" y="7"/>
                    <a:pt x="3" y="10"/>
                    <a:pt x="5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5" name="Freeform 134"/>
            <p:cNvSpPr/>
            <p:nvPr/>
          </p:nvSpPr>
          <p:spPr bwMode="auto">
            <a:xfrm>
              <a:off x="6446" y="207"/>
              <a:ext cx="81" cy="21"/>
            </a:xfrm>
            <a:custGeom>
              <a:avLst/>
              <a:gdLst>
                <a:gd name="T0" fmla="*/ 3 w 23"/>
                <a:gd name="T1" fmla="*/ 7 h 7"/>
                <a:gd name="T2" fmla="*/ 20 w 23"/>
                <a:gd name="T3" fmla="*/ 5 h 7"/>
                <a:gd name="T4" fmla="*/ 19 w 23"/>
                <a:gd name="T5" fmla="*/ 0 h 7"/>
                <a:gd name="T6" fmla="*/ 3 w 23"/>
                <a:gd name="T7" fmla="*/ 2 h 7"/>
                <a:gd name="T8" fmla="*/ 3 w 23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7">
                  <a:moveTo>
                    <a:pt x="3" y="7"/>
                  </a:moveTo>
                  <a:cubicBezTo>
                    <a:pt x="9" y="7"/>
                    <a:pt x="15" y="6"/>
                    <a:pt x="20" y="5"/>
                  </a:cubicBezTo>
                  <a:cubicBezTo>
                    <a:pt x="23" y="4"/>
                    <a:pt x="22" y="0"/>
                    <a:pt x="19" y="0"/>
                  </a:cubicBezTo>
                  <a:cubicBezTo>
                    <a:pt x="14" y="1"/>
                    <a:pt x="8" y="2"/>
                    <a:pt x="3" y="2"/>
                  </a:cubicBezTo>
                  <a:cubicBezTo>
                    <a:pt x="0" y="2"/>
                    <a:pt x="0" y="7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6" name="Freeform 135"/>
            <p:cNvSpPr/>
            <p:nvPr/>
          </p:nvSpPr>
          <p:spPr bwMode="auto">
            <a:xfrm>
              <a:off x="6309" y="207"/>
              <a:ext cx="98" cy="18"/>
            </a:xfrm>
            <a:custGeom>
              <a:avLst/>
              <a:gdLst>
                <a:gd name="T0" fmla="*/ 4 w 28"/>
                <a:gd name="T1" fmla="*/ 6 h 6"/>
                <a:gd name="T2" fmla="*/ 25 w 28"/>
                <a:gd name="T3" fmla="*/ 5 h 6"/>
                <a:gd name="T4" fmla="*/ 25 w 28"/>
                <a:gd name="T5" fmla="*/ 0 h 6"/>
                <a:gd name="T6" fmla="*/ 3 w 28"/>
                <a:gd name="T7" fmla="*/ 1 h 6"/>
                <a:gd name="T8" fmla="*/ 4 w 2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4" y="6"/>
                  </a:moveTo>
                  <a:cubicBezTo>
                    <a:pt x="11" y="5"/>
                    <a:pt x="18" y="5"/>
                    <a:pt x="25" y="5"/>
                  </a:cubicBezTo>
                  <a:cubicBezTo>
                    <a:pt x="28" y="5"/>
                    <a:pt x="28" y="0"/>
                    <a:pt x="25" y="0"/>
                  </a:cubicBezTo>
                  <a:cubicBezTo>
                    <a:pt x="18" y="0"/>
                    <a:pt x="10" y="0"/>
                    <a:pt x="3" y="1"/>
                  </a:cubicBezTo>
                  <a:cubicBezTo>
                    <a:pt x="0" y="2"/>
                    <a:pt x="2" y="6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7" name="Freeform 136"/>
            <p:cNvSpPr/>
            <p:nvPr/>
          </p:nvSpPr>
          <p:spPr bwMode="auto">
            <a:xfrm>
              <a:off x="6167" y="204"/>
              <a:ext cx="96" cy="18"/>
            </a:xfrm>
            <a:custGeom>
              <a:avLst/>
              <a:gdLst>
                <a:gd name="T0" fmla="*/ 3 w 27"/>
                <a:gd name="T1" fmla="*/ 6 h 6"/>
                <a:gd name="T2" fmla="*/ 24 w 27"/>
                <a:gd name="T3" fmla="*/ 5 h 6"/>
                <a:gd name="T4" fmla="*/ 24 w 27"/>
                <a:gd name="T5" fmla="*/ 0 h 6"/>
                <a:gd name="T6" fmla="*/ 3 w 27"/>
                <a:gd name="T7" fmla="*/ 1 h 6"/>
                <a:gd name="T8" fmla="*/ 3 w 2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3" y="6"/>
                  </a:moveTo>
                  <a:cubicBezTo>
                    <a:pt x="10" y="6"/>
                    <a:pt x="17" y="6"/>
                    <a:pt x="24" y="5"/>
                  </a:cubicBezTo>
                  <a:cubicBezTo>
                    <a:pt x="27" y="4"/>
                    <a:pt x="27" y="0"/>
                    <a:pt x="24" y="0"/>
                  </a:cubicBezTo>
                  <a:cubicBezTo>
                    <a:pt x="17" y="1"/>
                    <a:pt x="10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8" name="Freeform 137"/>
            <p:cNvSpPr/>
            <p:nvPr/>
          </p:nvSpPr>
          <p:spPr bwMode="auto">
            <a:xfrm>
              <a:off x="6040" y="207"/>
              <a:ext cx="89" cy="18"/>
            </a:xfrm>
            <a:custGeom>
              <a:avLst/>
              <a:gdLst>
                <a:gd name="T0" fmla="*/ 3 w 25"/>
                <a:gd name="T1" fmla="*/ 6 h 6"/>
                <a:gd name="T2" fmla="*/ 22 w 25"/>
                <a:gd name="T3" fmla="*/ 5 h 6"/>
                <a:gd name="T4" fmla="*/ 21 w 25"/>
                <a:gd name="T5" fmla="*/ 0 h 6"/>
                <a:gd name="T6" fmla="*/ 3 w 25"/>
                <a:gd name="T7" fmla="*/ 1 h 6"/>
                <a:gd name="T8" fmla="*/ 3 w 25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3" y="6"/>
                  </a:moveTo>
                  <a:cubicBezTo>
                    <a:pt x="9" y="6"/>
                    <a:pt x="16" y="6"/>
                    <a:pt x="22" y="5"/>
                  </a:cubicBezTo>
                  <a:cubicBezTo>
                    <a:pt x="25" y="4"/>
                    <a:pt x="24" y="0"/>
                    <a:pt x="21" y="0"/>
                  </a:cubicBezTo>
                  <a:cubicBezTo>
                    <a:pt x="15" y="1"/>
                    <a:pt x="9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9" name="Freeform 138"/>
            <p:cNvSpPr/>
            <p:nvPr/>
          </p:nvSpPr>
          <p:spPr bwMode="auto">
            <a:xfrm>
              <a:off x="5910" y="201"/>
              <a:ext cx="92" cy="21"/>
            </a:xfrm>
            <a:custGeom>
              <a:avLst/>
              <a:gdLst>
                <a:gd name="T0" fmla="*/ 3 w 26"/>
                <a:gd name="T1" fmla="*/ 7 h 7"/>
                <a:gd name="T2" fmla="*/ 24 w 26"/>
                <a:gd name="T3" fmla="*/ 5 h 7"/>
                <a:gd name="T4" fmla="*/ 22 w 26"/>
                <a:gd name="T5" fmla="*/ 0 h 7"/>
                <a:gd name="T6" fmla="*/ 3 w 26"/>
                <a:gd name="T7" fmla="*/ 2 h 7"/>
                <a:gd name="T8" fmla="*/ 3 w 26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">
                  <a:moveTo>
                    <a:pt x="3" y="7"/>
                  </a:moveTo>
                  <a:cubicBezTo>
                    <a:pt x="10" y="7"/>
                    <a:pt x="17" y="6"/>
                    <a:pt x="24" y="5"/>
                  </a:cubicBezTo>
                  <a:cubicBezTo>
                    <a:pt x="26" y="4"/>
                    <a:pt x="25" y="0"/>
                    <a:pt x="22" y="0"/>
                  </a:cubicBezTo>
                  <a:cubicBezTo>
                    <a:pt x="16" y="1"/>
                    <a:pt x="9" y="2"/>
                    <a:pt x="3" y="2"/>
                  </a:cubicBezTo>
                  <a:cubicBezTo>
                    <a:pt x="0" y="2"/>
                    <a:pt x="0" y="7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0" name="Freeform 139"/>
            <p:cNvSpPr/>
            <p:nvPr/>
          </p:nvSpPr>
          <p:spPr bwMode="auto">
            <a:xfrm>
              <a:off x="5755" y="204"/>
              <a:ext cx="99" cy="21"/>
            </a:xfrm>
            <a:custGeom>
              <a:avLst/>
              <a:gdLst>
                <a:gd name="T0" fmla="*/ 3 w 28"/>
                <a:gd name="T1" fmla="*/ 6 h 7"/>
                <a:gd name="T2" fmla="*/ 25 w 28"/>
                <a:gd name="T3" fmla="*/ 5 h 7"/>
                <a:gd name="T4" fmla="*/ 25 w 28"/>
                <a:gd name="T5" fmla="*/ 0 h 7"/>
                <a:gd name="T6" fmla="*/ 3 w 28"/>
                <a:gd name="T7" fmla="*/ 1 h 7"/>
                <a:gd name="T8" fmla="*/ 3 w 28"/>
                <a:gd name="T9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7">
                  <a:moveTo>
                    <a:pt x="3" y="6"/>
                  </a:moveTo>
                  <a:cubicBezTo>
                    <a:pt x="10" y="7"/>
                    <a:pt x="17" y="5"/>
                    <a:pt x="25" y="5"/>
                  </a:cubicBezTo>
                  <a:cubicBezTo>
                    <a:pt x="28" y="5"/>
                    <a:pt x="28" y="0"/>
                    <a:pt x="25" y="0"/>
                  </a:cubicBezTo>
                  <a:cubicBezTo>
                    <a:pt x="17" y="0"/>
                    <a:pt x="10" y="2"/>
                    <a:pt x="3" y="1"/>
                  </a:cubicBezTo>
                  <a:cubicBezTo>
                    <a:pt x="0" y="1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1" name="Freeform 140"/>
            <p:cNvSpPr/>
            <p:nvPr/>
          </p:nvSpPr>
          <p:spPr bwMode="auto">
            <a:xfrm>
              <a:off x="5624" y="210"/>
              <a:ext cx="106" cy="24"/>
            </a:xfrm>
            <a:custGeom>
              <a:avLst/>
              <a:gdLst>
                <a:gd name="T0" fmla="*/ 4 w 30"/>
                <a:gd name="T1" fmla="*/ 6 h 8"/>
                <a:gd name="T2" fmla="*/ 15 w 30"/>
                <a:gd name="T3" fmla="*/ 5 h 8"/>
                <a:gd name="T4" fmla="*/ 25 w 30"/>
                <a:gd name="T5" fmla="*/ 7 h 8"/>
                <a:gd name="T6" fmla="*/ 27 w 30"/>
                <a:gd name="T7" fmla="*/ 3 h 8"/>
                <a:gd name="T8" fmla="*/ 17 w 30"/>
                <a:gd name="T9" fmla="*/ 1 h 8"/>
                <a:gd name="T10" fmla="*/ 3 w 30"/>
                <a:gd name="T11" fmla="*/ 1 h 8"/>
                <a:gd name="T12" fmla="*/ 4 w 30"/>
                <a:gd name="T13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8">
                  <a:moveTo>
                    <a:pt x="4" y="6"/>
                  </a:moveTo>
                  <a:cubicBezTo>
                    <a:pt x="8" y="5"/>
                    <a:pt x="12" y="5"/>
                    <a:pt x="15" y="5"/>
                  </a:cubicBezTo>
                  <a:cubicBezTo>
                    <a:pt x="18" y="5"/>
                    <a:pt x="22" y="5"/>
                    <a:pt x="25" y="7"/>
                  </a:cubicBezTo>
                  <a:cubicBezTo>
                    <a:pt x="27" y="8"/>
                    <a:pt x="30" y="4"/>
                    <a:pt x="27" y="3"/>
                  </a:cubicBezTo>
                  <a:cubicBezTo>
                    <a:pt x="24" y="1"/>
                    <a:pt x="20" y="1"/>
                    <a:pt x="17" y="1"/>
                  </a:cubicBezTo>
                  <a:cubicBezTo>
                    <a:pt x="13" y="0"/>
                    <a:pt x="8" y="0"/>
                    <a:pt x="3" y="1"/>
                  </a:cubicBezTo>
                  <a:cubicBezTo>
                    <a:pt x="0" y="2"/>
                    <a:pt x="2" y="7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2" name="Freeform 141"/>
            <p:cNvSpPr/>
            <p:nvPr/>
          </p:nvSpPr>
          <p:spPr bwMode="auto">
            <a:xfrm>
              <a:off x="5451" y="201"/>
              <a:ext cx="127" cy="27"/>
            </a:xfrm>
            <a:custGeom>
              <a:avLst/>
              <a:gdLst>
                <a:gd name="T0" fmla="*/ 3 w 36"/>
                <a:gd name="T1" fmla="*/ 6 h 9"/>
                <a:gd name="T2" fmla="*/ 33 w 36"/>
                <a:gd name="T3" fmla="*/ 7 h 9"/>
                <a:gd name="T4" fmla="*/ 33 w 36"/>
                <a:gd name="T5" fmla="*/ 2 h 9"/>
                <a:gd name="T6" fmla="*/ 4 w 36"/>
                <a:gd name="T7" fmla="*/ 1 h 9"/>
                <a:gd name="T8" fmla="*/ 3 w 36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9">
                  <a:moveTo>
                    <a:pt x="3" y="6"/>
                  </a:moveTo>
                  <a:cubicBezTo>
                    <a:pt x="13" y="9"/>
                    <a:pt x="23" y="8"/>
                    <a:pt x="33" y="7"/>
                  </a:cubicBezTo>
                  <a:cubicBezTo>
                    <a:pt x="36" y="6"/>
                    <a:pt x="36" y="2"/>
                    <a:pt x="33" y="2"/>
                  </a:cubicBezTo>
                  <a:cubicBezTo>
                    <a:pt x="23" y="3"/>
                    <a:pt x="13" y="4"/>
                    <a:pt x="4" y="1"/>
                  </a:cubicBezTo>
                  <a:cubicBezTo>
                    <a:pt x="1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3" name="Freeform 142"/>
            <p:cNvSpPr/>
            <p:nvPr/>
          </p:nvSpPr>
          <p:spPr bwMode="auto">
            <a:xfrm>
              <a:off x="5296" y="210"/>
              <a:ext cx="106" cy="18"/>
            </a:xfrm>
            <a:custGeom>
              <a:avLst/>
              <a:gdLst>
                <a:gd name="T0" fmla="*/ 3 w 30"/>
                <a:gd name="T1" fmla="*/ 5 h 6"/>
                <a:gd name="T2" fmla="*/ 27 w 30"/>
                <a:gd name="T3" fmla="*/ 6 h 6"/>
                <a:gd name="T4" fmla="*/ 27 w 30"/>
                <a:gd name="T5" fmla="*/ 1 h 6"/>
                <a:gd name="T6" fmla="*/ 3 w 30"/>
                <a:gd name="T7" fmla="*/ 0 h 6"/>
                <a:gd name="T8" fmla="*/ 3 w 30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5"/>
                  </a:moveTo>
                  <a:cubicBezTo>
                    <a:pt x="11" y="5"/>
                    <a:pt x="19" y="6"/>
                    <a:pt x="27" y="6"/>
                  </a:cubicBezTo>
                  <a:cubicBezTo>
                    <a:pt x="30" y="6"/>
                    <a:pt x="30" y="1"/>
                    <a:pt x="27" y="1"/>
                  </a:cubicBezTo>
                  <a:cubicBezTo>
                    <a:pt x="19" y="1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4" name="Freeform 143"/>
            <p:cNvSpPr/>
            <p:nvPr/>
          </p:nvSpPr>
          <p:spPr bwMode="auto">
            <a:xfrm>
              <a:off x="5169" y="201"/>
              <a:ext cx="103" cy="27"/>
            </a:xfrm>
            <a:custGeom>
              <a:avLst/>
              <a:gdLst>
                <a:gd name="T0" fmla="*/ 4 w 29"/>
                <a:gd name="T1" fmla="*/ 9 h 9"/>
                <a:gd name="T2" fmla="*/ 25 w 29"/>
                <a:gd name="T3" fmla="*/ 7 h 9"/>
                <a:gd name="T4" fmla="*/ 26 w 29"/>
                <a:gd name="T5" fmla="*/ 2 h 9"/>
                <a:gd name="T6" fmla="*/ 3 w 29"/>
                <a:gd name="T7" fmla="*/ 4 h 9"/>
                <a:gd name="T8" fmla="*/ 4 w 29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9">
                  <a:moveTo>
                    <a:pt x="4" y="9"/>
                  </a:moveTo>
                  <a:cubicBezTo>
                    <a:pt x="10" y="8"/>
                    <a:pt x="18" y="5"/>
                    <a:pt x="25" y="7"/>
                  </a:cubicBezTo>
                  <a:cubicBezTo>
                    <a:pt x="27" y="8"/>
                    <a:pt x="29" y="3"/>
                    <a:pt x="26" y="2"/>
                  </a:cubicBezTo>
                  <a:cubicBezTo>
                    <a:pt x="18" y="0"/>
                    <a:pt x="10" y="3"/>
                    <a:pt x="3" y="4"/>
                  </a:cubicBezTo>
                  <a:cubicBezTo>
                    <a:pt x="0" y="5"/>
                    <a:pt x="1" y="9"/>
                    <a:pt x="4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5" name="Freeform 144"/>
            <p:cNvSpPr/>
            <p:nvPr/>
          </p:nvSpPr>
          <p:spPr bwMode="auto">
            <a:xfrm>
              <a:off x="5032" y="210"/>
              <a:ext cx="116" cy="21"/>
            </a:xfrm>
            <a:custGeom>
              <a:avLst/>
              <a:gdLst>
                <a:gd name="T0" fmla="*/ 3 w 33"/>
                <a:gd name="T1" fmla="*/ 5 h 7"/>
                <a:gd name="T2" fmla="*/ 31 w 33"/>
                <a:gd name="T3" fmla="*/ 5 h 7"/>
                <a:gd name="T4" fmla="*/ 31 w 33"/>
                <a:gd name="T5" fmla="*/ 0 h 7"/>
                <a:gd name="T6" fmla="*/ 4 w 33"/>
                <a:gd name="T7" fmla="*/ 0 h 7"/>
                <a:gd name="T8" fmla="*/ 3 w 33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7">
                  <a:moveTo>
                    <a:pt x="3" y="5"/>
                  </a:moveTo>
                  <a:cubicBezTo>
                    <a:pt x="12" y="7"/>
                    <a:pt x="21" y="6"/>
                    <a:pt x="31" y="5"/>
                  </a:cubicBezTo>
                  <a:cubicBezTo>
                    <a:pt x="33" y="4"/>
                    <a:pt x="33" y="0"/>
                    <a:pt x="31" y="0"/>
                  </a:cubicBezTo>
                  <a:cubicBezTo>
                    <a:pt x="22" y="1"/>
                    <a:pt x="13" y="2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6" name="Freeform 145"/>
            <p:cNvSpPr/>
            <p:nvPr/>
          </p:nvSpPr>
          <p:spPr bwMode="auto">
            <a:xfrm>
              <a:off x="4894" y="201"/>
              <a:ext cx="106" cy="21"/>
            </a:xfrm>
            <a:custGeom>
              <a:avLst/>
              <a:gdLst>
                <a:gd name="T0" fmla="*/ 4 w 30"/>
                <a:gd name="T1" fmla="*/ 7 h 7"/>
                <a:gd name="T2" fmla="*/ 26 w 30"/>
                <a:gd name="T3" fmla="*/ 7 h 7"/>
                <a:gd name="T4" fmla="*/ 27 w 30"/>
                <a:gd name="T5" fmla="*/ 2 h 7"/>
                <a:gd name="T6" fmla="*/ 2 w 30"/>
                <a:gd name="T7" fmla="*/ 2 h 7"/>
                <a:gd name="T8" fmla="*/ 4 w 30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7">
                  <a:moveTo>
                    <a:pt x="4" y="7"/>
                  </a:moveTo>
                  <a:cubicBezTo>
                    <a:pt x="11" y="6"/>
                    <a:pt x="18" y="5"/>
                    <a:pt x="26" y="7"/>
                  </a:cubicBezTo>
                  <a:cubicBezTo>
                    <a:pt x="29" y="7"/>
                    <a:pt x="30" y="3"/>
                    <a:pt x="27" y="2"/>
                  </a:cubicBezTo>
                  <a:cubicBezTo>
                    <a:pt x="19" y="0"/>
                    <a:pt x="11" y="1"/>
                    <a:pt x="2" y="2"/>
                  </a:cubicBezTo>
                  <a:cubicBezTo>
                    <a:pt x="0" y="3"/>
                    <a:pt x="1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7" name="Freeform 146"/>
            <p:cNvSpPr/>
            <p:nvPr/>
          </p:nvSpPr>
          <p:spPr bwMode="auto">
            <a:xfrm>
              <a:off x="4732" y="207"/>
              <a:ext cx="102" cy="27"/>
            </a:xfrm>
            <a:custGeom>
              <a:avLst/>
              <a:gdLst>
                <a:gd name="T0" fmla="*/ 3 w 29"/>
                <a:gd name="T1" fmla="*/ 6 h 9"/>
                <a:gd name="T2" fmla="*/ 26 w 29"/>
                <a:gd name="T3" fmla="*/ 6 h 9"/>
                <a:gd name="T4" fmla="*/ 26 w 29"/>
                <a:gd name="T5" fmla="*/ 1 h 9"/>
                <a:gd name="T6" fmla="*/ 4 w 29"/>
                <a:gd name="T7" fmla="*/ 1 h 9"/>
                <a:gd name="T8" fmla="*/ 3 w 29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9">
                  <a:moveTo>
                    <a:pt x="3" y="6"/>
                  </a:moveTo>
                  <a:cubicBezTo>
                    <a:pt x="11" y="9"/>
                    <a:pt x="18" y="6"/>
                    <a:pt x="26" y="6"/>
                  </a:cubicBezTo>
                  <a:cubicBezTo>
                    <a:pt x="29" y="6"/>
                    <a:pt x="29" y="1"/>
                    <a:pt x="26" y="1"/>
                  </a:cubicBezTo>
                  <a:cubicBezTo>
                    <a:pt x="19" y="1"/>
                    <a:pt x="11" y="4"/>
                    <a:pt x="4" y="1"/>
                  </a:cubicBezTo>
                  <a:cubicBezTo>
                    <a:pt x="2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8" name="Freeform 147"/>
            <p:cNvSpPr/>
            <p:nvPr/>
          </p:nvSpPr>
          <p:spPr bwMode="auto">
            <a:xfrm>
              <a:off x="4608" y="210"/>
              <a:ext cx="81" cy="15"/>
            </a:xfrm>
            <a:custGeom>
              <a:avLst/>
              <a:gdLst>
                <a:gd name="T0" fmla="*/ 3 w 23"/>
                <a:gd name="T1" fmla="*/ 5 h 5"/>
                <a:gd name="T2" fmla="*/ 20 w 23"/>
                <a:gd name="T3" fmla="*/ 5 h 5"/>
                <a:gd name="T4" fmla="*/ 20 w 23"/>
                <a:gd name="T5" fmla="*/ 0 h 5"/>
                <a:gd name="T6" fmla="*/ 3 w 23"/>
                <a:gd name="T7" fmla="*/ 0 h 5"/>
                <a:gd name="T8" fmla="*/ 3 w 23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5">
                  <a:moveTo>
                    <a:pt x="3" y="5"/>
                  </a:moveTo>
                  <a:cubicBezTo>
                    <a:pt x="20" y="5"/>
                    <a:pt x="20" y="5"/>
                    <a:pt x="20" y="5"/>
                  </a:cubicBezTo>
                  <a:cubicBezTo>
                    <a:pt x="23" y="5"/>
                    <a:pt x="23" y="0"/>
                    <a:pt x="2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9" name="Freeform 148"/>
            <p:cNvSpPr/>
            <p:nvPr/>
          </p:nvSpPr>
          <p:spPr bwMode="auto">
            <a:xfrm>
              <a:off x="4439" y="201"/>
              <a:ext cx="88" cy="24"/>
            </a:xfrm>
            <a:custGeom>
              <a:avLst/>
              <a:gdLst>
                <a:gd name="T0" fmla="*/ 3 w 25"/>
                <a:gd name="T1" fmla="*/ 6 h 8"/>
                <a:gd name="T2" fmla="*/ 23 w 25"/>
                <a:gd name="T3" fmla="*/ 5 h 8"/>
                <a:gd name="T4" fmla="*/ 20 w 25"/>
                <a:gd name="T5" fmla="*/ 1 h 8"/>
                <a:gd name="T6" fmla="*/ 4 w 25"/>
                <a:gd name="T7" fmla="*/ 1 h 8"/>
                <a:gd name="T8" fmla="*/ 3 w 25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8">
                  <a:moveTo>
                    <a:pt x="3" y="6"/>
                  </a:moveTo>
                  <a:cubicBezTo>
                    <a:pt x="9" y="7"/>
                    <a:pt x="16" y="8"/>
                    <a:pt x="23" y="5"/>
                  </a:cubicBezTo>
                  <a:cubicBezTo>
                    <a:pt x="25" y="4"/>
                    <a:pt x="23" y="0"/>
                    <a:pt x="20" y="1"/>
                  </a:cubicBezTo>
                  <a:cubicBezTo>
                    <a:pt x="15" y="4"/>
                    <a:pt x="9" y="2"/>
                    <a:pt x="4" y="1"/>
                  </a:cubicBezTo>
                  <a:cubicBezTo>
                    <a:pt x="1" y="1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0" name="Freeform 149"/>
            <p:cNvSpPr/>
            <p:nvPr/>
          </p:nvSpPr>
          <p:spPr bwMode="auto">
            <a:xfrm>
              <a:off x="4273" y="204"/>
              <a:ext cx="110" cy="18"/>
            </a:xfrm>
            <a:custGeom>
              <a:avLst/>
              <a:gdLst>
                <a:gd name="T0" fmla="*/ 3 w 31"/>
                <a:gd name="T1" fmla="*/ 6 h 6"/>
                <a:gd name="T2" fmla="*/ 28 w 31"/>
                <a:gd name="T3" fmla="*/ 5 h 6"/>
                <a:gd name="T4" fmla="*/ 28 w 31"/>
                <a:gd name="T5" fmla="*/ 0 h 6"/>
                <a:gd name="T6" fmla="*/ 3 w 31"/>
                <a:gd name="T7" fmla="*/ 1 h 6"/>
                <a:gd name="T8" fmla="*/ 3 w 31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">
                  <a:moveTo>
                    <a:pt x="3" y="6"/>
                  </a:moveTo>
                  <a:cubicBezTo>
                    <a:pt x="11" y="6"/>
                    <a:pt x="20" y="6"/>
                    <a:pt x="28" y="5"/>
                  </a:cubicBezTo>
                  <a:cubicBezTo>
                    <a:pt x="31" y="4"/>
                    <a:pt x="31" y="0"/>
                    <a:pt x="28" y="0"/>
                  </a:cubicBezTo>
                  <a:cubicBezTo>
                    <a:pt x="20" y="1"/>
                    <a:pt x="11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1" name="Freeform 150"/>
            <p:cNvSpPr/>
            <p:nvPr/>
          </p:nvSpPr>
          <p:spPr bwMode="auto">
            <a:xfrm>
              <a:off x="4150" y="201"/>
              <a:ext cx="99" cy="24"/>
            </a:xfrm>
            <a:custGeom>
              <a:avLst/>
              <a:gdLst>
                <a:gd name="T0" fmla="*/ 4 w 28"/>
                <a:gd name="T1" fmla="*/ 8 h 8"/>
                <a:gd name="T2" fmla="*/ 24 w 28"/>
                <a:gd name="T3" fmla="*/ 7 h 8"/>
                <a:gd name="T4" fmla="*/ 25 w 28"/>
                <a:gd name="T5" fmla="*/ 2 h 8"/>
                <a:gd name="T6" fmla="*/ 3 w 28"/>
                <a:gd name="T7" fmla="*/ 3 h 8"/>
                <a:gd name="T8" fmla="*/ 4 w 28"/>
                <a:gd name="T9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4" y="8"/>
                  </a:moveTo>
                  <a:cubicBezTo>
                    <a:pt x="10" y="7"/>
                    <a:pt x="17" y="5"/>
                    <a:pt x="24" y="7"/>
                  </a:cubicBezTo>
                  <a:cubicBezTo>
                    <a:pt x="27" y="7"/>
                    <a:pt x="28" y="3"/>
                    <a:pt x="25" y="2"/>
                  </a:cubicBezTo>
                  <a:cubicBezTo>
                    <a:pt x="18" y="0"/>
                    <a:pt x="10" y="2"/>
                    <a:pt x="3" y="3"/>
                  </a:cubicBezTo>
                  <a:cubicBezTo>
                    <a:pt x="0" y="4"/>
                    <a:pt x="1" y="8"/>
                    <a:pt x="4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2" name="Freeform 151"/>
            <p:cNvSpPr/>
            <p:nvPr/>
          </p:nvSpPr>
          <p:spPr bwMode="auto">
            <a:xfrm>
              <a:off x="4016" y="207"/>
              <a:ext cx="102" cy="24"/>
            </a:xfrm>
            <a:custGeom>
              <a:avLst/>
              <a:gdLst>
                <a:gd name="T0" fmla="*/ 3 w 29"/>
                <a:gd name="T1" fmla="*/ 5 h 8"/>
                <a:gd name="T2" fmla="*/ 25 w 29"/>
                <a:gd name="T3" fmla="*/ 7 h 8"/>
                <a:gd name="T4" fmla="*/ 26 w 29"/>
                <a:gd name="T5" fmla="*/ 2 h 8"/>
                <a:gd name="T6" fmla="*/ 3 w 29"/>
                <a:gd name="T7" fmla="*/ 0 h 8"/>
                <a:gd name="T8" fmla="*/ 3 w 29"/>
                <a:gd name="T9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8">
                  <a:moveTo>
                    <a:pt x="3" y="5"/>
                  </a:moveTo>
                  <a:cubicBezTo>
                    <a:pt x="10" y="5"/>
                    <a:pt x="18" y="5"/>
                    <a:pt x="25" y="7"/>
                  </a:cubicBezTo>
                  <a:cubicBezTo>
                    <a:pt x="28" y="8"/>
                    <a:pt x="29" y="3"/>
                    <a:pt x="26" y="2"/>
                  </a:cubicBezTo>
                  <a:cubicBezTo>
                    <a:pt x="19" y="0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3" name="Freeform 152"/>
            <p:cNvSpPr/>
            <p:nvPr/>
          </p:nvSpPr>
          <p:spPr bwMode="auto">
            <a:xfrm>
              <a:off x="3878" y="213"/>
              <a:ext cx="106" cy="18"/>
            </a:xfrm>
            <a:custGeom>
              <a:avLst/>
              <a:gdLst>
                <a:gd name="T0" fmla="*/ 3 w 30"/>
                <a:gd name="T1" fmla="*/ 6 h 6"/>
                <a:gd name="T2" fmla="*/ 28 w 30"/>
                <a:gd name="T3" fmla="*/ 5 h 6"/>
                <a:gd name="T4" fmla="*/ 28 w 30"/>
                <a:gd name="T5" fmla="*/ 0 h 6"/>
                <a:gd name="T6" fmla="*/ 3 w 30"/>
                <a:gd name="T7" fmla="*/ 1 h 6"/>
                <a:gd name="T8" fmla="*/ 3 w 30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6"/>
                  </a:moveTo>
                  <a:cubicBezTo>
                    <a:pt x="11" y="6"/>
                    <a:pt x="19" y="5"/>
                    <a:pt x="28" y="5"/>
                  </a:cubicBezTo>
                  <a:cubicBezTo>
                    <a:pt x="30" y="5"/>
                    <a:pt x="30" y="0"/>
                    <a:pt x="28" y="0"/>
                  </a:cubicBez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4" name="Freeform 153"/>
            <p:cNvSpPr/>
            <p:nvPr/>
          </p:nvSpPr>
          <p:spPr bwMode="auto">
            <a:xfrm>
              <a:off x="3751" y="207"/>
              <a:ext cx="85" cy="18"/>
            </a:xfrm>
            <a:custGeom>
              <a:avLst/>
              <a:gdLst>
                <a:gd name="T0" fmla="*/ 3 w 24"/>
                <a:gd name="T1" fmla="*/ 5 h 6"/>
                <a:gd name="T2" fmla="*/ 21 w 24"/>
                <a:gd name="T3" fmla="*/ 6 h 6"/>
                <a:gd name="T4" fmla="*/ 21 w 24"/>
                <a:gd name="T5" fmla="*/ 1 h 6"/>
                <a:gd name="T6" fmla="*/ 4 w 24"/>
                <a:gd name="T7" fmla="*/ 0 h 6"/>
                <a:gd name="T8" fmla="*/ 3 w 24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3" y="5"/>
                  </a:moveTo>
                  <a:cubicBezTo>
                    <a:pt x="9" y="6"/>
                    <a:pt x="15" y="6"/>
                    <a:pt x="21" y="6"/>
                  </a:cubicBezTo>
                  <a:cubicBezTo>
                    <a:pt x="24" y="6"/>
                    <a:pt x="24" y="1"/>
                    <a:pt x="21" y="1"/>
                  </a:cubicBezTo>
                  <a:cubicBezTo>
                    <a:pt x="16" y="1"/>
                    <a:pt x="10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5" name="Freeform 154"/>
            <p:cNvSpPr/>
            <p:nvPr/>
          </p:nvSpPr>
          <p:spPr bwMode="auto">
            <a:xfrm>
              <a:off x="3596" y="207"/>
              <a:ext cx="109" cy="24"/>
            </a:xfrm>
            <a:custGeom>
              <a:avLst/>
              <a:gdLst>
                <a:gd name="T0" fmla="*/ 3 w 31"/>
                <a:gd name="T1" fmla="*/ 7 h 8"/>
                <a:gd name="T2" fmla="*/ 28 w 31"/>
                <a:gd name="T3" fmla="*/ 6 h 8"/>
                <a:gd name="T4" fmla="*/ 27 w 31"/>
                <a:gd name="T5" fmla="*/ 1 h 8"/>
                <a:gd name="T6" fmla="*/ 3 w 31"/>
                <a:gd name="T7" fmla="*/ 2 h 8"/>
                <a:gd name="T8" fmla="*/ 3 w 31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8">
                  <a:moveTo>
                    <a:pt x="3" y="7"/>
                  </a:moveTo>
                  <a:cubicBezTo>
                    <a:pt x="11" y="7"/>
                    <a:pt x="20" y="8"/>
                    <a:pt x="28" y="6"/>
                  </a:cubicBezTo>
                  <a:cubicBezTo>
                    <a:pt x="31" y="5"/>
                    <a:pt x="30" y="0"/>
                    <a:pt x="27" y="1"/>
                  </a:cubicBezTo>
                  <a:cubicBezTo>
                    <a:pt x="19" y="4"/>
                    <a:pt x="11" y="2"/>
                    <a:pt x="3" y="2"/>
                  </a:cubicBezTo>
                  <a:cubicBezTo>
                    <a:pt x="0" y="2"/>
                    <a:pt x="0" y="7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6" name="Freeform 155"/>
            <p:cNvSpPr/>
            <p:nvPr/>
          </p:nvSpPr>
          <p:spPr bwMode="auto">
            <a:xfrm>
              <a:off x="3455" y="216"/>
              <a:ext cx="99" cy="18"/>
            </a:xfrm>
            <a:custGeom>
              <a:avLst/>
              <a:gdLst>
                <a:gd name="T0" fmla="*/ 4 w 28"/>
                <a:gd name="T1" fmla="*/ 6 h 6"/>
                <a:gd name="T2" fmla="*/ 25 w 28"/>
                <a:gd name="T3" fmla="*/ 5 h 6"/>
                <a:gd name="T4" fmla="*/ 25 w 28"/>
                <a:gd name="T5" fmla="*/ 0 h 6"/>
                <a:gd name="T6" fmla="*/ 2 w 28"/>
                <a:gd name="T7" fmla="*/ 1 h 6"/>
                <a:gd name="T8" fmla="*/ 4 w 2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4" y="6"/>
                  </a:moveTo>
                  <a:cubicBezTo>
                    <a:pt x="11" y="5"/>
                    <a:pt x="18" y="5"/>
                    <a:pt x="25" y="5"/>
                  </a:cubicBezTo>
                  <a:cubicBezTo>
                    <a:pt x="28" y="5"/>
                    <a:pt x="28" y="0"/>
                    <a:pt x="25" y="0"/>
                  </a:cubicBezTo>
                  <a:cubicBezTo>
                    <a:pt x="18" y="0"/>
                    <a:pt x="10" y="0"/>
                    <a:pt x="2" y="1"/>
                  </a:cubicBezTo>
                  <a:cubicBezTo>
                    <a:pt x="0" y="2"/>
                    <a:pt x="1" y="6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7" name="Freeform 156"/>
            <p:cNvSpPr/>
            <p:nvPr/>
          </p:nvSpPr>
          <p:spPr bwMode="auto">
            <a:xfrm>
              <a:off x="3300" y="204"/>
              <a:ext cx="109" cy="21"/>
            </a:xfrm>
            <a:custGeom>
              <a:avLst/>
              <a:gdLst>
                <a:gd name="T0" fmla="*/ 3 w 31"/>
                <a:gd name="T1" fmla="*/ 5 h 7"/>
                <a:gd name="T2" fmla="*/ 28 w 31"/>
                <a:gd name="T3" fmla="*/ 5 h 7"/>
                <a:gd name="T4" fmla="*/ 28 w 31"/>
                <a:gd name="T5" fmla="*/ 0 h 7"/>
                <a:gd name="T6" fmla="*/ 4 w 31"/>
                <a:gd name="T7" fmla="*/ 0 h 7"/>
                <a:gd name="T8" fmla="*/ 3 w 31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3" y="5"/>
                  </a:moveTo>
                  <a:cubicBezTo>
                    <a:pt x="11" y="7"/>
                    <a:pt x="20" y="5"/>
                    <a:pt x="28" y="5"/>
                  </a:cubicBezTo>
                  <a:cubicBezTo>
                    <a:pt x="31" y="5"/>
                    <a:pt x="31" y="0"/>
                    <a:pt x="28" y="0"/>
                  </a:cubicBezTo>
                  <a:cubicBezTo>
                    <a:pt x="20" y="0"/>
                    <a:pt x="12" y="2"/>
                    <a:pt x="4" y="0"/>
                  </a:cubicBezTo>
                  <a:cubicBezTo>
                    <a:pt x="2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8" name="Freeform 157"/>
            <p:cNvSpPr/>
            <p:nvPr/>
          </p:nvSpPr>
          <p:spPr bwMode="auto">
            <a:xfrm>
              <a:off x="3155" y="207"/>
              <a:ext cx="95" cy="21"/>
            </a:xfrm>
            <a:custGeom>
              <a:avLst/>
              <a:gdLst>
                <a:gd name="T0" fmla="*/ 4 w 27"/>
                <a:gd name="T1" fmla="*/ 7 h 7"/>
                <a:gd name="T2" fmla="*/ 23 w 27"/>
                <a:gd name="T3" fmla="*/ 6 h 7"/>
                <a:gd name="T4" fmla="*/ 24 w 27"/>
                <a:gd name="T5" fmla="*/ 1 h 7"/>
                <a:gd name="T6" fmla="*/ 3 w 27"/>
                <a:gd name="T7" fmla="*/ 2 h 7"/>
                <a:gd name="T8" fmla="*/ 4 w 27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7">
                  <a:moveTo>
                    <a:pt x="4" y="7"/>
                  </a:moveTo>
                  <a:cubicBezTo>
                    <a:pt x="10" y="6"/>
                    <a:pt x="17" y="4"/>
                    <a:pt x="23" y="6"/>
                  </a:cubicBezTo>
                  <a:cubicBezTo>
                    <a:pt x="26" y="6"/>
                    <a:pt x="27" y="2"/>
                    <a:pt x="24" y="1"/>
                  </a:cubicBezTo>
                  <a:cubicBezTo>
                    <a:pt x="17" y="0"/>
                    <a:pt x="10" y="1"/>
                    <a:pt x="3" y="2"/>
                  </a:cubicBezTo>
                  <a:cubicBezTo>
                    <a:pt x="0" y="3"/>
                    <a:pt x="1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9" name="Freeform 158"/>
            <p:cNvSpPr/>
            <p:nvPr/>
          </p:nvSpPr>
          <p:spPr bwMode="auto">
            <a:xfrm>
              <a:off x="2982" y="204"/>
              <a:ext cx="120" cy="30"/>
            </a:xfrm>
            <a:custGeom>
              <a:avLst/>
              <a:gdLst>
                <a:gd name="T0" fmla="*/ 3 w 34"/>
                <a:gd name="T1" fmla="*/ 9 h 10"/>
                <a:gd name="T2" fmla="*/ 16 w 34"/>
                <a:gd name="T3" fmla="*/ 8 h 10"/>
                <a:gd name="T4" fmla="*/ 29 w 34"/>
                <a:gd name="T5" fmla="*/ 9 h 10"/>
                <a:gd name="T6" fmla="*/ 32 w 34"/>
                <a:gd name="T7" fmla="*/ 5 h 10"/>
                <a:gd name="T8" fmla="*/ 3 w 34"/>
                <a:gd name="T9" fmla="*/ 4 h 10"/>
                <a:gd name="T10" fmla="*/ 3 w 34"/>
                <a:gd name="T11" fmla="*/ 9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" h="10">
                  <a:moveTo>
                    <a:pt x="3" y="9"/>
                  </a:moveTo>
                  <a:cubicBezTo>
                    <a:pt x="8" y="9"/>
                    <a:pt x="12" y="8"/>
                    <a:pt x="16" y="8"/>
                  </a:cubicBezTo>
                  <a:cubicBezTo>
                    <a:pt x="21" y="7"/>
                    <a:pt x="26" y="7"/>
                    <a:pt x="29" y="9"/>
                  </a:cubicBezTo>
                  <a:cubicBezTo>
                    <a:pt x="32" y="10"/>
                    <a:pt x="34" y="6"/>
                    <a:pt x="32" y="5"/>
                  </a:cubicBezTo>
                  <a:cubicBezTo>
                    <a:pt x="23" y="0"/>
                    <a:pt x="12" y="4"/>
                    <a:pt x="3" y="4"/>
                  </a:cubicBezTo>
                  <a:cubicBezTo>
                    <a:pt x="0" y="4"/>
                    <a:pt x="0" y="9"/>
                    <a:pt x="3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0" name="Freeform 159"/>
            <p:cNvSpPr/>
            <p:nvPr/>
          </p:nvSpPr>
          <p:spPr bwMode="auto">
            <a:xfrm>
              <a:off x="2841" y="213"/>
              <a:ext cx="106" cy="24"/>
            </a:xfrm>
            <a:custGeom>
              <a:avLst/>
              <a:gdLst>
                <a:gd name="T0" fmla="*/ 2 w 30"/>
                <a:gd name="T1" fmla="*/ 6 h 8"/>
                <a:gd name="T2" fmla="*/ 27 w 30"/>
                <a:gd name="T3" fmla="*/ 5 h 8"/>
                <a:gd name="T4" fmla="*/ 26 w 30"/>
                <a:gd name="T5" fmla="*/ 0 h 8"/>
                <a:gd name="T6" fmla="*/ 4 w 30"/>
                <a:gd name="T7" fmla="*/ 1 h 8"/>
                <a:gd name="T8" fmla="*/ 2 w 30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8">
                  <a:moveTo>
                    <a:pt x="2" y="6"/>
                  </a:moveTo>
                  <a:cubicBezTo>
                    <a:pt x="11" y="8"/>
                    <a:pt x="19" y="6"/>
                    <a:pt x="27" y="5"/>
                  </a:cubicBezTo>
                  <a:cubicBezTo>
                    <a:pt x="30" y="4"/>
                    <a:pt x="29" y="0"/>
                    <a:pt x="26" y="0"/>
                  </a:cubicBezTo>
                  <a:cubicBezTo>
                    <a:pt x="18" y="1"/>
                    <a:pt x="11" y="3"/>
                    <a:pt x="4" y="1"/>
                  </a:cubicBezTo>
                  <a:cubicBezTo>
                    <a:pt x="1" y="1"/>
                    <a:pt x="0" y="5"/>
                    <a:pt x="2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1" name="Freeform 160"/>
            <p:cNvSpPr/>
            <p:nvPr/>
          </p:nvSpPr>
          <p:spPr bwMode="auto">
            <a:xfrm>
              <a:off x="2686" y="210"/>
              <a:ext cx="85" cy="18"/>
            </a:xfrm>
            <a:custGeom>
              <a:avLst/>
              <a:gdLst>
                <a:gd name="T0" fmla="*/ 3 w 24"/>
                <a:gd name="T1" fmla="*/ 6 h 6"/>
                <a:gd name="T2" fmla="*/ 20 w 24"/>
                <a:gd name="T3" fmla="*/ 6 h 6"/>
                <a:gd name="T4" fmla="*/ 21 w 24"/>
                <a:gd name="T5" fmla="*/ 1 h 6"/>
                <a:gd name="T6" fmla="*/ 3 w 24"/>
                <a:gd name="T7" fmla="*/ 1 h 6"/>
                <a:gd name="T8" fmla="*/ 3 w 24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3" y="6"/>
                  </a:moveTo>
                  <a:cubicBezTo>
                    <a:pt x="9" y="6"/>
                    <a:pt x="14" y="5"/>
                    <a:pt x="20" y="6"/>
                  </a:cubicBezTo>
                  <a:cubicBezTo>
                    <a:pt x="23" y="6"/>
                    <a:pt x="24" y="2"/>
                    <a:pt x="21" y="1"/>
                  </a:cubicBezTo>
                  <a:cubicBezTo>
                    <a:pt x="15" y="0"/>
                    <a:pt x="9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2" name="Freeform 161"/>
            <p:cNvSpPr/>
            <p:nvPr/>
          </p:nvSpPr>
          <p:spPr bwMode="auto">
            <a:xfrm>
              <a:off x="2531" y="210"/>
              <a:ext cx="95" cy="18"/>
            </a:xfrm>
            <a:custGeom>
              <a:avLst/>
              <a:gdLst>
                <a:gd name="T0" fmla="*/ 3 w 27"/>
                <a:gd name="T1" fmla="*/ 5 h 6"/>
                <a:gd name="T2" fmla="*/ 24 w 27"/>
                <a:gd name="T3" fmla="*/ 6 h 6"/>
                <a:gd name="T4" fmla="*/ 24 w 27"/>
                <a:gd name="T5" fmla="*/ 1 h 6"/>
                <a:gd name="T6" fmla="*/ 4 w 27"/>
                <a:gd name="T7" fmla="*/ 0 h 6"/>
                <a:gd name="T8" fmla="*/ 3 w 27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3" y="5"/>
                  </a:moveTo>
                  <a:cubicBezTo>
                    <a:pt x="10" y="6"/>
                    <a:pt x="17" y="6"/>
                    <a:pt x="24" y="6"/>
                  </a:cubicBezTo>
                  <a:cubicBezTo>
                    <a:pt x="27" y="6"/>
                    <a:pt x="27" y="1"/>
                    <a:pt x="24" y="1"/>
                  </a:cubicBezTo>
                  <a:cubicBezTo>
                    <a:pt x="17" y="1"/>
                    <a:pt x="11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3" name="Freeform 162"/>
            <p:cNvSpPr/>
            <p:nvPr/>
          </p:nvSpPr>
          <p:spPr bwMode="auto">
            <a:xfrm>
              <a:off x="2393" y="213"/>
              <a:ext cx="102" cy="18"/>
            </a:xfrm>
            <a:custGeom>
              <a:avLst/>
              <a:gdLst>
                <a:gd name="T0" fmla="*/ 2 w 29"/>
                <a:gd name="T1" fmla="*/ 6 h 6"/>
                <a:gd name="T2" fmla="*/ 26 w 29"/>
                <a:gd name="T3" fmla="*/ 5 h 6"/>
                <a:gd name="T4" fmla="*/ 26 w 29"/>
                <a:gd name="T5" fmla="*/ 0 h 6"/>
                <a:gd name="T6" fmla="*/ 2 w 29"/>
                <a:gd name="T7" fmla="*/ 1 h 6"/>
                <a:gd name="T8" fmla="*/ 2 w 2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" y="6"/>
                  </a:moveTo>
                  <a:cubicBezTo>
                    <a:pt x="10" y="5"/>
                    <a:pt x="18" y="5"/>
                    <a:pt x="26" y="5"/>
                  </a:cubicBezTo>
                  <a:cubicBezTo>
                    <a:pt x="29" y="5"/>
                    <a:pt x="29" y="0"/>
                    <a:pt x="26" y="0"/>
                  </a:cubicBezTo>
                  <a:cubicBezTo>
                    <a:pt x="18" y="0"/>
                    <a:pt x="10" y="0"/>
                    <a:pt x="2" y="1"/>
                  </a:cubicBezTo>
                  <a:cubicBezTo>
                    <a:pt x="0" y="2"/>
                    <a:pt x="0" y="6"/>
                    <a:pt x="2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4" name="Freeform 163"/>
            <p:cNvSpPr/>
            <p:nvPr/>
          </p:nvSpPr>
          <p:spPr bwMode="auto">
            <a:xfrm>
              <a:off x="2231" y="216"/>
              <a:ext cx="116" cy="18"/>
            </a:xfrm>
            <a:custGeom>
              <a:avLst/>
              <a:gdLst>
                <a:gd name="T0" fmla="*/ 3 w 33"/>
                <a:gd name="T1" fmla="*/ 5 h 6"/>
                <a:gd name="T2" fmla="*/ 29 w 33"/>
                <a:gd name="T3" fmla="*/ 6 h 6"/>
                <a:gd name="T4" fmla="*/ 30 w 33"/>
                <a:gd name="T5" fmla="*/ 6 h 6"/>
                <a:gd name="T6" fmla="*/ 30 w 33"/>
                <a:gd name="T7" fmla="*/ 6 h 6"/>
                <a:gd name="T8" fmla="*/ 30 w 33"/>
                <a:gd name="T9" fmla="*/ 1 h 6"/>
                <a:gd name="T10" fmla="*/ 4 w 33"/>
                <a:gd name="T11" fmla="*/ 0 h 6"/>
                <a:gd name="T12" fmla="*/ 3 w 33"/>
                <a:gd name="T13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6">
                  <a:moveTo>
                    <a:pt x="3" y="5"/>
                  </a:moveTo>
                  <a:cubicBezTo>
                    <a:pt x="11" y="6"/>
                    <a:pt x="21" y="5"/>
                    <a:pt x="29" y="6"/>
                  </a:cubicBezTo>
                  <a:cubicBezTo>
                    <a:pt x="30" y="6"/>
                    <a:pt x="30" y="6"/>
                    <a:pt x="30" y="6"/>
                  </a:cubicBezTo>
                  <a:cubicBezTo>
                    <a:pt x="30" y="6"/>
                    <a:pt x="30" y="6"/>
                    <a:pt x="30" y="6"/>
                  </a:cubicBezTo>
                  <a:cubicBezTo>
                    <a:pt x="33" y="6"/>
                    <a:pt x="33" y="2"/>
                    <a:pt x="30" y="1"/>
                  </a:cubicBezTo>
                  <a:cubicBezTo>
                    <a:pt x="21" y="1"/>
                    <a:pt x="12" y="2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5" name="Freeform 164"/>
            <p:cNvSpPr/>
            <p:nvPr/>
          </p:nvSpPr>
          <p:spPr bwMode="auto">
            <a:xfrm>
              <a:off x="2100" y="222"/>
              <a:ext cx="103" cy="15"/>
            </a:xfrm>
            <a:custGeom>
              <a:avLst/>
              <a:gdLst>
                <a:gd name="T0" fmla="*/ 3 w 29"/>
                <a:gd name="T1" fmla="*/ 5 h 5"/>
                <a:gd name="T2" fmla="*/ 26 w 29"/>
                <a:gd name="T3" fmla="*/ 5 h 5"/>
                <a:gd name="T4" fmla="*/ 26 w 29"/>
                <a:gd name="T5" fmla="*/ 0 h 5"/>
                <a:gd name="T6" fmla="*/ 3 w 29"/>
                <a:gd name="T7" fmla="*/ 0 h 5"/>
                <a:gd name="T8" fmla="*/ 3 w 29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5">
                  <a:moveTo>
                    <a:pt x="3" y="5"/>
                  </a:moveTo>
                  <a:cubicBezTo>
                    <a:pt x="26" y="5"/>
                    <a:pt x="26" y="5"/>
                    <a:pt x="26" y="5"/>
                  </a:cubicBezTo>
                  <a:cubicBezTo>
                    <a:pt x="29" y="5"/>
                    <a:pt x="29" y="0"/>
                    <a:pt x="26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6" name="Freeform 165"/>
            <p:cNvSpPr/>
            <p:nvPr/>
          </p:nvSpPr>
          <p:spPr bwMode="auto">
            <a:xfrm>
              <a:off x="1984" y="216"/>
              <a:ext cx="99" cy="24"/>
            </a:xfrm>
            <a:custGeom>
              <a:avLst/>
              <a:gdLst>
                <a:gd name="T0" fmla="*/ 4 w 28"/>
                <a:gd name="T1" fmla="*/ 6 h 8"/>
                <a:gd name="T2" fmla="*/ 24 w 28"/>
                <a:gd name="T3" fmla="*/ 7 h 8"/>
                <a:gd name="T4" fmla="*/ 25 w 28"/>
                <a:gd name="T5" fmla="*/ 3 h 8"/>
                <a:gd name="T6" fmla="*/ 3 w 28"/>
                <a:gd name="T7" fmla="*/ 1 h 8"/>
                <a:gd name="T8" fmla="*/ 4 w 28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4" y="6"/>
                  </a:moveTo>
                  <a:cubicBezTo>
                    <a:pt x="11" y="4"/>
                    <a:pt x="17" y="5"/>
                    <a:pt x="24" y="7"/>
                  </a:cubicBezTo>
                  <a:cubicBezTo>
                    <a:pt x="27" y="8"/>
                    <a:pt x="28" y="3"/>
                    <a:pt x="25" y="3"/>
                  </a:cubicBezTo>
                  <a:cubicBezTo>
                    <a:pt x="18" y="0"/>
                    <a:pt x="10" y="0"/>
                    <a:pt x="3" y="1"/>
                  </a:cubicBezTo>
                  <a:cubicBezTo>
                    <a:pt x="0" y="2"/>
                    <a:pt x="1" y="7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7" name="Freeform 166"/>
            <p:cNvSpPr/>
            <p:nvPr/>
          </p:nvSpPr>
          <p:spPr bwMode="auto">
            <a:xfrm>
              <a:off x="1857" y="207"/>
              <a:ext cx="99" cy="18"/>
            </a:xfrm>
            <a:custGeom>
              <a:avLst/>
              <a:gdLst>
                <a:gd name="T0" fmla="*/ 3 w 28"/>
                <a:gd name="T1" fmla="*/ 5 h 6"/>
                <a:gd name="T2" fmla="*/ 25 w 28"/>
                <a:gd name="T3" fmla="*/ 6 h 6"/>
                <a:gd name="T4" fmla="*/ 25 w 28"/>
                <a:gd name="T5" fmla="*/ 1 h 6"/>
                <a:gd name="T6" fmla="*/ 3 w 28"/>
                <a:gd name="T7" fmla="*/ 0 h 6"/>
                <a:gd name="T8" fmla="*/ 3 w 28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3" y="5"/>
                  </a:moveTo>
                  <a:cubicBezTo>
                    <a:pt x="10" y="6"/>
                    <a:pt x="17" y="6"/>
                    <a:pt x="25" y="6"/>
                  </a:cubicBezTo>
                  <a:cubicBezTo>
                    <a:pt x="28" y="6"/>
                    <a:pt x="28" y="1"/>
                    <a:pt x="25" y="1"/>
                  </a:cubicBezTo>
                  <a:cubicBezTo>
                    <a:pt x="17" y="1"/>
                    <a:pt x="10" y="1"/>
                    <a:pt x="3" y="0"/>
                  </a:cubicBezTo>
                  <a:cubicBezTo>
                    <a:pt x="0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8" name="Freeform 167"/>
            <p:cNvSpPr/>
            <p:nvPr/>
          </p:nvSpPr>
          <p:spPr bwMode="auto">
            <a:xfrm>
              <a:off x="1723" y="213"/>
              <a:ext cx="109" cy="21"/>
            </a:xfrm>
            <a:custGeom>
              <a:avLst/>
              <a:gdLst>
                <a:gd name="T0" fmla="*/ 4 w 31"/>
                <a:gd name="T1" fmla="*/ 7 h 7"/>
                <a:gd name="T2" fmla="*/ 28 w 31"/>
                <a:gd name="T3" fmla="*/ 5 h 7"/>
                <a:gd name="T4" fmla="*/ 28 w 31"/>
                <a:gd name="T5" fmla="*/ 0 h 7"/>
                <a:gd name="T6" fmla="*/ 3 w 31"/>
                <a:gd name="T7" fmla="*/ 2 h 7"/>
                <a:gd name="T8" fmla="*/ 4 w 31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4" y="7"/>
                  </a:moveTo>
                  <a:cubicBezTo>
                    <a:pt x="12" y="5"/>
                    <a:pt x="20" y="5"/>
                    <a:pt x="28" y="5"/>
                  </a:cubicBezTo>
                  <a:cubicBezTo>
                    <a:pt x="31" y="5"/>
                    <a:pt x="31" y="0"/>
                    <a:pt x="28" y="0"/>
                  </a:cubicBezTo>
                  <a:cubicBezTo>
                    <a:pt x="20" y="0"/>
                    <a:pt x="11" y="1"/>
                    <a:pt x="3" y="2"/>
                  </a:cubicBezTo>
                  <a:cubicBezTo>
                    <a:pt x="0" y="3"/>
                    <a:pt x="1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9" name="Freeform 168"/>
            <p:cNvSpPr/>
            <p:nvPr/>
          </p:nvSpPr>
          <p:spPr bwMode="auto">
            <a:xfrm>
              <a:off x="1592" y="210"/>
              <a:ext cx="103" cy="21"/>
            </a:xfrm>
            <a:custGeom>
              <a:avLst/>
              <a:gdLst>
                <a:gd name="T0" fmla="*/ 3 w 29"/>
                <a:gd name="T1" fmla="*/ 5 h 7"/>
                <a:gd name="T2" fmla="*/ 26 w 29"/>
                <a:gd name="T3" fmla="*/ 6 h 7"/>
                <a:gd name="T4" fmla="*/ 26 w 29"/>
                <a:gd name="T5" fmla="*/ 1 h 7"/>
                <a:gd name="T6" fmla="*/ 3 w 29"/>
                <a:gd name="T7" fmla="*/ 0 h 7"/>
                <a:gd name="T8" fmla="*/ 3 w 29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7">
                  <a:moveTo>
                    <a:pt x="3" y="5"/>
                  </a:moveTo>
                  <a:cubicBezTo>
                    <a:pt x="11" y="5"/>
                    <a:pt x="18" y="7"/>
                    <a:pt x="26" y="6"/>
                  </a:cubicBezTo>
                  <a:cubicBezTo>
                    <a:pt x="29" y="6"/>
                    <a:pt x="29" y="1"/>
                    <a:pt x="26" y="1"/>
                  </a:cubicBezTo>
                  <a:cubicBezTo>
                    <a:pt x="18" y="2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0" name="Freeform 169"/>
            <p:cNvSpPr/>
            <p:nvPr/>
          </p:nvSpPr>
          <p:spPr bwMode="auto">
            <a:xfrm>
              <a:off x="1444" y="210"/>
              <a:ext cx="103" cy="18"/>
            </a:xfrm>
            <a:custGeom>
              <a:avLst/>
              <a:gdLst>
                <a:gd name="T0" fmla="*/ 3 w 29"/>
                <a:gd name="T1" fmla="*/ 6 h 6"/>
                <a:gd name="T2" fmla="*/ 26 w 29"/>
                <a:gd name="T3" fmla="*/ 5 h 6"/>
                <a:gd name="T4" fmla="*/ 26 w 29"/>
                <a:gd name="T5" fmla="*/ 0 h 6"/>
                <a:gd name="T6" fmla="*/ 3 w 29"/>
                <a:gd name="T7" fmla="*/ 1 h 6"/>
                <a:gd name="T8" fmla="*/ 3 w 2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3" y="6"/>
                  </a:moveTo>
                  <a:cubicBezTo>
                    <a:pt x="10" y="6"/>
                    <a:pt x="18" y="6"/>
                    <a:pt x="26" y="5"/>
                  </a:cubicBezTo>
                  <a:cubicBezTo>
                    <a:pt x="29" y="4"/>
                    <a:pt x="29" y="0"/>
                    <a:pt x="26" y="0"/>
                  </a:cubicBezTo>
                  <a:cubicBezTo>
                    <a:pt x="18" y="1"/>
                    <a:pt x="10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1" name="Freeform 170"/>
            <p:cNvSpPr/>
            <p:nvPr/>
          </p:nvSpPr>
          <p:spPr bwMode="auto">
            <a:xfrm>
              <a:off x="1296" y="207"/>
              <a:ext cx="88" cy="18"/>
            </a:xfrm>
            <a:custGeom>
              <a:avLst/>
              <a:gdLst>
                <a:gd name="T0" fmla="*/ 2 w 25"/>
                <a:gd name="T1" fmla="*/ 5 h 6"/>
                <a:gd name="T2" fmla="*/ 21 w 25"/>
                <a:gd name="T3" fmla="*/ 6 h 6"/>
                <a:gd name="T4" fmla="*/ 22 w 25"/>
                <a:gd name="T5" fmla="*/ 1 h 6"/>
                <a:gd name="T6" fmla="*/ 2 w 25"/>
                <a:gd name="T7" fmla="*/ 0 h 6"/>
                <a:gd name="T8" fmla="*/ 2 w 25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2" y="5"/>
                  </a:moveTo>
                  <a:cubicBezTo>
                    <a:pt x="9" y="5"/>
                    <a:pt x="15" y="5"/>
                    <a:pt x="21" y="6"/>
                  </a:cubicBezTo>
                  <a:cubicBezTo>
                    <a:pt x="24" y="6"/>
                    <a:pt x="25" y="2"/>
                    <a:pt x="22" y="1"/>
                  </a:cubicBezTo>
                  <a:cubicBezTo>
                    <a:pt x="16" y="0"/>
                    <a:pt x="9" y="0"/>
                    <a:pt x="2" y="0"/>
                  </a:cubicBezTo>
                  <a:cubicBezTo>
                    <a:pt x="0" y="0"/>
                    <a:pt x="0" y="5"/>
                    <a:pt x="2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2" name="Freeform 171"/>
            <p:cNvSpPr/>
            <p:nvPr/>
          </p:nvSpPr>
          <p:spPr bwMode="auto">
            <a:xfrm>
              <a:off x="1155" y="204"/>
              <a:ext cx="102" cy="18"/>
            </a:xfrm>
            <a:custGeom>
              <a:avLst/>
              <a:gdLst>
                <a:gd name="T0" fmla="*/ 3 w 29"/>
                <a:gd name="T1" fmla="*/ 6 h 6"/>
                <a:gd name="T2" fmla="*/ 26 w 29"/>
                <a:gd name="T3" fmla="*/ 6 h 6"/>
                <a:gd name="T4" fmla="*/ 26 w 29"/>
                <a:gd name="T5" fmla="*/ 1 h 6"/>
                <a:gd name="T6" fmla="*/ 3 w 29"/>
                <a:gd name="T7" fmla="*/ 1 h 6"/>
                <a:gd name="T8" fmla="*/ 3 w 2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3" y="6"/>
                  </a:moveTo>
                  <a:cubicBezTo>
                    <a:pt x="11" y="6"/>
                    <a:pt x="18" y="5"/>
                    <a:pt x="26" y="6"/>
                  </a:cubicBezTo>
                  <a:cubicBezTo>
                    <a:pt x="29" y="6"/>
                    <a:pt x="28" y="2"/>
                    <a:pt x="26" y="1"/>
                  </a:cubicBezTo>
                  <a:cubicBezTo>
                    <a:pt x="18" y="0"/>
                    <a:pt x="11" y="1"/>
                    <a:pt x="3" y="1"/>
                  </a:cubicBezTo>
                  <a:cubicBezTo>
                    <a:pt x="1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3" name="Freeform 172"/>
            <p:cNvSpPr/>
            <p:nvPr/>
          </p:nvSpPr>
          <p:spPr bwMode="auto">
            <a:xfrm>
              <a:off x="1046" y="201"/>
              <a:ext cx="91" cy="24"/>
            </a:xfrm>
            <a:custGeom>
              <a:avLst/>
              <a:gdLst>
                <a:gd name="T0" fmla="*/ 4 w 26"/>
                <a:gd name="T1" fmla="*/ 7 h 8"/>
                <a:gd name="T2" fmla="*/ 22 w 26"/>
                <a:gd name="T3" fmla="*/ 7 h 8"/>
                <a:gd name="T4" fmla="*/ 23 w 26"/>
                <a:gd name="T5" fmla="*/ 2 h 8"/>
                <a:gd name="T6" fmla="*/ 3 w 26"/>
                <a:gd name="T7" fmla="*/ 2 h 8"/>
                <a:gd name="T8" fmla="*/ 4 w 26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8">
                  <a:moveTo>
                    <a:pt x="4" y="7"/>
                  </a:moveTo>
                  <a:cubicBezTo>
                    <a:pt x="10" y="6"/>
                    <a:pt x="17" y="5"/>
                    <a:pt x="22" y="7"/>
                  </a:cubicBezTo>
                  <a:cubicBezTo>
                    <a:pt x="25" y="8"/>
                    <a:pt x="26" y="3"/>
                    <a:pt x="23" y="2"/>
                  </a:cubicBezTo>
                  <a:cubicBezTo>
                    <a:pt x="17" y="0"/>
                    <a:pt x="10" y="1"/>
                    <a:pt x="3" y="2"/>
                  </a:cubicBezTo>
                  <a:cubicBezTo>
                    <a:pt x="0" y="3"/>
                    <a:pt x="2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4" name="Freeform 173"/>
            <p:cNvSpPr/>
            <p:nvPr/>
          </p:nvSpPr>
          <p:spPr bwMode="auto">
            <a:xfrm>
              <a:off x="894" y="204"/>
              <a:ext cx="106" cy="18"/>
            </a:xfrm>
            <a:custGeom>
              <a:avLst/>
              <a:gdLst>
                <a:gd name="T0" fmla="*/ 3 w 30"/>
                <a:gd name="T1" fmla="*/ 5 h 6"/>
                <a:gd name="T2" fmla="*/ 27 w 30"/>
                <a:gd name="T3" fmla="*/ 6 h 6"/>
                <a:gd name="T4" fmla="*/ 27 w 30"/>
                <a:gd name="T5" fmla="*/ 1 h 6"/>
                <a:gd name="T6" fmla="*/ 3 w 30"/>
                <a:gd name="T7" fmla="*/ 0 h 6"/>
                <a:gd name="T8" fmla="*/ 3 w 30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5"/>
                  </a:moveTo>
                  <a:cubicBezTo>
                    <a:pt x="11" y="5"/>
                    <a:pt x="19" y="5"/>
                    <a:pt x="27" y="6"/>
                  </a:cubicBezTo>
                  <a:cubicBezTo>
                    <a:pt x="30" y="6"/>
                    <a:pt x="30" y="2"/>
                    <a:pt x="27" y="1"/>
                  </a:cubicBezTo>
                  <a:cubicBezTo>
                    <a:pt x="19" y="0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5" name="Freeform 174"/>
            <p:cNvSpPr/>
            <p:nvPr/>
          </p:nvSpPr>
          <p:spPr bwMode="auto">
            <a:xfrm>
              <a:off x="756" y="201"/>
              <a:ext cx="106" cy="24"/>
            </a:xfrm>
            <a:custGeom>
              <a:avLst/>
              <a:gdLst>
                <a:gd name="T0" fmla="*/ 3 w 30"/>
                <a:gd name="T1" fmla="*/ 6 h 8"/>
                <a:gd name="T2" fmla="*/ 27 w 30"/>
                <a:gd name="T3" fmla="*/ 7 h 8"/>
                <a:gd name="T4" fmla="*/ 27 w 30"/>
                <a:gd name="T5" fmla="*/ 2 h 8"/>
                <a:gd name="T6" fmla="*/ 4 w 30"/>
                <a:gd name="T7" fmla="*/ 1 h 8"/>
                <a:gd name="T8" fmla="*/ 3 w 30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8">
                  <a:moveTo>
                    <a:pt x="3" y="6"/>
                  </a:moveTo>
                  <a:cubicBezTo>
                    <a:pt x="11" y="8"/>
                    <a:pt x="19" y="7"/>
                    <a:pt x="27" y="7"/>
                  </a:cubicBezTo>
                  <a:cubicBezTo>
                    <a:pt x="30" y="7"/>
                    <a:pt x="30" y="2"/>
                    <a:pt x="27" y="2"/>
                  </a:cubicBezTo>
                  <a:cubicBezTo>
                    <a:pt x="19" y="2"/>
                    <a:pt x="12" y="3"/>
                    <a:pt x="4" y="1"/>
                  </a:cubicBezTo>
                  <a:cubicBezTo>
                    <a:pt x="1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6" name="Freeform 175"/>
            <p:cNvSpPr/>
            <p:nvPr/>
          </p:nvSpPr>
          <p:spPr bwMode="auto">
            <a:xfrm>
              <a:off x="629" y="201"/>
              <a:ext cx="92" cy="18"/>
            </a:xfrm>
            <a:custGeom>
              <a:avLst/>
              <a:gdLst>
                <a:gd name="T0" fmla="*/ 3 w 26"/>
                <a:gd name="T1" fmla="*/ 5 h 6"/>
                <a:gd name="T2" fmla="*/ 22 w 26"/>
                <a:gd name="T3" fmla="*/ 6 h 6"/>
                <a:gd name="T4" fmla="*/ 23 w 26"/>
                <a:gd name="T5" fmla="*/ 1 h 6"/>
                <a:gd name="T6" fmla="*/ 3 w 26"/>
                <a:gd name="T7" fmla="*/ 0 h 6"/>
                <a:gd name="T8" fmla="*/ 3 w 26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3" y="5"/>
                  </a:moveTo>
                  <a:cubicBezTo>
                    <a:pt x="9" y="5"/>
                    <a:pt x="16" y="5"/>
                    <a:pt x="22" y="6"/>
                  </a:cubicBezTo>
                  <a:cubicBezTo>
                    <a:pt x="25" y="6"/>
                    <a:pt x="26" y="2"/>
                    <a:pt x="23" y="1"/>
                  </a:cubicBezTo>
                  <a:cubicBezTo>
                    <a:pt x="17" y="0"/>
                    <a:pt x="10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7" name="Freeform 176"/>
            <p:cNvSpPr/>
            <p:nvPr/>
          </p:nvSpPr>
          <p:spPr bwMode="auto">
            <a:xfrm>
              <a:off x="488" y="195"/>
              <a:ext cx="113" cy="27"/>
            </a:xfrm>
            <a:custGeom>
              <a:avLst/>
              <a:gdLst>
                <a:gd name="T0" fmla="*/ 4 w 32"/>
                <a:gd name="T1" fmla="*/ 8 h 9"/>
                <a:gd name="T2" fmla="*/ 29 w 32"/>
                <a:gd name="T3" fmla="*/ 7 h 9"/>
                <a:gd name="T4" fmla="*/ 29 w 32"/>
                <a:gd name="T5" fmla="*/ 2 h 9"/>
                <a:gd name="T6" fmla="*/ 3 w 32"/>
                <a:gd name="T7" fmla="*/ 3 h 9"/>
                <a:gd name="T8" fmla="*/ 4 w 32"/>
                <a:gd name="T9" fmla="*/ 8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9">
                  <a:moveTo>
                    <a:pt x="4" y="8"/>
                  </a:moveTo>
                  <a:cubicBezTo>
                    <a:pt x="12" y="5"/>
                    <a:pt x="21" y="7"/>
                    <a:pt x="29" y="7"/>
                  </a:cubicBezTo>
                  <a:cubicBezTo>
                    <a:pt x="32" y="7"/>
                    <a:pt x="32" y="2"/>
                    <a:pt x="29" y="2"/>
                  </a:cubicBezTo>
                  <a:cubicBezTo>
                    <a:pt x="21" y="2"/>
                    <a:pt x="11" y="0"/>
                    <a:pt x="3" y="3"/>
                  </a:cubicBezTo>
                  <a:cubicBezTo>
                    <a:pt x="0" y="4"/>
                    <a:pt x="2" y="9"/>
                    <a:pt x="4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8" name="Freeform 177"/>
            <p:cNvSpPr/>
            <p:nvPr/>
          </p:nvSpPr>
          <p:spPr bwMode="auto">
            <a:xfrm>
              <a:off x="368" y="204"/>
              <a:ext cx="96" cy="18"/>
            </a:xfrm>
            <a:custGeom>
              <a:avLst/>
              <a:gdLst>
                <a:gd name="T0" fmla="*/ 5 w 27"/>
                <a:gd name="T1" fmla="*/ 6 h 6"/>
                <a:gd name="T2" fmla="*/ 24 w 27"/>
                <a:gd name="T3" fmla="*/ 5 h 6"/>
                <a:gd name="T4" fmla="*/ 24 w 27"/>
                <a:gd name="T5" fmla="*/ 0 h 6"/>
                <a:gd name="T6" fmla="*/ 3 w 27"/>
                <a:gd name="T7" fmla="*/ 1 h 6"/>
                <a:gd name="T8" fmla="*/ 5 w 2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5" y="6"/>
                  </a:moveTo>
                  <a:cubicBezTo>
                    <a:pt x="11" y="5"/>
                    <a:pt x="18" y="5"/>
                    <a:pt x="24" y="5"/>
                  </a:cubicBezTo>
                  <a:cubicBezTo>
                    <a:pt x="27" y="5"/>
                    <a:pt x="27" y="0"/>
                    <a:pt x="24" y="0"/>
                  </a:cubicBezTo>
                  <a:cubicBezTo>
                    <a:pt x="17" y="0"/>
                    <a:pt x="10" y="0"/>
                    <a:pt x="3" y="1"/>
                  </a:cubicBezTo>
                  <a:cubicBezTo>
                    <a:pt x="0" y="2"/>
                    <a:pt x="2" y="6"/>
                    <a:pt x="5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9" name="Freeform 178"/>
            <p:cNvSpPr/>
            <p:nvPr/>
          </p:nvSpPr>
          <p:spPr bwMode="auto">
            <a:xfrm>
              <a:off x="256" y="201"/>
              <a:ext cx="105" cy="18"/>
            </a:xfrm>
            <a:custGeom>
              <a:avLst/>
              <a:gdLst>
                <a:gd name="T0" fmla="*/ 3 w 30"/>
                <a:gd name="T1" fmla="*/ 6 h 6"/>
                <a:gd name="T2" fmla="*/ 28 w 30"/>
                <a:gd name="T3" fmla="*/ 5 h 6"/>
                <a:gd name="T4" fmla="*/ 28 w 30"/>
                <a:gd name="T5" fmla="*/ 0 h 6"/>
                <a:gd name="T6" fmla="*/ 3 w 30"/>
                <a:gd name="T7" fmla="*/ 1 h 6"/>
                <a:gd name="T8" fmla="*/ 3 w 30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6"/>
                  </a:moveTo>
                  <a:cubicBezTo>
                    <a:pt x="11" y="6"/>
                    <a:pt x="19" y="5"/>
                    <a:pt x="28" y="5"/>
                  </a:cubicBezTo>
                  <a:cubicBezTo>
                    <a:pt x="30" y="5"/>
                    <a:pt x="30" y="0"/>
                    <a:pt x="28" y="0"/>
                  </a:cubicBez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</p:grpSp>
      <p:grpSp>
        <p:nvGrpSpPr>
          <p:cNvPr id="3" name="组合 247"/>
          <p:cNvGrpSpPr/>
          <p:nvPr/>
        </p:nvGrpSpPr>
        <p:grpSpPr>
          <a:xfrm>
            <a:off x="-1" y="-1"/>
            <a:ext cx="4890183" cy="1423007"/>
            <a:chOff x="-1" y="-1"/>
            <a:chExt cx="4890183" cy="1423007"/>
          </a:xfrm>
        </p:grpSpPr>
        <p:pic>
          <p:nvPicPr>
            <p:cNvPr id="2097158" name="图片 248"/>
            <p:cNvPicPr>
              <a:picLocks noChangeAspect="1"/>
            </p:cNvPicPr>
            <p:nvPr/>
          </p:nvPicPr>
          <p:blipFill rotWithShape="1">
            <a:blip r:embed="rId3"/>
            <a:srcRect t="47438" r="7491"/>
            <a:stretch>
              <a:fillRect/>
            </a:stretch>
          </p:blipFill>
          <p:spPr>
            <a:xfrm flipH="1">
              <a:off x="-1" y="-1"/>
              <a:ext cx="2162470" cy="1423007"/>
            </a:xfrm>
            <a:prstGeom prst="rect">
              <a:avLst/>
            </a:prstGeom>
          </p:spPr>
        </p:pic>
        <p:sp>
          <p:nvSpPr>
            <p:cNvPr id="1049550" name="稻壳儿小白白(http://dwz.cn/Wu2UP)"/>
            <p:cNvSpPr txBox="1">
              <a:spLocks noChangeArrowheads="1"/>
            </p:cNvSpPr>
            <p:nvPr/>
          </p:nvSpPr>
          <p:spPr bwMode="auto">
            <a:xfrm>
              <a:off x="1479433" y="539262"/>
              <a:ext cx="3410749" cy="43088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>
              <a:spAutoFit/>
            </a:bodyPr>
            <a:lstStyle>
              <a:lvl1pPr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1pPr>
              <a:lvl2pPr marL="742950" indent="-285750"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2pPr>
              <a:lvl3pPr marL="1143000" indent="-228600"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3pPr>
              <a:lvl4pPr marL="1600200" indent="-228600"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4pPr>
              <a:lvl5pPr marL="2057400" indent="-228600"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5pPr>
              <a:lvl6pPr marL="25146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6pPr>
              <a:lvl7pPr marL="29718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7pPr>
              <a:lvl8pPr marL="34290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8pPr>
              <a:lvl9pPr marL="38862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zh-CN" sz="2800" b="1" dirty="0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5. </a:t>
              </a:r>
              <a:r>
                <a:rPr lang="en-US" altLang="zh-CN" sz="2800" b="1" dirty="0" err="1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Perubahan</a:t>
              </a:r>
              <a:r>
                <a:rPr lang="en-US" altLang="zh-CN" sz="2800" b="1" dirty="0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 </a:t>
              </a:r>
              <a:r>
                <a:rPr lang="en-US" altLang="zh-CN" sz="2800" b="1" dirty="0" err="1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Sosial</a:t>
              </a:r>
              <a:endParaRPr lang="en-US" altLang="zh-CN" sz="2800" b="1" dirty="0">
                <a:solidFill>
                  <a:srgbClr val="595959"/>
                </a:solidFill>
                <a:latin typeface="方正兰亭粗黑简体" panose="02000000000000000000" pitchFamily="2" charset="-122"/>
                <a:ea typeface="方正兰亭粗黑简体" panose="02000000000000000000" pitchFamily="2" charset="-122"/>
                <a:sym typeface="Arial" panose="020B0604020202020204" pitchFamily="34" charset="0"/>
              </a:endParaRPr>
            </a:p>
          </p:txBody>
        </p:sp>
      </p:grpSp>
      <p:sp>
        <p:nvSpPr>
          <p:cNvPr id="231" name="Rectangle 41"/>
          <p:cNvSpPr/>
          <p:nvPr/>
        </p:nvSpPr>
        <p:spPr>
          <a:xfrm>
            <a:off x="656493" y="1184031"/>
            <a:ext cx="10925908" cy="5228492"/>
          </a:xfrm>
          <a:prstGeom prst="rect">
            <a:avLst/>
          </a:prstGeom>
          <a:solidFill>
            <a:srgbClr val="BE9C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5695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32" name="TextBox 231"/>
          <p:cNvSpPr txBox="1"/>
          <p:nvPr/>
        </p:nvSpPr>
        <p:spPr>
          <a:xfrm>
            <a:off x="820614" y="1078524"/>
            <a:ext cx="1071489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endParaRPr lang="en-US" sz="2800" dirty="0" smtClean="0">
              <a:solidFill>
                <a:schemeClr val="bg2">
                  <a:lumMod val="25000"/>
                </a:schemeClr>
              </a:solidFill>
              <a:latin typeface="Agency FB" pitchFamily="34" charset="0"/>
            </a:endParaRPr>
          </a:p>
          <a:p>
            <a:r>
              <a:rPr lang="en-ID" sz="2800" dirty="0" err="1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F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aktor-faktor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yang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menghambat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jalannya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proses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perubahan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antara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lain:</a:t>
            </a:r>
            <a:endParaRPr lang="en-US" sz="2800" dirty="0" smtClean="0">
              <a:solidFill>
                <a:schemeClr val="bg2">
                  <a:lumMod val="25000"/>
                </a:schemeClr>
              </a:solidFill>
              <a:latin typeface="Agency FB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Kurangnya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hubungan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dengan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masyarakat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lain.</a:t>
            </a:r>
            <a:endParaRPr lang="en-US" sz="2800" dirty="0" smtClean="0">
              <a:solidFill>
                <a:schemeClr val="bg2">
                  <a:lumMod val="25000"/>
                </a:schemeClr>
              </a:solidFill>
              <a:latin typeface="Agency FB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Perkembangan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ilmu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pengetahuan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yang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terlambat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.</a:t>
            </a:r>
            <a:endParaRPr lang="en-US" sz="2800" dirty="0" smtClean="0">
              <a:solidFill>
                <a:schemeClr val="bg2">
                  <a:lumMod val="25000"/>
                </a:schemeClr>
              </a:solidFill>
              <a:latin typeface="Agency FB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Sikap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masyarakat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yang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sangat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tradisional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.</a:t>
            </a:r>
            <a:endParaRPr lang="en-US" sz="2800" dirty="0" smtClean="0">
              <a:solidFill>
                <a:schemeClr val="bg2">
                  <a:lumMod val="25000"/>
                </a:schemeClr>
              </a:solidFill>
              <a:latin typeface="Agency FB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Adanya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kepentingan-kepentingan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yang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telah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tertanam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dengan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kuat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.</a:t>
            </a:r>
            <a:endParaRPr lang="en-US" sz="2800" dirty="0" smtClean="0">
              <a:solidFill>
                <a:schemeClr val="bg2">
                  <a:lumMod val="25000"/>
                </a:schemeClr>
              </a:solidFill>
              <a:latin typeface="Agency FB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Rasa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takut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akan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terjadinya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perubahan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integrasi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kebudayaannya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.</a:t>
            </a:r>
            <a:endParaRPr lang="en-US" sz="2800" dirty="0" smtClean="0">
              <a:solidFill>
                <a:schemeClr val="bg2">
                  <a:lumMod val="25000"/>
                </a:schemeClr>
              </a:solidFill>
              <a:latin typeface="Agency FB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Prasangka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terhadap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hal-hal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baru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/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asing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atau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sikap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tertutup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.</a:t>
            </a:r>
            <a:endParaRPr lang="en-US" sz="2800" dirty="0" smtClean="0">
              <a:solidFill>
                <a:schemeClr val="bg2">
                  <a:lumMod val="25000"/>
                </a:schemeClr>
              </a:solidFill>
              <a:latin typeface="Agency FB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Adat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atau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kebiasaan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.</a:t>
            </a:r>
            <a:endParaRPr lang="en-US" sz="2800" dirty="0" smtClean="0">
              <a:solidFill>
                <a:schemeClr val="bg2">
                  <a:lumMod val="25000"/>
                </a:schemeClr>
              </a:solidFill>
              <a:latin typeface="Agency FB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Hambatan-hambatan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yang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bersifat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ideologis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.</a:t>
            </a:r>
            <a:endParaRPr lang="en-US" sz="2800" dirty="0" smtClean="0">
              <a:solidFill>
                <a:schemeClr val="bg2">
                  <a:lumMod val="25000"/>
                </a:schemeClr>
              </a:solidFill>
              <a:latin typeface="Agency FB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Nilai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bahwa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hidup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ini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pada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haikkatnya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tidak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dapat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diperbaiki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Agency FB" pitchFamily="34" charset="0"/>
              </a:rPr>
              <a:t>.</a:t>
            </a:r>
            <a:endParaRPr lang="en-US" sz="2800" dirty="0" smtClean="0">
              <a:solidFill>
                <a:schemeClr val="bg2">
                  <a:lumMod val="25000"/>
                </a:schemeClr>
              </a:solidFill>
              <a:latin typeface="Agency FB" pitchFamily="34" charset="0"/>
            </a:endParaRPr>
          </a:p>
          <a:p>
            <a:pPr marL="457200" indent="-457200"/>
            <a:endParaRPr lang="en-US" sz="2800" dirty="0">
              <a:solidFill>
                <a:schemeClr val="bg2">
                  <a:lumMod val="25000"/>
                </a:schemeClr>
              </a:solidFill>
              <a:latin typeface="Agency FB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9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9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49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49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49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49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9372" grpId="0"/>
      <p:bldP spid="104937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166668" y="191589"/>
            <a:ext cx="11844464" cy="6500428"/>
            <a:chOff x="206" y="189"/>
            <a:chExt cx="7270" cy="3947"/>
          </a:xfrm>
        </p:grpSpPr>
        <p:sp>
          <p:nvSpPr>
            <p:cNvPr id="1048956" name="Freeform 5"/>
            <p:cNvSpPr/>
            <p:nvPr/>
          </p:nvSpPr>
          <p:spPr bwMode="auto">
            <a:xfrm>
              <a:off x="210" y="189"/>
              <a:ext cx="24" cy="62"/>
            </a:xfrm>
            <a:custGeom>
              <a:avLst/>
              <a:gdLst>
                <a:gd name="T0" fmla="*/ 6 w 7"/>
                <a:gd name="T1" fmla="*/ 14 h 21"/>
                <a:gd name="T2" fmla="*/ 6 w 7"/>
                <a:gd name="T3" fmla="*/ 14 h 21"/>
                <a:gd name="T4" fmla="*/ 5 w 7"/>
                <a:gd name="T5" fmla="*/ 3 h 21"/>
                <a:gd name="T6" fmla="*/ 0 w 7"/>
                <a:gd name="T7" fmla="*/ 3 h 21"/>
                <a:gd name="T8" fmla="*/ 1 w 7"/>
                <a:gd name="T9" fmla="*/ 18 h 21"/>
                <a:gd name="T10" fmla="*/ 5 w 7"/>
                <a:gd name="T11" fmla="*/ 20 h 21"/>
                <a:gd name="T12" fmla="*/ 7 w 7"/>
                <a:gd name="T13" fmla="*/ 17 h 21"/>
                <a:gd name="T14" fmla="*/ 6 w 7"/>
                <a:gd name="T15" fmla="*/ 14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" h="21">
                  <a:moveTo>
                    <a:pt x="6" y="14"/>
                  </a:moveTo>
                  <a:cubicBezTo>
                    <a:pt x="6" y="14"/>
                    <a:pt x="6" y="14"/>
                    <a:pt x="6" y="14"/>
                  </a:cubicBezTo>
                  <a:cubicBezTo>
                    <a:pt x="6" y="10"/>
                    <a:pt x="5" y="7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8"/>
                    <a:pt x="1" y="13"/>
                    <a:pt x="1" y="18"/>
                  </a:cubicBezTo>
                  <a:cubicBezTo>
                    <a:pt x="1" y="19"/>
                    <a:pt x="3" y="21"/>
                    <a:pt x="5" y="20"/>
                  </a:cubicBezTo>
                  <a:cubicBezTo>
                    <a:pt x="6" y="19"/>
                    <a:pt x="6" y="18"/>
                    <a:pt x="7" y="17"/>
                  </a:cubicBezTo>
                  <a:cubicBezTo>
                    <a:pt x="7" y="16"/>
                    <a:pt x="6" y="15"/>
                    <a:pt x="6" y="1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57" name="Freeform 6"/>
            <p:cNvSpPr/>
            <p:nvPr/>
          </p:nvSpPr>
          <p:spPr bwMode="auto">
            <a:xfrm>
              <a:off x="217" y="266"/>
              <a:ext cx="21" cy="66"/>
            </a:xfrm>
            <a:custGeom>
              <a:avLst/>
              <a:gdLst>
                <a:gd name="T0" fmla="*/ 5 w 6"/>
                <a:gd name="T1" fmla="*/ 3 h 22"/>
                <a:gd name="T2" fmla="*/ 1 w 6"/>
                <a:gd name="T3" fmla="*/ 3 h 22"/>
                <a:gd name="T4" fmla="*/ 2 w 6"/>
                <a:gd name="T5" fmla="*/ 19 h 22"/>
                <a:gd name="T6" fmla="*/ 6 w 6"/>
                <a:gd name="T7" fmla="*/ 19 h 22"/>
                <a:gd name="T8" fmla="*/ 5 w 6"/>
                <a:gd name="T9" fmla="*/ 3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2">
                  <a:moveTo>
                    <a:pt x="5" y="3"/>
                  </a:moveTo>
                  <a:cubicBezTo>
                    <a:pt x="5" y="0"/>
                    <a:pt x="0" y="0"/>
                    <a:pt x="1" y="3"/>
                  </a:cubicBezTo>
                  <a:cubicBezTo>
                    <a:pt x="1" y="9"/>
                    <a:pt x="1" y="14"/>
                    <a:pt x="2" y="19"/>
                  </a:cubicBezTo>
                  <a:cubicBezTo>
                    <a:pt x="2" y="22"/>
                    <a:pt x="6" y="22"/>
                    <a:pt x="6" y="19"/>
                  </a:cubicBezTo>
                  <a:cubicBezTo>
                    <a:pt x="6" y="14"/>
                    <a:pt x="5" y="9"/>
                    <a:pt x="5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58" name="Freeform 7"/>
            <p:cNvSpPr/>
            <p:nvPr/>
          </p:nvSpPr>
          <p:spPr bwMode="auto">
            <a:xfrm>
              <a:off x="220" y="355"/>
              <a:ext cx="18" cy="60"/>
            </a:xfrm>
            <a:custGeom>
              <a:avLst/>
              <a:gdLst>
                <a:gd name="T0" fmla="*/ 5 w 5"/>
                <a:gd name="T1" fmla="*/ 15 h 20"/>
                <a:gd name="T2" fmla="*/ 5 w 5"/>
                <a:gd name="T3" fmla="*/ 14 h 20"/>
                <a:gd name="T4" fmla="*/ 5 w 5"/>
                <a:gd name="T5" fmla="*/ 10 h 20"/>
                <a:gd name="T6" fmla="*/ 5 w 5"/>
                <a:gd name="T7" fmla="*/ 5 h 20"/>
                <a:gd name="T8" fmla="*/ 5 w 5"/>
                <a:gd name="T9" fmla="*/ 4 h 20"/>
                <a:gd name="T10" fmla="*/ 5 w 5"/>
                <a:gd name="T11" fmla="*/ 3 h 20"/>
                <a:gd name="T12" fmla="*/ 5 w 5"/>
                <a:gd name="T13" fmla="*/ 3 h 20"/>
                <a:gd name="T14" fmla="*/ 5 w 5"/>
                <a:gd name="T15" fmla="*/ 2 h 20"/>
                <a:gd name="T16" fmla="*/ 1 w 5"/>
                <a:gd name="T17" fmla="*/ 2 h 20"/>
                <a:gd name="T18" fmla="*/ 0 w 5"/>
                <a:gd name="T19" fmla="*/ 13 h 20"/>
                <a:gd name="T20" fmla="*/ 1 w 5"/>
                <a:gd name="T21" fmla="*/ 18 h 20"/>
                <a:gd name="T22" fmla="*/ 5 w 5"/>
                <a:gd name="T23" fmla="*/ 17 h 20"/>
                <a:gd name="T24" fmla="*/ 5 w 5"/>
                <a:gd name="T25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20">
                  <a:moveTo>
                    <a:pt x="5" y="15"/>
                  </a:moveTo>
                  <a:cubicBezTo>
                    <a:pt x="5" y="15"/>
                    <a:pt x="5" y="15"/>
                    <a:pt x="5" y="14"/>
                  </a:cubicBezTo>
                  <a:cubicBezTo>
                    <a:pt x="5" y="13"/>
                    <a:pt x="5" y="11"/>
                    <a:pt x="5" y="10"/>
                  </a:cubicBezTo>
                  <a:cubicBezTo>
                    <a:pt x="5" y="8"/>
                    <a:pt x="5" y="7"/>
                    <a:pt x="5" y="5"/>
                  </a:cubicBezTo>
                  <a:cubicBezTo>
                    <a:pt x="5" y="5"/>
                    <a:pt x="5" y="4"/>
                    <a:pt x="5" y="4"/>
                  </a:cubicBezTo>
                  <a:cubicBezTo>
                    <a:pt x="5" y="3"/>
                    <a:pt x="5" y="2"/>
                    <a:pt x="5" y="3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4" y="0"/>
                    <a:pt x="1" y="0"/>
                    <a:pt x="1" y="2"/>
                  </a:cubicBezTo>
                  <a:cubicBezTo>
                    <a:pt x="0" y="6"/>
                    <a:pt x="0" y="10"/>
                    <a:pt x="0" y="13"/>
                  </a:cubicBezTo>
                  <a:cubicBezTo>
                    <a:pt x="0" y="15"/>
                    <a:pt x="0" y="17"/>
                    <a:pt x="1" y="18"/>
                  </a:cubicBezTo>
                  <a:cubicBezTo>
                    <a:pt x="2" y="20"/>
                    <a:pt x="4" y="19"/>
                    <a:pt x="5" y="17"/>
                  </a:cubicBezTo>
                  <a:cubicBezTo>
                    <a:pt x="5" y="16"/>
                    <a:pt x="5" y="16"/>
                    <a:pt x="5" y="1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59" name="Freeform 8"/>
            <p:cNvSpPr/>
            <p:nvPr/>
          </p:nvSpPr>
          <p:spPr bwMode="auto">
            <a:xfrm>
              <a:off x="224" y="429"/>
              <a:ext cx="14" cy="69"/>
            </a:xfrm>
            <a:custGeom>
              <a:avLst/>
              <a:gdLst>
                <a:gd name="T0" fmla="*/ 0 w 4"/>
                <a:gd name="T1" fmla="*/ 3 h 23"/>
                <a:gd name="T2" fmla="*/ 0 w 4"/>
                <a:gd name="T3" fmla="*/ 20 h 23"/>
                <a:gd name="T4" fmla="*/ 4 w 4"/>
                <a:gd name="T5" fmla="*/ 20 h 23"/>
                <a:gd name="T6" fmla="*/ 4 w 4"/>
                <a:gd name="T7" fmla="*/ 3 h 23"/>
                <a:gd name="T8" fmla="*/ 0 w 4"/>
                <a:gd name="T9" fmla="*/ 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3">
                  <a:moveTo>
                    <a:pt x="0" y="3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23"/>
                    <a:pt x="4" y="23"/>
                    <a:pt x="4" y="20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60" name="Freeform 9"/>
            <p:cNvSpPr/>
            <p:nvPr/>
          </p:nvSpPr>
          <p:spPr bwMode="auto">
            <a:xfrm>
              <a:off x="220" y="524"/>
              <a:ext cx="14" cy="57"/>
            </a:xfrm>
            <a:custGeom>
              <a:avLst/>
              <a:gdLst>
                <a:gd name="T0" fmla="*/ 0 w 4"/>
                <a:gd name="T1" fmla="*/ 3 h 19"/>
                <a:gd name="T2" fmla="*/ 0 w 4"/>
                <a:gd name="T3" fmla="*/ 16 h 19"/>
                <a:gd name="T4" fmla="*/ 4 w 4"/>
                <a:gd name="T5" fmla="*/ 16 h 19"/>
                <a:gd name="T6" fmla="*/ 4 w 4"/>
                <a:gd name="T7" fmla="*/ 3 h 19"/>
                <a:gd name="T8" fmla="*/ 0 w 4"/>
                <a:gd name="T9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19">
                  <a:moveTo>
                    <a:pt x="0" y="3"/>
                  </a:moveTo>
                  <a:cubicBezTo>
                    <a:pt x="0" y="16"/>
                    <a:pt x="0" y="16"/>
                    <a:pt x="0" y="16"/>
                  </a:cubicBezTo>
                  <a:cubicBezTo>
                    <a:pt x="0" y="19"/>
                    <a:pt x="4" y="19"/>
                    <a:pt x="4" y="16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61" name="Freeform 10"/>
            <p:cNvSpPr/>
            <p:nvPr/>
          </p:nvSpPr>
          <p:spPr bwMode="auto">
            <a:xfrm>
              <a:off x="220" y="605"/>
              <a:ext cx="14" cy="65"/>
            </a:xfrm>
            <a:custGeom>
              <a:avLst/>
              <a:gdLst>
                <a:gd name="T0" fmla="*/ 0 w 4"/>
                <a:gd name="T1" fmla="*/ 3 h 22"/>
                <a:gd name="T2" fmla="*/ 0 w 4"/>
                <a:gd name="T3" fmla="*/ 19 h 22"/>
                <a:gd name="T4" fmla="*/ 4 w 4"/>
                <a:gd name="T5" fmla="*/ 19 h 22"/>
                <a:gd name="T6" fmla="*/ 4 w 4"/>
                <a:gd name="T7" fmla="*/ 3 h 22"/>
                <a:gd name="T8" fmla="*/ 0 w 4"/>
                <a:gd name="T9" fmla="*/ 3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2">
                  <a:moveTo>
                    <a:pt x="0" y="3"/>
                  </a:moveTo>
                  <a:cubicBezTo>
                    <a:pt x="0" y="19"/>
                    <a:pt x="0" y="19"/>
                    <a:pt x="0" y="19"/>
                  </a:cubicBezTo>
                  <a:cubicBezTo>
                    <a:pt x="0" y="22"/>
                    <a:pt x="4" y="22"/>
                    <a:pt x="4" y="19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62" name="Freeform 11"/>
            <p:cNvSpPr/>
            <p:nvPr/>
          </p:nvSpPr>
          <p:spPr bwMode="auto">
            <a:xfrm>
              <a:off x="213" y="688"/>
              <a:ext cx="28" cy="80"/>
            </a:xfrm>
            <a:custGeom>
              <a:avLst/>
              <a:gdLst>
                <a:gd name="T0" fmla="*/ 5 w 8"/>
                <a:gd name="T1" fmla="*/ 3 h 27"/>
                <a:gd name="T2" fmla="*/ 1 w 8"/>
                <a:gd name="T3" fmla="*/ 4 h 27"/>
                <a:gd name="T4" fmla="*/ 3 w 8"/>
                <a:gd name="T5" fmla="*/ 24 h 27"/>
                <a:gd name="T6" fmla="*/ 7 w 8"/>
                <a:gd name="T7" fmla="*/ 23 h 27"/>
                <a:gd name="T8" fmla="*/ 5 w 8"/>
                <a:gd name="T9" fmla="*/ 3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7">
                  <a:moveTo>
                    <a:pt x="5" y="3"/>
                  </a:moveTo>
                  <a:cubicBezTo>
                    <a:pt x="5" y="0"/>
                    <a:pt x="0" y="1"/>
                    <a:pt x="1" y="4"/>
                  </a:cubicBezTo>
                  <a:cubicBezTo>
                    <a:pt x="2" y="11"/>
                    <a:pt x="1" y="18"/>
                    <a:pt x="3" y="24"/>
                  </a:cubicBezTo>
                  <a:cubicBezTo>
                    <a:pt x="3" y="27"/>
                    <a:pt x="8" y="26"/>
                    <a:pt x="7" y="23"/>
                  </a:cubicBezTo>
                  <a:cubicBezTo>
                    <a:pt x="6" y="16"/>
                    <a:pt x="6" y="10"/>
                    <a:pt x="5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63" name="Freeform 12"/>
            <p:cNvSpPr/>
            <p:nvPr/>
          </p:nvSpPr>
          <p:spPr bwMode="auto">
            <a:xfrm>
              <a:off x="213" y="792"/>
              <a:ext cx="28" cy="74"/>
            </a:xfrm>
            <a:custGeom>
              <a:avLst/>
              <a:gdLst>
                <a:gd name="T0" fmla="*/ 3 w 8"/>
                <a:gd name="T1" fmla="*/ 3 h 25"/>
                <a:gd name="T2" fmla="*/ 1 w 8"/>
                <a:gd name="T3" fmla="*/ 21 h 25"/>
                <a:gd name="T4" fmla="*/ 5 w 8"/>
                <a:gd name="T5" fmla="*/ 22 h 25"/>
                <a:gd name="T6" fmla="*/ 7 w 8"/>
                <a:gd name="T7" fmla="*/ 4 h 25"/>
                <a:gd name="T8" fmla="*/ 3 w 8"/>
                <a:gd name="T9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5">
                  <a:moveTo>
                    <a:pt x="3" y="3"/>
                  </a:moveTo>
                  <a:cubicBezTo>
                    <a:pt x="2" y="9"/>
                    <a:pt x="2" y="15"/>
                    <a:pt x="1" y="21"/>
                  </a:cubicBezTo>
                  <a:cubicBezTo>
                    <a:pt x="0" y="24"/>
                    <a:pt x="4" y="25"/>
                    <a:pt x="5" y="22"/>
                  </a:cubicBezTo>
                  <a:cubicBezTo>
                    <a:pt x="6" y="16"/>
                    <a:pt x="6" y="10"/>
                    <a:pt x="7" y="4"/>
                  </a:cubicBezTo>
                  <a:cubicBezTo>
                    <a:pt x="8" y="1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64" name="Freeform 13"/>
            <p:cNvSpPr/>
            <p:nvPr/>
          </p:nvSpPr>
          <p:spPr bwMode="auto">
            <a:xfrm>
              <a:off x="213" y="887"/>
              <a:ext cx="21" cy="74"/>
            </a:xfrm>
            <a:custGeom>
              <a:avLst/>
              <a:gdLst>
                <a:gd name="T0" fmla="*/ 2 w 6"/>
                <a:gd name="T1" fmla="*/ 3 h 25"/>
                <a:gd name="T2" fmla="*/ 0 w 6"/>
                <a:gd name="T3" fmla="*/ 22 h 25"/>
                <a:gd name="T4" fmla="*/ 5 w 6"/>
                <a:gd name="T5" fmla="*/ 22 h 25"/>
                <a:gd name="T6" fmla="*/ 6 w 6"/>
                <a:gd name="T7" fmla="*/ 3 h 25"/>
                <a:gd name="T8" fmla="*/ 2 w 6"/>
                <a:gd name="T9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5">
                  <a:moveTo>
                    <a:pt x="2" y="3"/>
                  </a:moveTo>
                  <a:cubicBezTo>
                    <a:pt x="1" y="9"/>
                    <a:pt x="1" y="16"/>
                    <a:pt x="0" y="22"/>
                  </a:cubicBezTo>
                  <a:cubicBezTo>
                    <a:pt x="0" y="25"/>
                    <a:pt x="5" y="25"/>
                    <a:pt x="5" y="22"/>
                  </a:cubicBezTo>
                  <a:cubicBezTo>
                    <a:pt x="5" y="16"/>
                    <a:pt x="6" y="9"/>
                    <a:pt x="6" y="3"/>
                  </a:cubicBezTo>
                  <a:cubicBezTo>
                    <a:pt x="6" y="0"/>
                    <a:pt x="2" y="0"/>
                    <a:pt x="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65" name="Freeform 14"/>
            <p:cNvSpPr/>
            <p:nvPr/>
          </p:nvSpPr>
          <p:spPr bwMode="auto">
            <a:xfrm>
              <a:off x="213" y="981"/>
              <a:ext cx="25" cy="75"/>
            </a:xfrm>
            <a:custGeom>
              <a:avLst/>
              <a:gdLst>
                <a:gd name="T0" fmla="*/ 3 w 7"/>
                <a:gd name="T1" fmla="*/ 3 h 25"/>
                <a:gd name="T2" fmla="*/ 2 w 7"/>
                <a:gd name="T3" fmla="*/ 13 h 25"/>
                <a:gd name="T4" fmla="*/ 2 w 7"/>
                <a:gd name="T5" fmla="*/ 18 h 25"/>
                <a:gd name="T6" fmla="*/ 2 w 7"/>
                <a:gd name="T7" fmla="*/ 20 h 25"/>
                <a:gd name="T8" fmla="*/ 2 w 7"/>
                <a:gd name="T9" fmla="*/ 20 h 25"/>
                <a:gd name="T10" fmla="*/ 5 w 7"/>
                <a:gd name="T11" fmla="*/ 24 h 25"/>
                <a:gd name="T12" fmla="*/ 7 w 7"/>
                <a:gd name="T13" fmla="*/ 16 h 25"/>
                <a:gd name="T14" fmla="*/ 7 w 7"/>
                <a:gd name="T15" fmla="*/ 3 h 25"/>
                <a:gd name="T16" fmla="*/ 3 w 7"/>
                <a:gd name="T17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25">
                  <a:moveTo>
                    <a:pt x="3" y="3"/>
                  </a:moveTo>
                  <a:cubicBezTo>
                    <a:pt x="3" y="6"/>
                    <a:pt x="3" y="9"/>
                    <a:pt x="2" y="13"/>
                  </a:cubicBezTo>
                  <a:cubicBezTo>
                    <a:pt x="2" y="14"/>
                    <a:pt x="2" y="16"/>
                    <a:pt x="2" y="18"/>
                  </a:cubicBezTo>
                  <a:cubicBezTo>
                    <a:pt x="2" y="19"/>
                    <a:pt x="2" y="19"/>
                    <a:pt x="2" y="20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0" y="22"/>
                    <a:pt x="3" y="25"/>
                    <a:pt x="5" y="24"/>
                  </a:cubicBezTo>
                  <a:cubicBezTo>
                    <a:pt x="7" y="23"/>
                    <a:pt x="7" y="18"/>
                    <a:pt x="7" y="16"/>
                  </a:cubicBezTo>
                  <a:cubicBezTo>
                    <a:pt x="7" y="12"/>
                    <a:pt x="7" y="7"/>
                    <a:pt x="7" y="3"/>
                  </a:cubicBezTo>
                  <a:cubicBezTo>
                    <a:pt x="7" y="0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66" name="Freeform 15"/>
            <p:cNvSpPr/>
            <p:nvPr/>
          </p:nvSpPr>
          <p:spPr bwMode="auto">
            <a:xfrm>
              <a:off x="206" y="1079"/>
              <a:ext cx="28" cy="75"/>
            </a:xfrm>
            <a:custGeom>
              <a:avLst/>
              <a:gdLst>
                <a:gd name="T0" fmla="*/ 7 w 8"/>
                <a:gd name="T1" fmla="*/ 18 h 25"/>
                <a:gd name="T2" fmla="*/ 6 w 8"/>
                <a:gd name="T3" fmla="*/ 10 h 25"/>
                <a:gd name="T4" fmla="*/ 6 w 8"/>
                <a:gd name="T5" fmla="*/ 6 h 25"/>
                <a:gd name="T6" fmla="*/ 6 w 8"/>
                <a:gd name="T7" fmla="*/ 5 h 25"/>
                <a:gd name="T8" fmla="*/ 2 w 8"/>
                <a:gd name="T9" fmla="*/ 2 h 25"/>
                <a:gd name="T10" fmla="*/ 2 w 8"/>
                <a:gd name="T11" fmla="*/ 12 h 25"/>
                <a:gd name="T12" fmla="*/ 2 w 8"/>
                <a:gd name="T13" fmla="*/ 18 h 25"/>
                <a:gd name="T14" fmla="*/ 3 w 8"/>
                <a:gd name="T15" fmla="*/ 19 h 25"/>
                <a:gd name="T16" fmla="*/ 2 w 8"/>
                <a:gd name="T17" fmla="*/ 23 h 25"/>
                <a:gd name="T18" fmla="*/ 6 w 8"/>
                <a:gd name="T19" fmla="*/ 24 h 25"/>
                <a:gd name="T20" fmla="*/ 7 w 8"/>
                <a:gd name="T21" fmla="*/ 18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" h="25">
                  <a:moveTo>
                    <a:pt x="7" y="18"/>
                  </a:moveTo>
                  <a:cubicBezTo>
                    <a:pt x="7" y="15"/>
                    <a:pt x="7" y="13"/>
                    <a:pt x="6" y="10"/>
                  </a:cubicBezTo>
                  <a:cubicBezTo>
                    <a:pt x="6" y="8"/>
                    <a:pt x="6" y="7"/>
                    <a:pt x="6" y="6"/>
                  </a:cubicBezTo>
                  <a:cubicBezTo>
                    <a:pt x="6" y="5"/>
                    <a:pt x="6" y="4"/>
                    <a:pt x="6" y="5"/>
                  </a:cubicBezTo>
                  <a:cubicBezTo>
                    <a:pt x="7" y="2"/>
                    <a:pt x="3" y="0"/>
                    <a:pt x="2" y="2"/>
                  </a:cubicBezTo>
                  <a:cubicBezTo>
                    <a:pt x="0" y="5"/>
                    <a:pt x="2" y="9"/>
                    <a:pt x="2" y="12"/>
                  </a:cubicBezTo>
                  <a:cubicBezTo>
                    <a:pt x="2" y="14"/>
                    <a:pt x="2" y="16"/>
                    <a:pt x="2" y="18"/>
                  </a:cubicBezTo>
                  <a:cubicBezTo>
                    <a:pt x="3" y="18"/>
                    <a:pt x="3" y="19"/>
                    <a:pt x="3" y="19"/>
                  </a:cubicBezTo>
                  <a:cubicBezTo>
                    <a:pt x="2" y="20"/>
                    <a:pt x="1" y="21"/>
                    <a:pt x="2" y="23"/>
                  </a:cubicBezTo>
                  <a:cubicBezTo>
                    <a:pt x="3" y="24"/>
                    <a:pt x="5" y="25"/>
                    <a:pt x="6" y="24"/>
                  </a:cubicBezTo>
                  <a:cubicBezTo>
                    <a:pt x="8" y="22"/>
                    <a:pt x="7" y="20"/>
                    <a:pt x="7" y="1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67" name="Freeform 16"/>
            <p:cNvSpPr/>
            <p:nvPr/>
          </p:nvSpPr>
          <p:spPr bwMode="auto">
            <a:xfrm>
              <a:off x="213" y="1189"/>
              <a:ext cx="28" cy="101"/>
            </a:xfrm>
            <a:custGeom>
              <a:avLst/>
              <a:gdLst>
                <a:gd name="T0" fmla="*/ 7 w 8"/>
                <a:gd name="T1" fmla="*/ 30 h 34"/>
                <a:gd name="T2" fmla="*/ 6 w 8"/>
                <a:gd name="T3" fmla="*/ 3 h 34"/>
                <a:gd name="T4" fmla="*/ 2 w 8"/>
                <a:gd name="T5" fmla="*/ 3 h 34"/>
                <a:gd name="T6" fmla="*/ 2 w 8"/>
                <a:gd name="T7" fmla="*/ 25 h 34"/>
                <a:gd name="T8" fmla="*/ 1 w 8"/>
                <a:gd name="T9" fmla="*/ 28 h 34"/>
                <a:gd name="T10" fmla="*/ 3 w 8"/>
                <a:gd name="T11" fmla="*/ 32 h 34"/>
                <a:gd name="T12" fmla="*/ 7 w 8"/>
                <a:gd name="T13" fmla="*/ 3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34">
                  <a:moveTo>
                    <a:pt x="7" y="30"/>
                  </a:moveTo>
                  <a:cubicBezTo>
                    <a:pt x="5" y="21"/>
                    <a:pt x="6" y="12"/>
                    <a:pt x="6" y="3"/>
                  </a:cubicBezTo>
                  <a:cubicBezTo>
                    <a:pt x="6" y="0"/>
                    <a:pt x="2" y="0"/>
                    <a:pt x="2" y="3"/>
                  </a:cubicBezTo>
                  <a:cubicBezTo>
                    <a:pt x="1" y="10"/>
                    <a:pt x="1" y="18"/>
                    <a:pt x="2" y="25"/>
                  </a:cubicBezTo>
                  <a:cubicBezTo>
                    <a:pt x="1" y="25"/>
                    <a:pt x="0" y="26"/>
                    <a:pt x="1" y="28"/>
                  </a:cubicBezTo>
                  <a:cubicBezTo>
                    <a:pt x="2" y="29"/>
                    <a:pt x="2" y="31"/>
                    <a:pt x="3" y="32"/>
                  </a:cubicBezTo>
                  <a:cubicBezTo>
                    <a:pt x="5" y="34"/>
                    <a:pt x="8" y="32"/>
                    <a:pt x="7" y="3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68" name="Freeform 17"/>
            <p:cNvSpPr/>
            <p:nvPr/>
          </p:nvSpPr>
          <p:spPr bwMode="auto">
            <a:xfrm>
              <a:off x="213" y="1323"/>
              <a:ext cx="21" cy="59"/>
            </a:xfrm>
            <a:custGeom>
              <a:avLst/>
              <a:gdLst>
                <a:gd name="T0" fmla="*/ 2 w 6"/>
                <a:gd name="T1" fmla="*/ 3 h 20"/>
                <a:gd name="T2" fmla="*/ 0 w 6"/>
                <a:gd name="T3" fmla="*/ 17 h 20"/>
                <a:gd name="T4" fmla="*/ 5 w 6"/>
                <a:gd name="T5" fmla="*/ 17 h 20"/>
                <a:gd name="T6" fmla="*/ 6 w 6"/>
                <a:gd name="T7" fmla="*/ 3 h 20"/>
                <a:gd name="T8" fmla="*/ 2 w 6"/>
                <a:gd name="T9" fmla="*/ 3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0">
                  <a:moveTo>
                    <a:pt x="2" y="3"/>
                  </a:moveTo>
                  <a:cubicBezTo>
                    <a:pt x="1" y="8"/>
                    <a:pt x="1" y="12"/>
                    <a:pt x="0" y="17"/>
                  </a:cubicBezTo>
                  <a:cubicBezTo>
                    <a:pt x="0" y="20"/>
                    <a:pt x="5" y="20"/>
                    <a:pt x="5" y="17"/>
                  </a:cubicBezTo>
                  <a:cubicBezTo>
                    <a:pt x="5" y="12"/>
                    <a:pt x="6" y="8"/>
                    <a:pt x="6" y="3"/>
                  </a:cubicBezTo>
                  <a:cubicBezTo>
                    <a:pt x="6" y="0"/>
                    <a:pt x="2" y="0"/>
                    <a:pt x="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69" name="Freeform 18"/>
            <p:cNvSpPr/>
            <p:nvPr/>
          </p:nvSpPr>
          <p:spPr bwMode="auto">
            <a:xfrm>
              <a:off x="210" y="1415"/>
              <a:ext cx="24" cy="83"/>
            </a:xfrm>
            <a:custGeom>
              <a:avLst/>
              <a:gdLst>
                <a:gd name="T0" fmla="*/ 5 w 7"/>
                <a:gd name="T1" fmla="*/ 3 h 28"/>
                <a:gd name="T2" fmla="*/ 0 w 7"/>
                <a:gd name="T3" fmla="*/ 3 h 28"/>
                <a:gd name="T4" fmla="*/ 3 w 7"/>
                <a:gd name="T5" fmla="*/ 25 h 28"/>
                <a:gd name="T6" fmla="*/ 7 w 7"/>
                <a:gd name="T7" fmla="*/ 25 h 28"/>
                <a:gd name="T8" fmla="*/ 5 w 7"/>
                <a:gd name="T9" fmla="*/ 3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8">
                  <a:moveTo>
                    <a:pt x="5" y="3"/>
                  </a:moveTo>
                  <a:cubicBezTo>
                    <a:pt x="5" y="0"/>
                    <a:pt x="0" y="0"/>
                    <a:pt x="0" y="3"/>
                  </a:cubicBezTo>
                  <a:cubicBezTo>
                    <a:pt x="1" y="11"/>
                    <a:pt x="2" y="18"/>
                    <a:pt x="3" y="25"/>
                  </a:cubicBezTo>
                  <a:cubicBezTo>
                    <a:pt x="3" y="28"/>
                    <a:pt x="7" y="28"/>
                    <a:pt x="7" y="25"/>
                  </a:cubicBezTo>
                  <a:cubicBezTo>
                    <a:pt x="6" y="18"/>
                    <a:pt x="6" y="11"/>
                    <a:pt x="5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70" name="Freeform 19"/>
            <p:cNvSpPr/>
            <p:nvPr/>
          </p:nvSpPr>
          <p:spPr bwMode="auto">
            <a:xfrm>
              <a:off x="224" y="1530"/>
              <a:ext cx="21" cy="92"/>
            </a:xfrm>
            <a:custGeom>
              <a:avLst/>
              <a:gdLst>
                <a:gd name="T0" fmla="*/ 4 w 6"/>
                <a:gd name="T1" fmla="*/ 3 h 31"/>
                <a:gd name="T2" fmla="*/ 0 w 6"/>
                <a:gd name="T3" fmla="*/ 3 h 31"/>
                <a:gd name="T4" fmla="*/ 1 w 6"/>
                <a:gd name="T5" fmla="*/ 29 h 31"/>
                <a:gd name="T6" fmla="*/ 5 w 6"/>
                <a:gd name="T7" fmla="*/ 29 h 31"/>
                <a:gd name="T8" fmla="*/ 4 w 6"/>
                <a:gd name="T9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1">
                  <a:moveTo>
                    <a:pt x="4" y="3"/>
                  </a:moveTo>
                  <a:cubicBezTo>
                    <a:pt x="4" y="0"/>
                    <a:pt x="0" y="0"/>
                    <a:pt x="0" y="3"/>
                  </a:cubicBezTo>
                  <a:cubicBezTo>
                    <a:pt x="0" y="12"/>
                    <a:pt x="0" y="20"/>
                    <a:pt x="1" y="29"/>
                  </a:cubicBezTo>
                  <a:cubicBezTo>
                    <a:pt x="1" y="31"/>
                    <a:pt x="6" y="31"/>
                    <a:pt x="5" y="29"/>
                  </a:cubicBezTo>
                  <a:cubicBezTo>
                    <a:pt x="4" y="20"/>
                    <a:pt x="4" y="12"/>
                    <a:pt x="4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71" name="Freeform 20"/>
            <p:cNvSpPr/>
            <p:nvPr/>
          </p:nvSpPr>
          <p:spPr bwMode="auto">
            <a:xfrm>
              <a:off x="220" y="1664"/>
              <a:ext cx="18" cy="80"/>
            </a:xfrm>
            <a:custGeom>
              <a:avLst/>
              <a:gdLst>
                <a:gd name="T0" fmla="*/ 4 w 5"/>
                <a:gd name="T1" fmla="*/ 24 h 27"/>
                <a:gd name="T2" fmla="*/ 4 w 5"/>
                <a:gd name="T3" fmla="*/ 24 h 27"/>
                <a:gd name="T4" fmla="*/ 5 w 5"/>
                <a:gd name="T5" fmla="*/ 3 h 27"/>
                <a:gd name="T6" fmla="*/ 1 w 5"/>
                <a:gd name="T7" fmla="*/ 3 h 27"/>
                <a:gd name="T8" fmla="*/ 0 w 5"/>
                <a:gd name="T9" fmla="*/ 14 h 27"/>
                <a:gd name="T10" fmla="*/ 0 w 5"/>
                <a:gd name="T11" fmla="*/ 20 h 27"/>
                <a:gd name="T12" fmla="*/ 0 w 5"/>
                <a:gd name="T13" fmla="*/ 23 h 27"/>
                <a:gd name="T14" fmla="*/ 0 w 5"/>
                <a:gd name="T15" fmla="*/ 24 h 27"/>
                <a:gd name="T16" fmla="*/ 0 w 5"/>
                <a:gd name="T17" fmla="*/ 24 h 27"/>
                <a:gd name="T18" fmla="*/ 4 w 5"/>
                <a:gd name="T19" fmla="*/ 24 h 27"/>
                <a:gd name="T20" fmla="*/ 4 w 5"/>
                <a:gd name="T21" fmla="*/ 24 h 27"/>
                <a:gd name="T22" fmla="*/ 4 w 5"/>
                <a:gd name="T23" fmla="*/ 24 h 27"/>
                <a:gd name="T24" fmla="*/ 4 w 5"/>
                <a:gd name="T25" fmla="*/ 2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27">
                  <a:moveTo>
                    <a:pt x="4" y="24"/>
                  </a:moveTo>
                  <a:cubicBezTo>
                    <a:pt x="4" y="24"/>
                    <a:pt x="4" y="24"/>
                    <a:pt x="4" y="24"/>
                  </a:cubicBezTo>
                  <a:cubicBezTo>
                    <a:pt x="5" y="17"/>
                    <a:pt x="5" y="9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6"/>
                    <a:pt x="0" y="10"/>
                    <a:pt x="0" y="14"/>
                  </a:cubicBezTo>
                  <a:cubicBezTo>
                    <a:pt x="0" y="16"/>
                    <a:pt x="0" y="18"/>
                    <a:pt x="0" y="20"/>
                  </a:cubicBezTo>
                  <a:cubicBezTo>
                    <a:pt x="0" y="21"/>
                    <a:pt x="0" y="23"/>
                    <a:pt x="0" y="23"/>
                  </a:cubicBezTo>
                  <a:cubicBezTo>
                    <a:pt x="0" y="23"/>
                    <a:pt x="0" y="23"/>
                    <a:pt x="0" y="24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6"/>
                    <a:pt x="4" y="27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72" name="Freeform 21"/>
            <p:cNvSpPr/>
            <p:nvPr/>
          </p:nvSpPr>
          <p:spPr bwMode="auto">
            <a:xfrm>
              <a:off x="206" y="1762"/>
              <a:ext cx="21" cy="101"/>
            </a:xfrm>
            <a:custGeom>
              <a:avLst/>
              <a:gdLst>
                <a:gd name="T0" fmla="*/ 1 w 6"/>
                <a:gd name="T1" fmla="*/ 3 h 34"/>
                <a:gd name="T2" fmla="*/ 1 w 6"/>
                <a:gd name="T3" fmla="*/ 23 h 34"/>
                <a:gd name="T4" fmla="*/ 0 w 6"/>
                <a:gd name="T5" fmla="*/ 25 h 34"/>
                <a:gd name="T6" fmla="*/ 1 w 6"/>
                <a:gd name="T7" fmla="*/ 31 h 34"/>
                <a:gd name="T8" fmla="*/ 6 w 6"/>
                <a:gd name="T9" fmla="*/ 31 h 34"/>
                <a:gd name="T10" fmla="*/ 6 w 6"/>
                <a:gd name="T11" fmla="*/ 3 h 34"/>
                <a:gd name="T12" fmla="*/ 1 w 6"/>
                <a:gd name="T13" fmla="*/ 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34">
                  <a:moveTo>
                    <a:pt x="1" y="3"/>
                  </a:moveTo>
                  <a:cubicBezTo>
                    <a:pt x="1" y="23"/>
                    <a:pt x="1" y="23"/>
                    <a:pt x="1" y="23"/>
                  </a:cubicBezTo>
                  <a:cubicBezTo>
                    <a:pt x="1" y="24"/>
                    <a:pt x="0" y="24"/>
                    <a:pt x="0" y="25"/>
                  </a:cubicBezTo>
                  <a:cubicBezTo>
                    <a:pt x="1" y="27"/>
                    <a:pt x="1" y="29"/>
                    <a:pt x="1" y="31"/>
                  </a:cubicBezTo>
                  <a:cubicBezTo>
                    <a:pt x="2" y="34"/>
                    <a:pt x="6" y="34"/>
                    <a:pt x="6" y="31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73" name="Freeform 22"/>
            <p:cNvSpPr/>
            <p:nvPr/>
          </p:nvSpPr>
          <p:spPr bwMode="auto">
            <a:xfrm>
              <a:off x="213" y="1893"/>
              <a:ext cx="25" cy="86"/>
            </a:xfrm>
            <a:custGeom>
              <a:avLst/>
              <a:gdLst>
                <a:gd name="T0" fmla="*/ 6 w 7"/>
                <a:gd name="T1" fmla="*/ 25 h 29"/>
                <a:gd name="T2" fmla="*/ 5 w 7"/>
                <a:gd name="T3" fmla="*/ 3 h 29"/>
                <a:gd name="T4" fmla="*/ 0 w 7"/>
                <a:gd name="T5" fmla="*/ 3 h 29"/>
                <a:gd name="T6" fmla="*/ 2 w 7"/>
                <a:gd name="T7" fmla="*/ 26 h 29"/>
                <a:gd name="T8" fmla="*/ 6 w 7"/>
                <a:gd name="T9" fmla="*/ 25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9">
                  <a:moveTo>
                    <a:pt x="6" y="25"/>
                  </a:moveTo>
                  <a:cubicBezTo>
                    <a:pt x="4" y="18"/>
                    <a:pt x="5" y="10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10"/>
                    <a:pt x="0" y="19"/>
                    <a:pt x="2" y="26"/>
                  </a:cubicBezTo>
                  <a:cubicBezTo>
                    <a:pt x="2" y="29"/>
                    <a:pt x="7" y="28"/>
                    <a:pt x="6" y="2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74" name="Freeform 23"/>
            <p:cNvSpPr/>
            <p:nvPr/>
          </p:nvSpPr>
          <p:spPr bwMode="auto">
            <a:xfrm>
              <a:off x="213" y="2008"/>
              <a:ext cx="18" cy="89"/>
            </a:xfrm>
            <a:custGeom>
              <a:avLst/>
              <a:gdLst>
                <a:gd name="T0" fmla="*/ 0 w 5"/>
                <a:gd name="T1" fmla="*/ 3 h 30"/>
                <a:gd name="T2" fmla="*/ 0 w 5"/>
                <a:gd name="T3" fmla="*/ 27 h 30"/>
                <a:gd name="T4" fmla="*/ 5 w 5"/>
                <a:gd name="T5" fmla="*/ 27 h 30"/>
                <a:gd name="T6" fmla="*/ 5 w 5"/>
                <a:gd name="T7" fmla="*/ 3 h 30"/>
                <a:gd name="T8" fmla="*/ 0 w 5"/>
                <a:gd name="T9" fmla="*/ 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0">
                  <a:moveTo>
                    <a:pt x="0" y="3"/>
                  </a:moveTo>
                  <a:cubicBezTo>
                    <a:pt x="0" y="27"/>
                    <a:pt x="0" y="27"/>
                    <a:pt x="0" y="27"/>
                  </a:cubicBezTo>
                  <a:cubicBezTo>
                    <a:pt x="0" y="30"/>
                    <a:pt x="5" y="30"/>
                    <a:pt x="5" y="27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75" name="Freeform 24"/>
            <p:cNvSpPr/>
            <p:nvPr/>
          </p:nvSpPr>
          <p:spPr bwMode="auto">
            <a:xfrm>
              <a:off x="217" y="2127"/>
              <a:ext cx="24" cy="89"/>
            </a:xfrm>
            <a:custGeom>
              <a:avLst/>
              <a:gdLst>
                <a:gd name="T0" fmla="*/ 6 w 7"/>
                <a:gd name="T1" fmla="*/ 26 h 30"/>
                <a:gd name="T2" fmla="*/ 5 w 7"/>
                <a:gd name="T3" fmla="*/ 3 h 30"/>
                <a:gd name="T4" fmla="*/ 1 w 7"/>
                <a:gd name="T5" fmla="*/ 3 h 30"/>
                <a:gd name="T6" fmla="*/ 2 w 7"/>
                <a:gd name="T7" fmla="*/ 27 h 30"/>
                <a:gd name="T8" fmla="*/ 6 w 7"/>
                <a:gd name="T9" fmla="*/ 26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0">
                  <a:moveTo>
                    <a:pt x="6" y="26"/>
                  </a:moveTo>
                  <a:cubicBezTo>
                    <a:pt x="4" y="19"/>
                    <a:pt x="5" y="10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11"/>
                    <a:pt x="0" y="20"/>
                    <a:pt x="2" y="27"/>
                  </a:cubicBezTo>
                  <a:cubicBezTo>
                    <a:pt x="2" y="30"/>
                    <a:pt x="7" y="29"/>
                    <a:pt x="6" y="2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76" name="Freeform 25"/>
            <p:cNvSpPr/>
            <p:nvPr/>
          </p:nvSpPr>
          <p:spPr bwMode="auto">
            <a:xfrm>
              <a:off x="224" y="2246"/>
              <a:ext cx="14" cy="109"/>
            </a:xfrm>
            <a:custGeom>
              <a:avLst/>
              <a:gdLst>
                <a:gd name="T0" fmla="*/ 0 w 4"/>
                <a:gd name="T1" fmla="*/ 3 h 37"/>
                <a:gd name="T2" fmla="*/ 0 w 4"/>
                <a:gd name="T3" fmla="*/ 34 h 37"/>
                <a:gd name="T4" fmla="*/ 4 w 4"/>
                <a:gd name="T5" fmla="*/ 34 h 37"/>
                <a:gd name="T6" fmla="*/ 4 w 4"/>
                <a:gd name="T7" fmla="*/ 3 h 37"/>
                <a:gd name="T8" fmla="*/ 0 w 4"/>
                <a:gd name="T9" fmla="*/ 3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37">
                  <a:moveTo>
                    <a:pt x="0" y="3"/>
                  </a:moveTo>
                  <a:cubicBezTo>
                    <a:pt x="0" y="34"/>
                    <a:pt x="0" y="34"/>
                    <a:pt x="0" y="34"/>
                  </a:cubicBezTo>
                  <a:cubicBezTo>
                    <a:pt x="0" y="37"/>
                    <a:pt x="4" y="37"/>
                    <a:pt x="4" y="34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77" name="Freeform 26"/>
            <p:cNvSpPr/>
            <p:nvPr/>
          </p:nvSpPr>
          <p:spPr bwMode="auto">
            <a:xfrm>
              <a:off x="210" y="2370"/>
              <a:ext cx="28" cy="107"/>
            </a:xfrm>
            <a:custGeom>
              <a:avLst/>
              <a:gdLst>
                <a:gd name="T0" fmla="*/ 7 w 8"/>
                <a:gd name="T1" fmla="*/ 3 h 36"/>
                <a:gd name="T2" fmla="*/ 3 w 8"/>
                <a:gd name="T3" fmla="*/ 3 h 36"/>
                <a:gd name="T4" fmla="*/ 0 w 8"/>
                <a:gd name="T5" fmla="*/ 32 h 36"/>
                <a:gd name="T6" fmla="*/ 5 w 8"/>
                <a:gd name="T7" fmla="*/ 33 h 36"/>
                <a:gd name="T8" fmla="*/ 7 w 8"/>
                <a:gd name="T9" fmla="*/ 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6">
                  <a:moveTo>
                    <a:pt x="7" y="3"/>
                  </a:moveTo>
                  <a:cubicBezTo>
                    <a:pt x="7" y="0"/>
                    <a:pt x="3" y="0"/>
                    <a:pt x="3" y="3"/>
                  </a:cubicBezTo>
                  <a:cubicBezTo>
                    <a:pt x="3" y="12"/>
                    <a:pt x="4" y="23"/>
                    <a:pt x="0" y="32"/>
                  </a:cubicBezTo>
                  <a:cubicBezTo>
                    <a:pt x="0" y="35"/>
                    <a:pt x="4" y="36"/>
                    <a:pt x="5" y="33"/>
                  </a:cubicBezTo>
                  <a:cubicBezTo>
                    <a:pt x="8" y="24"/>
                    <a:pt x="7" y="12"/>
                    <a:pt x="7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78" name="Freeform 27"/>
            <p:cNvSpPr/>
            <p:nvPr/>
          </p:nvSpPr>
          <p:spPr bwMode="auto">
            <a:xfrm>
              <a:off x="213" y="2492"/>
              <a:ext cx="28" cy="83"/>
            </a:xfrm>
            <a:custGeom>
              <a:avLst/>
              <a:gdLst>
                <a:gd name="T0" fmla="*/ 5 w 8"/>
                <a:gd name="T1" fmla="*/ 23 h 28"/>
                <a:gd name="T2" fmla="*/ 5 w 8"/>
                <a:gd name="T3" fmla="*/ 3 h 28"/>
                <a:gd name="T4" fmla="*/ 0 w 8"/>
                <a:gd name="T5" fmla="*/ 3 h 28"/>
                <a:gd name="T6" fmla="*/ 0 w 8"/>
                <a:gd name="T7" fmla="*/ 19 h 28"/>
                <a:gd name="T8" fmla="*/ 4 w 8"/>
                <a:gd name="T9" fmla="*/ 27 h 28"/>
                <a:gd name="T10" fmla="*/ 5 w 8"/>
                <a:gd name="T11" fmla="*/ 23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28">
                  <a:moveTo>
                    <a:pt x="5" y="23"/>
                  </a:moveTo>
                  <a:cubicBezTo>
                    <a:pt x="4" y="23"/>
                    <a:pt x="5" y="5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8"/>
                    <a:pt x="0" y="14"/>
                    <a:pt x="0" y="19"/>
                  </a:cubicBezTo>
                  <a:cubicBezTo>
                    <a:pt x="1" y="22"/>
                    <a:pt x="1" y="27"/>
                    <a:pt x="4" y="27"/>
                  </a:cubicBezTo>
                  <a:cubicBezTo>
                    <a:pt x="7" y="28"/>
                    <a:pt x="8" y="23"/>
                    <a:pt x="5" y="2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79" name="Freeform 28"/>
            <p:cNvSpPr/>
            <p:nvPr/>
          </p:nvSpPr>
          <p:spPr bwMode="auto">
            <a:xfrm>
              <a:off x="213" y="2614"/>
              <a:ext cx="28" cy="89"/>
            </a:xfrm>
            <a:custGeom>
              <a:avLst/>
              <a:gdLst>
                <a:gd name="T0" fmla="*/ 3 w 8"/>
                <a:gd name="T1" fmla="*/ 2 h 30"/>
                <a:gd name="T2" fmla="*/ 2 w 8"/>
                <a:gd name="T3" fmla="*/ 27 h 30"/>
                <a:gd name="T4" fmla="*/ 6 w 8"/>
                <a:gd name="T5" fmla="*/ 27 h 30"/>
                <a:gd name="T6" fmla="*/ 7 w 8"/>
                <a:gd name="T7" fmla="*/ 4 h 30"/>
                <a:gd name="T8" fmla="*/ 3 w 8"/>
                <a:gd name="T9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0">
                  <a:moveTo>
                    <a:pt x="3" y="2"/>
                  </a:moveTo>
                  <a:cubicBezTo>
                    <a:pt x="0" y="10"/>
                    <a:pt x="1" y="19"/>
                    <a:pt x="2" y="27"/>
                  </a:cubicBezTo>
                  <a:cubicBezTo>
                    <a:pt x="2" y="30"/>
                    <a:pt x="6" y="30"/>
                    <a:pt x="6" y="27"/>
                  </a:cubicBezTo>
                  <a:cubicBezTo>
                    <a:pt x="6" y="20"/>
                    <a:pt x="4" y="11"/>
                    <a:pt x="7" y="4"/>
                  </a:cubicBezTo>
                  <a:cubicBezTo>
                    <a:pt x="8" y="1"/>
                    <a:pt x="4" y="0"/>
                    <a:pt x="3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80" name="Freeform 29"/>
            <p:cNvSpPr/>
            <p:nvPr/>
          </p:nvSpPr>
          <p:spPr bwMode="auto">
            <a:xfrm>
              <a:off x="217" y="2735"/>
              <a:ext cx="21" cy="107"/>
            </a:xfrm>
            <a:custGeom>
              <a:avLst/>
              <a:gdLst>
                <a:gd name="T0" fmla="*/ 6 w 6"/>
                <a:gd name="T1" fmla="*/ 3 h 36"/>
                <a:gd name="T2" fmla="*/ 2 w 6"/>
                <a:gd name="T3" fmla="*/ 3 h 36"/>
                <a:gd name="T4" fmla="*/ 1 w 6"/>
                <a:gd name="T5" fmla="*/ 33 h 36"/>
                <a:gd name="T6" fmla="*/ 5 w 6"/>
                <a:gd name="T7" fmla="*/ 33 h 36"/>
                <a:gd name="T8" fmla="*/ 6 w 6"/>
                <a:gd name="T9" fmla="*/ 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6">
                  <a:moveTo>
                    <a:pt x="6" y="3"/>
                  </a:moveTo>
                  <a:cubicBezTo>
                    <a:pt x="6" y="0"/>
                    <a:pt x="2" y="0"/>
                    <a:pt x="2" y="3"/>
                  </a:cubicBezTo>
                  <a:cubicBezTo>
                    <a:pt x="1" y="13"/>
                    <a:pt x="0" y="23"/>
                    <a:pt x="1" y="33"/>
                  </a:cubicBezTo>
                  <a:cubicBezTo>
                    <a:pt x="1" y="36"/>
                    <a:pt x="5" y="36"/>
                    <a:pt x="5" y="33"/>
                  </a:cubicBezTo>
                  <a:cubicBezTo>
                    <a:pt x="4" y="23"/>
                    <a:pt x="6" y="13"/>
                    <a:pt x="6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81" name="Freeform 30"/>
            <p:cNvSpPr/>
            <p:nvPr/>
          </p:nvSpPr>
          <p:spPr bwMode="auto">
            <a:xfrm>
              <a:off x="210" y="2860"/>
              <a:ext cx="28" cy="104"/>
            </a:xfrm>
            <a:custGeom>
              <a:avLst/>
              <a:gdLst>
                <a:gd name="T0" fmla="*/ 8 w 8"/>
                <a:gd name="T1" fmla="*/ 3 h 35"/>
                <a:gd name="T2" fmla="*/ 4 w 8"/>
                <a:gd name="T3" fmla="*/ 3 h 35"/>
                <a:gd name="T4" fmla="*/ 3 w 8"/>
                <a:gd name="T5" fmla="*/ 32 h 35"/>
                <a:gd name="T6" fmla="*/ 7 w 8"/>
                <a:gd name="T7" fmla="*/ 31 h 35"/>
                <a:gd name="T8" fmla="*/ 8 w 8"/>
                <a:gd name="T9" fmla="*/ 3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5">
                  <a:moveTo>
                    <a:pt x="8" y="3"/>
                  </a:moveTo>
                  <a:cubicBezTo>
                    <a:pt x="8" y="0"/>
                    <a:pt x="4" y="0"/>
                    <a:pt x="4" y="3"/>
                  </a:cubicBezTo>
                  <a:cubicBezTo>
                    <a:pt x="3" y="13"/>
                    <a:pt x="0" y="23"/>
                    <a:pt x="3" y="32"/>
                  </a:cubicBezTo>
                  <a:cubicBezTo>
                    <a:pt x="3" y="35"/>
                    <a:pt x="8" y="34"/>
                    <a:pt x="7" y="31"/>
                  </a:cubicBezTo>
                  <a:cubicBezTo>
                    <a:pt x="5" y="22"/>
                    <a:pt x="8" y="12"/>
                    <a:pt x="8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82" name="Freeform 31"/>
            <p:cNvSpPr/>
            <p:nvPr/>
          </p:nvSpPr>
          <p:spPr bwMode="auto">
            <a:xfrm>
              <a:off x="206" y="3014"/>
              <a:ext cx="25" cy="98"/>
            </a:xfrm>
            <a:custGeom>
              <a:avLst/>
              <a:gdLst>
                <a:gd name="T0" fmla="*/ 6 w 7"/>
                <a:gd name="T1" fmla="*/ 24 h 33"/>
                <a:gd name="T2" fmla="*/ 5 w 7"/>
                <a:gd name="T3" fmla="*/ 3 h 33"/>
                <a:gd name="T4" fmla="*/ 0 w 7"/>
                <a:gd name="T5" fmla="*/ 3 h 33"/>
                <a:gd name="T6" fmla="*/ 1 w 7"/>
                <a:gd name="T7" fmla="*/ 30 h 33"/>
                <a:gd name="T8" fmla="*/ 6 w 7"/>
                <a:gd name="T9" fmla="*/ 32 h 33"/>
                <a:gd name="T10" fmla="*/ 7 w 7"/>
                <a:gd name="T11" fmla="*/ 26 h 33"/>
                <a:gd name="T12" fmla="*/ 6 w 7"/>
                <a:gd name="T13" fmla="*/ 24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3">
                  <a:moveTo>
                    <a:pt x="6" y="24"/>
                  </a:moveTo>
                  <a:cubicBezTo>
                    <a:pt x="6" y="17"/>
                    <a:pt x="6" y="10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1" y="12"/>
                    <a:pt x="1" y="21"/>
                    <a:pt x="1" y="30"/>
                  </a:cubicBezTo>
                  <a:cubicBezTo>
                    <a:pt x="1" y="33"/>
                    <a:pt x="4" y="33"/>
                    <a:pt x="6" y="32"/>
                  </a:cubicBezTo>
                  <a:cubicBezTo>
                    <a:pt x="7" y="30"/>
                    <a:pt x="7" y="28"/>
                    <a:pt x="7" y="26"/>
                  </a:cubicBezTo>
                  <a:cubicBezTo>
                    <a:pt x="7" y="25"/>
                    <a:pt x="7" y="25"/>
                    <a:pt x="6" y="2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83" name="Freeform 32"/>
            <p:cNvSpPr/>
            <p:nvPr/>
          </p:nvSpPr>
          <p:spPr bwMode="auto">
            <a:xfrm>
              <a:off x="210" y="3166"/>
              <a:ext cx="24" cy="92"/>
            </a:xfrm>
            <a:custGeom>
              <a:avLst/>
              <a:gdLst>
                <a:gd name="T0" fmla="*/ 3 w 7"/>
                <a:gd name="T1" fmla="*/ 3 h 31"/>
                <a:gd name="T2" fmla="*/ 2 w 7"/>
                <a:gd name="T3" fmla="*/ 17 h 31"/>
                <a:gd name="T4" fmla="*/ 1 w 7"/>
                <a:gd name="T5" fmla="*/ 24 h 31"/>
                <a:gd name="T6" fmla="*/ 1 w 7"/>
                <a:gd name="T7" fmla="*/ 27 h 31"/>
                <a:gd name="T8" fmla="*/ 0 w 7"/>
                <a:gd name="T9" fmla="*/ 28 h 31"/>
                <a:gd name="T10" fmla="*/ 1 w 7"/>
                <a:gd name="T11" fmla="*/ 29 h 31"/>
                <a:gd name="T12" fmla="*/ 4 w 7"/>
                <a:gd name="T13" fmla="*/ 30 h 31"/>
                <a:gd name="T14" fmla="*/ 6 w 7"/>
                <a:gd name="T15" fmla="*/ 20 h 31"/>
                <a:gd name="T16" fmla="*/ 7 w 7"/>
                <a:gd name="T17" fmla="*/ 3 h 31"/>
                <a:gd name="T18" fmla="*/ 3 w 7"/>
                <a:gd name="T19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" h="31">
                  <a:moveTo>
                    <a:pt x="3" y="3"/>
                  </a:moveTo>
                  <a:cubicBezTo>
                    <a:pt x="2" y="7"/>
                    <a:pt x="2" y="12"/>
                    <a:pt x="2" y="17"/>
                  </a:cubicBezTo>
                  <a:cubicBezTo>
                    <a:pt x="1" y="19"/>
                    <a:pt x="1" y="22"/>
                    <a:pt x="1" y="24"/>
                  </a:cubicBezTo>
                  <a:cubicBezTo>
                    <a:pt x="1" y="25"/>
                    <a:pt x="0" y="27"/>
                    <a:pt x="1" y="27"/>
                  </a:cubicBezTo>
                  <a:cubicBezTo>
                    <a:pt x="0" y="27"/>
                    <a:pt x="0" y="28"/>
                    <a:pt x="0" y="28"/>
                  </a:cubicBezTo>
                  <a:cubicBezTo>
                    <a:pt x="0" y="28"/>
                    <a:pt x="0" y="29"/>
                    <a:pt x="1" y="29"/>
                  </a:cubicBezTo>
                  <a:cubicBezTo>
                    <a:pt x="1" y="30"/>
                    <a:pt x="3" y="31"/>
                    <a:pt x="4" y="30"/>
                  </a:cubicBezTo>
                  <a:cubicBezTo>
                    <a:pt x="6" y="28"/>
                    <a:pt x="6" y="23"/>
                    <a:pt x="6" y="20"/>
                  </a:cubicBezTo>
                  <a:cubicBezTo>
                    <a:pt x="6" y="14"/>
                    <a:pt x="7" y="9"/>
                    <a:pt x="7" y="3"/>
                  </a:cubicBezTo>
                  <a:cubicBezTo>
                    <a:pt x="7" y="0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84" name="Freeform 33"/>
            <p:cNvSpPr/>
            <p:nvPr/>
          </p:nvSpPr>
          <p:spPr bwMode="auto">
            <a:xfrm>
              <a:off x="213" y="3290"/>
              <a:ext cx="28" cy="101"/>
            </a:xfrm>
            <a:custGeom>
              <a:avLst/>
              <a:gdLst>
                <a:gd name="T0" fmla="*/ 7 w 8"/>
                <a:gd name="T1" fmla="*/ 25 h 34"/>
                <a:gd name="T2" fmla="*/ 5 w 8"/>
                <a:gd name="T3" fmla="*/ 3 h 34"/>
                <a:gd name="T4" fmla="*/ 0 w 8"/>
                <a:gd name="T5" fmla="*/ 3 h 34"/>
                <a:gd name="T6" fmla="*/ 2 w 8"/>
                <a:gd name="T7" fmla="*/ 17 h 34"/>
                <a:gd name="T8" fmla="*/ 3 w 8"/>
                <a:gd name="T9" fmla="*/ 25 h 34"/>
                <a:gd name="T10" fmla="*/ 3 w 8"/>
                <a:gd name="T11" fmla="*/ 29 h 34"/>
                <a:gd name="T12" fmla="*/ 3 w 8"/>
                <a:gd name="T13" fmla="*/ 29 h 34"/>
                <a:gd name="T14" fmla="*/ 3 w 8"/>
                <a:gd name="T15" fmla="*/ 31 h 34"/>
                <a:gd name="T16" fmla="*/ 7 w 8"/>
                <a:gd name="T17" fmla="*/ 32 h 34"/>
                <a:gd name="T18" fmla="*/ 7 w 8"/>
                <a:gd name="T19" fmla="*/ 25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" h="34">
                  <a:moveTo>
                    <a:pt x="7" y="25"/>
                  </a:moveTo>
                  <a:cubicBezTo>
                    <a:pt x="7" y="18"/>
                    <a:pt x="5" y="10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1" y="8"/>
                    <a:pt x="1" y="12"/>
                    <a:pt x="2" y="17"/>
                  </a:cubicBezTo>
                  <a:cubicBezTo>
                    <a:pt x="2" y="20"/>
                    <a:pt x="3" y="23"/>
                    <a:pt x="3" y="25"/>
                  </a:cubicBezTo>
                  <a:cubicBezTo>
                    <a:pt x="3" y="27"/>
                    <a:pt x="3" y="28"/>
                    <a:pt x="3" y="29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3" y="30"/>
                    <a:pt x="2" y="31"/>
                    <a:pt x="3" y="31"/>
                  </a:cubicBezTo>
                  <a:cubicBezTo>
                    <a:pt x="4" y="33"/>
                    <a:pt x="6" y="34"/>
                    <a:pt x="7" y="32"/>
                  </a:cubicBezTo>
                  <a:cubicBezTo>
                    <a:pt x="8" y="30"/>
                    <a:pt x="8" y="28"/>
                    <a:pt x="7" y="2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85" name="Freeform 34"/>
            <p:cNvSpPr/>
            <p:nvPr/>
          </p:nvSpPr>
          <p:spPr bwMode="auto">
            <a:xfrm>
              <a:off x="217" y="3427"/>
              <a:ext cx="28" cy="110"/>
            </a:xfrm>
            <a:custGeom>
              <a:avLst/>
              <a:gdLst>
                <a:gd name="T0" fmla="*/ 6 w 8"/>
                <a:gd name="T1" fmla="*/ 30 h 37"/>
                <a:gd name="T2" fmla="*/ 6 w 8"/>
                <a:gd name="T3" fmla="*/ 29 h 37"/>
                <a:gd name="T4" fmla="*/ 6 w 8"/>
                <a:gd name="T5" fmla="*/ 20 h 37"/>
                <a:gd name="T6" fmla="*/ 7 w 8"/>
                <a:gd name="T7" fmla="*/ 4 h 37"/>
                <a:gd name="T8" fmla="*/ 3 w 8"/>
                <a:gd name="T9" fmla="*/ 3 h 37"/>
                <a:gd name="T10" fmla="*/ 1 w 8"/>
                <a:gd name="T11" fmla="*/ 20 h 37"/>
                <a:gd name="T12" fmla="*/ 3 w 8"/>
                <a:gd name="T13" fmla="*/ 35 h 37"/>
                <a:gd name="T14" fmla="*/ 7 w 8"/>
                <a:gd name="T15" fmla="*/ 33 h 37"/>
                <a:gd name="T16" fmla="*/ 6 w 8"/>
                <a:gd name="T17" fmla="*/ 3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" h="37">
                  <a:moveTo>
                    <a:pt x="6" y="30"/>
                  </a:moveTo>
                  <a:cubicBezTo>
                    <a:pt x="6" y="30"/>
                    <a:pt x="6" y="29"/>
                    <a:pt x="6" y="29"/>
                  </a:cubicBezTo>
                  <a:cubicBezTo>
                    <a:pt x="5" y="26"/>
                    <a:pt x="6" y="22"/>
                    <a:pt x="6" y="20"/>
                  </a:cubicBezTo>
                  <a:cubicBezTo>
                    <a:pt x="6" y="15"/>
                    <a:pt x="6" y="9"/>
                    <a:pt x="7" y="4"/>
                  </a:cubicBezTo>
                  <a:cubicBezTo>
                    <a:pt x="8" y="1"/>
                    <a:pt x="3" y="0"/>
                    <a:pt x="3" y="3"/>
                  </a:cubicBezTo>
                  <a:cubicBezTo>
                    <a:pt x="2" y="8"/>
                    <a:pt x="1" y="14"/>
                    <a:pt x="1" y="20"/>
                  </a:cubicBezTo>
                  <a:cubicBezTo>
                    <a:pt x="1" y="24"/>
                    <a:pt x="0" y="32"/>
                    <a:pt x="3" y="35"/>
                  </a:cubicBezTo>
                  <a:cubicBezTo>
                    <a:pt x="5" y="37"/>
                    <a:pt x="8" y="35"/>
                    <a:pt x="7" y="33"/>
                  </a:cubicBezTo>
                  <a:cubicBezTo>
                    <a:pt x="7" y="32"/>
                    <a:pt x="6" y="31"/>
                    <a:pt x="6" y="3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86" name="Freeform 35"/>
            <p:cNvSpPr/>
            <p:nvPr/>
          </p:nvSpPr>
          <p:spPr bwMode="auto">
            <a:xfrm>
              <a:off x="217" y="3590"/>
              <a:ext cx="24" cy="92"/>
            </a:xfrm>
            <a:custGeom>
              <a:avLst/>
              <a:gdLst>
                <a:gd name="T0" fmla="*/ 6 w 7"/>
                <a:gd name="T1" fmla="*/ 27 h 31"/>
                <a:gd name="T2" fmla="*/ 5 w 7"/>
                <a:gd name="T3" fmla="*/ 3 h 31"/>
                <a:gd name="T4" fmla="*/ 1 w 7"/>
                <a:gd name="T5" fmla="*/ 3 h 31"/>
                <a:gd name="T6" fmla="*/ 2 w 7"/>
                <a:gd name="T7" fmla="*/ 28 h 31"/>
                <a:gd name="T8" fmla="*/ 6 w 7"/>
                <a:gd name="T9" fmla="*/ 2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1">
                  <a:moveTo>
                    <a:pt x="6" y="27"/>
                  </a:moveTo>
                  <a:cubicBezTo>
                    <a:pt x="4" y="19"/>
                    <a:pt x="5" y="11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11"/>
                    <a:pt x="0" y="20"/>
                    <a:pt x="2" y="28"/>
                  </a:cubicBezTo>
                  <a:cubicBezTo>
                    <a:pt x="2" y="31"/>
                    <a:pt x="7" y="30"/>
                    <a:pt x="6" y="2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87" name="Freeform 36"/>
            <p:cNvSpPr/>
            <p:nvPr/>
          </p:nvSpPr>
          <p:spPr bwMode="auto">
            <a:xfrm>
              <a:off x="217" y="3721"/>
              <a:ext cx="24" cy="95"/>
            </a:xfrm>
            <a:custGeom>
              <a:avLst/>
              <a:gdLst>
                <a:gd name="T0" fmla="*/ 2 w 7"/>
                <a:gd name="T1" fmla="*/ 3 h 32"/>
                <a:gd name="T2" fmla="*/ 1 w 7"/>
                <a:gd name="T3" fmla="*/ 29 h 32"/>
                <a:gd name="T4" fmla="*/ 5 w 7"/>
                <a:gd name="T5" fmla="*/ 29 h 32"/>
                <a:gd name="T6" fmla="*/ 6 w 7"/>
                <a:gd name="T7" fmla="*/ 3 h 32"/>
                <a:gd name="T8" fmla="*/ 2 w 7"/>
                <a:gd name="T9" fmla="*/ 3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2">
                  <a:moveTo>
                    <a:pt x="2" y="3"/>
                  </a:moveTo>
                  <a:cubicBezTo>
                    <a:pt x="0" y="12"/>
                    <a:pt x="1" y="20"/>
                    <a:pt x="1" y="29"/>
                  </a:cubicBezTo>
                  <a:cubicBezTo>
                    <a:pt x="1" y="32"/>
                    <a:pt x="5" y="32"/>
                    <a:pt x="5" y="29"/>
                  </a:cubicBezTo>
                  <a:cubicBezTo>
                    <a:pt x="5" y="20"/>
                    <a:pt x="5" y="12"/>
                    <a:pt x="6" y="3"/>
                  </a:cubicBezTo>
                  <a:cubicBezTo>
                    <a:pt x="7" y="0"/>
                    <a:pt x="2" y="0"/>
                    <a:pt x="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88" name="Freeform 37"/>
            <p:cNvSpPr/>
            <p:nvPr/>
          </p:nvSpPr>
          <p:spPr bwMode="auto">
            <a:xfrm>
              <a:off x="210" y="3842"/>
              <a:ext cx="28" cy="95"/>
            </a:xfrm>
            <a:custGeom>
              <a:avLst/>
              <a:gdLst>
                <a:gd name="T0" fmla="*/ 7 w 8"/>
                <a:gd name="T1" fmla="*/ 28 h 32"/>
                <a:gd name="T2" fmla="*/ 6 w 8"/>
                <a:gd name="T3" fmla="*/ 3 h 32"/>
                <a:gd name="T4" fmla="*/ 1 w 8"/>
                <a:gd name="T5" fmla="*/ 3 h 32"/>
                <a:gd name="T6" fmla="*/ 3 w 8"/>
                <a:gd name="T7" fmla="*/ 29 h 32"/>
                <a:gd name="T8" fmla="*/ 7 w 8"/>
                <a:gd name="T9" fmla="*/ 28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2">
                  <a:moveTo>
                    <a:pt x="7" y="28"/>
                  </a:moveTo>
                  <a:cubicBezTo>
                    <a:pt x="5" y="21"/>
                    <a:pt x="6" y="11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12"/>
                    <a:pt x="0" y="21"/>
                    <a:pt x="3" y="29"/>
                  </a:cubicBezTo>
                  <a:cubicBezTo>
                    <a:pt x="3" y="32"/>
                    <a:pt x="8" y="31"/>
                    <a:pt x="7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89" name="Freeform 38"/>
            <p:cNvSpPr/>
            <p:nvPr/>
          </p:nvSpPr>
          <p:spPr bwMode="auto">
            <a:xfrm>
              <a:off x="217" y="3967"/>
              <a:ext cx="24" cy="56"/>
            </a:xfrm>
            <a:custGeom>
              <a:avLst/>
              <a:gdLst>
                <a:gd name="T0" fmla="*/ 6 w 7"/>
                <a:gd name="T1" fmla="*/ 15 h 19"/>
                <a:gd name="T2" fmla="*/ 5 w 7"/>
                <a:gd name="T3" fmla="*/ 3 h 19"/>
                <a:gd name="T4" fmla="*/ 1 w 7"/>
                <a:gd name="T5" fmla="*/ 3 h 19"/>
                <a:gd name="T6" fmla="*/ 2 w 7"/>
                <a:gd name="T7" fmla="*/ 16 h 19"/>
                <a:gd name="T8" fmla="*/ 6 w 7"/>
                <a:gd name="T9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19">
                  <a:moveTo>
                    <a:pt x="6" y="15"/>
                  </a:moveTo>
                  <a:cubicBezTo>
                    <a:pt x="5" y="11"/>
                    <a:pt x="5" y="7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7"/>
                    <a:pt x="0" y="12"/>
                    <a:pt x="2" y="16"/>
                  </a:cubicBezTo>
                  <a:cubicBezTo>
                    <a:pt x="2" y="19"/>
                    <a:pt x="7" y="17"/>
                    <a:pt x="6" y="1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90" name="Freeform 39"/>
            <p:cNvSpPr/>
            <p:nvPr/>
          </p:nvSpPr>
          <p:spPr bwMode="auto">
            <a:xfrm>
              <a:off x="213" y="4050"/>
              <a:ext cx="28" cy="62"/>
            </a:xfrm>
            <a:custGeom>
              <a:avLst/>
              <a:gdLst>
                <a:gd name="T0" fmla="*/ 7 w 8"/>
                <a:gd name="T1" fmla="*/ 17 h 21"/>
                <a:gd name="T2" fmla="*/ 6 w 8"/>
                <a:gd name="T3" fmla="*/ 4 h 21"/>
                <a:gd name="T4" fmla="*/ 2 w 8"/>
                <a:gd name="T5" fmla="*/ 2 h 21"/>
                <a:gd name="T6" fmla="*/ 3 w 8"/>
                <a:gd name="T7" fmla="*/ 18 h 21"/>
                <a:gd name="T8" fmla="*/ 7 w 8"/>
                <a:gd name="T9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1">
                  <a:moveTo>
                    <a:pt x="7" y="17"/>
                  </a:moveTo>
                  <a:cubicBezTo>
                    <a:pt x="6" y="13"/>
                    <a:pt x="5" y="8"/>
                    <a:pt x="6" y="4"/>
                  </a:cubicBezTo>
                  <a:cubicBezTo>
                    <a:pt x="7" y="1"/>
                    <a:pt x="2" y="0"/>
                    <a:pt x="2" y="2"/>
                  </a:cubicBezTo>
                  <a:cubicBezTo>
                    <a:pt x="0" y="7"/>
                    <a:pt x="1" y="13"/>
                    <a:pt x="3" y="18"/>
                  </a:cubicBezTo>
                  <a:cubicBezTo>
                    <a:pt x="3" y="21"/>
                    <a:pt x="8" y="20"/>
                    <a:pt x="7" y="1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91" name="Freeform 40"/>
            <p:cNvSpPr/>
            <p:nvPr/>
          </p:nvSpPr>
          <p:spPr bwMode="auto">
            <a:xfrm>
              <a:off x="259" y="4100"/>
              <a:ext cx="92" cy="30"/>
            </a:xfrm>
            <a:custGeom>
              <a:avLst/>
              <a:gdLst>
                <a:gd name="T0" fmla="*/ 23 w 26"/>
                <a:gd name="T1" fmla="*/ 5 h 10"/>
                <a:gd name="T2" fmla="*/ 14 w 26"/>
                <a:gd name="T3" fmla="*/ 4 h 10"/>
                <a:gd name="T4" fmla="*/ 5 w 26"/>
                <a:gd name="T5" fmla="*/ 3 h 10"/>
                <a:gd name="T6" fmla="*/ 1 w 26"/>
                <a:gd name="T7" fmla="*/ 5 h 10"/>
                <a:gd name="T8" fmla="*/ 8 w 26"/>
                <a:gd name="T9" fmla="*/ 8 h 10"/>
                <a:gd name="T10" fmla="*/ 22 w 26"/>
                <a:gd name="T11" fmla="*/ 9 h 10"/>
                <a:gd name="T12" fmla="*/ 23 w 26"/>
                <a:gd name="T13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10">
                  <a:moveTo>
                    <a:pt x="23" y="5"/>
                  </a:moveTo>
                  <a:cubicBezTo>
                    <a:pt x="20" y="4"/>
                    <a:pt x="17" y="4"/>
                    <a:pt x="14" y="4"/>
                  </a:cubicBezTo>
                  <a:cubicBezTo>
                    <a:pt x="12" y="4"/>
                    <a:pt x="6" y="5"/>
                    <a:pt x="5" y="3"/>
                  </a:cubicBezTo>
                  <a:cubicBezTo>
                    <a:pt x="4" y="0"/>
                    <a:pt x="0" y="2"/>
                    <a:pt x="1" y="5"/>
                  </a:cubicBezTo>
                  <a:cubicBezTo>
                    <a:pt x="3" y="8"/>
                    <a:pt x="6" y="8"/>
                    <a:pt x="8" y="8"/>
                  </a:cubicBezTo>
                  <a:cubicBezTo>
                    <a:pt x="13" y="9"/>
                    <a:pt x="17" y="9"/>
                    <a:pt x="22" y="9"/>
                  </a:cubicBezTo>
                  <a:cubicBezTo>
                    <a:pt x="25" y="10"/>
                    <a:pt x="26" y="5"/>
                    <a:pt x="2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92" name="Freeform 41"/>
            <p:cNvSpPr/>
            <p:nvPr/>
          </p:nvSpPr>
          <p:spPr bwMode="auto">
            <a:xfrm>
              <a:off x="397" y="4112"/>
              <a:ext cx="84" cy="21"/>
            </a:xfrm>
            <a:custGeom>
              <a:avLst/>
              <a:gdLst>
                <a:gd name="T0" fmla="*/ 21 w 24"/>
                <a:gd name="T1" fmla="*/ 0 h 7"/>
                <a:gd name="T2" fmla="*/ 3 w 24"/>
                <a:gd name="T3" fmla="*/ 2 h 7"/>
                <a:gd name="T4" fmla="*/ 4 w 24"/>
                <a:gd name="T5" fmla="*/ 6 h 7"/>
                <a:gd name="T6" fmla="*/ 21 w 24"/>
                <a:gd name="T7" fmla="*/ 4 h 7"/>
                <a:gd name="T8" fmla="*/ 21 w 24"/>
                <a:gd name="T9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7">
                  <a:moveTo>
                    <a:pt x="21" y="0"/>
                  </a:moveTo>
                  <a:cubicBezTo>
                    <a:pt x="15" y="0"/>
                    <a:pt x="9" y="0"/>
                    <a:pt x="3" y="2"/>
                  </a:cubicBezTo>
                  <a:cubicBezTo>
                    <a:pt x="0" y="3"/>
                    <a:pt x="1" y="7"/>
                    <a:pt x="4" y="6"/>
                  </a:cubicBezTo>
                  <a:cubicBezTo>
                    <a:pt x="10" y="4"/>
                    <a:pt x="16" y="4"/>
                    <a:pt x="21" y="4"/>
                  </a:cubicBezTo>
                  <a:cubicBezTo>
                    <a:pt x="24" y="4"/>
                    <a:pt x="24" y="0"/>
                    <a:pt x="21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93" name="Freeform 42"/>
            <p:cNvSpPr/>
            <p:nvPr/>
          </p:nvSpPr>
          <p:spPr bwMode="auto">
            <a:xfrm>
              <a:off x="520" y="4100"/>
              <a:ext cx="99" cy="24"/>
            </a:xfrm>
            <a:custGeom>
              <a:avLst/>
              <a:gdLst>
                <a:gd name="T0" fmla="*/ 24 w 28"/>
                <a:gd name="T1" fmla="*/ 1 h 8"/>
                <a:gd name="T2" fmla="*/ 4 w 28"/>
                <a:gd name="T3" fmla="*/ 2 h 8"/>
                <a:gd name="T4" fmla="*/ 3 w 28"/>
                <a:gd name="T5" fmla="*/ 6 h 8"/>
                <a:gd name="T6" fmla="*/ 25 w 28"/>
                <a:gd name="T7" fmla="*/ 5 h 8"/>
                <a:gd name="T8" fmla="*/ 24 w 28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24" y="1"/>
                  </a:moveTo>
                  <a:cubicBezTo>
                    <a:pt x="18" y="3"/>
                    <a:pt x="10" y="3"/>
                    <a:pt x="4" y="2"/>
                  </a:cubicBezTo>
                  <a:cubicBezTo>
                    <a:pt x="1" y="1"/>
                    <a:pt x="0" y="6"/>
                    <a:pt x="3" y="6"/>
                  </a:cubicBezTo>
                  <a:cubicBezTo>
                    <a:pt x="10" y="7"/>
                    <a:pt x="18" y="8"/>
                    <a:pt x="25" y="5"/>
                  </a:cubicBezTo>
                  <a:cubicBezTo>
                    <a:pt x="28" y="4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94" name="Freeform 43"/>
            <p:cNvSpPr/>
            <p:nvPr/>
          </p:nvSpPr>
          <p:spPr bwMode="auto">
            <a:xfrm>
              <a:off x="654" y="4106"/>
              <a:ext cx="81" cy="24"/>
            </a:xfrm>
            <a:custGeom>
              <a:avLst/>
              <a:gdLst>
                <a:gd name="T0" fmla="*/ 20 w 23"/>
                <a:gd name="T1" fmla="*/ 0 h 8"/>
                <a:gd name="T2" fmla="*/ 3 w 23"/>
                <a:gd name="T3" fmla="*/ 3 h 8"/>
                <a:gd name="T4" fmla="*/ 5 w 23"/>
                <a:gd name="T5" fmla="*/ 7 h 8"/>
                <a:gd name="T6" fmla="*/ 20 w 23"/>
                <a:gd name="T7" fmla="*/ 4 h 8"/>
                <a:gd name="T8" fmla="*/ 20 w 23"/>
                <a:gd name="T9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8">
                  <a:moveTo>
                    <a:pt x="20" y="0"/>
                  </a:moveTo>
                  <a:cubicBezTo>
                    <a:pt x="14" y="0"/>
                    <a:pt x="8" y="1"/>
                    <a:pt x="3" y="3"/>
                  </a:cubicBezTo>
                  <a:cubicBezTo>
                    <a:pt x="0" y="4"/>
                    <a:pt x="3" y="8"/>
                    <a:pt x="5" y="7"/>
                  </a:cubicBezTo>
                  <a:cubicBezTo>
                    <a:pt x="10" y="5"/>
                    <a:pt x="15" y="4"/>
                    <a:pt x="20" y="4"/>
                  </a:cubicBezTo>
                  <a:cubicBezTo>
                    <a:pt x="23" y="4"/>
                    <a:pt x="23" y="0"/>
                    <a:pt x="20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95" name="Freeform 44"/>
            <p:cNvSpPr/>
            <p:nvPr/>
          </p:nvSpPr>
          <p:spPr bwMode="auto">
            <a:xfrm>
              <a:off x="774" y="4106"/>
              <a:ext cx="88" cy="27"/>
            </a:xfrm>
            <a:custGeom>
              <a:avLst/>
              <a:gdLst>
                <a:gd name="T0" fmla="*/ 21 w 25"/>
                <a:gd name="T1" fmla="*/ 2 h 9"/>
                <a:gd name="T2" fmla="*/ 4 w 25"/>
                <a:gd name="T3" fmla="*/ 1 h 9"/>
                <a:gd name="T4" fmla="*/ 2 w 25"/>
                <a:gd name="T5" fmla="*/ 5 h 9"/>
                <a:gd name="T6" fmla="*/ 23 w 25"/>
                <a:gd name="T7" fmla="*/ 6 h 9"/>
                <a:gd name="T8" fmla="*/ 21 w 25"/>
                <a:gd name="T9" fmla="*/ 2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9">
                  <a:moveTo>
                    <a:pt x="21" y="2"/>
                  </a:moveTo>
                  <a:cubicBezTo>
                    <a:pt x="15" y="4"/>
                    <a:pt x="9" y="3"/>
                    <a:pt x="4" y="1"/>
                  </a:cubicBezTo>
                  <a:cubicBezTo>
                    <a:pt x="1" y="0"/>
                    <a:pt x="0" y="4"/>
                    <a:pt x="2" y="5"/>
                  </a:cubicBezTo>
                  <a:cubicBezTo>
                    <a:pt x="9" y="7"/>
                    <a:pt x="16" y="9"/>
                    <a:pt x="23" y="6"/>
                  </a:cubicBezTo>
                  <a:cubicBezTo>
                    <a:pt x="25" y="5"/>
                    <a:pt x="24" y="1"/>
                    <a:pt x="21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96" name="Freeform 45"/>
            <p:cNvSpPr/>
            <p:nvPr/>
          </p:nvSpPr>
          <p:spPr bwMode="auto">
            <a:xfrm>
              <a:off x="898" y="4109"/>
              <a:ext cx="95" cy="27"/>
            </a:xfrm>
            <a:custGeom>
              <a:avLst/>
              <a:gdLst>
                <a:gd name="T0" fmla="*/ 24 w 27"/>
                <a:gd name="T1" fmla="*/ 2 h 9"/>
                <a:gd name="T2" fmla="*/ 3 w 27"/>
                <a:gd name="T3" fmla="*/ 3 h 9"/>
                <a:gd name="T4" fmla="*/ 5 w 27"/>
                <a:gd name="T5" fmla="*/ 7 h 9"/>
                <a:gd name="T6" fmla="*/ 23 w 27"/>
                <a:gd name="T7" fmla="*/ 6 h 9"/>
                <a:gd name="T8" fmla="*/ 24 w 27"/>
                <a:gd name="T9" fmla="*/ 2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9">
                  <a:moveTo>
                    <a:pt x="24" y="2"/>
                  </a:moveTo>
                  <a:cubicBezTo>
                    <a:pt x="17" y="1"/>
                    <a:pt x="9" y="0"/>
                    <a:pt x="3" y="3"/>
                  </a:cubicBezTo>
                  <a:cubicBezTo>
                    <a:pt x="0" y="5"/>
                    <a:pt x="2" y="9"/>
                    <a:pt x="5" y="7"/>
                  </a:cubicBezTo>
                  <a:cubicBezTo>
                    <a:pt x="10" y="4"/>
                    <a:pt x="17" y="5"/>
                    <a:pt x="23" y="6"/>
                  </a:cubicBezTo>
                  <a:cubicBezTo>
                    <a:pt x="26" y="7"/>
                    <a:pt x="27" y="2"/>
                    <a:pt x="24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97" name="Freeform 46"/>
            <p:cNvSpPr/>
            <p:nvPr/>
          </p:nvSpPr>
          <p:spPr bwMode="auto">
            <a:xfrm>
              <a:off x="1035" y="4100"/>
              <a:ext cx="95" cy="33"/>
            </a:xfrm>
            <a:custGeom>
              <a:avLst/>
              <a:gdLst>
                <a:gd name="T0" fmla="*/ 21 w 27"/>
                <a:gd name="T1" fmla="*/ 2 h 11"/>
                <a:gd name="T2" fmla="*/ 4 w 27"/>
                <a:gd name="T3" fmla="*/ 3 h 11"/>
                <a:gd name="T4" fmla="*/ 3 w 27"/>
                <a:gd name="T5" fmla="*/ 7 h 11"/>
                <a:gd name="T6" fmla="*/ 24 w 27"/>
                <a:gd name="T7" fmla="*/ 6 h 11"/>
                <a:gd name="T8" fmla="*/ 21 w 27"/>
                <a:gd name="T9" fmla="*/ 2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11">
                  <a:moveTo>
                    <a:pt x="21" y="2"/>
                  </a:moveTo>
                  <a:cubicBezTo>
                    <a:pt x="17" y="6"/>
                    <a:pt x="9" y="4"/>
                    <a:pt x="4" y="3"/>
                  </a:cubicBezTo>
                  <a:cubicBezTo>
                    <a:pt x="2" y="2"/>
                    <a:pt x="0" y="7"/>
                    <a:pt x="3" y="7"/>
                  </a:cubicBezTo>
                  <a:cubicBezTo>
                    <a:pt x="10" y="8"/>
                    <a:pt x="18" y="11"/>
                    <a:pt x="24" y="6"/>
                  </a:cubicBezTo>
                  <a:cubicBezTo>
                    <a:pt x="27" y="4"/>
                    <a:pt x="23" y="0"/>
                    <a:pt x="21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98" name="Freeform 47"/>
            <p:cNvSpPr/>
            <p:nvPr/>
          </p:nvSpPr>
          <p:spPr bwMode="auto">
            <a:xfrm>
              <a:off x="1155" y="4097"/>
              <a:ext cx="81" cy="24"/>
            </a:xfrm>
            <a:custGeom>
              <a:avLst/>
              <a:gdLst>
                <a:gd name="T0" fmla="*/ 20 w 23"/>
                <a:gd name="T1" fmla="*/ 1 h 8"/>
                <a:gd name="T2" fmla="*/ 3 w 23"/>
                <a:gd name="T3" fmla="*/ 3 h 8"/>
                <a:gd name="T4" fmla="*/ 4 w 23"/>
                <a:gd name="T5" fmla="*/ 7 h 8"/>
                <a:gd name="T6" fmla="*/ 20 w 23"/>
                <a:gd name="T7" fmla="*/ 5 h 8"/>
                <a:gd name="T8" fmla="*/ 20 w 23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8">
                  <a:moveTo>
                    <a:pt x="20" y="1"/>
                  </a:moveTo>
                  <a:cubicBezTo>
                    <a:pt x="15" y="1"/>
                    <a:pt x="9" y="1"/>
                    <a:pt x="3" y="3"/>
                  </a:cubicBezTo>
                  <a:cubicBezTo>
                    <a:pt x="0" y="3"/>
                    <a:pt x="1" y="8"/>
                    <a:pt x="4" y="7"/>
                  </a:cubicBezTo>
                  <a:cubicBezTo>
                    <a:pt x="9" y="6"/>
                    <a:pt x="15" y="5"/>
                    <a:pt x="20" y="5"/>
                  </a:cubicBezTo>
                  <a:cubicBezTo>
                    <a:pt x="23" y="5"/>
                    <a:pt x="23" y="0"/>
                    <a:pt x="20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99" name="Freeform 48"/>
            <p:cNvSpPr/>
            <p:nvPr/>
          </p:nvSpPr>
          <p:spPr bwMode="auto">
            <a:xfrm>
              <a:off x="1275" y="4100"/>
              <a:ext cx="99" cy="18"/>
            </a:xfrm>
            <a:custGeom>
              <a:avLst/>
              <a:gdLst>
                <a:gd name="T0" fmla="*/ 24 w 28"/>
                <a:gd name="T1" fmla="*/ 1 h 6"/>
                <a:gd name="T2" fmla="*/ 3 w 28"/>
                <a:gd name="T3" fmla="*/ 2 h 6"/>
                <a:gd name="T4" fmla="*/ 3 w 28"/>
                <a:gd name="T5" fmla="*/ 6 h 6"/>
                <a:gd name="T6" fmla="*/ 25 w 28"/>
                <a:gd name="T7" fmla="*/ 5 h 6"/>
                <a:gd name="T8" fmla="*/ 24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4" y="1"/>
                  </a:moveTo>
                  <a:cubicBezTo>
                    <a:pt x="17" y="2"/>
                    <a:pt x="10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8" y="6"/>
                    <a:pt x="25" y="5"/>
                  </a:cubicBezTo>
                  <a:cubicBezTo>
                    <a:pt x="28" y="5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00" name="Freeform 49"/>
            <p:cNvSpPr/>
            <p:nvPr/>
          </p:nvSpPr>
          <p:spPr bwMode="auto">
            <a:xfrm>
              <a:off x="1420" y="4106"/>
              <a:ext cx="95" cy="18"/>
            </a:xfrm>
            <a:custGeom>
              <a:avLst/>
              <a:gdLst>
                <a:gd name="T0" fmla="*/ 24 w 27"/>
                <a:gd name="T1" fmla="*/ 0 h 6"/>
                <a:gd name="T2" fmla="*/ 3 w 27"/>
                <a:gd name="T3" fmla="*/ 1 h 6"/>
                <a:gd name="T4" fmla="*/ 3 w 27"/>
                <a:gd name="T5" fmla="*/ 5 h 6"/>
                <a:gd name="T6" fmla="*/ 24 w 27"/>
                <a:gd name="T7" fmla="*/ 4 h 6"/>
                <a:gd name="T8" fmla="*/ 24 w 27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24" y="0"/>
                  </a:moveTo>
                  <a:cubicBezTo>
                    <a:pt x="17" y="0"/>
                    <a:pt x="10" y="0"/>
                    <a:pt x="3" y="1"/>
                  </a:cubicBezTo>
                  <a:cubicBezTo>
                    <a:pt x="1" y="1"/>
                    <a:pt x="0" y="6"/>
                    <a:pt x="3" y="5"/>
                  </a:cubicBezTo>
                  <a:cubicBezTo>
                    <a:pt x="10" y="4"/>
                    <a:pt x="17" y="4"/>
                    <a:pt x="24" y="4"/>
                  </a:cubicBezTo>
                  <a:cubicBezTo>
                    <a:pt x="27" y="4"/>
                    <a:pt x="27" y="0"/>
                    <a:pt x="24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01" name="Freeform 50"/>
            <p:cNvSpPr/>
            <p:nvPr/>
          </p:nvSpPr>
          <p:spPr bwMode="auto">
            <a:xfrm>
              <a:off x="1554" y="4103"/>
              <a:ext cx="88" cy="18"/>
            </a:xfrm>
            <a:custGeom>
              <a:avLst/>
              <a:gdLst>
                <a:gd name="T0" fmla="*/ 22 w 25"/>
                <a:gd name="T1" fmla="*/ 0 h 6"/>
                <a:gd name="T2" fmla="*/ 3 w 25"/>
                <a:gd name="T3" fmla="*/ 1 h 6"/>
                <a:gd name="T4" fmla="*/ 4 w 25"/>
                <a:gd name="T5" fmla="*/ 5 h 6"/>
                <a:gd name="T6" fmla="*/ 22 w 25"/>
                <a:gd name="T7" fmla="*/ 4 h 6"/>
                <a:gd name="T8" fmla="*/ 22 w 2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22" y="0"/>
                  </a:moveTo>
                  <a:cubicBezTo>
                    <a:pt x="16" y="0"/>
                    <a:pt x="9" y="0"/>
                    <a:pt x="3" y="1"/>
                  </a:cubicBezTo>
                  <a:cubicBezTo>
                    <a:pt x="0" y="1"/>
                    <a:pt x="1" y="6"/>
                    <a:pt x="4" y="5"/>
                  </a:cubicBezTo>
                  <a:cubicBezTo>
                    <a:pt x="10" y="4"/>
                    <a:pt x="16" y="4"/>
                    <a:pt x="22" y="4"/>
                  </a:cubicBezTo>
                  <a:cubicBezTo>
                    <a:pt x="25" y="4"/>
                    <a:pt x="25" y="0"/>
                    <a:pt x="22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02" name="Freeform 51"/>
            <p:cNvSpPr/>
            <p:nvPr/>
          </p:nvSpPr>
          <p:spPr bwMode="auto">
            <a:xfrm>
              <a:off x="1681" y="4106"/>
              <a:ext cx="91" cy="21"/>
            </a:xfrm>
            <a:custGeom>
              <a:avLst/>
              <a:gdLst>
                <a:gd name="T0" fmla="*/ 23 w 26"/>
                <a:gd name="T1" fmla="*/ 0 h 7"/>
                <a:gd name="T2" fmla="*/ 3 w 26"/>
                <a:gd name="T3" fmla="*/ 2 h 7"/>
                <a:gd name="T4" fmla="*/ 4 w 26"/>
                <a:gd name="T5" fmla="*/ 6 h 7"/>
                <a:gd name="T6" fmla="*/ 23 w 26"/>
                <a:gd name="T7" fmla="*/ 4 h 7"/>
                <a:gd name="T8" fmla="*/ 23 w 26"/>
                <a:gd name="T9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">
                  <a:moveTo>
                    <a:pt x="23" y="0"/>
                  </a:moveTo>
                  <a:cubicBezTo>
                    <a:pt x="16" y="0"/>
                    <a:pt x="9" y="1"/>
                    <a:pt x="3" y="2"/>
                  </a:cubicBezTo>
                  <a:cubicBezTo>
                    <a:pt x="0" y="2"/>
                    <a:pt x="1" y="7"/>
                    <a:pt x="4" y="6"/>
                  </a:cubicBezTo>
                  <a:cubicBezTo>
                    <a:pt x="10" y="5"/>
                    <a:pt x="17" y="4"/>
                    <a:pt x="23" y="4"/>
                  </a:cubicBezTo>
                  <a:cubicBezTo>
                    <a:pt x="26" y="4"/>
                    <a:pt x="26" y="0"/>
                    <a:pt x="23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03" name="Freeform 52"/>
            <p:cNvSpPr/>
            <p:nvPr/>
          </p:nvSpPr>
          <p:spPr bwMode="auto">
            <a:xfrm>
              <a:off x="1829" y="4103"/>
              <a:ext cx="99" cy="18"/>
            </a:xfrm>
            <a:custGeom>
              <a:avLst/>
              <a:gdLst>
                <a:gd name="T0" fmla="*/ 26 w 28"/>
                <a:gd name="T1" fmla="*/ 1 h 6"/>
                <a:gd name="T2" fmla="*/ 3 w 28"/>
                <a:gd name="T3" fmla="*/ 2 h 6"/>
                <a:gd name="T4" fmla="*/ 3 w 28"/>
                <a:gd name="T5" fmla="*/ 6 h 6"/>
                <a:gd name="T6" fmla="*/ 26 w 28"/>
                <a:gd name="T7" fmla="*/ 5 h 6"/>
                <a:gd name="T8" fmla="*/ 26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6" y="1"/>
                  </a:moveTo>
                  <a:cubicBezTo>
                    <a:pt x="18" y="0"/>
                    <a:pt x="11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8" y="4"/>
                    <a:pt x="26" y="5"/>
                  </a:cubicBezTo>
                  <a:cubicBezTo>
                    <a:pt x="28" y="6"/>
                    <a:pt x="28" y="1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04" name="Freeform 53"/>
            <p:cNvSpPr/>
            <p:nvPr/>
          </p:nvSpPr>
          <p:spPr bwMode="auto">
            <a:xfrm>
              <a:off x="1952" y="4094"/>
              <a:ext cx="106" cy="24"/>
            </a:xfrm>
            <a:custGeom>
              <a:avLst/>
              <a:gdLst>
                <a:gd name="T0" fmla="*/ 26 w 30"/>
                <a:gd name="T1" fmla="*/ 2 h 8"/>
                <a:gd name="T2" fmla="*/ 15 w 30"/>
                <a:gd name="T3" fmla="*/ 2 h 8"/>
                <a:gd name="T4" fmla="*/ 5 w 30"/>
                <a:gd name="T5" fmla="*/ 1 h 8"/>
                <a:gd name="T6" fmla="*/ 3 w 30"/>
                <a:gd name="T7" fmla="*/ 5 h 8"/>
                <a:gd name="T8" fmla="*/ 13 w 30"/>
                <a:gd name="T9" fmla="*/ 7 h 8"/>
                <a:gd name="T10" fmla="*/ 27 w 30"/>
                <a:gd name="T11" fmla="*/ 6 h 8"/>
                <a:gd name="T12" fmla="*/ 26 w 30"/>
                <a:gd name="T13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8">
                  <a:moveTo>
                    <a:pt x="26" y="2"/>
                  </a:moveTo>
                  <a:cubicBezTo>
                    <a:pt x="22" y="3"/>
                    <a:pt x="19" y="3"/>
                    <a:pt x="15" y="2"/>
                  </a:cubicBezTo>
                  <a:cubicBezTo>
                    <a:pt x="12" y="2"/>
                    <a:pt x="8" y="2"/>
                    <a:pt x="5" y="1"/>
                  </a:cubicBezTo>
                  <a:cubicBezTo>
                    <a:pt x="3" y="0"/>
                    <a:pt x="0" y="4"/>
                    <a:pt x="3" y="5"/>
                  </a:cubicBezTo>
                  <a:cubicBezTo>
                    <a:pt x="6" y="6"/>
                    <a:pt x="10" y="6"/>
                    <a:pt x="13" y="7"/>
                  </a:cubicBezTo>
                  <a:cubicBezTo>
                    <a:pt x="18" y="7"/>
                    <a:pt x="23" y="8"/>
                    <a:pt x="27" y="6"/>
                  </a:cubicBezTo>
                  <a:cubicBezTo>
                    <a:pt x="30" y="5"/>
                    <a:pt x="29" y="1"/>
                    <a:pt x="26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05" name="Freeform 54"/>
            <p:cNvSpPr/>
            <p:nvPr/>
          </p:nvSpPr>
          <p:spPr bwMode="auto">
            <a:xfrm>
              <a:off x="2104" y="4100"/>
              <a:ext cx="127" cy="24"/>
            </a:xfrm>
            <a:custGeom>
              <a:avLst/>
              <a:gdLst>
                <a:gd name="T0" fmla="*/ 34 w 36"/>
                <a:gd name="T1" fmla="*/ 3 h 8"/>
                <a:gd name="T2" fmla="*/ 3 w 36"/>
                <a:gd name="T3" fmla="*/ 2 h 8"/>
                <a:gd name="T4" fmla="*/ 3 w 36"/>
                <a:gd name="T5" fmla="*/ 6 h 8"/>
                <a:gd name="T6" fmla="*/ 32 w 36"/>
                <a:gd name="T7" fmla="*/ 7 h 8"/>
                <a:gd name="T8" fmla="*/ 34 w 36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8">
                  <a:moveTo>
                    <a:pt x="34" y="3"/>
                  </a:moveTo>
                  <a:cubicBezTo>
                    <a:pt x="24" y="0"/>
                    <a:pt x="14" y="1"/>
                    <a:pt x="3" y="2"/>
                  </a:cubicBezTo>
                  <a:cubicBezTo>
                    <a:pt x="1" y="2"/>
                    <a:pt x="0" y="7"/>
                    <a:pt x="3" y="6"/>
                  </a:cubicBezTo>
                  <a:cubicBezTo>
                    <a:pt x="13" y="5"/>
                    <a:pt x="23" y="4"/>
                    <a:pt x="32" y="7"/>
                  </a:cubicBezTo>
                  <a:cubicBezTo>
                    <a:pt x="35" y="8"/>
                    <a:pt x="36" y="4"/>
                    <a:pt x="34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06" name="Freeform 55"/>
            <p:cNvSpPr/>
            <p:nvPr/>
          </p:nvSpPr>
          <p:spPr bwMode="auto">
            <a:xfrm>
              <a:off x="2280" y="4100"/>
              <a:ext cx="106" cy="15"/>
            </a:xfrm>
            <a:custGeom>
              <a:avLst/>
              <a:gdLst>
                <a:gd name="T0" fmla="*/ 27 w 30"/>
                <a:gd name="T1" fmla="*/ 1 h 5"/>
                <a:gd name="T2" fmla="*/ 3 w 30"/>
                <a:gd name="T3" fmla="*/ 0 h 5"/>
                <a:gd name="T4" fmla="*/ 3 w 30"/>
                <a:gd name="T5" fmla="*/ 4 h 5"/>
                <a:gd name="T6" fmla="*/ 27 w 30"/>
                <a:gd name="T7" fmla="*/ 5 h 5"/>
                <a:gd name="T8" fmla="*/ 27 w 30"/>
                <a:gd name="T9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5">
                  <a:moveTo>
                    <a:pt x="27" y="1"/>
                  </a:moveTo>
                  <a:cubicBezTo>
                    <a:pt x="19" y="1"/>
                    <a:pt x="11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11" y="4"/>
                    <a:pt x="19" y="5"/>
                    <a:pt x="27" y="5"/>
                  </a:cubicBezTo>
                  <a:cubicBezTo>
                    <a:pt x="30" y="5"/>
                    <a:pt x="30" y="1"/>
                    <a:pt x="27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07" name="Freeform 56"/>
            <p:cNvSpPr/>
            <p:nvPr/>
          </p:nvSpPr>
          <p:spPr bwMode="auto">
            <a:xfrm>
              <a:off x="2414" y="4097"/>
              <a:ext cx="103" cy="30"/>
            </a:xfrm>
            <a:custGeom>
              <a:avLst/>
              <a:gdLst>
                <a:gd name="T0" fmla="*/ 24 w 29"/>
                <a:gd name="T1" fmla="*/ 1 h 10"/>
                <a:gd name="T2" fmla="*/ 4 w 29"/>
                <a:gd name="T3" fmla="*/ 3 h 10"/>
                <a:gd name="T4" fmla="*/ 2 w 29"/>
                <a:gd name="T5" fmla="*/ 7 h 10"/>
                <a:gd name="T6" fmla="*/ 26 w 29"/>
                <a:gd name="T7" fmla="*/ 5 h 10"/>
                <a:gd name="T8" fmla="*/ 24 w 29"/>
                <a:gd name="T9" fmla="*/ 1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0">
                  <a:moveTo>
                    <a:pt x="24" y="1"/>
                  </a:moveTo>
                  <a:cubicBezTo>
                    <a:pt x="18" y="2"/>
                    <a:pt x="10" y="5"/>
                    <a:pt x="4" y="3"/>
                  </a:cubicBezTo>
                  <a:cubicBezTo>
                    <a:pt x="1" y="2"/>
                    <a:pt x="0" y="6"/>
                    <a:pt x="2" y="7"/>
                  </a:cubicBezTo>
                  <a:cubicBezTo>
                    <a:pt x="10" y="10"/>
                    <a:pt x="18" y="6"/>
                    <a:pt x="26" y="5"/>
                  </a:cubicBezTo>
                  <a:cubicBezTo>
                    <a:pt x="29" y="5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08" name="Freeform 57"/>
            <p:cNvSpPr/>
            <p:nvPr/>
          </p:nvSpPr>
          <p:spPr bwMode="auto">
            <a:xfrm>
              <a:off x="2534" y="4097"/>
              <a:ext cx="120" cy="21"/>
            </a:xfrm>
            <a:custGeom>
              <a:avLst/>
              <a:gdLst>
                <a:gd name="T0" fmla="*/ 31 w 34"/>
                <a:gd name="T1" fmla="*/ 2 h 7"/>
                <a:gd name="T2" fmla="*/ 3 w 34"/>
                <a:gd name="T3" fmla="*/ 2 h 7"/>
                <a:gd name="T4" fmla="*/ 3 w 34"/>
                <a:gd name="T5" fmla="*/ 6 h 7"/>
                <a:gd name="T6" fmla="*/ 29 w 34"/>
                <a:gd name="T7" fmla="*/ 6 h 7"/>
                <a:gd name="T8" fmla="*/ 31 w 34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7">
                  <a:moveTo>
                    <a:pt x="31" y="2"/>
                  </a:moveTo>
                  <a:cubicBezTo>
                    <a:pt x="21" y="0"/>
                    <a:pt x="12" y="0"/>
                    <a:pt x="3" y="2"/>
                  </a:cubicBezTo>
                  <a:cubicBezTo>
                    <a:pt x="0" y="2"/>
                    <a:pt x="0" y="7"/>
                    <a:pt x="3" y="6"/>
                  </a:cubicBezTo>
                  <a:cubicBezTo>
                    <a:pt x="12" y="5"/>
                    <a:pt x="21" y="4"/>
                    <a:pt x="29" y="6"/>
                  </a:cubicBezTo>
                  <a:cubicBezTo>
                    <a:pt x="32" y="7"/>
                    <a:pt x="34" y="2"/>
                    <a:pt x="31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09" name="Freeform 58"/>
            <p:cNvSpPr/>
            <p:nvPr/>
          </p:nvSpPr>
          <p:spPr bwMode="auto">
            <a:xfrm>
              <a:off x="2682" y="4103"/>
              <a:ext cx="110" cy="21"/>
            </a:xfrm>
            <a:custGeom>
              <a:avLst/>
              <a:gdLst>
                <a:gd name="T0" fmla="*/ 26 w 31"/>
                <a:gd name="T1" fmla="*/ 1 h 7"/>
                <a:gd name="T2" fmla="*/ 4 w 31"/>
                <a:gd name="T3" fmla="*/ 1 h 7"/>
                <a:gd name="T4" fmla="*/ 3 w 31"/>
                <a:gd name="T5" fmla="*/ 5 h 7"/>
                <a:gd name="T6" fmla="*/ 28 w 31"/>
                <a:gd name="T7" fmla="*/ 5 h 7"/>
                <a:gd name="T8" fmla="*/ 26 w 31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6" y="1"/>
                  </a:moveTo>
                  <a:cubicBezTo>
                    <a:pt x="19" y="2"/>
                    <a:pt x="12" y="3"/>
                    <a:pt x="4" y="1"/>
                  </a:cubicBezTo>
                  <a:cubicBezTo>
                    <a:pt x="2" y="0"/>
                    <a:pt x="0" y="4"/>
                    <a:pt x="3" y="5"/>
                  </a:cubicBezTo>
                  <a:cubicBezTo>
                    <a:pt x="11" y="7"/>
                    <a:pt x="20" y="6"/>
                    <a:pt x="28" y="5"/>
                  </a:cubicBezTo>
                  <a:cubicBezTo>
                    <a:pt x="31" y="5"/>
                    <a:pt x="29" y="0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10" name="Freeform 59"/>
            <p:cNvSpPr/>
            <p:nvPr/>
          </p:nvSpPr>
          <p:spPr bwMode="auto">
            <a:xfrm>
              <a:off x="2848" y="4094"/>
              <a:ext cx="102" cy="24"/>
            </a:xfrm>
            <a:custGeom>
              <a:avLst/>
              <a:gdLst>
                <a:gd name="T0" fmla="*/ 26 w 29"/>
                <a:gd name="T1" fmla="*/ 3 h 8"/>
                <a:gd name="T2" fmla="*/ 3 w 29"/>
                <a:gd name="T3" fmla="*/ 3 h 8"/>
                <a:gd name="T4" fmla="*/ 3 w 29"/>
                <a:gd name="T5" fmla="*/ 7 h 8"/>
                <a:gd name="T6" fmla="*/ 25 w 29"/>
                <a:gd name="T7" fmla="*/ 7 h 8"/>
                <a:gd name="T8" fmla="*/ 26 w 29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8">
                  <a:moveTo>
                    <a:pt x="26" y="3"/>
                  </a:moveTo>
                  <a:cubicBezTo>
                    <a:pt x="18" y="0"/>
                    <a:pt x="11" y="2"/>
                    <a:pt x="3" y="3"/>
                  </a:cubicBezTo>
                  <a:cubicBezTo>
                    <a:pt x="0" y="3"/>
                    <a:pt x="0" y="7"/>
                    <a:pt x="3" y="7"/>
                  </a:cubicBezTo>
                  <a:cubicBezTo>
                    <a:pt x="11" y="7"/>
                    <a:pt x="18" y="4"/>
                    <a:pt x="25" y="7"/>
                  </a:cubicBezTo>
                  <a:cubicBezTo>
                    <a:pt x="28" y="8"/>
                    <a:pt x="29" y="4"/>
                    <a:pt x="26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11" name="Freeform 60"/>
            <p:cNvSpPr/>
            <p:nvPr/>
          </p:nvSpPr>
          <p:spPr bwMode="auto">
            <a:xfrm>
              <a:off x="2993" y="4103"/>
              <a:ext cx="81" cy="12"/>
            </a:xfrm>
            <a:custGeom>
              <a:avLst/>
              <a:gdLst>
                <a:gd name="T0" fmla="*/ 20 w 23"/>
                <a:gd name="T1" fmla="*/ 0 h 4"/>
                <a:gd name="T2" fmla="*/ 3 w 23"/>
                <a:gd name="T3" fmla="*/ 0 h 4"/>
                <a:gd name="T4" fmla="*/ 3 w 23"/>
                <a:gd name="T5" fmla="*/ 4 h 4"/>
                <a:gd name="T6" fmla="*/ 20 w 23"/>
                <a:gd name="T7" fmla="*/ 4 h 4"/>
                <a:gd name="T8" fmla="*/ 20 w 23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4">
                  <a:moveTo>
                    <a:pt x="20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3" y="4"/>
                    <a:pt x="23" y="0"/>
                    <a:pt x="20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12" name="Freeform 61"/>
            <p:cNvSpPr/>
            <p:nvPr/>
          </p:nvSpPr>
          <p:spPr bwMode="auto">
            <a:xfrm>
              <a:off x="3155" y="4100"/>
              <a:ext cx="88" cy="24"/>
            </a:xfrm>
            <a:custGeom>
              <a:avLst/>
              <a:gdLst>
                <a:gd name="T0" fmla="*/ 22 w 25"/>
                <a:gd name="T1" fmla="*/ 3 h 8"/>
                <a:gd name="T2" fmla="*/ 3 w 25"/>
                <a:gd name="T3" fmla="*/ 3 h 8"/>
                <a:gd name="T4" fmla="*/ 5 w 25"/>
                <a:gd name="T5" fmla="*/ 7 h 8"/>
                <a:gd name="T6" fmla="*/ 21 w 25"/>
                <a:gd name="T7" fmla="*/ 7 h 8"/>
                <a:gd name="T8" fmla="*/ 22 w 25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8">
                  <a:moveTo>
                    <a:pt x="22" y="3"/>
                  </a:moveTo>
                  <a:cubicBezTo>
                    <a:pt x="16" y="2"/>
                    <a:pt x="9" y="0"/>
                    <a:pt x="3" y="3"/>
                  </a:cubicBezTo>
                  <a:cubicBezTo>
                    <a:pt x="0" y="4"/>
                    <a:pt x="2" y="8"/>
                    <a:pt x="5" y="7"/>
                  </a:cubicBezTo>
                  <a:cubicBezTo>
                    <a:pt x="10" y="5"/>
                    <a:pt x="16" y="6"/>
                    <a:pt x="21" y="7"/>
                  </a:cubicBezTo>
                  <a:cubicBezTo>
                    <a:pt x="24" y="8"/>
                    <a:pt x="25" y="3"/>
                    <a:pt x="2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13" name="Freeform 62"/>
            <p:cNvSpPr/>
            <p:nvPr/>
          </p:nvSpPr>
          <p:spPr bwMode="auto">
            <a:xfrm>
              <a:off x="3300" y="4106"/>
              <a:ext cx="109" cy="18"/>
            </a:xfrm>
            <a:custGeom>
              <a:avLst/>
              <a:gdLst>
                <a:gd name="T0" fmla="*/ 28 w 31"/>
                <a:gd name="T1" fmla="*/ 0 h 6"/>
                <a:gd name="T2" fmla="*/ 3 w 31"/>
                <a:gd name="T3" fmla="*/ 1 h 6"/>
                <a:gd name="T4" fmla="*/ 3 w 31"/>
                <a:gd name="T5" fmla="*/ 5 h 6"/>
                <a:gd name="T6" fmla="*/ 28 w 31"/>
                <a:gd name="T7" fmla="*/ 4 h 6"/>
                <a:gd name="T8" fmla="*/ 28 w 3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">
                  <a:moveTo>
                    <a:pt x="28" y="0"/>
                  </a:moveTo>
                  <a:cubicBezTo>
                    <a:pt x="20" y="0"/>
                    <a:pt x="11" y="0"/>
                    <a:pt x="3" y="1"/>
                  </a:cubicBezTo>
                  <a:cubicBezTo>
                    <a:pt x="0" y="1"/>
                    <a:pt x="0" y="6"/>
                    <a:pt x="3" y="5"/>
                  </a:cubicBezTo>
                  <a:cubicBezTo>
                    <a:pt x="11" y="4"/>
                    <a:pt x="20" y="4"/>
                    <a:pt x="28" y="4"/>
                  </a:cubicBezTo>
                  <a:cubicBezTo>
                    <a:pt x="31" y="4"/>
                    <a:pt x="31" y="0"/>
                    <a:pt x="28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14" name="Freeform 63"/>
            <p:cNvSpPr/>
            <p:nvPr/>
          </p:nvSpPr>
          <p:spPr bwMode="auto">
            <a:xfrm>
              <a:off x="3434" y="4100"/>
              <a:ext cx="99" cy="24"/>
            </a:xfrm>
            <a:custGeom>
              <a:avLst/>
              <a:gdLst>
                <a:gd name="T0" fmla="*/ 24 w 28"/>
                <a:gd name="T1" fmla="*/ 1 h 8"/>
                <a:gd name="T2" fmla="*/ 4 w 28"/>
                <a:gd name="T3" fmla="*/ 2 h 8"/>
                <a:gd name="T4" fmla="*/ 3 w 28"/>
                <a:gd name="T5" fmla="*/ 6 h 8"/>
                <a:gd name="T6" fmla="*/ 26 w 28"/>
                <a:gd name="T7" fmla="*/ 5 h 8"/>
                <a:gd name="T8" fmla="*/ 24 w 28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24" y="1"/>
                  </a:moveTo>
                  <a:cubicBezTo>
                    <a:pt x="18" y="2"/>
                    <a:pt x="11" y="4"/>
                    <a:pt x="4" y="2"/>
                  </a:cubicBezTo>
                  <a:cubicBezTo>
                    <a:pt x="2" y="1"/>
                    <a:pt x="0" y="5"/>
                    <a:pt x="3" y="6"/>
                  </a:cubicBezTo>
                  <a:cubicBezTo>
                    <a:pt x="11" y="8"/>
                    <a:pt x="18" y="6"/>
                    <a:pt x="26" y="5"/>
                  </a:cubicBezTo>
                  <a:cubicBezTo>
                    <a:pt x="28" y="5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15" name="Freeform 64"/>
            <p:cNvSpPr/>
            <p:nvPr/>
          </p:nvSpPr>
          <p:spPr bwMode="auto">
            <a:xfrm>
              <a:off x="3564" y="4097"/>
              <a:ext cx="103" cy="21"/>
            </a:xfrm>
            <a:custGeom>
              <a:avLst/>
              <a:gdLst>
                <a:gd name="T0" fmla="*/ 26 w 29"/>
                <a:gd name="T1" fmla="*/ 3 h 7"/>
                <a:gd name="T2" fmla="*/ 4 w 29"/>
                <a:gd name="T3" fmla="*/ 1 h 7"/>
                <a:gd name="T4" fmla="*/ 3 w 29"/>
                <a:gd name="T5" fmla="*/ 5 h 7"/>
                <a:gd name="T6" fmla="*/ 26 w 29"/>
                <a:gd name="T7" fmla="*/ 7 h 7"/>
                <a:gd name="T8" fmla="*/ 26 w 29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7">
                  <a:moveTo>
                    <a:pt x="26" y="3"/>
                  </a:moveTo>
                  <a:cubicBezTo>
                    <a:pt x="19" y="3"/>
                    <a:pt x="11" y="3"/>
                    <a:pt x="4" y="1"/>
                  </a:cubicBezTo>
                  <a:cubicBezTo>
                    <a:pt x="2" y="0"/>
                    <a:pt x="0" y="4"/>
                    <a:pt x="3" y="5"/>
                  </a:cubicBezTo>
                  <a:cubicBezTo>
                    <a:pt x="10" y="7"/>
                    <a:pt x="19" y="7"/>
                    <a:pt x="26" y="7"/>
                  </a:cubicBezTo>
                  <a:cubicBezTo>
                    <a:pt x="29" y="7"/>
                    <a:pt x="29" y="3"/>
                    <a:pt x="26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16" name="Freeform 65"/>
            <p:cNvSpPr/>
            <p:nvPr/>
          </p:nvSpPr>
          <p:spPr bwMode="auto">
            <a:xfrm>
              <a:off x="3698" y="4094"/>
              <a:ext cx="106" cy="18"/>
            </a:xfrm>
            <a:custGeom>
              <a:avLst/>
              <a:gdLst>
                <a:gd name="T0" fmla="*/ 27 w 30"/>
                <a:gd name="T1" fmla="*/ 1 h 6"/>
                <a:gd name="T2" fmla="*/ 3 w 30"/>
                <a:gd name="T3" fmla="*/ 2 h 6"/>
                <a:gd name="T4" fmla="*/ 3 w 30"/>
                <a:gd name="T5" fmla="*/ 6 h 6"/>
                <a:gd name="T6" fmla="*/ 27 w 30"/>
                <a:gd name="T7" fmla="*/ 5 h 6"/>
                <a:gd name="T8" fmla="*/ 27 w 30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27" y="1"/>
                  </a:moveTo>
                  <a:cubicBezTo>
                    <a:pt x="19" y="1"/>
                    <a:pt x="11" y="1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9" y="5"/>
                    <a:pt x="27" y="5"/>
                  </a:cubicBezTo>
                  <a:cubicBezTo>
                    <a:pt x="30" y="5"/>
                    <a:pt x="30" y="0"/>
                    <a:pt x="27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17" name="Freeform 66"/>
            <p:cNvSpPr/>
            <p:nvPr/>
          </p:nvSpPr>
          <p:spPr bwMode="auto">
            <a:xfrm>
              <a:off x="3846" y="4103"/>
              <a:ext cx="85" cy="18"/>
            </a:xfrm>
            <a:custGeom>
              <a:avLst/>
              <a:gdLst>
                <a:gd name="T0" fmla="*/ 21 w 24"/>
                <a:gd name="T1" fmla="*/ 1 h 6"/>
                <a:gd name="T2" fmla="*/ 3 w 24"/>
                <a:gd name="T3" fmla="*/ 0 h 6"/>
                <a:gd name="T4" fmla="*/ 3 w 24"/>
                <a:gd name="T5" fmla="*/ 4 h 6"/>
                <a:gd name="T6" fmla="*/ 20 w 24"/>
                <a:gd name="T7" fmla="*/ 5 h 6"/>
                <a:gd name="T8" fmla="*/ 21 w 24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21" y="1"/>
                  </a:moveTo>
                  <a:cubicBezTo>
                    <a:pt x="15" y="0"/>
                    <a:pt x="9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9" y="4"/>
                    <a:pt x="14" y="4"/>
                    <a:pt x="20" y="5"/>
                  </a:cubicBezTo>
                  <a:cubicBezTo>
                    <a:pt x="23" y="6"/>
                    <a:pt x="24" y="1"/>
                    <a:pt x="21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18" name="Freeform 67"/>
            <p:cNvSpPr/>
            <p:nvPr/>
          </p:nvSpPr>
          <p:spPr bwMode="auto">
            <a:xfrm>
              <a:off x="3977" y="4094"/>
              <a:ext cx="109" cy="24"/>
            </a:xfrm>
            <a:custGeom>
              <a:avLst/>
              <a:gdLst>
                <a:gd name="T0" fmla="*/ 28 w 31"/>
                <a:gd name="T1" fmla="*/ 2 h 8"/>
                <a:gd name="T2" fmla="*/ 3 w 31"/>
                <a:gd name="T3" fmla="*/ 3 h 8"/>
                <a:gd name="T4" fmla="*/ 4 w 31"/>
                <a:gd name="T5" fmla="*/ 7 h 8"/>
                <a:gd name="T6" fmla="*/ 28 w 31"/>
                <a:gd name="T7" fmla="*/ 6 h 8"/>
                <a:gd name="T8" fmla="*/ 28 w 31"/>
                <a:gd name="T9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8">
                  <a:moveTo>
                    <a:pt x="28" y="2"/>
                  </a:moveTo>
                  <a:cubicBezTo>
                    <a:pt x="20" y="2"/>
                    <a:pt x="11" y="0"/>
                    <a:pt x="3" y="3"/>
                  </a:cubicBezTo>
                  <a:cubicBezTo>
                    <a:pt x="0" y="4"/>
                    <a:pt x="2" y="8"/>
                    <a:pt x="4" y="7"/>
                  </a:cubicBezTo>
                  <a:cubicBezTo>
                    <a:pt x="12" y="5"/>
                    <a:pt x="20" y="6"/>
                    <a:pt x="28" y="6"/>
                  </a:cubicBezTo>
                  <a:cubicBezTo>
                    <a:pt x="31" y="6"/>
                    <a:pt x="31" y="2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19" name="Freeform 68"/>
            <p:cNvSpPr/>
            <p:nvPr/>
          </p:nvSpPr>
          <p:spPr bwMode="auto">
            <a:xfrm>
              <a:off x="4129" y="4092"/>
              <a:ext cx="102" cy="17"/>
            </a:xfrm>
            <a:custGeom>
              <a:avLst/>
              <a:gdLst>
                <a:gd name="T0" fmla="*/ 25 w 29"/>
                <a:gd name="T1" fmla="*/ 1 h 6"/>
                <a:gd name="T2" fmla="*/ 3 w 29"/>
                <a:gd name="T3" fmla="*/ 2 h 6"/>
                <a:gd name="T4" fmla="*/ 3 w 29"/>
                <a:gd name="T5" fmla="*/ 6 h 6"/>
                <a:gd name="T6" fmla="*/ 26 w 29"/>
                <a:gd name="T7" fmla="*/ 5 h 6"/>
                <a:gd name="T8" fmla="*/ 25 w 29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5" y="1"/>
                  </a:moveTo>
                  <a:cubicBezTo>
                    <a:pt x="17" y="2"/>
                    <a:pt x="10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8" y="6"/>
                    <a:pt x="26" y="5"/>
                  </a:cubicBezTo>
                  <a:cubicBezTo>
                    <a:pt x="29" y="4"/>
                    <a:pt x="27" y="0"/>
                    <a:pt x="25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20" name="Freeform 69"/>
            <p:cNvSpPr/>
            <p:nvPr/>
          </p:nvSpPr>
          <p:spPr bwMode="auto">
            <a:xfrm>
              <a:off x="4273" y="4103"/>
              <a:ext cx="110" cy="21"/>
            </a:xfrm>
            <a:custGeom>
              <a:avLst/>
              <a:gdLst>
                <a:gd name="T0" fmla="*/ 28 w 31"/>
                <a:gd name="T1" fmla="*/ 2 h 7"/>
                <a:gd name="T2" fmla="*/ 3 w 31"/>
                <a:gd name="T3" fmla="*/ 2 h 7"/>
                <a:gd name="T4" fmla="*/ 3 w 31"/>
                <a:gd name="T5" fmla="*/ 6 h 7"/>
                <a:gd name="T6" fmla="*/ 27 w 31"/>
                <a:gd name="T7" fmla="*/ 6 h 7"/>
                <a:gd name="T8" fmla="*/ 28 w 31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8" y="2"/>
                  </a:moveTo>
                  <a:cubicBezTo>
                    <a:pt x="20" y="0"/>
                    <a:pt x="11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9" y="4"/>
                    <a:pt x="27" y="6"/>
                  </a:cubicBezTo>
                  <a:cubicBezTo>
                    <a:pt x="30" y="7"/>
                    <a:pt x="31" y="3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21" name="Freeform 70"/>
            <p:cNvSpPr/>
            <p:nvPr/>
          </p:nvSpPr>
          <p:spPr bwMode="auto">
            <a:xfrm>
              <a:off x="4432" y="4097"/>
              <a:ext cx="95" cy="24"/>
            </a:xfrm>
            <a:custGeom>
              <a:avLst/>
              <a:gdLst>
                <a:gd name="T0" fmla="*/ 23 w 27"/>
                <a:gd name="T1" fmla="*/ 1 h 8"/>
                <a:gd name="T2" fmla="*/ 4 w 27"/>
                <a:gd name="T3" fmla="*/ 2 h 8"/>
                <a:gd name="T4" fmla="*/ 3 w 27"/>
                <a:gd name="T5" fmla="*/ 6 h 8"/>
                <a:gd name="T6" fmla="*/ 24 w 27"/>
                <a:gd name="T7" fmla="*/ 5 h 8"/>
                <a:gd name="T8" fmla="*/ 23 w 27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8">
                  <a:moveTo>
                    <a:pt x="23" y="1"/>
                  </a:moveTo>
                  <a:cubicBezTo>
                    <a:pt x="17" y="2"/>
                    <a:pt x="10" y="3"/>
                    <a:pt x="4" y="2"/>
                  </a:cubicBezTo>
                  <a:cubicBezTo>
                    <a:pt x="1" y="1"/>
                    <a:pt x="0" y="6"/>
                    <a:pt x="3" y="6"/>
                  </a:cubicBezTo>
                  <a:cubicBezTo>
                    <a:pt x="10" y="8"/>
                    <a:pt x="17" y="6"/>
                    <a:pt x="24" y="5"/>
                  </a:cubicBezTo>
                  <a:cubicBezTo>
                    <a:pt x="27" y="5"/>
                    <a:pt x="26" y="0"/>
                    <a:pt x="23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22" name="Freeform 71"/>
            <p:cNvSpPr/>
            <p:nvPr/>
          </p:nvSpPr>
          <p:spPr bwMode="auto">
            <a:xfrm>
              <a:off x="4580" y="4094"/>
              <a:ext cx="120" cy="27"/>
            </a:xfrm>
            <a:custGeom>
              <a:avLst/>
              <a:gdLst>
                <a:gd name="T0" fmla="*/ 31 w 34"/>
                <a:gd name="T1" fmla="*/ 1 h 9"/>
                <a:gd name="T2" fmla="*/ 18 w 34"/>
                <a:gd name="T3" fmla="*/ 2 h 9"/>
                <a:gd name="T4" fmla="*/ 5 w 34"/>
                <a:gd name="T5" fmla="*/ 1 h 9"/>
                <a:gd name="T6" fmla="*/ 2 w 34"/>
                <a:gd name="T7" fmla="*/ 5 h 9"/>
                <a:gd name="T8" fmla="*/ 31 w 34"/>
                <a:gd name="T9" fmla="*/ 5 h 9"/>
                <a:gd name="T10" fmla="*/ 31 w 34"/>
                <a:gd name="T11" fmla="*/ 1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" h="9">
                  <a:moveTo>
                    <a:pt x="31" y="1"/>
                  </a:moveTo>
                  <a:cubicBezTo>
                    <a:pt x="27" y="1"/>
                    <a:pt x="22" y="1"/>
                    <a:pt x="18" y="2"/>
                  </a:cubicBezTo>
                  <a:cubicBezTo>
                    <a:pt x="14" y="2"/>
                    <a:pt x="9" y="3"/>
                    <a:pt x="5" y="1"/>
                  </a:cubicBezTo>
                  <a:cubicBezTo>
                    <a:pt x="2" y="0"/>
                    <a:pt x="0" y="3"/>
                    <a:pt x="2" y="5"/>
                  </a:cubicBezTo>
                  <a:cubicBezTo>
                    <a:pt x="11" y="9"/>
                    <a:pt x="22" y="5"/>
                    <a:pt x="31" y="5"/>
                  </a:cubicBezTo>
                  <a:cubicBezTo>
                    <a:pt x="34" y="5"/>
                    <a:pt x="34" y="0"/>
                    <a:pt x="31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23" name="Freeform 72"/>
            <p:cNvSpPr/>
            <p:nvPr/>
          </p:nvSpPr>
          <p:spPr bwMode="auto">
            <a:xfrm>
              <a:off x="4735" y="4092"/>
              <a:ext cx="110" cy="20"/>
            </a:xfrm>
            <a:custGeom>
              <a:avLst/>
              <a:gdLst>
                <a:gd name="T0" fmla="*/ 28 w 31"/>
                <a:gd name="T1" fmla="*/ 2 h 7"/>
                <a:gd name="T2" fmla="*/ 3 w 31"/>
                <a:gd name="T3" fmla="*/ 3 h 7"/>
                <a:gd name="T4" fmla="*/ 5 w 31"/>
                <a:gd name="T5" fmla="*/ 7 h 7"/>
                <a:gd name="T6" fmla="*/ 27 w 31"/>
                <a:gd name="T7" fmla="*/ 6 h 7"/>
                <a:gd name="T8" fmla="*/ 28 w 31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8" y="2"/>
                  </a:moveTo>
                  <a:cubicBezTo>
                    <a:pt x="20" y="0"/>
                    <a:pt x="11" y="1"/>
                    <a:pt x="3" y="3"/>
                  </a:cubicBezTo>
                  <a:cubicBezTo>
                    <a:pt x="0" y="3"/>
                    <a:pt x="2" y="7"/>
                    <a:pt x="5" y="7"/>
                  </a:cubicBezTo>
                  <a:cubicBezTo>
                    <a:pt x="12" y="6"/>
                    <a:pt x="19" y="4"/>
                    <a:pt x="27" y="6"/>
                  </a:cubicBezTo>
                  <a:cubicBezTo>
                    <a:pt x="29" y="7"/>
                    <a:pt x="31" y="2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24" name="Freeform 73"/>
            <p:cNvSpPr/>
            <p:nvPr/>
          </p:nvSpPr>
          <p:spPr bwMode="auto">
            <a:xfrm>
              <a:off x="4912" y="4097"/>
              <a:ext cx="84" cy="18"/>
            </a:xfrm>
            <a:custGeom>
              <a:avLst/>
              <a:gdLst>
                <a:gd name="T0" fmla="*/ 21 w 24"/>
                <a:gd name="T1" fmla="*/ 1 h 6"/>
                <a:gd name="T2" fmla="*/ 4 w 24"/>
                <a:gd name="T3" fmla="*/ 1 h 6"/>
                <a:gd name="T4" fmla="*/ 3 w 24"/>
                <a:gd name="T5" fmla="*/ 5 h 6"/>
                <a:gd name="T6" fmla="*/ 21 w 24"/>
                <a:gd name="T7" fmla="*/ 5 h 6"/>
                <a:gd name="T8" fmla="*/ 21 w 24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21" y="1"/>
                  </a:moveTo>
                  <a:cubicBezTo>
                    <a:pt x="16" y="1"/>
                    <a:pt x="10" y="2"/>
                    <a:pt x="4" y="1"/>
                  </a:cubicBezTo>
                  <a:cubicBezTo>
                    <a:pt x="1" y="0"/>
                    <a:pt x="0" y="5"/>
                    <a:pt x="3" y="5"/>
                  </a:cubicBezTo>
                  <a:cubicBezTo>
                    <a:pt x="9" y="6"/>
                    <a:pt x="15" y="5"/>
                    <a:pt x="21" y="5"/>
                  </a:cubicBezTo>
                  <a:cubicBezTo>
                    <a:pt x="24" y="5"/>
                    <a:pt x="24" y="1"/>
                    <a:pt x="21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25" name="Freeform 74"/>
            <p:cNvSpPr/>
            <p:nvPr/>
          </p:nvSpPr>
          <p:spPr bwMode="auto">
            <a:xfrm>
              <a:off x="5060" y="4100"/>
              <a:ext cx="92" cy="18"/>
            </a:xfrm>
            <a:custGeom>
              <a:avLst/>
              <a:gdLst>
                <a:gd name="T0" fmla="*/ 23 w 26"/>
                <a:gd name="T1" fmla="*/ 1 h 6"/>
                <a:gd name="T2" fmla="*/ 3 w 26"/>
                <a:gd name="T3" fmla="*/ 0 h 6"/>
                <a:gd name="T4" fmla="*/ 3 w 26"/>
                <a:gd name="T5" fmla="*/ 4 h 6"/>
                <a:gd name="T6" fmla="*/ 22 w 26"/>
                <a:gd name="T7" fmla="*/ 5 h 6"/>
                <a:gd name="T8" fmla="*/ 23 w 26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23" y="1"/>
                  </a:moveTo>
                  <a:cubicBezTo>
                    <a:pt x="16" y="0"/>
                    <a:pt x="9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9" y="4"/>
                    <a:pt x="16" y="4"/>
                    <a:pt x="22" y="5"/>
                  </a:cubicBezTo>
                  <a:cubicBezTo>
                    <a:pt x="25" y="6"/>
                    <a:pt x="26" y="1"/>
                    <a:pt x="23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26" name="Freeform 75"/>
            <p:cNvSpPr/>
            <p:nvPr/>
          </p:nvSpPr>
          <p:spPr bwMode="auto">
            <a:xfrm>
              <a:off x="5190" y="4094"/>
              <a:ext cx="103" cy="18"/>
            </a:xfrm>
            <a:custGeom>
              <a:avLst/>
              <a:gdLst>
                <a:gd name="T0" fmla="*/ 26 w 29"/>
                <a:gd name="T1" fmla="*/ 1 h 6"/>
                <a:gd name="T2" fmla="*/ 2 w 29"/>
                <a:gd name="T3" fmla="*/ 2 h 6"/>
                <a:gd name="T4" fmla="*/ 2 w 29"/>
                <a:gd name="T5" fmla="*/ 6 h 6"/>
                <a:gd name="T6" fmla="*/ 26 w 29"/>
                <a:gd name="T7" fmla="*/ 5 h 6"/>
                <a:gd name="T8" fmla="*/ 26 w 29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6" y="1"/>
                  </a:moveTo>
                  <a:cubicBezTo>
                    <a:pt x="18" y="2"/>
                    <a:pt x="10" y="2"/>
                    <a:pt x="2" y="2"/>
                  </a:cubicBezTo>
                  <a:cubicBezTo>
                    <a:pt x="0" y="2"/>
                    <a:pt x="0" y="6"/>
                    <a:pt x="2" y="6"/>
                  </a:cubicBezTo>
                  <a:cubicBezTo>
                    <a:pt x="10" y="6"/>
                    <a:pt x="18" y="6"/>
                    <a:pt x="26" y="5"/>
                  </a:cubicBezTo>
                  <a:cubicBezTo>
                    <a:pt x="29" y="5"/>
                    <a:pt x="29" y="0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27" name="Freeform 76"/>
            <p:cNvSpPr/>
            <p:nvPr/>
          </p:nvSpPr>
          <p:spPr bwMode="auto">
            <a:xfrm>
              <a:off x="5339" y="4092"/>
              <a:ext cx="116" cy="20"/>
            </a:xfrm>
            <a:custGeom>
              <a:avLst/>
              <a:gdLst>
                <a:gd name="T0" fmla="*/ 30 w 33"/>
                <a:gd name="T1" fmla="*/ 2 h 7"/>
                <a:gd name="T2" fmla="*/ 3 w 33"/>
                <a:gd name="T3" fmla="*/ 0 h 7"/>
                <a:gd name="T4" fmla="*/ 3 w 33"/>
                <a:gd name="T5" fmla="*/ 0 h 7"/>
                <a:gd name="T6" fmla="*/ 3 w 33"/>
                <a:gd name="T7" fmla="*/ 0 h 7"/>
                <a:gd name="T8" fmla="*/ 3 w 33"/>
                <a:gd name="T9" fmla="*/ 5 h 7"/>
                <a:gd name="T10" fmla="*/ 28 w 33"/>
                <a:gd name="T11" fmla="*/ 6 h 7"/>
                <a:gd name="T12" fmla="*/ 30 w 33"/>
                <a:gd name="T13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7">
                  <a:moveTo>
                    <a:pt x="30" y="2"/>
                  </a:moveTo>
                  <a:cubicBezTo>
                    <a:pt x="21" y="0"/>
                    <a:pt x="12" y="1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11" y="6"/>
                    <a:pt x="20" y="4"/>
                    <a:pt x="28" y="6"/>
                  </a:cubicBezTo>
                  <a:cubicBezTo>
                    <a:pt x="31" y="7"/>
                    <a:pt x="33" y="2"/>
                    <a:pt x="30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28" name="Freeform 77"/>
            <p:cNvSpPr/>
            <p:nvPr/>
          </p:nvSpPr>
          <p:spPr bwMode="auto">
            <a:xfrm>
              <a:off x="5480" y="4089"/>
              <a:ext cx="102" cy="14"/>
            </a:xfrm>
            <a:custGeom>
              <a:avLst/>
              <a:gdLst>
                <a:gd name="T0" fmla="*/ 26 w 29"/>
                <a:gd name="T1" fmla="*/ 0 h 5"/>
                <a:gd name="T2" fmla="*/ 3 w 29"/>
                <a:gd name="T3" fmla="*/ 0 h 5"/>
                <a:gd name="T4" fmla="*/ 3 w 29"/>
                <a:gd name="T5" fmla="*/ 5 h 5"/>
                <a:gd name="T6" fmla="*/ 26 w 29"/>
                <a:gd name="T7" fmla="*/ 5 h 5"/>
                <a:gd name="T8" fmla="*/ 26 w 29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5">
                  <a:moveTo>
                    <a:pt x="26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9" y="5"/>
                    <a:pt x="29" y="0"/>
                    <a:pt x="26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29" name="Freeform 78"/>
            <p:cNvSpPr/>
            <p:nvPr/>
          </p:nvSpPr>
          <p:spPr bwMode="auto">
            <a:xfrm>
              <a:off x="5600" y="4089"/>
              <a:ext cx="98" cy="23"/>
            </a:xfrm>
            <a:custGeom>
              <a:avLst/>
              <a:gdLst>
                <a:gd name="T0" fmla="*/ 24 w 28"/>
                <a:gd name="T1" fmla="*/ 2 h 8"/>
                <a:gd name="T2" fmla="*/ 4 w 28"/>
                <a:gd name="T3" fmla="*/ 0 h 8"/>
                <a:gd name="T4" fmla="*/ 3 w 28"/>
                <a:gd name="T5" fmla="*/ 5 h 8"/>
                <a:gd name="T6" fmla="*/ 25 w 28"/>
                <a:gd name="T7" fmla="*/ 6 h 8"/>
                <a:gd name="T8" fmla="*/ 24 w 28"/>
                <a:gd name="T9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24" y="2"/>
                  </a:moveTo>
                  <a:cubicBezTo>
                    <a:pt x="17" y="3"/>
                    <a:pt x="11" y="3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ubicBezTo>
                    <a:pt x="10" y="7"/>
                    <a:pt x="18" y="8"/>
                    <a:pt x="25" y="6"/>
                  </a:cubicBezTo>
                  <a:cubicBezTo>
                    <a:pt x="28" y="5"/>
                    <a:pt x="27" y="1"/>
                    <a:pt x="24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30" name="Freeform 79"/>
            <p:cNvSpPr/>
            <p:nvPr/>
          </p:nvSpPr>
          <p:spPr bwMode="auto">
            <a:xfrm>
              <a:off x="5727" y="4103"/>
              <a:ext cx="98" cy="18"/>
            </a:xfrm>
            <a:custGeom>
              <a:avLst/>
              <a:gdLst>
                <a:gd name="T0" fmla="*/ 26 w 28"/>
                <a:gd name="T1" fmla="*/ 1 h 6"/>
                <a:gd name="T2" fmla="*/ 3 w 28"/>
                <a:gd name="T3" fmla="*/ 0 h 6"/>
                <a:gd name="T4" fmla="*/ 3 w 28"/>
                <a:gd name="T5" fmla="*/ 4 h 6"/>
                <a:gd name="T6" fmla="*/ 26 w 28"/>
                <a:gd name="T7" fmla="*/ 5 h 6"/>
                <a:gd name="T8" fmla="*/ 26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6" y="1"/>
                  </a:moveTo>
                  <a:cubicBezTo>
                    <a:pt x="18" y="0"/>
                    <a:pt x="11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11" y="4"/>
                    <a:pt x="18" y="4"/>
                    <a:pt x="26" y="5"/>
                  </a:cubicBezTo>
                  <a:cubicBezTo>
                    <a:pt x="28" y="6"/>
                    <a:pt x="28" y="1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31" name="Freeform 80"/>
            <p:cNvSpPr/>
            <p:nvPr/>
          </p:nvSpPr>
          <p:spPr bwMode="auto">
            <a:xfrm>
              <a:off x="5850" y="4092"/>
              <a:ext cx="109" cy="20"/>
            </a:xfrm>
            <a:custGeom>
              <a:avLst/>
              <a:gdLst>
                <a:gd name="T0" fmla="*/ 27 w 31"/>
                <a:gd name="T1" fmla="*/ 1 h 7"/>
                <a:gd name="T2" fmla="*/ 3 w 31"/>
                <a:gd name="T3" fmla="*/ 3 h 7"/>
                <a:gd name="T4" fmla="*/ 3 w 31"/>
                <a:gd name="T5" fmla="*/ 7 h 7"/>
                <a:gd name="T6" fmla="*/ 28 w 31"/>
                <a:gd name="T7" fmla="*/ 5 h 7"/>
                <a:gd name="T8" fmla="*/ 27 w 31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7" y="1"/>
                  </a:moveTo>
                  <a:cubicBezTo>
                    <a:pt x="19" y="2"/>
                    <a:pt x="11" y="3"/>
                    <a:pt x="3" y="3"/>
                  </a:cubicBezTo>
                  <a:cubicBezTo>
                    <a:pt x="0" y="3"/>
                    <a:pt x="0" y="7"/>
                    <a:pt x="3" y="7"/>
                  </a:cubicBezTo>
                  <a:cubicBezTo>
                    <a:pt x="11" y="7"/>
                    <a:pt x="20" y="6"/>
                    <a:pt x="28" y="5"/>
                  </a:cubicBezTo>
                  <a:cubicBezTo>
                    <a:pt x="31" y="4"/>
                    <a:pt x="30" y="0"/>
                    <a:pt x="27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32" name="Freeform 81"/>
            <p:cNvSpPr/>
            <p:nvPr/>
          </p:nvSpPr>
          <p:spPr bwMode="auto">
            <a:xfrm>
              <a:off x="5988" y="4097"/>
              <a:ext cx="102" cy="18"/>
            </a:xfrm>
            <a:custGeom>
              <a:avLst/>
              <a:gdLst>
                <a:gd name="T0" fmla="*/ 26 w 29"/>
                <a:gd name="T1" fmla="*/ 2 h 6"/>
                <a:gd name="T2" fmla="*/ 3 w 29"/>
                <a:gd name="T3" fmla="*/ 1 h 6"/>
                <a:gd name="T4" fmla="*/ 3 w 29"/>
                <a:gd name="T5" fmla="*/ 5 h 6"/>
                <a:gd name="T6" fmla="*/ 26 w 29"/>
                <a:gd name="T7" fmla="*/ 6 h 6"/>
                <a:gd name="T8" fmla="*/ 26 w 29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6" y="2"/>
                  </a:moveTo>
                  <a:cubicBezTo>
                    <a:pt x="19" y="1"/>
                    <a:pt x="11" y="0"/>
                    <a:pt x="3" y="1"/>
                  </a:cubicBezTo>
                  <a:cubicBezTo>
                    <a:pt x="0" y="1"/>
                    <a:pt x="0" y="5"/>
                    <a:pt x="3" y="5"/>
                  </a:cubicBezTo>
                  <a:cubicBezTo>
                    <a:pt x="11" y="4"/>
                    <a:pt x="19" y="6"/>
                    <a:pt x="26" y="6"/>
                  </a:cubicBezTo>
                  <a:cubicBezTo>
                    <a:pt x="29" y="6"/>
                    <a:pt x="29" y="2"/>
                    <a:pt x="26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33" name="Freeform 82"/>
            <p:cNvSpPr/>
            <p:nvPr/>
          </p:nvSpPr>
          <p:spPr bwMode="auto">
            <a:xfrm>
              <a:off x="6136" y="4100"/>
              <a:ext cx="102" cy="18"/>
            </a:xfrm>
            <a:custGeom>
              <a:avLst/>
              <a:gdLst>
                <a:gd name="T0" fmla="*/ 27 w 29"/>
                <a:gd name="T1" fmla="*/ 0 h 6"/>
                <a:gd name="T2" fmla="*/ 3 w 29"/>
                <a:gd name="T3" fmla="*/ 1 h 6"/>
                <a:gd name="T4" fmla="*/ 3 w 29"/>
                <a:gd name="T5" fmla="*/ 5 h 6"/>
                <a:gd name="T6" fmla="*/ 27 w 29"/>
                <a:gd name="T7" fmla="*/ 4 h 6"/>
                <a:gd name="T8" fmla="*/ 27 w 29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7" y="0"/>
                  </a:moveTo>
                  <a:cubicBezTo>
                    <a:pt x="19" y="0"/>
                    <a:pt x="11" y="0"/>
                    <a:pt x="3" y="1"/>
                  </a:cubicBezTo>
                  <a:cubicBezTo>
                    <a:pt x="0" y="1"/>
                    <a:pt x="0" y="6"/>
                    <a:pt x="3" y="5"/>
                  </a:cubicBezTo>
                  <a:cubicBezTo>
                    <a:pt x="11" y="4"/>
                    <a:pt x="19" y="4"/>
                    <a:pt x="27" y="4"/>
                  </a:cubicBezTo>
                  <a:cubicBezTo>
                    <a:pt x="29" y="4"/>
                    <a:pt x="29" y="0"/>
                    <a:pt x="27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34" name="Freeform 83"/>
            <p:cNvSpPr/>
            <p:nvPr/>
          </p:nvSpPr>
          <p:spPr bwMode="auto">
            <a:xfrm>
              <a:off x="6298" y="4100"/>
              <a:ext cx="92" cy="18"/>
            </a:xfrm>
            <a:custGeom>
              <a:avLst/>
              <a:gdLst>
                <a:gd name="T0" fmla="*/ 23 w 26"/>
                <a:gd name="T1" fmla="*/ 2 h 6"/>
                <a:gd name="T2" fmla="*/ 4 w 26"/>
                <a:gd name="T3" fmla="*/ 1 h 6"/>
                <a:gd name="T4" fmla="*/ 3 w 26"/>
                <a:gd name="T5" fmla="*/ 5 h 6"/>
                <a:gd name="T6" fmla="*/ 23 w 26"/>
                <a:gd name="T7" fmla="*/ 6 h 6"/>
                <a:gd name="T8" fmla="*/ 23 w 26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23" y="2"/>
                  </a:moveTo>
                  <a:cubicBezTo>
                    <a:pt x="17" y="2"/>
                    <a:pt x="10" y="2"/>
                    <a:pt x="4" y="1"/>
                  </a:cubicBezTo>
                  <a:cubicBezTo>
                    <a:pt x="1" y="0"/>
                    <a:pt x="0" y="5"/>
                    <a:pt x="3" y="5"/>
                  </a:cubicBezTo>
                  <a:cubicBezTo>
                    <a:pt x="10" y="6"/>
                    <a:pt x="16" y="6"/>
                    <a:pt x="23" y="6"/>
                  </a:cubicBezTo>
                  <a:cubicBezTo>
                    <a:pt x="26" y="6"/>
                    <a:pt x="26" y="2"/>
                    <a:pt x="23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35" name="Freeform 84"/>
            <p:cNvSpPr/>
            <p:nvPr/>
          </p:nvSpPr>
          <p:spPr bwMode="auto">
            <a:xfrm>
              <a:off x="6428" y="4103"/>
              <a:ext cx="99" cy="18"/>
            </a:xfrm>
            <a:custGeom>
              <a:avLst/>
              <a:gdLst>
                <a:gd name="T0" fmla="*/ 25 w 28"/>
                <a:gd name="T1" fmla="*/ 1 h 6"/>
                <a:gd name="T2" fmla="*/ 3 w 28"/>
                <a:gd name="T3" fmla="*/ 1 h 6"/>
                <a:gd name="T4" fmla="*/ 3 w 28"/>
                <a:gd name="T5" fmla="*/ 5 h 6"/>
                <a:gd name="T6" fmla="*/ 25 w 28"/>
                <a:gd name="T7" fmla="*/ 5 h 6"/>
                <a:gd name="T8" fmla="*/ 25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5" y="1"/>
                  </a:moveTo>
                  <a:cubicBezTo>
                    <a:pt x="17" y="1"/>
                    <a:pt x="10" y="2"/>
                    <a:pt x="3" y="1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10" y="6"/>
                    <a:pt x="17" y="5"/>
                    <a:pt x="25" y="5"/>
                  </a:cubicBezTo>
                  <a:cubicBezTo>
                    <a:pt x="28" y="5"/>
                    <a:pt x="28" y="1"/>
                    <a:pt x="25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36" name="Freeform 85"/>
            <p:cNvSpPr/>
            <p:nvPr/>
          </p:nvSpPr>
          <p:spPr bwMode="auto">
            <a:xfrm>
              <a:off x="6545" y="4103"/>
              <a:ext cx="92" cy="21"/>
            </a:xfrm>
            <a:custGeom>
              <a:avLst/>
              <a:gdLst>
                <a:gd name="T0" fmla="*/ 22 w 26"/>
                <a:gd name="T1" fmla="*/ 1 h 7"/>
                <a:gd name="T2" fmla="*/ 4 w 26"/>
                <a:gd name="T3" fmla="*/ 1 h 7"/>
                <a:gd name="T4" fmla="*/ 3 w 26"/>
                <a:gd name="T5" fmla="*/ 5 h 7"/>
                <a:gd name="T6" fmla="*/ 23 w 26"/>
                <a:gd name="T7" fmla="*/ 5 h 7"/>
                <a:gd name="T8" fmla="*/ 22 w 26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">
                  <a:moveTo>
                    <a:pt x="22" y="1"/>
                  </a:moveTo>
                  <a:cubicBezTo>
                    <a:pt x="16" y="2"/>
                    <a:pt x="10" y="3"/>
                    <a:pt x="4" y="1"/>
                  </a:cubicBezTo>
                  <a:cubicBezTo>
                    <a:pt x="1" y="0"/>
                    <a:pt x="0" y="4"/>
                    <a:pt x="3" y="5"/>
                  </a:cubicBezTo>
                  <a:cubicBezTo>
                    <a:pt x="9" y="7"/>
                    <a:pt x="16" y="6"/>
                    <a:pt x="23" y="5"/>
                  </a:cubicBezTo>
                  <a:cubicBezTo>
                    <a:pt x="26" y="5"/>
                    <a:pt x="25" y="0"/>
                    <a:pt x="22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37" name="Freeform 86"/>
            <p:cNvSpPr/>
            <p:nvPr/>
          </p:nvSpPr>
          <p:spPr bwMode="auto">
            <a:xfrm>
              <a:off x="6682" y="4103"/>
              <a:ext cx="110" cy="18"/>
            </a:xfrm>
            <a:custGeom>
              <a:avLst/>
              <a:gdLst>
                <a:gd name="T0" fmla="*/ 28 w 31"/>
                <a:gd name="T1" fmla="*/ 2 h 6"/>
                <a:gd name="T2" fmla="*/ 3 w 31"/>
                <a:gd name="T3" fmla="*/ 1 h 6"/>
                <a:gd name="T4" fmla="*/ 3 w 31"/>
                <a:gd name="T5" fmla="*/ 5 h 6"/>
                <a:gd name="T6" fmla="*/ 28 w 31"/>
                <a:gd name="T7" fmla="*/ 6 h 6"/>
                <a:gd name="T8" fmla="*/ 28 w 31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">
                  <a:moveTo>
                    <a:pt x="28" y="2"/>
                  </a:moveTo>
                  <a:cubicBezTo>
                    <a:pt x="19" y="2"/>
                    <a:pt x="11" y="2"/>
                    <a:pt x="3" y="1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11" y="6"/>
                    <a:pt x="19" y="6"/>
                    <a:pt x="28" y="6"/>
                  </a:cubicBezTo>
                  <a:cubicBezTo>
                    <a:pt x="31" y="6"/>
                    <a:pt x="31" y="2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38" name="Freeform 87"/>
            <p:cNvSpPr/>
            <p:nvPr/>
          </p:nvSpPr>
          <p:spPr bwMode="auto">
            <a:xfrm>
              <a:off x="6820" y="4103"/>
              <a:ext cx="106" cy="21"/>
            </a:xfrm>
            <a:custGeom>
              <a:avLst/>
              <a:gdLst>
                <a:gd name="T0" fmla="*/ 27 w 30"/>
                <a:gd name="T1" fmla="*/ 2 h 7"/>
                <a:gd name="T2" fmla="*/ 3 w 30"/>
                <a:gd name="T3" fmla="*/ 1 h 7"/>
                <a:gd name="T4" fmla="*/ 3 w 30"/>
                <a:gd name="T5" fmla="*/ 5 h 7"/>
                <a:gd name="T6" fmla="*/ 26 w 30"/>
                <a:gd name="T7" fmla="*/ 6 h 7"/>
                <a:gd name="T8" fmla="*/ 27 w 30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7">
                  <a:moveTo>
                    <a:pt x="27" y="2"/>
                  </a:move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5"/>
                    <a:pt x="3" y="5"/>
                  </a:cubicBezTo>
                  <a:cubicBezTo>
                    <a:pt x="11" y="5"/>
                    <a:pt x="19" y="4"/>
                    <a:pt x="26" y="6"/>
                  </a:cubicBezTo>
                  <a:cubicBezTo>
                    <a:pt x="29" y="7"/>
                    <a:pt x="30" y="3"/>
                    <a:pt x="27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39" name="Freeform 88"/>
            <p:cNvSpPr/>
            <p:nvPr/>
          </p:nvSpPr>
          <p:spPr bwMode="auto">
            <a:xfrm>
              <a:off x="6961" y="4106"/>
              <a:ext cx="92" cy="18"/>
            </a:xfrm>
            <a:custGeom>
              <a:avLst/>
              <a:gdLst>
                <a:gd name="T0" fmla="*/ 23 w 26"/>
                <a:gd name="T1" fmla="*/ 2 h 6"/>
                <a:gd name="T2" fmla="*/ 4 w 26"/>
                <a:gd name="T3" fmla="*/ 1 h 6"/>
                <a:gd name="T4" fmla="*/ 3 w 26"/>
                <a:gd name="T5" fmla="*/ 5 h 6"/>
                <a:gd name="T6" fmla="*/ 23 w 26"/>
                <a:gd name="T7" fmla="*/ 6 h 6"/>
                <a:gd name="T8" fmla="*/ 23 w 26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23" y="2"/>
                  </a:moveTo>
                  <a:cubicBezTo>
                    <a:pt x="17" y="2"/>
                    <a:pt x="10" y="2"/>
                    <a:pt x="4" y="1"/>
                  </a:cubicBezTo>
                  <a:cubicBezTo>
                    <a:pt x="1" y="0"/>
                    <a:pt x="0" y="5"/>
                    <a:pt x="3" y="5"/>
                  </a:cubicBezTo>
                  <a:cubicBezTo>
                    <a:pt x="10" y="6"/>
                    <a:pt x="17" y="6"/>
                    <a:pt x="23" y="6"/>
                  </a:cubicBezTo>
                  <a:cubicBezTo>
                    <a:pt x="26" y="6"/>
                    <a:pt x="26" y="2"/>
                    <a:pt x="23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40" name="Freeform 89"/>
            <p:cNvSpPr/>
            <p:nvPr/>
          </p:nvSpPr>
          <p:spPr bwMode="auto">
            <a:xfrm>
              <a:off x="7081" y="4106"/>
              <a:ext cx="113" cy="24"/>
            </a:xfrm>
            <a:custGeom>
              <a:avLst/>
              <a:gdLst>
                <a:gd name="T0" fmla="*/ 28 w 32"/>
                <a:gd name="T1" fmla="*/ 1 h 8"/>
                <a:gd name="T2" fmla="*/ 3 w 32"/>
                <a:gd name="T3" fmla="*/ 2 h 8"/>
                <a:gd name="T4" fmla="*/ 3 w 32"/>
                <a:gd name="T5" fmla="*/ 6 h 8"/>
                <a:gd name="T6" fmla="*/ 29 w 32"/>
                <a:gd name="T7" fmla="*/ 5 h 8"/>
                <a:gd name="T8" fmla="*/ 28 w 32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8">
                  <a:moveTo>
                    <a:pt x="28" y="1"/>
                  </a:moveTo>
                  <a:cubicBezTo>
                    <a:pt x="20" y="3"/>
                    <a:pt x="11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2" y="6"/>
                    <a:pt x="21" y="8"/>
                    <a:pt x="29" y="5"/>
                  </a:cubicBezTo>
                  <a:cubicBezTo>
                    <a:pt x="32" y="4"/>
                    <a:pt x="31" y="0"/>
                    <a:pt x="28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41" name="Freeform 90"/>
            <p:cNvSpPr/>
            <p:nvPr/>
          </p:nvSpPr>
          <p:spPr bwMode="auto">
            <a:xfrm>
              <a:off x="7219" y="4103"/>
              <a:ext cx="95" cy="18"/>
            </a:xfrm>
            <a:custGeom>
              <a:avLst/>
              <a:gdLst>
                <a:gd name="T0" fmla="*/ 23 w 27"/>
                <a:gd name="T1" fmla="*/ 1 h 6"/>
                <a:gd name="T2" fmla="*/ 3 w 27"/>
                <a:gd name="T3" fmla="*/ 2 h 6"/>
                <a:gd name="T4" fmla="*/ 3 w 27"/>
                <a:gd name="T5" fmla="*/ 6 h 6"/>
                <a:gd name="T6" fmla="*/ 24 w 27"/>
                <a:gd name="T7" fmla="*/ 5 h 6"/>
                <a:gd name="T8" fmla="*/ 23 w 27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23" y="1"/>
                  </a:moveTo>
                  <a:cubicBezTo>
                    <a:pt x="16" y="2"/>
                    <a:pt x="10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0" y="6"/>
                    <a:pt x="17" y="6"/>
                    <a:pt x="24" y="5"/>
                  </a:cubicBezTo>
                  <a:cubicBezTo>
                    <a:pt x="27" y="5"/>
                    <a:pt x="25" y="0"/>
                    <a:pt x="23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42" name="Freeform 91"/>
            <p:cNvSpPr/>
            <p:nvPr/>
          </p:nvSpPr>
          <p:spPr bwMode="auto">
            <a:xfrm>
              <a:off x="7321" y="4109"/>
              <a:ext cx="106" cy="15"/>
            </a:xfrm>
            <a:custGeom>
              <a:avLst/>
              <a:gdLst>
                <a:gd name="T0" fmla="*/ 27 w 30"/>
                <a:gd name="T1" fmla="*/ 0 h 5"/>
                <a:gd name="T2" fmla="*/ 3 w 30"/>
                <a:gd name="T3" fmla="*/ 1 h 5"/>
                <a:gd name="T4" fmla="*/ 3 w 30"/>
                <a:gd name="T5" fmla="*/ 5 h 5"/>
                <a:gd name="T6" fmla="*/ 27 w 30"/>
                <a:gd name="T7" fmla="*/ 4 h 5"/>
                <a:gd name="T8" fmla="*/ 27 w 30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5">
                  <a:moveTo>
                    <a:pt x="27" y="0"/>
                  </a:move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5"/>
                    <a:pt x="3" y="5"/>
                  </a:cubicBezTo>
                  <a:cubicBezTo>
                    <a:pt x="11" y="5"/>
                    <a:pt x="19" y="4"/>
                    <a:pt x="27" y="4"/>
                  </a:cubicBezTo>
                  <a:cubicBezTo>
                    <a:pt x="30" y="4"/>
                    <a:pt x="30" y="0"/>
                    <a:pt x="27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43" name="Freeform 92"/>
            <p:cNvSpPr/>
            <p:nvPr/>
          </p:nvSpPr>
          <p:spPr bwMode="auto">
            <a:xfrm>
              <a:off x="7448" y="4077"/>
              <a:ext cx="25" cy="59"/>
            </a:xfrm>
            <a:custGeom>
              <a:avLst/>
              <a:gdLst>
                <a:gd name="T0" fmla="*/ 1 w 7"/>
                <a:gd name="T1" fmla="*/ 7 h 20"/>
                <a:gd name="T2" fmla="*/ 1 w 7"/>
                <a:gd name="T3" fmla="*/ 7 h 20"/>
                <a:gd name="T4" fmla="*/ 2 w 7"/>
                <a:gd name="T5" fmla="*/ 17 h 20"/>
                <a:gd name="T6" fmla="*/ 7 w 7"/>
                <a:gd name="T7" fmla="*/ 17 h 20"/>
                <a:gd name="T8" fmla="*/ 6 w 7"/>
                <a:gd name="T9" fmla="*/ 3 h 20"/>
                <a:gd name="T10" fmla="*/ 2 w 7"/>
                <a:gd name="T11" fmla="*/ 1 h 20"/>
                <a:gd name="T12" fmla="*/ 0 w 7"/>
                <a:gd name="T13" fmla="*/ 3 h 20"/>
                <a:gd name="T14" fmla="*/ 1 w 7"/>
                <a:gd name="T15" fmla="*/ 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" h="20">
                  <a:moveTo>
                    <a:pt x="1" y="7"/>
                  </a:moveTo>
                  <a:cubicBezTo>
                    <a:pt x="1" y="7"/>
                    <a:pt x="1" y="7"/>
                    <a:pt x="1" y="7"/>
                  </a:cubicBezTo>
                  <a:cubicBezTo>
                    <a:pt x="2" y="10"/>
                    <a:pt x="2" y="14"/>
                    <a:pt x="2" y="17"/>
                  </a:cubicBezTo>
                  <a:cubicBezTo>
                    <a:pt x="2" y="20"/>
                    <a:pt x="7" y="20"/>
                    <a:pt x="7" y="17"/>
                  </a:cubicBezTo>
                  <a:cubicBezTo>
                    <a:pt x="7" y="13"/>
                    <a:pt x="6" y="8"/>
                    <a:pt x="6" y="3"/>
                  </a:cubicBezTo>
                  <a:cubicBezTo>
                    <a:pt x="6" y="1"/>
                    <a:pt x="4" y="0"/>
                    <a:pt x="2" y="1"/>
                  </a:cubicBezTo>
                  <a:cubicBezTo>
                    <a:pt x="1" y="2"/>
                    <a:pt x="1" y="2"/>
                    <a:pt x="0" y="3"/>
                  </a:cubicBezTo>
                  <a:cubicBezTo>
                    <a:pt x="0" y="4"/>
                    <a:pt x="1" y="5"/>
                    <a:pt x="1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44" name="Freeform 93"/>
            <p:cNvSpPr/>
            <p:nvPr/>
          </p:nvSpPr>
          <p:spPr bwMode="auto">
            <a:xfrm>
              <a:off x="7444" y="3994"/>
              <a:ext cx="22" cy="65"/>
            </a:xfrm>
            <a:custGeom>
              <a:avLst/>
              <a:gdLst>
                <a:gd name="T0" fmla="*/ 1 w 6"/>
                <a:gd name="T1" fmla="*/ 19 h 22"/>
                <a:gd name="T2" fmla="*/ 6 w 6"/>
                <a:gd name="T3" fmla="*/ 19 h 22"/>
                <a:gd name="T4" fmla="*/ 5 w 6"/>
                <a:gd name="T5" fmla="*/ 3 h 22"/>
                <a:gd name="T6" fmla="*/ 0 w 6"/>
                <a:gd name="T7" fmla="*/ 3 h 22"/>
                <a:gd name="T8" fmla="*/ 1 w 6"/>
                <a:gd name="T9" fmla="*/ 1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2">
                  <a:moveTo>
                    <a:pt x="1" y="19"/>
                  </a:moveTo>
                  <a:cubicBezTo>
                    <a:pt x="1" y="22"/>
                    <a:pt x="6" y="22"/>
                    <a:pt x="6" y="19"/>
                  </a:cubicBezTo>
                  <a:cubicBezTo>
                    <a:pt x="6" y="14"/>
                    <a:pt x="5" y="9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1" y="9"/>
                    <a:pt x="1" y="14"/>
                    <a:pt x="1" y="1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45" name="Freeform 94"/>
            <p:cNvSpPr/>
            <p:nvPr/>
          </p:nvSpPr>
          <p:spPr bwMode="auto">
            <a:xfrm>
              <a:off x="7444" y="3910"/>
              <a:ext cx="18" cy="63"/>
            </a:xfrm>
            <a:custGeom>
              <a:avLst/>
              <a:gdLst>
                <a:gd name="T0" fmla="*/ 0 w 5"/>
                <a:gd name="T1" fmla="*/ 5 h 21"/>
                <a:gd name="T2" fmla="*/ 1 w 5"/>
                <a:gd name="T3" fmla="*/ 6 h 21"/>
                <a:gd name="T4" fmla="*/ 0 w 5"/>
                <a:gd name="T5" fmla="*/ 11 h 21"/>
                <a:gd name="T6" fmla="*/ 0 w 5"/>
                <a:gd name="T7" fmla="*/ 15 h 21"/>
                <a:gd name="T8" fmla="*/ 0 w 5"/>
                <a:gd name="T9" fmla="*/ 17 h 21"/>
                <a:gd name="T10" fmla="*/ 0 w 5"/>
                <a:gd name="T11" fmla="*/ 17 h 21"/>
                <a:gd name="T12" fmla="*/ 0 w 5"/>
                <a:gd name="T13" fmla="*/ 18 h 21"/>
                <a:gd name="T14" fmla="*/ 0 w 5"/>
                <a:gd name="T15" fmla="*/ 19 h 21"/>
                <a:gd name="T16" fmla="*/ 5 w 5"/>
                <a:gd name="T17" fmla="*/ 18 h 21"/>
                <a:gd name="T18" fmla="*/ 5 w 5"/>
                <a:gd name="T19" fmla="*/ 7 h 21"/>
                <a:gd name="T20" fmla="*/ 5 w 5"/>
                <a:gd name="T21" fmla="*/ 2 h 21"/>
                <a:gd name="T22" fmla="*/ 0 w 5"/>
                <a:gd name="T23" fmla="*/ 3 h 21"/>
                <a:gd name="T24" fmla="*/ 0 w 5"/>
                <a:gd name="T25" fmla="*/ 5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21">
                  <a:moveTo>
                    <a:pt x="0" y="5"/>
                  </a:moveTo>
                  <a:cubicBezTo>
                    <a:pt x="0" y="5"/>
                    <a:pt x="1" y="6"/>
                    <a:pt x="1" y="6"/>
                  </a:cubicBezTo>
                  <a:cubicBezTo>
                    <a:pt x="1" y="8"/>
                    <a:pt x="0" y="9"/>
                    <a:pt x="0" y="11"/>
                  </a:cubicBezTo>
                  <a:cubicBezTo>
                    <a:pt x="0" y="12"/>
                    <a:pt x="0" y="14"/>
                    <a:pt x="0" y="15"/>
                  </a:cubicBezTo>
                  <a:cubicBezTo>
                    <a:pt x="0" y="16"/>
                    <a:pt x="0" y="16"/>
                    <a:pt x="0" y="17"/>
                  </a:cubicBezTo>
                  <a:cubicBezTo>
                    <a:pt x="0" y="17"/>
                    <a:pt x="0" y="18"/>
                    <a:pt x="0" y="17"/>
                  </a:cubicBezTo>
                  <a:cubicBezTo>
                    <a:pt x="0" y="17"/>
                    <a:pt x="0" y="17"/>
                    <a:pt x="0" y="18"/>
                  </a:cubicBezTo>
                  <a:cubicBezTo>
                    <a:pt x="0" y="18"/>
                    <a:pt x="0" y="18"/>
                    <a:pt x="0" y="19"/>
                  </a:cubicBezTo>
                  <a:cubicBezTo>
                    <a:pt x="1" y="21"/>
                    <a:pt x="4" y="20"/>
                    <a:pt x="5" y="18"/>
                  </a:cubicBezTo>
                  <a:cubicBezTo>
                    <a:pt x="5" y="15"/>
                    <a:pt x="5" y="11"/>
                    <a:pt x="5" y="7"/>
                  </a:cubicBezTo>
                  <a:cubicBezTo>
                    <a:pt x="5" y="6"/>
                    <a:pt x="5" y="3"/>
                    <a:pt x="5" y="2"/>
                  </a:cubicBezTo>
                  <a:cubicBezTo>
                    <a:pt x="3" y="0"/>
                    <a:pt x="1" y="1"/>
                    <a:pt x="0" y="3"/>
                  </a:cubicBezTo>
                  <a:cubicBezTo>
                    <a:pt x="0" y="4"/>
                    <a:pt x="0" y="5"/>
                    <a:pt x="0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46" name="Freeform 95"/>
            <p:cNvSpPr/>
            <p:nvPr/>
          </p:nvSpPr>
          <p:spPr bwMode="auto">
            <a:xfrm>
              <a:off x="7444" y="3827"/>
              <a:ext cx="18" cy="69"/>
            </a:xfrm>
            <a:custGeom>
              <a:avLst/>
              <a:gdLst>
                <a:gd name="T0" fmla="*/ 5 w 5"/>
                <a:gd name="T1" fmla="*/ 20 h 23"/>
                <a:gd name="T2" fmla="*/ 5 w 5"/>
                <a:gd name="T3" fmla="*/ 3 h 23"/>
                <a:gd name="T4" fmla="*/ 0 w 5"/>
                <a:gd name="T5" fmla="*/ 3 h 23"/>
                <a:gd name="T6" fmla="*/ 0 w 5"/>
                <a:gd name="T7" fmla="*/ 20 h 23"/>
                <a:gd name="T8" fmla="*/ 5 w 5"/>
                <a:gd name="T9" fmla="*/ 2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23">
                  <a:moveTo>
                    <a:pt x="5" y="20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3"/>
                    <a:pt x="5" y="23"/>
                    <a:pt x="5" y="2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47" name="Freeform 96"/>
            <p:cNvSpPr/>
            <p:nvPr/>
          </p:nvSpPr>
          <p:spPr bwMode="auto">
            <a:xfrm>
              <a:off x="7448" y="3747"/>
              <a:ext cx="18" cy="57"/>
            </a:xfrm>
            <a:custGeom>
              <a:avLst/>
              <a:gdLst>
                <a:gd name="T0" fmla="*/ 5 w 5"/>
                <a:gd name="T1" fmla="*/ 16 h 19"/>
                <a:gd name="T2" fmla="*/ 5 w 5"/>
                <a:gd name="T3" fmla="*/ 3 h 19"/>
                <a:gd name="T4" fmla="*/ 0 w 5"/>
                <a:gd name="T5" fmla="*/ 3 h 19"/>
                <a:gd name="T6" fmla="*/ 0 w 5"/>
                <a:gd name="T7" fmla="*/ 16 h 19"/>
                <a:gd name="T8" fmla="*/ 5 w 5"/>
                <a:gd name="T9" fmla="*/ 16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9">
                  <a:moveTo>
                    <a:pt x="5" y="16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9"/>
                    <a:pt x="5" y="19"/>
                    <a:pt x="5" y="1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48" name="Freeform 97"/>
            <p:cNvSpPr/>
            <p:nvPr/>
          </p:nvSpPr>
          <p:spPr bwMode="auto">
            <a:xfrm>
              <a:off x="7448" y="3658"/>
              <a:ext cx="18" cy="63"/>
            </a:xfrm>
            <a:custGeom>
              <a:avLst/>
              <a:gdLst>
                <a:gd name="T0" fmla="*/ 5 w 5"/>
                <a:gd name="T1" fmla="*/ 18 h 21"/>
                <a:gd name="T2" fmla="*/ 5 w 5"/>
                <a:gd name="T3" fmla="*/ 2 h 21"/>
                <a:gd name="T4" fmla="*/ 0 w 5"/>
                <a:gd name="T5" fmla="*/ 2 h 21"/>
                <a:gd name="T6" fmla="*/ 0 w 5"/>
                <a:gd name="T7" fmla="*/ 18 h 21"/>
                <a:gd name="T8" fmla="*/ 5 w 5"/>
                <a:gd name="T9" fmla="*/ 18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21">
                  <a:moveTo>
                    <a:pt x="5" y="18"/>
                  </a:moveTo>
                  <a:cubicBezTo>
                    <a:pt x="5" y="2"/>
                    <a:pt x="5" y="2"/>
                    <a:pt x="5" y="2"/>
                  </a:cubicBezTo>
                  <a:cubicBezTo>
                    <a:pt x="5" y="0"/>
                    <a:pt x="0" y="0"/>
                    <a:pt x="0" y="2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21"/>
                    <a:pt x="5" y="21"/>
                    <a:pt x="5" y="1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49" name="Freeform 98"/>
            <p:cNvSpPr/>
            <p:nvPr/>
          </p:nvSpPr>
          <p:spPr bwMode="auto">
            <a:xfrm>
              <a:off x="7444" y="3557"/>
              <a:ext cx="25" cy="80"/>
            </a:xfrm>
            <a:custGeom>
              <a:avLst/>
              <a:gdLst>
                <a:gd name="T0" fmla="*/ 2 w 7"/>
                <a:gd name="T1" fmla="*/ 24 h 27"/>
                <a:gd name="T2" fmla="*/ 7 w 7"/>
                <a:gd name="T3" fmla="*/ 23 h 27"/>
                <a:gd name="T4" fmla="*/ 5 w 7"/>
                <a:gd name="T5" fmla="*/ 3 h 27"/>
                <a:gd name="T6" fmla="*/ 0 w 7"/>
                <a:gd name="T7" fmla="*/ 4 h 27"/>
                <a:gd name="T8" fmla="*/ 2 w 7"/>
                <a:gd name="T9" fmla="*/ 2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7">
                  <a:moveTo>
                    <a:pt x="2" y="24"/>
                  </a:moveTo>
                  <a:cubicBezTo>
                    <a:pt x="3" y="27"/>
                    <a:pt x="7" y="26"/>
                    <a:pt x="7" y="23"/>
                  </a:cubicBezTo>
                  <a:cubicBezTo>
                    <a:pt x="6" y="17"/>
                    <a:pt x="6" y="10"/>
                    <a:pt x="5" y="3"/>
                  </a:cubicBezTo>
                  <a:cubicBezTo>
                    <a:pt x="4" y="0"/>
                    <a:pt x="0" y="1"/>
                    <a:pt x="0" y="4"/>
                  </a:cubicBezTo>
                  <a:cubicBezTo>
                    <a:pt x="1" y="11"/>
                    <a:pt x="1" y="18"/>
                    <a:pt x="2" y="2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50" name="Freeform 99"/>
            <p:cNvSpPr/>
            <p:nvPr/>
          </p:nvSpPr>
          <p:spPr bwMode="auto">
            <a:xfrm>
              <a:off x="7444" y="3462"/>
              <a:ext cx="25" cy="75"/>
            </a:xfrm>
            <a:custGeom>
              <a:avLst/>
              <a:gdLst>
                <a:gd name="T0" fmla="*/ 5 w 7"/>
                <a:gd name="T1" fmla="*/ 22 h 25"/>
                <a:gd name="T2" fmla="*/ 7 w 7"/>
                <a:gd name="T3" fmla="*/ 4 h 25"/>
                <a:gd name="T4" fmla="*/ 2 w 7"/>
                <a:gd name="T5" fmla="*/ 2 h 25"/>
                <a:gd name="T6" fmla="*/ 0 w 7"/>
                <a:gd name="T7" fmla="*/ 20 h 25"/>
                <a:gd name="T8" fmla="*/ 5 w 7"/>
                <a:gd name="T9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5">
                  <a:moveTo>
                    <a:pt x="5" y="22"/>
                  </a:moveTo>
                  <a:cubicBezTo>
                    <a:pt x="6" y="16"/>
                    <a:pt x="5" y="10"/>
                    <a:pt x="7" y="4"/>
                  </a:cubicBezTo>
                  <a:cubicBezTo>
                    <a:pt x="7" y="1"/>
                    <a:pt x="3" y="0"/>
                    <a:pt x="2" y="2"/>
                  </a:cubicBezTo>
                  <a:cubicBezTo>
                    <a:pt x="1" y="8"/>
                    <a:pt x="1" y="14"/>
                    <a:pt x="0" y="20"/>
                  </a:cubicBezTo>
                  <a:cubicBezTo>
                    <a:pt x="0" y="23"/>
                    <a:pt x="4" y="25"/>
                    <a:pt x="5" y="2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51" name="Freeform 100"/>
            <p:cNvSpPr/>
            <p:nvPr/>
          </p:nvSpPr>
          <p:spPr bwMode="auto">
            <a:xfrm>
              <a:off x="7448" y="3364"/>
              <a:ext cx="21" cy="75"/>
            </a:xfrm>
            <a:custGeom>
              <a:avLst/>
              <a:gdLst>
                <a:gd name="T0" fmla="*/ 5 w 6"/>
                <a:gd name="T1" fmla="*/ 22 h 25"/>
                <a:gd name="T2" fmla="*/ 6 w 6"/>
                <a:gd name="T3" fmla="*/ 3 h 25"/>
                <a:gd name="T4" fmla="*/ 1 w 6"/>
                <a:gd name="T5" fmla="*/ 3 h 25"/>
                <a:gd name="T6" fmla="*/ 0 w 6"/>
                <a:gd name="T7" fmla="*/ 22 h 25"/>
                <a:gd name="T8" fmla="*/ 5 w 6"/>
                <a:gd name="T9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5">
                  <a:moveTo>
                    <a:pt x="5" y="22"/>
                  </a:moveTo>
                  <a:cubicBezTo>
                    <a:pt x="5" y="16"/>
                    <a:pt x="6" y="10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10"/>
                    <a:pt x="0" y="16"/>
                    <a:pt x="0" y="22"/>
                  </a:cubicBezTo>
                  <a:cubicBezTo>
                    <a:pt x="0" y="25"/>
                    <a:pt x="5" y="25"/>
                    <a:pt x="5" y="2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52" name="Freeform 101"/>
            <p:cNvSpPr/>
            <p:nvPr/>
          </p:nvSpPr>
          <p:spPr bwMode="auto">
            <a:xfrm>
              <a:off x="7444" y="3272"/>
              <a:ext cx="25" cy="75"/>
            </a:xfrm>
            <a:custGeom>
              <a:avLst/>
              <a:gdLst>
                <a:gd name="T0" fmla="*/ 5 w 7"/>
                <a:gd name="T1" fmla="*/ 22 h 25"/>
                <a:gd name="T2" fmla="*/ 5 w 7"/>
                <a:gd name="T3" fmla="*/ 12 h 25"/>
                <a:gd name="T4" fmla="*/ 5 w 7"/>
                <a:gd name="T5" fmla="*/ 7 h 25"/>
                <a:gd name="T6" fmla="*/ 5 w 7"/>
                <a:gd name="T7" fmla="*/ 5 h 25"/>
                <a:gd name="T8" fmla="*/ 5 w 7"/>
                <a:gd name="T9" fmla="*/ 4 h 25"/>
                <a:gd name="T10" fmla="*/ 2 w 7"/>
                <a:gd name="T11" fmla="*/ 1 h 25"/>
                <a:gd name="T12" fmla="*/ 0 w 7"/>
                <a:gd name="T13" fmla="*/ 8 h 25"/>
                <a:gd name="T14" fmla="*/ 0 w 7"/>
                <a:gd name="T15" fmla="*/ 22 h 25"/>
                <a:gd name="T16" fmla="*/ 5 w 7"/>
                <a:gd name="T17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25">
                  <a:moveTo>
                    <a:pt x="5" y="22"/>
                  </a:moveTo>
                  <a:cubicBezTo>
                    <a:pt x="5" y="18"/>
                    <a:pt x="5" y="15"/>
                    <a:pt x="5" y="12"/>
                  </a:cubicBezTo>
                  <a:cubicBezTo>
                    <a:pt x="5" y="10"/>
                    <a:pt x="5" y="8"/>
                    <a:pt x="5" y="7"/>
                  </a:cubicBezTo>
                  <a:cubicBezTo>
                    <a:pt x="5" y="6"/>
                    <a:pt x="5" y="5"/>
                    <a:pt x="5" y="5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7" y="3"/>
                    <a:pt x="5" y="0"/>
                    <a:pt x="2" y="1"/>
                  </a:cubicBezTo>
                  <a:cubicBezTo>
                    <a:pt x="0" y="2"/>
                    <a:pt x="0" y="6"/>
                    <a:pt x="0" y="8"/>
                  </a:cubicBezTo>
                  <a:cubicBezTo>
                    <a:pt x="0" y="13"/>
                    <a:pt x="0" y="17"/>
                    <a:pt x="0" y="22"/>
                  </a:cubicBezTo>
                  <a:cubicBezTo>
                    <a:pt x="0" y="25"/>
                    <a:pt x="5" y="25"/>
                    <a:pt x="5" y="2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53" name="Freeform 102"/>
            <p:cNvSpPr/>
            <p:nvPr/>
          </p:nvSpPr>
          <p:spPr bwMode="auto">
            <a:xfrm>
              <a:off x="7451" y="3172"/>
              <a:ext cx="25" cy="77"/>
            </a:xfrm>
            <a:custGeom>
              <a:avLst/>
              <a:gdLst>
                <a:gd name="T0" fmla="*/ 0 w 7"/>
                <a:gd name="T1" fmla="*/ 7 h 26"/>
                <a:gd name="T2" fmla="*/ 1 w 7"/>
                <a:gd name="T3" fmla="*/ 16 h 26"/>
                <a:gd name="T4" fmla="*/ 1 w 7"/>
                <a:gd name="T5" fmla="*/ 19 h 26"/>
                <a:gd name="T6" fmla="*/ 2 w 7"/>
                <a:gd name="T7" fmla="*/ 21 h 26"/>
                <a:gd name="T8" fmla="*/ 5 w 7"/>
                <a:gd name="T9" fmla="*/ 23 h 26"/>
                <a:gd name="T10" fmla="*/ 5 w 7"/>
                <a:gd name="T11" fmla="*/ 14 h 26"/>
                <a:gd name="T12" fmla="*/ 5 w 7"/>
                <a:gd name="T13" fmla="*/ 8 h 26"/>
                <a:gd name="T14" fmla="*/ 5 w 7"/>
                <a:gd name="T15" fmla="*/ 6 h 26"/>
                <a:gd name="T16" fmla="*/ 5 w 7"/>
                <a:gd name="T17" fmla="*/ 3 h 26"/>
                <a:gd name="T18" fmla="*/ 1 w 7"/>
                <a:gd name="T19" fmla="*/ 2 h 26"/>
                <a:gd name="T20" fmla="*/ 0 w 7"/>
                <a:gd name="T21" fmla="*/ 7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" h="26">
                  <a:moveTo>
                    <a:pt x="0" y="7"/>
                  </a:moveTo>
                  <a:cubicBezTo>
                    <a:pt x="0" y="10"/>
                    <a:pt x="1" y="13"/>
                    <a:pt x="1" y="16"/>
                  </a:cubicBezTo>
                  <a:cubicBezTo>
                    <a:pt x="1" y="17"/>
                    <a:pt x="1" y="18"/>
                    <a:pt x="1" y="19"/>
                  </a:cubicBezTo>
                  <a:cubicBezTo>
                    <a:pt x="1" y="20"/>
                    <a:pt x="1" y="22"/>
                    <a:pt x="2" y="21"/>
                  </a:cubicBezTo>
                  <a:cubicBezTo>
                    <a:pt x="0" y="23"/>
                    <a:pt x="4" y="26"/>
                    <a:pt x="5" y="23"/>
                  </a:cubicBezTo>
                  <a:cubicBezTo>
                    <a:pt x="7" y="21"/>
                    <a:pt x="6" y="16"/>
                    <a:pt x="5" y="14"/>
                  </a:cubicBezTo>
                  <a:cubicBezTo>
                    <a:pt x="5" y="12"/>
                    <a:pt x="5" y="10"/>
                    <a:pt x="5" y="8"/>
                  </a:cubicBezTo>
                  <a:cubicBezTo>
                    <a:pt x="5" y="7"/>
                    <a:pt x="5" y="7"/>
                    <a:pt x="5" y="6"/>
                  </a:cubicBezTo>
                  <a:cubicBezTo>
                    <a:pt x="6" y="5"/>
                    <a:pt x="6" y="4"/>
                    <a:pt x="5" y="3"/>
                  </a:cubicBezTo>
                  <a:cubicBezTo>
                    <a:pt x="4" y="1"/>
                    <a:pt x="3" y="0"/>
                    <a:pt x="1" y="2"/>
                  </a:cubicBezTo>
                  <a:cubicBezTo>
                    <a:pt x="0" y="3"/>
                    <a:pt x="0" y="6"/>
                    <a:pt x="0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54" name="Freeform 103"/>
            <p:cNvSpPr/>
            <p:nvPr/>
          </p:nvSpPr>
          <p:spPr bwMode="auto">
            <a:xfrm>
              <a:off x="7444" y="3035"/>
              <a:ext cx="25" cy="101"/>
            </a:xfrm>
            <a:custGeom>
              <a:avLst/>
              <a:gdLst>
                <a:gd name="T0" fmla="*/ 0 w 7"/>
                <a:gd name="T1" fmla="*/ 4 h 34"/>
                <a:gd name="T2" fmla="*/ 1 w 7"/>
                <a:gd name="T3" fmla="*/ 31 h 34"/>
                <a:gd name="T4" fmla="*/ 6 w 7"/>
                <a:gd name="T5" fmla="*/ 31 h 34"/>
                <a:gd name="T6" fmla="*/ 6 w 7"/>
                <a:gd name="T7" fmla="*/ 10 h 34"/>
                <a:gd name="T8" fmla="*/ 6 w 7"/>
                <a:gd name="T9" fmla="*/ 7 h 34"/>
                <a:gd name="T10" fmla="*/ 4 w 7"/>
                <a:gd name="T11" fmla="*/ 2 h 34"/>
                <a:gd name="T12" fmla="*/ 0 w 7"/>
                <a:gd name="T13" fmla="*/ 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4">
                  <a:moveTo>
                    <a:pt x="0" y="4"/>
                  </a:moveTo>
                  <a:cubicBezTo>
                    <a:pt x="2" y="13"/>
                    <a:pt x="1" y="22"/>
                    <a:pt x="1" y="31"/>
                  </a:cubicBezTo>
                  <a:cubicBezTo>
                    <a:pt x="1" y="34"/>
                    <a:pt x="6" y="34"/>
                    <a:pt x="6" y="31"/>
                  </a:cubicBezTo>
                  <a:cubicBezTo>
                    <a:pt x="6" y="24"/>
                    <a:pt x="6" y="17"/>
                    <a:pt x="6" y="10"/>
                  </a:cubicBezTo>
                  <a:cubicBezTo>
                    <a:pt x="6" y="9"/>
                    <a:pt x="7" y="8"/>
                    <a:pt x="6" y="7"/>
                  </a:cubicBezTo>
                  <a:cubicBezTo>
                    <a:pt x="6" y="5"/>
                    <a:pt x="5" y="4"/>
                    <a:pt x="4" y="2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55" name="Freeform 104"/>
            <p:cNvSpPr/>
            <p:nvPr/>
          </p:nvSpPr>
          <p:spPr bwMode="auto">
            <a:xfrm>
              <a:off x="7448" y="2943"/>
              <a:ext cx="21" cy="62"/>
            </a:xfrm>
            <a:custGeom>
              <a:avLst/>
              <a:gdLst>
                <a:gd name="T0" fmla="*/ 5 w 6"/>
                <a:gd name="T1" fmla="*/ 18 h 21"/>
                <a:gd name="T2" fmla="*/ 6 w 6"/>
                <a:gd name="T3" fmla="*/ 3 h 21"/>
                <a:gd name="T4" fmla="*/ 1 w 6"/>
                <a:gd name="T5" fmla="*/ 3 h 21"/>
                <a:gd name="T6" fmla="*/ 0 w 6"/>
                <a:gd name="T7" fmla="*/ 18 h 21"/>
                <a:gd name="T8" fmla="*/ 5 w 6"/>
                <a:gd name="T9" fmla="*/ 18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1">
                  <a:moveTo>
                    <a:pt x="5" y="18"/>
                  </a:moveTo>
                  <a:cubicBezTo>
                    <a:pt x="5" y="13"/>
                    <a:pt x="6" y="8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8"/>
                    <a:pt x="1" y="13"/>
                    <a:pt x="0" y="18"/>
                  </a:cubicBezTo>
                  <a:cubicBezTo>
                    <a:pt x="0" y="21"/>
                    <a:pt x="4" y="21"/>
                    <a:pt x="5" y="1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56" name="Freeform 105"/>
            <p:cNvSpPr/>
            <p:nvPr/>
          </p:nvSpPr>
          <p:spPr bwMode="auto">
            <a:xfrm>
              <a:off x="7448" y="2827"/>
              <a:ext cx="25" cy="83"/>
            </a:xfrm>
            <a:custGeom>
              <a:avLst/>
              <a:gdLst>
                <a:gd name="T0" fmla="*/ 2 w 7"/>
                <a:gd name="T1" fmla="*/ 25 h 28"/>
                <a:gd name="T2" fmla="*/ 7 w 7"/>
                <a:gd name="T3" fmla="*/ 25 h 28"/>
                <a:gd name="T4" fmla="*/ 5 w 7"/>
                <a:gd name="T5" fmla="*/ 3 h 28"/>
                <a:gd name="T6" fmla="*/ 0 w 7"/>
                <a:gd name="T7" fmla="*/ 3 h 28"/>
                <a:gd name="T8" fmla="*/ 2 w 7"/>
                <a:gd name="T9" fmla="*/ 2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8">
                  <a:moveTo>
                    <a:pt x="2" y="25"/>
                  </a:moveTo>
                  <a:cubicBezTo>
                    <a:pt x="3" y="28"/>
                    <a:pt x="7" y="28"/>
                    <a:pt x="7" y="25"/>
                  </a:cubicBezTo>
                  <a:cubicBezTo>
                    <a:pt x="6" y="18"/>
                    <a:pt x="6" y="10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1" y="10"/>
                    <a:pt x="1" y="18"/>
                    <a:pt x="2" y="2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57" name="Freeform 106"/>
            <p:cNvSpPr/>
            <p:nvPr/>
          </p:nvSpPr>
          <p:spPr bwMode="auto">
            <a:xfrm>
              <a:off x="7441" y="2703"/>
              <a:ext cx="21" cy="92"/>
            </a:xfrm>
            <a:custGeom>
              <a:avLst/>
              <a:gdLst>
                <a:gd name="T0" fmla="*/ 1 w 6"/>
                <a:gd name="T1" fmla="*/ 28 h 31"/>
                <a:gd name="T2" fmla="*/ 6 w 6"/>
                <a:gd name="T3" fmla="*/ 28 h 31"/>
                <a:gd name="T4" fmla="*/ 5 w 6"/>
                <a:gd name="T5" fmla="*/ 3 h 31"/>
                <a:gd name="T6" fmla="*/ 0 w 6"/>
                <a:gd name="T7" fmla="*/ 3 h 31"/>
                <a:gd name="T8" fmla="*/ 1 w 6"/>
                <a:gd name="T9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1">
                  <a:moveTo>
                    <a:pt x="1" y="28"/>
                  </a:moveTo>
                  <a:cubicBezTo>
                    <a:pt x="1" y="31"/>
                    <a:pt x="6" y="31"/>
                    <a:pt x="6" y="28"/>
                  </a:cubicBezTo>
                  <a:cubicBezTo>
                    <a:pt x="6" y="20"/>
                    <a:pt x="6" y="11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1" y="11"/>
                    <a:pt x="1" y="20"/>
                    <a:pt x="1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58" name="Freeform 107"/>
            <p:cNvSpPr/>
            <p:nvPr/>
          </p:nvSpPr>
          <p:spPr bwMode="auto">
            <a:xfrm>
              <a:off x="7444" y="2581"/>
              <a:ext cx="22" cy="83"/>
            </a:xfrm>
            <a:custGeom>
              <a:avLst/>
              <a:gdLst>
                <a:gd name="T0" fmla="*/ 1 w 6"/>
                <a:gd name="T1" fmla="*/ 4 h 28"/>
                <a:gd name="T2" fmla="*/ 1 w 6"/>
                <a:gd name="T3" fmla="*/ 4 h 28"/>
                <a:gd name="T4" fmla="*/ 0 w 6"/>
                <a:gd name="T5" fmla="*/ 25 h 28"/>
                <a:gd name="T6" fmla="*/ 5 w 6"/>
                <a:gd name="T7" fmla="*/ 25 h 28"/>
                <a:gd name="T8" fmla="*/ 5 w 6"/>
                <a:gd name="T9" fmla="*/ 13 h 28"/>
                <a:gd name="T10" fmla="*/ 5 w 6"/>
                <a:gd name="T11" fmla="*/ 7 h 28"/>
                <a:gd name="T12" fmla="*/ 6 w 6"/>
                <a:gd name="T13" fmla="*/ 4 h 28"/>
                <a:gd name="T14" fmla="*/ 6 w 6"/>
                <a:gd name="T15" fmla="*/ 4 h 28"/>
                <a:gd name="T16" fmla="*/ 6 w 6"/>
                <a:gd name="T17" fmla="*/ 4 h 28"/>
                <a:gd name="T18" fmla="*/ 1 w 6"/>
                <a:gd name="T19" fmla="*/ 3 h 28"/>
                <a:gd name="T20" fmla="*/ 1 w 6"/>
                <a:gd name="T21" fmla="*/ 4 h 28"/>
                <a:gd name="T22" fmla="*/ 1 w 6"/>
                <a:gd name="T23" fmla="*/ 4 h 28"/>
                <a:gd name="T24" fmla="*/ 1 w 6"/>
                <a:gd name="T25" fmla="*/ 4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" h="28"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0" y="11"/>
                    <a:pt x="0" y="18"/>
                    <a:pt x="0" y="25"/>
                  </a:cubicBezTo>
                  <a:cubicBezTo>
                    <a:pt x="0" y="28"/>
                    <a:pt x="5" y="28"/>
                    <a:pt x="5" y="25"/>
                  </a:cubicBezTo>
                  <a:cubicBezTo>
                    <a:pt x="5" y="21"/>
                    <a:pt x="5" y="17"/>
                    <a:pt x="5" y="13"/>
                  </a:cubicBezTo>
                  <a:cubicBezTo>
                    <a:pt x="5" y="11"/>
                    <a:pt x="5" y="9"/>
                    <a:pt x="5" y="7"/>
                  </a:cubicBezTo>
                  <a:cubicBezTo>
                    <a:pt x="5" y="7"/>
                    <a:pt x="6" y="4"/>
                    <a:pt x="6" y="4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5" y="1"/>
                    <a:pt x="2" y="0"/>
                    <a:pt x="1" y="3"/>
                  </a:cubicBezTo>
                  <a:cubicBezTo>
                    <a:pt x="1" y="3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59" name="Freeform 108"/>
            <p:cNvSpPr/>
            <p:nvPr/>
          </p:nvSpPr>
          <p:spPr bwMode="auto">
            <a:xfrm>
              <a:off x="7455" y="2465"/>
              <a:ext cx="21" cy="98"/>
            </a:xfrm>
            <a:custGeom>
              <a:avLst/>
              <a:gdLst>
                <a:gd name="T0" fmla="*/ 5 w 6"/>
                <a:gd name="T1" fmla="*/ 30 h 33"/>
                <a:gd name="T2" fmla="*/ 5 w 6"/>
                <a:gd name="T3" fmla="*/ 10 h 33"/>
                <a:gd name="T4" fmla="*/ 6 w 6"/>
                <a:gd name="T5" fmla="*/ 8 h 33"/>
                <a:gd name="T6" fmla="*/ 5 w 6"/>
                <a:gd name="T7" fmla="*/ 3 h 33"/>
                <a:gd name="T8" fmla="*/ 0 w 6"/>
                <a:gd name="T9" fmla="*/ 3 h 33"/>
                <a:gd name="T10" fmla="*/ 0 w 6"/>
                <a:gd name="T11" fmla="*/ 30 h 33"/>
                <a:gd name="T12" fmla="*/ 5 w 6"/>
                <a:gd name="T13" fmla="*/ 3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33">
                  <a:moveTo>
                    <a:pt x="5" y="30"/>
                  </a:move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6" y="9"/>
                    <a:pt x="6" y="8"/>
                  </a:cubicBezTo>
                  <a:cubicBezTo>
                    <a:pt x="6" y="6"/>
                    <a:pt x="5" y="5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3"/>
                    <a:pt x="5" y="33"/>
                    <a:pt x="5" y="3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60" name="Freeform 109"/>
            <p:cNvSpPr/>
            <p:nvPr/>
          </p:nvSpPr>
          <p:spPr bwMode="auto">
            <a:xfrm>
              <a:off x="7444" y="2347"/>
              <a:ext cx="29" cy="89"/>
            </a:xfrm>
            <a:custGeom>
              <a:avLst/>
              <a:gdLst>
                <a:gd name="T0" fmla="*/ 1 w 8"/>
                <a:gd name="T1" fmla="*/ 4 h 30"/>
                <a:gd name="T2" fmla="*/ 2 w 8"/>
                <a:gd name="T3" fmla="*/ 27 h 30"/>
                <a:gd name="T4" fmla="*/ 7 w 8"/>
                <a:gd name="T5" fmla="*/ 27 h 30"/>
                <a:gd name="T6" fmla="*/ 6 w 8"/>
                <a:gd name="T7" fmla="*/ 3 h 30"/>
                <a:gd name="T8" fmla="*/ 1 w 8"/>
                <a:gd name="T9" fmla="*/ 4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0">
                  <a:moveTo>
                    <a:pt x="1" y="4"/>
                  </a:moveTo>
                  <a:cubicBezTo>
                    <a:pt x="3" y="11"/>
                    <a:pt x="2" y="20"/>
                    <a:pt x="2" y="27"/>
                  </a:cubicBezTo>
                  <a:cubicBezTo>
                    <a:pt x="2" y="30"/>
                    <a:pt x="7" y="30"/>
                    <a:pt x="7" y="27"/>
                  </a:cubicBezTo>
                  <a:cubicBezTo>
                    <a:pt x="7" y="19"/>
                    <a:pt x="8" y="11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61" name="Freeform 110"/>
            <p:cNvSpPr/>
            <p:nvPr/>
          </p:nvSpPr>
          <p:spPr bwMode="auto">
            <a:xfrm>
              <a:off x="7451" y="2231"/>
              <a:ext cx="18" cy="89"/>
            </a:xfrm>
            <a:custGeom>
              <a:avLst/>
              <a:gdLst>
                <a:gd name="T0" fmla="*/ 5 w 5"/>
                <a:gd name="T1" fmla="*/ 27 h 30"/>
                <a:gd name="T2" fmla="*/ 5 w 5"/>
                <a:gd name="T3" fmla="*/ 3 h 30"/>
                <a:gd name="T4" fmla="*/ 0 w 5"/>
                <a:gd name="T5" fmla="*/ 3 h 30"/>
                <a:gd name="T6" fmla="*/ 0 w 5"/>
                <a:gd name="T7" fmla="*/ 27 h 30"/>
                <a:gd name="T8" fmla="*/ 5 w 5"/>
                <a:gd name="T9" fmla="*/ 2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0">
                  <a:moveTo>
                    <a:pt x="5" y="27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30"/>
                    <a:pt x="5" y="30"/>
                    <a:pt x="5" y="2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62" name="Freeform 111"/>
            <p:cNvSpPr/>
            <p:nvPr/>
          </p:nvSpPr>
          <p:spPr bwMode="auto">
            <a:xfrm>
              <a:off x="7441" y="2109"/>
              <a:ext cx="28" cy="92"/>
            </a:xfrm>
            <a:custGeom>
              <a:avLst/>
              <a:gdLst>
                <a:gd name="T0" fmla="*/ 1 w 8"/>
                <a:gd name="T1" fmla="*/ 4 h 31"/>
                <a:gd name="T2" fmla="*/ 2 w 8"/>
                <a:gd name="T3" fmla="*/ 28 h 31"/>
                <a:gd name="T4" fmla="*/ 7 w 8"/>
                <a:gd name="T5" fmla="*/ 28 h 31"/>
                <a:gd name="T6" fmla="*/ 6 w 8"/>
                <a:gd name="T7" fmla="*/ 3 h 31"/>
                <a:gd name="T8" fmla="*/ 1 w 8"/>
                <a:gd name="T9" fmla="*/ 4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1">
                  <a:moveTo>
                    <a:pt x="1" y="4"/>
                  </a:moveTo>
                  <a:cubicBezTo>
                    <a:pt x="3" y="11"/>
                    <a:pt x="2" y="20"/>
                    <a:pt x="2" y="28"/>
                  </a:cubicBezTo>
                  <a:cubicBezTo>
                    <a:pt x="2" y="31"/>
                    <a:pt x="7" y="31"/>
                    <a:pt x="7" y="28"/>
                  </a:cubicBezTo>
                  <a:cubicBezTo>
                    <a:pt x="7" y="20"/>
                    <a:pt x="8" y="11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63" name="Freeform 112"/>
            <p:cNvSpPr/>
            <p:nvPr/>
          </p:nvSpPr>
          <p:spPr bwMode="auto">
            <a:xfrm>
              <a:off x="7444" y="1970"/>
              <a:ext cx="18" cy="112"/>
            </a:xfrm>
            <a:custGeom>
              <a:avLst/>
              <a:gdLst>
                <a:gd name="T0" fmla="*/ 5 w 5"/>
                <a:gd name="T1" fmla="*/ 35 h 38"/>
                <a:gd name="T2" fmla="*/ 5 w 5"/>
                <a:gd name="T3" fmla="*/ 3 h 38"/>
                <a:gd name="T4" fmla="*/ 0 w 5"/>
                <a:gd name="T5" fmla="*/ 3 h 38"/>
                <a:gd name="T6" fmla="*/ 0 w 5"/>
                <a:gd name="T7" fmla="*/ 35 h 38"/>
                <a:gd name="T8" fmla="*/ 5 w 5"/>
                <a:gd name="T9" fmla="*/ 35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8">
                  <a:moveTo>
                    <a:pt x="5" y="35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8"/>
                    <a:pt x="5" y="38"/>
                    <a:pt x="5" y="3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64" name="Freeform 113"/>
            <p:cNvSpPr/>
            <p:nvPr/>
          </p:nvSpPr>
          <p:spPr bwMode="auto">
            <a:xfrm>
              <a:off x="7444" y="1851"/>
              <a:ext cx="32" cy="107"/>
            </a:xfrm>
            <a:custGeom>
              <a:avLst/>
              <a:gdLst>
                <a:gd name="T0" fmla="*/ 1 w 9"/>
                <a:gd name="T1" fmla="*/ 33 h 36"/>
                <a:gd name="T2" fmla="*/ 6 w 9"/>
                <a:gd name="T3" fmla="*/ 33 h 36"/>
                <a:gd name="T4" fmla="*/ 8 w 9"/>
                <a:gd name="T5" fmla="*/ 4 h 36"/>
                <a:gd name="T6" fmla="*/ 3 w 9"/>
                <a:gd name="T7" fmla="*/ 2 h 36"/>
                <a:gd name="T8" fmla="*/ 1 w 9"/>
                <a:gd name="T9" fmla="*/ 3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" h="36">
                  <a:moveTo>
                    <a:pt x="1" y="33"/>
                  </a:moveTo>
                  <a:cubicBezTo>
                    <a:pt x="1" y="36"/>
                    <a:pt x="6" y="36"/>
                    <a:pt x="6" y="33"/>
                  </a:cubicBezTo>
                  <a:cubicBezTo>
                    <a:pt x="6" y="23"/>
                    <a:pt x="5" y="13"/>
                    <a:pt x="8" y="4"/>
                  </a:cubicBezTo>
                  <a:cubicBezTo>
                    <a:pt x="9" y="1"/>
                    <a:pt x="4" y="0"/>
                    <a:pt x="3" y="2"/>
                  </a:cubicBezTo>
                  <a:cubicBezTo>
                    <a:pt x="0" y="12"/>
                    <a:pt x="1" y="23"/>
                    <a:pt x="1" y="3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65" name="Freeform 114"/>
            <p:cNvSpPr/>
            <p:nvPr/>
          </p:nvSpPr>
          <p:spPr bwMode="auto">
            <a:xfrm>
              <a:off x="7441" y="1753"/>
              <a:ext cx="28" cy="80"/>
            </a:xfrm>
            <a:custGeom>
              <a:avLst/>
              <a:gdLst>
                <a:gd name="T0" fmla="*/ 3 w 8"/>
                <a:gd name="T1" fmla="*/ 5 h 27"/>
                <a:gd name="T2" fmla="*/ 3 w 8"/>
                <a:gd name="T3" fmla="*/ 24 h 27"/>
                <a:gd name="T4" fmla="*/ 8 w 8"/>
                <a:gd name="T5" fmla="*/ 24 h 27"/>
                <a:gd name="T6" fmla="*/ 8 w 8"/>
                <a:gd name="T7" fmla="*/ 9 h 27"/>
                <a:gd name="T8" fmla="*/ 4 w 8"/>
                <a:gd name="T9" fmla="*/ 0 h 27"/>
                <a:gd name="T10" fmla="*/ 3 w 8"/>
                <a:gd name="T11" fmla="*/ 5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27">
                  <a:moveTo>
                    <a:pt x="3" y="5"/>
                  </a:moveTo>
                  <a:cubicBezTo>
                    <a:pt x="4" y="5"/>
                    <a:pt x="3" y="22"/>
                    <a:pt x="3" y="24"/>
                  </a:cubicBezTo>
                  <a:cubicBezTo>
                    <a:pt x="3" y="27"/>
                    <a:pt x="8" y="27"/>
                    <a:pt x="8" y="24"/>
                  </a:cubicBezTo>
                  <a:cubicBezTo>
                    <a:pt x="8" y="19"/>
                    <a:pt x="8" y="14"/>
                    <a:pt x="8" y="9"/>
                  </a:cubicBezTo>
                  <a:cubicBezTo>
                    <a:pt x="8" y="6"/>
                    <a:pt x="7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66" name="Freeform 115"/>
            <p:cNvSpPr/>
            <p:nvPr/>
          </p:nvSpPr>
          <p:spPr bwMode="auto">
            <a:xfrm>
              <a:off x="7441" y="1622"/>
              <a:ext cx="28" cy="92"/>
            </a:xfrm>
            <a:custGeom>
              <a:avLst/>
              <a:gdLst>
                <a:gd name="T0" fmla="*/ 6 w 8"/>
                <a:gd name="T1" fmla="*/ 28 h 31"/>
                <a:gd name="T2" fmla="*/ 7 w 8"/>
                <a:gd name="T3" fmla="*/ 3 h 31"/>
                <a:gd name="T4" fmla="*/ 2 w 8"/>
                <a:gd name="T5" fmla="*/ 3 h 31"/>
                <a:gd name="T6" fmla="*/ 1 w 8"/>
                <a:gd name="T7" fmla="*/ 27 h 31"/>
                <a:gd name="T8" fmla="*/ 6 w 8"/>
                <a:gd name="T9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1">
                  <a:moveTo>
                    <a:pt x="6" y="28"/>
                  </a:moveTo>
                  <a:cubicBezTo>
                    <a:pt x="8" y="20"/>
                    <a:pt x="7" y="11"/>
                    <a:pt x="7" y="3"/>
                  </a:cubicBezTo>
                  <a:cubicBezTo>
                    <a:pt x="7" y="0"/>
                    <a:pt x="2" y="0"/>
                    <a:pt x="2" y="3"/>
                  </a:cubicBezTo>
                  <a:cubicBezTo>
                    <a:pt x="2" y="11"/>
                    <a:pt x="4" y="19"/>
                    <a:pt x="1" y="27"/>
                  </a:cubicBezTo>
                  <a:cubicBezTo>
                    <a:pt x="0" y="30"/>
                    <a:pt x="5" y="31"/>
                    <a:pt x="6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67" name="Freeform 116"/>
            <p:cNvSpPr/>
            <p:nvPr/>
          </p:nvSpPr>
          <p:spPr bwMode="auto">
            <a:xfrm>
              <a:off x="7444" y="1486"/>
              <a:ext cx="25" cy="104"/>
            </a:xfrm>
            <a:custGeom>
              <a:avLst/>
              <a:gdLst>
                <a:gd name="T0" fmla="*/ 0 w 7"/>
                <a:gd name="T1" fmla="*/ 32 h 35"/>
                <a:gd name="T2" fmla="*/ 5 w 7"/>
                <a:gd name="T3" fmla="*/ 32 h 35"/>
                <a:gd name="T4" fmla="*/ 6 w 7"/>
                <a:gd name="T5" fmla="*/ 3 h 35"/>
                <a:gd name="T6" fmla="*/ 1 w 7"/>
                <a:gd name="T7" fmla="*/ 3 h 35"/>
                <a:gd name="T8" fmla="*/ 0 w 7"/>
                <a:gd name="T9" fmla="*/ 3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5">
                  <a:moveTo>
                    <a:pt x="0" y="32"/>
                  </a:moveTo>
                  <a:cubicBezTo>
                    <a:pt x="0" y="35"/>
                    <a:pt x="5" y="35"/>
                    <a:pt x="5" y="32"/>
                  </a:cubicBezTo>
                  <a:cubicBezTo>
                    <a:pt x="5" y="22"/>
                    <a:pt x="7" y="13"/>
                    <a:pt x="6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2" y="13"/>
                    <a:pt x="0" y="22"/>
                    <a:pt x="0" y="3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68" name="Freeform 117"/>
            <p:cNvSpPr/>
            <p:nvPr/>
          </p:nvSpPr>
          <p:spPr bwMode="auto">
            <a:xfrm>
              <a:off x="7444" y="1361"/>
              <a:ext cx="29" cy="104"/>
            </a:xfrm>
            <a:custGeom>
              <a:avLst/>
              <a:gdLst>
                <a:gd name="T0" fmla="*/ 0 w 8"/>
                <a:gd name="T1" fmla="*/ 32 h 35"/>
                <a:gd name="T2" fmla="*/ 5 w 8"/>
                <a:gd name="T3" fmla="*/ 32 h 35"/>
                <a:gd name="T4" fmla="*/ 6 w 8"/>
                <a:gd name="T5" fmla="*/ 3 h 35"/>
                <a:gd name="T6" fmla="*/ 1 w 8"/>
                <a:gd name="T7" fmla="*/ 4 h 35"/>
                <a:gd name="T8" fmla="*/ 0 w 8"/>
                <a:gd name="T9" fmla="*/ 3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5">
                  <a:moveTo>
                    <a:pt x="0" y="32"/>
                  </a:moveTo>
                  <a:cubicBezTo>
                    <a:pt x="0" y="35"/>
                    <a:pt x="5" y="35"/>
                    <a:pt x="5" y="32"/>
                  </a:cubicBezTo>
                  <a:cubicBezTo>
                    <a:pt x="5" y="23"/>
                    <a:pt x="8" y="12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ubicBezTo>
                    <a:pt x="4" y="13"/>
                    <a:pt x="0" y="23"/>
                    <a:pt x="0" y="3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69" name="Freeform 118"/>
            <p:cNvSpPr/>
            <p:nvPr/>
          </p:nvSpPr>
          <p:spPr bwMode="auto">
            <a:xfrm>
              <a:off x="7451" y="1213"/>
              <a:ext cx="25" cy="98"/>
            </a:xfrm>
            <a:custGeom>
              <a:avLst/>
              <a:gdLst>
                <a:gd name="T0" fmla="*/ 1 w 7"/>
                <a:gd name="T1" fmla="*/ 9 h 33"/>
                <a:gd name="T2" fmla="*/ 2 w 7"/>
                <a:gd name="T3" fmla="*/ 30 h 33"/>
                <a:gd name="T4" fmla="*/ 7 w 7"/>
                <a:gd name="T5" fmla="*/ 30 h 33"/>
                <a:gd name="T6" fmla="*/ 6 w 7"/>
                <a:gd name="T7" fmla="*/ 3 h 33"/>
                <a:gd name="T8" fmla="*/ 2 w 7"/>
                <a:gd name="T9" fmla="*/ 2 h 33"/>
                <a:gd name="T10" fmla="*/ 0 w 7"/>
                <a:gd name="T11" fmla="*/ 7 h 33"/>
                <a:gd name="T12" fmla="*/ 1 w 7"/>
                <a:gd name="T13" fmla="*/ 9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3">
                  <a:moveTo>
                    <a:pt x="1" y="9"/>
                  </a:moveTo>
                  <a:cubicBezTo>
                    <a:pt x="1" y="16"/>
                    <a:pt x="1" y="23"/>
                    <a:pt x="2" y="30"/>
                  </a:cubicBezTo>
                  <a:cubicBezTo>
                    <a:pt x="3" y="33"/>
                    <a:pt x="7" y="33"/>
                    <a:pt x="7" y="30"/>
                  </a:cubicBezTo>
                  <a:cubicBezTo>
                    <a:pt x="6" y="21"/>
                    <a:pt x="6" y="12"/>
                    <a:pt x="6" y="3"/>
                  </a:cubicBezTo>
                  <a:cubicBezTo>
                    <a:pt x="6" y="1"/>
                    <a:pt x="3" y="0"/>
                    <a:pt x="2" y="2"/>
                  </a:cubicBezTo>
                  <a:cubicBezTo>
                    <a:pt x="0" y="3"/>
                    <a:pt x="0" y="5"/>
                    <a:pt x="0" y="7"/>
                  </a:cubicBezTo>
                  <a:cubicBezTo>
                    <a:pt x="0" y="8"/>
                    <a:pt x="1" y="9"/>
                    <a:pt x="1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70" name="Freeform 119"/>
            <p:cNvSpPr/>
            <p:nvPr/>
          </p:nvSpPr>
          <p:spPr bwMode="auto">
            <a:xfrm>
              <a:off x="7448" y="1068"/>
              <a:ext cx="25" cy="94"/>
            </a:xfrm>
            <a:custGeom>
              <a:avLst/>
              <a:gdLst>
                <a:gd name="T0" fmla="*/ 5 w 7"/>
                <a:gd name="T1" fmla="*/ 29 h 32"/>
                <a:gd name="T2" fmla="*/ 6 w 7"/>
                <a:gd name="T3" fmla="*/ 14 h 32"/>
                <a:gd name="T4" fmla="*/ 6 w 7"/>
                <a:gd name="T5" fmla="*/ 7 h 32"/>
                <a:gd name="T6" fmla="*/ 7 w 7"/>
                <a:gd name="T7" fmla="*/ 4 h 32"/>
                <a:gd name="T8" fmla="*/ 7 w 7"/>
                <a:gd name="T9" fmla="*/ 3 h 32"/>
                <a:gd name="T10" fmla="*/ 7 w 7"/>
                <a:gd name="T11" fmla="*/ 3 h 32"/>
                <a:gd name="T12" fmla="*/ 3 w 7"/>
                <a:gd name="T13" fmla="*/ 2 h 32"/>
                <a:gd name="T14" fmla="*/ 1 w 7"/>
                <a:gd name="T15" fmla="*/ 11 h 32"/>
                <a:gd name="T16" fmla="*/ 0 w 7"/>
                <a:gd name="T17" fmla="*/ 29 h 32"/>
                <a:gd name="T18" fmla="*/ 5 w 7"/>
                <a:gd name="T19" fmla="*/ 29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" h="32">
                  <a:moveTo>
                    <a:pt x="5" y="29"/>
                  </a:moveTo>
                  <a:cubicBezTo>
                    <a:pt x="5" y="24"/>
                    <a:pt x="5" y="19"/>
                    <a:pt x="6" y="14"/>
                  </a:cubicBezTo>
                  <a:cubicBezTo>
                    <a:pt x="6" y="12"/>
                    <a:pt x="6" y="10"/>
                    <a:pt x="6" y="7"/>
                  </a:cubicBezTo>
                  <a:cubicBezTo>
                    <a:pt x="6" y="6"/>
                    <a:pt x="7" y="5"/>
                    <a:pt x="7" y="4"/>
                  </a:cubicBezTo>
                  <a:cubicBezTo>
                    <a:pt x="7" y="4"/>
                    <a:pt x="7" y="4"/>
                    <a:pt x="7" y="3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6" y="1"/>
                    <a:pt x="4" y="0"/>
                    <a:pt x="3" y="2"/>
                  </a:cubicBezTo>
                  <a:cubicBezTo>
                    <a:pt x="1" y="4"/>
                    <a:pt x="2" y="8"/>
                    <a:pt x="1" y="11"/>
                  </a:cubicBezTo>
                  <a:cubicBezTo>
                    <a:pt x="1" y="17"/>
                    <a:pt x="0" y="23"/>
                    <a:pt x="0" y="29"/>
                  </a:cubicBezTo>
                  <a:cubicBezTo>
                    <a:pt x="0" y="32"/>
                    <a:pt x="5" y="32"/>
                    <a:pt x="5" y="2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71" name="Freeform 120"/>
            <p:cNvSpPr/>
            <p:nvPr/>
          </p:nvSpPr>
          <p:spPr bwMode="auto">
            <a:xfrm>
              <a:off x="7441" y="934"/>
              <a:ext cx="28" cy="104"/>
            </a:xfrm>
            <a:custGeom>
              <a:avLst/>
              <a:gdLst>
                <a:gd name="T0" fmla="*/ 1 w 8"/>
                <a:gd name="T1" fmla="*/ 9 h 35"/>
                <a:gd name="T2" fmla="*/ 3 w 8"/>
                <a:gd name="T3" fmla="*/ 32 h 35"/>
                <a:gd name="T4" fmla="*/ 8 w 8"/>
                <a:gd name="T5" fmla="*/ 32 h 35"/>
                <a:gd name="T6" fmla="*/ 6 w 8"/>
                <a:gd name="T7" fmla="*/ 17 h 35"/>
                <a:gd name="T8" fmla="*/ 5 w 8"/>
                <a:gd name="T9" fmla="*/ 9 h 35"/>
                <a:gd name="T10" fmla="*/ 5 w 8"/>
                <a:gd name="T11" fmla="*/ 6 h 35"/>
                <a:gd name="T12" fmla="*/ 5 w 8"/>
                <a:gd name="T13" fmla="*/ 5 h 35"/>
                <a:gd name="T14" fmla="*/ 5 w 8"/>
                <a:gd name="T15" fmla="*/ 3 h 35"/>
                <a:gd name="T16" fmla="*/ 1 w 8"/>
                <a:gd name="T17" fmla="*/ 2 h 35"/>
                <a:gd name="T18" fmla="*/ 1 w 8"/>
                <a:gd name="T19" fmla="*/ 9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" h="35">
                  <a:moveTo>
                    <a:pt x="1" y="9"/>
                  </a:moveTo>
                  <a:cubicBezTo>
                    <a:pt x="1" y="16"/>
                    <a:pt x="3" y="24"/>
                    <a:pt x="3" y="32"/>
                  </a:cubicBezTo>
                  <a:cubicBezTo>
                    <a:pt x="3" y="35"/>
                    <a:pt x="8" y="35"/>
                    <a:pt x="8" y="32"/>
                  </a:cubicBezTo>
                  <a:cubicBezTo>
                    <a:pt x="8" y="27"/>
                    <a:pt x="7" y="22"/>
                    <a:pt x="6" y="17"/>
                  </a:cubicBezTo>
                  <a:cubicBezTo>
                    <a:pt x="6" y="14"/>
                    <a:pt x="6" y="12"/>
                    <a:pt x="5" y="9"/>
                  </a:cubicBezTo>
                  <a:cubicBezTo>
                    <a:pt x="5" y="8"/>
                    <a:pt x="5" y="7"/>
                    <a:pt x="5" y="6"/>
                  </a:cubicBezTo>
                  <a:cubicBezTo>
                    <a:pt x="5" y="6"/>
                    <a:pt x="5" y="6"/>
                    <a:pt x="5" y="5"/>
                  </a:cubicBezTo>
                  <a:cubicBezTo>
                    <a:pt x="5" y="5"/>
                    <a:pt x="6" y="4"/>
                    <a:pt x="5" y="3"/>
                  </a:cubicBezTo>
                  <a:cubicBezTo>
                    <a:pt x="5" y="1"/>
                    <a:pt x="2" y="0"/>
                    <a:pt x="1" y="2"/>
                  </a:cubicBezTo>
                  <a:cubicBezTo>
                    <a:pt x="0" y="4"/>
                    <a:pt x="1" y="7"/>
                    <a:pt x="1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72" name="Freeform 121"/>
            <p:cNvSpPr/>
            <p:nvPr/>
          </p:nvSpPr>
          <p:spPr bwMode="auto">
            <a:xfrm>
              <a:off x="7441" y="792"/>
              <a:ext cx="25" cy="109"/>
            </a:xfrm>
            <a:custGeom>
              <a:avLst/>
              <a:gdLst>
                <a:gd name="T0" fmla="*/ 1 w 7"/>
                <a:gd name="T1" fmla="*/ 6 h 37"/>
                <a:gd name="T2" fmla="*/ 2 w 7"/>
                <a:gd name="T3" fmla="*/ 7 h 37"/>
                <a:gd name="T4" fmla="*/ 1 w 7"/>
                <a:gd name="T5" fmla="*/ 16 h 37"/>
                <a:gd name="T6" fmla="*/ 0 w 7"/>
                <a:gd name="T7" fmla="*/ 33 h 37"/>
                <a:gd name="T8" fmla="*/ 4 w 7"/>
                <a:gd name="T9" fmla="*/ 34 h 37"/>
                <a:gd name="T10" fmla="*/ 6 w 7"/>
                <a:gd name="T11" fmla="*/ 16 h 37"/>
                <a:gd name="T12" fmla="*/ 4 w 7"/>
                <a:gd name="T13" fmla="*/ 1 h 37"/>
                <a:gd name="T14" fmla="*/ 0 w 7"/>
                <a:gd name="T15" fmla="*/ 3 h 37"/>
                <a:gd name="T16" fmla="*/ 1 w 7"/>
                <a:gd name="T17" fmla="*/ 6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37">
                  <a:moveTo>
                    <a:pt x="1" y="6"/>
                  </a:moveTo>
                  <a:cubicBezTo>
                    <a:pt x="1" y="7"/>
                    <a:pt x="1" y="7"/>
                    <a:pt x="2" y="7"/>
                  </a:cubicBezTo>
                  <a:cubicBezTo>
                    <a:pt x="2" y="10"/>
                    <a:pt x="1" y="15"/>
                    <a:pt x="1" y="16"/>
                  </a:cubicBezTo>
                  <a:cubicBezTo>
                    <a:pt x="1" y="22"/>
                    <a:pt x="1" y="27"/>
                    <a:pt x="0" y="33"/>
                  </a:cubicBezTo>
                  <a:cubicBezTo>
                    <a:pt x="0" y="35"/>
                    <a:pt x="4" y="37"/>
                    <a:pt x="4" y="34"/>
                  </a:cubicBezTo>
                  <a:cubicBezTo>
                    <a:pt x="6" y="28"/>
                    <a:pt x="6" y="22"/>
                    <a:pt x="6" y="16"/>
                  </a:cubicBezTo>
                  <a:cubicBezTo>
                    <a:pt x="6" y="12"/>
                    <a:pt x="7" y="4"/>
                    <a:pt x="4" y="1"/>
                  </a:cubicBezTo>
                  <a:cubicBezTo>
                    <a:pt x="2" y="0"/>
                    <a:pt x="0" y="1"/>
                    <a:pt x="0" y="3"/>
                  </a:cubicBezTo>
                  <a:cubicBezTo>
                    <a:pt x="1" y="4"/>
                    <a:pt x="1" y="5"/>
                    <a:pt x="1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73" name="Freeform 122"/>
            <p:cNvSpPr/>
            <p:nvPr/>
          </p:nvSpPr>
          <p:spPr bwMode="auto">
            <a:xfrm>
              <a:off x="7444" y="646"/>
              <a:ext cx="22" cy="89"/>
            </a:xfrm>
            <a:custGeom>
              <a:avLst/>
              <a:gdLst>
                <a:gd name="T0" fmla="*/ 0 w 6"/>
                <a:gd name="T1" fmla="*/ 4 h 30"/>
                <a:gd name="T2" fmla="*/ 1 w 6"/>
                <a:gd name="T3" fmla="*/ 27 h 30"/>
                <a:gd name="T4" fmla="*/ 6 w 6"/>
                <a:gd name="T5" fmla="*/ 27 h 30"/>
                <a:gd name="T6" fmla="*/ 5 w 6"/>
                <a:gd name="T7" fmla="*/ 3 h 30"/>
                <a:gd name="T8" fmla="*/ 0 w 6"/>
                <a:gd name="T9" fmla="*/ 4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0">
                  <a:moveTo>
                    <a:pt x="0" y="4"/>
                  </a:moveTo>
                  <a:cubicBezTo>
                    <a:pt x="2" y="11"/>
                    <a:pt x="1" y="20"/>
                    <a:pt x="1" y="27"/>
                  </a:cubicBezTo>
                  <a:cubicBezTo>
                    <a:pt x="1" y="30"/>
                    <a:pt x="6" y="30"/>
                    <a:pt x="6" y="27"/>
                  </a:cubicBezTo>
                  <a:cubicBezTo>
                    <a:pt x="6" y="19"/>
                    <a:pt x="6" y="11"/>
                    <a:pt x="5" y="3"/>
                  </a:cubicBezTo>
                  <a:cubicBezTo>
                    <a:pt x="4" y="0"/>
                    <a:pt x="0" y="1"/>
                    <a:pt x="0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74" name="Freeform 123"/>
            <p:cNvSpPr/>
            <p:nvPr/>
          </p:nvSpPr>
          <p:spPr bwMode="auto">
            <a:xfrm>
              <a:off x="7444" y="513"/>
              <a:ext cx="22" cy="92"/>
            </a:xfrm>
            <a:custGeom>
              <a:avLst/>
              <a:gdLst>
                <a:gd name="T0" fmla="*/ 5 w 6"/>
                <a:gd name="T1" fmla="*/ 28 h 31"/>
                <a:gd name="T2" fmla="*/ 6 w 6"/>
                <a:gd name="T3" fmla="*/ 3 h 31"/>
                <a:gd name="T4" fmla="*/ 1 w 6"/>
                <a:gd name="T5" fmla="*/ 3 h 31"/>
                <a:gd name="T6" fmla="*/ 0 w 6"/>
                <a:gd name="T7" fmla="*/ 28 h 31"/>
                <a:gd name="T8" fmla="*/ 5 w 6"/>
                <a:gd name="T9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1">
                  <a:moveTo>
                    <a:pt x="5" y="28"/>
                  </a:moveTo>
                  <a:cubicBezTo>
                    <a:pt x="6" y="20"/>
                    <a:pt x="6" y="11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11"/>
                    <a:pt x="1" y="20"/>
                    <a:pt x="0" y="28"/>
                  </a:cubicBezTo>
                  <a:cubicBezTo>
                    <a:pt x="0" y="31"/>
                    <a:pt x="4" y="31"/>
                    <a:pt x="5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75" name="Freeform 124"/>
            <p:cNvSpPr/>
            <p:nvPr/>
          </p:nvSpPr>
          <p:spPr bwMode="auto">
            <a:xfrm>
              <a:off x="7444" y="388"/>
              <a:ext cx="29" cy="95"/>
            </a:xfrm>
            <a:custGeom>
              <a:avLst/>
              <a:gdLst>
                <a:gd name="T0" fmla="*/ 1 w 8"/>
                <a:gd name="T1" fmla="*/ 4 h 32"/>
                <a:gd name="T2" fmla="*/ 2 w 8"/>
                <a:gd name="T3" fmla="*/ 29 h 32"/>
                <a:gd name="T4" fmla="*/ 7 w 8"/>
                <a:gd name="T5" fmla="*/ 29 h 32"/>
                <a:gd name="T6" fmla="*/ 6 w 8"/>
                <a:gd name="T7" fmla="*/ 3 h 32"/>
                <a:gd name="T8" fmla="*/ 1 w 8"/>
                <a:gd name="T9" fmla="*/ 4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2">
                  <a:moveTo>
                    <a:pt x="1" y="4"/>
                  </a:moveTo>
                  <a:cubicBezTo>
                    <a:pt x="3" y="12"/>
                    <a:pt x="2" y="21"/>
                    <a:pt x="2" y="29"/>
                  </a:cubicBezTo>
                  <a:cubicBezTo>
                    <a:pt x="2" y="32"/>
                    <a:pt x="7" y="32"/>
                    <a:pt x="7" y="29"/>
                  </a:cubicBezTo>
                  <a:cubicBezTo>
                    <a:pt x="7" y="21"/>
                    <a:pt x="8" y="11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76" name="Freeform 125"/>
            <p:cNvSpPr/>
            <p:nvPr/>
          </p:nvSpPr>
          <p:spPr bwMode="auto">
            <a:xfrm>
              <a:off x="7441" y="305"/>
              <a:ext cx="25" cy="56"/>
            </a:xfrm>
            <a:custGeom>
              <a:avLst/>
              <a:gdLst>
                <a:gd name="T0" fmla="*/ 1 w 7"/>
                <a:gd name="T1" fmla="*/ 4 h 19"/>
                <a:gd name="T2" fmla="*/ 2 w 7"/>
                <a:gd name="T3" fmla="*/ 16 h 19"/>
                <a:gd name="T4" fmla="*/ 7 w 7"/>
                <a:gd name="T5" fmla="*/ 16 h 19"/>
                <a:gd name="T6" fmla="*/ 6 w 7"/>
                <a:gd name="T7" fmla="*/ 3 h 19"/>
                <a:gd name="T8" fmla="*/ 1 w 7"/>
                <a:gd name="T9" fmla="*/ 4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19">
                  <a:moveTo>
                    <a:pt x="1" y="4"/>
                  </a:moveTo>
                  <a:cubicBezTo>
                    <a:pt x="2" y="8"/>
                    <a:pt x="2" y="12"/>
                    <a:pt x="2" y="16"/>
                  </a:cubicBezTo>
                  <a:cubicBezTo>
                    <a:pt x="2" y="19"/>
                    <a:pt x="7" y="19"/>
                    <a:pt x="7" y="16"/>
                  </a:cubicBezTo>
                  <a:cubicBezTo>
                    <a:pt x="7" y="11"/>
                    <a:pt x="7" y="7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77" name="Freeform 126"/>
            <p:cNvSpPr/>
            <p:nvPr/>
          </p:nvSpPr>
          <p:spPr bwMode="auto">
            <a:xfrm>
              <a:off x="7441" y="213"/>
              <a:ext cx="28" cy="65"/>
            </a:xfrm>
            <a:custGeom>
              <a:avLst/>
              <a:gdLst>
                <a:gd name="T0" fmla="*/ 1 w 8"/>
                <a:gd name="T1" fmla="*/ 4 h 22"/>
                <a:gd name="T2" fmla="*/ 2 w 8"/>
                <a:gd name="T3" fmla="*/ 18 h 22"/>
                <a:gd name="T4" fmla="*/ 7 w 8"/>
                <a:gd name="T5" fmla="*/ 19 h 22"/>
                <a:gd name="T6" fmla="*/ 6 w 8"/>
                <a:gd name="T7" fmla="*/ 3 h 22"/>
                <a:gd name="T8" fmla="*/ 1 w 8"/>
                <a:gd name="T9" fmla="*/ 4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2">
                  <a:moveTo>
                    <a:pt x="1" y="4"/>
                  </a:moveTo>
                  <a:cubicBezTo>
                    <a:pt x="2" y="8"/>
                    <a:pt x="3" y="14"/>
                    <a:pt x="2" y="18"/>
                  </a:cubicBezTo>
                  <a:cubicBezTo>
                    <a:pt x="1" y="21"/>
                    <a:pt x="6" y="22"/>
                    <a:pt x="7" y="19"/>
                  </a:cubicBezTo>
                  <a:cubicBezTo>
                    <a:pt x="8" y="14"/>
                    <a:pt x="7" y="8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78" name="Freeform 127"/>
            <p:cNvSpPr/>
            <p:nvPr/>
          </p:nvSpPr>
          <p:spPr bwMode="auto">
            <a:xfrm>
              <a:off x="7331" y="198"/>
              <a:ext cx="92" cy="27"/>
            </a:xfrm>
            <a:custGeom>
              <a:avLst/>
              <a:gdLst>
                <a:gd name="T0" fmla="*/ 3 w 26"/>
                <a:gd name="T1" fmla="*/ 5 h 9"/>
                <a:gd name="T2" fmla="*/ 12 w 26"/>
                <a:gd name="T3" fmla="*/ 5 h 9"/>
                <a:gd name="T4" fmla="*/ 21 w 26"/>
                <a:gd name="T5" fmla="*/ 7 h 9"/>
                <a:gd name="T6" fmla="*/ 25 w 26"/>
                <a:gd name="T7" fmla="*/ 4 h 9"/>
                <a:gd name="T8" fmla="*/ 18 w 26"/>
                <a:gd name="T9" fmla="*/ 1 h 9"/>
                <a:gd name="T10" fmla="*/ 4 w 26"/>
                <a:gd name="T11" fmla="*/ 0 h 9"/>
                <a:gd name="T12" fmla="*/ 3 w 26"/>
                <a:gd name="T13" fmla="*/ 5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9">
                  <a:moveTo>
                    <a:pt x="3" y="5"/>
                  </a:moveTo>
                  <a:cubicBezTo>
                    <a:pt x="6" y="5"/>
                    <a:pt x="9" y="5"/>
                    <a:pt x="12" y="5"/>
                  </a:cubicBezTo>
                  <a:cubicBezTo>
                    <a:pt x="14" y="5"/>
                    <a:pt x="20" y="5"/>
                    <a:pt x="21" y="7"/>
                  </a:cubicBezTo>
                  <a:cubicBezTo>
                    <a:pt x="22" y="9"/>
                    <a:pt x="26" y="7"/>
                    <a:pt x="25" y="4"/>
                  </a:cubicBezTo>
                  <a:cubicBezTo>
                    <a:pt x="23" y="2"/>
                    <a:pt x="20" y="1"/>
                    <a:pt x="18" y="1"/>
                  </a:cubicBezTo>
                  <a:cubicBezTo>
                    <a:pt x="13" y="1"/>
                    <a:pt x="9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79" name="Freeform 128"/>
            <p:cNvSpPr/>
            <p:nvPr/>
          </p:nvSpPr>
          <p:spPr bwMode="auto">
            <a:xfrm>
              <a:off x="7201" y="192"/>
              <a:ext cx="85" cy="24"/>
            </a:xfrm>
            <a:custGeom>
              <a:avLst/>
              <a:gdLst>
                <a:gd name="T0" fmla="*/ 3 w 24"/>
                <a:gd name="T1" fmla="*/ 8 h 8"/>
                <a:gd name="T2" fmla="*/ 21 w 24"/>
                <a:gd name="T3" fmla="*/ 5 h 8"/>
                <a:gd name="T4" fmla="*/ 20 w 24"/>
                <a:gd name="T5" fmla="*/ 1 h 8"/>
                <a:gd name="T6" fmla="*/ 3 w 24"/>
                <a:gd name="T7" fmla="*/ 3 h 8"/>
                <a:gd name="T8" fmla="*/ 3 w 24"/>
                <a:gd name="T9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8">
                  <a:moveTo>
                    <a:pt x="3" y="8"/>
                  </a:moveTo>
                  <a:cubicBezTo>
                    <a:pt x="9" y="8"/>
                    <a:pt x="15" y="8"/>
                    <a:pt x="21" y="5"/>
                  </a:cubicBezTo>
                  <a:cubicBezTo>
                    <a:pt x="24" y="4"/>
                    <a:pt x="23" y="0"/>
                    <a:pt x="20" y="1"/>
                  </a:cubicBezTo>
                  <a:cubicBezTo>
                    <a:pt x="15" y="3"/>
                    <a:pt x="9" y="3"/>
                    <a:pt x="3" y="3"/>
                  </a:cubicBezTo>
                  <a:cubicBezTo>
                    <a:pt x="0" y="3"/>
                    <a:pt x="0" y="8"/>
                    <a:pt x="3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80" name="Freeform 129"/>
            <p:cNvSpPr/>
            <p:nvPr/>
          </p:nvSpPr>
          <p:spPr bwMode="auto">
            <a:xfrm>
              <a:off x="7063" y="204"/>
              <a:ext cx="99" cy="24"/>
            </a:xfrm>
            <a:custGeom>
              <a:avLst/>
              <a:gdLst>
                <a:gd name="T0" fmla="*/ 4 w 28"/>
                <a:gd name="T1" fmla="*/ 7 h 8"/>
                <a:gd name="T2" fmla="*/ 24 w 28"/>
                <a:gd name="T3" fmla="*/ 6 h 8"/>
                <a:gd name="T4" fmla="*/ 26 w 28"/>
                <a:gd name="T5" fmla="*/ 1 h 8"/>
                <a:gd name="T6" fmla="*/ 3 w 28"/>
                <a:gd name="T7" fmla="*/ 2 h 8"/>
                <a:gd name="T8" fmla="*/ 4 w 28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4" y="7"/>
                  </a:moveTo>
                  <a:cubicBezTo>
                    <a:pt x="11" y="4"/>
                    <a:pt x="18" y="5"/>
                    <a:pt x="24" y="6"/>
                  </a:cubicBezTo>
                  <a:cubicBezTo>
                    <a:pt x="27" y="6"/>
                    <a:pt x="28" y="2"/>
                    <a:pt x="26" y="1"/>
                  </a:cubicBezTo>
                  <a:cubicBezTo>
                    <a:pt x="18" y="0"/>
                    <a:pt x="10" y="0"/>
                    <a:pt x="3" y="2"/>
                  </a:cubicBezTo>
                  <a:cubicBezTo>
                    <a:pt x="0" y="3"/>
                    <a:pt x="2" y="8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81" name="Freeform 130"/>
            <p:cNvSpPr/>
            <p:nvPr/>
          </p:nvSpPr>
          <p:spPr bwMode="auto">
            <a:xfrm>
              <a:off x="6947" y="195"/>
              <a:ext cx="81" cy="27"/>
            </a:xfrm>
            <a:custGeom>
              <a:avLst/>
              <a:gdLst>
                <a:gd name="T0" fmla="*/ 3 w 23"/>
                <a:gd name="T1" fmla="*/ 9 h 9"/>
                <a:gd name="T2" fmla="*/ 20 w 23"/>
                <a:gd name="T3" fmla="*/ 5 h 9"/>
                <a:gd name="T4" fmla="*/ 18 w 23"/>
                <a:gd name="T5" fmla="*/ 1 h 9"/>
                <a:gd name="T6" fmla="*/ 3 w 23"/>
                <a:gd name="T7" fmla="*/ 4 h 9"/>
                <a:gd name="T8" fmla="*/ 3 w 23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9">
                  <a:moveTo>
                    <a:pt x="3" y="9"/>
                  </a:moveTo>
                  <a:cubicBezTo>
                    <a:pt x="9" y="9"/>
                    <a:pt x="15" y="8"/>
                    <a:pt x="20" y="5"/>
                  </a:cubicBezTo>
                  <a:cubicBezTo>
                    <a:pt x="23" y="4"/>
                    <a:pt x="20" y="0"/>
                    <a:pt x="18" y="1"/>
                  </a:cubicBezTo>
                  <a:cubicBezTo>
                    <a:pt x="13" y="3"/>
                    <a:pt x="8" y="4"/>
                    <a:pt x="3" y="4"/>
                  </a:cubicBezTo>
                  <a:cubicBezTo>
                    <a:pt x="0" y="4"/>
                    <a:pt x="0" y="9"/>
                    <a:pt x="3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82" name="Freeform 131"/>
            <p:cNvSpPr/>
            <p:nvPr/>
          </p:nvSpPr>
          <p:spPr bwMode="auto">
            <a:xfrm>
              <a:off x="6820" y="195"/>
              <a:ext cx="92" cy="27"/>
            </a:xfrm>
            <a:custGeom>
              <a:avLst/>
              <a:gdLst>
                <a:gd name="T0" fmla="*/ 4 w 26"/>
                <a:gd name="T1" fmla="*/ 7 h 9"/>
                <a:gd name="T2" fmla="*/ 22 w 26"/>
                <a:gd name="T3" fmla="*/ 8 h 9"/>
                <a:gd name="T4" fmla="*/ 23 w 26"/>
                <a:gd name="T5" fmla="*/ 3 h 9"/>
                <a:gd name="T6" fmla="*/ 3 w 26"/>
                <a:gd name="T7" fmla="*/ 2 h 9"/>
                <a:gd name="T8" fmla="*/ 4 w 26"/>
                <a:gd name="T9" fmla="*/ 7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9">
                  <a:moveTo>
                    <a:pt x="4" y="7"/>
                  </a:moveTo>
                  <a:cubicBezTo>
                    <a:pt x="10" y="4"/>
                    <a:pt x="16" y="6"/>
                    <a:pt x="22" y="8"/>
                  </a:cubicBezTo>
                  <a:cubicBezTo>
                    <a:pt x="24" y="9"/>
                    <a:pt x="26" y="4"/>
                    <a:pt x="23" y="3"/>
                  </a:cubicBezTo>
                  <a:cubicBezTo>
                    <a:pt x="16" y="1"/>
                    <a:pt x="9" y="0"/>
                    <a:pt x="3" y="2"/>
                  </a:cubicBezTo>
                  <a:cubicBezTo>
                    <a:pt x="0" y="3"/>
                    <a:pt x="1" y="8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83" name="Freeform 132"/>
            <p:cNvSpPr/>
            <p:nvPr/>
          </p:nvSpPr>
          <p:spPr bwMode="auto">
            <a:xfrm>
              <a:off x="6690" y="192"/>
              <a:ext cx="95" cy="27"/>
            </a:xfrm>
            <a:custGeom>
              <a:avLst/>
              <a:gdLst>
                <a:gd name="T0" fmla="*/ 3 w 27"/>
                <a:gd name="T1" fmla="*/ 7 h 9"/>
                <a:gd name="T2" fmla="*/ 25 w 27"/>
                <a:gd name="T3" fmla="*/ 5 h 9"/>
                <a:gd name="T4" fmla="*/ 22 w 27"/>
                <a:gd name="T5" fmla="*/ 1 h 9"/>
                <a:gd name="T6" fmla="*/ 4 w 27"/>
                <a:gd name="T7" fmla="*/ 2 h 9"/>
                <a:gd name="T8" fmla="*/ 3 w 27"/>
                <a:gd name="T9" fmla="*/ 7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9">
                  <a:moveTo>
                    <a:pt x="3" y="7"/>
                  </a:moveTo>
                  <a:cubicBezTo>
                    <a:pt x="10" y="8"/>
                    <a:pt x="18" y="9"/>
                    <a:pt x="25" y="5"/>
                  </a:cubicBezTo>
                  <a:cubicBezTo>
                    <a:pt x="27" y="4"/>
                    <a:pt x="25" y="0"/>
                    <a:pt x="22" y="1"/>
                  </a:cubicBezTo>
                  <a:cubicBezTo>
                    <a:pt x="17" y="4"/>
                    <a:pt x="10" y="3"/>
                    <a:pt x="4" y="2"/>
                  </a:cubicBezTo>
                  <a:cubicBezTo>
                    <a:pt x="1" y="2"/>
                    <a:pt x="0" y="6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84" name="Freeform 133"/>
            <p:cNvSpPr/>
            <p:nvPr/>
          </p:nvSpPr>
          <p:spPr bwMode="auto">
            <a:xfrm>
              <a:off x="6555" y="195"/>
              <a:ext cx="92" cy="30"/>
            </a:xfrm>
            <a:custGeom>
              <a:avLst/>
              <a:gdLst>
                <a:gd name="T0" fmla="*/ 5 w 26"/>
                <a:gd name="T1" fmla="*/ 8 h 10"/>
                <a:gd name="T2" fmla="*/ 22 w 26"/>
                <a:gd name="T3" fmla="*/ 8 h 10"/>
                <a:gd name="T4" fmla="*/ 23 w 26"/>
                <a:gd name="T5" fmla="*/ 3 h 10"/>
                <a:gd name="T6" fmla="*/ 2 w 26"/>
                <a:gd name="T7" fmla="*/ 5 h 10"/>
                <a:gd name="T8" fmla="*/ 5 w 26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0">
                  <a:moveTo>
                    <a:pt x="5" y="8"/>
                  </a:moveTo>
                  <a:cubicBezTo>
                    <a:pt x="9" y="4"/>
                    <a:pt x="17" y="7"/>
                    <a:pt x="22" y="8"/>
                  </a:cubicBezTo>
                  <a:cubicBezTo>
                    <a:pt x="25" y="8"/>
                    <a:pt x="26" y="4"/>
                    <a:pt x="23" y="3"/>
                  </a:cubicBezTo>
                  <a:cubicBezTo>
                    <a:pt x="16" y="2"/>
                    <a:pt x="8" y="0"/>
                    <a:pt x="2" y="5"/>
                  </a:cubicBezTo>
                  <a:cubicBezTo>
                    <a:pt x="0" y="7"/>
                    <a:pt x="3" y="10"/>
                    <a:pt x="5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85" name="Freeform 134"/>
            <p:cNvSpPr/>
            <p:nvPr/>
          </p:nvSpPr>
          <p:spPr bwMode="auto">
            <a:xfrm>
              <a:off x="6446" y="207"/>
              <a:ext cx="81" cy="21"/>
            </a:xfrm>
            <a:custGeom>
              <a:avLst/>
              <a:gdLst>
                <a:gd name="T0" fmla="*/ 3 w 23"/>
                <a:gd name="T1" fmla="*/ 7 h 7"/>
                <a:gd name="T2" fmla="*/ 20 w 23"/>
                <a:gd name="T3" fmla="*/ 5 h 7"/>
                <a:gd name="T4" fmla="*/ 19 w 23"/>
                <a:gd name="T5" fmla="*/ 0 h 7"/>
                <a:gd name="T6" fmla="*/ 3 w 23"/>
                <a:gd name="T7" fmla="*/ 2 h 7"/>
                <a:gd name="T8" fmla="*/ 3 w 23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7">
                  <a:moveTo>
                    <a:pt x="3" y="7"/>
                  </a:moveTo>
                  <a:cubicBezTo>
                    <a:pt x="9" y="7"/>
                    <a:pt x="15" y="6"/>
                    <a:pt x="20" y="5"/>
                  </a:cubicBezTo>
                  <a:cubicBezTo>
                    <a:pt x="23" y="4"/>
                    <a:pt x="22" y="0"/>
                    <a:pt x="19" y="0"/>
                  </a:cubicBezTo>
                  <a:cubicBezTo>
                    <a:pt x="14" y="1"/>
                    <a:pt x="8" y="2"/>
                    <a:pt x="3" y="2"/>
                  </a:cubicBezTo>
                  <a:cubicBezTo>
                    <a:pt x="0" y="2"/>
                    <a:pt x="0" y="7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86" name="Freeform 135"/>
            <p:cNvSpPr/>
            <p:nvPr/>
          </p:nvSpPr>
          <p:spPr bwMode="auto">
            <a:xfrm>
              <a:off x="6309" y="207"/>
              <a:ext cx="98" cy="18"/>
            </a:xfrm>
            <a:custGeom>
              <a:avLst/>
              <a:gdLst>
                <a:gd name="T0" fmla="*/ 4 w 28"/>
                <a:gd name="T1" fmla="*/ 6 h 6"/>
                <a:gd name="T2" fmla="*/ 25 w 28"/>
                <a:gd name="T3" fmla="*/ 5 h 6"/>
                <a:gd name="T4" fmla="*/ 25 w 28"/>
                <a:gd name="T5" fmla="*/ 0 h 6"/>
                <a:gd name="T6" fmla="*/ 3 w 28"/>
                <a:gd name="T7" fmla="*/ 1 h 6"/>
                <a:gd name="T8" fmla="*/ 4 w 2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4" y="6"/>
                  </a:moveTo>
                  <a:cubicBezTo>
                    <a:pt x="11" y="5"/>
                    <a:pt x="18" y="5"/>
                    <a:pt x="25" y="5"/>
                  </a:cubicBezTo>
                  <a:cubicBezTo>
                    <a:pt x="28" y="5"/>
                    <a:pt x="28" y="0"/>
                    <a:pt x="25" y="0"/>
                  </a:cubicBezTo>
                  <a:cubicBezTo>
                    <a:pt x="18" y="0"/>
                    <a:pt x="10" y="0"/>
                    <a:pt x="3" y="1"/>
                  </a:cubicBezTo>
                  <a:cubicBezTo>
                    <a:pt x="0" y="2"/>
                    <a:pt x="2" y="6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87" name="Freeform 136"/>
            <p:cNvSpPr/>
            <p:nvPr/>
          </p:nvSpPr>
          <p:spPr bwMode="auto">
            <a:xfrm>
              <a:off x="6167" y="204"/>
              <a:ext cx="96" cy="18"/>
            </a:xfrm>
            <a:custGeom>
              <a:avLst/>
              <a:gdLst>
                <a:gd name="T0" fmla="*/ 3 w 27"/>
                <a:gd name="T1" fmla="*/ 6 h 6"/>
                <a:gd name="T2" fmla="*/ 24 w 27"/>
                <a:gd name="T3" fmla="*/ 5 h 6"/>
                <a:gd name="T4" fmla="*/ 24 w 27"/>
                <a:gd name="T5" fmla="*/ 0 h 6"/>
                <a:gd name="T6" fmla="*/ 3 w 27"/>
                <a:gd name="T7" fmla="*/ 1 h 6"/>
                <a:gd name="T8" fmla="*/ 3 w 2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3" y="6"/>
                  </a:moveTo>
                  <a:cubicBezTo>
                    <a:pt x="10" y="6"/>
                    <a:pt x="17" y="6"/>
                    <a:pt x="24" y="5"/>
                  </a:cubicBezTo>
                  <a:cubicBezTo>
                    <a:pt x="27" y="4"/>
                    <a:pt x="27" y="0"/>
                    <a:pt x="24" y="0"/>
                  </a:cubicBezTo>
                  <a:cubicBezTo>
                    <a:pt x="17" y="1"/>
                    <a:pt x="10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88" name="Freeform 137"/>
            <p:cNvSpPr/>
            <p:nvPr/>
          </p:nvSpPr>
          <p:spPr bwMode="auto">
            <a:xfrm>
              <a:off x="6040" y="207"/>
              <a:ext cx="89" cy="18"/>
            </a:xfrm>
            <a:custGeom>
              <a:avLst/>
              <a:gdLst>
                <a:gd name="T0" fmla="*/ 3 w 25"/>
                <a:gd name="T1" fmla="*/ 6 h 6"/>
                <a:gd name="T2" fmla="*/ 22 w 25"/>
                <a:gd name="T3" fmla="*/ 5 h 6"/>
                <a:gd name="T4" fmla="*/ 21 w 25"/>
                <a:gd name="T5" fmla="*/ 0 h 6"/>
                <a:gd name="T6" fmla="*/ 3 w 25"/>
                <a:gd name="T7" fmla="*/ 1 h 6"/>
                <a:gd name="T8" fmla="*/ 3 w 25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3" y="6"/>
                  </a:moveTo>
                  <a:cubicBezTo>
                    <a:pt x="9" y="6"/>
                    <a:pt x="16" y="6"/>
                    <a:pt x="22" y="5"/>
                  </a:cubicBezTo>
                  <a:cubicBezTo>
                    <a:pt x="25" y="4"/>
                    <a:pt x="24" y="0"/>
                    <a:pt x="21" y="0"/>
                  </a:cubicBezTo>
                  <a:cubicBezTo>
                    <a:pt x="15" y="1"/>
                    <a:pt x="9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89" name="Freeform 138"/>
            <p:cNvSpPr/>
            <p:nvPr/>
          </p:nvSpPr>
          <p:spPr bwMode="auto">
            <a:xfrm>
              <a:off x="5910" y="201"/>
              <a:ext cx="92" cy="21"/>
            </a:xfrm>
            <a:custGeom>
              <a:avLst/>
              <a:gdLst>
                <a:gd name="T0" fmla="*/ 3 w 26"/>
                <a:gd name="T1" fmla="*/ 7 h 7"/>
                <a:gd name="T2" fmla="*/ 24 w 26"/>
                <a:gd name="T3" fmla="*/ 5 h 7"/>
                <a:gd name="T4" fmla="*/ 22 w 26"/>
                <a:gd name="T5" fmla="*/ 0 h 7"/>
                <a:gd name="T6" fmla="*/ 3 w 26"/>
                <a:gd name="T7" fmla="*/ 2 h 7"/>
                <a:gd name="T8" fmla="*/ 3 w 26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">
                  <a:moveTo>
                    <a:pt x="3" y="7"/>
                  </a:moveTo>
                  <a:cubicBezTo>
                    <a:pt x="10" y="7"/>
                    <a:pt x="17" y="6"/>
                    <a:pt x="24" y="5"/>
                  </a:cubicBezTo>
                  <a:cubicBezTo>
                    <a:pt x="26" y="4"/>
                    <a:pt x="25" y="0"/>
                    <a:pt x="22" y="0"/>
                  </a:cubicBezTo>
                  <a:cubicBezTo>
                    <a:pt x="16" y="1"/>
                    <a:pt x="9" y="2"/>
                    <a:pt x="3" y="2"/>
                  </a:cubicBezTo>
                  <a:cubicBezTo>
                    <a:pt x="0" y="2"/>
                    <a:pt x="0" y="7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90" name="Freeform 139"/>
            <p:cNvSpPr/>
            <p:nvPr/>
          </p:nvSpPr>
          <p:spPr bwMode="auto">
            <a:xfrm>
              <a:off x="5755" y="204"/>
              <a:ext cx="99" cy="21"/>
            </a:xfrm>
            <a:custGeom>
              <a:avLst/>
              <a:gdLst>
                <a:gd name="T0" fmla="*/ 3 w 28"/>
                <a:gd name="T1" fmla="*/ 6 h 7"/>
                <a:gd name="T2" fmla="*/ 25 w 28"/>
                <a:gd name="T3" fmla="*/ 5 h 7"/>
                <a:gd name="T4" fmla="*/ 25 w 28"/>
                <a:gd name="T5" fmla="*/ 0 h 7"/>
                <a:gd name="T6" fmla="*/ 3 w 28"/>
                <a:gd name="T7" fmla="*/ 1 h 7"/>
                <a:gd name="T8" fmla="*/ 3 w 28"/>
                <a:gd name="T9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7">
                  <a:moveTo>
                    <a:pt x="3" y="6"/>
                  </a:moveTo>
                  <a:cubicBezTo>
                    <a:pt x="10" y="7"/>
                    <a:pt x="17" y="5"/>
                    <a:pt x="25" y="5"/>
                  </a:cubicBezTo>
                  <a:cubicBezTo>
                    <a:pt x="28" y="5"/>
                    <a:pt x="28" y="0"/>
                    <a:pt x="25" y="0"/>
                  </a:cubicBezTo>
                  <a:cubicBezTo>
                    <a:pt x="17" y="0"/>
                    <a:pt x="10" y="2"/>
                    <a:pt x="3" y="1"/>
                  </a:cubicBezTo>
                  <a:cubicBezTo>
                    <a:pt x="0" y="1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91" name="Freeform 140"/>
            <p:cNvSpPr/>
            <p:nvPr/>
          </p:nvSpPr>
          <p:spPr bwMode="auto">
            <a:xfrm>
              <a:off x="5624" y="210"/>
              <a:ext cx="106" cy="24"/>
            </a:xfrm>
            <a:custGeom>
              <a:avLst/>
              <a:gdLst>
                <a:gd name="T0" fmla="*/ 4 w 30"/>
                <a:gd name="T1" fmla="*/ 6 h 8"/>
                <a:gd name="T2" fmla="*/ 15 w 30"/>
                <a:gd name="T3" fmla="*/ 5 h 8"/>
                <a:gd name="T4" fmla="*/ 25 w 30"/>
                <a:gd name="T5" fmla="*/ 7 h 8"/>
                <a:gd name="T6" fmla="*/ 27 w 30"/>
                <a:gd name="T7" fmla="*/ 3 h 8"/>
                <a:gd name="T8" fmla="*/ 17 w 30"/>
                <a:gd name="T9" fmla="*/ 1 h 8"/>
                <a:gd name="T10" fmla="*/ 3 w 30"/>
                <a:gd name="T11" fmla="*/ 1 h 8"/>
                <a:gd name="T12" fmla="*/ 4 w 30"/>
                <a:gd name="T13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8">
                  <a:moveTo>
                    <a:pt x="4" y="6"/>
                  </a:moveTo>
                  <a:cubicBezTo>
                    <a:pt x="8" y="5"/>
                    <a:pt x="12" y="5"/>
                    <a:pt x="15" y="5"/>
                  </a:cubicBezTo>
                  <a:cubicBezTo>
                    <a:pt x="18" y="5"/>
                    <a:pt x="22" y="5"/>
                    <a:pt x="25" y="7"/>
                  </a:cubicBezTo>
                  <a:cubicBezTo>
                    <a:pt x="27" y="8"/>
                    <a:pt x="30" y="4"/>
                    <a:pt x="27" y="3"/>
                  </a:cubicBezTo>
                  <a:cubicBezTo>
                    <a:pt x="24" y="1"/>
                    <a:pt x="20" y="1"/>
                    <a:pt x="17" y="1"/>
                  </a:cubicBezTo>
                  <a:cubicBezTo>
                    <a:pt x="13" y="0"/>
                    <a:pt x="8" y="0"/>
                    <a:pt x="3" y="1"/>
                  </a:cubicBezTo>
                  <a:cubicBezTo>
                    <a:pt x="0" y="2"/>
                    <a:pt x="2" y="7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92" name="Freeform 141"/>
            <p:cNvSpPr/>
            <p:nvPr/>
          </p:nvSpPr>
          <p:spPr bwMode="auto">
            <a:xfrm>
              <a:off x="5451" y="201"/>
              <a:ext cx="127" cy="27"/>
            </a:xfrm>
            <a:custGeom>
              <a:avLst/>
              <a:gdLst>
                <a:gd name="T0" fmla="*/ 3 w 36"/>
                <a:gd name="T1" fmla="*/ 6 h 9"/>
                <a:gd name="T2" fmla="*/ 33 w 36"/>
                <a:gd name="T3" fmla="*/ 7 h 9"/>
                <a:gd name="T4" fmla="*/ 33 w 36"/>
                <a:gd name="T5" fmla="*/ 2 h 9"/>
                <a:gd name="T6" fmla="*/ 4 w 36"/>
                <a:gd name="T7" fmla="*/ 1 h 9"/>
                <a:gd name="T8" fmla="*/ 3 w 36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9">
                  <a:moveTo>
                    <a:pt x="3" y="6"/>
                  </a:moveTo>
                  <a:cubicBezTo>
                    <a:pt x="13" y="9"/>
                    <a:pt x="23" y="8"/>
                    <a:pt x="33" y="7"/>
                  </a:cubicBezTo>
                  <a:cubicBezTo>
                    <a:pt x="36" y="6"/>
                    <a:pt x="36" y="2"/>
                    <a:pt x="33" y="2"/>
                  </a:cubicBezTo>
                  <a:cubicBezTo>
                    <a:pt x="23" y="3"/>
                    <a:pt x="13" y="4"/>
                    <a:pt x="4" y="1"/>
                  </a:cubicBezTo>
                  <a:cubicBezTo>
                    <a:pt x="1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93" name="Freeform 142"/>
            <p:cNvSpPr/>
            <p:nvPr/>
          </p:nvSpPr>
          <p:spPr bwMode="auto">
            <a:xfrm>
              <a:off x="5296" y="210"/>
              <a:ext cx="106" cy="18"/>
            </a:xfrm>
            <a:custGeom>
              <a:avLst/>
              <a:gdLst>
                <a:gd name="T0" fmla="*/ 3 w 30"/>
                <a:gd name="T1" fmla="*/ 5 h 6"/>
                <a:gd name="T2" fmla="*/ 27 w 30"/>
                <a:gd name="T3" fmla="*/ 6 h 6"/>
                <a:gd name="T4" fmla="*/ 27 w 30"/>
                <a:gd name="T5" fmla="*/ 1 h 6"/>
                <a:gd name="T6" fmla="*/ 3 w 30"/>
                <a:gd name="T7" fmla="*/ 0 h 6"/>
                <a:gd name="T8" fmla="*/ 3 w 30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5"/>
                  </a:moveTo>
                  <a:cubicBezTo>
                    <a:pt x="11" y="5"/>
                    <a:pt x="19" y="6"/>
                    <a:pt x="27" y="6"/>
                  </a:cubicBezTo>
                  <a:cubicBezTo>
                    <a:pt x="30" y="6"/>
                    <a:pt x="30" y="1"/>
                    <a:pt x="27" y="1"/>
                  </a:cubicBezTo>
                  <a:cubicBezTo>
                    <a:pt x="19" y="1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94" name="Freeform 143"/>
            <p:cNvSpPr/>
            <p:nvPr/>
          </p:nvSpPr>
          <p:spPr bwMode="auto">
            <a:xfrm>
              <a:off x="5169" y="201"/>
              <a:ext cx="103" cy="27"/>
            </a:xfrm>
            <a:custGeom>
              <a:avLst/>
              <a:gdLst>
                <a:gd name="T0" fmla="*/ 4 w 29"/>
                <a:gd name="T1" fmla="*/ 9 h 9"/>
                <a:gd name="T2" fmla="*/ 25 w 29"/>
                <a:gd name="T3" fmla="*/ 7 h 9"/>
                <a:gd name="T4" fmla="*/ 26 w 29"/>
                <a:gd name="T5" fmla="*/ 2 h 9"/>
                <a:gd name="T6" fmla="*/ 3 w 29"/>
                <a:gd name="T7" fmla="*/ 4 h 9"/>
                <a:gd name="T8" fmla="*/ 4 w 29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9">
                  <a:moveTo>
                    <a:pt x="4" y="9"/>
                  </a:moveTo>
                  <a:cubicBezTo>
                    <a:pt x="10" y="8"/>
                    <a:pt x="18" y="5"/>
                    <a:pt x="25" y="7"/>
                  </a:cubicBezTo>
                  <a:cubicBezTo>
                    <a:pt x="27" y="8"/>
                    <a:pt x="29" y="3"/>
                    <a:pt x="26" y="2"/>
                  </a:cubicBezTo>
                  <a:cubicBezTo>
                    <a:pt x="18" y="0"/>
                    <a:pt x="10" y="3"/>
                    <a:pt x="3" y="4"/>
                  </a:cubicBezTo>
                  <a:cubicBezTo>
                    <a:pt x="0" y="5"/>
                    <a:pt x="1" y="9"/>
                    <a:pt x="4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95" name="Freeform 144"/>
            <p:cNvSpPr/>
            <p:nvPr/>
          </p:nvSpPr>
          <p:spPr bwMode="auto">
            <a:xfrm>
              <a:off x="5032" y="210"/>
              <a:ext cx="116" cy="21"/>
            </a:xfrm>
            <a:custGeom>
              <a:avLst/>
              <a:gdLst>
                <a:gd name="T0" fmla="*/ 3 w 33"/>
                <a:gd name="T1" fmla="*/ 5 h 7"/>
                <a:gd name="T2" fmla="*/ 31 w 33"/>
                <a:gd name="T3" fmla="*/ 5 h 7"/>
                <a:gd name="T4" fmla="*/ 31 w 33"/>
                <a:gd name="T5" fmla="*/ 0 h 7"/>
                <a:gd name="T6" fmla="*/ 4 w 33"/>
                <a:gd name="T7" fmla="*/ 0 h 7"/>
                <a:gd name="T8" fmla="*/ 3 w 33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7">
                  <a:moveTo>
                    <a:pt x="3" y="5"/>
                  </a:moveTo>
                  <a:cubicBezTo>
                    <a:pt x="12" y="7"/>
                    <a:pt x="21" y="6"/>
                    <a:pt x="31" y="5"/>
                  </a:cubicBezTo>
                  <a:cubicBezTo>
                    <a:pt x="33" y="4"/>
                    <a:pt x="33" y="0"/>
                    <a:pt x="31" y="0"/>
                  </a:cubicBezTo>
                  <a:cubicBezTo>
                    <a:pt x="22" y="1"/>
                    <a:pt x="13" y="2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96" name="Freeform 145"/>
            <p:cNvSpPr/>
            <p:nvPr/>
          </p:nvSpPr>
          <p:spPr bwMode="auto">
            <a:xfrm>
              <a:off x="4894" y="201"/>
              <a:ext cx="106" cy="21"/>
            </a:xfrm>
            <a:custGeom>
              <a:avLst/>
              <a:gdLst>
                <a:gd name="T0" fmla="*/ 4 w 30"/>
                <a:gd name="T1" fmla="*/ 7 h 7"/>
                <a:gd name="T2" fmla="*/ 26 w 30"/>
                <a:gd name="T3" fmla="*/ 7 h 7"/>
                <a:gd name="T4" fmla="*/ 27 w 30"/>
                <a:gd name="T5" fmla="*/ 2 h 7"/>
                <a:gd name="T6" fmla="*/ 2 w 30"/>
                <a:gd name="T7" fmla="*/ 2 h 7"/>
                <a:gd name="T8" fmla="*/ 4 w 30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7">
                  <a:moveTo>
                    <a:pt x="4" y="7"/>
                  </a:moveTo>
                  <a:cubicBezTo>
                    <a:pt x="11" y="6"/>
                    <a:pt x="18" y="5"/>
                    <a:pt x="26" y="7"/>
                  </a:cubicBezTo>
                  <a:cubicBezTo>
                    <a:pt x="29" y="7"/>
                    <a:pt x="30" y="3"/>
                    <a:pt x="27" y="2"/>
                  </a:cubicBezTo>
                  <a:cubicBezTo>
                    <a:pt x="19" y="0"/>
                    <a:pt x="11" y="1"/>
                    <a:pt x="2" y="2"/>
                  </a:cubicBezTo>
                  <a:cubicBezTo>
                    <a:pt x="0" y="3"/>
                    <a:pt x="1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97" name="Freeform 146"/>
            <p:cNvSpPr/>
            <p:nvPr/>
          </p:nvSpPr>
          <p:spPr bwMode="auto">
            <a:xfrm>
              <a:off x="4732" y="207"/>
              <a:ext cx="102" cy="27"/>
            </a:xfrm>
            <a:custGeom>
              <a:avLst/>
              <a:gdLst>
                <a:gd name="T0" fmla="*/ 3 w 29"/>
                <a:gd name="T1" fmla="*/ 6 h 9"/>
                <a:gd name="T2" fmla="*/ 26 w 29"/>
                <a:gd name="T3" fmla="*/ 6 h 9"/>
                <a:gd name="T4" fmla="*/ 26 w 29"/>
                <a:gd name="T5" fmla="*/ 1 h 9"/>
                <a:gd name="T6" fmla="*/ 4 w 29"/>
                <a:gd name="T7" fmla="*/ 1 h 9"/>
                <a:gd name="T8" fmla="*/ 3 w 29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9">
                  <a:moveTo>
                    <a:pt x="3" y="6"/>
                  </a:moveTo>
                  <a:cubicBezTo>
                    <a:pt x="11" y="9"/>
                    <a:pt x="18" y="6"/>
                    <a:pt x="26" y="6"/>
                  </a:cubicBezTo>
                  <a:cubicBezTo>
                    <a:pt x="29" y="6"/>
                    <a:pt x="29" y="1"/>
                    <a:pt x="26" y="1"/>
                  </a:cubicBezTo>
                  <a:cubicBezTo>
                    <a:pt x="19" y="1"/>
                    <a:pt x="11" y="4"/>
                    <a:pt x="4" y="1"/>
                  </a:cubicBezTo>
                  <a:cubicBezTo>
                    <a:pt x="2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98" name="Freeform 147"/>
            <p:cNvSpPr/>
            <p:nvPr/>
          </p:nvSpPr>
          <p:spPr bwMode="auto">
            <a:xfrm>
              <a:off x="4608" y="210"/>
              <a:ext cx="81" cy="15"/>
            </a:xfrm>
            <a:custGeom>
              <a:avLst/>
              <a:gdLst>
                <a:gd name="T0" fmla="*/ 3 w 23"/>
                <a:gd name="T1" fmla="*/ 5 h 5"/>
                <a:gd name="T2" fmla="*/ 20 w 23"/>
                <a:gd name="T3" fmla="*/ 5 h 5"/>
                <a:gd name="T4" fmla="*/ 20 w 23"/>
                <a:gd name="T5" fmla="*/ 0 h 5"/>
                <a:gd name="T6" fmla="*/ 3 w 23"/>
                <a:gd name="T7" fmla="*/ 0 h 5"/>
                <a:gd name="T8" fmla="*/ 3 w 23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5">
                  <a:moveTo>
                    <a:pt x="3" y="5"/>
                  </a:moveTo>
                  <a:cubicBezTo>
                    <a:pt x="20" y="5"/>
                    <a:pt x="20" y="5"/>
                    <a:pt x="20" y="5"/>
                  </a:cubicBezTo>
                  <a:cubicBezTo>
                    <a:pt x="23" y="5"/>
                    <a:pt x="23" y="0"/>
                    <a:pt x="2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99" name="Freeform 148"/>
            <p:cNvSpPr/>
            <p:nvPr/>
          </p:nvSpPr>
          <p:spPr bwMode="auto">
            <a:xfrm>
              <a:off x="4439" y="201"/>
              <a:ext cx="88" cy="24"/>
            </a:xfrm>
            <a:custGeom>
              <a:avLst/>
              <a:gdLst>
                <a:gd name="T0" fmla="*/ 3 w 25"/>
                <a:gd name="T1" fmla="*/ 6 h 8"/>
                <a:gd name="T2" fmla="*/ 23 w 25"/>
                <a:gd name="T3" fmla="*/ 5 h 8"/>
                <a:gd name="T4" fmla="*/ 20 w 25"/>
                <a:gd name="T5" fmla="*/ 1 h 8"/>
                <a:gd name="T6" fmla="*/ 4 w 25"/>
                <a:gd name="T7" fmla="*/ 1 h 8"/>
                <a:gd name="T8" fmla="*/ 3 w 25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8">
                  <a:moveTo>
                    <a:pt x="3" y="6"/>
                  </a:moveTo>
                  <a:cubicBezTo>
                    <a:pt x="9" y="7"/>
                    <a:pt x="16" y="8"/>
                    <a:pt x="23" y="5"/>
                  </a:cubicBezTo>
                  <a:cubicBezTo>
                    <a:pt x="25" y="4"/>
                    <a:pt x="23" y="0"/>
                    <a:pt x="20" y="1"/>
                  </a:cubicBezTo>
                  <a:cubicBezTo>
                    <a:pt x="15" y="4"/>
                    <a:pt x="9" y="2"/>
                    <a:pt x="4" y="1"/>
                  </a:cubicBezTo>
                  <a:cubicBezTo>
                    <a:pt x="1" y="1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00" name="Freeform 149"/>
            <p:cNvSpPr/>
            <p:nvPr/>
          </p:nvSpPr>
          <p:spPr bwMode="auto">
            <a:xfrm>
              <a:off x="4273" y="204"/>
              <a:ext cx="110" cy="18"/>
            </a:xfrm>
            <a:custGeom>
              <a:avLst/>
              <a:gdLst>
                <a:gd name="T0" fmla="*/ 3 w 31"/>
                <a:gd name="T1" fmla="*/ 6 h 6"/>
                <a:gd name="T2" fmla="*/ 28 w 31"/>
                <a:gd name="T3" fmla="*/ 5 h 6"/>
                <a:gd name="T4" fmla="*/ 28 w 31"/>
                <a:gd name="T5" fmla="*/ 0 h 6"/>
                <a:gd name="T6" fmla="*/ 3 w 31"/>
                <a:gd name="T7" fmla="*/ 1 h 6"/>
                <a:gd name="T8" fmla="*/ 3 w 31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">
                  <a:moveTo>
                    <a:pt x="3" y="6"/>
                  </a:moveTo>
                  <a:cubicBezTo>
                    <a:pt x="11" y="6"/>
                    <a:pt x="20" y="6"/>
                    <a:pt x="28" y="5"/>
                  </a:cubicBezTo>
                  <a:cubicBezTo>
                    <a:pt x="31" y="4"/>
                    <a:pt x="31" y="0"/>
                    <a:pt x="28" y="0"/>
                  </a:cubicBezTo>
                  <a:cubicBezTo>
                    <a:pt x="20" y="1"/>
                    <a:pt x="11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01" name="Freeform 150"/>
            <p:cNvSpPr/>
            <p:nvPr/>
          </p:nvSpPr>
          <p:spPr bwMode="auto">
            <a:xfrm>
              <a:off x="4150" y="201"/>
              <a:ext cx="99" cy="24"/>
            </a:xfrm>
            <a:custGeom>
              <a:avLst/>
              <a:gdLst>
                <a:gd name="T0" fmla="*/ 4 w 28"/>
                <a:gd name="T1" fmla="*/ 8 h 8"/>
                <a:gd name="T2" fmla="*/ 24 w 28"/>
                <a:gd name="T3" fmla="*/ 7 h 8"/>
                <a:gd name="T4" fmla="*/ 25 w 28"/>
                <a:gd name="T5" fmla="*/ 2 h 8"/>
                <a:gd name="T6" fmla="*/ 3 w 28"/>
                <a:gd name="T7" fmla="*/ 3 h 8"/>
                <a:gd name="T8" fmla="*/ 4 w 28"/>
                <a:gd name="T9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4" y="8"/>
                  </a:moveTo>
                  <a:cubicBezTo>
                    <a:pt x="10" y="7"/>
                    <a:pt x="17" y="5"/>
                    <a:pt x="24" y="7"/>
                  </a:cubicBezTo>
                  <a:cubicBezTo>
                    <a:pt x="27" y="7"/>
                    <a:pt x="28" y="3"/>
                    <a:pt x="25" y="2"/>
                  </a:cubicBezTo>
                  <a:cubicBezTo>
                    <a:pt x="18" y="0"/>
                    <a:pt x="10" y="2"/>
                    <a:pt x="3" y="3"/>
                  </a:cubicBezTo>
                  <a:cubicBezTo>
                    <a:pt x="0" y="4"/>
                    <a:pt x="1" y="8"/>
                    <a:pt x="4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02" name="Freeform 151"/>
            <p:cNvSpPr/>
            <p:nvPr/>
          </p:nvSpPr>
          <p:spPr bwMode="auto">
            <a:xfrm>
              <a:off x="4016" y="207"/>
              <a:ext cx="102" cy="24"/>
            </a:xfrm>
            <a:custGeom>
              <a:avLst/>
              <a:gdLst>
                <a:gd name="T0" fmla="*/ 3 w 29"/>
                <a:gd name="T1" fmla="*/ 5 h 8"/>
                <a:gd name="T2" fmla="*/ 25 w 29"/>
                <a:gd name="T3" fmla="*/ 7 h 8"/>
                <a:gd name="T4" fmla="*/ 26 w 29"/>
                <a:gd name="T5" fmla="*/ 2 h 8"/>
                <a:gd name="T6" fmla="*/ 3 w 29"/>
                <a:gd name="T7" fmla="*/ 0 h 8"/>
                <a:gd name="T8" fmla="*/ 3 w 29"/>
                <a:gd name="T9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8">
                  <a:moveTo>
                    <a:pt x="3" y="5"/>
                  </a:moveTo>
                  <a:cubicBezTo>
                    <a:pt x="10" y="5"/>
                    <a:pt x="18" y="5"/>
                    <a:pt x="25" y="7"/>
                  </a:cubicBezTo>
                  <a:cubicBezTo>
                    <a:pt x="28" y="8"/>
                    <a:pt x="29" y="3"/>
                    <a:pt x="26" y="2"/>
                  </a:cubicBezTo>
                  <a:cubicBezTo>
                    <a:pt x="19" y="0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03" name="Freeform 152"/>
            <p:cNvSpPr/>
            <p:nvPr/>
          </p:nvSpPr>
          <p:spPr bwMode="auto">
            <a:xfrm>
              <a:off x="3878" y="213"/>
              <a:ext cx="106" cy="18"/>
            </a:xfrm>
            <a:custGeom>
              <a:avLst/>
              <a:gdLst>
                <a:gd name="T0" fmla="*/ 3 w 30"/>
                <a:gd name="T1" fmla="*/ 6 h 6"/>
                <a:gd name="T2" fmla="*/ 28 w 30"/>
                <a:gd name="T3" fmla="*/ 5 h 6"/>
                <a:gd name="T4" fmla="*/ 28 w 30"/>
                <a:gd name="T5" fmla="*/ 0 h 6"/>
                <a:gd name="T6" fmla="*/ 3 w 30"/>
                <a:gd name="T7" fmla="*/ 1 h 6"/>
                <a:gd name="T8" fmla="*/ 3 w 30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6"/>
                  </a:moveTo>
                  <a:cubicBezTo>
                    <a:pt x="11" y="6"/>
                    <a:pt x="19" y="5"/>
                    <a:pt x="28" y="5"/>
                  </a:cubicBezTo>
                  <a:cubicBezTo>
                    <a:pt x="30" y="5"/>
                    <a:pt x="30" y="0"/>
                    <a:pt x="28" y="0"/>
                  </a:cubicBez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04" name="Freeform 153"/>
            <p:cNvSpPr/>
            <p:nvPr/>
          </p:nvSpPr>
          <p:spPr bwMode="auto">
            <a:xfrm>
              <a:off x="3751" y="207"/>
              <a:ext cx="85" cy="18"/>
            </a:xfrm>
            <a:custGeom>
              <a:avLst/>
              <a:gdLst>
                <a:gd name="T0" fmla="*/ 3 w 24"/>
                <a:gd name="T1" fmla="*/ 5 h 6"/>
                <a:gd name="T2" fmla="*/ 21 w 24"/>
                <a:gd name="T3" fmla="*/ 6 h 6"/>
                <a:gd name="T4" fmla="*/ 21 w 24"/>
                <a:gd name="T5" fmla="*/ 1 h 6"/>
                <a:gd name="T6" fmla="*/ 4 w 24"/>
                <a:gd name="T7" fmla="*/ 0 h 6"/>
                <a:gd name="T8" fmla="*/ 3 w 24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3" y="5"/>
                  </a:moveTo>
                  <a:cubicBezTo>
                    <a:pt x="9" y="6"/>
                    <a:pt x="15" y="6"/>
                    <a:pt x="21" y="6"/>
                  </a:cubicBezTo>
                  <a:cubicBezTo>
                    <a:pt x="24" y="6"/>
                    <a:pt x="24" y="1"/>
                    <a:pt x="21" y="1"/>
                  </a:cubicBezTo>
                  <a:cubicBezTo>
                    <a:pt x="16" y="1"/>
                    <a:pt x="10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05" name="Freeform 154"/>
            <p:cNvSpPr/>
            <p:nvPr/>
          </p:nvSpPr>
          <p:spPr bwMode="auto">
            <a:xfrm>
              <a:off x="3596" y="207"/>
              <a:ext cx="109" cy="24"/>
            </a:xfrm>
            <a:custGeom>
              <a:avLst/>
              <a:gdLst>
                <a:gd name="T0" fmla="*/ 3 w 31"/>
                <a:gd name="T1" fmla="*/ 7 h 8"/>
                <a:gd name="T2" fmla="*/ 28 w 31"/>
                <a:gd name="T3" fmla="*/ 6 h 8"/>
                <a:gd name="T4" fmla="*/ 27 w 31"/>
                <a:gd name="T5" fmla="*/ 1 h 8"/>
                <a:gd name="T6" fmla="*/ 3 w 31"/>
                <a:gd name="T7" fmla="*/ 2 h 8"/>
                <a:gd name="T8" fmla="*/ 3 w 31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8">
                  <a:moveTo>
                    <a:pt x="3" y="7"/>
                  </a:moveTo>
                  <a:cubicBezTo>
                    <a:pt x="11" y="7"/>
                    <a:pt x="20" y="8"/>
                    <a:pt x="28" y="6"/>
                  </a:cubicBezTo>
                  <a:cubicBezTo>
                    <a:pt x="31" y="5"/>
                    <a:pt x="30" y="0"/>
                    <a:pt x="27" y="1"/>
                  </a:cubicBezTo>
                  <a:cubicBezTo>
                    <a:pt x="19" y="4"/>
                    <a:pt x="11" y="2"/>
                    <a:pt x="3" y="2"/>
                  </a:cubicBezTo>
                  <a:cubicBezTo>
                    <a:pt x="0" y="2"/>
                    <a:pt x="0" y="7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06" name="Freeform 155"/>
            <p:cNvSpPr/>
            <p:nvPr/>
          </p:nvSpPr>
          <p:spPr bwMode="auto">
            <a:xfrm>
              <a:off x="3455" y="216"/>
              <a:ext cx="99" cy="18"/>
            </a:xfrm>
            <a:custGeom>
              <a:avLst/>
              <a:gdLst>
                <a:gd name="T0" fmla="*/ 4 w 28"/>
                <a:gd name="T1" fmla="*/ 6 h 6"/>
                <a:gd name="T2" fmla="*/ 25 w 28"/>
                <a:gd name="T3" fmla="*/ 5 h 6"/>
                <a:gd name="T4" fmla="*/ 25 w 28"/>
                <a:gd name="T5" fmla="*/ 0 h 6"/>
                <a:gd name="T6" fmla="*/ 2 w 28"/>
                <a:gd name="T7" fmla="*/ 1 h 6"/>
                <a:gd name="T8" fmla="*/ 4 w 2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4" y="6"/>
                  </a:moveTo>
                  <a:cubicBezTo>
                    <a:pt x="11" y="5"/>
                    <a:pt x="18" y="5"/>
                    <a:pt x="25" y="5"/>
                  </a:cubicBezTo>
                  <a:cubicBezTo>
                    <a:pt x="28" y="5"/>
                    <a:pt x="28" y="0"/>
                    <a:pt x="25" y="0"/>
                  </a:cubicBezTo>
                  <a:cubicBezTo>
                    <a:pt x="18" y="0"/>
                    <a:pt x="10" y="0"/>
                    <a:pt x="2" y="1"/>
                  </a:cubicBezTo>
                  <a:cubicBezTo>
                    <a:pt x="0" y="2"/>
                    <a:pt x="1" y="6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07" name="Freeform 156"/>
            <p:cNvSpPr/>
            <p:nvPr/>
          </p:nvSpPr>
          <p:spPr bwMode="auto">
            <a:xfrm>
              <a:off x="3300" y="204"/>
              <a:ext cx="109" cy="21"/>
            </a:xfrm>
            <a:custGeom>
              <a:avLst/>
              <a:gdLst>
                <a:gd name="T0" fmla="*/ 3 w 31"/>
                <a:gd name="T1" fmla="*/ 5 h 7"/>
                <a:gd name="T2" fmla="*/ 28 w 31"/>
                <a:gd name="T3" fmla="*/ 5 h 7"/>
                <a:gd name="T4" fmla="*/ 28 w 31"/>
                <a:gd name="T5" fmla="*/ 0 h 7"/>
                <a:gd name="T6" fmla="*/ 4 w 31"/>
                <a:gd name="T7" fmla="*/ 0 h 7"/>
                <a:gd name="T8" fmla="*/ 3 w 31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3" y="5"/>
                  </a:moveTo>
                  <a:cubicBezTo>
                    <a:pt x="11" y="7"/>
                    <a:pt x="20" y="5"/>
                    <a:pt x="28" y="5"/>
                  </a:cubicBezTo>
                  <a:cubicBezTo>
                    <a:pt x="31" y="5"/>
                    <a:pt x="31" y="0"/>
                    <a:pt x="28" y="0"/>
                  </a:cubicBezTo>
                  <a:cubicBezTo>
                    <a:pt x="20" y="0"/>
                    <a:pt x="12" y="2"/>
                    <a:pt x="4" y="0"/>
                  </a:cubicBezTo>
                  <a:cubicBezTo>
                    <a:pt x="2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08" name="Freeform 157"/>
            <p:cNvSpPr/>
            <p:nvPr/>
          </p:nvSpPr>
          <p:spPr bwMode="auto">
            <a:xfrm>
              <a:off x="3155" y="207"/>
              <a:ext cx="95" cy="21"/>
            </a:xfrm>
            <a:custGeom>
              <a:avLst/>
              <a:gdLst>
                <a:gd name="T0" fmla="*/ 4 w 27"/>
                <a:gd name="T1" fmla="*/ 7 h 7"/>
                <a:gd name="T2" fmla="*/ 23 w 27"/>
                <a:gd name="T3" fmla="*/ 6 h 7"/>
                <a:gd name="T4" fmla="*/ 24 w 27"/>
                <a:gd name="T5" fmla="*/ 1 h 7"/>
                <a:gd name="T6" fmla="*/ 3 w 27"/>
                <a:gd name="T7" fmla="*/ 2 h 7"/>
                <a:gd name="T8" fmla="*/ 4 w 27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7">
                  <a:moveTo>
                    <a:pt x="4" y="7"/>
                  </a:moveTo>
                  <a:cubicBezTo>
                    <a:pt x="10" y="6"/>
                    <a:pt x="17" y="4"/>
                    <a:pt x="23" y="6"/>
                  </a:cubicBezTo>
                  <a:cubicBezTo>
                    <a:pt x="26" y="6"/>
                    <a:pt x="27" y="2"/>
                    <a:pt x="24" y="1"/>
                  </a:cubicBezTo>
                  <a:cubicBezTo>
                    <a:pt x="17" y="0"/>
                    <a:pt x="10" y="1"/>
                    <a:pt x="3" y="2"/>
                  </a:cubicBezTo>
                  <a:cubicBezTo>
                    <a:pt x="0" y="3"/>
                    <a:pt x="1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09" name="Freeform 158"/>
            <p:cNvSpPr/>
            <p:nvPr/>
          </p:nvSpPr>
          <p:spPr bwMode="auto">
            <a:xfrm>
              <a:off x="2982" y="204"/>
              <a:ext cx="120" cy="30"/>
            </a:xfrm>
            <a:custGeom>
              <a:avLst/>
              <a:gdLst>
                <a:gd name="T0" fmla="*/ 3 w 34"/>
                <a:gd name="T1" fmla="*/ 9 h 10"/>
                <a:gd name="T2" fmla="*/ 16 w 34"/>
                <a:gd name="T3" fmla="*/ 8 h 10"/>
                <a:gd name="T4" fmla="*/ 29 w 34"/>
                <a:gd name="T5" fmla="*/ 9 h 10"/>
                <a:gd name="T6" fmla="*/ 32 w 34"/>
                <a:gd name="T7" fmla="*/ 5 h 10"/>
                <a:gd name="T8" fmla="*/ 3 w 34"/>
                <a:gd name="T9" fmla="*/ 4 h 10"/>
                <a:gd name="T10" fmla="*/ 3 w 34"/>
                <a:gd name="T11" fmla="*/ 9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" h="10">
                  <a:moveTo>
                    <a:pt x="3" y="9"/>
                  </a:moveTo>
                  <a:cubicBezTo>
                    <a:pt x="8" y="9"/>
                    <a:pt x="12" y="8"/>
                    <a:pt x="16" y="8"/>
                  </a:cubicBezTo>
                  <a:cubicBezTo>
                    <a:pt x="21" y="7"/>
                    <a:pt x="26" y="7"/>
                    <a:pt x="29" y="9"/>
                  </a:cubicBezTo>
                  <a:cubicBezTo>
                    <a:pt x="32" y="10"/>
                    <a:pt x="34" y="6"/>
                    <a:pt x="32" y="5"/>
                  </a:cubicBezTo>
                  <a:cubicBezTo>
                    <a:pt x="23" y="0"/>
                    <a:pt x="12" y="4"/>
                    <a:pt x="3" y="4"/>
                  </a:cubicBezTo>
                  <a:cubicBezTo>
                    <a:pt x="0" y="4"/>
                    <a:pt x="0" y="9"/>
                    <a:pt x="3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10" name="Freeform 159"/>
            <p:cNvSpPr/>
            <p:nvPr/>
          </p:nvSpPr>
          <p:spPr bwMode="auto">
            <a:xfrm>
              <a:off x="2841" y="213"/>
              <a:ext cx="106" cy="24"/>
            </a:xfrm>
            <a:custGeom>
              <a:avLst/>
              <a:gdLst>
                <a:gd name="T0" fmla="*/ 2 w 30"/>
                <a:gd name="T1" fmla="*/ 6 h 8"/>
                <a:gd name="T2" fmla="*/ 27 w 30"/>
                <a:gd name="T3" fmla="*/ 5 h 8"/>
                <a:gd name="T4" fmla="*/ 26 w 30"/>
                <a:gd name="T5" fmla="*/ 0 h 8"/>
                <a:gd name="T6" fmla="*/ 4 w 30"/>
                <a:gd name="T7" fmla="*/ 1 h 8"/>
                <a:gd name="T8" fmla="*/ 2 w 30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8">
                  <a:moveTo>
                    <a:pt x="2" y="6"/>
                  </a:moveTo>
                  <a:cubicBezTo>
                    <a:pt x="11" y="8"/>
                    <a:pt x="19" y="6"/>
                    <a:pt x="27" y="5"/>
                  </a:cubicBezTo>
                  <a:cubicBezTo>
                    <a:pt x="30" y="4"/>
                    <a:pt x="29" y="0"/>
                    <a:pt x="26" y="0"/>
                  </a:cubicBezTo>
                  <a:cubicBezTo>
                    <a:pt x="18" y="1"/>
                    <a:pt x="11" y="3"/>
                    <a:pt x="4" y="1"/>
                  </a:cubicBezTo>
                  <a:cubicBezTo>
                    <a:pt x="1" y="1"/>
                    <a:pt x="0" y="5"/>
                    <a:pt x="2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11" name="Freeform 160"/>
            <p:cNvSpPr/>
            <p:nvPr/>
          </p:nvSpPr>
          <p:spPr bwMode="auto">
            <a:xfrm>
              <a:off x="2686" y="210"/>
              <a:ext cx="85" cy="18"/>
            </a:xfrm>
            <a:custGeom>
              <a:avLst/>
              <a:gdLst>
                <a:gd name="T0" fmla="*/ 3 w 24"/>
                <a:gd name="T1" fmla="*/ 6 h 6"/>
                <a:gd name="T2" fmla="*/ 20 w 24"/>
                <a:gd name="T3" fmla="*/ 6 h 6"/>
                <a:gd name="T4" fmla="*/ 21 w 24"/>
                <a:gd name="T5" fmla="*/ 1 h 6"/>
                <a:gd name="T6" fmla="*/ 3 w 24"/>
                <a:gd name="T7" fmla="*/ 1 h 6"/>
                <a:gd name="T8" fmla="*/ 3 w 24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3" y="6"/>
                  </a:moveTo>
                  <a:cubicBezTo>
                    <a:pt x="9" y="6"/>
                    <a:pt x="14" y="5"/>
                    <a:pt x="20" y="6"/>
                  </a:cubicBezTo>
                  <a:cubicBezTo>
                    <a:pt x="23" y="6"/>
                    <a:pt x="24" y="2"/>
                    <a:pt x="21" y="1"/>
                  </a:cubicBezTo>
                  <a:cubicBezTo>
                    <a:pt x="15" y="0"/>
                    <a:pt x="9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12" name="Freeform 161"/>
            <p:cNvSpPr/>
            <p:nvPr/>
          </p:nvSpPr>
          <p:spPr bwMode="auto">
            <a:xfrm>
              <a:off x="2531" y="210"/>
              <a:ext cx="95" cy="18"/>
            </a:xfrm>
            <a:custGeom>
              <a:avLst/>
              <a:gdLst>
                <a:gd name="T0" fmla="*/ 3 w 27"/>
                <a:gd name="T1" fmla="*/ 5 h 6"/>
                <a:gd name="T2" fmla="*/ 24 w 27"/>
                <a:gd name="T3" fmla="*/ 6 h 6"/>
                <a:gd name="T4" fmla="*/ 24 w 27"/>
                <a:gd name="T5" fmla="*/ 1 h 6"/>
                <a:gd name="T6" fmla="*/ 4 w 27"/>
                <a:gd name="T7" fmla="*/ 0 h 6"/>
                <a:gd name="T8" fmla="*/ 3 w 27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3" y="5"/>
                  </a:moveTo>
                  <a:cubicBezTo>
                    <a:pt x="10" y="6"/>
                    <a:pt x="17" y="6"/>
                    <a:pt x="24" y="6"/>
                  </a:cubicBezTo>
                  <a:cubicBezTo>
                    <a:pt x="27" y="6"/>
                    <a:pt x="27" y="1"/>
                    <a:pt x="24" y="1"/>
                  </a:cubicBezTo>
                  <a:cubicBezTo>
                    <a:pt x="17" y="1"/>
                    <a:pt x="11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13" name="Freeform 162"/>
            <p:cNvSpPr/>
            <p:nvPr/>
          </p:nvSpPr>
          <p:spPr bwMode="auto">
            <a:xfrm>
              <a:off x="2393" y="213"/>
              <a:ext cx="102" cy="18"/>
            </a:xfrm>
            <a:custGeom>
              <a:avLst/>
              <a:gdLst>
                <a:gd name="T0" fmla="*/ 2 w 29"/>
                <a:gd name="T1" fmla="*/ 6 h 6"/>
                <a:gd name="T2" fmla="*/ 26 w 29"/>
                <a:gd name="T3" fmla="*/ 5 h 6"/>
                <a:gd name="T4" fmla="*/ 26 w 29"/>
                <a:gd name="T5" fmla="*/ 0 h 6"/>
                <a:gd name="T6" fmla="*/ 2 w 29"/>
                <a:gd name="T7" fmla="*/ 1 h 6"/>
                <a:gd name="T8" fmla="*/ 2 w 2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" y="6"/>
                  </a:moveTo>
                  <a:cubicBezTo>
                    <a:pt x="10" y="5"/>
                    <a:pt x="18" y="5"/>
                    <a:pt x="26" y="5"/>
                  </a:cubicBezTo>
                  <a:cubicBezTo>
                    <a:pt x="29" y="5"/>
                    <a:pt x="29" y="0"/>
                    <a:pt x="26" y="0"/>
                  </a:cubicBezTo>
                  <a:cubicBezTo>
                    <a:pt x="18" y="0"/>
                    <a:pt x="10" y="0"/>
                    <a:pt x="2" y="1"/>
                  </a:cubicBezTo>
                  <a:cubicBezTo>
                    <a:pt x="0" y="2"/>
                    <a:pt x="0" y="6"/>
                    <a:pt x="2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14" name="Freeform 163"/>
            <p:cNvSpPr/>
            <p:nvPr/>
          </p:nvSpPr>
          <p:spPr bwMode="auto">
            <a:xfrm>
              <a:off x="2231" y="216"/>
              <a:ext cx="116" cy="18"/>
            </a:xfrm>
            <a:custGeom>
              <a:avLst/>
              <a:gdLst>
                <a:gd name="T0" fmla="*/ 3 w 33"/>
                <a:gd name="T1" fmla="*/ 5 h 6"/>
                <a:gd name="T2" fmla="*/ 29 w 33"/>
                <a:gd name="T3" fmla="*/ 6 h 6"/>
                <a:gd name="T4" fmla="*/ 30 w 33"/>
                <a:gd name="T5" fmla="*/ 6 h 6"/>
                <a:gd name="T6" fmla="*/ 30 w 33"/>
                <a:gd name="T7" fmla="*/ 6 h 6"/>
                <a:gd name="T8" fmla="*/ 30 w 33"/>
                <a:gd name="T9" fmla="*/ 1 h 6"/>
                <a:gd name="T10" fmla="*/ 4 w 33"/>
                <a:gd name="T11" fmla="*/ 0 h 6"/>
                <a:gd name="T12" fmla="*/ 3 w 33"/>
                <a:gd name="T13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6">
                  <a:moveTo>
                    <a:pt x="3" y="5"/>
                  </a:moveTo>
                  <a:cubicBezTo>
                    <a:pt x="11" y="6"/>
                    <a:pt x="21" y="5"/>
                    <a:pt x="29" y="6"/>
                  </a:cubicBezTo>
                  <a:cubicBezTo>
                    <a:pt x="30" y="6"/>
                    <a:pt x="30" y="6"/>
                    <a:pt x="30" y="6"/>
                  </a:cubicBezTo>
                  <a:cubicBezTo>
                    <a:pt x="30" y="6"/>
                    <a:pt x="30" y="6"/>
                    <a:pt x="30" y="6"/>
                  </a:cubicBezTo>
                  <a:cubicBezTo>
                    <a:pt x="33" y="6"/>
                    <a:pt x="33" y="2"/>
                    <a:pt x="30" y="1"/>
                  </a:cubicBezTo>
                  <a:cubicBezTo>
                    <a:pt x="21" y="1"/>
                    <a:pt x="12" y="2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15" name="Freeform 164"/>
            <p:cNvSpPr/>
            <p:nvPr/>
          </p:nvSpPr>
          <p:spPr bwMode="auto">
            <a:xfrm>
              <a:off x="2100" y="222"/>
              <a:ext cx="103" cy="15"/>
            </a:xfrm>
            <a:custGeom>
              <a:avLst/>
              <a:gdLst>
                <a:gd name="T0" fmla="*/ 3 w 29"/>
                <a:gd name="T1" fmla="*/ 5 h 5"/>
                <a:gd name="T2" fmla="*/ 26 w 29"/>
                <a:gd name="T3" fmla="*/ 5 h 5"/>
                <a:gd name="T4" fmla="*/ 26 w 29"/>
                <a:gd name="T5" fmla="*/ 0 h 5"/>
                <a:gd name="T6" fmla="*/ 3 w 29"/>
                <a:gd name="T7" fmla="*/ 0 h 5"/>
                <a:gd name="T8" fmla="*/ 3 w 29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5">
                  <a:moveTo>
                    <a:pt x="3" y="5"/>
                  </a:moveTo>
                  <a:cubicBezTo>
                    <a:pt x="26" y="5"/>
                    <a:pt x="26" y="5"/>
                    <a:pt x="26" y="5"/>
                  </a:cubicBezTo>
                  <a:cubicBezTo>
                    <a:pt x="29" y="5"/>
                    <a:pt x="29" y="0"/>
                    <a:pt x="26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16" name="Freeform 165"/>
            <p:cNvSpPr/>
            <p:nvPr/>
          </p:nvSpPr>
          <p:spPr bwMode="auto">
            <a:xfrm>
              <a:off x="1984" y="216"/>
              <a:ext cx="99" cy="24"/>
            </a:xfrm>
            <a:custGeom>
              <a:avLst/>
              <a:gdLst>
                <a:gd name="T0" fmla="*/ 4 w 28"/>
                <a:gd name="T1" fmla="*/ 6 h 8"/>
                <a:gd name="T2" fmla="*/ 24 w 28"/>
                <a:gd name="T3" fmla="*/ 7 h 8"/>
                <a:gd name="T4" fmla="*/ 25 w 28"/>
                <a:gd name="T5" fmla="*/ 3 h 8"/>
                <a:gd name="T6" fmla="*/ 3 w 28"/>
                <a:gd name="T7" fmla="*/ 1 h 8"/>
                <a:gd name="T8" fmla="*/ 4 w 28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4" y="6"/>
                  </a:moveTo>
                  <a:cubicBezTo>
                    <a:pt x="11" y="4"/>
                    <a:pt x="17" y="5"/>
                    <a:pt x="24" y="7"/>
                  </a:cubicBezTo>
                  <a:cubicBezTo>
                    <a:pt x="27" y="8"/>
                    <a:pt x="28" y="3"/>
                    <a:pt x="25" y="3"/>
                  </a:cubicBezTo>
                  <a:cubicBezTo>
                    <a:pt x="18" y="0"/>
                    <a:pt x="10" y="0"/>
                    <a:pt x="3" y="1"/>
                  </a:cubicBezTo>
                  <a:cubicBezTo>
                    <a:pt x="0" y="2"/>
                    <a:pt x="1" y="7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17" name="Freeform 166"/>
            <p:cNvSpPr/>
            <p:nvPr/>
          </p:nvSpPr>
          <p:spPr bwMode="auto">
            <a:xfrm>
              <a:off x="1857" y="207"/>
              <a:ext cx="99" cy="18"/>
            </a:xfrm>
            <a:custGeom>
              <a:avLst/>
              <a:gdLst>
                <a:gd name="T0" fmla="*/ 3 w 28"/>
                <a:gd name="T1" fmla="*/ 5 h 6"/>
                <a:gd name="T2" fmla="*/ 25 w 28"/>
                <a:gd name="T3" fmla="*/ 6 h 6"/>
                <a:gd name="T4" fmla="*/ 25 w 28"/>
                <a:gd name="T5" fmla="*/ 1 h 6"/>
                <a:gd name="T6" fmla="*/ 3 w 28"/>
                <a:gd name="T7" fmla="*/ 0 h 6"/>
                <a:gd name="T8" fmla="*/ 3 w 28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3" y="5"/>
                  </a:moveTo>
                  <a:cubicBezTo>
                    <a:pt x="10" y="6"/>
                    <a:pt x="17" y="6"/>
                    <a:pt x="25" y="6"/>
                  </a:cubicBezTo>
                  <a:cubicBezTo>
                    <a:pt x="28" y="6"/>
                    <a:pt x="28" y="1"/>
                    <a:pt x="25" y="1"/>
                  </a:cubicBezTo>
                  <a:cubicBezTo>
                    <a:pt x="17" y="1"/>
                    <a:pt x="10" y="1"/>
                    <a:pt x="3" y="0"/>
                  </a:cubicBezTo>
                  <a:cubicBezTo>
                    <a:pt x="0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18" name="Freeform 167"/>
            <p:cNvSpPr/>
            <p:nvPr/>
          </p:nvSpPr>
          <p:spPr bwMode="auto">
            <a:xfrm>
              <a:off x="1723" y="213"/>
              <a:ext cx="109" cy="21"/>
            </a:xfrm>
            <a:custGeom>
              <a:avLst/>
              <a:gdLst>
                <a:gd name="T0" fmla="*/ 4 w 31"/>
                <a:gd name="T1" fmla="*/ 7 h 7"/>
                <a:gd name="T2" fmla="*/ 28 w 31"/>
                <a:gd name="T3" fmla="*/ 5 h 7"/>
                <a:gd name="T4" fmla="*/ 28 w 31"/>
                <a:gd name="T5" fmla="*/ 0 h 7"/>
                <a:gd name="T6" fmla="*/ 3 w 31"/>
                <a:gd name="T7" fmla="*/ 2 h 7"/>
                <a:gd name="T8" fmla="*/ 4 w 31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4" y="7"/>
                  </a:moveTo>
                  <a:cubicBezTo>
                    <a:pt x="12" y="5"/>
                    <a:pt x="20" y="5"/>
                    <a:pt x="28" y="5"/>
                  </a:cubicBezTo>
                  <a:cubicBezTo>
                    <a:pt x="31" y="5"/>
                    <a:pt x="31" y="0"/>
                    <a:pt x="28" y="0"/>
                  </a:cubicBezTo>
                  <a:cubicBezTo>
                    <a:pt x="20" y="0"/>
                    <a:pt x="11" y="1"/>
                    <a:pt x="3" y="2"/>
                  </a:cubicBezTo>
                  <a:cubicBezTo>
                    <a:pt x="0" y="3"/>
                    <a:pt x="1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19" name="Freeform 168"/>
            <p:cNvSpPr/>
            <p:nvPr/>
          </p:nvSpPr>
          <p:spPr bwMode="auto">
            <a:xfrm>
              <a:off x="1592" y="210"/>
              <a:ext cx="103" cy="21"/>
            </a:xfrm>
            <a:custGeom>
              <a:avLst/>
              <a:gdLst>
                <a:gd name="T0" fmla="*/ 3 w 29"/>
                <a:gd name="T1" fmla="*/ 5 h 7"/>
                <a:gd name="T2" fmla="*/ 26 w 29"/>
                <a:gd name="T3" fmla="*/ 6 h 7"/>
                <a:gd name="T4" fmla="*/ 26 w 29"/>
                <a:gd name="T5" fmla="*/ 1 h 7"/>
                <a:gd name="T6" fmla="*/ 3 w 29"/>
                <a:gd name="T7" fmla="*/ 0 h 7"/>
                <a:gd name="T8" fmla="*/ 3 w 29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7">
                  <a:moveTo>
                    <a:pt x="3" y="5"/>
                  </a:moveTo>
                  <a:cubicBezTo>
                    <a:pt x="11" y="5"/>
                    <a:pt x="18" y="7"/>
                    <a:pt x="26" y="6"/>
                  </a:cubicBezTo>
                  <a:cubicBezTo>
                    <a:pt x="29" y="6"/>
                    <a:pt x="29" y="1"/>
                    <a:pt x="26" y="1"/>
                  </a:cubicBezTo>
                  <a:cubicBezTo>
                    <a:pt x="18" y="2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20" name="Freeform 169"/>
            <p:cNvSpPr/>
            <p:nvPr/>
          </p:nvSpPr>
          <p:spPr bwMode="auto">
            <a:xfrm>
              <a:off x="1444" y="210"/>
              <a:ext cx="103" cy="18"/>
            </a:xfrm>
            <a:custGeom>
              <a:avLst/>
              <a:gdLst>
                <a:gd name="T0" fmla="*/ 3 w 29"/>
                <a:gd name="T1" fmla="*/ 6 h 6"/>
                <a:gd name="T2" fmla="*/ 26 w 29"/>
                <a:gd name="T3" fmla="*/ 5 h 6"/>
                <a:gd name="T4" fmla="*/ 26 w 29"/>
                <a:gd name="T5" fmla="*/ 0 h 6"/>
                <a:gd name="T6" fmla="*/ 3 w 29"/>
                <a:gd name="T7" fmla="*/ 1 h 6"/>
                <a:gd name="T8" fmla="*/ 3 w 2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3" y="6"/>
                  </a:moveTo>
                  <a:cubicBezTo>
                    <a:pt x="10" y="6"/>
                    <a:pt x="18" y="6"/>
                    <a:pt x="26" y="5"/>
                  </a:cubicBezTo>
                  <a:cubicBezTo>
                    <a:pt x="29" y="4"/>
                    <a:pt x="29" y="0"/>
                    <a:pt x="26" y="0"/>
                  </a:cubicBezTo>
                  <a:cubicBezTo>
                    <a:pt x="18" y="1"/>
                    <a:pt x="10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21" name="Freeform 170"/>
            <p:cNvSpPr/>
            <p:nvPr/>
          </p:nvSpPr>
          <p:spPr bwMode="auto">
            <a:xfrm>
              <a:off x="1296" y="207"/>
              <a:ext cx="88" cy="18"/>
            </a:xfrm>
            <a:custGeom>
              <a:avLst/>
              <a:gdLst>
                <a:gd name="T0" fmla="*/ 2 w 25"/>
                <a:gd name="T1" fmla="*/ 5 h 6"/>
                <a:gd name="T2" fmla="*/ 21 w 25"/>
                <a:gd name="T3" fmla="*/ 6 h 6"/>
                <a:gd name="T4" fmla="*/ 22 w 25"/>
                <a:gd name="T5" fmla="*/ 1 h 6"/>
                <a:gd name="T6" fmla="*/ 2 w 25"/>
                <a:gd name="T7" fmla="*/ 0 h 6"/>
                <a:gd name="T8" fmla="*/ 2 w 25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2" y="5"/>
                  </a:moveTo>
                  <a:cubicBezTo>
                    <a:pt x="9" y="5"/>
                    <a:pt x="15" y="5"/>
                    <a:pt x="21" y="6"/>
                  </a:cubicBezTo>
                  <a:cubicBezTo>
                    <a:pt x="24" y="6"/>
                    <a:pt x="25" y="2"/>
                    <a:pt x="22" y="1"/>
                  </a:cubicBezTo>
                  <a:cubicBezTo>
                    <a:pt x="16" y="0"/>
                    <a:pt x="9" y="0"/>
                    <a:pt x="2" y="0"/>
                  </a:cubicBezTo>
                  <a:cubicBezTo>
                    <a:pt x="0" y="0"/>
                    <a:pt x="0" y="5"/>
                    <a:pt x="2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22" name="Freeform 171"/>
            <p:cNvSpPr/>
            <p:nvPr/>
          </p:nvSpPr>
          <p:spPr bwMode="auto">
            <a:xfrm>
              <a:off x="1155" y="204"/>
              <a:ext cx="102" cy="18"/>
            </a:xfrm>
            <a:custGeom>
              <a:avLst/>
              <a:gdLst>
                <a:gd name="T0" fmla="*/ 3 w 29"/>
                <a:gd name="T1" fmla="*/ 6 h 6"/>
                <a:gd name="T2" fmla="*/ 26 w 29"/>
                <a:gd name="T3" fmla="*/ 6 h 6"/>
                <a:gd name="T4" fmla="*/ 26 w 29"/>
                <a:gd name="T5" fmla="*/ 1 h 6"/>
                <a:gd name="T6" fmla="*/ 3 w 29"/>
                <a:gd name="T7" fmla="*/ 1 h 6"/>
                <a:gd name="T8" fmla="*/ 3 w 2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3" y="6"/>
                  </a:moveTo>
                  <a:cubicBezTo>
                    <a:pt x="11" y="6"/>
                    <a:pt x="18" y="5"/>
                    <a:pt x="26" y="6"/>
                  </a:cubicBezTo>
                  <a:cubicBezTo>
                    <a:pt x="29" y="6"/>
                    <a:pt x="28" y="2"/>
                    <a:pt x="26" y="1"/>
                  </a:cubicBezTo>
                  <a:cubicBezTo>
                    <a:pt x="18" y="0"/>
                    <a:pt x="11" y="1"/>
                    <a:pt x="3" y="1"/>
                  </a:cubicBezTo>
                  <a:cubicBezTo>
                    <a:pt x="1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23" name="Freeform 172"/>
            <p:cNvSpPr/>
            <p:nvPr/>
          </p:nvSpPr>
          <p:spPr bwMode="auto">
            <a:xfrm>
              <a:off x="1046" y="201"/>
              <a:ext cx="91" cy="24"/>
            </a:xfrm>
            <a:custGeom>
              <a:avLst/>
              <a:gdLst>
                <a:gd name="T0" fmla="*/ 4 w 26"/>
                <a:gd name="T1" fmla="*/ 7 h 8"/>
                <a:gd name="T2" fmla="*/ 22 w 26"/>
                <a:gd name="T3" fmla="*/ 7 h 8"/>
                <a:gd name="T4" fmla="*/ 23 w 26"/>
                <a:gd name="T5" fmla="*/ 2 h 8"/>
                <a:gd name="T6" fmla="*/ 3 w 26"/>
                <a:gd name="T7" fmla="*/ 2 h 8"/>
                <a:gd name="T8" fmla="*/ 4 w 26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8">
                  <a:moveTo>
                    <a:pt x="4" y="7"/>
                  </a:moveTo>
                  <a:cubicBezTo>
                    <a:pt x="10" y="6"/>
                    <a:pt x="17" y="5"/>
                    <a:pt x="22" y="7"/>
                  </a:cubicBezTo>
                  <a:cubicBezTo>
                    <a:pt x="25" y="8"/>
                    <a:pt x="26" y="3"/>
                    <a:pt x="23" y="2"/>
                  </a:cubicBezTo>
                  <a:cubicBezTo>
                    <a:pt x="17" y="0"/>
                    <a:pt x="10" y="1"/>
                    <a:pt x="3" y="2"/>
                  </a:cubicBezTo>
                  <a:cubicBezTo>
                    <a:pt x="0" y="3"/>
                    <a:pt x="2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24" name="Freeform 173"/>
            <p:cNvSpPr/>
            <p:nvPr/>
          </p:nvSpPr>
          <p:spPr bwMode="auto">
            <a:xfrm>
              <a:off x="894" y="204"/>
              <a:ext cx="106" cy="18"/>
            </a:xfrm>
            <a:custGeom>
              <a:avLst/>
              <a:gdLst>
                <a:gd name="T0" fmla="*/ 3 w 30"/>
                <a:gd name="T1" fmla="*/ 5 h 6"/>
                <a:gd name="T2" fmla="*/ 27 w 30"/>
                <a:gd name="T3" fmla="*/ 6 h 6"/>
                <a:gd name="T4" fmla="*/ 27 w 30"/>
                <a:gd name="T5" fmla="*/ 1 h 6"/>
                <a:gd name="T6" fmla="*/ 3 w 30"/>
                <a:gd name="T7" fmla="*/ 0 h 6"/>
                <a:gd name="T8" fmla="*/ 3 w 30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5"/>
                  </a:moveTo>
                  <a:cubicBezTo>
                    <a:pt x="11" y="5"/>
                    <a:pt x="19" y="5"/>
                    <a:pt x="27" y="6"/>
                  </a:cubicBezTo>
                  <a:cubicBezTo>
                    <a:pt x="30" y="6"/>
                    <a:pt x="30" y="2"/>
                    <a:pt x="27" y="1"/>
                  </a:cubicBezTo>
                  <a:cubicBezTo>
                    <a:pt x="19" y="0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25" name="Freeform 174"/>
            <p:cNvSpPr/>
            <p:nvPr/>
          </p:nvSpPr>
          <p:spPr bwMode="auto">
            <a:xfrm>
              <a:off x="756" y="201"/>
              <a:ext cx="106" cy="24"/>
            </a:xfrm>
            <a:custGeom>
              <a:avLst/>
              <a:gdLst>
                <a:gd name="T0" fmla="*/ 3 w 30"/>
                <a:gd name="T1" fmla="*/ 6 h 8"/>
                <a:gd name="T2" fmla="*/ 27 w 30"/>
                <a:gd name="T3" fmla="*/ 7 h 8"/>
                <a:gd name="T4" fmla="*/ 27 w 30"/>
                <a:gd name="T5" fmla="*/ 2 h 8"/>
                <a:gd name="T6" fmla="*/ 4 w 30"/>
                <a:gd name="T7" fmla="*/ 1 h 8"/>
                <a:gd name="T8" fmla="*/ 3 w 30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8">
                  <a:moveTo>
                    <a:pt x="3" y="6"/>
                  </a:moveTo>
                  <a:cubicBezTo>
                    <a:pt x="11" y="8"/>
                    <a:pt x="19" y="7"/>
                    <a:pt x="27" y="7"/>
                  </a:cubicBezTo>
                  <a:cubicBezTo>
                    <a:pt x="30" y="7"/>
                    <a:pt x="30" y="2"/>
                    <a:pt x="27" y="2"/>
                  </a:cubicBezTo>
                  <a:cubicBezTo>
                    <a:pt x="19" y="2"/>
                    <a:pt x="12" y="3"/>
                    <a:pt x="4" y="1"/>
                  </a:cubicBezTo>
                  <a:cubicBezTo>
                    <a:pt x="1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26" name="Freeform 175"/>
            <p:cNvSpPr/>
            <p:nvPr/>
          </p:nvSpPr>
          <p:spPr bwMode="auto">
            <a:xfrm>
              <a:off x="629" y="201"/>
              <a:ext cx="92" cy="18"/>
            </a:xfrm>
            <a:custGeom>
              <a:avLst/>
              <a:gdLst>
                <a:gd name="T0" fmla="*/ 3 w 26"/>
                <a:gd name="T1" fmla="*/ 5 h 6"/>
                <a:gd name="T2" fmla="*/ 22 w 26"/>
                <a:gd name="T3" fmla="*/ 6 h 6"/>
                <a:gd name="T4" fmla="*/ 23 w 26"/>
                <a:gd name="T5" fmla="*/ 1 h 6"/>
                <a:gd name="T6" fmla="*/ 3 w 26"/>
                <a:gd name="T7" fmla="*/ 0 h 6"/>
                <a:gd name="T8" fmla="*/ 3 w 26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3" y="5"/>
                  </a:moveTo>
                  <a:cubicBezTo>
                    <a:pt x="9" y="5"/>
                    <a:pt x="16" y="5"/>
                    <a:pt x="22" y="6"/>
                  </a:cubicBezTo>
                  <a:cubicBezTo>
                    <a:pt x="25" y="6"/>
                    <a:pt x="26" y="2"/>
                    <a:pt x="23" y="1"/>
                  </a:cubicBezTo>
                  <a:cubicBezTo>
                    <a:pt x="17" y="0"/>
                    <a:pt x="10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27" name="Freeform 176"/>
            <p:cNvSpPr/>
            <p:nvPr/>
          </p:nvSpPr>
          <p:spPr bwMode="auto">
            <a:xfrm>
              <a:off x="488" y="195"/>
              <a:ext cx="113" cy="27"/>
            </a:xfrm>
            <a:custGeom>
              <a:avLst/>
              <a:gdLst>
                <a:gd name="T0" fmla="*/ 4 w 32"/>
                <a:gd name="T1" fmla="*/ 8 h 9"/>
                <a:gd name="T2" fmla="*/ 29 w 32"/>
                <a:gd name="T3" fmla="*/ 7 h 9"/>
                <a:gd name="T4" fmla="*/ 29 w 32"/>
                <a:gd name="T5" fmla="*/ 2 h 9"/>
                <a:gd name="T6" fmla="*/ 3 w 32"/>
                <a:gd name="T7" fmla="*/ 3 h 9"/>
                <a:gd name="T8" fmla="*/ 4 w 32"/>
                <a:gd name="T9" fmla="*/ 8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9">
                  <a:moveTo>
                    <a:pt x="4" y="8"/>
                  </a:moveTo>
                  <a:cubicBezTo>
                    <a:pt x="12" y="5"/>
                    <a:pt x="21" y="7"/>
                    <a:pt x="29" y="7"/>
                  </a:cubicBezTo>
                  <a:cubicBezTo>
                    <a:pt x="32" y="7"/>
                    <a:pt x="32" y="2"/>
                    <a:pt x="29" y="2"/>
                  </a:cubicBezTo>
                  <a:cubicBezTo>
                    <a:pt x="21" y="2"/>
                    <a:pt x="11" y="0"/>
                    <a:pt x="3" y="3"/>
                  </a:cubicBezTo>
                  <a:cubicBezTo>
                    <a:pt x="0" y="4"/>
                    <a:pt x="2" y="9"/>
                    <a:pt x="4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28" name="Freeform 177"/>
            <p:cNvSpPr/>
            <p:nvPr/>
          </p:nvSpPr>
          <p:spPr bwMode="auto">
            <a:xfrm>
              <a:off x="368" y="204"/>
              <a:ext cx="96" cy="18"/>
            </a:xfrm>
            <a:custGeom>
              <a:avLst/>
              <a:gdLst>
                <a:gd name="T0" fmla="*/ 5 w 27"/>
                <a:gd name="T1" fmla="*/ 6 h 6"/>
                <a:gd name="T2" fmla="*/ 24 w 27"/>
                <a:gd name="T3" fmla="*/ 5 h 6"/>
                <a:gd name="T4" fmla="*/ 24 w 27"/>
                <a:gd name="T5" fmla="*/ 0 h 6"/>
                <a:gd name="T6" fmla="*/ 3 w 27"/>
                <a:gd name="T7" fmla="*/ 1 h 6"/>
                <a:gd name="T8" fmla="*/ 5 w 2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5" y="6"/>
                  </a:moveTo>
                  <a:cubicBezTo>
                    <a:pt x="11" y="5"/>
                    <a:pt x="18" y="5"/>
                    <a:pt x="24" y="5"/>
                  </a:cubicBezTo>
                  <a:cubicBezTo>
                    <a:pt x="27" y="5"/>
                    <a:pt x="27" y="0"/>
                    <a:pt x="24" y="0"/>
                  </a:cubicBezTo>
                  <a:cubicBezTo>
                    <a:pt x="17" y="0"/>
                    <a:pt x="10" y="0"/>
                    <a:pt x="3" y="1"/>
                  </a:cubicBezTo>
                  <a:cubicBezTo>
                    <a:pt x="0" y="2"/>
                    <a:pt x="2" y="6"/>
                    <a:pt x="5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29" name="Freeform 178"/>
            <p:cNvSpPr/>
            <p:nvPr/>
          </p:nvSpPr>
          <p:spPr bwMode="auto">
            <a:xfrm>
              <a:off x="256" y="201"/>
              <a:ext cx="105" cy="18"/>
            </a:xfrm>
            <a:custGeom>
              <a:avLst/>
              <a:gdLst>
                <a:gd name="T0" fmla="*/ 3 w 30"/>
                <a:gd name="T1" fmla="*/ 6 h 6"/>
                <a:gd name="T2" fmla="*/ 28 w 30"/>
                <a:gd name="T3" fmla="*/ 5 h 6"/>
                <a:gd name="T4" fmla="*/ 28 w 30"/>
                <a:gd name="T5" fmla="*/ 0 h 6"/>
                <a:gd name="T6" fmla="*/ 3 w 30"/>
                <a:gd name="T7" fmla="*/ 1 h 6"/>
                <a:gd name="T8" fmla="*/ 3 w 30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6"/>
                  </a:moveTo>
                  <a:cubicBezTo>
                    <a:pt x="11" y="6"/>
                    <a:pt x="19" y="5"/>
                    <a:pt x="28" y="5"/>
                  </a:cubicBezTo>
                  <a:cubicBezTo>
                    <a:pt x="30" y="5"/>
                    <a:pt x="30" y="0"/>
                    <a:pt x="28" y="0"/>
                  </a:cubicBez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pic>
        <p:nvPicPr>
          <p:cNvPr id="2097155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9199" y="-1"/>
            <a:ext cx="3432801" cy="3975663"/>
          </a:xfrm>
          <a:prstGeom prst="rect">
            <a:avLst/>
          </a:prstGeom>
        </p:spPr>
      </p:pic>
      <p:pic>
        <p:nvPicPr>
          <p:cNvPr id="2097156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3248961"/>
            <a:ext cx="4345577" cy="3609039"/>
          </a:xfrm>
          <a:prstGeom prst="rect">
            <a:avLst/>
          </a:prstGeom>
        </p:spPr>
      </p:pic>
      <p:sp>
        <p:nvSpPr>
          <p:cNvPr id="182" name="TextBox 181"/>
          <p:cNvSpPr txBox="1"/>
          <p:nvPr/>
        </p:nvSpPr>
        <p:spPr>
          <a:xfrm>
            <a:off x="1547446" y="867509"/>
            <a:ext cx="872197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7200" dirty="0" smtClean="0">
                <a:solidFill>
                  <a:srgbClr val="BE9CB3"/>
                </a:solidFill>
                <a:latin typeface="Gabriola" pitchFamily="82" charset="0"/>
              </a:rPr>
              <a:t> </a:t>
            </a:r>
            <a:endParaRPr lang="en-US" sz="7200" dirty="0" smtClean="0">
              <a:solidFill>
                <a:srgbClr val="BE9CB3"/>
              </a:solidFill>
              <a:latin typeface="Gabriola" pitchFamily="82" charset="0"/>
            </a:endParaRPr>
          </a:p>
          <a:p>
            <a:pPr lvl="0" algn="ctr"/>
            <a:r>
              <a:rPr lang="en-ID" sz="7200" b="1" dirty="0" smtClean="0">
                <a:solidFill>
                  <a:srgbClr val="BE9CB3"/>
                </a:solidFill>
                <a:latin typeface="Gabriola" pitchFamily="82" charset="0"/>
              </a:rPr>
              <a:t>Status </a:t>
            </a:r>
            <a:r>
              <a:rPr lang="en-ID" sz="7200" b="1" dirty="0" err="1" smtClean="0">
                <a:solidFill>
                  <a:srgbClr val="BE9CB3"/>
                </a:solidFill>
                <a:latin typeface="Gabriola" pitchFamily="82" charset="0"/>
              </a:rPr>
              <a:t>dan</a:t>
            </a:r>
            <a:r>
              <a:rPr lang="en-ID" sz="7200" b="1" dirty="0" smtClean="0">
                <a:solidFill>
                  <a:srgbClr val="BE9CB3"/>
                </a:solidFill>
                <a:latin typeface="Gabriola" pitchFamily="82" charset="0"/>
              </a:rPr>
              <a:t> </a:t>
            </a:r>
            <a:r>
              <a:rPr lang="en-ID" sz="7200" b="1" dirty="0" err="1" smtClean="0">
                <a:solidFill>
                  <a:srgbClr val="BE9CB3"/>
                </a:solidFill>
                <a:latin typeface="Gabriola" pitchFamily="82" charset="0"/>
              </a:rPr>
              <a:t>Peran</a:t>
            </a:r>
            <a:r>
              <a:rPr lang="en-ID" sz="7200" b="1" dirty="0" smtClean="0">
                <a:solidFill>
                  <a:srgbClr val="BE9CB3"/>
                </a:solidFill>
                <a:latin typeface="Gabriola" pitchFamily="82" charset="0"/>
              </a:rPr>
              <a:t> </a:t>
            </a:r>
            <a:r>
              <a:rPr lang="en-ID" sz="7200" b="1" dirty="0" err="1" smtClean="0">
                <a:solidFill>
                  <a:srgbClr val="BE9CB3"/>
                </a:solidFill>
                <a:latin typeface="Gabriola" pitchFamily="82" charset="0"/>
              </a:rPr>
              <a:t>Individu</a:t>
            </a:r>
            <a:r>
              <a:rPr lang="en-ID" sz="7200" b="1" dirty="0" smtClean="0">
                <a:solidFill>
                  <a:srgbClr val="BE9CB3"/>
                </a:solidFill>
                <a:latin typeface="Gabriola" pitchFamily="82" charset="0"/>
              </a:rPr>
              <a:t> </a:t>
            </a:r>
            <a:r>
              <a:rPr lang="en-ID" sz="7200" b="1" dirty="0" err="1" smtClean="0">
                <a:solidFill>
                  <a:srgbClr val="BE9CB3"/>
                </a:solidFill>
                <a:latin typeface="Gabriola" pitchFamily="82" charset="0"/>
              </a:rPr>
              <a:t>dalam</a:t>
            </a:r>
            <a:r>
              <a:rPr lang="en-ID" sz="7200" b="1" dirty="0" smtClean="0">
                <a:solidFill>
                  <a:srgbClr val="BE9CB3"/>
                </a:solidFill>
                <a:latin typeface="Gabriola" pitchFamily="82" charset="0"/>
              </a:rPr>
              <a:t> </a:t>
            </a:r>
            <a:r>
              <a:rPr lang="en-ID" sz="7200" b="1" dirty="0" err="1" smtClean="0">
                <a:solidFill>
                  <a:srgbClr val="BE9CB3"/>
                </a:solidFill>
                <a:latin typeface="Gabriola" pitchFamily="82" charset="0"/>
              </a:rPr>
              <a:t>Masyarakat</a:t>
            </a:r>
            <a:endParaRPr lang="en-US" sz="7200" dirty="0">
              <a:solidFill>
                <a:srgbClr val="BE9CB3"/>
              </a:solidFill>
              <a:latin typeface="Gabriola" pitchFamily="82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779" name="Rectangle 45"/>
          <p:cNvSpPr/>
          <p:nvPr/>
        </p:nvSpPr>
        <p:spPr>
          <a:xfrm>
            <a:off x="726831" y="1596505"/>
            <a:ext cx="10808677" cy="4295172"/>
          </a:xfrm>
          <a:prstGeom prst="rect">
            <a:avLst/>
          </a:prstGeom>
          <a:solidFill>
            <a:srgbClr val="746F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id-ID" sz="1481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049789" name="稻壳儿小白白(http://dwz.cn/Wu2UP)"/>
          <p:cNvSpPr txBox="1">
            <a:spLocks noChangeArrowheads="1"/>
          </p:cNvSpPr>
          <p:nvPr/>
        </p:nvSpPr>
        <p:spPr bwMode="auto">
          <a:xfrm>
            <a:off x="946474" y="1704352"/>
            <a:ext cx="9768418" cy="502291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lvl1pPr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r>
              <a:rPr lang="en-ID" sz="3200" dirty="0" err="1" smtClean="0">
                <a:solidFill>
                  <a:schemeClr val="bg1"/>
                </a:solidFill>
                <a:latin typeface="Agency FB" pitchFamily="34" charset="0"/>
              </a:rPr>
              <a:t>Menurut</a:t>
            </a:r>
            <a:r>
              <a:rPr lang="en-ID" sz="3200" dirty="0" smtClean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ID" sz="3200" dirty="0" err="1" smtClean="0">
                <a:solidFill>
                  <a:schemeClr val="bg1"/>
                </a:solidFill>
                <a:latin typeface="Agency FB" pitchFamily="34" charset="0"/>
              </a:rPr>
              <a:t>Koentjaraningrat</a:t>
            </a:r>
            <a:r>
              <a:rPr lang="en-ID" sz="3200" dirty="0" smtClean="0">
                <a:solidFill>
                  <a:schemeClr val="bg1"/>
                </a:solidFill>
                <a:latin typeface="Agency FB" pitchFamily="34" charset="0"/>
              </a:rPr>
              <a:t>, </a:t>
            </a:r>
            <a:r>
              <a:rPr lang="en-ID" sz="3200" dirty="0" err="1" smtClean="0">
                <a:solidFill>
                  <a:schemeClr val="bg1"/>
                </a:solidFill>
                <a:latin typeface="Agency FB" pitchFamily="34" charset="0"/>
              </a:rPr>
              <a:t>masyarakat</a:t>
            </a:r>
            <a:r>
              <a:rPr lang="en-ID" sz="3200" dirty="0" smtClean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ID" sz="3200" dirty="0" err="1" smtClean="0">
                <a:solidFill>
                  <a:schemeClr val="bg1"/>
                </a:solidFill>
                <a:latin typeface="Agency FB" pitchFamily="34" charset="0"/>
              </a:rPr>
              <a:t>adalah</a:t>
            </a:r>
            <a:r>
              <a:rPr lang="en-ID" sz="3200" dirty="0" smtClean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ID" sz="3200" dirty="0" err="1" smtClean="0">
                <a:solidFill>
                  <a:schemeClr val="bg1"/>
                </a:solidFill>
                <a:latin typeface="Agency FB" pitchFamily="34" charset="0"/>
              </a:rPr>
              <a:t>kelompok</a:t>
            </a:r>
            <a:r>
              <a:rPr lang="en-ID" sz="3200" dirty="0" smtClean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ID" sz="3200" dirty="0" err="1" smtClean="0">
                <a:solidFill>
                  <a:schemeClr val="bg1"/>
                </a:solidFill>
                <a:latin typeface="Agency FB" pitchFamily="34" charset="0"/>
              </a:rPr>
              <a:t>manusia</a:t>
            </a:r>
            <a:r>
              <a:rPr lang="en-ID" sz="3200" dirty="0" smtClean="0">
                <a:solidFill>
                  <a:schemeClr val="bg1"/>
                </a:solidFill>
                <a:latin typeface="Agency FB" pitchFamily="34" charset="0"/>
              </a:rPr>
              <a:t> yang </a:t>
            </a:r>
            <a:r>
              <a:rPr lang="en-ID" sz="3200" dirty="0" err="1" smtClean="0">
                <a:solidFill>
                  <a:schemeClr val="bg1"/>
                </a:solidFill>
                <a:latin typeface="Agency FB" pitchFamily="34" charset="0"/>
              </a:rPr>
              <a:t>saling</a:t>
            </a:r>
            <a:r>
              <a:rPr lang="en-ID" sz="3200" dirty="0" smtClean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ID" sz="3200" dirty="0" err="1" smtClean="0">
                <a:solidFill>
                  <a:schemeClr val="bg1"/>
                </a:solidFill>
                <a:latin typeface="Agency FB" pitchFamily="34" charset="0"/>
              </a:rPr>
              <a:t>berinteraksi</a:t>
            </a:r>
            <a:r>
              <a:rPr lang="en-ID" sz="3200" dirty="0" smtClean="0">
                <a:solidFill>
                  <a:schemeClr val="bg1"/>
                </a:solidFill>
                <a:latin typeface="Agency FB" pitchFamily="34" charset="0"/>
              </a:rPr>
              <a:t>, </a:t>
            </a:r>
            <a:r>
              <a:rPr lang="en-ID" sz="3200" dirty="0" err="1" smtClean="0">
                <a:solidFill>
                  <a:schemeClr val="bg1"/>
                </a:solidFill>
                <a:latin typeface="Agency FB" pitchFamily="34" charset="0"/>
              </a:rPr>
              <a:t>memiliki</a:t>
            </a:r>
            <a:r>
              <a:rPr lang="en-ID" sz="3200" dirty="0" smtClean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ID" sz="3200" dirty="0" err="1" smtClean="0">
                <a:solidFill>
                  <a:schemeClr val="bg1"/>
                </a:solidFill>
                <a:latin typeface="Agency FB" pitchFamily="34" charset="0"/>
              </a:rPr>
              <a:t>prasarana</a:t>
            </a:r>
            <a:r>
              <a:rPr lang="en-ID" sz="3200" dirty="0" smtClean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ID" sz="3200" dirty="0" err="1" smtClean="0">
                <a:solidFill>
                  <a:schemeClr val="bg1"/>
                </a:solidFill>
                <a:latin typeface="Agency FB" pitchFamily="34" charset="0"/>
              </a:rPr>
              <a:t>untuk</a:t>
            </a:r>
            <a:r>
              <a:rPr lang="en-ID" sz="3200" dirty="0" smtClean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ID" sz="3200" dirty="0" err="1" smtClean="0">
                <a:solidFill>
                  <a:schemeClr val="bg1"/>
                </a:solidFill>
                <a:latin typeface="Agency FB" pitchFamily="34" charset="0"/>
              </a:rPr>
              <a:t>kegiatan</a:t>
            </a:r>
            <a:r>
              <a:rPr lang="en-ID" sz="3200" dirty="0" smtClean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ID" sz="3200" dirty="0" err="1" smtClean="0">
                <a:solidFill>
                  <a:schemeClr val="bg1"/>
                </a:solidFill>
                <a:latin typeface="Agency FB" pitchFamily="34" charset="0"/>
              </a:rPr>
              <a:t>tersebut</a:t>
            </a:r>
            <a:r>
              <a:rPr lang="en-ID" sz="3200" dirty="0" smtClean="0">
                <a:solidFill>
                  <a:schemeClr val="bg1"/>
                </a:solidFill>
                <a:latin typeface="Agency FB" pitchFamily="34" charset="0"/>
              </a:rPr>
              <a:t>, </a:t>
            </a:r>
            <a:r>
              <a:rPr lang="en-ID" sz="3200" dirty="0" err="1" smtClean="0">
                <a:solidFill>
                  <a:schemeClr val="bg1"/>
                </a:solidFill>
                <a:latin typeface="Agency FB" pitchFamily="34" charset="0"/>
              </a:rPr>
              <a:t>dan</a:t>
            </a:r>
            <a:r>
              <a:rPr lang="en-ID" sz="3200" dirty="0" smtClean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ID" sz="3200" dirty="0" err="1" smtClean="0">
                <a:solidFill>
                  <a:schemeClr val="bg1"/>
                </a:solidFill>
                <a:latin typeface="Agency FB" pitchFamily="34" charset="0"/>
              </a:rPr>
              <a:t>adanya</a:t>
            </a:r>
            <a:r>
              <a:rPr lang="en-ID" sz="3200" dirty="0" smtClean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ID" sz="3200" dirty="0" err="1" smtClean="0">
                <a:solidFill>
                  <a:schemeClr val="bg1"/>
                </a:solidFill>
                <a:latin typeface="Agency FB" pitchFamily="34" charset="0"/>
              </a:rPr>
              <a:t>saling</a:t>
            </a:r>
            <a:r>
              <a:rPr lang="en-ID" sz="3200" dirty="0" smtClean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ID" sz="3200" dirty="0" err="1" smtClean="0">
                <a:solidFill>
                  <a:schemeClr val="bg1"/>
                </a:solidFill>
                <a:latin typeface="Agency FB" pitchFamily="34" charset="0"/>
              </a:rPr>
              <a:t>keterkaitan</a:t>
            </a:r>
            <a:r>
              <a:rPr lang="en-ID" sz="3200" dirty="0" smtClean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ID" sz="3200" dirty="0" err="1" smtClean="0">
                <a:solidFill>
                  <a:schemeClr val="bg1"/>
                </a:solidFill>
                <a:latin typeface="Agency FB" pitchFamily="34" charset="0"/>
              </a:rPr>
              <a:t>untuk</a:t>
            </a:r>
            <a:r>
              <a:rPr lang="en-ID" sz="3200" dirty="0" smtClean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ID" sz="3200" dirty="0" err="1" smtClean="0">
                <a:solidFill>
                  <a:schemeClr val="bg1"/>
                </a:solidFill>
                <a:latin typeface="Agency FB" pitchFamily="34" charset="0"/>
              </a:rPr>
              <a:t>mencapai</a:t>
            </a:r>
            <a:r>
              <a:rPr lang="en-ID" sz="3200" dirty="0" smtClean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ID" sz="3200" dirty="0" err="1" smtClean="0">
                <a:solidFill>
                  <a:schemeClr val="bg1"/>
                </a:solidFill>
                <a:latin typeface="Agency FB" pitchFamily="34" charset="0"/>
              </a:rPr>
              <a:t>tujuan</a:t>
            </a:r>
            <a:r>
              <a:rPr lang="en-ID" sz="3200" dirty="0" smtClean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ID" sz="3200" dirty="0" err="1" smtClean="0">
                <a:solidFill>
                  <a:schemeClr val="bg1"/>
                </a:solidFill>
                <a:latin typeface="Agency FB" pitchFamily="34" charset="0"/>
              </a:rPr>
              <a:t>bersama</a:t>
            </a:r>
            <a:r>
              <a:rPr lang="en-ID" sz="3200" dirty="0" smtClean="0">
                <a:solidFill>
                  <a:schemeClr val="bg1"/>
                </a:solidFill>
                <a:latin typeface="Agency FB" pitchFamily="34" charset="0"/>
              </a:rPr>
              <a:t>. </a:t>
            </a:r>
          </a:p>
          <a:p>
            <a:r>
              <a:rPr lang="fi-FI" sz="3200" dirty="0" smtClean="0">
                <a:solidFill>
                  <a:schemeClr val="bg1"/>
                </a:solidFill>
                <a:latin typeface="Agency FB" pitchFamily="34" charset="0"/>
              </a:rPr>
              <a:t>komponen masyarakat itu terdiri dari: </a:t>
            </a:r>
          </a:p>
          <a:p>
            <a:pPr marL="514350" indent="-514350">
              <a:buAutoNum type="arabicPeriod"/>
            </a:pPr>
            <a:r>
              <a:rPr lang="fi-FI" sz="3200" dirty="0" smtClean="0">
                <a:solidFill>
                  <a:schemeClr val="bg1"/>
                </a:solidFill>
                <a:latin typeface="Agency FB" pitchFamily="34" charset="0"/>
              </a:rPr>
              <a:t>Kelompok besar manusia yang relatif permanent</a:t>
            </a:r>
          </a:p>
          <a:p>
            <a:pPr marL="514350" indent="-514350">
              <a:buAutoNum type="arabicPeriod"/>
            </a:pPr>
            <a:r>
              <a:rPr lang="fi-FI" sz="3200" dirty="0" smtClean="0">
                <a:solidFill>
                  <a:schemeClr val="bg1"/>
                </a:solidFill>
                <a:latin typeface="Agency FB" pitchFamily="34" charset="0"/>
              </a:rPr>
              <a:t>Berinteraksi secara permanent</a:t>
            </a:r>
          </a:p>
          <a:p>
            <a:pPr marL="514350" indent="-514350">
              <a:buAutoNum type="arabicPeriod"/>
            </a:pPr>
            <a:r>
              <a:rPr lang="en-ID" sz="3200" dirty="0" smtClean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ID" sz="3200" dirty="0" err="1" smtClean="0">
                <a:solidFill>
                  <a:schemeClr val="bg1"/>
                </a:solidFill>
                <a:latin typeface="Agency FB" pitchFamily="34" charset="0"/>
              </a:rPr>
              <a:t>Menganut</a:t>
            </a:r>
            <a:r>
              <a:rPr lang="en-ID" sz="3200" dirty="0" smtClean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ID" sz="3200" dirty="0" err="1" smtClean="0">
                <a:solidFill>
                  <a:schemeClr val="bg1"/>
                </a:solidFill>
                <a:latin typeface="Agency FB" pitchFamily="34" charset="0"/>
              </a:rPr>
              <a:t>dan</a:t>
            </a:r>
            <a:r>
              <a:rPr lang="en-ID" sz="3200" dirty="0" smtClean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ID" sz="3200" dirty="0" err="1" smtClean="0">
                <a:solidFill>
                  <a:schemeClr val="bg1"/>
                </a:solidFill>
                <a:latin typeface="Agency FB" pitchFamily="34" charset="0"/>
              </a:rPr>
              <a:t>menjunjung</a:t>
            </a:r>
            <a:r>
              <a:rPr lang="en-ID" sz="3200" dirty="0" smtClean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ID" sz="3200" dirty="0" err="1" smtClean="0">
                <a:solidFill>
                  <a:schemeClr val="bg1"/>
                </a:solidFill>
                <a:latin typeface="Agency FB" pitchFamily="34" charset="0"/>
              </a:rPr>
              <a:t>suatu</a:t>
            </a:r>
            <a:r>
              <a:rPr lang="en-ID" sz="3200" dirty="0" smtClean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ID" sz="3200" dirty="0" err="1" smtClean="0">
                <a:solidFill>
                  <a:schemeClr val="bg1"/>
                </a:solidFill>
                <a:latin typeface="Agency FB" pitchFamily="34" charset="0"/>
              </a:rPr>
              <a:t>sistem</a:t>
            </a:r>
            <a:r>
              <a:rPr lang="en-ID" sz="3200" dirty="0" smtClean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ID" sz="3200" dirty="0" err="1" smtClean="0">
                <a:solidFill>
                  <a:schemeClr val="bg1"/>
                </a:solidFill>
                <a:latin typeface="Agency FB" pitchFamily="34" charset="0"/>
              </a:rPr>
              <a:t>nilai</a:t>
            </a:r>
            <a:r>
              <a:rPr lang="en-ID" sz="3200" dirty="0" smtClean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ID" sz="3200" dirty="0" err="1" smtClean="0">
                <a:solidFill>
                  <a:schemeClr val="bg1"/>
                </a:solidFill>
                <a:latin typeface="Agency FB" pitchFamily="34" charset="0"/>
              </a:rPr>
              <a:t>dan</a:t>
            </a:r>
            <a:r>
              <a:rPr lang="en-ID" sz="3200" dirty="0" smtClean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ID" sz="3200" dirty="0" err="1" smtClean="0">
                <a:solidFill>
                  <a:schemeClr val="bg1"/>
                </a:solidFill>
                <a:latin typeface="Agency FB" pitchFamily="34" charset="0"/>
              </a:rPr>
              <a:t>kebudayaan</a:t>
            </a:r>
            <a:r>
              <a:rPr lang="en-ID" sz="3200" dirty="0" smtClean="0">
                <a:solidFill>
                  <a:schemeClr val="bg1"/>
                </a:solidFill>
                <a:latin typeface="Agency FB" pitchFamily="34" charset="0"/>
              </a:rPr>
              <a:t>. </a:t>
            </a:r>
          </a:p>
          <a:p>
            <a:pPr marL="514350" indent="-514350">
              <a:buAutoNum type="arabicPeriod"/>
            </a:pPr>
            <a:r>
              <a:rPr lang="en-ID" sz="3200" dirty="0" smtClean="0">
                <a:solidFill>
                  <a:schemeClr val="bg1"/>
                </a:solidFill>
                <a:latin typeface="Agency FB" pitchFamily="34" charset="0"/>
              </a:rPr>
              <a:t> Self-supporting (</a:t>
            </a:r>
            <a:r>
              <a:rPr lang="en-ID" sz="3200" dirty="0" err="1" smtClean="0">
                <a:solidFill>
                  <a:schemeClr val="bg1"/>
                </a:solidFill>
                <a:latin typeface="Agency FB" pitchFamily="34" charset="0"/>
              </a:rPr>
              <a:t>memenuhi</a:t>
            </a:r>
            <a:r>
              <a:rPr lang="en-ID" sz="3200" dirty="0" smtClean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ID" sz="3200" dirty="0" err="1" smtClean="0">
                <a:solidFill>
                  <a:schemeClr val="bg1"/>
                </a:solidFill>
                <a:latin typeface="Agency FB" pitchFamily="34" charset="0"/>
              </a:rPr>
              <a:t>kebutuhan</a:t>
            </a:r>
            <a:r>
              <a:rPr lang="en-ID" sz="3200" dirty="0" smtClean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ID" sz="3200" dirty="0" err="1" smtClean="0">
                <a:solidFill>
                  <a:schemeClr val="bg1"/>
                </a:solidFill>
                <a:latin typeface="Agency FB" pitchFamily="34" charset="0"/>
              </a:rPr>
              <a:t>sendiri</a:t>
            </a:r>
            <a:r>
              <a:rPr lang="en-ID" sz="3200" dirty="0" smtClean="0">
                <a:solidFill>
                  <a:schemeClr val="bg1"/>
                </a:solidFill>
                <a:latin typeface="Agency FB" pitchFamily="34" charset="0"/>
              </a:rPr>
              <a:t>).  </a:t>
            </a:r>
            <a:endParaRPr lang="en-US" sz="3200" dirty="0" smtClean="0">
              <a:solidFill>
                <a:schemeClr val="bg1"/>
              </a:solidFill>
              <a:latin typeface="Agency FB" pitchFamily="34" charset="0"/>
            </a:endParaRPr>
          </a:p>
          <a:p>
            <a:pPr lvl="0"/>
            <a:endParaRPr lang="en-US" sz="3200" dirty="0" smtClean="0">
              <a:solidFill>
                <a:schemeClr val="bg1"/>
              </a:solidFill>
              <a:latin typeface="Agency FB" pitchFamily="34" charset="0"/>
            </a:endParaRPr>
          </a:p>
          <a:p>
            <a:pPr eaLnBrk="1" hangingPunct="1">
              <a:spcBef>
                <a:spcPct val="20000"/>
              </a:spcBef>
            </a:pPr>
            <a:endParaRPr lang="en-US" altLang="zh-CN" sz="3200" b="1" dirty="0">
              <a:solidFill>
                <a:schemeClr val="bg1">
                  <a:lumMod val="85000"/>
                </a:schemeClr>
              </a:solidFill>
              <a:latin typeface="Agency FB" pitchFamily="34" charset="0"/>
              <a:sym typeface="Arial" panose="020B0604020202020204" pitchFamily="34" charset="0"/>
            </a:endParaRPr>
          </a:p>
        </p:txBody>
      </p:sp>
      <p:grpSp>
        <p:nvGrpSpPr>
          <p:cNvPr id="88" name="Group 4"/>
          <p:cNvGrpSpPr>
            <a:grpSpLocks noChangeAspect="1"/>
          </p:cNvGrpSpPr>
          <p:nvPr/>
        </p:nvGrpSpPr>
        <p:grpSpPr bwMode="auto">
          <a:xfrm>
            <a:off x="166668" y="191589"/>
            <a:ext cx="11844464" cy="6500428"/>
            <a:chOff x="206" y="189"/>
            <a:chExt cx="7270" cy="3947"/>
          </a:xfrm>
        </p:grpSpPr>
        <p:sp>
          <p:nvSpPr>
            <p:cNvPr id="1049793" name="Freeform 5"/>
            <p:cNvSpPr/>
            <p:nvPr/>
          </p:nvSpPr>
          <p:spPr bwMode="auto">
            <a:xfrm>
              <a:off x="210" y="189"/>
              <a:ext cx="24" cy="62"/>
            </a:xfrm>
            <a:custGeom>
              <a:avLst/>
              <a:gdLst>
                <a:gd name="T0" fmla="*/ 6 w 7"/>
                <a:gd name="T1" fmla="*/ 14 h 21"/>
                <a:gd name="T2" fmla="*/ 6 w 7"/>
                <a:gd name="T3" fmla="*/ 14 h 21"/>
                <a:gd name="T4" fmla="*/ 5 w 7"/>
                <a:gd name="T5" fmla="*/ 3 h 21"/>
                <a:gd name="T6" fmla="*/ 0 w 7"/>
                <a:gd name="T7" fmla="*/ 3 h 21"/>
                <a:gd name="T8" fmla="*/ 1 w 7"/>
                <a:gd name="T9" fmla="*/ 18 h 21"/>
                <a:gd name="T10" fmla="*/ 5 w 7"/>
                <a:gd name="T11" fmla="*/ 20 h 21"/>
                <a:gd name="T12" fmla="*/ 7 w 7"/>
                <a:gd name="T13" fmla="*/ 17 h 21"/>
                <a:gd name="T14" fmla="*/ 6 w 7"/>
                <a:gd name="T15" fmla="*/ 14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" h="21">
                  <a:moveTo>
                    <a:pt x="6" y="14"/>
                  </a:moveTo>
                  <a:cubicBezTo>
                    <a:pt x="6" y="14"/>
                    <a:pt x="6" y="14"/>
                    <a:pt x="6" y="14"/>
                  </a:cubicBezTo>
                  <a:cubicBezTo>
                    <a:pt x="6" y="10"/>
                    <a:pt x="5" y="7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8"/>
                    <a:pt x="1" y="13"/>
                    <a:pt x="1" y="18"/>
                  </a:cubicBezTo>
                  <a:cubicBezTo>
                    <a:pt x="1" y="19"/>
                    <a:pt x="3" y="21"/>
                    <a:pt x="5" y="20"/>
                  </a:cubicBezTo>
                  <a:cubicBezTo>
                    <a:pt x="6" y="19"/>
                    <a:pt x="6" y="18"/>
                    <a:pt x="7" y="17"/>
                  </a:cubicBezTo>
                  <a:cubicBezTo>
                    <a:pt x="7" y="16"/>
                    <a:pt x="6" y="15"/>
                    <a:pt x="6" y="1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794" name="Freeform 6"/>
            <p:cNvSpPr/>
            <p:nvPr/>
          </p:nvSpPr>
          <p:spPr bwMode="auto">
            <a:xfrm>
              <a:off x="217" y="266"/>
              <a:ext cx="21" cy="66"/>
            </a:xfrm>
            <a:custGeom>
              <a:avLst/>
              <a:gdLst>
                <a:gd name="T0" fmla="*/ 5 w 6"/>
                <a:gd name="T1" fmla="*/ 3 h 22"/>
                <a:gd name="T2" fmla="*/ 1 w 6"/>
                <a:gd name="T3" fmla="*/ 3 h 22"/>
                <a:gd name="T4" fmla="*/ 2 w 6"/>
                <a:gd name="T5" fmla="*/ 19 h 22"/>
                <a:gd name="T6" fmla="*/ 6 w 6"/>
                <a:gd name="T7" fmla="*/ 19 h 22"/>
                <a:gd name="T8" fmla="*/ 5 w 6"/>
                <a:gd name="T9" fmla="*/ 3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2">
                  <a:moveTo>
                    <a:pt x="5" y="3"/>
                  </a:moveTo>
                  <a:cubicBezTo>
                    <a:pt x="5" y="0"/>
                    <a:pt x="0" y="0"/>
                    <a:pt x="1" y="3"/>
                  </a:cubicBezTo>
                  <a:cubicBezTo>
                    <a:pt x="1" y="9"/>
                    <a:pt x="1" y="14"/>
                    <a:pt x="2" y="19"/>
                  </a:cubicBezTo>
                  <a:cubicBezTo>
                    <a:pt x="2" y="22"/>
                    <a:pt x="6" y="22"/>
                    <a:pt x="6" y="19"/>
                  </a:cubicBezTo>
                  <a:cubicBezTo>
                    <a:pt x="6" y="14"/>
                    <a:pt x="5" y="9"/>
                    <a:pt x="5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795" name="Freeform 7"/>
            <p:cNvSpPr/>
            <p:nvPr/>
          </p:nvSpPr>
          <p:spPr bwMode="auto">
            <a:xfrm>
              <a:off x="220" y="355"/>
              <a:ext cx="18" cy="60"/>
            </a:xfrm>
            <a:custGeom>
              <a:avLst/>
              <a:gdLst>
                <a:gd name="T0" fmla="*/ 5 w 5"/>
                <a:gd name="T1" fmla="*/ 15 h 20"/>
                <a:gd name="T2" fmla="*/ 5 w 5"/>
                <a:gd name="T3" fmla="*/ 14 h 20"/>
                <a:gd name="T4" fmla="*/ 5 w 5"/>
                <a:gd name="T5" fmla="*/ 10 h 20"/>
                <a:gd name="T6" fmla="*/ 5 w 5"/>
                <a:gd name="T7" fmla="*/ 5 h 20"/>
                <a:gd name="T8" fmla="*/ 5 w 5"/>
                <a:gd name="T9" fmla="*/ 4 h 20"/>
                <a:gd name="T10" fmla="*/ 5 w 5"/>
                <a:gd name="T11" fmla="*/ 3 h 20"/>
                <a:gd name="T12" fmla="*/ 5 w 5"/>
                <a:gd name="T13" fmla="*/ 3 h 20"/>
                <a:gd name="T14" fmla="*/ 5 w 5"/>
                <a:gd name="T15" fmla="*/ 2 h 20"/>
                <a:gd name="T16" fmla="*/ 1 w 5"/>
                <a:gd name="T17" fmla="*/ 2 h 20"/>
                <a:gd name="T18" fmla="*/ 0 w 5"/>
                <a:gd name="T19" fmla="*/ 13 h 20"/>
                <a:gd name="T20" fmla="*/ 1 w 5"/>
                <a:gd name="T21" fmla="*/ 18 h 20"/>
                <a:gd name="T22" fmla="*/ 5 w 5"/>
                <a:gd name="T23" fmla="*/ 17 h 20"/>
                <a:gd name="T24" fmla="*/ 5 w 5"/>
                <a:gd name="T25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20">
                  <a:moveTo>
                    <a:pt x="5" y="15"/>
                  </a:moveTo>
                  <a:cubicBezTo>
                    <a:pt x="5" y="15"/>
                    <a:pt x="5" y="15"/>
                    <a:pt x="5" y="14"/>
                  </a:cubicBezTo>
                  <a:cubicBezTo>
                    <a:pt x="5" y="13"/>
                    <a:pt x="5" y="11"/>
                    <a:pt x="5" y="10"/>
                  </a:cubicBezTo>
                  <a:cubicBezTo>
                    <a:pt x="5" y="8"/>
                    <a:pt x="5" y="7"/>
                    <a:pt x="5" y="5"/>
                  </a:cubicBezTo>
                  <a:cubicBezTo>
                    <a:pt x="5" y="5"/>
                    <a:pt x="5" y="4"/>
                    <a:pt x="5" y="4"/>
                  </a:cubicBezTo>
                  <a:cubicBezTo>
                    <a:pt x="5" y="3"/>
                    <a:pt x="5" y="2"/>
                    <a:pt x="5" y="3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4" y="0"/>
                    <a:pt x="1" y="0"/>
                    <a:pt x="1" y="2"/>
                  </a:cubicBezTo>
                  <a:cubicBezTo>
                    <a:pt x="0" y="6"/>
                    <a:pt x="0" y="10"/>
                    <a:pt x="0" y="13"/>
                  </a:cubicBezTo>
                  <a:cubicBezTo>
                    <a:pt x="0" y="15"/>
                    <a:pt x="0" y="17"/>
                    <a:pt x="1" y="18"/>
                  </a:cubicBezTo>
                  <a:cubicBezTo>
                    <a:pt x="2" y="20"/>
                    <a:pt x="4" y="19"/>
                    <a:pt x="5" y="17"/>
                  </a:cubicBezTo>
                  <a:cubicBezTo>
                    <a:pt x="5" y="16"/>
                    <a:pt x="5" y="16"/>
                    <a:pt x="5" y="1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796" name="Freeform 8"/>
            <p:cNvSpPr/>
            <p:nvPr/>
          </p:nvSpPr>
          <p:spPr bwMode="auto">
            <a:xfrm>
              <a:off x="224" y="429"/>
              <a:ext cx="14" cy="69"/>
            </a:xfrm>
            <a:custGeom>
              <a:avLst/>
              <a:gdLst>
                <a:gd name="T0" fmla="*/ 0 w 4"/>
                <a:gd name="T1" fmla="*/ 3 h 23"/>
                <a:gd name="T2" fmla="*/ 0 w 4"/>
                <a:gd name="T3" fmla="*/ 20 h 23"/>
                <a:gd name="T4" fmla="*/ 4 w 4"/>
                <a:gd name="T5" fmla="*/ 20 h 23"/>
                <a:gd name="T6" fmla="*/ 4 w 4"/>
                <a:gd name="T7" fmla="*/ 3 h 23"/>
                <a:gd name="T8" fmla="*/ 0 w 4"/>
                <a:gd name="T9" fmla="*/ 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3">
                  <a:moveTo>
                    <a:pt x="0" y="3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23"/>
                    <a:pt x="4" y="23"/>
                    <a:pt x="4" y="20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797" name="Freeform 9"/>
            <p:cNvSpPr/>
            <p:nvPr/>
          </p:nvSpPr>
          <p:spPr bwMode="auto">
            <a:xfrm>
              <a:off x="220" y="524"/>
              <a:ext cx="14" cy="57"/>
            </a:xfrm>
            <a:custGeom>
              <a:avLst/>
              <a:gdLst>
                <a:gd name="T0" fmla="*/ 0 w 4"/>
                <a:gd name="T1" fmla="*/ 3 h 19"/>
                <a:gd name="T2" fmla="*/ 0 w 4"/>
                <a:gd name="T3" fmla="*/ 16 h 19"/>
                <a:gd name="T4" fmla="*/ 4 w 4"/>
                <a:gd name="T5" fmla="*/ 16 h 19"/>
                <a:gd name="T6" fmla="*/ 4 w 4"/>
                <a:gd name="T7" fmla="*/ 3 h 19"/>
                <a:gd name="T8" fmla="*/ 0 w 4"/>
                <a:gd name="T9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19">
                  <a:moveTo>
                    <a:pt x="0" y="3"/>
                  </a:moveTo>
                  <a:cubicBezTo>
                    <a:pt x="0" y="16"/>
                    <a:pt x="0" y="16"/>
                    <a:pt x="0" y="16"/>
                  </a:cubicBezTo>
                  <a:cubicBezTo>
                    <a:pt x="0" y="19"/>
                    <a:pt x="4" y="19"/>
                    <a:pt x="4" y="16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798" name="Freeform 10"/>
            <p:cNvSpPr/>
            <p:nvPr/>
          </p:nvSpPr>
          <p:spPr bwMode="auto">
            <a:xfrm>
              <a:off x="220" y="605"/>
              <a:ext cx="14" cy="65"/>
            </a:xfrm>
            <a:custGeom>
              <a:avLst/>
              <a:gdLst>
                <a:gd name="T0" fmla="*/ 0 w 4"/>
                <a:gd name="T1" fmla="*/ 3 h 22"/>
                <a:gd name="T2" fmla="*/ 0 w 4"/>
                <a:gd name="T3" fmla="*/ 19 h 22"/>
                <a:gd name="T4" fmla="*/ 4 w 4"/>
                <a:gd name="T5" fmla="*/ 19 h 22"/>
                <a:gd name="T6" fmla="*/ 4 w 4"/>
                <a:gd name="T7" fmla="*/ 3 h 22"/>
                <a:gd name="T8" fmla="*/ 0 w 4"/>
                <a:gd name="T9" fmla="*/ 3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2">
                  <a:moveTo>
                    <a:pt x="0" y="3"/>
                  </a:moveTo>
                  <a:cubicBezTo>
                    <a:pt x="0" y="19"/>
                    <a:pt x="0" y="19"/>
                    <a:pt x="0" y="19"/>
                  </a:cubicBezTo>
                  <a:cubicBezTo>
                    <a:pt x="0" y="22"/>
                    <a:pt x="4" y="22"/>
                    <a:pt x="4" y="19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799" name="Freeform 11"/>
            <p:cNvSpPr/>
            <p:nvPr/>
          </p:nvSpPr>
          <p:spPr bwMode="auto">
            <a:xfrm>
              <a:off x="213" y="688"/>
              <a:ext cx="28" cy="80"/>
            </a:xfrm>
            <a:custGeom>
              <a:avLst/>
              <a:gdLst>
                <a:gd name="T0" fmla="*/ 5 w 8"/>
                <a:gd name="T1" fmla="*/ 3 h 27"/>
                <a:gd name="T2" fmla="*/ 1 w 8"/>
                <a:gd name="T3" fmla="*/ 4 h 27"/>
                <a:gd name="T4" fmla="*/ 3 w 8"/>
                <a:gd name="T5" fmla="*/ 24 h 27"/>
                <a:gd name="T6" fmla="*/ 7 w 8"/>
                <a:gd name="T7" fmla="*/ 23 h 27"/>
                <a:gd name="T8" fmla="*/ 5 w 8"/>
                <a:gd name="T9" fmla="*/ 3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7">
                  <a:moveTo>
                    <a:pt x="5" y="3"/>
                  </a:moveTo>
                  <a:cubicBezTo>
                    <a:pt x="5" y="0"/>
                    <a:pt x="0" y="1"/>
                    <a:pt x="1" y="4"/>
                  </a:cubicBezTo>
                  <a:cubicBezTo>
                    <a:pt x="2" y="11"/>
                    <a:pt x="1" y="18"/>
                    <a:pt x="3" y="24"/>
                  </a:cubicBezTo>
                  <a:cubicBezTo>
                    <a:pt x="3" y="27"/>
                    <a:pt x="8" y="26"/>
                    <a:pt x="7" y="23"/>
                  </a:cubicBezTo>
                  <a:cubicBezTo>
                    <a:pt x="6" y="16"/>
                    <a:pt x="6" y="10"/>
                    <a:pt x="5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00" name="Freeform 12"/>
            <p:cNvSpPr/>
            <p:nvPr/>
          </p:nvSpPr>
          <p:spPr bwMode="auto">
            <a:xfrm>
              <a:off x="213" y="792"/>
              <a:ext cx="28" cy="74"/>
            </a:xfrm>
            <a:custGeom>
              <a:avLst/>
              <a:gdLst>
                <a:gd name="T0" fmla="*/ 3 w 8"/>
                <a:gd name="T1" fmla="*/ 3 h 25"/>
                <a:gd name="T2" fmla="*/ 1 w 8"/>
                <a:gd name="T3" fmla="*/ 21 h 25"/>
                <a:gd name="T4" fmla="*/ 5 w 8"/>
                <a:gd name="T5" fmla="*/ 22 h 25"/>
                <a:gd name="T6" fmla="*/ 7 w 8"/>
                <a:gd name="T7" fmla="*/ 4 h 25"/>
                <a:gd name="T8" fmla="*/ 3 w 8"/>
                <a:gd name="T9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5">
                  <a:moveTo>
                    <a:pt x="3" y="3"/>
                  </a:moveTo>
                  <a:cubicBezTo>
                    <a:pt x="2" y="9"/>
                    <a:pt x="2" y="15"/>
                    <a:pt x="1" y="21"/>
                  </a:cubicBezTo>
                  <a:cubicBezTo>
                    <a:pt x="0" y="24"/>
                    <a:pt x="4" y="25"/>
                    <a:pt x="5" y="22"/>
                  </a:cubicBezTo>
                  <a:cubicBezTo>
                    <a:pt x="6" y="16"/>
                    <a:pt x="6" y="10"/>
                    <a:pt x="7" y="4"/>
                  </a:cubicBezTo>
                  <a:cubicBezTo>
                    <a:pt x="8" y="1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01" name="Freeform 13"/>
            <p:cNvSpPr/>
            <p:nvPr/>
          </p:nvSpPr>
          <p:spPr bwMode="auto">
            <a:xfrm>
              <a:off x="213" y="887"/>
              <a:ext cx="21" cy="74"/>
            </a:xfrm>
            <a:custGeom>
              <a:avLst/>
              <a:gdLst>
                <a:gd name="T0" fmla="*/ 2 w 6"/>
                <a:gd name="T1" fmla="*/ 3 h 25"/>
                <a:gd name="T2" fmla="*/ 0 w 6"/>
                <a:gd name="T3" fmla="*/ 22 h 25"/>
                <a:gd name="T4" fmla="*/ 5 w 6"/>
                <a:gd name="T5" fmla="*/ 22 h 25"/>
                <a:gd name="T6" fmla="*/ 6 w 6"/>
                <a:gd name="T7" fmla="*/ 3 h 25"/>
                <a:gd name="T8" fmla="*/ 2 w 6"/>
                <a:gd name="T9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5">
                  <a:moveTo>
                    <a:pt x="2" y="3"/>
                  </a:moveTo>
                  <a:cubicBezTo>
                    <a:pt x="1" y="9"/>
                    <a:pt x="1" y="16"/>
                    <a:pt x="0" y="22"/>
                  </a:cubicBezTo>
                  <a:cubicBezTo>
                    <a:pt x="0" y="25"/>
                    <a:pt x="5" y="25"/>
                    <a:pt x="5" y="22"/>
                  </a:cubicBezTo>
                  <a:cubicBezTo>
                    <a:pt x="5" y="16"/>
                    <a:pt x="6" y="9"/>
                    <a:pt x="6" y="3"/>
                  </a:cubicBezTo>
                  <a:cubicBezTo>
                    <a:pt x="6" y="0"/>
                    <a:pt x="2" y="0"/>
                    <a:pt x="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02" name="Freeform 14"/>
            <p:cNvSpPr/>
            <p:nvPr/>
          </p:nvSpPr>
          <p:spPr bwMode="auto">
            <a:xfrm>
              <a:off x="213" y="981"/>
              <a:ext cx="25" cy="75"/>
            </a:xfrm>
            <a:custGeom>
              <a:avLst/>
              <a:gdLst>
                <a:gd name="T0" fmla="*/ 3 w 7"/>
                <a:gd name="T1" fmla="*/ 3 h 25"/>
                <a:gd name="T2" fmla="*/ 2 w 7"/>
                <a:gd name="T3" fmla="*/ 13 h 25"/>
                <a:gd name="T4" fmla="*/ 2 w 7"/>
                <a:gd name="T5" fmla="*/ 18 h 25"/>
                <a:gd name="T6" fmla="*/ 2 w 7"/>
                <a:gd name="T7" fmla="*/ 20 h 25"/>
                <a:gd name="T8" fmla="*/ 2 w 7"/>
                <a:gd name="T9" fmla="*/ 20 h 25"/>
                <a:gd name="T10" fmla="*/ 5 w 7"/>
                <a:gd name="T11" fmla="*/ 24 h 25"/>
                <a:gd name="T12" fmla="*/ 7 w 7"/>
                <a:gd name="T13" fmla="*/ 16 h 25"/>
                <a:gd name="T14" fmla="*/ 7 w 7"/>
                <a:gd name="T15" fmla="*/ 3 h 25"/>
                <a:gd name="T16" fmla="*/ 3 w 7"/>
                <a:gd name="T17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25">
                  <a:moveTo>
                    <a:pt x="3" y="3"/>
                  </a:moveTo>
                  <a:cubicBezTo>
                    <a:pt x="3" y="6"/>
                    <a:pt x="3" y="9"/>
                    <a:pt x="2" y="13"/>
                  </a:cubicBezTo>
                  <a:cubicBezTo>
                    <a:pt x="2" y="14"/>
                    <a:pt x="2" y="16"/>
                    <a:pt x="2" y="18"/>
                  </a:cubicBezTo>
                  <a:cubicBezTo>
                    <a:pt x="2" y="19"/>
                    <a:pt x="2" y="19"/>
                    <a:pt x="2" y="20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0" y="22"/>
                    <a:pt x="3" y="25"/>
                    <a:pt x="5" y="24"/>
                  </a:cubicBezTo>
                  <a:cubicBezTo>
                    <a:pt x="7" y="23"/>
                    <a:pt x="7" y="18"/>
                    <a:pt x="7" y="16"/>
                  </a:cubicBezTo>
                  <a:cubicBezTo>
                    <a:pt x="7" y="12"/>
                    <a:pt x="7" y="7"/>
                    <a:pt x="7" y="3"/>
                  </a:cubicBezTo>
                  <a:cubicBezTo>
                    <a:pt x="7" y="0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03" name="Freeform 15"/>
            <p:cNvSpPr/>
            <p:nvPr/>
          </p:nvSpPr>
          <p:spPr bwMode="auto">
            <a:xfrm>
              <a:off x="206" y="1079"/>
              <a:ext cx="28" cy="75"/>
            </a:xfrm>
            <a:custGeom>
              <a:avLst/>
              <a:gdLst>
                <a:gd name="T0" fmla="*/ 7 w 8"/>
                <a:gd name="T1" fmla="*/ 18 h 25"/>
                <a:gd name="T2" fmla="*/ 6 w 8"/>
                <a:gd name="T3" fmla="*/ 10 h 25"/>
                <a:gd name="T4" fmla="*/ 6 w 8"/>
                <a:gd name="T5" fmla="*/ 6 h 25"/>
                <a:gd name="T6" fmla="*/ 6 w 8"/>
                <a:gd name="T7" fmla="*/ 5 h 25"/>
                <a:gd name="T8" fmla="*/ 2 w 8"/>
                <a:gd name="T9" fmla="*/ 2 h 25"/>
                <a:gd name="T10" fmla="*/ 2 w 8"/>
                <a:gd name="T11" fmla="*/ 12 h 25"/>
                <a:gd name="T12" fmla="*/ 2 w 8"/>
                <a:gd name="T13" fmla="*/ 18 h 25"/>
                <a:gd name="T14" fmla="*/ 3 w 8"/>
                <a:gd name="T15" fmla="*/ 19 h 25"/>
                <a:gd name="T16" fmla="*/ 2 w 8"/>
                <a:gd name="T17" fmla="*/ 23 h 25"/>
                <a:gd name="T18" fmla="*/ 6 w 8"/>
                <a:gd name="T19" fmla="*/ 24 h 25"/>
                <a:gd name="T20" fmla="*/ 7 w 8"/>
                <a:gd name="T21" fmla="*/ 18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" h="25">
                  <a:moveTo>
                    <a:pt x="7" y="18"/>
                  </a:moveTo>
                  <a:cubicBezTo>
                    <a:pt x="7" y="15"/>
                    <a:pt x="7" y="13"/>
                    <a:pt x="6" y="10"/>
                  </a:cubicBezTo>
                  <a:cubicBezTo>
                    <a:pt x="6" y="8"/>
                    <a:pt x="6" y="7"/>
                    <a:pt x="6" y="6"/>
                  </a:cubicBezTo>
                  <a:cubicBezTo>
                    <a:pt x="6" y="5"/>
                    <a:pt x="6" y="4"/>
                    <a:pt x="6" y="5"/>
                  </a:cubicBezTo>
                  <a:cubicBezTo>
                    <a:pt x="7" y="2"/>
                    <a:pt x="3" y="0"/>
                    <a:pt x="2" y="2"/>
                  </a:cubicBezTo>
                  <a:cubicBezTo>
                    <a:pt x="0" y="5"/>
                    <a:pt x="2" y="9"/>
                    <a:pt x="2" y="12"/>
                  </a:cubicBezTo>
                  <a:cubicBezTo>
                    <a:pt x="2" y="14"/>
                    <a:pt x="2" y="16"/>
                    <a:pt x="2" y="18"/>
                  </a:cubicBezTo>
                  <a:cubicBezTo>
                    <a:pt x="3" y="18"/>
                    <a:pt x="3" y="19"/>
                    <a:pt x="3" y="19"/>
                  </a:cubicBezTo>
                  <a:cubicBezTo>
                    <a:pt x="2" y="20"/>
                    <a:pt x="1" y="21"/>
                    <a:pt x="2" y="23"/>
                  </a:cubicBezTo>
                  <a:cubicBezTo>
                    <a:pt x="3" y="24"/>
                    <a:pt x="5" y="25"/>
                    <a:pt x="6" y="24"/>
                  </a:cubicBezTo>
                  <a:cubicBezTo>
                    <a:pt x="8" y="22"/>
                    <a:pt x="7" y="20"/>
                    <a:pt x="7" y="1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04" name="Freeform 16"/>
            <p:cNvSpPr/>
            <p:nvPr/>
          </p:nvSpPr>
          <p:spPr bwMode="auto">
            <a:xfrm>
              <a:off x="213" y="1189"/>
              <a:ext cx="28" cy="101"/>
            </a:xfrm>
            <a:custGeom>
              <a:avLst/>
              <a:gdLst>
                <a:gd name="T0" fmla="*/ 7 w 8"/>
                <a:gd name="T1" fmla="*/ 30 h 34"/>
                <a:gd name="T2" fmla="*/ 6 w 8"/>
                <a:gd name="T3" fmla="*/ 3 h 34"/>
                <a:gd name="T4" fmla="*/ 2 w 8"/>
                <a:gd name="T5" fmla="*/ 3 h 34"/>
                <a:gd name="T6" fmla="*/ 2 w 8"/>
                <a:gd name="T7" fmla="*/ 25 h 34"/>
                <a:gd name="T8" fmla="*/ 1 w 8"/>
                <a:gd name="T9" fmla="*/ 28 h 34"/>
                <a:gd name="T10" fmla="*/ 3 w 8"/>
                <a:gd name="T11" fmla="*/ 32 h 34"/>
                <a:gd name="T12" fmla="*/ 7 w 8"/>
                <a:gd name="T13" fmla="*/ 3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34">
                  <a:moveTo>
                    <a:pt x="7" y="30"/>
                  </a:moveTo>
                  <a:cubicBezTo>
                    <a:pt x="5" y="21"/>
                    <a:pt x="6" y="12"/>
                    <a:pt x="6" y="3"/>
                  </a:cubicBezTo>
                  <a:cubicBezTo>
                    <a:pt x="6" y="0"/>
                    <a:pt x="2" y="0"/>
                    <a:pt x="2" y="3"/>
                  </a:cubicBezTo>
                  <a:cubicBezTo>
                    <a:pt x="1" y="10"/>
                    <a:pt x="1" y="18"/>
                    <a:pt x="2" y="25"/>
                  </a:cubicBezTo>
                  <a:cubicBezTo>
                    <a:pt x="1" y="25"/>
                    <a:pt x="0" y="26"/>
                    <a:pt x="1" y="28"/>
                  </a:cubicBezTo>
                  <a:cubicBezTo>
                    <a:pt x="2" y="29"/>
                    <a:pt x="2" y="31"/>
                    <a:pt x="3" y="32"/>
                  </a:cubicBezTo>
                  <a:cubicBezTo>
                    <a:pt x="5" y="34"/>
                    <a:pt x="8" y="32"/>
                    <a:pt x="7" y="3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05" name="Freeform 17"/>
            <p:cNvSpPr/>
            <p:nvPr/>
          </p:nvSpPr>
          <p:spPr bwMode="auto">
            <a:xfrm>
              <a:off x="213" y="1323"/>
              <a:ext cx="21" cy="59"/>
            </a:xfrm>
            <a:custGeom>
              <a:avLst/>
              <a:gdLst>
                <a:gd name="T0" fmla="*/ 2 w 6"/>
                <a:gd name="T1" fmla="*/ 3 h 20"/>
                <a:gd name="T2" fmla="*/ 0 w 6"/>
                <a:gd name="T3" fmla="*/ 17 h 20"/>
                <a:gd name="T4" fmla="*/ 5 w 6"/>
                <a:gd name="T5" fmla="*/ 17 h 20"/>
                <a:gd name="T6" fmla="*/ 6 w 6"/>
                <a:gd name="T7" fmla="*/ 3 h 20"/>
                <a:gd name="T8" fmla="*/ 2 w 6"/>
                <a:gd name="T9" fmla="*/ 3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0">
                  <a:moveTo>
                    <a:pt x="2" y="3"/>
                  </a:moveTo>
                  <a:cubicBezTo>
                    <a:pt x="1" y="8"/>
                    <a:pt x="1" y="12"/>
                    <a:pt x="0" y="17"/>
                  </a:cubicBezTo>
                  <a:cubicBezTo>
                    <a:pt x="0" y="20"/>
                    <a:pt x="5" y="20"/>
                    <a:pt x="5" y="17"/>
                  </a:cubicBezTo>
                  <a:cubicBezTo>
                    <a:pt x="5" y="12"/>
                    <a:pt x="6" y="8"/>
                    <a:pt x="6" y="3"/>
                  </a:cubicBezTo>
                  <a:cubicBezTo>
                    <a:pt x="6" y="0"/>
                    <a:pt x="2" y="0"/>
                    <a:pt x="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06" name="Freeform 18"/>
            <p:cNvSpPr/>
            <p:nvPr/>
          </p:nvSpPr>
          <p:spPr bwMode="auto">
            <a:xfrm>
              <a:off x="210" y="1415"/>
              <a:ext cx="24" cy="83"/>
            </a:xfrm>
            <a:custGeom>
              <a:avLst/>
              <a:gdLst>
                <a:gd name="T0" fmla="*/ 5 w 7"/>
                <a:gd name="T1" fmla="*/ 3 h 28"/>
                <a:gd name="T2" fmla="*/ 0 w 7"/>
                <a:gd name="T3" fmla="*/ 3 h 28"/>
                <a:gd name="T4" fmla="*/ 3 w 7"/>
                <a:gd name="T5" fmla="*/ 25 h 28"/>
                <a:gd name="T6" fmla="*/ 7 w 7"/>
                <a:gd name="T7" fmla="*/ 25 h 28"/>
                <a:gd name="T8" fmla="*/ 5 w 7"/>
                <a:gd name="T9" fmla="*/ 3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8">
                  <a:moveTo>
                    <a:pt x="5" y="3"/>
                  </a:moveTo>
                  <a:cubicBezTo>
                    <a:pt x="5" y="0"/>
                    <a:pt x="0" y="0"/>
                    <a:pt x="0" y="3"/>
                  </a:cubicBezTo>
                  <a:cubicBezTo>
                    <a:pt x="1" y="11"/>
                    <a:pt x="2" y="18"/>
                    <a:pt x="3" y="25"/>
                  </a:cubicBezTo>
                  <a:cubicBezTo>
                    <a:pt x="3" y="28"/>
                    <a:pt x="7" y="28"/>
                    <a:pt x="7" y="25"/>
                  </a:cubicBezTo>
                  <a:cubicBezTo>
                    <a:pt x="6" y="18"/>
                    <a:pt x="6" y="11"/>
                    <a:pt x="5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07" name="Freeform 19"/>
            <p:cNvSpPr/>
            <p:nvPr/>
          </p:nvSpPr>
          <p:spPr bwMode="auto">
            <a:xfrm>
              <a:off x="224" y="1530"/>
              <a:ext cx="21" cy="92"/>
            </a:xfrm>
            <a:custGeom>
              <a:avLst/>
              <a:gdLst>
                <a:gd name="T0" fmla="*/ 4 w 6"/>
                <a:gd name="T1" fmla="*/ 3 h 31"/>
                <a:gd name="T2" fmla="*/ 0 w 6"/>
                <a:gd name="T3" fmla="*/ 3 h 31"/>
                <a:gd name="T4" fmla="*/ 1 w 6"/>
                <a:gd name="T5" fmla="*/ 29 h 31"/>
                <a:gd name="T6" fmla="*/ 5 w 6"/>
                <a:gd name="T7" fmla="*/ 29 h 31"/>
                <a:gd name="T8" fmla="*/ 4 w 6"/>
                <a:gd name="T9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1">
                  <a:moveTo>
                    <a:pt x="4" y="3"/>
                  </a:moveTo>
                  <a:cubicBezTo>
                    <a:pt x="4" y="0"/>
                    <a:pt x="0" y="0"/>
                    <a:pt x="0" y="3"/>
                  </a:cubicBezTo>
                  <a:cubicBezTo>
                    <a:pt x="0" y="12"/>
                    <a:pt x="0" y="20"/>
                    <a:pt x="1" y="29"/>
                  </a:cubicBezTo>
                  <a:cubicBezTo>
                    <a:pt x="1" y="31"/>
                    <a:pt x="6" y="31"/>
                    <a:pt x="5" y="29"/>
                  </a:cubicBezTo>
                  <a:cubicBezTo>
                    <a:pt x="4" y="20"/>
                    <a:pt x="4" y="12"/>
                    <a:pt x="4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08" name="Freeform 20"/>
            <p:cNvSpPr/>
            <p:nvPr/>
          </p:nvSpPr>
          <p:spPr bwMode="auto">
            <a:xfrm>
              <a:off x="220" y="1664"/>
              <a:ext cx="18" cy="80"/>
            </a:xfrm>
            <a:custGeom>
              <a:avLst/>
              <a:gdLst>
                <a:gd name="T0" fmla="*/ 4 w 5"/>
                <a:gd name="T1" fmla="*/ 24 h 27"/>
                <a:gd name="T2" fmla="*/ 4 w 5"/>
                <a:gd name="T3" fmla="*/ 24 h 27"/>
                <a:gd name="T4" fmla="*/ 5 w 5"/>
                <a:gd name="T5" fmla="*/ 3 h 27"/>
                <a:gd name="T6" fmla="*/ 1 w 5"/>
                <a:gd name="T7" fmla="*/ 3 h 27"/>
                <a:gd name="T8" fmla="*/ 0 w 5"/>
                <a:gd name="T9" fmla="*/ 14 h 27"/>
                <a:gd name="T10" fmla="*/ 0 w 5"/>
                <a:gd name="T11" fmla="*/ 20 h 27"/>
                <a:gd name="T12" fmla="*/ 0 w 5"/>
                <a:gd name="T13" fmla="*/ 23 h 27"/>
                <a:gd name="T14" fmla="*/ 0 w 5"/>
                <a:gd name="T15" fmla="*/ 24 h 27"/>
                <a:gd name="T16" fmla="*/ 0 w 5"/>
                <a:gd name="T17" fmla="*/ 24 h 27"/>
                <a:gd name="T18" fmla="*/ 4 w 5"/>
                <a:gd name="T19" fmla="*/ 24 h 27"/>
                <a:gd name="T20" fmla="*/ 4 w 5"/>
                <a:gd name="T21" fmla="*/ 24 h 27"/>
                <a:gd name="T22" fmla="*/ 4 w 5"/>
                <a:gd name="T23" fmla="*/ 24 h 27"/>
                <a:gd name="T24" fmla="*/ 4 w 5"/>
                <a:gd name="T25" fmla="*/ 2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27">
                  <a:moveTo>
                    <a:pt x="4" y="24"/>
                  </a:moveTo>
                  <a:cubicBezTo>
                    <a:pt x="4" y="24"/>
                    <a:pt x="4" y="24"/>
                    <a:pt x="4" y="24"/>
                  </a:cubicBezTo>
                  <a:cubicBezTo>
                    <a:pt x="5" y="17"/>
                    <a:pt x="5" y="9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6"/>
                    <a:pt x="0" y="10"/>
                    <a:pt x="0" y="14"/>
                  </a:cubicBezTo>
                  <a:cubicBezTo>
                    <a:pt x="0" y="16"/>
                    <a:pt x="0" y="18"/>
                    <a:pt x="0" y="20"/>
                  </a:cubicBezTo>
                  <a:cubicBezTo>
                    <a:pt x="0" y="21"/>
                    <a:pt x="0" y="23"/>
                    <a:pt x="0" y="23"/>
                  </a:cubicBezTo>
                  <a:cubicBezTo>
                    <a:pt x="0" y="23"/>
                    <a:pt x="0" y="23"/>
                    <a:pt x="0" y="24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6"/>
                    <a:pt x="4" y="27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09" name="Freeform 21"/>
            <p:cNvSpPr/>
            <p:nvPr/>
          </p:nvSpPr>
          <p:spPr bwMode="auto">
            <a:xfrm>
              <a:off x="206" y="1762"/>
              <a:ext cx="21" cy="101"/>
            </a:xfrm>
            <a:custGeom>
              <a:avLst/>
              <a:gdLst>
                <a:gd name="T0" fmla="*/ 1 w 6"/>
                <a:gd name="T1" fmla="*/ 3 h 34"/>
                <a:gd name="T2" fmla="*/ 1 w 6"/>
                <a:gd name="T3" fmla="*/ 23 h 34"/>
                <a:gd name="T4" fmla="*/ 0 w 6"/>
                <a:gd name="T5" fmla="*/ 25 h 34"/>
                <a:gd name="T6" fmla="*/ 1 w 6"/>
                <a:gd name="T7" fmla="*/ 31 h 34"/>
                <a:gd name="T8" fmla="*/ 6 w 6"/>
                <a:gd name="T9" fmla="*/ 31 h 34"/>
                <a:gd name="T10" fmla="*/ 6 w 6"/>
                <a:gd name="T11" fmla="*/ 3 h 34"/>
                <a:gd name="T12" fmla="*/ 1 w 6"/>
                <a:gd name="T13" fmla="*/ 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34">
                  <a:moveTo>
                    <a:pt x="1" y="3"/>
                  </a:moveTo>
                  <a:cubicBezTo>
                    <a:pt x="1" y="23"/>
                    <a:pt x="1" y="23"/>
                    <a:pt x="1" y="23"/>
                  </a:cubicBezTo>
                  <a:cubicBezTo>
                    <a:pt x="1" y="24"/>
                    <a:pt x="0" y="24"/>
                    <a:pt x="0" y="25"/>
                  </a:cubicBezTo>
                  <a:cubicBezTo>
                    <a:pt x="1" y="27"/>
                    <a:pt x="1" y="29"/>
                    <a:pt x="1" y="31"/>
                  </a:cubicBezTo>
                  <a:cubicBezTo>
                    <a:pt x="2" y="34"/>
                    <a:pt x="6" y="34"/>
                    <a:pt x="6" y="31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10" name="Freeform 22"/>
            <p:cNvSpPr/>
            <p:nvPr/>
          </p:nvSpPr>
          <p:spPr bwMode="auto">
            <a:xfrm>
              <a:off x="213" y="1893"/>
              <a:ext cx="25" cy="86"/>
            </a:xfrm>
            <a:custGeom>
              <a:avLst/>
              <a:gdLst>
                <a:gd name="T0" fmla="*/ 6 w 7"/>
                <a:gd name="T1" fmla="*/ 25 h 29"/>
                <a:gd name="T2" fmla="*/ 5 w 7"/>
                <a:gd name="T3" fmla="*/ 3 h 29"/>
                <a:gd name="T4" fmla="*/ 0 w 7"/>
                <a:gd name="T5" fmla="*/ 3 h 29"/>
                <a:gd name="T6" fmla="*/ 2 w 7"/>
                <a:gd name="T7" fmla="*/ 26 h 29"/>
                <a:gd name="T8" fmla="*/ 6 w 7"/>
                <a:gd name="T9" fmla="*/ 25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9">
                  <a:moveTo>
                    <a:pt x="6" y="25"/>
                  </a:moveTo>
                  <a:cubicBezTo>
                    <a:pt x="4" y="18"/>
                    <a:pt x="5" y="10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10"/>
                    <a:pt x="0" y="19"/>
                    <a:pt x="2" y="26"/>
                  </a:cubicBezTo>
                  <a:cubicBezTo>
                    <a:pt x="2" y="29"/>
                    <a:pt x="7" y="28"/>
                    <a:pt x="6" y="2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11" name="Freeform 23"/>
            <p:cNvSpPr/>
            <p:nvPr/>
          </p:nvSpPr>
          <p:spPr bwMode="auto">
            <a:xfrm>
              <a:off x="213" y="2008"/>
              <a:ext cx="18" cy="89"/>
            </a:xfrm>
            <a:custGeom>
              <a:avLst/>
              <a:gdLst>
                <a:gd name="T0" fmla="*/ 0 w 5"/>
                <a:gd name="T1" fmla="*/ 3 h 30"/>
                <a:gd name="T2" fmla="*/ 0 w 5"/>
                <a:gd name="T3" fmla="*/ 27 h 30"/>
                <a:gd name="T4" fmla="*/ 5 w 5"/>
                <a:gd name="T5" fmla="*/ 27 h 30"/>
                <a:gd name="T6" fmla="*/ 5 w 5"/>
                <a:gd name="T7" fmla="*/ 3 h 30"/>
                <a:gd name="T8" fmla="*/ 0 w 5"/>
                <a:gd name="T9" fmla="*/ 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0">
                  <a:moveTo>
                    <a:pt x="0" y="3"/>
                  </a:moveTo>
                  <a:cubicBezTo>
                    <a:pt x="0" y="27"/>
                    <a:pt x="0" y="27"/>
                    <a:pt x="0" y="27"/>
                  </a:cubicBezTo>
                  <a:cubicBezTo>
                    <a:pt x="0" y="30"/>
                    <a:pt x="5" y="30"/>
                    <a:pt x="5" y="27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12" name="Freeform 24"/>
            <p:cNvSpPr/>
            <p:nvPr/>
          </p:nvSpPr>
          <p:spPr bwMode="auto">
            <a:xfrm>
              <a:off x="217" y="2127"/>
              <a:ext cx="24" cy="89"/>
            </a:xfrm>
            <a:custGeom>
              <a:avLst/>
              <a:gdLst>
                <a:gd name="T0" fmla="*/ 6 w 7"/>
                <a:gd name="T1" fmla="*/ 26 h 30"/>
                <a:gd name="T2" fmla="*/ 5 w 7"/>
                <a:gd name="T3" fmla="*/ 3 h 30"/>
                <a:gd name="T4" fmla="*/ 1 w 7"/>
                <a:gd name="T5" fmla="*/ 3 h 30"/>
                <a:gd name="T6" fmla="*/ 2 w 7"/>
                <a:gd name="T7" fmla="*/ 27 h 30"/>
                <a:gd name="T8" fmla="*/ 6 w 7"/>
                <a:gd name="T9" fmla="*/ 26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0">
                  <a:moveTo>
                    <a:pt x="6" y="26"/>
                  </a:moveTo>
                  <a:cubicBezTo>
                    <a:pt x="4" y="19"/>
                    <a:pt x="5" y="10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11"/>
                    <a:pt x="0" y="20"/>
                    <a:pt x="2" y="27"/>
                  </a:cubicBezTo>
                  <a:cubicBezTo>
                    <a:pt x="2" y="30"/>
                    <a:pt x="7" y="29"/>
                    <a:pt x="6" y="2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13" name="Freeform 25"/>
            <p:cNvSpPr/>
            <p:nvPr/>
          </p:nvSpPr>
          <p:spPr bwMode="auto">
            <a:xfrm>
              <a:off x="224" y="2246"/>
              <a:ext cx="14" cy="109"/>
            </a:xfrm>
            <a:custGeom>
              <a:avLst/>
              <a:gdLst>
                <a:gd name="T0" fmla="*/ 0 w 4"/>
                <a:gd name="T1" fmla="*/ 3 h 37"/>
                <a:gd name="T2" fmla="*/ 0 w 4"/>
                <a:gd name="T3" fmla="*/ 34 h 37"/>
                <a:gd name="T4" fmla="*/ 4 w 4"/>
                <a:gd name="T5" fmla="*/ 34 h 37"/>
                <a:gd name="T6" fmla="*/ 4 w 4"/>
                <a:gd name="T7" fmla="*/ 3 h 37"/>
                <a:gd name="T8" fmla="*/ 0 w 4"/>
                <a:gd name="T9" fmla="*/ 3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37">
                  <a:moveTo>
                    <a:pt x="0" y="3"/>
                  </a:moveTo>
                  <a:cubicBezTo>
                    <a:pt x="0" y="34"/>
                    <a:pt x="0" y="34"/>
                    <a:pt x="0" y="34"/>
                  </a:cubicBezTo>
                  <a:cubicBezTo>
                    <a:pt x="0" y="37"/>
                    <a:pt x="4" y="37"/>
                    <a:pt x="4" y="34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14" name="Freeform 26"/>
            <p:cNvSpPr/>
            <p:nvPr/>
          </p:nvSpPr>
          <p:spPr bwMode="auto">
            <a:xfrm>
              <a:off x="210" y="2370"/>
              <a:ext cx="28" cy="107"/>
            </a:xfrm>
            <a:custGeom>
              <a:avLst/>
              <a:gdLst>
                <a:gd name="T0" fmla="*/ 7 w 8"/>
                <a:gd name="T1" fmla="*/ 3 h 36"/>
                <a:gd name="T2" fmla="*/ 3 w 8"/>
                <a:gd name="T3" fmla="*/ 3 h 36"/>
                <a:gd name="T4" fmla="*/ 0 w 8"/>
                <a:gd name="T5" fmla="*/ 32 h 36"/>
                <a:gd name="T6" fmla="*/ 5 w 8"/>
                <a:gd name="T7" fmla="*/ 33 h 36"/>
                <a:gd name="T8" fmla="*/ 7 w 8"/>
                <a:gd name="T9" fmla="*/ 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6">
                  <a:moveTo>
                    <a:pt x="7" y="3"/>
                  </a:moveTo>
                  <a:cubicBezTo>
                    <a:pt x="7" y="0"/>
                    <a:pt x="3" y="0"/>
                    <a:pt x="3" y="3"/>
                  </a:cubicBezTo>
                  <a:cubicBezTo>
                    <a:pt x="3" y="12"/>
                    <a:pt x="4" y="23"/>
                    <a:pt x="0" y="32"/>
                  </a:cubicBezTo>
                  <a:cubicBezTo>
                    <a:pt x="0" y="35"/>
                    <a:pt x="4" y="36"/>
                    <a:pt x="5" y="33"/>
                  </a:cubicBezTo>
                  <a:cubicBezTo>
                    <a:pt x="8" y="24"/>
                    <a:pt x="7" y="12"/>
                    <a:pt x="7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15" name="Freeform 27"/>
            <p:cNvSpPr/>
            <p:nvPr/>
          </p:nvSpPr>
          <p:spPr bwMode="auto">
            <a:xfrm>
              <a:off x="213" y="2492"/>
              <a:ext cx="28" cy="83"/>
            </a:xfrm>
            <a:custGeom>
              <a:avLst/>
              <a:gdLst>
                <a:gd name="T0" fmla="*/ 5 w 8"/>
                <a:gd name="T1" fmla="*/ 23 h 28"/>
                <a:gd name="T2" fmla="*/ 5 w 8"/>
                <a:gd name="T3" fmla="*/ 3 h 28"/>
                <a:gd name="T4" fmla="*/ 0 w 8"/>
                <a:gd name="T5" fmla="*/ 3 h 28"/>
                <a:gd name="T6" fmla="*/ 0 w 8"/>
                <a:gd name="T7" fmla="*/ 19 h 28"/>
                <a:gd name="T8" fmla="*/ 4 w 8"/>
                <a:gd name="T9" fmla="*/ 27 h 28"/>
                <a:gd name="T10" fmla="*/ 5 w 8"/>
                <a:gd name="T11" fmla="*/ 23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28">
                  <a:moveTo>
                    <a:pt x="5" y="23"/>
                  </a:moveTo>
                  <a:cubicBezTo>
                    <a:pt x="4" y="23"/>
                    <a:pt x="5" y="5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8"/>
                    <a:pt x="0" y="14"/>
                    <a:pt x="0" y="19"/>
                  </a:cubicBezTo>
                  <a:cubicBezTo>
                    <a:pt x="1" y="22"/>
                    <a:pt x="1" y="27"/>
                    <a:pt x="4" y="27"/>
                  </a:cubicBezTo>
                  <a:cubicBezTo>
                    <a:pt x="7" y="28"/>
                    <a:pt x="8" y="23"/>
                    <a:pt x="5" y="2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16" name="Freeform 28"/>
            <p:cNvSpPr/>
            <p:nvPr/>
          </p:nvSpPr>
          <p:spPr bwMode="auto">
            <a:xfrm>
              <a:off x="213" y="2614"/>
              <a:ext cx="28" cy="89"/>
            </a:xfrm>
            <a:custGeom>
              <a:avLst/>
              <a:gdLst>
                <a:gd name="T0" fmla="*/ 3 w 8"/>
                <a:gd name="T1" fmla="*/ 2 h 30"/>
                <a:gd name="T2" fmla="*/ 2 w 8"/>
                <a:gd name="T3" fmla="*/ 27 h 30"/>
                <a:gd name="T4" fmla="*/ 6 w 8"/>
                <a:gd name="T5" fmla="*/ 27 h 30"/>
                <a:gd name="T6" fmla="*/ 7 w 8"/>
                <a:gd name="T7" fmla="*/ 4 h 30"/>
                <a:gd name="T8" fmla="*/ 3 w 8"/>
                <a:gd name="T9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0">
                  <a:moveTo>
                    <a:pt x="3" y="2"/>
                  </a:moveTo>
                  <a:cubicBezTo>
                    <a:pt x="0" y="10"/>
                    <a:pt x="1" y="19"/>
                    <a:pt x="2" y="27"/>
                  </a:cubicBezTo>
                  <a:cubicBezTo>
                    <a:pt x="2" y="30"/>
                    <a:pt x="6" y="30"/>
                    <a:pt x="6" y="27"/>
                  </a:cubicBezTo>
                  <a:cubicBezTo>
                    <a:pt x="6" y="20"/>
                    <a:pt x="4" y="11"/>
                    <a:pt x="7" y="4"/>
                  </a:cubicBezTo>
                  <a:cubicBezTo>
                    <a:pt x="8" y="1"/>
                    <a:pt x="4" y="0"/>
                    <a:pt x="3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17" name="Freeform 29"/>
            <p:cNvSpPr/>
            <p:nvPr/>
          </p:nvSpPr>
          <p:spPr bwMode="auto">
            <a:xfrm>
              <a:off x="217" y="2735"/>
              <a:ext cx="21" cy="107"/>
            </a:xfrm>
            <a:custGeom>
              <a:avLst/>
              <a:gdLst>
                <a:gd name="T0" fmla="*/ 6 w 6"/>
                <a:gd name="T1" fmla="*/ 3 h 36"/>
                <a:gd name="T2" fmla="*/ 2 w 6"/>
                <a:gd name="T3" fmla="*/ 3 h 36"/>
                <a:gd name="T4" fmla="*/ 1 w 6"/>
                <a:gd name="T5" fmla="*/ 33 h 36"/>
                <a:gd name="T6" fmla="*/ 5 w 6"/>
                <a:gd name="T7" fmla="*/ 33 h 36"/>
                <a:gd name="T8" fmla="*/ 6 w 6"/>
                <a:gd name="T9" fmla="*/ 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6">
                  <a:moveTo>
                    <a:pt x="6" y="3"/>
                  </a:moveTo>
                  <a:cubicBezTo>
                    <a:pt x="6" y="0"/>
                    <a:pt x="2" y="0"/>
                    <a:pt x="2" y="3"/>
                  </a:cubicBezTo>
                  <a:cubicBezTo>
                    <a:pt x="1" y="13"/>
                    <a:pt x="0" y="23"/>
                    <a:pt x="1" y="33"/>
                  </a:cubicBezTo>
                  <a:cubicBezTo>
                    <a:pt x="1" y="36"/>
                    <a:pt x="5" y="36"/>
                    <a:pt x="5" y="33"/>
                  </a:cubicBezTo>
                  <a:cubicBezTo>
                    <a:pt x="4" y="23"/>
                    <a:pt x="6" y="13"/>
                    <a:pt x="6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18" name="Freeform 30"/>
            <p:cNvSpPr/>
            <p:nvPr/>
          </p:nvSpPr>
          <p:spPr bwMode="auto">
            <a:xfrm>
              <a:off x="210" y="2860"/>
              <a:ext cx="28" cy="104"/>
            </a:xfrm>
            <a:custGeom>
              <a:avLst/>
              <a:gdLst>
                <a:gd name="T0" fmla="*/ 8 w 8"/>
                <a:gd name="T1" fmla="*/ 3 h 35"/>
                <a:gd name="T2" fmla="*/ 4 w 8"/>
                <a:gd name="T3" fmla="*/ 3 h 35"/>
                <a:gd name="T4" fmla="*/ 3 w 8"/>
                <a:gd name="T5" fmla="*/ 32 h 35"/>
                <a:gd name="T6" fmla="*/ 7 w 8"/>
                <a:gd name="T7" fmla="*/ 31 h 35"/>
                <a:gd name="T8" fmla="*/ 8 w 8"/>
                <a:gd name="T9" fmla="*/ 3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5">
                  <a:moveTo>
                    <a:pt x="8" y="3"/>
                  </a:moveTo>
                  <a:cubicBezTo>
                    <a:pt x="8" y="0"/>
                    <a:pt x="4" y="0"/>
                    <a:pt x="4" y="3"/>
                  </a:cubicBezTo>
                  <a:cubicBezTo>
                    <a:pt x="3" y="13"/>
                    <a:pt x="0" y="23"/>
                    <a:pt x="3" y="32"/>
                  </a:cubicBezTo>
                  <a:cubicBezTo>
                    <a:pt x="3" y="35"/>
                    <a:pt x="8" y="34"/>
                    <a:pt x="7" y="31"/>
                  </a:cubicBezTo>
                  <a:cubicBezTo>
                    <a:pt x="5" y="22"/>
                    <a:pt x="8" y="12"/>
                    <a:pt x="8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19" name="Freeform 31"/>
            <p:cNvSpPr/>
            <p:nvPr/>
          </p:nvSpPr>
          <p:spPr bwMode="auto">
            <a:xfrm>
              <a:off x="206" y="3014"/>
              <a:ext cx="25" cy="98"/>
            </a:xfrm>
            <a:custGeom>
              <a:avLst/>
              <a:gdLst>
                <a:gd name="T0" fmla="*/ 6 w 7"/>
                <a:gd name="T1" fmla="*/ 24 h 33"/>
                <a:gd name="T2" fmla="*/ 5 w 7"/>
                <a:gd name="T3" fmla="*/ 3 h 33"/>
                <a:gd name="T4" fmla="*/ 0 w 7"/>
                <a:gd name="T5" fmla="*/ 3 h 33"/>
                <a:gd name="T6" fmla="*/ 1 w 7"/>
                <a:gd name="T7" fmla="*/ 30 h 33"/>
                <a:gd name="T8" fmla="*/ 6 w 7"/>
                <a:gd name="T9" fmla="*/ 32 h 33"/>
                <a:gd name="T10" fmla="*/ 7 w 7"/>
                <a:gd name="T11" fmla="*/ 26 h 33"/>
                <a:gd name="T12" fmla="*/ 6 w 7"/>
                <a:gd name="T13" fmla="*/ 24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3">
                  <a:moveTo>
                    <a:pt x="6" y="24"/>
                  </a:moveTo>
                  <a:cubicBezTo>
                    <a:pt x="6" y="17"/>
                    <a:pt x="6" y="10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1" y="12"/>
                    <a:pt x="1" y="21"/>
                    <a:pt x="1" y="30"/>
                  </a:cubicBezTo>
                  <a:cubicBezTo>
                    <a:pt x="1" y="33"/>
                    <a:pt x="4" y="33"/>
                    <a:pt x="6" y="32"/>
                  </a:cubicBezTo>
                  <a:cubicBezTo>
                    <a:pt x="7" y="30"/>
                    <a:pt x="7" y="28"/>
                    <a:pt x="7" y="26"/>
                  </a:cubicBezTo>
                  <a:cubicBezTo>
                    <a:pt x="7" y="25"/>
                    <a:pt x="7" y="25"/>
                    <a:pt x="6" y="2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20" name="Freeform 32"/>
            <p:cNvSpPr/>
            <p:nvPr/>
          </p:nvSpPr>
          <p:spPr bwMode="auto">
            <a:xfrm>
              <a:off x="210" y="3166"/>
              <a:ext cx="24" cy="92"/>
            </a:xfrm>
            <a:custGeom>
              <a:avLst/>
              <a:gdLst>
                <a:gd name="T0" fmla="*/ 3 w 7"/>
                <a:gd name="T1" fmla="*/ 3 h 31"/>
                <a:gd name="T2" fmla="*/ 2 w 7"/>
                <a:gd name="T3" fmla="*/ 17 h 31"/>
                <a:gd name="T4" fmla="*/ 1 w 7"/>
                <a:gd name="T5" fmla="*/ 24 h 31"/>
                <a:gd name="T6" fmla="*/ 1 w 7"/>
                <a:gd name="T7" fmla="*/ 27 h 31"/>
                <a:gd name="T8" fmla="*/ 0 w 7"/>
                <a:gd name="T9" fmla="*/ 28 h 31"/>
                <a:gd name="T10" fmla="*/ 1 w 7"/>
                <a:gd name="T11" fmla="*/ 29 h 31"/>
                <a:gd name="T12" fmla="*/ 4 w 7"/>
                <a:gd name="T13" fmla="*/ 30 h 31"/>
                <a:gd name="T14" fmla="*/ 6 w 7"/>
                <a:gd name="T15" fmla="*/ 20 h 31"/>
                <a:gd name="T16" fmla="*/ 7 w 7"/>
                <a:gd name="T17" fmla="*/ 3 h 31"/>
                <a:gd name="T18" fmla="*/ 3 w 7"/>
                <a:gd name="T19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" h="31">
                  <a:moveTo>
                    <a:pt x="3" y="3"/>
                  </a:moveTo>
                  <a:cubicBezTo>
                    <a:pt x="2" y="7"/>
                    <a:pt x="2" y="12"/>
                    <a:pt x="2" y="17"/>
                  </a:cubicBezTo>
                  <a:cubicBezTo>
                    <a:pt x="1" y="19"/>
                    <a:pt x="1" y="22"/>
                    <a:pt x="1" y="24"/>
                  </a:cubicBezTo>
                  <a:cubicBezTo>
                    <a:pt x="1" y="25"/>
                    <a:pt x="0" y="27"/>
                    <a:pt x="1" y="27"/>
                  </a:cubicBezTo>
                  <a:cubicBezTo>
                    <a:pt x="0" y="27"/>
                    <a:pt x="0" y="28"/>
                    <a:pt x="0" y="28"/>
                  </a:cubicBezTo>
                  <a:cubicBezTo>
                    <a:pt x="0" y="28"/>
                    <a:pt x="0" y="29"/>
                    <a:pt x="1" y="29"/>
                  </a:cubicBezTo>
                  <a:cubicBezTo>
                    <a:pt x="1" y="30"/>
                    <a:pt x="3" y="31"/>
                    <a:pt x="4" y="30"/>
                  </a:cubicBezTo>
                  <a:cubicBezTo>
                    <a:pt x="6" y="28"/>
                    <a:pt x="6" y="23"/>
                    <a:pt x="6" y="20"/>
                  </a:cubicBezTo>
                  <a:cubicBezTo>
                    <a:pt x="6" y="14"/>
                    <a:pt x="7" y="9"/>
                    <a:pt x="7" y="3"/>
                  </a:cubicBezTo>
                  <a:cubicBezTo>
                    <a:pt x="7" y="0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21" name="Freeform 33"/>
            <p:cNvSpPr/>
            <p:nvPr/>
          </p:nvSpPr>
          <p:spPr bwMode="auto">
            <a:xfrm>
              <a:off x="213" y="3290"/>
              <a:ext cx="28" cy="101"/>
            </a:xfrm>
            <a:custGeom>
              <a:avLst/>
              <a:gdLst>
                <a:gd name="T0" fmla="*/ 7 w 8"/>
                <a:gd name="T1" fmla="*/ 25 h 34"/>
                <a:gd name="T2" fmla="*/ 5 w 8"/>
                <a:gd name="T3" fmla="*/ 3 h 34"/>
                <a:gd name="T4" fmla="*/ 0 w 8"/>
                <a:gd name="T5" fmla="*/ 3 h 34"/>
                <a:gd name="T6" fmla="*/ 2 w 8"/>
                <a:gd name="T7" fmla="*/ 17 h 34"/>
                <a:gd name="T8" fmla="*/ 3 w 8"/>
                <a:gd name="T9" fmla="*/ 25 h 34"/>
                <a:gd name="T10" fmla="*/ 3 w 8"/>
                <a:gd name="T11" fmla="*/ 29 h 34"/>
                <a:gd name="T12" fmla="*/ 3 w 8"/>
                <a:gd name="T13" fmla="*/ 29 h 34"/>
                <a:gd name="T14" fmla="*/ 3 w 8"/>
                <a:gd name="T15" fmla="*/ 31 h 34"/>
                <a:gd name="T16" fmla="*/ 7 w 8"/>
                <a:gd name="T17" fmla="*/ 32 h 34"/>
                <a:gd name="T18" fmla="*/ 7 w 8"/>
                <a:gd name="T19" fmla="*/ 25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" h="34">
                  <a:moveTo>
                    <a:pt x="7" y="25"/>
                  </a:moveTo>
                  <a:cubicBezTo>
                    <a:pt x="7" y="18"/>
                    <a:pt x="5" y="10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1" y="8"/>
                    <a:pt x="1" y="12"/>
                    <a:pt x="2" y="17"/>
                  </a:cubicBezTo>
                  <a:cubicBezTo>
                    <a:pt x="2" y="20"/>
                    <a:pt x="3" y="23"/>
                    <a:pt x="3" y="25"/>
                  </a:cubicBezTo>
                  <a:cubicBezTo>
                    <a:pt x="3" y="27"/>
                    <a:pt x="3" y="28"/>
                    <a:pt x="3" y="29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3" y="30"/>
                    <a:pt x="2" y="31"/>
                    <a:pt x="3" y="31"/>
                  </a:cubicBezTo>
                  <a:cubicBezTo>
                    <a:pt x="4" y="33"/>
                    <a:pt x="6" y="34"/>
                    <a:pt x="7" y="32"/>
                  </a:cubicBezTo>
                  <a:cubicBezTo>
                    <a:pt x="8" y="30"/>
                    <a:pt x="8" y="28"/>
                    <a:pt x="7" y="2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22" name="Freeform 34"/>
            <p:cNvSpPr/>
            <p:nvPr/>
          </p:nvSpPr>
          <p:spPr bwMode="auto">
            <a:xfrm>
              <a:off x="217" y="3427"/>
              <a:ext cx="28" cy="110"/>
            </a:xfrm>
            <a:custGeom>
              <a:avLst/>
              <a:gdLst>
                <a:gd name="T0" fmla="*/ 6 w 8"/>
                <a:gd name="T1" fmla="*/ 30 h 37"/>
                <a:gd name="T2" fmla="*/ 6 w 8"/>
                <a:gd name="T3" fmla="*/ 29 h 37"/>
                <a:gd name="T4" fmla="*/ 6 w 8"/>
                <a:gd name="T5" fmla="*/ 20 h 37"/>
                <a:gd name="T6" fmla="*/ 7 w 8"/>
                <a:gd name="T7" fmla="*/ 4 h 37"/>
                <a:gd name="T8" fmla="*/ 3 w 8"/>
                <a:gd name="T9" fmla="*/ 3 h 37"/>
                <a:gd name="T10" fmla="*/ 1 w 8"/>
                <a:gd name="T11" fmla="*/ 20 h 37"/>
                <a:gd name="T12" fmla="*/ 3 w 8"/>
                <a:gd name="T13" fmla="*/ 35 h 37"/>
                <a:gd name="T14" fmla="*/ 7 w 8"/>
                <a:gd name="T15" fmla="*/ 33 h 37"/>
                <a:gd name="T16" fmla="*/ 6 w 8"/>
                <a:gd name="T17" fmla="*/ 3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" h="37">
                  <a:moveTo>
                    <a:pt x="6" y="30"/>
                  </a:moveTo>
                  <a:cubicBezTo>
                    <a:pt x="6" y="30"/>
                    <a:pt x="6" y="29"/>
                    <a:pt x="6" y="29"/>
                  </a:cubicBezTo>
                  <a:cubicBezTo>
                    <a:pt x="5" y="26"/>
                    <a:pt x="6" y="22"/>
                    <a:pt x="6" y="20"/>
                  </a:cubicBezTo>
                  <a:cubicBezTo>
                    <a:pt x="6" y="15"/>
                    <a:pt x="6" y="9"/>
                    <a:pt x="7" y="4"/>
                  </a:cubicBezTo>
                  <a:cubicBezTo>
                    <a:pt x="8" y="1"/>
                    <a:pt x="3" y="0"/>
                    <a:pt x="3" y="3"/>
                  </a:cubicBezTo>
                  <a:cubicBezTo>
                    <a:pt x="2" y="8"/>
                    <a:pt x="1" y="14"/>
                    <a:pt x="1" y="20"/>
                  </a:cubicBezTo>
                  <a:cubicBezTo>
                    <a:pt x="1" y="24"/>
                    <a:pt x="0" y="32"/>
                    <a:pt x="3" y="35"/>
                  </a:cubicBezTo>
                  <a:cubicBezTo>
                    <a:pt x="5" y="37"/>
                    <a:pt x="8" y="35"/>
                    <a:pt x="7" y="33"/>
                  </a:cubicBezTo>
                  <a:cubicBezTo>
                    <a:pt x="7" y="32"/>
                    <a:pt x="6" y="31"/>
                    <a:pt x="6" y="3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23" name="Freeform 35"/>
            <p:cNvSpPr/>
            <p:nvPr/>
          </p:nvSpPr>
          <p:spPr bwMode="auto">
            <a:xfrm>
              <a:off x="217" y="3590"/>
              <a:ext cx="24" cy="92"/>
            </a:xfrm>
            <a:custGeom>
              <a:avLst/>
              <a:gdLst>
                <a:gd name="T0" fmla="*/ 6 w 7"/>
                <a:gd name="T1" fmla="*/ 27 h 31"/>
                <a:gd name="T2" fmla="*/ 5 w 7"/>
                <a:gd name="T3" fmla="*/ 3 h 31"/>
                <a:gd name="T4" fmla="*/ 1 w 7"/>
                <a:gd name="T5" fmla="*/ 3 h 31"/>
                <a:gd name="T6" fmla="*/ 2 w 7"/>
                <a:gd name="T7" fmla="*/ 28 h 31"/>
                <a:gd name="T8" fmla="*/ 6 w 7"/>
                <a:gd name="T9" fmla="*/ 2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1">
                  <a:moveTo>
                    <a:pt x="6" y="27"/>
                  </a:moveTo>
                  <a:cubicBezTo>
                    <a:pt x="4" y="19"/>
                    <a:pt x="5" y="11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11"/>
                    <a:pt x="0" y="20"/>
                    <a:pt x="2" y="28"/>
                  </a:cubicBezTo>
                  <a:cubicBezTo>
                    <a:pt x="2" y="31"/>
                    <a:pt x="7" y="30"/>
                    <a:pt x="6" y="2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24" name="Freeform 36"/>
            <p:cNvSpPr/>
            <p:nvPr/>
          </p:nvSpPr>
          <p:spPr bwMode="auto">
            <a:xfrm>
              <a:off x="217" y="3721"/>
              <a:ext cx="24" cy="95"/>
            </a:xfrm>
            <a:custGeom>
              <a:avLst/>
              <a:gdLst>
                <a:gd name="T0" fmla="*/ 2 w 7"/>
                <a:gd name="T1" fmla="*/ 3 h 32"/>
                <a:gd name="T2" fmla="*/ 1 w 7"/>
                <a:gd name="T3" fmla="*/ 29 h 32"/>
                <a:gd name="T4" fmla="*/ 5 w 7"/>
                <a:gd name="T5" fmla="*/ 29 h 32"/>
                <a:gd name="T6" fmla="*/ 6 w 7"/>
                <a:gd name="T7" fmla="*/ 3 h 32"/>
                <a:gd name="T8" fmla="*/ 2 w 7"/>
                <a:gd name="T9" fmla="*/ 3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2">
                  <a:moveTo>
                    <a:pt x="2" y="3"/>
                  </a:moveTo>
                  <a:cubicBezTo>
                    <a:pt x="0" y="12"/>
                    <a:pt x="1" y="20"/>
                    <a:pt x="1" y="29"/>
                  </a:cubicBezTo>
                  <a:cubicBezTo>
                    <a:pt x="1" y="32"/>
                    <a:pt x="5" y="32"/>
                    <a:pt x="5" y="29"/>
                  </a:cubicBezTo>
                  <a:cubicBezTo>
                    <a:pt x="5" y="20"/>
                    <a:pt x="5" y="12"/>
                    <a:pt x="6" y="3"/>
                  </a:cubicBezTo>
                  <a:cubicBezTo>
                    <a:pt x="7" y="0"/>
                    <a:pt x="2" y="0"/>
                    <a:pt x="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25" name="Freeform 37"/>
            <p:cNvSpPr/>
            <p:nvPr/>
          </p:nvSpPr>
          <p:spPr bwMode="auto">
            <a:xfrm>
              <a:off x="210" y="3842"/>
              <a:ext cx="28" cy="95"/>
            </a:xfrm>
            <a:custGeom>
              <a:avLst/>
              <a:gdLst>
                <a:gd name="T0" fmla="*/ 7 w 8"/>
                <a:gd name="T1" fmla="*/ 28 h 32"/>
                <a:gd name="T2" fmla="*/ 6 w 8"/>
                <a:gd name="T3" fmla="*/ 3 h 32"/>
                <a:gd name="T4" fmla="*/ 1 w 8"/>
                <a:gd name="T5" fmla="*/ 3 h 32"/>
                <a:gd name="T6" fmla="*/ 3 w 8"/>
                <a:gd name="T7" fmla="*/ 29 h 32"/>
                <a:gd name="T8" fmla="*/ 7 w 8"/>
                <a:gd name="T9" fmla="*/ 28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2">
                  <a:moveTo>
                    <a:pt x="7" y="28"/>
                  </a:moveTo>
                  <a:cubicBezTo>
                    <a:pt x="5" y="21"/>
                    <a:pt x="6" y="11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12"/>
                    <a:pt x="0" y="21"/>
                    <a:pt x="3" y="29"/>
                  </a:cubicBezTo>
                  <a:cubicBezTo>
                    <a:pt x="3" y="32"/>
                    <a:pt x="8" y="31"/>
                    <a:pt x="7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26" name="Freeform 38"/>
            <p:cNvSpPr/>
            <p:nvPr/>
          </p:nvSpPr>
          <p:spPr bwMode="auto">
            <a:xfrm>
              <a:off x="217" y="3967"/>
              <a:ext cx="24" cy="56"/>
            </a:xfrm>
            <a:custGeom>
              <a:avLst/>
              <a:gdLst>
                <a:gd name="T0" fmla="*/ 6 w 7"/>
                <a:gd name="T1" fmla="*/ 15 h 19"/>
                <a:gd name="T2" fmla="*/ 5 w 7"/>
                <a:gd name="T3" fmla="*/ 3 h 19"/>
                <a:gd name="T4" fmla="*/ 1 w 7"/>
                <a:gd name="T5" fmla="*/ 3 h 19"/>
                <a:gd name="T6" fmla="*/ 2 w 7"/>
                <a:gd name="T7" fmla="*/ 16 h 19"/>
                <a:gd name="T8" fmla="*/ 6 w 7"/>
                <a:gd name="T9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19">
                  <a:moveTo>
                    <a:pt x="6" y="15"/>
                  </a:moveTo>
                  <a:cubicBezTo>
                    <a:pt x="5" y="11"/>
                    <a:pt x="5" y="7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7"/>
                    <a:pt x="0" y="12"/>
                    <a:pt x="2" y="16"/>
                  </a:cubicBezTo>
                  <a:cubicBezTo>
                    <a:pt x="2" y="19"/>
                    <a:pt x="7" y="17"/>
                    <a:pt x="6" y="1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27" name="Freeform 39"/>
            <p:cNvSpPr/>
            <p:nvPr/>
          </p:nvSpPr>
          <p:spPr bwMode="auto">
            <a:xfrm>
              <a:off x="213" y="4050"/>
              <a:ext cx="28" cy="62"/>
            </a:xfrm>
            <a:custGeom>
              <a:avLst/>
              <a:gdLst>
                <a:gd name="T0" fmla="*/ 7 w 8"/>
                <a:gd name="T1" fmla="*/ 17 h 21"/>
                <a:gd name="T2" fmla="*/ 6 w 8"/>
                <a:gd name="T3" fmla="*/ 4 h 21"/>
                <a:gd name="T4" fmla="*/ 2 w 8"/>
                <a:gd name="T5" fmla="*/ 2 h 21"/>
                <a:gd name="T6" fmla="*/ 3 w 8"/>
                <a:gd name="T7" fmla="*/ 18 h 21"/>
                <a:gd name="T8" fmla="*/ 7 w 8"/>
                <a:gd name="T9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1">
                  <a:moveTo>
                    <a:pt x="7" y="17"/>
                  </a:moveTo>
                  <a:cubicBezTo>
                    <a:pt x="6" y="13"/>
                    <a:pt x="5" y="8"/>
                    <a:pt x="6" y="4"/>
                  </a:cubicBezTo>
                  <a:cubicBezTo>
                    <a:pt x="7" y="1"/>
                    <a:pt x="2" y="0"/>
                    <a:pt x="2" y="2"/>
                  </a:cubicBezTo>
                  <a:cubicBezTo>
                    <a:pt x="0" y="7"/>
                    <a:pt x="1" y="13"/>
                    <a:pt x="3" y="18"/>
                  </a:cubicBezTo>
                  <a:cubicBezTo>
                    <a:pt x="3" y="21"/>
                    <a:pt x="8" y="20"/>
                    <a:pt x="7" y="1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28" name="Freeform 40"/>
            <p:cNvSpPr/>
            <p:nvPr/>
          </p:nvSpPr>
          <p:spPr bwMode="auto">
            <a:xfrm>
              <a:off x="259" y="4100"/>
              <a:ext cx="92" cy="30"/>
            </a:xfrm>
            <a:custGeom>
              <a:avLst/>
              <a:gdLst>
                <a:gd name="T0" fmla="*/ 23 w 26"/>
                <a:gd name="T1" fmla="*/ 5 h 10"/>
                <a:gd name="T2" fmla="*/ 14 w 26"/>
                <a:gd name="T3" fmla="*/ 4 h 10"/>
                <a:gd name="T4" fmla="*/ 5 w 26"/>
                <a:gd name="T5" fmla="*/ 3 h 10"/>
                <a:gd name="T6" fmla="*/ 1 w 26"/>
                <a:gd name="T7" fmla="*/ 5 h 10"/>
                <a:gd name="T8" fmla="*/ 8 w 26"/>
                <a:gd name="T9" fmla="*/ 8 h 10"/>
                <a:gd name="T10" fmla="*/ 22 w 26"/>
                <a:gd name="T11" fmla="*/ 9 h 10"/>
                <a:gd name="T12" fmla="*/ 23 w 26"/>
                <a:gd name="T13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10">
                  <a:moveTo>
                    <a:pt x="23" y="5"/>
                  </a:moveTo>
                  <a:cubicBezTo>
                    <a:pt x="20" y="4"/>
                    <a:pt x="17" y="4"/>
                    <a:pt x="14" y="4"/>
                  </a:cubicBezTo>
                  <a:cubicBezTo>
                    <a:pt x="12" y="4"/>
                    <a:pt x="6" y="5"/>
                    <a:pt x="5" y="3"/>
                  </a:cubicBezTo>
                  <a:cubicBezTo>
                    <a:pt x="4" y="0"/>
                    <a:pt x="0" y="2"/>
                    <a:pt x="1" y="5"/>
                  </a:cubicBezTo>
                  <a:cubicBezTo>
                    <a:pt x="3" y="8"/>
                    <a:pt x="6" y="8"/>
                    <a:pt x="8" y="8"/>
                  </a:cubicBezTo>
                  <a:cubicBezTo>
                    <a:pt x="13" y="9"/>
                    <a:pt x="17" y="9"/>
                    <a:pt x="22" y="9"/>
                  </a:cubicBezTo>
                  <a:cubicBezTo>
                    <a:pt x="25" y="10"/>
                    <a:pt x="26" y="5"/>
                    <a:pt x="2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29" name="Freeform 41"/>
            <p:cNvSpPr/>
            <p:nvPr/>
          </p:nvSpPr>
          <p:spPr bwMode="auto">
            <a:xfrm>
              <a:off x="397" y="4112"/>
              <a:ext cx="84" cy="21"/>
            </a:xfrm>
            <a:custGeom>
              <a:avLst/>
              <a:gdLst>
                <a:gd name="T0" fmla="*/ 21 w 24"/>
                <a:gd name="T1" fmla="*/ 0 h 7"/>
                <a:gd name="T2" fmla="*/ 3 w 24"/>
                <a:gd name="T3" fmla="*/ 2 h 7"/>
                <a:gd name="T4" fmla="*/ 4 w 24"/>
                <a:gd name="T5" fmla="*/ 6 h 7"/>
                <a:gd name="T6" fmla="*/ 21 w 24"/>
                <a:gd name="T7" fmla="*/ 4 h 7"/>
                <a:gd name="T8" fmla="*/ 21 w 24"/>
                <a:gd name="T9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7">
                  <a:moveTo>
                    <a:pt x="21" y="0"/>
                  </a:moveTo>
                  <a:cubicBezTo>
                    <a:pt x="15" y="0"/>
                    <a:pt x="9" y="0"/>
                    <a:pt x="3" y="2"/>
                  </a:cubicBezTo>
                  <a:cubicBezTo>
                    <a:pt x="0" y="3"/>
                    <a:pt x="1" y="7"/>
                    <a:pt x="4" y="6"/>
                  </a:cubicBezTo>
                  <a:cubicBezTo>
                    <a:pt x="10" y="4"/>
                    <a:pt x="16" y="4"/>
                    <a:pt x="21" y="4"/>
                  </a:cubicBezTo>
                  <a:cubicBezTo>
                    <a:pt x="24" y="4"/>
                    <a:pt x="24" y="0"/>
                    <a:pt x="21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30" name="Freeform 42"/>
            <p:cNvSpPr/>
            <p:nvPr/>
          </p:nvSpPr>
          <p:spPr bwMode="auto">
            <a:xfrm>
              <a:off x="520" y="4100"/>
              <a:ext cx="99" cy="24"/>
            </a:xfrm>
            <a:custGeom>
              <a:avLst/>
              <a:gdLst>
                <a:gd name="T0" fmla="*/ 24 w 28"/>
                <a:gd name="T1" fmla="*/ 1 h 8"/>
                <a:gd name="T2" fmla="*/ 4 w 28"/>
                <a:gd name="T3" fmla="*/ 2 h 8"/>
                <a:gd name="T4" fmla="*/ 3 w 28"/>
                <a:gd name="T5" fmla="*/ 6 h 8"/>
                <a:gd name="T6" fmla="*/ 25 w 28"/>
                <a:gd name="T7" fmla="*/ 5 h 8"/>
                <a:gd name="T8" fmla="*/ 24 w 28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24" y="1"/>
                  </a:moveTo>
                  <a:cubicBezTo>
                    <a:pt x="18" y="3"/>
                    <a:pt x="10" y="3"/>
                    <a:pt x="4" y="2"/>
                  </a:cubicBezTo>
                  <a:cubicBezTo>
                    <a:pt x="1" y="1"/>
                    <a:pt x="0" y="6"/>
                    <a:pt x="3" y="6"/>
                  </a:cubicBezTo>
                  <a:cubicBezTo>
                    <a:pt x="10" y="7"/>
                    <a:pt x="18" y="8"/>
                    <a:pt x="25" y="5"/>
                  </a:cubicBezTo>
                  <a:cubicBezTo>
                    <a:pt x="28" y="4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31" name="Freeform 43"/>
            <p:cNvSpPr/>
            <p:nvPr/>
          </p:nvSpPr>
          <p:spPr bwMode="auto">
            <a:xfrm>
              <a:off x="654" y="4106"/>
              <a:ext cx="81" cy="24"/>
            </a:xfrm>
            <a:custGeom>
              <a:avLst/>
              <a:gdLst>
                <a:gd name="T0" fmla="*/ 20 w 23"/>
                <a:gd name="T1" fmla="*/ 0 h 8"/>
                <a:gd name="T2" fmla="*/ 3 w 23"/>
                <a:gd name="T3" fmla="*/ 3 h 8"/>
                <a:gd name="T4" fmla="*/ 5 w 23"/>
                <a:gd name="T5" fmla="*/ 7 h 8"/>
                <a:gd name="T6" fmla="*/ 20 w 23"/>
                <a:gd name="T7" fmla="*/ 4 h 8"/>
                <a:gd name="T8" fmla="*/ 20 w 23"/>
                <a:gd name="T9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8">
                  <a:moveTo>
                    <a:pt x="20" y="0"/>
                  </a:moveTo>
                  <a:cubicBezTo>
                    <a:pt x="14" y="0"/>
                    <a:pt x="8" y="1"/>
                    <a:pt x="3" y="3"/>
                  </a:cubicBezTo>
                  <a:cubicBezTo>
                    <a:pt x="0" y="4"/>
                    <a:pt x="3" y="8"/>
                    <a:pt x="5" y="7"/>
                  </a:cubicBezTo>
                  <a:cubicBezTo>
                    <a:pt x="10" y="5"/>
                    <a:pt x="15" y="4"/>
                    <a:pt x="20" y="4"/>
                  </a:cubicBezTo>
                  <a:cubicBezTo>
                    <a:pt x="23" y="4"/>
                    <a:pt x="23" y="0"/>
                    <a:pt x="20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32" name="Freeform 44"/>
            <p:cNvSpPr/>
            <p:nvPr/>
          </p:nvSpPr>
          <p:spPr bwMode="auto">
            <a:xfrm>
              <a:off x="774" y="4106"/>
              <a:ext cx="88" cy="27"/>
            </a:xfrm>
            <a:custGeom>
              <a:avLst/>
              <a:gdLst>
                <a:gd name="T0" fmla="*/ 21 w 25"/>
                <a:gd name="T1" fmla="*/ 2 h 9"/>
                <a:gd name="T2" fmla="*/ 4 w 25"/>
                <a:gd name="T3" fmla="*/ 1 h 9"/>
                <a:gd name="T4" fmla="*/ 2 w 25"/>
                <a:gd name="T5" fmla="*/ 5 h 9"/>
                <a:gd name="T6" fmla="*/ 23 w 25"/>
                <a:gd name="T7" fmla="*/ 6 h 9"/>
                <a:gd name="T8" fmla="*/ 21 w 25"/>
                <a:gd name="T9" fmla="*/ 2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9">
                  <a:moveTo>
                    <a:pt x="21" y="2"/>
                  </a:moveTo>
                  <a:cubicBezTo>
                    <a:pt x="15" y="4"/>
                    <a:pt x="9" y="3"/>
                    <a:pt x="4" y="1"/>
                  </a:cubicBezTo>
                  <a:cubicBezTo>
                    <a:pt x="1" y="0"/>
                    <a:pt x="0" y="4"/>
                    <a:pt x="2" y="5"/>
                  </a:cubicBezTo>
                  <a:cubicBezTo>
                    <a:pt x="9" y="7"/>
                    <a:pt x="16" y="9"/>
                    <a:pt x="23" y="6"/>
                  </a:cubicBezTo>
                  <a:cubicBezTo>
                    <a:pt x="25" y="5"/>
                    <a:pt x="24" y="1"/>
                    <a:pt x="21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33" name="Freeform 45"/>
            <p:cNvSpPr/>
            <p:nvPr/>
          </p:nvSpPr>
          <p:spPr bwMode="auto">
            <a:xfrm>
              <a:off x="898" y="4109"/>
              <a:ext cx="95" cy="27"/>
            </a:xfrm>
            <a:custGeom>
              <a:avLst/>
              <a:gdLst>
                <a:gd name="T0" fmla="*/ 24 w 27"/>
                <a:gd name="T1" fmla="*/ 2 h 9"/>
                <a:gd name="T2" fmla="*/ 3 w 27"/>
                <a:gd name="T3" fmla="*/ 3 h 9"/>
                <a:gd name="T4" fmla="*/ 5 w 27"/>
                <a:gd name="T5" fmla="*/ 7 h 9"/>
                <a:gd name="T6" fmla="*/ 23 w 27"/>
                <a:gd name="T7" fmla="*/ 6 h 9"/>
                <a:gd name="T8" fmla="*/ 24 w 27"/>
                <a:gd name="T9" fmla="*/ 2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9">
                  <a:moveTo>
                    <a:pt x="24" y="2"/>
                  </a:moveTo>
                  <a:cubicBezTo>
                    <a:pt x="17" y="1"/>
                    <a:pt x="9" y="0"/>
                    <a:pt x="3" y="3"/>
                  </a:cubicBezTo>
                  <a:cubicBezTo>
                    <a:pt x="0" y="5"/>
                    <a:pt x="2" y="9"/>
                    <a:pt x="5" y="7"/>
                  </a:cubicBezTo>
                  <a:cubicBezTo>
                    <a:pt x="10" y="4"/>
                    <a:pt x="17" y="5"/>
                    <a:pt x="23" y="6"/>
                  </a:cubicBezTo>
                  <a:cubicBezTo>
                    <a:pt x="26" y="7"/>
                    <a:pt x="27" y="2"/>
                    <a:pt x="24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34" name="Freeform 46"/>
            <p:cNvSpPr/>
            <p:nvPr/>
          </p:nvSpPr>
          <p:spPr bwMode="auto">
            <a:xfrm>
              <a:off x="1035" y="4100"/>
              <a:ext cx="95" cy="33"/>
            </a:xfrm>
            <a:custGeom>
              <a:avLst/>
              <a:gdLst>
                <a:gd name="T0" fmla="*/ 21 w 27"/>
                <a:gd name="T1" fmla="*/ 2 h 11"/>
                <a:gd name="T2" fmla="*/ 4 w 27"/>
                <a:gd name="T3" fmla="*/ 3 h 11"/>
                <a:gd name="T4" fmla="*/ 3 w 27"/>
                <a:gd name="T5" fmla="*/ 7 h 11"/>
                <a:gd name="T6" fmla="*/ 24 w 27"/>
                <a:gd name="T7" fmla="*/ 6 h 11"/>
                <a:gd name="T8" fmla="*/ 21 w 27"/>
                <a:gd name="T9" fmla="*/ 2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11">
                  <a:moveTo>
                    <a:pt x="21" y="2"/>
                  </a:moveTo>
                  <a:cubicBezTo>
                    <a:pt x="17" y="6"/>
                    <a:pt x="9" y="4"/>
                    <a:pt x="4" y="3"/>
                  </a:cubicBezTo>
                  <a:cubicBezTo>
                    <a:pt x="2" y="2"/>
                    <a:pt x="0" y="7"/>
                    <a:pt x="3" y="7"/>
                  </a:cubicBezTo>
                  <a:cubicBezTo>
                    <a:pt x="10" y="8"/>
                    <a:pt x="18" y="11"/>
                    <a:pt x="24" y="6"/>
                  </a:cubicBezTo>
                  <a:cubicBezTo>
                    <a:pt x="27" y="4"/>
                    <a:pt x="23" y="0"/>
                    <a:pt x="21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35" name="Freeform 47"/>
            <p:cNvSpPr/>
            <p:nvPr/>
          </p:nvSpPr>
          <p:spPr bwMode="auto">
            <a:xfrm>
              <a:off x="1155" y="4097"/>
              <a:ext cx="81" cy="24"/>
            </a:xfrm>
            <a:custGeom>
              <a:avLst/>
              <a:gdLst>
                <a:gd name="T0" fmla="*/ 20 w 23"/>
                <a:gd name="T1" fmla="*/ 1 h 8"/>
                <a:gd name="T2" fmla="*/ 3 w 23"/>
                <a:gd name="T3" fmla="*/ 3 h 8"/>
                <a:gd name="T4" fmla="*/ 4 w 23"/>
                <a:gd name="T5" fmla="*/ 7 h 8"/>
                <a:gd name="T6" fmla="*/ 20 w 23"/>
                <a:gd name="T7" fmla="*/ 5 h 8"/>
                <a:gd name="T8" fmla="*/ 20 w 23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8">
                  <a:moveTo>
                    <a:pt x="20" y="1"/>
                  </a:moveTo>
                  <a:cubicBezTo>
                    <a:pt x="15" y="1"/>
                    <a:pt x="9" y="1"/>
                    <a:pt x="3" y="3"/>
                  </a:cubicBezTo>
                  <a:cubicBezTo>
                    <a:pt x="0" y="3"/>
                    <a:pt x="1" y="8"/>
                    <a:pt x="4" y="7"/>
                  </a:cubicBezTo>
                  <a:cubicBezTo>
                    <a:pt x="9" y="6"/>
                    <a:pt x="15" y="5"/>
                    <a:pt x="20" y="5"/>
                  </a:cubicBezTo>
                  <a:cubicBezTo>
                    <a:pt x="23" y="5"/>
                    <a:pt x="23" y="0"/>
                    <a:pt x="20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36" name="Freeform 48"/>
            <p:cNvSpPr/>
            <p:nvPr/>
          </p:nvSpPr>
          <p:spPr bwMode="auto">
            <a:xfrm>
              <a:off x="1275" y="4100"/>
              <a:ext cx="99" cy="18"/>
            </a:xfrm>
            <a:custGeom>
              <a:avLst/>
              <a:gdLst>
                <a:gd name="T0" fmla="*/ 24 w 28"/>
                <a:gd name="T1" fmla="*/ 1 h 6"/>
                <a:gd name="T2" fmla="*/ 3 w 28"/>
                <a:gd name="T3" fmla="*/ 2 h 6"/>
                <a:gd name="T4" fmla="*/ 3 w 28"/>
                <a:gd name="T5" fmla="*/ 6 h 6"/>
                <a:gd name="T6" fmla="*/ 25 w 28"/>
                <a:gd name="T7" fmla="*/ 5 h 6"/>
                <a:gd name="T8" fmla="*/ 24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4" y="1"/>
                  </a:moveTo>
                  <a:cubicBezTo>
                    <a:pt x="17" y="2"/>
                    <a:pt x="10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8" y="6"/>
                    <a:pt x="25" y="5"/>
                  </a:cubicBezTo>
                  <a:cubicBezTo>
                    <a:pt x="28" y="5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37" name="Freeform 49"/>
            <p:cNvSpPr/>
            <p:nvPr/>
          </p:nvSpPr>
          <p:spPr bwMode="auto">
            <a:xfrm>
              <a:off x="1420" y="4106"/>
              <a:ext cx="95" cy="18"/>
            </a:xfrm>
            <a:custGeom>
              <a:avLst/>
              <a:gdLst>
                <a:gd name="T0" fmla="*/ 24 w 27"/>
                <a:gd name="T1" fmla="*/ 0 h 6"/>
                <a:gd name="T2" fmla="*/ 3 w 27"/>
                <a:gd name="T3" fmla="*/ 1 h 6"/>
                <a:gd name="T4" fmla="*/ 3 w 27"/>
                <a:gd name="T5" fmla="*/ 5 h 6"/>
                <a:gd name="T6" fmla="*/ 24 w 27"/>
                <a:gd name="T7" fmla="*/ 4 h 6"/>
                <a:gd name="T8" fmla="*/ 24 w 27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24" y="0"/>
                  </a:moveTo>
                  <a:cubicBezTo>
                    <a:pt x="17" y="0"/>
                    <a:pt x="10" y="0"/>
                    <a:pt x="3" y="1"/>
                  </a:cubicBezTo>
                  <a:cubicBezTo>
                    <a:pt x="1" y="1"/>
                    <a:pt x="0" y="6"/>
                    <a:pt x="3" y="5"/>
                  </a:cubicBezTo>
                  <a:cubicBezTo>
                    <a:pt x="10" y="4"/>
                    <a:pt x="17" y="4"/>
                    <a:pt x="24" y="4"/>
                  </a:cubicBezTo>
                  <a:cubicBezTo>
                    <a:pt x="27" y="4"/>
                    <a:pt x="27" y="0"/>
                    <a:pt x="24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38" name="Freeform 50"/>
            <p:cNvSpPr/>
            <p:nvPr/>
          </p:nvSpPr>
          <p:spPr bwMode="auto">
            <a:xfrm>
              <a:off x="1554" y="4103"/>
              <a:ext cx="88" cy="18"/>
            </a:xfrm>
            <a:custGeom>
              <a:avLst/>
              <a:gdLst>
                <a:gd name="T0" fmla="*/ 22 w 25"/>
                <a:gd name="T1" fmla="*/ 0 h 6"/>
                <a:gd name="T2" fmla="*/ 3 w 25"/>
                <a:gd name="T3" fmla="*/ 1 h 6"/>
                <a:gd name="T4" fmla="*/ 4 w 25"/>
                <a:gd name="T5" fmla="*/ 5 h 6"/>
                <a:gd name="T6" fmla="*/ 22 w 25"/>
                <a:gd name="T7" fmla="*/ 4 h 6"/>
                <a:gd name="T8" fmla="*/ 22 w 2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22" y="0"/>
                  </a:moveTo>
                  <a:cubicBezTo>
                    <a:pt x="16" y="0"/>
                    <a:pt x="9" y="0"/>
                    <a:pt x="3" y="1"/>
                  </a:cubicBezTo>
                  <a:cubicBezTo>
                    <a:pt x="0" y="1"/>
                    <a:pt x="1" y="6"/>
                    <a:pt x="4" y="5"/>
                  </a:cubicBezTo>
                  <a:cubicBezTo>
                    <a:pt x="10" y="4"/>
                    <a:pt x="16" y="4"/>
                    <a:pt x="22" y="4"/>
                  </a:cubicBezTo>
                  <a:cubicBezTo>
                    <a:pt x="25" y="4"/>
                    <a:pt x="25" y="0"/>
                    <a:pt x="22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39" name="Freeform 51"/>
            <p:cNvSpPr/>
            <p:nvPr/>
          </p:nvSpPr>
          <p:spPr bwMode="auto">
            <a:xfrm>
              <a:off x="1681" y="4106"/>
              <a:ext cx="91" cy="21"/>
            </a:xfrm>
            <a:custGeom>
              <a:avLst/>
              <a:gdLst>
                <a:gd name="T0" fmla="*/ 23 w 26"/>
                <a:gd name="T1" fmla="*/ 0 h 7"/>
                <a:gd name="T2" fmla="*/ 3 w 26"/>
                <a:gd name="T3" fmla="*/ 2 h 7"/>
                <a:gd name="T4" fmla="*/ 4 w 26"/>
                <a:gd name="T5" fmla="*/ 6 h 7"/>
                <a:gd name="T6" fmla="*/ 23 w 26"/>
                <a:gd name="T7" fmla="*/ 4 h 7"/>
                <a:gd name="T8" fmla="*/ 23 w 26"/>
                <a:gd name="T9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">
                  <a:moveTo>
                    <a:pt x="23" y="0"/>
                  </a:moveTo>
                  <a:cubicBezTo>
                    <a:pt x="16" y="0"/>
                    <a:pt x="9" y="1"/>
                    <a:pt x="3" y="2"/>
                  </a:cubicBezTo>
                  <a:cubicBezTo>
                    <a:pt x="0" y="2"/>
                    <a:pt x="1" y="7"/>
                    <a:pt x="4" y="6"/>
                  </a:cubicBezTo>
                  <a:cubicBezTo>
                    <a:pt x="10" y="5"/>
                    <a:pt x="17" y="4"/>
                    <a:pt x="23" y="4"/>
                  </a:cubicBezTo>
                  <a:cubicBezTo>
                    <a:pt x="26" y="4"/>
                    <a:pt x="26" y="0"/>
                    <a:pt x="23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40" name="Freeform 52"/>
            <p:cNvSpPr/>
            <p:nvPr/>
          </p:nvSpPr>
          <p:spPr bwMode="auto">
            <a:xfrm>
              <a:off x="1829" y="4103"/>
              <a:ext cx="99" cy="18"/>
            </a:xfrm>
            <a:custGeom>
              <a:avLst/>
              <a:gdLst>
                <a:gd name="T0" fmla="*/ 26 w 28"/>
                <a:gd name="T1" fmla="*/ 1 h 6"/>
                <a:gd name="T2" fmla="*/ 3 w 28"/>
                <a:gd name="T3" fmla="*/ 2 h 6"/>
                <a:gd name="T4" fmla="*/ 3 w 28"/>
                <a:gd name="T5" fmla="*/ 6 h 6"/>
                <a:gd name="T6" fmla="*/ 26 w 28"/>
                <a:gd name="T7" fmla="*/ 5 h 6"/>
                <a:gd name="T8" fmla="*/ 26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6" y="1"/>
                  </a:moveTo>
                  <a:cubicBezTo>
                    <a:pt x="18" y="0"/>
                    <a:pt x="11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8" y="4"/>
                    <a:pt x="26" y="5"/>
                  </a:cubicBezTo>
                  <a:cubicBezTo>
                    <a:pt x="28" y="6"/>
                    <a:pt x="28" y="1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41" name="Freeform 53"/>
            <p:cNvSpPr/>
            <p:nvPr/>
          </p:nvSpPr>
          <p:spPr bwMode="auto">
            <a:xfrm>
              <a:off x="1952" y="4094"/>
              <a:ext cx="106" cy="24"/>
            </a:xfrm>
            <a:custGeom>
              <a:avLst/>
              <a:gdLst>
                <a:gd name="T0" fmla="*/ 26 w 30"/>
                <a:gd name="T1" fmla="*/ 2 h 8"/>
                <a:gd name="T2" fmla="*/ 15 w 30"/>
                <a:gd name="T3" fmla="*/ 2 h 8"/>
                <a:gd name="T4" fmla="*/ 5 w 30"/>
                <a:gd name="T5" fmla="*/ 1 h 8"/>
                <a:gd name="T6" fmla="*/ 3 w 30"/>
                <a:gd name="T7" fmla="*/ 5 h 8"/>
                <a:gd name="T8" fmla="*/ 13 w 30"/>
                <a:gd name="T9" fmla="*/ 7 h 8"/>
                <a:gd name="T10" fmla="*/ 27 w 30"/>
                <a:gd name="T11" fmla="*/ 6 h 8"/>
                <a:gd name="T12" fmla="*/ 26 w 30"/>
                <a:gd name="T13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8">
                  <a:moveTo>
                    <a:pt x="26" y="2"/>
                  </a:moveTo>
                  <a:cubicBezTo>
                    <a:pt x="22" y="3"/>
                    <a:pt x="19" y="3"/>
                    <a:pt x="15" y="2"/>
                  </a:cubicBezTo>
                  <a:cubicBezTo>
                    <a:pt x="12" y="2"/>
                    <a:pt x="8" y="2"/>
                    <a:pt x="5" y="1"/>
                  </a:cubicBezTo>
                  <a:cubicBezTo>
                    <a:pt x="3" y="0"/>
                    <a:pt x="0" y="4"/>
                    <a:pt x="3" y="5"/>
                  </a:cubicBezTo>
                  <a:cubicBezTo>
                    <a:pt x="6" y="6"/>
                    <a:pt x="10" y="6"/>
                    <a:pt x="13" y="7"/>
                  </a:cubicBezTo>
                  <a:cubicBezTo>
                    <a:pt x="18" y="7"/>
                    <a:pt x="23" y="8"/>
                    <a:pt x="27" y="6"/>
                  </a:cubicBezTo>
                  <a:cubicBezTo>
                    <a:pt x="30" y="5"/>
                    <a:pt x="29" y="1"/>
                    <a:pt x="26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42" name="Freeform 54"/>
            <p:cNvSpPr/>
            <p:nvPr/>
          </p:nvSpPr>
          <p:spPr bwMode="auto">
            <a:xfrm>
              <a:off x="2104" y="4100"/>
              <a:ext cx="127" cy="24"/>
            </a:xfrm>
            <a:custGeom>
              <a:avLst/>
              <a:gdLst>
                <a:gd name="T0" fmla="*/ 34 w 36"/>
                <a:gd name="T1" fmla="*/ 3 h 8"/>
                <a:gd name="T2" fmla="*/ 3 w 36"/>
                <a:gd name="T3" fmla="*/ 2 h 8"/>
                <a:gd name="T4" fmla="*/ 3 w 36"/>
                <a:gd name="T5" fmla="*/ 6 h 8"/>
                <a:gd name="T6" fmla="*/ 32 w 36"/>
                <a:gd name="T7" fmla="*/ 7 h 8"/>
                <a:gd name="T8" fmla="*/ 34 w 36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8">
                  <a:moveTo>
                    <a:pt x="34" y="3"/>
                  </a:moveTo>
                  <a:cubicBezTo>
                    <a:pt x="24" y="0"/>
                    <a:pt x="14" y="1"/>
                    <a:pt x="3" y="2"/>
                  </a:cubicBezTo>
                  <a:cubicBezTo>
                    <a:pt x="1" y="2"/>
                    <a:pt x="0" y="7"/>
                    <a:pt x="3" y="6"/>
                  </a:cubicBezTo>
                  <a:cubicBezTo>
                    <a:pt x="13" y="5"/>
                    <a:pt x="23" y="4"/>
                    <a:pt x="32" y="7"/>
                  </a:cubicBezTo>
                  <a:cubicBezTo>
                    <a:pt x="35" y="8"/>
                    <a:pt x="36" y="4"/>
                    <a:pt x="34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43" name="Freeform 55"/>
            <p:cNvSpPr/>
            <p:nvPr/>
          </p:nvSpPr>
          <p:spPr bwMode="auto">
            <a:xfrm>
              <a:off x="2280" y="4100"/>
              <a:ext cx="106" cy="15"/>
            </a:xfrm>
            <a:custGeom>
              <a:avLst/>
              <a:gdLst>
                <a:gd name="T0" fmla="*/ 27 w 30"/>
                <a:gd name="T1" fmla="*/ 1 h 5"/>
                <a:gd name="T2" fmla="*/ 3 w 30"/>
                <a:gd name="T3" fmla="*/ 0 h 5"/>
                <a:gd name="T4" fmla="*/ 3 w 30"/>
                <a:gd name="T5" fmla="*/ 4 h 5"/>
                <a:gd name="T6" fmla="*/ 27 w 30"/>
                <a:gd name="T7" fmla="*/ 5 h 5"/>
                <a:gd name="T8" fmla="*/ 27 w 30"/>
                <a:gd name="T9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5">
                  <a:moveTo>
                    <a:pt x="27" y="1"/>
                  </a:moveTo>
                  <a:cubicBezTo>
                    <a:pt x="19" y="1"/>
                    <a:pt x="11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11" y="4"/>
                    <a:pt x="19" y="5"/>
                    <a:pt x="27" y="5"/>
                  </a:cubicBezTo>
                  <a:cubicBezTo>
                    <a:pt x="30" y="5"/>
                    <a:pt x="30" y="1"/>
                    <a:pt x="27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44" name="Freeform 56"/>
            <p:cNvSpPr/>
            <p:nvPr/>
          </p:nvSpPr>
          <p:spPr bwMode="auto">
            <a:xfrm>
              <a:off x="2414" y="4097"/>
              <a:ext cx="103" cy="30"/>
            </a:xfrm>
            <a:custGeom>
              <a:avLst/>
              <a:gdLst>
                <a:gd name="T0" fmla="*/ 24 w 29"/>
                <a:gd name="T1" fmla="*/ 1 h 10"/>
                <a:gd name="T2" fmla="*/ 4 w 29"/>
                <a:gd name="T3" fmla="*/ 3 h 10"/>
                <a:gd name="T4" fmla="*/ 2 w 29"/>
                <a:gd name="T5" fmla="*/ 7 h 10"/>
                <a:gd name="T6" fmla="*/ 26 w 29"/>
                <a:gd name="T7" fmla="*/ 5 h 10"/>
                <a:gd name="T8" fmla="*/ 24 w 29"/>
                <a:gd name="T9" fmla="*/ 1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0">
                  <a:moveTo>
                    <a:pt x="24" y="1"/>
                  </a:moveTo>
                  <a:cubicBezTo>
                    <a:pt x="18" y="2"/>
                    <a:pt x="10" y="5"/>
                    <a:pt x="4" y="3"/>
                  </a:cubicBezTo>
                  <a:cubicBezTo>
                    <a:pt x="1" y="2"/>
                    <a:pt x="0" y="6"/>
                    <a:pt x="2" y="7"/>
                  </a:cubicBezTo>
                  <a:cubicBezTo>
                    <a:pt x="10" y="10"/>
                    <a:pt x="18" y="6"/>
                    <a:pt x="26" y="5"/>
                  </a:cubicBezTo>
                  <a:cubicBezTo>
                    <a:pt x="29" y="5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45" name="Freeform 57"/>
            <p:cNvSpPr/>
            <p:nvPr/>
          </p:nvSpPr>
          <p:spPr bwMode="auto">
            <a:xfrm>
              <a:off x="2534" y="4097"/>
              <a:ext cx="120" cy="21"/>
            </a:xfrm>
            <a:custGeom>
              <a:avLst/>
              <a:gdLst>
                <a:gd name="T0" fmla="*/ 31 w 34"/>
                <a:gd name="T1" fmla="*/ 2 h 7"/>
                <a:gd name="T2" fmla="*/ 3 w 34"/>
                <a:gd name="T3" fmla="*/ 2 h 7"/>
                <a:gd name="T4" fmla="*/ 3 w 34"/>
                <a:gd name="T5" fmla="*/ 6 h 7"/>
                <a:gd name="T6" fmla="*/ 29 w 34"/>
                <a:gd name="T7" fmla="*/ 6 h 7"/>
                <a:gd name="T8" fmla="*/ 31 w 34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7">
                  <a:moveTo>
                    <a:pt x="31" y="2"/>
                  </a:moveTo>
                  <a:cubicBezTo>
                    <a:pt x="21" y="0"/>
                    <a:pt x="12" y="0"/>
                    <a:pt x="3" y="2"/>
                  </a:cubicBezTo>
                  <a:cubicBezTo>
                    <a:pt x="0" y="2"/>
                    <a:pt x="0" y="7"/>
                    <a:pt x="3" y="6"/>
                  </a:cubicBezTo>
                  <a:cubicBezTo>
                    <a:pt x="12" y="5"/>
                    <a:pt x="21" y="4"/>
                    <a:pt x="29" y="6"/>
                  </a:cubicBezTo>
                  <a:cubicBezTo>
                    <a:pt x="32" y="7"/>
                    <a:pt x="34" y="2"/>
                    <a:pt x="31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46" name="Freeform 58"/>
            <p:cNvSpPr/>
            <p:nvPr/>
          </p:nvSpPr>
          <p:spPr bwMode="auto">
            <a:xfrm>
              <a:off x="2682" y="4103"/>
              <a:ext cx="110" cy="21"/>
            </a:xfrm>
            <a:custGeom>
              <a:avLst/>
              <a:gdLst>
                <a:gd name="T0" fmla="*/ 26 w 31"/>
                <a:gd name="T1" fmla="*/ 1 h 7"/>
                <a:gd name="T2" fmla="*/ 4 w 31"/>
                <a:gd name="T3" fmla="*/ 1 h 7"/>
                <a:gd name="T4" fmla="*/ 3 w 31"/>
                <a:gd name="T5" fmla="*/ 5 h 7"/>
                <a:gd name="T6" fmla="*/ 28 w 31"/>
                <a:gd name="T7" fmla="*/ 5 h 7"/>
                <a:gd name="T8" fmla="*/ 26 w 31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6" y="1"/>
                  </a:moveTo>
                  <a:cubicBezTo>
                    <a:pt x="19" y="2"/>
                    <a:pt x="12" y="3"/>
                    <a:pt x="4" y="1"/>
                  </a:cubicBezTo>
                  <a:cubicBezTo>
                    <a:pt x="2" y="0"/>
                    <a:pt x="0" y="4"/>
                    <a:pt x="3" y="5"/>
                  </a:cubicBezTo>
                  <a:cubicBezTo>
                    <a:pt x="11" y="7"/>
                    <a:pt x="20" y="6"/>
                    <a:pt x="28" y="5"/>
                  </a:cubicBezTo>
                  <a:cubicBezTo>
                    <a:pt x="31" y="5"/>
                    <a:pt x="29" y="0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47" name="Freeform 59"/>
            <p:cNvSpPr/>
            <p:nvPr/>
          </p:nvSpPr>
          <p:spPr bwMode="auto">
            <a:xfrm>
              <a:off x="2848" y="4094"/>
              <a:ext cx="102" cy="24"/>
            </a:xfrm>
            <a:custGeom>
              <a:avLst/>
              <a:gdLst>
                <a:gd name="T0" fmla="*/ 26 w 29"/>
                <a:gd name="T1" fmla="*/ 3 h 8"/>
                <a:gd name="T2" fmla="*/ 3 w 29"/>
                <a:gd name="T3" fmla="*/ 3 h 8"/>
                <a:gd name="T4" fmla="*/ 3 w 29"/>
                <a:gd name="T5" fmla="*/ 7 h 8"/>
                <a:gd name="T6" fmla="*/ 25 w 29"/>
                <a:gd name="T7" fmla="*/ 7 h 8"/>
                <a:gd name="T8" fmla="*/ 26 w 29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8">
                  <a:moveTo>
                    <a:pt x="26" y="3"/>
                  </a:moveTo>
                  <a:cubicBezTo>
                    <a:pt x="18" y="0"/>
                    <a:pt x="11" y="2"/>
                    <a:pt x="3" y="3"/>
                  </a:cubicBezTo>
                  <a:cubicBezTo>
                    <a:pt x="0" y="3"/>
                    <a:pt x="0" y="7"/>
                    <a:pt x="3" y="7"/>
                  </a:cubicBezTo>
                  <a:cubicBezTo>
                    <a:pt x="11" y="7"/>
                    <a:pt x="18" y="4"/>
                    <a:pt x="25" y="7"/>
                  </a:cubicBezTo>
                  <a:cubicBezTo>
                    <a:pt x="28" y="8"/>
                    <a:pt x="29" y="4"/>
                    <a:pt x="26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48" name="Freeform 60"/>
            <p:cNvSpPr/>
            <p:nvPr/>
          </p:nvSpPr>
          <p:spPr bwMode="auto">
            <a:xfrm>
              <a:off x="2993" y="4103"/>
              <a:ext cx="81" cy="12"/>
            </a:xfrm>
            <a:custGeom>
              <a:avLst/>
              <a:gdLst>
                <a:gd name="T0" fmla="*/ 20 w 23"/>
                <a:gd name="T1" fmla="*/ 0 h 4"/>
                <a:gd name="T2" fmla="*/ 3 w 23"/>
                <a:gd name="T3" fmla="*/ 0 h 4"/>
                <a:gd name="T4" fmla="*/ 3 w 23"/>
                <a:gd name="T5" fmla="*/ 4 h 4"/>
                <a:gd name="T6" fmla="*/ 20 w 23"/>
                <a:gd name="T7" fmla="*/ 4 h 4"/>
                <a:gd name="T8" fmla="*/ 20 w 23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4">
                  <a:moveTo>
                    <a:pt x="20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3" y="4"/>
                    <a:pt x="23" y="0"/>
                    <a:pt x="20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49" name="Freeform 61"/>
            <p:cNvSpPr/>
            <p:nvPr/>
          </p:nvSpPr>
          <p:spPr bwMode="auto">
            <a:xfrm>
              <a:off x="3155" y="4100"/>
              <a:ext cx="88" cy="24"/>
            </a:xfrm>
            <a:custGeom>
              <a:avLst/>
              <a:gdLst>
                <a:gd name="T0" fmla="*/ 22 w 25"/>
                <a:gd name="T1" fmla="*/ 3 h 8"/>
                <a:gd name="T2" fmla="*/ 3 w 25"/>
                <a:gd name="T3" fmla="*/ 3 h 8"/>
                <a:gd name="T4" fmla="*/ 5 w 25"/>
                <a:gd name="T5" fmla="*/ 7 h 8"/>
                <a:gd name="T6" fmla="*/ 21 w 25"/>
                <a:gd name="T7" fmla="*/ 7 h 8"/>
                <a:gd name="T8" fmla="*/ 22 w 25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8">
                  <a:moveTo>
                    <a:pt x="22" y="3"/>
                  </a:moveTo>
                  <a:cubicBezTo>
                    <a:pt x="16" y="2"/>
                    <a:pt x="9" y="0"/>
                    <a:pt x="3" y="3"/>
                  </a:cubicBezTo>
                  <a:cubicBezTo>
                    <a:pt x="0" y="4"/>
                    <a:pt x="2" y="8"/>
                    <a:pt x="5" y="7"/>
                  </a:cubicBezTo>
                  <a:cubicBezTo>
                    <a:pt x="10" y="5"/>
                    <a:pt x="16" y="6"/>
                    <a:pt x="21" y="7"/>
                  </a:cubicBezTo>
                  <a:cubicBezTo>
                    <a:pt x="24" y="8"/>
                    <a:pt x="25" y="3"/>
                    <a:pt x="2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50" name="Freeform 62"/>
            <p:cNvSpPr/>
            <p:nvPr/>
          </p:nvSpPr>
          <p:spPr bwMode="auto">
            <a:xfrm>
              <a:off x="3300" y="4106"/>
              <a:ext cx="109" cy="18"/>
            </a:xfrm>
            <a:custGeom>
              <a:avLst/>
              <a:gdLst>
                <a:gd name="T0" fmla="*/ 28 w 31"/>
                <a:gd name="T1" fmla="*/ 0 h 6"/>
                <a:gd name="T2" fmla="*/ 3 w 31"/>
                <a:gd name="T3" fmla="*/ 1 h 6"/>
                <a:gd name="T4" fmla="*/ 3 w 31"/>
                <a:gd name="T5" fmla="*/ 5 h 6"/>
                <a:gd name="T6" fmla="*/ 28 w 31"/>
                <a:gd name="T7" fmla="*/ 4 h 6"/>
                <a:gd name="T8" fmla="*/ 28 w 3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">
                  <a:moveTo>
                    <a:pt x="28" y="0"/>
                  </a:moveTo>
                  <a:cubicBezTo>
                    <a:pt x="20" y="0"/>
                    <a:pt x="11" y="0"/>
                    <a:pt x="3" y="1"/>
                  </a:cubicBezTo>
                  <a:cubicBezTo>
                    <a:pt x="0" y="1"/>
                    <a:pt x="0" y="6"/>
                    <a:pt x="3" y="5"/>
                  </a:cubicBezTo>
                  <a:cubicBezTo>
                    <a:pt x="11" y="4"/>
                    <a:pt x="20" y="4"/>
                    <a:pt x="28" y="4"/>
                  </a:cubicBezTo>
                  <a:cubicBezTo>
                    <a:pt x="31" y="4"/>
                    <a:pt x="31" y="0"/>
                    <a:pt x="28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51" name="Freeform 63"/>
            <p:cNvSpPr/>
            <p:nvPr/>
          </p:nvSpPr>
          <p:spPr bwMode="auto">
            <a:xfrm>
              <a:off x="3434" y="4100"/>
              <a:ext cx="99" cy="24"/>
            </a:xfrm>
            <a:custGeom>
              <a:avLst/>
              <a:gdLst>
                <a:gd name="T0" fmla="*/ 24 w 28"/>
                <a:gd name="T1" fmla="*/ 1 h 8"/>
                <a:gd name="T2" fmla="*/ 4 w 28"/>
                <a:gd name="T3" fmla="*/ 2 h 8"/>
                <a:gd name="T4" fmla="*/ 3 w 28"/>
                <a:gd name="T5" fmla="*/ 6 h 8"/>
                <a:gd name="T6" fmla="*/ 26 w 28"/>
                <a:gd name="T7" fmla="*/ 5 h 8"/>
                <a:gd name="T8" fmla="*/ 24 w 28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24" y="1"/>
                  </a:moveTo>
                  <a:cubicBezTo>
                    <a:pt x="18" y="2"/>
                    <a:pt x="11" y="4"/>
                    <a:pt x="4" y="2"/>
                  </a:cubicBezTo>
                  <a:cubicBezTo>
                    <a:pt x="2" y="1"/>
                    <a:pt x="0" y="5"/>
                    <a:pt x="3" y="6"/>
                  </a:cubicBezTo>
                  <a:cubicBezTo>
                    <a:pt x="11" y="8"/>
                    <a:pt x="18" y="6"/>
                    <a:pt x="26" y="5"/>
                  </a:cubicBezTo>
                  <a:cubicBezTo>
                    <a:pt x="28" y="5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52" name="Freeform 64"/>
            <p:cNvSpPr/>
            <p:nvPr/>
          </p:nvSpPr>
          <p:spPr bwMode="auto">
            <a:xfrm>
              <a:off x="3564" y="4097"/>
              <a:ext cx="103" cy="21"/>
            </a:xfrm>
            <a:custGeom>
              <a:avLst/>
              <a:gdLst>
                <a:gd name="T0" fmla="*/ 26 w 29"/>
                <a:gd name="T1" fmla="*/ 3 h 7"/>
                <a:gd name="T2" fmla="*/ 4 w 29"/>
                <a:gd name="T3" fmla="*/ 1 h 7"/>
                <a:gd name="T4" fmla="*/ 3 w 29"/>
                <a:gd name="T5" fmla="*/ 5 h 7"/>
                <a:gd name="T6" fmla="*/ 26 w 29"/>
                <a:gd name="T7" fmla="*/ 7 h 7"/>
                <a:gd name="T8" fmla="*/ 26 w 29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7">
                  <a:moveTo>
                    <a:pt x="26" y="3"/>
                  </a:moveTo>
                  <a:cubicBezTo>
                    <a:pt x="19" y="3"/>
                    <a:pt x="11" y="3"/>
                    <a:pt x="4" y="1"/>
                  </a:cubicBezTo>
                  <a:cubicBezTo>
                    <a:pt x="2" y="0"/>
                    <a:pt x="0" y="4"/>
                    <a:pt x="3" y="5"/>
                  </a:cubicBezTo>
                  <a:cubicBezTo>
                    <a:pt x="10" y="7"/>
                    <a:pt x="19" y="7"/>
                    <a:pt x="26" y="7"/>
                  </a:cubicBezTo>
                  <a:cubicBezTo>
                    <a:pt x="29" y="7"/>
                    <a:pt x="29" y="3"/>
                    <a:pt x="26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53" name="Freeform 65"/>
            <p:cNvSpPr/>
            <p:nvPr/>
          </p:nvSpPr>
          <p:spPr bwMode="auto">
            <a:xfrm>
              <a:off x="3698" y="4094"/>
              <a:ext cx="106" cy="18"/>
            </a:xfrm>
            <a:custGeom>
              <a:avLst/>
              <a:gdLst>
                <a:gd name="T0" fmla="*/ 27 w 30"/>
                <a:gd name="T1" fmla="*/ 1 h 6"/>
                <a:gd name="T2" fmla="*/ 3 w 30"/>
                <a:gd name="T3" fmla="*/ 2 h 6"/>
                <a:gd name="T4" fmla="*/ 3 w 30"/>
                <a:gd name="T5" fmla="*/ 6 h 6"/>
                <a:gd name="T6" fmla="*/ 27 w 30"/>
                <a:gd name="T7" fmla="*/ 5 h 6"/>
                <a:gd name="T8" fmla="*/ 27 w 30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27" y="1"/>
                  </a:moveTo>
                  <a:cubicBezTo>
                    <a:pt x="19" y="1"/>
                    <a:pt x="11" y="1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9" y="5"/>
                    <a:pt x="27" y="5"/>
                  </a:cubicBezTo>
                  <a:cubicBezTo>
                    <a:pt x="30" y="5"/>
                    <a:pt x="30" y="0"/>
                    <a:pt x="27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54" name="Freeform 66"/>
            <p:cNvSpPr/>
            <p:nvPr/>
          </p:nvSpPr>
          <p:spPr bwMode="auto">
            <a:xfrm>
              <a:off x="3846" y="4103"/>
              <a:ext cx="85" cy="18"/>
            </a:xfrm>
            <a:custGeom>
              <a:avLst/>
              <a:gdLst>
                <a:gd name="T0" fmla="*/ 21 w 24"/>
                <a:gd name="T1" fmla="*/ 1 h 6"/>
                <a:gd name="T2" fmla="*/ 3 w 24"/>
                <a:gd name="T3" fmla="*/ 0 h 6"/>
                <a:gd name="T4" fmla="*/ 3 w 24"/>
                <a:gd name="T5" fmla="*/ 4 h 6"/>
                <a:gd name="T6" fmla="*/ 20 w 24"/>
                <a:gd name="T7" fmla="*/ 5 h 6"/>
                <a:gd name="T8" fmla="*/ 21 w 24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21" y="1"/>
                  </a:moveTo>
                  <a:cubicBezTo>
                    <a:pt x="15" y="0"/>
                    <a:pt x="9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9" y="4"/>
                    <a:pt x="14" y="4"/>
                    <a:pt x="20" y="5"/>
                  </a:cubicBezTo>
                  <a:cubicBezTo>
                    <a:pt x="23" y="6"/>
                    <a:pt x="24" y="1"/>
                    <a:pt x="21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55" name="Freeform 67"/>
            <p:cNvSpPr/>
            <p:nvPr/>
          </p:nvSpPr>
          <p:spPr bwMode="auto">
            <a:xfrm>
              <a:off x="3977" y="4094"/>
              <a:ext cx="109" cy="24"/>
            </a:xfrm>
            <a:custGeom>
              <a:avLst/>
              <a:gdLst>
                <a:gd name="T0" fmla="*/ 28 w 31"/>
                <a:gd name="T1" fmla="*/ 2 h 8"/>
                <a:gd name="T2" fmla="*/ 3 w 31"/>
                <a:gd name="T3" fmla="*/ 3 h 8"/>
                <a:gd name="T4" fmla="*/ 4 w 31"/>
                <a:gd name="T5" fmla="*/ 7 h 8"/>
                <a:gd name="T6" fmla="*/ 28 w 31"/>
                <a:gd name="T7" fmla="*/ 6 h 8"/>
                <a:gd name="T8" fmla="*/ 28 w 31"/>
                <a:gd name="T9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8">
                  <a:moveTo>
                    <a:pt x="28" y="2"/>
                  </a:moveTo>
                  <a:cubicBezTo>
                    <a:pt x="20" y="2"/>
                    <a:pt x="11" y="0"/>
                    <a:pt x="3" y="3"/>
                  </a:cubicBezTo>
                  <a:cubicBezTo>
                    <a:pt x="0" y="4"/>
                    <a:pt x="2" y="8"/>
                    <a:pt x="4" y="7"/>
                  </a:cubicBezTo>
                  <a:cubicBezTo>
                    <a:pt x="12" y="5"/>
                    <a:pt x="20" y="6"/>
                    <a:pt x="28" y="6"/>
                  </a:cubicBezTo>
                  <a:cubicBezTo>
                    <a:pt x="31" y="6"/>
                    <a:pt x="31" y="2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56" name="Freeform 68"/>
            <p:cNvSpPr/>
            <p:nvPr/>
          </p:nvSpPr>
          <p:spPr bwMode="auto">
            <a:xfrm>
              <a:off x="4129" y="4092"/>
              <a:ext cx="102" cy="17"/>
            </a:xfrm>
            <a:custGeom>
              <a:avLst/>
              <a:gdLst>
                <a:gd name="T0" fmla="*/ 25 w 29"/>
                <a:gd name="T1" fmla="*/ 1 h 6"/>
                <a:gd name="T2" fmla="*/ 3 w 29"/>
                <a:gd name="T3" fmla="*/ 2 h 6"/>
                <a:gd name="T4" fmla="*/ 3 w 29"/>
                <a:gd name="T5" fmla="*/ 6 h 6"/>
                <a:gd name="T6" fmla="*/ 26 w 29"/>
                <a:gd name="T7" fmla="*/ 5 h 6"/>
                <a:gd name="T8" fmla="*/ 25 w 29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5" y="1"/>
                  </a:moveTo>
                  <a:cubicBezTo>
                    <a:pt x="17" y="2"/>
                    <a:pt x="10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8" y="6"/>
                    <a:pt x="26" y="5"/>
                  </a:cubicBezTo>
                  <a:cubicBezTo>
                    <a:pt x="29" y="4"/>
                    <a:pt x="27" y="0"/>
                    <a:pt x="25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57" name="Freeform 69"/>
            <p:cNvSpPr/>
            <p:nvPr/>
          </p:nvSpPr>
          <p:spPr bwMode="auto">
            <a:xfrm>
              <a:off x="4273" y="4103"/>
              <a:ext cx="110" cy="21"/>
            </a:xfrm>
            <a:custGeom>
              <a:avLst/>
              <a:gdLst>
                <a:gd name="T0" fmla="*/ 28 w 31"/>
                <a:gd name="T1" fmla="*/ 2 h 7"/>
                <a:gd name="T2" fmla="*/ 3 w 31"/>
                <a:gd name="T3" fmla="*/ 2 h 7"/>
                <a:gd name="T4" fmla="*/ 3 w 31"/>
                <a:gd name="T5" fmla="*/ 6 h 7"/>
                <a:gd name="T6" fmla="*/ 27 w 31"/>
                <a:gd name="T7" fmla="*/ 6 h 7"/>
                <a:gd name="T8" fmla="*/ 28 w 31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8" y="2"/>
                  </a:moveTo>
                  <a:cubicBezTo>
                    <a:pt x="20" y="0"/>
                    <a:pt x="11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9" y="4"/>
                    <a:pt x="27" y="6"/>
                  </a:cubicBezTo>
                  <a:cubicBezTo>
                    <a:pt x="30" y="7"/>
                    <a:pt x="31" y="3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58" name="Freeform 70"/>
            <p:cNvSpPr/>
            <p:nvPr/>
          </p:nvSpPr>
          <p:spPr bwMode="auto">
            <a:xfrm>
              <a:off x="4432" y="4097"/>
              <a:ext cx="95" cy="24"/>
            </a:xfrm>
            <a:custGeom>
              <a:avLst/>
              <a:gdLst>
                <a:gd name="T0" fmla="*/ 23 w 27"/>
                <a:gd name="T1" fmla="*/ 1 h 8"/>
                <a:gd name="T2" fmla="*/ 4 w 27"/>
                <a:gd name="T3" fmla="*/ 2 h 8"/>
                <a:gd name="T4" fmla="*/ 3 w 27"/>
                <a:gd name="T5" fmla="*/ 6 h 8"/>
                <a:gd name="T6" fmla="*/ 24 w 27"/>
                <a:gd name="T7" fmla="*/ 5 h 8"/>
                <a:gd name="T8" fmla="*/ 23 w 27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8">
                  <a:moveTo>
                    <a:pt x="23" y="1"/>
                  </a:moveTo>
                  <a:cubicBezTo>
                    <a:pt x="17" y="2"/>
                    <a:pt x="10" y="3"/>
                    <a:pt x="4" y="2"/>
                  </a:cubicBezTo>
                  <a:cubicBezTo>
                    <a:pt x="1" y="1"/>
                    <a:pt x="0" y="6"/>
                    <a:pt x="3" y="6"/>
                  </a:cubicBezTo>
                  <a:cubicBezTo>
                    <a:pt x="10" y="8"/>
                    <a:pt x="17" y="6"/>
                    <a:pt x="24" y="5"/>
                  </a:cubicBezTo>
                  <a:cubicBezTo>
                    <a:pt x="27" y="5"/>
                    <a:pt x="26" y="0"/>
                    <a:pt x="23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59" name="Freeform 71"/>
            <p:cNvSpPr/>
            <p:nvPr/>
          </p:nvSpPr>
          <p:spPr bwMode="auto">
            <a:xfrm>
              <a:off x="4580" y="4094"/>
              <a:ext cx="120" cy="27"/>
            </a:xfrm>
            <a:custGeom>
              <a:avLst/>
              <a:gdLst>
                <a:gd name="T0" fmla="*/ 31 w 34"/>
                <a:gd name="T1" fmla="*/ 1 h 9"/>
                <a:gd name="T2" fmla="*/ 18 w 34"/>
                <a:gd name="T3" fmla="*/ 2 h 9"/>
                <a:gd name="T4" fmla="*/ 5 w 34"/>
                <a:gd name="T5" fmla="*/ 1 h 9"/>
                <a:gd name="T6" fmla="*/ 2 w 34"/>
                <a:gd name="T7" fmla="*/ 5 h 9"/>
                <a:gd name="T8" fmla="*/ 31 w 34"/>
                <a:gd name="T9" fmla="*/ 5 h 9"/>
                <a:gd name="T10" fmla="*/ 31 w 34"/>
                <a:gd name="T11" fmla="*/ 1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" h="9">
                  <a:moveTo>
                    <a:pt x="31" y="1"/>
                  </a:moveTo>
                  <a:cubicBezTo>
                    <a:pt x="27" y="1"/>
                    <a:pt x="22" y="1"/>
                    <a:pt x="18" y="2"/>
                  </a:cubicBezTo>
                  <a:cubicBezTo>
                    <a:pt x="14" y="2"/>
                    <a:pt x="9" y="3"/>
                    <a:pt x="5" y="1"/>
                  </a:cubicBezTo>
                  <a:cubicBezTo>
                    <a:pt x="2" y="0"/>
                    <a:pt x="0" y="3"/>
                    <a:pt x="2" y="5"/>
                  </a:cubicBezTo>
                  <a:cubicBezTo>
                    <a:pt x="11" y="9"/>
                    <a:pt x="22" y="5"/>
                    <a:pt x="31" y="5"/>
                  </a:cubicBezTo>
                  <a:cubicBezTo>
                    <a:pt x="34" y="5"/>
                    <a:pt x="34" y="0"/>
                    <a:pt x="31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60" name="Freeform 72"/>
            <p:cNvSpPr/>
            <p:nvPr/>
          </p:nvSpPr>
          <p:spPr bwMode="auto">
            <a:xfrm>
              <a:off x="4735" y="4092"/>
              <a:ext cx="110" cy="20"/>
            </a:xfrm>
            <a:custGeom>
              <a:avLst/>
              <a:gdLst>
                <a:gd name="T0" fmla="*/ 28 w 31"/>
                <a:gd name="T1" fmla="*/ 2 h 7"/>
                <a:gd name="T2" fmla="*/ 3 w 31"/>
                <a:gd name="T3" fmla="*/ 3 h 7"/>
                <a:gd name="T4" fmla="*/ 5 w 31"/>
                <a:gd name="T5" fmla="*/ 7 h 7"/>
                <a:gd name="T6" fmla="*/ 27 w 31"/>
                <a:gd name="T7" fmla="*/ 6 h 7"/>
                <a:gd name="T8" fmla="*/ 28 w 31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8" y="2"/>
                  </a:moveTo>
                  <a:cubicBezTo>
                    <a:pt x="20" y="0"/>
                    <a:pt x="11" y="1"/>
                    <a:pt x="3" y="3"/>
                  </a:cubicBezTo>
                  <a:cubicBezTo>
                    <a:pt x="0" y="3"/>
                    <a:pt x="2" y="7"/>
                    <a:pt x="5" y="7"/>
                  </a:cubicBezTo>
                  <a:cubicBezTo>
                    <a:pt x="12" y="6"/>
                    <a:pt x="19" y="4"/>
                    <a:pt x="27" y="6"/>
                  </a:cubicBezTo>
                  <a:cubicBezTo>
                    <a:pt x="29" y="7"/>
                    <a:pt x="31" y="2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61" name="Freeform 73"/>
            <p:cNvSpPr/>
            <p:nvPr/>
          </p:nvSpPr>
          <p:spPr bwMode="auto">
            <a:xfrm>
              <a:off x="4912" y="4097"/>
              <a:ext cx="84" cy="18"/>
            </a:xfrm>
            <a:custGeom>
              <a:avLst/>
              <a:gdLst>
                <a:gd name="T0" fmla="*/ 21 w 24"/>
                <a:gd name="T1" fmla="*/ 1 h 6"/>
                <a:gd name="T2" fmla="*/ 4 w 24"/>
                <a:gd name="T3" fmla="*/ 1 h 6"/>
                <a:gd name="T4" fmla="*/ 3 w 24"/>
                <a:gd name="T5" fmla="*/ 5 h 6"/>
                <a:gd name="T6" fmla="*/ 21 w 24"/>
                <a:gd name="T7" fmla="*/ 5 h 6"/>
                <a:gd name="T8" fmla="*/ 21 w 24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21" y="1"/>
                  </a:moveTo>
                  <a:cubicBezTo>
                    <a:pt x="16" y="1"/>
                    <a:pt x="10" y="2"/>
                    <a:pt x="4" y="1"/>
                  </a:cubicBezTo>
                  <a:cubicBezTo>
                    <a:pt x="1" y="0"/>
                    <a:pt x="0" y="5"/>
                    <a:pt x="3" y="5"/>
                  </a:cubicBezTo>
                  <a:cubicBezTo>
                    <a:pt x="9" y="6"/>
                    <a:pt x="15" y="5"/>
                    <a:pt x="21" y="5"/>
                  </a:cubicBezTo>
                  <a:cubicBezTo>
                    <a:pt x="24" y="5"/>
                    <a:pt x="24" y="1"/>
                    <a:pt x="21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62" name="Freeform 74"/>
            <p:cNvSpPr/>
            <p:nvPr/>
          </p:nvSpPr>
          <p:spPr bwMode="auto">
            <a:xfrm>
              <a:off x="5060" y="4100"/>
              <a:ext cx="92" cy="18"/>
            </a:xfrm>
            <a:custGeom>
              <a:avLst/>
              <a:gdLst>
                <a:gd name="T0" fmla="*/ 23 w 26"/>
                <a:gd name="T1" fmla="*/ 1 h 6"/>
                <a:gd name="T2" fmla="*/ 3 w 26"/>
                <a:gd name="T3" fmla="*/ 0 h 6"/>
                <a:gd name="T4" fmla="*/ 3 w 26"/>
                <a:gd name="T5" fmla="*/ 4 h 6"/>
                <a:gd name="T6" fmla="*/ 22 w 26"/>
                <a:gd name="T7" fmla="*/ 5 h 6"/>
                <a:gd name="T8" fmla="*/ 23 w 26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23" y="1"/>
                  </a:moveTo>
                  <a:cubicBezTo>
                    <a:pt x="16" y="0"/>
                    <a:pt x="9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9" y="4"/>
                    <a:pt x="16" y="4"/>
                    <a:pt x="22" y="5"/>
                  </a:cubicBezTo>
                  <a:cubicBezTo>
                    <a:pt x="25" y="6"/>
                    <a:pt x="26" y="1"/>
                    <a:pt x="23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63" name="Freeform 75"/>
            <p:cNvSpPr/>
            <p:nvPr/>
          </p:nvSpPr>
          <p:spPr bwMode="auto">
            <a:xfrm>
              <a:off x="5190" y="4094"/>
              <a:ext cx="103" cy="18"/>
            </a:xfrm>
            <a:custGeom>
              <a:avLst/>
              <a:gdLst>
                <a:gd name="T0" fmla="*/ 26 w 29"/>
                <a:gd name="T1" fmla="*/ 1 h 6"/>
                <a:gd name="T2" fmla="*/ 2 w 29"/>
                <a:gd name="T3" fmla="*/ 2 h 6"/>
                <a:gd name="T4" fmla="*/ 2 w 29"/>
                <a:gd name="T5" fmla="*/ 6 h 6"/>
                <a:gd name="T6" fmla="*/ 26 w 29"/>
                <a:gd name="T7" fmla="*/ 5 h 6"/>
                <a:gd name="T8" fmla="*/ 26 w 29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6" y="1"/>
                  </a:moveTo>
                  <a:cubicBezTo>
                    <a:pt x="18" y="2"/>
                    <a:pt x="10" y="2"/>
                    <a:pt x="2" y="2"/>
                  </a:cubicBezTo>
                  <a:cubicBezTo>
                    <a:pt x="0" y="2"/>
                    <a:pt x="0" y="6"/>
                    <a:pt x="2" y="6"/>
                  </a:cubicBezTo>
                  <a:cubicBezTo>
                    <a:pt x="10" y="6"/>
                    <a:pt x="18" y="6"/>
                    <a:pt x="26" y="5"/>
                  </a:cubicBezTo>
                  <a:cubicBezTo>
                    <a:pt x="29" y="5"/>
                    <a:pt x="29" y="0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64" name="Freeform 76"/>
            <p:cNvSpPr/>
            <p:nvPr/>
          </p:nvSpPr>
          <p:spPr bwMode="auto">
            <a:xfrm>
              <a:off x="5339" y="4092"/>
              <a:ext cx="116" cy="20"/>
            </a:xfrm>
            <a:custGeom>
              <a:avLst/>
              <a:gdLst>
                <a:gd name="T0" fmla="*/ 30 w 33"/>
                <a:gd name="T1" fmla="*/ 2 h 7"/>
                <a:gd name="T2" fmla="*/ 3 w 33"/>
                <a:gd name="T3" fmla="*/ 0 h 7"/>
                <a:gd name="T4" fmla="*/ 3 w 33"/>
                <a:gd name="T5" fmla="*/ 0 h 7"/>
                <a:gd name="T6" fmla="*/ 3 w 33"/>
                <a:gd name="T7" fmla="*/ 0 h 7"/>
                <a:gd name="T8" fmla="*/ 3 w 33"/>
                <a:gd name="T9" fmla="*/ 5 h 7"/>
                <a:gd name="T10" fmla="*/ 28 w 33"/>
                <a:gd name="T11" fmla="*/ 6 h 7"/>
                <a:gd name="T12" fmla="*/ 30 w 33"/>
                <a:gd name="T13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7">
                  <a:moveTo>
                    <a:pt x="30" y="2"/>
                  </a:moveTo>
                  <a:cubicBezTo>
                    <a:pt x="21" y="0"/>
                    <a:pt x="12" y="1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11" y="6"/>
                    <a:pt x="20" y="4"/>
                    <a:pt x="28" y="6"/>
                  </a:cubicBezTo>
                  <a:cubicBezTo>
                    <a:pt x="31" y="7"/>
                    <a:pt x="33" y="2"/>
                    <a:pt x="30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65" name="Freeform 77"/>
            <p:cNvSpPr/>
            <p:nvPr/>
          </p:nvSpPr>
          <p:spPr bwMode="auto">
            <a:xfrm>
              <a:off x="5480" y="4089"/>
              <a:ext cx="102" cy="14"/>
            </a:xfrm>
            <a:custGeom>
              <a:avLst/>
              <a:gdLst>
                <a:gd name="T0" fmla="*/ 26 w 29"/>
                <a:gd name="T1" fmla="*/ 0 h 5"/>
                <a:gd name="T2" fmla="*/ 3 w 29"/>
                <a:gd name="T3" fmla="*/ 0 h 5"/>
                <a:gd name="T4" fmla="*/ 3 w 29"/>
                <a:gd name="T5" fmla="*/ 5 h 5"/>
                <a:gd name="T6" fmla="*/ 26 w 29"/>
                <a:gd name="T7" fmla="*/ 5 h 5"/>
                <a:gd name="T8" fmla="*/ 26 w 29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5">
                  <a:moveTo>
                    <a:pt x="26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9" y="5"/>
                    <a:pt x="29" y="0"/>
                    <a:pt x="26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66" name="Freeform 78"/>
            <p:cNvSpPr/>
            <p:nvPr/>
          </p:nvSpPr>
          <p:spPr bwMode="auto">
            <a:xfrm>
              <a:off x="5600" y="4089"/>
              <a:ext cx="98" cy="23"/>
            </a:xfrm>
            <a:custGeom>
              <a:avLst/>
              <a:gdLst>
                <a:gd name="T0" fmla="*/ 24 w 28"/>
                <a:gd name="T1" fmla="*/ 2 h 8"/>
                <a:gd name="T2" fmla="*/ 4 w 28"/>
                <a:gd name="T3" fmla="*/ 0 h 8"/>
                <a:gd name="T4" fmla="*/ 3 w 28"/>
                <a:gd name="T5" fmla="*/ 5 h 8"/>
                <a:gd name="T6" fmla="*/ 25 w 28"/>
                <a:gd name="T7" fmla="*/ 6 h 8"/>
                <a:gd name="T8" fmla="*/ 24 w 28"/>
                <a:gd name="T9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24" y="2"/>
                  </a:moveTo>
                  <a:cubicBezTo>
                    <a:pt x="17" y="3"/>
                    <a:pt x="11" y="3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ubicBezTo>
                    <a:pt x="10" y="7"/>
                    <a:pt x="18" y="8"/>
                    <a:pt x="25" y="6"/>
                  </a:cubicBezTo>
                  <a:cubicBezTo>
                    <a:pt x="28" y="5"/>
                    <a:pt x="27" y="1"/>
                    <a:pt x="24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67" name="Freeform 79"/>
            <p:cNvSpPr/>
            <p:nvPr/>
          </p:nvSpPr>
          <p:spPr bwMode="auto">
            <a:xfrm>
              <a:off x="5727" y="4103"/>
              <a:ext cx="98" cy="18"/>
            </a:xfrm>
            <a:custGeom>
              <a:avLst/>
              <a:gdLst>
                <a:gd name="T0" fmla="*/ 26 w 28"/>
                <a:gd name="T1" fmla="*/ 1 h 6"/>
                <a:gd name="T2" fmla="*/ 3 w 28"/>
                <a:gd name="T3" fmla="*/ 0 h 6"/>
                <a:gd name="T4" fmla="*/ 3 w 28"/>
                <a:gd name="T5" fmla="*/ 4 h 6"/>
                <a:gd name="T6" fmla="*/ 26 w 28"/>
                <a:gd name="T7" fmla="*/ 5 h 6"/>
                <a:gd name="T8" fmla="*/ 26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6" y="1"/>
                  </a:moveTo>
                  <a:cubicBezTo>
                    <a:pt x="18" y="0"/>
                    <a:pt x="11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11" y="4"/>
                    <a:pt x="18" y="4"/>
                    <a:pt x="26" y="5"/>
                  </a:cubicBezTo>
                  <a:cubicBezTo>
                    <a:pt x="28" y="6"/>
                    <a:pt x="28" y="1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68" name="Freeform 80"/>
            <p:cNvSpPr/>
            <p:nvPr/>
          </p:nvSpPr>
          <p:spPr bwMode="auto">
            <a:xfrm>
              <a:off x="5850" y="4092"/>
              <a:ext cx="109" cy="20"/>
            </a:xfrm>
            <a:custGeom>
              <a:avLst/>
              <a:gdLst>
                <a:gd name="T0" fmla="*/ 27 w 31"/>
                <a:gd name="T1" fmla="*/ 1 h 7"/>
                <a:gd name="T2" fmla="*/ 3 w 31"/>
                <a:gd name="T3" fmla="*/ 3 h 7"/>
                <a:gd name="T4" fmla="*/ 3 w 31"/>
                <a:gd name="T5" fmla="*/ 7 h 7"/>
                <a:gd name="T6" fmla="*/ 28 w 31"/>
                <a:gd name="T7" fmla="*/ 5 h 7"/>
                <a:gd name="T8" fmla="*/ 27 w 31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7" y="1"/>
                  </a:moveTo>
                  <a:cubicBezTo>
                    <a:pt x="19" y="2"/>
                    <a:pt x="11" y="3"/>
                    <a:pt x="3" y="3"/>
                  </a:cubicBezTo>
                  <a:cubicBezTo>
                    <a:pt x="0" y="3"/>
                    <a:pt x="0" y="7"/>
                    <a:pt x="3" y="7"/>
                  </a:cubicBezTo>
                  <a:cubicBezTo>
                    <a:pt x="11" y="7"/>
                    <a:pt x="20" y="6"/>
                    <a:pt x="28" y="5"/>
                  </a:cubicBezTo>
                  <a:cubicBezTo>
                    <a:pt x="31" y="4"/>
                    <a:pt x="30" y="0"/>
                    <a:pt x="27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69" name="Freeform 81"/>
            <p:cNvSpPr/>
            <p:nvPr/>
          </p:nvSpPr>
          <p:spPr bwMode="auto">
            <a:xfrm>
              <a:off x="5988" y="4097"/>
              <a:ext cx="102" cy="18"/>
            </a:xfrm>
            <a:custGeom>
              <a:avLst/>
              <a:gdLst>
                <a:gd name="T0" fmla="*/ 26 w 29"/>
                <a:gd name="T1" fmla="*/ 2 h 6"/>
                <a:gd name="T2" fmla="*/ 3 w 29"/>
                <a:gd name="T3" fmla="*/ 1 h 6"/>
                <a:gd name="T4" fmla="*/ 3 w 29"/>
                <a:gd name="T5" fmla="*/ 5 h 6"/>
                <a:gd name="T6" fmla="*/ 26 w 29"/>
                <a:gd name="T7" fmla="*/ 6 h 6"/>
                <a:gd name="T8" fmla="*/ 26 w 29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6" y="2"/>
                  </a:moveTo>
                  <a:cubicBezTo>
                    <a:pt x="19" y="1"/>
                    <a:pt x="11" y="0"/>
                    <a:pt x="3" y="1"/>
                  </a:cubicBezTo>
                  <a:cubicBezTo>
                    <a:pt x="0" y="1"/>
                    <a:pt x="0" y="5"/>
                    <a:pt x="3" y="5"/>
                  </a:cubicBezTo>
                  <a:cubicBezTo>
                    <a:pt x="11" y="4"/>
                    <a:pt x="19" y="6"/>
                    <a:pt x="26" y="6"/>
                  </a:cubicBezTo>
                  <a:cubicBezTo>
                    <a:pt x="29" y="6"/>
                    <a:pt x="29" y="2"/>
                    <a:pt x="26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70" name="Freeform 82"/>
            <p:cNvSpPr/>
            <p:nvPr/>
          </p:nvSpPr>
          <p:spPr bwMode="auto">
            <a:xfrm>
              <a:off x="6136" y="4100"/>
              <a:ext cx="102" cy="18"/>
            </a:xfrm>
            <a:custGeom>
              <a:avLst/>
              <a:gdLst>
                <a:gd name="T0" fmla="*/ 27 w 29"/>
                <a:gd name="T1" fmla="*/ 0 h 6"/>
                <a:gd name="T2" fmla="*/ 3 w 29"/>
                <a:gd name="T3" fmla="*/ 1 h 6"/>
                <a:gd name="T4" fmla="*/ 3 w 29"/>
                <a:gd name="T5" fmla="*/ 5 h 6"/>
                <a:gd name="T6" fmla="*/ 27 w 29"/>
                <a:gd name="T7" fmla="*/ 4 h 6"/>
                <a:gd name="T8" fmla="*/ 27 w 29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7" y="0"/>
                  </a:moveTo>
                  <a:cubicBezTo>
                    <a:pt x="19" y="0"/>
                    <a:pt x="11" y="0"/>
                    <a:pt x="3" y="1"/>
                  </a:cubicBezTo>
                  <a:cubicBezTo>
                    <a:pt x="0" y="1"/>
                    <a:pt x="0" y="6"/>
                    <a:pt x="3" y="5"/>
                  </a:cubicBezTo>
                  <a:cubicBezTo>
                    <a:pt x="11" y="4"/>
                    <a:pt x="19" y="4"/>
                    <a:pt x="27" y="4"/>
                  </a:cubicBezTo>
                  <a:cubicBezTo>
                    <a:pt x="29" y="4"/>
                    <a:pt x="29" y="0"/>
                    <a:pt x="27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71" name="Freeform 83"/>
            <p:cNvSpPr/>
            <p:nvPr/>
          </p:nvSpPr>
          <p:spPr bwMode="auto">
            <a:xfrm>
              <a:off x="6298" y="4100"/>
              <a:ext cx="92" cy="18"/>
            </a:xfrm>
            <a:custGeom>
              <a:avLst/>
              <a:gdLst>
                <a:gd name="T0" fmla="*/ 23 w 26"/>
                <a:gd name="T1" fmla="*/ 2 h 6"/>
                <a:gd name="T2" fmla="*/ 4 w 26"/>
                <a:gd name="T3" fmla="*/ 1 h 6"/>
                <a:gd name="T4" fmla="*/ 3 w 26"/>
                <a:gd name="T5" fmla="*/ 5 h 6"/>
                <a:gd name="T6" fmla="*/ 23 w 26"/>
                <a:gd name="T7" fmla="*/ 6 h 6"/>
                <a:gd name="T8" fmla="*/ 23 w 26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23" y="2"/>
                  </a:moveTo>
                  <a:cubicBezTo>
                    <a:pt x="17" y="2"/>
                    <a:pt x="10" y="2"/>
                    <a:pt x="4" y="1"/>
                  </a:cubicBezTo>
                  <a:cubicBezTo>
                    <a:pt x="1" y="0"/>
                    <a:pt x="0" y="5"/>
                    <a:pt x="3" y="5"/>
                  </a:cubicBezTo>
                  <a:cubicBezTo>
                    <a:pt x="10" y="6"/>
                    <a:pt x="16" y="6"/>
                    <a:pt x="23" y="6"/>
                  </a:cubicBezTo>
                  <a:cubicBezTo>
                    <a:pt x="26" y="6"/>
                    <a:pt x="26" y="2"/>
                    <a:pt x="23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72" name="Freeform 84"/>
            <p:cNvSpPr/>
            <p:nvPr/>
          </p:nvSpPr>
          <p:spPr bwMode="auto">
            <a:xfrm>
              <a:off x="6428" y="4103"/>
              <a:ext cx="99" cy="18"/>
            </a:xfrm>
            <a:custGeom>
              <a:avLst/>
              <a:gdLst>
                <a:gd name="T0" fmla="*/ 25 w 28"/>
                <a:gd name="T1" fmla="*/ 1 h 6"/>
                <a:gd name="T2" fmla="*/ 3 w 28"/>
                <a:gd name="T3" fmla="*/ 1 h 6"/>
                <a:gd name="T4" fmla="*/ 3 w 28"/>
                <a:gd name="T5" fmla="*/ 5 h 6"/>
                <a:gd name="T6" fmla="*/ 25 w 28"/>
                <a:gd name="T7" fmla="*/ 5 h 6"/>
                <a:gd name="T8" fmla="*/ 25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5" y="1"/>
                  </a:moveTo>
                  <a:cubicBezTo>
                    <a:pt x="17" y="1"/>
                    <a:pt x="10" y="2"/>
                    <a:pt x="3" y="1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10" y="6"/>
                    <a:pt x="17" y="5"/>
                    <a:pt x="25" y="5"/>
                  </a:cubicBezTo>
                  <a:cubicBezTo>
                    <a:pt x="28" y="5"/>
                    <a:pt x="28" y="1"/>
                    <a:pt x="25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73" name="Freeform 85"/>
            <p:cNvSpPr/>
            <p:nvPr/>
          </p:nvSpPr>
          <p:spPr bwMode="auto">
            <a:xfrm>
              <a:off x="6545" y="4103"/>
              <a:ext cx="92" cy="21"/>
            </a:xfrm>
            <a:custGeom>
              <a:avLst/>
              <a:gdLst>
                <a:gd name="T0" fmla="*/ 22 w 26"/>
                <a:gd name="T1" fmla="*/ 1 h 7"/>
                <a:gd name="T2" fmla="*/ 4 w 26"/>
                <a:gd name="T3" fmla="*/ 1 h 7"/>
                <a:gd name="T4" fmla="*/ 3 w 26"/>
                <a:gd name="T5" fmla="*/ 5 h 7"/>
                <a:gd name="T6" fmla="*/ 23 w 26"/>
                <a:gd name="T7" fmla="*/ 5 h 7"/>
                <a:gd name="T8" fmla="*/ 22 w 26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">
                  <a:moveTo>
                    <a:pt x="22" y="1"/>
                  </a:moveTo>
                  <a:cubicBezTo>
                    <a:pt x="16" y="2"/>
                    <a:pt x="10" y="3"/>
                    <a:pt x="4" y="1"/>
                  </a:cubicBezTo>
                  <a:cubicBezTo>
                    <a:pt x="1" y="0"/>
                    <a:pt x="0" y="4"/>
                    <a:pt x="3" y="5"/>
                  </a:cubicBezTo>
                  <a:cubicBezTo>
                    <a:pt x="9" y="7"/>
                    <a:pt x="16" y="6"/>
                    <a:pt x="23" y="5"/>
                  </a:cubicBezTo>
                  <a:cubicBezTo>
                    <a:pt x="26" y="5"/>
                    <a:pt x="25" y="0"/>
                    <a:pt x="22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74" name="Freeform 86"/>
            <p:cNvSpPr/>
            <p:nvPr/>
          </p:nvSpPr>
          <p:spPr bwMode="auto">
            <a:xfrm>
              <a:off x="6682" y="4103"/>
              <a:ext cx="110" cy="18"/>
            </a:xfrm>
            <a:custGeom>
              <a:avLst/>
              <a:gdLst>
                <a:gd name="T0" fmla="*/ 28 w 31"/>
                <a:gd name="T1" fmla="*/ 2 h 6"/>
                <a:gd name="T2" fmla="*/ 3 w 31"/>
                <a:gd name="T3" fmla="*/ 1 h 6"/>
                <a:gd name="T4" fmla="*/ 3 w 31"/>
                <a:gd name="T5" fmla="*/ 5 h 6"/>
                <a:gd name="T6" fmla="*/ 28 w 31"/>
                <a:gd name="T7" fmla="*/ 6 h 6"/>
                <a:gd name="T8" fmla="*/ 28 w 31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">
                  <a:moveTo>
                    <a:pt x="28" y="2"/>
                  </a:moveTo>
                  <a:cubicBezTo>
                    <a:pt x="19" y="2"/>
                    <a:pt x="11" y="2"/>
                    <a:pt x="3" y="1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11" y="6"/>
                    <a:pt x="19" y="6"/>
                    <a:pt x="28" y="6"/>
                  </a:cubicBezTo>
                  <a:cubicBezTo>
                    <a:pt x="31" y="6"/>
                    <a:pt x="31" y="2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75" name="Freeform 87"/>
            <p:cNvSpPr/>
            <p:nvPr/>
          </p:nvSpPr>
          <p:spPr bwMode="auto">
            <a:xfrm>
              <a:off x="6820" y="4103"/>
              <a:ext cx="106" cy="21"/>
            </a:xfrm>
            <a:custGeom>
              <a:avLst/>
              <a:gdLst>
                <a:gd name="T0" fmla="*/ 27 w 30"/>
                <a:gd name="T1" fmla="*/ 2 h 7"/>
                <a:gd name="T2" fmla="*/ 3 w 30"/>
                <a:gd name="T3" fmla="*/ 1 h 7"/>
                <a:gd name="T4" fmla="*/ 3 w 30"/>
                <a:gd name="T5" fmla="*/ 5 h 7"/>
                <a:gd name="T6" fmla="*/ 26 w 30"/>
                <a:gd name="T7" fmla="*/ 6 h 7"/>
                <a:gd name="T8" fmla="*/ 27 w 30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7">
                  <a:moveTo>
                    <a:pt x="27" y="2"/>
                  </a:move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5"/>
                    <a:pt x="3" y="5"/>
                  </a:cubicBezTo>
                  <a:cubicBezTo>
                    <a:pt x="11" y="5"/>
                    <a:pt x="19" y="4"/>
                    <a:pt x="26" y="6"/>
                  </a:cubicBezTo>
                  <a:cubicBezTo>
                    <a:pt x="29" y="7"/>
                    <a:pt x="30" y="3"/>
                    <a:pt x="27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76" name="Freeform 88"/>
            <p:cNvSpPr/>
            <p:nvPr/>
          </p:nvSpPr>
          <p:spPr bwMode="auto">
            <a:xfrm>
              <a:off x="6961" y="4106"/>
              <a:ext cx="92" cy="18"/>
            </a:xfrm>
            <a:custGeom>
              <a:avLst/>
              <a:gdLst>
                <a:gd name="T0" fmla="*/ 23 w 26"/>
                <a:gd name="T1" fmla="*/ 2 h 6"/>
                <a:gd name="T2" fmla="*/ 4 w 26"/>
                <a:gd name="T3" fmla="*/ 1 h 6"/>
                <a:gd name="T4" fmla="*/ 3 w 26"/>
                <a:gd name="T5" fmla="*/ 5 h 6"/>
                <a:gd name="T6" fmla="*/ 23 w 26"/>
                <a:gd name="T7" fmla="*/ 6 h 6"/>
                <a:gd name="T8" fmla="*/ 23 w 26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23" y="2"/>
                  </a:moveTo>
                  <a:cubicBezTo>
                    <a:pt x="17" y="2"/>
                    <a:pt x="10" y="2"/>
                    <a:pt x="4" y="1"/>
                  </a:cubicBezTo>
                  <a:cubicBezTo>
                    <a:pt x="1" y="0"/>
                    <a:pt x="0" y="5"/>
                    <a:pt x="3" y="5"/>
                  </a:cubicBezTo>
                  <a:cubicBezTo>
                    <a:pt x="10" y="6"/>
                    <a:pt x="17" y="6"/>
                    <a:pt x="23" y="6"/>
                  </a:cubicBezTo>
                  <a:cubicBezTo>
                    <a:pt x="26" y="6"/>
                    <a:pt x="26" y="2"/>
                    <a:pt x="23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77" name="Freeform 89"/>
            <p:cNvSpPr/>
            <p:nvPr/>
          </p:nvSpPr>
          <p:spPr bwMode="auto">
            <a:xfrm>
              <a:off x="7081" y="4106"/>
              <a:ext cx="113" cy="24"/>
            </a:xfrm>
            <a:custGeom>
              <a:avLst/>
              <a:gdLst>
                <a:gd name="T0" fmla="*/ 28 w 32"/>
                <a:gd name="T1" fmla="*/ 1 h 8"/>
                <a:gd name="T2" fmla="*/ 3 w 32"/>
                <a:gd name="T3" fmla="*/ 2 h 8"/>
                <a:gd name="T4" fmla="*/ 3 w 32"/>
                <a:gd name="T5" fmla="*/ 6 h 8"/>
                <a:gd name="T6" fmla="*/ 29 w 32"/>
                <a:gd name="T7" fmla="*/ 5 h 8"/>
                <a:gd name="T8" fmla="*/ 28 w 32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8">
                  <a:moveTo>
                    <a:pt x="28" y="1"/>
                  </a:moveTo>
                  <a:cubicBezTo>
                    <a:pt x="20" y="3"/>
                    <a:pt x="11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2" y="6"/>
                    <a:pt x="21" y="8"/>
                    <a:pt x="29" y="5"/>
                  </a:cubicBezTo>
                  <a:cubicBezTo>
                    <a:pt x="32" y="4"/>
                    <a:pt x="31" y="0"/>
                    <a:pt x="28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78" name="Freeform 90"/>
            <p:cNvSpPr/>
            <p:nvPr/>
          </p:nvSpPr>
          <p:spPr bwMode="auto">
            <a:xfrm>
              <a:off x="7219" y="4103"/>
              <a:ext cx="95" cy="18"/>
            </a:xfrm>
            <a:custGeom>
              <a:avLst/>
              <a:gdLst>
                <a:gd name="T0" fmla="*/ 23 w 27"/>
                <a:gd name="T1" fmla="*/ 1 h 6"/>
                <a:gd name="T2" fmla="*/ 3 w 27"/>
                <a:gd name="T3" fmla="*/ 2 h 6"/>
                <a:gd name="T4" fmla="*/ 3 w 27"/>
                <a:gd name="T5" fmla="*/ 6 h 6"/>
                <a:gd name="T6" fmla="*/ 24 w 27"/>
                <a:gd name="T7" fmla="*/ 5 h 6"/>
                <a:gd name="T8" fmla="*/ 23 w 27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23" y="1"/>
                  </a:moveTo>
                  <a:cubicBezTo>
                    <a:pt x="16" y="2"/>
                    <a:pt x="10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0" y="6"/>
                    <a:pt x="17" y="6"/>
                    <a:pt x="24" y="5"/>
                  </a:cubicBezTo>
                  <a:cubicBezTo>
                    <a:pt x="27" y="5"/>
                    <a:pt x="25" y="0"/>
                    <a:pt x="23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79" name="Freeform 91"/>
            <p:cNvSpPr/>
            <p:nvPr/>
          </p:nvSpPr>
          <p:spPr bwMode="auto">
            <a:xfrm>
              <a:off x="7321" y="4109"/>
              <a:ext cx="106" cy="15"/>
            </a:xfrm>
            <a:custGeom>
              <a:avLst/>
              <a:gdLst>
                <a:gd name="T0" fmla="*/ 27 w 30"/>
                <a:gd name="T1" fmla="*/ 0 h 5"/>
                <a:gd name="T2" fmla="*/ 3 w 30"/>
                <a:gd name="T3" fmla="*/ 1 h 5"/>
                <a:gd name="T4" fmla="*/ 3 w 30"/>
                <a:gd name="T5" fmla="*/ 5 h 5"/>
                <a:gd name="T6" fmla="*/ 27 w 30"/>
                <a:gd name="T7" fmla="*/ 4 h 5"/>
                <a:gd name="T8" fmla="*/ 27 w 30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5">
                  <a:moveTo>
                    <a:pt x="27" y="0"/>
                  </a:move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5"/>
                    <a:pt x="3" y="5"/>
                  </a:cubicBezTo>
                  <a:cubicBezTo>
                    <a:pt x="11" y="5"/>
                    <a:pt x="19" y="4"/>
                    <a:pt x="27" y="4"/>
                  </a:cubicBezTo>
                  <a:cubicBezTo>
                    <a:pt x="30" y="4"/>
                    <a:pt x="30" y="0"/>
                    <a:pt x="27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80" name="Freeform 92"/>
            <p:cNvSpPr/>
            <p:nvPr/>
          </p:nvSpPr>
          <p:spPr bwMode="auto">
            <a:xfrm>
              <a:off x="7448" y="4077"/>
              <a:ext cx="25" cy="59"/>
            </a:xfrm>
            <a:custGeom>
              <a:avLst/>
              <a:gdLst>
                <a:gd name="T0" fmla="*/ 1 w 7"/>
                <a:gd name="T1" fmla="*/ 7 h 20"/>
                <a:gd name="T2" fmla="*/ 1 w 7"/>
                <a:gd name="T3" fmla="*/ 7 h 20"/>
                <a:gd name="T4" fmla="*/ 2 w 7"/>
                <a:gd name="T5" fmla="*/ 17 h 20"/>
                <a:gd name="T6" fmla="*/ 7 w 7"/>
                <a:gd name="T7" fmla="*/ 17 h 20"/>
                <a:gd name="T8" fmla="*/ 6 w 7"/>
                <a:gd name="T9" fmla="*/ 3 h 20"/>
                <a:gd name="T10" fmla="*/ 2 w 7"/>
                <a:gd name="T11" fmla="*/ 1 h 20"/>
                <a:gd name="T12" fmla="*/ 0 w 7"/>
                <a:gd name="T13" fmla="*/ 3 h 20"/>
                <a:gd name="T14" fmla="*/ 1 w 7"/>
                <a:gd name="T15" fmla="*/ 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" h="20">
                  <a:moveTo>
                    <a:pt x="1" y="7"/>
                  </a:moveTo>
                  <a:cubicBezTo>
                    <a:pt x="1" y="7"/>
                    <a:pt x="1" y="7"/>
                    <a:pt x="1" y="7"/>
                  </a:cubicBezTo>
                  <a:cubicBezTo>
                    <a:pt x="2" y="10"/>
                    <a:pt x="2" y="14"/>
                    <a:pt x="2" y="17"/>
                  </a:cubicBezTo>
                  <a:cubicBezTo>
                    <a:pt x="2" y="20"/>
                    <a:pt x="7" y="20"/>
                    <a:pt x="7" y="17"/>
                  </a:cubicBezTo>
                  <a:cubicBezTo>
                    <a:pt x="7" y="13"/>
                    <a:pt x="6" y="8"/>
                    <a:pt x="6" y="3"/>
                  </a:cubicBezTo>
                  <a:cubicBezTo>
                    <a:pt x="6" y="1"/>
                    <a:pt x="4" y="0"/>
                    <a:pt x="2" y="1"/>
                  </a:cubicBezTo>
                  <a:cubicBezTo>
                    <a:pt x="1" y="2"/>
                    <a:pt x="1" y="2"/>
                    <a:pt x="0" y="3"/>
                  </a:cubicBezTo>
                  <a:cubicBezTo>
                    <a:pt x="0" y="4"/>
                    <a:pt x="1" y="5"/>
                    <a:pt x="1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81" name="Freeform 93"/>
            <p:cNvSpPr/>
            <p:nvPr/>
          </p:nvSpPr>
          <p:spPr bwMode="auto">
            <a:xfrm>
              <a:off x="7444" y="3994"/>
              <a:ext cx="22" cy="65"/>
            </a:xfrm>
            <a:custGeom>
              <a:avLst/>
              <a:gdLst>
                <a:gd name="T0" fmla="*/ 1 w 6"/>
                <a:gd name="T1" fmla="*/ 19 h 22"/>
                <a:gd name="T2" fmla="*/ 6 w 6"/>
                <a:gd name="T3" fmla="*/ 19 h 22"/>
                <a:gd name="T4" fmla="*/ 5 w 6"/>
                <a:gd name="T5" fmla="*/ 3 h 22"/>
                <a:gd name="T6" fmla="*/ 0 w 6"/>
                <a:gd name="T7" fmla="*/ 3 h 22"/>
                <a:gd name="T8" fmla="*/ 1 w 6"/>
                <a:gd name="T9" fmla="*/ 1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2">
                  <a:moveTo>
                    <a:pt x="1" y="19"/>
                  </a:moveTo>
                  <a:cubicBezTo>
                    <a:pt x="1" y="22"/>
                    <a:pt x="6" y="22"/>
                    <a:pt x="6" y="19"/>
                  </a:cubicBezTo>
                  <a:cubicBezTo>
                    <a:pt x="6" y="14"/>
                    <a:pt x="5" y="9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1" y="9"/>
                    <a:pt x="1" y="14"/>
                    <a:pt x="1" y="1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82" name="Freeform 94"/>
            <p:cNvSpPr/>
            <p:nvPr/>
          </p:nvSpPr>
          <p:spPr bwMode="auto">
            <a:xfrm>
              <a:off x="7444" y="3910"/>
              <a:ext cx="18" cy="63"/>
            </a:xfrm>
            <a:custGeom>
              <a:avLst/>
              <a:gdLst>
                <a:gd name="T0" fmla="*/ 0 w 5"/>
                <a:gd name="T1" fmla="*/ 5 h 21"/>
                <a:gd name="T2" fmla="*/ 1 w 5"/>
                <a:gd name="T3" fmla="*/ 6 h 21"/>
                <a:gd name="T4" fmla="*/ 0 w 5"/>
                <a:gd name="T5" fmla="*/ 11 h 21"/>
                <a:gd name="T6" fmla="*/ 0 w 5"/>
                <a:gd name="T7" fmla="*/ 15 h 21"/>
                <a:gd name="T8" fmla="*/ 0 w 5"/>
                <a:gd name="T9" fmla="*/ 17 h 21"/>
                <a:gd name="T10" fmla="*/ 0 w 5"/>
                <a:gd name="T11" fmla="*/ 17 h 21"/>
                <a:gd name="T12" fmla="*/ 0 w 5"/>
                <a:gd name="T13" fmla="*/ 18 h 21"/>
                <a:gd name="T14" fmla="*/ 0 w 5"/>
                <a:gd name="T15" fmla="*/ 19 h 21"/>
                <a:gd name="T16" fmla="*/ 5 w 5"/>
                <a:gd name="T17" fmla="*/ 18 h 21"/>
                <a:gd name="T18" fmla="*/ 5 w 5"/>
                <a:gd name="T19" fmla="*/ 7 h 21"/>
                <a:gd name="T20" fmla="*/ 5 w 5"/>
                <a:gd name="T21" fmla="*/ 2 h 21"/>
                <a:gd name="T22" fmla="*/ 0 w 5"/>
                <a:gd name="T23" fmla="*/ 3 h 21"/>
                <a:gd name="T24" fmla="*/ 0 w 5"/>
                <a:gd name="T25" fmla="*/ 5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21">
                  <a:moveTo>
                    <a:pt x="0" y="5"/>
                  </a:moveTo>
                  <a:cubicBezTo>
                    <a:pt x="0" y="5"/>
                    <a:pt x="1" y="6"/>
                    <a:pt x="1" y="6"/>
                  </a:cubicBezTo>
                  <a:cubicBezTo>
                    <a:pt x="1" y="8"/>
                    <a:pt x="0" y="9"/>
                    <a:pt x="0" y="11"/>
                  </a:cubicBezTo>
                  <a:cubicBezTo>
                    <a:pt x="0" y="12"/>
                    <a:pt x="0" y="14"/>
                    <a:pt x="0" y="15"/>
                  </a:cubicBezTo>
                  <a:cubicBezTo>
                    <a:pt x="0" y="16"/>
                    <a:pt x="0" y="16"/>
                    <a:pt x="0" y="17"/>
                  </a:cubicBezTo>
                  <a:cubicBezTo>
                    <a:pt x="0" y="17"/>
                    <a:pt x="0" y="18"/>
                    <a:pt x="0" y="17"/>
                  </a:cubicBezTo>
                  <a:cubicBezTo>
                    <a:pt x="0" y="17"/>
                    <a:pt x="0" y="17"/>
                    <a:pt x="0" y="18"/>
                  </a:cubicBezTo>
                  <a:cubicBezTo>
                    <a:pt x="0" y="18"/>
                    <a:pt x="0" y="18"/>
                    <a:pt x="0" y="19"/>
                  </a:cubicBezTo>
                  <a:cubicBezTo>
                    <a:pt x="1" y="21"/>
                    <a:pt x="4" y="20"/>
                    <a:pt x="5" y="18"/>
                  </a:cubicBezTo>
                  <a:cubicBezTo>
                    <a:pt x="5" y="15"/>
                    <a:pt x="5" y="11"/>
                    <a:pt x="5" y="7"/>
                  </a:cubicBezTo>
                  <a:cubicBezTo>
                    <a:pt x="5" y="6"/>
                    <a:pt x="5" y="3"/>
                    <a:pt x="5" y="2"/>
                  </a:cubicBezTo>
                  <a:cubicBezTo>
                    <a:pt x="3" y="0"/>
                    <a:pt x="1" y="1"/>
                    <a:pt x="0" y="3"/>
                  </a:cubicBezTo>
                  <a:cubicBezTo>
                    <a:pt x="0" y="4"/>
                    <a:pt x="0" y="5"/>
                    <a:pt x="0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83" name="Freeform 95"/>
            <p:cNvSpPr/>
            <p:nvPr/>
          </p:nvSpPr>
          <p:spPr bwMode="auto">
            <a:xfrm>
              <a:off x="7444" y="3827"/>
              <a:ext cx="18" cy="69"/>
            </a:xfrm>
            <a:custGeom>
              <a:avLst/>
              <a:gdLst>
                <a:gd name="T0" fmla="*/ 5 w 5"/>
                <a:gd name="T1" fmla="*/ 20 h 23"/>
                <a:gd name="T2" fmla="*/ 5 w 5"/>
                <a:gd name="T3" fmla="*/ 3 h 23"/>
                <a:gd name="T4" fmla="*/ 0 w 5"/>
                <a:gd name="T5" fmla="*/ 3 h 23"/>
                <a:gd name="T6" fmla="*/ 0 w 5"/>
                <a:gd name="T7" fmla="*/ 20 h 23"/>
                <a:gd name="T8" fmla="*/ 5 w 5"/>
                <a:gd name="T9" fmla="*/ 2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23">
                  <a:moveTo>
                    <a:pt x="5" y="20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3"/>
                    <a:pt x="5" y="23"/>
                    <a:pt x="5" y="2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84" name="Freeform 96"/>
            <p:cNvSpPr/>
            <p:nvPr/>
          </p:nvSpPr>
          <p:spPr bwMode="auto">
            <a:xfrm>
              <a:off x="7448" y="3747"/>
              <a:ext cx="18" cy="57"/>
            </a:xfrm>
            <a:custGeom>
              <a:avLst/>
              <a:gdLst>
                <a:gd name="T0" fmla="*/ 5 w 5"/>
                <a:gd name="T1" fmla="*/ 16 h 19"/>
                <a:gd name="T2" fmla="*/ 5 w 5"/>
                <a:gd name="T3" fmla="*/ 3 h 19"/>
                <a:gd name="T4" fmla="*/ 0 w 5"/>
                <a:gd name="T5" fmla="*/ 3 h 19"/>
                <a:gd name="T6" fmla="*/ 0 w 5"/>
                <a:gd name="T7" fmla="*/ 16 h 19"/>
                <a:gd name="T8" fmla="*/ 5 w 5"/>
                <a:gd name="T9" fmla="*/ 16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9">
                  <a:moveTo>
                    <a:pt x="5" y="16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9"/>
                    <a:pt x="5" y="19"/>
                    <a:pt x="5" y="1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85" name="Freeform 97"/>
            <p:cNvSpPr/>
            <p:nvPr/>
          </p:nvSpPr>
          <p:spPr bwMode="auto">
            <a:xfrm>
              <a:off x="7448" y="3658"/>
              <a:ext cx="18" cy="63"/>
            </a:xfrm>
            <a:custGeom>
              <a:avLst/>
              <a:gdLst>
                <a:gd name="T0" fmla="*/ 5 w 5"/>
                <a:gd name="T1" fmla="*/ 18 h 21"/>
                <a:gd name="T2" fmla="*/ 5 w 5"/>
                <a:gd name="T3" fmla="*/ 2 h 21"/>
                <a:gd name="T4" fmla="*/ 0 w 5"/>
                <a:gd name="T5" fmla="*/ 2 h 21"/>
                <a:gd name="T6" fmla="*/ 0 w 5"/>
                <a:gd name="T7" fmla="*/ 18 h 21"/>
                <a:gd name="T8" fmla="*/ 5 w 5"/>
                <a:gd name="T9" fmla="*/ 18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21">
                  <a:moveTo>
                    <a:pt x="5" y="18"/>
                  </a:moveTo>
                  <a:cubicBezTo>
                    <a:pt x="5" y="2"/>
                    <a:pt x="5" y="2"/>
                    <a:pt x="5" y="2"/>
                  </a:cubicBezTo>
                  <a:cubicBezTo>
                    <a:pt x="5" y="0"/>
                    <a:pt x="0" y="0"/>
                    <a:pt x="0" y="2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21"/>
                    <a:pt x="5" y="21"/>
                    <a:pt x="5" y="1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86" name="Freeform 98"/>
            <p:cNvSpPr/>
            <p:nvPr/>
          </p:nvSpPr>
          <p:spPr bwMode="auto">
            <a:xfrm>
              <a:off x="7444" y="3557"/>
              <a:ext cx="25" cy="80"/>
            </a:xfrm>
            <a:custGeom>
              <a:avLst/>
              <a:gdLst>
                <a:gd name="T0" fmla="*/ 2 w 7"/>
                <a:gd name="T1" fmla="*/ 24 h 27"/>
                <a:gd name="T2" fmla="*/ 7 w 7"/>
                <a:gd name="T3" fmla="*/ 23 h 27"/>
                <a:gd name="T4" fmla="*/ 5 w 7"/>
                <a:gd name="T5" fmla="*/ 3 h 27"/>
                <a:gd name="T6" fmla="*/ 0 w 7"/>
                <a:gd name="T7" fmla="*/ 4 h 27"/>
                <a:gd name="T8" fmla="*/ 2 w 7"/>
                <a:gd name="T9" fmla="*/ 2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7">
                  <a:moveTo>
                    <a:pt x="2" y="24"/>
                  </a:moveTo>
                  <a:cubicBezTo>
                    <a:pt x="3" y="27"/>
                    <a:pt x="7" y="26"/>
                    <a:pt x="7" y="23"/>
                  </a:cubicBezTo>
                  <a:cubicBezTo>
                    <a:pt x="6" y="17"/>
                    <a:pt x="6" y="10"/>
                    <a:pt x="5" y="3"/>
                  </a:cubicBezTo>
                  <a:cubicBezTo>
                    <a:pt x="4" y="0"/>
                    <a:pt x="0" y="1"/>
                    <a:pt x="0" y="4"/>
                  </a:cubicBezTo>
                  <a:cubicBezTo>
                    <a:pt x="1" y="11"/>
                    <a:pt x="1" y="18"/>
                    <a:pt x="2" y="2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87" name="Freeform 99"/>
            <p:cNvSpPr/>
            <p:nvPr/>
          </p:nvSpPr>
          <p:spPr bwMode="auto">
            <a:xfrm>
              <a:off x="7444" y="3462"/>
              <a:ext cx="25" cy="75"/>
            </a:xfrm>
            <a:custGeom>
              <a:avLst/>
              <a:gdLst>
                <a:gd name="T0" fmla="*/ 5 w 7"/>
                <a:gd name="T1" fmla="*/ 22 h 25"/>
                <a:gd name="T2" fmla="*/ 7 w 7"/>
                <a:gd name="T3" fmla="*/ 4 h 25"/>
                <a:gd name="T4" fmla="*/ 2 w 7"/>
                <a:gd name="T5" fmla="*/ 2 h 25"/>
                <a:gd name="T6" fmla="*/ 0 w 7"/>
                <a:gd name="T7" fmla="*/ 20 h 25"/>
                <a:gd name="T8" fmla="*/ 5 w 7"/>
                <a:gd name="T9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5">
                  <a:moveTo>
                    <a:pt x="5" y="22"/>
                  </a:moveTo>
                  <a:cubicBezTo>
                    <a:pt x="6" y="16"/>
                    <a:pt x="5" y="10"/>
                    <a:pt x="7" y="4"/>
                  </a:cubicBezTo>
                  <a:cubicBezTo>
                    <a:pt x="7" y="1"/>
                    <a:pt x="3" y="0"/>
                    <a:pt x="2" y="2"/>
                  </a:cubicBezTo>
                  <a:cubicBezTo>
                    <a:pt x="1" y="8"/>
                    <a:pt x="1" y="14"/>
                    <a:pt x="0" y="20"/>
                  </a:cubicBezTo>
                  <a:cubicBezTo>
                    <a:pt x="0" y="23"/>
                    <a:pt x="4" y="25"/>
                    <a:pt x="5" y="2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88" name="Freeform 100"/>
            <p:cNvSpPr/>
            <p:nvPr/>
          </p:nvSpPr>
          <p:spPr bwMode="auto">
            <a:xfrm>
              <a:off x="7448" y="3364"/>
              <a:ext cx="21" cy="75"/>
            </a:xfrm>
            <a:custGeom>
              <a:avLst/>
              <a:gdLst>
                <a:gd name="T0" fmla="*/ 5 w 6"/>
                <a:gd name="T1" fmla="*/ 22 h 25"/>
                <a:gd name="T2" fmla="*/ 6 w 6"/>
                <a:gd name="T3" fmla="*/ 3 h 25"/>
                <a:gd name="T4" fmla="*/ 1 w 6"/>
                <a:gd name="T5" fmla="*/ 3 h 25"/>
                <a:gd name="T6" fmla="*/ 0 w 6"/>
                <a:gd name="T7" fmla="*/ 22 h 25"/>
                <a:gd name="T8" fmla="*/ 5 w 6"/>
                <a:gd name="T9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5">
                  <a:moveTo>
                    <a:pt x="5" y="22"/>
                  </a:moveTo>
                  <a:cubicBezTo>
                    <a:pt x="5" y="16"/>
                    <a:pt x="6" y="10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10"/>
                    <a:pt x="0" y="16"/>
                    <a:pt x="0" y="22"/>
                  </a:cubicBezTo>
                  <a:cubicBezTo>
                    <a:pt x="0" y="25"/>
                    <a:pt x="5" y="25"/>
                    <a:pt x="5" y="2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89" name="Freeform 101"/>
            <p:cNvSpPr/>
            <p:nvPr/>
          </p:nvSpPr>
          <p:spPr bwMode="auto">
            <a:xfrm>
              <a:off x="7444" y="3272"/>
              <a:ext cx="25" cy="75"/>
            </a:xfrm>
            <a:custGeom>
              <a:avLst/>
              <a:gdLst>
                <a:gd name="T0" fmla="*/ 5 w 7"/>
                <a:gd name="T1" fmla="*/ 22 h 25"/>
                <a:gd name="T2" fmla="*/ 5 w 7"/>
                <a:gd name="T3" fmla="*/ 12 h 25"/>
                <a:gd name="T4" fmla="*/ 5 w 7"/>
                <a:gd name="T5" fmla="*/ 7 h 25"/>
                <a:gd name="T6" fmla="*/ 5 w 7"/>
                <a:gd name="T7" fmla="*/ 5 h 25"/>
                <a:gd name="T8" fmla="*/ 5 w 7"/>
                <a:gd name="T9" fmla="*/ 4 h 25"/>
                <a:gd name="T10" fmla="*/ 2 w 7"/>
                <a:gd name="T11" fmla="*/ 1 h 25"/>
                <a:gd name="T12" fmla="*/ 0 w 7"/>
                <a:gd name="T13" fmla="*/ 8 h 25"/>
                <a:gd name="T14" fmla="*/ 0 w 7"/>
                <a:gd name="T15" fmla="*/ 22 h 25"/>
                <a:gd name="T16" fmla="*/ 5 w 7"/>
                <a:gd name="T17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25">
                  <a:moveTo>
                    <a:pt x="5" y="22"/>
                  </a:moveTo>
                  <a:cubicBezTo>
                    <a:pt x="5" y="18"/>
                    <a:pt x="5" y="15"/>
                    <a:pt x="5" y="12"/>
                  </a:cubicBezTo>
                  <a:cubicBezTo>
                    <a:pt x="5" y="10"/>
                    <a:pt x="5" y="8"/>
                    <a:pt x="5" y="7"/>
                  </a:cubicBezTo>
                  <a:cubicBezTo>
                    <a:pt x="5" y="6"/>
                    <a:pt x="5" y="5"/>
                    <a:pt x="5" y="5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7" y="3"/>
                    <a:pt x="5" y="0"/>
                    <a:pt x="2" y="1"/>
                  </a:cubicBezTo>
                  <a:cubicBezTo>
                    <a:pt x="0" y="2"/>
                    <a:pt x="0" y="6"/>
                    <a:pt x="0" y="8"/>
                  </a:cubicBezTo>
                  <a:cubicBezTo>
                    <a:pt x="0" y="13"/>
                    <a:pt x="0" y="17"/>
                    <a:pt x="0" y="22"/>
                  </a:cubicBezTo>
                  <a:cubicBezTo>
                    <a:pt x="0" y="25"/>
                    <a:pt x="5" y="25"/>
                    <a:pt x="5" y="2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90" name="Freeform 102"/>
            <p:cNvSpPr/>
            <p:nvPr/>
          </p:nvSpPr>
          <p:spPr bwMode="auto">
            <a:xfrm>
              <a:off x="7451" y="3172"/>
              <a:ext cx="25" cy="77"/>
            </a:xfrm>
            <a:custGeom>
              <a:avLst/>
              <a:gdLst>
                <a:gd name="T0" fmla="*/ 0 w 7"/>
                <a:gd name="T1" fmla="*/ 7 h 26"/>
                <a:gd name="T2" fmla="*/ 1 w 7"/>
                <a:gd name="T3" fmla="*/ 16 h 26"/>
                <a:gd name="T4" fmla="*/ 1 w 7"/>
                <a:gd name="T5" fmla="*/ 19 h 26"/>
                <a:gd name="T6" fmla="*/ 2 w 7"/>
                <a:gd name="T7" fmla="*/ 21 h 26"/>
                <a:gd name="T8" fmla="*/ 5 w 7"/>
                <a:gd name="T9" fmla="*/ 23 h 26"/>
                <a:gd name="T10" fmla="*/ 5 w 7"/>
                <a:gd name="T11" fmla="*/ 14 h 26"/>
                <a:gd name="T12" fmla="*/ 5 w 7"/>
                <a:gd name="T13" fmla="*/ 8 h 26"/>
                <a:gd name="T14" fmla="*/ 5 w 7"/>
                <a:gd name="T15" fmla="*/ 6 h 26"/>
                <a:gd name="T16" fmla="*/ 5 w 7"/>
                <a:gd name="T17" fmla="*/ 3 h 26"/>
                <a:gd name="T18" fmla="*/ 1 w 7"/>
                <a:gd name="T19" fmla="*/ 2 h 26"/>
                <a:gd name="T20" fmla="*/ 0 w 7"/>
                <a:gd name="T21" fmla="*/ 7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" h="26">
                  <a:moveTo>
                    <a:pt x="0" y="7"/>
                  </a:moveTo>
                  <a:cubicBezTo>
                    <a:pt x="0" y="10"/>
                    <a:pt x="1" y="13"/>
                    <a:pt x="1" y="16"/>
                  </a:cubicBezTo>
                  <a:cubicBezTo>
                    <a:pt x="1" y="17"/>
                    <a:pt x="1" y="18"/>
                    <a:pt x="1" y="19"/>
                  </a:cubicBezTo>
                  <a:cubicBezTo>
                    <a:pt x="1" y="20"/>
                    <a:pt x="1" y="22"/>
                    <a:pt x="2" y="21"/>
                  </a:cubicBezTo>
                  <a:cubicBezTo>
                    <a:pt x="0" y="23"/>
                    <a:pt x="4" y="26"/>
                    <a:pt x="5" y="23"/>
                  </a:cubicBezTo>
                  <a:cubicBezTo>
                    <a:pt x="7" y="21"/>
                    <a:pt x="6" y="16"/>
                    <a:pt x="5" y="14"/>
                  </a:cubicBezTo>
                  <a:cubicBezTo>
                    <a:pt x="5" y="12"/>
                    <a:pt x="5" y="10"/>
                    <a:pt x="5" y="8"/>
                  </a:cubicBezTo>
                  <a:cubicBezTo>
                    <a:pt x="5" y="7"/>
                    <a:pt x="5" y="7"/>
                    <a:pt x="5" y="6"/>
                  </a:cubicBezTo>
                  <a:cubicBezTo>
                    <a:pt x="6" y="5"/>
                    <a:pt x="6" y="4"/>
                    <a:pt x="5" y="3"/>
                  </a:cubicBezTo>
                  <a:cubicBezTo>
                    <a:pt x="4" y="1"/>
                    <a:pt x="3" y="0"/>
                    <a:pt x="1" y="2"/>
                  </a:cubicBezTo>
                  <a:cubicBezTo>
                    <a:pt x="0" y="3"/>
                    <a:pt x="0" y="6"/>
                    <a:pt x="0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91" name="Freeform 103"/>
            <p:cNvSpPr/>
            <p:nvPr/>
          </p:nvSpPr>
          <p:spPr bwMode="auto">
            <a:xfrm>
              <a:off x="7444" y="3035"/>
              <a:ext cx="25" cy="101"/>
            </a:xfrm>
            <a:custGeom>
              <a:avLst/>
              <a:gdLst>
                <a:gd name="T0" fmla="*/ 0 w 7"/>
                <a:gd name="T1" fmla="*/ 4 h 34"/>
                <a:gd name="T2" fmla="*/ 1 w 7"/>
                <a:gd name="T3" fmla="*/ 31 h 34"/>
                <a:gd name="T4" fmla="*/ 6 w 7"/>
                <a:gd name="T5" fmla="*/ 31 h 34"/>
                <a:gd name="T6" fmla="*/ 6 w 7"/>
                <a:gd name="T7" fmla="*/ 10 h 34"/>
                <a:gd name="T8" fmla="*/ 6 w 7"/>
                <a:gd name="T9" fmla="*/ 7 h 34"/>
                <a:gd name="T10" fmla="*/ 4 w 7"/>
                <a:gd name="T11" fmla="*/ 2 h 34"/>
                <a:gd name="T12" fmla="*/ 0 w 7"/>
                <a:gd name="T13" fmla="*/ 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4">
                  <a:moveTo>
                    <a:pt x="0" y="4"/>
                  </a:moveTo>
                  <a:cubicBezTo>
                    <a:pt x="2" y="13"/>
                    <a:pt x="1" y="22"/>
                    <a:pt x="1" y="31"/>
                  </a:cubicBezTo>
                  <a:cubicBezTo>
                    <a:pt x="1" y="34"/>
                    <a:pt x="6" y="34"/>
                    <a:pt x="6" y="31"/>
                  </a:cubicBezTo>
                  <a:cubicBezTo>
                    <a:pt x="6" y="24"/>
                    <a:pt x="6" y="17"/>
                    <a:pt x="6" y="10"/>
                  </a:cubicBezTo>
                  <a:cubicBezTo>
                    <a:pt x="6" y="9"/>
                    <a:pt x="7" y="8"/>
                    <a:pt x="6" y="7"/>
                  </a:cubicBezTo>
                  <a:cubicBezTo>
                    <a:pt x="6" y="5"/>
                    <a:pt x="5" y="4"/>
                    <a:pt x="4" y="2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92" name="Freeform 104"/>
            <p:cNvSpPr/>
            <p:nvPr/>
          </p:nvSpPr>
          <p:spPr bwMode="auto">
            <a:xfrm>
              <a:off x="7448" y="2943"/>
              <a:ext cx="21" cy="62"/>
            </a:xfrm>
            <a:custGeom>
              <a:avLst/>
              <a:gdLst>
                <a:gd name="T0" fmla="*/ 5 w 6"/>
                <a:gd name="T1" fmla="*/ 18 h 21"/>
                <a:gd name="T2" fmla="*/ 6 w 6"/>
                <a:gd name="T3" fmla="*/ 3 h 21"/>
                <a:gd name="T4" fmla="*/ 1 w 6"/>
                <a:gd name="T5" fmla="*/ 3 h 21"/>
                <a:gd name="T6" fmla="*/ 0 w 6"/>
                <a:gd name="T7" fmla="*/ 18 h 21"/>
                <a:gd name="T8" fmla="*/ 5 w 6"/>
                <a:gd name="T9" fmla="*/ 18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1">
                  <a:moveTo>
                    <a:pt x="5" y="18"/>
                  </a:moveTo>
                  <a:cubicBezTo>
                    <a:pt x="5" y="13"/>
                    <a:pt x="6" y="8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8"/>
                    <a:pt x="1" y="13"/>
                    <a:pt x="0" y="18"/>
                  </a:cubicBezTo>
                  <a:cubicBezTo>
                    <a:pt x="0" y="21"/>
                    <a:pt x="4" y="21"/>
                    <a:pt x="5" y="1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93" name="Freeform 105"/>
            <p:cNvSpPr/>
            <p:nvPr/>
          </p:nvSpPr>
          <p:spPr bwMode="auto">
            <a:xfrm>
              <a:off x="7448" y="2827"/>
              <a:ext cx="25" cy="83"/>
            </a:xfrm>
            <a:custGeom>
              <a:avLst/>
              <a:gdLst>
                <a:gd name="T0" fmla="*/ 2 w 7"/>
                <a:gd name="T1" fmla="*/ 25 h 28"/>
                <a:gd name="T2" fmla="*/ 7 w 7"/>
                <a:gd name="T3" fmla="*/ 25 h 28"/>
                <a:gd name="T4" fmla="*/ 5 w 7"/>
                <a:gd name="T5" fmla="*/ 3 h 28"/>
                <a:gd name="T6" fmla="*/ 0 w 7"/>
                <a:gd name="T7" fmla="*/ 3 h 28"/>
                <a:gd name="T8" fmla="*/ 2 w 7"/>
                <a:gd name="T9" fmla="*/ 2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8">
                  <a:moveTo>
                    <a:pt x="2" y="25"/>
                  </a:moveTo>
                  <a:cubicBezTo>
                    <a:pt x="3" y="28"/>
                    <a:pt x="7" y="28"/>
                    <a:pt x="7" y="25"/>
                  </a:cubicBezTo>
                  <a:cubicBezTo>
                    <a:pt x="6" y="18"/>
                    <a:pt x="6" y="10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1" y="10"/>
                    <a:pt x="1" y="18"/>
                    <a:pt x="2" y="2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94" name="Freeform 106"/>
            <p:cNvSpPr/>
            <p:nvPr/>
          </p:nvSpPr>
          <p:spPr bwMode="auto">
            <a:xfrm>
              <a:off x="7441" y="2703"/>
              <a:ext cx="21" cy="92"/>
            </a:xfrm>
            <a:custGeom>
              <a:avLst/>
              <a:gdLst>
                <a:gd name="T0" fmla="*/ 1 w 6"/>
                <a:gd name="T1" fmla="*/ 28 h 31"/>
                <a:gd name="T2" fmla="*/ 6 w 6"/>
                <a:gd name="T3" fmla="*/ 28 h 31"/>
                <a:gd name="T4" fmla="*/ 5 w 6"/>
                <a:gd name="T5" fmla="*/ 3 h 31"/>
                <a:gd name="T6" fmla="*/ 0 w 6"/>
                <a:gd name="T7" fmla="*/ 3 h 31"/>
                <a:gd name="T8" fmla="*/ 1 w 6"/>
                <a:gd name="T9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1">
                  <a:moveTo>
                    <a:pt x="1" y="28"/>
                  </a:moveTo>
                  <a:cubicBezTo>
                    <a:pt x="1" y="31"/>
                    <a:pt x="6" y="31"/>
                    <a:pt x="6" y="28"/>
                  </a:cubicBezTo>
                  <a:cubicBezTo>
                    <a:pt x="6" y="20"/>
                    <a:pt x="6" y="11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1" y="11"/>
                    <a:pt x="1" y="20"/>
                    <a:pt x="1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95" name="Freeform 107"/>
            <p:cNvSpPr/>
            <p:nvPr/>
          </p:nvSpPr>
          <p:spPr bwMode="auto">
            <a:xfrm>
              <a:off x="7444" y="2581"/>
              <a:ext cx="22" cy="83"/>
            </a:xfrm>
            <a:custGeom>
              <a:avLst/>
              <a:gdLst>
                <a:gd name="T0" fmla="*/ 1 w 6"/>
                <a:gd name="T1" fmla="*/ 4 h 28"/>
                <a:gd name="T2" fmla="*/ 1 w 6"/>
                <a:gd name="T3" fmla="*/ 4 h 28"/>
                <a:gd name="T4" fmla="*/ 0 w 6"/>
                <a:gd name="T5" fmla="*/ 25 h 28"/>
                <a:gd name="T6" fmla="*/ 5 w 6"/>
                <a:gd name="T7" fmla="*/ 25 h 28"/>
                <a:gd name="T8" fmla="*/ 5 w 6"/>
                <a:gd name="T9" fmla="*/ 13 h 28"/>
                <a:gd name="T10" fmla="*/ 5 w 6"/>
                <a:gd name="T11" fmla="*/ 7 h 28"/>
                <a:gd name="T12" fmla="*/ 6 w 6"/>
                <a:gd name="T13" fmla="*/ 4 h 28"/>
                <a:gd name="T14" fmla="*/ 6 w 6"/>
                <a:gd name="T15" fmla="*/ 4 h 28"/>
                <a:gd name="T16" fmla="*/ 6 w 6"/>
                <a:gd name="T17" fmla="*/ 4 h 28"/>
                <a:gd name="T18" fmla="*/ 1 w 6"/>
                <a:gd name="T19" fmla="*/ 3 h 28"/>
                <a:gd name="T20" fmla="*/ 1 w 6"/>
                <a:gd name="T21" fmla="*/ 4 h 28"/>
                <a:gd name="T22" fmla="*/ 1 w 6"/>
                <a:gd name="T23" fmla="*/ 4 h 28"/>
                <a:gd name="T24" fmla="*/ 1 w 6"/>
                <a:gd name="T25" fmla="*/ 4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" h="28"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0" y="11"/>
                    <a:pt x="0" y="18"/>
                    <a:pt x="0" y="25"/>
                  </a:cubicBezTo>
                  <a:cubicBezTo>
                    <a:pt x="0" y="28"/>
                    <a:pt x="5" y="28"/>
                    <a:pt x="5" y="25"/>
                  </a:cubicBezTo>
                  <a:cubicBezTo>
                    <a:pt x="5" y="21"/>
                    <a:pt x="5" y="17"/>
                    <a:pt x="5" y="13"/>
                  </a:cubicBezTo>
                  <a:cubicBezTo>
                    <a:pt x="5" y="11"/>
                    <a:pt x="5" y="9"/>
                    <a:pt x="5" y="7"/>
                  </a:cubicBezTo>
                  <a:cubicBezTo>
                    <a:pt x="5" y="7"/>
                    <a:pt x="6" y="4"/>
                    <a:pt x="6" y="4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5" y="1"/>
                    <a:pt x="2" y="0"/>
                    <a:pt x="1" y="3"/>
                  </a:cubicBezTo>
                  <a:cubicBezTo>
                    <a:pt x="1" y="3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96" name="Freeform 108"/>
            <p:cNvSpPr/>
            <p:nvPr/>
          </p:nvSpPr>
          <p:spPr bwMode="auto">
            <a:xfrm>
              <a:off x="7455" y="2465"/>
              <a:ext cx="21" cy="98"/>
            </a:xfrm>
            <a:custGeom>
              <a:avLst/>
              <a:gdLst>
                <a:gd name="T0" fmla="*/ 5 w 6"/>
                <a:gd name="T1" fmla="*/ 30 h 33"/>
                <a:gd name="T2" fmla="*/ 5 w 6"/>
                <a:gd name="T3" fmla="*/ 10 h 33"/>
                <a:gd name="T4" fmla="*/ 6 w 6"/>
                <a:gd name="T5" fmla="*/ 8 h 33"/>
                <a:gd name="T6" fmla="*/ 5 w 6"/>
                <a:gd name="T7" fmla="*/ 3 h 33"/>
                <a:gd name="T8" fmla="*/ 0 w 6"/>
                <a:gd name="T9" fmla="*/ 3 h 33"/>
                <a:gd name="T10" fmla="*/ 0 w 6"/>
                <a:gd name="T11" fmla="*/ 30 h 33"/>
                <a:gd name="T12" fmla="*/ 5 w 6"/>
                <a:gd name="T13" fmla="*/ 3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33">
                  <a:moveTo>
                    <a:pt x="5" y="30"/>
                  </a:move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6" y="9"/>
                    <a:pt x="6" y="8"/>
                  </a:cubicBezTo>
                  <a:cubicBezTo>
                    <a:pt x="6" y="6"/>
                    <a:pt x="5" y="5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3"/>
                    <a:pt x="5" y="33"/>
                    <a:pt x="5" y="3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97" name="Freeform 109"/>
            <p:cNvSpPr/>
            <p:nvPr/>
          </p:nvSpPr>
          <p:spPr bwMode="auto">
            <a:xfrm>
              <a:off x="7444" y="2347"/>
              <a:ext cx="29" cy="89"/>
            </a:xfrm>
            <a:custGeom>
              <a:avLst/>
              <a:gdLst>
                <a:gd name="T0" fmla="*/ 1 w 8"/>
                <a:gd name="T1" fmla="*/ 4 h 30"/>
                <a:gd name="T2" fmla="*/ 2 w 8"/>
                <a:gd name="T3" fmla="*/ 27 h 30"/>
                <a:gd name="T4" fmla="*/ 7 w 8"/>
                <a:gd name="T5" fmla="*/ 27 h 30"/>
                <a:gd name="T6" fmla="*/ 6 w 8"/>
                <a:gd name="T7" fmla="*/ 3 h 30"/>
                <a:gd name="T8" fmla="*/ 1 w 8"/>
                <a:gd name="T9" fmla="*/ 4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0">
                  <a:moveTo>
                    <a:pt x="1" y="4"/>
                  </a:moveTo>
                  <a:cubicBezTo>
                    <a:pt x="3" y="11"/>
                    <a:pt x="2" y="20"/>
                    <a:pt x="2" y="27"/>
                  </a:cubicBezTo>
                  <a:cubicBezTo>
                    <a:pt x="2" y="30"/>
                    <a:pt x="7" y="30"/>
                    <a:pt x="7" y="27"/>
                  </a:cubicBezTo>
                  <a:cubicBezTo>
                    <a:pt x="7" y="19"/>
                    <a:pt x="8" y="11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98" name="Freeform 110"/>
            <p:cNvSpPr/>
            <p:nvPr/>
          </p:nvSpPr>
          <p:spPr bwMode="auto">
            <a:xfrm>
              <a:off x="7451" y="2231"/>
              <a:ext cx="18" cy="89"/>
            </a:xfrm>
            <a:custGeom>
              <a:avLst/>
              <a:gdLst>
                <a:gd name="T0" fmla="*/ 5 w 5"/>
                <a:gd name="T1" fmla="*/ 27 h 30"/>
                <a:gd name="T2" fmla="*/ 5 w 5"/>
                <a:gd name="T3" fmla="*/ 3 h 30"/>
                <a:gd name="T4" fmla="*/ 0 w 5"/>
                <a:gd name="T5" fmla="*/ 3 h 30"/>
                <a:gd name="T6" fmla="*/ 0 w 5"/>
                <a:gd name="T7" fmla="*/ 27 h 30"/>
                <a:gd name="T8" fmla="*/ 5 w 5"/>
                <a:gd name="T9" fmla="*/ 2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0">
                  <a:moveTo>
                    <a:pt x="5" y="27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30"/>
                    <a:pt x="5" y="30"/>
                    <a:pt x="5" y="2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99" name="Freeform 111"/>
            <p:cNvSpPr/>
            <p:nvPr/>
          </p:nvSpPr>
          <p:spPr bwMode="auto">
            <a:xfrm>
              <a:off x="7441" y="2109"/>
              <a:ext cx="28" cy="92"/>
            </a:xfrm>
            <a:custGeom>
              <a:avLst/>
              <a:gdLst>
                <a:gd name="T0" fmla="*/ 1 w 8"/>
                <a:gd name="T1" fmla="*/ 4 h 31"/>
                <a:gd name="T2" fmla="*/ 2 w 8"/>
                <a:gd name="T3" fmla="*/ 28 h 31"/>
                <a:gd name="T4" fmla="*/ 7 w 8"/>
                <a:gd name="T5" fmla="*/ 28 h 31"/>
                <a:gd name="T6" fmla="*/ 6 w 8"/>
                <a:gd name="T7" fmla="*/ 3 h 31"/>
                <a:gd name="T8" fmla="*/ 1 w 8"/>
                <a:gd name="T9" fmla="*/ 4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1">
                  <a:moveTo>
                    <a:pt x="1" y="4"/>
                  </a:moveTo>
                  <a:cubicBezTo>
                    <a:pt x="3" y="11"/>
                    <a:pt x="2" y="20"/>
                    <a:pt x="2" y="28"/>
                  </a:cubicBezTo>
                  <a:cubicBezTo>
                    <a:pt x="2" y="31"/>
                    <a:pt x="7" y="31"/>
                    <a:pt x="7" y="28"/>
                  </a:cubicBezTo>
                  <a:cubicBezTo>
                    <a:pt x="7" y="20"/>
                    <a:pt x="8" y="11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00" name="Freeform 112"/>
            <p:cNvSpPr/>
            <p:nvPr/>
          </p:nvSpPr>
          <p:spPr bwMode="auto">
            <a:xfrm>
              <a:off x="7444" y="1970"/>
              <a:ext cx="18" cy="112"/>
            </a:xfrm>
            <a:custGeom>
              <a:avLst/>
              <a:gdLst>
                <a:gd name="T0" fmla="*/ 5 w 5"/>
                <a:gd name="T1" fmla="*/ 35 h 38"/>
                <a:gd name="T2" fmla="*/ 5 w 5"/>
                <a:gd name="T3" fmla="*/ 3 h 38"/>
                <a:gd name="T4" fmla="*/ 0 w 5"/>
                <a:gd name="T5" fmla="*/ 3 h 38"/>
                <a:gd name="T6" fmla="*/ 0 w 5"/>
                <a:gd name="T7" fmla="*/ 35 h 38"/>
                <a:gd name="T8" fmla="*/ 5 w 5"/>
                <a:gd name="T9" fmla="*/ 35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8">
                  <a:moveTo>
                    <a:pt x="5" y="35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8"/>
                    <a:pt x="5" y="38"/>
                    <a:pt x="5" y="3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01" name="Freeform 113"/>
            <p:cNvSpPr/>
            <p:nvPr/>
          </p:nvSpPr>
          <p:spPr bwMode="auto">
            <a:xfrm>
              <a:off x="7444" y="1851"/>
              <a:ext cx="32" cy="107"/>
            </a:xfrm>
            <a:custGeom>
              <a:avLst/>
              <a:gdLst>
                <a:gd name="T0" fmla="*/ 1 w 9"/>
                <a:gd name="T1" fmla="*/ 33 h 36"/>
                <a:gd name="T2" fmla="*/ 6 w 9"/>
                <a:gd name="T3" fmla="*/ 33 h 36"/>
                <a:gd name="T4" fmla="*/ 8 w 9"/>
                <a:gd name="T5" fmla="*/ 4 h 36"/>
                <a:gd name="T6" fmla="*/ 3 w 9"/>
                <a:gd name="T7" fmla="*/ 2 h 36"/>
                <a:gd name="T8" fmla="*/ 1 w 9"/>
                <a:gd name="T9" fmla="*/ 3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" h="36">
                  <a:moveTo>
                    <a:pt x="1" y="33"/>
                  </a:moveTo>
                  <a:cubicBezTo>
                    <a:pt x="1" y="36"/>
                    <a:pt x="6" y="36"/>
                    <a:pt x="6" y="33"/>
                  </a:cubicBezTo>
                  <a:cubicBezTo>
                    <a:pt x="6" y="23"/>
                    <a:pt x="5" y="13"/>
                    <a:pt x="8" y="4"/>
                  </a:cubicBezTo>
                  <a:cubicBezTo>
                    <a:pt x="9" y="1"/>
                    <a:pt x="4" y="0"/>
                    <a:pt x="3" y="2"/>
                  </a:cubicBezTo>
                  <a:cubicBezTo>
                    <a:pt x="0" y="12"/>
                    <a:pt x="1" y="23"/>
                    <a:pt x="1" y="3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02" name="Freeform 114"/>
            <p:cNvSpPr/>
            <p:nvPr/>
          </p:nvSpPr>
          <p:spPr bwMode="auto">
            <a:xfrm>
              <a:off x="7441" y="1753"/>
              <a:ext cx="28" cy="80"/>
            </a:xfrm>
            <a:custGeom>
              <a:avLst/>
              <a:gdLst>
                <a:gd name="T0" fmla="*/ 3 w 8"/>
                <a:gd name="T1" fmla="*/ 5 h 27"/>
                <a:gd name="T2" fmla="*/ 3 w 8"/>
                <a:gd name="T3" fmla="*/ 24 h 27"/>
                <a:gd name="T4" fmla="*/ 8 w 8"/>
                <a:gd name="T5" fmla="*/ 24 h 27"/>
                <a:gd name="T6" fmla="*/ 8 w 8"/>
                <a:gd name="T7" fmla="*/ 9 h 27"/>
                <a:gd name="T8" fmla="*/ 4 w 8"/>
                <a:gd name="T9" fmla="*/ 0 h 27"/>
                <a:gd name="T10" fmla="*/ 3 w 8"/>
                <a:gd name="T11" fmla="*/ 5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27">
                  <a:moveTo>
                    <a:pt x="3" y="5"/>
                  </a:moveTo>
                  <a:cubicBezTo>
                    <a:pt x="4" y="5"/>
                    <a:pt x="3" y="22"/>
                    <a:pt x="3" y="24"/>
                  </a:cubicBezTo>
                  <a:cubicBezTo>
                    <a:pt x="3" y="27"/>
                    <a:pt x="8" y="27"/>
                    <a:pt x="8" y="24"/>
                  </a:cubicBezTo>
                  <a:cubicBezTo>
                    <a:pt x="8" y="19"/>
                    <a:pt x="8" y="14"/>
                    <a:pt x="8" y="9"/>
                  </a:cubicBezTo>
                  <a:cubicBezTo>
                    <a:pt x="8" y="6"/>
                    <a:pt x="7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03" name="Freeform 115"/>
            <p:cNvSpPr/>
            <p:nvPr/>
          </p:nvSpPr>
          <p:spPr bwMode="auto">
            <a:xfrm>
              <a:off x="7441" y="1622"/>
              <a:ext cx="28" cy="92"/>
            </a:xfrm>
            <a:custGeom>
              <a:avLst/>
              <a:gdLst>
                <a:gd name="T0" fmla="*/ 6 w 8"/>
                <a:gd name="T1" fmla="*/ 28 h 31"/>
                <a:gd name="T2" fmla="*/ 7 w 8"/>
                <a:gd name="T3" fmla="*/ 3 h 31"/>
                <a:gd name="T4" fmla="*/ 2 w 8"/>
                <a:gd name="T5" fmla="*/ 3 h 31"/>
                <a:gd name="T6" fmla="*/ 1 w 8"/>
                <a:gd name="T7" fmla="*/ 27 h 31"/>
                <a:gd name="T8" fmla="*/ 6 w 8"/>
                <a:gd name="T9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1">
                  <a:moveTo>
                    <a:pt x="6" y="28"/>
                  </a:moveTo>
                  <a:cubicBezTo>
                    <a:pt x="8" y="20"/>
                    <a:pt x="7" y="11"/>
                    <a:pt x="7" y="3"/>
                  </a:cubicBezTo>
                  <a:cubicBezTo>
                    <a:pt x="7" y="0"/>
                    <a:pt x="2" y="0"/>
                    <a:pt x="2" y="3"/>
                  </a:cubicBezTo>
                  <a:cubicBezTo>
                    <a:pt x="2" y="11"/>
                    <a:pt x="4" y="19"/>
                    <a:pt x="1" y="27"/>
                  </a:cubicBezTo>
                  <a:cubicBezTo>
                    <a:pt x="0" y="30"/>
                    <a:pt x="5" y="31"/>
                    <a:pt x="6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04" name="Freeform 116"/>
            <p:cNvSpPr/>
            <p:nvPr/>
          </p:nvSpPr>
          <p:spPr bwMode="auto">
            <a:xfrm>
              <a:off x="7444" y="1486"/>
              <a:ext cx="25" cy="104"/>
            </a:xfrm>
            <a:custGeom>
              <a:avLst/>
              <a:gdLst>
                <a:gd name="T0" fmla="*/ 0 w 7"/>
                <a:gd name="T1" fmla="*/ 32 h 35"/>
                <a:gd name="T2" fmla="*/ 5 w 7"/>
                <a:gd name="T3" fmla="*/ 32 h 35"/>
                <a:gd name="T4" fmla="*/ 6 w 7"/>
                <a:gd name="T5" fmla="*/ 3 h 35"/>
                <a:gd name="T6" fmla="*/ 1 w 7"/>
                <a:gd name="T7" fmla="*/ 3 h 35"/>
                <a:gd name="T8" fmla="*/ 0 w 7"/>
                <a:gd name="T9" fmla="*/ 3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5">
                  <a:moveTo>
                    <a:pt x="0" y="32"/>
                  </a:moveTo>
                  <a:cubicBezTo>
                    <a:pt x="0" y="35"/>
                    <a:pt x="5" y="35"/>
                    <a:pt x="5" y="32"/>
                  </a:cubicBezTo>
                  <a:cubicBezTo>
                    <a:pt x="5" y="22"/>
                    <a:pt x="7" y="13"/>
                    <a:pt x="6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2" y="13"/>
                    <a:pt x="0" y="22"/>
                    <a:pt x="0" y="3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05" name="Freeform 117"/>
            <p:cNvSpPr/>
            <p:nvPr/>
          </p:nvSpPr>
          <p:spPr bwMode="auto">
            <a:xfrm>
              <a:off x="7444" y="1361"/>
              <a:ext cx="29" cy="104"/>
            </a:xfrm>
            <a:custGeom>
              <a:avLst/>
              <a:gdLst>
                <a:gd name="T0" fmla="*/ 0 w 8"/>
                <a:gd name="T1" fmla="*/ 32 h 35"/>
                <a:gd name="T2" fmla="*/ 5 w 8"/>
                <a:gd name="T3" fmla="*/ 32 h 35"/>
                <a:gd name="T4" fmla="*/ 6 w 8"/>
                <a:gd name="T5" fmla="*/ 3 h 35"/>
                <a:gd name="T6" fmla="*/ 1 w 8"/>
                <a:gd name="T7" fmla="*/ 4 h 35"/>
                <a:gd name="T8" fmla="*/ 0 w 8"/>
                <a:gd name="T9" fmla="*/ 3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5">
                  <a:moveTo>
                    <a:pt x="0" y="32"/>
                  </a:moveTo>
                  <a:cubicBezTo>
                    <a:pt x="0" y="35"/>
                    <a:pt x="5" y="35"/>
                    <a:pt x="5" y="32"/>
                  </a:cubicBezTo>
                  <a:cubicBezTo>
                    <a:pt x="5" y="23"/>
                    <a:pt x="8" y="12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ubicBezTo>
                    <a:pt x="4" y="13"/>
                    <a:pt x="0" y="23"/>
                    <a:pt x="0" y="3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06" name="Freeform 118"/>
            <p:cNvSpPr/>
            <p:nvPr/>
          </p:nvSpPr>
          <p:spPr bwMode="auto">
            <a:xfrm>
              <a:off x="7451" y="1213"/>
              <a:ext cx="25" cy="98"/>
            </a:xfrm>
            <a:custGeom>
              <a:avLst/>
              <a:gdLst>
                <a:gd name="T0" fmla="*/ 1 w 7"/>
                <a:gd name="T1" fmla="*/ 9 h 33"/>
                <a:gd name="T2" fmla="*/ 2 w 7"/>
                <a:gd name="T3" fmla="*/ 30 h 33"/>
                <a:gd name="T4" fmla="*/ 7 w 7"/>
                <a:gd name="T5" fmla="*/ 30 h 33"/>
                <a:gd name="T6" fmla="*/ 6 w 7"/>
                <a:gd name="T7" fmla="*/ 3 h 33"/>
                <a:gd name="T8" fmla="*/ 2 w 7"/>
                <a:gd name="T9" fmla="*/ 2 h 33"/>
                <a:gd name="T10" fmla="*/ 0 w 7"/>
                <a:gd name="T11" fmla="*/ 7 h 33"/>
                <a:gd name="T12" fmla="*/ 1 w 7"/>
                <a:gd name="T13" fmla="*/ 9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3">
                  <a:moveTo>
                    <a:pt x="1" y="9"/>
                  </a:moveTo>
                  <a:cubicBezTo>
                    <a:pt x="1" y="16"/>
                    <a:pt x="1" y="23"/>
                    <a:pt x="2" y="30"/>
                  </a:cubicBezTo>
                  <a:cubicBezTo>
                    <a:pt x="3" y="33"/>
                    <a:pt x="7" y="33"/>
                    <a:pt x="7" y="30"/>
                  </a:cubicBezTo>
                  <a:cubicBezTo>
                    <a:pt x="6" y="21"/>
                    <a:pt x="6" y="12"/>
                    <a:pt x="6" y="3"/>
                  </a:cubicBezTo>
                  <a:cubicBezTo>
                    <a:pt x="6" y="1"/>
                    <a:pt x="3" y="0"/>
                    <a:pt x="2" y="2"/>
                  </a:cubicBezTo>
                  <a:cubicBezTo>
                    <a:pt x="0" y="3"/>
                    <a:pt x="0" y="5"/>
                    <a:pt x="0" y="7"/>
                  </a:cubicBezTo>
                  <a:cubicBezTo>
                    <a:pt x="0" y="8"/>
                    <a:pt x="1" y="9"/>
                    <a:pt x="1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07" name="Freeform 119"/>
            <p:cNvSpPr/>
            <p:nvPr/>
          </p:nvSpPr>
          <p:spPr bwMode="auto">
            <a:xfrm>
              <a:off x="7448" y="1068"/>
              <a:ext cx="25" cy="94"/>
            </a:xfrm>
            <a:custGeom>
              <a:avLst/>
              <a:gdLst>
                <a:gd name="T0" fmla="*/ 5 w 7"/>
                <a:gd name="T1" fmla="*/ 29 h 32"/>
                <a:gd name="T2" fmla="*/ 6 w 7"/>
                <a:gd name="T3" fmla="*/ 14 h 32"/>
                <a:gd name="T4" fmla="*/ 6 w 7"/>
                <a:gd name="T5" fmla="*/ 7 h 32"/>
                <a:gd name="T6" fmla="*/ 7 w 7"/>
                <a:gd name="T7" fmla="*/ 4 h 32"/>
                <a:gd name="T8" fmla="*/ 7 w 7"/>
                <a:gd name="T9" fmla="*/ 3 h 32"/>
                <a:gd name="T10" fmla="*/ 7 w 7"/>
                <a:gd name="T11" fmla="*/ 3 h 32"/>
                <a:gd name="T12" fmla="*/ 3 w 7"/>
                <a:gd name="T13" fmla="*/ 2 h 32"/>
                <a:gd name="T14" fmla="*/ 1 w 7"/>
                <a:gd name="T15" fmla="*/ 11 h 32"/>
                <a:gd name="T16" fmla="*/ 0 w 7"/>
                <a:gd name="T17" fmla="*/ 29 h 32"/>
                <a:gd name="T18" fmla="*/ 5 w 7"/>
                <a:gd name="T19" fmla="*/ 29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" h="32">
                  <a:moveTo>
                    <a:pt x="5" y="29"/>
                  </a:moveTo>
                  <a:cubicBezTo>
                    <a:pt x="5" y="24"/>
                    <a:pt x="5" y="19"/>
                    <a:pt x="6" y="14"/>
                  </a:cubicBezTo>
                  <a:cubicBezTo>
                    <a:pt x="6" y="12"/>
                    <a:pt x="6" y="10"/>
                    <a:pt x="6" y="7"/>
                  </a:cubicBezTo>
                  <a:cubicBezTo>
                    <a:pt x="6" y="6"/>
                    <a:pt x="7" y="5"/>
                    <a:pt x="7" y="4"/>
                  </a:cubicBezTo>
                  <a:cubicBezTo>
                    <a:pt x="7" y="4"/>
                    <a:pt x="7" y="4"/>
                    <a:pt x="7" y="3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6" y="1"/>
                    <a:pt x="4" y="0"/>
                    <a:pt x="3" y="2"/>
                  </a:cubicBezTo>
                  <a:cubicBezTo>
                    <a:pt x="1" y="4"/>
                    <a:pt x="2" y="8"/>
                    <a:pt x="1" y="11"/>
                  </a:cubicBezTo>
                  <a:cubicBezTo>
                    <a:pt x="1" y="17"/>
                    <a:pt x="0" y="23"/>
                    <a:pt x="0" y="29"/>
                  </a:cubicBezTo>
                  <a:cubicBezTo>
                    <a:pt x="0" y="32"/>
                    <a:pt x="5" y="32"/>
                    <a:pt x="5" y="2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08" name="Freeform 120"/>
            <p:cNvSpPr/>
            <p:nvPr/>
          </p:nvSpPr>
          <p:spPr bwMode="auto">
            <a:xfrm>
              <a:off x="7441" y="934"/>
              <a:ext cx="28" cy="104"/>
            </a:xfrm>
            <a:custGeom>
              <a:avLst/>
              <a:gdLst>
                <a:gd name="T0" fmla="*/ 1 w 8"/>
                <a:gd name="T1" fmla="*/ 9 h 35"/>
                <a:gd name="T2" fmla="*/ 3 w 8"/>
                <a:gd name="T3" fmla="*/ 32 h 35"/>
                <a:gd name="T4" fmla="*/ 8 w 8"/>
                <a:gd name="T5" fmla="*/ 32 h 35"/>
                <a:gd name="T6" fmla="*/ 6 w 8"/>
                <a:gd name="T7" fmla="*/ 17 h 35"/>
                <a:gd name="T8" fmla="*/ 5 w 8"/>
                <a:gd name="T9" fmla="*/ 9 h 35"/>
                <a:gd name="T10" fmla="*/ 5 w 8"/>
                <a:gd name="T11" fmla="*/ 6 h 35"/>
                <a:gd name="T12" fmla="*/ 5 w 8"/>
                <a:gd name="T13" fmla="*/ 5 h 35"/>
                <a:gd name="T14" fmla="*/ 5 w 8"/>
                <a:gd name="T15" fmla="*/ 3 h 35"/>
                <a:gd name="T16" fmla="*/ 1 w 8"/>
                <a:gd name="T17" fmla="*/ 2 h 35"/>
                <a:gd name="T18" fmla="*/ 1 w 8"/>
                <a:gd name="T19" fmla="*/ 9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" h="35">
                  <a:moveTo>
                    <a:pt x="1" y="9"/>
                  </a:moveTo>
                  <a:cubicBezTo>
                    <a:pt x="1" y="16"/>
                    <a:pt x="3" y="24"/>
                    <a:pt x="3" y="32"/>
                  </a:cubicBezTo>
                  <a:cubicBezTo>
                    <a:pt x="3" y="35"/>
                    <a:pt x="8" y="35"/>
                    <a:pt x="8" y="32"/>
                  </a:cubicBezTo>
                  <a:cubicBezTo>
                    <a:pt x="8" y="27"/>
                    <a:pt x="7" y="22"/>
                    <a:pt x="6" y="17"/>
                  </a:cubicBezTo>
                  <a:cubicBezTo>
                    <a:pt x="6" y="14"/>
                    <a:pt x="6" y="12"/>
                    <a:pt x="5" y="9"/>
                  </a:cubicBezTo>
                  <a:cubicBezTo>
                    <a:pt x="5" y="8"/>
                    <a:pt x="5" y="7"/>
                    <a:pt x="5" y="6"/>
                  </a:cubicBezTo>
                  <a:cubicBezTo>
                    <a:pt x="5" y="6"/>
                    <a:pt x="5" y="6"/>
                    <a:pt x="5" y="5"/>
                  </a:cubicBezTo>
                  <a:cubicBezTo>
                    <a:pt x="5" y="5"/>
                    <a:pt x="6" y="4"/>
                    <a:pt x="5" y="3"/>
                  </a:cubicBezTo>
                  <a:cubicBezTo>
                    <a:pt x="5" y="1"/>
                    <a:pt x="2" y="0"/>
                    <a:pt x="1" y="2"/>
                  </a:cubicBezTo>
                  <a:cubicBezTo>
                    <a:pt x="0" y="4"/>
                    <a:pt x="1" y="7"/>
                    <a:pt x="1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09" name="Freeform 121"/>
            <p:cNvSpPr/>
            <p:nvPr/>
          </p:nvSpPr>
          <p:spPr bwMode="auto">
            <a:xfrm>
              <a:off x="7441" y="792"/>
              <a:ext cx="25" cy="109"/>
            </a:xfrm>
            <a:custGeom>
              <a:avLst/>
              <a:gdLst>
                <a:gd name="T0" fmla="*/ 1 w 7"/>
                <a:gd name="T1" fmla="*/ 6 h 37"/>
                <a:gd name="T2" fmla="*/ 2 w 7"/>
                <a:gd name="T3" fmla="*/ 7 h 37"/>
                <a:gd name="T4" fmla="*/ 1 w 7"/>
                <a:gd name="T5" fmla="*/ 16 h 37"/>
                <a:gd name="T6" fmla="*/ 0 w 7"/>
                <a:gd name="T7" fmla="*/ 33 h 37"/>
                <a:gd name="T8" fmla="*/ 4 w 7"/>
                <a:gd name="T9" fmla="*/ 34 h 37"/>
                <a:gd name="T10" fmla="*/ 6 w 7"/>
                <a:gd name="T11" fmla="*/ 16 h 37"/>
                <a:gd name="T12" fmla="*/ 4 w 7"/>
                <a:gd name="T13" fmla="*/ 1 h 37"/>
                <a:gd name="T14" fmla="*/ 0 w 7"/>
                <a:gd name="T15" fmla="*/ 3 h 37"/>
                <a:gd name="T16" fmla="*/ 1 w 7"/>
                <a:gd name="T17" fmla="*/ 6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37">
                  <a:moveTo>
                    <a:pt x="1" y="6"/>
                  </a:moveTo>
                  <a:cubicBezTo>
                    <a:pt x="1" y="7"/>
                    <a:pt x="1" y="7"/>
                    <a:pt x="2" y="7"/>
                  </a:cubicBezTo>
                  <a:cubicBezTo>
                    <a:pt x="2" y="10"/>
                    <a:pt x="1" y="15"/>
                    <a:pt x="1" y="16"/>
                  </a:cubicBezTo>
                  <a:cubicBezTo>
                    <a:pt x="1" y="22"/>
                    <a:pt x="1" y="27"/>
                    <a:pt x="0" y="33"/>
                  </a:cubicBezTo>
                  <a:cubicBezTo>
                    <a:pt x="0" y="35"/>
                    <a:pt x="4" y="37"/>
                    <a:pt x="4" y="34"/>
                  </a:cubicBezTo>
                  <a:cubicBezTo>
                    <a:pt x="6" y="28"/>
                    <a:pt x="6" y="22"/>
                    <a:pt x="6" y="16"/>
                  </a:cubicBezTo>
                  <a:cubicBezTo>
                    <a:pt x="6" y="12"/>
                    <a:pt x="7" y="4"/>
                    <a:pt x="4" y="1"/>
                  </a:cubicBezTo>
                  <a:cubicBezTo>
                    <a:pt x="2" y="0"/>
                    <a:pt x="0" y="1"/>
                    <a:pt x="0" y="3"/>
                  </a:cubicBezTo>
                  <a:cubicBezTo>
                    <a:pt x="1" y="4"/>
                    <a:pt x="1" y="5"/>
                    <a:pt x="1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10" name="Freeform 122"/>
            <p:cNvSpPr/>
            <p:nvPr/>
          </p:nvSpPr>
          <p:spPr bwMode="auto">
            <a:xfrm>
              <a:off x="7444" y="646"/>
              <a:ext cx="22" cy="89"/>
            </a:xfrm>
            <a:custGeom>
              <a:avLst/>
              <a:gdLst>
                <a:gd name="T0" fmla="*/ 0 w 6"/>
                <a:gd name="T1" fmla="*/ 4 h 30"/>
                <a:gd name="T2" fmla="*/ 1 w 6"/>
                <a:gd name="T3" fmla="*/ 27 h 30"/>
                <a:gd name="T4" fmla="*/ 6 w 6"/>
                <a:gd name="T5" fmla="*/ 27 h 30"/>
                <a:gd name="T6" fmla="*/ 5 w 6"/>
                <a:gd name="T7" fmla="*/ 3 h 30"/>
                <a:gd name="T8" fmla="*/ 0 w 6"/>
                <a:gd name="T9" fmla="*/ 4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0">
                  <a:moveTo>
                    <a:pt x="0" y="4"/>
                  </a:moveTo>
                  <a:cubicBezTo>
                    <a:pt x="2" y="11"/>
                    <a:pt x="1" y="20"/>
                    <a:pt x="1" y="27"/>
                  </a:cubicBezTo>
                  <a:cubicBezTo>
                    <a:pt x="1" y="30"/>
                    <a:pt x="6" y="30"/>
                    <a:pt x="6" y="27"/>
                  </a:cubicBezTo>
                  <a:cubicBezTo>
                    <a:pt x="6" y="19"/>
                    <a:pt x="6" y="11"/>
                    <a:pt x="5" y="3"/>
                  </a:cubicBezTo>
                  <a:cubicBezTo>
                    <a:pt x="4" y="0"/>
                    <a:pt x="0" y="1"/>
                    <a:pt x="0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11" name="Freeform 123"/>
            <p:cNvSpPr/>
            <p:nvPr/>
          </p:nvSpPr>
          <p:spPr bwMode="auto">
            <a:xfrm>
              <a:off x="7444" y="513"/>
              <a:ext cx="22" cy="92"/>
            </a:xfrm>
            <a:custGeom>
              <a:avLst/>
              <a:gdLst>
                <a:gd name="T0" fmla="*/ 5 w 6"/>
                <a:gd name="T1" fmla="*/ 28 h 31"/>
                <a:gd name="T2" fmla="*/ 6 w 6"/>
                <a:gd name="T3" fmla="*/ 3 h 31"/>
                <a:gd name="T4" fmla="*/ 1 w 6"/>
                <a:gd name="T5" fmla="*/ 3 h 31"/>
                <a:gd name="T6" fmla="*/ 0 w 6"/>
                <a:gd name="T7" fmla="*/ 28 h 31"/>
                <a:gd name="T8" fmla="*/ 5 w 6"/>
                <a:gd name="T9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1">
                  <a:moveTo>
                    <a:pt x="5" y="28"/>
                  </a:moveTo>
                  <a:cubicBezTo>
                    <a:pt x="6" y="20"/>
                    <a:pt x="6" y="11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11"/>
                    <a:pt x="1" y="20"/>
                    <a:pt x="0" y="28"/>
                  </a:cubicBezTo>
                  <a:cubicBezTo>
                    <a:pt x="0" y="31"/>
                    <a:pt x="4" y="31"/>
                    <a:pt x="5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12" name="Freeform 124"/>
            <p:cNvSpPr/>
            <p:nvPr/>
          </p:nvSpPr>
          <p:spPr bwMode="auto">
            <a:xfrm>
              <a:off x="7444" y="388"/>
              <a:ext cx="29" cy="95"/>
            </a:xfrm>
            <a:custGeom>
              <a:avLst/>
              <a:gdLst>
                <a:gd name="T0" fmla="*/ 1 w 8"/>
                <a:gd name="T1" fmla="*/ 4 h 32"/>
                <a:gd name="T2" fmla="*/ 2 w 8"/>
                <a:gd name="T3" fmla="*/ 29 h 32"/>
                <a:gd name="T4" fmla="*/ 7 w 8"/>
                <a:gd name="T5" fmla="*/ 29 h 32"/>
                <a:gd name="T6" fmla="*/ 6 w 8"/>
                <a:gd name="T7" fmla="*/ 3 h 32"/>
                <a:gd name="T8" fmla="*/ 1 w 8"/>
                <a:gd name="T9" fmla="*/ 4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2">
                  <a:moveTo>
                    <a:pt x="1" y="4"/>
                  </a:moveTo>
                  <a:cubicBezTo>
                    <a:pt x="3" y="12"/>
                    <a:pt x="2" y="21"/>
                    <a:pt x="2" y="29"/>
                  </a:cubicBezTo>
                  <a:cubicBezTo>
                    <a:pt x="2" y="32"/>
                    <a:pt x="7" y="32"/>
                    <a:pt x="7" y="29"/>
                  </a:cubicBezTo>
                  <a:cubicBezTo>
                    <a:pt x="7" y="21"/>
                    <a:pt x="8" y="11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13" name="Freeform 125"/>
            <p:cNvSpPr/>
            <p:nvPr/>
          </p:nvSpPr>
          <p:spPr bwMode="auto">
            <a:xfrm>
              <a:off x="7441" y="305"/>
              <a:ext cx="25" cy="56"/>
            </a:xfrm>
            <a:custGeom>
              <a:avLst/>
              <a:gdLst>
                <a:gd name="T0" fmla="*/ 1 w 7"/>
                <a:gd name="T1" fmla="*/ 4 h 19"/>
                <a:gd name="T2" fmla="*/ 2 w 7"/>
                <a:gd name="T3" fmla="*/ 16 h 19"/>
                <a:gd name="T4" fmla="*/ 7 w 7"/>
                <a:gd name="T5" fmla="*/ 16 h 19"/>
                <a:gd name="T6" fmla="*/ 6 w 7"/>
                <a:gd name="T7" fmla="*/ 3 h 19"/>
                <a:gd name="T8" fmla="*/ 1 w 7"/>
                <a:gd name="T9" fmla="*/ 4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19">
                  <a:moveTo>
                    <a:pt x="1" y="4"/>
                  </a:moveTo>
                  <a:cubicBezTo>
                    <a:pt x="2" y="8"/>
                    <a:pt x="2" y="12"/>
                    <a:pt x="2" y="16"/>
                  </a:cubicBezTo>
                  <a:cubicBezTo>
                    <a:pt x="2" y="19"/>
                    <a:pt x="7" y="19"/>
                    <a:pt x="7" y="16"/>
                  </a:cubicBezTo>
                  <a:cubicBezTo>
                    <a:pt x="7" y="11"/>
                    <a:pt x="7" y="7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14" name="Freeform 126"/>
            <p:cNvSpPr/>
            <p:nvPr/>
          </p:nvSpPr>
          <p:spPr bwMode="auto">
            <a:xfrm>
              <a:off x="7441" y="213"/>
              <a:ext cx="28" cy="65"/>
            </a:xfrm>
            <a:custGeom>
              <a:avLst/>
              <a:gdLst>
                <a:gd name="T0" fmla="*/ 1 w 8"/>
                <a:gd name="T1" fmla="*/ 4 h 22"/>
                <a:gd name="T2" fmla="*/ 2 w 8"/>
                <a:gd name="T3" fmla="*/ 18 h 22"/>
                <a:gd name="T4" fmla="*/ 7 w 8"/>
                <a:gd name="T5" fmla="*/ 19 h 22"/>
                <a:gd name="T6" fmla="*/ 6 w 8"/>
                <a:gd name="T7" fmla="*/ 3 h 22"/>
                <a:gd name="T8" fmla="*/ 1 w 8"/>
                <a:gd name="T9" fmla="*/ 4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2">
                  <a:moveTo>
                    <a:pt x="1" y="4"/>
                  </a:moveTo>
                  <a:cubicBezTo>
                    <a:pt x="2" y="8"/>
                    <a:pt x="3" y="14"/>
                    <a:pt x="2" y="18"/>
                  </a:cubicBezTo>
                  <a:cubicBezTo>
                    <a:pt x="1" y="21"/>
                    <a:pt x="6" y="22"/>
                    <a:pt x="7" y="19"/>
                  </a:cubicBezTo>
                  <a:cubicBezTo>
                    <a:pt x="8" y="14"/>
                    <a:pt x="7" y="8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15" name="Freeform 127"/>
            <p:cNvSpPr/>
            <p:nvPr/>
          </p:nvSpPr>
          <p:spPr bwMode="auto">
            <a:xfrm>
              <a:off x="7331" y="198"/>
              <a:ext cx="92" cy="27"/>
            </a:xfrm>
            <a:custGeom>
              <a:avLst/>
              <a:gdLst>
                <a:gd name="T0" fmla="*/ 3 w 26"/>
                <a:gd name="T1" fmla="*/ 5 h 9"/>
                <a:gd name="T2" fmla="*/ 12 w 26"/>
                <a:gd name="T3" fmla="*/ 5 h 9"/>
                <a:gd name="T4" fmla="*/ 21 w 26"/>
                <a:gd name="T5" fmla="*/ 7 h 9"/>
                <a:gd name="T6" fmla="*/ 25 w 26"/>
                <a:gd name="T7" fmla="*/ 4 h 9"/>
                <a:gd name="T8" fmla="*/ 18 w 26"/>
                <a:gd name="T9" fmla="*/ 1 h 9"/>
                <a:gd name="T10" fmla="*/ 4 w 26"/>
                <a:gd name="T11" fmla="*/ 0 h 9"/>
                <a:gd name="T12" fmla="*/ 3 w 26"/>
                <a:gd name="T13" fmla="*/ 5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9">
                  <a:moveTo>
                    <a:pt x="3" y="5"/>
                  </a:moveTo>
                  <a:cubicBezTo>
                    <a:pt x="6" y="5"/>
                    <a:pt x="9" y="5"/>
                    <a:pt x="12" y="5"/>
                  </a:cubicBezTo>
                  <a:cubicBezTo>
                    <a:pt x="14" y="5"/>
                    <a:pt x="20" y="5"/>
                    <a:pt x="21" y="7"/>
                  </a:cubicBezTo>
                  <a:cubicBezTo>
                    <a:pt x="22" y="9"/>
                    <a:pt x="26" y="7"/>
                    <a:pt x="25" y="4"/>
                  </a:cubicBezTo>
                  <a:cubicBezTo>
                    <a:pt x="23" y="2"/>
                    <a:pt x="20" y="1"/>
                    <a:pt x="18" y="1"/>
                  </a:cubicBezTo>
                  <a:cubicBezTo>
                    <a:pt x="13" y="1"/>
                    <a:pt x="9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16" name="Freeform 128"/>
            <p:cNvSpPr/>
            <p:nvPr/>
          </p:nvSpPr>
          <p:spPr bwMode="auto">
            <a:xfrm>
              <a:off x="7201" y="192"/>
              <a:ext cx="85" cy="24"/>
            </a:xfrm>
            <a:custGeom>
              <a:avLst/>
              <a:gdLst>
                <a:gd name="T0" fmla="*/ 3 w 24"/>
                <a:gd name="T1" fmla="*/ 8 h 8"/>
                <a:gd name="T2" fmla="*/ 21 w 24"/>
                <a:gd name="T3" fmla="*/ 5 h 8"/>
                <a:gd name="T4" fmla="*/ 20 w 24"/>
                <a:gd name="T5" fmla="*/ 1 h 8"/>
                <a:gd name="T6" fmla="*/ 3 w 24"/>
                <a:gd name="T7" fmla="*/ 3 h 8"/>
                <a:gd name="T8" fmla="*/ 3 w 24"/>
                <a:gd name="T9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8">
                  <a:moveTo>
                    <a:pt x="3" y="8"/>
                  </a:moveTo>
                  <a:cubicBezTo>
                    <a:pt x="9" y="8"/>
                    <a:pt x="15" y="8"/>
                    <a:pt x="21" y="5"/>
                  </a:cubicBezTo>
                  <a:cubicBezTo>
                    <a:pt x="24" y="4"/>
                    <a:pt x="23" y="0"/>
                    <a:pt x="20" y="1"/>
                  </a:cubicBezTo>
                  <a:cubicBezTo>
                    <a:pt x="15" y="3"/>
                    <a:pt x="9" y="3"/>
                    <a:pt x="3" y="3"/>
                  </a:cubicBezTo>
                  <a:cubicBezTo>
                    <a:pt x="0" y="3"/>
                    <a:pt x="0" y="8"/>
                    <a:pt x="3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17" name="Freeform 129"/>
            <p:cNvSpPr/>
            <p:nvPr/>
          </p:nvSpPr>
          <p:spPr bwMode="auto">
            <a:xfrm>
              <a:off x="7063" y="204"/>
              <a:ext cx="99" cy="24"/>
            </a:xfrm>
            <a:custGeom>
              <a:avLst/>
              <a:gdLst>
                <a:gd name="T0" fmla="*/ 4 w 28"/>
                <a:gd name="T1" fmla="*/ 7 h 8"/>
                <a:gd name="T2" fmla="*/ 24 w 28"/>
                <a:gd name="T3" fmla="*/ 6 h 8"/>
                <a:gd name="T4" fmla="*/ 26 w 28"/>
                <a:gd name="T5" fmla="*/ 1 h 8"/>
                <a:gd name="T6" fmla="*/ 3 w 28"/>
                <a:gd name="T7" fmla="*/ 2 h 8"/>
                <a:gd name="T8" fmla="*/ 4 w 28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4" y="7"/>
                  </a:moveTo>
                  <a:cubicBezTo>
                    <a:pt x="11" y="4"/>
                    <a:pt x="18" y="5"/>
                    <a:pt x="24" y="6"/>
                  </a:cubicBezTo>
                  <a:cubicBezTo>
                    <a:pt x="27" y="6"/>
                    <a:pt x="28" y="2"/>
                    <a:pt x="26" y="1"/>
                  </a:cubicBezTo>
                  <a:cubicBezTo>
                    <a:pt x="18" y="0"/>
                    <a:pt x="10" y="0"/>
                    <a:pt x="3" y="2"/>
                  </a:cubicBezTo>
                  <a:cubicBezTo>
                    <a:pt x="0" y="3"/>
                    <a:pt x="2" y="8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18" name="Freeform 130"/>
            <p:cNvSpPr/>
            <p:nvPr/>
          </p:nvSpPr>
          <p:spPr bwMode="auto">
            <a:xfrm>
              <a:off x="6947" y="195"/>
              <a:ext cx="81" cy="27"/>
            </a:xfrm>
            <a:custGeom>
              <a:avLst/>
              <a:gdLst>
                <a:gd name="T0" fmla="*/ 3 w 23"/>
                <a:gd name="T1" fmla="*/ 9 h 9"/>
                <a:gd name="T2" fmla="*/ 20 w 23"/>
                <a:gd name="T3" fmla="*/ 5 h 9"/>
                <a:gd name="T4" fmla="*/ 18 w 23"/>
                <a:gd name="T5" fmla="*/ 1 h 9"/>
                <a:gd name="T6" fmla="*/ 3 w 23"/>
                <a:gd name="T7" fmla="*/ 4 h 9"/>
                <a:gd name="T8" fmla="*/ 3 w 23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9">
                  <a:moveTo>
                    <a:pt x="3" y="9"/>
                  </a:moveTo>
                  <a:cubicBezTo>
                    <a:pt x="9" y="9"/>
                    <a:pt x="15" y="8"/>
                    <a:pt x="20" y="5"/>
                  </a:cubicBezTo>
                  <a:cubicBezTo>
                    <a:pt x="23" y="4"/>
                    <a:pt x="20" y="0"/>
                    <a:pt x="18" y="1"/>
                  </a:cubicBezTo>
                  <a:cubicBezTo>
                    <a:pt x="13" y="3"/>
                    <a:pt x="8" y="4"/>
                    <a:pt x="3" y="4"/>
                  </a:cubicBezTo>
                  <a:cubicBezTo>
                    <a:pt x="0" y="4"/>
                    <a:pt x="0" y="9"/>
                    <a:pt x="3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19" name="Freeform 131"/>
            <p:cNvSpPr/>
            <p:nvPr/>
          </p:nvSpPr>
          <p:spPr bwMode="auto">
            <a:xfrm>
              <a:off x="6820" y="195"/>
              <a:ext cx="92" cy="27"/>
            </a:xfrm>
            <a:custGeom>
              <a:avLst/>
              <a:gdLst>
                <a:gd name="T0" fmla="*/ 4 w 26"/>
                <a:gd name="T1" fmla="*/ 7 h 9"/>
                <a:gd name="T2" fmla="*/ 22 w 26"/>
                <a:gd name="T3" fmla="*/ 8 h 9"/>
                <a:gd name="T4" fmla="*/ 23 w 26"/>
                <a:gd name="T5" fmla="*/ 3 h 9"/>
                <a:gd name="T6" fmla="*/ 3 w 26"/>
                <a:gd name="T7" fmla="*/ 2 h 9"/>
                <a:gd name="T8" fmla="*/ 4 w 26"/>
                <a:gd name="T9" fmla="*/ 7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9">
                  <a:moveTo>
                    <a:pt x="4" y="7"/>
                  </a:moveTo>
                  <a:cubicBezTo>
                    <a:pt x="10" y="4"/>
                    <a:pt x="16" y="6"/>
                    <a:pt x="22" y="8"/>
                  </a:cubicBezTo>
                  <a:cubicBezTo>
                    <a:pt x="24" y="9"/>
                    <a:pt x="26" y="4"/>
                    <a:pt x="23" y="3"/>
                  </a:cubicBezTo>
                  <a:cubicBezTo>
                    <a:pt x="16" y="1"/>
                    <a:pt x="9" y="0"/>
                    <a:pt x="3" y="2"/>
                  </a:cubicBezTo>
                  <a:cubicBezTo>
                    <a:pt x="0" y="3"/>
                    <a:pt x="1" y="8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20" name="Freeform 132"/>
            <p:cNvSpPr/>
            <p:nvPr/>
          </p:nvSpPr>
          <p:spPr bwMode="auto">
            <a:xfrm>
              <a:off x="6690" y="192"/>
              <a:ext cx="95" cy="27"/>
            </a:xfrm>
            <a:custGeom>
              <a:avLst/>
              <a:gdLst>
                <a:gd name="T0" fmla="*/ 3 w 27"/>
                <a:gd name="T1" fmla="*/ 7 h 9"/>
                <a:gd name="T2" fmla="*/ 25 w 27"/>
                <a:gd name="T3" fmla="*/ 5 h 9"/>
                <a:gd name="T4" fmla="*/ 22 w 27"/>
                <a:gd name="T5" fmla="*/ 1 h 9"/>
                <a:gd name="T6" fmla="*/ 4 w 27"/>
                <a:gd name="T7" fmla="*/ 2 h 9"/>
                <a:gd name="T8" fmla="*/ 3 w 27"/>
                <a:gd name="T9" fmla="*/ 7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9">
                  <a:moveTo>
                    <a:pt x="3" y="7"/>
                  </a:moveTo>
                  <a:cubicBezTo>
                    <a:pt x="10" y="8"/>
                    <a:pt x="18" y="9"/>
                    <a:pt x="25" y="5"/>
                  </a:cubicBezTo>
                  <a:cubicBezTo>
                    <a:pt x="27" y="4"/>
                    <a:pt x="25" y="0"/>
                    <a:pt x="22" y="1"/>
                  </a:cubicBezTo>
                  <a:cubicBezTo>
                    <a:pt x="17" y="4"/>
                    <a:pt x="10" y="3"/>
                    <a:pt x="4" y="2"/>
                  </a:cubicBezTo>
                  <a:cubicBezTo>
                    <a:pt x="1" y="2"/>
                    <a:pt x="0" y="6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21" name="Freeform 133"/>
            <p:cNvSpPr/>
            <p:nvPr/>
          </p:nvSpPr>
          <p:spPr bwMode="auto">
            <a:xfrm>
              <a:off x="6555" y="195"/>
              <a:ext cx="92" cy="30"/>
            </a:xfrm>
            <a:custGeom>
              <a:avLst/>
              <a:gdLst>
                <a:gd name="T0" fmla="*/ 5 w 26"/>
                <a:gd name="T1" fmla="*/ 8 h 10"/>
                <a:gd name="T2" fmla="*/ 22 w 26"/>
                <a:gd name="T3" fmla="*/ 8 h 10"/>
                <a:gd name="T4" fmla="*/ 23 w 26"/>
                <a:gd name="T5" fmla="*/ 3 h 10"/>
                <a:gd name="T6" fmla="*/ 2 w 26"/>
                <a:gd name="T7" fmla="*/ 5 h 10"/>
                <a:gd name="T8" fmla="*/ 5 w 26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0">
                  <a:moveTo>
                    <a:pt x="5" y="8"/>
                  </a:moveTo>
                  <a:cubicBezTo>
                    <a:pt x="9" y="4"/>
                    <a:pt x="17" y="7"/>
                    <a:pt x="22" y="8"/>
                  </a:cubicBezTo>
                  <a:cubicBezTo>
                    <a:pt x="25" y="8"/>
                    <a:pt x="26" y="4"/>
                    <a:pt x="23" y="3"/>
                  </a:cubicBezTo>
                  <a:cubicBezTo>
                    <a:pt x="16" y="2"/>
                    <a:pt x="8" y="0"/>
                    <a:pt x="2" y="5"/>
                  </a:cubicBezTo>
                  <a:cubicBezTo>
                    <a:pt x="0" y="7"/>
                    <a:pt x="3" y="10"/>
                    <a:pt x="5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22" name="Freeform 134"/>
            <p:cNvSpPr/>
            <p:nvPr/>
          </p:nvSpPr>
          <p:spPr bwMode="auto">
            <a:xfrm>
              <a:off x="6446" y="207"/>
              <a:ext cx="81" cy="21"/>
            </a:xfrm>
            <a:custGeom>
              <a:avLst/>
              <a:gdLst>
                <a:gd name="T0" fmla="*/ 3 w 23"/>
                <a:gd name="T1" fmla="*/ 7 h 7"/>
                <a:gd name="T2" fmla="*/ 20 w 23"/>
                <a:gd name="T3" fmla="*/ 5 h 7"/>
                <a:gd name="T4" fmla="*/ 19 w 23"/>
                <a:gd name="T5" fmla="*/ 0 h 7"/>
                <a:gd name="T6" fmla="*/ 3 w 23"/>
                <a:gd name="T7" fmla="*/ 2 h 7"/>
                <a:gd name="T8" fmla="*/ 3 w 23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7">
                  <a:moveTo>
                    <a:pt x="3" y="7"/>
                  </a:moveTo>
                  <a:cubicBezTo>
                    <a:pt x="9" y="7"/>
                    <a:pt x="15" y="6"/>
                    <a:pt x="20" y="5"/>
                  </a:cubicBezTo>
                  <a:cubicBezTo>
                    <a:pt x="23" y="4"/>
                    <a:pt x="22" y="0"/>
                    <a:pt x="19" y="0"/>
                  </a:cubicBezTo>
                  <a:cubicBezTo>
                    <a:pt x="14" y="1"/>
                    <a:pt x="8" y="2"/>
                    <a:pt x="3" y="2"/>
                  </a:cubicBezTo>
                  <a:cubicBezTo>
                    <a:pt x="0" y="2"/>
                    <a:pt x="0" y="7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23" name="Freeform 135"/>
            <p:cNvSpPr/>
            <p:nvPr/>
          </p:nvSpPr>
          <p:spPr bwMode="auto">
            <a:xfrm>
              <a:off x="6309" y="207"/>
              <a:ext cx="98" cy="18"/>
            </a:xfrm>
            <a:custGeom>
              <a:avLst/>
              <a:gdLst>
                <a:gd name="T0" fmla="*/ 4 w 28"/>
                <a:gd name="T1" fmla="*/ 6 h 6"/>
                <a:gd name="T2" fmla="*/ 25 w 28"/>
                <a:gd name="T3" fmla="*/ 5 h 6"/>
                <a:gd name="T4" fmla="*/ 25 w 28"/>
                <a:gd name="T5" fmla="*/ 0 h 6"/>
                <a:gd name="T6" fmla="*/ 3 w 28"/>
                <a:gd name="T7" fmla="*/ 1 h 6"/>
                <a:gd name="T8" fmla="*/ 4 w 2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4" y="6"/>
                  </a:moveTo>
                  <a:cubicBezTo>
                    <a:pt x="11" y="5"/>
                    <a:pt x="18" y="5"/>
                    <a:pt x="25" y="5"/>
                  </a:cubicBezTo>
                  <a:cubicBezTo>
                    <a:pt x="28" y="5"/>
                    <a:pt x="28" y="0"/>
                    <a:pt x="25" y="0"/>
                  </a:cubicBezTo>
                  <a:cubicBezTo>
                    <a:pt x="18" y="0"/>
                    <a:pt x="10" y="0"/>
                    <a:pt x="3" y="1"/>
                  </a:cubicBezTo>
                  <a:cubicBezTo>
                    <a:pt x="0" y="2"/>
                    <a:pt x="2" y="6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24" name="Freeform 136"/>
            <p:cNvSpPr/>
            <p:nvPr/>
          </p:nvSpPr>
          <p:spPr bwMode="auto">
            <a:xfrm>
              <a:off x="6167" y="204"/>
              <a:ext cx="96" cy="18"/>
            </a:xfrm>
            <a:custGeom>
              <a:avLst/>
              <a:gdLst>
                <a:gd name="T0" fmla="*/ 3 w 27"/>
                <a:gd name="T1" fmla="*/ 6 h 6"/>
                <a:gd name="T2" fmla="*/ 24 w 27"/>
                <a:gd name="T3" fmla="*/ 5 h 6"/>
                <a:gd name="T4" fmla="*/ 24 w 27"/>
                <a:gd name="T5" fmla="*/ 0 h 6"/>
                <a:gd name="T6" fmla="*/ 3 w 27"/>
                <a:gd name="T7" fmla="*/ 1 h 6"/>
                <a:gd name="T8" fmla="*/ 3 w 2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3" y="6"/>
                  </a:moveTo>
                  <a:cubicBezTo>
                    <a:pt x="10" y="6"/>
                    <a:pt x="17" y="6"/>
                    <a:pt x="24" y="5"/>
                  </a:cubicBezTo>
                  <a:cubicBezTo>
                    <a:pt x="27" y="4"/>
                    <a:pt x="27" y="0"/>
                    <a:pt x="24" y="0"/>
                  </a:cubicBezTo>
                  <a:cubicBezTo>
                    <a:pt x="17" y="1"/>
                    <a:pt x="10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25" name="Freeform 137"/>
            <p:cNvSpPr/>
            <p:nvPr/>
          </p:nvSpPr>
          <p:spPr bwMode="auto">
            <a:xfrm>
              <a:off x="6040" y="207"/>
              <a:ext cx="89" cy="18"/>
            </a:xfrm>
            <a:custGeom>
              <a:avLst/>
              <a:gdLst>
                <a:gd name="T0" fmla="*/ 3 w 25"/>
                <a:gd name="T1" fmla="*/ 6 h 6"/>
                <a:gd name="T2" fmla="*/ 22 w 25"/>
                <a:gd name="T3" fmla="*/ 5 h 6"/>
                <a:gd name="T4" fmla="*/ 21 w 25"/>
                <a:gd name="T5" fmla="*/ 0 h 6"/>
                <a:gd name="T6" fmla="*/ 3 w 25"/>
                <a:gd name="T7" fmla="*/ 1 h 6"/>
                <a:gd name="T8" fmla="*/ 3 w 25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3" y="6"/>
                  </a:moveTo>
                  <a:cubicBezTo>
                    <a:pt x="9" y="6"/>
                    <a:pt x="16" y="6"/>
                    <a:pt x="22" y="5"/>
                  </a:cubicBezTo>
                  <a:cubicBezTo>
                    <a:pt x="25" y="4"/>
                    <a:pt x="24" y="0"/>
                    <a:pt x="21" y="0"/>
                  </a:cubicBezTo>
                  <a:cubicBezTo>
                    <a:pt x="15" y="1"/>
                    <a:pt x="9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26" name="Freeform 138"/>
            <p:cNvSpPr/>
            <p:nvPr/>
          </p:nvSpPr>
          <p:spPr bwMode="auto">
            <a:xfrm>
              <a:off x="5910" y="201"/>
              <a:ext cx="92" cy="21"/>
            </a:xfrm>
            <a:custGeom>
              <a:avLst/>
              <a:gdLst>
                <a:gd name="T0" fmla="*/ 3 w 26"/>
                <a:gd name="T1" fmla="*/ 7 h 7"/>
                <a:gd name="T2" fmla="*/ 24 w 26"/>
                <a:gd name="T3" fmla="*/ 5 h 7"/>
                <a:gd name="T4" fmla="*/ 22 w 26"/>
                <a:gd name="T5" fmla="*/ 0 h 7"/>
                <a:gd name="T6" fmla="*/ 3 w 26"/>
                <a:gd name="T7" fmla="*/ 2 h 7"/>
                <a:gd name="T8" fmla="*/ 3 w 26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">
                  <a:moveTo>
                    <a:pt x="3" y="7"/>
                  </a:moveTo>
                  <a:cubicBezTo>
                    <a:pt x="10" y="7"/>
                    <a:pt x="17" y="6"/>
                    <a:pt x="24" y="5"/>
                  </a:cubicBezTo>
                  <a:cubicBezTo>
                    <a:pt x="26" y="4"/>
                    <a:pt x="25" y="0"/>
                    <a:pt x="22" y="0"/>
                  </a:cubicBezTo>
                  <a:cubicBezTo>
                    <a:pt x="16" y="1"/>
                    <a:pt x="9" y="2"/>
                    <a:pt x="3" y="2"/>
                  </a:cubicBezTo>
                  <a:cubicBezTo>
                    <a:pt x="0" y="2"/>
                    <a:pt x="0" y="7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27" name="Freeform 139"/>
            <p:cNvSpPr/>
            <p:nvPr/>
          </p:nvSpPr>
          <p:spPr bwMode="auto">
            <a:xfrm>
              <a:off x="5755" y="204"/>
              <a:ext cx="99" cy="21"/>
            </a:xfrm>
            <a:custGeom>
              <a:avLst/>
              <a:gdLst>
                <a:gd name="T0" fmla="*/ 3 w 28"/>
                <a:gd name="T1" fmla="*/ 6 h 7"/>
                <a:gd name="T2" fmla="*/ 25 w 28"/>
                <a:gd name="T3" fmla="*/ 5 h 7"/>
                <a:gd name="T4" fmla="*/ 25 w 28"/>
                <a:gd name="T5" fmla="*/ 0 h 7"/>
                <a:gd name="T6" fmla="*/ 3 w 28"/>
                <a:gd name="T7" fmla="*/ 1 h 7"/>
                <a:gd name="T8" fmla="*/ 3 w 28"/>
                <a:gd name="T9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7">
                  <a:moveTo>
                    <a:pt x="3" y="6"/>
                  </a:moveTo>
                  <a:cubicBezTo>
                    <a:pt x="10" y="7"/>
                    <a:pt x="17" y="5"/>
                    <a:pt x="25" y="5"/>
                  </a:cubicBezTo>
                  <a:cubicBezTo>
                    <a:pt x="28" y="5"/>
                    <a:pt x="28" y="0"/>
                    <a:pt x="25" y="0"/>
                  </a:cubicBezTo>
                  <a:cubicBezTo>
                    <a:pt x="17" y="0"/>
                    <a:pt x="10" y="2"/>
                    <a:pt x="3" y="1"/>
                  </a:cubicBezTo>
                  <a:cubicBezTo>
                    <a:pt x="0" y="1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28" name="Freeform 140"/>
            <p:cNvSpPr/>
            <p:nvPr/>
          </p:nvSpPr>
          <p:spPr bwMode="auto">
            <a:xfrm>
              <a:off x="5624" y="210"/>
              <a:ext cx="106" cy="24"/>
            </a:xfrm>
            <a:custGeom>
              <a:avLst/>
              <a:gdLst>
                <a:gd name="T0" fmla="*/ 4 w 30"/>
                <a:gd name="T1" fmla="*/ 6 h 8"/>
                <a:gd name="T2" fmla="*/ 15 w 30"/>
                <a:gd name="T3" fmla="*/ 5 h 8"/>
                <a:gd name="T4" fmla="*/ 25 w 30"/>
                <a:gd name="T5" fmla="*/ 7 h 8"/>
                <a:gd name="T6" fmla="*/ 27 w 30"/>
                <a:gd name="T7" fmla="*/ 3 h 8"/>
                <a:gd name="T8" fmla="*/ 17 w 30"/>
                <a:gd name="T9" fmla="*/ 1 h 8"/>
                <a:gd name="T10" fmla="*/ 3 w 30"/>
                <a:gd name="T11" fmla="*/ 1 h 8"/>
                <a:gd name="T12" fmla="*/ 4 w 30"/>
                <a:gd name="T13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8">
                  <a:moveTo>
                    <a:pt x="4" y="6"/>
                  </a:moveTo>
                  <a:cubicBezTo>
                    <a:pt x="8" y="5"/>
                    <a:pt x="12" y="5"/>
                    <a:pt x="15" y="5"/>
                  </a:cubicBezTo>
                  <a:cubicBezTo>
                    <a:pt x="18" y="5"/>
                    <a:pt x="22" y="5"/>
                    <a:pt x="25" y="7"/>
                  </a:cubicBezTo>
                  <a:cubicBezTo>
                    <a:pt x="27" y="8"/>
                    <a:pt x="30" y="4"/>
                    <a:pt x="27" y="3"/>
                  </a:cubicBezTo>
                  <a:cubicBezTo>
                    <a:pt x="24" y="1"/>
                    <a:pt x="20" y="1"/>
                    <a:pt x="17" y="1"/>
                  </a:cubicBezTo>
                  <a:cubicBezTo>
                    <a:pt x="13" y="0"/>
                    <a:pt x="8" y="0"/>
                    <a:pt x="3" y="1"/>
                  </a:cubicBezTo>
                  <a:cubicBezTo>
                    <a:pt x="0" y="2"/>
                    <a:pt x="2" y="7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29" name="Freeform 141"/>
            <p:cNvSpPr/>
            <p:nvPr/>
          </p:nvSpPr>
          <p:spPr bwMode="auto">
            <a:xfrm>
              <a:off x="5451" y="201"/>
              <a:ext cx="127" cy="27"/>
            </a:xfrm>
            <a:custGeom>
              <a:avLst/>
              <a:gdLst>
                <a:gd name="T0" fmla="*/ 3 w 36"/>
                <a:gd name="T1" fmla="*/ 6 h 9"/>
                <a:gd name="T2" fmla="*/ 33 w 36"/>
                <a:gd name="T3" fmla="*/ 7 h 9"/>
                <a:gd name="T4" fmla="*/ 33 w 36"/>
                <a:gd name="T5" fmla="*/ 2 h 9"/>
                <a:gd name="T6" fmla="*/ 4 w 36"/>
                <a:gd name="T7" fmla="*/ 1 h 9"/>
                <a:gd name="T8" fmla="*/ 3 w 36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9">
                  <a:moveTo>
                    <a:pt x="3" y="6"/>
                  </a:moveTo>
                  <a:cubicBezTo>
                    <a:pt x="13" y="9"/>
                    <a:pt x="23" y="8"/>
                    <a:pt x="33" y="7"/>
                  </a:cubicBezTo>
                  <a:cubicBezTo>
                    <a:pt x="36" y="6"/>
                    <a:pt x="36" y="2"/>
                    <a:pt x="33" y="2"/>
                  </a:cubicBezTo>
                  <a:cubicBezTo>
                    <a:pt x="23" y="3"/>
                    <a:pt x="13" y="4"/>
                    <a:pt x="4" y="1"/>
                  </a:cubicBezTo>
                  <a:cubicBezTo>
                    <a:pt x="1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30" name="Freeform 142"/>
            <p:cNvSpPr/>
            <p:nvPr/>
          </p:nvSpPr>
          <p:spPr bwMode="auto">
            <a:xfrm>
              <a:off x="5296" y="210"/>
              <a:ext cx="106" cy="18"/>
            </a:xfrm>
            <a:custGeom>
              <a:avLst/>
              <a:gdLst>
                <a:gd name="T0" fmla="*/ 3 w 30"/>
                <a:gd name="T1" fmla="*/ 5 h 6"/>
                <a:gd name="T2" fmla="*/ 27 w 30"/>
                <a:gd name="T3" fmla="*/ 6 h 6"/>
                <a:gd name="T4" fmla="*/ 27 w 30"/>
                <a:gd name="T5" fmla="*/ 1 h 6"/>
                <a:gd name="T6" fmla="*/ 3 w 30"/>
                <a:gd name="T7" fmla="*/ 0 h 6"/>
                <a:gd name="T8" fmla="*/ 3 w 30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5"/>
                  </a:moveTo>
                  <a:cubicBezTo>
                    <a:pt x="11" y="5"/>
                    <a:pt x="19" y="6"/>
                    <a:pt x="27" y="6"/>
                  </a:cubicBezTo>
                  <a:cubicBezTo>
                    <a:pt x="30" y="6"/>
                    <a:pt x="30" y="1"/>
                    <a:pt x="27" y="1"/>
                  </a:cubicBezTo>
                  <a:cubicBezTo>
                    <a:pt x="19" y="1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31" name="Freeform 143"/>
            <p:cNvSpPr/>
            <p:nvPr/>
          </p:nvSpPr>
          <p:spPr bwMode="auto">
            <a:xfrm>
              <a:off x="5169" y="201"/>
              <a:ext cx="103" cy="27"/>
            </a:xfrm>
            <a:custGeom>
              <a:avLst/>
              <a:gdLst>
                <a:gd name="T0" fmla="*/ 4 w 29"/>
                <a:gd name="T1" fmla="*/ 9 h 9"/>
                <a:gd name="T2" fmla="*/ 25 w 29"/>
                <a:gd name="T3" fmla="*/ 7 h 9"/>
                <a:gd name="T4" fmla="*/ 26 w 29"/>
                <a:gd name="T5" fmla="*/ 2 h 9"/>
                <a:gd name="T6" fmla="*/ 3 w 29"/>
                <a:gd name="T7" fmla="*/ 4 h 9"/>
                <a:gd name="T8" fmla="*/ 4 w 29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9">
                  <a:moveTo>
                    <a:pt x="4" y="9"/>
                  </a:moveTo>
                  <a:cubicBezTo>
                    <a:pt x="10" y="8"/>
                    <a:pt x="18" y="5"/>
                    <a:pt x="25" y="7"/>
                  </a:cubicBezTo>
                  <a:cubicBezTo>
                    <a:pt x="27" y="8"/>
                    <a:pt x="29" y="3"/>
                    <a:pt x="26" y="2"/>
                  </a:cubicBezTo>
                  <a:cubicBezTo>
                    <a:pt x="18" y="0"/>
                    <a:pt x="10" y="3"/>
                    <a:pt x="3" y="4"/>
                  </a:cubicBezTo>
                  <a:cubicBezTo>
                    <a:pt x="0" y="5"/>
                    <a:pt x="1" y="9"/>
                    <a:pt x="4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32" name="Freeform 144"/>
            <p:cNvSpPr/>
            <p:nvPr/>
          </p:nvSpPr>
          <p:spPr bwMode="auto">
            <a:xfrm>
              <a:off x="5032" y="210"/>
              <a:ext cx="116" cy="21"/>
            </a:xfrm>
            <a:custGeom>
              <a:avLst/>
              <a:gdLst>
                <a:gd name="T0" fmla="*/ 3 w 33"/>
                <a:gd name="T1" fmla="*/ 5 h 7"/>
                <a:gd name="T2" fmla="*/ 31 w 33"/>
                <a:gd name="T3" fmla="*/ 5 h 7"/>
                <a:gd name="T4" fmla="*/ 31 w 33"/>
                <a:gd name="T5" fmla="*/ 0 h 7"/>
                <a:gd name="T6" fmla="*/ 4 w 33"/>
                <a:gd name="T7" fmla="*/ 0 h 7"/>
                <a:gd name="T8" fmla="*/ 3 w 33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7">
                  <a:moveTo>
                    <a:pt x="3" y="5"/>
                  </a:moveTo>
                  <a:cubicBezTo>
                    <a:pt x="12" y="7"/>
                    <a:pt x="21" y="6"/>
                    <a:pt x="31" y="5"/>
                  </a:cubicBezTo>
                  <a:cubicBezTo>
                    <a:pt x="33" y="4"/>
                    <a:pt x="33" y="0"/>
                    <a:pt x="31" y="0"/>
                  </a:cubicBezTo>
                  <a:cubicBezTo>
                    <a:pt x="22" y="1"/>
                    <a:pt x="13" y="2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33" name="Freeform 145"/>
            <p:cNvSpPr/>
            <p:nvPr/>
          </p:nvSpPr>
          <p:spPr bwMode="auto">
            <a:xfrm>
              <a:off x="4894" y="201"/>
              <a:ext cx="106" cy="21"/>
            </a:xfrm>
            <a:custGeom>
              <a:avLst/>
              <a:gdLst>
                <a:gd name="T0" fmla="*/ 4 w 30"/>
                <a:gd name="T1" fmla="*/ 7 h 7"/>
                <a:gd name="T2" fmla="*/ 26 w 30"/>
                <a:gd name="T3" fmla="*/ 7 h 7"/>
                <a:gd name="T4" fmla="*/ 27 w 30"/>
                <a:gd name="T5" fmla="*/ 2 h 7"/>
                <a:gd name="T6" fmla="*/ 2 w 30"/>
                <a:gd name="T7" fmla="*/ 2 h 7"/>
                <a:gd name="T8" fmla="*/ 4 w 30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7">
                  <a:moveTo>
                    <a:pt x="4" y="7"/>
                  </a:moveTo>
                  <a:cubicBezTo>
                    <a:pt x="11" y="6"/>
                    <a:pt x="18" y="5"/>
                    <a:pt x="26" y="7"/>
                  </a:cubicBezTo>
                  <a:cubicBezTo>
                    <a:pt x="29" y="7"/>
                    <a:pt x="30" y="3"/>
                    <a:pt x="27" y="2"/>
                  </a:cubicBezTo>
                  <a:cubicBezTo>
                    <a:pt x="19" y="0"/>
                    <a:pt x="11" y="1"/>
                    <a:pt x="2" y="2"/>
                  </a:cubicBezTo>
                  <a:cubicBezTo>
                    <a:pt x="0" y="3"/>
                    <a:pt x="1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34" name="Freeform 146"/>
            <p:cNvSpPr/>
            <p:nvPr/>
          </p:nvSpPr>
          <p:spPr bwMode="auto">
            <a:xfrm>
              <a:off x="4732" y="207"/>
              <a:ext cx="102" cy="27"/>
            </a:xfrm>
            <a:custGeom>
              <a:avLst/>
              <a:gdLst>
                <a:gd name="T0" fmla="*/ 3 w 29"/>
                <a:gd name="T1" fmla="*/ 6 h 9"/>
                <a:gd name="T2" fmla="*/ 26 w 29"/>
                <a:gd name="T3" fmla="*/ 6 h 9"/>
                <a:gd name="T4" fmla="*/ 26 w 29"/>
                <a:gd name="T5" fmla="*/ 1 h 9"/>
                <a:gd name="T6" fmla="*/ 4 w 29"/>
                <a:gd name="T7" fmla="*/ 1 h 9"/>
                <a:gd name="T8" fmla="*/ 3 w 29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9">
                  <a:moveTo>
                    <a:pt x="3" y="6"/>
                  </a:moveTo>
                  <a:cubicBezTo>
                    <a:pt x="11" y="9"/>
                    <a:pt x="18" y="6"/>
                    <a:pt x="26" y="6"/>
                  </a:cubicBezTo>
                  <a:cubicBezTo>
                    <a:pt x="29" y="6"/>
                    <a:pt x="29" y="1"/>
                    <a:pt x="26" y="1"/>
                  </a:cubicBezTo>
                  <a:cubicBezTo>
                    <a:pt x="19" y="1"/>
                    <a:pt x="11" y="4"/>
                    <a:pt x="4" y="1"/>
                  </a:cubicBezTo>
                  <a:cubicBezTo>
                    <a:pt x="2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35" name="Freeform 147"/>
            <p:cNvSpPr/>
            <p:nvPr/>
          </p:nvSpPr>
          <p:spPr bwMode="auto">
            <a:xfrm>
              <a:off x="4608" y="210"/>
              <a:ext cx="81" cy="15"/>
            </a:xfrm>
            <a:custGeom>
              <a:avLst/>
              <a:gdLst>
                <a:gd name="T0" fmla="*/ 3 w 23"/>
                <a:gd name="T1" fmla="*/ 5 h 5"/>
                <a:gd name="T2" fmla="*/ 20 w 23"/>
                <a:gd name="T3" fmla="*/ 5 h 5"/>
                <a:gd name="T4" fmla="*/ 20 w 23"/>
                <a:gd name="T5" fmla="*/ 0 h 5"/>
                <a:gd name="T6" fmla="*/ 3 w 23"/>
                <a:gd name="T7" fmla="*/ 0 h 5"/>
                <a:gd name="T8" fmla="*/ 3 w 23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5">
                  <a:moveTo>
                    <a:pt x="3" y="5"/>
                  </a:moveTo>
                  <a:cubicBezTo>
                    <a:pt x="20" y="5"/>
                    <a:pt x="20" y="5"/>
                    <a:pt x="20" y="5"/>
                  </a:cubicBezTo>
                  <a:cubicBezTo>
                    <a:pt x="23" y="5"/>
                    <a:pt x="23" y="0"/>
                    <a:pt x="2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36" name="Freeform 148"/>
            <p:cNvSpPr/>
            <p:nvPr/>
          </p:nvSpPr>
          <p:spPr bwMode="auto">
            <a:xfrm>
              <a:off x="4439" y="201"/>
              <a:ext cx="88" cy="24"/>
            </a:xfrm>
            <a:custGeom>
              <a:avLst/>
              <a:gdLst>
                <a:gd name="T0" fmla="*/ 3 w 25"/>
                <a:gd name="T1" fmla="*/ 6 h 8"/>
                <a:gd name="T2" fmla="*/ 23 w 25"/>
                <a:gd name="T3" fmla="*/ 5 h 8"/>
                <a:gd name="T4" fmla="*/ 20 w 25"/>
                <a:gd name="T5" fmla="*/ 1 h 8"/>
                <a:gd name="T6" fmla="*/ 4 w 25"/>
                <a:gd name="T7" fmla="*/ 1 h 8"/>
                <a:gd name="T8" fmla="*/ 3 w 25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8">
                  <a:moveTo>
                    <a:pt x="3" y="6"/>
                  </a:moveTo>
                  <a:cubicBezTo>
                    <a:pt x="9" y="7"/>
                    <a:pt x="16" y="8"/>
                    <a:pt x="23" y="5"/>
                  </a:cubicBezTo>
                  <a:cubicBezTo>
                    <a:pt x="25" y="4"/>
                    <a:pt x="23" y="0"/>
                    <a:pt x="20" y="1"/>
                  </a:cubicBezTo>
                  <a:cubicBezTo>
                    <a:pt x="15" y="4"/>
                    <a:pt x="9" y="2"/>
                    <a:pt x="4" y="1"/>
                  </a:cubicBezTo>
                  <a:cubicBezTo>
                    <a:pt x="1" y="1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37" name="Freeform 149"/>
            <p:cNvSpPr/>
            <p:nvPr/>
          </p:nvSpPr>
          <p:spPr bwMode="auto">
            <a:xfrm>
              <a:off x="4273" y="204"/>
              <a:ext cx="110" cy="18"/>
            </a:xfrm>
            <a:custGeom>
              <a:avLst/>
              <a:gdLst>
                <a:gd name="T0" fmla="*/ 3 w 31"/>
                <a:gd name="T1" fmla="*/ 6 h 6"/>
                <a:gd name="T2" fmla="*/ 28 w 31"/>
                <a:gd name="T3" fmla="*/ 5 h 6"/>
                <a:gd name="T4" fmla="*/ 28 w 31"/>
                <a:gd name="T5" fmla="*/ 0 h 6"/>
                <a:gd name="T6" fmla="*/ 3 w 31"/>
                <a:gd name="T7" fmla="*/ 1 h 6"/>
                <a:gd name="T8" fmla="*/ 3 w 31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">
                  <a:moveTo>
                    <a:pt x="3" y="6"/>
                  </a:moveTo>
                  <a:cubicBezTo>
                    <a:pt x="11" y="6"/>
                    <a:pt x="20" y="6"/>
                    <a:pt x="28" y="5"/>
                  </a:cubicBezTo>
                  <a:cubicBezTo>
                    <a:pt x="31" y="4"/>
                    <a:pt x="31" y="0"/>
                    <a:pt x="28" y="0"/>
                  </a:cubicBezTo>
                  <a:cubicBezTo>
                    <a:pt x="20" y="1"/>
                    <a:pt x="11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38" name="Freeform 150"/>
            <p:cNvSpPr/>
            <p:nvPr/>
          </p:nvSpPr>
          <p:spPr bwMode="auto">
            <a:xfrm>
              <a:off x="4150" y="201"/>
              <a:ext cx="99" cy="24"/>
            </a:xfrm>
            <a:custGeom>
              <a:avLst/>
              <a:gdLst>
                <a:gd name="T0" fmla="*/ 4 w 28"/>
                <a:gd name="T1" fmla="*/ 8 h 8"/>
                <a:gd name="T2" fmla="*/ 24 w 28"/>
                <a:gd name="T3" fmla="*/ 7 h 8"/>
                <a:gd name="T4" fmla="*/ 25 w 28"/>
                <a:gd name="T5" fmla="*/ 2 h 8"/>
                <a:gd name="T6" fmla="*/ 3 w 28"/>
                <a:gd name="T7" fmla="*/ 3 h 8"/>
                <a:gd name="T8" fmla="*/ 4 w 28"/>
                <a:gd name="T9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4" y="8"/>
                  </a:moveTo>
                  <a:cubicBezTo>
                    <a:pt x="10" y="7"/>
                    <a:pt x="17" y="5"/>
                    <a:pt x="24" y="7"/>
                  </a:cubicBezTo>
                  <a:cubicBezTo>
                    <a:pt x="27" y="7"/>
                    <a:pt x="28" y="3"/>
                    <a:pt x="25" y="2"/>
                  </a:cubicBezTo>
                  <a:cubicBezTo>
                    <a:pt x="18" y="0"/>
                    <a:pt x="10" y="2"/>
                    <a:pt x="3" y="3"/>
                  </a:cubicBezTo>
                  <a:cubicBezTo>
                    <a:pt x="0" y="4"/>
                    <a:pt x="1" y="8"/>
                    <a:pt x="4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39" name="Freeform 151"/>
            <p:cNvSpPr/>
            <p:nvPr/>
          </p:nvSpPr>
          <p:spPr bwMode="auto">
            <a:xfrm>
              <a:off x="4016" y="207"/>
              <a:ext cx="102" cy="24"/>
            </a:xfrm>
            <a:custGeom>
              <a:avLst/>
              <a:gdLst>
                <a:gd name="T0" fmla="*/ 3 w 29"/>
                <a:gd name="T1" fmla="*/ 5 h 8"/>
                <a:gd name="T2" fmla="*/ 25 w 29"/>
                <a:gd name="T3" fmla="*/ 7 h 8"/>
                <a:gd name="T4" fmla="*/ 26 w 29"/>
                <a:gd name="T5" fmla="*/ 2 h 8"/>
                <a:gd name="T6" fmla="*/ 3 w 29"/>
                <a:gd name="T7" fmla="*/ 0 h 8"/>
                <a:gd name="T8" fmla="*/ 3 w 29"/>
                <a:gd name="T9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8">
                  <a:moveTo>
                    <a:pt x="3" y="5"/>
                  </a:moveTo>
                  <a:cubicBezTo>
                    <a:pt x="10" y="5"/>
                    <a:pt x="18" y="5"/>
                    <a:pt x="25" y="7"/>
                  </a:cubicBezTo>
                  <a:cubicBezTo>
                    <a:pt x="28" y="8"/>
                    <a:pt x="29" y="3"/>
                    <a:pt x="26" y="2"/>
                  </a:cubicBezTo>
                  <a:cubicBezTo>
                    <a:pt x="19" y="0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40" name="Freeform 152"/>
            <p:cNvSpPr/>
            <p:nvPr/>
          </p:nvSpPr>
          <p:spPr bwMode="auto">
            <a:xfrm>
              <a:off x="3878" y="213"/>
              <a:ext cx="106" cy="18"/>
            </a:xfrm>
            <a:custGeom>
              <a:avLst/>
              <a:gdLst>
                <a:gd name="T0" fmla="*/ 3 w 30"/>
                <a:gd name="T1" fmla="*/ 6 h 6"/>
                <a:gd name="T2" fmla="*/ 28 w 30"/>
                <a:gd name="T3" fmla="*/ 5 h 6"/>
                <a:gd name="T4" fmla="*/ 28 w 30"/>
                <a:gd name="T5" fmla="*/ 0 h 6"/>
                <a:gd name="T6" fmla="*/ 3 w 30"/>
                <a:gd name="T7" fmla="*/ 1 h 6"/>
                <a:gd name="T8" fmla="*/ 3 w 30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6"/>
                  </a:moveTo>
                  <a:cubicBezTo>
                    <a:pt x="11" y="6"/>
                    <a:pt x="19" y="5"/>
                    <a:pt x="28" y="5"/>
                  </a:cubicBezTo>
                  <a:cubicBezTo>
                    <a:pt x="30" y="5"/>
                    <a:pt x="30" y="0"/>
                    <a:pt x="28" y="0"/>
                  </a:cubicBez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41" name="Freeform 153"/>
            <p:cNvSpPr/>
            <p:nvPr/>
          </p:nvSpPr>
          <p:spPr bwMode="auto">
            <a:xfrm>
              <a:off x="3751" y="207"/>
              <a:ext cx="85" cy="18"/>
            </a:xfrm>
            <a:custGeom>
              <a:avLst/>
              <a:gdLst>
                <a:gd name="T0" fmla="*/ 3 w 24"/>
                <a:gd name="T1" fmla="*/ 5 h 6"/>
                <a:gd name="T2" fmla="*/ 21 w 24"/>
                <a:gd name="T3" fmla="*/ 6 h 6"/>
                <a:gd name="T4" fmla="*/ 21 w 24"/>
                <a:gd name="T5" fmla="*/ 1 h 6"/>
                <a:gd name="T6" fmla="*/ 4 w 24"/>
                <a:gd name="T7" fmla="*/ 0 h 6"/>
                <a:gd name="T8" fmla="*/ 3 w 24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3" y="5"/>
                  </a:moveTo>
                  <a:cubicBezTo>
                    <a:pt x="9" y="6"/>
                    <a:pt x="15" y="6"/>
                    <a:pt x="21" y="6"/>
                  </a:cubicBezTo>
                  <a:cubicBezTo>
                    <a:pt x="24" y="6"/>
                    <a:pt x="24" y="1"/>
                    <a:pt x="21" y="1"/>
                  </a:cubicBezTo>
                  <a:cubicBezTo>
                    <a:pt x="16" y="1"/>
                    <a:pt x="10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42" name="Freeform 154"/>
            <p:cNvSpPr/>
            <p:nvPr/>
          </p:nvSpPr>
          <p:spPr bwMode="auto">
            <a:xfrm>
              <a:off x="3596" y="207"/>
              <a:ext cx="109" cy="24"/>
            </a:xfrm>
            <a:custGeom>
              <a:avLst/>
              <a:gdLst>
                <a:gd name="T0" fmla="*/ 3 w 31"/>
                <a:gd name="T1" fmla="*/ 7 h 8"/>
                <a:gd name="T2" fmla="*/ 28 w 31"/>
                <a:gd name="T3" fmla="*/ 6 h 8"/>
                <a:gd name="T4" fmla="*/ 27 w 31"/>
                <a:gd name="T5" fmla="*/ 1 h 8"/>
                <a:gd name="T6" fmla="*/ 3 w 31"/>
                <a:gd name="T7" fmla="*/ 2 h 8"/>
                <a:gd name="T8" fmla="*/ 3 w 31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8">
                  <a:moveTo>
                    <a:pt x="3" y="7"/>
                  </a:moveTo>
                  <a:cubicBezTo>
                    <a:pt x="11" y="7"/>
                    <a:pt x="20" y="8"/>
                    <a:pt x="28" y="6"/>
                  </a:cubicBezTo>
                  <a:cubicBezTo>
                    <a:pt x="31" y="5"/>
                    <a:pt x="30" y="0"/>
                    <a:pt x="27" y="1"/>
                  </a:cubicBezTo>
                  <a:cubicBezTo>
                    <a:pt x="19" y="4"/>
                    <a:pt x="11" y="2"/>
                    <a:pt x="3" y="2"/>
                  </a:cubicBezTo>
                  <a:cubicBezTo>
                    <a:pt x="0" y="2"/>
                    <a:pt x="0" y="7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43" name="Freeform 155"/>
            <p:cNvSpPr/>
            <p:nvPr/>
          </p:nvSpPr>
          <p:spPr bwMode="auto">
            <a:xfrm>
              <a:off x="3455" y="216"/>
              <a:ext cx="99" cy="18"/>
            </a:xfrm>
            <a:custGeom>
              <a:avLst/>
              <a:gdLst>
                <a:gd name="T0" fmla="*/ 4 w 28"/>
                <a:gd name="T1" fmla="*/ 6 h 6"/>
                <a:gd name="T2" fmla="*/ 25 w 28"/>
                <a:gd name="T3" fmla="*/ 5 h 6"/>
                <a:gd name="T4" fmla="*/ 25 w 28"/>
                <a:gd name="T5" fmla="*/ 0 h 6"/>
                <a:gd name="T6" fmla="*/ 2 w 28"/>
                <a:gd name="T7" fmla="*/ 1 h 6"/>
                <a:gd name="T8" fmla="*/ 4 w 2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4" y="6"/>
                  </a:moveTo>
                  <a:cubicBezTo>
                    <a:pt x="11" y="5"/>
                    <a:pt x="18" y="5"/>
                    <a:pt x="25" y="5"/>
                  </a:cubicBezTo>
                  <a:cubicBezTo>
                    <a:pt x="28" y="5"/>
                    <a:pt x="28" y="0"/>
                    <a:pt x="25" y="0"/>
                  </a:cubicBezTo>
                  <a:cubicBezTo>
                    <a:pt x="18" y="0"/>
                    <a:pt x="10" y="0"/>
                    <a:pt x="2" y="1"/>
                  </a:cubicBezTo>
                  <a:cubicBezTo>
                    <a:pt x="0" y="2"/>
                    <a:pt x="1" y="6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44" name="Freeform 156"/>
            <p:cNvSpPr/>
            <p:nvPr/>
          </p:nvSpPr>
          <p:spPr bwMode="auto">
            <a:xfrm>
              <a:off x="3300" y="204"/>
              <a:ext cx="109" cy="21"/>
            </a:xfrm>
            <a:custGeom>
              <a:avLst/>
              <a:gdLst>
                <a:gd name="T0" fmla="*/ 3 w 31"/>
                <a:gd name="T1" fmla="*/ 5 h 7"/>
                <a:gd name="T2" fmla="*/ 28 w 31"/>
                <a:gd name="T3" fmla="*/ 5 h 7"/>
                <a:gd name="T4" fmla="*/ 28 w 31"/>
                <a:gd name="T5" fmla="*/ 0 h 7"/>
                <a:gd name="T6" fmla="*/ 4 w 31"/>
                <a:gd name="T7" fmla="*/ 0 h 7"/>
                <a:gd name="T8" fmla="*/ 3 w 31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3" y="5"/>
                  </a:moveTo>
                  <a:cubicBezTo>
                    <a:pt x="11" y="7"/>
                    <a:pt x="20" y="5"/>
                    <a:pt x="28" y="5"/>
                  </a:cubicBezTo>
                  <a:cubicBezTo>
                    <a:pt x="31" y="5"/>
                    <a:pt x="31" y="0"/>
                    <a:pt x="28" y="0"/>
                  </a:cubicBezTo>
                  <a:cubicBezTo>
                    <a:pt x="20" y="0"/>
                    <a:pt x="12" y="2"/>
                    <a:pt x="4" y="0"/>
                  </a:cubicBezTo>
                  <a:cubicBezTo>
                    <a:pt x="2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45" name="Freeform 157"/>
            <p:cNvSpPr/>
            <p:nvPr/>
          </p:nvSpPr>
          <p:spPr bwMode="auto">
            <a:xfrm>
              <a:off x="3155" y="207"/>
              <a:ext cx="95" cy="21"/>
            </a:xfrm>
            <a:custGeom>
              <a:avLst/>
              <a:gdLst>
                <a:gd name="T0" fmla="*/ 4 w 27"/>
                <a:gd name="T1" fmla="*/ 7 h 7"/>
                <a:gd name="T2" fmla="*/ 23 w 27"/>
                <a:gd name="T3" fmla="*/ 6 h 7"/>
                <a:gd name="T4" fmla="*/ 24 w 27"/>
                <a:gd name="T5" fmla="*/ 1 h 7"/>
                <a:gd name="T6" fmla="*/ 3 w 27"/>
                <a:gd name="T7" fmla="*/ 2 h 7"/>
                <a:gd name="T8" fmla="*/ 4 w 27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7">
                  <a:moveTo>
                    <a:pt x="4" y="7"/>
                  </a:moveTo>
                  <a:cubicBezTo>
                    <a:pt x="10" y="6"/>
                    <a:pt x="17" y="4"/>
                    <a:pt x="23" y="6"/>
                  </a:cubicBezTo>
                  <a:cubicBezTo>
                    <a:pt x="26" y="6"/>
                    <a:pt x="27" y="2"/>
                    <a:pt x="24" y="1"/>
                  </a:cubicBezTo>
                  <a:cubicBezTo>
                    <a:pt x="17" y="0"/>
                    <a:pt x="10" y="1"/>
                    <a:pt x="3" y="2"/>
                  </a:cubicBezTo>
                  <a:cubicBezTo>
                    <a:pt x="0" y="3"/>
                    <a:pt x="1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46" name="Freeform 158"/>
            <p:cNvSpPr/>
            <p:nvPr/>
          </p:nvSpPr>
          <p:spPr bwMode="auto">
            <a:xfrm>
              <a:off x="2982" y="204"/>
              <a:ext cx="120" cy="30"/>
            </a:xfrm>
            <a:custGeom>
              <a:avLst/>
              <a:gdLst>
                <a:gd name="T0" fmla="*/ 3 w 34"/>
                <a:gd name="T1" fmla="*/ 9 h 10"/>
                <a:gd name="T2" fmla="*/ 16 w 34"/>
                <a:gd name="T3" fmla="*/ 8 h 10"/>
                <a:gd name="T4" fmla="*/ 29 w 34"/>
                <a:gd name="T5" fmla="*/ 9 h 10"/>
                <a:gd name="T6" fmla="*/ 32 w 34"/>
                <a:gd name="T7" fmla="*/ 5 h 10"/>
                <a:gd name="T8" fmla="*/ 3 w 34"/>
                <a:gd name="T9" fmla="*/ 4 h 10"/>
                <a:gd name="T10" fmla="*/ 3 w 34"/>
                <a:gd name="T11" fmla="*/ 9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" h="10">
                  <a:moveTo>
                    <a:pt x="3" y="9"/>
                  </a:moveTo>
                  <a:cubicBezTo>
                    <a:pt x="8" y="9"/>
                    <a:pt x="12" y="8"/>
                    <a:pt x="16" y="8"/>
                  </a:cubicBezTo>
                  <a:cubicBezTo>
                    <a:pt x="21" y="7"/>
                    <a:pt x="26" y="7"/>
                    <a:pt x="29" y="9"/>
                  </a:cubicBezTo>
                  <a:cubicBezTo>
                    <a:pt x="32" y="10"/>
                    <a:pt x="34" y="6"/>
                    <a:pt x="32" y="5"/>
                  </a:cubicBezTo>
                  <a:cubicBezTo>
                    <a:pt x="23" y="0"/>
                    <a:pt x="12" y="4"/>
                    <a:pt x="3" y="4"/>
                  </a:cubicBezTo>
                  <a:cubicBezTo>
                    <a:pt x="0" y="4"/>
                    <a:pt x="0" y="9"/>
                    <a:pt x="3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47" name="Freeform 159"/>
            <p:cNvSpPr/>
            <p:nvPr/>
          </p:nvSpPr>
          <p:spPr bwMode="auto">
            <a:xfrm>
              <a:off x="2841" y="213"/>
              <a:ext cx="106" cy="24"/>
            </a:xfrm>
            <a:custGeom>
              <a:avLst/>
              <a:gdLst>
                <a:gd name="T0" fmla="*/ 2 w 30"/>
                <a:gd name="T1" fmla="*/ 6 h 8"/>
                <a:gd name="T2" fmla="*/ 27 w 30"/>
                <a:gd name="T3" fmla="*/ 5 h 8"/>
                <a:gd name="T4" fmla="*/ 26 w 30"/>
                <a:gd name="T5" fmla="*/ 0 h 8"/>
                <a:gd name="T6" fmla="*/ 4 w 30"/>
                <a:gd name="T7" fmla="*/ 1 h 8"/>
                <a:gd name="T8" fmla="*/ 2 w 30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8">
                  <a:moveTo>
                    <a:pt x="2" y="6"/>
                  </a:moveTo>
                  <a:cubicBezTo>
                    <a:pt x="11" y="8"/>
                    <a:pt x="19" y="6"/>
                    <a:pt x="27" y="5"/>
                  </a:cubicBezTo>
                  <a:cubicBezTo>
                    <a:pt x="30" y="4"/>
                    <a:pt x="29" y="0"/>
                    <a:pt x="26" y="0"/>
                  </a:cubicBezTo>
                  <a:cubicBezTo>
                    <a:pt x="18" y="1"/>
                    <a:pt x="11" y="3"/>
                    <a:pt x="4" y="1"/>
                  </a:cubicBezTo>
                  <a:cubicBezTo>
                    <a:pt x="1" y="1"/>
                    <a:pt x="0" y="5"/>
                    <a:pt x="2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48" name="Freeform 160"/>
            <p:cNvSpPr/>
            <p:nvPr/>
          </p:nvSpPr>
          <p:spPr bwMode="auto">
            <a:xfrm>
              <a:off x="2686" y="210"/>
              <a:ext cx="85" cy="18"/>
            </a:xfrm>
            <a:custGeom>
              <a:avLst/>
              <a:gdLst>
                <a:gd name="T0" fmla="*/ 3 w 24"/>
                <a:gd name="T1" fmla="*/ 6 h 6"/>
                <a:gd name="T2" fmla="*/ 20 w 24"/>
                <a:gd name="T3" fmla="*/ 6 h 6"/>
                <a:gd name="T4" fmla="*/ 21 w 24"/>
                <a:gd name="T5" fmla="*/ 1 h 6"/>
                <a:gd name="T6" fmla="*/ 3 w 24"/>
                <a:gd name="T7" fmla="*/ 1 h 6"/>
                <a:gd name="T8" fmla="*/ 3 w 24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3" y="6"/>
                  </a:moveTo>
                  <a:cubicBezTo>
                    <a:pt x="9" y="6"/>
                    <a:pt x="14" y="5"/>
                    <a:pt x="20" y="6"/>
                  </a:cubicBezTo>
                  <a:cubicBezTo>
                    <a:pt x="23" y="6"/>
                    <a:pt x="24" y="2"/>
                    <a:pt x="21" y="1"/>
                  </a:cubicBezTo>
                  <a:cubicBezTo>
                    <a:pt x="15" y="0"/>
                    <a:pt x="9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49" name="Freeform 161"/>
            <p:cNvSpPr/>
            <p:nvPr/>
          </p:nvSpPr>
          <p:spPr bwMode="auto">
            <a:xfrm>
              <a:off x="2531" y="210"/>
              <a:ext cx="95" cy="18"/>
            </a:xfrm>
            <a:custGeom>
              <a:avLst/>
              <a:gdLst>
                <a:gd name="T0" fmla="*/ 3 w 27"/>
                <a:gd name="T1" fmla="*/ 5 h 6"/>
                <a:gd name="T2" fmla="*/ 24 w 27"/>
                <a:gd name="T3" fmla="*/ 6 h 6"/>
                <a:gd name="T4" fmla="*/ 24 w 27"/>
                <a:gd name="T5" fmla="*/ 1 h 6"/>
                <a:gd name="T6" fmla="*/ 4 w 27"/>
                <a:gd name="T7" fmla="*/ 0 h 6"/>
                <a:gd name="T8" fmla="*/ 3 w 27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3" y="5"/>
                  </a:moveTo>
                  <a:cubicBezTo>
                    <a:pt x="10" y="6"/>
                    <a:pt x="17" y="6"/>
                    <a:pt x="24" y="6"/>
                  </a:cubicBezTo>
                  <a:cubicBezTo>
                    <a:pt x="27" y="6"/>
                    <a:pt x="27" y="1"/>
                    <a:pt x="24" y="1"/>
                  </a:cubicBezTo>
                  <a:cubicBezTo>
                    <a:pt x="17" y="1"/>
                    <a:pt x="11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50" name="Freeform 162"/>
            <p:cNvSpPr/>
            <p:nvPr/>
          </p:nvSpPr>
          <p:spPr bwMode="auto">
            <a:xfrm>
              <a:off x="2393" y="213"/>
              <a:ext cx="102" cy="18"/>
            </a:xfrm>
            <a:custGeom>
              <a:avLst/>
              <a:gdLst>
                <a:gd name="T0" fmla="*/ 2 w 29"/>
                <a:gd name="T1" fmla="*/ 6 h 6"/>
                <a:gd name="T2" fmla="*/ 26 w 29"/>
                <a:gd name="T3" fmla="*/ 5 h 6"/>
                <a:gd name="T4" fmla="*/ 26 w 29"/>
                <a:gd name="T5" fmla="*/ 0 h 6"/>
                <a:gd name="T6" fmla="*/ 2 w 29"/>
                <a:gd name="T7" fmla="*/ 1 h 6"/>
                <a:gd name="T8" fmla="*/ 2 w 2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" y="6"/>
                  </a:moveTo>
                  <a:cubicBezTo>
                    <a:pt x="10" y="5"/>
                    <a:pt x="18" y="5"/>
                    <a:pt x="26" y="5"/>
                  </a:cubicBezTo>
                  <a:cubicBezTo>
                    <a:pt x="29" y="5"/>
                    <a:pt x="29" y="0"/>
                    <a:pt x="26" y="0"/>
                  </a:cubicBezTo>
                  <a:cubicBezTo>
                    <a:pt x="18" y="0"/>
                    <a:pt x="10" y="0"/>
                    <a:pt x="2" y="1"/>
                  </a:cubicBezTo>
                  <a:cubicBezTo>
                    <a:pt x="0" y="2"/>
                    <a:pt x="0" y="6"/>
                    <a:pt x="2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51" name="Freeform 163"/>
            <p:cNvSpPr/>
            <p:nvPr/>
          </p:nvSpPr>
          <p:spPr bwMode="auto">
            <a:xfrm>
              <a:off x="2231" y="216"/>
              <a:ext cx="116" cy="18"/>
            </a:xfrm>
            <a:custGeom>
              <a:avLst/>
              <a:gdLst>
                <a:gd name="T0" fmla="*/ 3 w 33"/>
                <a:gd name="T1" fmla="*/ 5 h 6"/>
                <a:gd name="T2" fmla="*/ 29 w 33"/>
                <a:gd name="T3" fmla="*/ 6 h 6"/>
                <a:gd name="T4" fmla="*/ 30 w 33"/>
                <a:gd name="T5" fmla="*/ 6 h 6"/>
                <a:gd name="T6" fmla="*/ 30 w 33"/>
                <a:gd name="T7" fmla="*/ 6 h 6"/>
                <a:gd name="T8" fmla="*/ 30 w 33"/>
                <a:gd name="T9" fmla="*/ 1 h 6"/>
                <a:gd name="T10" fmla="*/ 4 w 33"/>
                <a:gd name="T11" fmla="*/ 0 h 6"/>
                <a:gd name="T12" fmla="*/ 3 w 33"/>
                <a:gd name="T13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6">
                  <a:moveTo>
                    <a:pt x="3" y="5"/>
                  </a:moveTo>
                  <a:cubicBezTo>
                    <a:pt x="11" y="6"/>
                    <a:pt x="21" y="5"/>
                    <a:pt x="29" y="6"/>
                  </a:cubicBezTo>
                  <a:cubicBezTo>
                    <a:pt x="30" y="6"/>
                    <a:pt x="30" y="6"/>
                    <a:pt x="30" y="6"/>
                  </a:cubicBezTo>
                  <a:cubicBezTo>
                    <a:pt x="30" y="6"/>
                    <a:pt x="30" y="6"/>
                    <a:pt x="30" y="6"/>
                  </a:cubicBezTo>
                  <a:cubicBezTo>
                    <a:pt x="33" y="6"/>
                    <a:pt x="33" y="2"/>
                    <a:pt x="30" y="1"/>
                  </a:cubicBezTo>
                  <a:cubicBezTo>
                    <a:pt x="21" y="1"/>
                    <a:pt x="12" y="2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52" name="Freeform 164"/>
            <p:cNvSpPr/>
            <p:nvPr/>
          </p:nvSpPr>
          <p:spPr bwMode="auto">
            <a:xfrm>
              <a:off x="2100" y="222"/>
              <a:ext cx="103" cy="15"/>
            </a:xfrm>
            <a:custGeom>
              <a:avLst/>
              <a:gdLst>
                <a:gd name="T0" fmla="*/ 3 w 29"/>
                <a:gd name="T1" fmla="*/ 5 h 5"/>
                <a:gd name="T2" fmla="*/ 26 w 29"/>
                <a:gd name="T3" fmla="*/ 5 h 5"/>
                <a:gd name="T4" fmla="*/ 26 w 29"/>
                <a:gd name="T5" fmla="*/ 0 h 5"/>
                <a:gd name="T6" fmla="*/ 3 w 29"/>
                <a:gd name="T7" fmla="*/ 0 h 5"/>
                <a:gd name="T8" fmla="*/ 3 w 29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5">
                  <a:moveTo>
                    <a:pt x="3" y="5"/>
                  </a:moveTo>
                  <a:cubicBezTo>
                    <a:pt x="26" y="5"/>
                    <a:pt x="26" y="5"/>
                    <a:pt x="26" y="5"/>
                  </a:cubicBezTo>
                  <a:cubicBezTo>
                    <a:pt x="29" y="5"/>
                    <a:pt x="29" y="0"/>
                    <a:pt x="26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53" name="Freeform 165"/>
            <p:cNvSpPr/>
            <p:nvPr/>
          </p:nvSpPr>
          <p:spPr bwMode="auto">
            <a:xfrm>
              <a:off x="1984" y="216"/>
              <a:ext cx="99" cy="24"/>
            </a:xfrm>
            <a:custGeom>
              <a:avLst/>
              <a:gdLst>
                <a:gd name="T0" fmla="*/ 4 w 28"/>
                <a:gd name="T1" fmla="*/ 6 h 8"/>
                <a:gd name="T2" fmla="*/ 24 w 28"/>
                <a:gd name="T3" fmla="*/ 7 h 8"/>
                <a:gd name="T4" fmla="*/ 25 w 28"/>
                <a:gd name="T5" fmla="*/ 3 h 8"/>
                <a:gd name="T6" fmla="*/ 3 w 28"/>
                <a:gd name="T7" fmla="*/ 1 h 8"/>
                <a:gd name="T8" fmla="*/ 4 w 28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4" y="6"/>
                  </a:moveTo>
                  <a:cubicBezTo>
                    <a:pt x="11" y="4"/>
                    <a:pt x="17" y="5"/>
                    <a:pt x="24" y="7"/>
                  </a:cubicBezTo>
                  <a:cubicBezTo>
                    <a:pt x="27" y="8"/>
                    <a:pt x="28" y="3"/>
                    <a:pt x="25" y="3"/>
                  </a:cubicBezTo>
                  <a:cubicBezTo>
                    <a:pt x="18" y="0"/>
                    <a:pt x="10" y="0"/>
                    <a:pt x="3" y="1"/>
                  </a:cubicBezTo>
                  <a:cubicBezTo>
                    <a:pt x="0" y="2"/>
                    <a:pt x="1" y="7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54" name="Freeform 166"/>
            <p:cNvSpPr/>
            <p:nvPr/>
          </p:nvSpPr>
          <p:spPr bwMode="auto">
            <a:xfrm>
              <a:off x="1857" y="207"/>
              <a:ext cx="99" cy="18"/>
            </a:xfrm>
            <a:custGeom>
              <a:avLst/>
              <a:gdLst>
                <a:gd name="T0" fmla="*/ 3 w 28"/>
                <a:gd name="T1" fmla="*/ 5 h 6"/>
                <a:gd name="T2" fmla="*/ 25 w 28"/>
                <a:gd name="T3" fmla="*/ 6 h 6"/>
                <a:gd name="T4" fmla="*/ 25 w 28"/>
                <a:gd name="T5" fmla="*/ 1 h 6"/>
                <a:gd name="T6" fmla="*/ 3 w 28"/>
                <a:gd name="T7" fmla="*/ 0 h 6"/>
                <a:gd name="T8" fmla="*/ 3 w 28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3" y="5"/>
                  </a:moveTo>
                  <a:cubicBezTo>
                    <a:pt x="10" y="6"/>
                    <a:pt x="17" y="6"/>
                    <a:pt x="25" y="6"/>
                  </a:cubicBezTo>
                  <a:cubicBezTo>
                    <a:pt x="28" y="6"/>
                    <a:pt x="28" y="1"/>
                    <a:pt x="25" y="1"/>
                  </a:cubicBezTo>
                  <a:cubicBezTo>
                    <a:pt x="17" y="1"/>
                    <a:pt x="10" y="1"/>
                    <a:pt x="3" y="0"/>
                  </a:cubicBezTo>
                  <a:cubicBezTo>
                    <a:pt x="0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55" name="Freeform 167"/>
            <p:cNvSpPr/>
            <p:nvPr/>
          </p:nvSpPr>
          <p:spPr bwMode="auto">
            <a:xfrm>
              <a:off x="1723" y="213"/>
              <a:ext cx="109" cy="21"/>
            </a:xfrm>
            <a:custGeom>
              <a:avLst/>
              <a:gdLst>
                <a:gd name="T0" fmla="*/ 4 w 31"/>
                <a:gd name="T1" fmla="*/ 7 h 7"/>
                <a:gd name="T2" fmla="*/ 28 w 31"/>
                <a:gd name="T3" fmla="*/ 5 h 7"/>
                <a:gd name="T4" fmla="*/ 28 w 31"/>
                <a:gd name="T5" fmla="*/ 0 h 7"/>
                <a:gd name="T6" fmla="*/ 3 w 31"/>
                <a:gd name="T7" fmla="*/ 2 h 7"/>
                <a:gd name="T8" fmla="*/ 4 w 31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4" y="7"/>
                  </a:moveTo>
                  <a:cubicBezTo>
                    <a:pt x="12" y="5"/>
                    <a:pt x="20" y="5"/>
                    <a:pt x="28" y="5"/>
                  </a:cubicBezTo>
                  <a:cubicBezTo>
                    <a:pt x="31" y="5"/>
                    <a:pt x="31" y="0"/>
                    <a:pt x="28" y="0"/>
                  </a:cubicBezTo>
                  <a:cubicBezTo>
                    <a:pt x="20" y="0"/>
                    <a:pt x="11" y="1"/>
                    <a:pt x="3" y="2"/>
                  </a:cubicBezTo>
                  <a:cubicBezTo>
                    <a:pt x="0" y="3"/>
                    <a:pt x="1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56" name="Freeform 168"/>
            <p:cNvSpPr/>
            <p:nvPr/>
          </p:nvSpPr>
          <p:spPr bwMode="auto">
            <a:xfrm>
              <a:off x="1592" y="210"/>
              <a:ext cx="103" cy="21"/>
            </a:xfrm>
            <a:custGeom>
              <a:avLst/>
              <a:gdLst>
                <a:gd name="T0" fmla="*/ 3 w 29"/>
                <a:gd name="T1" fmla="*/ 5 h 7"/>
                <a:gd name="T2" fmla="*/ 26 w 29"/>
                <a:gd name="T3" fmla="*/ 6 h 7"/>
                <a:gd name="T4" fmla="*/ 26 w 29"/>
                <a:gd name="T5" fmla="*/ 1 h 7"/>
                <a:gd name="T6" fmla="*/ 3 w 29"/>
                <a:gd name="T7" fmla="*/ 0 h 7"/>
                <a:gd name="T8" fmla="*/ 3 w 29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7">
                  <a:moveTo>
                    <a:pt x="3" y="5"/>
                  </a:moveTo>
                  <a:cubicBezTo>
                    <a:pt x="11" y="5"/>
                    <a:pt x="18" y="7"/>
                    <a:pt x="26" y="6"/>
                  </a:cubicBezTo>
                  <a:cubicBezTo>
                    <a:pt x="29" y="6"/>
                    <a:pt x="29" y="1"/>
                    <a:pt x="26" y="1"/>
                  </a:cubicBezTo>
                  <a:cubicBezTo>
                    <a:pt x="18" y="2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57" name="Freeform 169"/>
            <p:cNvSpPr/>
            <p:nvPr/>
          </p:nvSpPr>
          <p:spPr bwMode="auto">
            <a:xfrm>
              <a:off x="1444" y="210"/>
              <a:ext cx="103" cy="18"/>
            </a:xfrm>
            <a:custGeom>
              <a:avLst/>
              <a:gdLst>
                <a:gd name="T0" fmla="*/ 3 w 29"/>
                <a:gd name="T1" fmla="*/ 6 h 6"/>
                <a:gd name="T2" fmla="*/ 26 w 29"/>
                <a:gd name="T3" fmla="*/ 5 h 6"/>
                <a:gd name="T4" fmla="*/ 26 w 29"/>
                <a:gd name="T5" fmla="*/ 0 h 6"/>
                <a:gd name="T6" fmla="*/ 3 w 29"/>
                <a:gd name="T7" fmla="*/ 1 h 6"/>
                <a:gd name="T8" fmla="*/ 3 w 2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3" y="6"/>
                  </a:moveTo>
                  <a:cubicBezTo>
                    <a:pt x="10" y="6"/>
                    <a:pt x="18" y="6"/>
                    <a:pt x="26" y="5"/>
                  </a:cubicBezTo>
                  <a:cubicBezTo>
                    <a:pt x="29" y="4"/>
                    <a:pt x="29" y="0"/>
                    <a:pt x="26" y="0"/>
                  </a:cubicBezTo>
                  <a:cubicBezTo>
                    <a:pt x="18" y="1"/>
                    <a:pt x="10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58" name="Freeform 170"/>
            <p:cNvSpPr/>
            <p:nvPr/>
          </p:nvSpPr>
          <p:spPr bwMode="auto">
            <a:xfrm>
              <a:off x="1296" y="207"/>
              <a:ext cx="88" cy="18"/>
            </a:xfrm>
            <a:custGeom>
              <a:avLst/>
              <a:gdLst>
                <a:gd name="T0" fmla="*/ 2 w 25"/>
                <a:gd name="T1" fmla="*/ 5 h 6"/>
                <a:gd name="T2" fmla="*/ 21 w 25"/>
                <a:gd name="T3" fmla="*/ 6 h 6"/>
                <a:gd name="T4" fmla="*/ 22 w 25"/>
                <a:gd name="T5" fmla="*/ 1 h 6"/>
                <a:gd name="T6" fmla="*/ 2 w 25"/>
                <a:gd name="T7" fmla="*/ 0 h 6"/>
                <a:gd name="T8" fmla="*/ 2 w 25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2" y="5"/>
                  </a:moveTo>
                  <a:cubicBezTo>
                    <a:pt x="9" y="5"/>
                    <a:pt x="15" y="5"/>
                    <a:pt x="21" y="6"/>
                  </a:cubicBezTo>
                  <a:cubicBezTo>
                    <a:pt x="24" y="6"/>
                    <a:pt x="25" y="2"/>
                    <a:pt x="22" y="1"/>
                  </a:cubicBezTo>
                  <a:cubicBezTo>
                    <a:pt x="16" y="0"/>
                    <a:pt x="9" y="0"/>
                    <a:pt x="2" y="0"/>
                  </a:cubicBezTo>
                  <a:cubicBezTo>
                    <a:pt x="0" y="0"/>
                    <a:pt x="0" y="5"/>
                    <a:pt x="2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59" name="Freeform 171"/>
            <p:cNvSpPr/>
            <p:nvPr/>
          </p:nvSpPr>
          <p:spPr bwMode="auto">
            <a:xfrm>
              <a:off x="1155" y="204"/>
              <a:ext cx="102" cy="18"/>
            </a:xfrm>
            <a:custGeom>
              <a:avLst/>
              <a:gdLst>
                <a:gd name="T0" fmla="*/ 3 w 29"/>
                <a:gd name="T1" fmla="*/ 6 h 6"/>
                <a:gd name="T2" fmla="*/ 26 w 29"/>
                <a:gd name="T3" fmla="*/ 6 h 6"/>
                <a:gd name="T4" fmla="*/ 26 w 29"/>
                <a:gd name="T5" fmla="*/ 1 h 6"/>
                <a:gd name="T6" fmla="*/ 3 w 29"/>
                <a:gd name="T7" fmla="*/ 1 h 6"/>
                <a:gd name="T8" fmla="*/ 3 w 2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3" y="6"/>
                  </a:moveTo>
                  <a:cubicBezTo>
                    <a:pt x="11" y="6"/>
                    <a:pt x="18" y="5"/>
                    <a:pt x="26" y="6"/>
                  </a:cubicBezTo>
                  <a:cubicBezTo>
                    <a:pt x="29" y="6"/>
                    <a:pt x="28" y="2"/>
                    <a:pt x="26" y="1"/>
                  </a:cubicBezTo>
                  <a:cubicBezTo>
                    <a:pt x="18" y="0"/>
                    <a:pt x="11" y="1"/>
                    <a:pt x="3" y="1"/>
                  </a:cubicBezTo>
                  <a:cubicBezTo>
                    <a:pt x="1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60" name="Freeform 172"/>
            <p:cNvSpPr/>
            <p:nvPr/>
          </p:nvSpPr>
          <p:spPr bwMode="auto">
            <a:xfrm>
              <a:off x="1046" y="201"/>
              <a:ext cx="91" cy="24"/>
            </a:xfrm>
            <a:custGeom>
              <a:avLst/>
              <a:gdLst>
                <a:gd name="T0" fmla="*/ 4 w 26"/>
                <a:gd name="T1" fmla="*/ 7 h 8"/>
                <a:gd name="T2" fmla="*/ 22 w 26"/>
                <a:gd name="T3" fmla="*/ 7 h 8"/>
                <a:gd name="T4" fmla="*/ 23 w 26"/>
                <a:gd name="T5" fmla="*/ 2 h 8"/>
                <a:gd name="T6" fmla="*/ 3 w 26"/>
                <a:gd name="T7" fmla="*/ 2 h 8"/>
                <a:gd name="T8" fmla="*/ 4 w 26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8">
                  <a:moveTo>
                    <a:pt x="4" y="7"/>
                  </a:moveTo>
                  <a:cubicBezTo>
                    <a:pt x="10" y="6"/>
                    <a:pt x="17" y="5"/>
                    <a:pt x="22" y="7"/>
                  </a:cubicBezTo>
                  <a:cubicBezTo>
                    <a:pt x="25" y="8"/>
                    <a:pt x="26" y="3"/>
                    <a:pt x="23" y="2"/>
                  </a:cubicBezTo>
                  <a:cubicBezTo>
                    <a:pt x="17" y="0"/>
                    <a:pt x="10" y="1"/>
                    <a:pt x="3" y="2"/>
                  </a:cubicBezTo>
                  <a:cubicBezTo>
                    <a:pt x="0" y="3"/>
                    <a:pt x="2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61" name="Freeform 173"/>
            <p:cNvSpPr/>
            <p:nvPr/>
          </p:nvSpPr>
          <p:spPr bwMode="auto">
            <a:xfrm>
              <a:off x="894" y="204"/>
              <a:ext cx="106" cy="18"/>
            </a:xfrm>
            <a:custGeom>
              <a:avLst/>
              <a:gdLst>
                <a:gd name="T0" fmla="*/ 3 w 30"/>
                <a:gd name="T1" fmla="*/ 5 h 6"/>
                <a:gd name="T2" fmla="*/ 27 w 30"/>
                <a:gd name="T3" fmla="*/ 6 h 6"/>
                <a:gd name="T4" fmla="*/ 27 w 30"/>
                <a:gd name="T5" fmla="*/ 1 h 6"/>
                <a:gd name="T6" fmla="*/ 3 w 30"/>
                <a:gd name="T7" fmla="*/ 0 h 6"/>
                <a:gd name="T8" fmla="*/ 3 w 30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5"/>
                  </a:moveTo>
                  <a:cubicBezTo>
                    <a:pt x="11" y="5"/>
                    <a:pt x="19" y="5"/>
                    <a:pt x="27" y="6"/>
                  </a:cubicBezTo>
                  <a:cubicBezTo>
                    <a:pt x="30" y="6"/>
                    <a:pt x="30" y="2"/>
                    <a:pt x="27" y="1"/>
                  </a:cubicBezTo>
                  <a:cubicBezTo>
                    <a:pt x="19" y="0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62" name="Freeform 174"/>
            <p:cNvSpPr/>
            <p:nvPr/>
          </p:nvSpPr>
          <p:spPr bwMode="auto">
            <a:xfrm>
              <a:off x="756" y="201"/>
              <a:ext cx="106" cy="24"/>
            </a:xfrm>
            <a:custGeom>
              <a:avLst/>
              <a:gdLst>
                <a:gd name="T0" fmla="*/ 3 w 30"/>
                <a:gd name="T1" fmla="*/ 6 h 8"/>
                <a:gd name="T2" fmla="*/ 27 w 30"/>
                <a:gd name="T3" fmla="*/ 7 h 8"/>
                <a:gd name="T4" fmla="*/ 27 w 30"/>
                <a:gd name="T5" fmla="*/ 2 h 8"/>
                <a:gd name="T6" fmla="*/ 4 w 30"/>
                <a:gd name="T7" fmla="*/ 1 h 8"/>
                <a:gd name="T8" fmla="*/ 3 w 30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8">
                  <a:moveTo>
                    <a:pt x="3" y="6"/>
                  </a:moveTo>
                  <a:cubicBezTo>
                    <a:pt x="11" y="8"/>
                    <a:pt x="19" y="7"/>
                    <a:pt x="27" y="7"/>
                  </a:cubicBezTo>
                  <a:cubicBezTo>
                    <a:pt x="30" y="7"/>
                    <a:pt x="30" y="2"/>
                    <a:pt x="27" y="2"/>
                  </a:cubicBezTo>
                  <a:cubicBezTo>
                    <a:pt x="19" y="2"/>
                    <a:pt x="12" y="3"/>
                    <a:pt x="4" y="1"/>
                  </a:cubicBezTo>
                  <a:cubicBezTo>
                    <a:pt x="1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63" name="Freeform 175"/>
            <p:cNvSpPr/>
            <p:nvPr/>
          </p:nvSpPr>
          <p:spPr bwMode="auto">
            <a:xfrm>
              <a:off x="629" y="201"/>
              <a:ext cx="92" cy="18"/>
            </a:xfrm>
            <a:custGeom>
              <a:avLst/>
              <a:gdLst>
                <a:gd name="T0" fmla="*/ 3 w 26"/>
                <a:gd name="T1" fmla="*/ 5 h 6"/>
                <a:gd name="T2" fmla="*/ 22 w 26"/>
                <a:gd name="T3" fmla="*/ 6 h 6"/>
                <a:gd name="T4" fmla="*/ 23 w 26"/>
                <a:gd name="T5" fmla="*/ 1 h 6"/>
                <a:gd name="T6" fmla="*/ 3 w 26"/>
                <a:gd name="T7" fmla="*/ 0 h 6"/>
                <a:gd name="T8" fmla="*/ 3 w 26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3" y="5"/>
                  </a:moveTo>
                  <a:cubicBezTo>
                    <a:pt x="9" y="5"/>
                    <a:pt x="16" y="5"/>
                    <a:pt x="22" y="6"/>
                  </a:cubicBezTo>
                  <a:cubicBezTo>
                    <a:pt x="25" y="6"/>
                    <a:pt x="26" y="2"/>
                    <a:pt x="23" y="1"/>
                  </a:cubicBezTo>
                  <a:cubicBezTo>
                    <a:pt x="17" y="0"/>
                    <a:pt x="10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64" name="Freeform 176"/>
            <p:cNvSpPr/>
            <p:nvPr/>
          </p:nvSpPr>
          <p:spPr bwMode="auto">
            <a:xfrm>
              <a:off x="488" y="195"/>
              <a:ext cx="113" cy="27"/>
            </a:xfrm>
            <a:custGeom>
              <a:avLst/>
              <a:gdLst>
                <a:gd name="T0" fmla="*/ 4 w 32"/>
                <a:gd name="T1" fmla="*/ 8 h 9"/>
                <a:gd name="T2" fmla="*/ 29 w 32"/>
                <a:gd name="T3" fmla="*/ 7 h 9"/>
                <a:gd name="T4" fmla="*/ 29 w 32"/>
                <a:gd name="T5" fmla="*/ 2 h 9"/>
                <a:gd name="T6" fmla="*/ 3 w 32"/>
                <a:gd name="T7" fmla="*/ 3 h 9"/>
                <a:gd name="T8" fmla="*/ 4 w 32"/>
                <a:gd name="T9" fmla="*/ 8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9">
                  <a:moveTo>
                    <a:pt x="4" y="8"/>
                  </a:moveTo>
                  <a:cubicBezTo>
                    <a:pt x="12" y="5"/>
                    <a:pt x="21" y="7"/>
                    <a:pt x="29" y="7"/>
                  </a:cubicBezTo>
                  <a:cubicBezTo>
                    <a:pt x="32" y="7"/>
                    <a:pt x="32" y="2"/>
                    <a:pt x="29" y="2"/>
                  </a:cubicBezTo>
                  <a:cubicBezTo>
                    <a:pt x="21" y="2"/>
                    <a:pt x="11" y="0"/>
                    <a:pt x="3" y="3"/>
                  </a:cubicBezTo>
                  <a:cubicBezTo>
                    <a:pt x="0" y="4"/>
                    <a:pt x="2" y="9"/>
                    <a:pt x="4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65" name="Freeform 177"/>
            <p:cNvSpPr/>
            <p:nvPr/>
          </p:nvSpPr>
          <p:spPr bwMode="auto">
            <a:xfrm>
              <a:off x="368" y="204"/>
              <a:ext cx="96" cy="18"/>
            </a:xfrm>
            <a:custGeom>
              <a:avLst/>
              <a:gdLst>
                <a:gd name="T0" fmla="*/ 5 w 27"/>
                <a:gd name="T1" fmla="*/ 6 h 6"/>
                <a:gd name="T2" fmla="*/ 24 w 27"/>
                <a:gd name="T3" fmla="*/ 5 h 6"/>
                <a:gd name="T4" fmla="*/ 24 w 27"/>
                <a:gd name="T5" fmla="*/ 0 h 6"/>
                <a:gd name="T6" fmla="*/ 3 w 27"/>
                <a:gd name="T7" fmla="*/ 1 h 6"/>
                <a:gd name="T8" fmla="*/ 5 w 2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5" y="6"/>
                  </a:moveTo>
                  <a:cubicBezTo>
                    <a:pt x="11" y="5"/>
                    <a:pt x="18" y="5"/>
                    <a:pt x="24" y="5"/>
                  </a:cubicBezTo>
                  <a:cubicBezTo>
                    <a:pt x="27" y="5"/>
                    <a:pt x="27" y="0"/>
                    <a:pt x="24" y="0"/>
                  </a:cubicBezTo>
                  <a:cubicBezTo>
                    <a:pt x="17" y="0"/>
                    <a:pt x="10" y="0"/>
                    <a:pt x="3" y="1"/>
                  </a:cubicBezTo>
                  <a:cubicBezTo>
                    <a:pt x="0" y="2"/>
                    <a:pt x="2" y="6"/>
                    <a:pt x="5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66" name="Freeform 178"/>
            <p:cNvSpPr/>
            <p:nvPr/>
          </p:nvSpPr>
          <p:spPr bwMode="auto">
            <a:xfrm>
              <a:off x="256" y="201"/>
              <a:ext cx="105" cy="18"/>
            </a:xfrm>
            <a:custGeom>
              <a:avLst/>
              <a:gdLst>
                <a:gd name="T0" fmla="*/ 3 w 30"/>
                <a:gd name="T1" fmla="*/ 6 h 6"/>
                <a:gd name="T2" fmla="*/ 28 w 30"/>
                <a:gd name="T3" fmla="*/ 5 h 6"/>
                <a:gd name="T4" fmla="*/ 28 w 30"/>
                <a:gd name="T5" fmla="*/ 0 h 6"/>
                <a:gd name="T6" fmla="*/ 3 w 30"/>
                <a:gd name="T7" fmla="*/ 1 h 6"/>
                <a:gd name="T8" fmla="*/ 3 w 30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6"/>
                  </a:moveTo>
                  <a:cubicBezTo>
                    <a:pt x="11" y="6"/>
                    <a:pt x="19" y="5"/>
                    <a:pt x="28" y="5"/>
                  </a:cubicBezTo>
                  <a:cubicBezTo>
                    <a:pt x="30" y="5"/>
                    <a:pt x="30" y="0"/>
                    <a:pt x="28" y="0"/>
                  </a:cubicBez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89" name="组合 208"/>
          <p:cNvGrpSpPr/>
          <p:nvPr/>
        </p:nvGrpSpPr>
        <p:grpSpPr>
          <a:xfrm>
            <a:off x="-1" y="-1"/>
            <a:ext cx="9519139" cy="1423007"/>
            <a:chOff x="-1" y="-1"/>
            <a:chExt cx="9519139" cy="1423007"/>
          </a:xfrm>
        </p:grpSpPr>
        <p:pic>
          <p:nvPicPr>
            <p:cNvPr id="2097160" name="图片 209"/>
            <p:cNvPicPr>
              <a:picLocks noChangeAspect="1"/>
            </p:cNvPicPr>
            <p:nvPr/>
          </p:nvPicPr>
          <p:blipFill rotWithShape="1">
            <a:blip r:embed="rId3"/>
            <a:srcRect t="47438" r="7491"/>
            <a:stretch>
              <a:fillRect/>
            </a:stretch>
          </p:blipFill>
          <p:spPr>
            <a:xfrm flipH="1">
              <a:off x="-1" y="-1"/>
              <a:ext cx="2162470" cy="1423007"/>
            </a:xfrm>
            <a:prstGeom prst="rect">
              <a:avLst/>
            </a:prstGeom>
          </p:spPr>
        </p:pic>
        <p:sp>
          <p:nvSpPr>
            <p:cNvPr id="1049967" name="稻壳儿小白白(http://dwz.cn/Wu2UP)"/>
            <p:cNvSpPr txBox="1">
              <a:spLocks noChangeArrowheads="1"/>
            </p:cNvSpPr>
            <p:nvPr/>
          </p:nvSpPr>
          <p:spPr bwMode="auto">
            <a:xfrm>
              <a:off x="1479433" y="552874"/>
              <a:ext cx="8039705" cy="43088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>
              <a:spAutoFit/>
            </a:bodyPr>
            <a:lstStyle>
              <a:lvl1pPr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1pPr>
              <a:lvl2pPr marL="742950" indent="-285750"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2pPr>
              <a:lvl3pPr marL="1143000" indent="-228600"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3pPr>
              <a:lvl4pPr marL="1600200" indent="-228600"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4pPr>
              <a:lvl5pPr marL="2057400" indent="-228600"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5pPr>
              <a:lvl6pPr marL="25146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6pPr>
              <a:lvl7pPr marL="29718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7pPr>
              <a:lvl8pPr marL="34290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8pPr>
              <a:lvl9pPr marL="38862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zh-CN" sz="2800" b="1" dirty="0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1. </a:t>
              </a:r>
              <a:r>
                <a:rPr lang="en-US" altLang="zh-CN" sz="2800" b="1" dirty="0" err="1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Pengertian</a:t>
              </a:r>
              <a:r>
                <a:rPr lang="en-US" altLang="zh-CN" sz="2800" b="1" dirty="0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 </a:t>
              </a:r>
              <a:r>
                <a:rPr lang="en-US" altLang="zh-CN" sz="2800" b="1" dirty="0" err="1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Masyarakat</a:t>
              </a:r>
              <a:r>
                <a:rPr lang="en-US" altLang="zh-CN" sz="2800" b="1" dirty="0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 </a:t>
              </a:r>
              <a:endParaRPr lang="en-US" altLang="zh-CN" sz="2800" b="1" dirty="0">
                <a:solidFill>
                  <a:srgbClr val="595959"/>
                </a:solidFill>
                <a:latin typeface="方正兰亭粗黑简体" panose="02000000000000000000" pitchFamily="2" charset="-122"/>
                <a:ea typeface="方正兰亭粗黑简体" panose="02000000000000000000" pitchFamily="2" charset="-122"/>
                <a:sym typeface="Arial" panose="020B0604020202020204" pitchFamily="34" charset="0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0">
        <p14:prism dir="u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779" name="Rectangle 45"/>
          <p:cNvSpPr/>
          <p:nvPr/>
        </p:nvSpPr>
        <p:spPr>
          <a:xfrm>
            <a:off x="726831" y="1596505"/>
            <a:ext cx="10808677" cy="4295172"/>
          </a:xfrm>
          <a:prstGeom prst="rect">
            <a:avLst/>
          </a:prstGeom>
          <a:solidFill>
            <a:srgbClr val="746F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id-ID" sz="1481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049789" name="稻壳儿小白白(http://dwz.cn/Wu2UP)"/>
          <p:cNvSpPr txBox="1">
            <a:spLocks noChangeArrowheads="1"/>
          </p:cNvSpPr>
          <p:nvPr/>
        </p:nvSpPr>
        <p:spPr bwMode="auto">
          <a:xfrm>
            <a:off x="946474" y="1704352"/>
            <a:ext cx="9768418" cy="4136517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lvl1pPr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Menurut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Paul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B.Horton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dan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Chester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L.Hunt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(S.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Bellen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dkk:1990), status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adalah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jenjang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atau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posisi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seseorang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dalam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suatu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kelompok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,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atau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dari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satu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kelompok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dalam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hubungannya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dengan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kelompok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lain. </a:t>
            </a:r>
          </a:p>
          <a:p>
            <a:pPr>
              <a:spcBef>
                <a:spcPct val="20000"/>
              </a:spcBef>
            </a:pPr>
            <a:endParaRPr lang="en-US" altLang="zh-CN" sz="2800" dirty="0" smtClean="0">
              <a:solidFill>
                <a:schemeClr val="bg1"/>
              </a:solidFill>
              <a:latin typeface="Agency FB" pitchFamily="34" charset="0"/>
              <a:sym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Sedangkan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peran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adalah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suatu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konsep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fungsional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yang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menjelaskan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fungsi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(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tugas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)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seseorang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dan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dibuat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atas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dasar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tugas-tugas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yang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nyata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dilakukan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seseorang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.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Peran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adalah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tingkah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laku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yang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diharapkan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dari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seseorang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yang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memegang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status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tertentu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(D.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Hendropuspito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). </a:t>
            </a:r>
          </a:p>
          <a:p>
            <a:pPr>
              <a:spcBef>
                <a:spcPct val="20000"/>
              </a:spcBef>
            </a:pPr>
            <a:endParaRPr lang="en-US" altLang="zh-CN" sz="2800" dirty="0">
              <a:solidFill>
                <a:schemeClr val="bg1"/>
              </a:solidFill>
              <a:latin typeface="Agency FB" pitchFamily="34" charset="0"/>
              <a:sym typeface="Arial" panose="020B0604020202020204" pitchFamily="34" charset="0"/>
            </a:endParaRPr>
          </a:p>
        </p:txBody>
      </p:sp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166668" y="191589"/>
            <a:ext cx="11844464" cy="6500428"/>
            <a:chOff x="206" y="189"/>
            <a:chExt cx="7270" cy="3947"/>
          </a:xfrm>
        </p:grpSpPr>
        <p:sp>
          <p:nvSpPr>
            <p:cNvPr id="1049793" name="Freeform 5"/>
            <p:cNvSpPr/>
            <p:nvPr/>
          </p:nvSpPr>
          <p:spPr bwMode="auto">
            <a:xfrm>
              <a:off x="210" y="189"/>
              <a:ext cx="24" cy="62"/>
            </a:xfrm>
            <a:custGeom>
              <a:avLst/>
              <a:gdLst>
                <a:gd name="T0" fmla="*/ 6 w 7"/>
                <a:gd name="T1" fmla="*/ 14 h 21"/>
                <a:gd name="T2" fmla="*/ 6 w 7"/>
                <a:gd name="T3" fmla="*/ 14 h 21"/>
                <a:gd name="T4" fmla="*/ 5 w 7"/>
                <a:gd name="T5" fmla="*/ 3 h 21"/>
                <a:gd name="T6" fmla="*/ 0 w 7"/>
                <a:gd name="T7" fmla="*/ 3 h 21"/>
                <a:gd name="T8" fmla="*/ 1 w 7"/>
                <a:gd name="T9" fmla="*/ 18 h 21"/>
                <a:gd name="T10" fmla="*/ 5 w 7"/>
                <a:gd name="T11" fmla="*/ 20 h 21"/>
                <a:gd name="T12" fmla="*/ 7 w 7"/>
                <a:gd name="T13" fmla="*/ 17 h 21"/>
                <a:gd name="T14" fmla="*/ 6 w 7"/>
                <a:gd name="T15" fmla="*/ 14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" h="21">
                  <a:moveTo>
                    <a:pt x="6" y="14"/>
                  </a:moveTo>
                  <a:cubicBezTo>
                    <a:pt x="6" y="14"/>
                    <a:pt x="6" y="14"/>
                    <a:pt x="6" y="14"/>
                  </a:cubicBezTo>
                  <a:cubicBezTo>
                    <a:pt x="6" y="10"/>
                    <a:pt x="5" y="7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8"/>
                    <a:pt x="1" y="13"/>
                    <a:pt x="1" y="18"/>
                  </a:cubicBezTo>
                  <a:cubicBezTo>
                    <a:pt x="1" y="19"/>
                    <a:pt x="3" y="21"/>
                    <a:pt x="5" y="20"/>
                  </a:cubicBezTo>
                  <a:cubicBezTo>
                    <a:pt x="6" y="19"/>
                    <a:pt x="6" y="18"/>
                    <a:pt x="7" y="17"/>
                  </a:cubicBezTo>
                  <a:cubicBezTo>
                    <a:pt x="7" y="16"/>
                    <a:pt x="6" y="15"/>
                    <a:pt x="6" y="1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794" name="Freeform 6"/>
            <p:cNvSpPr/>
            <p:nvPr/>
          </p:nvSpPr>
          <p:spPr bwMode="auto">
            <a:xfrm>
              <a:off x="217" y="266"/>
              <a:ext cx="21" cy="66"/>
            </a:xfrm>
            <a:custGeom>
              <a:avLst/>
              <a:gdLst>
                <a:gd name="T0" fmla="*/ 5 w 6"/>
                <a:gd name="T1" fmla="*/ 3 h 22"/>
                <a:gd name="T2" fmla="*/ 1 w 6"/>
                <a:gd name="T3" fmla="*/ 3 h 22"/>
                <a:gd name="T4" fmla="*/ 2 w 6"/>
                <a:gd name="T5" fmla="*/ 19 h 22"/>
                <a:gd name="T6" fmla="*/ 6 w 6"/>
                <a:gd name="T7" fmla="*/ 19 h 22"/>
                <a:gd name="T8" fmla="*/ 5 w 6"/>
                <a:gd name="T9" fmla="*/ 3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2">
                  <a:moveTo>
                    <a:pt x="5" y="3"/>
                  </a:moveTo>
                  <a:cubicBezTo>
                    <a:pt x="5" y="0"/>
                    <a:pt x="0" y="0"/>
                    <a:pt x="1" y="3"/>
                  </a:cubicBezTo>
                  <a:cubicBezTo>
                    <a:pt x="1" y="9"/>
                    <a:pt x="1" y="14"/>
                    <a:pt x="2" y="19"/>
                  </a:cubicBezTo>
                  <a:cubicBezTo>
                    <a:pt x="2" y="22"/>
                    <a:pt x="6" y="22"/>
                    <a:pt x="6" y="19"/>
                  </a:cubicBezTo>
                  <a:cubicBezTo>
                    <a:pt x="6" y="14"/>
                    <a:pt x="5" y="9"/>
                    <a:pt x="5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795" name="Freeform 7"/>
            <p:cNvSpPr/>
            <p:nvPr/>
          </p:nvSpPr>
          <p:spPr bwMode="auto">
            <a:xfrm>
              <a:off x="220" y="355"/>
              <a:ext cx="18" cy="60"/>
            </a:xfrm>
            <a:custGeom>
              <a:avLst/>
              <a:gdLst>
                <a:gd name="T0" fmla="*/ 5 w 5"/>
                <a:gd name="T1" fmla="*/ 15 h 20"/>
                <a:gd name="T2" fmla="*/ 5 w 5"/>
                <a:gd name="T3" fmla="*/ 14 h 20"/>
                <a:gd name="T4" fmla="*/ 5 w 5"/>
                <a:gd name="T5" fmla="*/ 10 h 20"/>
                <a:gd name="T6" fmla="*/ 5 w 5"/>
                <a:gd name="T7" fmla="*/ 5 h 20"/>
                <a:gd name="T8" fmla="*/ 5 w 5"/>
                <a:gd name="T9" fmla="*/ 4 h 20"/>
                <a:gd name="T10" fmla="*/ 5 w 5"/>
                <a:gd name="T11" fmla="*/ 3 h 20"/>
                <a:gd name="T12" fmla="*/ 5 w 5"/>
                <a:gd name="T13" fmla="*/ 3 h 20"/>
                <a:gd name="T14" fmla="*/ 5 w 5"/>
                <a:gd name="T15" fmla="*/ 2 h 20"/>
                <a:gd name="T16" fmla="*/ 1 w 5"/>
                <a:gd name="T17" fmla="*/ 2 h 20"/>
                <a:gd name="T18" fmla="*/ 0 w 5"/>
                <a:gd name="T19" fmla="*/ 13 h 20"/>
                <a:gd name="T20" fmla="*/ 1 w 5"/>
                <a:gd name="T21" fmla="*/ 18 h 20"/>
                <a:gd name="T22" fmla="*/ 5 w 5"/>
                <a:gd name="T23" fmla="*/ 17 h 20"/>
                <a:gd name="T24" fmla="*/ 5 w 5"/>
                <a:gd name="T25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20">
                  <a:moveTo>
                    <a:pt x="5" y="15"/>
                  </a:moveTo>
                  <a:cubicBezTo>
                    <a:pt x="5" y="15"/>
                    <a:pt x="5" y="15"/>
                    <a:pt x="5" y="14"/>
                  </a:cubicBezTo>
                  <a:cubicBezTo>
                    <a:pt x="5" y="13"/>
                    <a:pt x="5" y="11"/>
                    <a:pt x="5" y="10"/>
                  </a:cubicBezTo>
                  <a:cubicBezTo>
                    <a:pt x="5" y="8"/>
                    <a:pt x="5" y="7"/>
                    <a:pt x="5" y="5"/>
                  </a:cubicBezTo>
                  <a:cubicBezTo>
                    <a:pt x="5" y="5"/>
                    <a:pt x="5" y="4"/>
                    <a:pt x="5" y="4"/>
                  </a:cubicBezTo>
                  <a:cubicBezTo>
                    <a:pt x="5" y="3"/>
                    <a:pt x="5" y="2"/>
                    <a:pt x="5" y="3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4" y="0"/>
                    <a:pt x="1" y="0"/>
                    <a:pt x="1" y="2"/>
                  </a:cubicBezTo>
                  <a:cubicBezTo>
                    <a:pt x="0" y="6"/>
                    <a:pt x="0" y="10"/>
                    <a:pt x="0" y="13"/>
                  </a:cubicBezTo>
                  <a:cubicBezTo>
                    <a:pt x="0" y="15"/>
                    <a:pt x="0" y="17"/>
                    <a:pt x="1" y="18"/>
                  </a:cubicBezTo>
                  <a:cubicBezTo>
                    <a:pt x="2" y="20"/>
                    <a:pt x="4" y="19"/>
                    <a:pt x="5" y="17"/>
                  </a:cubicBezTo>
                  <a:cubicBezTo>
                    <a:pt x="5" y="16"/>
                    <a:pt x="5" y="16"/>
                    <a:pt x="5" y="1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796" name="Freeform 8"/>
            <p:cNvSpPr/>
            <p:nvPr/>
          </p:nvSpPr>
          <p:spPr bwMode="auto">
            <a:xfrm>
              <a:off x="224" y="429"/>
              <a:ext cx="14" cy="69"/>
            </a:xfrm>
            <a:custGeom>
              <a:avLst/>
              <a:gdLst>
                <a:gd name="T0" fmla="*/ 0 w 4"/>
                <a:gd name="T1" fmla="*/ 3 h 23"/>
                <a:gd name="T2" fmla="*/ 0 w 4"/>
                <a:gd name="T3" fmla="*/ 20 h 23"/>
                <a:gd name="T4" fmla="*/ 4 w 4"/>
                <a:gd name="T5" fmla="*/ 20 h 23"/>
                <a:gd name="T6" fmla="*/ 4 w 4"/>
                <a:gd name="T7" fmla="*/ 3 h 23"/>
                <a:gd name="T8" fmla="*/ 0 w 4"/>
                <a:gd name="T9" fmla="*/ 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3">
                  <a:moveTo>
                    <a:pt x="0" y="3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23"/>
                    <a:pt x="4" y="23"/>
                    <a:pt x="4" y="20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797" name="Freeform 9"/>
            <p:cNvSpPr/>
            <p:nvPr/>
          </p:nvSpPr>
          <p:spPr bwMode="auto">
            <a:xfrm>
              <a:off x="220" y="524"/>
              <a:ext cx="14" cy="57"/>
            </a:xfrm>
            <a:custGeom>
              <a:avLst/>
              <a:gdLst>
                <a:gd name="T0" fmla="*/ 0 w 4"/>
                <a:gd name="T1" fmla="*/ 3 h 19"/>
                <a:gd name="T2" fmla="*/ 0 w 4"/>
                <a:gd name="T3" fmla="*/ 16 h 19"/>
                <a:gd name="T4" fmla="*/ 4 w 4"/>
                <a:gd name="T5" fmla="*/ 16 h 19"/>
                <a:gd name="T6" fmla="*/ 4 w 4"/>
                <a:gd name="T7" fmla="*/ 3 h 19"/>
                <a:gd name="T8" fmla="*/ 0 w 4"/>
                <a:gd name="T9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19">
                  <a:moveTo>
                    <a:pt x="0" y="3"/>
                  </a:moveTo>
                  <a:cubicBezTo>
                    <a:pt x="0" y="16"/>
                    <a:pt x="0" y="16"/>
                    <a:pt x="0" y="16"/>
                  </a:cubicBezTo>
                  <a:cubicBezTo>
                    <a:pt x="0" y="19"/>
                    <a:pt x="4" y="19"/>
                    <a:pt x="4" y="16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798" name="Freeform 10"/>
            <p:cNvSpPr/>
            <p:nvPr/>
          </p:nvSpPr>
          <p:spPr bwMode="auto">
            <a:xfrm>
              <a:off x="220" y="605"/>
              <a:ext cx="14" cy="65"/>
            </a:xfrm>
            <a:custGeom>
              <a:avLst/>
              <a:gdLst>
                <a:gd name="T0" fmla="*/ 0 w 4"/>
                <a:gd name="T1" fmla="*/ 3 h 22"/>
                <a:gd name="T2" fmla="*/ 0 w 4"/>
                <a:gd name="T3" fmla="*/ 19 h 22"/>
                <a:gd name="T4" fmla="*/ 4 w 4"/>
                <a:gd name="T5" fmla="*/ 19 h 22"/>
                <a:gd name="T6" fmla="*/ 4 w 4"/>
                <a:gd name="T7" fmla="*/ 3 h 22"/>
                <a:gd name="T8" fmla="*/ 0 w 4"/>
                <a:gd name="T9" fmla="*/ 3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2">
                  <a:moveTo>
                    <a:pt x="0" y="3"/>
                  </a:moveTo>
                  <a:cubicBezTo>
                    <a:pt x="0" y="19"/>
                    <a:pt x="0" y="19"/>
                    <a:pt x="0" y="19"/>
                  </a:cubicBezTo>
                  <a:cubicBezTo>
                    <a:pt x="0" y="22"/>
                    <a:pt x="4" y="22"/>
                    <a:pt x="4" y="19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799" name="Freeform 11"/>
            <p:cNvSpPr/>
            <p:nvPr/>
          </p:nvSpPr>
          <p:spPr bwMode="auto">
            <a:xfrm>
              <a:off x="213" y="688"/>
              <a:ext cx="28" cy="80"/>
            </a:xfrm>
            <a:custGeom>
              <a:avLst/>
              <a:gdLst>
                <a:gd name="T0" fmla="*/ 5 w 8"/>
                <a:gd name="T1" fmla="*/ 3 h 27"/>
                <a:gd name="T2" fmla="*/ 1 w 8"/>
                <a:gd name="T3" fmla="*/ 4 h 27"/>
                <a:gd name="T4" fmla="*/ 3 w 8"/>
                <a:gd name="T5" fmla="*/ 24 h 27"/>
                <a:gd name="T6" fmla="*/ 7 w 8"/>
                <a:gd name="T7" fmla="*/ 23 h 27"/>
                <a:gd name="T8" fmla="*/ 5 w 8"/>
                <a:gd name="T9" fmla="*/ 3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7">
                  <a:moveTo>
                    <a:pt x="5" y="3"/>
                  </a:moveTo>
                  <a:cubicBezTo>
                    <a:pt x="5" y="0"/>
                    <a:pt x="0" y="1"/>
                    <a:pt x="1" y="4"/>
                  </a:cubicBezTo>
                  <a:cubicBezTo>
                    <a:pt x="2" y="11"/>
                    <a:pt x="1" y="18"/>
                    <a:pt x="3" y="24"/>
                  </a:cubicBezTo>
                  <a:cubicBezTo>
                    <a:pt x="3" y="27"/>
                    <a:pt x="8" y="26"/>
                    <a:pt x="7" y="23"/>
                  </a:cubicBezTo>
                  <a:cubicBezTo>
                    <a:pt x="6" y="16"/>
                    <a:pt x="6" y="10"/>
                    <a:pt x="5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00" name="Freeform 12"/>
            <p:cNvSpPr/>
            <p:nvPr/>
          </p:nvSpPr>
          <p:spPr bwMode="auto">
            <a:xfrm>
              <a:off x="213" y="792"/>
              <a:ext cx="28" cy="74"/>
            </a:xfrm>
            <a:custGeom>
              <a:avLst/>
              <a:gdLst>
                <a:gd name="T0" fmla="*/ 3 w 8"/>
                <a:gd name="T1" fmla="*/ 3 h 25"/>
                <a:gd name="T2" fmla="*/ 1 w 8"/>
                <a:gd name="T3" fmla="*/ 21 h 25"/>
                <a:gd name="T4" fmla="*/ 5 w 8"/>
                <a:gd name="T5" fmla="*/ 22 h 25"/>
                <a:gd name="T6" fmla="*/ 7 w 8"/>
                <a:gd name="T7" fmla="*/ 4 h 25"/>
                <a:gd name="T8" fmla="*/ 3 w 8"/>
                <a:gd name="T9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5">
                  <a:moveTo>
                    <a:pt x="3" y="3"/>
                  </a:moveTo>
                  <a:cubicBezTo>
                    <a:pt x="2" y="9"/>
                    <a:pt x="2" y="15"/>
                    <a:pt x="1" y="21"/>
                  </a:cubicBezTo>
                  <a:cubicBezTo>
                    <a:pt x="0" y="24"/>
                    <a:pt x="4" y="25"/>
                    <a:pt x="5" y="22"/>
                  </a:cubicBezTo>
                  <a:cubicBezTo>
                    <a:pt x="6" y="16"/>
                    <a:pt x="6" y="10"/>
                    <a:pt x="7" y="4"/>
                  </a:cubicBezTo>
                  <a:cubicBezTo>
                    <a:pt x="8" y="1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01" name="Freeform 13"/>
            <p:cNvSpPr/>
            <p:nvPr/>
          </p:nvSpPr>
          <p:spPr bwMode="auto">
            <a:xfrm>
              <a:off x="213" y="887"/>
              <a:ext cx="21" cy="74"/>
            </a:xfrm>
            <a:custGeom>
              <a:avLst/>
              <a:gdLst>
                <a:gd name="T0" fmla="*/ 2 w 6"/>
                <a:gd name="T1" fmla="*/ 3 h 25"/>
                <a:gd name="T2" fmla="*/ 0 w 6"/>
                <a:gd name="T3" fmla="*/ 22 h 25"/>
                <a:gd name="T4" fmla="*/ 5 w 6"/>
                <a:gd name="T5" fmla="*/ 22 h 25"/>
                <a:gd name="T6" fmla="*/ 6 w 6"/>
                <a:gd name="T7" fmla="*/ 3 h 25"/>
                <a:gd name="T8" fmla="*/ 2 w 6"/>
                <a:gd name="T9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5">
                  <a:moveTo>
                    <a:pt x="2" y="3"/>
                  </a:moveTo>
                  <a:cubicBezTo>
                    <a:pt x="1" y="9"/>
                    <a:pt x="1" y="16"/>
                    <a:pt x="0" y="22"/>
                  </a:cubicBezTo>
                  <a:cubicBezTo>
                    <a:pt x="0" y="25"/>
                    <a:pt x="5" y="25"/>
                    <a:pt x="5" y="22"/>
                  </a:cubicBezTo>
                  <a:cubicBezTo>
                    <a:pt x="5" y="16"/>
                    <a:pt x="6" y="9"/>
                    <a:pt x="6" y="3"/>
                  </a:cubicBezTo>
                  <a:cubicBezTo>
                    <a:pt x="6" y="0"/>
                    <a:pt x="2" y="0"/>
                    <a:pt x="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02" name="Freeform 14"/>
            <p:cNvSpPr/>
            <p:nvPr/>
          </p:nvSpPr>
          <p:spPr bwMode="auto">
            <a:xfrm>
              <a:off x="213" y="981"/>
              <a:ext cx="25" cy="75"/>
            </a:xfrm>
            <a:custGeom>
              <a:avLst/>
              <a:gdLst>
                <a:gd name="T0" fmla="*/ 3 w 7"/>
                <a:gd name="T1" fmla="*/ 3 h 25"/>
                <a:gd name="T2" fmla="*/ 2 w 7"/>
                <a:gd name="T3" fmla="*/ 13 h 25"/>
                <a:gd name="T4" fmla="*/ 2 w 7"/>
                <a:gd name="T5" fmla="*/ 18 h 25"/>
                <a:gd name="T6" fmla="*/ 2 w 7"/>
                <a:gd name="T7" fmla="*/ 20 h 25"/>
                <a:gd name="T8" fmla="*/ 2 w 7"/>
                <a:gd name="T9" fmla="*/ 20 h 25"/>
                <a:gd name="T10" fmla="*/ 5 w 7"/>
                <a:gd name="T11" fmla="*/ 24 h 25"/>
                <a:gd name="T12" fmla="*/ 7 w 7"/>
                <a:gd name="T13" fmla="*/ 16 h 25"/>
                <a:gd name="T14" fmla="*/ 7 w 7"/>
                <a:gd name="T15" fmla="*/ 3 h 25"/>
                <a:gd name="T16" fmla="*/ 3 w 7"/>
                <a:gd name="T17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25">
                  <a:moveTo>
                    <a:pt x="3" y="3"/>
                  </a:moveTo>
                  <a:cubicBezTo>
                    <a:pt x="3" y="6"/>
                    <a:pt x="3" y="9"/>
                    <a:pt x="2" y="13"/>
                  </a:cubicBezTo>
                  <a:cubicBezTo>
                    <a:pt x="2" y="14"/>
                    <a:pt x="2" y="16"/>
                    <a:pt x="2" y="18"/>
                  </a:cubicBezTo>
                  <a:cubicBezTo>
                    <a:pt x="2" y="19"/>
                    <a:pt x="2" y="19"/>
                    <a:pt x="2" y="20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0" y="22"/>
                    <a:pt x="3" y="25"/>
                    <a:pt x="5" y="24"/>
                  </a:cubicBezTo>
                  <a:cubicBezTo>
                    <a:pt x="7" y="23"/>
                    <a:pt x="7" y="18"/>
                    <a:pt x="7" y="16"/>
                  </a:cubicBezTo>
                  <a:cubicBezTo>
                    <a:pt x="7" y="12"/>
                    <a:pt x="7" y="7"/>
                    <a:pt x="7" y="3"/>
                  </a:cubicBezTo>
                  <a:cubicBezTo>
                    <a:pt x="7" y="0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03" name="Freeform 15"/>
            <p:cNvSpPr/>
            <p:nvPr/>
          </p:nvSpPr>
          <p:spPr bwMode="auto">
            <a:xfrm>
              <a:off x="206" y="1079"/>
              <a:ext cx="28" cy="75"/>
            </a:xfrm>
            <a:custGeom>
              <a:avLst/>
              <a:gdLst>
                <a:gd name="T0" fmla="*/ 7 w 8"/>
                <a:gd name="T1" fmla="*/ 18 h 25"/>
                <a:gd name="T2" fmla="*/ 6 w 8"/>
                <a:gd name="T3" fmla="*/ 10 h 25"/>
                <a:gd name="T4" fmla="*/ 6 w 8"/>
                <a:gd name="T5" fmla="*/ 6 h 25"/>
                <a:gd name="T6" fmla="*/ 6 w 8"/>
                <a:gd name="T7" fmla="*/ 5 h 25"/>
                <a:gd name="T8" fmla="*/ 2 w 8"/>
                <a:gd name="T9" fmla="*/ 2 h 25"/>
                <a:gd name="T10" fmla="*/ 2 w 8"/>
                <a:gd name="T11" fmla="*/ 12 h 25"/>
                <a:gd name="T12" fmla="*/ 2 w 8"/>
                <a:gd name="T13" fmla="*/ 18 h 25"/>
                <a:gd name="T14" fmla="*/ 3 w 8"/>
                <a:gd name="T15" fmla="*/ 19 h 25"/>
                <a:gd name="T16" fmla="*/ 2 w 8"/>
                <a:gd name="T17" fmla="*/ 23 h 25"/>
                <a:gd name="T18" fmla="*/ 6 w 8"/>
                <a:gd name="T19" fmla="*/ 24 h 25"/>
                <a:gd name="T20" fmla="*/ 7 w 8"/>
                <a:gd name="T21" fmla="*/ 18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" h="25">
                  <a:moveTo>
                    <a:pt x="7" y="18"/>
                  </a:moveTo>
                  <a:cubicBezTo>
                    <a:pt x="7" y="15"/>
                    <a:pt x="7" y="13"/>
                    <a:pt x="6" y="10"/>
                  </a:cubicBezTo>
                  <a:cubicBezTo>
                    <a:pt x="6" y="8"/>
                    <a:pt x="6" y="7"/>
                    <a:pt x="6" y="6"/>
                  </a:cubicBezTo>
                  <a:cubicBezTo>
                    <a:pt x="6" y="5"/>
                    <a:pt x="6" y="4"/>
                    <a:pt x="6" y="5"/>
                  </a:cubicBezTo>
                  <a:cubicBezTo>
                    <a:pt x="7" y="2"/>
                    <a:pt x="3" y="0"/>
                    <a:pt x="2" y="2"/>
                  </a:cubicBezTo>
                  <a:cubicBezTo>
                    <a:pt x="0" y="5"/>
                    <a:pt x="2" y="9"/>
                    <a:pt x="2" y="12"/>
                  </a:cubicBezTo>
                  <a:cubicBezTo>
                    <a:pt x="2" y="14"/>
                    <a:pt x="2" y="16"/>
                    <a:pt x="2" y="18"/>
                  </a:cubicBezTo>
                  <a:cubicBezTo>
                    <a:pt x="3" y="18"/>
                    <a:pt x="3" y="19"/>
                    <a:pt x="3" y="19"/>
                  </a:cubicBezTo>
                  <a:cubicBezTo>
                    <a:pt x="2" y="20"/>
                    <a:pt x="1" y="21"/>
                    <a:pt x="2" y="23"/>
                  </a:cubicBezTo>
                  <a:cubicBezTo>
                    <a:pt x="3" y="24"/>
                    <a:pt x="5" y="25"/>
                    <a:pt x="6" y="24"/>
                  </a:cubicBezTo>
                  <a:cubicBezTo>
                    <a:pt x="8" y="22"/>
                    <a:pt x="7" y="20"/>
                    <a:pt x="7" y="1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04" name="Freeform 16"/>
            <p:cNvSpPr/>
            <p:nvPr/>
          </p:nvSpPr>
          <p:spPr bwMode="auto">
            <a:xfrm>
              <a:off x="213" y="1189"/>
              <a:ext cx="28" cy="101"/>
            </a:xfrm>
            <a:custGeom>
              <a:avLst/>
              <a:gdLst>
                <a:gd name="T0" fmla="*/ 7 w 8"/>
                <a:gd name="T1" fmla="*/ 30 h 34"/>
                <a:gd name="T2" fmla="*/ 6 w 8"/>
                <a:gd name="T3" fmla="*/ 3 h 34"/>
                <a:gd name="T4" fmla="*/ 2 w 8"/>
                <a:gd name="T5" fmla="*/ 3 h 34"/>
                <a:gd name="T6" fmla="*/ 2 w 8"/>
                <a:gd name="T7" fmla="*/ 25 h 34"/>
                <a:gd name="T8" fmla="*/ 1 w 8"/>
                <a:gd name="T9" fmla="*/ 28 h 34"/>
                <a:gd name="T10" fmla="*/ 3 w 8"/>
                <a:gd name="T11" fmla="*/ 32 h 34"/>
                <a:gd name="T12" fmla="*/ 7 w 8"/>
                <a:gd name="T13" fmla="*/ 3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34">
                  <a:moveTo>
                    <a:pt x="7" y="30"/>
                  </a:moveTo>
                  <a:cubicBezTo>
                    <a:pt x="5" y="21"/>
                    <a:pt x="6" y="12"/>
                    <a:pt x="6" y="3"/>
                  </a:cubicBezTo>
                  <a:cubicBezTo>
                    <a:pt x="6" y="0"/>
                    <a:pt x="2" y="0"/>
                    <a:pt x="2" y="3"/>
                  </a:cubicBezTo>
                  <a:cubicBezTo>
                    <a:pt x="1" y="10"/>
                    <a:pt x="1" y="18"/>
                    <a:pt x="2" y="25"/>
                  </a:cubicBezTo>
                  <a:cubicBezTo>
                    <a:pt x="1" y="25"/>
                    <a:pt x="0" y="26"/>
                    <a:pt x="1" y="28"/>
                  </a:cubicBezTo>
                  <a:cubicBezTo>
                    <a:pt x="2" y="29"/>
                    <a:pt x="2" y="31"/>
                    <a:pt x="3" y="32"/>
                  </a:cubicBezTo>
                  <a:cubicBezTo>
                    <a:pt x="5" y="34"/>
                    <a:pt x="8" y="32"/>
                    <a:pt x="7" y="3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05" name="Freeform 17"/>
            <p:cNvSpPr/>
            <p:nvPr/>
          </p:nvSpPr>
          <p:spPr bwMode="auto">
            <a:xfrm>
              <a:off x="213" y="1323"/>
              <a:ext cx="21" cy="59"/>
            </a:xfrm>
            <a:custGeom>
              <a:avLst/>
              <a:gdLst>
                <a:gd name="T0" fmla="*/ 2 w 6"/>
                <a:gd name="T1" fmla="*/ 3 h 20"/>
                <a:gd name="T2" fmla="*/ 0 w 6"/>
                <a:gd name="T3" fmla="*/ 17 h 20"/>
                <a:gd name="T4" fmla="*/ 5 w 6"/>
                <a:gd name="T5" fmla="*/ 17 h 20"/>
                <a:gd name="T6" fmla="*/ 6 w 6"/>
                <a:gd name="T7" fmla="*/ 3 h 20"/>
                <a:gd name="T8" fmla="*/ 2 w 6"/>
                <a:gd name="T9" fmla="*/ 3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0">
                  <a:moveTo>
                    <a:pt x="2" y="3"/>
                  </a:moveTo>
                  <a:cubicBezTo>
                    <a:pt x="1" y="8"/>
                    <a:pt x="1" y="12"/>
                    <a:pt x="0" y="17"/>
                  </a:cubicBezTo>
                  <a:cubicBezTo>
                    <a:pt x="0" y="20"/>
                    <a:pt x="5" y="20"/>
                    <a:pt x="5" y="17"/>
                  </a:cubicBezTo>
                  <a:cubicBezTo>
                    <a:pt x="5" y="12"/>
                    <a:pt x="6" y="8"/>
                    <a:pt x="6" y="3"/>
                  </a:cubicBezTo>
                  <a:cubicBezTo>
                    <a:pt x="6" y="0"/>
                    <a:pt x="2" y="0"/>
                    <a:pt x="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06" name="Freeform 18"/>
            <p:cNvSpPr/>
            <p:nvPr/>
          </p:nvSpPr>
          <p:spPr bwMode="auto">
            <a:xfrm>
              <a:off x="210" y="1415"/>
              <a:ext cx="24" cy="83"/>
            </a:xfrm>
            <a:custGeom>
              <a:avLst/>
              <a:gdLst>
                <a:gd name="T0" fmla="*/ 5 w 7"/>
                <a:gd name="T1" fmla="*/ 3 h 28"/>
                <a:gd name="T2" fmla="*/ 0 w 7"/>
                <a:gd name="T3" fmla="*/ 3 h 28"/>
                <a:gd name="T4" fmla="*/ 3 w 7"/>
                <a:gd name="T5" fmla="*/ 25 h 28"/>
                <a:gd name="T6" fmla="*/ 7 w 7"/>
                <a:gd name="T7" fmla="*/ 25 h 28"/>
                <a:gd name="T8" fmla="*/ 5 w 7"/>
                <a:gd name="T9" fmla="*/ 3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8">
                  <a:moveTo>
                    <a:pt x="5" y="3"/>
                  </a:moveTo>
                  <a:cubicBezTo>
                    <a:pt x="5" y="0"/>
                    <a:pt x="0" y="0"/>
                    <a:pt x="0" y="3"/>
                  </a:cubicBezTo>
                  <a:cubicBezTo>
                    <a:pt x="1" y="11"/>
                    <a:pt x="2" y="18"/>
                    <a:pt x="3" y="25"/>
                  </a:cubicBezTo>
                  <a:cubicBezTo>
                    <a:pt x="3" y="28"/>
                    <a:pt x="7" y="28"/>
                    <a:pt x="7" y="25"/>
                  </a:cubicBezTo>
                  <a:cubicBezTo>
                    <a:pt x="6" y="18"/>
                    <a:pt x="6" y="11"/>
                    <a:pt x="5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07" name="Freeform 19"/>
            <p:cNvSpPr/>
            <p:nvPr/>
          </p:nvSpPr>
          <p:spPr bwMode="auto">
            <a:xfrm>
              <a:off x="224" y="1530"/>
              <a:ext cx="21" cy="92"/>
            </a:xfrm>
            <a:custGeom>
              <a:avLst/>
              <a:gdLst>
                <a:gd name="T0" fmla="*/ 4 w 6"/>
                <a:gd name="T1" fmla="*/ 3 h 31"/>
                <a:gd name="T2" fmla="*/ 0 w 6"/>
                <a:gd name="T3" fmla="*/ 3 h 31"/>
                <a:gd name="T4" fmla="*/ 1 w 6"/>
                <a:gd name="T5" fmla="*/ 29 h 31"/>
                <a:gd name="T6" fmla="*/ 5 w 6"/>
                <a:gd name="T7" fmla="*/ 29 h 31"/>
                <a:gd name="T8" fmla="*/ 4 w 6"/>
                <a:gd name="T9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1">
                  <a:moveTo>
                    <a:pt x="4" y="3"/>
                  </a:moveTo>
                  <a:cubicBezTo>
                    <a:pt x="4" y="0"/>
                    <a:pt x="0" y="0"/>
                    <a:pt x="0" y="3"/>
                  </a:cubicBezTo>
                  <a:cubicBezTo>
                    <a:pt x="0" y="12"/>
                    <a:pt x="0" y="20"/>
                    <a:pt x="1" y="29"/>
                  </a:cubicBezTo>
                  <a:cubicBezTo>
                    <a:pt x="1" y="31"/>
                    <a:pt x="6" y="31"/>
                    <a:pt x="5" y="29"/>
                  </a:cubicBezTo>
                  <a:cubicBezTo>
                    <a:pt x="4" y="20"/>
                    <a:pt x="4" y="12"/>
                    <a:pt x="4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08" name="Freeform 20"/>
            <p:cNvSpPr/>
            <p:nvPr/>
          </p:nvSpPr>
          <p:spPr bwMode="auto">
            <a:xfrm>
              <a:off x="220" y="1664"/>
              <a:ext cx="18" cy="80"/>
            </a:xfrm>
            <a:custGeom>
              <a:avLst/>
              <a:gdLst>
                <a:gd name="T0" fmla="*/ 4 w 5"/>
                <a:gd name="T1" fmla="*/ 24 h 27"/>
                <a:gd name="T2" fmla="*/ 4 w 5"/>
                <a:gd name="T3" fmla="*/ 24 h 27"/>
                <a:gd name="T4" fmla="*/ 5 w 5"/>
                <a:gd name="T5" fmla="*/ 3 h 27"/>
                <a:gd name="T6" fmla="*/ 1 w 5"/>
                <a:gd name="T7" fmla="*/ 3 h 27"/>
                <a:gd name="T8" fmla="*/ 0 w 5"/>
                <a:gd name="T9" fmla="*/ 14 h 27"/>
                <a:gd name="T10" fmla="*/ 0 w 5"/>
                <a:gd name="T11" fmla="*/ 20 h 27"/>
                <a:gd name="T12" fmla="*/ 0 w 5"/>
                <a:gd name="T13" fmla="*/ 23 h 27"/>
                <a:gd name="T14" fmla="*/ 0 w 5"/>
                <a:gd name="T15" fmla="*/ 24 h 27"/>
                <a:gd name="T16" fmla="*/ 0 w 5"/>
                <a:gd name="T17" fmla="*/ 24 h 27"/>
                <a:gd name="T18" fmla="*/ 4 w 5"/>
                <a:gd name="T19" fmla="*/ 24 h 27"/>
                <a:gd name="T20" fmla="*/ 4 w 5"/>
                <a:gd name="T21" fmla="*/ 24 h 27"/>
                <a:gd name="T22" fmla="*/ 4 w 5"/>
                <a:gd name="T23" fmla="*/ 24 h 27"/>
                <a:gd name="T24" fmla="*/ 4 w 5"/>
                <a:gd name="T25" fmla="*/ 2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27">
                  <a:moveTo>
                    <a:pt x="4" y="24"/>
                  </a:moveTo>
                  <a:cubicBezTo>
                    <a:pt x="4" y="24"/>
                    <a:pt x="4" y="24"/>
                    <a:pt x="4" y="24"/>
                  </a:cubicBezTo>
                  <a:cubicBezTo>
                    <a:pt x="5" y="17"/>
                    <a:pt x="5" y="9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6"/>
                    <a:pt x="0" y="10"/>
                    <a:pt x="0" y="14"/>
                  </a:cubicBezTo>
                  <a:cubicBezTo>
                    <a:pt x="0" y="16"/>
                    <a:pt x="0" y="18"/>
                    <a:pt x="0" y="20"/>
                  </a:cubicBezTo>
                  <a:cubicBezTo>
                    <a:pt x="0" y="21"/>
                    <a:pt x="0" y="23"/>
                    <a:pt x="0" y="23"/>
                  </a:cubicBezTo>
                  <a:cubicBezTo>
                    <a:pt x="0" y="23"/>
                    <a:pt x="0" y="23"/>
                    <a:pt x="0" y="24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6"/>
                    <a:pt x="4" y="27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09" name="Freeform 21"/>
            <p:cNvSpPr/>
            <p:nvPr/>
          </p:nvSpPr>
          <p:spPr bwMode="auto">
            <a:xfrm>
              <a:off x="206" y="1762"/>
              <a:ext cx="21" cy="101"/>
            </a:xfrm>
            <a:custGeom>
              <a:avLst/>
              <a:gdLst>
                <a:gd name="T0" fmla="*/ 1 w 6"/>
                <a:gd name="T1" fmla="*/ 3 h 34"/>
                <a:gd name="T2" fmla="*/ 1 w 6"/>
                <a:gd name="T3" fmla="*/ 23 h 34"/>
                <a:gd name="T4" fmla="*/ 0 w 6"/>
                <a:gd name="T5" fmla="*/ 25 h 34"/>
                <a:gd name="T6" fmla="*/ 1 w 6"/>
                <a:gd name="T7" fmla="*/ 31 h 34"/>
                <a:gd name="T8" fmla="*/ 6 w 6"/>
                <a:gd name="T9" fmla="*/ 31 h 34"/>
                <a:gd name="T10" fmla="*/ 6 w 6"/>
                <a:gd name="T11" fmla="*/ 3 h 34"/>
                <a:gd name="T12" fmla="*/ 1 w 6"/>
                <a:gd name="T13" fmla="*/ 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34">
                  <a:moveTo>
                    <a:pt x="1" y="3"/>
                  </a:moveTo>
                  <a:cubicBezTo>
                    <a:pt x="1" y="23"/>
                    <a:pt x="1" y="23"/>
                    <a:pt x="1" y="23"/>
                  </a:cubicBezTo>
                  <a:cubicBezTo>
                    <a:pt x="1" y="24"/>
                    <a:pt x="0" y="24"/>
                    <a:pt x="0" y="25"/>
                  </a:cubicBezTo>
                  <a:cubicBezTo>
                    <a:pt x="1" y="27"/>
                    <a:pt x="1" y="29"/>
                    <a:pt x="1" y="31"/>
                  </a:cubicBezTo>
                  <a:cubicBezTo>
                    <a:pt x="2" y="34"/>
                    <a:pt x="6" y="34"/>
                    <a:pt x="6" y="31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10" name="Freeform 22"/>
            <p:cNvSpPr/>
            <p:nvPr/>
          </p:nvSpPr>
          <p:spPr bwMode="auto">
            <a:xfrm>
              <a:off x="213" y="1893"/>
              <a:ext cx="25" cy="86"/>
            </a:xfrm>
            <a:custGeom>
              <a:avLst/>
              <a:gdLst>
                <a:gd name="T0" fmla="*/ 6 w 7"/>
                <a:gd name="T1" fmla="*/ 25 h 29"/>
                <a:gd name="T2" fmla="*/ 5 w 7"/>
                <a:gd name="T3" fmla="*/ 3 h 29"/>
                <a:gd name="T4" fmla="*/ 0 w 7"/>
                <a:gd name="T5" fmla="*/ 3 h 29"/>
                <a:gd name="T6" fmla="*/ 2 w 7"/>
                <a:gd name="T7" fmla="*/ 26 h 29"/>
                <a:gd name="T8" fmla="*/ 6 w 7"/>
                <a:gd name="T9" fmla="*/ 25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9">
                  <a:moveTo>
                    <a:pt x="6" y="25"/>
                  </a:moveTo>
                  <a:cubicBezTo>
                    <a:pt x="4" y="18"/>
                    <a:pt x="5" y="10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10"/>
                    <a:pt x="0" y="19"/>
                    <a:pt x="2" y="26"/>
                  </a:cubicBezTo>
                  <a:cubicBezTo>
                    <a:pt x="2" y="29"/>
                    <a:pt x="7" y="28"/>
                    <a:pt x="6" y="2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11" name="Freeform 23"/>
            <p:cNvSpPr/>
            <p:nvPr/>
          </p:nvSpPr>
          <p:spPr bwMode="auto">
            <a:xfrm>
              <a:off x="213" y="2008"/>
              <a:ext cx="18" cy="89"/>
            </a:xfrm>
            <a:custGeom>
              <a:avLst/>
              <a:gdLst>
                <a:gd name="T0" fmla="*/ 0 w 5"/>
                <a:gd name="T1" fmla="*/ 3 h 30"/>
                <a:gd name="T2" fmla="*/ 0 w 5"/>
                <a:gd name="T3" fmla="*/ 27 h 30"/>
                <a:gd name="T4" fmla="*/ 5 w 5"/>
                <a:gd name="T5" fmla="*/ 27 h 30"/>
                <a:gd name="T6" fmla="*/ 5 w 5"/>
                <a:gd name="T7" fmla="*/ 3 h 30"/>
                <a:gd name="T8" fmla="*/ 0 w 5"/>
                <a:gd name="T9" fmla="*/ 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0">
                  <a:moveTo>
                    <a:pt x="0" y="3"/>
                  </a:moveTo>
                  <a:cubicBezTo>
                    <a:pt x="0" y="27"/>
                    <a:pt x="0" y="27"/>
                    <a:pt x="0" y="27"/>
                  </a:cubicBezTo>
                  <a:cubicBezTo>
                    <a:pt x="0" y="30"/>
                    <a:pt x="5" y="30"/>
                    <a:pt x="5" y="27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12" name="Freeform 24"/>
            <p:cNvSpPr/>
            <p:nvPr/>
          </p:nvSpPr>
          <p:spPr bwMode="auto">
            <a:xfrm>
              <a:off x="217" y="2127"/>
              <a:ext cx="24" cy="89"/>
            </a:xfrm>
            <a:custGeom>
              <a:avLst/>
              <a:gdLst>
                <a:gd name="T0" fmla="*/ 6 w 7"/>
                <a:gd name="T1" fmla="*/ 26 h 30"/>
                <a:gd name="T2" fmla="*/ 5 w 7"/>
                <a:gd name="T3" fmla="*/ 3 h 30"/>
                <a:gd name="T4" fmla="*/ 1 w 7"/>
                <a:gd name="T5" fmla="*/ 3 h 30"/>
                <a:gd name="T6" fmla="*/ 2 w 7"/>
                <a:gd name="T7" fmla="*/ 27 h 30"/>
                <a:gd name="T8" fmla="*/ 6 w 7"/>
                <a:gd name="T9" fmla="*/ 26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0">
                  <a:moveTo>
                    <a:pt x="6" y="26"/>
                  </a:moveTo>
                  <a:cubicBezTo>
                    <a:pt x="4" y="19"/>
                    <a:pt x="5" y="10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11"/>
                    <a:pt x="0" y="20"/>
                    <a:pt x="2" y="27"/>
                  </a:cubicBezTo>
                  <a:cubicBezTo>
                    <a:pt x="2" y="30"/>
                    <a:pt x="7" y="29"/>
                    <a:pt x="6" y="2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13" name="Freeform 25"/>
            <p:cNvSpPr/>
            <p:nvPr/>
          </p:nvSpPr>
          <p:spPr bwMode="auto">
            <a:xfrm>
              <a:off x="224" y="2246"/>
              <a:ext cx="14" cy="109"/>
            </a:xfrm>
            <a:custGeom>
              <a:avLst/>
              <a:gdLst>
                <a:gd name="T0" fmla="*/ 0 w 4"/>
                <a:gd name="T1" fmla="*/ 3 h 37"/>
                <a:gd name="T2" fmla="*/ 0 w 4"/>
                <a:gd name="T3" fmla="*/ 34 h 37"/>
                <a:gd name="T4" fmla="*/ 4 w 4"/>
                <a:gd name="T5" fmla="*/ 34 h 37"/>
                <a:gd name="T6" fmla="*/ 4 w 4"/>
                <a:gd name="T7" fmla="*/ 3 h 37"/>
                <a:gd name="T8" fmla="*/ 0 w 4"/>
                <a:gd name="T9" fmla="*/ 3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37">
                  <a:moveTo>
                    <a:pt x="0" y="3"/>
                  </a:moveTo>
                  <a:cubicBezTo>
                    <a:pt x="0" y="34"/>
                    <a:pt x="0" y="34"/>
                    <a:pt x="0" y="34"/>
                  </a:cubicBezTo>
                  <a:cubicBezTo>
                    <a:pt x="0" y="37"/>
                    <a:pt x="4" y="37"/>
                    <a:pt x="4" y="34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14" name="Freeform 26"/>
            <p:cNvSpPr/>
            <p:nvPr/>
          </p:nvSpPr>
          <p:spPr bwMode="auto">
            <a:xfrm>
              <a:off x="210" y="2370"/>
              <a:ext cx="28" cy="107"/>
            </a:xfrm>
            <a:custGeom>
              <a:avLst/>
              <a:gdLst>
                <a:gd name="T0" fmla="*/ 7 w 8"/>
                <a:gd name="T1" fmla="*/ 3 h 36"/>
                <a:gd name="T2" fmla="*/ 3 w 8"/>
                <a:gd name="T3" fmla="*/ 3 h 36"/>
                <a:gd name="T4" fmla="*/ 0 w 8"/>
                <a:gd name="T5" fmla="*/ 32 h 36"/>
                <a:gd name="T6" fmla="*/ 5 w 8"/>
                <a:gd name="T7" fmla="*/ 33 h 36"/>
                <a:gd name="T8" fmla="*/ 7 w 8"/>
                <a:gd name="T9" fmla="*/ 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6">
                  <a:moveTo>
                    <a:pt x="7" y="3"/>
                  </a:moveTo>
                  <a:cubicBezTo>
                    <a:pt x="7" y="0"/>
                    <a:pt x="3" y="0"/>
                    <a:pt x="3" y="3"/>
                  </a:cubicBezTo>
                  <a:cubicBezTo>
                    <a:pt x="3" y="12"/>
                    <a:pt x="4" y="23"/>
                    <a:pt x="0" y="32"/>
                  </a:cubicBezTo>
                  <a:cubicBezTo>
                    <a:pt x="0" y="35"/>
                    <a:pt x="4" y="36"/>
                    <a:pt x="5" y="33"/>
                  </a:cubicBezTo>
                  <a:cubicBezTo>
                    <a:pt x="8" y="24"/>
                    <a:pt x="7" y="12"/>
                    <a:pt x="7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15" name="Freeform 27"/>
            <p:cNvSpPr/>
            <p:nvPr/>
          </p:nvSpPr>
          <p:spPr bwMode="auto">
            <a:xfrm>
              <a:off x="213" y="2492"/>
              <a:ext cx="28" cy="83"/>
            </a:xfrm>
            <a:custGeom>
              <a:avLst/>
              <a:gdLst>
                <a:gd name="T0" fmla="*/ 5 w 8"/>
                <a:gd name="T1" fmla="*/ 23 h 28"/>
                <a:gd name="T2" fmla="*/ 5 w 8"/>
                <a:gd name="T3" fmla="*/ 3 h 28"/>
                <a:gd name="T4" fmla="*/ 0 w 8"/>
                <a:gd name="T5" fmla="*/ 3 h 28"/>
                <a:gd name="T6" fmla="*/ 0 w 8"/>
                <a:gd name="T7" fmla="*/ 19 h 28"/>
                <a:gd name="T8" fmla="*/ 4 w 8"/>
                <a:gd name="T9" fmla="*/ 27 h 28"/>
                <a:gd name="T10" fmla="*/ 5 w 8"/>
                <a:gd name="T11" fmla="*/ 23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28">
                  <a:moveTo>
                    <a:pt x="5" y="23"/>
                  </a:moveTo>
                  <a:cubicBezTo>
                    <a:pt x="4" y="23"/>
                    <a:pt x="5" y="5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8"/>
                    <a:pt x="0" y="14"/>
                    <a:pt x="0" y="19"/>
                  </a:cubicBezTo>
                  <a:cubicBezTo>
                    <a:pt x="1" y="22"/>
                    <a:pt x="1" y="27"/>
                    <a:pt x="4" y="27"/>
                  </a:cubicBezTo>
                  <a:cubicBezTo>
                    <a:pt x="7" y="28"/>
                    <a:pt x="8" y="23"/>
                    <a:pt x="5" y="2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16" name="Freeform 28"/>
            <p:cNvSpPr/>
            <p:nvPr/>
          </p:nvSpPr>
          <p:spPr bwMode="auto">
            <a:xfrm>
              <a:off x="213" y="2614"/>
              <a:ext cx="28" cy="89"/>
            </a:xfrm>
            <a:custGeom>
              <a:avLst/>
              <a:gdLst>
                <a:gd name="T0" fmla="*/ 3 w 8"/>
                <a:gd name="T1" fmla="*/ 2 h 30"/>
                <a:gd name="T2" fmla="*/ 2 w 8"/>
                <a:gd name="T3" fmla="*/ 27 h 30"/>
                <a:gd name="T4" fmla="*/ 6 w 8"/>
                <a:gd name="T5" fmla="*/ 27 h 30"/>
                <a:gd name="T6" fmla="*/ 7 w 8"/>
                <a:gd name="T7" fmla="*/ 4 h 30"/>
                <a:gd name="T8" fmla="*/ 3 w 8"/>
                <a:gd name="T9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0">
                  <a:moveTo>
                    <a:pt x="3" y="2"/>
                  </a:moveTo>
                  <a:cubicBezTo>
                    <a:pt x="0" y="10"/>
                    <a:pt x="1" y="19"/>
                    <a:pt x="2" y="27"/>
                  </a:cubicBezTo>
                  <a:cubicBezTo>
                    <a:pt x="2" y="30"/>
                    <a:pt x="6" y="30"/>
                    <a:pt x="6" y="27"/>
                  </a:cubicBezTo>
                  <a:cubicBezTo>
                    <a:pt x="6" y="20"/>
                    <a:pt x="4" y="11"/>
                    <a:pt x="7" y="4"/>
                  </a:cubicBezTo>
                  <a:cubicBezTo>
                    <a:pt x="8" y="1"/>
                    <a:pt x="4" y="0"/>
                    <a:pt x="3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17" name="Freeform 29"/>
            <p:cNvSpPr/>
            <p:nvPr/>
          </p:nvSpPr>
          <p:spPr bwMode="auto">
            <a:xfrm>
              <a:off x="217" y="2735"/>
              <a:ext cx="21" cy="107"/>
            </a:xfrm>
            <a:custGeom>
              <a:avLst/>
              <a:gdLst>
                <a:gd name="T0" fmla="*/ 6 w 6"/>
                <a:gd name="T1" fmla="*/ 3 h 36"/>
                <a:gd name="T2" fmla="*/ 2 w 6"/>
                <a:gd name="T3" fmla="*/ 3 h 36"/>
                <a:gd name="T4" fmla="*/ 1 w 6"/>
                <a:gd name="T5" fmla="*/ 33 h 36"/>
                <a:gd name="T6" fmla="*/ 5 w 6"/>
                <a:gd name="T7" fmla="*/ 33 h 36"/>
                <a:gd name="T8" fmla="*/ 6 w 6"/>
                <a:gd name="T9" fmla="*/ 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6">
                  <a:moveTo>
                    <a:pt x="6" y="3"/>
                  </a:moveTo>
                  <a:cubicBezTo>
                    <a:pt x="6" y="0"/>
                    <a:pt x="2" y="0"/>
                    <a:pt x="2" y="3"/>
                  </a:cubicBezTo>
                  <a:cubicBezTo>
                    <a:pt x="1" y="13"/>
                    <a:pt x="0" y="23"/>
                    <a:pt x="1" y="33"/>
                  </a:cubicBezTo>
                  <a:cubicBezTo>
                    <a:pt x="1" y="36"/>
                    <a:pt x="5" y="36"/>
                    <a:pt x="5" y="33"/>
                  </a:cubicBezTo>
                  <a:cubicBezTo>
                    <a:pt x="4" y="23"/>
                    <a:pt x="6" y="13"/>
                    <a:pt x="6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18" name="Freeform 30"/>
            <p:cNvSpPr/>
            <p:nvPr/>
          </p:nvSpPr>
          <p:spPr bwMode="auto">
            <a:xfrm>
              <a:off x="210" y="2860"/>
              <a:ext cx="28" cy="104"/>
            </a:xfrm>
            <a:custGeom>
              <a:avLst/>
              <a:gdLst>
                <a:gd name="T0" fmla="*/ 8 w 8"/>
                <a:gd name="T1" fmla="*/ 3 h 35"/>
                <a:gd name="T2" fmla="*/ 4 w 8"/>
                <a:gd name="T3" fmla="*/ 3 h 35"/>
                <a:gd name="T4" fmla="*/ 3 w 8"/>
                <a:gd name="T5" fmla="*/ 32 h 35"/>
                <a:gd name="T6" fmla="*/ 7 w 8"/>
                <a:gd name="T7" fmla="*/ 31 h 35"/>
                <a:gd name="T8" fmla="*/ 8 w 8"/>
                <a:gd name="T9" fmla="*/ 3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5">
                  <a:moveTo>
                    <a:pt x="8" y="3"/>
                  </a:moveTo>
                  <a:cubicBezTo>
                    <a:pt x="8" y="0"/>
                    <a:pt x="4" y="0"/>
                    <a:pt x="4" y="3"/>
                  </a:cubicBezTo>
                  <a:cubicBezTo>
                    <a:pt x="3" y="13"/>
                    <a:pt x="0" y="23"/>
                    <a:pt x="3" y="32"/>
                  </a:cubicBezTo>
                  <a:cubicBezTo>
                    <a:pt x="3" y="35"/>
                    <a:pt x="8" y="34"/>
                    <a:pt x="7" y="31"/>
                  </a:cubicBezTo>
                  <a:cubicBezTo>
                    <a:pt x="5" y="22"/>
                    <a:pt x="8" y="12"/>
                    <a:pt x="8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19" name="Freeform 31"/>
            <p:cNvSpPr/>
            <p:nvPr/>
          </p:nvSpPr>
          <p:spPr bwMode="auto">
            <a:xfrm>
              <a:off x="206" y="3014"/>
              <a:ext cx="25" cy="98"/>
            </a:xfrm>
            <a:custGeom>
              <a:avLst/>
              <a:gdLst>
                <a:gd name="T0" fmla="*/ 6 w 7"/>
                <a:gd name="T1" fmla="*/ 24 h 33"/>
                <a:gd name="T2" fmla="*/ 5 w 7"/>
                <a:gd name="T3" fmla="*/ 3 h 33"/>
                <a:gd name="T4" fmla="*/ 0 w 7"/>
                <a:gd name="T5" fmla="*/ 3 h 33"/>
                <a:gd name="T6" fmla="*/ 1 w 7"/>
                <a:gd name="T7" fmla="*/ 30 h 33"/>
                <a:gd name="T8" fmla="*/ 6 w 7"/>
                <a:gd name="T9" fmla="*/ 32 h 33"/>
                <a:gd name="T10" fmla="*/ 7 w 7"/>
                <a:gd name="T11" fmla="*/ 26 h 33"/>
                <a:gd name="T12" fmla="*/ 6 w 7"/>
                <a:gd name="T13" fmla="*/ 24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3">
                  <a:moveTo>
                    <a:pt x="6" y="24"/>
                  </a:moveTo>
                  <a:cubicBezTo>
                    <a:pt x="6" y="17"/>
                    <a:pt x="6" y="10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1" y="12"/>
                    <a:pt x="1" y="21"/>
                    <a:pt x="1" y="30"/>
                  </a:cubicBezTo>
                  <a:cubicBezTo>
                    <a:pt x="1" y="33"/>
                    <a:pt x="4" y="33"/>
                    <a:pt x="6" y="32"/>
                  </a:cubicBezTo>
                  <a:cubicBezTo>
                    <a:pt x="7" y="30"/>
                    <a:pt x="7" y="28"/>
                    <a:pt x="7" y="26"/>
                  </a:cubicBezTo>
                  <a:cubicBezTo>
                    <a:pt x="7" y="25"/>
                    <a:pt x="7" y="25"/>
                    <a:pt x="6" y="2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20" name="Freeform 32"/>
            <p:cNvSpPr/>
            <p:nvPr/>
          </p:nvSpPr>
          <p:spPr bwMode="auto">
            <a:xfrm>
              <a:off x="210" y="3166"/>
              <a:ext cx="24" cy="92"/>
            </a:xfrm>
            <a:custGeom>
              <a:avLst/>
              <a:gdLst>
                <a:gd name="T0" fmla="*/ 3 w 7"/>
                <a:gd name="T1" fmla="*/ 3 h 31"/>
                <a:gd name="T2" fmla="*/ 2 w 7"/>
                <a:gd name="T3" fmla="*/ 17 h 31"/>
                <a:gd name="T4" fmla="*/ 1 w 7"/>
                <a:gd name="T5" fmla="*/ 24 h 31"/>
                <a:gd name="T6" fmla="*/ 1 w 7"/>
                <a:gd name="T7" fmla="*/ 27 h 31"/>
                <a:gd name="T8" fmla="*/ 0 w 7"/>
                <a:gd name="T9" fmla="*/ 28 h 31"/>
                <a:gd name="T10" fmla="*/ 1 w 7"/>
                <a:gd name="T11" fmla="*/ 29 h 31"/>
                <a:gd name="T12" fmla="*/ 4 w 7"/>
                <a:gd name="T13" fmla="*/ 30 h 31"/>
                <a:gd name="T14" fmla="*/ 6 w 7"/>
                <a:gd name="T15" fmla="*/ 20 h 31"/>
                <a:gd name="T16" fmla="*/ 7 w 7"/>
                <a:gd name="T17" fmla="*/ 3 h 31"/>
                <a:gd name="T18" fmla="*/ 3 w 7"/>
                <a:gd name="T19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" h="31">
                  <a:moveTo>
                    <a:pt x="3" y="3"/>
                  </a:moveTo>
                  <a:cubicBezTo>
                    <a:pt x="2" y="7"/>
                    <a:pt x="2" y="12"/>
                    <a:pt x="2" y="17"/>
                  </a:cubicBezTo>
                  <a:cubicBezTo>
                    <a:pt x="1" y="19"/>
                    <a:pt x="1" y="22"/>
                    <a:pt x="1" y="24"/>
                  </a:cubicBezTo>
                  <a:cubicBezTo>
                    <a:pt x="1" y="25"/>
                    <a:pt x="0" y="27"/>
                    <a:pt x="1" y="27"/>
                  </a:cubicBezTo>
                  <a:cubicBezTo>
                    <a:pt x="0" y="27"/>
                    <a:pt x="0" y="28"/>
                    <a:pt x="0" y="28"/>
                  </a:cubicBezTo>
                  <a:cubicBezTo>
                    <a:pt x="0" y="28"/>
                    <a:pt x="0" y="29"/>
                    <a:pt x="1" y="29"/>
                  </a:cubicBezTo>
                  <a:cubicBezTo>
                    <a:pt x="1" y="30"/>
                    <a:pt x="3" y="31"/>
                    <a:pt x="4" y="30"/>
                  </a:cubicBezTo>
                  <a:cubicBezTo>
                    <a:pt x="6" y="28"/>
                    <a:pt x="6" y="23"/>
                    <a:pt x="6" y="20"/>
                  </a:cubicBezTo>
                  <a:cubicBezTo>
                    <a:pt x="6" y="14"/>
                    <a:pt x="7" y="9"/>
                    <a:pt x="7" y="3"/>
                  </a:cubicBezTo>
                  <a:cubicBezTo>
                    <a:pt x="7" y="0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21" name="Freeform 33"/>
            <p:cNvSpPr/>
            <p:nvPr/>
          </p:nvSpPr>
          <p:spPr bwMode="auto">
            <a:xfrm>
              <a:off x="213" y="3290"/>
              <a:ext cx="28" cy="101"/>
            </a:xfrm>
            <a:custGeom>
              <a:avLst/>
              <a:gdLst>
                <a:gd name="T0" fmla="*/ 7 w 8"/>
                <a:gd name="T1" fmla="*/ 25 h 34"/>
                <a:gd name="T2" fmla="*/ 5 w 8"/>
                <a:gd name="T3" fmla="*/ 3 h 34"/>
                <a:gd name="T4" fmla="*/ 0 w 8"/>
                <a:gd name="T5" fmla="*/ 3 h 34"/>
                <a:gd name="T6" fmla="*/ 2 w 8"/>
                <a:gd name="T7" fmla="*/ 17 h 34"/>
                <a:gd name="T8" fmla="*/ 3 w 8"/>
                <a:gd name="T9" fmla="*/ 25 h 34"/>
                <a:gd name="T10" fmla="*/ 3 w 8"/>
                <a:gd name="T11" fmla="*/ 29 h 34"/>
                <a:gd name="T12" fmla="*/ 3 w 8"/>
                <a:gd name="T13" fmla="*/ 29 h 34"/>
                <a:gd name="T14" fmla="*/ 3 w 8"/>
                <a:gd name="T15" fmla="*/ 31 h 34"/>
                <a:gd name="T16" fmla="*/ 7 w 8"/>
                <a:gd name="T17" fmla="*/ 32 h 34"/>
                <a:gd name="T18" fmla="*/ 7 w 8"/>
                <a:gd name="T19" fmla="*/ 25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" h="34">
                  <a:moveTo>
                    <a:pt x="7" y="25"/>
                  </a:moveTo>
                  <a:cubicBezTo>
                    <a:pt x="7" y="18"/>
                    <a:pt x="5" y="10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1" y="8"/>
                    <a:pt x="1" y="12"/>
                    <a:pt x="2" y="17"/>
                  </a:cubicBezTo>
                  <a:cubicBezTo>
                    <a:pt x="2" y="20"/>
                    <a:pt x="3" y="23"/>
                    <a:pt x="3" y="25"/>
                  </a:cubicBezTo>
                  <a:cubicBezTo>
                    <a:pt x="3" y="27"/>
                    <a:pt x="3" y="28"/>
                    <a:pt x="3" y="29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3" y="30"/>
                    <a:pt x="2" y="31"/>
                    <a:pt x="3" y="31"/>
                  </a:cubicBezTo>
                  <a:cubicBezTo>
                    <a:pt x="4" y="33"/>
                    <a:pt x="6" y="34"/>
                    <a:pt x="7" y="32"/>
                  </a:cubicBezTo>
                  <a:cubicBezTo>
                    <a:pt x="8" y="30"/>
                    <a:pt x="8" y="28"/>
                    <a:pt x="7" y="2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22" name="Freeform 34"/>
            <p:cNvSpPr/>
            <p:nvPr/>
          </p:nvSpPr>
          <p:spPr bwMode="auto">
            <a:xfrm>
              <a:off x="217" y="3427"/>
              <a:ext cx="28" cy="110"/>
            </a:xfrm>
            <a:custGeom>
              <a:avLst/>
              <a:gdLst>
                <a:gd name="T0" fmla="*/ 6 w 8"/>
                <a:gd name="T1" fmla="*/ 30 h 37"/>
                <a:gd name="T2" fmla="*/ 6 w 8"/>
                <a:gd name="T3" fmla="*/ 29 h 37"/>
                <a:gd name="T4" fmla="*/ 6 w 8"/>
                <a:gd name="T5" fmla="*/ 20 h 37"/>
                <a:gd name="T6" fmla="*/ 7 w 8"/>
                <a:gd name="T7" fmla="*/ 4 h 37"/>
                <a:gd name="T8" fmla="*/ 3 w 8"/>
                <a:gd name="T9" fmla="*/ 3 h 37"/>
                <a:gd name="T10" fmla="*/ 1 w 8"/>
                <a:gd name="T11" fmla="*/ 20 h 37"/>
                <a:gd name="T12" fmla="*/ 3 w 8"/>
                <a:gd name="T13" fmla="*/ 35 h 37"/>
                <a:gd name="T14" fmla="*/ 7 w 8"/>
                <a:gd name="T15" fmla="*/ 33 h 37"/>
                <a:gd name="T16" fmla="*/ 6 w 8"/>
                <a:gd name="T17" fmla="*/ 3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" h="37">
                  <a:moveTo>
                    <a:pt x="6" y="30"/>
                  </a:moveTo>
                  <a:cubicBezTo>
                    <a:pt x="6" y="30"/>
                    <a:pt x="6" y="29"/>
                    <a:pt x="6" y="29"/>
                  </a:cubicBezTo>
                  <a:cubicBezTo>
                    <a:pt x="5" y="26"/>
                    <a:pt x="6" y="22"/>
                    <a:pt x="6" y="20"/>
                  </a:cubicBezTo>
                  <a:cubicBezTo>
                    <a:pt x="6" y="15"/>
                    <a:pt x="6" y="9"/>
                    <a:pt x="7" y="4"/>
                  </a:cubicBezTo>
                  <a:cubicBezTo>
                    <a:pt x="8" y="1"/>
                    <a:pt x="3" y="0"/>
                    <a:pt x="3" y="3"/>
                  </a:cubicBezTo>
                  <a:cubicBezTo>
                    <a:pt x="2" y="8"/>
                    <a:pt x="1" y="14"/>
                    <a:pt x="1" y="20"/>
                  </a:cubicBezTo>
                  <a:cubicBezTo>
                    <a:pt x="1" y="24"/>
                    <a:pt x="0" y="32"/>
                    <a:pt x="3" y="35"/>
                  </a:cubicBezTo>
                  <a:cubicBezTo>
                    <a:pt x="5" y="37"/>
                    <a:pt x="8" y="35"/>
                    <a:pt x="7" y="33"/>
                  </a:cubicBezTo>
                  <a:cubicBezTo>
                    <a:pt x="7" y="32"/>
                    <a:pt x="6" y="31"/>
                    <a:pt x="6" y="3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23" name="Freeform 35"/>
            <p:cNvSpPr/>
            <p:nvPr/>
          </p:nvSpPr>
          <p:spPr bwMode="auto">
            <a:xfrm>
              <a:off x="217" y="3590"/>
              <a:ext cx="24" cy="92"/>
            </a:xfrm>
            <a:custGeom>
              <a:avLst/>
              <a:gdLst>
                <a:gd name="T0" fmla="*/ 6 w 7"/>
                <a:gd name="T1" fmla="*/ 27 h 31"/>
                <a:gd name="T2" fmla="*/ 5 w 7"/>
                <a:gd name="T3" fmla="*/ 3 h 31"/>
                <a:gd name="T4" fmla="*/ 1 w 7"/>
                <a:gd name="T5" fmla="*/ 3 h 31"/>
                <a:gd name="T6" fmla="*/ 2 w 7"/>
                <a:gd name="T7" fmla="*/ 28 h 31"/>
                <a:gd name="T8" fmla="*/ 6 w 7"/>
                <a:gd name="T9" fmla="*/ 2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1">
                  <a:moveTo>
                    <a:pt x="6" y="27"/>
                  </a:moveTo>
                  <a:cubicBezTo>
                    <a:pt x="4" y="19"/>
                    <a:pt x="5" y="11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11"/>
                    <a:pt x="0" y="20"/>
                    <a:pt x="2" y="28"/>
                  </a:cubicBezTo>
                  <a:cubicBezTo>
                    <a:pt x="2" y="31"/>
                    <a:pt x="7" y="30"/>
                    <a:pt x="6" y="2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24" name="Freeform 36"/>
            <p:cNvSpPr/>
            <p:nvPr/>
          </p:nvSpPr>
          <p:spPr bwMode="auto">
            <a:xfrm>
              <a:off x="217" y="3721"/>
              <a:ext cx="24" cy="95"/>
            </a:xfrm>
            <a:custGeom>
              <a:avLst/>
              <a:gdLst>
                <a:gd name="T0" fmla="*/ 2 w 7"/>
                <a:gd name="T1" fmla="*/ 3 h 32"/>
                <a:gd name="T2" fmla="*/ 1 w 7"/>
                <a:gd name="T3" fmla="*/ 29 h 32"/>
                <a:gd name="T4" fmla="*/ 5 w 7"/>
                <a:gd name="T5" fmla="*/ 29 h 32"/>
                <a:gd name="T6" fmla="*/ 6 w 7"/>
                <a:gd name="T7" fmla="*/ 3 h 32"/>
                <a:gd name="T8" fmla="*/ 2 w 7"/>
                <a:gd name="T9" fmla="*/ 3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2">
                  <a:moveTo>
                    <a:pt x="2" y="3"/>
                  </a:moveTo>
                  <a:cubicBezTo>
                    <a:pt x="0" y="12"/>
                    <a:pt x="1" y="20"/>
                    <a:pt x="1" y="29"/>
                  </a:cubicBezTo>
                  <a:cubicBezTo>
                    <a:pt x="1" y="32"/>
                    <a:pt x="5" y="32"/>
                    <a:pt x="5" y="29"/>
                  </a:cubicBezTo>
                  <a:cubicBezTo>
                    <a:pt x="5" y="20"/>
                    <a:pt x="5" y="12"/>
                    <a:pt x="6" y="3"/>
                  </a:cubicBezTo>
                  <a:cubicBezTo>
                    <a:pt x="7" y="0"/>
                    <a:pt x="2" y="0"/>
                    <a:pt x="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25" name="Freeform 37"/>
            <p:cNvSpPr/>
            <p:nvPr/>
          </p:nvSpPr>
          <p:spPr bwMode="auto">
            <a:xfrm>
              <a:off x="210" y="3842"/>
              <a:ext cx="28" cy="95"/>
            </a:xfrm>
            <a:custGeom>
              <a:avLst/>
              <a:gdLst>
                <a:gd name="T0" fmla="*/ 7 w 8"/>
                <a:gd name="T1" fmla="*/ 28 h 32"/>
                <a:gd name="T2" fmla="*/ 6 w 8"/>
                <a:gd name="T3" fmla="*/ 3 h 32"/>
                <a:gd name="T4" fmla="*/ 1 w 8"/>
                <a:gd name="T5" fmla="*/ 3 h 32"/>
                <a:gd name="T6" fmla="*/ 3 w 8"/>
                <a:gd name="T7" fmla="*/ 29 h 32"/>
                <a:gd name="T8" fmla="*/ 7 w 8"/>
                <a:gd name="T9" fmla="*/ 28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2">
                  <a:moveTo>
                    <a:pt x="7" y="28"/>
                  </a:moveTo>
                  <a:cubicBezTo>
                    <a:pt x="5" y="21"/>
                    <a:pt x="6" y="11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12"/>
                    <a:pt x="0" y="21"/>
                    <a:pt x="3" y="29"/>
                  </a:cubicBezTo>
                  <a:cubicBezTo>
                    <a:pt x="3" y="32"/>
                    <a:pt x="8" y="31"/>
                    <a:pt x="7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26" name="Freeform 38"/>
            <p:cNvSpPr/>
            <p:nvPr/>
          </p:nvSpPr>
          <p:spPr bwMode="auto">
            <a:xfrm>
              <a:off x="217" y="3967"/>
              <a:ext cx="24" cy="56"/>
            </a:xfrm>
            <a:custGeom>
              <a:avLst/>
              <a:gdLst>
                <a:gd name="T0" fmla="*/ 6 w 7"/>
                <a:gd name="T1" fmla="*/ 15 h 19"/>
                <a:gd name="T2" fmla="*/ 5 w 7"/>
                <a:gd name="T3" fmla="*/ 3 h 19"/>
                <a:gd name="T4" fmla="*/ 1 w 7"/>
                <a:gd name="T5" fmla="*/ 3 h 19"/>
                <a:gd name="T6" fmla="*/ 2 w 7"/>
                <a:gd name="T7" fmla="*/ 16 h 19"/>
                <a:gd name="T8" fmla="*/ 6 w 7"/>
                <a:gd name="T9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19">
                  <a:moveTo>
                    <a:pt x="6" y="15"/>
                  </a:moveTo>
                  <a:cubicBezTo>
                    <a:pt x="5" y="11"/>
                    <a:pt x="5" y="7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7"/>
                    <a:pt x="0" y="12"/>
                    <a:pt x="2" y="16"/>
                  </a:cubicBezTo>
                  <a:cubicBezTo>
                    <a:pt x="2" y="19"/>
                    <a:pt x="7" y="17"/>
                    <a:pt x="6" y="1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27" name="Freeform 39"/>
            <p:cNvSpPr/>
            <p:nvPr/>
          </p:nvSpPr>
          <p:spPr bwMode="auto">
            <a:xfrm>
              <a:off x="213" y="4050"/>
              <a:ext cx="28" cy="62"/>
            </a:xfrm>
            <a:custGeom>
              <a:avLst/>
              <a:gdLst>
                <a:gd name="T0" fmla="*/ 7 w 8"/>
                <a:gd name="T1" fmla="*/ 17 h 21"/>
                <a:gd name="T2" fmla="*/ 6 w 8"/>
                <a:gd name="T3" fmla="*/ 4 h 21"/>
                <a:gd name="T4" fmla="*/ 2 w 8"/>
                <a:gd name="T5" fmla="*/ 2 h 21"/>
                <a:gd name="T6" fmla="*/ 3 w 8"/>
                <a:gd name="T7" fmla="*/ 18 h 21"/>
                <a:gd name="T8" fmla="*/ 7 w 8"/>
                <a:gd name="T9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1">
                  <a:moveTo>
                    <a:pt x="7" y="17"/>
                  </a:moveTo>
                  <a:cubicBezTo>
                    <a:pt x="6" y="13"/>
                    <a:pt x="5" y="8"/>
                    <a:pt x="6" y="4"/>
                  </a:cubicBezTo>
                  <a:cubicBezTo>
                    <a:pt x="7" y="1"/>
                    <a:pt x="2" y="0"/>
                    <a:pt x="2" y="2"/>
                  </a:cubicBezTo>
                  <a:cubicBezTo>
                    <a:pt x="0" y="7"/>
                    <a:pt x="1" y="13"/>
                    <a:pt x="3" y="18"/>
                  </a:cubicBezTo>
                  <a:cubicBezTo>
                    <a:pt x="3" y="21"/>
                    <a:pt x="8" y="20"/>
                    <a:pt x="7" y="1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28" name="Freeform 40"/>
            <p:cNvSpPr/>
            <p:nvPr/>
          </p:nvSpPr>
          <p:spPr bwMode="auto">
            <a:xfrm>
              <a:off x="259" y="4100"/>
              <a:ext cx="92" cy="30"/>
            </a:xfrm>
            <a:custGeom>
              <a:avLst/>
              <a:gdLst>
                <a:gd name="T0" fmla="*/ 23 w 26"/>
                <a:gd name="T1" fmla="*/ 5 h 10"/>
                <a:gd name="T2" fmla="*/ 14 w 26"/>
                <a:gd name="T3" fmla="*/ 4 h 10"/>
                <a:gd name="T4" fmla="*/ 5 w 26"/>
                <a:gd name="T5" fmla="*/ 3 h 10"/>
                <a:gd name="T6" fmla="*/ 1 w 26"/>
                <a:gd name="T7" fmla="*/ 5 h 10"/>
                <a:gd name="T8" fmla="*/ 8 w 26"/>
                <a:gd name="T9" fmla="*/ 8 h 10"/>
                <a:gd name="T10" fmla="*/ 22 w 26"/>
                <a:gd name="T11" fmla="*/ 9 h 10"/>
                <a:gd name="T12" fmla="*/ 23 w 26"/>
                <a:gd name="T13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10">
                  <a:moveTo>
                    <a:pt x="23" y="5"/>
                  </a:moveTo>
                  <a:cubicBezTo>
                    <a:pt x="20" y="4"/>
                    <a:pt x="17" y="4"/>
                    <a:pt x="14" y="4"/>
                  </a:cubicBezTo>
                  <a:cubicBezTo>
                    <a:pt x="12" y="4"/>
                    <a:pt x="6" y="5"/>
                    <a:pt x="5" y="3"/>
                  </a:cubicBezTo>
                  <a:cubicBezTo>
                    <a:pt x="4" y="0"/>
                    <a:pt x="0" y="2"/>
                    <a:pt x="1" y="5"/>
                  </a:cubicBezTo>
                  <a:cubicBezTo>
                    <a:pt x="3" y="8"/>
                    <a:pt x="6" y="8"/>
                    <a:pt x="8" y="8"/>
                  </a:cubicBezTo>
                  <a:cubicBezTo>
                    <a:pt x="13" y="9"/>
                    <a:pt x="17" y="9"/>
                    <a:pt x="22" y="9"/>
                  </a:cubicBezTo>
                  <a:cubicBezTo>
                    <a:pt x="25" y="10"/>
                    <a:pt x="26" y="5"/>
                    <a:pt x="2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29" name="Freeform 41"/>
            <p:cNvSpPr/>
            <p:nvPr/>
          </p:nvSpPr>
          <p:spPr bwMode="auto">
            <a:xfrm>
              <a:off x="397" y="4112"/>
              <a:ext cx="84" cy="21"/>
            </a:xfrm>
            <a:custGeom>
              <a:avLst/>
              <a:gdLst>
                <a:gd name="T0" fmla="*/ 21 w 24"/>
                <a:gd name="T1" fmla="*/ 0 h 7"/>
                <a:gd name="T2" fmla="*/ 3 w 24"/>
                <a:gd name="T3" fmla="*/ 2 h 7"/>
                <a:gd name="T4" fmla="*/ 4 w 24"/>
                <a:gd name="T5" fmla="*/ 6 h 7"/>
                <a:gd name="T6" fmla="*/ 21 w 24"/>
                <a:gd name="T7" fmla="*/ 4 h 7"/>
                <a:gd name="T8" fmla="*/ 21 w 24"/>
                <a:gd name="T9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7">
                  <a:moveTo>
                    <a:pt x="21" y="0"/>
                  </a:moveTo>
                  <a:cubicBezTo>
                    <a:pt x="15" y="0"/>
                    <a:pt x="9" y="0"/>
                    <a:pt x="3" y="2"/>
                  </a:cubicBezTo>
                  <a:cubicBezTo>
                    <a:pt x="0" y="3"/>
                    <a:pt x="1" y="7"/>
                    <a:pt x="4" y="6"/>
                  </a:cubicBezTo>
                  <a:cubicBezTo>
                    <a:pt x="10" y="4"/>
                    <a:pt x="16" y="4"/>
                    <a:pt x="21" y="4"/>
                  </a:cubicBezTo>
                  <a:cubicBezTo>
                    <a:pt x="24" y="4"/>
                    <a:pt x="24" y="0"/>
                    <a:pt x="21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30" name="Freeform 42"/>
            <p:cNvSpPr/>
            <p:nvPr/>
          </p:nvSpPr>
          <p:spPr bwMode="auto">
            <a:xfrm>
              <a:off x="520" y="4100"/>
              <a:ext cx="99" cy="24"/>
            </a:xfrm>
            <a:custGeom>
              <a:avLst/>
              <a:gdLst>
                <a:gd name="T0" fmla="*/ 24 w 28"/>
                <a:gd name="T1" fmla="*/ 1 h 8"/>
                <a:gd name="T2" fmla="*/ 4 w 28"/>
                <a:gd name="T3" fmla="*/ 2 h 8"/>
                <a:gd name="T4" fmla="*/ 3 w 28"/>
                <a:gd name="T5" fmla="*/ 6 h 8"/>
                <a:gd name="T6" fmla="*/ 25 w 28"/>
                <a:gd name="T7" fmla="*/ 5 h 8"/>
                <a:gd name="T8" fmla="*/ 24 w 28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24" y="1"/>
                  </a:moveTo>
                  <a:cubicBezTo>
                    <a:pt x="18" y="3"/>
                    <a:pt x="10" y="3"/>
                    <a:pt x="4" y="2"/>
                  </a:cubicBezTo>
                  <a:cubicBezTo>
                    <a:pt x="1" y="1"/>
                    <a:pt x="0" y="6"/>
                    <a:pt x="3" y="6"/>
                  </a:cubicBezTo>
                  <a:cubicBezTo>
                    <a:pt x="10" y="7"/>
                    <a:pt x="18" y="8"/>
                    <a:pt x="25" y="5"/>
                  </a:cubicBezTo>
                  <a:cubicBezTo>
                    <a:pt x="28" y="4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31" name="Freeform 43"/>
            <p:cNvSpPr/>
            <p:nvPr/>
          </p:nvSpPr>
          <p:spPr bwMode="auto">
            <a:xfrm>
              <a:off x="654" y="4106"/>
              <a:ext cx="81" cy="24"/>
            </a:xfrm>
            <a:custGeom>
              <a:avLst/>
              <a:gdLst>
                <a:gd name="T0" fmla="*/ 20 w 23"/>
                <a:gd name="T1" fmla="*/ 0 h 8"/>
                <a:gd name="T2" fmla="*/ 3 w 23"/>
                <a:gd name="T3" fmla="*/ 3 h 8"/>
                <a:gd name="T4" fmla="*/ 5 w 23"/>
                <a:gd name="T5" fmla="*/ 7 h 8"/>
                <a:gd name="T6" fmla="*/ 20 w 23"/>
                <a:gd name="T7" fmla="*/ 4 h 8"/>
                <a:gd name="T8" fmla="*/ 20 w 23"/>
                <a:gd name="T9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8">
                  <a:moveTo>
                    <a:pt x="20" y="0"/>
                  </a:moveTo>
                  <a:cubicBezTo>
                    <a:pt x="14" y="0"/>
                    <a:pt x="8" y="1"/>
                    <a:pt x="3" y="3"/>
                  </a:cubicBezTo>
                  <a:cubicBezTo>
                    <a:pt x="0" y="4"/>
                    <a:pt x="3" y="8"/>
                    <a:pt x="5" y="7"/>
                  </a:cubicBezTo>
                  <a:cubicBezTo>
                    <a:pt x="10" y="5"/>
                    <a:pt x="15" y="4"/>
                    <a:pt x="20" y="4"/>
                  </a:cubicBezTo>
                  <a:cubicBezTo>
                    <a:pt x="23" y="4"/>
                    <a:pt x="23" y="0"/>
                    <a:pt x="20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32" name="Freeform 44"/>
            <p:cNvSpPr/>
            <p:nvPr/>
          </p:nvSpPr>
          <p:spPr bwMode="auto">
            <a:xfrm>
              <a:off x="774" y="4106"/>
              <a:ext cx="88" cy="27"/>
            </a:xfrm>
            <a:custGeom>
              <a:avLst/>
              <a:gdLst>
                <a:gd name="T0" fmla="*/ 21 w 25"/>
                <a:gd name="T1" fmla="*/ 2 h 9"/>
                <a:gd name="T2" fmla="*/ 4 w 25"/>
                <a:gd name="T3" fmla="*/ 1 h 9"/>
                <a:gd name="T4" fmla="*/ 2 w 25"/>
                <a:gd name="T5" fmla="*/ 5 h 9"/>
                <a:gd name="T6" fmla="*/ 23 w 25"/>
                <a:gd name="T7" fmla="*/ 6 h 9"/>
                <a:gd name="T8" fmla="*/ 21 w 25"/>
                <a:gd name="T9" fmla="*/ 2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9">
                  <a:moveTo>
                    <a:pt x="21" y="2"/>
                  </a:moveTo>
                  <a:cubicBezTo>
                    <a:pt x="15" y="4"/>
                    <a:pt x="9" y="3"/>
                    <a:pt x="4" y="1"/>
                  </a:cubicBezTo>
                  <a:cubicBezTo>
                    <a:pt x="1" y="0"/>
                    <a:pt x="0" y="4"/>
                    <a:pt x="2" y="5"/>
                  </a:cubicBezTo>
                  <a:cubicBezTo>
                    <a:pt x="9" y="7"/>
                    <a:pt x="16" y="9"/>
                    <a:pt x="23" y="6"/>
                  </a:cubicBezTo>
                  <a:cubicBezTo>
                    <a:pt x="25" y="5"/>
                    <a:pt x="24" y="1"/>
                    <a:pt x="21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33" name="Freeform 45"/>
            <p:cNvSpPr/>
            <p:nvPr/>
          </p:nvSpPr>
          <p:spPr bwMode="auto">
            <a:xfrm>
              <a:off x="898" y="4109"/>
              <a:ext cx="95" cy="27"/>
            </a:xfrm>
            <a:custGeom>
              <a:avLst/>
              <a:gdLst>
                <a:gd name="T0" fmla="*/ 24 w 27"/>
                <a:gd name="T1" fmla="*/ 2 h 9"/>
                <a:gd name="T2" fmla="*/ 3 w 27"/>
                <a:gd name="T3" fmla="*/ 3 h 9"/>
                <a:gd name="T4" fmla="*/ 5 w 27"/>
                <a:gd name="T5" fmla="*/ 7 h 9"/>
                <a:gd name="T6" fmla="*/ 23 w 27"/>
                <a:gd name="T7" fmla="*/ 6 h 9"/>
                <a:gd name="T8" fmla="*/ 24 w 27"/>
                <a:gd name="T9" fmla="*/ 2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9">
                  <a:moveTo>
                    <a:pt x="24" y="2"/>
                  </a:moveTo>
                  <a:cubicBezTo>
                    <a:pt x="17" y="1"/>
                    <a:pt x="9" y="0"/>
                    <a:pt x="3" y="3"/>
                  </a:cubicBezTo>
                  <a:cubicBezTo>
                    <a:pt x="0" y="5"/>
                    <a:pt x="2" y="9"/>
                    <a:pt x="5" y="7"/>
                  </a:cubicBezTo>
                  <a:cubicBezTo>
                    <a:pt x="10" y="4"/>
                    <a:pt x="17" y="5"/>
                    <a:pt x="23" y="6"/>
                  </a:cubicBezTo>
                  <a:cubicBezTo>
                    <a:pt x="26" y="7"/>
                    <a:pt x="27" y="2"/>
                    <a:pt x="24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34" name="Freeform 46"/>
            <p:cNvSpPr/>
            <p:nvPr/>
          </p:nvSpPr>
          <p:spPr bwMode="auto">
            <a:xfrm>
              <a:off x="1035" y="4100"/>
              <a:ext cx="95" cy="33"/>
            </a:xfrm>
            <a:custGeom>
              <a:avLst/>
              <a:gdLst>
                <a:gd name="T0" fmla="*/ 21 w 27"/>
                <a:gd name="T1" fmla="*/ 2 h 11"/>
                <a:gd name="T2" fmla="*/ 4 w 27"/>
                <a:gd name="T3" fmla="*/ 3 h 11"/>
                <a:gd name="T4" fmla="*/ 3 w 27"/>
                <a:gd name="T5" fmla="*/ 7 h 11"/>
                <a:gd name="T6" fmla="*/ 24 w 27"/>
                <a:gd name="T7" fmla="*/ 6 h 11"/>
                <a:gd name="T8" fmla="*/ 21 w 27"/>
                <a:gd name="T9" fmla="*/ 2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11">
                  <a:moveTo>
                    <a:pt x="21" y="2"/>
                  </a:moveTo>
                  <a:cubicBezTo>
                    <a:pt x="17" y="6"/>
                    <a:pt x="9" y="4"/>
                    <a:pt x="4" y="3"/>
                  </a:cubicBezTo>
                  <a:cubicBezTo>
                    <a:pt x="2" y="2"/>
                    <a:pt x="0" y="7"/>
                    <a:pt x="3" y="7"/>
                  </a:cubicBezTo>
                  <a:cubicBezTo>
                    <a:pt x="10" y="8"/>
                    <a:pt x="18" y="11"/>
                    <a:pt x="24" y="6"/>
                  </a:cubicBezTo>
                  <a:cubicBezTo>
                    <a:pt x="27" y="4"/>
                    <a:pt x="23" y="0"/>
                    <a:pt x="21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35" name="Freeform 47"/>
            <p:cNvSpPr/>
            <p:nvPr/>
          </p:nvSpPr>
          <p:spPr bwMode="auto">
            <a:xfrm>
              <a:off x="1155" y="4097"/>
              <a:ext cx="81" cy="24"/>
            </a:xfrm>
            <a:custGeom>
              <a:avLst/>
              <a:gdLst>
                <a:gd name="T0" fmla="*/ 20 w 23"/>
                <a:gd name="T1" fmla="*/ 1 h 8"/>
                <a:gd name="T2" fmla="*/ 3 w 23"/>
                <a:gd name="T3" fmla="*/ 3 h 8"/>
                <a:gd name="T4" fmla="*/ 4 w 23"/>
                <a:gd name="T5" fmla="*/ 7 h 8"/>
                <a:gd name="T6" fmla="*/ 20 w 23"/>
                <a:gd name="T7" fmla="*/ 5 h 8"/>
                <a:gd name="T8" fmla="*/ 20 w 23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8">
                  <a:moveTo>
                    <a:pt x="20" y="1"/>
                  </a:moveTo>
                  <a:cubicBezTo>
                    <a:pt x="15" y="1"/>
                    <a:pt x="9" y="1"/>
                    <a:pt x="3" y="3"/>
                  </a:cubicBezTo>
                  <a:cubicBezTo>
                    <a:pt x="0" y="3"/>
                    <a:pt x="1" y="8"/>
                    <a:pt x="4" y="7"/>
                  </a:cubicBezTo>
                  <a:cubicBezTo>
                    <a:pt x="9" y="6"/>
                    <a:pt x="15" y="5"/>
                    <a:pt x="20" y="5"/>
                  </a:cubicBezTo>
                  <a:cubicBezTo>
                    <a:pt x="23" y="5"/>
                    <a:pt x="23" y="0"/>
                    <a:pt x="20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36" name="Freeform 48"/>
            <p:cNvSpPr/>
            <p:nvPr/>
          </p:nvSpPr>
          <p:spPr bwMode="auto">
            <a:xfrm>
              <a:off x="1275" y="4100"/>
              <a:ext cx="99" cy="18"/>
            </a:xfrm>
            <a:custGeom>
              <a:avLst/>
              <a:gdLst>
                <a:gd name="T0" fmla="*/ 24 w 28"/>
                <a:gd name="T1" fmla="*/ 1 h 6"/>
                <a:gd name="T2" fmla="*/ 3 w 28"/>
                <a:gd name="T3" fmla="*/ 2 h 6"/>
                <a:gd name="T4" fmla="*/ 3 w 28"/>
                <a:gd name="T5" fmla="*/ 6 h 6"/>
                <a:gd name="T6" fmla="*/ 25 w 28"/>
                <a:gd name="T7" fmla="*/ 5 h 6"/>
                <a:gd name="T8" fmla="*/ 24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4" y="1"/>
                  </a:moveTo>
                  <a:cubicBezTo>
                    <a:pt x="17" y="2"/>
                    <a:pt x="10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8" y="6"/>
                    <a:pt x="25" y="5"/>
                  </a:cubicBezTo>
                  <a:cubicBezTo>
                    <a:pt x="28" y="5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37" name="Freeform 49"/>
            <p:cNvSpPr/>
            <p:nvPr/>
          </p:nvSpPr>
          <p:spPr bwMode="auto">
            <a:xfrm>
              <a:off x="1420" y="4106"/>
              <a:ext cx="95" cy="18"/>
            </a:xfrm>
            <a:custGeom>
              <a:avLst/>
              <a:gdLst>
                <a:gd name="T0" fmla="*/ 24 w 27"/>
                <a:gd name="T1" fmla="*/ 0 h 6"/>
                <a:gd name="T2" fmla="*/ 3 w 27"/>
                <a:gd name="T3" fmla="*/ 1 h 6"/>
                <a:gd name="T4" fmla="*/ 3 w 27"/>
                <a:gd name="T5" fmla="*/ 5 h 6"/>
                <a:gd name="T6" fmla="*/ 24 w 27"/>
                <a:gd name="T7" fmla="*/ 4 h 6"/>
                <a:gd name="T8" fmla="*/ 24 w 27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24" y="0"/>
                  </a:moveTo>
                  <a:cubicBezTo>
                    <a:pt x="17" y="0"/>
                    <a:pt x="10" y="0"/>
                    <a:pt x="3" y="1"/>
                  </a:cubicBezTo>
                  <a:cubicBezTo>
                    <a:pt x="1" y="1"/>
                    <a:pt x="0" y="6"/>
                    <a:pt x="3" y="5"/>
                  </a:cubicBezTo>
                  <a:cubicBezTo>
                    <a:pt x="10" y="4"/>
                    <a:pt x="17" y="4"/>
                    <a:pt x="24" y="4"/>
                  </a:cubicBezTo>
                  <a:cubicBezTo>
                    <a:pt x="27" y="4"/>
                    <a:pt x="27" y="0"/>
                    <a:pt x="24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38" name="Freeform 50"/>
            <p:cNvSpPr/>
            <p:nvPr/>
          </p:nvSpPr>
          <p:spPr bwMode="auto">
            <a:xfrm>
              <a:off x="1554" y="4103"/>
              <a:ext cx="88" cy="18"/>
            </a:xfrm>
            <a:custGeom>
              <a:avLst/>
              <a:gdLst>
                <a:gd name="T0" fmla="*/ 22 w 25"/>
                <a:gd name="T1" fmla="*/ 0 h 6"/>
                <a:gd name="T2" fmla="*/ 3 w 25"/>
                <a:gd name="T3" fmla="*/ 1 h 6"/>
                <a:gd name="T4" fmla="*/ 4 w 25"/>
                <a:gd name="T5" fmla="*/ 5 h 6"/>
                <a:gd name="T6" fmla="*/ 22 w 25"/>
                <a:gd name="T7" fmla="*/ 4 h 6"/>
                <a:gd name="T8" fmla="*/ 22 w 2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22" y="0"/>
                  </a:moveTo>
                  <a:cubicBezTo>
                    <a:pt x="16" y="0"/>
                    <a:pt x="9" y="0"/>
                    <a:pt x="3" y="1"/>
                  </a:cubicBezTo>
                  <a:cubicBezTo>
                    <a:pt x="0" y="1"/>
                    <a:pt x="1" y="6"/>
                    <a:pt x="4" y="5"/>
                  </a:cubicBezTo>
                  <a:cubicBezTo>
                    <a:pt x="10" y="4"/>
                    <a:pt x="16" y="4"/>
                    <a:pt x="22" y="4"/>
                  </a:cubicBezTo>
                  <a:cubicBezTo>
                    <a:pt x="25" y="4"/>
                    <a:pt x="25" y="0"/>
                    <a:pt x="22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39" name="Freeform 51"/>
            <p:cNvSpPr/>
            <p:nvPr/>
          </p:nvSpPr>
          <p:spPr bwMode="auto">
            <a:xfrm>
              <a:off x="1681" y="4106"/>
              <a:ext cx="91" cy="21"/>
            </a:xfrm>
            <a:custGeom>
              <a:avLst/>
              <a:gdLst>
                <a:gd name="T0" fmla="*/ 23 w 26"/>
                <a:gd name="T1" fmla="*/ 0 h 7"/>
                <a:gd name="T2" fmla="*/ 3 w 26"/>
                <a:gd name="T3" fmla="*/ 2 h 7"/>
                <a:gd name="T4" fmla="*/ 4 w 26"/>
                <a:gd name="T5" fmla="*/ 6 h 7"/>
                <a:gd name="T6" fmla="*/ 23 w 26"/>
                <a:gd name="T7" fmla="*/ 4 h 7"/>
                <a:gd name="T8" fmla="*/ 23 w 26"/>
                <a:gd name="T9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">
                  <a:moveTo>
                    <a:pt x="23" y="0"/>
                  </a:moveTo>
                  <a:cubicBezTo>
                    <a:pt x="16" y="0"/>
                    <a:pt x="9" y="1"/>
                    <a:pt x="3" y="2"/>
                  </a:cubicBezTo>
                  <a:cubicBezTo>
                    <a:pt x="0" y="2"/>
                    <a:pt x="1" y="7"/>
                    <a:pt x="4" y="6"/>
                  </a:cubicBezTo>
                  <a:cubicBezTo>
                    <a:pt x="10" y="5"/>
                    <a:pt x="17" y="4"/>
                    <a:pt x="23" y="4"/>
                  </a:cubicBezTo>
                  <a:cubicBezTo>
                    <a:pt x="26" y="4"/>
                    <a:pt x="26" y="0"/>
                    <a:pt x="23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40" name="Freeform 52"/>
            <p:cNvSpPr/>
            <p:nvPr/>
          </p:nvSpPr>
          <p:spPr bwMode="auto">
            <a:xfrm>
              <a:off x="1829" y="4103"/>
              <a:ext cx="99" cy="18"/>
            </a:xfrm>
            <a:custGeom>
              <a:avLst/>
              <a:gdLst>
                <a:gd name="T0" fmla="*/ 26 w 28"/>
                <a:gd name="T1" fmla="*/ 1 h 6"/>
                <a:gd name="T2" fmla="*/ 3 w 28"/>
                <a:gd name="T3" fmla="*/ 2 h 6"/>
                <a:gd name="T4" fmla="*/ 3 w 28"/>
                <a:gd name="T5" fmla="*/ 6 h 6"/>
                <a:gd name="T6" fmla="*/ 26 w 28"/>
                <a:gd name="T7" fmla="*/ 5 h 6"/>
                <a:gd name="T8" fmla="*/ 26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6" y="1"/>
                  </a:moveTo>
                  <a:cubicBezTo>
                    <a:pt x="18" y="0"/>
                    <a:pt x="11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8" y="4"/>
                    <a:pt x="26" y="5"/>
                  </a:cubicBezTo>
                  <a:cubicBezTo>
                    <a:pt x="28" y="6"/>
                    <a:pt x="28" y="1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41" name="Freeform 53"/>
            <p:cNvSpPr/>
            <p:nvPr/>
          </p:nvSpPr>
          <p:spPr bwMode="auto">
            <a:xfrm>
              <a:off x="1952" y="4094"/>
              <a:ext cx="106" cy="24"/>
            </a:xfrm>
            <a:custGeom>
              <a:avLst/>
              <a:gdLst>
                <a:gd name="T0" fmla="*/ 26 w 30"/>
                <a:gd name="T1" fmla="*/ 2 h 8"/>
                <a:gd name="T2" fmla="*/ 15 w 30"/>
                <a:gd name="T3" fmla="*/ 2 h 8"/>
                <a:gd name="T4" fmla="*/ 5 w 30"/>
                <a:gd name="T5" fmla="*/ 1 h 8"/>
                <a:gd name="T6" fmla="*/ 3 w 30"/>
                <a:gd name="T7" fmla="*/ 5 h 8"/>
                <a:gd name="T8" fmla="*/ 13 w 30"/>
                <a:gd name="T9" fmla="*/ 7 h 8"/>
                <a:gd name="T10" fmla="*/ 27 w 30"/>
                <a:gd name="T11" fmla="*/ 6 h 8"/>
                <a:gd name="T12" fmla="*/ 26 w 30"/>
                <a:gd name="T13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8">
                  <a:moveTo>
                    <a:pt x="26" y="2"/>
                  </a:moveTo>
                  <a:cubicBezTo>
                    <a:pt x="22" y="3"/>
                    <a:pt x="19" y="3"/>
                    <a:pt x="15" y="2"/>
                  </a:cubicBezTo>
                  <a:cubicBezTo>
                    <a:pt x="12" y="2"/>
                    <a:pt x="8" y="2"/>
                    <a:pt x="5" y="1"/>
                  </a:cubicBezTo>
                  <a:cubicBezTo>
                    <a:pt x="3" y="0"/>
                    <a:pt x="0" y="4"/>
                    <a:pt x="3" y="5"/>
                  </a:cubicBezTo>
                  <a:cubicBezTo>
                    <a:pt x="6" y="6"/>
                    <a:pt x="10" y="6"/>
                    <a:pt x="13" y="7"/>
                  </a:cubicBezTo>
                  <a:cubicBezTo>
                    <a:pt x="18" y="7"/>
                    <a:pt x="23" y="8"/>
                    <a:pt x="27" y="6"/>
                  </a:cubicBezTo>
                  <a:cubicBezTo>
                    <a:pt x="30" y="5"/>
                    <a:pt x="29" y="1"/>
                    <a:pt x="26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42" name="Freeform 54"/>
            <p:cNvSpPr/>
            <p:nvPr/>
          </p:nvSpPr>
          <p:spPr bwMode="auto">
            <a:xfrm>
              <a:off x="2104" y="4100"/>
              <a:ext cx="127" cy="24"/>
            </a:xfrm>
            <a:custGeom>
              <a:avLst/>
              <a:gdLst>
                <a:gd name="T0" fmla="*/ 34 w 36"/>
                <a:gd name="T1" fmla="*/ 3 h 8"/>
                <a:gd name="T2" fmla="*/ 3 w 36"/>
                <a:gd name="T3" fmla="*/ 2 h 8"/>
                <a:gd name="T4" fmla="*/ 3 w 36"/>
                <a:gd name="T5" fmla="*/ 6 h 8"/>
                <a:gd name="T6" fmla="*/ 32 w 36"/>
                <a:gd name="T7" fmla="*/ 7 h 8"/>
                <a:gd name="T8" fmla="*/ 34 w 36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8">
                  <a:moveTo>
                    <a:pt x="34" y="3"/>
                  </a:moveTo>
                  <a:cubicBezTo>
                    <a:pt x="24" y="0"/>
                    <a:pt x="14" y="1"/>
                    <a:pt x="3" y="2"/>
                  </a:cubicBezTo>
                  <a:cubicBezTo>
                    <a:pt x="1" y="2"/>
                    <a:pt x="0" y="7"/>
                    <a:pt x="3" y="6"/>
                  </a:cubicBezTo>
                  <a:cubicBezTo>
                    <a:pt x="13" y="5"/>
                    <a:pt x="23" y="4"/>
                    <a:pt x="32" y="7"/>
                  </a:cubicBezTo>
                  <a:cubicBezTo>
                    <a:pt x="35" y="8"/>
                    <a:pt x="36" y="4"/>
                    <a:pt x="34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43" name="Freeform 55"/>
            <p:cNvSpPr/>
            <p:nvPr/>
          </p:nvSpPr>
          <p:spPr bwMode="auto">
            <a:xfrm>
              <a:off x="2280" y="4100"/>
              <a:ext cx="106" cy="15"/>
            </a:xfrm>
            <a:custGeom>
              <a:avLst/>
              <a:gdLst>
                <a:gd name="T0" fmla="*/ 27 w 30"/>
                <a:gd name="T1" fmla="*/ 1 h 5"/>
                <a:gd name="T2" fmla="*/ 3 w 30"/>
                <a:gd name="T3" fmla="*/ 0 h 5"/>
                <a:gd name="T4" fmla="*/ 3 w 30"/>
                <a:gd name="T5" fmla="*/ 4 h 5"/>
                <a:gd name="T6" fmla="*/ 27 w 30"/>
                <a:gd name="T7" fmla="*/ 5 h 5"/>
                <a:gd name="T8" fmla="*/ 27 w 30"/>
                <a:gd name="T9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5">
                  <a:moveTo>
                    <a:pt x="27" y="1"/>
                  </a:moveTo>
                  <a:cubicBezTo>
                    <a:pt x="19" y="1"/>
                    <a:pt x="11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11" y="4"/>
                    <a:pt x="19" y="5"/>
                    <a:pt x="27" y="5"/>
                  </a:cubicBezTo>
                  <a:cubicBezTo>
                    <a:pt x="30" y="5"/>
                    <a:pt x="30" y="1"/>
                    <a:pt x="27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44" name="Freeform 56"/>
            <p:cNvSpPr/>
            <p:nvPr/>
          </p:nvSpPr>
          <p:spPr bwMode="auto">
            <a:xfrm>
              <a:off x="2414" y="4097"/>
              <a:ext cx="103" cy="30"/>
            </a:xfrm>
            <a:custGeom>
              <a:avLst/>
              <a:gdLst>
                <a:gd name="T0" fmla="*/ 24 w 29"/>
                <a:gd name="T1" fmla="*/ 1 h 10"/>
                <a:gd name="T2" fmla="*/ 4 w 29"/>
                <a:gd name="T3" fmla="*/ 3 h 10"/>
                <a:gd name="T4" fmla="*/ 2 w 29"/>
                <a:gd name="T5" fmla="*/ 7 h 10"/>
                <a:gd name="T6" fmla="*/ 26 w 29"/>
                <a:gd name="T7" fmla="*/ 5 h 10"/>
                <a:gd name="T8" fmla="*/ 24 w 29"/>
                <a:gd name="T9" fmla="*/ 1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0">
                  <a:moveTo>
                    <a:pt x="24" y="1"/>
                  </a:moveTo>
                  <a:cubicBezTo>
                    <a:pt x="18" y="2"/>
                    <a:pt x="10" y="5"/>
                    <a:pt x="4" y="3"/>
                  </a:cubicBezTo>
                  <a:cubicBezTo>
                    <a:pt x="1" y="2"/>
                    <a:pt x="0" y="6"/>
                    <a:pt x="2" y="7"/>
                  </a:cubicBezTo>
                  <a:cubicBezTo>
                    <a:pt x="10" y="10"/>
                    <a:pt x="18" y="6"/>
                    <a:pt x="26" y="5"/>
                  </a:cubicBezTo>
                  <a:cubicBezTo>
                    <a:pt x="29" y="5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45" name="Freeform 57"/>
            <p:cNvSpPr/>
            <p:nvPr/>
          </p:nvSpPr>
          <p:spPr bwMode="auto">
            <a:xfrm>
              <a:off x="2534" y="4097"/>
              <a:ext cx="120" cy="21"/>
            </a:xfrm>
            <a:custGeom>
              <a:avLst/>
              <a:gdLst>
                <a:gd name="T0" fmla="*/ 31 w 34"/>
                <a:gd name="T1" fmla="*/ 2 h 7"/>
                <a:gd name="T2" fmla="*/ 3 w 34"/>
                <a:gd name="T3" fmla="*/ 2 h 7"/>
                <a:gd name="T4" fmla="*/ 3 w 34"/>
                <a:gd name="T5" fmla="*/ 6 h 7"/>
                <a:gd name="T6" fmla="*/ 29 w 34"/>
                <a:gd name="T7" fmla="*/ 6 h 7"/>
                <a:gd name="T8" fmla="*/ 31 w 34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7">
                  <a:moveTo>
                    <a:pt x="31" y="2"/>
                  </a:moveTo>
                  <a:cubicBezTo>
                    <a:pt x="21" y="0"/>
                    <a:pt x="12" y="0"/>
                    <a:pt x="3" y="2"/>
                  </a:cubicBezTo>
                  <a:cubicBezTo>
                    <a:pt x="0" y="2"/>
                    <a:pt x="0" y="7"/>
                    <a:pt x="3" y="6"/>
                  </a:cubicBezTo>
                  <a:cubicBezTo>
                    <a:pt x="12" y="5"/>
                    <a:pt x="21" y="4"/>
                    <a:pt x="29" y="6"/>
                  </a:cubicBezTo>
                  <a:cubicBezTo>
                    <a:pt x="32" y="7"/>
                    <a:pt x="34" y="2"/>
                    <a:pt x="31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46" name="Freeform 58"/>
            <p:cNvSpPr/>
            <p:nvPr/>
          </p:nvSpPr>
          <p:spPr bwMode="auto">
            <a:xfrm>
              <a:off x="2682" y="4103"/>
              <a:ext cx="110" cy="21"/>
            </a:xfrm>
            <a:custGeom>
              <a:avLst/>
              <a:gdLst>
                <a:gd name="T0" fmla="*/ 26 w 31"/>
                <a:gd name="T1" fmla="*/ 1 h 7"/>
                <a:gd name="T2" fmla="*/ 4 w 31"/>
                <a:gd name="T3" fmla="*/ 1 h 7"/>
                <a:gd name="T4" fmla="*/ 3 w 31"/>
                <a:gd name="T5" fmla="*/ 5 h 7"/>
                <a:gd name="T6" fmla="*/ 28 w 31"/>
                <a:gd name="T7" fmla="*/ 5 h 7"/>
                <a:gd name="T8" fmla="*/ 26 w 31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6" y="1"/>
                  </a:moveTo>
                  <a:cubicBezTo>
                    <a:pt x="19" y="2"/>
                    <a:pt x="12" y="3"/>
                    <a:pt x="4" y="1"/>
                  </a:cubicBezTo>
                  <a:cubicBezTo>
                    <a:pt x="2" y="0"/>
                    <a:pt x="0" y="4"/>
                    <a:pt x="3" y="5"/>
                  </a:cubicBezTo>
                  <a:cubicBezTo>
                    <a:pt x="11" y="7"/>
                    <a:pt x="20" y="6"/>
                    <a:pt x="28" y="5"/>
                  </a:cubicBezTo>
                  <a:cubicBezTo>
                    <a:pt x="31" y="5"/>
                    <a:pt x="29" y="0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47" name="Freeform 59"/>
            <p:cNvSpPr/>
            <p:nvPr/>
          </p:nvSpPr>
          <p:spPr bwMode="auto">
            <a:xfrm>
              <a:off x="2848" y="4094"/>
              <a:ext cx="102" cy="24"/>
            </a:xfrm>
            <a:custGeom>
              <a:avLst/>
              <a:gdLst>
                <a:gd name="T0" fmla="*/ 26 w 29"/>
                <a:gd name="T1" fmla="*/ 3 h 8"/>
                <a:gd name="T2" fmla="*/ 3 w 29"/>
                <a:gd name="T3" fmla="*/ 3 h 8"/>
                <a:gd name="T4" fmla="*/ 3 w 29"/>
                <a:gd name="T5" fmla="*/ 7 h 8"/>
                <a:gd name="T6" fmla="*/ 25 w 29"/>
                <a:gd name="T7" fmla="*/ 7 h 8"/>
                <a:gd name="T8" fmla="*/ 26 w 29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8">
                  <a:moveTo>
                    <a:pt x="26" y="3"/>
                  </a:moveTo>
                  <a:cubicBezTo>
                    <a:pt x="18" y="0"/>
                    <a:pt x="11" y="2"/>
                    <a:pt x="3" y="3"/>
                  </a:cubicBezTo>
                  <a:cubicBezTo>
                    <a:pt x="0" y="3"/>
                    <a:pt x="0" y="7"/>
                    <a:pt x="3" y="7"/>
                  </a:cubicBezTo>
                  <a:cubicBezTo>
                    <a:pt x="11" y="7"/>
                    <a:pt x="18" y="4"/>
                    <a:pt x="25" y="7"/>
                  </a:cubicBezTo>
                  <a:cubicBezTo>
                    <a:pt x="28" y="8"/>
                    <a:pt x="29" y="4"/>
                    <a:pt x="26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48" name="Freeform 60"/>
            <p:cNvSpPr/>
            <p:nvPr/>
          </p:nvSpPr>
          <p:spPr bwMode="auto">
            <a:xfrm>
              <a:off x="2993" y="4103"/>
              <a:ext cx="81" cy="12"/>
            </a:xfrm>
            <a:custGeom>
              <a:avLst/>
              <a:gdLst>
                <a:gd name="T0" fmla="*/ 20 w 23"/>
                <a:gd name="T1" fmla="*/ 0 h 4"/>
                <a:gd name="T2" fmla="*/ 3 w 23"/>
                <a:gd name="T3" fmla="*/ 0 h 4"/>
                <a:gd name="T4" fmla="*/ 3 w 23"/>
                <a:gd name="T5" fmla="*/ 4 h 4"/>
                <a:gd name="T6" fmla="*/ 20 w 23"/>
                <a:gd name="T7" fmla="*/ 4 h 4"/>
                <a:gd name="T8" fmla="*/ 20 w 23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4">
                  <a:moveTo>
                    <a:pt x="20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3" y="4"/>
                    <a:pt x="23" y="0"/>
                    <a:pt x="20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49" name="Freeform 61"/>
            <p:cNvSpPr/>
            <p:nvPr/>
          </p:nvSpPr>
          <p:spPr bwMode="auto">
            <a:xfrm>
              <a:off x="3155" y="4100"/>
              <a:ext cx="88" cy="24"/>
            </a:xfrm>
            <a:custGeom>
              <a:avLst/>
              <a:gdLst>
                <a:gd name="T0" fmla="*/ 22 w 25"/>
                <a:gd name="T1" fmla="*/ 3 h 8"/>
                <a:gd name="T2" fmla="*/ 3 w 25"/>
                <a:gd name="T3" fmla="*/ 3 h 8"/>
                <a:gd name="T4" fmla="*/ 5 w 25"/>
                <a:gd name="T5" fmla="*/ 7 h 8"/>
                <a:gd name="T6" fmla="*/ 21 w 25"/>
                <a:gd name="T7" fmla="*/ 7 h 8"/>
                <a:gd name="T8" fmla="*/ 22 w 25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8">
                  <a:moveTo>
                    <a:pt x="22" y="3"/>
                  </a:moveTo>
                  <a:cubicBezTo>
                    <a:pt x="16" y="2"/>
                    <a:pt x="9" y="0"/>
                    <a:pt x="3" y="3"/>
                  </a:cubicBezTo>
                  <a:cubicBezTo>
                    <a:pt x="0" y="4"/>
                    <a:pt x="2" y="8"/>
                    <a:pt x="5" y="7"/>
                  </a:cubicBezTo>
                  <a:cubicBezTo>
                    <a:pt x="10" y="5"/>
                    <a:pt x="16" y="6"/>
                    <a:pt x="21" y="7"/>
                  </a:cubicBezTo>
                  <a:cubicBezTo>
                    <a:pt x="24" y="8"/>
                    <a:pt x="25" y="3"/>
                    <a:pt x="2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50" name="Freeform 62"/>
            <p:cNvSpPr/>
            <p:nvPr/>
          </p:nvSpPr>
          <p:spPr bwMode="auto">
            <a:xfrm>
              <a:off x="3300" y="4106"/>
              <a:ext cx="109" cy="18"/>
            </a:xfrm>
            <a:custGeom>
              <a:avLst/>
              <a:gdLst>
                <a:gd name="T0" fmla="*/ 28 w 31"/>
                <a:gd name="T1" fmla="*/ 0 h 6"/>
                <a:gd name="T2" fmla="*/ 3 w 31"/>
                <a:gd name="T3" fmla="*/ 1 h 6"/>
                <a:gd name="T4" fmla="*/ 3 w 31"/>
                <a:gd name="T5" fmla="*/ 5 h 6"/>
                <a:gd name="T6" fmla="*/ 28 w 31"/>
                <a:gd name="T7" fmla="*/ 4 h 6"/>
                <a:gd name="T8" fmla="*/ 28 w 3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">
                  <a:moveTo>
                    <a:pt x="28" y="0"/>
                  </a:moveTo>
                  <a:cubicBezTo>
                    <a:pt x="20" y="0"/>
                    <a:pt x="11" y="0"/>
                    <a:pt x="3" y="1"/>
                  </a:cubicBezTo>
                  <a:cubicBezTo>
                    <a:pt x="0" y="1"/>
                    <a:pt x="0" y="6"/>
                    <a:pt x="3" y="5"/>
                  </a:cubicBezTo>
                  <a:cubicBezTo>
                    <a:pt x="11" y="4"/>
                    <a:pt x="20" y="4"/>
                    <a:pt x="28" y="4"/>
                  </a:cubicBezTo>
                  <a:cubicBezTo>
                    <a:pt x="31" y="4"/>
                    <a:pt x="31" y="0"/>
                    <a:pt x="28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51" name="Freeform 63"/>
            <p:cNvSpPr/>
            <p:nvPr/>
          </p:nvSpPr>
          <p:spPr bwMode="auto">
            <a:xfrm>
              <a:off x="3434" y="4100"/>
              <a:ext cx="99" cy="24"/>
            </a:xfrm>
            <a:custGeom>
              <a:avLst/>
              <a:gdLst>
                <a:gd name="T0" fmla="*/ 24 w 28"/>
                <a:gd name="T1" fmla="*/ 1 h 8"/>
                <a:gd name="T2" fmla="*/ 4 w 28"/>
                <a:gd name="T3" fmla="*/ 2 h 8"/>
                <a:gd name="T4" fmla="*/ 3 w 28"/>
                <a:gd name="T5" fmla="*/ 6 h 8"/>
                <a:gd name="T6" fmla="*/ 26 w 28"/>
                <a:gd name="T7" fmla="*/ 5 h 8"/>
                <a:gd name="T8" fmla="*/ 24 w 28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24" y="1"/>
                  </a:moveTo>
                  <a:cubicBezTo>
                    <a:pt x="18" y="2"/>
                    <a:pt x="11" y="4"/>
                    <a:pt x="4" y="2"/>
                  </a:cubicBezTo>
                  <a:cubicBezTo>
                    <a:pt x="2" y="1"/>
                    <a:pt x="0" y="5"/>
                    <a:pt x="3" y="6"/>
                  </a:cubicBezTo>
                  <a:cubicBezTo>
                    <a:pt x="11" y="8"/>
                    <a:pt x="18" y="6"/>
                    <a:pt x="26" y="5"/>
                  </a:cubicBezTo>
                  <a:cubicBezTo>
                    <a:pt x="28" y="5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52" name="Freeform 64"/>
            <p:cNvSpPr/>
            <p:nvPr/>
          </p:nvSpPr>
          <p:spPr bwMode="auto">
            <a:xfrm>
              <a:off x="3564" y="4097"/>
              <a:ext cx="103" cy="21"/>
            </a:xfrm>
            <a:custGeom>
              <a:avLst/>
              <a:gdLst>
                <a:gd name="T0" fmla="*/ 26 w 29"/>
                <a:gd name="T1" fmla="*/ 3 h 7"/>
                <a:gd name="T2" fmla="*/ 4 w 29"/>
                <a:gd name="T3" fmla="*/ 1 h 7"/>
                <a:gd name="T4" fmla="*/ 3 w 29"/>
                <a:gd name="T5" fmla="*/ 5 h 7"/>
                <a:gd name="T6" fmla="*/ 26 w 29"/>
                <a:gd name="T7" fmla="*/ 7 h 7"/>
                <a:gd name="T8" fmla="*/ 26 w 29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7">
                  <a:moveTo>
                    <a:pt x="26" y="3"/>
                  </a:moveTo>
                  <a:cubicBezTo>
                    <a:pt x="19" y="3"/>
                    <a:pt x="11" y="3"/>
                    <a:pt x="4" y="1"/>
                  </a:cubicBezTo>
                  <a:cubicBezTo>
                    <a:pt x="2" y="0"/>
                    <a:pt x="0" y="4"/>
                    <a:pt x="3" y="5"/>
                  </a:cubicBezTo>
                  <a:cubicBezTo>
                    <a:pt x="10" y="7"/>
                    <a:pt x="19" y="7"/>
                    <a:pt x="26" y="7"/>
                  </a:cubicBezTo>
                  <a:cubicBezTo>
                    <a:pt x="29" y="7"/>
                    <a:pt x="29" y="3"/>
                    <a:pt x="26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53" name="Freeform 65"/>
            <p:cNvSpPr/>
            <p:nvPr/>
          </p:nvSpPr>
          <p:spPr bwMode="auto">
            <a:xfrm>
              <a:off x="3698" y="4094"/>
              <a:ext cx="106" cy="18"/>
            </a:xfrm>
            <a:custGeom>
              <a:avLst/>
              <a:gdLst>
                <a:gd name="T0" fmla="*/ 27 w 30"/>
                <a:gd name="T1" fmla="*/ 1 h 6"/>
                <a:gd name="T2" fmla="*/ 3 w 30"/>
                <a:gd name="T3" fmla="*/ 2 h 6"/>
                <a:gd name="T4" fmla="*/ 3 w 30"/>
                <a:gd name="T5" fmla="*/ 6 h 6"/>
                <a:gd name="T6" fmla="*/ 27 w 30"/>
                <a:gd name="T7" fmla="*/ 5 h 6"/>
                <a:gd name="T8" fmla="*/ 27 w 30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27" y="1"/>
                  </a:moveTo>
                  <a:cubicBezTo>
                    <a:pt x="19" y="1"/>
                    <a:pt x="11" y="1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9" y="5"/>
                    <a:pt x="27" y="5"/>
                  </a:cubicBezTo>
                  <a:cubicBezTo>
                    <a:pt x="30" y="5"/>
                    <a:pt x="30" y="0"/>
                    <a:pt x="27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54" name="Freeform 66"/>
            <p:cNvSpPr/>
            <p:nvPr/>
          </p:nvSpPr>
          <p:spPr bwMode="auto">
            <a:xfrm>
              <a:off x="3846" y="4103"/>
              <a:ext cx="85" cy="18"/>
            </a:xfrm>
            <a:custGeom>
              <a:avLst/>
              <a:gdLst>
                <a:gd name="T0" fmla="*/ 21 w 24"/>
                <a:gd name="T1" fmla="*/ 1 h 6"/>
                <a:gd name="T2" fmla="*/ 3 w 24"/>
                <a:gd name="T3" fmla="*/ 0 h 6"/>
                <a:gd name="T4" fmla="*/ 3 w 24"/>
                <a:gd name="T5" fmla="*/ 4 h 6"/>
                <a:gd name="T6" fmla="*/ 20 w 24"/>
                <a:gd name="T7" fmla="*/ 5 h 6"/>
                <a:gd name="T8" fmla="*/ 21 w 24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21" y="1"/>
                  </a:moveTo>
                  <a:cubicBezTo>
                    <a:pt x="15" y="0"/>
                    <a:pt x="9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9" y="4"/>
                    <a:pt x="14" y="4"/>
                    <a:pt x="20" y="5"/>
                  </a:cubicBezTo>
                  <a:cubicBezTo>
                    <a:pt x="23" y="6"/>
                    <a:pt x="24" y="1"/>
                    <a:pt x="21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55" name="Freeform 67"/>
            <p:cNvSpPr/>
            <p:nvPr/>
          </p:nvSpPr>
          <p:spPr bwMode="auto">
            <a:xfrm>
              <a:off x="3977" y="4094"/>
              <a:ext cx="109" cy="24"/>
            </a:xfrm>
            <a:custGeom>
              <a:avLst/>
              <a:gdLst>
                <a:gd name="T0" fmla="*/ 28 w 31"/>
                <a:gd name="T1" fmla="*/ 2 h 8"/>
                <a:gd name="T2" fmla="*/ 3 w 31"/>
                <a:gd name="T3" fmla="*/ 3 h 8"/>
                <a:gd name="T4" fmla="*/ 4 w 31"/>
                <a:gd name="T5" fmla="*/ 7 h 8"/>
                <a:gd name="T6" fmla="*/ 28 w 31"/>
                <a:gd name="T7" fmla="*/ 6 h 8"/>
                <a:gd name="T8" fmla="*/ 28 w 31"/>
                <a:gd name="T9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8">
                  <a:moveTo>
                    <a:pt x="28" y="2"/>
                  </a:moveTo>
                  <a:cubicBezTo>
                    <a:pt x="20" y="2"/>
                    <a:pt x="11" y="0"/>
                    <a:pt x="3" y="3"/>
                  </a:cubicBezTo>
                  <a:cubicBezTo>
                    <a:pt x="0" y="4"/>
                    <a:pt x="2" y="8"/>
                    <a:pt x="4" y="7"/>
                  </a:cubicBezTo>
                  <a:cubicBezTo>
                    <a:pt x="12" y="5"/>
                    <a:pt x="20" y="6"/>
                    <a:pt x="28" y="6"/>
                  </a:cubicBezTo>
                  <a:cubicBezTo>
                    <a:pt x="31" y="6"/>
                    <a:pt x="31" y="2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56" name="Freeform 68"/>
            <p:cNvSpPr/>
            <p:nvPr/>
          </p:nvSpPr>
          <p:spPr bwMode="auto">
            <a:xfrm>
              <a:off x="4129" y="4092"/>
              <a:ext cx="102" cy="17"/>
            </a:xfrm>
            <a:custGeom>
              <a:avLst/>
              <a:gdLst>
                <a:gd name="T0" fmla="*/ 25 w 29"/>
                <a:gd name="T1" fmla="*/ 1 h 6"/>
                <a:gd name="T2" fmla="*/ 3 w 29"/>
                <a:gd name="T3" fmla="*/ 2 h 6"/>
                <a:gd name="T4" fmla="*/ 3 w 29"/>
                <a:gd name="T5" fmla="*/ 6 h 6"/>
                <a:gd name="T6" fmla="*/ 26 w 29"/>
                <a:gd name="T7" fmla="*/ 5 h 6"/>
                <a:gd name="T8" fmla="*/ 25 w 29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5" y="1"/>
                  </a:moveTo>
                  <a:cubicBezTo>
                    <a:pt x="17" y="2"/>
                    <a:pt x="10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8" y="6"/>
                    <a:pt x="26" y="5"/>
                  </a:cubicBezTo>
                  <a:cubicBezTo>
                    <a:pt x="29" y="4"/>
                    <a:pt x="27" y="0"/>
                    <a:pt x="25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57" name="Freeform 69"/>
            <p:cNvSpPr/>
            <p:nvPr/>
          </p:nvSpPr>
          <p:spPr bwMode="auto">
            <a:xfrm>
              <a:off x="4273" y="4103"/>
              <a:ext cx="110" cy="21"/>
            </a:xfrm>
            <a:custGeom>
              <a:avLst/>
              <a:gdLst>
                <a:gd name="T0" fmla="*/ 28 w 31"/>
                <a:gd name="T1" fmla="*/ 2 h 7"/>
                <a:gd name="T2" fmla="*/ 3 w 31"/>
                <a:gd name="T3" fmla="*/ 2 h 7"/>
                <a:gd name="T4" fmla="*/ 3 w 31"/>
                <a:gd name="T5" fmla="*/ 6 h 7"/>
                <a:gd name="T6" fmla="*/ 27 w 31"/>
                <a:gd name="T7" fmla="*/ 6 h 7"/>
                <a:gd name="T8" fmla="*/ 28 w 31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8" y="2"/>
                  </a:moveTo>
                  <a:cubicBezTo>
                    <a:pt x="20" y="0"/>
                    <a:pt x="11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9" y="4"/>
                    <a:pt x="27" y="6"/>
                  </a:cubicBezTo>
                  <a:cubicBezTo>
                    <a:pt x="30" y="7"/>
                    <a:pt x="31" y="3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58" name="Freeform 70"/>
            <p:cNvSpPr/>
            <p:nvPr/>
          </p:nvSpPr>
          <p:spPr bwMode="auto">
            <a:xfrm>
              <a:off x="4432" y="4097"/>
              <a:ext cx="95" cy="24"/>
            </a:xfrm>
            <a:custGeom>
              <a:avLst/>
              <a:gdLst>
                <a:gd name="T0" fmla="*/ 23 w 27"/>
                <a:gd name="T1" fmla="*/ 1 h 8"/>
                <a:gd name="T2" fmla="*/ 4 w 27"/>
                <a:gd name="T3" fmla="*/ 2 h 8"/>
                <a:gd name="T4" fmla="*/ 3 w 27"/>
                <a:gd name="T5" fmla="*/ 6 h 8"/>
                <a:gd name="T6" fmla="*/ 24 w 27"/>
                <a:gd name="T7" fmla="*/ 5 h 8"/>
                <a:gd name="T8" fmla="*/ 23 w 27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8">
                  <a:moveTo>
                    <a:pt x="23" y="1"/>
                  </a:moveTo>
                  <a:cubicBezTo>
                    <a:pt x="17" y="2"/>
                    <a:pt x="10" y="3"/>
                    <a:pt x="4" y="2"/>
                  </a:cubicBezTo>
                  <a:cubicBezTo>
                    <a:pt x="1" y="1"/>
                    <a:pt x="0" y="6"/>
                    <a:pt x="3" y="6"/>
                  </a:cubicBezTo>
                  <a:cubicBezTo>
                    <a:pt x="10" y="8"/>
                    <a:pt x="17" y="6"/>
                    <a:pt x="24" y="5"/>
                  </a:cubicBezTo>
                  <a:cubicBezTo>
                    <a:pt x="27" y="5"/>
                    <a:pt x="26" y="0"/>
                    <a:pt x="23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59" name="Freeform 71"/>
            <p:cNvSpPr/>
            <p:nvPr/>
          </p:nvSpPr>
          <p:spPr bwMode="auto">
            <a:xfrm>
              <a:off x="4580" y="4094"/>
              <a:ext cx="120" cy="27"/>
            </a:xfrm>
            <a:custGeom>
              <a:avLst/>
              <a:gdLst>
                <a:gd name="T0" fmla="*/ 31 w 34"/>
                <a:gd name="T1" fmla="*/ 1 h 9"/>
                <a:gd name="T2" fmla="*/ 18 w 34"/>
                <a:gd name="T3" fmla="*/ 2 h 9"/>
                <a:gd name="T4" fmla="*/ 5 w 34"/>
                <a:gd name="T5" fmla="*/ 1 h 9"/>
                <a:gd name="T6" fmla="*/ 2 w 34"/>
                <a:gd name="T7" fmla="*/ 5 h 9"/>
                <a:gd name="T8" fmla="*/ 31 w 34"/>
                <a:gd name="T9" fmla="*/ 5 h 9"/>
                <a:gd name="T10" fmla="*/ 31 w 34"/>
                <a:gd name="T11" fmla="*/ 1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" h="9">
                  <a:moveTo>
                    <a:pt x="31" y="1"/>
                  </a:moveTo>
                  <a:cubicBezTo>
                    <a:pt x="27" y="1"/>
                    <a:pt x="22" y="1"/>
                    <a:pt x="18" y="2"/>
                  </a:cubicBezTo>
                  <a:cubicBezTo>
                    <a:pt x="14" y="2"/>
                    <a:pt x="9" y="3"/>
                    <a:pt x="5" y="1"/>
                  </a:cubicBezTo>
                  <a:cubicBezTo>
                    <a:pt x="2" y="0"/>
                    <a:pt x="0" y="3"/>
                    <a:pt x="2" y="5"/>
                  </a:cubicBezTo>
                  <a:cubicBezTo>
                    <a:pt x="11" y="9"/>
                    <a:pt x="22" y="5"/>
                    <a:pt x="31" y="5"/>
                  </a:cubicBezTo>
                  <a:cubicBezTo>
                    <a:pt x="34" y="5"/>
                    <a:pt x="34" y="0"/>
                    <a:pt x="31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60" name="Freeform 72"/>
            <p:cNvSpPr/>
            <p:nvPr/>
          </p:nvSpPr>
          <p:spPr bwMode="auto">
            <a:xfrm>
              <a:off x="4735" y="4092"/>
              <a:ext cx="110" cy="20"/>
            </a:xfrm>
            <a:custGeom>
              <a:avLst/>
              <a:gdLst>
                <a:gd name="T0" fmla="*/ 28 w 31"/>
                <a:gd name="T1" fmla="*/ 2 h 7"/>
                <a:gd name="T2" fmla="*/ 3 w 31"/>
                <a:gd name="T3" fmla="*/ 3 h 7"/>
                <a:gd name="T4" fmla="*/ 5 w 31"/>
                <a:gd name="T5" fmla="*/ 7 h 7"/>
                <a:gd name="T6" fmla="*/ 27 w 31"/>
                <a:gd name="T7" fmla="*/ 6 h 7"/>
                <a:gd name="T8" fmla="*/ 28 w 31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8" y="2"/>
                  </a:moveTo>
                  <a:cubicBezTo>
                    <a:pt x="20" y="0"/>
                    <a:pt x="11" y="1"/>
                    <a:pt x="3" y="3"/>
                  </a:cubicBezTo>
                  <a:cubicBezTo>
                    <a:pt x="0" y="3"/>
                    <a:pt x="2" y="7"/>
                    <a:pt x="5" y="7"/>
                  </a:cubicBezTo>
                  <a:cubicBezTo>
                    <a:pt x="12" y="6"/>
                    <a:pt x="19" y="4"/>
                    <a:pt x="27" y="6"/>
                  </a:cubicBezTo>
                  <a:cubicBezTo>
                    <a:pt x="29" y="7"/>
                    <a:pt x="31" y="2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61" name="Freeform 73"/>
            <p:cNvSpPr/>
            <p:nvPr/>
          </p:nvSpPr>
          <p:spPr bwMode="auto">
            <a:xfrm>
              <a:off x="4912" y="4097"/>
              <a:ext cx="84" cy="18"/>
            </a:xfrm>
            <a:custGeom>
              <a:avLst/>
              <a:gdLst>
                <a:gd name="T0" fmla="*/ 21 w 24"/>
                <a:gd name="T1" fmla="*/ 1 h 6"/>
                <a:gd name="T2" fmla="*/ 4 w 24"/>
                <a:gd name="T3" fmla="*/ 1 h 6"/>
                <a:gd name="T4" fmla="*/ 3 w 24"/>
                <a:gd name="T5" fmla="*/ 5 h 6"/>
                <a:gd name="T6" fmla="*/ 21 w 24"/>
                <a:gd name="T7" fmla="*/ 5 h 6"/>
                <a:gd name="T8" fmla="*/ 21 w 24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21" y="1"/>
                  </a:moveTo>
                  <a:cubicBezTo>
                    <a:pt x="16" y="1"/>
                    <a:pt x="10" y="2"/>
                    <a:pt x="4" y="1"/>
                  </a:cubicBezTo>
                  <a:cubicBezTo>
                    <a:pt x="1" y="0"/>
                    <a:pt x="0" y="5"/>
                    <a:pt x="3" y="5"/>
                  </a:cubicBezTo>
                  <a:cubicBezTo>
                    <a:pt x="9" y="6"/>
                    <a:pt x="15" y="5"/>
                    <a:pt x="21" y="5"/>
                  </a:cubicBezTo>
                  <a:cubicBezTo>
                    <a:pt x="24" y="5"/>
                    <a:pt x="24" y="1"/>
                    <a:pt x="21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62" name="Freeform 74"/>
            <p:cNvSpPr/>
            <p:nvPr/>
          </p:nvSpPr>
          <p:spPr bwMode="auto">
            <a:xfrm>
              <a:off x="5060" y="4100"/>
              <a:ext cx="92" cy="18"/>
            </a:xfrm>
            <a:custGeom>
              <a:avLst/>
              <a:gdLst>
                <a:gd name="T0" fmla="*/ 23 w 26"/>
                <a:gd name="T1" fmla="*/ 1 h 6"/>
                <a:gd name="T2" fmla="*/ 3 w 26"/>
                <a:gd name="T3" fmla="*/ 0 h 6"/>
                <a:gd name="T4" fmla="*/ 3 w 26"/>
                <a:gd name="T5" fmla="*/ 4 h 6"/>
                <a:gd name="T6" fmla="*/ 22 w 26"/>
                <a:gd name="T7" fmla="*/ 5 h 6"/>
                <a:gd name="T8" fmla="*/ 23 w 26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23" y="1"/>
                  </a:moveTo>
                  <a:cubicBezTo>
                    <a:pt x="16" y="0"/>
                    <a:pt x="9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9" y="4"/>
                    <a:pt x="16" y="4"/>
                    <a:pt x="22" y="5"/>
                  </a:cubicBezTo>
                  <a:cubicBezTo>
                    <a:pt x="25" y="6"/>
                    <a:pt x="26" y="1"/>
                    <a:pt x="23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63" name="Freeform 75"/>
            <p:cNvSpPr/>
            <p:nvPr/>
          </p:nvSpPr>
          <p:spPr bwMode="auto">
            <a:xfrm>
              <a:off x="5190" y="4094"/>
              <a:ext cx="103" cy="18"/>
            </a:xfrm>
            <a:custGeom>
              <a:avLst/>
              <a:gdLst>
                <a:gd name="T0" fmla="*/ 26 w 29"/>
                <a:gd name="T1" fmla="*/ 1 h 6"/>
                <a:gd name="T2" fmla="*/ 2 w 29"/>
                <a:gd name="T3" fmla="*/ 2 h 6"/>
                <a:gd name="T4" fmla="*/ 2 w 29"/>
                <a:gd name="T5" fmla="*/ 6 h 6"/>
                <a:gd name="T6" fmla="*/ 26 w 29"/>
                <a:gd name="T7" fmla="*/ 5 h 6"/>
                <a:gd name="T8" fmla="*/ 26 w 29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6" y="1"/>
                  </a:moveTo>
                  <a:cubicBezTo>
                    <a:pt x="18" y="2"/>
                    <a:pt x="10" y="2"/>
                    <a:pt x="2" y="2"/>
                  </a:cubicBezTo>
                  <a:cubicBezTo>
                    <a:pt x="0" y="2"/>
                    <a:pt x="0" y="6"/>
                    <a:pt x="2" y="6"/>
                  </a:cubicBezTo>
                  <a:cubicBezTo>
                    <a:pt x="10" y="6"/>
                    <a:pt x="18" y="6"/>
                    <a:pt x="26" y="5"/>
                  </a:cubicBezTo>
                  <a:cubicBezTo>
                    <a:pt x="29" y="5"/>
                    <a:pt x="29" y="0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64" name="Freeform 76"/>
            <p:cNvSpPr/>
            <p:nvPr/>
          </p:nvSpPr>
          <p:spPr bwMode="auto">
            <a:xfrm>
              <a:off x="5339" y="4092"/>
              <a:ext cx="116" cy="20"/>
            </a:xfrm>
            <a:custGeom>
              <a:avLst/>
              <a:gdLst>
                <a:gd name="T0" fmla="*/ 30 w 33"/>
                <a:gd name="T1" fmla="*/ 2 h 7"/>
                <a:gd name="T2" fmla="*/ 3 w 33"/>
                <a:gd name="T3" fmla="*/ 0 h 7"/>
                <a:gd name="T4" fmla="*/ 3 w 33"/>
                <a:gd name="T5" fmla="*/ 0 h 7"/>
                <a:gd name="T6" fmla="*/ 3 w 33"/>
                <a:gd name="T7" fmla="*/ 0 h 7"/>
                <a:gd name="T8" fmla="*/ 3 w 33"/>
                <a:gd name="T9" fmla="*/ 5 h 7"/>
                <a:gd name="T10" fmla="*/ 28 w 33"/>
                <a:gd name="T11" fmla="*/ 6 h 7"/>
                <a:gd name="T12" fmla="*/ 30 w 33"/>
                <a:gd name="T13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7">
                  <a:moveTo>
                    <a:pt x="30" y="2"/>
                  </a:moveTo>
                  <a:cubicBezTo>
                    <a:pt x="21" y="0"/>
                    <a:pt x="12" y="1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11" y="6"/>
                    <a:pt x="20" y="4"/>
                    <a:pt x="28" y="6"/>
                  </a:cubicBezTo>
                  <a:cubicBezTo>
                    <a:pt x="31" y="7"/>
                    <a:pt x="33" y="2"/>
                    <a:pt x="30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65" name="Freeform 77"/>
            <p:cNvSpPr/>
            <p:nvPr/>
          </p:nvSpPr>
          <p:spPr bwMode="auto">
            <a:xfrm>
              <a:off x="5480" y="4089"/>
              <a:ext cx="102" cy="14"/>
            </a:xfrm>
            <a:custGeom>
              <a:avLst/>
              <a:gdLst>
                <a:gd name="T0" fmla="*/ 26 w 29"/>
                <a:gd name="T1" fmla="*/ 0 h 5"/>
                <a:gd name="T2" fmla="*/ 3 w 29"/>
                <a:gd name="T3" fmla="*/ 0 h 5"/>
                <a:gd name="T4" fmla="*/ 3 w 29"/>
                <a:gd name="T5" fmla="*/ 5 h 5"/>
                <a:gd name="T6" fmla="*/ 26 w 29"/>
                <a:gd name="T7" fmla="*/ 5 h 5"/>
                <a:gd name="T8" fmla="*/ 26 w 29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5">
                  <a:moveTo>
                    <a:pt x="26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9" y="5"/>
                    <a:pt x="29" y="0"/>
                    <a:pt x="26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66" name="Freeform 78"/>
            <p:cNvSpPr/>
            <p:nvPr/>
          </p:nvSpPr>
          <p:spPr bwMode="auto">
            <a:xfrm>
              <a:off x="5600" y="4089"/>
              <a:ext cx="98" cy="23"/>
            </a:xfrm>
            <a:custGeom>
              <a:avLst/>
              <a:gdLst>
                <a:gd name="T0" fmla="*/ 24 w 28"/>
                <a:gd name="T1" fmla="*/ 2 h 8"/>
                <a:gd name="T2" fmla="*/ 4 w 28"/>
                <a:gd name="T3" fmla="*/ 0 h 8"/>
                <a:gd name="T4" fmla="*/ 3 w 28"/>
                <a:gd name="T5" fmla="*/ 5 h 8"/>
                <a:gd name="T6" fmla="*/ 25 w 28"/>
                <a:gd name="T7" fmla="*/ 6 h 8"/>
                <a:gd name="T8" fmla="*/ 24 w 28"/>
                <a:gd name="T9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24" y="2"/>
                  </a:moveTo>
                  <a:cubicBezTo>
                    <a:pt x="17" y="3"/>
                    <a:pt x="11" y="3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ubicBezTo>
                    <a:pt x="10" y="7"/>
                    <a:pt x="18" y="8"/>
                    <a:pt x="25" y="6"/>
                  </a:cubicBezTo>
                  <a:cubicBezTo>
                    <a:pt x="28" y="5"/>
                    <a:pt x="27" y="1"/>
                    <a:pt x="24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67" name="Freeform 79"/>
            <p:cNvSpPr/>
            <p:nvPr/>
          </p:nvSpPr>
          <p:spPr bwMode="auto">
            <a:xfrm>
              <a:off x="5727" y="4103"/>
              <a:ext cx="98" cy="18"/>
            </a:xfrm>
            <a:custGeom>
              <a:avLst/>
              <a:gdLst>
                <a:gd name="T0" fmla="*/ 26 w 28"/>
                <a:gd name="T1" fmla="*/ 1 h 6"/>
                <a:gd name="T2" fmla="*/ 3 w 28"/>
                <a:gd name="T3" fmla="*/ 0 h 6"/>
                <a:gd name="T4" fmla="*/ 3 w 28"/>
                <a:gd name="T5" fmla="*/ 4 h 6"/>
                <a:gd name="T6" fmla="*/ 26 w 28"/>
                <a:gd name="T7" fmla="*/ 5 h 6"/>
                <a:gd name="T8" fmla="*/ 26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6" y="1"/>
                  </a:moveTo>
                  <a:cubicBezTo>
                    <a:pt x="18" y="0"/>
                    <a:pt x="11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11" y="4"/>
                    <a:pt x="18" y="4"/>
                    <a:pt x="26" y="5"/>
                  </a:cubicBezTo>
                  <a:cubicBezTo>
                    <a:pt x="28" y="6"/>
                    <a:pt x="28" y="1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68" name="Freeform 80"/>
            <p:cNvSpPr/>
            <p:nvPr/>
          </p:nvSpPr>
          <p:spPr bwMode="auto">
            <a:xfrm>
              <a:off x="5850" y="4092"/>
              <a:ext cx="109" cy="20"/>
            </a:xfrm>
            <a:custGeom>
              <a:avLst/>
              <a:gdLst>
                <a:gd name="T0" fmla="*/ 27 w 31"/>
                <a:gd name="T1" fmla="*/ 1 h 7"/>
                <a:gd name="T2" fmla="*/ 3 w 31"/>
                <a:gd name="T3" fmla="*/ 3 h 7"/>
                <a:gd name="T4" fmla="*/ 3 w 31"/>
                <a:gd name="T5" fmla="*/ 7 h 7"/>
                <a:gd name="T6" fmla="*/ 28 w 31"/>
                <a:gd name="T7" fmla="*/ 5 h 7"/>
                <a:gd name="T8" fmla="*/ 27 w 31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7" y="1"/>
                  </a:moveTo>
                  <a:cubicBezTo>
                    <a:pt x="19" y="2"/>
                    <a:pt x="11" y="3"/>
                    <a:pt x="3" y="3"/>
                  </a:cubicBezTo>
                  <a:cubicBezTo>
                    <a:pt x="0" y="3"/>
                    <a:pt x="0" y="7"/>
                    <a:pt x="3" y="7"/>
                  </a:cubicBezTo>
                  <a:cubicBezTo>
                    <a:pt x="11" y="7"/>
                    <a:pt x="20" y="6"/>
                    <a:pt x="28" y="5"/>
                  </a:cubicBezTo>
                  <a:cubicBezTo>
                    <a:pt x="31" y="4"/>
                    <a:pt x="30" y="0"/>
                    <a:pt x="27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69" name="Freeform 81"/>
            <p:cNvSpPr/>
            <p:nvPr/>
          </p:nvSpPr>
          <p:spPr bwMode="auto">
            <a:xfrm>
              <a:off x="5988" y="4097"/>
              <a:ext cx="102" cy="18"/>
            </a:xfrm>
            <a:custGeom>
              <a:avLst/>
              <a:gdLst>
                <a:gd name="T0" fmla="*/ 26 w 29"/>
                <a:gd name="T1" fmla="*/ 2 h 6"/>
                <a:gd name="T2" fmla="*/ 3 w 29"/>
                <a:gd name="T3" fmla="*/ 1 h 6"/>
                <a:gd name="T4" fmla="*/ 3 w 29"/>
                <a:gd name="T5" fmla="*/ 5 h 6"/>
                <a:gd name="T6" fmla="*/ 26 w 29"/>
                <a:gd name="T7" fmla="*/ 6 h 6"/>
                <a:gd name="T8" fmla="*/ 26 w 29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6" y="2"/>
                  </a:moveTo>
                  <a:cubicBezTo>
                    <a:pt x="19" y="1"/>
                    <a:pt x="11" y="0"/>
                    <a:pt x="3" y="1"/>
                  </a:cubicBezTo>
                  <a:cubicBezTo>
                    <a:pt x="0" y="1"/>
                    <a:pt x="0" y="5"/>
                    <a:pt x="3" y="5"/>
                  </a:cubicBezTo>
                  <a:cubicBezTo>
                    <a:pt x="11" y="4"/>
                    <a:pt x="19" y="6"/>
                    <a:pt x="26" y="6"/>
                  </a:cubicBezTo>
                  <a:cubicBezTo>
                    <a:pt x="29" y="6"/>
                    <a:pt x="29" y="2"/>
                    <a:pt x="26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70" name="Freeform 82"/>
            <p:cNvSpPr/>
            <p:nvPr/>
          </p:nvSpPr>
          <p:spPr bwMode="auto">
            <a:xfrm>
              <a:off x="6136" y="4100"/>
              <a:ext cx="102" cy="18"/>
            </a:xfrm>
            <a:custGeom>
              <a:avLst/>
              <a:gdLst>
                <a:gd name="T0" fmla="*/ 27 w 29"/>
                <a:gd name="T1" fmla="*/ 0 h 6"/>
                <a:gd name="T2" fmla="*/ 3 w 29"/>
                <a:gd name="T3" fmla="*/ 1 h 6"/>
                <a:gd name="T4" fmla="*/ 3 w 29"/>
                <a:gd name="T5" fmla="*/ 5 h 6"/>
                <a:gd name="T6" fmla="*/ 27 w 29"/>
                <a:gd name="T7" fmla="*/ 4 h 6"/>
                <a:gd name="T8" fmla="*/ 27 w 29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7" y="0"/>
                  </a:moveTo>
                  <a:cubicBezTo>
                    <a:pt x="19" y="0"/>
                    <a:pt x="11" y="0"/>
                    <a:pt x="3" y="1"/>
                  </a:cubicBezTo>
                  <a:cubicBezTo>
                    <a:pt x="0" y="1"/>
                    <a:pt x="0" y="6"/>
                    <a:pt x="3" y="5"/>
                  </a:cubicBezTo>
                  <a:cubicBezTo>
                    <a:pt x="11" y="4"/>
                    <a:pt x="19" y="4"/>
                    <a:pt x="27" y="4"/>
                  </a:cubicBezTo>
                  <a:cubicBezTo>
                    <a:pt x="29" y="4"/>
                    <a:pt x="29" y="0"/>
                    <a:pt x="27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71" name="Freeform 83"/>
            <p:cNvSpPr/>
            <p:nvPr/>
          </p:nvSpPr>
          <p:spPr bwMode="auto">
            <a:xfrm>
              <a:off x="6298" y="4100"/>
              <a:ext cx="92" cy="18"/>
            </a:xfrm>
            <a:custGeom>
              <a:avLst/>
              <a:gdLst>
                <a:gd name="T0" fmla="*/ 23 w 26"/>
                <a:gd name="T1" fmla="*/ 2 h 6"/>
                <a:gd name="T2" fmla="*/ 4 w 26"/>
                <a:gd name="T3" fmla="*/ 1 h 6"/>
                <a:gd name="T4" fmla="*/ 3 w 26"/>
                <a:gd name="T5" fmla="*/ 5 h 6"/>
                <a:gd name="T6" fmla="*/ 23 w 26"/>
                <a:gd name="T7" fmla="*/ 6 h 6"/>
                <a:gd name="T8" fmla="*/ 23 w 26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23" y="2"/>
                  </a:moveTo>
                  <a:cubicBezTo>
                    <a:pt x="17" y="2"/>
                    <a:pt x="10" y="2"/>
                    <a:pt x="4" y="1"/>
                  </a:cubicBezTo>
                  <a:cubicBezTo>
                    <a:pt x="1" y="0"/>
                    <a:pt x="0" y="5"/>
                    <a:pt x="3" y="5"/>
                  </a:cubicBezTo>
                  <a:cubicBezTo>
                    <a:pt x="10" y="6"/>
                    <a:pt x="16" y="6"/>
                    <a:pt x="23" y="6"/>
                  </a:cubicBezTo>
                  <a:cubicBezTo>
                    <a:pt x="26" y="6"/>
                    <a:pt x="26" y="2"/>
                    <a:pt x="23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72" name="Freeform 84"/>
            <p:cNvSpPr/>
            <p:nvPr/>
          </p:nvSpPr>
          <p:spPr bwMode="auto">
            <a:xfrm>
              <a:off x="6428" y="4103"/>
              <a:ext cx="99" cy="18"/>
            </a:xfrm>
            <a:custGeom>
              <a:avLst/>
              <a:gdLst>
                <a:gd name="T0" fmla="*/ 25 w 28"/>
                <a:gd name="T1" fmla="*/ 1 h 6"/>
                <a:gd name="T2" fmla="*/ 3 w 28"/>
                <a:gd name="T3" fmla="*/ 1 h 6"/>
                <a:gd name="T4" fmla="*/ 3 w 28"/>
                <a:gd name="T5" fmla="*/ 5 h 6"/>
                <a:gd name="T6" fmla="*/ 25 w 28"/>
                <a:gd name="T7" fmla="*/ 5 h 6"/>
                <a:gd name="T8" fmla="*/ 25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5" y="1"/>
                  </a:moveTo>
                  <a:cubicBezTo>
                    <a:pt x="17" y="1"/>
                    <a:pt x="10" y="2"/>
                    <a:pt x="3" y="1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10" y="6"/>
                    <a:pt x="17" y="5"/>
                    <a:pt x="25" y="5"/>
                  </a:cubicBezTo>
                  <a:cubicBezTo>
                    <a:pt x="28" y="5"/>
                    <a:pt x="28" y="1"/>
                    <a:pt x="25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73" name="Freeform 85"/>
            <p:cNvSpPr/>
            <p:nvPr/>
          </p:nvSpPr>
          <p:spPr bwMode="auto">
            <a:xfrm>
              <a:off x="6545" y="4103"/>
              <a:ext cx="92" cy="21"/>
            </a:xfrm>
            <a:custGeom>
              <a:avLst/>
              <a:gdLst>
                <a:gd name="T0" fmla="*/ 22 w 26"/>
                <a:gd name="T1" fmla="*/ 1 h 7"/>
                <a:gd name="T2" fmla="*/ 4 w 26"/>
                <a:gd name="T3" fmla="*/ 1 h 7"/>
                <a:gd name="T4" fmla="*/ 3 w 26"/>
                <a:gd name="T5" fmla="*/ 5 h 7"/>
                <a:gd name="T6" fmla="*/ 23 w 26"/>
                <a:gd name="T7" fmla="*/ 5 h 7"/>
                <a:gd name="T8" fmla="*/ 22 w 26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">
                  <a:moveTo>
                    <a:pt x="22" y="1"/>
                  </a:moveTo>
                  <a:cubicBezTo>
                    <a:pt x="16" y="2"/>
                    <a:pt x="10" y="3"/>
                    <a:pt x="4" y="1"/>
                  </a:cubicBezTo>
                  <a:cubicBezTo>
                    <a:pt x="1" y="0"/>
                    <a:pt x="0" y="4"/>
                    <a:pt x="3" y="5"/>
                  </a:cubicBezTo>
                  <a:cubicBezTo>
                    <a:pt x="9" y="7"/>
                    <a:pt x="16" y="6"/>
                    <a:pt x="23" y="5"/>
                  </a:cubicBezTo>
                  <a:cubicBezTo>
                    <a:pt x="26" y="5"/>
                    <a:pt x="25" y="0"/>
                    <a:pt x="22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74" name="Freeform 86"/>
            <p:cNvSpPr/>
            <p:nvPr/>
          </p:nvSpPr>
          <p:spPr bwMode="auto">
            <a:xfrm>
              <a:off x="6682" y="4103"/>
              <a:ext cx="110" cy="18"/>
            </a:xfrm>
            <a:custGeom>
              <a:avLst/>
              <a:gdLst>
                <a:gd name="T0" fmla="*/ 28 w 31"/>
                <a:gd name="T1" fmla="*/ 2 h 6"/>
                <a:gd name="T2" fmla="*/ 3 w 31"/>
                <a:gd name="T3" fmla="*/ 1 h 6"/>
                <a:gd name="T4" fmla="*/ 3 w 31"/>
                <a:gd name="T5" fmla="*/ 5 h 6"/>
                <a:gd name="T6" fmla="*/ 28 w 31"/>
                <a:gd name="T7" fmla="*/ 6 h 6"/>
                <a:gd name="T8" fmla="*/ 28 w 31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">
                  <a:moveTo>
                    <a:pt x="28" y="2"/>
                  </a:moveTo>
                  <a:cubicBezTo>
                    <a:pt x="19" y="2"/>
                    <a:pt x="11" y="2"/>
                    <a:pt x="3" y="1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11" y="6"/>
                    <a:pt x="19" y="6"/>
                    <a:pt x="28" y="6"/>
                  </a:cubicBezTo>
                  <a:cubicBezTo>
                    <a:pt x="31" y="6"/>
                    <a:pt x="31" y="2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75" name="Freeform 87"/>
            <p:cNvSpPr/>
            <p:nvPr/>
          </p:nvSpPr>
          <p:spPr bwMode="auto">
            <a:xfrm>
              <a:off x="6820" y="4103"/>
              <a:ext cx="106" cy="21"/>
            </a:xfrm>
            <a:custGeom>
              <a:avLst/>
              <a:gdLst>
                <a:gd name="T0" fmla="*/ 27 w 30"/>
                <a:gd name="T1" fmla="*/ 2 h 7"/>
                <a:gd name="T2" fmla="*/ 3 w 30"/>
                <a:gd name="T3" fmla="*/ 1 h 7"/>
                <a:gd name="T4" fmla="*/ 3 w 30"/>
                <a:gd name="T5" fmla="*/ 5 h 7"/>
                <a:gd name="T6" fmla="*/ 26 w 30"/>
                <a:gd name="T7" fmla="*/ 6 h 7"/>
                <a:gd name="T8" fmla="*/ 27 w 30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7">
                  <a:moveTo>
                    <a:pt x="27" y="2"/>
                  </a:move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5"/>
                    <a:pt x="3" y="5"/>
                  </a:cubicBezTo>
                  <a:cubicBezTo>
                    <a:pt x="11" y="5"/>
                    <a:pt x="19" y="4"/>
                    <a:pt x="26" y="6"/>
                  </a:cubicBezTo>
                  <a:cubicBezTo>
                    <a:pt x="29" y="7"/>
                    <a:pt x="30" y="3"/>
                    <a:pt x="27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76" name="Freeform 88"/>
            <p:cNvSpPr/>
            <p:nvPr/>
          </p:nvSpPr>
          <p:spPr bwMode="auto">
            <a:xfrm>
              <a:off x="6961" y="4106"/>
              <a:ext cx="92" cy="18"/>
            </a:xfrm>
            <a:custGeom>
              <a:avLst/>
              <a:gdLst>
                <a:gd name="T0" fmla="*/ 23 w 26"/>
                <a:gd name="T1" fmla="*/ 2 h 6"/>
                <a:gd name="T2" fmla="*/ 4 w 26"/>
                <a:gd name="T3" fmla="*/ 1 h 6"/>
                <a:gd name="T4" fmla="*/ 3 w 26"/>
                <a:gd name="T5" fmla="*/ 5 h 6"/>
                <a:gd name="T6" fmla="*/ 23 w 26"/>
                <a:gd name="T7" fmla="*/ 6 h 6"/>
                <a:gd name="T8" fmla="*/ 23 w 26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23" y="2"/>
                  </a:moveTo>
                  <a:cubicBezTo>
                    <a:pt x="17" y="2"/>
                    <a:pt x="10" y="2"/>
                    <a:pt x="4" y="1"/>
                  </a:cubicBezTo>
                  <a:cubicBezTo>
                    <a:pt x="1" y="0"/>
                    <a:pt x="0" y="5"/>
                    <a:pt x="3" y="5"/>
                  </a:cubicBezTo>
                  <a:cubicBezTo>
                    <a:pt x="10" y="6"/>
                    <a:pt x="17" y="6"/>
                    <a:pt x="23" y="6"/>
                  </a:cubicBezTo>
                  <a:cubicBezTo>
                    <a:pt x="26" y="6"/>
                    <a:pt x="26" y="2"/>
                    <a:pt x="23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77" name="Freeform 89"/>
            <p:cNvSpPr/>
            <p:nvPr/>
          </p:nvSpPr>
          <p:spPr bwMode="auto">
            <a:xfrm>
              <a:off x="7081" y="4106"/>
              <a:ext cx="113" cy="24"/>
            </a:xfrm>
            <a:custGeom>
              <a:avLst/>
              <a:gdLst>
                <a:gd name="T0" fmla="*/ 28 w 32"/>
                <a:gd name="T1" fmla="*/ 1 h 8"/>
                <a:gd name="T2" fmla="*/ 3 w 32"/>
                <a:gd name="T3" fmla="*/ 2 h 8"/>
                <a:gd name="T4" fmla="*/ 3 w 32"/>
                <a:gd name="T5" fmla="*/ 6 h 8"/>
                <a:gd name="T6" fmla="*/ 29 w 32"/>
                <a:gd name="T7" fmla="*/ 5 h 8"/>
                <a:gd name="T8" fmla="*/ 28 w 32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8">
                  <a:moveTo>
                    <a:pt x="28" y="1"/>
                  </a:moveTo>
                  <a:cubicBezTo>
                    <a:pt x="20" y="3"/>
                    <a:pt x="11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2" y="6"/>
                    <a:pt x="21" y="8"/>
                    <a:pt x="29" y="5"/>
                  </a:cubicBezTo>
                  <a:cubicBezTo>
                    <a:pt x="32" y="4"/>
                    <a:pt x="31" y="0"/>
                    <a:pt x="28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78" name="Freeform 90"/>
            <p:cNvSpPr/>
            <p:nvPr/>
          </p:nvSpPr>
          <p:spPr bwMode="auto">
            <a:xfrm>
              <a:off x="7219" y="4103"/>
              <a:ext cx="95" cy="18"/>
            </a:xfrm>
            <a:custGeom>
              <a:avLst/>
              <a:gdLst>
                <a:gd name="T0" fmla="*/ 23 w 27"/>
                <a:gd name="T1" fmla="*/ 1 h 6"/>
                <a:gd name="T2" fmla="*/ 3 w 27"/>
                <a:gd name="T3" fmla="*/ 2 h 6"/>
                <a:gd name="T4" fmla="*/ 3 w 27"/>
                <a:gd name="T5" fmla="*/ 6 h 6"/>
                <a:gd name="T6" fmla="*/ 24 w 27"/>
                <a:gd name="T7" fmla="*/ 5 h 6"/>
                <a:gd name="T8" fmla="*/ 23 w 27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23" y="1"/>
                  </a:moveTo>
                  <a:cubicBezTo>
                    <a:pt x="16" y="2"/>
                    <a:pt x="10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0" y="6"/>
                    <a:pt x="17" y="6"/>
                    <a:pt x="24" y="5"/>
                  </a:cubicBezTo>
                  <a:cubicBezTo>
                    <a:pt x="27" y="5"/>
                    <a:pt x="25" y="0"/>
                    <a:pt x="23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79" name="Freeform 91"/>
            <p:cNvSpPr/>
            <p:nvPr/>
          </p:nvSpPr>
          <p:spPr bwMode="auto">
            <a:xfrm>
              <a:off x="7321" y="4109"/>
              <a:ext cx="106" cy="15"/>
            </a:xfrm>
            <a:custGeom>
              <a:avLst/>
              <a:gdLst>
                <a:gd name="T0" fmla="*/ 27 w 30"/>
                <a:gd name="T1" fmla="*/ 0 h 5"/>
                <a:gd name="T2" fmla="*/ 3 w 30"/>
                <a:gd name="T3" fmla="*/ 1 h 5"/>
                <a:gd name="T4" fmla="*/ 3 w 30"/>
                <a:gd name="T5" fmla="*/ 5 h 5"/>
                <a:gd name="T6" fmla="*/ 27 w 30"/>
                <a:gd name="T7" fmla="*/ 4 h 5"/>
                <a:gd name="T8" fmla="*/ 27 w 30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5">
                  <a:moveTo>
                    <a:pt x="27" y="0"/>
                  </a:move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5"/>
                    <a:pt x="3" y="5"/>
                  </a:cubicBezTo>
                  <a:cubicBezTo>
                    <a:pt x="11" y="5"/>
                    <a:pt x="19" y="4"/>
                    <a:pt x="27" y="4"/>
                  </a:cubicBezTo>
                  <a:cubicBezTo>
                    <a:pt x="30" y="4"/>
                    <a:pt x="30" y="0"/>
                    <a:pt x="27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80" name="Freeform 92"/>
            <p:cNvSpPr/>
            <p:nvPr/>
          </p:nvSpPr>
          <p:spPr bwMode="auto">
            <a:xfrm>
              <a:off x="7448" y="4077"/>
              <a:ext cx="25" cy="59"/>
            </a:xfrm>
            <a:custGeom>
              <a:avLst/>
              <a:gdLst>
                <a:gd name="T0" fmla="*/ 1 w 7"/>
                <a:gd name="T1" fmla="*/ 7 h 20"/>
                <a:gd name="T2" fmla="*/ 1 w 7"/>
                <a:gd name="T3" fmla="*/ 7 h 20"/>
                <a:gd name="T4" fmla="*/ 2 w 7"/>
                <a:gd name="T5" fmla="*/ 17 h 20"/>
                <a:gd name="T6" fmla="*/ 7 w 7"/>
                <a:gd name="T7" fmla="*/ 17 h 20"/>
                <a:gd name="T8" fmla="*/ 6 w 7"/>
                <a:gd name="T9" fmla="*/ 3 h 20"/>
                <a:gd name="T10" fmla="*/ 2 w 7"/>
                <a:gd name="T11" fmla="*/ 1 h 20"/>
                <a:gd name="T12" fmla="*/ 0 w 7"/>
                <a:gd name="T13" fmla="*/ 3 h 20"/>
                <a:gd name="T14" fmla="*/ 1 w 7"/>
                <a:gd name="T15" fmla="*/ 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" h="20">
                  <a:moveTo>
                    <a:pt x="1" y="7"/>
                  </a:moveTo>
                  <a:cubicBezTo>
                    <a:pt x="1" y="7"/>
                    <a:pt x="1" y="7"/>
                    <a:pt x="1" y="7"/>
                  </a:cubicBezTo>
                  <a:cubicBezTo>
                    <a:pt x="2" y="10"/>
                    <a:pt x="2" y="14"/>
                    <a:pt x="2" y="17"/>
                  </a:cubicBezTo>
                  <a:cubicBezTo>
                    <a:pt x="2" y="20"/>
                    <a:pt x="7" y="20"/>
                    <a:pt x="7" y="17"/>
                  </a:cubicBezTo>
                  <a:cubicBezTo>
                    <a:pt x="7" y="13"/>
                    <a:pt x="6" y="8"/>
                    <a:pt x="6" y="3"/>
                  </a:cubicBezTo>
                  <a:cubicBezTo>
                    <a:pt x="6" y="1"/>
                    <a:pt x="4" y="0"/>
                    <a:pt x="2" y="1"/>
                  </a:cubicBezTo>
                  <a:cubicBezTo>
                    <a:pt x="1" y="2"/>
                    <a:pt x="1" y="2"/>
                    <a:pt x="0" y="3"/>
                  </a:cubicBezTo>
                  <a:cubicBezTo>
                    <a:pt x="0" y="4"/>
                    <a:pt x="1" y="5"/>
                    <a:pt x="1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81" name="Freeform 93"/>
            <p:cNvSpPr/>
            <p:nvPr/>
          </p:nvSpPr>
          <p:spPr bwMode="auto">
            <a:xfrm>
              <a:off x="7444" y="3994"/>
              <a:ext cx="22" cy="65"/>
            </a:xfrm>
            <a:custGeom>
              <a:avLst/>
              <a:gdLst>
                <a:gd name="T0" fmla="*/ 1 w 6"/>
                <a:gd name="T1" fmla="*/ 19 h 22"/>
                <a:gd name="T2" fmla="*/ 6 w 6"/>
                <a:gd name="T3" fmla="*/ 19 h 22"/>
                <a:gd name="T4" fmla="*/ 5 w 6"/>
                <a:gd name="T5" fmla="*/ 3 h 22"/>
                <a:gd name="T6" fmla="*/ 0 w 6"/>
                <a:gd name="T7" fmla="*/ 3 h 22"/>
                <a:gd name="T8" fmla="*/ 1 w 6"/>
                <a:gd name="T9" fmla="*/ 1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2">
                  <a:moveTo>
                    <a:pt x="1" y="19"/>
                  </a:moveTo>
                  <a:cubicBezTo>
                    <a:pt x="1" y="22"/>
                    <a:pt x="6" y="22"/>
                    <a:pt x="6" y="19"/>
                  </a:cubicBezTo>
                  <a:cubicBezTo>
                    <a:pt x="6" y="14"/>
                    <a:pt x="5" y="9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1" y="9"/>
                    <a:pt x="1" y="14"/>
                    <a:pt x="1" y="1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82" name="Freeform 94"/>
            <p:cNvSpPr/>
            <p:nvPr/>
          </p:nvSpPr>
          <p:spPr bwMode="auto">
            <a:xfrm>
              <a:off x="7444" y="3910"/>
              <a:ext cx="18" cy="63"/>
            </a:xfrm>
            <a:custGeom>
              <a:avLst/>
              <a:gdLst>
                <a:gd name="T0" fmla="*/ 0 w 5"/>
                <a:gd name="T1" fmla="*/ 5 h 21"/>
                <a:gd name="T2" fmla="*/ 1 w 5"/>
                <a:gd name="T3" fmla="*/ 6 h 21"/>
                <a:gd name="T4" fmla="*/ 0 w 5"/>
                <a:gd name="T5" fmla="*/ 11 h 21"/>
                <a:gd name="T6" fmla="*/ 0 w 5"/>
                <a:gd name="T7" fmla="*/ 15 h 21"/>
                <a:gd name="T8" fmla="*/ 0 w 5"/>
                <a:gd name="T9" fmla="*/ 17 h 21"/>
                <a:gd name="T10" fmla="*/ 0 w 5"/>
                <a:gd name="T11" fmla="*/ 17 h 21"/>
                <a:gd name="T12" fmla="*/ 0 w 5"/>
                <a:gd name="T13" fmla="*/ 18 h 21"/>
                <a:gd name="T14" fmla="*/ 0 w 5"/>
                <a:gd name="T15" fmla="*/ 19 h 21"/>
                <a:gd name="T16" fmla="*/ 5 w 5"/>
                <a:gd name="T17" fmla="*/ 18 h 21"/>
                <a:gd name="T18" fmla="*/ 5 w 5"/>
                <a:gd name="T19" fmla="*/ 7 h 21"/>
                <a:gd name="T20" fmla="*/ 5 w 5"/>
                <a:gd name="T21" fmla="*/ 2 h 21"/>
                <a:gd name="T22" fmla="*/ 0 w 5"/>
                <a:gd name="T23" fmla="*/ 3 h 21"/>
                <a:gd name="T24" fmla="*/ 0 w 5"/>
                <a:gd name="T25" fmla="*/ 5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21">
                  <a:moveTo>
                    <a:pt x="0" y="5"/>
                  </a:moveTo>
                  <a:cubicBezTo>
                    <a:pt x="0" y="5"/>
                    <a:pt x="1" y="6"/>
                    <a:pt x="1" y="6"/>
                  </a:cubicBezTo>
                  <a:cubicBezTo>
                    <a:pt x="1" y="8"/>
                    <a:pt x="0" y="9"/>
                    <a:pt x="0" y="11"/>
                  </a:cubicBezTo>
                  <a:cubicBezTo>
                    <a:pt x="0" y="12"/>
                    <a:pt x="0" y="14"/>
                    <a:pt x="0" y="15"/>
                  </a:cubicBezTo>
                  <a:cubicBezTo>
                    <a:pt x="0" y="16"/>
                    <a:pt x="0" y="16"/>
                    <a:pt x="0" y="17"/>
                  </a:cubicBezTo>
                  <a:cubicBezTo>
                    <a:pt x="0" y="17"/>
                    <a:pt x="0" y="18"/>
                    <a:pt x="0" y="17"/>
                  </a:cubicBezTo>
                  <a:cubicBezTo>
                    <a:pt x="0" y="17"/>
                    <a:pt x="0" y="17"/>
                    <a:pt x="0" y="18"/>
                  </a:cubicBezTo>
                  <a:cubicBezTo>
                    <a:pt x="0" y="18"/>
                    <a:pt x="0" y="18"/>
                    <a:pt x="0" y="19"/>
                  </a:cubicBezTo>
                  <a:cubicBezTo>
                    <a:pt x="1" y="21"/>
                    <a:pt x="4" y="20"/>
                    <a:pt x="5" y="18"/>
                  </a:cubicBezTo>
                  <a:cubicBezTo>
                    <a:pt x="5" y="15"/>
                    <a:pt x="5" y="11"/>
                    <a:pt x="5" y="7"/>
                  </a:cubicBezTo>
                  <a:cubicBezTo>
                    <a:pt x="5" y="6"/>
                    <a:pt x="5" y="3"/>
                    <a:pt x="5" y="2"/>
                  </a:cubicBezTo>
                  <a:cubicBezTo>
                    <a:pt x="3" y="0"/>
                    <a:pt x="1" y="1"/>
                    <a:pt x="0" y="3"/>
                  </a:cubicBezTo>
                  <a:cubicBezTo>
                    <a:pt x="0" y="4"/>
                    <a:pt x="0" y="5"/>
                    <a:pt x="0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83" name="Freeform 95"/>
            <p:cNvSpPr/>
            <p:nvPr/>
          </p:nvSpPr>
          <p:spPr bwMode="auto">
            <a:xfrm>
              <a:off x="7444" y="3827"/>
              <a:ext cx="18" cy="69"/>
            </a:xfrm>
            <a:custGeom>
              <a:avLst/>
              <a:gdLst>
                <a:gd name="T0" fmla="*/ 5 w 5"/>
                <a:gd name="T1" fmla="*/ 20 h 23"/>
                <a:gd name="T2" fmla="*/ 5 w 5"/>
                <a:gd name="T3" fmla="*/ 3 h 23"/>
                <a:gd name="T4" fmla="*/ 0 w 5"/>
                <a:gd name="T5" fmla="*/ 3 h 23"/>
                <a:gd name="T6" fmla="*/ 0 w 5"/>
                <a:gd name="T7" fmla="*/ 20 h 23"/>
                <a:gd name="T8" fmla="*/ 5 w 5"/>
                <a:gd name="T9" fmla="*/ 2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23">
                  <a:moveTo>
                    <a:pt x="5" y="20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3"/>
                    <a:pt x="5" y="23"/>
                    <a:pt x="5" y="2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84" name="Freeform 96"/>
            <p:cNvSpPr/>
            <p:nvPr/>
          </p:nvSpPr>
          <p:spPr bwMode="auto">
            <a:xfrm>
              <a:off x="7448" y="3747"/>
              <a:ext cx="18" cy="57"/>
            </a:xfrm>
            <a:custGeom>
              <a:avLst/>
              <a:gdLst>
                <a:gd name="T0" fmla="*/ 5 w 5"/>
                <a:gd name="T1" fmla="*/ 16 h 19"/>
                <a:gd name="T2" fmla="*/ 5 w 5"/>
                <a:gd name="T3" fmla="*/ 3 h 19"/>
                <a:gd name="T4" fmla="*/ 0 w 5"/>
                <a:gd name="T5" fmla="*/ 3 h 19"/>
                <a:gd name="T6" fmla="*/ 0 w 5"/>
                <a:gd name="T7" fmla="*/ 16 h 19"/>
                <a:gd name="T8" fmla="*/ 5 w 5"/>
                <a:gd name="T9" fmla="*/ 16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9">
                  <a:moveTo>
                    <a:pt x="5" y="16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9"/>
                    <a:pt x="5" y="19"/>
                    <a:pt x="5" y="1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85" name="Freeform 97"/>
            <p:cNvSpPr/>
            <p:nvPr/>
          </p:nvSpPr>
          <p:spPr bwMode="auto">
            <a:xfrm>
              <a:off x="7448" y="3658"/>
              <a:ext cx="18" cy="63"/>
            </a:xfrm>
            <a:custGeom>
              <a:avLst/>
              <a:gdLst>
                <a:gd name="T0" fmla="*/ 5 w 5"/>
                <a:gd name="T1" fmla="*/ 18 h 21"/>
                <a:gd name="T2" fmla="*/ 5 w 5"/>
                <a:gd name="T3" fmla="*/ 2 h 21"/>
                <a:gd name="T4" fmla="*/ 0 w 5"/>
                <a:gd name="T5" fmla="*/ 2 h 21"/>
                <a:gd name="T6" fmla="*/ 0 w 5"/>
                <a:gd name="T7" fmla="*/ 18 h 21"/>
                <a:gd name="T8" fmla="*/ 5 w 5"/>
                <a:gd name="T9" fmla="*/ 18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21">
                  <a:moveTo>
                    <a:pt x="5" y="18"/>
                  </a:moveTo>
                  <a:cubicBezTo>
                    <a:pt x="5" y="2"/>
                    <a:pt x="5" y="2"/>
                    <a:pt x="5" y="2"/>
                  </a:cubicBezTo>
                  <a:cubicBezTo>
                    <a:pt x="5" y="0"/>
                    <a:pt x="0" y="0"/>
                    <a:pt x="0" y="2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21"/>
                    <a:pt x="5" y="21"/>
                    <a:pt x="5" y="1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86" name="Freeform 98"/>
            <p:cNvSpPr/>
            <p:nvPr/>
          </p:nvSpPr>
          <p:spPr bwMode="auto">
            <a:xfrm>
              <a:off x="7444" y="3557"/>
              <a:ext cx="25" cy="80"/>
            </a:xfrm>
            <a:custGeom>
              <a:avLst/>
              <a:gdLst>
                <a:gd name="T0" fmla="*/ 2 w 7"/>
                <a:gd name="T1" fmla="*/ 24 h 27"/>
                <a:gd name="T2" fmla="*/ 7 w 7"/>
                <a:gd name="T3" fmla="*/ 23 h 27"/>
                <a:gd name="T4" fmla="*/ 5 w 7"/>
                <a:gd name="T5" fmla="*/ 3 h 27"/>
                <a:gd name="T6" fmla="*/ 0 w 7"/>
                <a:gd name="T7" fmla="*/ 4 h 27"/>
                <a:gd name="T8" fmla="*/ 2 w 7"/>
                <a:gd name="T9" fmla="*/ 2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7">
                  <a:moveTo>
                    <a:pt x="2" y="24"/>
                  </a:moveTo>
                  <a:cubicBezTo>
                    <a:pt x="3" y="27"/>
                    <a:pt x="7" y="26"/>
                    <a:pt x="7" y="23"/>
                  </a:cubicBezTo>
                  <a:cubicBezTo>
                    <a:pt x="6" y="17"/>
                    <a:pt x="6" y="10"/>
                    <a:pt x="5" y="3"/>
                  </a:cubicBezTo>
                  <a:cubicBezTo>
                    <a:pt x="4" y="0"/>
                    <a:pt x="0" y="1"/>
                    <a:pt x="0" y="4"/>
                  </a:cubicBezTo>
                  <a:cubicBezTo>
                    <a:pt x="1" y="11"/>
                    <a:pt x="1" y="18"/>
                    <a:pt x="2" y="2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87" name="Freeform 99"/>
            <p:cNvSpPr/>
            <p:nvPr/>
          </p:nvSpPr>
          <p:spPr bwMode="auto">
            <a:xfrm>
              <a:off x="7444" y="3462"/>
              <a:ext cx="25" cy="75"/>
            </a:xfrm>
            <a:custGeom>
              <a:avLst/>
              <a:gdLst>
                <a:gd name="T0" fmla="*/ 5 w 7"/>
                <a:gd name="T1" fmla="*/ 22 h 25"/>
                <a:gd name="T2" fmla="*/ 7 w 7"/>
                <a:gd name="T3" fmla="*/ 4 h 25"/>
                <a:gd name="T4" fmla="*/ 2 w 7"/>
                <a:gd name="T5" fmla="*/ 2 h 25"/>
                <a:gd name="T6" fmla="*/ 0 w 7"/>
                <a:gd name="T7" fmla="*/ 20 h 25"/>
                <a:gd name="T8" fmla="*/ 5 w 7"/>
                <a:gd name="T9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5">
                  <a:moveTo>
                    <a:pt x="5" y="22"/>
                  </a:moveTo>
                  <a:cubicBezTo>
                    <a:pt x="6" y="16"/>
                    <a:pt x="5" y="10"/>
                    <a:pt x="7" y="4"/>
                  </a:cubicBezTo>
                  <a:cubicBezTo>
                    <a:pt x="7" y="1"/>
                    <a:pt x="3" y="0"/>
                    <a:pt x="2" y="2"/>
                  </a:cubicBezTo>
                  <a:cubicBezTo>
                    <a:pt x="1" y="8"/>
                    <a:pt x="1" y="14"/>
                    <a:pt x="0" y="20"/>
                  </a:cubicBezTo>
                  <a:cubicBezTo>
                    <a:pt x="0" y="23"/>
                    <a:pt x="4" y="25"/>
                    <a:pt x="5" y="2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88" name="Freeform 100"/>
            <p:cNvSpPr/>
            <p:nvPr/>
          </p:nvSpPr>
          <p:spPr bwMode="auto">
            <a:xfrm>
              <a:off x="7448" y="3364"/>
              <a:ext cx="21" cy="75"/>
            </a:xfrm>
            <a:custGeom>
              <a:avLst/>
              <a:gdLst>
                <a:gd name="T0" fmla="*/ 5 w 6"/>
                <a:gd name="T1" fmla="*/ 22 h 25"/>
                <a:gd name="T2" fmla="*/ 6 w 6"/>
                <a:gd name="T3" fmla="*/ 3 h 25"/>
                <a:gd name="T4" fmla="*/ 1 w 6"/>
                <a:gd name="T5" fmla="*/ 3 h 25"/>
                <a:gd name="T6" fmla="*/ 0 w 6"/>
                <a:gd name="T7" fmla="*/ 22 h 25"/>
                <a:gd name="T8" fmla="*/ 5 w 6"/>
                <a:gd name="T9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5">
                  <a:moveTo>
                    <a:pt x="5" y="22"/>
                  </a:moveTo>
                  <a:cubicBezTo>
                    <a:pt x="5" y="16"/>
                    <a:pt x="6" y="10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10"/>
                    <a:pt x="0" y="16"/>
                    <a:pt x="0" y="22"/>
                  </a:cubicBezTo>
                  <a:cubicBezTo>
                    <a:pt x="0" y="25"/>
                    <a:pt x="5" y="25"/>
                    <a:pt x="5" y="2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89" name="Freeform 101"/>
            <p:cNvSpPr/>
            <p:nvPr/>
          </p:nvSpPr>
          <p:spPr bwMode="auto">
            <a:xfrm>
              <a:off x="7444" y="3272"/>
              <a:ext cx="25" cy="75"/>
            </a:xfrm>
            <a:custGeom>
              <a:avLst/>
              <a:gdLst>
                <a:gd name="T0" fmla="*/ 5 w 7"/>
                <a:gd name="T1" fmla="*/ 22 h 25"/>
                <a:gd name="T2" fmla="*/ 5 w 7"/>
                <a:gd name="T3" fmla="*/ 12 h 25"/>
                <a:gd name="T4" fmla="*/ 5 w 7"/>
                <a:gd name="T5" fmla="*/ 7 h 25"/>
                <a:gd name="T6" fmla="*/ 5 w 7"/>
                <a:gd name="T7" fmla="*/ 5 h 25"/>
                <a:gd name="T8" fmla="*/ 5 w 7"/>
                <a:gd name="T9" fmla="*/ 4 h 25"/>
                <a:gd name="T10" fmla="*/ 2 w 7"/>
                <a:gd name="T11" fmla="*/ 1 h 25"/>
                <a:gd name="T12" fmla="*/ 0 w 7"/>
                <a:gd name="T13" fmla="*/ 8 h 25"/>
                <a:gd name="T14" fmla="*/ 0 w 7"/>
                <a:gd name="T15" fmla="*/ 22 h 25"/>
                <a:gd name="T16" fmla="*/ 5 w 7"/>
                <a:gd name="T17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25">
                  <a:moveTo>
                    <a:pt x="5" y="22"/>
                  </a:moveTo>
                  <a:cubicBezTo>
                    <a:pt x="5" y="18"/>
                    <a:pt x="5" y="15"/>
                    <a:pt x="5" y="12"/>
                  </a:cubicBezTo>
                  <a:cubicBezTo>
                    <a:pt x="5" y="10"/>
                    <a:pt x="5" y="8"/>
                    <a:pt x="5" y="7"/>
                  </a:cubicBezTo>
                  <a:cubicBezTo>
                    <a:pt x="5" y="6"/>
                    <a:pt x="5" y="5"/>
                    <a:pt x="5" y="5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7" y="3"/>
                    <a:pt x="5" y="0"/>
                    <a:pt x="2" y="1"/>
                  </a:cubicBezTo>
                  <a:cubicBezTo>
                    <a:pt x="0" y="2"/>
                    <a:pt x="0" y="6"/>
                    <a:pt x="0" y="8"/>
                  </a:cubicBezTo>
                  <a:cubicBezTo>
                    <a:pt x="0" y="13"/>
                    <a:pt x="0" y="17"/>
                    <a:pt x="0" y="22"/>
                  </a:cubicBezTo>
                  <a:cubicBezTo>
                    <a:pt x="0" y="25"/>
                    <a:pt x="5" y="25"/>
                    <a:pt x="5" y="2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90" name="Freeform 102"/>
            <p:cNvSpPr/>
            <p:nvPr/>
          </p:nvSpPr>
          <p:spPr bwMode="auto">
            <a:xfrm>
              <a:off x="7451" y="3172"/>
              <a:ext cx="25" cy="77"/>
            </a:xfrm>
            <a:custGeom>
              <a:avLst/>
              <a:gdLst>
                <a:gd name="T0" fmla="*/ 0 w 7"/>
                <a:gd name="T1" fmla="*/ 7 h 26"/>
                <a:gd name="T2" fmla="*/ 1 w 7"/>
                <a:gd name="T3" fmla="*/ 16 h 26"/>
                <a:gd name="T4" fmla="*/ 1 w 7"/>
                <a:gd name="T5" fmla="*/ 19 h 26"/>
                <a:gd name="T6" fmla="*/ 2 w 7"/>
                <a:gd name="T7" fmla="*/ 21 h 26"/>
                <a:gd name="T8" fmla="*/ 5 w 7"/>
                <a:gd name="T9" fmla="*/ 23 h 26"/>
                <a:gd name="T10" fmla="*/ 5 w 7"/>
                <a:gd name="T11" fmla="*/ 14 h 26"/>
                <a:gd name="T12" fmla="*/ 5 w 7"/>
                <a:gd name="T13" fmla="*/ 8 h 26"/>
                <a:gd name="T14" fmla="*/ 5 w 7"/>
                <a:gd name="T15" fmla="*/ 6 h 26"/>
                <a:gd name="T16" fmla="*/ 5 w 7"/>
                <a:gd name="T17" fmla="*/ 3 h 26"/>
                <a:gd name="T18" fmla="*/ 1 w 7"/>
                <a:gd name="T19" fmla="*/ 2 h 26"/>
                <a:gd name="T20" fmla="*/ 0 w 7"/>
                <a:gd name="T21" fmla="*/ 7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" h="26">
                  <a:moveTo>
                    <a:pt x="0" y="7"/>
                  </a:moveTo>
                  <a:cubicBezTo>
                    <a:pt x="0" y="10"/>
                    <a:pt x="1" y="13"/>
                    <a:pt x="1" y="16"/>
                  </a:cubicBezTo>
                  <a:cubicBezTo>
                    <a:pt x="1" y="17"/>
                    <a:pt x="1" y="18"/>
                    <a:pt x="1" y="19"/>
                  </a:cubicBezTo>
                  <a:cubicBezTo>
                    <a:pt x="1" y="20"/>
                    <a:pt x="1" y="22"/>
                    <a:pt x="2" y="21"/>
                  </a:cubicBezTo>
                  <a:cubicBezTo>
                    <a:pt x="0" y="23"/>
                    <a:pt x="4" y="26"/>
                    <a:pt x="5" y="23"/>
                  </a:cubicBezTo>
                  <a:cubicBezTo>
                    <a:pt x="7" y="21"/>
                    <a:pt x="6" y="16"/>
                    <a:pt x="5" y="14"/>
                  </a:cubicBezTo>
                  <a:cubicBezTo>
                    <a:pt x="5" y="12"/>
                    <a:pt x="5" y="10"/>
                    <a:pt x="5" y="8"/>
                  </a:cubicBezTo>
                  <a:cubicBezTo>
                    <a:pt x="5" y="7"/>
                    <a:pt x="5" y="7"/>
                    <a:pt x="5" y="6"/>
                  </a:cubicBezTo>
                  <a:cubicBezTo>
                    <a:pt x="6" y="5"/>
                    <a:pt x="6" y="4"/>
                    <a:pt x="5" y="3"/>
                  </a:cubicBezTo>
                  <a:cubicBezTo>
                    <a:pt x="4" y="1"/>
                    <a:pt x="3" y="0"/>
                    <a:pt x="1" y="2"/>
                  </a:cubicBezTo>
                  <a:cubicBezTo>
                    <a:pt x="0" y="3"/>
                    <a:pt x="0" y="6"/>
                    <a:pt x="0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91" name="Freeform 103"/>
            <p:cNvSpPr/>
            <p:nvPr/>
          </p:nvSpPr>
          <p:spPr bwMode="auto">
            <a:xfrm>
              <a:off x="7444" y="3035"/>
              <a:ext cx="25" cy="101"/>
            </a:xfrm>
            <a:custGeom>
              <a:avLst/>
              <a:gdLst>
                <a:gd name="T0" fmla="*/ 0 w 7"/>
                <a:gd name="T1" fmla="*/ 4 h 34"/>
                <a:gd name="T2" fmla="*/ 1 w 7"/>
                <a:gd name="T3" fmla="*/ 31 h 34"/>
                <a:gd name="T4" fmla="*/ 6 w 7"/>
                <a:gd name="T5" fmla="*/ 31 h 34"/>
                <a:gd name="T6" fmla="*/ 6 w 7"/>
                <a:gd name="T7" fmla="*/ 10 h 34"/>
                <a:gd name="T8" fmla="*/ 6 w 7"/>
                <a:gd name="T9" fmla="*/ 7 h 34"/>
                <a:gd name="T10" fmla="*/ 4 w 7"/>
                <a:gd name="T11" fmla="*/ 2 h 34"/>
                <a:gd name="T12" fmla="*/ 0 w 7"/>
                <a:gd name="T13" fmla="*/ 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4">
                  <a:moveTo>
                    <a:pt x="0" y="4"/>
                  </a:moveTo>
                  <a:cubicBezTo>
                    <a:pt x="2" y="13"/>
                    <a:pt x="1" y="22"/>
                    <a:pt x="1" y="31"/>
                  </a:cubicBezTo>
                  <a:cubicBezTo>
                    <a:pt x="1" y="34"/>
                    <a:pt x="6" y="34"/>
                    <a:pt x="6" y="31"/>
                  </a:cubicBezTo>
                  <a:cubicBezTo>
                    <a:pt x="6" y="24"/>
                    <a:pt x="6" y="17"/>
                    <a:pt x="6" y="10"/>
                  </a:cubicBezTo>
                  <a:cubicBezTo>
                    <a:pt x="6" y="9"/>
                    <a:pt x="7" y="8"/>
                    <a:pt x="6" y="7"/>
                  </a:cubicBezTo>
                  <a:cubicBezTo>
                    <a:pt x="6" y="5"/>
                    <a:pt x="5" y="4"/>
                    <a:pt x="4" y="2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92" name="Freeform 104"/>
            <p:cNvSpPr/>
            <p:nvPr/>
          </p:nvSpPr>
          <p:spPr bwMode="auto">
            <a:xfrm>
              <a:off x="7448" y="2943"/>
              <a:ext cx="21" cy="62"/>
            </a:xfrm>
            <a:custGeom>
              <a:avLst/>
              <a:gdLst>
                <a:gd name="T0" fmla="*/ 5 w 6"/>
                <a:gd name="T1" fmla="*/ 18 h 21"/>
                <a:gd name="T2" fmla="*/ 6 w 6"/>
                <a:gd name="T3" fmla="*/ 3 h 21"/>
                <a:gd name="T4" fmla="*/ 1 w 6"/>
                <a:gd name="T5" fmla="*/ 3 h 21"/>
                <a:gd name="T6" fmla="*/ 0 w 6"/>
                <a:gd name="T7" fmla="*/ 18 h 21"/>
                <a:gd name="T8" fmla="*/ 5 w 6"/>
                <a:gd name="T9" fmla="*/ 18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1">
                  <a:moveTo>
                    <a:pt x="5" y="18"/>
                  </a:moveTo>
                  <a:cubicBezTo>
                    <a:pt x="5" y="13"/>
                    <a:pt x="6" y="8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8"/>
                    <a:pt x="1" y="13"/>
                    <a:pt x="0" y="18"/>
                  </a:cubicBezTo>
                  <a:cubicBezTo>
                    <a:pt x="0" y="21"/>
                    <a:pt x="4" y="21"/>
                    <a:pt x="5" y="1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93" name="Freeform 105"/>
            <p:cNvSpPr/>
            <p:nvPr/>
          </p:nvSpPr>
          <p:spPr bwMode="auto">
            <a:xfrm>
              <a:off x="7448" y="2827"/>
              <a:ext cx="25" cy="83"/>
            </a:xfrm>
            <a:custGeom>
              <a:avLst/>
              <a:gdLst>
                <a:gd name="T0" fmla="*/ 2 w 7"/>
                <a:gd name="T1" fmla="*/ 25 h 28"/>
                <a:gd name="T2" fmla="*/ 7 w 7"/>
                <a:gd name="T3" fmla="*/ 25 h 28"/>
                <a:gd name="T4" fmla="*/ 5 w 7"/>
                <a:gd name="T5" fmla="*/ 3 h 28"/>
                <a:gd name="T6" fmla="*/ 0 w 7"/>
                <a:gd name="T7" fmla="*/ 3 h 28"/>
                <a:gd name="T8" fmla="*/ 2 w 7"/>
                <a:gd name="T9" fmla="*/ 2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8">
                  <a:moveTo>
                    <a:pt x="2" y="25"/>
                  </a:moveTo>
                  <a:cubicBezTo>
                    <a:pt x="3" y="28"/>
                    <a:pt x="7" y="28"/>
                    <a:pt x="7" y="25"/>
                  </a:cubicBezTo>
                  <a:cubicBezTo>
                    <a:pt x="6" y="18"/>
                    <a:pt x="6" y="10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1" y="10"/>
                    <a:pt x="1" y="18"/>
                    <a:pt x="2" y="2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94" name="Freeform 106"/>
            <p:cNvSpPr/>
            <p:nvPr/>
          </p:nvSpPr>
          <p:spPr bwMode="auto">
            <a:xfrm>
              <a:off x="7441" y="2703"/>
              <a:ext cx="21" cy="92"/>
            </a:xfrm>
            <a:custGeom>
              <a:avLst/>
              <a:gdLst>
                <a:gd name="T0" fmla="*/ 1 w 6"/>
                <a:gd name="T1" fmla="*/ 28 h 31"/>
                <a:gd name="T2" fmla="*/ 6 w 6"/>
                <a:gd name="T3" fmla="*/ 28 h 31"/>
                <a:gd name="T4" fmla="*/ 5 w 6"/>
                <a:gd name="T5" fmla="*/ 3 h 31"/>
                <a:gd name="T6" fmla="*/ 0 w 6"/>
                <a:gd name="T7" fmla="*/ 3 h 31"/>
                <a:gd name="T8" fmla="*/ 1 w 6"/>
                <a:gd name="T9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1">
                  <a:moveTo>
                    <a:pt x="1" y="28"/>
                  </a:moveTo>
                  <a:cubicBezTo>
                    <a:pt x="1" y="31"/>
                    <a:pt x="6" y="31"/>
                    <a:pt x="6" y="28"/>
                  </a:cubicBezTo>
                  <a:cubicBezTo>
                    <a:pt x="6" y="20"/>
                    <a:pt x="6" y="11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1" y="11"/>
                    <a:pt x="1" y="20"/>
                    <a:pt x="1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95" name="Freeform 107"/>
            <p:cNvSpPr/>
            <p:nvPr/>
          </p:nvSpPr>
          <p:spPr bwMode="auto">
            <a:xfrm>
              <a:off x="7444" y="2581"/>
              <a:ext cx="22" cy="83"/>
            </a:xfrm>
            <a:custGeom>
              <a:avLst/>
              <a:gdLst>
                <a:gd name="T0" fmla="*/ 1 w 6"/>
                <a:gd name="T1" fmla="*/ 4 h 28"/>
                <a:gd name="T2" fmla="*/ 1 w 6"/>
                <a:gd name="T3" fmla="*/ 4 h 28"/>
                <a:gd name="T4" fmla="*/ 0 w 6"/>
                <a:gd name="T5" fmla="*/ 25 h 28"/>
                <a:gd name="T6" fmla="*/ 5 w 6"/>
                <a:gd name="T7" fmla="*/ 25 h 28"/>
                <a:gd name="T8" fmla="*/ 5 w 6"/>
                <a:gd name="T9" fmla="*/ 13 h 28"/>
                <a:gd name="T10" fmla="*/ 5 w 6"/>
                <a:gd name="T11" fmla="*/ 7 h 28"/>
                <a:gd name="T12" fmla="*/ 6 w 6"/>
                <a:gd name="T13" fmla="*/ 4 h 28"/>
                <a:gd name="T14" fmla="*/ 6 w 6"/>
                <a:gd name="T15" fmla="*/ 4 h 28"/>
                <a:gd name="T16" fmla="*/ 6 w 6"/>
                <a:gd name="T17" fmla="*/ 4 h 28"/>
                <a:gd name="T18" fmla="*/ 1 w 6"/>
                <a:gd name="T19" fmla="*/ 3 h 28"/>
                <a:gd name="T20" fmla="*/ 1 w 6"/>
                <a:gd name="T21" fmla="*/ 4 h 28"/>
                <a:gd name="T22" fmla="*/ 1 w 6"/>
                <a:gd name="T23" fmla="*/ 4 h 28"/>
                <a:gd name="T24" fmla="*/ 1 w 6"/>
                <a:gd name="T25" fmla="*/ 4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" h="28"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0" y="11"/>
                    <a:pt x="0" y="18"/>
                    <a:pt x="0" y="25"/>
                  </a:cubicBezTo>
                  <a:cubicBezTo>
                    <a:pt x="0" y="28"/>
                    <a:pt x="5" y="28"/>
                    <a:pt x="5" y="25"/>
                  </a:cubicBezTo>
                  <a:cubicBezTo>
                    <a:pt x="5" y="21"/>
                    <a:pt x="5" y="17"/>
                    <a:pt x="5" y="13"/>
                  </a:cubicBezTo>
                  <a:cubicBezTo>
                    <a:pt x="5" y="11"/>
                    <a:pt x="5" y="9"/>
                    <a:pt x="5" y="7"/>
                  </a:cubicBezTo>
                  <a:cubicBezTo>
                    <a:pt x="5" y="7"/>
                    <a:pt x="6" y="4"/>
                    <a:pt x="6" y="4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5" y="1"/>
                    <a:pt x="2" y="0"/>
                    <a:pt x="1" y="3"/>
                  </a:cubicBezTo>
                  <a:cubicBezTo>
                    <a:pt x="1" y="3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96" name="Freeform 108"/>
            <p:cNvSpPr/>
            <p:nvPr/>
          </p:nvSpPr>
          <p:spPr bwMode="auto">
            <a:xfrm>
              <a:off x="7455" y="2465"/>
              <a:ext cx="21" cy="98"/>
            </a:xfrm>
            <a:custGeom>
              <a:avLst/>
              <a:gdLst>
                <a:gd name="T0" fmla="*/ 5 w 6"/>
                <a:gd name="T1" fmla="*/ 30 h 33"/>
                <a:gd name="T2" fmla="*/ 5 w 6"/>
                <a:gd name="T3" fmla="*/ 10 h 33"/>
                <a:gd name="T4" fmla="*/ 6 w 6"/>
                <a:gd name="T5" fmla="*/ 8 h 33"/>
                <a:gd name="T6" fmla="*/ 5 w 6"/>
                <a:gd name="T7" fmla="*/ 3 h 33"/>
                <a:gd name="T8" fmla="*/ 0 w 6"/>
                <a:gd name="T9" fmla="*/ 3 h 33"/>
                <a:gd name="T10" fmla="*/ 0 w 6"/>
                <a:gd name="T11" fmla="*/ 30 h 33"/>
                <a:gd name="T12" fmla="*/ 5 w 6"/>
                <a:gd name="T13" fmla="*/ 3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33">
                  <a:moveTo>
                    <a:pt x="5" y="30"/>
                  </a:move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6" y="9"/>
                    <a:pt x="6" y="8"/>
                  </a:cubicBezTo>
                  <a:cubicBezTo>
                    <a:pt x="6" y="6"/>
                    <a:pt x="5" y="5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3"/>
                    <a:pt x="5" y="33"/>
                    <a:pt x="5" y="3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97" name="Freeform 109"/>
            <p:cNvSpPr/>
            <p:nvPr/>
          </p:nvSpPr>
          <p:spPr bwMode="auto">
            <a:xfrm>
              <a:off x="7444" y="2347"/>
              <a:ext cx="29" cy="89"/>
            </a:xfrm>
            <a:custGeom>
              <a:avLst/>
              <a:gdLst>
                <a:gd name="T0" fmla="*/ 1 w 8"/>
                <a:gd name="T1" fmla="*/ 4 h 30"/>
                <a:gd name="T2" fmla="*/ 2 w 8"/>
                <a:gd name="T3" fmla="*/ 27 h 30"/>
                <a:gd name="T4" fmla="*/ 7 w 8"/>
                <a:gd name="T5" fmla="*/ 27 h 30"/>
                <a:gd name="T6" fmla="*/ 6 w 8"/>
                <a:gd name="T7" fmla="*/ 3 h 30"/>
                <a:gd name="T8" fmla="*/ 1 w 8"/>
                <a:gd name="T9" fmla="*/ 4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0">
                  <a:moveTo>
                    <a:pt x="1" y="4"/>
                  </a:moveTo>
                  <a:cubicBezTo>
                    <a:pt x="3" y="11"/>
                    <a:pt x="2" y="20"/>
                    <a:pt x="2" y="27"/>
                  </a:cubicBezTo>
                  <a:cubicBezTo>
                    <a:pt x="2" y="30"/>
                    <a:pt x="7" y="30"/>
                    <a:pt x="7" y="27"/>
                  </a:cubicBezTo>
                  <a:cubicBezTo>
                    <a:pt x="7" y="19"/>
                    <a:pt x="8" y="11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98" name="Freeform 110"/>
            <p:cNvSpPr/>
            <p:nvPr/>
          </p:nvSpPr>
          <p:spPr bwMode="auto">
            <a:xfrm>
              <a:off x="7451" y="2231"/>
              <a:ext cx="18" cy="89"/>
            </a:xfrm>
            <a:custGeom>
              <a:avLst/>
              <a:gdLst>
                <a:gd name="T0" fmla="*/ 5 w 5"/>
                <a:gd name="T1" fmla="*/ 27 h 30"/>
                <a:gd name="T2" fmla="*/ 5 w 5"/>
                <a:gd name="T3" fmla="*/ 3 h 30"/>
                <a:gd name="T4" fmla="*/ 0 w 5"/>
                <a:gd name="T5" fmla="*/ 3 h 30"/>
                <a:gd name="T6" fmla="*/ 0 w 5"/>
                <a:gd name="T7" fmla="*/ 27 h 30"/>
                <a:gd name="T8" fmla="*/ 5 w 5"/>
                <a:gd name="T9" fmla="*/ 2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0">
                  <a:moveTo>
                    <a:pt x="5" y="27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30"/>
                    <a:pt x="5" y="30"/>
                    <a:pt x="5" y="2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99" name="Freeform 111"/>
            <p:cNvSpPr/>
            <p:nvPr/>
          </p:nvSpPr>
          <p:spPr bwMode="auto">
            <a:xfrm>
              <a:off x="7441" y="2109"/>
              <a:ext cx="28" cy="92"/>
            </a:xfrm>
            <a:custGeom>
              <a:avLst/>
              <a:gdLst>
                <a:gd name="T0" fmla="*/ 1 w 8"/>
                <a:gd name="T1" fmla="*/ 4 h 31"/>
                <a:gd name="T2" fmla="*/ 2 w 8"/>
                <a:gd name="T3" fmla="*/ 28 h 31"/>
                <a:gd name="T4" fmla="*/ 7 w 8"/>
                <a:gd name="T5" fmla="*/ 28 h 31"/>
                <a:gd name="T6" fmla="*/ 6 w 8"/>
                <a:gd name="T7" fmla="*/ 3 h 31"/>
                <a:gd name="T8" fmla="*/ 1 w 8"/>
                <a:gd name="T9" fmla="*/ 4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1">
                  <a:moveTo>
                    <a:pt x="1" y="4"/>
                  </a:moveTo>
                  <a:cubicBezTo>
                    <a:pt x="3" y="11"/>
                    <a:pt x="2" y="20"/>
                    <a:pt x="2" y="28"/>
                  </a:cubicBezTo>
                  <a:cubicBezTo>
                    <a:pt x="2" y="31"/>
                    <a:pt x="7" y="31"/>
                    <a:pt x="7" y="28"/>
                  </a:cubicBezTo>
                  <a:cubicBezTo>
                    <a:pt x="7" y="20"/>
                    <a:pt x="8" y="11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00" name="Freeform 112"/>
            <p:cNvSpPr/>
            <p:nvPr/>
          </p:nvSpPr>
          <p:spPr bwMode="auto">
            <a:xfrm>
              <a:off x="7444" y="1970"/>
              <a:ext cx="18" cy="112"/>
            </a:xfrm>
            <a:custGeom>
              <a:avLst/>
              <a:gdLst>
                <a:gd name="T0" fmla="*/ 5 w 5"/>
                <a:gd name="T1" fmla="*/ 35 h 38"/>
                <a:gd name="T2" fmla="*/ 5 w 5"/>
                <a:gd name="T3" fmla="*/ 3 h 38"/>
                <a:gd name="T4" fmla="*/ 0 w 5"/>
                <a:gd name="T5" fmla="*/ 3 h 38"/>
                <a:gd name="T6" fmla="*/ 0 w 5"/>
                <a:gd name="T7" fmla="*/ 35 h 38"/>
                <a:gd name="T8" fmla="*/ 5 w 5"/>
                <a:gd name="T9" fmla="*/ 35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8">
                  <a:moveTo>
                    <a:pt x="5" y="35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8"/>
                    <a:pt x="5" y="38"/>
                    <a:pt x="5" y="3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01" name="Freeform 113"/>
            <p:cNvSpPr/>
            <p:nvPr/>
          </p:nvSpPr>
          <p:spPr bwMode="auto">
            <a:xfrm>
              <a:off x="7444" y="1851"/>
              <a:ext cx="32" cy="107"/>
            </a:xfrm>
            <a:custGeom>
              <a:avLst/>
              <a:gdLst>
                <a:gd name="T0" fmla="*/ 1 w 9"/>
                <a:gd name="T1" fmla="*/ 33 h 36"/>
                <a:gd name="T2" fmla="*/ 6 w 9"/>
                <a:gd name="T3" fmla="*/ 33 h 36"/>
                <a:gd name="T4" fmla="*/ 8 w 9"/>
                <a:gd name="T5" fmla="*/ 4 h 36"/>
                <a:gd name="T6" fmla="*/ 3 w 9"/>
                <a:gd name="T7" fmla="*/ 2 h 36"/>
                <a:gd name="T8" fmla="*/ 1 w 9"/>
                <a:gd name="T9" fmla="*/ 3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" h="36">
                  <a:moveTo>
                    <a:pt x="1" y="33"/>
                  </a:moveTo>
                  <a:cubicBezTo>
                    <a:pt x="1" y="36"/>
                    <a:pt x="6" y="36"/>
                    <a:pt x="6" y="33"/>
                  </a:cubicBezTo>
                  <a:cubicBezTo>
                    <a:pt x="6" y="23"/>
                    <a:pt x="5" y="13"/>
                    <a:pt x="8" y="4"/>
                  </a:cubicBezTo>
                  <a:cubicBezTo>
                    <a:pt x="9" y="1"/>
                    <a:pt x="4" y="0"/>
                    <a:pt x="3" y="2"/>
                  </a:cubicBezTo>
                  <a:cubicBezTo>
                    <a:pt x="0" y="12"/>
                    <a:pt x="1" y="23"/>
                    <a:pt x="1" y="3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02" name="Freeform 114"/>
            <p:cNvSpPr/>
            <p:nvPr/>
          </p:nvSpPr>
          <p:spPr bwMode="auto">
            <a:xfrm>
              <a:off x="7441" y="1753"/>
              <a:ext cx="28" cy="80"/>
            </a:xfrm>
            <a:custGeom>
              <a:avLst/>
              <a:gdLst>
                <a:gd name="T0" fmla="*/ 3 w 8"/>
                <a:gd name="T1" fmla="*/ 5 h 27"/>
                <a:gd name="T2" fmla="*/ 3 w 8"/>
                <a:gd name="T3" fmla="*/ 24 h 27"/>
                <a:gd name="T4" fmla="*/ 8 w 8"/>
                <a:gd name="T5" fmla="*/ 24 h 27"/>
                <a:gd name="T6" fmla="*/ 8 w 8"/>
                <a:gd name="T7" fmla="*/ 9 h 27"/>
                <a:gd name="T8" fmla="*/ 4 w 8"/>
                <a:gd name="T9" fmla="*/ 0 h 27"/>
                <a:gd name="T10" fmla="*/ 3 w 8"/>
                <a:gd name="T11" fmla="*/ 5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27">
                  <a:moveTo>
                    <a:pt x="3" y="5"/>
                  </a:moveTo>
                  <a:cubicBezTo>
                    <a:pt x="4" y="5"/>
                    <a:pt x="3" y="22"/>
                    <a:pt x="3" y="24"/>
                  </a:cubicBezTo>
                  <a:cubicBezTo>
                    <a:pt x="3" y="27"/>
                    <a:pt x="8" y="27"/>
                    <a:pt x="8" y="24"/>
                  </a:cubicBezTo>
                  <a:cubicBezTo>
                    <a:pt x="8" y="19"/>
                    <a:pt x="8" y="14"/>
                    <a:pt x="8" y="9"/>
                  </a:cubicBezTo>
                  <a:cubicBezTo>
                    <a:pt x="8" y="6"/>
                    <a:pt x="7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03" name="Freeform 115"/>
            <p:cNvSpPr/>
            <p:nvPr/>
          </p:nvSpPr>
          <p:spPr bwMode="auto">
            <a:xfrm>
              <a:off x="7441" y="1622"/>
              <a:ext cx="28" cy="92"/>
            </a:xfrm>
            <a:custGeom>
              <a:avLst/>
              <a:gdLst>
                <a:gd name="T0" fmla="*/ 6 w 8"/>
                <a:gd name="T1" fmla="*/ 28 h 31"/>
                <a:gd name="T2" fmla="*/ 7 w 8"/>
                <a:gd name="T3" fmla="*/ 3 h 31"/>
                <a:gd name="T4" fmla="*/ 2 w 8"/>
                <a:gd name="T5" fmla="*/ 3 h 31"/>
                <a:gd name="T6" fmla="*/ 1 w 8"/>
                <a:gd name="T7" fmla="*/ 27 h 31"/>
                <a:gd name="T8" fmla="*/ 6 w 8"/>
                <a:gd name="T9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1">
                  <a:moveTo>
                    <a:pt x="6" y="28"/>
                  </a:moveTo>
                  <a:cubicBezTo>
                    <a:pt x="8" y="20"/>
                    <a:pt x="7" y="11"/>
                    <a:pt x="7" y="3"/>
                  </a:cubicBezTo>
                  <a:cubicBezTo>
                    <a:pt x="7" y="0"/>
                    <a:pt x="2" y="0"/>
                    <a:pt x="2" y="3"/>
                  </a:cubicBezTo>
                  <a:cubicBezTo>
                    <a:pt x="2" y="11"/>
                    <a:pt x="4" y="19"/>
                    <a:pt x="1" y="27"/>
                  </a:cubicBezTo>
                  <a:cubicBezTo>
                    <a:pt x="0" y="30"/>
                    <a:pt x="5" y="31"/>
                    <a:pt x="6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04" name="Freeform 116"/>
            <p:cNvSpPr/>
            <p:nvPr/>
          </p:nvSpPr>
          <p:spPr bwMode="auto">
            <a:xfrm>
              <a:off x="7444" y="1486"/>
              <a:ext cx="25" cy="104"/>
            </a:xfrm>
            <a:custGeom>
              <a:avLst/>
              <a:gdLst>
                <a:gd name="T0" fmla="*/ 0 w 7"/>
                <a:gd name="T1" fmla="*/ 32 h 35"/>
                <a:gd name="T2" fmla="*/ 5 w 7"/>
                <a:gd name="T3" fmla="*/ 32 h 35"/>
                <a:gd name="T4" fmla="*/ 6 w 7"/>
                <a:gd name="T5" fmla="*/ 3 h 35"/>
                <a:gd name="T6" fmla="*/ 1 w 7"/>
                <a:gd name="T7" fmla="*/ 3 h 35"/>
                <a:gd name="T8" fmla="*/ 0 w 7"/>
                <a:gd name="T9" fmla="*/ 3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5">
                  <a:moveTo>
                    <a:pt x="0" y="32"/>
                  </a:moveTo>
                  <a:cubicBezTo>
                    <a:pt x="0" y="35"/>
                    <a:pt x="5" y="35"/>
                    <a:pt x="5" y="32"/>
                  </a:cubicBezTo>
                  <a:cubicBezTo>
                    <a:pt x="5" y="22"/>
                    <a:pt x="7" y="13"/>
                    <a:pt x="6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2" y="13"/>
                    <a:pt x="0" y="22"/>
                    <a:pt x="0" y="3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05" name="Freeform 117"/>
            <p:cNvSpPr/>
            <p:nvPr/>
          </p:nvSpPr>
          <p:spPr bwMode="auto">
            <a:xfrm>
              <a:off x="7444" y="1361"/>
              <a:ext cx="29" cy="104"/>
            </a:xfrm>
            <a:custGeom>
              <a:avLst/>
              <a:gdLst>
                <a:gd name="T0" fmla="*/ 0 w 8"/>
                <a:gd name="T1" fmla="*/ 32 h 35"/>
                <a:gd name="T2" fmla="*/ 5 w 8"/>
                <a:gd name="T3" fmla="*/ 32 h 35"/>
                <a:gd name="T4" fmla="*/ 6 w 8"/>
                <a:gd name="T5" fmla="*/ 3 h 35"/>
                <a:gd name="T6" fmla="*/ 1 w 8"/>
                <a:gd name="T7" fmla="*/ 4 h 35"/>
                <a:gd name="T8" fmla="*/ 0 w 8"/>
                <a:gd name="T9" fmla="*/ 3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5">
                  <a:moveTo>
                    <a:pt x="0" y="32"/>
                  </a:moveTo>
                  <a:cubicBezTo>
                    <a:pt x="0" y="35"/>
                    <a:pt x="5" y="35"/>
                    <a:pt x="5" y="32"/>
                  </a:cubicBezTo>
                  <a:cubicBezTo>
                    <a:pt x="5" y="23"/>
                    <a:pt x="8" y="12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ubicBezTo>
                    <a:pt x="4" y="13"/>
                    <a:pt x="0" y="23"/>
                    <a:pt x="0" y="3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06" name="Freeform 118"/>
            <p:cNvSpPr/>
            <p:nvPr/>
          </p:nvSpPr>
          <p:spPr bwMode="auto">
            <a:xfrm>
              <a:off x="7451" y="1213"/>
              <a:ext cx="25" cy="98"/>
            </a:xfrm>
            <a:custGeom>
              <a:avLst/>
              <a:gdLst>
                <a:gd name="T0" fmla="*/ 1 w 7"/>
                <a:gd name="T1" fmla="*/ 9 h 33"/>
                <a:gd name="T2" fmla="*/ 2 w 7"/>
                <a:gd name="T3" fmla="*/ 30 h 33"/>
                <a:gd name="T4" fmla="*/ 7 w 7"/>
                <a:gd name="T5" fmla="*/ 30 h 33"/>
                <a:gd name="T6" fmla="*/ 6 w 7"/>
                <a:gd name="T7" fmla="*/ 3 h 33"/>
                <a:gd name="T8" fmla="*/ 2 w 7"/>
                <a:gd name="T9" fmla="*/ 2 h 33"/>
                <a:gd name="T10" fmla="*/ 0 w 7"/>
                <a:gd name="T11" fmla="*/ 7 h 33"/>
                <a:gd name="T12" fmla="*/ 1 w 7"/>
                <a:gd name="T13" fmla="*/ 9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3">
                  <a:moveTo>
                    <a:pt x="1" y="9"/>
                  </a:moveTo>
                  <a:cubicBezTo>
                    <a:pt x="1" y="16"/>
                    <a:pt x="1" y="23"/>
                    <a:pt x="2" y="30"/>
                  </a:cubicBezTo>
                  <a:cubicBezTo>
                    <a:pt x="3" y="33"/>
                    <a:pt x="7" y="33"/>
                    <a:pt x="7" y="30"/>
                  </a:cubicBezTo>
                  <a:cubicBezTo>
                    <a:pt x="6" y="21"/>
                    <a:pt x="6" y="12"/>
                    <a:pt x="6" y="3"/>
                  </a:cubicBezTo>
                  <a:cubicBezTo>
                    <a:pt x="6" y="1"/>
                    <a:pt x="3" y="0"/>
                    <a:pt x="2" y="2"/>
                  </a:cubicBezTo>
                  <a:cubicBezTo>
                    <a:pt x="0" y="3"/>
                    <a:pt x="0" y="5"/>
                    <a:pt x="0" y="7"/>
                  </a:cubicBezTo>
                  <a:cubicBezTo>
                    <a:pt x="0" y="8"/>
                    <a:pt x="1" y="9"/>
                    <a:pt x="1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07" name="Freeform 119"/>
            <p:cNvSpPr/>
            <p:nvPr/>
          </p:nvSpPr>
          <p:spPr bwMode="auto">
            <a:xfrm>
              <a:off x="7448" y="1068"/>
              <a:ext cx="25" cy="94"/>
            </a:xfrm>
            <a:custGeom>
              <a:avLst/>
              <a:gdLst>
                <a:gd name="T0" fmla="*/ 5 w 7"/>
                <a:gd name="T1" fmla="*/ 29 h 32"/>
                <a:gd name="T2" fmla="*/ 6 w 7"/>
                <a:gd name="T3" fmla="*/ 14 h 32"/>
                <a:gd name="T4" fmla="*/ 6 w 7"/>
                <a:gd name="T5" fmla="*/ 7 h 32"/>
                <a:gd name="T6" fmla="*/ 7 w 7"/>
                <a:gd name="T7" fmla="*/ 4 h 32"/>
                <a:gd name="T8" fmla="*/ 7 w 7"/>
                <a:gd name="T9" fmla="*/ 3 h 32"/>
                <a:gd name="T10" fmla="*/ 7 w 7"/>
                <a:gd name="T11" fmla="*/ 3 h 32"/>
                <a:gd name="T12" fmla="*/ 3 w 7"/>
                <a:gd name="T13" fmla="*/ 2 h 32"/>
                <a:gd name="T14" fmla="*/ 1 w 7"/>
                <a:gd name="T15" fmla="*/ 11 h 32"/>
                <a:gd name="T16" fmla="*/ 0 w 7"/>
                <a:gd name="T17" fmla="*/ 29 h 32"/>
                <a:gd name="T18" fmla="*/ 5 w 7"/>
                <a:gd name="T19" fmla="*/ 29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" h="32">
                  <a:moveTo>
                    <a:pt x="5" y="29"/>
                  </a:moveTo>
                  <a:cubicBezTo>
                    <a:pt x="5" y="24"/>
                    <a:pt x="5" y="19"/>
                    <a:pt x="6" y="14"/>
                  </a:cubicBezTo>
                  <a:cubicBezTo>
                    <a:pt x="6" y="12"/>
                    <a:pt x="6" y="10"/>
                    <a:pt x="6" y="7"/>
                  </a:cubicBezTo>
                  <a:cubicBezTo>
                    <a:pt x="6" y="6"/>
                    <a:pt x="7" y="5"/>
                    <a:pt x="7" y="4"/>
                  </a:cubicBezTo>
                  <a:cubicBezTo>
                    <a:pt x="7" y="4"/>
                    <a:pt x="7" y="4"/>
                    <a:pt x="7" y="3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6" y="1"/>
                    <a:pt x="4" y="0"/>
                    <a:pt x="3" y="2"/>
                  </a:cubicBezTo>
                  <a:cubicBezTo>
                    <a:pt x="1" y="4"/>
                    <a:pt x="2" y="8"/>
                    <a:pt x="1" y="11"/>
                  </a:cubicBezTo>
                  <a:cubicBezTo>
                    <a:pt x="1" y="17"/>
                    <a:pt x="0" y="23"/>
                    <a:pt x="0" y="29"/>
                  </a:cubicBezTo>
                  <a:cubicBezTo>
                    <a:pt x="0" y="32"/>
                    <a:pt x="5" y="32"/>
                    <a:pt x="5" y="2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08" name="Freeform 120"/>
            <p:cNvSpPr/>
            <p:nvPr/>
          </p:nvSpPr>
          <p:spPr bwMode="auto">
            <a:xfrm>
              <a:off x="7441" y="934"/>
              <a:ext cx="28" cy="104"/>
            </a:xfrm>
            <a:custGeom>
              <a:avLst/>
              <a:gdLst>
                <a:gd name="T0" fmla="*/ 1 w 8"/>
                <a:gd name="T1" fmla="*/ 9 h 35"/>
                <a:gd name="T2" fmla="*/ 3 w 8"/>
                <a:gd name="T3" fmla="*/ 32 h 35"/>
                <a:gd name="T4" fmla="*/ 8 w 8"/>
                <a:gd name="T5" fmla="*/ 32 h 35"/>
                <a:gd name="T6" fmla="*/ 6 w 8"/>
                <a:gd name="T7" fmla="*/ 17 h 35"/>
                <a:gd name="T8" fmla="*/ 5 w 8"/>
                <a:gd name="T9" fmla="*/ 9 h 35"/>
                <a:gd name="T10" fmla="*/ 5 w 8"/>
                <a:gd name="T11" fmla="*/ 6 h 35"/>
                <a:gd name="T12" fmla="*/ 5 w 8"/>
                <a:gd name="T13" fmla="*/ 5 h 35"/>
                <a:gd name="T14" fmla="*/ 5 w 8"/>
                <a:gd name="T15" fmla="*/ 3 h 35"/>
                <a:gd name="T16" fmla="*/ 1 w 8"/>
                <a:gd name="T17" fmla="*/ 2 h 35"/>
                <a:gd name="T18" fmla="*/ 1 w 8"/>
                <a:gd name="T19" fmla="*/ 9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" h="35">
                  <a:moveTo>
                    <a:pt x="1" y="9"/>
                  </a:moveTo>
                  <a:cubicBezTo>
                    <a:pt x="1" y="16"/>
                    <a:pt x="3" y="24"/>
                    <a:pt x="3" y="32"/>
                  </a:cubicBezTo>
                  <a:cubicBezTo>
                    <a:pt x="3" y="35"/>
                    <a:pt x="8" y="35"/>
                    <a:pt x="8" y="32"/>
                  </a:cubicBezTo>
                  <a:cubicBezTo>
                    <a:pt x="8" y="27"/>
                    <a:pt x="7" y="22"/>
                    <a:pt x="6" y="17"/>
                  </a:cubicBezTo>
                  <a:cubicBezTo>
                    <a:pt x="6" y="14"/>
                    <a:pt x="6" y="12"/>
                    <a:pt x="5" y="9"/>
                  </a:cubicBezTo>
                  <a:cubicBezTo>
                    <a:pt x="5" y="8"/>
                    <a:pt x="5" y="7"/>
                    <a:pt x="5" y="6"/>
                  </a:cubicBezTo>
                  <a:cubicBezTo>
                    <a:pt x="5" y="6"/>
                    <a:pt x="5" y="6"/>
                    <a:pt x="5" y="5"/>
                  </a:cubicBezTo>
                  <a:cubicBezTo>
                    <a:pt x="5" y="5"/>
                    <a:pt x="6" y="4"/>
                    <a:pt x="5" y="3"/>
                  </a:cubicBezTo>
                  <a:cubicBezTo>
                    <a:pt x="5" y="1"/>
                    <a:pt x="2" y="0"/>
                    <a:pt x="1" y="2"/>
                  </a:cubicBezTo>
                  <a:cubicBezTo>
                    <a:pt x="0" y="4"/>
                    <a:pt x="1" y="7"/>
                    <a:pt x="1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09" name="Freeform 121"/>
            <p:cNvSpPr/>
            <p:nvPr/>
          </p:nvSpPr>
          <p:spPr bwMode="auto">
            <a:xfrm>
              <a:off x="7441" y="792"/>
              <a:ext cx="25" cy="109"/>
            </a:xfrm>
            <a:custGeom>
              <a:avLst/>
              <a:gdLst>
                <a:gd name="T0" fmla="*/ 1 w 7"/>
                <a:gd name="T1" fmla="*/ 6 h 37"/>
                <a:gd name="T2" fmla="*/ 2 w 7"/>
                <a:gd name="T3" fmla="*/ 7 h 37"/>
                <a:gd name="T4" fmla="*/ 1 w 7"/>
                <a:gd name="T5" fmla="*/ 16 h 37"/>
                <a:gd name="T6" fmla="*/ 0 w 7"/>
                <a:gd name="T7" fmla="*/ 33 h 37"/>
                <a:gd name="T8" fmla="*/ 4 w 7"/>
                <a:gd name="T9" fmla="*/ 34 h 37"/>
                <a:gd name="T10" fmla="*/ 6 w 7"/>
                <a:gd name="T11" fmla="*/ 16 h 37"/>
                <a:gd name="T12" fmla="*/ 4 w 7"/>
                <a:gd name="T13" fmla="*/ 1 h 37"/>
                <a:gd name="T14" fmla="*/ 0 w 7"/>
                <a:gd name="T15" fmla="*/ 3 h 37"/>
                <a:gd name="T16" fmla="*/ 1 w 7"/>
                <a:gd name="T17" fmla="*/ 6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37">
                  <a:moveTo>
                    <a:pt x="1" y="6"/>
                  </a:moveTo>
                  <a:cubicBezTo>
                    <a:pt x="1" y="7"/>
                    <a:pt x="1" y="7"/>
                    <a:pt x="2" y="7"/>
                  </a:cubicBezTo>
                  <a:cubicBezTo>
                    <a:pt x="2" y="10"/>
                    <a:pt x="1" y="15"/>
                    <a:pt x="1" y="16"/>
                  </a:cubicBezTo>
                  <a:cubicBezTo>
                    <a:pt x="1" y="22"/>
                    <a:pt x="1" y="27"/>
                    <a:pt x="0" y="33"/>
                  </a:cubicBezTo>
                  <a:cubicBezTo>
                    <a:pt x="0" y="35"/>
                    <a:pt x="4" y="37"/>
                    <a:pt x="4" y="34"/>
                  </a:cubicBezTo>
                  <a:cubicBezTo>
                    <a:pt x="6" y="28"/>
                    <a:pt x="6" y="22"/>
                    <a:pt x="6" y="16"/>
                  </a:cubicBezTo>
                  <a:cubicBezTo>
                    <a:pt x="6" y="12"/>
                    <a:pt x="7" y="4"/>
                    <a:pt x="4" y="1"/>
                  </a:cubicBezTo>
                  <a:cubicBezTo>
                    <a:pt x="2" y="0"/>
                    <a:pt x="0" y="1"/>
                    <a:pt x="0" y="3"/>
                  </a:cubicBezTo>
                  <a:cubicBezTo>
                    <a:pt x="1" y="4"/>
                    <a:pt x="1" y="5"/>
                    <a:pt x="1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10" name="Freeform 122"/>
            <p:cNvSpPr/>
            <p:nvPr/>
          </p:nvSpPr>
          <p:spPr bwMode="auto">
            <a:xfrm>
              <a:off x="7444" y="646"/>
              <a:ext cx="22" cy="89"/>
            </a:xfrm>
            <a:custGeom>
              <a:avLst/>
              <a:gdLst>
                <a:gd name="T0" fmla="*/ 0 w 6"/>
                <a:gd name="T1" fmla="*/ 4 h 30"/>
                <a:gd name="T2" fmla="*/ 1 w 6"/>
                <a:gd name="T3" fmla="*/ 27 h 30"/>
                <a:gd name="T4" fmla="*/ 6 w 6"/>
                <a:gd name="T5" fmla="*/ 27 h 30"/>
                <a:gd name="T6" fmla="*/ 5 w 6"/>
                <a:gd name="T7" fmla="*/ 3 h 30"/>
                <a:gd name="T8" fmla="*/ 0 w 6"/>
                <a:gd name="T9" fmla="*/ 4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0">
                  <a:moveTo>
                    <a:pt x="0" y="4"/>
                  </a:moveTo>
                  <a:cubicBezTo>
                    <a:pt x="2" y="11"/>
                    <a:pt x="1" y="20"/>
                    <a:pt x="1" y="27"/>
                  </a:cubicBezTo>
                  <a:cubicBezTo>
                    <a:pt x="1" y="30"/>
                    <a:pt x="6" y="30"/>
                    <a:pt x="6" y="27"/>
                  </a:cubicBezTo>
                  <a:cubicBezTo>
                    <a:pt x="6" y="19"/>
                    <a:pt x="6" y="11"/>
                    <a:pt x="5" y="3"/>
                  </a:cubicBezTo>
                  <a:cubicBezTo>
                    <a:pt x="4" y="0"/>
                    <a:pt x="0" y="1"/>
                    <a:pt x="0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11" name="Freeform 123"/>
            <p:cNvSpPr/>
            <p:nvPr/>
          </p:nvSpPr>
          <p:spPr bwMode="auto">
            <a:xfrm>
              <a:off x="7444" y="513"/>
              <a:ext cx="22" cy="92"/>
            </a:xfrm>
            <a:custGeom>
              <a:avLst/>
              <a:gdLst>
                <a:gd name="T0" fmla="*/ 5 w 6"/>
                <a:gd name="T1" fmla="*/ 28 h 31"/>
                <a:gd name="T2" fmla="*/ 6 w 6"/>
                <a:gd name="T3" fmla="*/ 3 h 31"/>
                <a:gd name="T4" fmla="*/ 1 w 6"/>
                <a:gd name="T5" fmla="*/ 3 h 31"/>
                <a:gd name="T6" fmla="*/ 0 w 6"/>
                <a:gd name="T7" fmla="*/ 28 h 31"/>
                <a:gd name="T8" fmla="*/ 5 w 6"/>
                <a:gd name="T9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1">
                  <a:moveTo>
                    <a:pt x="5" y="28"/>
                  </a:moveTo>
                  <a:cubicBezTo>
                    <a:pt x="6" y="20"/>
                    <a:pt x="6" y="11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11"/>
                    <a:pt x="1" y="20"/>
                    <a:pt x="0" y="28"/>
                  </a:cubicBezTo>
                  <a:cubicBezTo>
                    <a:pt x="0" y="31"/>
                    <a:pt x="4" y="31"/>
                    <a:pt x="5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12" name="Freeform 124"/>
            <p:cNvSpPr/>
            <p:nvPr/>
          </p:nvSpPr>
          <p:spPr bwMode="auto">
            <a:xfrm>
              <a:off x="7444" y="388"/>
              <a:ext cx="29" cy="95"/>
            </a:xfrm>
            <a:custGeom>
              <a:avLst/>
              <a:gdLst>
                <a:gd name="T0" fmla="*/ 1 w 8"/>
                <a:gd name="T1" fmla="*/ 4 h 32"/>
                <a:gd name="T2" fmla="*/ 2 w 8"/>
                <a:gd name="T3" fmla="*/ 29 h 32"/>
                <a:gd name="T4" fmla="*/ 7 w 8"/>
                <a:gd name="T5" fmla="*/ 29 h 32"/>
                <a:gd name="T6" fmla="*/ 6 w 8"/>
                <a:gd name="T7" fmla="*/ 3 h 32"/>
                <a:gd name="T8" fmla="*/ 1 w 8"/>
                <a:gd name="T9" fmla="*/ 4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2">
                  <a:moveTo>
                    <a:pt x="1" y="4"/>
                  </a:moveTo>
                  <a:cubicBezTo>
                    <a:pt x="3" y="12"/>
                    <a:pt x="2" y="21"/>
                    <a:pt x="2" y="29"/>
                  </a:cubicBezTo>
                  <a:cubicBezTo>
                    <a:pt x="2" y="32"/>
                    <a:pt x="7" y="32"/>
                    <a:pt x="7" y="29"/>
                  </a:cubicBezTo>
                  <a:cubicBezTo>
                    <a:pt x="7" y="21"/>
                    <a:pt x="8" y="11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13" name="Freeform 125"/>
            <p:cNvSpPr/>
            <p:nvPr/>
          </p:nvSpPr>
          <p:spPr bwMode="auto">
            <a:xfrm>
              <a:off x="7441" y="305"/>
              <a:ext cx="25" cy="56"/>
            </a:xfrm>
            <a:custGeom>
              <a:avLst/>
              <a:gdLst>
                <a:gd name="T0" fmla="*/ 1 w 7"/>
                <a:gd name="T1" fmla="*/ 4 h 19"/>
                <a:gd name="T2" fmla="*/ 2 w 7"/>
                <a:gd name="T3" fmla="*/ 16 h 19"/>
                <a:gd name="T4" fmla="*/ 7 w 7"/>
                <a:gd name="T5" fmla="*/ 16 h 19"/>
                <a:gd name="T6" fmla="*/ 6 w 7"/>
                <a:gd name="T7" fmla="*/ 3 h 19"/>
                <a:gd name="T8" fmla="*/ 1 w 7"/>
                <a:gd name="T9" fmla="*/ 4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19">
                  <a:moveTo>
                    <a:pt x="1" y="4"/>
                  </a:moveTo>
                  <a:cubicBezTo>
                    <a:pt x="2" y="8"/>
                    <a:pt x="2" y="12"/>
                    <a:pt x="2" y="16"/>
                  </a:cubicBezTo>
                  <a:cubicBezTo>
                    <a:pt x="2" y="19"/>
                    <a:pt x="7" y="19"/>
                    <a:pt x="7" y="16"/>
                  </a:cubicBezTo>
                  <a:cubicBezTo>
                    <a:pt x="7" y="11"/>
                    <a:pt x="7" y="7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14" name="Freeform 126"/>
            <p:cNvSpPr/>
            <p:nvPr/>
          </p:nvSpPr>
          <p:spPr bwMode="auto">
            <a:xfrm>
              <a:off x="7441" y="213"/>
              <a:ext cx="28" cy="65"/>
            </a:xfrm>
            <a:custGeom>
              <a:avLst/>
              <a:gdLst>
                <a:gd name="T0" fmla="*/ 1 w 8"/>
                <a:gd name="T1" fmla="*/ 4 h 22"/>
                <a:gd name="T2" fmla="*/ 2 w 8"/>
                <a:gd name="T3" fmla="*/ 18 h 22"/>
                <a:gd name="T4" fmla="*/ 7 w 8"/>
                <a:gd name="T5" fmla="*/ 19 h 22"/>
                <a:gd name="T6" fmla="*/ 6 w 8"/>
                <a:gd name="T7" fmla="*/ 3 h 22"/>
                <a:gd name="T8" fmla="*/ 1 w 8"/>
                <a:gd name="T9" fmla="*/ 4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2">
                  <a:moveTo>
                    <a:pt x="1" y="4"/>
                  </a:moveTo>
                  <a:cubicBezTo>
                    <a:pt x="2" y="8"/>
                    <a:pt x="3" y="14"/>
                    <a:pt x="2" y="18"/>
                  </a:cubicBezTo>
                  <a:cubicBezTo>
                    <a:pt x="1" y="21"/>
                    <a:pt x="6" y="22"/>
                    <a:pt x="7" y="19"/>
                  </a:cubicBezTo>
                  <a:cubicBezTo>
                    <a:pt x="8" y="14"/>
                    <a:pt x="7" y="8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15" name="Freeform 127"/>
            <p:cNvSpPr/>
            <p:nvPr/>
          </p:nvSpPr>
          <p:spPr bwMode="auto">
            <a:xfrm>
              <a:off x="7331" y="198"/>
              <a:ext cx="92" cy="27"/>
            </a:xfrm>
            <a:custGeom>
              <a:avLst/>
              <a:gdLst>
                <a:gd name="T0" fmla="*/ 3 w 26"/>
                <a:gd name="T1" fmla="*/ 5 h 9"/>
                <a:gd name="T2" fmla="*/ 12 w 26"/>
                <a:gd name="T3" fmla="*/ 5 h 9"/>
                <a:gd name="T4" fmla="*/ 21 w 26"/>
                <a:gd name="T5" fmla="*/ 7 h 9"/>
                <a:gd name="T6" fmla="*/ 25 w 26"/>
                <a:gd name="T7" fmla="*/ 4 h 9"/>
                <a:gd name="T8" fmla="*/ 18 w 26"/>
                <a:gd name="T9" fmla="*/ 1 h 9"/>
                <a:gd name="T10" fmla="*/ 4 w 26"/>
                <a:gd name="T11" fmla="*/ 0 h 9"/>
                <a:gd name="T12" fmla="*/ 3 w 26"/>
                <a:gd name="T13" fmla="*/ 5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9">
                  <a:moveTo>
                    <a:pt x="3" y="5"/>
                  </a:moveTo>
                  <a:cubicBezTo>
                    <a:pt x="6" y="5"/>
                    <a:pt x="9" y="5"/>
                    <a:pt x="12" y="5"/>
                  </a:cubicBezTo>
                  <a:cubicBezTo>
                    <a:pt x="14" y="5"/>
                    <a:pt x="20" y="5"/>
                    <a:pt x="21" y="7"/>
                  </a:cubicBezTo>
                  <a:cubicBezTo>
                    <a:pt x="22" y="9"/>
                    <a:pt x="26" y="7"/>
                    <a:pt x="25" y="4"/>
                  </a:cubicBezTo>
                  <a:cubicBezTo>
                    <a:pt x="23" y="2"/>
                    <a:pt x="20" y="1"/>
                    <a:pt x="18" y="1"/>
                  </a:cubicBezTo>
                  <a:cubicBezTo>
                    <a:pt x="13" y="1"/>
                    <a:pt x="9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16" name="Freeform 128"/>
            <p:cNvSpPr/>
            <p:nvPr/>
          </p:nvSpPr>
          <p:spPr bwMode="auto">
            <a:xfrm>
              <a:off x="7201" y="192"/>
              <a:ext cx="85" cy="24"/>
            </a:xfrm>
            <a:custGeom>
              <a:avLst/>
              <a:gdLst>
                <a:gd name="T0" fmla="*/ 3 w 24"/>
                <a:gd name="T1" fmla="*/ 8 h 8"/>
                <a:gd name="T2" fmla="*/ 21 w 24"/>
                <a:gd name="T3" fmla="*/ 5 h 8"/>
                <a:gd name="T4" fmla="*/ 20 w 24"/>
                <a:gd name="T5" fmla="*/ 1 h 8"/>
                <a:gd name="T6" fmla="*/ 3 w 24"/>
                <a:gd name="T7" fmla="*/ 3 h 8"/>
                <a:gd name="T8" fmla="*/ 3 w 24"/>
                <a:gd name="T9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8">
                  <a:moveTo>
                    <a:pt x="3" y="8"/>
                  </a:moveTo>
                  <a:cubicBezTo>
                    <a:pt x="9" y="8"/>
                    <a:pt x="15" y="8"/>
                    <a:pt x="21" y="5"/>
                  </a:cubicBezTo>
                  <a:cubicBezTo>
                    <a:pt x="24" y="4"/>
                    <a:pt x="23" y="0"/>
                    <a:pt x="20" y="1"/>
                  </a:cubicBezTo>
                  <a:cubicBezTo>
                    <a:pt x="15" y="3"/>
                    <a:pt x="9" y="3"/>
                    <a:pt x="3" y="3"/>
                  </a:cubicBezTo>
                  <a:cubicBezTo>
                    <a:pt x="0" y="3"/>
                    <a:pt x="0" y="8"/>
                    <a:pt x="3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17" name="Freeform 129"/>
            <p:cNvSpPr/>
            <p:nvPr/>
          </p:nvSpPr>
          <p:spPr bwMode="auto">
            <a:xfrm>
              <a:off x="7063" y="204"/>
              <a:ext cx="99" cy="24"/>
            </a:xfrm>
            <a:custGeom>
              <a:avLst/>
              <a:gdLst>
                <a:gd name="T0" fmla="*/ 4 w 28"/>
                <a:gd name="T1" fmla="*/ 7 h 8"/>
                <a:gd name="T2" fmla="*/ 24 w 28"/>
                <a:gd name="T3" fmla="*/ 6 h 8"/>
                <a:gd name="T4" fmla="*/ 26 w 28"/>
                <a:gd name="T5" fmla="*/ 1 h 8"/>
                <a:gd name="T6" fmla="*/ 3 w 28"/>
                <a:gd name="T7" fmla="*/ 2 h 8"/>
                <a:gd name="T8" fmla="*/ 4 w 28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4" y="7"/>
                  </a:moveTo>
                  <a:cubicBezTo>
                    <a:pt x="11" y="4"/>
                    <a:pt x="18" y="5"/>
                    <a:pt x="24" y="6"/>
                  </a:cubicBezTo>
                  <a:cubicBezTo>
                    <a:pt x="27" y="6"/>
                    <a:pt x="28" y="2"/>
                    <a:pt x="26" y="1"/>
                  </a:cubicBezTo>
                  <a:cubicBezTo>
                    <a:pt x="18" y="0"/>
                    <a:pt x="10" y="0"/>
                    <a:pt x="3" y="2"/>
                  </a:cubicBezTo>
                  <a:cubicBezTo>
                    <a:pt x="0" y="3"/>
                    <a:pt x="2" y="8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18" name="Freeform 130"/>
            <p:cNvSpPr/>
            <p:nvPr/>
          </p:nvSpPr>
          <p:spPr bwMode="auto">
            <a:xfrm>
              <a:off x="6947" y="195"/>
              <a:ext cx="81" cy="27"/>
            </a:xfrm>
            <a:custGeom>
              <a:avLst/>
              <a:gdLst>
                <a:gd name="T0" fmla="*/ 3 w 23"/>
                <a:gd name="T1" fmla="*/ 9 h 9"/>
                <a:gd name="T2" fmla="*/ 20 w 23"/>
                <a:gd name="T3" fmla="*/ 5 h 9"/>
                <a:gd name="T4" fmla="*/ 18 w 23"/>
                <a:gd name="T5" fmla="*/ 1 h 9"/>
                <a:gd name="T6" fmla="*/ 3 w 23"/>
                <a:gd name="T7" fmla="*/ 4 h 9"/>
                <a:gd name="T8" fmla="*/ 3 w 23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9">
                  <a:moveTo>
                    <a:pt x="3" y="9"/>
                  </a:moveTo>
                  <a:cubicBezTo>
                    <a:pt x="9" y="9"/>
                    <a:pt x="15" y="8"/>
                    <a:pt x="20" y="5"/>
                  </a:cubicBezTo>
                  <a:cubicBezTo>
                    <a:pt x="23" y="4"/>
                    <a:pt x="20" y="0"/>
                    <a:pt x="18" y="1"/>
                  </a:cubicBezTo>
                  <a:cubicBezTo>
                    <a:pt x="13" y="3"/>
                    <a:pt x="8" y="4"/>
                    <a:pt x="3" y="4"/>
                  </a:cubicBezTo>
                  <a:cubicBezTo>
                    <a:pt x="0" y="4"/>
                    <a:pt x="0" y="9"/>
                    <a:pt x="3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19" name="Freeform 131"/>
            <p:cNvSpPr/>
            <p:nvPr/>
          </p:nvSpPr>
          <p:spPr bwMode="auto">
            <a:xfrm>
              <a:off x="6820" y="195"/>
              <a:ext cx="92" cy="27"/>
            </a:xfrm>
            <a:custGeom>
              <a:avLst/>
              <a:gdLst>
                <a:gd name="T0" fmla="*/ 4 w 26"/>
                <a:gd name="T1" fmla="*/ 7 h 9"/>
                <a:gd name="T2" fmla="*/ 22 w 26"/>
                <a:gd name="T3" fmla="*/ 8 h 9"/>
                <a:gd name="T4" fmla="*/ 23 w 26"/>
                <a:gd name="T5" fmla="*/ 3 h 9"/>
                <a:gd name="T6" fmla="*/ 3 w 26"/>
                <a:gd name="T7" fmla="*/ 2 h 9"/>
                <a:gd name="T8" fmla="*/ 4 w 26"/>
                <a:gd name="T9" fmla="*/ 7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9">
                  <a:moveTo>
                    <a:pt x="4" y="7"/>
                  </a:moveTo>
                  <a:cubicBezTo>
                    <a:pt x="10" y="4"/>
                    <a:pt x="16" y="6"/>
                    <a:pt x="22" y="8"/>
                  </a:cubicBezTo>
                  <a:cubicBezTo>
                    <a:pt x="24" y="9"/>
                    <a:pt x="26" y="4"/>
                    <a:pt x="23" y="3"/>
                  </a:cubicBezTo>
                  <a:cubicBezTo>
                    <a:pt x="16" y="1"/>
                    <a:pt x="9" y="0"/>
                    <a:pt x="3" y="2"/>
                  </a:cubicBezTo>
                  <a:cubicBezTo>
                    <a:pt x="0" y="3"/>
                    <a:pt x="1" y="8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20" name="Freeform 132"/>
            <p:cNvSpPr/>
            <p:nvPr/>
          </p:nvSpPr>
          <p:spPr bwMode="auto">
            <a:xfrm>
              <a:off x="6690" y="192"/>
              <a:ext cx="95" cy="27"/>
            </a:xfrm>
            <a:custGeom>
              <a:avLst/>
              <a:gdLst>
                <a:gd name="T0" fmla="*/ 3 w 27"/>
                <a:gd name="T1" fmla="*/ 7 h 9"/>
                <a:gd name="T2" fmla="*/ 25 w 27"/>
                <a:gd name="T3" fmla="*/ 5 h 9"/>
                <a:gd name="T4" fmla="*/ 22 w 27"/>
                <a:gd name="T5" fmla="*/ 1 h 9"/>
                <a:gd name="T6" fmla="*/ 4 w 27"/>
                <a:gd name="T7" fmla="*/ 2 h 9"/>
                <a:gd name="T8" fmla="*/ 3 w 27"/>
                <a:gd name="T9" fmla="*/ 7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9">
                  <a:moveTo>
                    <a:pt x="3" y="7"/>
                  </a:moveTo>
                  <a:cubicBezTo>
                    <a:pt x="10" y="8"/>
                    <a:pt x="18" y="9"/>
                    <a:pt x="25" y="5"/>
                  </a:cubicBezTo>
                  <a:cubicBezTo>
                    <a:pt x="27" y="4"/>
                    <a:pt x="25" y="0"/>
                    <a:pt x="22" y="1"/>
                  </a:cubicBezTo>
                  <a:cubicBezTo>
                    <a:pt x="17" y="4"/>
                    <a:pt x="10" y="3"/>
                    <a:pt x="4" y="2"/>
                  </a:cubicBezTo>
                  <a:cubicBezTo>
                    <a:pt x="1" y="2"/>
                    <a:pt x="0" y="6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21" name="Freeform 133"/>
            <p:cNvSpPr/>
            <p:nvPr/>
          </p:nvSpPr>
          <p:spPr bwMode="auto">
            <a:xfrm>
              <a:off x="6555" y="195"/>
              <a:ext cx="92" cy="30"/>
            </a:xfrm>
            <a:custGeom>
              <a:avLst/>
              <a:gdLst>
                <a:gd name="T0" fmla="*/ 5 w 26"/>
                <a:gd name="T1" fmla="*/ 8 h 10"/>
                <a:gd name="T2" fmla="*/ 22 w 26"/>
                <a:gd name="T3" fmla="*/ 8 h 10"/>
                <a:gd name="T4" fmla="*/ 23 w 26"/>
                <a:gd name="T5" fmla="*/ 3 h 10"/>
                <a:gd name="T6" fmla="*/ 2 w 26"/>
                <a:gd name="T7" fmla="*/ 5 h 10"/>
                <a:gd name="T8" fmla="*/ 5 w 26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0">
                  <a:moveTo>
                    <a:pt x="5" y="8"/>
                  </a:moveTo>
                  <a:cubicBezTo>
                    <a:pt x="9" y="4"/>
                    <a:pt x="17" y="7"/>
                    <a:pt x="22" y="8"/>
                  </a:cubicBezTo>
                  <a:cubicBezTo>
                    <a:pt x="25" y="8"/>
                    <a:pt x="26" y="4"/>
                    <a:pt x="23" y="3"/>
                  </a:cubicBezTo>
                  <a:cubicBezTo>
                    <a:pt x="16" y="2"/>
                    <a:pt x="8" y="0"/>
                    <a:pt x="2" y="5"/>
                  </a:cubicBezTo>
                  <a:cubicBezTo>
                    <a:pt x="0" y="7"/>
                    <a:pt x="3" y="10"/>
                    <a:pt x="5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22" name="Freeform 134"/>
            <p:cNvSpPr/>
            <p:nvPr/>
          </p:nvSpPr>
          <p:spPr bwMode="auto">
            <a:xfrm>
              <a:off x="6446" y="207"/>
              <a:ext cx="81" cy="21"/>
            </a:xfrm>
            <a:custGeom>
              <a:avLst/>
              <a:gdLst>
                <a:gd name="T0" fmla="*/ 3 w 23"/>
                <a:gd name="T1" fmla="*/ 7 h 7"/>
                <a:gd name="T2" fmla="*/ 20 w 23"/>
                <a:gd name="T3" fmla="*/ 5 h 7"/>
                <a:gd name="T4" fmla="*/ 19 w 23"/>
                <a:gd name="T5" fmla="*/ 0 h 7"/>
                <a:gd name="T6" fmla="*/ 3 w 23"/>
                <a:gd name="T7" fmla="*/ 2 h 7"/>
                <a:gd name="T8" fmla="*/ 3 w 23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7">
                  <a:moveTo>
                    <a:pt x="3" y="7"/>
                  </a:moveTo>
                  <a:cubicBezTo>
                    <a:pt x="9" y="7"/>
                    <a:pt x="15" y="6"/>
                    <a:pt x="20" y="5"/>
                  </a:cubicBezTo>
                  <a:cubicBezTo>
                    <a:pt x="23" y="4"/>
                    <a:pt x="22" y="0"/>
                    <a:pt x="19" y="0"/>
                  </a:cubicBezTo>
                  <a:cubicBezTo>
                    <a:pt x="14" y="1"/>
                    <a:pt x="8" y="2"/>
                    <a:pt x="3" y="2"/>
                  </a:cubicBezTo>
                  <a:cubicBezTo>
                    <a:pt x="0" y="2"/>
                    <a:pt x="0" y="7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23" name="Freeform 135"/>
            <p:cNvSpPr/>
            <p:nvPr/>
          </p:nvSpPr>
          <p:spPr bwMode="auto">
            <a:xfrm>
              <a:off x="6309" y="207"/>
              <a:ext cx="98" cy="18"/>
            </a:xfrm>
            <a:custGeom>
              <a:avLst/>
              <a:gdLst>
                <a:gd name="T0" fmla="*/ 4 w 28"/>
                <a:gd name="T1" fmla="*/ 6 h 6"/>
                <a:gd name="T2" fmla="*/ 25 w 28"/>
                <a:gd name="T3" fmla="*/ 5 h 6"/>
                <a:gd name="T4" fmla="*/ 25 w 28"/>
                <a:gd name="T5" fmla="*/ 0 h 6"/>
                <a:gd name="T6" fmla="*/ 3 w 28"/>
                <a:gd name="T7" fmla="*/ 1 h 6"/>
                <a:gd name="T8" fmla="*/ 4 w 2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4" y="6"/>
                  </a:moveTo>
                  <a:cubicBezTo>
                    <a:pt x="11" y="5"/>
                    <a:pt x="18" y="5"/>
                    <a:pt x="25" y="5"/>
                  </a:cubicBezTo>
                  <a:cubicBezTo>
                    <a:pt x="28" y="5"/>
                    <a:pt x="28" y="0"/>
                    <a:pt x="25" y="0"/>
                  </a:cubicBezTo>
                  <a:cubicBezTo>
                    <a:pt x="18" y="0"/>
                    <a:pt x="10" y="0"/>
                    <a:pt x="3" y="1"/>
                  </a:cubicBezTo>
                  <a:cubicBezTo>
                    <a:pt x="0" y="2"/>
                    <a:pt x="2" y="6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24" name="Freeform 136"/>
            <p:cNvSpPr/>
            <p:nvPr/>
          </p:nvSpPr>
          <p:spPr bwMode="auto">
            <a:xfrm>
              <a:off x="6167" y="204"/>
              <a:ext cx="96" cy="18"/>
            </a:xfrm>
            <a:custGeom>
              <a:avLst/>
              <a:gdLst>
                <a:gd name="T0" fmla="*/ 3 w 27"/>
                <a:gd name="T1" fmla="*/ 6 h 6"/>
                <a:gd name="T2" fmla="*/ 24 w 27"/>
                <a:gd name="T3" fmla="*/ 5 h 6"/>
                <a:gd name="T4" fmla="*/ 24 w 27"/>
                <a:gd name="T5" fmla="*/ 0 h 6"/>
                <a:gd name="T6" fmla="*/ 3 w 27"/>
                <a:gd name="T7" fmla="*/ 1 h 6"/>
                <a:gd name="T8" fmla="*/ 3 w 2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3" y="6"/>
                  </a:moveTo>
                  <a:cubicBezTo>
                    <a:pt x="10" y="6"/>
                    <a:pt x="17" y="6"/>
                    <a:pt x="24" y="5"/>
                  </a:cubicBezTo>
                  <a:cubicBezTo>
                    <a:pt x="27" y="4"/>
                    <a:pt x="27" y="0"/>
                    <a:pt x="24" y="0"/>
                  </a:cubicBezTo>
                  <a:cubicBezTo>
                    <a:pt x="17" y="1"/>
                    <a:pt x="10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25" name="Freeform 137"/>
            <p:cNvSpPr/>
            <p:nvPr/>
          </p:nvSpPr>
          <p:spPr bwMode="auto">
            <a:xfrm>
              <a:off x="6040" y="207"/>
              <a:ext cx="89" cy="18"/>
            </a:xfrm>
            <a:custGeom>
              <a:avLst/>
              <a:gdLst>
                <a:gd name="T0" fmla="*/ 3 w 25"/>
                <a:gd name="T1" fmla="*/ 6 h 6"/>
                <a:gd name="T2" fmla="*/ 22 w 25"/>
                <a:gd name="T3" fmla="*/ 5 h 6"/>
                <a:gd name="T4" fmla="*/ 21 w 25"/>
                <a:gd name="T5" fmla="*/ 0 h 6"/>
                <a:gd name="T6" fmla="*/ 3 w 25"/>
                <a:gd name="T7" fmla="*/ 1 h 6"/>
                <a:gd name="T8" fmla="*/ 3 w 25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3" y="6"/>
                  </a:moveTo>
                  <a:cubicBezTo>
                    <a:pt x="9" y="6"/>
                    <a:pt x="16" y="6"/>
                    <a:pt x="22" y="5"/>
                  </a:cubicBezTo>
                  <a:cubicBezTo>
                    <a:pt x="25" y="4"/>
                    <a:pt x="24" y="0"/>
                    <a:pt x="21" y="0"/>
                  </a:cubicBezTo>
                  <a:cubicBezTo>
                    <a:pt x="15" y="1"/>
                    <a:pt x="9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26" name="Freeform 138"/>
            <p:cNvSpPr/>
            <p:nvPr/>
          </p:nvSpPr>
          <p:spPr bwMode="auto">
            <a:xfrm>
              <a:off x="5910" y="201"/>
              <a:ext cx="92" cy="21"/>
            </a:xfrm>
            <a:custGeom>
              <a:avLst/>
              <a:gdLst>
                <a:gd name="T0" fmla="*/ 3 w 26"/>
                <a:gd name="T1" fmla="*/ 7 h 7"/>
                <a:gd name="T2" fmla="*/ 24 w 26"/>
                <a:gd name="T3" fmla="*/ 5 h 7"/>
                <a:gd name="T4" fmla="*/ 22 w 26"/>
                <a:gd name="T5" fmla="*/ 0 h 7"/>
                <a:gd name="T6" fmla="*/ 3 w 26"/>
                <a:gd name="T7" fmla="*/ 2 h 7"/>
                <a:gd name="T8" fmla="*/ 3 w 26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">
                  <a:moveTo>
                    <a:pt x="3" y="7"/>
                  </a:moveTo>
                  <a:cubicBezTo>
                    <a:pt x="10" y="7"/>
                    <a:pt x="17" y="6"/>
                    <a:pt x="24" y="5"/>
                  </a:cubicBezTo>
                  <a:cubicBezTo>
                    <a:pt x="26" y="4"/>
                    <a:pt x="25" y="0"/>
                    <a:pt x="22" y="0"/>
                  </a:cubicBezTo>
                  <a:cubicBezTo>
                    <a:pt x="16" y="1"/>
                    <a:pt x="9" y="2"/>
                    <a:pt x="3" y="2"/>
                  </a:cubicBezTo>
                  <a:cubicBezTo>
                    <a:pt x="0" y="2"/>
                    <a:pt x="0" y="7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27" name="Freeform 139"/>
            <p:cNvSpPr/>
            <p:nvPr/>
          </p:nvSpPr>
          <p:spPr bwMode="auto">
            <a:xfrm>
              <a:off x="5755" y="204"/>
              <a:ext cx="99" cy="21"/>
            </a:xfrm>
            <a:custGeom>
              <a:avLst/>
              <a:gdLst>
                <a:gd name="T0" fmla="*/ 3 w 28"/>
                <a:gd name="T1" fmla="*/ 6 h 7"/>
                <a:gd name="T2" fmla="*/ 25 w 28"/>
                <a:gd name="T3" fmla="*/ 5 h 7"/>
                <a:gd name="T4" fmla="*/ 25 w 28"/>
                <a:gd name="T5" fmla="*/ 0 h 7"/>
                <a:gd name="T6" fmla="*/ 3 w 28"/>
                <a:gd name="T7" fmla="*/ 1 h 7"/>
                <a:gd name="T8" fmla="*/ 3 w 28"/>
                <a:gd name="T9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7">
                  <a:moveTo>
                    <a:pt x="3" y="6"/>
                  </a:moveTo>
                  <a:cubicBezTo>
                    <a:pt x="10" y="7"/>
                    <a:pt x="17" y="5"/>
                    <a:pt x="25" y="5"/>
                  </a:cubicBezTo>
                  <a:cubicBezTo>
                    <a:pt x="28" y="5"/>
                    <a:pt x="28" y="0"/>
                    <a:pt x="25" y="0"/>
                  </a:cubicBezTo>
                  <a:cubicBezTo>
                    <a:pt x="17" y="0"/>
                    <a:pt x="10" y="2"/>
                    <a:pt x="3" y="1"/>
                  </a:cubicBezTo>
                  <a:cubicBezTo>
                    <a:pt x="0" y="1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28" name="Freeform 140"/>
            <p:cNvSpPr/>
            <p:nvPr/>
          </p:nvSpPr>
          <p:spPr bwMode="auto">
            <a:xfrm>
              <a:off x="5624" y="210"/>
              <a:ext cx="106" cy="24"/>
            </a:xfrm>
            <a:custGeom>
              <a:avLst/>
              <a:gdLst>
                <a:gd name="T0" fmla="*/ 4 w 30"/>
                <a:gd name="T1" fmla="*/ 6 h 8"/>
                <a:gd name="T2" fmla="*/ 15 w 30"/>
                <a:gd name="T3" fmla="*/ 5 h 8"/>
                <a:gd name="T4" fmla="*/ 25 w 30"/>
                <a:gd name="T5" fmla="*/ 7 h 8"/>
                <a:gd name="T6" fmla="*/ 27 w 30"/>
                <a:gd name="T7" fmla="*/ 3 h 8"/>
                <a:gd name="T8" fmla="*/ 17 w 30"/>
                <a:gd name="T9" fmla="*/ 1 h 8"/>
                <a:gd name="T10" fmla="*/ 3 w 30"/>
                <a:gd name="T11" fmla="*/ 1 h 8"/>
                <a:gd name="T12" fmla="*/ 4 w 30"/>
                <a:gd name="T13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8">
                  <a:moveTo>
                    <a:pt x="4" y="6"/>
                  </a:moveTo>
                  <a:cubicBezTo>
                    <a:pt x="8" y="5"/>
                    <a:pt x="12" y="5"/>
                    <a:pt x="15" y="5"/>
                  </a:cubicBezTo>
                  <a:cubicBezTo>
                    <a:pt x="18" y="5"/>
                    <a:pt x="22" y="5"/>
                    <a:pt x="25" y="7"/>
                  </a:cubicBezTo>
                  <a:cubicBezTo>
                    <a:pt x="27" y="8"/>
                    <a:pt x="30" y="4"/>
                    <a:pt x="27" y="3"/>
                  </a:cubicBezTo>
                  <a:cubicBezTo>
                    <a:pt x="24" y="1"/>
                    <a:pt x="20" y="1"/>
                    <a:pt x="17" y="1"/>
                  </a:cubicBezTo>
                  <a:cubicBezTo>
                    <a:pt x="13" y="0"/>
                    <a:pt x="8" y="0"/>
                    <a:pt x="3" y="1"/>
                  </a:cubicBezTo>
                  <a:cubicBezTo>
                    <a:pt x="0" y="2"/>
                    <a:pt x="2" y="7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29" name="Freeform 141"/>
            <p:cNvSpPr/>
            <p:nvPr/>
          </p:nvSpPr>
          <p:spPr bwMode="auto">
            <a:xfrm>
              <a:off x="5451" y="201"/>
              <a:ext cx="127" cy="27"/>
            </a:xfrm>
            <a:custGeom>
              <a:avLst/>
              <a:gdLst>
                <a:gd name="T0" fmla="*/ 3 w 36"/>
                <a:gd name="T1" fmla="*/ 6 h 9"/>
                <a:gd name="T2" fmla="*/ 33 w 36"/>
                <a:gd name="T3" fmla="*/ 7 h 9"/>
                <a:gd name="T4" fmla="*/ 33 w 36"/>
                <a:gd name="T5" fmla="*/ 2 h 9"/>
                <a:gd name="T6" fmla="*/ 4 w 36"/>
                <a:gd name="T7" fmla="*/ 1 h 9"/>
                <a:gd name="T8" fmla="*/ 3 w 36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9">
                  <a:moveTo>
                    <a:pt x="3" y="6"/>
                  </a:moveTo>
                  <a:cubicBezTo>
                    <a:pt x="13" y="9"/>
                    <a:pt x="23" y="8"/>
                    <a:pt x="33" y="7"/>
                  </a:cubicBezTo>
                  <a:cubicBezTo>
                    <a:pt x="36" y="6"/>
                    <a:pt x="36" y="2"/>
                    <a:pt x="33" y="2"/>
                  </a:cubicBezTo>
                  <a:cubicBezTo>
                    <a:pt x="23" y="3"/>
                    <a:pt x="13" y="4"/>
                    <a:pt x="4" y="1"/>
                  </a:cubicBezTo>
                  <a:cubicBezTo>
                    <a:pt x="1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30" name="Freeform 142"/>
            <p:cNvSpPr/>
            <p:nvPr/>
          </p:nvSpPr>
          <p:spPr bwMode="auto">
            <a:xfrm>
              <a:off x="5296" y="210"/>
              <a:ext cx="106" cy="18"/>
            </a:xfrm>
            <a:custGeom>
              <a:avLst/>
              <a:gdLst>
                <a:gd name="T0" fmla="*/ 3 w 30"/>
                <a:gd name="T1" fmla="*/ 5 h 6"/>
                <a:gd name="T2" fmla="*/ 27 w 30"/>
                <a:gd name="T3" fmla="*/ 6 h 6"/>
                <a:gd name="T4" fmla="*/ 27 w 30"/>
                <a:gd name="T5" fmla="*/ 1 h 6"/>
                <a:gd name="T6" fmla="*/ 3 w 30"/>
                <a:gd name="T7" fmla="*/ 0 h 6"/>
                <a:gd name="T8" fmla="*/ 3 w 30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5"/>
                  </a:moveTo>
                  <a:cubicBezTo>
                    <a:pt x="11" y="5"/>
                    <a:pt x="19" y="6"/>
                    <a:pt x="27" y="6"/>
                  </a:cubicBezTo>
                  <a:cubicBezTo>
                    <a:pt x="30" y="6"/>
                    <a:pt x="30" y="1"/>
                    <a:pt x="27" y="1"/>
                  </a:cubicBezTo>
                  <a:cubicBezTo>
                    <a:pt x="19" y="1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31" name="Freeform 143"/>
            <p:cNvSpPr/>
            <p:nvPr/>
          </p:nvSpPr>
          <p:spPr bwMode="auto">
            <a:xfrm>
              <a:off x="5169" y="201"/>
              <a:ext cx="103" cy="27"/>
            </a:xfrm>
            <a:custGeom>
              <a:avLst/>
              <a:gdLst>
                <a:gd name="T0" fmla="*/ 4 w 29"/>
                <a:gd name="T1" fmla="*/ 9 h 9"/>
                <a:gd name="T2" fmla="*/ 25 w 29"/>
                <a:gd name="T3" fmla="*/ 7 h 9"/>
                <a:gd name="T4" fmla="*/ 26 w 29"/>
                <a:gd name="T5" fmla="*/ 2 h 9"/>
                <a:gd name="T6" fmla="*/ 3 w 29"/>
                <a:gd name="T7" fmla="*/ 4 h 9"/>
                <a:gd name="T8" fmla="*/ 4 w 29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9">
                  <a:moveTo>
                    <a:pt x="4" y="9"/>
                  </a:moveTo>
                  <a:cubicBezTo>
                    <a:pt x="10" y="8"/>
                    <a:pt x="18" y="5"/>
                    <a:pt x="25" y="7"/>
                  </a:cubicBezTo>
                  <a:cubicBezTo>
                    <a:pt x="27" y="8"/>
                    <a:pt x="29" y="3"/>
                    <a:pt x="26" y="2"/>
                  </a:cubicBezTo>
                  <a:cubicBezTo>
                    <a:pt x="18" y="0"/>
                    <a:pt x="10" y="3"/>
                    <a:pt x="3" y="4"/>
                  </a:cubicBezTo>
                  <a:cubicBezTo>
                    <a:pt x="0" y="5"/>
                    <a:pt x="1" y="9"/>
                    <a:pt x="4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32" name="Freeform 144"/>
            <p:cNvSpPr/>
            <p:nvPr/>
          </p:nvSpPr>
          <p:spPr bwMode="auto">
            <a:xfrm>
              <a:off x="5032" y="210"/>
              <a:ext cx="116" cy="21"/>
            </a:xfrm>
            <a:custGeom>
              <a:avLst/>
              <a:gdLst>
                <a:gd name="T0" fmla="*/ 3 w 33"/>
                <a:gd name="T1" fmla="*/ 5 h 7"/>
                <a:gd name="T2" fmla="*/ 31 w 33"/>
                <a:gd name="T3" fmla="*/ 5 h 7"/>
                <a:gd name="T4" fmla="*/ 31 w 33"/>
                <a:gd name="T5" fmla="*/ 0 h 7"/>
                <a:gd name="T6" fmla="*/ 4 w 33"/>
                <a:gd name="T7" fmla="*/ 0 h 7"/>
                <a:gd name="T8" fmla="*/ 3 w 33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7">
                  <a:moveTo>
                    <a:pt x="3" y="5"/>
                  </a:moveTo>
                  <a:cubicBezTo>
                    <a:pt x="12" y="7"/>
                    <a:pt x="21" y="6"/>
                    <a:pt x="31" y="5"/>
                  </a:cubicBezTo>
                  <a:cubicBezTo>
                    <a:pt x="33" y="4"/>
                    <a:pt x="33" y="0"/>
                    <a:pt x="31" y="0"/>
                  </a:cubicBezTo>
                  <a:cubicBezTo>
                    <a:pt x="22" y="1"/>
                    <a:pt x="13" y="2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33" name="Freeform 145"/>
            <p:cNvSpPr/>
            <p:nvPr/>
          </p:nvSpPr>
          <p:spPr bwMode="auto">
            <a:xfrm>
              <a:off x="4894" y="201"/>
              <a:ext cx="106" cy="21"/>
            </a:xfrm>
            <a:custGeom>
              <a:avLst/>
              <a:gdLst>
                <a:gd name="T0" fmla="*/ 4 w 30"/>
                <a:gd name="T1" fmla="*/ 7 h 7"/>
                <a:gd name="T2" fmla="*/ 26 w 30"/>
                <a:gd name="T3" fmla="*/ 7 h 7"/>
                <a:gd name="T4" fmla="*/ 27 w 30"/>
                <a:gd name="T5" fmla="*/ 2 h 7"/>
                <a:gd name="T6" fmla="*/ 2 w 30"/>
                <a:gd name="T7" fmla="*/ 2 h 7"/>
                <a:gd name="T8" fmla="*/ 4 w 30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7">
                  <a:moveTo>
                    <a:pt x="4" y="7"/>
                  </a:moveTo>
                  <a:cubicBezTo>
                    <a:pt x="11" y="6"/>
                    <a:pt x="18" y="5"/>
                    <a:pt x="26" y="7"/>
                  </a:cubicBezTo>
                  <a:cubicBezTo>
                    <a:pt x="29" y="7"/>
                    <a:pt x="30" y="3"/>
                    <a:pt x="27" y="2"/>
                  </a:cubicBezTo>
                  <a:cubicBezTo>
                    <a:pt x="19" y="0"/>
                    <a:pt x="11" y="1"/>
                    <a:pt x="2" y="2"/>
                  </a:cubicBezTo>
                  <a:cubicBezTo>
                    <a:pt x="0" y="3"/>
                    <a:pt x="1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34" name="Freeform 146"/>
            <p:cNvSpPr/>
            <p:nvPr/>
          </p:nvSpPr>
          <p:spPr bwMode="auto">
            <a:xfrm>
              <a:off x="4732" y="207"/>
              <a:ext cx="102" cy="27"/>
            </a:xfrm>
            <a:custGeom>
              <a:avLst/>
              <a:gdLst>
                <a:gd name="T0" fmla="*/ 3 w 29"/>
                <a:gd name="T1" fmla="*/ 6 h 9"/>
                <a:gd name="T2" fmla="*/ 26 w 29"/>
                <a:gd name="T3" fmla="*/ 6 h 9"/>
                <a:gd name="T4" fmla="*/ 26 w 29"/>
                <a:gd name="T5" fmla="*/ 1 h 9"/>
                <a:gd name="T6" fmla="*/ 4 w 29"/>
                <a:gd name="T7" fmla="*/ 1 h 9"/>
                <a:gd name="T8" fmla="*/ 3 w 29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9">
                  <a:moveTo>
                    <a:pt x="3" y="6"/>
                  </a:moveTo>
                  <a:cubicBezTo>
                    <a:pt x="11" y="9"/>
                    <a:pt x="18" y="6"/>
                    <a:pt x="26" y="6"/>
                  </a:cubicBezTo>
                  <a:cubicBezTo>
                    <a:pt x="29" y="6"/>
                    <a:pt x="29" y="1"/>
                    <a:pt x="26" y="1"/>
                  </a:cubicBezTo>
                  <a:cubicBezTo>
                    <a:pt x="19" y="1"/>
                    <a:pt x="11" y="4"/>
                    <a:pt x="4" y="1"/>
                  </a:cubicBezTo>
                  <a:cubicBezTo>
                    <a:pt x="2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35" name="Freeform 147"/>
            <p:cNvSpPr/>
            <p:nvPr/>
          </p:nvSpPr>
          <p:spPr bwMode="auto">
            <a:xfrm>
              <a:off x="4608" y="210"/>
              <a:ext cx="81" cy="15"/>
            </a:xfrm>
            <a:custGeom>
              <a:avLst/>
              <a:gdLst>
                <a:gd name="T0" fmla="*/ 3 w 23"/>
                <a:gd name="T1" fmla="*/ 5 h 5"/>
                <a:gd name="T2" fmla="*/ 20 w 23"/>
                <a:gd name="T3" fmla="*/ 5 h 5"/>
                <a:gd name="T4" fmla="*/ 20 w 23"/>
                <a:gd name="T5" fmla="*/ 0 h 5"/>
                <a:gd name="T6" fmla="*/ 3 w 23"/>
                <a:gd name="T7" fmla="*/ 0 h 5"/>
                <a:gd name="T8" fmla="*/ 3 w 23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5">
                  <a:moveTo>
                    <a:pt x="3" y="5"/>
                  </a:moveTo>
                  <a:cubicBezTo>
                    <a:pt x="20" y="5"/>
                    <a:pt x="20" y="5"/>
                    <a:pt x="20" y="5"/>
                  </a:cubicBezTo>
                  <a:cubicBezTo>
                    <a:pt x="23" y="5"/>
                    <a:pt x="23" y="0"/>
                    <a:pt x="2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36" name="Freeform 148"/>
            <p:cNvSpPr/>
            <p:nvPr/>
          </p:nvSpPr>
          <p:spPr bwMode="auto">
            <a:xfrm>
              <a:off x="4439" y="201"/>
              <a:ext cx="88" cy="24"/>
            </a:xfrm>
            <a:custGeom>
              <a:avLst/>
              <a:gdLst>
                <a:gd name="T0" fmla="*/ 3 w 25"/>
                <a:gd name="T1" fmla="*/ 6 h 8"/>
                <a:gd name="T2" fmla="*/ 23 w 25"/>
                <a:gd name="T3" fmla="*/ 5 h 8"/>
                <a:gd name="T4" fmla="*/ 20 w 25"/>
                <a:gd name="T5" fmla="*/ 1 h 8"/>
                <a:gd name="T6" fmla="*/ 4 w 25"/>
                <a:gd name="T7" fmla="*/ 1 h 8"/>
                <a:gd name="T8" fmla="*/ 3 w 25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8">
                  <a:moveTo>
                    <a:pt x="3" y="6"/>
                  </a:moveTo>
                  <a:cubicBezTo>
                    <a:pt x="9" y="7"/>
                    <a:pt x="16" y="8"/>
                    <a:pt x="23" y="5"/>
                  </a:cubicBezTo>
                  <a:cubicBezTo>
                    <a:pt x="25" y="4"/>
                    <a:pt x="23" y="0"/>
                    <a:pt x="20" y="1"/>
                  </a:cubicBezTo>
                  <a:cubicBezTo>
                    <a:pt x="15" y="4"/>
                    <a:pt x="9" y="2"/>
                    <a:pt x="4" y="1"/>
                  </a:cubicBezTo>
                  <a:cubicBezTo>
                    <a:pt x="1" y="1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37" name="Freeform 149"/>
            <p:cNvSpPr/>
            <p:nvPr/>
          </p:nvSpPr>
          <p:spPr bwMode="auto">
            <a:xfrm>
              <a:off x="4273" y="204"/>
              <a:ext cx="110" cy="18"/>
            </a:xfrm>
            <a:custGeom>
              <a:avLst/>
              <a:gdLst>
                <a:gd name="T0" fmla="*/ 3 w 31"/>
                <a:gd name="T1" fmla="*/ 6 h 6"/>
                <a:gd name="T2" fmla="*/ 28 w 31"/>
                <a:gd name="T3" fmla="*/ 5 h 6"/>
                <a:gd name="T4" fmla="*/ 28 w 31"/>
                <a:gd name="T5" fmla="*/ 0 h 6"/>
                <a:gd name="T6" fmla="*/ 3 w 31"/>
                <a:gd name="T7" fmla="*/ 1 h 6"/>
                <a:gd name="T8" fmla="*/ 3 w 31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">
                  <a:moveTo>
                    <a:pt x="3" y="6"/>
                  </a:moveTo>
                  <a:cubicBezTo>
                    <a:pt x="11" y="6"/>
                    <a:pt x="20" y="6"/>
                    <a:pt x="28" y="5"/>
                  </a:cubicBezTo>
                  <a:cubicBezTo>
                    <a:pt x="31" y="4"/>
                    <a:pt x="31" y="0"/>
                    <a:pt x="28" y="0"/>
                  </a:cubicBezTo>
                  <a:cubicBezTo>
                    <a:pt x="20" y="1"/>
                    <a:pt x="11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38" name="Freeform 150"/>
            <p:cNvSpPr/>
            <p:nvPr/>
          </p:nvSpPr>
          <p:spPr bwMode="auto">
            <a:xfrm>
              <a:off x="4150" y="201"/>
              <a:ext cx="99" cy="24"/>
            </a:xfrm>
            <a:custGeom>
              <a:avLst/>
              <a:gdLst>
                <a:gd name="T0" fmla="*/ 4 w 28"/>
                <a:gd name="T1" fmla="*/ 8 h 8"/>
                <a:gd name="T2" fmla="*/ 24 w 28"/>
                <a:gd name="T3" fmla="*/ 7 h 8"/>
                <a:gd name="T4" fmla="*/ 25 w 28"/>
                <a:gd name="T5" fmla="*/ 2 h 8"/>
                <a:gd name="T6" fmla="*/ 3 w 28"/>
                <a:gd name="T7" fmla="*/ 3 h 8"/>
                <a:gd name="T8" fmla="*/ 4 w 28"/>
                <a:gd name="T9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4" y="8"/>
                  </a:moveTo>
                  <a:cubicBezTo>
                    <a:pt x="10" y="7"/>
                    <a:pt x="17" y="5"/>
                    <a:pt x="24" y="7"/>
                  </a:cubicBezTo>
                  <a:cubicBezTo>
                    <a:pt x="27" y="7"/>
                    <a:pt x="28" y="3"/>
                    <a:pt x="25" y="2"/>
                  </a:cubicBezTo>
                  <a:cubicBezTo>
                    <a:pt x="18" y="0"/>
                    <a:pt x="10" y="2"/>
                    <a:pt x="3" y="3"/>
                  </a:cubicBezTo>
                  <a:cubicBezTo>
                    <a:pt x="0" y="4"/>
                    <a:pt x="1" y="8"/>
                    <a:pt x="4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39" name="Freeform 151"/>
            <p:cNvSpPr/>
            <p:nvPr/>
          </p:nvSpPr>
          <p:spPr bwMode="auto">
            <a:xfrm>
              <a:off x="4016" y="207"/>
              <a:ext cx="102" cy="24"/>
            </a:xfrm>
            <a:custGeom>
              <a:avLst/>
              <a:gdLst>
                <a:gd name="T0" fmla="*/ 3 w 29"/>
                <a:gd name="T1" fmla="*/ 5 h 8"/>
                <a:gd name="T2" fmla="*/ 25 w 29"/>
                <a:gd name="T3" fmla="*/ 7 h 8"/>
                <a:gd name="T4" fmla="*/ 26 w 29"/>
                <a:gd name="T5" fmla="*/ 2 h 8"/>
                <a:gd name="T6" fmla="*/ 3 w 29"/>
                <a:gd name="T7" fmla="*/ 0 h 8"/>
                <a:gd name="T8" fmla="*/ 3 w 29"/>
                <a:gd name="T9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8">
                  <a:moveTo>
                    <a:pt x="3" y="5"/>
                  </a:moveTo>
                  <a:cubicBezTo>
                    <a:pt x="10" y="5"/>
                    <a:pt x="18" y="5"/>
                    <a:pt x="25" y="7"/>
                  </a:cubicBezTo>
                  <a:cubicBezTo>
                    <a:pt x="28" y="8"/>
                    <a:pt x="29" y="3"/>
                    <a:pt x="26" y="2"/>
                  </a:cubicBezTo>
                  <a:cubicBezTo>
                    <a:pt x="19" y="0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40" name="Freeform 152"/>
            <p:cNvSpPr/>
            <p:nvPr/>
          </p:nvSpPr>
          <p:spPr bwMode="auto">
            <a:xfrm>
              <a:off x="3878" y="213"/>
              <a:ext cx="106" cy="18"/>
            </a:xfrm>
            <a:custGeom>
              <a:avLst/>
              <a:gdLst>
                <a:gd name="T0" fmla="*/ 3 w 30"/>
                <a:gd name="T1" fmla="*/ 6 h 6"/>
                <a:gd name="T2" fmla="*/ 28 w 30"/>
                <a:gd name="T3" fmla="*/ 5 h 6"/>
                <a:gd name="T4" fmla="*/ 28 w 30"/>
                <a:gd name="T5" fmla="*/ 0 h 6"/>
                <a:gd name="T6" fmla="*/ 3 w 30"/>
                <a:gd name="T7" fmla="*/ 1 h 6"/>
                <a:gd name="T8" fmla="*/ 3 w 30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6"/>
                  </a:moveTo>
                  <a:cubicBezTo>
                    <a:pt x="11" y="6"/>
                    <a:pt x="19" y="5"/>
                    <a:pt x="28" y="5"/>
                  </a:cubicBezTo>
                  <a:cubicBezTo>
                    <a:pt x="30" y="5"/>
                    <a:pt x="30" y="0"/>
                    <a:pt x="28" y="0"/>
                  </a:cubicBez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41" name="Freeform 153"/>
            <p:cNvSpPr/>
            <p:nvPr/>
          </p:nvSpPr>
          <p:spPr bwMode="auto">
            <a:xfrm>
              <a:off x="3751" y="207"/>
              <a:ext cx="85" cy="18"/>
            </a:xfrm>
            <a:custGeom>
              <a:avLst/>
              <a:gdLst>
                <a:gd name="T0" fmla="*/ 3 w 24"/>
                <a:gd name="T1" fmla="*/ 5 h 6"/>
                <a:gd name="T2" fmla="*/ 21 w 24"/>
                <a:gd name="T3" fmla="*/ 6 h 6"/>
                <a:gd name="T4" fmla="*/ 21 w 24"/>
                <a:gd name="T5" fmla="*/ 1 h 6"/>
                <a:gd name="T6" fmla="*/ 4 w 24"/>
                <a:gd name="T7" fmla="*/ 0 h 6"/>
                <a:gd name="T8" fmla="*/ 3 w 24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3" y="5"/>
                  </a:moveTo>
                  <a:cubicBezTo>
                    <a:pt x="9" y="6"/>
                    <a:pt x="15" y="6"/>
                    <a:pt x="21" y="6"/>
                  </a:cubicBezTo>
                  <a:cubicBezTo>
                    <a:pt x="24" y="6"/>
                    <a:pt x="24" y="1"/>
                    <a:pt x="21" y="1"/>
                  </a:cubicBezTo>
                  <a:cubicBezTo>
                    <a:pt x="16" y="1"/>
                    <a:pt x="10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42" name="Freeform 154"/>
            <p:cNvSpPr/>
            <p:nvPr/>
          </p:nvSpPr>
          <p:spPr bwMode="auto">
            <a:xfrm>
              <a:off x="3596" y="207"/>
              <a:ext cx="109" cy="24"/>
            </a:xfrm>
            <a:custGeom>
              <a:avLst/>
              <a:gdLst>
                <a:gd name="T0" fmla="*/ 3 w 31"/>
                <a:gd name="T1" fmla="*/ 7 h 8"/>
                <a:gd name="T2" fmla="*/ 28 w 31"/>
                <a:gd name="T3" fmla="*/ 6 h 8"/>
                <a:gd name="T4" fmla="*/ 27 w 31"/>
                <a:gd name="T5" fmla="*/ 1 h 8"/>
                <a:gd name="T6" fmla="*/ 3 w 31"/>
                <a:gd name="T7" fmla="*/ 2 h 8"/>
                <a:gd name="T8" fmla="*/ 3 w 31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8">
                  <a:moveTo>
                    <a:pt x="3" y="7"/>
                  </a:moveTo>
                  <a:cubicBezTo>
                    <a:pt x="11" y="7"/>
                    <a:pt x="20" y="8"/>
                    <a:pt x="28" y="6"/>
                  </a:cubicBezTo>
                  <a:cubicBezTo>
                    <a:pt x="31" y="5"/>
                    <a:pt x="30" y="0"/>
                    <a:pt x="27" y="1"/>
                  </a:cubicBezTo>
                  <a:cubicBezTo>
                    <a:pt x="19" y="4"/>
                    <a:pt x="11" y="2"/>
                    <a:pt x="3" y="2"/>
                  </a:cubicBezTo>
                  <a:cubicBezTo>
                    <a:pt x="0" y="2"/>
                    <a:pt x="0" y="7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43" name="Freeform 155"/>
            <p:cNvSpPr/>
            <p:nvPr/>
          </p:nvSpPr>
          <p:spPr bwMode="auto">
            <a:xfrm>
              <a:off x="3455" y="216"/>
              <a:ext cx="99" cy="18"/>
            </a:xfrm>
            <a:custGeom>
              <a:avLst/>
              <a:gdLst>
                <a:gd name="T0" fmla="*/ 4 w 28"/>
                <a:gd name="T1" fmla="*/ 6 h 6"/>
                <a:gd name="T2" fmla="*/ 25 w 28"/>
                <a:gd name="T3" fmla="*/ 5 h 6"/>
                <a:gd name="T4" fmla="*/ 25 w 28"/>
                <a:gd name="T5" fmla="*/ 0 h 6"/>
                <a:gd name="T6" fmla="*/ 2 w 28"/>
                <a:gd name="T7" fmla="*/ 1 h 6"/>
                <a:gd name="T8" fmla="*/ 4 w 2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4" y="6"/>
                  </a:moveTo>
                  <a:cubicBezTo>
                    <a:pt x="11" y="5"/>
                    <a:pt x="18" y="5"/>
                    <a:pt x="25" y="5"/>
                  </a:cubicBezTo>
                  <a:cubicBezTo>
                    <a:pt x="28" y="5"/>
                    <a:pt x="28" y="0"/>
                    <a:pt x="25" y="0"/>
                  </a:cubicBezTo>
                  <a:cubicBezTo>
                    <a:pt x="18" y="0"/>
                    <a:pt x="10" y="0"/>
                    <a:pt x="2" y="1"/>
                  </a:cubicBezTo>
                  <a:cubicBezTo>
                    <a:pt x="0" y="2"/>
                    <a:pt x="1" y="6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44" name="Freeform 156"/>
            <p:cNvSpPr/>
            <p:nvPr/>
          </p:nvSpPr>
          <p:spPr bwMode="auto">
            <a:xfrm>
              <a:off x="3300" y="204"/>
              <a:ext cx="109" cy="21"/>
            </a:xfrm>
            <a:custGeom>
              <a:avLst/>
              <a:gdLst>
                <a:gd name="T0" fmla="*/ 3 w 31"/>
                <a:gd name="T1" fmla="*/ 5 h 7"/>
                <a:gd name="T2" fmla="*/ 28 w 31"/>
                <a:gd name="T3" fmla="*/ 5 h 7"/>
                <a:gd name="T4" fmla="*/ 28 w 31"/>
                <a:gd name="T5" fmla="*/ 0 h 7"/>
                <a:gd name="T6" fmla="*/ 4 w 31"/>
                <a:gd name="T7" fmla="*/ 0 h 7"/>
                <a:gd name="T8" fmla="*/ 3 w 31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3" y="5"/>
                  </a:moveTo>
                  <a:cubicBezTo>
                    <a:pt x="11" y="7"/>
                    <a:pt x="20" y="5"/>
                    <a:pt x="28" y="5"/>
                  </a:cubicBezTo>
                  <a:cubicBezTo>
                    <a:pt x="31" y="5"/>
                    <a:pt x="31" y="0"/>
                    <a:pt x="28" y="0"/>
                  </a:cubicBezTo>
                  <a:cubicBezTo>
                    <a:pt x="20" y="0"/>
                    <a:pt x="12" y="2"/>
                    <a:pt x="4" y="0"/>
                  </a:cubicBezTo>
                  <a:cubicBezTo>
                    <a:pt x="2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45" name="Freeform 157"/>
            <p:cNvSpPr/>
            <p:nvPr/>
          </p:nvSpPr>
          <p:spPr bwMode="auto">
            <a:xfrm>
              <a:off x="3155" y="207"/>
              <a:ext cx="95" cy="21"/>
            </a:xfrm>
            <a:custGeom>
              <a:avLst/>
              <a:gdLst>
                <a:gd name="T0" fmla="*/ 4 w 27"/>
                <a:gd name="T1" fmla="*/ 7 h 7"/>
                <a:gd name="T2" fmla="*/ 23 w 27"/>
                <a:gd name="T3" fmla="*/ 6 h 7"/>
                <a:gd name="T4" fmla="*/ 24 w 27"/>
                <a:gd name="T5" fmla="*/ 1 h 7"/>
                <a:gd name="T6" fmla="*/ 3 w 27"/>
                <a:gd name="T7" fmla="*/ 2 h 7"/>
                <a:gd name="T8" fmla="*/ 4 w 27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7">
                  <a:moveTo>
                    <a:pt x="4" y="7"/>
                  </a:moveTo>
                  <a:cubicBezTo>
                    <a:pt x="10" y="6"/>
                    <a:pt x="17" y="4"/>
                    <a:pt x="23" y="6"/>
                  </a:cubicBezTo>
                  <a:cubicBezTo>
                    <a:pt x="26" y="6"/>
                    <a:pt x="27" y="2"/>
                    <a:pt x="24" y="1"/>
                  </a:cubicBezTo>
                  <a:cubicBezTo>
                    <a:pt x="17" y="0"/>
                    <a:pt x="10" y="1"/>
                    <a:pt x="3" y="2"/>
                  </a:cubicBezTo>
                  <a:cubicBezTo>
                    <a:pt x="0" y="3"/>
                    <a:pt x="1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46" name="Freeform 158"/>
            <p:cNvSpPr/>
            <p:nvPr/>
          </p:nvSpPr>
          <p:spPr bwMode="auto">
            <a:xfrm>
              <a:off x="2982" y="204"/>
              <a:ext cx="120" cy="30"/>
            </a:xfrm>
            <a:custGeom>
              <a:avLst/>
              <a:gdLst>
                <a:gd name="T0" fmla="*/ 3 w 34"/>
                <a:gd name="T1" fmla="*/ 9 h 10"/>
                <a:gd name="T2" fmla="*/ 16 w 34"/>
                <a:gd name="T3" fmla="*/ 8 h 10"/>
                <a:gd name="T4" fmla="*/ 29 w 34"/>
                <a:gd name="T5" fmla="*/ 9 h 10"/>
                <a:gd name="T6" fmla="*/ 32 w 34"/>
                <a:gd name="T7" fmla="*/ 5 h 10"/>
                <a:gd name="T8" fmla="*/ 3 w 34"/>
                <a:gd name="T9" fmla="*/ 4 h 10"/>
                <a:gd name="T10" fmla="*/ 3 w 34"/>
                <a:gd name="T11" fmla="*/ 9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" h="10">
                  <a:moveTo>
                    <a:pt x="3" y="9"/>
                  </a:moveTo>
                  <a:cubicBezTo>
                    <a:pt x="8" y="9"/>
                    <a:pt x="12" y="8"/>
                    <a:pt x="16" y="8"/>
                  </a:cubicBezTo>
                  <a:cubicBezTo>
                    <a:pt x="21" y="7"/>
                    <a:pt x="26" y="7"/>
                    <a:pt x="29" y="9"/>
                  </a:cubicBezTo>
                  <a:cubicBezTo>
                    <a:pt x="32" y="10"/>
                    <a:pt x="34" y="6"/>
                    <a:pt x="32" y="5"/>
                  </a:cubicBezTo>
                  <a:cubicBezTo>
                    <a:pt x="23" y="0"/>
                    <a:pt x="12" y="4"/>
                    <a:pt x="3" y="4"/>
                  </a:cubicBezTo>
                  <a:cubicBezTo>
                    <a:pt x="0" y="4"/>
                    <a:pt x="0" y="9"/>
                    <a:pt x="3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47" name="Freeform 159"/>
            <p:cNvSpPr/>
            <p:nvPr/>
          </p:nvSpPr>
          <p:spPr bwMode="auto">
            <a:xfrm>
              <a:off x="2841" y="213"/>
              <a:ext cx="106" cy="24"/>
            </a:xfrm>
            <a:custGeom>
              <a:avLst/>
              <a:gdLst>
                <a:gd name="T0" fmla="*/ 2 w 30"/>
                <a:gd name="T1" fmla="*/ 6 h 8"/>
                <a:gd name="T2" fmla="*/ 27 w 30"/>
                <a:gd name="T3" fmla="*/ 5 h 8"/>
                <a:gd name="T4" fmla="*/ 26 w 30"/>
                <a:gd name="T5" fmla="*/ 0 h 8"/>
                <a:gd name="T6" fmla="*/ 4 w 30"/>
                <a:gd name="T7" fmla="*/ 1 h 8"/>
                <a:gd name="T8" fmla="*/ 2 w 30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8">
                  <a:moveTo>
                    <a:pt x="2" y="6"/>
                  </a:moveTo>
                  <a:cubicBezTo>
                    <a:pt x="11" y="8"/>
                    <a:pt x="19" y="6"/>
                    <a:pt x="27" y="5"/>
                  </a:cubicBezTo>
                  <a:cubicBezTo>
                    <a:pt x="30" y="4"/>
                    <a:pt x="29" y="0"/>
                    <a:pt x="26" y="0"/>
                  </a:cubicBezTo>
                  <a:cubicBezTo>
                    <a:pt x="18" y="1"/>
                    <a:pt x="11" y="3"/>
                    <a:pt x="4" y="1"/>
                  </a:cubicBezTo>
                  <a:cubicBezTo>
                    <a:pt x="1" y="1"/>
                    <a:pt x="0" y="5"/>
                    <a:pt x="2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48" name="Freeform 160"/>
            <p:cNvSpPr/>
            <p:nvPr/>
          </p:nvSpPr>
          <p:spPr bwMode="auto">
            <a:xfrm>
              <a:off x="2686" y="210"/>
              <a:ext cx="85" cy="18"/>
            </a:xfrm>
            <a:custGeom>
              <a:avLst/>
              <a:gdLst>
                <a:gd name="T0" fmla="*/ 3 w 24"/>
                <a:gd name="T1" fmla="*/ 6 h 6"/>
                <a:gd name="T2" fmla="*/ 20 w 24"/>
                <a:gd name="T3" fmla="*/ 6 h 6"/>
                <a:gd name="T4" fmla="*/ 21 w 24"/>
                <a:gd name="T5" fmla="*/ 1 h 6"/>
                <a:gd name="T6" fmla="*/ 3 w 24"/>
                <a:gd name="T7" fmla="*/ 1 h 6"/>
                <a:gd name="T8" fmla="*/ 3 w 24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3" y="6"/>
                  </a:moveTo>
                  <a:cubicBezTo>
                    <a:pt x="9" y="6"/>
                    <a:pt x="14" y="5"/>
                    <a:pt x="20" y="6"/>
                  </a:cubicBezTo>
                  <a:cubicBezTo>
                    <a:pt x="23" y="6"/>
                    <a:pt x="24" y="2"/>
                    <a:pt x="21" y="1"/>
                  </a:cubicBezTo>
                  <a:cubicBezTo>
                    <a:pt x="15" y="0"/>
                    <a:pt x="9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49" name="Freeform 161"/>
            <p:cNvSpPr/>
            <p:nvPr/>
          </p:nvSpPr>
          <p:spPr bwMode="auto">
            <a:xfrm>
              <a:off x="2531" y="210"/>
              <a:ext cx="95" cy="18"/>
            </a:xfrm>
            <a:custGeom>
              <a:avLst/>
              <a:gdLst>
                <a:gd name="T0" fmla="*/ 3 w 27"/>
                <a:gd name="T1" fmla="*/ 5 h 6"/>
                <a:gd name="T2" fmla="*/ 24 w 27"/>
                <a:gd name="T3" fmla="*/ 6 h 6"/>
                <a:gd name="T4" fmla="*/ 24 w 27"/>
                <a:gd name="T5" fmla="*/ 1 h 6"/>
                <a:gd name="T6" fmla="*/ 4 w 27"/>
                <a:gd name="T7" fmla="*/ 0 h 6"/>
                <a:gd name="T8" fmla="*/ 3 w 27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3" y="5"/>
                  </a:moveTo>
                  <a:cubicBezTo>
                    <a:pt x="10" y="6"/>
                    <a:pt x="17" y="6"/>
                    <a:pt x="24" y="6"/>
                  </a:cubicBezTo>
                  <a:cubicBezTo>
                    <a:pt x="27" y="6"/>
                    <a:pt x="27" y="1"/>
                    <a:pt x="24" y="1"/>
                  </a:cubicBezTo>
                  <a:cubicBezTo>
                    <a:pt x="17" y="1"/>
                    <a:pt x="11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50" name="Freeform 162"/>
            <p:cNvSpPr/>
            <p:nvPr/>
          </p:nvSpPr>
          <p:spPr bwMode="auto">
            <a:xfrm>
              <a:off x="2393" y="213"/>
              <a:ext cx="102" cy="18"/>
            </a:xfrm>
            <a:custGeom>
              <a:avLst/>
              <a:gdLst>
                <a:gd name="T0" fmla="*/ 2 w 29"/>
                <a:gd name="T1" fmla="*/ 6 h 6"/>
                <a:gd name="T2" fmla="*/ 26 w 29"/>
                <a:gd name="T3" fmla="*/ 5 h 6"/>
                <a:gd name="T4" fmla="*/ 26 w 29"/>
                <a:gd name="T5" fmla="*/ 0 h 6"/>
                <a:gd name="T6" fmla="*/ 2 w 29"/>
                <a:gd name="T7" fmla="*/ 1 h 6"/>
                <a:gd name="T8" fmla="*/ 2 w 2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" y="6"/>
                  </a:moveTo>
                  <a:cubicBezTo>
                    <a:pt x="10" y="5"/>
                    <a:pt x="18" y="5"/>
                    <a:pt x="26" y="5"/>
                  </a:cubicBezTo>
                  <a:cubicBezTo>
                    <a:pt x="29" y="5"/>
                    <a:pt x="29" y="0"/>
                    <a:pt x="26" y="0"/>
                  </a:cubicBezTo>
                  <a:cubicBezTo>
                    <a:pt x="18" y="0"/>
                    <a:pt x="10" y="0"/>
                    <a:pt x="2" y="1"/>
                  </a:cubicBezTo>
                  <a:cubicBezTo>
                    <a:pt x="0" y="2"/>
                    <a:pt x="0" y="6"/>
                    <a:pt x="2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51" name="Freeform 163"/>
            <p:cNvSpPr/>
            <p:nvPr/>
          </p:nvSpPr>
          <p:spPr bwMode="auto">
            <a:xfrm>
              <a:off x="2231" y="216"/>
              <a:ext cx="116" cy="18"/>
            </a:xfrm>
            <a:custGeom>
              <a:avLst/>
              <a:gdLst>
                <a:gd name="T0" fmla="*/ 3 w 33"/>
                <a:gd name="T1" fmla="*/ 5 h 6"/>
                <a:gd name="T2" fmla="*/ 29 w 33"/>
                <a:gd name="T3" fmla="*/ 6 h 6"/>
                <a:gd name="T4" fmla="*/ 30 w 33"/>
                <a:gd name="T5" fmla="*/ 6 h 6"/>
                <a:gd name="T6" fmla="*/ 30 w 33"/>
                <a:gd name="T7" fmla="*/ 6 h 6"/>
                <a:gd name="T8" fmla="*/ 30 w 33"/>
                <a:gd name="T9" fmla="*/ 1 h 6"/>
                <a:gd name="T10" fmla="*/ 4 w 33"/>
                <a:gd name="T11" fmla="*/ 0 h 6"/>
                <a:gd name="T12" fmla="*/ 3 w 33"/>
                <a:gd name="T13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6">
                  <a:moveTo>
                    <a:pt x="3" y="5"/>
                  </a:moveTo>
                  <a:cubicBezTo>
                    <a:pt x="11" y="6"/>
                    <a:pt x="21" y="5"/>
                    <a:pt x="29" y="6"/>
                  </a:cubicBezTo>
                  <a:cubicBezTo>
                    <a:pt x="30" y="6"/>
                    <a:pt x="30" y="6"/>
                    <a:pt x="30" y="6"/>
                  </a:cubicBezTo>
                  <a:cubicBezTo>
                    <a:pt x="30" y="6"/>
                    <a:pt x="30" y="6"/>
                    <a:pt x="30" y="6"/>
                  </a:cubicBezTo>
                  <a:cubicBezTo>
                    <a:pt x="33" y="6"/>
                    <a:pt x="33" y="2"/>
                    <a:pt x="30" y="1"/>
                  </a:cubicBezTo>
                  <a:cubicBezTo>
                    <a:pt x="21" y="1"/>
                    <a:pt x="12" y="2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52" name="Freeform 164"/>
            <p:cNvSpPr/>
            <p:nvPr/>
          </p:nvSpPr>
          <p:spPr bwMode="auto">
            <a:xfrm>
              <a:off x="2100" y="222"/>
              <a:ext cx="103" cy="15"/>
            </a:xfrm>
            <a:custGeom>
              <a:avLst/>
              <a:gdLst>
                <a:gd name="T0" fmla="*/ 3 w 29"/>
                <a:gd name="T1" fmla="*/ 5 h 5"/>
                <a:gd name="T2" fmla="*/ 26 w 29"/>
                <a:gd name="T3" fmla="*/ 5 h 5"/>
                <a:gd name="T4" fmla="*/ 26 w 29"/>
                <a:gd name="T5" fmla="*/ 0 h 5"/>
                <a:gd name="T6" fmla="*/ 3 w 29"/>
                <a:gd name="T7" fmla="*/ 0 h 5"/>
                <a:gd name="T8" fmla="*/ 3 w 29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5">
                  <a:moveTo>
                    <a:pt x="3" y="5"/>
                  </a:moveTo>
                  <a:cubicBezTo>
                    <a:pt x="26" y="5"/>
                    <a:pt x="26" y="5"/>
                    <a:pt x="26" y="5"/>
                  </a:cubicBezTo>
                  <a:cubicBezTo>
                    <a:pt x="29" y="5"/>
                    <a:pt x="29" y="0"/>
                    <a:pt x="26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53" name="Freeform 165"/>
            <p:cNvSpPr/>
            <p:nvPr/>
          </p:nvSpPr>
          <p:spPr bwMode="auto">
            <a:xfrm>
              <a:off x="1984" y="216"/>
              <a:ext cx="99" cy="24"/>
            </a:xfrm>
            <a:custGeom>
              <a:avLst/>
              <a:gdLst>
                <a:gd name="T0" fmla="*/ 4 w 28"/>
                <a:gd name="T1" fmla="*/ 6 h 8"/>
                <a:gd name="T2" fmla="*/ 24 w 28"/>
                <a:gd name="T3" fmla="*/ 7 h 8"/>
                <a:gd name="T4" fmla="*/ 25 w 28"/>
                <a:gd name="T5" fmla="*/ 3 h 8"/>
                <a:gd name="T6" fmla="*/ 3 w 28"/>
                <a:gd name="T7" fmla="*/ 1 h 8"/>
                <a:gd name="T8" fmla="*/ 4 w 28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4" y="6"/>
                  </a:moveTo>
                  <a:cubicBezTo>
                    <a:pt x="11" y="4"/>
                    <a:pt x="17" y="5"/>
                    <a:pt x="24" y="7"/>
                  </a:cubicBezTo>
                  <a:cubicBezTo>
                    <a:pt x="27" y="8"/>
                    <a:pt x="28" y="3"/>
                    <a:pt x="25" y="3"/>
                  </a:cubicBezTo>
                  <a:cubicBezTo>
                    <a:pt x="18" y="0"/>
                    <a:pt x="10" y="0"/>
                    <a:pt x="3" y="1"/>
                  </a:cubicBezTo>
                  <a:cubicBezTo>
                    <a:pt x="0" y="2"/>
                    <a:pt x="1" y="7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54" name="Freeform 166"/>
            <p:cNvSpPr/>
            <p:nvPr/>
          </p:nvSpPr>
          <p:spPr bwMode="auto">
            <a:xfrm>
              <a:off x="1857" y="207"/>
              <a:ext cx="99" cy="18"/>
            </a:xfrm>
            <a:custGeom>
              <a:avLst/>
              <a:gdLst>
                <a:gd name="T0" fmla="*/ 3 w 28"/>
                <a:gd name="T1" fmla="*/ 5 h 6"/>
                <a:gd name="T2" fmla="*/ 25 w 28"/>
                <a:gd name="T3" fmla="*/ 6 h 6"/>
                <a:gd name="T4" fmla="*/ 25 w 28"/>
                <a:gd name="T5" fmla="*/ 1 h 6"/>
                <a:gd name="T6" fmla="*/ 3 w 28"/>
                <a:gd name="T7" fmla="*/ 0 h 6"/>
                <a:gd name="T8" fmla="*/ 3 w 28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3" y="5"/>
                  </a:moveTo>
                  <a:cubicBezTo>
                    <a:pt x="10" y="6"/>
                    <a:pt x="17" y="6"/>
                    <a:pt x="25" y="6"/>
                  </a:cubicBezTo>
                  <a:cubicBezTo>
                    <a:pt x="28" y="6"/>
                    <a:pt x="28" y="1"/>
                    <a:pt x="25" y="1"/>
                  </a:cubicBezTo>
                  <a:cubicBezTo>
                    <a:pt x="17" y="1"/>
                    <a:pt x="10" y="1"/>
                    <a:pt x="3" y="0"/>
                  </a:cubicBezTo>
                  <a:cubicBezTo>
                    <a:pt x="0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55" name="Freeform 167"/>
            <p:cNvSpPr/>
            <p:nvPr/>
          </p:nvSpPr>
          <p:spPr bwMode="auto">
            <a:xfrm>
              <a:off x="1723" y="213"/>
              <a:ext cx="109" cy="21"/>
            </a:xfrm>
            <a:custGeom>
              <a:avLst/>
              <a:gdLst>
                <a:gd name="T0" fmla="*/ 4 w 31"/>
                <a:gd name="T1" fmla="*/ 7 h 7"/>
                <a:gd name="T2" fmla="*/ 28 w 31"/>
                <a:gd name="T3" fmla="*/ 5 h 7"/>
                <a:gd name="T4" fmla="*/ 28 w 31"/>
                <a:gd name="T5" fmla="*/ 0 h 7"/>
                <a:gd name="T6" fmla="*/ 3 w 31"/>
                <a:gd name="T7" fmla="*/ 2 h 7"/>
                <a:gd name="T8" fmla="*/ 4 w 31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4" y="7"/>
                  </a:moveTo>
                  <a:cubicBezTo>
                    <a:pt x="12" y="5"/>
                    <a:pt x="20" y="5"/>
                    <a:pt x="28" y="5"/>
                  </a:cubicBezTo>
                  <a:cubicBezTo>
                    <a:pt x="31" y="5"/>
                    <a:pt x="31" y="0"/>
                    <a:pt x="28" y="0"/>
                  </a:cubicBezTo>
                  <a:cubicBezTo>
                    <a:pt x="20" y="0"/>
                    <a:pt x="11" y="1"/>
                    <a:pt x="3" y="2"/>
                  </a:cubicBezTo>
                  <a:cubicBezTo>
                    <a:pt x="0" y="3"/>
                    <a:pt x="1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56" name="Freeform 168"/>
            <p:cNvSpPr/>
            <p:nvPr/>
          </p:nvSpPr>
          <p:spPr bwMode="auto">
            <a:xfrm>
              <a:off x="1592" y="210"/>
              <a:ext cx="103" cy="21"/>
            </a:xfrm>
            <a:custGeom>
              <a:avLst/>
              <a:gdLst>
                <a:gd name="T0" fmla="*/ 3 w 29"/>
                <a:gd name="T1" fmla="*/ 5 h 7"/>
                <a:gd name="T2" fmla="*/ 26 w 29"/>
                <a:gd name="T3" fmla="*/ 6 h 7"/>
                <a:gd name="T4" fmla="*/ 26 w 29"/>
                <a:gd name="T5" fmla="*/ 1 h 7"/>
                <a:gd name="T6" fmla="*/ 3 w 29"/>
                <a:gd name="T7" fmla="*/ 0 h 7"/>
                <a:gd name="T8" fmla="*/ 3 w 29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7">
                  <a:moveTo>
                    <a:pt x="3" y="5"/>
                  </a:moveTo>
                  <a:cubicBezTo>
                    <a:pt x="11" y="5"/>
                    <a:pt x="18" y="7"/>
                    <a:pt x="26" y="6"/>
                  </a:cubicBezTo>
                  <a:cubicBezTo>
                    <a:pt x="29" y="6"/>
                    <a:pt x="29" y="1"/>
                    <a:pt x="26" y="1"/>
                  </a:cubicBezTo>
                  <a:cubicBezTo>
                    <a:pt x="18" y="2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57" name="Freeform 169"/>
            <p:cNvSpPr/>
            <p:nvPr/>
          </p:nvSpPr>
          <p:spPr bwMode="auto">
            <a:xfrm>
              <a:off x="1444" y="210"/>
              <a:ext cx="103" cy="18"/>
            </a:xfrm>
            <a:custGeom>
              <a:avLst/>
              <a:gdLst>
                <a:gd name="T0" fmla="*/ 3 w 29"/>
                <a:gd name="T1" fmla="*/ 6 h 6"/>
                <a:gd name="T2" fmla="*/ 26 w 29"/>
                <a:gd name="T3" fmla="*/ 5 h 6"/>
                <a:gd name="T4" fmla="*/ 26 w 29"/>
                <a:gd name="T5" fmla="*/ 0 h 6"/>
                <a:gd name="T6" fmla="*/ 3 w 29"/>
                <a:gd name="T7" fmla="*/ 1 h 6"/>
                <a:gd name="T8" fmla="*/ 3 w 2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3" y="6"/>
                  </a:moveTo>
                  <a:cubicBezTo>
                    <a:pt x="10" y="6"/>
                    <a:pt x="18" y="6"/>
                    <a:pt x="26" y="5"/>
                  </a:cubicBezTo>
                  <a:cubicBezTo>
                    <a:pt x="29" y="4"/>
                    <a:pt x="29" y="0"/>
                    <a:pt x="26" y="0"/>
                  </a:cubicBezTo>
                  <a:cubicBezTo>
                    <a:pt x="18" y="1"/>
                    <a:pt x="10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58" name="Freeform 170"/>
            <p:cNvSpPr/>
            <p:nvPr/>
          </p:nvSpPr>
          <p:spPr bwMode="auto">
            <a:xfrm>
              <a:off x="1296" y="207"/>
              <a:ext cx="88" cy="18"/>
            </a:xfrm>
            <a:custGeom>
              <a:avLst/>
              <a:gdLst>
                <a:gd name="T0" fmla="*/ 2 w 25"/>
                <a:gd name="T1" fmla="*/ 5 h 6"/>
                <a:gd name="T2" fmla="*/ 21 w 25"/>
                <a:gd name="T3" fmla="*/ 6 h 6"/>
                <a:gd name="T4" fmla="*/ 22 w 25"/>
                <a:gd name="T5" fmla="*/ 1 h 6"/>
                <a:gd name="T6" fmla="*/ 2 w 25"/>
                <a:gd name="T7" fmla="*/ 0 h 6"/>
                <a:gd name="T8" fmla="*/ 2 w 25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2" y="5"/>
                  </a:moveTo>
                  <a:cubicBezTo>
                    <a:pt x="9" y="5"/>
                    <a:pt x="15" y="5"/>
                    <a:pt x="21" y="6"/>
                  </a:cubicBezTo>
                  <a:cubicBezTo>
                    <a:pt x="24" y="6"/>
                    <a:pt x="25" y="2"/>
                    <a:pt x="22" y="1"/>
                  </a:cubicBezTo>
                  <a:cubicBezTo>
                    <a:pt x="16" y="0"/>
                    <a:pt x="9" y="0"/>
                    <a:pt x="2" y="0"/>
                  </a:cubicBezTo>
                  <a:cubicBezTo>
                    <a:pt x="0" y="0"/>
                    <a:pt x="0" y="5"/>
                    <a:pt x="2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59" name="Freeform 171"/>
            <p:cNvSpPr/>
            <p:nvPr/>
          </p:nvSpPr>
          <p:spPr bwMode="auto">
            <a:xfrm>
              <a:off x="1155" y="204"/>
              <a:ext cx="102" cy="18"/>
            </a:xfrm>
            <a:custGeom>
              <a:avLst/>
              <a:gdLst>
                <a:gd name="T0" fmla="*/ 3 w 29"/>
                <a:gd name="T1" fmla="*/ 6 h 6"/>
                <a:gd name="T2" fmla="*/ 26 w 29"/>
                <a:gd name="T3" fmla="*/ 6 h 6"/>
                <a:gd name="T4" fmla="*/ 26 w 29"/>
                <a:gd name="T5" fmla="*/ 1 h 6"/>
                <a:gd name="T6" fmla="*/ 3 w 29"/>
                <a:gd name="T7" fmla="*/ 1 h 6"/>
                <a:gd name="T8" fmla="*/ 3 w 2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3" y="6"/>
                  </a:moveTo>
                  <a:cubicBezTo>
                    <a:pt x="11" y="6"/>
                    <a:pt x="18" y="5"/>
                    <a:pt x="26" y="6"/>
                  </a:cubicBezTo>
                  <a:cubicBezTo>
                    <a:pt x="29" y="6"/>
                    <a:pt x="28" y="2"/>
                    <a:pt x="26" y="1"/>
                  </a:cubicBezTo>
                  <a:cubicBezTo>
                    <a:pt x="18" y="0"/>
                    <a:pt x="11" y="1"/>
                    <a:pt x="3" y="1"/>
                  </a:cubicBezTo>
                  <a:cubicBezTo>
                    <a:pt x="1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60" name="Freeform 172"/>
            <p:cNvSpPr/>
            <p:nvPr/>
          </p:nvSpPr>
          <p:spPr bwMode="auto">
            <a:xfrm>
              <a:off x="1046" y="201"/>
              <a:ext cx="91" cy="24"/>
            </a:xfrm>
            <a:custGeom>
              <a:avLst/>
              <a:gdLst>
                <a:gd name="T0" fmla="*/ 4 w 26"/>
                <a:gd name="T1" fmla="*/ 7 h 8"/>
                <a:gd name="T2" fmla="*/ 22 w 26"/>
                <a:gd name="T3" fmla="*/ 7 h 8"/>
                <a:gd name="T4" fmla="*/ 23 w 26"/>
                <a:gd name="T5" fmla="*/ 2 h 8"/>
                <a:gd name="T6" fmla="*/ 3 w 26"/>
                <a:gd name="T7" fmla="*/ 2 h 8"/>
                <a:gd name="T8" fmla="*/ 4 w 26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8">
                  <a:moveTo>
                    <a:pt x="4" y="7"/>
                  </a:moveTo>
                  <a:cubicBezTo>
                    <a:pt x="10" y="6"/>
                    <a:pt x="17" y="5"/>
                    <a:pt x="22" y="7"/>
                  </a:cubicBezTo>
                  <a:cubicBezTo>
                    <a:pt x="25" y="8"/>
                    <a:pt x="26" y="3"/>
                    <a:pt x="23" y="2"/>
                  </a:cubicBezTo>
                  <a:cubicBezTo>
                    <a:pt x="17" y="0"/>
                    <a:pt x="10" y="1"/>
                    <a:pt x="3" y="2"/>
                  </a:cubicBezTo>
                  <a:cubicBezTo>
                    <a:pt x="0" y="3"/>
                    <a:pt x="2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61" name="Freeform 173"/>
            <p:cNvSpPr/>
            <p:nvPr/>
          </p:nvSpPr>
          <p:spPr bwMode="auto">
            <a:xfrm>
              <a:off x="894" y="204"/>
              <a:ext cx="106" cy="18"/>
            </a:xfrm>
            <a:custGeom>
              <a:avLst/>
              <a:gdLst>
                <a:gd name="T0" fmla="*/ 3 w 30"/>
                <a:gd name="T1" fmla="*/ 5 h 6"/>
                <a:gd name="T2" fmla="*/ 27 w 30"/>
                <a:gd name="T3" fmla="*/ 6 h 6"/>
                <a:gd name="T4" fmla="*/ 27 w 30"/>
                <a:gd name="T5" fmla="*/ 1 h 6"/>
                <a:gd name="T6" fmla="*/ 3 w 30"/>
                <a:gd name="T7" fmla="*/ 0 h 6"/>
                <a:gd name="T8" fmla="*/ 3 w 30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5"/>
                  </a:moveTo>
                  <a:cubicBezTo>
                    <a:pt x="11" y="5"/>
                    <a:pt x="19" y="5"/>
                    <a:pt x="27" y="6"/>
                  </a:cubicBezTo>
                  <a:cubicBezTo>
                    <a:pt x="30" y="6"/>
                    <a:pt x="30" y="2"/>
                    <a:pt x="27" y="1"/>
                  </a:cubicBezTo>
                  <a:cubicBezTo>
                    <a:pt x="19" y="0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62" name="Freeform 174"/>
            <p:cNvSpPr/>
            <p:nvPr/>
          </p:nvSpPr>
          <p:spPr bwMode="auto">
            <a:xfrm>
              <a:off x="756" y="201"/>
              <a:ext cx="106" cy="24"/>
            </a:xfrm>
            <a:custGeom>
              <a:avLst/>
              <a:gdLst>
                <a:gd name="T0" fmla="*/ 3 w 30"/>
                <a:gd name="T1" fmla="*/ 6 h 8"/>
                <a:gd name="T2" fmla="*/ 27 w 30"/>
                <a:gd name="T3" fmla="*/ 7 h 8"/>
                <a:gd name="T4" fmla="*/ 27 w 30"/>
                <a:gd name="T5" fmla="*/ 2 h 8"/>
                <a:gd name="T6" fmla="*/ 4 w 30"/>
                <a:gd name="T7" fmla="*/ 1 h 8"/>
                <a:gd name="T8" fmla="*/ 3 w 30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8">
                  <a:moveTo>
                    <a:pt x="3" y="6"/>
                  </a:moveTo>
                  <a:cubicBezTo>
                    <a:pt x="11" y="8"/>
                    <a:pt x="19" y="7"/>
                    <a:pt x="27" y="7"/>
                  </a:cubicBezTo>
                  <a:cubicBezTo>
                    <a:pt x="30" y="7"/>
                    <a:pt x="30" y="2"/>
                    <a:pt x="27" y="2"/>
                  </a:cubicBezTo>
                  <a:cubicBezTo>
                    <a:pt x="19" y="2"/>
                    <a:pt x="12" y="3"/>
                    <a:pt x="4" y="1"/>
                  </a:cubicBezTo>
                  <a:cubicBezTo>
                    <a:pt x="1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63" name="Freeform 175"/>
            <p:cNvSpPr/>
            <p:nvPr/>
          </p:nvSpPr>
          <p:spPr bwMode="auto">
            <a:xfrm>
              <a:off x="629" y="201"/>
              <a:ext cx="92" cy="18"/>
            </a:xfrm>
            <a:custGeom>
              <a:avLst/>
              <a:gdLst>
                <a:gd name="T0" fmla="*/ 3 w 26"/>
                <a:gd name="T1" fmla="*/ 5 h 6"/>
                <a:gd name="T2" fmla="*/ 22 w 26"/>
                <a:gd name="T3" fmla="*/ 6 h 6"/>
                <a:gd name="T4" fmla="*/ 23 w 26"/>
                <a:gd name="T5" fmla="*/ 1 h 6"/>
                <a:gd name="T6" fmla="*/ 3 w 26"/>
                <a:gd name="T7" fmla="*/ 0 h 6"/>
                <a:gd name="T8" fmla="*/ 3 w 26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3" y="5"/>
                  </a:moveTo>
                  <a:cubicBezTo>
                    <a:pt x="9" y="5"/>
                    <a:pt x="16" y="5"/>
                    <a:pt x="22" y="6"/>
                  </a:cubicBezTo>
                  <a:cubicBezTo>
                    <a:pt x="25" y="6"/>
                    <a:pt x="26" y="2"/>
                    <a:pt x="23" y="1"/>
                  </a:cubicBezTo>
                  <a:cubicBezTo>
                    <a:pt x="17" y="0"/>
                    <a:pt x="10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64" name="Freeform 176"/>
            <p:cNvSpPr/>
            <p:nvPr/>
          </p:nvSpPr>
          <p:spPr bwMode="auto">
            <a:xfrm>
              <a:off x="488" y="195"/>
              <a:ext cx="113" cy="27"/>
            </a:xfrm>
            <a:custGeom>
              <a:avLst/>
              <a:gdLst>
                <a:gd name="T0" fmla="*/ 4 w 32"/>
                <a:gd name="T1" fmla="*/ 8 h 9"/>
                <a:gd name="T2" fmla="*/ 29 w 32"/>
                <a:gd name="T3" fmla="*/ 7 h 9"/>
                <a:gd name="T4" fmla="*/ 29 w 32"/>
                <a:gd name="T5" fmla="*/ 2 h 9"/>
                <a:gd name="T6" fmla="*/ 3 w 32"/>
                <a:gd name="T7" fmla="*/ 3 h 9"/>
                <a:gd name="T8" fmla="*/ 4 w 32"/>
                <a:gd name="T9" fmla="*/ 8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9">
                  <a:moveTo>
                    <a:pt x="4" y="8"/>
                  </a:moveTo>
                  <a:cubicBezTo>
                    <a:pt x="12" y="5"/>
                    <a:pt x="21" y="7"/>
                    <a:pt x="29" y="7"/>
                  </a:cubicBezTo>
                  <a:cubicBezTo>
                    <a:pt x="32" y="7"/>
                    <a:pt x="32" y="2"/>
                    <a:pt x="29" y="2"/>
                  </a:cubicBezTo>
                  <a:cubicBezTo>
                    <a:pt x="21" y="2"/>
                    <a:pt x="11" y="0"/>
                    <a:pt x="3" y="3"/>
                  </a:cubicBezTo>
                  <a:cubicBezTo>
                    <a:pt x="0" y="4"/>
                    <a:pt x="2" y="9"/>
                    <a:pt x="4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65" name="Freeform 177"/>
            <p:cNvSpPr/>
            <p:nvPr/>
          </p:nvSpPr>
          <p:spPr bwMode="auto">
            <a:xfrm>
              <a:off x="368" y="204"/>
              <a:ext cx="96" cy="18"/>
            </a:xfrm>
            <a:custGeom>
              <a:avLst/>
              <a:gdLst>
                <a:gd name="T0" fmla="*/ 5 w 27"/>
                <a:gd name="T1" fmla="*/ 6 h 6"/>
                <a:gd name="T2" fmla="*/ 24 w 27"/>
                <a:gd name="T3" fmla="*/ 5 h 6"/>
                <a:gd name="T4" fmla="*/ 24 w 27"/>
                <a:gd name="T5" fmla="*/ 0 h 6"/>
                <a:gd name="T6" fmla="*/ 3 w 27"/>
                <a:gd name="T7" fmla="*/ 1 h 6"/>
                <a:gd name="T8" fmla="*/ 5 w 2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5" y="6"/>
                  </a:moveTo>
                  <a:cubicBezTo>
                    <a:pt x="11" y="5"/>
                    <a:pt x="18" y="5"/>
                    <a:pt x="24" y="5"/>
                  </a:cubicBezTo>
                  <a:cubicBezTo>
                    <a:pt x="27" y="5"/>
                    <a:pt x="27" y="0"/>
                    <a:pt x="24" y="0"/>
                  </a:cubicBezTo>
                  <a:cubicBezTo>
                    <a:pt x="17" y="0"/>
                    <a:pt x="10" y="0"/>
                    <a:pt x="3" y="1"/>
                  </a:cubicBezTo>
                  <a:cubicBezTo>
                    <a:pt x="0" y="2"/>
                    <a:pt x="2" y="6"/>
                    <a:pt x="5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66" name="Freeform 178"/>
            <p:cNvSpPr/>
            <p:nvPr/>
          </p:nvSpPr>
          <p:spPr bwMode="auto">
            <a:xfrm>
              <a:off x="256" y="201"/>
              <a:ext cx="105" cy="18"/>
            </a:xfrm>
            <a:custGeom>
              <a:avLst/>
              <a:gdLst>
                <a:gd name="T0" fmla="*/ 3 w 30"/>
                <a:gd name="T1" fmla="*/ 6 h 6"/>
                <a:gd name="T2" fmla="*/ 28 w 30"/>
                <a:gd name="T3" fmla="*/ 5 h 6"/>
                <a:gd name="T4" fmla="*/ 28 w 30"/>
                <a:gd name="T5" fmla="*/ 0 h 6"/>
                <a:gd name="T6" fmla="*/ 3 w 30"/>
                <a:gd name="T7" fmla="*/ 1 h 6"/>
                <a:gd name="T8" fmla="*/ 3 w 30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6"/>
                  </a:moveTo>
                  <a:cubicBezTo>
                    <a:pt x="11" y="6"/>
                    <a:pt x="19" y="5"/>
                    <a:pt x="28" y="5"/>
                  </a:cubicBezTo>
                  <a:cubicBezTo>
                    <a:pt x="30" y="5"/>
                    <a:pt x="30" y="0"/>
                    <a:pt x="28" y="0"/>
                  </a:cubicBez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3" name="组合 208"/>
          <p:cNvGrpSpPr/>
          <p:nvPr/>
        </p:nvGrpSpPr>
        <p:grpSpPr>
          <a:xfrm>
            <a:off x="-1" y="-1"/>
            <a:ext cx="9519139" cy="1423007"/>
            <a:chOff x="-1" y="-1"/>
            <a:chExt cx="9519139" cy="1423007"/>
          </a:xfrm>
        </p:grpSpPr>
        <p:pic>
          <p:nvPicPr>
            <p:cNvPr id="2097160" name="图片 209"/>
            <p:cNvPicPr>
              <a:picLocks noChangeAspect="1"/>
            </p:cNvPicPr>
            <p:nvPr/>
          </p:nvPicPr>
          <p:blipFill rotWithShape="1">
            <a:blip r:embed="rId3"/>
            <a:srcRect t="47438" r="7491"/>
            <a:stretch>
              <a:fillRect/>
            </a:stretch>
          </p:blipFill>
          <p:spPr>
            <a:xfrm flipH="1">
              <a:off x="-1" y="-1"/>
              <a:ext cx="2162470" cy="1423007"/>
            </a:xfrm>
            <a:prstGeom prst="rect">
              <a:avLst/>
            </a:prstGeom>
          </p:spPr>
        </p:pic>
        <p:sp>
          <p:nvSpPr>
            <p:cNvPr id="1049967" name="稻壳儿小白白(http://dwz.cn/Wu2UP)"/>
            <p:cNvSpPr txBox="1">
              <a:spLocks noChangeArrowheads="1"/>
            </p:cNvSpPr>
            <p:nvPr/>
          </p:nvSpPr>
          <p:spPr bwMode="auto">
            <a:xfrm>
              <a:off x="1479433" y="552874"/>
              <a:ext cx="8039705" cy="43088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>
              <a:spAutoFit/>
            </a:bodyPr>
            <a:lstStyle>
              <a:lvl1pPr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1pPr>
              <a:lvl2pPr marL="742950" indent="-285750"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2pPr>
              <a:lvl3pPr marL="1143000" indent="-228600"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3pPr>
              <a:lvl4pPr marL="1600200" indent="-228600"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4pPr>
              <a:lvl5pPr marL="2057400" indent="-228600"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5pPr>
              <a:lvl6pPr marL="25146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6pPr>
              <a:lvl7pPr marL="29718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7pPr>
              <a:lvl8pPr marL="34290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8pPr>
              <a:lvl9pPr marL="38862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zh-CN" sz="2800" b="1" dirty="0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2.Status </a:t>
              </a:r>
              <a:r>
                <a:rPr lang="en-US" altLang="zh-CN" sz="2800" b="1" dirty="0" err="1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dan</a:t>
              </a:r>
              <a:r>
                <a:rPr lang="en-US" altLang="zh-CN" sz="2800" b="1" dirty="0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 </a:t>
              </a:r>
              <a:r>
                <a:rPr lang="en-US" altLang="zh-CN" sz="2800" b="1" dirty="0" err="1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Peran</a:t>
              </a:r>
              <a:r>
                <a:rPr lang="en-US" altLang="zh-CN" sz="2800" b="1" dirty="0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 </a:t>
              </a:r>
              <a:r>
                <a:rPr lang="en-US" altLang="zh-CN" sz="2800" b="1" dirty="0" err="1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Individu</a:t>
              </a:r>
              <a:r>
                <a:rPr lang="en-US" altLang="zh-CN" sz="2800" b="1" dirty="0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 </a:t>
              </a:r>
              <a:r>
                <a:rPr lang="en-US" altLang="zh-CN" sz="2800" b="1" dirty="0" err="1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dalam</a:t>
              </a:r>
              <a:r>
                <a:rPr lang="en-US" altLang="zh-CN" sz="2800" b="1" dirty="0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 </a:t>
              </a:r>
              <a:r>
                <a:rPr lang="en-US" altLang="zh-CN" sz="2800" b="1" dirty="0" err="1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Masyarakat</a:t>
              </a:r>
              <a:r>
                <a:rPr lang="en-US" altLang="zh-CN" sz="2800" b="1" dirty="0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 </a:t>
              </a:r>
              <a:endParaRPr lang="en-US" altLang="zh-CN" sz="2800" b="1" dirty="0">
                <a:solidFill>
                  <a:srgbClr val="595959"/>
                </a:solidFill>
                <a:latin typeface="方正兰亭粗黑简体" panose="02000000000000000000" pitchFamily="2" charset="-122"/>
                <a:ea typeface="方正兰亭粗黑简体" panose="02000000000000000000" pitchFamily="2" charset="-122"/>
                <a:sym typeface="Arial" panose="020B0604020202020204" pitchFamily="34" charset="0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0">
        <p14:prism dir="u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779" name="Rectangle 45"/>
          <p:cNvSpPr/>
          <p:nvPr/>
        </p:nvSpPr>
        <p:spPr>
          <a:xfrm>
            <a:off x="726831" y="1596505"/>
            <a:ext cx="10808677" cy="4295172"/>
          </a:xfrm>
          <a:prstGeom prst="rect">
            <a:avLst/>
          </a:prstGeom>
          <a:solidFill>
            <a:srgbClr val="746F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id-ID" sz="1481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049789" name="稻壳儿小白白(http://dwz.cn/Wu2UP)"/>
          <p:cNvSpPr txBox="1">
            <a:spLocks noChangeArrowheads="1"/>
          </p:cNvSpPr>
          <p:nvPr/>
        </p:nvSpPr>
        <p:spPr bwMode="auto">
          <a:xfrm>
            <a:off x="946474" y="1704352"/>
            <a:ext cx="9768418" cy="3791807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lvl1pPr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Menurut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S.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Bellen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dkk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(1990),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ada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beberapa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jenis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status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dan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peran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sosial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dalam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masyarakat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: </a:t>
            </a:r>
          </a:p>
          <a:p>
            <a:pPr marL="514350" indent="-514350">
              <a:spcBef>
                <a:spcPct val="20000"/>
              </a:spcBef>
              <a:buAutoNum type="arabicPeriod"/>
            </a:pP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Peran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yang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diharapkan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(</a:t>
            </a:r>
            <a:r>
              <a:rPr lang="en-US" altLang="zh-CN" sz="2800" i="1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expected roles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)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dan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peran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yang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terlaksana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dalam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kenyataan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(</a:t>
            </a:r>
            <a:r>
              <a:rPr lang="en-US" altLang="zh-CN" sz="2800" i="1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actual roles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) </a:t>
            </a:r>
          </a:p>
          <a:p>
            <a:pPr marL="514350" indent="-514350">
              <a:spcBef>
                <a:spcPct val="20000"/>
              </a:spcBef>
              <a:buAutoNum type="arabicPeriod"/>
            </a:pP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Peran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yang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terberi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(</a:t>
            </a:r>
            <a:r>
              <a:rPr lang="en-US" altLang="zh-CN" sz="2800" i="1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ascribed roles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)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dan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peran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yang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diperjuangkan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(</a:t>
            </a:r>
            <a:r>
              <a:rPr lang="en-US" altLang="zh-CN" sz="2800" i="1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achieved roles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) </a:t>
            </a:r>
          </a:p>
          <a:p>
            <a:pPr marL="514350" indent="-514350">
              <a:spcBef>
                <a:spcPct val="20000"/>
              </a:spcBef>
              <a:buAutoNum type="arabicPeriod"/>
            </a:pP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Peran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kunci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(</a:t>
            </a:r>
            <a:r>
              <a:rPr lang="en-US" altLang="zh-CN" sz="2800" i="1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key roles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)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dan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peran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tambahan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(</a:t>
            </a:r>
            <a:r>
              <a:rPr lang="en-US" altLang="zh-CN" sz="2800" i="1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supplementary roles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) </a:t>
            </a:r>
          </a:p>
          <a:p>
            <a:pPr marL="514350" indent="-514350">
              <a:spcBef>
                <a:spcPct val="20000"/>
              </a:spcBef>
              <a:buAutoNum type="arabicPeriod"/>
            </a:pP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Peran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tinggi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,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peran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menengah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,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dan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peran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rendah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endParaRPr lang="en-US" altLang="zh-CN" sz="2800" dirty="0">
              <a:solidFill>
                <a:schemeClr val="bg1"/>
              </a:solidFill>
              <a:latin typeface="Agency FB" pitchFamily="34" charset="0"/>
              <a:sym typeface="Arial" panose="020B0604020202020204" pitchFamily="34" charset="0"/>
            </a:endParaRPr>
          </a:p>
        </p:txBody>
      </p:sp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166668" y="191589"/>
            <a:ext cx="11844464" cy="6500428"/>
            <a:chOff x="206" y="189"/>
            <a:chExt cx="7270" cy="3947"/>
          </a:xfrm>
        </p:grpSpPr>
        <p:sp>
          <p:nvSpPr>
            <p:cNvPr id="1049793" name="Freeform 5"/>
            <p:cNvSpPr/>
            <p:nvPr/>
          </p:nvSpPr>
          <p:spPr bwMode="auto">
            <a:xfrm>
              <a:off x="210" y="189"/>
              <a:ext cx="24" cy="62"/>
            </a:xfrm>
            <a:custGeom>
              <a:avLst/>
              <a:gdLst>
                <a:gd name="T0" fmla="*/ 6 w 7"/>
                <a:gd name="T1" fmla="*/ 14 h 21"/>
                <a:gd name="T2" fmla="*/ 6 w 7"/>
                <a:gd name="T3" fmla="*/ 14 h 21"/>
                <a:gd name="T4" fmla="*/ 5 w 7"/>
                <a:gd name="T5" fmla="*/ 3 h 21"/>
                <a:gd name="T6" fmla="*/ 0 w 7"/>
                <a:gd name="T7" fmla="*/ 3 h 21"/>
                <a:gd name="T8" fmla="*/ 1 w 7"/>
                <a:gd name="T9" fmla="*/ 18 h 21"/>
                <a:gd name="T10" fmla="*/ 5 w 7"/>
                <a:gd name="T11" fmla="*/ 20 h 21"/>
                <a:gd name="T12" fmla="*/ 7 w 7"/>
                <a:gd name="T13" fmla="*/ 17 h 21"/>
                <a:gd name="T14" fmla="*/ 6 w 7"/>
                <a:gd name="T15" fmla="*/ 14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" h="21">
                  <a:moveTo>
                    <a:pt x="6" y="14"/>
                  </a:moveTo>
                  <a:cubicBezTo>
                    <a:pt x="6" y="14"/>
                    <a:pt x="6" y="14"/>
                    <a:pt x="6" y="14"/>
                  </a:cubicBezTo>
                  <a:cubicBezTo>
                    <a:pt x="6" y="10"/>
                    <a:pt x="5" y="7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8"/>
                    <a:pt x="1" y="13"/>
                    <a:pt x="1" y="18"/>
                  </a:cubicBezTo>
                  <a:cubicBezTo>
                    <a:pt x="1" y="19"/>
                    <a:pt x="3" y="21"/>
                    <a:pt x="5" y="20"/>
                  </a:cubicBezTo>
                  <a:cubicBezTo>
                    <a:pt x="6" y="19"/>
                    <a:pt x="6" y="18"/>
                    <a:pt x="7" y="17"/>
                  </a:cubicBezTo>
                  <a:cubicBezTo>
                    <a:pt x="7" y="16"/>
                    <a:pt x="6" y="15"/>
                    <a:pt x="6" y="1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794" name="Freeform 6"/>
            <p:cNvSpPr/>
            <p:nvPr/>
          </p:nvSpPr>
          <p:spPr bwMode="auto">
            <a:xfrm>
              <a:off x="217" y="266"/>
              <a:ext cx="21" cy="66"/>
            </a:xfrm>
            <a:custGeom>
              <a:avLst/>
              <a:gdLst>
                <a:gd name="T0" fmla="*/ 5 w 6"/>
                <a:gd name="T1" fmla="*/ 3 h 22"/>
                <a:gd name="T2" fmla="*/ 1 w 6"/>
                <a:gd name="T3" fmla="*/ 3 h 22"/>
                <a:gd name="T4" fmla="*/ 2 w 6"/>
                <a:gd name="T5" fmla="*/ 19 h 22"/>
                <a:gd name="T6" fmla="*/ 6 w 6"/>
                <a:gd name="T7" fmla="*/ 19 h 22"/>
                <a:gd name="T8" fmla="*/ 5 w 6"/>
                <a:gd name="T9" fmla="*/ 3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2">
                  <a:moveTo>
                    <a:pt x="5" y="3"/>
                  </a:moveTo>
                  <a:cubicBezTo>
                    <a:pt x="5" y="0"/>
                    <a:pt x="0" y="0"/>
                    <a:pt x="1" y="3"/>
                  </a:cubicBezTo>
                  <a:cubicBezTo>
                    <a:pt x="1" y="9"/>
                    <a:pt x="1" y="14"/>
                    <a:pt x="2" y="19"/>
                  </a:cubicBezTo>
                  <a:cubicBezTo>
                    <a:pt x="2" y="22"/>
                    <a:pt x="6" y="22"/>
                    <a:pt x="6" y="19"/>
                  </a:cubicBezTo>
                  <a:cubicBezTo>
                    <a:pt x="6" y="14"/>
                    <a:pt x="5" y="9"/>
                    <a:pt x="5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795" name="Freeform 7"/>
            <p:cNvSpPr/>
            <p:nvPr/>
          </p:nvSpPr>
          <p:spPr bwMode="auto">
            <a:xfrm>
              <a:off x="220" y="355"/>
              <a:ext cx="18" cy="60"/>
            </a:xfrm>
            <a:custGeom>
              <a:avLst/>
              <a:gdLst>
                <a:gd name="T0" fmla="*/ 5 w 5"/>
                <a:gd name="T1" fmla="*/ 15 h 20"/>
                <a:gd name="T2" fmla="*/ 5 w 5"/>
                <a:gd name="T3" fmla="*/ 14 h 20"/>
                <a:gd name="T4" fmla="*/ 5 w 5"/>
                <a:gd name="T5" fmla="*/ 10 h 20"/>
                <a:gd name="T6" fmla="*/ 5 w 5"/>
                <a:gd name="T7" fmla="*/ 5 h 20"/>
                <a:gd name="T8" fmla="*/ 5 w 5"/>
                <a:gd name="T9" fmla="*/ 4 h 20"/>
                <a:gd name="T10" fmla="*/ 5 w 5"/>
                <a:gd name="T11" fmla="*/ 3 h 20"/>
                <a:gd name="T12" fmla="*/ 5 w 5"/>
                <a:gd name="T13" fmla="*/ 3 h 20"/>
                <a:gd name="T14" fmla="*/ 5 w 5"/>
                <a:gd name="T15" fmla="*/ 2 h 20"/>
                <a:gd name="T16" fmla="*/ 1 w 5"/>
                <a:gd name="T17" fmla="*/ 2 h 20"/>
                <a:gd name="T18" fmla="*/ 0 w 5"/>
                <a:gd name="T19" fmla="*/ 13 h 20"/>
                <a:gd name="T20" fmla="*/ 1 w 5"/>
                <a:gd name="T21" fmla="*/ 18 h 20"/>
                <a:gd name="T22" fmla="*/ 5 w 5"/>
                <a:gd name="T23" fmla="*/ 17 h 20"/>
                <a:gd name="T24" fmla="*/ 5 w 5"/>
                <a:gd name="T25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20">
                  <a:moveTo>
                    <a:pt x="5" y="15"/>
                  </a:moveTo>
                  <a:cubicBezTo>
                    <a:pt x="5" y="15"/>
                    <a:pt x="5" y="15"/>
                    <a:pt x="5" y="14"/>
                  </a:cubicBezTo>
                  <a:cubicBezTo>
                    <a:pt x="5" y="13"/>
                    <a:pt x="5" y="11"/>
                    <a:pt x="5" y="10"/>
                  </a:cubicBezTo>
                  <a:cubicBezTo>
                    <a:pt x="5" y="8"/>
                    <a:pt x="5" y="7"/>
                    <a:pt x="5" y="5"/>
                  </a:cubicBezTo>
                  <a:cubicBezTo>
                    <a:pt x="5" y="5"/>
                    <a:pt x="5" y="4"/>
                    <a:pt x="5" y="4"/>
                  </a:cubicBezTo>
                  <a:cubicBezTo>
                    <a:pt x="5" y="3"/>
                    <a:pt x="5" y="2"/>
                    <a:pt x="5" y="3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4" y="0"/>
                    <a:pt x="1" y="0"/>
                    <a:pt x="1" y="2"/>
                  </a:cubicBezTo>
                  <a:cubicBezTo>
                    <a:pt x="0" y="6"/>
                    <a:pt x="0" y="10"/>
                    <a:pt x="0" y="13"/>
                  </a:cubicBezTo>
                  <a:cubicBezTo>
                    <a:pt x="0" y="15"/>
                    <a:pt x="0" y="17"/>
                    <a:pt x="1" y="18"/>
                  </a:cubicBezTo>
                  <a:cubicBezTo>
                    <a:pt x="2" y="20"/>
                    <a:pt x="4" y="19"/>
                    <a:pt x="5" y="17"/>
                  </a:cubicBezTo>
                  <a:cubicBezTo>
                    <a:pt x="5" y="16"/>
                    <a:pt x="5" y="16"/>
                    <a:pt x="5" y="1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796" name="Freeform 8"/>
            <p:cNvSpPr/>
            <p:nvPr/>
          </p:nvSpPr>
          <p:spPr bwMode="auto">
            <a:xfrm>
              <a:off x="224" y="429"/>
              <a:ext cx="14" cy="69"/>
            </a:xfrm>
            <a:custGeom>
              <a:avLst/>
              <a:gdLst>
                <a:gd name="T0" fmla="*/ 0 w 4"/>
                <a:gd name="T1" fmla="*/ 3 h 23"/>
                <a:gd name="T2" fmla="*/ 0 w 4"/>
                <a:gd name="T3" fmla="*/ 20 h 23"/>
                <a:gd name="T4" fmla="*/ 4 w 4"/>
                <a:gd name="T5" fmla="*/ 20 h 23"/>
                <a:gd name="T6" fmla="*/ 4 w 4"/>
                <a:gd name="T7" fmla="*/ 3 h 23"/>
                <a:gd name="T8" fmla="*/ 0 w 4"/>
                <a:gd name="T9" fmla="*/ 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3">
                  <a:moveTo>
                    <a:pt x="0" y="3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23"/>
                    <a:pt x="4" y="23"/>
                    <a:pt x="4" y="20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797" name="Freeform 9"/>
            <p:cNvSpPr/>
            <p:nvPr/>
          </p:nvSpPr>
          <p:spPr bwMode="auto">
            <a:xfrm>
              <a:off x="220" y="524"/>
              <a:ext cx="14" cy="57"/>
            </a:xfrm>
            <a:custGeom>
              <a:avLst/>
              <a:gdLst>
                <a:gd name="T0" fmla="*/ 0 w 4"/>
                <a:gd name="T1" fmla="*/ 3 h 19"/>
                <a:gd name="T2" fmla="*/ 0 w 4"/>
                <a:gd name="T3" fmla="*/ 16 h 19"/>
                <a:gd name="T4" fmla="*/ 4 w 4"/>
                <a:gd name="T5" fmla="*/ 16 h 19"/>
                <a:gd name="T6" fmla="*/ 4 w 4"/>
                <a:gd name="T7" fmla="*/ 3 h 19"/>
                <a:gd name="T8" fmla="*/ 0 w 4"/>
                <a:gd name="T9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19">
                  <a:moveTo>
                    <a:pt x="0" y="3"/>
                  </a:moveTo>
                  <a:cubicBezTo>
                    <a:pt x="0" y="16"/>
                    <a:pt x="0" y="16"/>
                    <a:pt x="0" y="16"/>
                  </a:cubicBezTo>
                  <a:cubicBezTo>
                    <a:pt x="0" y="19"/>
                    <a:pt x="4" y="19"/>
                    <a:pt x="4" y="16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798" name="Freeform 10"/>
            <p:cNvSpPr/>
            <p:nvPr/>
          </p:nvSpPr>
          <p:spPr bwMode="auto">
            <a:xfrm>
              <a:off x="220" y="605"/>
              <a:ext cx="14" cy="65"/>
            </a:xfrm>
            <a:custGeom>
              <a:avLst/>
              <a:gdLst>
                <a:gd name="T0" fmla="*/ 0 w 4"/>
                <a:gd name="T1" fmla="*/ 3 h 22"/>
                <a:gd name="T2" fmla="*/ 0 w 4"/>
                <a:gd name="T3" fmla="*/ 19 h 22"/>
                <a:gd name="T4" fmla="*/ 4 w 4"/>
                <a:gd name="T5" fmla="*/ 19 h 22"/>
                <a:gd name="T6" fmla="*/ 4 w 4"/>
                <a:gd name="T7" fmla="*/ 3 h 22"/>
                <a:gd name="T8" fmla="*/ 0 w 4"/>
                <a:gd name="T9" fmla="*/ 3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2">
                  <a:moveTo>
                    <a:pt x="0" y="3"/>
                  </a:moveTo>
                  <a:cubicBezTo>
                    <a:pt x="0" y="19"/>
                    <a:pt x="0" y="19"/>
                    <a:pt x="0" y="19"/>
                  </a:cubicBezTo>
                  <a:cubicBezTo>
                    <a:pt x="0" y="22"/>
                    <a:pt x="4" y="22"/>
                    <a:pt x="4" y="19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799" name="Freeform 11"/>
            <p:cNvSpPr/>
            <p:nvPr/>
          </p:nvSpPr>
          <p:spPr bwMode="auto">
            <a:xfrm>
              <a:off x="213" y="688"/>
              <a:ext cx="28" cy="80"/>
            </a:xfrm>
            <a:custGeom>
              <a:avLst/>
              <a:gdLst>
                <a:gd name="T0" fmla="*/ 5 w 8"/>
                <a:gd name="T1" fmla="*/ 3 h 27"/>
                <a:gd name="T2" fmla="*/ 1 w 8"/>
                <a:gd name="T3" fmla="*/ 4 h 27"/>
                <a:gd name="T4" fmla="*/ 3 w 8"/>
                <a:gd name="T5" fmla="*/ 24 h 27"/>
                <a:gd name="T6" fmla="*/ 7 w 8"/>
                <a:gd name="T7" fmla="*/ 23 h 27"/>
                <a:gd name="T8" fmla="*/ 5 w 8"/>
                <a:gd name="T9" fmla="*/ 3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7">
                  <a:moveTo>
                    <a:pt x="5" y="3"/>
                  </a:moveTo>
                  <a:cubicBezTo>
                    <a:pt x="5" y="0"/>
                    <a:pt x="0" y="1"/>
                    <a:pt x="1" y="4"/>
                  </a:cubicBezTo>
                  <a:cubicBezTo>
                    <a:pt x="2" y="11"/>
                    <a:pt x="1" y="18"/>
                    <a:pt x="3" y="24"/>
                  </a:cubicBezTo>
                  <a:cubicBezTo>
                    <a:pt x="3" y="27"/>
                    <a:pt x="8" y="26"/>
                    <a:pt x="7" y="23"/>
                  </a:cubicBezTo>
                  <a:cubicBezTo>
                    <a:pt x="6" y="16"/>
                    <a:pt x="6" y="10"/>
                    <a:pt x="5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00" name="Freeform 12"/>
            <p:cNvSpPr/>
            <p:nvPr/>
          </p:nvSpPr>
          <p:spPr bwMode="auto">
            <a:xfrm>
              <a:off x="213" y="792"/>
              <a:ext cx="28" cy="74"/>
            </a:xfrm>
            <a:custGeom>
              <a:avLst/>
              <a:gdLst>
                <a:gd name="T0" fmla="*/ 3 w 8"/>
                <a:gd name="T1" fmla="*/ 3 h 25"/>
                <a:gd name="T2" fmla="*/ 1 w 8"/>
                <a:gd name="T3" fmla="*/ 21 h 25"/>
                <a:gd name="T4" fmla="*/ 5 w 8"/>
                <a:gd name="T5" fmla="*/ 22 h 25"/>
                <a:gd name="T6" fmla="*/ 7 w 8"/>
                <a:gd name="T7" fmla="*/ 4 h 25"/>
                <a:gd name="T8" fmla="*/ 3 w 8"/>
                <a:gd name="T9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5">
                  <a:moveTo>
                    <a:pt x="3" y="3"/>
                  </a:moveTo>
                  <a:cubicBezTo>
                    <a:pt x="2" y="9"/>
                    <a:pt x="2" y="15"/>
                    <a:pt x="1" y="21"/>
                  </a:cubicBezTo>
                  <a:cubicBezTo>
                    <a:pt x="0" y="24"/>
                    <a:pt x="4" y="25"/>
                    <a:pt x="5" y="22"/>
                  </a:cubicBezTo>
                  <a:cubicBezTo>
                    <a:pt x="6" y="16"/>
                    <a:pt x="6" y="10"/>
                    <a:pt x="7" y="4"/>
                  </a:cubicBezTo>
                  <a:cubicBezTo>
                    <a:pt x="8" y="1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01" name="Freeform 13"/>
            <p:cNvSpPr/>
            <p:nvPr/>
          </p:nvSpPr>
          <p:spPr bwMode="auto">
            <a:xfrm>
              <a:off x="213" y="887"/>
              <a:ext cx="21" cy="74"/>
            </a:xfrm>
            <a:custGeom>
              <a:avLst/>
              <a:gdLst>
                <a:gd name="T0" fmla="*/ 2 w 6"/>
                <a:gd name="T1" fmla="*/ 3 h 25"/>
                <a:gd name="T2" fmla="*/ 0 w 6"/>
                <a:gd name="T3" fmla="*/ 22 h 25"/>
                <a:gd name="T4" fmla="*/ 5 w 6"/>
                <a:gd name="T5" fmla="*/ 22 h 25"/>
                <a:gd name="T6" fmla="*/ 6 w 6"/>
                <a:gd name="T7" fmla="*/ 3 h 25"/>
                <a:gd name="T8" fmla="*/ 2 w 6"/>
                <a:gd name="T9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5">
                  <a:moveTo>
                    <a:pt x="2" y="3"/>
                  </a:moveTo>
                  <a:cubicBezTo>
                    <a:pt x="1" y="9"/>
                    <a:pt x="1" y="16"/>
                    <a:pt x="0" y="22"/>
                  </a:cubicBezTo>
                  <a:cubicBezTo>
                    <a:pt x="0" y="25"/>
                    <a:pt x="5" y="25"/>
                    <a:pt x="5" y="22"/>
                  </a:cubicBezTo>
                  <a:cubicBezTo>
                    <a:pt x="5" y="16"/>
                    <a:pt x="6" y="9"/>
                    <a:pt x="6" y="3"/>
                  </a:cubicBezTo>
                  <a:cubicBezTo>
                    <a:pt x="6" y="0"/>
                    <a:pt x="2" y="0"/>
                    <a:pt x="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02" name="Freeform 14"/>
            <p:cNvSpPr/>
            <p:nvPr/>
          </p:nvSpPr>
          <p:spPr bwMode="auto">
            <a:xfrm>
              <a:off x="213" y="981"/>
              <a:ext cx="25" cy="75"/>
            </a:xfrm>
            <a:custGeom>
              <a:avLst/>
              <a:gdLst>
                <a:gd name="T0" fmla="*/ 3 w 7"/>
                <a:gd name="T1" fmla="*/ 3 h 25"/>
                <a:gd name="T2" fmla="*/ 2 w 7"/>
                <a:gd name="T3" fmla="*/ 13 h 25"/>
                <a:gd name="T4" fmla="*/ 2 w 7"/>
                <a:gd name="T5" fmla="*/ 18 h 25"/>
                <a:gd name="T6" fmla="*/ 2 w 7"/>
                <a:gd name="T7" fmla="*/ 20 h 25"/>
                <a:gd name="T8" fmla="*/ 2 w 7"/>
                <a:gd name="T9" fmla="*/ 20 h 25"/>
                <a:gd name="T10" fmla="*/ 5 w 7"/>
                <a:gd name="T11" fmla="*/ 24 h 25"/>
                <a:gd name="T12" fmla="*/ 7 w 7"/>
                <a:gd name="T13" fmla="*/ 16 h 25"/>
                <a:gd name="T14" fmla="*/ 7 w 7"/>
                <a:gd name="T15" fmla="*/ 3 h 25"/>
                <a:gd name="T16" fmla="*/ 3 w 7"/>
                <a:gd name="T17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25">
                  <a:moveTo>
                    <a:pt x="3" y="3"/>
                  </a:moveTo>
                  <a:cubicBezTo>
                    <a:pt x="3" y="6"/>
                    <a:pt x="3" y="9"/>
                    <a:pt x="2" y="13"/>
                  </a:cubicBezTo>
                  <a:cubicBezTo>
                    <a:pt x="2" y="14"/>
                    <a:pt x="2" y="16"/>
                    <a:pt x="2" y="18"/>
                  </a:cubicBezTo>
                  <a:cubicBezTo>
                    <a:pt x="2" y="19"/>
                    <a:pt x="2" y="19"/>
                    <a:pt x="2" y="20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0" y="22"/>
                    <a:pt x="3" y="25"/>
                    <a:pt x="5" y="24"/>
                  </a:cubicBezTo>
                  <a:cubicBezTo>
                    <a:pt x="7" y="23"/>
                    <a:pt x="7" y="18"/>
                    <a:pt x="7" y="16"/>
                  </a:cubicBezTo>
                  <a:cubicBezTo>
                    <a:pt x="7" y="12"/>
                    <a:pt x="7" y="7"/>
                    <a:pt x="7" y="3"/>
                  </a:cubicBezTo>
                  <a:cubicBezTo>
                    <a:pt x="7" y="0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03" name="Freeform 15"/>
            <p:cNvSpPr/>
            <p:nvPr/>
          </p:nvSpPr>
          <p:spPr bwMode="auto">
            <a:xfrm>
              <a:off x="206" y="1079"/>
              <a:ext cx="28" cy="75"/>
            </a:xfrm>
            <a:custGeom>
              <a:avLst/>
              <a:gdLst>
                <a:gd name="T0" fmla="*/ 7 w 8"/>
                <a:gd name="T1" fmla="*/ 18 h 25"/>
                <a:gd name="T2" fmla="*/ 6 w 8"/>
                <a:gd name="T3" fmla="*/ 10 h 25"/>
                <a:gd name="T4" fmla="*/ 6 w 8"/>
                <a:gd name="T5" fmla="*/ 6 h 25"/>
                <a:gd name="T6" fmla="*/ 6 w 8"/>
                <a:gd name="T7" fmla="*/ 5 h 25"/>
                <a:gd name="T8" fmla="*/ 2 w 8"/>
                <a:gd name="T9" fmla="*/ 2 h 25"/>
                <a:gd name="T10" fmla="*/ 2 w 8"/>
                <a:gd name="T11" fmla="*/ 12 h 25"/>
                <a:gd name="T12" fmla="*/ 2 w 8"/>
                <a:gd name="T13" fmla="*/ 18 h 25"/>
                <a:gd name="T14" fmla="*/ 3 w 8"/>
                <a:gd name="T15" fmla="*/ 19 h 25"/>
                <a:gd name="T16" fmla="*/ 2 w 8"/>
                <a:gd name="T17" fmla="*/ 23 h 25"/>
                <a:gd name="T18" fmla="*/ 6 w 8"/>
                <a:gd name="T19" fmla="*/ 24 h 25"/>
                <a:gd name="T20" fmla="*/ 7 w 8"/>
                <a:gd name="T21" fmla="*/ 18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" h="25">
                  <a:moveTo>
                    <a:pt x="7" y="18"/>
                  </a:moveTo>
                  <a:cubicBezTo>
                    <a:pt x="7" y="15"/>
                    <a:pt x="7" y="13"/>
                    <a:pt x="6" y="10"/>
                  </a:cubicBezTo>
                  <a:cubicBezTo>
                    <a:pt x="6" y="8"/>
                    <a:pt x="6" y="7"/>
                    <a:pt x="6" y="6"/>
                  </a:cubicBezTo>
                  <a:cubicBezTo>
                    <a:pt x="6" y="5"/>
                    <a:pt x="6" y="4"/>
                    <a:pt x="6" y="5"/>
                  </a:cubicBezTo>
                  <a:cubicBezTo>
                    <a:pt x="7" y="2"/>
                    <a:pt x="3" y="0"/>
                    <a:pt x="2" y="2"/>
                  </a:cubicBezTo>
                  <a:cubicBezTo>
                    <a:pt x="0" y="5"/>
                    <a:pt x="2" y="9"/>
                    <a:pt x="2" y="12"/>
                  </a:cubicBezTo>
                  <a:cubicBezTo>
                    <a:pt x="2" y="14"/>
                    <a:pt x="2" y="16"/>
                    <a:pt x="2" y="18"/>
                  </a:cubicBezTo>
                  <a:cubicBezTo>
                    <a:pt x="3" y="18"/>
                    <a:pt x="3" y="19"/>
                    <a:pt x="3" y="19"/>
                  </a:cubicBezTo>
                  <a:cubicBezTo>
                    <a:pt x="2" y="20"/>
                    <a:pt x="1" y="21"/>
                    <a:pt x="2" y="23"/>
                  </a:cubicBezTo>
                  <a:cubicBezTo>
                    <a:pt x="3" y="24"/>
                    <a:pt x="5" y="25"/>
                    <a:pt x="6" y="24"/>
                  </a:cubicBezTo>
                  <a:cubicBezTo>
                    <a:pt x="8" y="22"/>
                    <a:pt x="7" y="20"/>
                    <a:pt x="7" y="1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04" name="Freeform 16"/>
            <p:cNvSpPr/>
            <p:nvPr/>
          </p:nvSpPr>
          <p:spPr bwMode="auto">
            <a:xfrm>
              <a:off x="213" y="1189"/>
              <a:ext cx="28" cy="101"/>
            </a:xfrm>
            <a:custGeom>
              <a:avLst/>
              <a:gdLst>
                <a:gd name="T0" fmla="*/ 7 w 8"/>
                <a:gd name="T1" fmla="*/ 30 h 34"/>
                <a:gd name="T2" fmla="*/ 6 w 8"/>
                <a:gd name="T3" fmla="*/ 3 h 34"/>
                <a:gd name="T4" fmla="*/ 2 w 8"/>
                <a:gd name="T5" fmla="*/ 3 h 34"/>
                <a:gd name="T6" fmla="*/ 2 w 8"/>
                <a:gd name="T7" fmla="*/ 25 h 34"/>
                <a:gd name="T8" fmla="*/ 1 w 8"/>
                <a:gd name="T9" fmla="*/ 28 h 34"/>
                <a:gd name="T10" fmla="*/ 3 w 8"/>
                <a:gd name="T11" fmla="*/ 32 h 34"/>
                <a:gd name="T12" fmla="*/ 7 w 8"/>
                <a:gd name="T13" fmla="*/ 3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34">
                  <a:moveTo>
                    <a:pt x="7" y="30"/>
                  </a:moveTo>
                  <a:cubicBezTo>
                    <a:pt x="5" y="21"/>
                    <a:pt x="6" y="12"/>
                    <a:pt x="6" y="3"/>
                  </a:cubicBezTo>
                  <a:cubicBezTo>
                    <a:pt x="6" y="0"/>
                    <a:pt x="2" y="0"/>
                    <a:pt x="2" y="3"/>
                  </a:cubicBezTo>
                  <a:cubicBezTo>
                    <a:pt x="1" y="10"/>
                    <a:pt x="1" y="18"/>
                    <a:pt x="2" y="25"/>
                  </a:cubicBezTo>
                  <a:cubicBezTo>
                    <a:pt x="1" y="25"/>
                    <a:pt x="0" y="26"/>
                    <a:pt x="1" y="28"/>
                  </a:cubicBezTo>
                  <a:cubicBezTo>
                    <a:pt x="2" y="29"/>
                    <a:pt x="2" y="31"/>
                    <a:pt x="3" y="32"/>
                  </a:cubicBezTo>
                  <a:cubicBezTo>
                    <a:pt x="5" y="34"/>
                    <a:pt x="8" y="32"/>
                    <a:pt x="7" y="3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05" name="Freeform 17"/>
            <p:cNvSpPr/>
            <p:nvPr/>
          </p:nvSpPr>
          <p:spPr bwMode="auto">
            <a:xfrm>
              <a:off x="213" y="1323"/>
              <a:ext cx="21" cy="59"/>
            </a:xfrm>
            <a:custGeom>
              <a:avLst/>
              <a:gdLst>
                <a:gd name="T0" fmla="*/ 2 w 6"/>
                <a:gd name="T1" fmla="*/ 3 h 20"/>
                <a:gd name="T2" fmla="*/ 0 w 6"/>
                <a:gd name="T3" fmla="*/ 17 h 20"/>
                <a:gd name="T4" fmla="*/ 5 w 6"/>
                <a:gd name="T5" fmla="*/ 17 h 20"/>
                <a:gd name="T6" fmla="*/ 6 w 6"/>
                <a:gd name="T7" fmla="*/ 3 h 20"/>
                <a:gd name="T8" fmla="*/ 2 w 6"/>
                <a:gd name="T9" fmla="*/ 3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0">
                  <a:moveTo>
                    <a:pt x="2" y="3"/>
                  </a:moveTo>
                  <a:cubicBezTo>
                    <a:pt x="1" y="8"/>
                    <a:pt x="1" y="12"/>
                    <a:pt x="0" y="17"/>
                  </a:cubicBezTo>
                  <a:cubicBezTo>
                    <a:pt x="0" y="20"/>
                    <a:pt x="5" y="20"/>
                    <a:pt x="5" y="17"/>
                  </a:cubicBezTo>
                  <a:cubicBezTo>
                    <a:pt x="5" y="12"/>
                    <a:pt x="6" y="8"/>
                    <a:pt x="6" y="3"/>
                  </a:cubicBezTo>
                  <a:cubicBezTo>
                    <a:pt x="6" y="0"/>
                    <a:pt x="2" y="0"/>
                    <a:pt x="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06" name="Freeform 18"/>
            <p:cNvSpPr/>
            <p:nvPr/>
          </p:nvSpPr>
          <p:spPr bwMode="auto">
            <a:xfrm>
              <a:off x="210" y="1415"/>
              <a:ext cx="24" cy="83"/>
            </a:xfrm>
            <a:custGeom>
              <a:avLst/>
              <a:gdLst>
                <a:gd name="T0" fmla="*/ 5 w 7"/>
                <a:gd name="T1" fmla="*/ 3 h 28"/>
                <a:gd name="T2" fmla="*/ 0 w 7"/>
                <a:gd name="T3" fmla="*/ 3 h 28"/>
                <a:gd name="T4" fmla="*/ 3 w 7"/>
                <a:gd name="T5" fmla="*/ 25 h 28"/>
                <a:gd name="T6" fmla="*/ 7 w 7"/>
                <a:gd name="T7" fmla="*/ 25 h 28"/>
                <a:gd name="T8" fmla="*/ 5 w 7"/>
                <a:gd name="T9" fmla="*/ 3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8">
                  <a:moveTo>
                    <a:pt x="5" y="3"/>
                  </a:moveTo>
                  <a:cubicBezTo>
                    <a:pt x="5" y="0"/>
                    <a:pt x="0" y="0"/>
                    <a:pt x="0" y="3"/>
                  </a:cubicBezTo>
                  <a:cubicBezTo>
                    <a:pt x="1" y="11"/>
                    <a:pt x="2" y="18"/>
                    <a:pt x="3" y="25"/>
                  </a:cubicBezTo>
                  <a:cubicBezTo>
                    <a:pt x="3" y="28"/>
                    <a:pt x="7" y="28"/>
                    <a:pt x="7" y="25"/>
                  </a:cubicBezTo>
                  <a:cubicBezTo>
                    <a:pt x="6" y="18"/>
                    <a:pt x="6" y="11"/>
                    <a:pt x="5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07" name="Freeform 19"/>
            <p:cNvSpPr/>
            <p:nvPr/>
          </p:nvSpPr>
          <p:spPr bwMode="auto">
            <a:xfrm>
              <a:off x="224" y="1530"/>
              <a:ext cx="21" cy="92"/>
            </a:xfrm>
            <a:custGeom>
              <a:avLst/>
              <a:gdLst>
                <a:gd name="T0" fmla="*/ 4 w 6"/>
                <a:gd name="T1" fmla="*/ 3 h 31"/>
                <a:gd name="T2" fmla="*/ 0 w 6"/>
                <a:gd name="T3" fmla="*/ 3 h 31"/>
                <a:gd name="T4" fmla="*/ 1 w 6"/>
                <a:gd name="T5" fmla="*/ 29 h 31"/>
                <a:gd name="T6" fmla="*/ 5 w 6"/>
                <a:gd name="T7" fmla="*/ 29 h 31"/>
                <a:gd name="T8" fmla="*/ 4 w 6"/>
                <a:gd name="T9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1">
                  <a:moveTo>
                    <a:pt x="4" y="3"/>
                  </a:moveTo>
                  <a:cubicBezTo>
                    <a:pt x="4" y="0"/>
                    <a:pt x="0" y="0"/>
                    <a:pt x="0" y="3"/>
                  </a:cubicBezTo>
                  <a:cubicBezTo>
                    <a:pt x="0" y="12"/>
                    <a:pt x="0" y="20"/>
                    <a:pt x="1" y="29"/>
                  </a:cubicBezTo>
                  <a:cubicBezTo>
                    <a:pt x="1" y="31"/>
                    <a:pt x="6" y="31"/>
                    <a:pt x="5" y="29"/>
                  </a:cubicBezTo>
                  <a:cubicBezTo>
                    <a:pt x="4" y="20"/>
                    <a:pt x="4" y="12"/>
                    <a:pt x="4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08" name="Freeform 20"/>
            <p:cNvSpPr/>
            <p:nvPr/>
          </p:nvSpPr>
          <p:spPr bwMode="auto">
            <a:xfrm>
              <a:off x="220" y="1664"/>
              <a:ext cx="18" cy="80"/>
            </a:xfrm>
            <a:custGeom>
              <a:avLst/>
              <a:gdLst>
                <a:gd name="T0" fmla="*/ 4 w 5"/>
                <a:gd name="T1" fmla="*/ 24 h 27"/>
                <a:gd name="T2" fmla="*/ 4 w 5"/>
                <a:gd name="T3" fmla="*/ 24 h 27"/>
                <a:gd name="T4" fmla="*/ 5 w 5"/>
                <a:gd name="T5" fmla="*/ 3 h 27"/>
                <a:gd name="T6" fmla="*/ 1 w 5"/>
                <a:gd name="T7" fmla="*/ 3 h 27"/>
                <a:gd name="T8" fmla="*/ 0 w 5"/>
                <a:gd name="T9" fmla="*/ 14 h 27"/>
                <a:gd name="T10" fmla="*/ 0 w 5"/>
                <a:gd name="T11" fmla="*/ 20 h 27"/>
                <a:gd name="T12" fmla="*/ 0 w 5"/>
                <a:gd name="T13" fmla="*/ 23 h 27"/>
                <a:gd name="T14" fmla="*/ 0 w 5"/>
                <a:gd name="T15" fmla="*/ 24 h 27"/>
                <a:gd name="T16" fmla="*/ 0 w 5"/>
                <a:gd name="T17" fmla="*/ 24 h 27"/>
                <a:gd name="T18" fmla="*/ 4 w 5"/>
                <a:gd name="T19" fmla="*/ 24 h 27"/>
                <a:gd name="T20" fmla="*/ 4 w 5"/>
                <a:gd name="T21" fmla="*/ 24 h 27"/>
                <a:gd name="T22" fmla="*/ 4 w 5"/>
                <a:gd name="T23" fmla="*/ 24 h 27"/>
                <a:gd name="T24" fmla="*/ 4 w 5"/>
                <a:gd name="T25" fmla="*/ 2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27">
                  <a:moveTo>
                    <a:pt x="4" y="24"/>
                  </a:moveTo>
                  <a:cubicBezTo>
                    <a:pt x="4" y="24"/>
                    <a:pt x="4" y="24"/>
                    <a:pt x="4" y="24"/>
                  </a:cubicBezTo>
                  <a:cubicBezTo>
                    <a:pt x="5" y="17"/>
                    <a:pt x="5" y="9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6"/>
                    <a:pt x="0" y="10"/>
                    <a:pt x="0" y="14"/>
                  </a:cubicBezTo>
                  <a:cubicBezTo>
                    <a:pt x="0" y="16"/>
                    <a:pt x="0" y="18"/>
                    <a:pt x="0" y="20"/>
                  </a:cubicBezTo>
                  <a:cubicBezTo>
                    <a:pt x="0" y="21"/>
                    <a:pt x="0" y="23"/>
                    <a:pt x="0" y="23"/>
                  </a:cubicBezTo>
                  <a:cubicBezTo>
                    <a:pt x="0" y="23"/>
                    <a:pt x="0" y="23"/>
                    <a:pt x="0" y="24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6"/>
                    <a:pt x="4" y="27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09" name="Freeform 21"/>
            <p:cNvSpPr/>
            <p:nvPr/>
          </p:nvSpPr>
          <p:spPr bwMode="auto">
            <a:xfrm>
              <a:off x="206" y="1762"/>
              <a:ext cx="21" cy="101"/>
            </a:xfrm>
            <a:custGeom>
              <a:avLst/>
              <a:gdLst>
                <a:gd name="T0" fmla="*/ 1 w 6"/>
                <a:gd name="T1" fmla="*/ 3 h 34"/>
                <a:gd name="T2" fmla="*/ 1 w 6"/>
                <a:gd name="T3" fmla="*/ 23 h 34"/>
                <a:gd name="T4" fmla="*/ 0 w 6"/>
                <a:gd name="T5" fmla="*/ 25 h 34"/>
                <a:gd name="T6" fmla="*/ 1 w 6"/>
                <a:gd name="T7" fmla="*/ 31 h 34"/>
                <a:gd name="T8" fmla="*/ 6 w 6"/>
                <a:gd name="T9" fmla="*/ 31 h 34"/>
                <a:gd name="T10" fmla="*/ 6 w 6"/>
                <a:gd name="T11" fmla="*/ 3 h 34"/>
                <a:gd name="T12" fmla="*/ 1 w 6"/>
                <a:gd name="T13" fmla="*/ 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34">
                  <a:moveTo>
                    <a:pt x="1" y="3"/>
                  </a:moveTo>
                  <a:cubicBezTo>
                    <a:pt x="1" y="23"/>
                    <a:pt x="1" y="23"/>
                    <a:pt x="1" y="23"/>
                  </a:cubicBezTo>
                  <a:cubicBezTo>
                    <a:pt x="1" y="24"/>
                    <a:pt x="0" y="24"/>
                    <a:pt x="0" y="25"/>
                  </a:cubicBezTo>
                  <a:cubicBezTo>
                    <a:pt x="1" y="27"/>
                    <a:pt x="1" y="29"/>
                    <a:pt x="1" y="31"/>
                  </a:cubicBezTo>
                  <a:cubicBezTo>
                    <a:pt x="2" y="34"/>
                    <a:pt x="6" y="34"/>
                    <a:pt x="6" y="31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10" name="Freeform 22"/>
            <p:cNvSpPr/>
            <p:nvPr/>
          </p:nvSpPr>
          <p:spPr bwMode="auto">
            <a:xfrm>
              <a:off x="213" y="1893"/>
              <a:ext cx="25" cy="86"/>
            </a:xfrm>
            <a:custGeom>
              <a:avLst/>
              <a:gdLst>
                <a:gd name="T0" fmla="*/ 6 w 7"/>
                <a:gd name="T1" fmla="*/ 25 h 29"/>
                <a:gd name="T2" fmla="*/ 5 w 7"/>
                <a:gd name="T3" fmla="*/ 3 h 29"/>
                <a:gd name="T4" fmla="*/ 0 w 7"/>
                <a:gd name="T5" fmla="*/ 3 h 29"/>
                <a:gd name="T6" fmla="*/ 2 w 7"/>
                <a:gd name="T7" fmla="*/ 26 h 29"/>
                <a:gd name="T8" fmla="*/ 6 w 7"/>
                <a:gd name="T9" fmla="*/ 25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9">
                  <a:moveTo>
                    <a:pt x="6" y="25"/>
                  </a:moveTo>
                  <a:cubicBezTo>
                    <a:pt x="4" y="18"/>
                    <a:pt x="5" y="10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10"/>
                    <a:pt x="0" y="19"/>
                    <a:pt x="2" y="26"/>
                  </a:cubicBezTo>
                  <a:cubicBezTo>
                    <a:pt x="2" y="29"/>
                    <a:pt x="7" y="28"/>
                    <a:pt x="6" y="2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11" name="Freeform 23"/>
            <p:cNvSpPr/>
            <p:nvPr/>
          </p:nvSpPr>
          <p:spPr bwMode="auto">
            <a:xfrm>
              <a:off x="213" y="2008"/>
              <a:ext cx="18" cy="89"/>
            </a:xfrm>
            <a:custGeom>
              <a:avLst/>
              <a:gdLst>
                <a:gd name="T0" fmla="*/ 0 w 5"/>
                <a:gd name="T1" fmla="*/ 3 h 30"/>
                <a:gd name="T2" fmla="*/ 0 w 5"/>
                <a:gd name="T3" fmla="*/ 27 h 30"/>
                <a:gd name="T4" fmla="*/ 5 w 5"/>
                <a:gd name="T5" fmla="*/ 27 h 30"/>
                <a:gd name="T6" fmla="*/ 5 w 5"/>
                <a:gd name="T7" fmla="*/ 3 h 30"/>
                <a:gd name="T8" fmla="*/ 0 w 5"/>
                <a:gd name="T9" fmla="*/ 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0">
                  <a:moveTo>
                    <a:pt x="0" y="3"/>
                  </a:moveTo>
                  <a:cubicBezTo>
                    <a:pt x="0" y="27"/>
                    <a:pt x="0" y="27"/>
                    <a:pt x="0" y="27"/>
                  </a:cubicBezTo>
                  <a:cubicBezTo>
                    <a:pt x="0" y="30"/>
                    <a:pt x="5" y="30"/>
                    <a:pt x="5" y="27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12" name="Freeform 24"/>
            <p:cNvSpPr/>
            <p:nvPr/>
          </p:nvSpPr>
          <p:spPr bwMode="auto">
            <a:xfrm>
              <a:off x="217" y="2127"/>
              <a:ext cx="24" cy="89"/>
            </a:xfrm>
            <a:custGeom>
              <a:avLst/>
              <a:gdLst>
                <a:gd name="T0" fmla="*/ 6 w 7"/>
                <a:gd name="T1" fmla="*/ 26 h 30"/>
                <a:gd name="T2" fmla="*/ 5 w 7"/>
                <a:gd name="T3" fmla="*/ 3 h 30"/>
                <a:gd name="T4" fmla="*/ 1 w 7"/>
                <a:gd name="T5" fmla="*/ 3 h 30"/>
                <a:gd name="T6" fmla="*/ 2 w 7"/>
                <a:gd name="T7" fmla="*/ 27 h 30"/>
                <a:gd name="T8" fmla="*/ 6 w 7"/>
                <a:gd name="T9" fmla="*/ 26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0">
                  <a:moveTo>
                    <a:pt x="6" y="26"/>
                  </a:moveTo>
                  <a:cubicBezTo>
                    <a:pt x="4" y="19"/>
                    <a:pt x="5" y="10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11"/>
                    <a:pt x="0" y="20"/>
                    <a:pt x="2" y="27"/>
                  </a:cubicBezTo>
                  <a:cubicBezTo>
                    <a:pt x="2" y="30"/>
                    <a:pt x="7" y="29"/>
                    <a:pt x="6" y="2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13" name="Freeform 25"/>
            <p:cNvSpPr/>
            <p:nvPr/>
          </p:nvSpPr>
          <p:spPr bwMode="auto">
            <a:xfrm>
              <a:off x="224" y="2246"/>
              <a:ext cx="14" cy="109"/>
            </a:xfrm>
            <a:custGeom>
              <a:avLst/>
              <a:gdLst>
                <a:gd name="T0" fmla="*/ 0 w 4"/>
                <a:gd name="T1" fmla="*/ 3 h 37"/>
                <a:gd name="T2" fmla="*/ 0 w 4"/>
                <a:gd name="T3" fmla="*/ 34 h 37"/>
                <a:gd name="T4" fmla="*/ 4 w 4"/>
                <a:gd name="T5" fmla="*/ 34 h 37"/>
                <a:gd name="T6" fmla="*/ 4 w 4"/>
                <a:gd name="T7" fmla="*/ 3 h 37"/>
                <a:gd name="T8" fmla="*/ 0 w 4"/>
                <a:gd name="T9" fmla="*/ 3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37">
                  <a:moveTo>
                    <a:pt x="0" y="3"/>
                  </a:moveTo>
                  <a:cubicBezTo>
                    <a:pt x="0" y="34"/>
                    <a:pt x="0" y="34"/>
                    <a:pt x="0" y="34"/>
                  </a:cubicBezTo>
                  <a:cubicBezTo>
                    <a:pt x="0" y="37"/>
                    <a:pt x="4" y="37"/>
                    <a:pt x="4" y="34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14" name="Freeform 26"/>
            <p:cNvSpPr/>
            <p:nvPr/>
          </p:nvSpPr>
          <p:spPr bwMode="auto">
            <a:xfrm>
              <a:off x="210" y="2370"/>
              <a:ext cx="28" cy="107"/>
            </a:xfrm>
            <a:custGeom>
              <a:avLst/>
              <a:gdLst>
                <a:gd name="T0" fmla="*/ 7 w 8"/>
                <a:gd name="T1" fmla="*/ 3 h 36"/>
                <a:gd name="T2" fmla="*/ 3 w 8"/>
                <a:gd name="T3" fmla="*/ 3 h 36"/>
                <a:gd name="T4" fmla="*/ 0 w 8"/>
                <a:gd name="T5" fmla="*/ 32 h 36"/>
                <a:gd name="T6" fmla="*/ 5 w 8"/>
                <a:gd name="T7" fmla="*/ 33 h 36"/>
                <a:gd name="T8" fmla="*/ 7 w 8"/>
                <a:gd name="T9" fmla="*/ 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6">
                  <a:moveTo>
                    <a:pt x="7" y="3"/>
                  </a:moveTo>
                  <a:cubicBezTo>
                    <a:pt x="7" y="0"/>
                    <a:pt x="3" y="0"/>
                    <a:pt x="3" y="3"/>
                  </a:cubicBezTo>
                  <a:cubicBezTo>
                    <a:pt x="3" y="12"/>
                    <a:pt x="4" y="23"/>
                    <a:pt x="0" y="32"/>
                  </a:cubicBezTo>
                  <a:cubicBezTo>
                    <a:pt x="0" y="35"/>
                    <a:pt x="4" y="36"/>
                    <a:pt x="5" y="33"/>
                  </a:cubicBezTo>
                  <a:cubicBezTo>
                    <a:pt x="8" y="24"/>
                    <a:pt x="7" y="12"/>
                    <a:pt x="7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15" name="Freeform 27"/>
            <p:cNvSpPr/>
            <p:nvPr/>
          </p:nvSpPr>
          <p:spPr bwMode="auto">
            <a:xfrm>
              <a:off x="213" y="2492"/>
              <a:ext cx="28" cy="83"/>
            </a:xfrm>
            <a:custGeom>
              <a:avLst/>
              <a:gdLst>
                <a:gd name="T0" fmla="*/ 5 w 8"/>
                <a:gd name="T1" fmla="*/ 23 h 28"/>
                <a:gd name="T2" fmla="*/ 5 w 8"/>
                <a:gd name="T3" fmla="*/ 3 h 28"/>
                <a:gd name="T4" fmla="*/ 0 w 8"/>
                <a:gd name="T5" fmla="*/ 3 h 28"/>
                <a:gd name="T6" fmla="*/ 0 w 8"/>
                <a:gd name="T7" fmla="*/ 19 h 28"/>
                <a:gd name="T8" fmla="*/ 4 w 8"/>
                <a:gd name="T9" fmla="*/ 27 h 28"/>
                <a:gd name="T10" fmla="*/ 5 w 8"/>
                <a:gd name="T11" fmla="*/ 23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28">
                  <a:moveTo>
                    <a:pt x="5" y="23"/>
                  </a:moveTo>
                  <a:cubicBezTo>
                    <a:pt x="4" y="23"/>
                    <a:pt x="5" y="5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8"/>
                    <a:pt x="0" y="14"/>
                    <a:pt x="0" y="19"/>
                  </a:cubicBezTo>
                  <a:cubicBezTo>
                    <a:pt x="1" y="22"/>
                    <a:pt x="1" y="27"/>
                    <a:pt x="4" y="27"/>
                  </a:cubicBezTo>
                  <a:cubicBezTo>
                    <a:pt x="7" y="28"/>
                    <a:pt x="8" y="23"/>
                    <a:pt x="5" y="2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16" name="Freeform 28"/>
            <p:cNvSpPr/>
            <p:nvPr/>
          </p:nvSpPr>
          <p:spPr bwMode="auto">
            <a:xfrm>
              <a:off x="213" y="2614"/>
              <a:ext cx="28" cy="89"/>
            </a:xfrm>
            <a:custGeom>
              <a:avLst/>
              <a:gdLst>
                <a:gd name="T0" fmla="*/ 3 w 8"/>
                <a:gd name="T1" fmla="*/ 2 h 30"/>
                <a:gd name="T2" fmla="*/ 2 w 8"/>
                <a:gd name="T3" fmla="*/ 27 h 30"/>
                <a:gd name="T4" fmla="*/ 6 w 8"/>
                <a:gd name="T5" fmla="*/ 27 h 30"/>
                <a:gd name="T6" fmla="*/ 7 w 8"/>
                <a:gd name="T7" fmla="*/ 4 h 30"/>
                <a:gd name="T8" fmla="*/ 3 w 8"/>
                <a:gd name="T9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0">
                  <a:moveTo>
                    <a:pt x="3" y="2"/>
                  </a:moveTo>
                  <a:cubicBezTo>
                    <a:pt x="0" y="10"/>
                    <a:pt x="1" y="19"/>
                    <a:pt x="2" y="27"/>
                  </a:cubicBezTo>
                  <a:cubicBezTo>
                    <a:pt x="2" y="30"/>
                    <a:pt x="6" y="30"/>
                    <a:pt x="6" y="27"/>
                  </a:cubicBezTo>
                  <a:cubicBezTo>
                    <a:pt x="6" y="20"/>
                    <a:pt x="4" y="11"/>
                    <a:pt x="7" y="4"/>
                  </a:cubicBezTo>
                  <a:cubicBezTo>
                    <a:pt x="8" y="1"/>
                    <a:pt x="4" y="0"/>
                    <a:pt x="3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17" name="Freeform 29"/>
            <p:cNvSpPr/>
            <p:nvPr/>
          </p:nvSpPr>
          <p:spPr bwMode="auto">
            <a:xfrm>
              <a:off x="217" y="2735"/>
              <a:ext cx="21" cy="107"/>
            </a:xfrm>
            <a:custGeom>
              <a:avLst/>
              <a:gdLst>
                <a:gd name="T0" fmla="*/ 6 w 6"/>
                <a:gd name="T1" fmla="*/ 3 h 36"/>
                <a:gd name="T2" fmla="*/ 2 w 6"/>
                <a:gd name="T3" fmla="*/ 3 h 36"/>
                <a:gd name="T4" fmla="*/ 1 w 6"/>
                <a:gd name="T5" fmla="*/ 33 h 36"/>
                <a:gd name="T6" fmla="*/ 5 w 6"/>
                <a:gd name="T7" fmla="*/ 33 h 36"/>
                <a:gd name="T8" fmla="*/ 6 w 6"/>
                <a:gd name="T9" fmla="*/ 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6">
                  <a:moveTo>
                    <a:pt x="6" y="3"/>
                  </a:moveTo>
                  <a:cubicBezTo>
                    <a:pt x="6" y="0"/>
                    <a:pt x="2" y="0"/>
                    <a:pt x="2" y="3"/>
                  </a:cubicBezTo>
                  <a:cubicBezTo>
                    <a:pt x="1" y="13"/>
                    <a:pt x="0" y="23"/>
                    <a:pt x="1" y="33"/>
                  </a:cubicBezTo>
                  <a:cubicBezTo>
                    <a:pt x="1" y="36"/>
                    <a:pt x="5" y="36"/>
                    <a:pt x="5" y="33"/>
                  </a:cubicBezTo>
                  <a:cubicBezTo>
                    <a:pt x="4" y="23"/>
                    <a:pt x="6" y="13"/>
                    <a:pt x="6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18" name="Freeform 30"/>
            <p:cNvSpPr/>
            <p:nvPr/>
          </p:nvSpPr>
          <p:spPr bwMode="auto">
            <a:xfrm>
              <a:off x="210" y="2860"/>
              <a:ext cx="28" cy="104"/>
            </a:xfrm>
            <a:custGeom>
              <a:avLst/>
              <a:gdLst>
                <a:gd name="T0" fmla="*/ 8 w 8"/>
                <a:gd name="T1" fmla="*/ 3 h 35"/>
                <a:gd name="T2" fmla="*/ 4 w 8"/>
                <a:gd name="T3" fmla="*/ 3 h 35"/>
                <a:gd name="T4" fmla="*/ 3 w 8"/>
                <a:gd name="T5" fmla="*/ 32 h 35"/>
                <a:gd name="T6" fmla="*/ 7 w 8"/>
                <a:gd name="T7" fmla="*/ 31 h 35"/>
                <a:gd name="T8" fmla="*/ 8 w 8"/>
                <a:gd name="T9" fmla="*/ 3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5">
                  <a:moveTo>
                    <a:pt x="8" y="3"/>
                  </a:moveTo>
                  <a:cubicBezTo>
                    <a:pt x="8" y="0"/>
                    <a:pt x="4" y="0"/>
                    <a:pt x="4" y="3"/>
                  </a:cubicBezTo>
                  <a:cubicBezTo>
                    <a:pt x="3" y="13"/>
                    <a:pt x="0" y="23"/>
                    <a:pt x="3" y="32"/>
                  </a:cubicBezTo>
                  <a:cubicBezTo>
                    <a:pt x="3" y="35"/>
                    <a:pt x="8" y="34"/>
                    <a:pt x="7" y="31"/>
                  </a:cubicBezTo>
                  <a:cubicBezTo>
                    <a:pt x="5" y="22"/>
                    <a:pt x="8" y="12"/>
                    <a:pt x="8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19" name="Freeform 31"/>
            <p:cNvSpPr/>
            <p:nvPr/>
          </p:nvSpPr>
          <p:spPr bwMode="auto">
            <a:xfrm>
              <a:off x="206" y="3014"/>
              <a:ext cx="25" cy="98"/>
            </a:xfrm>
            <a:custGeom>
              <a:avLst/>
              <a:gdLst>
                <a:gd name="T0" fmla="*/ 6 w 7"/>
                <a:gd name="T1" fmla="*/ 24 h 33"/>
                <a:gd name="T2" fmla="*/ 5 w 7"/>
                <a:gd name="T3" fmla="*/ 3 h 33"/>
                <a:gd name="T4" fmla="*/ 0 w 7"/>
                <a:gd name="T5" fmla="*/ 3 h 33"/>
                <a:gd name="T6" fmla="*/ 1 w 7"/>
                <a:gd name="T7" fmla="*/ 30 h 33"/>
                <a:gd name="T8" fmla="*/ 6 w 7"/>
                <a:gd name="T9" fmla="*/ 32 h 33"/>
                <a:gd name="T10" fmla="*/ 7 w 7"/>
                <a:gd name="T11" fmla="*/ 26 h 33"/>
                <a:gd name="T12" fmla="*/ 6 w 7"/>
                <a:gd name="T13" fmla="*/ 24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3">
                  <a:moveTo>
                    <a:pt x="6" y="24"/>
                  </a:moveTo>
                  <a:cubicBezTo>
                    <a:pt x="6" y="17"/>
                    <a:pt x="6" y="10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1" y="12"/>
                    <a:pt x="1" y="21"/>
                    <a:pt x="1" y="30"/>
                  </a:cubicBezTo>
                  <a:cubicBezTo>
                    <a:pt x="1" y="33"/>
                    <a:pt x="4" y="33"/>
                    <a:pt x="6" y="32"/>
                  </a:cubicBezTo>
                  <a:cubicBezTo>
                    <a:pt x="7" y="30"/>
                    <a:pt x="7" y="28"/>
                    <a:pt x="7" y="26"/>
                  </a:cubicBezTo>
                  <a:cubicBezTo>
                    <a:pt x="7" y="25"/>
                    <a:pt x="7" y="25"/>
                    <a:pt x="6" y="2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20" name="Freeform 32"/>
            <p:cNvSpPr/>
            <p:nvPr/>
          </p:nvSpPr>
          <p:spPr bwMode="auto">
            <a:xfrm>
              <a:off x="210" y="3166"/>
              <a:ext cx="24" cy="92"/>
            </a:xfrm>
            <a:custGeom>
              <a:avLst/>
              <a:gdLst>
                <a:gd name="T0" fmla="*/ 3 w 7"/>
                <a:gd name="T1" fmla="*/ 3 h 31"/>
                <a:gd name="T2" fmla="*/ 2 w 7"/>
                <a:gd name="T3" fmla="*/ 17 h 31"/>
                <a:gd name="T4" fmla="*/ 1 w 7"/>
                <a:gd name="T5" fmla="*/ 24 h 31"/>
                <a:gd name="T6" fmla="*/ 1 w 7"/>
                <a:gd name="T7" fmla="*/ 27 h 31"/>
                <a:gd name="T8" fmla="*/ 0 w 7"/>
                <a:gd name="T9" fmla="*/ 28 h 31"/>
                <a:gd name="T10" fmla="*/ 1 w 7"/>
                <a:gd name="T11" fmla="*/ 29 h 31"/>
                <a:gd name="T12" fmla="*/ 4 w 7"/>
                <a:gd name="T13" fmla="*/ 30 h 31"/>
                <a:gd name="T14" fmla="*/ 6 w 7"/>
                <a:gd name="T15" fmla="*/ 20 h 31"/>
                <a:gd name="T16" fmla="*/ 7 w 7"/>
                <a:gd name="T17" fmla="*/ 3 h 31"/>
                <a:gd name="T18" fmla="*/ 3 w 7"/>
                <a:gd name="T19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" h="31">
                  <a:moveTo>
                    <a:pt x="3" y="3"/>
                  </a:moveTo>
                  <a:cubicBezTo>
                    <a:pt x="2" y="7"/>
                    <a:pt x="2" y="12"/>
                    <a:pt x="2" y="17"/>
                  </a:cubicBezTo>
                  <a:cubicBezTo>
                    <a:pt x="1" y="19"/>
                    <a:pt x="1" y="22"/>
                    <a:pt x="1" y="24"/>
                  </a:cubicBezTo>
                  <a:cubicBezTo>
                    <a:pt x="1" y="25"/>
                    <a:pt x="0" y="27"/>
                    <a:pt x="1" y="27"/>
                  </a:cubicBezTo>
                  <a:cubicBezTo>
                    <a:pt x="0" y="27"/>
                    <a:pt x="0" y="28"/>
                    <a:pt x="0" y="28"/>
                  </a:cubicBezTo>
                  <a:cubicBezTo>
                    <a:pt x="0" y="28"/>
                    <a:pt x="0" y="29"/>
                    <a:pt x="1" y="29"/>
                  </a:cubicBezTo>
                  <a:cubicBezTo>
                    <a:pt x="1" y="30"/>
                    <a:pt x="3" y="31"/>
                    <a:pt x="4" y="30"/>
                  </a:cubicBezTo>
                  <a:cubicBezTo>
                    <a:pt x="6" y="28"/>
                    <a:pt x="6" y="23"/>
                    <a:pt x="6" y="20"/>
                  </a:cubicBezTo>
                  <a:cubicBezTo>
                    <a:pt x="6" y="14"/>
                    <a:pt x="7" y="9"/>
                    <a:pt x="7" y="3"/>
                  </a:cubicBezTo>
                  <a:cubicBezTo>
                    <a:pt x="7" y="0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21" name="Freeform 33"/>
            <p:cNvSpPr/>
            <p:nvPr/>
          </p:nvSpPr>
          <p:spPr bwMode="auto">
            <a:xfrm>
              <a:off x="213" y="3290"/>
              <a:ext cx="28" cy="101"/>
            </a:xfrm>
            <a:custGeom>
              <a:avLst/>
              <a:gdLst>
                <a:gd name="T0" fmla="*/ 7 w 8"/>
                <a:gd name="T1" fmla="*/ 25 h 34"/>
                <a:gd name="T2" fmla="*/ 5 w 8"/>
                <a:gd name="T3" fmla="*/ 3 h 34"/>
                <a:gd name="T4" fmla="*/ 0 w 8"/>
                <a:gd name="T5" fmla="*/ 3 h 34"/>
                <a:gd name="T6" fmla="*/ 2 w 8"/>
                <a:gd name="T7" fmla="*/ 17 h 34"/>
                <a:gd name="T8" fmla="*/ 3 w 8"/>
                <a:gd name="T9" fmla="*/ 25 h 34"/>
                <a:gd name="T10" fmla="*/ 3 w 8"/>
                <a:gd name="T11" fmla="*/ 29 h 34"/>
                <a:gd name="T12" fmla="*/ 3 w 8"/>
                <a:gd name="T13" fmla="*/ 29 h 34"/>
                <a:gd name="T14" fmla="*/ 3 w 8"/>
                <a:gd name="T15" fmla="*/ 31 h 34"/>
                <a:gd name="T16" fmla="*/ 7 w 8"/>
                <a:gd name="T17" fmla="*/ 32 h 34"/>
                <a:gd name="T18" fmla="*/ 7 w 8"/>
                <a:gd name="T19" fmla="*/ 25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" h="34">
                  <a:moveTo>
                    <a:pt x="7" y="25"/>
                  </a:moveTo>
                  <a:cubicBezTo>
                    <a:pt x="7" y="18"/>
                    <a:pt x="5" y="10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1" y="8"/>
                    <a:pt x="1" y="12"/>
                    <a:pt x="2" y="17"/>
                  </a:cubicBezTo>
                  <a:cubicBezTo>
                    <a:pt x="2" y="20"/>
                    <a:pt x="3" y="23"/>
                    <a:pt x="3" y="25"/>
                  </a:cubicBezTo>
                  <a:cubicBezTo>
                    <a:pt x="3" y="27"/>
                    <a:pt x="3" y="28"/>
                    <a:pt x="3" y="29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3" y="30"/>
                    <a:pt x="2" y="31"/>
                    <a:pt x="3" y="31"/>
                  </a:cubicBezTo>
                  <a:cubicBezTo>
                    <a:pt x="4" y="33"/>
                    <a:pt x="6" y="34"/>
                    <a:pt x="7" y="32"/>
                  </a:cubicBezTo>
                  <a:cubicBezTo>
                    <a:pt x="8" y="30"/>
                    <a:pt x="8" y="28"/>
                    <a:pt x="7" y="2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22" name="Freeform 34"/>
            <p:cNvSpPr/>
            <p:nvPr/>
          </p:nvSpPr>
          <p:spPr bwMode="auto">
            <a:xfrm>
              <a:off x="217" y="3427"/>
              <a:ext cx="28" cy="110"/>
            </a:xfrm>
            <a:custGeom>
              <a:avLst/>
              <a:gdLst>
                <a:gd name="T0" fmla="*/ 6 w 8"/>
                <a:gd name="T1" fmla="*/ 30 h 37"/>
                <a:gd name="T2" fmla="*/ 6 w 8"/>
                <a:gd name="T3" fmla="*/ 29 h 37"/>
                <a:gd name="T4" fmla="*/ 6 w 8"/>
                <a:gd name="T5" fmla="*/ 20 h 37"/>
                <a:gd name="T6" fmla="*/ 7 w 8"/>
                <a:gd name="T7" fmla="*/ 4 h 37"/>
                <a:gd name="T8" fmla="*/ 3 w 8"/>
                <a:gd name="T9" fmla="*/ 3 h 37"/>
                <a:gd name="T10" fmla="*/ 1 w 8"/>
                <a:gd name="T11" fmla="*/ 20 h 37"/>
                <a:gd name="T12" fmla="*/ 3 w 8"/>
                <a:gd name="T13" fmla="*/ 35 h 37"/>
                <a:gd name="T14" fmla="*/ 7 w 8"/>
                <a:gd name="T15" fmla="*/ 33 h 37"/>
                <a:gd name="T16" fmla="*/ 6 w 8"/>
                <a:gd name="T17" fmla="*/ 3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" h="37">
                  <a:moveTo>
                    <a:pt x="6" y="30"/>
                  </a:moveTo>
                  <a:cubicBezTo>
                    <a:pt x="6" y="30"/>
                    <a:pt x="6" y="29"/>
                    <a:pt x="6" y="29"/>
                  </a:cubicBezTo>
                  <a:cubicBezTo>
                    <a:pt x="5" y="26"/>
                    <a:pt x="6" y="22"/>
                    <a:pt x="6" y="20"/>
                  </a:cubicBezTo>
                  <a:cubicBezTo>
                    <a:pt x="6" y="15"/>
                    <a:pt x="6" y="9"/>
                    <a:pt x="7" y="4"/>
                  </a:cubicBezTo>
                  <a:cubicBezTo>
                    <a:pt x="8" y="1"/>
                    <a:pt x="3" y="0"/>
                    <a:pt x="3" y="3"/>
                  </a:cubicBezTo>
                  <a:cubicBezTo>
                    <a:pt x="2" y="8"/>
                    <a:pt x="1" y="14"/>
                    <a:pt x="1" y="20"/>
                  </a:cubicBezTo>
                  <a:cubicBezTo>
                    <a:pt x="1" y="24"/>
                    <a:pt x="0" y="32"/>
                    <a:pt x="3" y="35"/>
                  </a:cubicBezTo>
                  <a:cubicBezTo>
                    <a:pt x="5" y="37"/>
                    <a:pt x="8" y="35"/>
                    <a:pt x="7" y="33"/>
                  </a:cubicBezTo>
                  <a:cubicBezTo>
                    <a:pt x="7" y="32"/>
                    <a:pt x="6" y="31"/>
                    <a:pt x="6" y="3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23" name="Freeform 35"/>
            <p:cNvSpPr/>
            <p:nvPr/>
          </p:nvSpPr>
          <p:spPr bwMode="auto">
            <a:xfrm>
              <a:off x="217" y="3590"/>
              <a:ext cx="24" cy="92"/>
            </a:xfrm>
            <a:custGeom>
              <a:avLst/>
              <a:gdLst>
                <a:gd name="T0" fmla="*/ 6 w 7"/>
                <a:gd name="T1" fmla="*/ 27 h 31"/>
                <a:gd name="T2" fmla="*/ 5 w 7"/>
                <a:gd name="T3" fmla="*/ 3 h 31"/>
                <a:gd name="T4" fmla="*/ 1 w 7"/>
                <a:gd name="T5" fmla="*/ 3 h 31"/>
                <a:gd name="T6" fmla="*/ 2 w 7"/>
                <a:gd name="T7" fmla="*/ 28 h 31"/>
                <a:gd name="T8" fmla="*/ 6 w 7"/>
                <a:gd name="T9" fmla="*/ 2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1">
                  <a:moveTo>
                    <a:pt x="6" y="27"/>
                  </a:moveTo>
                  <a:cubicBezTo>
                    <a:pt x="4" y="19"/>
                    <a:pt x="5" y="11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11"/>
                    <a:pt x="0" y="20"/>
                    <a:pt x="2" y="28"/>
                  </a:cubicBezTo>
                  <a:cubicBezTo>
                    <a:pt x="2" y="31"/>
                    <a:pt x="7" y="30"/>
                    <a:pt x="6" y="2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24" name="Freeform 36"/>
            <p:cNvSpPr/>
            <p:nvPr/>
          </p:nvSpPr>
          <p:spPr bwMode="auto">
            <a:xfrm>
              <a:off x="217" y="3721"/>
              <a:ext cx="24" cy="95"/>
            </a:xfrm>
            <a:custGeom>
              <a:avLst/>
              <a:gdLst>
                <a:gd name="T0" fmla="*/ 2 w 7"/>
                <a:gd name="T1" fmla="*/ 3 h 32"/>
                <a:gd name="T2" fmla="*/ 1 w 7"/>
                <a:gd name="T3" fmla="*/ 29 h 32"/>
                <a:gd name="T4" fmla="*/ 5 w 7"/>
                <a:gd name="T5" fmla="*/ 29 h 32"/>
                <a:gd name="T6" fmla="*/ 6 w 7"/>
                <a:gd name="T7" fmla="*/ 3 h 32"/>
                <a:gd name="T8" fmla="*/ 2 w 7"/>
                <a:gd name="T9" fmla="*/ 3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2">
                  <a:moveTo>
                    <a:pt x="2" y="3"/>
                  </a:moveTo>
                  <a:cubicBezTo>
                    <a:pt x="0" y="12"/>
                    <a:pt x="1" y="20"/>
                    <a:pt x="1" y="29"/>
                  </a:cubicBezTo>
                  <a:cubicBezTo>
                    <a:pt x="1" y="32"/>
                    <a:pt x="5" y="32"/>
                    <a:pt x="5" y="29"/>
                  </a:cubicBezTo>
                  <a:cubicBezTo>
                    <a:pt x="5" y="20"/>
                    <a:pt x="5" y="12"/>
                    <a:pt x="6" y="3"/>
                  </a:cubicBezTo>
                  <a:cubicBezTo>
                    <a:pt x="7" y="0"/>
                    <a:pt x="2" y="0"/>
                    <a:pt x="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25" name="Freeform 37"/>
            <p:cNvSpPr/>
            <p:nvPr/>
          </p:nvSpPr>
          <p:spPr bwMode="auto">
            <a:xfrm>
              <a:off x="210" y="3842"/>
              <a:ext cx="28" cy="95"/>
            </a:xfrm>
            <a:custGeom>
              <a:avLst/>
              <a:gdLst>
                <a:gd name="T0" fmla="*/ 7 w 8"/>
                <a:gd name="T1" fmla="*/ 28 h 32"/>
                <a:gd name="T2" fmla="*/ 6 w 8"/>
                <a:gd name="T3" fmla="*/ 3 h 32"/>
                <a:gd name="T4" fmla="*/ 1 w 8"/>
                <a:gd name="T5" fmla="*/ 3 h 32"/>
                <a:gd name="T6" fmla="*/ 3 w 8"/>
                <a:gd name="T7" fmla="*/ 29 h 32"/>
                <a:gd name="T8" fmla="*/ 7 w 8"/>
                <a:gd name="T9" fmla="*/ 28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2">
                  <a:moveTo>
                    <a:pt x="7" y="28"/>
                  </a:moveTo>
                  <a:cubicBezTo>
                    <a:pt x="5" y="21"/>
                    <a:pt x="6" y="11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12"/>
                    <a:pt x="0" y="21"/>
                    <a:pt x="3" y="29"/>
                  </a:cubicBezTo>
                  <a:cubicBezTo>
                    <a:pt x="3" y="32"/>
                    <a:pt x="8" y="31"/>
                    <a:pt x="7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26" name="Freeform 38"/>
            <p:cNvSpPr/>
            <p:nvPr/>
          </p:nvSpPr>
          <p:spPr bwMode="auto">
            <a:xfrm>
              <a:off x="217" y="3967"/>
              <a:ext cx="24" cy="56"/>
            </a:xfrm>
            <a:custGeom>
              <a:avLst/>
              <a:gdLst>
                <a:gd name="T0" fmla="*/ 6 w 7"/>
                <a:gd name="T1" fmla="*/ 15 h 19"/>
                <a:gd name="T2" fmla="*/ 5 w 7"/>
                <a:gd name="T3" fmla="*/ 3 h 19"/>
                <a:gd name="T4" fmla="*/ 1 w 7"/>
                <a:gd name="T5" fmla="*/ 3 h 19"/>
                <a:gd name="T6" fmla="*/ 2 w 7"/>
                <a:gd name="T7" fmla="*/ 16 h 19"/>
                <a:gd name="T8" fmla="*/ 6 w 7"/>
                <a:gd name="T9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19">
                  <a:moveTo>
                    <a:pt x="6" y="15"/>
                  </a:moveTo>
                  <a:cubicBezTo>
                    <a:pt x="5" y="11"/>
                    <a:pt x="5" y="7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7"/>
                    <a:pt x="0" y="12"/>
                    <a:pt x="2" y="16"/>
                  </a:cubicBezTo>
                  <a:cubicBezTo>
                    <a:pt x="2" y="19"/>
                    <a:pt x="7" y="17"/>
                    <a:pt x="6" y="1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27" name="Freeform 39"/>
            <p:cNvSpPr/>
            <p:nvPr/>
          </p:nvSpPr>
          <p:spPr bwMode="auto">
            <a:xfrm>
              <a:off x="213" y="4050"/>
              <a:ext cx="28" cy="62"/>
            </a:xfrm>
            <a:custGeom>
              <a:avLst/>
              <a:gdLst>
                <a:gd name="T0" fmla="*/ 7 w 8"/>
                <a:gd name="T1" fmla="*/ 17 h 21"/>
                <a:gd name="T2" fmla="*/ 6 w 8"/>
                <a:gd name="T3" fmla="*/ 4 h 21"/>
                <a:gd name="T4" fmla="*/ 2 w 8"/>
                <a:gd name="T5" fmla="*/ 2 h 21"/>
                <a:gd name="T6" fmla="*/ 3 w 8"/>
                <a:gd name="T7" fmla="*/ 18 h 21"/>
                <a:gd name="T8" fmla="*/ 7 w 8"/>
                <a:gd name="T9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1">
                  <a:moveTo>
                    <a:pt x="7" y="17"/>
                  </a:moveTo>
                  <a:cubicBezTo>
                    <a:pt x="6" y="13"/>
                    <a:pt x="5" y="8"/>
                    <a:pt x="6" y="4"/>
                  </a:cubicBezTo>
                  <a:cubicBezTo>
                    <a:pt x="7" y="1"/>
                    <a:pt x="2" y="0"/>
                    <a:pt x="2" y="2"/>
                  </a:cubicBezTo>
                  <a:cubicBezTo>
                    <a:pt x="0" y="7"/>
                    <a:pt x="1" y="13"/>
                    <a:pt x="3" y="18"/>
                  </a:cubicBezTo>
                  <a:cubicBezTo>
                    <a:pt x="3" y="21"/>
                    <a:pt x="8" y="20"/>
                    <a:pt x="7" y="1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28" name="Freeform 40"/>
            <p:cNvSpPr/>
            <p:nvPr/>
          </p:nvSpPr>
          <p:spPr bwMode="auto">
            <a:xfrm>
              <a:off x="259" y="4100"/>
              <a:ext cx="92" cy="30"/>
            </a:xfrm>
            <a:custGeom>
              <a:avLst/>
              <a:gdLst>
                <a:gd name="T0" fmla="*/ 23 w 26"/>
                <a:gd name="T1" fmla="*/ 5 h 10"/>
                <a:gd name="T2" fmla="*/ 14 w 26"/>
                <a:gd name="T3" fmla="*/ 4 h 10"/>
                <a:gd name="T4" fmla="*/ 5 w 26"/>
                <a:gd name="T5" fmla="*/ 3 h 10"/>
                <a:gd name="T6" fmla="*/ 1 w 26"/>
                <a:gd name="T7" fmla="*/ 5 h 10"/>
                <a:gd name="T8" fmla="*/ 8 w 26"/>
                <a:gd name="T9" fmla="*/ 8 h 10"/>
                <a:gd name="T10" fmla="*/ 22 w 26"/>
                <a:gd name="T11" fmla="*/ 9 h 10"/>
                <a:gd name="T12" fmla="*/ 23 w 26"/>
                <a:gd name="T13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10">
                  <a:moveTo>
                    <a:pt x="23" y="5"/>
                  </a:moveTo>
                  <a:cubicBezTo>
                    <a:pt x="20" y="4"/>
                    <a:pt x="17" y="4"/>
                    <a:pt x="14" y="4"/>
                  </a:cubicBezTo>
                  <a:cubicBezTo>
                    <a:pt x="12" y="4"/>
                    <a:pt x="6" y="5"/>
                    <a:pt x="5" y="3"/>
                  </a:cubicBezTo>
                  <a:cubicBezTo>
                    <a:pt x="4" y="0"/>
                    <a:pt x="0" y="2"/>
                    <a:pt x="1" y="5"/>
                  </a:cubicBezTo>
                  <a:cubicBezTo>
                    <a:pt x="3" y="8"/>
                    <a:pt x="6" y="8"/>
                    <a:pt x="8" y="8"/>
                  </a:cubicBezTo>
                  <a:cubicBezTo>
                    <a:pt x="13" y="9"/>
                    <a:pt x="17" y="9"/>
                    <a:pt x="22" y="9"/>
                  </a:cubicBezTo>
                  <a:cubicBezTo>
                    <a:pt x="25" y="10"/>
                    <a:pt x="26" y="5"/>
                    <a:pt x="2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29" name="Freeform 41"/>
            <p:cNvSpPr/>
            <p:nvPr/>
          </p:nvSpPr>
          <p:spPr bwMode="auto">
            <a:xfrm>
              <a:off x="397" y="4112"/>
              <a:ext cx="84" cy="21"/>
            </a:xfrm>
            <a:custGeom>
              <a:avLst/>
              <a:gdLst>
                <a:gd name="T0" fmla="*/ 21 w 24"/>
                <a:gd name="T1" fmla="*/ 0 h 7"/>
                <a:gd name="T2" fmla="*/ 3 w 24"/>
                <a:gd name="T3" fmla="*/ 2 h 7"/>
                <a:gd name="T4" fmla="*/ 4 w 24"/>
                <a:gd name="T5" fmla="*/ 6 h 7"/>
                <a:gd name="T6" fmla="*/ 21 w 24"/>
                <a:gd name="T7" fmla="*/ 4 h 7"/>
                <a:gd name="T8" fmla="*/ 21 w 24"/>
                <a:gd name="T9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7">
                  <a:moveTo>
                    <a:pt x="21" y="0"/>
                  </a:moveTo>
                  <a:cubicBezTo>
                    <a:pt x="15" y="0"/>
                    <a:pt x="9" y="0"/>
                    <a:pt x="3" y="2"/>
                  </a:cubicBezTo>
                  <a:cubicBezTo>
                    <a:pt x="0" y="3"/>
                    <a:pt x="1" y="7"/>
                    <a:pt x="4" y="6"/>
                  </a:cubicBezTo>
                  <a:cubicBezTo>
                    <a:pt x="10" y="4"/>
                    <a:pt x="16" y="4"/>
                    <a:pt x="21" y="4"/>
                  </a:cubicBezTo>
                  <a:cubicBezTo>
                    <a:pt x="24" y="4"/>
                    <a:pt x="24" y="0"/>
                    <a:pt x="21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30" name="Freeform 42"/>
            <p:cNvSpPr/>
            <p:nvPr/>
          </p:nvSpPr>
          <p:spPr bwMode="auto">
            <a:xfrm>
              <a:off x="520" y="4100"/>
              <a:ext cx="99" cy="24"/>
            </a:xfrm>
            <a:custGeom>
              <a:avLst/>
              <a:gdLst>
                <a:gd name="T0" fmla="*/ 24 w 28"/>
                <a:gd name="T1" fmla="*/ 1 h 8"/>
                <a:gd name="T2" fmla="*/ 4 w 28"/>
                <a:gd name="T3" fmla="*/ 2 h 8"/>
                <a:gd name="T4" fmla="*/ 3 w 28"/>
                <a:gd name="T5" fmla="*/ 6 h 8"/>
                <a:gd name="T6" fmla="*/ 25 w 28"/>
                <a:gd name="T7" fmla="*/ 5 h 8"/>
                <a:gd name="T8" fmla="*/ 24 w 28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24" y="1"/>
                  </a:moveTo>
                  <a:cubicBezTo>
                    <a:pt x="18" y="3"/>
                    <a:pt x="10" y="3"/>
                    <a:pt x="4" y="2"/>
                  </a:cubicBezTo>
                  <a:cubicBezTo>
                    <a:pt x="1" y="1"/>
                    <a:pt x="0" y="6"/>
                    <a:pt x="3" y="6"/>
                  </a:cubicBezTo>
                  <a:cubicBezTo>
                    <a:pt x="10" y="7"/>
                    <a:pt x="18" y="8"/>
                    <a:pt x="25" y="5"/>
                  </a:cubicBezTo>
                  <a:cubicBezTo>
                    <a:pt x="28" y="4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31" name="Freeform 43"/>
            <p:cNvSpPr/>
            <p:nvPr/>
          </p:nvSpPr>
          <p:spPr bwMode="auto">
            <a:xfrm>
              <a:off x="654" y="4106"/>
              <a:ext cx="81" cy="24"/>
            </a:xfrm>
            <a:custGeom>
              <a:avLst/>
              <a:gdLst>
                <a:gd name="T0" fmla="*/ 20 w 23"/>
                <a:gd name="T1" fmla="*/ 0 h 8"/>
                <a:gd name="T2" fmla="*/ 3 w 23"/>
                <a:gd name="T3" fmla="*/ 3 h 8"/>
                <a:gd name="T4" fmla="*/ 5 w 23"/>
                <a:gd name="T5" fmla="*/ 7 h 8"/>
                <a:gd name="T6" fmla="*/ 20 w 23"/>
                <a:gd name="T7" fmla="*/ 4 h 8"/>
                <a:gd name="T8" fmla="*/ 20 w 23"/>
                <a:gd name="T9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8">
                  <a:moveTo>
                    <a:pt x="20" y="0"/>
                  </a:moveTo>
                  <a:cubicBezTo>
                    <a:pt x="14" y="0"/>
                    <a:pt x="8" y="1"/>
                    <a:pt x="3" y="3"/>
                  </a:cubicBezTo>
                  <a:cubicBezTo>
                    <a:pt x="0" y="4"/>
                    <a:pt x="3" y="8"/>
                    <a:pt x="5" y="7"/>
                  </a:cubicBezTo>
                  <a:cubicBezTo>
                    <a:pt x="10" y="5"/>
                    <a:pt x="15" y="4"/>
                    <a:pt x="20" y="4"/>
                  </a:cubicBezTo>
                  <a:cubicBezTo>
                    <a:pt x="23" y="4"/>
                    <a:pt x="23" y="0"/>
                    <a:pt x="20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32" name="Freeform 44"/>
            <p:cNvSpPr/>
            <p:nvPr/>
          </p:nvSpPr>
          <p:spPr bwMode="auto">
            <a:xfrm>
              <a:off x="774" y="4106"/>
              <a:ext cx="88" cy="27"/>
            </a:xfrm>
            <a:custGeom>
              <a:avLst/>
              <a:gdLst>
                <a:gd name="T0" fmla="*/ 21 w 25"/>
                <a:gd name="T1" fmla="*/ 2 h 9"/>
                <a:gd name="T2" fmla="*/ 4 w 25"/>
                <a:gd name="T3" fmla="*/ 1 h 9"/>
                <a:gd name="T4" fmla="*/ 2 w 25"/>
                <a:gd name="T5" fmla="*/ 5 h 9"/>
                <a:gd name="T6" fmla="*/ 23 w 25"/>
                <a:gd name="T7" fmla="*/ 6 h 9"/>
                <a:gd name="T8" fmla="*/ 21 w 25"/>
                <a:gd name="T9" fmla="*/ 2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9">
                  <a:moveTo>
                    <a:pt x="21" y="2"/>
                  </a:moveTo>
                  <a:cubicBezTo>
                    <a:pt x="15" y="4"/>
                    <a:pt x="9" y="3"/>
                    <a:pt x="4" y="1"/>
                  </a:cubicBezTo>
                  <a:cubicBezTo>
                    <a:pt x="1" y="0"/>
                    <a:pt x="0" y="4"/>
                    <a:pt x="2" y="5"/>
                  </a:cubicBezTo>
                  <a:cubicBezTo>
                    <a:pt x="9" y="7"/>
                    <a:pt x="16" y="9"/>
                    <a:pt x="23" y="6"/>
                  </a:cubicBezTo>
                  <a:cubicBezTo>
                    <a:pt x="25" y="5"/>
                    <a:pt x="24" y="1"/>
                    <a:pt x="21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33" name="Freeform 45"/>
            <p:cNvSpPr/>
            <p:nvPr/>
          </p:nvSpPr>
          <p:spPr bwMode="auto">
            <a:xfrm>
              <a:off x="898" y="4109"/>
              <a:ext cx="95" cy="27"/>
            </a:xfrm>
            <a:custGeom>
              <a:avLst/>
              <a:gdLst>
                <a:gd name="T0" fmla="*/ 24 w 27"/>
                <a:gd name="T1" fmla="*/ 2 h 9"/>
                <a:gd name="T2" fmla="*/ 3 w 27"/>
                <a:gd name="T3" fmla="*/ 3 h 9"/>
                <a:gd name="T4" fmla="*/ 5 w 27"/>
                <a:gd name="T5" fmla="*/ 7 h 9"/>
                <a:gd name="T6" fmla="*/ 23 w 27"/>
                <a:gd name="T7" fmla="*/ 6 h 9"/>
                <a:gd name="T8" fmla="*/ 24 w 27"/>
                <a:gd name="T9" fmla="*/ 2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9">
                  <a:moveTo>
                    <a:pt x="24" y="2"/>
                  </a:moveTo>
                  <a:cubicBezTo>
                    <a:pt x="17" y="1"/>
                    <a:pt x="9" y="0"/>
                    <a:pt x="3" y="3"/>
                  </a:cubicBezTo>
                  <a:cubicBezTo>
                    <a:pt x="0" y="5"/>
                    <a:pt x="2" y="9"/>
                    <a:pt x="5" y="7"/>
                  </a:cubicBezTo>
                  <a:cubicBezTo>
                    <a:pt x="10" y="4"/>
                    <a:pt x="17" y="5"/>
                    <a:pt x="23" y="6"/>
                  </a:cubicBezTo>
                  <a:cubicBezTo>
                    <a:pt x="26" y="7"/>
                    <a:pt x="27" y="2"/>
                    <a:pt x="24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34" name="Freeform 46"/>
            <p:cNvSpPr/>
            <p:nvPr/>
          </p:nvSpPr>
          <p:spPr bwMode="auto">
            <a:xfrm>
              <a:off x="1035" y="4100"/>
              <a:ext cx="95" cy="33"/>
            </a:xfrm>
            <a:custGeom>
              <a:avLst/>
              <a:gdLst>
                <a:gd name="T0" fmla="*/ 21 w 27"/>
                <a:gd name="T1" fmla="*/ 2 h 11"/>
                <a:gd name="T2" fmla="*/ 4 w 27"/>
                <a:gd name="T3" fmla="*/ 3 h 11"/>
                <a:gd name="T4" fmla="*/ 3 w 27"/>
                <a:gd name="T5" fmla="*/ 7 h 11"/>
                <a:gd name="T6" fmla="*/ 24 w 27"/>
                <a:gd name="T7" fmla="*/ 6 h 11"/>
                <a:gd name="T8" fmla="*/ 21 w 27"/>
                <a:gd name="T9" fmla="*/ 2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11">
                  <a:moveTo>
                    <a:pt x="21" y="2"/>
                  </a:moveTo>
                  <a:cubicBezTo>
                    <a:pt x="17" y="6"/>
                    <a:pt x="9" y="4"/>
                    <a:pt x="4" y="3"/>
                  </a:cubicBezTo>
                  <a:cubicBezTo>
                    <a:pt x="2" y="2"/>
                    <a:pt x="0" y="7"/>
                    <a:pt x="3" y="7"/>
                  </a:cubicBezTo>
                  <a:cubicBezTo>
                    <a:pt x="10" y="8"/>
                    <a:pt x="18" y="11"/>
                    <a:pt x="24" y="6"/>
                  </a:cubicBezTo>
                  <a:cubicBezTo>
                    <a:pt x="27" y="4"/>
                    <a:pt x="23" y="0"/>
                    <a:pt x="21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35" name="Freeform 47"/>
            <p:cNvSpPr/>
            <p:nvPr/>
          </p:nvSpPr>
          <p:spPr bwMode="auto">
            <a:xfrm>
              <a:off x="1155" y="4097"/>
              <a:ext cx="81" cy="24"/>
            </a:xfrm>
            <a:custGeom>
              <a:avLst/>
              <a:gdLst>
                <a:gd name="T0" fmla="*/ 20 w 23"/>
                <a:gd name="T1" fmla="*/ 1 h 8"/>
                <a:gd name="T2" fmla="*/ 3 w 23"/>
                <a:gd name="T3" fmla="*/ 3 h 8"/>
                <a:gd name="T4" fmla="*/ 4 w 23"/>
                <a:gd name="T5" fmla="*/ 7 h 8"/>
                <a:gd name="T6" fmla="*/ 20 w 23"/>
                <a:gd name="T7" fmla="*/ 5 h 8"/>
                <a:gd name="T8" fmla="*/ 20 w 23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8">
                  <a:moveTo>
                    <a:pt x="20" y="1"/>
                  </a:moveTo>
                  <a:cubicBezTo>
                    <a:pt x="15" y="1"/>
                    <a:pt x="9" y="1"/>
                    <a:pt x="3" y="3"/>
                  </a:cubicBezTo>
                  <a:cubicBezTo>
                    <a:pt x="0" y="3"/>
                    <a:pt x="1" y="8"/>
                    <a:pt x="4" y="7"/>
                  </a:cubicBezTo>
                  <a:cubicBezTo>
                    <a:pt x="9" y="6"/>
                    <a:pt x="15" y="5"/>
                    <a:pt x="20" y="5"/>
                  </a:cubicBezTo>
                  <a:cubicBezTo>
                    <a:pt x="23" y="5"/>
                    <a:pt x="23" y="0"/>
                    <a:pt x="20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36" name="Freeform 48"/>
            <p:cNvSpPr/>
            <p:nvPr/>
          </p:nvSpPr>
          <p:spPr bwMode="auto">
            <a:xfrm>
              <a:off x="1275" y="4100"/>
              <a:ext cx="99" cy="18"/>
            </a:xfrm>
            <a:custGeom>
              <a:avLst/>
              <a:gdLst>
                <a:gd name="T0" fmla="*/ 24 w 28"/>
                <a:gd name="T1" fmla="*/ 1 h 6"/>
                <a:gd name="T2" fmla="*/ 3 w 28"/>
                <a:gd name="T3" fmla="*/ 2 h 6"/>
                <a:gd name="T4" fmla="*/ 3 w 28"/>
                <a:gd name="T5" fmla="*/ 6 h 6"/>
                <a:gd name="T6" fmla="*/ 25 w 28"/>
                <a:gd name="T7" fmla="*/ 5 h 6"/>
                <a:gd name="T8" fmla="*/ 24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4" y="1"/>
                  </a:moveTo>
                  <a:cubicBezTo>
                    <a:pt x="17" y="2"/>
                    <a:pt x="10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8" y="6"/>
                    <a:pt x="25" y="5"/>
                  </a:cubicBezTo>
                  <a:cubicBezTo>
                    <a:pt x="28" y="5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37" name="Freeform 49"/>
            <p:cNvSpPr/>
            <p:nvPr/>
          </p:nvSpPr>
          <p:spPr bwMode="auto">
            <a:xfrm>
              <a:off x="1420" y="4106"/>
              <a:ext cx="95" cy="18"/>
            </a:xfrm>
            <a:custGeom>
              <a:avLst/>
              <a:gdLst>
                <a:gd name="T0" fmla="*/ 24 w 27"/>
                <a:gd name="T1" fmla="*/ 0 h 6"/>
                <a:gd name="T2" fmla="*/ 3 w 27"/>
                <a:gd name="T3" fmla="*/ 1 h 6"/>
                <a:gd name="T4" fmla="*/ 3 w 27"/>
                <a:gd name="T5" fmla="*/ 5 h 6"/>
                <a:gd name="T6" fmla="*/ 24 w 27"/>
                <a:gd name="T7" fmla="*/ 4 h 6"/>
                <a:gd name="T8" fmla="*/ 24 w 27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24" y="0"/>
                  </a:moveTo>
                  <a:cubicBezTo>
                    <a:pt x="17" y="0"/>
                    <a:pt x="10" y="0"/>
                    <a:pt x="3" y="1"/>
                  </a:cubicBezTo>
                  <a:cubicBezTo>
                    <a:pt x="1" y="1"/>
                    <a:pt x="0" y="6"/>
                    <a:pt x="3" y="5"/>
                  </a:cubicBezTo>
                  <a:cubicBezTo>
                    <a:pt x="10" y="4"/>
                    <a:pt x="17" y="4"/>
                    <a:pt x="24" y="4"/>
                  </a:cubicBezTo>
                  <a:cubicBezTo>
                    <a:pt x="27" y="4"/>
                    <a:pt x="27" y="0"/>
                    <a:pt x="24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38" name="Freeform 50"/>
            <p:cNvSpPr/>
            <p:nvPr/>
          </p:nvSpPr>
          <p:spPr bwMode="auto">
            <a:xfrm>
              <a:off x="1554" y="4103"/>
              <a:ext cx="88" cy="18"/>
            </a:xfrm>
            <a:custGeom>
              <a:avLst/>
              <a:gdLst>
                <a:gd name="T0" fmla="*/ 22 w 25"/>
                <a:gd name="T1" fmla="*/ 0 h 6"/>
                <a:gd name="T2" fmla="*/ 3 w 25"/>
                <a:gd name="T3" fmla="*/ 1 h 6"/>
                <a:gd name="T4" fmla="*/ 4 w 25"/>
                <a:gd name="T5" fmla="*/ 5 h 6"/>
                <a:gd name="T6" fmla="*/ 22 w 25"/>
                <a:gd name="T7" fmla="*/ 4 h 6"/>
                <a:gd name="T8" fmla="*/ 22 w 2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22" y="0"/>
                  </a:moveTo>
                  <a:cubicBezTo>
                    <a:pt x="16" y="0"/>
                    <a:pt x="9" y="0"/>
                    <a:pt x="3" y="1"/>
                  </a:cubicBezTo>
                  <a:cubicBezTo>
                    <a:pt x="0" y="1"/>
                    <a:pt x="1" y="6"/>
                    <a:pt x="4" y="5"/>
                  </a:cubicBezTo>
                  <a:cubicBezTo>
                    <a:pt x="10" y="4"/>
                    <a:pt x="16" y="4"/>
                    <a:pt x="22" y="4"/>
                  </a:cubicBezTo>
                  <a:cubicBezTo>
                    <a:pt x="25" y="4"/>
                    <a:pt x="25" y="0"/>
                    <a:pt x="22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39" name="Freeform 51"/>
            <p:cNvSpPr/>
            <p:nvPr/>
          </p:nvSpPr>
          <p:spPr bwMode="auto">
            <a:xfrm>
              <a:off x="1681" y="4106"/>
              <a:ext cx="91" cy="21"/>
            </a:xfrm>
            <a:custGeom>
              <a:avLst/>
              <a:gdLst>
                <a:gd name="T0" fmla="*/ 23 w 26"/>
                <a:gd name="T1" fmla="*/ 0 h 7"/>
                <a:gd name="T2" fmla="*/ 3 w 26"/>
                <a:gd name="T3" fmla="*/ 2 h 7"/>
                <a:gd name="T4" fmla="*/ 4 w 26"/>
                <a:gd name="T5" fmla="*/ 6 h 7"/>
                <a:gd name="T6" fmla="*/ 23 w 26"/>
                <a:gd name="T7" fmla="*/ 4 h 7"/>
                <a:gd name="T8" fmla="*/ 23 w 26"/>
                <a:gd name="T9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">
                  <a:moveTo>
                    <a:pt x="23" y="0"/>
                  </a:moveTo>
                  <a:cubicBezTo>
                    <a:pt x="16" y="0"/>
                    <a:pt x="9" y="1"/>
                    <a:pt x="3" y="2"/>
                  </a:cubicBezTo>
                  <a:cubicBezTo>
                    <a:pt x="0" y="2"/>
                    <a:pt x="1" y="7"/>
                    <a:pt x="4" y="6"/>
                  </a:cubicBezTo>
                  <a:cubicBezTo>
                    <a:pt x="10" y="5"/>
                    <a:pt x="17" y="4"/>
                    <a:pt x="23" y="4"/>
                  </a:cubicBezTo>
                  <a:cubicBezTo>
                    <a:pt x="26" y="4"/>
                    <a:pt x="26" y="0"/>
                    <a:pt x="23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40" name="Freeform 52"/>
            <p:cNvSpPr/>
            <p:nvPr/>
          </p:nvSpPr>
          <p:spPr bwMode="auto">
            <a:xfrm>
              <a:off x="1829" y="4103"/>
              <a:ext cx="99" cy="18"/>
            </a:xfrm>
            <a:custGeom>
              <a:avLst/>
              <a:gdLst>
                <a:gd name="T0" fmla="*/ 26 w 28"/>
                <a:gd name="T1" fmla="*/ 1 h 6"/>
                <a:gd name="T2" fmla="*/ 3 w 28"/>
                <a:gd name="T3" fmla="*/ 2 h 6"/>
                <a:gd name="T4" fmla="*/ 3 w 28"/>
                <a:gd name="T5" fmla="*/ 6 h 6"/>
                <a:gd name="T6" fmla="*/ 26 w 28"/>
                <a:gd name="T7" fmla="*/ 5 h 6"/>
                <a:gd name="T8" fmla="*/ 26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6" y="1"/>
                  </a:moveTo>
                  <a:cubicBezTo>
                    <a:pt x="18" y="0"/>
                    <a:pt x="11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8" y="4"/>
                    <a:pt x="26" y="5"/>
                  </a:cubicBezTo>
                  <a:cubicBezTo>
                    <a:pt x="28" y="6"/>
                    <a:pt x="28" y="1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41" name="Freeform 53"/>
            <p:cNvSpPr/>
            <p:nvPr/>
          </p:nvSpPr>
          <p:spPr bwMode="auto">
            <a:xfrm>
              <a:off x="1952" y="4094"/>
              <a:ext cx="106" cy="24"/>
            </a:xfrm>
            <a:custGeom>
              <a:avLst/>
              <a:gdLst>
                <a:gd name="T0" fmla="*/ 26 w 30"/>
                <a:gd name="T1" fmla="*/ 2 h 8"/>
                <a:gd name="T2" fmla="*/ 15 w 30"/>
                <a:gd name="T3" fmla="*/ 2 h 8"/>
                <a:gd name="T4" fmla="*/ 5 w 30"/>
                <a:gd name="T5" fmla="*/ 1 h 8"/>
                <a:gd name="T6" fmla="*/ 3 w 30"/>
                <a:gd name="T7" fmla="*/ 5 h 8"/>
                <a:gd name="T8" fmla="*/ 13 w 30"/>
                <a:gd name="T9" fmla="*/ 7 h 8"/>
                <a:gd name="T10" fmla="*/ 27 w 30"/>
                <a:gd name="T11" fmla="*/ 6 h 8"/>
                <a:gd name="T12" fmla="*/ 26 w 30"/>
                <a:gd name="T13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8">
                  <a:moveTo>
                    <a:pt x="26" y="2"/>
                  </a:moveTo>
                  <a:cubicBezTo>
                    <a:pt x="22" y="3"/>
                    <a:pt x="19" y="3"/>
                    <a:pt x="15" y="2"/>
                  </a:cubicBezTo>
                  <a:cubicBezTo>
                    <a:pt x="12" y="2"/>
                    <a:pt x="8" y="2"/>
                    <a:pt x="5" y="1"/>
                  </a:cubicBezTo>
                  <a:cubicBezTo>
                    <a:pt x="3" y="0"/>
                    <a:pt x="0" y="4"/>
                    <a:pt x="3" y="5"/>
                  </a:cubicBezTo>
                  <a:cubicBezTo>
                    <a:pt x="6" y="6"/>
                    <a:pt x="10" y="6"/>
                    <a:pt x="13" y="7"/>
                  </a:cubicBezTo>
                  <a:cubicBezTo>
                    <a:pt x="18" y="7"/>
                    <a:pt x="23" y="8"/>
                    <a:pt x="27" y="6"/>
                  </a:cubicBezTo>
                  <a:cubicBezTo>
                    <a:pt x="30" y="5"/>
                    <a:pt x="29" y="1"/>
                    <a:pt x="26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42" name="Freeform 54"/>
            <p:cNvSpPr/>
            <p:nvPr/>
          </p:nvSpPr>
          <p:spPr bwMode="auto">
            <a:xfrm>
              <a:off x="2104" y="4100"/>
              <a:ext cx="127" cy="24"/>
            </a:xfrm>
            <a:custGeom>
              <a:avLst/>
              <a:gdLst>
                <a:gd name="T0" fmla="*/ 34 w 36"/>
                <a:gd name="T1" fmla="*/ 3 h 8"/>
                <a:gd name="T2" fmla="*/ 3 w 36"/>
                <a:gd name="T3" fmla="*/ 2 h 8"/>
                <a:gd name="T4" fmla="*/ 3 w 36"/>
                <a:gd name="T5" fmla="*/ 6 h 8"/>
                <a:gd name="T6" fmla="*/ 32 w 36"/>
                <a:gd name="T7" fmla="*/ 7 h 8"/>
                <a:gd name="T8" fmla="*/ 34 w 36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8">
                  <a:moveTo>
                    <a:pt x="34" y="3"/>
                  </a:moveTo>
                  <a:cubicBezTo>
                    <a:pt x="24" y="0"/>
                    <a:pt x="14" y="1"/>
                    <a:pt x="3" y="2"/>
                  </a:cubicBezTo>
                  <a:cubicBezTo>
                    <a:pt x="1" y="2"/>
                    <a:pt x="0" y="7"/>
                    <a:pt x="3" y="6"/>
                  </a:cubicBezTo>
                  <a:cubicBezTo>
                    <a:pt x="13" y="5"/>
                    <a:pt x="23" y="4"/>
                    <a:pt x="32" y="7"/>
                  </a:cubicBezTo>
                  <a:cubicBezTo>
                    <a:pt x="35" y="8"/>
                    <a:pt x="36" y="4"/>
                    <a:pt x="34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43" name="Freeform 55"/>
            <p:cNvSpPr/>
            <p:nvPr/>
          </p:nvSpPr>
          <p:spPr bwMode="auto">
            <a:xfrm>
              <a:off x="2280" y="4100"/>
              <a:ext cx="106" cy="15"/>
            </a:xfrm>
            <a:custGeom>
              <a:avLst/>
              <a:gdLst>
                <a:gd name="T0" fmla="*/ 27 w 30"/>
                <a:gd name="T1" fmla="*/ 1 h 5"/>
                <a:gd name="T2" fmla="*/ 3 w 30"/>
                <a:gd name="T3" fmla="*/ 0 h 5"/>
                <a:gd name="T4" fmla="*/ 3 w 30"/>
                <a:gd name="T5" fmla="*/ 4 h 5"/>
                <a:gd name="T6" fmla="*/ 27 w 30"/>
                <a:gd name="T7" fmla="*/ 5 h 5"/>
                <a:gd name="T8" fmla="*/ 27 w 30"/>
                <a:gd name="T9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5">
                  <a:moveTo>
                    <a:pt x="27" y="1"/>
                  </a:moveTo>
                  <a:cubicBezTo>
                    <a:pt x="19" y="1"/>
                    <a:pt x="11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11" y="4"/>
                    <a:pt x="19" y="5"/>
                    <a:pt x="27" y="5"/>
                  </a:cubicBezTo>
                  <a:cubicBezTo>
                    <a:pt x="30" y="5"/>
                    <a:pt x="30" y="1"/>
                    <a:pt x="27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44" name="Freeform 56"/>
            <p:cNvSpPr/>
            <p:nvPr/>
          </p:nvSpPr>
          <p:spPr bwMode="auto">
            <a:xfrm>
              <a:off x="2414" y="4097"/>
              <a:ext cx="103" cy="30"/>
            </a:xfrm>
            <a:custGeom>
              <a:avLst/>
              <a:gdLst>
                <a:gd name="T0" fmla="*/ 24 w 29"/>
                <a:gd name="T1" fmla="*/ 1 h 10"/>
                <a:gd name="T2" fmla="*/ 4 w 29"/>
                <a:gd name="T3" fmla="*/ 3 h 10"/>
                <a:gd name="T4" fmla="*/ 2 w 29"/>
                <a:gd name="T5" fmla="*/ 7 h 10"/>
                <a:gd name="T6" fmla="*/ 26 w 29"/>
                <a:gd name="T7" fmla="*/ 5 h 10"/>
                <a:gd name="T8" fmla="*/ 24 w 29"/>
                <a:gd name="T9" fmla="*/ 1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0">
                  <a:moveTo>
                    <a:pt x="24" y="1"/>
                  </a:moveTo>
                  <a:cubicBezTo>
                    <a:pt x="18" y="2"/>
                    <a:pt x="10" y="5"/>
                    <a:pt x="4" y="3"/>
                  </a:cubicBezTo>
                  <a:cubicBezTo>
                    <a:pt x="1" y="2"/>
                    <a:pt x="0" y="6"/>
                    <a:pt x="2" y="7"/>
                  </a:cubicBezTo>
                  <a:cubicBezTo>
                    <a:pt x="10" y="10"/>
                    <a:pt x="18" y="6"/>
                    <a:pt x="26" y="5"/>
                  </a:cubicBezTo>
                  <a:cubicBezTo>
                    <a:pt x="29" y="5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45" name="Freeform 57"/>
            <p:cNvSpPr/>
            <p:nvPr/>
          </p:nvSpPr>
          <p:spPr bwMode="auto">
            <a:xfrm>
              <a:off x="2534" y="4097"/>
              <a:ext cx="120" cy="21"/>
            </a:xfrm>
            <a:custGeom>
              <a:avLst/>
              <a:gdLst>
                <a:gd name="T0" fmla="*/ 31 w 34"/>
                <a:gd name="T1" fmla="*/ 2 h 7"/>
                <a:gd name="T2" fmla="*/ 3 w 34"/>
                <a:gd name="T3" fmla="*/ 2 h 7"/>
                <a:gd name="T4" fmla="*/ 3 w 34"/>
                <a:gd name="T5" fmla="*/ 6 h 7"/>
                <a:gd name="T6" fmla="*/ 29 w 34"/>
                <a:gd name="T7" fmla="*/ 6 h 7"/>
                <a:gd name="T8" fmla="*/ 31 w 34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7">
                  <a:moveTo>
                    <a:pt x="31" y="2"/>
                  </a:moveTo>
                  <a:cubicBezTo>
                    <a:pt x="21" y="0"/>
                    <a:pt x="12" y="0"/>
                    <a:pt x="3" y="2"/>
                  </a:cubicBezTo>
                  <a:cubicBezTo>
                    <a:pt x="0" y="2"/>
                    <a:pt x="0" y="7"/>
                    <a:pt x="3" y="6"/>
                  </a:cubicBezTo>
                  <a:cubicBezTo>
                    <a:pt x="12" y="5"/>
                    <a:pt x="21" y="4"/>
                    <a:pt x="29" y="6"/>
                  </a:cubicBezTo>
                  <a:cubicBezTo>
                    <a:pt x="32" y="7"/>
                    <a:pt x="34" y="2"/>
                    <a:pt x="31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46" name="Freeform 58"/>
            <p:cNvSpPr/>
            <p:nvPr/>
          </p:nvSpPr>
          <p:spPr bwMode="auto">
            <a:xfrm>
              <a:off x="2682" y="4103"/>
              <a:ext cx="110" cy="21"/>
            </a:xfrm>
            <a:custGeom>
              <a:avLst/>
              <a:gdLst>
                <a:gd name="T0" fmla="*/ 26 w 31"/>
                <a:gd name="T1" fmla="*/ 1 h 7"/>
                <a:gd name="T2" fmla="*/ 4 w 31"/>
                <a:gd name="T3" fmla="*/ 1 h 7"/>
                <a:gd name="T4" fmla="*/ 3 w 31"/>
                <a:gd name="T5" fmla="*/ 5 h 7"/>
                <a:gd name="T6" fmla="*/ 28 w 31"/>
                <a:gd name="T7" fmla="*/ 5 h 7"/>
                <a:gd name="T8" fmla="*/ 26 w 31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6" y="1"/>
                  </a:moveTo>
                  <a:cubicBezTo>
                    <a:pt x="19" y="2"/>
                    <a:pt x="12" y="3"/>
                    <a:pt x="4" y="1"/>
                  </a:cubicBezTo>
                  <a:cubicBezTo>
                    <a:pt x="2" y="0"/>
                    <a:pt x="0" y="4"/>
                    <a:pt x="3" y="5"/>
                  </a:cubicBezTo>
                  <a:cubicBezTo>
                    <a:pt x="11" y="7"/>
                    <a:pt x="20" y="6"/>
                    <a:pt x="28" y="5"/>
                  </a:cubicBezTo>
                  <a:cubicBezTo>
                    <a:pt x="31" y="5"/>
                    <a:pt x="29" y="0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47" name="Freeform 59"/>
            <p:cNvSpPr/>
            <p:nvPr/>
          </p:nvSpPr>
          <p:spPr bwMode="auto">
            <a:xfrm>
              <a:off x="2848" y="4094"/>
              <a:ext cx="102" cy="24"/>
            </a:xfrm>
            <a:custGeom>
              <a:avLst/>
              <a:gdLst>
                <a:gd name="T0" fmla="*/ 26 w 29"/>
                <a:gd name="T1" fmla="*/ 3 h 8"/>
                <a:gd name="T2" fmla="*/ 3 w 29"/>
                <a:gd name="T3" fmla="*/ 3 h 8"/>
                <a:gd name="T4" fmla="*/ 3 w 29"/>
                <a:gd name="T5" fmla="*/ 7 h 8"/>
                <a:gd name="T6" fmla="*/ 25 w 29"/>
                <a:gd name="T7" fmla="*/ 7 h 8"/>
                <a:gd name="T8" fmla="*/ 26 w 29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8">
                  <a:moveTo>
                    <a:pt x="26" y="3"/>
                  </a:moveTo>
                  <a:cubicBezTo>
                    <a:pt x="18" y="0"/>
                    <a:pt x="11" y="2"/>
                    <a:pt x="3" y="3"/>
                  </a:cubicBezTo>
                  <a:cubicBezTo>
                    <a:pt x="0" y="3"/>
                    <a:pt x="0" y="7"/>
                    <a:pt x="3" y="7"/>
                  </a:cubicBezTo>
                  <a:cubicBezTo>
                    <a:pt x="11" y="7"/>
                    <a:pt x="18" y="4"/>
                    <a:pt x="25" y="7"/>
                  </a:cubicBezTo>
                  <a:cubicBezTo>
                    <a:pt x="28" y="8"/>
                    <a:pt x="29" y="4"/>
                    <a:pt x="26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48" name="Freeform 60"/>
            <p:cNvSpPr/>
            <p:nvPr/>
          </p:nvSpPr>
          <p:spPr bwMode="auto">
            <a:xfrm>
              <a:off x="2993" y="4103"/>
              <a:ext cx="81" cy="12"/>
            </a:xfrm>
            <a:custGeom>
              <a:avLst/>
              <a:gdLst>
                <a:gd name="T0" fmla="*/ 20 w 23"/>
                <a:gd name="T1" fmla="*/ 0 h 4"/>
                <a:gd name="T2" fmla="*/ 3 w 23"/>
                <a:gd name="T3" fmla="*/ 0 h 4"/>
                <a:gd name="T4" fmla="*/ 3 w 23"/>
                <a:gd name="T5" fmla="*/ 4 h 4"/>
                <a:gd name="T6" fmla="*/ 20 w 23"/>
                <a:gd name="T7" fmla="*/ 4 h 4"/>
                <a:gd name="T8" fmla="*/ 20 w 23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4">
                  <a:moveTo>
                    <a:pt x="20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3" y="4"/>
                    <a:pt x="23" y="0"/>
                    <a:pt x="20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49" name="Freeform 61"/>
            <p:cNvSpPr/>
            <p:nvPr/>
          </p:nvSpPr>
          <p:spPr bwMode="auto">
            <a:xfrm>
              <a:off x="3155" y="4100"/>
              <a:ext cx="88" cy="24"/>
            </a:xfrm>
            <a:custGeom>
              <a:avLst/>
              <a:gdLst>
                <a:gd name="T0" fmla="*/ 22 w 25"/>
                <a:gd name="T1" fmla="*/ 3 h 8"/>
                <a:gd name="T2" fmla="*/ 3 w 25"/>
                <a:gd name="T3" fmla="*/ 3 h 8"/>
                <a:gd name="T4" fmla="*/ 5 w 25"/>
                <a:gd name="T5" fmla="*/ 7 h 8"/>
                <a:gd name="T6" fmla="*/ 21 w 25"/>
                <a:gd name="T7" fmla="*/ 7 h 8"/>
                <a:gd name="T8" fmla="*/ 22 w 25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8">
                  <a:moveTo>
                    <a:pt x="22" y="3"/>
                  </a:moveTo>
                  <a:cubicBezTo>
                    <a:pt x="16" y="2"/>
                    <a:pt x="9" y="0"/>
                    <a:pt x="3" y="3"/>
                  </a:cubicBezTo>
                  <a:cubicBezTo>
                    <a:pt x="0" y="4"/>
                    <a:pt x="2" y="8"/>
                    <a:pt x="5" y="7"/>
                  </a:cubicBezTo>
                  <a:cubicBezTo>
                    <a:pt x="10" y="5"/>
                    <a:pt x="16" y="6"/>
                    <a:pt x="21" y="7"/>
                  </a:cubicBezTo>
                  <a:cubicBezTo>
                    <a:pt x="24" y="8"/>
                    <a:pt x="25" y="3"/>
                    <a:pt x="2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50" name="Freeform 62"/>
            <p:cNvSpPr/>
            <p:nvPr/>
          </p:nvSpPr>
          <p:spPr bwMode="auto">
            <a:xfrm>
              <a:off x="3300" y="4106"/>
              <a:ext cx="109" cy="18"/>
            </a:xfrm>
            <a:custGeom>
              <a:avLst/>
              <a:gdLst>
                <a:gd name="T0" fmla="*/ 28 w 31"/>
                <a:gd name="T1" fmla="*/ 0 h 6"/>
                <a:gd name="T2" fmla="*/ 3 w 31"/>
                <a:gd name="T3" fmla="*/ 1 h 6"/>
                <a:gd name="T4" fmla="*/ 3 w 31"/>
                <a:gd name="T5" fmla="*/ 5 h 6"/>
                <a:gd name="T6" fmla="*/ 28 w 31"/>
                <a:gd name="T7" fmla="*/ 4 h 6"/>
                <a:gd name="T8" fmla="*/ 28 w 3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">
                  <a:moveTo>
                    <a:pt x="28" y="0"/>
                  </a:moveTo>
                  <a:cubicBezTo>
                    <a:pt x="20" y="0"/>
                    <a:pt x="11" y="0"/>
                    <a:pt x="3" y="1"/>
                  </a:cubicBezTo>
                  <a:cubicBezTo>
                    <a:pt x="0" y="1"/>
                    <a:pt x="0" y="6"/>
                    <a:pt x="3" y="5"/>
                  </a:cubicBezTo>
                  <a:cubicBezTo>
                    <a:pt x="11" y="4"/>
                    <a:pt x="20" y="4"/>
                    <a:pt x="28" y="4"/>
                  </a:cubicBezTo>
                  <a:cubicBezTo>
                    <a:pt x="31" y="4"/>
                    <a:pt x="31" y="0"/>
                    <a:pt x="28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51" name="Freeform 63"/>
            <p:cNvSpPr/>
            <p:nvPr/>
          </p:nvSpPr>
          <p:spPr bwMode="auto">
            <a:xfrm>
              <a:off x="3434" y="4100"/>
              <a:ext cx="99" cy="24"/>
            </a:xfrm>
            <a:custGeom>
              <a:avLst/>
              <a:gdLst>
                <a:gd name="T0" fmla="*/ 24 w 28"/>
                <a:gd name="T1" fmla="*/ 1 h 8"/>
                <a:gd name="T2" fmla="*/ 4 w 28"/>
                <a:gd name="T3" fmla="*/ 2 h 8"/>
                <a:gd name="T4" fmla="*/ 3 w 28"/>
                <a:gd name="T5" fmla="*/ 6 h 8"/>
                <a:gd name="T6" fmla="*/ 26 w 28"/>
                <a:gd name="T7" fmla="*/ 5 h 8"/>
                <a:gd name="T8" fmla="*/ 24 w 28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24" y="1"/>
                  </a:moveTo>
                  <a:cubicBezTo>
                    <a:pt x="18" y="2"/>
                    <a:pt x="11" y="4"/>
                    <a:pt x="4" y="2"/>
                  </a:cubicBezTo>
                  <a:cubicBezTo>
                    <a:pt x="2" y="1"/>
                    <a:pt x="0" y="5"/>
                    <a:pt x="3" y="6"/>
                  </a:cubicBezTo>
                  <a:cubicBezTo>
                    <a:pt x="11" y="8"/>
                    <a:pt x="18" y="6"/>
                    <a:pt x="26" y="5"/>
                  </a:cubicBezTo>
                  <a:cubicBezTo>
                    <a:pt x="28" y="5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52" name="Freeform 64"/>
            <p:cNvSpPr/>
            <p:nvPr/>
          </p:nvSpPr>
          <p:spPr bwMode="auto">
            <a:xfrm>
              <a:off x="3564" y="4097"/>
              <a:ext cx="103" cy="21"/>
            </a:xfrm>
            <a:custGeom>
              <a:avLst/>
              <a:gdLst>
                <a:gd name="T0" fmla="*/ 26 w 29"/>
                <a:gd name="T1" fmla="*/ 3 h 7"/>
                <a:gd name="T2" fmla="*/ 4 w 29"/>
                <a:gd name="T3" fmla="*/ 1 h 7"/>
                <a:gd name="T4" fmla="*/ 3 w 29"/>
                <a:gd name="T5" fmla="*/ 5 h 7"/>
                <a:gd name="T6" fmla="*/ 26 w 29"/>
                <a:gd name="T7" fmla="*/ 7 h 7"/>
                <a:gd name="T8" fmla="*/ 26 w 29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7">
                  <a:moveTo>
                    <a:pt x="26" y="3"/>
                  </a:moveTo>
                  <a:cubicBezTo>
                    <a:pt x="19" y="3"/>
                    <a:pt x="11" y="3"/>
                    <a:pt x="4" y="1"/>
                  </a:cubicBezTo>
                  <a:cubicBezTo>
                    <a:pt x="2" y="0"/>
                    <a:pt x="0" y="4"/>
                    <a:pt x="3" y="5"/>
                  </a:cubicBezTo>
                  <a:cubicBezTo>
                    <a:pt x="10" y="7"/>
                    <a:pt x="19" y="7"/>
                    <a:pt x="26" y="7"/>
                  </a:cubicBezTo>
                  <a:cubicBezTo>
                    <a:pt x="29" y="7"/>
                    <a:pt x="29" y="3"/>
                    <a:pt x="26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53" name="Freeform 65"/>
            <p:cNvSpPr/>
            <p:nvPr/>
          </p:nvSpPr>
          <p:spPr bwMode="auto">
            <a:xfrm>
              <a:off x="3698" y="4094"/>
              <a:ext cx="106" cy="18"/>
            </a:xfrm>
            <a:custGeom>
              <a:avLst/>
              <a:gdLst>
                <a:gd name="T0" fmla="*/ 27 w 30"/>
                <a:gd name="T1" fmla="*/ 1 h 6"/>
                <a:gd name="T2" fmla="*/ 3 w 30"/>
                <a:gd name="T3" fmla="*/ 2 h 6"/>
                <a:gd name="T4" fmla="*/ 3 w 30"/>
                <a:gd name="T5" fmla="*/ 6 h 6"/>
                <a:gd name="T6" fmla="*/ 27 w 30"/>
                <a:gd name="T7" fmla="*/ 5 h 6"/>
                <a:gd name="T8" fmla="*/ 27 w 30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27" y="1"/>
                  </a:moveTo>
                  <a:cubicBezTo>
                    <a:pt x="19" y="1"/>
                    <a:pt x="11" y="1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9" y="5"/>
                    <a:pt x="27" y="5"/>
                  </a:cubicBezTo>
                  <a:cubicBezTo>
                    <a:pt x="30" y="5"/>
                    <a:pt x="30" y="0"/>
                    <a:pt x="27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54" name="Freeform 66"/>
            <p:cNvSpPr/>
            <p:nvPr/>
          </p:nvSpPr>
          <p:spPr bwMode="auto">
            <a:xfrm>
              <a:off x="3846" y="4103"/>
              <a:ext cx="85" cy="18"/>
            </a:xfrm>
            <a:custGeom>
              <a:avLst/>
              <a:gdLst>
                <a:gd name="T0" fmla="*/ 21 w 24"/>
                <a:gd name="T1" fmla="*/ 1 h 6"/>
                <a:gd name="T2" fmla="*/ 3 w 24"/>
                <a:gd name="T3" fmla="*/ 0 h 6"/>
                <a:gd name="T4" fmla="*/ 3 w 24"/>
                <a:gd name="T5" fmla="*/ 4 h 6"/>
                <a:gd name="T6" fmla="*/ 20 w 24"/>
                <a:gd name="T7" fmla="*/ 5 h 6"/>
                <a:gd name="T8" fmla="*/ 21 w 24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21" y="1"/>
                  </a:moveTo>
                  <a:cubicBezTo>
                    <a:pt x="15" y="0"/>
                    <a:pt x="9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9" y="4"/>
                    <a:pt x="14" y="4"/>
                    <a:pt x="20" y="5"/>
                  </a:cubicBezTo>
                  <a:cubicBezTo>
                    <a:pt x="23" y="6"/>
                    <a:pt x="24" y="1"/>
                    <a:pt x="21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55" name="Freeform 67"/>
            <p:cNvSpPr/>
            <p:nvPr/>
          </p:nvSpPr>
          <p:spPr bwMode="auto">
            <a:xfrm>
              <a:off x="3977" y="4094"/>
              <a:ext cx="109" cy="24"/>
            </a:xfrm>
            <a:custGeom>
              <a:avLst/>
              <a:gdLst>
                <a:gd name="T0" fmla="*/ 28 w 31"/>
                <a:gd name="T1" fmla="*/ 2 h 8"/>
                <a:gd name="T2" fmla="*/ 3 w 31"/>
                <a:gd name="T3" fmla="*/ 3 h 8"/>
                <a:gd name="T4" fmla="*/ 4 w 31"/>
                <a:gd name="T5" fmla="*/ 7 h 8"/>
                <a:gd name="T6" fmla="*/ 28 w 31"/>
                <a:gd name="T7" fmla="*/ 6 h 8"/>
                <a:gd name="T8" fmla="*/ 28 w 31"/>
                <a:gd name="T9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8">
                  <a:moveTo>
                    <a:pt x="28" y="2"/>
                  </a:moveTo>
                  <a:cubicBezTo>
                    <a:pt x="20" y="2"/>
                    <a:pt x="11" y="0"/>
                    <a:pt x="3" y="3"/>
                  </a:cubicBezTo>
                  <a:cubicBezTo>
                    <a:pt x="0" y="4"/>
                    <a:pt x="2" y="8"/>
                    <a:pt x="4" y="7"/>
                  </a:cubicBezTo>
                  <a:cubicBezTo>
                    <a:pt x="12" y="5"/>
                    <a:pt x="20" y="6"/>
                    <a:pt x="28" y="6"/>
                  </a:cubicBezTo>
                  <a:cubicBezTo>
                    <a:pt x="31" y="6"/>
                    <a:pt x="31" y="2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56" name="Freeform 68"/>
            <p:cNvSpPr/>
            <p:nvPr/>
          </p:nvSpPr>
          <p:spPr bwMode="auto">
            <a:xfrm>
              <a:off x="4129" y="4092"/>
              <a:ext cx="102" cy="17"/>
            </a:xfrm>
            <a:custGeom>
              <a:avLst/>
              <a:gdLst>
                <a:gd name="T0" fmla="*/ 25 w 29"/>
                <a:gd name="T1" fmla="*/ 1 h 6"/>
                <a:gd name="T2" fmla="*/ 3 w 29"/>
                <a:gd name="T3" fmla="*/ 2 h 6"/>
                <a:gd name="T4" fmla="*/ 3 w 29"/>
                <a:gd name="T5" fmla="*/ 6 h 6"/>
                <a:gd name="T6" fmla="*/ 26 w 29"/>
                <a:gd name="T7" fmla="*/ 5 h 6"/>
                <a:gd name="T8" fmla="*/ 25 w 29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5" y="1"/>
                  </a:moveTo>
                  <a:cubicBezTo>
                    <a:pt x="17" y="2"/>
                    <a:pt x="10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8" y="6"/>
                    <a:pt x="26" y="5"/>
                  </a:cubicBezTo>
                  <a:cubicBezTo>
                    <a:pt x="29" y="4"/>
                    <a:pt x="27" y="0"/>
                    <a:pt x="25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57" name="Freeform 69"/>
            <p:cNvSpPr/>
            <p:nvPr/>
          </p:nvSpPr>
          <p:spPr bwMode="auto">
            <a:xfrm>
              <a:off x="4273" y="4103"/>
              <a:ext cx="110" cy="21"/>
            </a:xfrm>
            <a:custGeom>
              <a:avLst/>
              <a:gdLst>
                <a:gd name="T0" fmla="*/ 28 w 31"/>
                <a:gd name="T1" fmla="*/ 2 h 7"/>
                <a:gd name="T2" fmla="*/ 3 w 31"/>
                <a:gd name="T3" fmla="*/ 2 h 7"/>
                <a:gd name="T4" fmla="*/ 3 w 31"/>
                <a:gd name="T5" fmla="*/ 6 h 7"/>
                <a:gd name="T6" fmla="*/ 27 w 31"/>
                <a:gd name="T7" fmla="*/ 6 h 7"/>
                <a:gd name="T8" fmla="*/ 28 w 31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8" y="2"/>
                  </a:moveTo>
                  <a:cubicBezTo>
                    <a:pt x="20" y="0"/>
                    <a:pt x="11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9" y="4"/>
                    <a:pt x="27" y="6"/>
                  </a:cubicBezTo>
                  <a:cubicBezTo>
                    <a:pt x="30" y="7"/>
                    <a:pt x="31" y="3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58" name="Freeform 70"/>
            <p:cNvSpPr/>
            <p:nvPr/>
          </p:nvSpPr>
          <p:spPr bwMode="auto">
            <a:xfrm>
              <a:off x="4432" y="4097"/>
              <a:ext cx="95" cy="24"/>
            </a:xfrm>
            <a:custGeom>
              <a:avLst/>
              <a:gdLst>
                <a:gd name="T0" fmla="*/ 23 w 27"/>
                <a:gd name="T1" fmla="*/ 1 h 8"/>
                <a:gd name="T2" fmla="*/ 4 w 27"/>
                <a:gd name="T3" fmla="*/ 2 h 8"/>
                <a:gd name="T4" fmla="*/ 3 w 27"/>
                <a:gd name="T5" fmla="*/ 6 h 8"/>
                <a:gd name="T6" fmla="*/ 24 w 27"/>
                <a:gd name="T7" fmla="*/ 5 h 8"/>
                <a:gd name="T8" fmla="*/ 23 w 27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8">
                  <a:moveTo>
                    <a:pt x="23" y="1"/>
                  </a:moveTo>
                  <a:cubicBezTo>
                    <a:pt x="17" y="2"/>
                    <a:pt x="10" y="3"/>
                    <a:pt x="4" y="2"/>
                  </a:cubicBezTo>
                  <a:cubicBezTo>
                    <a:pt x="1" y="1"/>
                    <a:pt x="0" y="6"/>
                    <a:pt x="3" y="6"/>
                  </a:cubicBezTo>
                  <a:cubicBezTo>
                    <a:pt x="10" y="8"/>
                    <a:pt x="17" y="6"/>
                    <a:pt x="24" y="5"/>
                  </a:cubicBezTo>
                  <a:cubicBezTo>
                    <a:pt x="27" y="5"/>
                    <a:pt x="26" y="0"/>
                    <a:pt x="23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59" name="Freeform 71"/>
            <p:cNvSpPr/>
            <p:nvPr/>
          </p:nvSpPr>
          <p:spPr bwMode="auto">
            <a:xfrm>
              <a:off x="4580" y="4094"/>
              <a:ext cx="120" cy="27"/>
            </a:xfrm>
            <a:custGeom>
              <a:avLst/>
              <a:gdLst>
                <a:gd name="T0" fmla="*/ 31 w 34"/>
                <a:gd name="T1" fmla="*/ 1 h 9"/>
                <a:gd name="T2" fmla="*/ 18 w 34"/>
                <a:gd name="T3" fmla="*/ 2 h 9"/>
                <a:gd name="T4" fmla="*/ 5 w 34"/>
                <a:gd name="T5" fmla="*/ 1 h 9"/>
                <a:gd name="T6" fmla="*/ 2 w 34"/>
                <a:gd name="T7" fmla="*/ 5 h 9"/>
                <a:gd name="T8" fmla="*/ 31 w 34"/>
                <a:gd name="T9" fmla="*/ 5 h 9"/>
                <a:gd name="T10" fmla="*/ 31 w 34"/>
                <a:gd name="T11" fmla="*/ 1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" h="9">
                  <a:moveTo>
                    <a:pt x="31" y="1"/>
                  </a:moveTo>
                  <a:cubicBezTo>
                    <a:pt x="27" y="1"/>
                    <a:pt x="22" y="1"/>
                    <a:pt x="18" y="2"/>
                  </a:cubicBezTo>
                  <a:cubicBezTo>
                    <a:pt x="14" y="2"/>
                    <a:pt x="9" y="3"/>
                    <a:pt x="5" y="1"/>
                  </a:cubicBezTo>
                  <a:cubicBezTo>
                    <a:pt x="2" y="0"/>
                    <a:pt x="0" y="3"/>
                    <a:pt x="2" y="5"/>
                  </a:cubicBezTo>
                  <a:cubicBezTo>
                    <a:pt x="11" y="9"/>
                    <a:pt x="22" y="5"/>
                    <a:pt x="31" y="5"/>
                  </a:cubicBezTo>
                  <a:cubicBezTo>
                    <a:pt x="34" y="5"/>
                    <a:pt x="34" y="0"/>
                    <a:pt x="31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60" name="Freeform 72"/>
            <p:cNvSpPr/>
            <p:nvPr/>
          </p:nvSpPr>
          <p:spPr bwMode="auto">
            <a:xfrm>
              <a:off x="4735" y="4092"/>
              <a:ext cx="110" cy="20"/>
            </a:xfrm>
            <a:custGeom>
              <a:avLst/>
              <a:gdLst>
                <a:gd name="T0" fmla="*/ 28 w 31"/>
                <a:gd name="T1" fmla="*/ 2 h 7"/>
                <a:gd name="T2" fmla="*/ 3 w 31"/>
                <a:gd name="T3" fmla="*/ 3 h 7"/>
                <a:gd name="T4" fmla="*/ 5 w 31"/>
                <a:gd name="T5" fmla="*/ 7 h 7"/>
                <a:gd name="T6" fmla="*/ 27 w 31"/>
                <a:gd name="T7" fmla="*/ 6 h 7"/>
                <a:gd name="T8" fmla="*/ 28 w 31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8" y="2"/>
                  </a:moveTo>
                  <a:cubicBezTo>
                    <a:pt x="20" y="0"/>
                    <a:pt x="11" y="1"/>
                    <a:pt x="3" y="3"/>
                  </a:cubicBezTo>
                  <a:cubicBezTo>
                    <a:pt x="0" y="3"/>
                    <a:pt x="2" y="7"/>
                    <a:pt x="5" y="7"/>
                  </a:cubicBezTo>
                  <a:cubicBezTo>
                    <a:pt x="12" y="6"/>
                    <a:pt x="19" y="4"/>
                    <a:pt x="27" y="6"/>
                  </a:cubicBezTo>
                  <a:cubicBezTo>
                    <a:pt x="29" y="7"/>
                    <a:pt x="31" y="2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61" name="Freeform 73"/>
            <p:cNvSpPr/>
            <p:nvPr/>
          </p:nvSpPr>
          <p:spPr bwMode="auto">
            <a:xfrm>
              <a:off x="4912" y="4097"/>
              <a:ext cx="84" cy="18"/>
            </a:xfrm>
            <a:custGeom>
              <a:avLst/>
              <a:gdLst>
                <a:gd name="T0" fmla="*/ 21 w 24"/>
                <a:gd name="T1" fmla="*/ 1 h 6"/>
                <a:gd name="T2" fmla="*/ 4 w 24"/>
                <a:gd name="T3" fmla="*/ 1 h 6"/>
                <a:gd name="T4" fmla="*/ 3 w 24"/>
                <a:gd name="T5" fmla="*/ 5 h 6"/>
                <a:gd name="T6" fmla="*/ 21 w 24"/>
                <a:gd name="T7" fmla="*/ 5 h 6"/>
                <a:gd name="T8" fmla="*/ 21 w 24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21" y="1"/>
                  </a:moveTo>
                  <a:cubicBezTo>
                    <a:pt x="16" y="1"/>
                    <a:pt x="10" y="2"/>
                    <a:pt x="4" y="1"/>
                  </a:cubicBezTo>
                  <a:cubicBezTo>
                    <a:pt x="1" y="0"/>
                    <a:pt x="0" y="5"/>
                    <a:pt x="3" y="5"/>
                  </a:cubicBezTo>
                  <a:cubicBezTo>
                    <a:pt x="9" y="6"/>
                    <a:pt x="15" y="5"/>
                    <a:pt x="21" y="5"/>
                  </a:cubicBezTo>
                  <a:cubicBezTo>
                    <a:pt x="24" y="5"/>
                    <a:pt x="24" y="1"/>
                    <a:pt x="21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62" name="Freeform 74"/>
            <p:cNvSpPr/>
            <p:nvPr/>
          </p:nvSpPr>
          <p:spPr bwMode="auto">
            <a:xfrm>
              <a:off x="5060" y="4100"/>
              <a:ext cx="92" cy="18"/>
            </a:xfrm>
            <a:custGeom>
              <a:avLst/>
              <a:gdLst>
                <a:gd name="T0" fmla="*/ 23 w 26"/>
                <a:gd name="T1" fmla="*/ 1 h 6"/>
                <a:gd name="T2" fmla="*/ 3 w 26"/>
                <a:gd name="T3" fmla="*/ 0 h 6"/>
                <a:gd name="T4" fmla="*/ 3 w 26"/>
                <a:gd name="T5" fmla="*/ 4 h 6"/>
                <a:gd name="T6" fmla="*/ 22 w 26"/>
                <a:gd name="T7" fmla="*/ 5 h 6"/>
                <a:gd name="T8" fmla="*/ 23 w 26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23" y="1"/>
                  </a:moveTo>
                  <a:cubicBezTo>
                    <a:pt x="16" y="0"/>
                    <a:pt x="9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9" y="4"/>
                    <a:pt x="16" y="4"/>
                    <a:pt x="22" y="5"/>
                  </a:cubicBezTo>
                  <a:cubicBezTo>
                    <a:pt x="25" y="6"/>
                    <a:pt x="26" y="1"/>
                    <a:pt x="23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63" name="Freeform 75"/>
            <p:cNvSpPr/>
            <p:nvPr/>
          </p:nvSpPr>
          <p:spPr bwMode="auto">
            <a:xfrm>
              <a:off x="5190" y="4094"/>
              <a:ext cx="103" cy="18"/>
            </a:xfrm>
            <a:custGeom>
              <a:avLst/>
              <a:gdLst>
                <a:gd name="T0" fmla="*/ 26 w 29"/>
                <a:gd name="T1" fmla="*/ 1 h 6"/>
                <a:gd name="T2" fmla="*/ 2 w 29"/>
                <a:gd name="T3" fmla="*/ 2 h 6"/>
                <a:gd name="T4" fmla="*/ 2 w 29"/>
                <a:gd name="T5" fmla="*/ 6 h 6"/>
                <a:gd name="T6" fmla="*/ 26 w 29"/>
                <a:gd name="T7" fmla="*/ 5 h 6"/>
                <a:gd name="T8" fmla="*/ 26 w 29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6" y="1"/>
                  </a:moveTo>
                  <a:cubicBezTo>
                    <a:pt x="18" y="2"/>
                    <a:pt x="10" y="2"/>
                    <a:pt x="2" y="2"/>
                  </a:cubicBezTo>
                  <a:cubicBezTo>
                    <a:pt x="0" y="2"/>
                    <a:pt x="0" y="6"/>
                    <a:pt x="2" y="6"/>
                  </a:cubicBezTo>
                  <a:cubicBezTo>
                    <a:pt x="10" y="6"/>
                    <a:pt x="18" y="6"/>
                    <a:pt x="26" y="5"/>
                  </a:cubicBezTo>
                  <a:cubicBezTo>
                    <a:pt x="29" y="5"/>
                    <a:pt x="29" y="0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64" name="Freeform 76"/>
            <p:cNvSpPr/>
            <p:nvPr/>
          </p:nvSpPr>
          <p:spPr bwMode="auto">
            <a:xfrm>
              <a:off x="5339" y="4092"/>
              <a:ext cx="116" cy="20"/>
            </a:xfrm>
            <a:custGeom>
              <a:avLst/>
              <a:gdLst>
                <a:gd name="T0" fmla="*/ 30 w 33"/>
                <a:gd name="T1" fmla="*/ 2 h 7"/>
                <a:gd name="T2" fmla="*/ 3 w 33"/>
                <a:gd name="T3" fmla="*/ 0 h 7"/>
                <a:gd name="T4" fmla="*/ 3 w 33"/>
                <a:gd name="T5" fmla="*/ 0 h 7"/>
                <a:gd name="T6" fmla="*/ 3 w 33"/>
                <a:gd name="T7" fmla="*/ 0 h 7"/>
                <a:gd name="T8" fmla="*/ 3 w 33"/>
                <a:gd name="T9" fmla="*/ 5 h 7"/>
                <a:gd name="T10" fmla="*/ 28 w 33"/>
                <a:gd name="T11" fmla="*/ 6 h 7"/>
                <a:gd name="T12" fmla="*/ 30 w 33"/>
                <a:gd name="T13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7">
                  <a:moveTo>
                    <a:pt x="30" y="2"/>
                  </a:moveTo>
                  <a:cubicBezTo>
                    <a:pt x="21" y="0"/>
                    <a:pt x="12" y="1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11" y="6"/>
                    <a:pt x="20" y="4"/>
                    <a:pt x="28" y="6"/>
                  </a:cubicBezTo>
                  <a:cubicBezTo>
                    <a:pt x="31" y="7"/>
                    <a:pt x="33" y="2"/>
                    <a:pt x="30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65" name="Freeform 77"/>
            <p:cNvSpPr/>
            <p:nvPr/>
          </p:nvSpPr>
          <p:spPr bwMode="auto">
            <a:xfrm>
              <a:off x="5480" y="4089"/>
              <a:ext cx="102" cy="14"/>
            </a:xfrm>
            <a:custGeom>
              <a:avLst/>
              <a:gdLst>
                <a:gd name="T0" fmla="*/ 26 w 29"/>
                <a:gd name="T1" fmla="*/ 0 h 5"/>
                <a:gd name="T2" fmla="*/ 3 w 29"/>
                <a:gd name="T3" fmla="*/ 0 h 5"/>
                <a:gd name="T4" fmla="*/ 3 w 29"/>
                <a:gd name="T5" fmla="*/ 5 h 5"/>
                <a:gd name="T6" fmla="*/ 26 w 29"/>
                <a:gd name="T7" fmla="*/ 5 h 5"/>
                <a:gd name="T8" fmla="*/ 26 w 29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5">
                  <a:moveTo>
                    <a:pt x="26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9" y="5"/>
                    <a:pt x="29" y="0"/>
                    <a:pt x="26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66" name="Freeform 78"/>
            <p:cNvSpPr/>
            <p:nvPr/>
          </p:nvSpPr>
          <p:spPr bwMode="auto">
            <a:xfrm>
              <a:off x="5600" y="4089"/>
              <a:ext cx="98" cy="23"/>
            </a:xfrm>
            <a:custGeom>
              <a:avLst/>
              <a:gdLst>
                <a:gd name="T0" fmla="*/ 24 w 28"/>
                <a:gd name="T1" fmla="*/ 2 h 8"/>
                <a:gd name="T2" fmla="*/ 4 w 28"/>
                <a:gd name="T3" fmla="*/ 0 h 8"/>
                <a:gd name="T4" fmla="*/ 3 w 28"/>
                <a:gd name="T5" fmla="*/ 5 h 8"/>
                <a:gd name="T6" fmla="*/ 25 w 28"/>
                <a:gd name="T7" fmla="*/ 6 h 8"/>
                <a:gd name="T8" fmla="*/ 24 w 28"/>
                <a:gd name="T9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24" y="2"/>
                  </a:moveTo>
                  <a:cubicBezTo>
                    <a:pt x="17" y="3"/>
                    <a:pt x="11" y="3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ubicBezTo>
                    <a:pt x="10" y="7"/>
                    <a:pt x="18" y="8"/>
                    <a:pt x="25" y="6"/>
                  </a:cubicBezTo>
                  <a:cubicBezTo>
                    <a:pt x="28" y="5"/>
                    <a:pt x="27" y="1"/>
                    <a:pt x="24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67" name="Freeform 79"/>
            <p:cNvSpPr/>
            <p:nvPr/>
          </p:nvSpPr>
          <p:spPr bwMode="auto">
            <a:xfrm>
              <a:off x="5727" y="4103"/>
              <a:ext cx="98" cy="18"/>
            </a:xfrm>
            <a:custGeom>
              <a:avLst/>
              <a:gdLst>
                <a:gd name="T0" fmla="*/ 26 w 28"/>
                <a:gd name="T1" fmla="*/ 1 h 6"/>
                <a:gd name="T2" fmla="*/ 3 w 28"/>
                <a:gd name="T3" fmla="*/ 0 h 6"/>
                <a:gd name="T4" fmla="*/ 3 w 28"/>
                <a:gd name="T5" fmla="*/ 4 h 6"/>
                <a:gd name="T6" fmla="*/ 26 w 28"/>
                <a:gd name="T7" fmla="*/ 5 h 6"/>
                <a:gd name="T8" fmla="*/ 26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6" y="1"/>
                  </a:moveTo>
                  <a:cubicBezTo>
                    <a:pt x="18" y="0"/>
                    <a:pt x="11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11" y="4"/>
                    <a:pt x="18" y="4"/>
                    <a:pt x="26" y="5"/>
                  </a:cubicBezTo>
                  <a:cubicBezTo>
                    <a:pt x="28" y="6"/>
                    <a:pt x="28" y="1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68" name="Freeform 80"/>
            <p:cNvSpPr/>
            <p:nvPr/>
          </p:nvSpPr>
          <p:spPr bwMode="auto">
            <a:xfrm>
              <a:off x="5850" y="4092"/>
              <a:ext cx="109" cy="20"/>
            </a:xfrm>
            <a:custGeom>
              <a:avLst/>
              <a:gdLst>
                <a:gd name="T0" fmla="*/ 27 w 31"/>
                <a:gd name="T1" fmla="*/ 1 h 7"/>
                <a:gd name="T2" fmla="*/ 3 w 31"/>
                <a:gd name="T3" fmla="*/ 3 h 7"/>
                <a:gd name="T4" fmla="*/ 3 w 31"/>
                <a:gd name="T5" fmla="*/ 7 h 7"/>
                <a:gd name="T6" fmla="*/ 28 w 31"/>
                <a:gd name="T7" fmla="*/ 5 h 7"/>
                <a:gd name="T8" fmla="*/ 27 w 31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7" y="1"/>
                  </a:moveTo>
                  <a:cubicBezTo>
                    <a:pt x="19" y="2"/>
                    <a:pt x="11" y="3"/>
                    <a:pt x="3" y="3"/>
                  </a:cubicBezTo>
                  <a:cubicBezTo>
                    <a:pt x="0" y="3"/>
                    <a:pt x="0" y="7"/>
                    <a:pt x="3" y="7"/>
                  </a:cubicBezTo>
                  <a:cubicBezTo>
                    <a:pt x="11" y="7"/>
                    <a:pt x="20" y="6"/>
                    <a:pt x="28" y="5"/>
                  </a:cubicBezTo>
                  <a:cubicBezTo>
                    <a:pt x="31" y="4"/>
                    <a:pt x="30" y="0"/>
                    <a:pt x="27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69" name="Freeform 81"/>
            <p:cNvSpPr/>
            <p:nvPr/>
          </p:nvSpPr>
          <p:spPr bwMode="auto">
            <a:xfrm>
              <a:off x="5988" y="4097"/>
              <a:ext cx="102" cy="18"/>
            </a:xfrm>
            <a:custGeom>
              <a:avLst/>
              <a:gdLst>
                <a:gd name="T0" fmla="*/ 26 w 29"/>
                <a:gd name="T1" fmla="*/ 2 h 6"/>
                <a:gd name="T2" fmla="*/ 3 w 29"/>
                <a:gd name="T3" fmla="*/ 1 h 6"/>
                <a:gd name="T4" fmla="*/ 3 w 29"/>
                <a:gd name="T5" fmla="*/ 5 h 6"/>
                <a:gd name="T6" fmla="*/ 26 w 29"/>
                <a:gd name="T7" fmla="*/ 6 h 6"/>
                <a:gd name="T8" fmla="*/ 26 w 29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6" y="2"/>
                  </a:moveTo>
                  <a:cubicBezTo>
                    <a:pt x="19" y="1"/>
                    <a:pt x="11" y="0"/>
                    <a:pt x="3" y="1"/>
                  </a:cubicBezTo>
                  <a:cubicBezTo>
                    <a:pt x="0" y="1"/>
                    <a:pt x="0" y="5"/>
                    <a:pt x="3" y="5"/>
                  </a:cubicBezTo>
                  <a:cubicBezTo>
                    <a:pt x="11" y="4"/>
                    <a:pt x="19" y="6"/>
                    <a:pt x="26" y="6"/>
                  </a:cubicBezTo>
                  <a:cubicBezTo>
                    <a:pt x="29" y="6"/>
                    <a:pt x="29" y="2"/>
                    <a:pt x="26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70" name="Freeform 82"/>
            <p:cNvSpPr/>
            <p:nvPr/>
          </p:nvSpPr>
          <p:spPr bwMode="auto">
            <a:xfrm>
              <a:off x="6136" y="4100"/>
              <a:ext cx="102" cy="18"/>
            </a:xfrm>
            <a:custGeom>
              <a:avLst/>
              <a:gdLst>
                <a:gd name="T0" fmla="*/ 27 w 29"/>
                <a:gd name="T1" fmla="*/ 0 h 6"/>
                <a:gd name="T2" fmla="*/ 3 w 29"/>
                <a:gd name="T3" fmla="*/ 1 h 6"/>
                <a:gd name="T4" fmla="*/ 3 w 29"/>
                <a:gd name="T5" fmla="*/ 5 h 6"/>
                <a:gd name="T6" fmla="*/ 27 w 29"/>
                <a:gd name="T7" fmla="*/ 4 h 6"/>
                <a:gd name="T8" fmla="*/ 27 w 29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7" y="0"/>
                  </a:moveTo>
                  <a:cubicBezTo>
                    <a:pt x="19" y="0"/>
                    <a:pt x="11" y="0"/>
                    <a:pt x="3" y="1"/>
                  </a:cubicBezTo>
                  <a:cubicBezTo>
                    <a:pt x="0" y="1"/>
                    <a:pt x="0" y="6"/>
                    <a:pt x="3" y="5"/>
                  </a:cubicBezTo>
                  <a:cubicBezTo>
                    <a:pt x="11" y="4"/>
                    <a:pt x="19" y="4"/>
                    <a:pt x="27" y="4"/>
                  </a:cubicBezTo>
                  <a:cubicBezTo>
                    <a:pt x="29" y="4"/>
                    <a:pt x="29" y="0"/>
                    <a:pt x="27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71" name="Freeform 83"/>
            <p:cNvSpPr/>
            <p:nvPr/>
          </p:nvSpPr>
          <p:spPr bwMode="auto">
            <a:xfrm>
              <a:off x="6298" y="4100"/>
              <a:ext cx="92" cy="18"/>
            </a:xfrm>
            <a:custGeom>
              <a:avLst/>
              <a:gdLst>
                <a:gd name="T0" fmla="*/ 23 w 26"/>
                <a:gd name="T1" fmla="*/ 2 h 6"/>
                <a:gd name="T2" fmla="*/ 4 w 26"/>
                <a:gd name="T3" fmla="*/ 1 h 6"/>
                <a:gd name="T4" fmla="*/ 3 w 26"/>
                <a:gd name="T5" fmla="*/ 5 h 6"/>
                <a:gd name="T6" fmla="*/ 23 w 26"/>
                <a:gd name="T7" fmla="*/ 6 h 6"/>
                <a:gd name="T8" fmla="*/ 23 w 26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23" y="2"/>
                  </a:moveTo>
                  <a:cubicBezTo>
                    <a:pt x="17" y="2"/>
                    <a:pt x="10" y="2"/>
                    <a:pt x="4" y="1"/>
                  </a:cubicBezTo>
                  <a:cubicBezTo>
                    <a:pt x="1" y="0"/>
                    <a:pt x="0" y="5"/>
                    <a:pt x="3" y="5"/>
                  </a:cubicBezTo>
                  <a:cubicBezTo>
                    <a:pt x="10" y="6"/>
                    <a:pt x="16" y="6"/>
                    <a:pt x="23" y="6"/>
                  </a:cubicBezTo>
                  <a:cubicBezTo>
                    <a:pt x="26" y="6"/>
                    <a:pt x="26" y="2"/>
                    <a:pt x="23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72" name="Freeform 84"/>
            <p:cNvSpPr/>
            <p:nvPr/>
          </p:nvSpPr>
          <p:spPr bwMode="auto">
            <a:xfrm>
              <a:off x="6428" y="4103"/>
              <a:ext cx="99" cy="18"/>
            </a:xfrm>
            <a:custGeom>
              <a:avLst/>
              <a:gdLst>
                <a:gd name="T0" fmla="*/ 25 w 28"/>
                <a:gd name="T1" fmla="*/ 1 h 6"/>
                <a:gd name="T2" fmla="*/ 3 w 28"/>
                <a:gd name="T3" fmla="*/ 1 h 6"/>
                <a:gd name="T4" fmla="*/ 3 w 28"/>
                <a:gd name="T5" fmla="*/ 5 h 6"/>
                <a:gd name="T6" fmla="*/ 25 w 28"/>
                <a:gd name="T7" fmla="*/ 5 h 6"/>
                <a:gd name="T8" fmla="*/ 25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5" y="1"/>
                  </a:moveTo>
                  <a:cubicBezTo>
                    <a:pt x="17" y="1"/>
                    <a:pt x="10" y="2"/>
                    <a:pt x="3" y="1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10" y="6"/>
                    <a:pt x="17" y="5"/>
                    <a:pt x="25" y="5"/>
                  </a:cubicBezTo>
                  <a:cubicBezTo>
                    <a:pt x="28" y="5"/>
                    <a:pt x="28" y="1"/>
                    <a:pt x="25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73" name="Freeform 85"/>
            <p:cNvSpPr/>
            <p:nvPr/>
          </p:nvSpPr>
          <p:spPr bwMode="auto">
            <a:xfrm>
              <a:off x="6545" y="4103"/>
              <a:ext cx="92" cy="21"/>
            </a:xfrm>
            <a:custGeom>
              <a:avLst/>
              <a:gdLst>
                <a:gd name="T0" fmla="*/ 22 w 26"/>
                <a:gd name="T1" fmla="*/ 1 h 7"/>
                <a:gd name="T2" fmla="*/ 4 w 26"/>
                <a:gd name="T3" fmla="*/ 1 h 7"/>
                <a:gd name="T4" fmla="*/ 3 w 26"/>
                <a:gd name="T5" fmla="*/ 5 h 7"/>
                <a:gd name="T6" fmla="*/ 23 w 26"/>
                <a:gd name="T7" fmla="*/ 5 h 7"/>
                <a:gd name="T8" fmla="*/ 22 w 26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">
                  <a:moveTo>
                    <a:pt x="22" y="1"/>
                  </a:moveTo>
                  <a:cubicBezTo>
                    <a:pt x="16" y="2"/>
                    <a:pt x="10" y="3"/>
                    <a:pt x="4" y="1"/>
                  </a:cubicBezTo>
                  <a:cubicBezTo>
                    <a:pt x="1" y="0"/>
                    <a:pt x="0" y="4"/>
                    <a:pt x="3" y="5"/>
                  </a:cubicBezTo>
                  <a:cubicBezTo>
                    <a:pt x="9" y="7"/>
                    <a:pt x="16" y="6"/>
                    <a:pt x="23" y="5"/>
                  </a:cubicBezTo>
                  <a:cubicBezTo>
                    <a:pt x="26" y="5"/>
                    <a:pt x="25" y="0"/>
                    <a:pt x="22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74" name="Freeform 86"/>
            <p:cNvSpPr/>
            <p:nvPr/>
          </p:nvSpPr>
          <p:spPr bwMode="auto">
            <a:xfrm>
              <a:off x="6682" y="4103"/>
              <a:ext cx="110" cy="18"/>
            </a:xfrm>
            <a:custGeom>
              <a:avLst/>
              <a:gdLst>
                <a:gd name="T0" fmla="*/ 28 w 31"/>
                <a:gd name="T1" fmla="*/ 2 h 6"/>
                <a:gd name="T2" fmla="*/ 3 w 31"/>
                <a:gd name="T3" fmla="*/ 1 h 6"/>
                <a:gd name="T4" fmla="*/ 3 w 31"/>
                <a:gd name="T5" fmla="*/ 5 h 6"/>
                <a:gd name="T6" fmla="*/ 28 w 31"/>
                <a:gd name="T7" fmla="*/ 6 h 6"/>
                <a:gd name="T8" fmla="*/ 28 w 31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">
                  <a:moveTo>
                    <a:pt x="28" y="2"/>
                  </a:moveTo>
                  <a:cubicBezTo>
                    <a:pt x="19" y="2"/>
                    <a:pt x="11" y="2"/>
                    <a:pt x="3" y="1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11" y="6"/>
                    <a:pt x="19" y="6"/>
                    <a:pt x="28" y="6"/>
                  </a:cubicBezTo>
                  <a:cubicBezTo>
                    <a:pt x="31" y="6"/>
                    <a:pt x="31" y="2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75" name="Freeform 87"/>
            <p:cNvSpPr/>
            <p:nvPr/>
          </p:nvSpPr>
          <p:spPr bwMode="auto">
            <a:xfrm>
              <a:off x="6820" y="4103"/>
              <a:ext cx="106" cy="21"/>
            </a:xfrm>
            <a:custGeom>
              <a:avLst/>
              <a:gdLst>
                <a:gd name="T0" fmla="*/ 27 w 30"/>
                <a:gd name="T1" fmla="*/ 2 h 7"/>
                <a:gd name="T2" fmla="*/ 3 w 30"/>
                <a:gd name="T3" fmla="*/ 1 h 7"/>
                <a:gd name="T4" fmla="*/ 3 w 30"/>
                <a:gd name="T5" fmla="*/ 5 h 7"/>
                <a:gd name="T6" fmla="*/ 26 w 30"/>
                <a:gd name="T7" fmla="*/ 6 h 7"/>
                <a:gd name="T8" fmla="*/ 27 w 30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7">
                  <a:moveTo>
                    <a:pt x="27" y="2"/>
                  </a:move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5"/>
                    <a:pt x="3" y="5"/>
                  </a:cubicBezTo>
                  <a:cubicBezTo>
                    <a:pt x="11" y="5"/>
                    <a:pt x="19" y="4"/>
                    <a:pt x="26" y="6"/>
                  </a:cubicBezTo>
                  <a:cubicBezTo>
                    <a:pt x="29" y="7"/>
                    <a:pt x="30" y="3"/>
                    <a:pt x="27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76" name="Freeform 88"/>
            <p:cNvSpPr/>
            <p:nvPr/>
          </p:nvSpPr>
          <p:spPr bwMode="auto">
            <a:xfrm>
              <a:off x="6961" y="4106"/>
              <a:ext cx="92" cy="18"/>
            </a:xfrm>
            <a:custGeom>
              <a:avLst/>
              <a:gdLst>
                <a:gd name="T0" fmla="*/ 23 w 26"/>
                <a:gd name="T1" fmla="*/ 2 h 6"/>
                <a:gd name="T2" fmla="*/ 4 w 26"/>
                <a:gd name="T3" fmla="*/ 1 h 6"/>
                <a:gd name="T4" fmla="*/ 3 w 26"/>
                <a:gd name="T5" fmla="*/ 5 h 6"/>
                <a:gd name="T6" fmla="*/ 23 w 26"/>
                <a:gd name="T7" fmla="*/ 6 h 6"/>
                <a:gd name="T8" fmla="*/ 23 w 26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23" y="2"/>
                  </a:moveTo>
                  <a:cubicBezTo>
                    <a:pt x="17" y="2"/>
                    <a:pt x="10" y="2"/>
                    <a:pt x="4" y="1"/>
                  </a:cubicBezTo>
                  <a:cubicBezTo>
                    <a:pt x="1" y="0"/>
                    <a:pt x="0" y="5"/>
                    <a:pt x="3" y="5"/>
                  </a:cubicBezTo>
                  <a:cubicBezTo>
                    <a:pt x="10" y="6"/>
                    <a:pt x="17" y="6"/>
                    <a:pt x="23" y="6"/>
                  </a:cubicBezTo>
                  <a:cubicBezTo>
                    <a:pt x="26" y="6"/>
                    <a:pt x="26" y="2"/>
                    <a:pt x="23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77" name="Freeform 89"/>
            <p:cNvSpPr/>
            <p:nvPr/>
          </p:nvSpPr>
          <p:spPr bwMode="auto">
            <a:xfrm>
              <a:off x="7081" y="4106"/>
              <a:ext cx="113" cy="24"/>
            </a:xfrm>
            <a:custGeom>
              <a:avLst/>
              <a:gdLst>
                <a:gd name="T0" fmla="*/ 28 w 32"/>
                <a:gd name="T1" fmla="*/ 1 h 8"/>
                <a:gd name="T2" fmla="*/ 3 w 32"/>
                <a:gd name="T3" fmla="*/ 2 h 8"/>
                <a:gd name="T4" fmla="*/ 3 w 32"/>
                <a:gd name="T5" fmla="*/ 6 h 8"/>
                <a:gd name="T6" fmla="*/ 29 w 32"/>
                <a:gd name="T7" fmla="*/ 5 h 8"/>
                <a:gd name="T8" fmla="*/ 28 w 32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8">
                  <a:moveTo>
                    <a:pt x="28" y="1"/>
                  </a:moveTo>
                  <a:cubicBezTo>
                    <a:pt x="20" y="3"/>
                    <a:pt x="11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2" y="6"/>
                    <a:pt x="21" y="8"/>
                    <a:pt x="29" y="5"/>
                  </a:cubicBezTo>
                  <a:cubicBezTo>
                    <a:pt x="32" y="4"/>
                    <a:pt x="31" y="0"/>
                    <a:pt x="28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78" name="Freeform 90"/>
            <p:cNvSpPr/>
            <p:nvPr/>
          </p:nvSpPr>
          <p:spPr bwMode="auto">
            <a:xfrm>
              <a:off x="7219" y="4103"/>
              <a:ext cx="95" cy="18"/>
            </a:xfrm>
            <a:custGeom>
              <a:avLst/>
              <a:gdLst>
                <a:gd name="T0" fmla="*/ 23 w 27"/>
                <a:gd name="T1" fmla="*/ 1 h 6"/>
                <a:gd name="T2" fmla="*/ 3 w 27"/>
                <a:gd name="T3" fmla="*/ 2 h 6"/>
                <a:gd name="T4" fmla="*/ 3 w 27"/>
                <a:gd name="T5" fmla="*/ 6 h 6"/>
                <a:gd name="T6" fmla="*/ 24 w 27"/>
                <a:gd name="T7" fmla="*/ 5 h 6"/>
                <a:gd name="T8" fmla="*/ 23 w 27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23" y="1"/>
                  </a:moveTo>
                  <a:cubicBezTo>
                    <a:pt x="16" y="2"/>
                    <a:pt x="10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0" y="6"/>
                    <a:pt x="17" y="6"/>
                    <a:pt x="24" y="5"/>
                  </a:cubicBezTo>
                  <a:cubicBezTo>
                    <a:pt x="27" y="5"/>
                    <a:pt x="25" y="0"/>
                    <a:pt x="23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79" name="Freeform 91"/>
            <p:cNvSpPr/>
            <p:nvPr/>
          </p:nvSpPr>
          <p:spPr bwMode="auto">
            <a:xfrm>
              <a:off x="7321" y="4109"/>
              <a:ext cx="106" cy="15"/>
            </a:xfrm>
            <a:custGeom>
              <a:avLst/>
              <a:gdLst>
                <a:gd name="T0" fmla="*/ 27 w 30"/>
                <a:gd name="T1" fmla="*/ 0 h 5"/>
                <a:gd name="T2" fmla="*/ 3 w 30"/>
                <a:gd name="T3" fmla="*/ 1 h 5"/>
                <a:gd name="T4" fmla="*/ 3 w 30"/>
                <a:gd name="T5" fmla="*/ 5 h 5"/>
                <a:gd name="T6" fmla="*/ 27 w 30"/>
                <a:gd name="T7" fmla="*/ 4 h 5"/>
                <a:gd name="T8" fmla="*/ 27 w 30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5">
                  <a:moveTo>
                    <a:pt x="27" y="0"/>
                  </a:move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5"/>
                    <a:pt x="3" y="5"/>
                  </a:cubicBezTo>
                  <a:cubicBezTo>
                    <a:pt x="11" y="5"/>
                    <a:pt x="19" y="4"/>
                    <a:pt x="27" y="4"/>
                  </a:cubicBezTo>
                  <a:cubicBezTo>
                    <a:pt x="30" y="4"/>
                    <a:pt x="30" y="0"/>
                    <a:pt x="27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80" name="Freeform 92"/>
            <p:cNvSpPr/>
            <p:nvPr/>
          </p:nvSpPr>
          <p:spPr bwMode="auto">
            <a:xfrm>
              <a:off x="7448" y="4077"/>
              <a:ext cx="25" cy="59"/>
            </a:xfrm>
            <a:custGeom>
              <a:avLst/>
              <a:gdLst>
                <a:gd name="T0" fmla="*/ 1 w 7"/>
                <a:gd name="T1" fmla="*/ 7 h 20"/>
                <a:gd name="T2" fmla="*/ 1 w 7"/>
                <a:gd name="T3" fmla="*/ 7 h 20"/>
                <a:gd name="T4" fmla="*/ 2 w 7"/>
                <a:gd name="T5" fmla="*/ 17 h 20"/>
                <a:gd name="T6" fmla="*/ 7 w 7"/>
                <a:gd name="T7" fmla="*/ 17 h 20"/>
                <a:gd name="T8" fmla="*/ 6 w 7"/>
                <a:gd name="T9" fmla="*/ 3 h 20"/>
                <a:gd name="T10" fmla="*/ 2 w 7"/>
                <a:gd name="T11" fmla="*/ 1 h 20"/>
                <a:gd name="T12" fmla="*/ 0 w 7"/>
                <a:gd name="T13" fmla="*/ 3 h 20"/>
                <a:gd name="T14" fmla="*/ 1 w 7"/>
                <a:gd name="T15" fmla="*/ 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" h="20">
                  <a:moveTo>
                    <a:pt x="1" y="7"/>
                  </a:moveTo>
                  <a:cubicBezTo>
                    <a:pt x="1" y="7"/>
                    <a:pt x="1" y="7"/>
                    <a:pt x="1" y="7"/>
                  </a:cubicBezTo>
                  <a:cubicBezTo>
                    <a:pt x="2" y="10"/>
                    <a:pt x="2" y="14"/>
                    <a:pt x="2" y="17"/>
                  </a:cubicBezTo>
                  <a:cubicBezTo>
                    <a:pt x="2" y="20"/>
                    <a:pt x="7" y="20"/>
                    <a:pt x="7" y="17"/>
                  </a:cubicBezTo>
                  <a:cubicBezTo>
                    <a:pt x="7" y="13"/>
                    <a:pt x="6" y="8"/>
                    <a:pt x="6" y="3"/>
                  </a:cubicBezTo>
                  <a:cubicBezTo>
                    <a:pt x="6" y="1"/>
                    <a:pt x="4" y="0"/>
                    <a:pt x="2" y="1"/>
                  </a:cubicBezTo>
                  <a:cubicBezTo>
                    <a:pt x="1" y="2"/>
                    <a:pt x="1" y="2"/>
                    <a:pt x="0" y="3"/>
                  </a:cubicBezTo>
                  <a:cubicBezTo>
                    <a:pt x="0" y="4"/>
                    <a:pt x="1" y="5"/>
                    <a:pt x="1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81" name="Freeform 93"/>
            <p:cNvSpPr/>
            <p:nvPr/>
          </p:nvSpPr>
          <p:spPr bwMode="auto">
            <a:xfrm>
              <a:off x="7444" y="3994"/>
              <a:ext cx="22" cy="65"/>
            </a:xfrm>
            <a:custGeom>
              <a:avLst/>
              <a:gdLst>
                <a:gd name="T0" fmla="*/ 1 w 6"/>
                <a:gd name="T1" fmla="*/ 19 h 22"/>
                <a:gd name="T2" fmla="*/ 6 w 6"/>
                <a:gd name="T3" fmla="*/ 19 h 22"/>
                <a:gd name="T4" fmla="*/ 5 w 6"/>
                <a:gd name="T5" fmla="*/ 3 h 22"/>
                <a:gd name="T6" fmla="*/ 0 w 6"/>
                <a:gd name="T7" fmla="*/ 3 h 22"/>
                <a:gd name="T8" fmla="*/ 1 w 6"/>
                <a:gd name="T9" fmla="*/ 1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2">
                  <a:moveTo>
                    <a:pt x="1" y="19"/>
                  </a:moveTo>
                  <a:cubicBezTo>
                    <a:pt x="1" y="22"/>
                    <a:pt x="6" y="22"/>
                    <a:pt x="6" y="19"/>
                  </a:cubicBezTo>
                  <a:cubicBezTo>
                    <a:pt x="6" y="14"/>
                    <a:pt x="5" y="9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1" y="9"/>
                    <a:pt x="1" y="14"/>
                    <a:pt x="1" y="1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82" name="Freeform 94"/>
            <p:cNvSpPr/>
            <p:nvPr/>
          </p:nvSpPr>
          <p:spPr bwMode="auto">
            <a:xfrm>
              <a:off x="7444" y="3910"/>
              <a:ext cx="18" cy="63"/>
            </a:xfrm>
            <a:custGeom>
              <a:avLst/>
              <a:gdLst>
                <a:gd name="T0" fmla="*/ 0 w 5"/>
                <a:gd name="T1" fmla="*/ 5 h 21"/>
                <a:gd name="T2" fmla="*/ 1 w 5"/>
                <a:gd name="T3" fmla="*/ 6 h 21"/>
                <a:gd name="T4" fmla="*/ 0 w 5"/>
                <a:gd name="T5" fmla="*/ 11 h 21"/>
                <a:gd name="T6" fmla="*/ 0 w 5"/>
                <a:gd name="T7" fmla="*/ 15 h 21"/>
                <a:gd name="T8" fmla="*/ 0 w 5"/>
                <a:gd name="T9" fmla="*/ 17 h 21"/>
                <a:gd name="T10" fmla="*/ 0 w 5"/>
                <a:gd name="T11" fmla="*/ 17 h 21"/>
                <a:gd name="T12" fmla="*/ 0 w 5"/>
                <a:gd name="T13" fmla="*/ 18 h 21"/>
                <a:gd name="T14" fmla="*/ 0 w 5"/>
                <a:gd name="T15" fmla="*/ 19 h 21"/>
                <a:gd name="T16" fmla="*/ 5 w 5"/>
                <a:gd name="T17" fmla="*/ 18 h 21"/>
                <a:gd name="T18" fmla="*/ 5 w 5"/>
                <a:gd name="T19" fmla="*/ 7 h 21"/>
                <a:gd name="T20" fmla="*/ 5 w 5"/>
                <a:gd name="T21" fmla="*/ 2 h 21"/>
                <a:gd name="T22" fmla="*/ 0 w 5"/>
                <a:gd name="T23" fmla="*/ 3 h 21"/>
                <a:gd name="T24" fmla="*/ 0 w 5"/>
                <a:gd name="T25" fmla="*/ 5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21">
                  <a:moveTo>
                    <a:pt x="0" y="5"/>
                  </a:moveTo>
                  <a:cubicBezTo>
                    <a:pt x="0" y="5"/>
                    <a:pt x="1" y="6"/>
                    <a:pt x="1" y="6"/>
                  </a:cubicBezTo>
                  <a:cubicBezTo>
                    <a:pt x="1" y="8"/>
                    <a:pt x="0" y="9"/>
                    <a:pt x="0" y="11"/>
                  </a:cubicBezTo>
                  <a:cubicBezTo>
                    <a:pt x="0" y="12"/>
                    <a:pt x="0" y="14"/>
                    <a:pt x="0" y="15"/>
                  </a:cubicBezTo>
                  <a:cubicBezTo>
                    <a:pt x="0" y="16"/>
                    <a:pt x="0" y="16"/>
                    <a:pt x="0" y="17"/>
                  </a:cubicBezTo>
                  <a:cubicBezTo>
                    <a:pt x="0" y="17"/>
                    <a:pt x="0" y="18"/>
                    <a:pt x="0" y="17"/>
                  </a:cubicBezTo>
                  <a:cubicBezTo>
                    <a:pt x="0" y="17"/>
                    <a:pt x="0" y="17"/>
                    <a:pt x="0" y="18"/>
                  </a:cubicBezTo>
                  <a:cubicBezTo>
                    <a:pt x="0" y="18"/>
                    <a:pt x="0" y="18"/>
                    <a:pt x="0" y="19"/>
                  </a:cubicBezTo>
                  <a:cubicBezTo>
                    <a:pt x="1" y="21"/>
                    <a:pt x="4" y="20"/>
                    <a:pt x="5" y="18"/>
                  </a:cubicBezTo>
                  <a:cubicBezTo>
                    <a:pt x="5" y="15"/>
                    <a:pt x="5" y="11"/>
                    <a:pt x="5" y="7"/>
                  </a:cubicBezTo>
                  <a:cubicBezTo>
                    <a:pt x="5" y="6"/>
                    <a:pt x="5" y="3"/>
                    <a:pt x="5" y="2"/>
                  </a:cubicBezTo>
                  <a:cubicBezTo>
                    <a:pt x="3" y="0"/>
                    <a:pt x="1" y="1"/>
                    <a:pt x="0" y="3"/>
                  </a:cubicBezTo>
                  <a:cubicBezTo>
                    <a:pt x="0" y="4"/>
                    <a:pt x="0" y="5"/>
                    <a:pt x="0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83" name="Freeform 95"/>
            <p:cNvSpPr/>
            <p:nvPr/>
          </p:nvSpPr>
          <p:spPr bwMode="auto">
            <a:xfrm>
              <a:off x="7444" y="3827"/>
              <a:ext cx="18" cy="69"/>
            </a:xfrm>
            <a:custGeom>
              <a:avLst/>
              <a:gdLst>
                <a:gd name="T0" fmla="*/ 5 w 5"/>
                <a:gd name="T1" fmla="*/ 20 h 23"/>
                <a:gd name="T2" fmla="*/ 5 w 5"/>
                <a:gd name="T3" fmla="*/ 3 h 23"/>
                <a:gd name="T4" fmla="*/ 0 w 5"/>
                <a:gd name="T5" fmla="*/ 3 h 23"/>
                <a:gd name="T6" fmla="*/ 0 w 5"/>
                <a:gd name="T7" fmla="*/ 20 h 23"/>
                <a:gd name="T8" fmla="*/ 5 w 5"/>
                <a:gd name="T9" fmla="*/ 2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23">
                  <a:moveTo>
                    <a:pt x="5" y="20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3"/>
                    <a:pt x="5" y="23"/>
                    <a:pt x="5" y="2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84" name="Freeform 96"/>
            <p:cNvSpPr/>
            <p:nvPr/>
          </p:nvSpPr>
          <p:spPr bwMode="auto">
            <a:xfrm>
              <a:off x="7448" y="3747"/>
              <a:ext cx="18" cy="57"/>
            </a:xfrm>
            <a:custGeom>
              <a:avLst/>
              <a:gdLst>
                <a:gd name="T0" fmla="*/ 5 w 5"/>
                <a:gd name="T1" fmla="*/ 16 h 19"/>
                <a:gd name="T2" fmla="*/ 5 w 5"/>
                <a:gd name="T3" fmla="*/ 3 h 19"/>
                <a:gd name="T4" fmla="*/ 0 w 5"/>
                <a:gd name="T5" fmla="*/ 3 h 19"/>
                <a:gd name="T6" fmla="*/ 0 w 5"/>
                <a:gd name="T7" fmla="*/ 16 h 19"/>
                <a:gd name="T8" fmla="*/ 5 w 5"/>
                <a:gd name="T9" fmla="*/ 16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9">
                  <a:moveTo>
                    <a:pt x="5" y="16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9"/>
                    <a:pt x="5" y="19"/>
                    <a:pt x="5" y="1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85" name="Freeform 97"/>
            <p:cNvSpPr/>
            <p:nvPr/>
          </p:nvSpPr>
          <p:spPr bwMode="auto">
            <a:xfrm>
              <a:off x="7448" y="3658"/>
              <a:ext cx="18" cy="63"/>
            </a:xfrm>
            <a:custGeom>
              <a:avLst/>
              <a:gdLst>
                <a:gd name="T0" fmla="*/ 5 w 5"/>
                <a:gd name="T1" fmla="*/ 18 h 21"/>
                <a:gd name="T2" fmla="*/ 5 w 5"/>
                <a:gd name="T3" fmla="*/ 2 h 21"/>
                <a:gd name="T4" fmla="*/ 0 w 5"/>
                <a:gd name="T5" fmla="*/ 2 h 21"/>
                <a:gd name="T6" fmla="*/ 0 w 5"/>
                <a:gd name="T7" fmla="*/ 18 h 21"/>
                <a:gd name="T8" fmla="*/ 5 w 5"/>
                <a:gd name="T9" fmla="*/ 18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21">
                  <a:moveTo>
                    <a:pt x="5" y="18"/>
                  </a:moveTo>
                  <a:cubicBezTo>
                    <a:pt x="5" y="2"/>
                    <a:pt x="5" y="2"/>
                    <a:pt x="5" y="2"/>
                  </a:cubicBezTo>
                  <a:cubicBezTo>
                    <a:pt x="5" y="0"/>
                    <a:pt x="0" y="0"/>
                    <a:pt x="0" y="2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21"/>
                    <a:pt x="5" y="21"/>
                    <a:pt x="5" y="1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86" name="Freeform 98"/>
            <p:cNvSpPr/>
            <p:nvPr/>
          </p:nvSpPr>
          <p:spPr bwMode="auto">
            <a:xfrm>
              <a:off x="7444" y="3557"/>
              <a:ext cx="25" cy="80"/>
            </a:xfrm>
            <a:custGeom>
              <a:avLst/>
              <a:gdLst>
                <a:gd name="T0" fmla="*/ 2 w 7"/>
                <a:gd name="T1" fmla="*/ 24 h 27"/>
                <a:gd name="T2" fmla="*/ 7 w 7"/>
                <a:gd name="T3" fmla="*/ 23 h 27"/>
                <a:gd name="T4" fmla="*/ 5 w 7"/>
                <a:gd name="T5" fmla="*/ 3 h 27"/>
                <a:gd name="T6" fmla="*/ 0 w 7"/>
                <a:gd name="T7" fmla="*/ 4 h 27"/>
                <a:gd name="T8" fmla="*/ 2 w 7"/>
                <a:gd name="T9" fmla="*/ 2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7">
                  <a:moveTo>
                    <a:pt x="2" y="24"/>
                  </a:moveTo>
                  <a:cubicBezTo>
                    <a:pt x="3" y="27"/>
                    <a:pt x="7" y="26"/>
                    <a:pt x="7" y="23"/>
                  </a:cubicBezTo>
                  <a:cubicBezTo>
                    <a:pt x="6" y="17"/>
                    <a:pt x="6" y="10"/>
                    <a:pt x="5" y="3"/>
                  </a:cubicBezTo>
                  <a:cubicBezTo>
                    <a:pt x="4" y="0"/>
                    <a:pt x="0" y="1"/>
                    <a:pt x="0" y="4"/>
                  </a:cubicBezTo>
                  <a:cubicBezTo>
                    <a:pt x="1" y="11"/>
                    <a:pt x="1" y="18"/>
                    <a:pt x="2" y="2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87" name="Freeform 99"/>
            <p:cNvSpPr/>
            <p:nvPr/>
          </p:nvSpPr>
          <p:spPr bwMode="auto">
            <a:xfrm>
              <a:off x="7444" y="3462"/>
              <a:ext cx="25" cy="75"/>
            </a:xfrm>
            <a:custGeom>
              <a:avLst/>
              <a:gdLst>
                <a:gd name="T0" fmla="*/ 5 w 7"/>
                <a:gd name="T1" fmla="*/ 22 h 25"/>
                <a:gd name="T2" fmla="*/ 7 w 7"/>
                <a:gd name="T3" fmla="*/ 4 h 25"/>
                <a:gd name="T4" fmla="*/ 2 w 7"/>
                <a:gd name="T5" fmla="*/ 2 h 25"/>
                <a:gd name="T6" fmla="*/ 0 w 7"/>
                <a:gd name="T7" fmla="*/ 20 h 25"/>
                <a:gd name="T8" fmla="*/ 5 w 7"/>
                <a:gd name="T9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5">
                  <a:moveTo>
                    <a:pt x="5" y="22"/>
                  </a:moveTo>
                  <a:cubicBezTo>
                    <a:pt x="6" y="16"/>
                    <a:pt x="5" y="10"/>
                    <a:pt x="7" y="4"/>
                  </a:cubicBezTo>
                  <a:cubicBezTo>
                    <a:pt x="7" y="1"/>
                    <a:pt x="3" y="0"/>
                    <a:pt x="2" y="2"/>
                  </a:cubicBezTo>
                  <a:cubicBezTo>
                    <a:pt x="1" y="8"/>
                    <a:pt x="1" y="14"/>
                    <a:pt x="0" y="20"/>
                  </a:cubicBezTo>
                  <a:cubicBezTo>
                    <a:pt x="0" y="23"/>
                    <a:pt x="4" y="25"/>
                    <a:pt x="5" y="2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88" name="Freeform 100"/>
            <p:cNvSpPr/>
            <p:nvPr/>
          </p:nvSpPr>
          <p:spPr bwMode="auto">
            <a:xfrm>
              <a:off x="7448" y="3364"/>
              <a:ext cx="21" cy="75"/>
            </a:xfrm>
            <a:custGeom>
              <a:avLst/>
              <a:gdLst>
                <a:gd name="T0" fmla="*/ 5 w 6"/>
                <a:gd name="T1" fmla="*/ 22 h 25"/>
                <a:gd name="T2" fmla="*/ 6 w 6"/>
                <a:gd name="T3" fmla="*/ 3 h 25"/>
                <a:gd name="T4" fmla="*/ 1 w 6"/>
                <a:gd name="T5" fmla="*/ 3 h 25"/>
                <a:gd name="T6" fmla="*/ 0 w 6"/>
                <a:gd name="T7" fmla="*/ 22 h 25"/>
                <a:gd name="T8" fmla="*/ 5 w 6"/>
                <a:gd name="T9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5">
                  <a:moveTo>
                    <a:pt x="5" y="22"/>
                  </a:moveTo>
                  <a:cubicBezTo>
                    <a:pt x="5" y="16"/>
                    <a:pt x="6" y="10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10"/>
                    <a:pt x="0" y="16"/>
                    <a:pt x="0" y="22"/>
                  </a:cubicBezTo>
                  <a:cubicBezTo>
                    <a:pt x="0" y="25"/>
                    <a:pt x="5" y="25"/>
                    <a:pt x="5" y="2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89" name="Freeform 101"/>
            <p:cNvSpPr/>
            <p:nvPr/>
          </p:nvSpPr>
          <p:spPr bwMode="auto">
            <a:xfrm>
              <a:off x="7444" y="3272"/>
              <a:ext cx="25" cy="75"/>
            </a:xfrm>
            <a:custGeom>
              <a:avLst/>
              <a:gdLst>
                <a:gd name="T0" fmla="*/ 5 w 7"/>
                <a:gd name="T1" fmla="*/ 22 h 25"/>
                <a:gd name="T2" fmla="*/ 5 w 7"/>
                <a:gd name="T3" fmla="*/ 12 h 25"/>
                <a:gd name="T4" fmla="*/ 5 w 7"/>
                <a:gd name="T5" fmla="*/ 7 h 25"/>
                <a:gd name="T6" fmla="*/ 5 w 7"/>
                <a:gd name="T7" fmla="*/ 5 h 25"/>
                <a:gd name="T8" fmla="*/ 5 w 7"/>
                <a:gd name="T9" fmla="*/ 4 h 25"/>
                <a:gd name="T10" fmla="*/ 2 w 7"/>
                <a:gd name="T11" fmla="*/ 1 h 25"/>
                <a:gd name="T12" fmla="*/ 0 w 7"/>
                <a:gd name="T13" fmla="*/ 8 h 25"/>
                <a:gd name="T14" fmla="*/ 0 w 7"/>
                <a:gd name="T15" fmla="*/ 22 h 25"/>
                <a:gd name="T16" fmla="*/ 5 w 7"/>
                <a:gd name="T17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25">
                  <a:moveTo>
                    <a:pt x="5" y="22"/>
                  </a:moveTo>
                  <a:cubicBezTo>
                    <a:pt x="5" y="18"/>
                    <a:pt x="5" y="15"/>
                    <a:pt x="5" y="12"/>
                  </a:cubicBezTo>
                  <a:cubicBezTo>
                    <a:pt x="5" y="10"/>
                    <a:pt x="5" y="8"/>
                    <a:pt x="5" y="7"/>
                  </a:cubicBezTo>
                  <a:cubicBezTo>
                    <a:pt x="5" y="6"/>
                    <a:pt x="5" y="5"/>
                    <a:pt x="5" y="5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7" y="3"/>
                    <a:pt x="5" y="0"/>
                    <a:pt x="2" y="1"/>
                  </a:cubicBezTo>
                  <a:cubicBezTo>
                    <a:pt x="0" y="2"/>
                    <a:pt x="0" y="6"/>
                    <a:pt x="0" y="8"/>
                  </a:cubicBezTo>
                  <a:cubicBezTo>
                    <a:pt x="0" y="13"/>
                    <a:pt x="0" y="17"/>
                    <a:pt x="0" y="22"/>
                  </a:cubicBezTo>
                  <a:cubicBezTo>
                    <a:pt x="0" y="25"/>
                    <a:pt x="5" y="25"/>
                    <a:pt x="5" y="2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90" name="Freeform 102"/>
            <p:cNvSpPr/>
            <p:nvPr/>
          </p:nvSpPr>
          <p:spPr bwMode="auto">
            <a:xfrm>
              <a:off x="7451" y="3172"/>
              <a:ext cx="25" cy="77"/>
            </a:xfrm>
            <a:custGeom>
              <a:avLst/>
              <a:gdLst>
                <a:gd name="T0" fmla="*/ 0 w 7"/>
                <a:gd name="T1" fmla="*/ 7 h 26"/>
                <a:gd name="T2" fmla="*/ 1 w 7"/>
                <a:gd name="T3" fmla="*/ 16 h 26"/>
                <a:gd name="T4" fmla="*/ 1 w 7"/>
                <a:gd name="T5" fmla="*/ 19 h 26"/>
                <a:gd name="T6" fmla="*/ 2 w 7"/>
                <a:gd name="T7" fmla="*/ 21 h 26"/>
                <a:gd name="T8" fmla="*/ 5 w 7"/>
                <a:gd name="T9" fmla="*/ 23 h 26"/>
                <a:gd name="T10" fmla="*/ 5 w 7"/>
                <a:gd name="T11" fmla="*/ 14 h 26"/>
                <a:gd name="T12" fmla="*/ 5 w 7"/>
                <a:gd name="T13" fmla="*/ 8 h 26"/>
                <a:gd name="T14" fmla="*/ 5 w 7"/>
                <a:gd name="T15" fmla="*/ 6 h 26"/>
                <a:gd name="T16" fmla="*/ 5 w 7"/>
                <a:gd name="T17" fmla="*/ 3 h 26"/>
                <a:gd name="T18" fmla="*/ 1 w 7"/>
                <a:gd name="T19" fmla="*/ 2 h 26"/>
                <a:gd name="T20" fmla="*/ 0 w 7"/>
                <a:gd name="T21" fmla="*/ 7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" h="26">
                  <a:moveTo>
                    <a:pt x="0" y="7"/>
                  </a:moveTo>
                  <a:cubicBezTo>
                    <a:pt x="0" y="10"/>
                    <a:pt x="1" y="13"/>
                    <a:pt x="1" y="16"/>
                  </a:cubicBezTo>
                  <a:cubicBezTo>
                    <a:pt x="1" y="17"/>
                    <a:pt x="1" y="18"/>
                    <a:pt x="1" y="19"/>
                  </a:cubicBezTo>
                  <a:cubicBezTo>
                    <a:pt x="1" y="20"/>
                    <a:pt x="1" y="22"/>
                    <a:pt x="2" y="21"/>
                  </a:cubicBezTo>
                  <a:cubicBezTo>
                    <a:pt x="0" y="23"/>
                    <a:pt x="4" y="26"/>
                    <a:pt x="5" y="23"/>
                  </a:cubicBezTo>
                  <a:cubicBezTo>
                    <a:pt x="7" y="21"/>
                    <a:pt x="6" y="16"/>
                    <a:pt x="5" y="14"/>
                  </a:cubicBezTo>
                  <a:cubicBezTo>
                    <a:pt x="5" y="12"/>
                    <a:pt x="5" y="10"/>
                    <a:pt x="5" y="8"/>
                  </a:cubicBezTo>
                  <a:cubicBezTo>
                    <a:pt x="5" y="7"/>
                    <a:pt x="5" y="7"/>
                    <a:pt x="5" y="6"/>
                  </a:cubicBezTo>
                  <a:cubicBezTo>
                    <a:pt x="6" y="5"/>
                    <a:pt x="6" y="4"/>
                    <a:pt x="5" y="3"/>
                  </a:cubicBezTo>
                  <a:cubicBezTo>
                    <a:pt x="4" y="1"/>
                    <a:pt x="3" y="0"/>
                    <a:pt x="1" y="2"/>
                  </a:cubicBezTo>
                  <a:cubicBezTo>
                    <a:pt x="0" y="3"/>
                    <a:pt x="0" y="6"/>
                    <a:pt x="0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91" name="Freeform 103"/>
            <p:cNvSpPr/>
            <p:nvPr/>
          </p:nvSpPr>
          <p:spPr bwMode="auto">
            <a:xfrm>
              <a:off x="7444" y="3035"/>
              <a:ext cx="25" cy="101"/>
            </a:xfrm>
            <a:custGeom>
              <a:avLst/>
              <a:gdLst>
                <a:gd name="T0" fmla="*/ 0 w 7"/>
                <a:gd name="T1" fmla="*/ 4 h 34"/>
                <a:gd name="T2" fmla="*/ 1 w 7"/>
                <a:gd name="T3" fmla="*/ 31 h 34"/>
                <a:gd name="T4" fmla="*/ 6 w 7"/>
                <a:gd name="T5" fmla="*/ 31 h 34"/>
                <a:gd name="T6" fmla="*/ 6 w 7"/>
                <a:gd name="T7" fmla="*/ 10 h 34"/>
                <a:gd name="T8" fmla="*/ 6 w 7"/>
                <a:gd name="T9" fmla="*/ 7 h 34"/>
                <a:gd name="T10" fmla="*/ 4 w 7"/>
                <a:gd name="T11" fmla="*/ 2 h 34"/>
                <a:gd name="T12" fmla="*/ 0 w 7"/>
                <a:gd name="T13" fmla="*/ 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4">
                  <a:moveTo>
                    <a:pt x="0" y="4"/>
                  </a:moveTo>
                  <a:cubicBezTo>
                    <a:pt x="2" y="13"/>
                    <a:pt x="1" y="22"/>
                    <a:pt x="1" y="31"/>
                  </a:cubicBezTo>
                  <a:cubicBezTo>
                    <a:pt x="1" y="34"/>
                    <a:pt x="6" y="34"/>
                    <a:pt x="6" y="31"/>
                  </a:cubicBezTo>
                  <a:cubicBezTo>
                    <a:pt x="6" y="24"/>
                    <a:pt x="6" y="17"/>
                    <a:pt x="6" y="10"/>
                  </a:cubicBezTo>
                  <a:cubicBezTo>
                    <a:pt x="6" y="9"/>
                    <a:pt x="7" y="8"/>
                    <a:pt x="6" y="7"/>
                  </a:cubicBezTo>
                  <a:cubicBezTo>
                    <a:pt x="6" y="5"/>
                    <a:pt x="5" y="4"/>
                    <a:pt x="4" y="2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92" name="Freeform 104"/>
            <p:cNvSpPr/>
            <p:nvPr/>
          </p:nvSpPr>
          <p:spPr bwMode="auto">
            <a:xfrm>
              <a:off x="7448" y="2943"/>
              <a:ext cx="21" cy="62"/>
            </a:xfrm>
            <a:custGeom>
              <a:avLst/>
              <a:gdLst>
                <a:gd name="T0" fmla="*/ 5 w 6"/>
                <a:gd name="T1" fmla="*/ 18 h 21"/>
                <a:gd name="T2" fmla="*/ 6 w 6"/>
                <a:gd name="T3" fmla="*/ 3 h 21"/>
                <a:gd name="T4" fmla="*/ 1 w 6"/>
                <a:gd name="T5" fmla="*/ 3 h 21"/>
                <a:gd name="T6" fmla="*/ 0 w 6"/>
                <a:gd name="T7" fmla="*/ 18 h 21"/>
                <a:gd name="T8" fmla="*/ 5 w 6"/>
                <a:gd name="T9" fmla="*/ 18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1">
                  <a:moveTo>
                    <a:pt x="5" y="18"/>
                  </a:moveTo>
                  <a:cubicBezTo>
                    <a:pt x="5" y="13"/>
                    <a:pt x="6" y="8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8"/>
                    <a:pt x="1" y="13"/>
                    <a:pt x="0" y="18"/>
                  </a:cubicBezTo>
                  <a:cubicBezTo>
                    <a:pt x="0" y="21"/>
                    <a:pt x="4" y="21"/>
                    <a:pt x="5" y="1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93" name="Freeform 105"/>
            <p:cNvSpPr/>
            <p:nvPr/>
          </p:nvSpPr>
          <p:spPr bwMode="auto">
            <a:xfrm>
              <a:off x="7448" y="2827"/>
              <a:ext cx="25" cy="83"/>
            </a:xfrm>
            <a:custGeom>
              <a:avLst/>
              <a:gdLst>
                <a:gd name="T0" fmla="*/ 2 w 7"/>
                <a:gd name="T1" fmla="*/ 25 h 28"/>
                <a:gd name="T2" fmla="*/ 7 w 7"/>
                <a:gd name="T3" fmla="*/ 25 h 28"/>
                <a:gd name="T4" fmla="*/ 5 w 7"/>
                <a:gd name="T5" fmla="*/ 3 h 28"/>
                <a:gd name="T6" fmla="*/ 0 w 7"/>
                <a:gd name="T7" fmla="*/ 3 h 28"/>
                <a:gd name="T8" fmla="*/ 2 w 7"/>
                <a:gd name="T9" fmla="*/ 2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8">
                  <a:moveTo>
                    <a:pt x="2" y="25"/>
                  </a:moveTo>
                  <a:cubicBezTo>
                    <a:pt x="3" y="28"/>
                    <a:pt x="7" y="28"/>
                    <a:pt x="7" y="25"/>
                  </a:cubicBezTo>
                  <a:cubicBezTo>
                    <a:pt x="6" y="18"/>
                    <a:pt x="6" y="10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1" y="10"/>
                    <a:pt x="1" y="18"/>
                    <a:pt x="2" y="2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94" name="Freeform 106"/>
            <p:cNvSpPr/>
            <p:nvPr/>
          </p:nvSpPr>
          <p:spPr bwMode="auto">
            <a:xfrm>
              <a:off x="7441" y="2703"/>
              <a:ext cx="21" cy="92"/>
            </a:xfrm>
            <a:custGeom>
              <a:avLst/>
              <a:gdLst>
                <a:gd name="T0" fmla="*/ 1 w 6"/>
                <a:gd name="T1" fmla="*/ 28 h 31"/>
                <a:gd name="T2" fmla="*/ 6 w 6"/>
                <a:gd name="T3" fmla="*/ 28 h 31"/>
                <a:gd name="T4" fmla="*/ 5 w 6"/>
                <a:gd name="T5" fmla="*/ 3 h 31"/>
                <a:gd name="T6" fmla="*/ 0 w 6"/>
                <a:gd name="T7" fmla="*/ 3 h 31"/>
                <a:gd name="T8" fmla="*/ 1 w 6"/>
                <a:gd name="T9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1">
                  <a:moveTo>
                    <a:pt x="1" y="28"/>
                  </a:moveTo>
                  <a:cubicBezTo>
                    <a:pt x="1" y="31"/>
                    <a:pt x="6" y="31"/>
                    <a:pt x="6" y="28"/>
                  </a:cubicBezTo>
                  <a:cubicBezTo>
                    <a:pt x="6" y="20"/>
                    <a:pt x="6" y="11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1" y="11"/>
                    <a:pt x="1" y="20"/>
                    <a:pt x="1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95" name="Freeform 107"/>
            <p:cNvSpPr/>
            <p:nvPr/>
          </p:nvSpPr>
          <p:spPr bwMode="auto">
            <a:xfrm>
              <a:off x="7444" y="2581"/>
              <a:ext cx="22" cy="83"/>
            </a:xfrm>
            <a:custGeom>
              <a:avLst/>
              <a:gdLst>
                <a:gd name="T0" fmla="*/ 1 w 6"/>
                <a:gd name="T1" fmla="*/ 4 h 28"/>
                <a:gd name="T2" fmla="*/ 1 w 6"/>
                <a:gd name="T3" fmla="*/ 4 h 28"/>
                <a:gd name="T4" fmla="*/ 0 w 6"/>
                <a:gd name="T5" fmla="*/ 25 h 28"/>
                <a:gd name="T6" fmla="*/ 5 w 6"/>
                <a:gd name="T7" fmla="*/ 25 h 28"/>
                <a:gd name="T8" fmla="*/ 5 w 6"/>
                <a:gd name="T9" fmla="*/ 13 h 28"/>
                <a:gd name="T10" fmla="*/ 5 w 6"/>
                <a:gd name="T11" fmla="*/ 7 h 28"/>
                <a:gd name="T12" fmla="*/ 6 w 6"/>
                <a:gd name="T13" fmla="*/ 4 h 28"/>
                <a:gd name="T14" fmla="*/ 6 w 6"/>
                <a:gd name="T15" fmla="*/ 4 h 28"/>
                <a:gd name="T16" fmla="*/ 6 w 6"/>
                <a:gd name="T17" fmla="*/ 4 h 28"/>
                <a:gd name="T18" fmla="*/ 1 w 6"/>
                <a:gd name="T19" fmla="*/ 3 h 28"/>
                <a:gd name="T20" fmla="*/ 1 w 6"/>
                <a:gd name="T21" fmla="*/ 4 h 28"/>
                <a:gd name="T22" fmla="*/ 1 w 6"/>
                <a:gd name="T23" fmla="*/ 4 h 28"/>
                <a:gd name="T24" fmla="*/ 1 w 6"/>
                <a:gd name="T25" fmla="*/ 4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" h="28"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0" y="11"/>
                    <a:pt x="0" y="18"/>
                    <a:pt x="0" y="25"/>
                  </a:cubicBezTo>
                  <a:cubicBezTo>
                    <a:pt x="0" y="28"/>
                    <a:pt x="5" y="28"/>
                    <a:pt x="5" y="25"/>
                  </a:cubicBezTo>
                  <a:cubicBezTo>
                    <a:pt x="5" y="21"/>
                    <a:pt x="5" y="17"/>
                    <a:pt x="5" y="13"/>
                  </a:cubicBezTo>
                  <a:cubicBezTo>
                    <a:pt x="5" y="11"/>
                    <a:pt x="5" y="9"/>
                    <a:pt x="5" y="7"/>
                  </a:cubicBezTo>
                  <a:cubicBezTo>
                    <a:pt x="5" y="7"/>
                    <a:pt x="6" y="4"/>
                    <a:pt x="6" y="4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5" y="1"/>
                    <a:pt x="2" y="0"/>
                    <a:pt x="1" y="3"/>
                  </a:cubicBezTo>
                  <a:cubicBezTo>
                    <a:pt x="1" y="3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96" name="Freeform 108"/>
            <p:cNvSpPr/>
            <p:nvPr/>
          </p:nvSpPr>
          <p:spPr bwMode="auto">
            <a:xfrm>
              <a:off x="7455" y="2465"/>
              <a:ext cx="21" cy="98"/>
            </a:xfrm>
            <a:custGeom>
              <a:avLst/>
              <a:gdLst>
                <a:gd name="T0" fmla="*/ 5 w 6"/>
                <a:gd name="T1" fmla="*/ 30 h 33"/>
                <a:gd name="T2" fmla="*/ 5 w 6"/>
                <a:gd name="T3" fmla="*/ 10 h 33"/>
                <a:gd name="T4" fmla="*/ 6 w 6"/>
                <a:gd name="T5" fmla="*/ 8 h 33"/>
                <a:gd name="T6" fmla="*/ 5 w 6"/>
                <a:gd name="T7" fmla="*/ 3 h 33"/>
                <a:gd name="T8" fmla="*/ 0 w 6"/>
                <a:gd name="T9" fmla="*/ 3 h 33"/>
                <a:gd name="T10" fmla="*/ 0 w 6"/>
                <a:gd name="T11" fmla="*/ 30 h 33"/>
                <a:gd name="T12" fmla="*/ 5 w 6"/>
                <a:gd name="T13" fmla="*/ 3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33">
                  <a:moveTo>
                    <a:pt x="5" y="30"/>
                  </a:move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6" y="9"/>
                    <a:pt x="6" y="8"/>
                  </a:cubicBezTo>
                  <a:cubicBezTo>
                    <a:pt x="6" y="6"/>
                    <a:pt x="5" y="5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3"/>
                    <a:pt x="5" y="33"/>
                    <a:pt x="5" y="3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97" name="Freeform 109"/>
            <p:cNvSpPr/>
            <p:nvPr/>
          </p:nvSpPr>
          <p:spPr bwMode="auto">
            <a:xfrm>
              <a:off x="7444" y="2347"/>
              <a:ext cx="29" cy="89"/>
            </a:xfrm>
            <a:custGeom>
              <a:avLst/>
              <a:gdLst>
                <a:gd name="T0" fmla="*/ 1 w 8"/>
                <a:gd name="T1" fmla="*/ 4 h 30"/>
                <a:gd name="T2" fmla="*/ 2 w 8"/>
                <a:gd name="T3" fmla="*/ 27 h 30"/>
                <a:gd name="T4" fmla="*/ 7 w 8"/>
                <a:gd name="T5" fmla="*/ 27 h 30"/>
                <a:gd name="T6" fmla="*/ 6 w 8"/>
                <a:gd name="T7" fmla="*/ 3 h 30"/>
                <a:gd name="T8" fmla="*/ 1 w 8"/>
                <a:gd name="T9" fmla="*/ 4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0">
                  <a:moveTo>
                    <a:pt x="1" y="4"/>
                  </a:moveTo>
                  <a:cubicBezTo>
                    <a:pt x="3" y="11"/>
                    <a:pt x="2" y="20"/>
                    <a:pt x="2" y="27"/>
                  </a:cubicBezTo>
                  <a:cubicBezTo>
                    <a:pt x="2" y="30"/>
                    <a:pt x="7" y="30"/>
                    <a:pt x="7" y="27"/>
                  </a:cubicBezTo>
                  <a:cubicBezTo>
                    <a:pt x="7" y="19"/>
                    <a:pt x="8" y="11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98" name="Freeform 110"/>
            <p:cNvSpPr/>
            <p:nvPr/>
          </p:nvSpPr>
          <p:spPr bwMode="auto">
            <a:xfrm>
              <a:off x="7451" y="2231"/>
              <a:ext cx="18" cy="89"/>
            </a:xfrm>
            <a:custGeom>
              <a:avLst/>
              <a:gdLst>
                <a:gd name="T0" fmla="*/ 5 w 5"/>
                <a:gd name="T1" fmla="*/ 27 h 30"/>
                <a:gd name="T2" fmla="*/ 5 w 5"/>
                <a:gd name="T3" fmla="*/ 3 h 30"/>
                <a:gd name="T4" fmla="*/ 0 w 5"/>
                <a:gd name="T5" fmla="*/ 3 h 30"/>
                <a:gd name="T6" fmla="*/ 0 w 5"/>
                <a:gd name="T7" fmla="*/ 27 h 30"/>
                <a:gd name="T8" fmla="*/ 5 w 5"/>
                <a:gd name="T9" fmla="*/ 2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0">
                  <a:moveTo>
                    <a:pt x="5" y="27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30"/>
                    <a:pt x="5" y="30"/>
                    <a:pt x="5" y="2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99" name="Freeform 111"/>
            <p:cNvSpPr/>
            <p:nvPr/>
          </p:nvSpPr>
          <p:spPr bwMode="auto">
            <a:xfrm>
              <a:off x="7441" y="2109"/>
              <a:ext cx="28" cy="92"/>
            </a:xfrm>
            <a:custGeom>
              <a:avLst/>
              <a:gdLst>
                <a:gd name="T0" fmla="*/ 1 w 8"/>
                <a:gd name="T1" fmla="*/ 4 h 31"/>
                <a:gd name="T2" fmla="*/ 2 w 8"/>
                <a:gd name="T3" fmla="*/ 28 h 31"/>
                <a:gd name="T4" fmla="*/ 7 w 8"/>
                <a:gd name="T5" fmla="*/ 28 h 31"/>
                <a:gd name="T6" fmla="*/ 6 w 8"/>
                <a:gd name="T7" fmla="*/ 3 h 31"/>
                <a:gd name="T8" fmla="*/ 1 w 8"/>
                <a:gd name="T9" fmla="*/ 4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1">
                  <a:moveTo>
                    <a:pt x="1" y="4"/>
                  </a:moveTo>
                  <a:cubicBezTo>
                    <a:pt x="3" y="11"/>
                    <a:pt x="2" y="20"/>
                    <a:pt x="2" y="28"/>
                  </a:cubicBezTo>
                  <a:cubicBezTo>
                    <a:pt x="2" y="31"/>
                    <a:pt x="7" y="31"/>
                    <a:pt x="7" y="28"/>
                  </a:cubicBezTo>
                  <a:cubicBezTo>
                    <a:pt x="7" y="20"/>
                    <a:pt x="8" y="11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00" name="Freeform 112"/>
            <p:cNvSpPr/>
            <p:nvPr/>
          </p:nvSpPr>
          <p:spPr bwMode="auto">
            <a:xfrm>
              <a:off x="7444" y="1970"/>
              <a:ext cx="18" cy="112"/>
            </a:xfrm>
            <a:custGeom>
              <a:avLst/>
              <a:gdLst>
                <a:gd name="T0" fmla="*/ 5 w 5"/>
                <a:gd name="T1" fmla="*/ 35 h 38"/>
                <a:gd name="T2" fmla="*/ 5 w 5"/>
                <a:gd name="T3" fmla="*/ 3 h 38"/>
                <a:gd name="T4" fmla="*/ 0 w 5"/>
                <a:gd name="T5" fmla="*/ 3 h 38"/>
                <a:gd name="T6" fmla="*/ 0 w 5"/>
                <a:gd name="T7" fmla="*/ 35 h 38"/>
                <a:gd name="T8" fmla="*/ 5 w 5"/>
                <a:gd name="T9" fmla="*/ 35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8">
                  <a:moveTo>
                    <a:pt x="5" y="35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8"/>
                    <a:pt x="5" y="38"/>
                    <a:pt x="5" y="3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01" name="Freeform 113"/>
            <p:cNvSpPr/>
            <p:nvPr/>
          </p:nvSpPr>
          <p:spPr bwMode="auto">
            <a:xfrm>
              <a:off x="7444" y="1851"/>
              <a:ext cx="32" cy="107"/>
            </a:xfrm>
            <a:custGeom>
              <a:avLst/>
              <a:gdLst>
                <a:gd name="T0" fmla="*/ 1 w 9"/>
                <a:gd name="T1" fmla="*/ 33 h 36"/>
                <a:gd name="T2" fmla="*/ 6 w 9"/>
                <a:gd name="T3" fmla="*/ 33 h 36"/>
                <a:gd name="T4" fmla="*/ 8 w 9"/>
                <a:gd name="T5" fmla="*/ 4 h 36"/>
                <a:gd name="T6" fmla="*/ 3 w 9"/>
                <a:gd name="T7" fmla="*/ 2 h 36"/>
                <a:gd name="T8" fmla="*/ 1 w 9"/>
                <a:gd name="T9" fmla="*/ 3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" h="36">
                  <a:moveTo>
                    <a:pt x="1" y="33"/>
                  </a:moveTo>
                  <a:cubicBezTo>
                    <a:pt x="1" y="36"/>
                    <a:pt x="6" y="36"/>
                    <a:pt x="6" y="33"/>
                  </a:cubicBezTo>
                  <a:cubicBezTo>
                    <a:pt x="6" y="23"/>
                    <a:pt x="5" y="13"/>
                    <a:pt x="8" y="4"/>
                  </a:cubicBezTo>
                  <a:cubicBezTo>
                    <a:pt x="9" y="1"/>
                    <a:pt x="4" y="0"/>
                    <a:pt x="3" y="2"/>
                  </a:cubicBezTo>
                  <a:cubicBezTo>
                    <a:pt x="0" y="12"/>
                    <a:pt x="1" y="23"/>
                    <a:pt x="1" y="3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02" name="Freeform 114"/>
            <p:cNvSpPr/>
            <p:nvPr/>
          </p:nvSpPr>
          <p:spPr bwMode="auto">
            <a:xfrm>
              <a:off x="7441" y="1753"/>
              <a:ext cx="28" cy="80"/>
            </a:xfrm>
            <a:custGeom>
              <a:avLst/>
              <a:gdLst>
                <a:gd name="T0" fmla="*/ 3 w 8"/>
                <a:gd name="T1" fmla="*/ 5 h 27"/>
                <a:gd name="T2" fmla="*/ 3 w 8"/>
                <a:gd name="T3" fmla="*/ 24 h 27"/>
                <a:gd name="T4" fmla="*/ 8 w 8"/>
                <a:gd name="T5" fmla="*/ 24 h 27"/>
                <a:gd name="T6" fmla="*/ 8 w 8"/>
                <a:gd name="T7" fmla="*/ 9 h 27"/>
                <a:gd name="T8" fmla="*/ 4 w 8"/>
                <a:gd name="T9" fmla="*/ 0 h 27"/>
                <a:gd name="T10" fmla="*/ 3 w 8"/>
                <a:gd name="T11" fmla="*/ 5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27">
                  <a:moveTo>
                    <a:pt x="3" y="5"/>
                  </a:moveTo>
                  <a:cubicBezTo>
                    <a:pt x="4" y="5"/>
                    <a:pt x="3" y="22"/>
                    <a:pt x="3" y="24"/>
                  </a:cubicBezTo>
                  <a:cubicBezTo>
                    <a:pt x="3" y="27"/>
                    <a:pt x="8" y="27"/>
                    <a:pt x="8" y="24"/>
                  </a:cubicBezTo>
                  <a:cubicBezTo>
                    <a:pt x="8" y="19"/>
                    <a:pt x="8" y="14"/>
                    <a:pt x="8" y="9"/>
                  </a:cubicBezTo>
                  <a:cubicBezTo>
                    <a:pt x="8" y="6"/>
                    <a:pt x="7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03" name="Freeform 115"/>
            <p:cNvSpPr/>
            <p:nvPr/>
          </p:nvSpPr>
          <p:spPr bwMode="auto">
            <a:xfrm>
              <a:off x="7441" y="1622"/>
              <a:ext cx="28" cy="92"/>
            </a:xfrm>
            <a:custGeom>
              <a:avLst/>
              <a:gdLst>
                <a:gd name="T0" fmla="*/ 6 w 8"/>
                <a:gd name="T1" fmla="*/ 28 h 31"/>
                <a:gd name="T2" fmla="*/ 7 w 8"/>
                <a:gd name="T3" fmla="*/ 3 h 31"/>
                <a:gd name="T4" fmla="*/ 2 w 8"/>
                <a:gd name="T5" fmla="*/ 3 h 31"/>
                <a:gd name="T6" fmla="*/ 1 w 8"/>
                <a:gd name="T7" fmla="*/ 27 h 31"/>
                <a:gd name="T8" fmla="*/ 6 w 8"/>
                <a:gd name="T9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1">
                  <a:moveTo>
                    <a:pt x="6" y="28"/>
                  </a:moveTo>
                  <a:cubicBezTo>
                    <a:pt x="8" y="20"/>
                    <a:pt x="7" y="11"/>
                    <a:pt x="7" y="3"/>
                  </a:cubicBezTo>
                  <a:cubicBezTo>
                    <a:pt x="7" y="0"/>
                    <a:pt x="2" y="0"/>
                    <a:pt x="2" y="3"/>
                  </a:cubicBezTo>
                  <a:cubicBezTo>
                    <a:pt x="2" y="11"/>
                    <a:pt x="4" y="19"/>
                    <a:pt x="1" y="27"/>
                  </a:cubicBezTo>
                  <a:cubicBezTo>
                    <a:pt x="0" y="30"/>
                    <a:pt x="5" y="31"/>
                    <a:pt x="6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04" name="Freeform 116"/>
            <p:cNvSpPr/>
            <p:nvPr/>
          </p:nvSpPr>
          <p:spPr bwMode="auto">
            <a:xfrm>
              <a:off x="7444" y="1486"/>
              <a:ext cx="25" cy="104"/>
            </a:xfrm>
            <a:custGeom>
              <a:avLst/>
              <a:gdLst>
                <a:gd name="T0" fmla="*/ 0 w 7"/>
                <a:gd name="T1" fmla="*/ 32 h 35"/>
                <a:gd name="T2" fmla="*/ 5 w 7"/>
                <a:gd name="T3" fmla="*/ 32 h 35"/>
                <a:gd name="T4" fmla="*/ 6 w 7"/>
                <a:gd name="T5" fmla="*/ 3 h 35"/>
                <a:gd name="T6" fmla="*/ 1 w 7"/>
                <a:gd name="T7" fmla="*/ 3 h 35"/>
                <a:gd name="T8" fmla="*/ 0 w 7"/>
                <a:gd name="T9" fmla="*/ 3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5">
                  <a:moveTo>
                    <a:pt x="0" y="32"/>
                  </a:moveTo>
                  <a:cubicBezTo>
                    <a:pt x="0" y="35"/>
                    <a:pt x="5" y="35"/>
                    <a:pt x="5" y="32"/>
                  </a:cubicBezTo>
                  <a:cubicBezTo>
                    <a:pt x="5" y="22"/>
                    <a:pt x="7" y="13"/>
                    <a:pt x="6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2" y="13"/>
                    <a:pt x="0" y="22"/>
                    <a:pt x="0" y="3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05" name="Freeform 117"/>
            <p:cNvSpPr/>
            <p:nvPr/>
          </p:nvSpPr>
          <p:spPr bwMode="auto">
            <a:xfrm>
              <a:off x="7444" y="1361"/>
              <a:ext cx="29" cy="104"/>
            </a:xfrm>
            <a:custGeom>
              <a:avLst/>
              <a:gdLst>
                <a:gd name="T0" fmla="*/ 0 w 8"/>
                <a:gd name="T1" fmla="*/ 32 h 35"/>
                <a:gd name="T2" fmla="*/ 5 w 8"/>
                <a:gd name="T3" fmla="*/ 32 h 35"/>
                <a:gd name="T4" fmla="*/ 6 w 8"/>
                <a:gd name="T5" fmla="*/ 3 h 35"/>
                <a:gd name="T6" fmla="*/ 1 w 8"/>
                <a:gd name="T7" fmla="*/ 4 h 35"/>
                <a:gd name="T8" fmla="*/ 0 w 8"/>
                <a:gd name="T9" fmla="*/ 3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5">
                  <a:moveTo>
                    <a:pt x="0" y="32"/>
                  </a:moveTo>
                  <a:cubicBezTo>
                    <a:pt x="0" y="35"/>
                    <a:pt x="5" y="35"/>
                    <a:pt x="5" y="32"/>
                  </a:cubicBezTo>
                  <a:cubicBezTo>
                    <a:pt x="5" y="23"/>
                    <a:pt x="8" y="12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ubicBezTo>
                    <a:pt x="4" y="13"/>
                    <a:pt x="0" y="23"/>
                    <a:pt x="0" y="3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06" name="Freeform 118"/>
            <p:cNvSpPr/>
            <p:nvPr/>
          </p:nvSpPr>
          <p:spPr bwMode="auto">
            <a:xfrm>
              <a:off x="7451" y="1213"/>
              <a:ext cx="25" cy="98"/>
            </a:xfrm>
            <a:custGeom>
              <a:avLst/>
              <a:gdLst>
                <a:gd name="T0" fmla="*/ 1 w 7"/>
                <a:gd name="T1" fmla="*/ 9 h 33"/>
                <a:gd name="T2" fmla="*/ 2 w 7"/>
                <a:gd name="T3" fmla="*/ 30 h 33"/>
                <a:gd name="T4" fmla="*/ 7 w 7"/>
                <a:gd name="T5" fmla="*/ 30 h 33"/>
                <a:gd name="T6" fmla="*/ 6 w 7"/>
                <a:gd name="T7" fmla="*/ 3 h 33"/>
                <a:gd name="T8" fmla="*/ 2 w 7"/>
                <a:gd name="T9" fmla="*/ 2 h 33"/>
                <a:gd name="T10" fmla="*/ 0 w 7"/>
                <a:gd name="T11" fmla="*/ 7 h 33"/>
                <a:gd name="T12" fmla="*/ 1 w 7"/>
                <a:gd name="T13" fmla="*/ 9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3">
                  <a:moveTo>
                    <a:pt x="1" y="9"/>
                  </a:moveTo>
                  <a:cubicBezTo>
                    <a:pt x="1" y="16"/>
                    <a:pt x="1" y="23"/>
                    <a:pt x="2" y="30"/>
                  </a:cubicBezTo>
                  <a:cubicBezTo>
                    <a:pt x="3" y="33"/>
                    <a:pt x="7" y="33"/>
                    <a:pt x="7" y="30"/>
                  </a:cubicBezTo>
                  <a:cubicBezTo>
                    <a:pt x="6" y="21"/>
                    <a:pt x="6" y="12"/>
                    <a:pt x="6" y="3"/>
                  </a:cubicBezTo>
                  <a:cubicBezTo>
                    <a:pt x="6" y="1"/>
                    <a:pt x="3" y="0"/>
                    <a:pt x="2" y="2"/>
                  </a:cubicBezTo>
                  <a:cubicBezTo>
                    <a:pt x="0" y="3"/>
                    <a:pt x="0" y="5"/>
                    <a:pt x="0" y="7"/>
                  </a:cubicBezTo>
                  <a:cubicBezTo>
                    <a:pt x="0" y="8"/>
                    <a:pt x="1" y="9"/>
                    <a:pt x="1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07" name="Freeform 119"/>
            <p:cNvSpPr/>
            <p:nvPr/>
          </p:nvSpPr>
          <p:spPr bwMode="auto">
            <a:xfrm>
              <a:off x="7448" y="1068"/>
              <a:ext cx="25" cy="94"/>
            </a:xfrm>
            <a:custGeom>
              <a:avLst/>
              <a:gdLst>
                <a:gd name="T0" fmla="*/ 5 w 7"/>
                <a:gd name="T1" fmla="*/ 29 h 32"/>
                <a:gd name="T2" fmla="*/ 6 w 7"/>
                <a:gd name="T3" fmla="*/ 14 h 32"/>
                <a:gd name="T4" fmla="*/ 6 w 7"/>
                <a:gd name="T5" fmla="*/ 7 h 32"/>
                <a:gd name="T6" fmla="*/ 7 w 7"/>
                <a:gd name="T7" fmla="*/ 4 h 32"/>
                <a:gd name="T8" fmla="*/ 7 w 7"/>
                <a:gd name="T9" fmla="*/ 3 h 32"/>
                <a:gd name="T10" fmla="*/ 7 w 7"/>
                <a:gd name="T11" fmla="*/ 3 h 32"/>
                <a:gd name="T12" fmla="*/ 3 w 7"/>
                <a:gd name="T13" fmla="*/ 2 h 32"/>
                <a:gd name="T14" fmla="*/ 1 w 7"/>
                <a:gd name="T15" fmla="*/ 11 h 32"/>
                <a:gd name="T16" fmla="*/ 0 w 7"/>
                <a:gd name="T17" fmla="*/ 29 h 32"/>
                <a:gd name="T18" fmla="*/ 5 w 7"/>
                <a:gd name="T19" fmla="*/ 29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" h="32">
                  <a:moveTo>
                    <a:pt x="5" y="29"/>
                  </a:moveTo>
                  <a:cubicBezTo>
                    <a:pt x="5" y="24"/>
                    <a:pt x="5" y="19"/>
                    <a:pt x="6" y="14"/>
                  </a:cubicBezTo>
                  <a:cubicBezTo>
                    <a:pt x="6" y="12"/>
                    <a:pt x="6" y="10"/>
                    <a:pt x="6" y="7"/>
                  </a:cubicBezTo>
                  <a:cubicBezTo>
                    <a:pt x="6" y="6"/>
                    <a:pt x="7" y="5"/>
                    <a:pt x="7" y="4"/>
                  </a:cubicBezTo>
                  <a:cubicBezTo>
                    <a:pt x="7" y="4"/>
                    <a:pt x="7" y="4"/>
                    <a:pt x="7" y="3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6" y="1"/>
                    <a:pt x="4" y="0"/>
                    <a:pt x="3" y="2"/>
                  </a:cubicBezTo>
                  <a:cubicBezTo>
                    <a:pt x="1" y="4"/>
                    <a:pt x="2" y="8"/>
                    <a:pt x="1" y="11"/>
                  </a:cubicBezTo>
                  <a:cubicBezTo>
                    <a:pt x="1" y="17"/>
                    <a:pt x="0" y="23"/>
                    <a:pt x="0" y="29"/>
                  </a:cubicBezTo>
                  <a:cubicBezTo>
                    <a:pt x="0" y="32"/>
                    <a:pt x="5" y="32"/>
                    <a:pt x="5" y="2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08" name="Freeform 120"/>
            <p:cNvSpPr/>
            <p:nvPr/>
          </p:nvSpPr>
          <p:spPr bwMode="auto">
            <a:xfrm>
              <a:off x="7441" y="934"/>
              <a:ext cx="28" cy="104"/>
            </a:xfrm>
            <a:custGeom>
              <a:avLst/>
              <a:gdLst>
                <a:gd name="T0" fmla="*/ 1 w 8"/>
                <a:gd name="T1" fmla="*/ 9 h 35"/>
                <a:gd name="T2" fmla="*/ 3 w 8"/>
                <a:gd name="T3" fmla="*/ 32 h 35"/>
                <a:gd name="T4" fmla="*/ 8 w 8"/>
                <a:gd name="T5" fmla="*/ 32 h 35"/>
                <a:gd name="T6" fmla="*/ 6 w 8"/>
                <a:gd name="T7" fmla="*/ 17 h 35"/>
                <a:gd name="T8" fmla="*/ 5 w 8"/>
                <a:gd name="T9" fmla="*/ 9 h 35"/>
                <a:gd name="T10" fmla="*/ 5 w 8"/>
                <a:gd name="T11" fmla="*/ 6 h 35"/>
                <a:gd name="T12" fmla="*/ 5 w 8"/>
                <a:gd name="T13" fmla="*/ 5 h 35"/>
                <a:gd name="T14" fmla="*/ 5 w 8"/>
                <a:gd name="T15" fmla="*/ 3 h 35"/>
                <a:gd name="T16" fmla="*/ 1 w 8"/>
                <a:gd name="T17" fmla="*/ 2 h 35"/>
                <a:gd name="T18" fmla="*/ 1 w 8"/>
                <a:gd name="T19" fmla="*/ 9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" h="35">
                  <a:moveTo>
                    <a:pt x="1" y="9"/>
                  </a:moveTo>
                  <a:cubicBezTo>
                    <a:pt x="1" y="16"/>
                    <a:pt x="3" y="24"/>
                    <a:pt x="3" y="32"/>
                  </a:cubicBezTo>
                  <a:cubicBezTo>
                    <a:pt x="3" y="35"/>
                    <a:pt x="8" y="35"/>
                    <a:pt x="8" y="32"/>
                  </a:cubicBezTo>
                  <a:cubicBezTo>
                    <a:pt x="8" y="27"/>
                    <a:pt x="7" y="22"/>
                    <a:pt x="6" y="17"/>
                  </a:cubicBezTo>
                  <a:cubicBezTo>
                    <a:pt x="6" y="14"/>
                    <a:pt x="6" y="12"/>
                    <a:pt x="5" y="9"/>
                  </a:cubicBezTo>
                  <a:cubicBezTo>
                    <a:pt x="5" y="8"/>
                    <a:pt x="5" y="7"/>
                    <a:pt x="5" y="6"/>
                  </a:cubicBezTo>
                  <a:cubicBezTo>
                    <a:pt x="5" y="6"/>
                    <a:pt x="5" y="6"/>
                    <a:pt x="5" y="5"/>
                  </a:cubicBezTo>
                  <a:cubicBezTo>
                    <a:pt x="5" y="5"/>
                    <a:pt x="6" y="4"/>
                    <a:pt x="5" y="3"/>
                  </a:cubicBezTo>
                  <a:cubicBezTo>
                    <a:pt x="5" y="1"/>
                    <a:pt x="2" y="0"/>
                    <a:pt x="1" y="2"/>
                  </a:cubicBezTo>
                  <a:cubicBezTo>
                    <a:pt x="0" y="4"/>
                    <a:pt x="1" y="7"/>
                    <a:pt x="1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09" name="Freeform 121"/>
            <p:cNvSpPr/>
            <p:nvPr/>
          </p:nvSpPr>
          <p:spPr bwMode="auto">
            <a:xfrm>
              <a:off x="7441" y="792"/>
              <a:ext cx="25" cy="109"/>
            </a:xfrm>
            <a:custGeom>
              <a:avLst/>
              <a:gdLst>
                <a:gd name="T0" fmla="*/ 1 w 7"/>
                <a:gd name="T1" fmla="*/ 6 h 37"/>
                <a:gd name="T2" fmla="*/ 2 w 7"/>
                <a:gd name="T3" fmla="*/ 7 h 37"/>
                <a:gd name="T4" fmla="*/ 1 w 7"/>
                <a:gd name="T5" fmla="*/ 16 h 37"/>
                <a:gd name="T6" fmla="*/ 0 w 7"/>
                <a:gd name="T7" fmla="*/ 33 h 37"/>
                <a:gd name="T8" fmla="*/ 4 w 7"/>
                <a:gd name="T9" fmla="*/ 34 h 37"/>
                <a:gd name="T10" fmla="*/ 6 w 7"/>
                <a:gd name="T11" fmla="*/ 16 h 37"/>
                <a:gd name="T12" fmla="*/ 4 w 7"/>
                <a:gd name="T13" fmla="*/ 1 h 37"/>
                <a:gd name="T14" fmla="*/ 0 w 7"/>
                <a:gd name="T15" fmla="*/ 3 h 37"/>
                <a:gd name="T16" fmla="*/ 1 w 7"/>
                <a:gd name="T17" fmla="*/ 6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37">
                  <a:moveTo>
                    <a:pt x="1" y="6"/>
                  </a:moveTo>
                  <a:cubicBezTo>
                    <a:pt x="1" y="7"/>
                    <a:pt x="1" y="7"/>
                    <a:pt x="2" y="7"/>
                  </a:cubicBezTo>
                  <a:cubicBezTo>
                    <a:pt x="2" y="10"/>
                    <a:pt x="1" y="15"/>
                    <a:pt x="1" y="16"/>
                  </a:cubicBezTo>
                  <a:cubicBezTo>
                    <a:pt x="1" y="22"/>
                    <a:pt x="1" y="27"/>
                    <a:pt x="0" y="33"/>
                  </a:cubicBezTo>
                  <a:cubicBezTo>
                    <a:pt x="0" y="35"/>
                    <a:pt x="4" y="37"/>
                    <a:pt x="4" y="34"/>
                  </a:cubicBezTo>
                  <a:cubicBezTo>
                    <a:pt x="6" y="28"/>
                    <a:pt x="6" y="22"/>
                    <a:pt x="6" y="16"/>
                  </a:cubicBezTo>
                  <a:cubicBezTo>
                    <a:pt x="6" y="12"/>
                    <a:pt x="7" y="4"/>
                    <a:pt x="4" y="1"/>
                  </a:cubicBezTo>
                  <a:cubicBezTo>
                    <a:pt x="2" y="0"/>
                    <a:pt x="0" y="1"/>
                    <a:pt x="0" y="3"/>
                  </a:cubicBezTo>
                  <a:cubicBezTo>
                    <a:pt x="1" y="4"/>
                    <a:pt x="1" y="5"/>
                    <a:pt x="1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10" name="Freeform 122"/>
            <p:cNvSpPr/>
            <p:nvPr/>
          </p:nvSpPr>
          <p:spPr bwMode="auto">
            <a:xfrm>
              <a:off x="7444" y="646"/>
              <a:ext cx="22" cy="89"/>
            </a:xfrm>
            <a:custGeom>
              <a:avLst/>
              <a:gdLst>
                <a:gd name="T0" fmla="*/ 0 w 6"/>
                <a:gd name="T1" fmla="*/ 4 h 30"/>
                <a:gd name="T2" fmla="*/ 1 w 6"/>
                <a:gd name="T3" fmla="*/ 27 h 30"/>
                <a:gd name="T4" fmla="*/ 6 w 6"/>
                <a:gd name="T5" fmla="*/ 27 h 30"/>
                <a:gd name="T6" fmla="*/ 5 w 6"/>
                <a:gd name="T7" fmla="*/ 3 h 30"/>
                <a:gd name="T8" fmla="*/ 0 w 6"/>
                <a:gd name="T9" fmla="*/ 4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0">
                  <a:moveTo>
                    <a:pt x="0" y="4"/>
                  </a:moveTo>
                  <a:cubicBezTo>
                    <a:pt x="2" y="11"/>
                    <a:pt x="1" y="20"/>
                    <a:pt x="1" y="27"/>
                  </a:cubicBezTo>
                  <a:cubicBezTo>
                    <a:pt x="1" y="30"/>
                    <a:pt x="6" y="30"/>
                    <a:pt x="6" y="27"/>
                  </a:cubicBezTo>
                  <a:cubicBezTo>
                    <a:pt x="6" y="19"/>
                    <a:pt x="6" y="11"/>
                    <a:pt x="5" y="3"/>
                  </a:cubicBezTo>
                  <a:cubicBezTo>
                    <a:pt x="4" y="0"/>
                    <a:pt x="0" y="1"/>
                    <a:pt x="0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11" name="Freeform 123"/>
            <p:cNvSpPr/>
            <p:nvPr/>
          </p:nvSpPr>
          <p:spPr bwMode="auto">
            <a:xfrm>
              <a:off x="7444" y="513"/>
              <a:ext cx="22" cy="92"/>
            </a:xfrm>
            <a:custGeom>
              <a:avLst/>
              <a:gdLst>
                <a:gd name="T0" fmla="*/ 5 w 6"/>
                <a:gd name="T1" fmla="*/ 28 h 31"/>
                <a:gd name="T2" fmla="*/ 6 w 6"/>
                <a:gd name="T3" fmla="*/ 3 h 31"/>
                <a:gd name="T4" fmla="*/ 1 w 6"/>
                <a:gd name="T5" fmla="*/ 3 h 31"/>
                <a:gd name="T6" fmla="*/ 0 w 6"/>
                <a:gd name="T7" fmla="*/ 28 h 31"/>
                <a:gd name="T8" fmla="*/ 5 w 6"/>
                <a:gd name="T9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1">
                  <a:moveTo>
                    <a:pt x="5" y="28"/>
                  </a:moveTo>
                  <a:cubicBezTo>
                    <a:pt x="6" y="20"/>
                    <a:pt x="6" y="11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11"/>
                    <a:pt x="1" y="20"/>
                    <a:pt x="0" y="28"/>
                  </a:cubicBezTo>
                  <a:cubicBezTo>
                    <a:pt x="0" y="31"/>
                    <a:pt x="4" y="31"/>
                    <a:pt x="5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12" name="Freeform 124"/>
            <p:cNvSpPr/>
            <p:nvPr/>
          </p:nvSpPr>
          <p:spPr bwMode="auto">
            <a:xfrm>
              <a:off x="7444" y="388"/>
              <a:ext cx="29" cy="95"/>
            </a:xfrm>
            <a:custGeom>
              <a:avLst/>
              <a:gdLst>
                <a:gd name="T0" fmla="*/ 1 w 8"/>
                <a:gd name="T1" fmla="*/ 4 h 32"/>
                <a:gd name="T2" fmla="*/ 2 w 8"/>
                <a:gd name="T3" fmla="*/ 29 h 32"/>
                <a:gd name="T4" fmla="*/ 7 w 8"/>
                <a:gd name="T5" fmla="*/ 29 h 32"/>
                <a:gd name="T6" fmla="*/ 6 w 8"/>
                <a:gd name="T7" fmla="*/ 3 h 32"/>
                <a:gd name="T8" fmla="*/ 1 w 8"/>
                <a:gd name="T9" fmla="*/ 4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2">
                  <a:moveTo>
                    <a:pt x="1" y="4"/>
                  </a:moveTo>
                  <a:cubicBezTo>
                    <a:pt x="3" y="12"/>
                    <a:pt x="2" y="21"/>
                    <a:pt x="2" y="29"/>
                  </a:cubicBezTo>
                  <a:cubicBezTo>
                    <a:pt x="2" y="32"/>
                    <a:pt x="7" y="32"/>
                    <a:pt x="7" y="29"/>
                  </a:cubicBezTo>
                  <a:cubicBezTo>
                    <a:pt x="7" y="21"/>
                    <a:pt x="8" y="11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13" name="Freeform 125"/>
            <p:cNvSpPr/>
            <p:nvPr/>
          </p:nvSpPr>
          <p:spPr bwMode="auto">
            <a:xfrm>
              <a:off x="7441" y="305"/>
              <a:ext cx="25" cy="56"/>
            </a:xfrm>
            <a:custGeom>
              <a:avLst/>
              <a:gdLst>
                <a:gd name="T0" fmla="*/ 1 w 7"/>
                <a:gd name="T1" fmla="*/ 4 h 19"/>
                <a:gd name="T2" fmla="*/ 2 w 7"/>
                <a:gd name="T3" fmla="*/ 16 h 19"/>
                <a:gd name="T4" fmla="*/ 7 w 7"/>
                <a:gd name="T5" fmla="*/ 16 h 19"/>
                <a:gd name="T6" fmla="*/ 6 w 7"/>
                <a:gd name="T7" fmla="*/ 3 h 19"/>
                <a:gd name="T8" fmla="*/ 1 w 7"/>
                <a:gd name="T9" fmla="*/ 4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19">
                  <a:moveTo>
                    <a:pt x="1" y="4"/>
                  </a:moveTo>
                  <a:cubicBezTo>
                    <a:pt x="2" y="8"/>
                    <a:pt x="2" y="12"/>
                    <a:pt x="2" y="16"/>
                  </a:cubicBezTo>
                  <a:cubicBezTo>
                    <a:pt x="2" y="19"/>
                    <a:pt x="7" y="19"/>
                    <a:pt x="7" y="16"/>
                  </a:cubicBezTo>
                  <a:cubicBezTo>
                    <a:pt x="7" y="11"/>
                    <a:pt x="7" y="7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14" name="Freeform 126"/>
            <p:cNvSpPr/>
            <p:nvPr/>
          </p:nvSpPr>
          <p:spPr bwMode="auto">
            <a:xfrm>
              <a:off x="7441" y="213"/>
              <a:ext cx="28" cy="65"/>
            </a:xfrm>
            <a:custGeom>
              <a:avLst/>
              <a:gdLst>
                <a:gd name="T0" fmla="*/ 1 w 8"/>
                <a:gd name="T1" fmla="*/ 4 h 22"/>
                <a:gd name="T2" fmla="*/ 2 w 8"/>
                <a:gd name="T3" fmla="*/ 18 h 22"/>
                <a:gd name="T4" fmla="*/ 7 w 8"/>
                <a:gd name="T5" fmla="*/ 19 h 22"/>
                <a:gd name="T6" fmla="*/ 6 w 8"/>
                <a:gd name="T7" fmla="*/ 3 h 22"/>
                <a:gd name="T8" fmla="*/ 1 w 8"/>
                <a:gd name="T9" fmla="*/ 4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2">
                  <a:moveTo>
                    <a:pt x="1" y="4"/>
                  </a:moveTo>
                  <a:cubicBezTo>
                    <a:pt x="2" y="8"/>
                    <a:pt x="3" y="14"/>
                    <a:pt x="2" y="18"/>
                  </a:cubicBezTo>
                  <a:cubicBezTo>
                    <a:pt x="1" y="21"/>
                    <a:pt x="6" y="22"/>
                    <a:pt x="7" y="19"/>
                  </a:cubicBezTo>
                  <a:cubicBezTo>
                    <a:pt x="8" y="14"/>
                    <a:pt x="7" y="8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15" name="Freeform 127"/>
            <p:cNvSpPr/>
            <p:nvPr/>
          </p:nvSpPr>
          <p:spPr bwMode="auto">
            <a:xfrm>
              <a:off x="7331" y="198"/>
              <a:ext cx="92" cy="27"/>
            </a:xfrm>
            <a:custGeom>
              <a:avLst/>
              <a:gdLst>
                <a:gd name="T0" fmla="*/ 3 w 26"/>
                <a:gd name="T1" fmla="*/ 5 h 9"/>
                <a:gd name="T2" fmla="*/ 12 w 26"/>
                <a:gd name="T3" fmla="*/ 5 h 9"/>
                <a:gd name="T4" fmla="*/ 21 w 26"/>
                <a:gd name="T5" fmla="*/ 7 h 9"/>
                <a:gd name="T6" fmla="*/ 25 w 26"/>
                <a:gd name="T7" fmla="*/ 4 h 9"/>
                <a:gd name="T8" fmla="*/ 18 w 26"/>
                <a:gd name="T9" fmla="*/ 1 h 9"/>
                <a:gd name="T10" fmla="*/ 4 w 26"/>
                <a:gd name="T11" fmla="*/ 0 h 9"/>
                <a:gd name="T12" fmla="*/ 3 w 26"/>
                <a:gd name="T13" fmla="*/ 5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9">
                  <a:moveTo>
                    <a:pt x="3" y="5"/>
                  </a:moveTo>
                  <a:cubicBezTo>
                    <a:pt x="6" y="5"/>
                    <a:pt x="9" y="5"/>
                    <a:pt x="12" y="5"/>
                  </a:cubicBezTo>
                  <a:cubicBezTo>
                    <a:pt x="14" y="5"/>
                    <a:pt x="20" y="5"/>
                    <a:pt x="21" y="7"/>
                  </a:cubicBezTo>
                  <a:cubicBezTo>
                    <a:pt x="22" y="9"/>
                    <a:pt x="26" y="7"/>
                    <a:pt x="25" y="4"/>
                  </a:cubicBezTo>
                  <a:cubicBezTo>
                    <a:pt x="23" y="2"/>
                    <a:pt x="20" y="1"/>
                    <a:pt x="18" y="1"/>
                  </a:cubicBezTo>
                  <a:cubicBezTo>
                    <a:pt x="13" y="1"/>
                    <a:pt x="9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16" name="Freeform 128"/>
            <p:cNvSpPr/>
            <p:nvPr/>
          </p:nvSpPr>
          <p:spPr bwMode="auto">
            <a:xfrm>
              <a:off x="7201" y="192"/>
              <a:ext cx="85" cy="24"/>
            </a:xfrm>
            <a:custGeom>
              <a:avLst/>
              <a:gdLst>
                <a:gd name="T0" fmla="*/ 3 w 24"/>
                <a:gd name="T1" fmla="*/ 8 h 8"/>
                <a:gd name="T2" fmla="*/ 21 w 24"/>
                <a:gd name="T3" fmla="*/ 5 h 8"/>
                <a:gd name="T4" fmla="*/ 20 w 24"/>
                <a:gd name="T5" fmla="*/ 1 h 8"/>
                <a:gd name="T6" fmla="*/ 3 w 24"/>
                <a:gd name="T7" fmla="*/ 3 h 8"/>
                <a:gd name="T8" fmla="*/ 3 w 24"/>
                <a:gd name="T9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8">
                  <a:moveTo>
                    <a:pt x="3" y="8"/>
                  </a:moveTo>
                  <a:cubicBezTo>
                    <a:pt x="9" y="8"/>
                    <a:pt x="15" y="8"/>
                    <a:pt x="21" y="5"/>
                  </a:cubicBezTo>
                  <a:cubicBezTo>
                    <a:pt x="24" y="4"/>
                    <a:pt x="23" y="0"/>
                    <a:pt x="20" y="1"/>
                  </a:cubicBezTo>
                  <a:cubicBezTo>
                    <a:pt x="15" y="3"/>
                    <a:pt x="9" y="3"/>
                    <a:pt x="3" y="3"/>
                  </a:cubicBezTo>
                  <a:cubicBezTo>
                    <a:pt x="0" y="3"/>
                    <a:pt x="0" y="8"/>
                    <a:pt x="3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17" name="Freeform 129"/>
            <p:cNvSpPr/>
            <p:nvPr/>
          </p:nvSpPr>
          <p:spPr bwMode="auto">
            <a:xfrm>
              <a:off x="7063" y="204"/>
              <a:ext cx="99" cy="24"/>
            </a:xfrm>
            <a:custGeom>
              <a:avLst/>
              <a:gdLst>
                <a:gd name="T0" fmla="*/ 4 w 28"/>
                <a:gd name="T1" fmla="*/ 7 h 8"/>
                <a:gd name="T2" fmla="*/ 24 w 28"/>
                <a:gd name="T3" fmla="*/ 6 h 8"/>
                <a:gd name="T4" fmla="*/ 26 w 28"/>
                <a:gd name="T5" fmla="*/ 1 h 8"/>
                <a:gd name="T6" fmla="*/ 3 w 28"/>
                <a:gd name="T7" fmla="*/ 2 h 8"/>
                <a:gd name="T8" fmla="*/ 4 w 28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4" y="7"/>
                  </a:moveTo>
                  <a:cubicBezTo>
                    <a:pt x="11" y="4"/>
                    <a:pt x="18" y="5"/>
                    <a:pt x="24" y="6"/>
                  </a:cubicBezTo>
                  <a:cubicBezTo>
                    <a:pt x="27" y="6"/>
                    <a:pt x="28" y="2"/>
                    <a:pt x="26" y="1"/>
                  </a:cubicBezTo>
                  <a:cubicBezTo>
                    <a:pt x="18" y="0"/>
                    <a:pt x="10" y="0"/>
                    <a:pt x="3" y="2"/>
                  </a:cubicBezTo>
                  <a:cubicBezTo>
                    <a:pt x="0" y="3"/>
                    <a:pt x="2" y="8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18" name="Freeform 130"/>
            <p:cNvSpPr/>
            <p:nvPr/>
          </p:nvSpPr>
          <p:spPr bwMode="auto">
            <a:xfrm>
              <a:off x="6947" y="195"/>
              <a:ext cx="81" cy="27"/>
            </a:xfrm>
            <a:custGeom>
              <a:avLst/>
              <a:gdLst>
                <a:gd name="T0" fmla="*/ 3 w 23"/>
                <a:gd name="T1" fmla="*/ 9 h 9"/>
                <a:gd name="T2" fmla="*/ 20 w 23"/>
                <a:gd name="T3" fmla="*/ 5 h 9"/>
                <a:gd name="T4" fmla="*/ 18 w 23"/>
                <a:gd name="T5" fmla="*/ 1 h 9"/>
                <a:gd name="T6" fmla="*/ 3 w 23"/>
                <a:gd name="T7" fmla="*/ 4 h 9"/>
                <a:gd name="T8" fmla="*/ 3 w 23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9">
                  <a:moveTo>
                    <a:pt x="3" y="9"/>
                  </a:moveTo>
                  <a:cubicBezTo>
                    <a:pt x="9" y="9"/>
                    <a:pt x="15" y="8"/>
                    <a:pt x="20" y="5"/>
                  </a:cubicBezTo>
                  <a:cubicBezTo>
                    <a:pt x="23" y="4"/>
                    <a:pt x="20" y="0"/>
                    <a:pt x="18" y="1"/>
                  </a:cubicBezTo>
                  <a:cubicBezTo>
                    <a:pt x="13" y="3"/>
                    <a:pt x="8" y="4"/>
                    <a:pt x="3" y="4"/>
                  </a:cubicBezTo>
                  <a:cubicBezTo>
                    <a:pt x="0" y="4"/>
                    <a:pt x="0" y="9"/>
                    <a:pt x="3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19" name="Freeform 131"/>
            <p:cNvSpPr/>
            <p:nvPr/>
          </p:nvSpPr>
          <p:spPr bwMode="auto">
            <a:xfrm>
              <a:off x="6820" y="195"/>
              <a:ext cx="92" cy="27"/>
            </a:xfrm>
            <a:custGeom>
              <a:avLst/>
              <a:gdLst>
                <a:gd name="T0" fmla="*/ 4 w 26"/>
                <a:gd name="T1" fmla="*/ 7 h 9"/>
                <a:gd name="T2" fmla="*/ 22 w 26"/>
                <a:gd name="T3" fmla="*/ 8 h 9"/>
                <a:gd name="T4" fmla="*/ 23 w 26"/>
                <a:gd name="T5" fmla="*/ 3 h 9"/>
                <a:gd name="T6" fmla="*/ 3 w 26"/>
                <a:gd name="T7" fmla="*/ 2 h 9"/>
                <a:gd name="T8" fmla="*/ 4 w 26"/>
                <a:gd name="T9" fmla="*/ 7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9">
                  <a:moveTo>
                    <a:pt x="4" y="7"/>
                  </a:moveTo>
                  <a:cubicBezTo>
                    <a:pt x="10" y="4"/>
                    <a:pt x="16" y="6"/>
                    <a:pt x="22" y="8"/>
                  </a:cubicBezTo>
                  <a:cubicBezTo>
                    <a:pt x="24" y="9"/>
                    <a:pt x="26" y="4"/>
                    <a:pt x="23" y="3"/>
                  </a:cubicBezTo>
                  <a:cubicBezTo>
                    <a:pt x="16" y="1"/>
                    <a:pt x="9" y="0"/>
                    <a:pt x="3" y="2"/>
                  </a:cubicBezTo>
                  <a:cubicBezTo>
                    <a:pt x="0" y="3"/>
                    <a:pt x="1" y="8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20" name="Freeform 132"/>
            <p:cNvSpPr/>
            <p:nvPr/>
          </p:nvSpPr>
          <p:spPr bwMode="auto">
            <a:xfrm>
              <a:off x="6690" y="192"/>
              <a:ext cx="95" cy="27"/>
            </a:xfrm>
            <a:custGeom>
              <a:avLst/>
              <a:gdLst>
                <a:gd name="T0" fmla="*/ 3 w 27"/>
                <a:gd name="T1" fmla="*/ 7 h 9"/>
                <a:gd name="T2" fmla="*/ 25 w 27"/>
                <a:gd name="T3" fmla="*/ 5 h 9"/>
                <a:gd name="T4" fmla="*/ 22 w 27"/>
                <a:gd name="T5" fmla="*/ 1 h 9"/>
                <a:gd name="T6" fmla="*/ 4 w 27"/>
                <a:gd name="T7" fmla="*/ 2 h 9"/>
                <a:gd name="T8" fmla="*/ 3 w 27"/>
                <a:gd name="T9" fmla="*/ 7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9">
                  <a:moveTo>
                    <a:pt x="3" y="7"/>
                  </a:moveTo>
                  <a:cubicBezTo>
                    <a:pt x="10" y="8"/>
                    <a:pt x="18" y="9"/>
                    <a:pt x="25" y="5"/>
                  </a:cubicBezTo>
                  <a:cubicBezTo>
                    <a:pt x="27" y="4"/>
                    <a:pt x="25" y="0"/>
                    <a:pt x="22" y="1"/>
                  </a:cubicBezTo>
                  <a:cubicBezTo>
                    <a:pt x="17" y="4"/>
                    <a:pt x="10" y="3"/>
                    <a:pt x="4" y="2"/>
                  </a:cubicBezTo>
                  <a:cubicBezTo>
                    <a:pt x="1" y="2"/>
                    <a:pt x="0" y="6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21" name="Freeform 133"/>
            <p:cNvSpPr/>
            <p:nvPr/>
          </p:nvSpPr>
          <p:spPr bwMode="auto">
            <a:xfrm>
              <a:off x="6555" y="195"/>
              <a:ext cx="92" cy="30"/>
            </a:xfrm>
            <a:custGeom>
              <a:avLst/>
              <a:gdLst>
                <a:gd name="T0" fmla="*/ 5 w 26"/>
                <a:gd name="T1" fmla="*/ 8 h 10"/>
                <a:gd name="T2" fmla="*/ 22 w 26"/>
                <a:gd name="T3" fmla="*/ 8 h 10"/>
                <a:gd name="T4" fmla="*/ 23 w 26"/>
                <a:gd name="T5" fmla="*/ 3 h 10"/>
                <a:gd name="T6" fmla="*/ 2 w 26"/>
                <a:gd name="T7" fmla="*/ 5 h 10"/>
                <a:gd name="T8" fmla="*/ 5 w 26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0">
                  <a:moveTo>
                    <a:pt x="5" y="8"/>
                  </a:moveTo>
                  <a:cubicBezTo>
                    <a:pt x="9" y="4"/>
                    <a:pt x="17" y="7"/>
                    <a:pt x="22" y="8"/>
                  </a:cubicBezTo>
                  <a:cubicBezTo>
                    <a:pt x="25" y="8"/>
                    <a:pt x="26" y="4"/>
                    <a:pt x="23" y="3"/>
                  </a:cubicBezTo>
                  <a:cubicBezTo>
                    <a:pt x="16" y="2"/>
                    <a:pt x="8" y="0"/>
                    <a:pt x="2" y="5"/>
                  </a:cubicBezTo>
                  <a:cubicBezTo>
                    <a:pt x="0" y="7"/>
                    <a:pt x="3" y="10"/>
                    <a:pt x="5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22" name="Freeform 134"/>
            <p:cNvSpPr/>
            <p:nvPr/>
          </p:nvSpPr>
          <p:spPr bwMode="auto">
            <a:xfrm>
              <a:off x="6446" y="207"/>
              <a:ext cx="81" cy="21"/>
            </a:xfrm>
            <a:custGeom>
              <a:avLst/>
              <a:gdLst>
                <a:gd name="T0" fmla="*/ 3 w 23"/>
                <a:gd name="T1" fmla="*/ 7 h 7"/>
                <a:gd name="T2" fmla="*/ 20 w 23"/>
                <a:gd name="T3" fmla="*/ 5 h 7"/>
                <a:gd name="T4" fmla="*/ 19 w 23"/>
                <a:gd name="T5" fmla="*/ 0 h 7"/>
                <a:gd name="T6" fmla="*/ 3 w 23"/>
                <a:gd name="T7" fmla="*/ 2 h 7"/>
                <a:gd name="T8" fmla="*/ 3 w 23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7">
                  <a:moveTo>
                    <a:pt x="3" y="7"/>
                  </a:moveTo>
                  <a:cubicBezTo>
                    <a:pt x="9" y="7"/>
                    <a:pt x="15" y="6"/>
                    <a:pt x="20" y="5"/>
                  </a:cubicBezTo>
                  <a:cubicBezTo>
                    <a:pt x="23" y="4"/>
                    <a:pt x="22" y="0"/>
                    <a:pt x="19" y="0"/>
                  </a:cubicBezTo>
                  <a:cubicBezTo>
                    <a:pt x="14" y="1"/>
                    <a:pt x="8" y="2"/>
                    <a:pt x="3" y="2"/>
                  </a:cubicBezTo>
                  <a:cubicBezTo>
                    <a:pt x="0" y="2"/>
                    <a:pt x="0" y="7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23" name="Freeform 135"/>
            <p:cNvSpPr/>
            <p:nvPr/>
          </p:nvSpPr>
          <p:spPr bwMode="auto">
            <a:xfrm>
              <a:off x="6309" y="207"/>
              <a:ext cx="98" cy="18"/>
            </a:xfrm>
            <a:custGeom>
              <a:avLst/>
              <a:gdLst>
                <a:gd name="T0" fmla="*/ 4 w 28"/>
                <a:gd name="T1" fmla="*/ 6 h 6"/>
                <a:gd name="T2" fmla="*/ 25 w 28"/>
                <a:gd name="T3" fmla="*/ 5 h 6"/>
                <a:gd name="T4" fmla="*/ 25 w 28"/>
                <a:gd name="T5" fmla="*/ 0 h 6"/>
                <a:gd name="T6" fmla="*/ 3 w 28"/>
                <a:gd name="T7" fmla="*/ 1 h 6"/>
                <a:gd name="T8" fmla="*/ 4 w 2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4" y="6"/>
                  </a:moveTo>
                  <a:cubicBezTo>
                    <a:pt x="11" y="5"/>
                    <a:pt x="18" y="5"/>
                    <a:pt x="25" y="5"/>
                  </a:cubicBezTo>
                  <a:cubicBezTo>
                    <a:pt x="28" y="5"/>
                    <a:pt x="28" y="0"/>
                    <a:pt x="25" y="0"/>
                  </a:cubicBezTo>
                  <a:cubicBezTo>
                    <a:pt x="18" y="0"/>
                    <a:pt x="10" y="0"/>
                    <a:pt x="3" y="1"/>
                  </a:cubicBezTo>
                  <a:cubicBezTo>
                    <a:pt x="0" y="2"/>
                    <a:pt x="2" y="6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24" name="Freeform 136"/>
            <p:cNvSpPr/>
            <p:nvPr/>
          </p:nvSpPr>
          <p:spPr bwMode="auto">
            <a:xfrm>
              <a:off x="6167" y="204"/>
              <a:ext cx="96" cy="18"/>
            </a:xfrm>
            <a:custGeom>
              <a:avLst/>
              <a:gdLst>
                <a:gd name="T0" fmla="*/ 3 w 27"/>
                <a:gd name="T1" fmla="*/ 6 h 6"/>
                <a:gd name="T2" fmla="*/ 24 w 27"/>
                <a:gd name="T3" fmla="*/ 5 h 6"/>
                <a:gd name="T4" fmla="*/ 24 w 27"/>
                <a:gd name="T5" fmla="*/ 0 h 6"/>
                <a:gd name="T6" fmla="*/ 3 w 27"/>
                <a:gd name="T7" fmla="*/ 1 h 6"/>
                <a:gd name="T8" fmla="*/ 3 w 2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3" y="6"/>
                  </a:moveTo>
                  <a:cubicBezTo>
                    <a:pt x="10" y="6"/>
                    <a:pt x="17" y="6"/>
                    <a:pt x="24" y="5"/>
                  </a:cubicBezTo>
                  <a:cubicBezTo>
                    <a:pt x="27" y="4"/>
                    <a:pt x="27" y="0"/>
                    <a:pt x="24" y="0"/>
                  </a:cubicBezTo>
                  <a:cubicBezTo>
                    <a:pt x="17" y="1"/>
                    <a:pt x="10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25" name="Freeform 137"/>
            <p:cNvSpPr/>
            <p:nvPr/>
          </p:nvSpPr>
          <p:spPr bwMode="auto">
            <a:xfrm>
              <a:off x="6040" y="207"/>
              <a:ext cx="89" cy="18"/>
            </a:xfrm>
            <a:custGeom>
              <a:avLst/>
              <a:gdLst>
                <a:gd name="T0" fmla="*/ 3 w 25"/>
                <a:gd name="T1" fmla="*/ 6 h 6"/>
                <a:gd name="T2" fmla="*/ 22 w 25"/>
                <a:gd name="T3" fmla="*/ 5 h 6"/>
                <a:gd name="T4" fmla="*/ 21 w 25"/>
                <a:gd name="T5" fmla="*/ 0 h 6"/>
                <a:gd name="T6" fmla="*/ 3 w 25"/>
                <a:gd name="T7" fmla="*/ 1 h 6"/>
                <a:gd name="T8" fmla="*/ 3 w 25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3" y="6"/>
                  </a:moveTo>
                  <a:cubicBezTo>
                    <a:pt x="9" y="6"/>
                    <a:pt x="16" y="6"/>
                    <a:pt x="22" y="5"/>
                  </a:cubicBezTo>
                  <a:cubicBezTo>
                    <a:pt x="25" y="4"/>
                    <a:pt x="24" y="0"/>
                    <a:pt x="21" y="0"/>
                  </a:cubicBezTo>
                  <a:cubicBezTo>
                    <a:pt x="15" y="1"/>
                    <a:pt x="9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26" name="Freeform 138"/>
            <p:cNvSpPr/>
            <p:nvPr/>
          </p:nvSpPr>
          <p:spPr bwMode="auto">
            <a:xfrm>
              <a:off x="5910" y="201"/>
              <a:ext cx="92" cy="21"/>
            </a:xfrm>
            <a:custGeom>
              <a:avLst/>
              <a:gdLst>
                <a:gd name="T0" fmla="*/ 3 w 26"/>
                <a:gd name="T1" fmla="*/ 7 h 7"/>
                <a:gd name="T2" fmla="*/ 24 w 26"/>
                <a:gd name="T3" fmla="*/ 5 h 7"/>
                <a:gd name="T4" fmla="*/ 22 w 26"/>
                <a:gd name="T5" fmla="*/ 0 h 7"/>
                <a:gd name="T6" fmla="*/ 3 w 26"/>
                <a:gd name="T7" fmla="*/ 2 h 7"/>
                <a:gd name="T8" fmla="*/ 3 w 26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">
                  <a:moveTo>
                    <a:pt x="3" y="7"/>
                  </a:moveTo>
                  <a:cubicBezTo>
                    <a:pt x="10" y="7"/>
                    <a:pt x="17" y="6"/>
                    <a:pt x="24" y="5"/>
                  </a:cubicBezTo>
                  <a:cubicBezTo>
                    <a:pt x="26" y="4"/>
                    <a:pt x="25" y="0"/>
                    <a:pt x="22" y="0"/>
                  </a:cubicBezTo>
                  <a:cubicBezTo>
                    <a:pt x="16" y="1"/>
                    <a:pt x="9" y="2"/>
                    <a:pt x="3" y="2"/>
                  </a:cubicBezTo>
                  <a:cubicBezTo>
                    <a:pt x="0" y="2"/>
                    <a:pt x="0" y="7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27" name="Freeform 139"/>
            <p:cNvSpPr/>
            <p:nvPr/>
          </p:nvSpPr>
          <p:spPr bwMode="auto">
            <a:xfrm>
              <a:off x="5755" y="204"/>
              <a:ext cx="99" cy="21"/>
            </a:xfrm>
            <a:custGeom>
              <a:avLst/>
              <a:gdLst>
                <a:gd name="T0" fmla="*/ 3 w 28"/>
                <a:gd name="T1" fmla="*/ 6 h 7"/>
                <a:gd name="T2" fmla="*/ 25 w 28"/>
                <a:gd name="T3" fmla="*/ 5 h 7"/>
                <a:gd name="T4" fmla="*/ 25 w 28"/>
                <a:gd name="T5" fmla="*/ 0 h 7"/>
                <a:gd name="T6" fmla="*/ 3 w 28"/>
                <a:gd name="T7" fmla="*/ 1 h 7"/>
                <a:gd name="T8" fmla="*/ 3 w 28"/>
                <a:gd name="T9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7">
                  <a:moveTo>
                    <a:pt x="3" y="6"/>
                  </a:moveTo>
                  <a:cubicBezTo>
                    <a:pt x="10" y="7"/>
                    <a:pt x="17" y="5"/>
                    <a:pt x="25" y="5"/>
                  </a:cubicBezTo>
                  <a:cubicBezTo>
                    <a:pt x="28" y="5"/>
                    <a:pt x="28" y="0"/>
                    <a:pt x="25" y="0"/>
                  </a:cubicBezTo>
                  <a:cubicBezTo>
                    <a:pt x="17" y="0"/>
                    <a:pt x="10" y="2"/>
                    <a:pt x="3" y="1"/>
                  </a:cubicBezTo>
                  <a:cubicBezTo>
                    <a:pt x="0" y="1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28" name="Freeform 140"/>
            <p:cNvSpPr/>
            <p:nvPr/>
          </p:nvSpPr>
          <p:spPr bwMode="auto">
            <a:xfrm>
              <a:off x="5624" y="210"/>
              <a:ext cx="106" cy="24"/>
            </a:xfrm>
            <a:custGeom>
              <a:avLst/>
              <a:gdLst>
                <a:gd name="T0" fmla="*/ 4 w 30"/>
                <a:gd name="T1" fmla="*/ 6 h 8"/>
                <a:gd name="T2" fmla="*/ 15 w 30"/>
                <a:gd name="T3" fmla="*/ 5 h 8"/>
                <a:gd name="T4" fmla="*/ 25 w 30"/>
                <a:gd name="T5" fmla="*/ 7 h 8"/>
                <a:gd name="T6" fmla="*/ 27 w 30"/>
                <a:gd name="T7" fmla="*/ 3 h 8"/>
                <a:gd name="T8" fmla="*/ 17 w 30"/>
                <a:gd name="T9" fmla="*/ 1 h 8"/>
                <a:gd name="T10" fmla="*/ 3 w 30"/>
                <a:gd name="T11" fmla="*/ 1 h 8"/>
                <a:gd name="T12" fmla="*/ 4 w 30"/>
                <a:gd name="T13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8">
                  <a:moveTo>
                    <a:pt x="4" y="6"/>
                  </a:moveTo>
                  <a:cubicBezTo>
                    <a:pt x="8" y="5"/>
                    <a:pt x="12" y="5"/>
                    <a:pt x="15" y="5"/>
                  </a:cubicBezTo>
                  <a:cubicBezTo>
                    <a:pt x="18" y="5"/>
                    <a:pt x="22" y="5"/>
                    <a:pt x="25" y="7"/>
                  </a:cubicBezTo>
                  <a:cubicBezTo>
                    <a:pt x="27" y="8"/>
                    <a:pt x="30" y="4"/>
                    <a:pt x="27" y="3"/>
                  </a:cubicBezTo>
                  <a:cubicBezTo>
                    <a:pt x="24" y="1"/>
                    <a:pt x="20" y="1"/>
                    <a:pt x="17" y="1"/>
                  </a:cubicBezTo>
                  <a:cubicBezTo>
                    <a:pt x="13" y="0"/>
                    <a:pt x="8" y="0"/>
                    <a:pt x="3" y="1"/>
                  </a:cubicBezTo>
                  <a:cubicBezTo>
                    <a:pt x="0" y="2"/>
                    <a:pt x="2" y="7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29" name="Freeform 141"/>
            <p:cNvSpPr/>
            <p:nvPr/>
          </p:nvSpPr>
          <p:spPr bwMode="auto">
            <a:xfrm>
              <a:off x="5451" y="201"/>
              <a:ext cx="127" cy="27"/>
            </a:xfrm>
            <a:custGeom>
              <a:avLst/>
              <a:gdLst>
                <a:gd name="T0" fmla="*/ 3 w 36"/>
                <a:gd name="T1" fmla="*/ 6 h 9"/>
                <a:gd name="T2" fmla="*/ 33 w 36"/>
                <a:gd name="T3" fmla="*/ 7 h 9"/>
                <a:gd name="T4" fmla="*/ 33 w 36"/>
                <a:gd name="T5" fmla="*/ 2 h 9"/>
                <a:gd name="T6" fmla="*/ 4 w 36"/>
                <a:gd name="T7" fmla="*/ 1 h 9"/>
                <a:gd name="T8" fmla="*/ 3 w 36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9">
                  <a:moveTo>
                    <a:pt x="3" y="6"/>
                  </a:moveTo>
                  <a:cubicBezTo>
                    <a:pt x="13" y="9"/>
                    <a:pt x="23" y="8"/>
                    <a:pt x="33" y="7"/>
                  </a:cubicBezTo>
                  <a:cubicBezTo>
                    <a:pt x="36" y="6"/>
                    <a:pt x="36" y="2"/>
                    <a:pt x="33" y="2"/>
                  </a:cubicBezTo>
                  <a:cubicBezTo>
                    <a:pt x="23" y="3"/>
                    <a:pt x="13" y="4"/>
                    <a:pt x="4" y="1"/>
                  </a:cubicBezTo>
                  <a:cubicBezTo>
                    <a:pt x="1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30" name="Freeform 142"/>
            <p:cNvSpPr/>
            <p:nvPr/>
          </p:nvSpPr>
          <p:spPr bwMode="auto">
            <a:xfrm>
              <a:off x="5296" y="210"/>
              <a:ext cx="106" cy="18"/>
            </a:xfrm>
            <a:custGeom>
              <a:avLst/>
              <a:gdLst>
                <a:gd name="T0" fmla="*/ 3 w 30"/>
                <a:gd name="T1" fmla="*/ 5 h 6"/>
                <a:gd name="T2" fmla="*/ 27 w 30"/>
                <a:gd name="T3" fmla="*/ 6 h 6"/>
                <a:gd name="T4" fmla="*/ 27 w 30"/>
                <a:gd name="T5" fmla="*/ 1 h 6"/>
                <a:gd name="T6" fmla="*/ 3 w 30"/>
                <a:gd name="T7" fmla="*/ 0 h 6"/>
                <a:gd name="T8" fmla="*/ 3 w 30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5"/>
                  </a:moveTo>
                  <a:cubicBezTo>
                    <a:pt x="11" y="5"/>
                    <a:pt x="19" y="6"/>
                    <a:pt x="27" y="6"/>
                  </a:cubicBezTo>
                  <a:cubicBezTo>
                    <a:pt x="30" y="6"/>
                    <a:pt x="30" y="1"/>
                    <a:pt x="27" y="1"/>
                  </a:cubicBezTo>
                  <a:cubicBezTo>
                    <a:pt x="19" y="1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31" name="Freeform 143"/>
            <p:cNvSpPr/>
            <p:nvPr/>
          </p:nvSpPr>
          <p:spPr bwMode="auto">
            <a:xfrm>
              <a:off x="5169" y="201"/>
              <a:ext cx="103" cy="27"/>
            </a:xfrm>
            <a:custGeom>
              <a:avLst/>
              <a:gdLst>
                <a:gd name="T0" fmla="*/ 4 w 29"/>
                <a:gd name="T1" fmla="*/ 9 h 9"/>
                <a:gd name="T2" fmla="*/ 25 w 29"/>
                <a:gd name="T3" fmla="*/ 7 h 9"/>
                <a:gd name="T4" fmla="*/ 26 w 29"/>
                <a:gd name="T5" fmla="*/ 2 h 9"/>
                <a:gd name="T6" fmla="*/ 3 w 29"/>
                <a:gd name="T7" fmla="*/ 4 h 9"/>
                <a:gd name="T8" fmla="*/ 4 w 29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9">
                  <a:moveTo>
                    <a:pt x="4" y="9"/>
                  </a:moveTo>
                  <a:cubicBezTo>
                    <a:pt x="10" y="8"/>
                    <a:pt x="18" y="5"/>
                    <a:pt x="25" y="7"/>
                  </a:cubicBezTo>
                  <a:cubicBezTo>
                    <a:pt x="27" y="8"/>
                    <a:pt x="29" y="3"/>
                    <a:pt x="26" y="2"/>
                  </a:cubicBezTo>
                  <a:cubicBezTo>
                    <a:pt x="18" y="0"/>
                    <a:pt x="10" y="3"/>
                    <a:pt x="3" y="4"/>
                  </a:cubicBezTo>
                  <a:cubicBezTo>
                    <a:pt x="0" y="5"/>
                    <a:pt x="1" y="9"/>
                    <a:pt x="4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32" name="Freeform 144"/>
            <p:cNvSpPr/>
            <p:nvPr/>
          </p:nvSpPr>
          <p:spPr bwMode="auto">
            <a:xfrm>
              <a:off x="5032" y="210"/>
              <a:ext cx="116" cy="21"/>
            </a:xfrm>
            <a:custGeom>
              <a:avLst/>
              <a:gdLst>
                <a:gd name="T0" fmla="*/ 3 w 33"/>
                <a:gd name="T1" fmla="*/ 5 h 7"/>
                <a:gd name="T2" fmla="*/ 31 w 33"/>
                <a:gd name="T3" fmla="*/ 5 h 7"/>
                <a:gd name="T4" fmla="*/ 31 w 33"/>
                <a:gd name="T5" fmla="*/ 0 h 7"/>
                <a:gd name="T6" fmla="*/ 4 w 33"/>
                <a:gd name="T7" fmla="*/ 0 h 7"/>
                <a:gd name="T8" fmla="*/ 3 w 33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7">
                  <a:moveTo>
                    <a:pt x="3" y="5"/>
                  </a:moveTo>
                  <a:cubicBezTo>
                    <a:pt x="12" y="7"/>
                    <a:pt x="21" y="6"/>
                    <a:pt x="31" y="5"/>
                  </a:cubicBezTo>
                  <a:cubicBezTo>
                    <a:pt x="33" y="4"/>
                    <a:pt x="33" y="0"/>
                    <a:pt x="31" y="0"/>
                  </a:cubicBezTo>
                  <a:cubicBezTo>
                    <a:pt x="22" y="1"/>
                    <a:pt x="13" y="2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33" name="Freeform 145"/>
            <p:cNvSpPr/>
            <p:nvPr/>
          </p:nvSpPr>
          <p:spPr bwMode="auto">
            <a:xfrm>
              <a:off x="4894" y="201"/>
              <a:ext cx="106" cy="21"/>
            </a:xfrm>
            <a:custGeom>
              <a:avLst/>
              <a:gdLst>
                <a:gd name="T0" fmla="*/ 4 w 30"/>
                <a:gd name="T1" fmla="*/ 7 h 7"/>
                <a:gd name="T2" fmla="*/ 26 w 30"/>
                <a:gd name="T3" fmla="*/ 7 h 7"/>
                <a:gd name="T4" fmla="*/ 27 w 30"/>
                <a:gd name="T5" fmla="*/ 2 h 7"/>
                <a:gd name="T6" fmla="*/ 2 w 30"/>
                <a:gd name="T7" fmla="*/ 2 h 7"/>
                <a:gd name="T8" fmla="*/ 4 w 30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7">
                  <a:moveTo>
                    <a:pt x="4" y="7"/>
                  </a:moveTo>
                  <a:cubicBezTo>
                    <a:pt x="11" y="6"/>
                    <a:pt x="18" y="5"/>
                    <a:pt x="26" y="7"/>
                  </a:cubicBezTo>
                  <a:cubicBezTo>
                    <a:pt x="29" y="7"/>
                    <a:pt x="30" y="3"/>
                    <a:pt x="27" y="2"/>
                  </a:cubicBezTo>
                  <a:cubicBezTo>
                    <a:pt x="19" y="0"/>
                    <a:pt x="11" y="1"/>
                    <a:pt x="2" y="2"/>
                  </a:cubicBezTo>
                  <a:cubicBezTo>
                    <a:pt x="0" y="3"/>
                    <a:pt x="1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34" name="Freeform 146"/>
            <p:cNvSpPr/>
            <p:nvPr/>
          </p:nvSpPr>
          <p:spPr bwMode="auto">
            <a:xfrm>
              <a:off x="4732" y="207"/>
              <a:ext cx="102" cy="27"/>
            </a:xfrm>
            <a:custGeom>
              <a:avLst/>
              <a:gdLst>
                <a:gd name="T0" fmla="*/ 3 w 29"/>
                <a:gd name="T1" fmla="*/ 6 h 9"/>
                <a:gd name="T2" fmla="*/ 26 w 29"/>
                <a:gd name="T3" fmla="*/ 6 h 9"/>
                <a:gd name="T4" fmla="*/ 26 w 29"/>
                <a:gd name="T5" fmla="*/ 1 h 9"/>
                <a:gd name="T6" fmla="*/ 4 w 29"/>
                <a:gd name="T7" fmla="*/ 1 h 9"/>
                <a:gd name="T8" fmla="*/ 3 w 29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9">
                  <a:moveTo>
                    <a:pt x="3" y="6"/>
                  </a:moveTo>
                  <a:cubicBezTo>
                    <a:pt x="11" y="9"/>
                    <a:pt x="18" y="6"/>
                    <a:pt x="26" y="6"/>
                  </a:cubicBezTo>
                  <a:cubicBezTo>
                    <a:pt x="29" y="6"/>
                    <a:pt x="29" y="1"/>
                    <a:pt x="26" y="1"/>
                  </a:cubicBezTo>
                  <a:cubicBezTo>
                    <a:pt x="19" y="1"/>
                    <a:pt x="11" y="4"/>
                    <a:pt x="4" y="1"/>
                  </a:cubicBezTo>
                  <a:cubicBezTo>
                    <a:pt x="2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35" name="Freeform 147"/>
            <p:cNvSpPr/>
            <p:nvPr/>
          </p:nvSpPr>
          <p:spPr bwMode="auto">
            <a:xfrm>
              <a:off x="4608" y="210"/>
              <a:ext cx="81" cy="15"/>
            </a:xfrm>
            <a:custGeom>
              <a:avLst/>
              <a:gdLst>
                <a:gd name="T0" fmla="*/ 3 w 23"/>
                <a:gd name="T1" fmla="*/ 5 h 5"/>
                <a:gd name="T2" fmla="*/ 20 w 23"/>
                <a:gd name="T3" fmla="*/ 5 h 5"/>
                <a:gd name="T4" fmla="*/ 20 w 23"/>
                <a:gd name="T5" fmla="*/ 0 h 5"/>
                <a:gd name="T6" fmla="*/ 3 w 23"/>
                <a:gd name="T7" fmla="*/ 0 h 5"/>
                <a:gd name="T8" fmla="*/ 3 w 23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5">
                  <a:moveTo>
                    <a:pt x="3" y="5"/>
                  </a:moveTo>
                  <a:cubicBezTo>
                    <a:pt x="20" y="5"/>
                    <a:pt x="20" y="5"/>
                    <a:pt x="20" y="5"/>
                  </a:cubicBezTo>
                  <a:cubicBezTo>
                    <a:pt x="23" y="5"/>
                    <a:pt x="23" y="0"/>
                    <a:pt x="2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36" name="Freeform 148"/>
            <p:cNvSpPr/>
            <p:nvPr/>
          </p:nvSpPr>
          <p:spPr bwMode="auto">
            <a:xfrm>
              <a:off x="4439" y="201"/>
              <a:ext cx="88" cy="24"/>
            </a:xfrm>
            <a:custGeom>
              <a:avLst/>
              <a:gdLst>
                <a:gd name="T0" fmla="*/ 3 w 25"/>
                <a:gd name="T1" fmla="*/ 6 h 8"/>
                <a:gd name="T2" fmla="*/ 23 w 25"/>
                <a:gd name="T3" fmla="*/ 5 h 8"/>
                <a:gd name="T4" fmla="*/ 20 w 25"/>
                <a:gd name="T5" fmla="*/ 1 h 8"/>
                <a:gd name="T6" fmla="*/ 4 w 25"/>
                <a:gd name="T7" fmla="*/ 1 h 8"/>
                <a:gd name="T8" fmla="*/ 3 w 25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8">
                  <a:moveTo>
                    <a:pt x="3" y="6"/>
                  </a:moveTo>
                  <a:cubicBezTo>
                    <a:pt x="9" y="7"/>
                    <a:pt x="16" y="8"/>
                    <a:pt x="23" y="5"/>
                  </a:cubicBezTo>
                  <a:cubicBezTo>
                    <a:pt x="25" y="4"/>
                    <a:pt x="23" y="0"/>
                    <a:pt x="20" y="1"/>
                  </a:cubicBezTo>
                  <a:cubicBezTo>
                    <a:pt x="15" y="4"/>
                    <a:pt x="9" y="2"/>
                    <a:pt x="4" y="1"/>
                  </a:cubicBezTo>
                  <a:cubicBezTo>
                    <a:pt x="1" y="1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37" name="Freeform 149"/>
            <p:cNvSpPr/>
            <p:nvPr/>
          </p:nvSpPr>
          <p:spPr bwMode="auto">
            <a:xfrm>
              <a:off x="4273" y="204"/>
              <a:ext cx="110" cy="18"/>
            </a:xfrm>
            <a:custGeom>
              <a:avLst/>
              <a:gdLst>
                <a:gd name="T0" fmla="*/ 3 w 31"/>
                <a:gd name="T1" fmla="*/ 6 h 6"/>
                <a:gd name="T2" fmla="*/ 28 w 31"/>
                <a:gd name="T3" fmla="*/ 5 h 6"/>
                <a:gd name="T4" fmla="*/ 28 w 31"/>
                <a:gd name="T5" fmla="*/ 0 h 6"/>
                <a:gd name="T6" fmla="*/ 3 w 31"/>
                <a:gd name="T7" fmla="*/ 1 h 6"/>
                <a:gd name="T8" fmla="*/ 3 w 31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">
                  <a:moveTo>
                    <a:pt x="3" y="6"/>
                  </a:moveTo>
                  <a:cubicBezTo>
                    <a:pt x="11" y="6"/>
                    <a:pt x="20" y="6"/>
                    <a:pt x="28" y="5"/>
                  </a:cubicBezTo>
                  <a:cubicBezTo>
                    <a:pt x="31" y="4"/>
                    <a:pt x="31" y="0"/>
                    <a:pt x="28" y="0"/>
                  </a:cubicBezTo>
                  <a:cubicBezTo>
                    <a:pt x="20" y="1"/>
                    <a:pt x="11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38" name="Freeform 150"/>
            <p:cNvSpPr/>
            <p:nvPr/>
          </p:nvSpPr>
          <p:spPr bwMode="auto">
            <a:xfrm>
              <a:off x="4150" y="201"/>
              <a:ext cx="99" cy="24"/>
            </a:xfrm>
            <a:custGeom>
              <a:avLst/>
              <a:gdLst>
                <a:gd name="T0" fmla="*/ 4 w 28"/>
                <a:gd name="T1" fmla="*/ 8 h 8"/>
                <a:gd name="T2" fmla="*/ 24 w 28"/>
                <a:gd name="T3" fmla="*/ 7 h 8"/>
                <a:gd name="T4" fmla="*/ 25 w 28"/>
                <a:gd name="T5" fmla="*/ 2 h 8"/>
                <a:gd name="T6" fmla="*/ 3 w 28"/>
                <a:gd name="T7" fmla="*/ 3 h 8"/>
                <a:gd name="T8" fmla="*/ 4 w 28"/>
                <a:gd name="T9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4" y="8"/>
                  </a:moveTo>
                  <a:cubicBezTo>
                    <a:pt x="10" y="7"/>
                    <a:pt x="17" y="5"/>
                    <a:pt x="24" y="7"/>
                  </a:cubicBezTo>
                  <a:cubicBezTo>
                    <a:pt x="27" y="7"/>
                    <a:pt x="28" y="3"/>
                    <a:pt x="25" y="2"/>
                  </a:cubicBezTo>
                  <a:cubicBezTo>
                    <a:pt x="18" y="0"/>
                    <a:pt x="10" y="2"/>
                    <a:pt x="3" y="3"/>
                  </a:cubicBezTo>
                  <a:cubicBezTo>
                    <a:pt x="0" y="4"/>
                    <a:pt x="1" y="8"/>
                    <a:pt x="4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39" name="Freeform 151"/>
            <p:cNvSpPr/>
            <p:nvPr/>
          </p:nvSpPr>
          <p:spPr bwMode="auto">
            <a:xfrm>
              <a:off x="4016" y="207"/>
              <a:ext cx="102" cy="24"/>
            </a:xfrm>
            <a:custGeom>
              <a:avLst/>
              <a:gdLst>
                <a:gd name="T0" fmla="*/ 3 w 29"/>
                <a:gd name="T1" fmla="*/ 5 h 8"/>
                <a:gd name="T2" fmla="*/ 25 w 29"/>
                <a:gd name="T3" fmla="*/ 7 h 8"/>
                <a:gd name="T4" fmla="*/ 26 w 29"/>
                <a:gd name="T5" fmla="*/ 2 h 8"/>
                <a:gd name="T6" fmla="*/ 3 w 29"/>
                <a:gd name="T7" fmla="*/ 0 h 8"/>
                <a:gd name="T8" fmla="*/ 3 w 29"/>
                <a:gd name="T9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8">
                  <a:moveTo>
                    <a:pt x="3" y="5"/>
                  </a:moveTo>
                  <a:cubicBezTo>
                    <a:pt x="10" y="5"/>
                    <a:pt x="18" y="5"/>
                    <a:pt x="25" y="7"/>
                  </a:cubicBezTo>
                  <a:cubicBezTo>
                    <a:pt x="28" y="8"/>
                    <a:pt x="29" y="3"/>
                    <a:pt x="26" y="2"/>
                  </a:cubicBezTo>
                  <a:cubicBezTo>
                    <a:pt x="19" y="0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40" name="Freeform 152"/>
            <p:cNvSpPr/>
            <p:nvPr/>
          </p:nvSpPr>
          <p:spPr bwMode="auto">
            <a:xfrm>
              <a:off x="3878" y="213"/>
              <a:ext cx="106" cy="18"/>
            </a:xfrm>
            <a:custGeom>
              <a:avLst/>
              <a:gdLst>
                <a:gd name="T0" fmla="*/ 3 w 30"/>
                <a:gd name="T1" fmla="*/ 6 h 6"/>
                <a:gd name="T2" fmla="*/ 28 w 30"/>
                <a:gd name="T3" fmla="*/ 5 h 6"/>
                <a:gd name="T4" fmla="*/ 28 w 30"/>
                <a:gd name="T5" fmla="*/ 0 h 6"/>
                <a:gd name="T6" fmla="*/ 3 w 30"/>
                <a:gd name="T7" fmla="*/ 1 h 6"/>
                <a:gd name="T8" fmla="*/ 3 w 30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6"/>
                  </a:moveTo>
                  <a:cubicBezTo>
                    <a:pt x="11" y="6"/>
                    <a:pt x="19" y="5"/>
                    <a:pt x="28" y="5"/>
                  </a:cubicBezTo>
                  <a:cubicBezTo>
                    <a:pt x="30" y="5"/>
                    <a:pt x="30" y="0"/>
                    <a:pt x="28" y="0"/>
                  </a:cubicBez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41" name="Freeform 153"/>
            <p:cNvSpPr/>
            <p:nvPr/>
          </p:nvSpPr>
          <p:spPr bwMode="auto">
            <a:xfrm>
              <a:off x="3751" y="207"/>
              <a:ext cx="85" cy="18"/>
            </a:xfrm>
            <a:custGeom>
              <a:avLst/>
              <a:gdLst>
                <a:gd name="T0" fmla="*/ 3 w 24"/>
                <a:gd name="T1" fmla="*/ 5 h 6"/>
                <a:gd name="T2" fmla="*/ 21 w 24"/>
                <a:gd name="T3" fmla="*/ 6 h 6"/>
                <a:gd name="T4" fmla="*/ 21 w 24"/>
                <a:gd name="T5" fmla="*/ 1 h 6"/>
                <a:gd name="T6" fmla="*/ 4 w 24"/>
                <a:gd name="T7" fmla="*/ 0 h 6"/>
                <a:gd name="T8" fmla="*/ 3 w 24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3" y="5"/>
                  </a:moveTo>
                  <a:cubicBezTo>
                    <a:pt x="9" y="6"/>
                    <a:pt x="15" y="6"/>
                    <a:pt x="21" y="6"/>
                  </a:cubicBezTo>
                  <a:cubicBezTo>
                    <a:pt x="24" y="6"/>
                    <a:pt x="24" y="1"/>
                    <a:pt x="21" y="1"/>
                  </a:cubicBezTo>
                  <a:cubicBezTo>
                    <a:pt x="16" y="1"/>
                    <a:pt x="10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42" name="Freeform 154"/>
            <p:cNvSpPr/>
            <p:nvPr/>
          </p:nvSpPr>
          <p:spPr bwMode="auto">
            <a:xfrm>
              <a:off x="3596" y="207"/>
              <a:ext cx="109" cy="24"/>
            </a:xfrm>
            <a:custGeom>
              <a:avLst/>
              <a:gdLst>
                <a:gd name="T0" fmla="*/ 3 w 31"/>
                <a:gd name="T1" fmla="*/ 7 h 8"/>
                <a:gd name="T2" fmla="*/ 28 w 31"/>
                <a:gd name="T3" fmla="*/ 6 h 8"/>
                <a:gd name="T4" fmla="*/ 27 w 31"/>
                <a:gd name="T5" fmla="*/ 1 h 8"/>
                <a:gd name="T6" fmla="*/ 3 w 31"/>
                <a:gd name="T7" fmla="*/ 2 h 8"/>
                <a:gd name="T8" fmla="*/ 3 w 31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8">
                  <a:moveTo>
                    <a:pt x="3" y="7"/>
                  </a:moveTo>
                  <a:cubicBezTo>
                    <a:pt x="11" y="7"/>
                    <a:pt x="20" y="8"/>
                    <a:pt x="28" y="6"/>
                  </a:cubicBezTo>
                  <a:cubicBezTo>
                    <a:pt x="31" y="5"/>
                    <a:pt x="30" y="0"/>
                    <a:pt x="27" y="1"/>
                  </a:cubicBezTo>
                  <a:cubicBezTo>
                    <a:pt x="19" y="4"/>
                    <a:pt x="11" y="2"/>
                    <a:pt x="3" y="2"/>
                  </a:cubicBezTo>
                  <a:cubicBezTo>
                    <a:pt x="0" y="2"/>
                    <a:pt x="0" y="7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43" name="Freeform 155"/>
            <p:cNvSpPr/>
            <p:nvPr/>
          </p:nvSpPr>
          <p:spPr bwMode="auto">
            <a:xfrm>
              <a:off x="3455" y="216"/>
              <a:ext cx="99" cy="18"/>
            </a:xfrm>
            <a:custGeom>
              <a:avLst/>
              <a:gdLst>
                <a:gd name="T0" fmla="*/ 4 w 28"/>
                <a:gd name="T1" fmla="*/ 6 h 6"/>
                <a:gd name="T2" fmla="*/ 25 w 28"/>
                <a:gd name="T3" fmla="*/ 5 h 6"/>
                <a:gd name="T4" fmla="*/ 25 w 28"/>
                <a:gd name="T5" fmla="*/ 0 h 6"/>
                <a:gd name="T6" fmla="*/ 2 w 28"/>
                <a:gd name="T7" fmla="*/ 1 h 6"/>
                <a:gd name="T8" fmla="*/ 4 w 2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4" y="6"/>
                  </a:moveTo>
                  <a:cubicBezTo>
                    <a:pt x="11" y="5"/>
                    <a:pt x="18" y="5"/>
                    <a:pt x="25" y="5"/>
                  </a:cubicBezTo>
                  <a:cubicBezTo>
                    <a:pt x="28" y="5"/>
                    <a:pt x="28" y="0"/>
                    <a:pt x="25" y="0"/>
                  </a:cubicBezTo>
                  <a:cubicBezTo>
                    <a:pt x="18" y="0"/>
                    <a:pt x="10" y="0"/>
                    <a:pt x="2" y="1"/>
                  </a:cubicBezTo>
                  <a:cubicBezTo>
                    <a:pt x="0" y="2"/>
                    <a:pt x="1" y="6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44" name="Freeform 156"/>
            <p:cNvSpPr/>
            <p:nvPr/>
          </p:nvSpPr>
          <p:spPr bwMode="auto">
            <a:xfrm>
              <a:off x="3300" y="204"/>
              <a:ext cx="109" cy="21"/>
            </a:xfrm>
            <a:custGeom>
              <a:avLst/>
              <a:gdLst>
                <a:gd name="T0" fmla="*/ 3 w 31"/>
                <a:gd name="T1" fmla="*/ 5 h 7"/>
                <a:gd name="T2" fmla="*/ 28 w 31"/>
                <a:gd name="T3" fmla="*/ 5 h 7"/>
                <a:gd name="T4" fmla="*/ 28 w 31"/>
                <a:gd name="T5" fmla="*/ 0 h 7"/>
                <a:gd name="T6" fmla="*/ 4 w 31"/>
                <a:gd name="T7" fmla="*/ 0 h 7"/>
                <a:gd name="T8" fmla="*/ 3 w 31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3" y="5"/>
                  </a:moveTo>
                  <a:cubicBezTo>
                    <a:pt x="11" y="7"/>
                    <a:pt x="20" y="5"/>
                    <a:pt x="28" y="5"/>
                  </a:cubicBezTo>
                  <a:cubicBezTo>
                    <a:pt x="31" y="5"/>
                    <a:pt x="31" y="0"/>
                    <a:pt x="28" y="0"/>
                  </a:cubicBezTo>
                  <a:cubicBezTo>
                    <a:pt x="20" y="0"/>
                    <a:pt x="12" y="2"/>
                    <a:pt x="4" y="0"/>
                  </a:cubicBezTo>
                  <a:cubicBezTo>
                    <a:pt x="2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45" name="Freeform 157"/>
            <p:cNvSpPr/>
            <p:nvPr/>
          </p:nvSpPr>
          <p:spPr bwMode="auto">
            <a:xfrm>
              <a:off x="3155" y="207"/>
              <a:ext cx="95" cy="21"/>
            </a:xfrm>
            <a:custGeom>
              <a:avLst/>
              <a:gdLst>
                <a:gd name="T0" fmla="*/ 4 w 27"/>
                <a:gd name="T1" fmla="*/ 7 h 7"/>
                <a:gd name="T2" fmla="*/ 23 w 27"/>
                <a:gd name="T3" fmla="*/ 6 h 7"/>
                <a:gd name="T4" fmla="*/ 24 w 27"/>
                <a:gd name="T5" fmla="*/ 1 h 7"/>
                <a:gd name="T6" fmla="*/ 3 w 27"/>
                <a:gd name="T7" fmla="*/ 2 h 7"/>
                <a:gd name="T8" fmla="*/ 4 w 27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7">
                  <a:moveTo>
                    <a:pt x="4" y="7"/>
                  </a:moveTo>
                  <a:cubicBezTo>
                    <a:pt x="10" y="6"/>
                    <a:pt x="17" y="4"/>
                    <a:pt x="23" y="6"/>
                  </a:cubicBezTo>
                  <a:cubicBezTo>
                    <a:pt x="26" y="6"/>
                    <a:pt x="27" y="2"/>
                    <a:pt x="24" y="1"/>
                  </a:cubicBezTo>
                  <a:cubicBezTo>
                    <a:pt x="17" y="0"/>
                    <a:pt x="10" y="1"/>
                    <a:pt x="3" y="2"/>
                  </a:cubicBezTo>
                  <a:cubicBezTo>
                    <a:pt x="0" y="3"/>
                    <a:pt x="1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46" name="Freeform 158"/>
            <p:cNvSpPr/>
            <p:nvPr/>
          </p:nvSpPr>
          <p:spPr bwMode="auto">
            <a:xfrm>
              <a:off x="2982" y="204"/>
              <a:ext cx="120" cy="30"/>
            </a:xfrm>
            <a:custGeom>
              <a:avLst/>
              <a:gdLst>
                <a:gd name="T0" fmla="*/ 3 w 34"/>
                <a:gd name="T1" fmla="*/ 9 h 10"/>
                <a:gd name="T2" fmla="*/ 16 w 34"/>
                <a:gd name="T3" fmla="*/ 8 h 10"/>
                <a:gd name="T4" fmla="*/ 29 w 34"/>
                <a:gd name="T5" fmla="*/ 9 h 10"/>
                <a:gd name="T6" fmla="*/ 32 w 34"/>
                <a:gd name="T7" fmla="*/ 5 h 10"/>
                <a:gd name="T8" fmla="*/ 3 w 34"/>
                <a:gd name="T9" fmla="*/ 4 h 10"/>
                <a:gd name="T10" fmla="*/ 3 w 34"/>
                <a:gd name="T11" fmla="*/ 9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" h="10">
                  <a:moveTo>
                    <a:pt x="3" y="9"/>
                  </a:moveTo>
                  <a:cubicBezTo>
                    <a:pt x="8" y="9"/>
                    <a:pt x="12" y="8"/>
                    <a:pt x="16" y="8"/>
                  </a:cubicBezTo>
                  <a:cubicBezTo>
                    <a:pt x="21" y="7"/>
                    <a:pt x="26" y="7"/>
                    <a:pt x="29" y="9"/>
                  </a:cubicBezTo>
                  <a:cubicBezTo>
                    <a:pt x="32" y="10"/>
                    <a:pt x="34" y="6"/>
                    <a:pt x="32" y="5"/>
                  </a:cubicBezTo>
                  <a:cubicBezTo>
                    <a:pt x="23" y="0"/>
                    <a:pt x="12" y="4"/>
                    <a:pt x="3" y="4"/>
                  </a:cubicBezTo>
                  <a:cubicBezTo>
                    <a:pt x="0" y="4"/>
                    <a:pt x="0" y="9"/>
                    <a:pt x="3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47" name="Freeform 159"/>
            <p:cNvSpPr/>
            <p:nvPr/>
          </p:nvSpPr>
          <p:spPr bwMode="auto">
            <a:xfrm>
              <a:off x="2841" y="213"/>
              <a:ext cx="106" cy="24"/>
            </a:xfrm>
            <a:custGeom>
              <a:avLst/>
              <a:gdLst>
                <a:gd name="T0" fmla="*/ 2 w 30"/>
                <a:gd name="T1" fmla="*/ 6 h 8"/>
                <a:gd name="T2" fmla="*/ 27 w 30"/>
                <a:gd name="T3" fmla="*/ 5 h 8"/>
                <a:gd name="T4" fmla="*/ 26 w 30"/>
                <a:gd name="T5" fmla="*/ 0 h 8"/>
                <a:gd name="T6" fmla="*/ 4 w 30"/>
                <a:gd name="T7" fmla="*/ 1 h 8"/>
                <a:gd name="T8" fmla="*/ 2 w 30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8">
                  <a:moveTo>
                    <a:pt x="2" y="6"/>
                  </a:moveTo>
                  <a:cubicBezTo>
                    <a:pt x="11" y="8"/>
                    <a:pt x="19" y="6"/>
                    <a:pt x="27" y="5"/>
                  </a:cubicBezTo>
                  <a:cubicBezTo>
                    <a:pt x="30" y="4"/>
                    <a:pt x="29" y="0"/>
                    <a:pt x="26" y="0"/>
                  </a:cubicBezTo>
                  <a:cubicBezTo>
                    <a:pt x="18" y="1"/>
                    <a:pt x="11" y="3"/>
                    <a:pt x="4" y="1"/>
                  </a:cubicBezTo>
                  <a:cubicBezTo>
                    <a:pt x="1" y="1"/>
                    <a:pt x="0" y="5"/>
                    <a:pt x="2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48" name="Freeform 160"/>
            <p:cNvSpPr/>
            <p:nvPr/>
          </p:nvSpPr>
          <p:spPr bwMode="auto">
            <a:xfrm>
              <a:off x="2686" y="210"/>
              <a:ext cx="85" cy="18"/>
            </a:xfrm>
            <a:custGeom>
              <a:avLst/>
              <a:gdLst>
                <a:gd name="T0" fmla="*/ 3 w 24"/>
                <a:gd name="T1" fmla="*/ 6 h 6"/>
                <a:gd name="T2" fmla="*/ 20 w 24"/>
                <a:gd name="T3" fmla="*/ 6 h 6"/>
                <a:gd name="T4" fmla="*/ 21 w 24"/>
                <a:gd name="T5" fmla="*/ 1 h 6"/>
                <a:gd name="T6" fmla="*/ 3 w 24"/>
                <a:gd name="T7" fmla="*/ 1 h 6"/>
                <a:gd name="T8" fmla="*/ 3 w 24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3" y="6"/>
                  </a:moveTo>
                  <a:cubicBezTo>
                    <a:pt x="9" y="6"/>
                    <a:pt x="14" y="5"/>
                    <a:pt x="20" y="6"/>
                  </a:cubicBezTo>
                  <a:cubicBezTo>
                    <a:pt x="23" y="6"/>
                    <a:pt x="24" y="2"/>
                    <a:pt x="21" y="1"/>
                  </a:cubicBezTo>
                  <a:cubicBezTo>
                    <a:pt x="15" y="0"/>
                    <a:pt x="9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49" name="Freeform 161"/>
            <p:cNvSpPr/>
            <p:nvPr/>
          </p:nvSpPr>
          <p:spPr bwMode="auto">
            <a:xfrm>
              <a:off x="2531" y="210"/>
              <a:ext cx="95" cy="18"/>
            </a:xfrm>
            <a:custGeom>
              <a:avLst/>
              <a:gdLst>
                <a:gd name="T0" fmla="*/ 3 w 27"/>
                <a:gd name="T1" fmla="*/ 5 h 6"/>
                <a:gd name="T2" fmla="*/ 24 w 27"/>
                <a:gd name="T3" fmla="*/ 6 h 6"/>
                <a:gd name="T4" fmla="*/ 24 w 27"/>
                <a:gd name="T5" fmla="*/ 1 h 6"/>
                <a:gd name="T6" fmla="*/ 4 w 27"/>
                <a:gd name="T7" fmla="*/ 0 h 6"/>
                <a:gd name="T8" fmla="*/ 3 w 27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3" y="5"/>
                  </a:moveTo>
                  <a:cubicBezTo>
                    <a:pt x="10" y="6"/>
                    <a:pt x="17" y="6"/>
                    <a:pt x="24" y="6"/>
                  </a:cubicBezTo>
                  <a:cubicBezTo>
                    <a:pt x="27" y="6"/>
                    <a:pt x="27" y="1"/>
                    <a:pt x="24" y="1"/>
                  </a:cubicBezTo>
                  <a:cubicBezTo>
                    <a:pt x="17" y="1"/>
                    <a:pt x="11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50" name="Freeform 162"/>
            <p:cNvSpPr/>
            <p:nvPr/>
          </p:nvSpPr>
          <p:spPr bwMode="auto">
            <a:xfrm>
              <a:off x="2393" y="213"/>
              <a:ext cx="102" cy="18"/>
            </a:xfrm>
            <a:custGeom>
              <a:avLst/>
              <a:gdLst>
                <a:gd name="T0" fmla="*/ 2 w 29"/>
                <a:gd name="T1" fmla="*/ 6 h 6"/>
                <a:gd name="T2" fmla="*/ 26 w 29"/>
                <a:gd name="T3" fmla="*/ 5 h 6"/>
                <a:gd name="T4" fmla="*/ 26 w 29"/>
                <a:gd name="T5" fmla="*/ 0 h 6"/>
                <a:gd name="T6" fmla="*/ 2 w 29"/>
                <a:gd name="T7" fmla="*/ 1 h 6"/>
                <a:gd name="T8" fmla="*/ 2 w 2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" y="6"/>
                  </a:moveTo>
                  <a:cubicBezTo>
                    <a:pt x="10" y="5"/>
                    <a:pt x="18" y="5"/>
                    <a:pt x="26" y="5"/>
                  </a:cubicBezTo>
                  <a:cubicBezTo>
                    <a:pt x="29" y="5"/>
                    <a:pt x="29" y="0"/>
                    <a:pt x="26" y="0"/>
                  </a:cubicBezTo>
                  <a:cubicBezTo>
                    <a:pt x="18" y="0"/>
                    <a:pt x="10" y="0"/>
                    <a:pt x="2" y="1"/>
                  </a:cubicBezTo>
                  <a:cubicBezTo>
                    <a:pt x="0" y="2"/>
                    <a:pt x="0" y="6"/>
                    <a:pt x="2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51" name="Freeform 163"/>
            <p:cNvSpPr/>
            <p:nvPr/>
          </p:nvSpPr>
          <p:spPr bwMode="auto">
            <a:xfrm>
              <a:off x="2231" y="216"/>
              <a:ext cx="116" cy="18"/>
            </a:xfrm>
            <a:custGeom>
              <a:avLst/>
              <a:gdLst>
                <a:gd name="T0" fmla="*/ 3 w 33"/>
                <a:gd name="T1" fmla="*/ 5 h 6"/>
                <a:gd name="T2" fmla="*/ 29 w 33"/>
                <a:gd name="T3" fmla="*/ 6 h 6"/>
                <a:gd name="T4" fmla="*/ 30 w 33"/>
                <a:gd name="T5" fmla="*/ 6 h 6"/>
                <a:gd name="T6" fmla="*/ 30 w 33"/>
                <a:gd name="T7" fmla="*/ 6 h 6"/>
                <a:gd name="T8" fmla="*/ 30 w 33"/>
                <a:gd name="T9" fmla="*/ 1 h 6"/>
                <a:gd name="T10" fmla="*/ 4 w 33"/>
                <a:gd name="T11" fmla="*/ 0 h 6"/>
                <a:gd name="T12" fmla="*/ 3 w 33"/>
                <a:gd name="T13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6">
                  <a:moveTo>
                    <a:pt x="3" y="5"/>
                  </a:moveTo>
                  <a:cubicBezTo>
                    <a:pt x="11" y="6"/>
                    <a:pt x="21" y="5"/>
                    <a:pt x="29" y="6"/>
                  </a:cubicBezTo>
                  <a:cubicBezTo>
                    <a:pt x="30" y="6"/>
                    <a:pt x="30" y="6"/>
                    <a:pt x="30" y="6"/>
                  </a:cubicBezTo>
                  <a:cubicBezTo>
                    <a:pt x="30" y="6"/>
                    <a:pt x="30" y="6"/>
                    <a:pt x="30" y="6"/>
                  </a:cubicBezTo>
                  <a:cubicBezTo>
                    <a:pt x="33" y="6"/>
                    <a:pt x="33" y="2"/>
                    <a:pt x="30" y="1"/>
                  </a:cubicBezTo>
                  <a:cubicBezTo>
                    <a:pt x="21" y="1"/>
                    <a:pt x="12" y="2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52" name="Freeform 164"/>
            <p:cNvSpPr/>
            <p:nvPr/>
          </p:nvSpPr>
          <p:spPr bwMode="auto">
            <a:xfrm>
              <a:off x="2100" y="222"/>
              <a:ext cx="103" cy="15"/>
            </a:xfrm>
            <a:custGeom>
              <a:avLst/>
              <a:gdLst>
                <a:gd name="T0" fmla="*/ 3 w 29"/>
                <a:gd name="T1" fmla="*/ 5 h 5"/>
                <a:gd name="T2" fmla="*/ 26 w 29"/>
                <a:gd name="T3" fmla="*/ 5 h 5"/>
                <a:gd name="T4" fmla="*/ 26 w 29"/>
                <a:gd name="T5" fmla="*/ 0 h 5"/>
                <a:gd name="T6" fmla="*/ 3 w 29"/>
                <a:gd name="T7" fmla="*/ 0 h 5"/>
                <a:gd name="T8" fmla="*/ 3 w 29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5">
                  <a:moveTo>
                    <a:pt x="3" y="5"/>
                  </a:moveTo>
                  <a:cubicBezTo>
                    <a:pt x="26" y="5"/>
                    <a:pt x="26" y="5"/>
                    <a:pt x="26" y="5"/>
                  </a:cubicBezTo>
                  <a:cubicBezTo>
                    <a:pt x="29" y="5"/>
                    <a:pt x="29" y="0"/>
                    <a:pt x="26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53" name="Freeform 165"/>
            <p:cNvSpPr/>
            <p:nvPr/>
          </p:nvSpPr>
          <p:spPr bwMode="auto">
            <a:xfrm>
              <a:off x="1984" y="216"/>
              <a:ext cx="99" cy="24"/>
            </a:xfrm>
            <a:custGeom>
              <a:avLst/>
              <a:gdLst>
                <a:gd name="T0" fmla="*/ 4 w 28"/>
                <a:gd name="T1" fmla="*/ 6 h 8"/>
                <a:gd name="T2" fmla="*/ 24 w 28"/>
                <a:gd name="T3" fmla="*/ 7 h 8"/>
                <a:gd name="T4" fmla="*/ 25 w 28"/>
                <a:gd name="T5" fmla="*/ 3 h 8"/>
                <a:gd name="T6" fmla="*/ 3 w 28"/>
                <a:gd name="T7" fmla="*/ 1 h 8"/>
                <a:gd name="T8" fmla="*/ 4 w 28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4" y="6"/>
                  </a:moveTo>
                  <a:cubicBezTo>
                    <a:pt x="11" y="4"/>
                    <a:pt x="17" y="5"/>
                    <a:pt x="24" y="7"/>
                  </a:cubicBezTo>
                  <a:cubicBezTo>
                    <a:pt x="27" y="8"/>
                    <a:pt x="28" y="3"/>
                    <a:pt x="25" y="3"/>
                  </a:cubicBezTo>
                  <a:cubicBezTo>
                    <a:pt x="18" y="0"/>
                    <a:pt x="10" y="0"/>
                    <a:pt x="3" y="1"/>
                  </a:cubicBezTo>
                  <a:cubicBezTo>
                    <a:pt x="0" y="2"/>
                    <a:pt x="1" y="7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54" name="Freeform 166"/>
            <p:cNvSpPr/>
            <p:nvPr/>
          </p:nvSpPr>
          <p:spPr bwMode="auto">
            <a:xfrm>
              <a:off x="1857" y="207"/>
              <a:ext cx="99" cy="18"/>
            </a:xfrm>
            <a:custGeom>
              <a:avLst/>
              <a:gdLst>
                <a:gd name="T0" fmla="*/ 3 w 28"/>
                <a:gd name="T1" fmla="*/ 5 h 6"/>
                <a:gd name="T2" fmla="*/ 25 w 28"/>
                <a:gd name="T3" fmla="*/ 6 h 6"/>
                <a:gd name="T4" fmla="*/ 25 w 28"/>
                <a:gd name="T5" fmla="*/ 1 h 6"/>
                <a:gd name="T6" fmla="*/ 3 w 28"/>
                <a:gd name="T7" fmla="*/ 0 h 6"/>
                <a:gd name="T8" fmla="*/ 3 w 28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3" y="5"/>
                  </a:moveTo>
                  <a:cubicBezTo>
                    <a:pt x="10" y="6"/>
                    <a:pt x="17" y="6"/>
                    <a:pt x="25" y="6"/>
                  </a:cubicBezTo>
                  <a:cubicBezTo>
                    <a:pt x="28" y="6"/>
                    <a:pt x="28" y="1"/>
                    <a:pt x="25" y="1"/>
                  </a:cubicBezTo>
                  <a:cubicBezTo>
                    <a:pt x="17" y="1"/>
                    <a:pt x="10" y="1"/>
                    <a:pt x="3" y="0"/>
                  </a:cubicBezTo>
                  <a:cubicBezTo>
                    <a:pt x="0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55" name="Freeform 167"/>
            <p:cNvSpPr/>
            <p:nvPr/>
          </p:nvSpPr>
          <p:spPr bwMode="auto">
            <a:xfrm>
              <a:off x="1723" y="213"/>
              <a:ext cx="109" cy="21"/>
            </a:xfrm>
            <a:custGeom>
              <a:avLst/>
              <a:gdLst>
                <a:gd name="T0" fmla="*/ 4 w 31"/>
                <a:gd name="T1" fmla="*/ 7 h 7"/>
                <a:gd name="T2" fmla="*/ 28 w 31"/>
                <a:gd name="T3" fmla="*/ 5 h 7"/>
                <a:gd name="T4" fmla="*/ 28 w 31"/>
                <a:gd name="T5" fmla="*/ 0 h 7"/>
                <a:gd name="T6" fmla="*/ 3 w 31"/>
                <a:gd name="T7" fmla="*/ 2 h 7"/>
                <a:gd name="T8" fmla="*/ 4 w 31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4" y="7"/>
                  </a:moveTo>
                  <a:cubicBezTo>
                    <a:pt x="12" y="5"/>
                    <a:pt x="20" y="5"/>
                    <a:pt x="28" y="5"/>
                  </a:cubicBezTo>
                  <a:cubicBezTo>
                    <a:pt x="31" y="5"/>
                    <a:pt x="31" y="0"/>
                    <a:pt x="28" y="0"/>
                  </a:cubicBezTo>
                  <a:cubicBezTo>
                    <a:pt x="20" y="0"/>
                    <a:pt x="11" y="1"/>
                    <a:pt x="3" y="2"/>
                  </a:cubicBezTo>
                  <a:cubicBezTo>
                    <a:pt x="0" y="3"/>
                    <a:pt x="1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56" name="Freeform 168"/>
            <p:cNvSpPr/>
            <p:nvPr/>
          </p:nvSpPr>
          <p:spPr bwMode="auto">
            <a:xfrm>
              <a:off x="1592" y="210"/>
              <a:ext cx="103" cy="21"/>
            </a:xfrm>
            <a:custGeom>
              <a:avLst/>
              <a:gdLst>
                <a:gd name="T0" fmla="*/ 3 w 29"/>
                <a:gd name="T1" fmla="*/ 5 h 7"/>
                <a:gd name="T2" fmla="*/ 26 w 29"/>
                <a:gd name="T3" fmla="*/ 6 h 7"/>
                <a:gd name="T4" fmla="*/ 26 w 29"/>
                <a:gd name="T5" fmla="*/ 1 h 7"/>
                <a:gd name="T6" fmla="*/ 3 w 29"/>
                <a:gd name="T7" fmla="*/ 0 h 7"/>
                <a:gd name="T8" fmla="*/ 3 w 29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7">
                  <a:moveTo>
                    <a:pt x="3" y="5"/>
                  </a:moveTo>
                  <a:cubicBezTo>
                    <a:pt x="11" y="5"/>
                    <a:pt x="18" y="7"/>
                    <a:pt x="26" y="6"/>
                  </a:cubicBezTo>
                  <a:cubicBezTo>
                    <a:pt x="29" y="6"/>
                    <a:pt x="29" y="1"/>
                    <a:pt x="26" y="1"/>
                  </a:cubicBezTo>
                  <a:cubicBezTo>
                    <a:pt x="18" y="2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57" name="Freeform 169"/>
            <p:cNvSpPr/>
            <p:nvPr/>
          </p:nvSpPr>
          <p:spPr bwMode="auto">
            <a:xfrm>
              <a:off x="1444" y="210"/>
              <a:ext cx="103" cy="18"/>
            </a:xfrm>
            <a:custGeom>
              <a:avLst/>
              <a:gdLst>
                <a:gd name="T0" fmla="*/ 3 w 29"/>
                <a:gd name="T1" fmla="*/ 6 h 6"/>
                <a:gd name="T2" fmla="*/ 26 w 29"/>
                <a:gd name="T3" fmla="*/ 5 h 6"/>
                <a:gd name="T4" fmla="*/ 26 w 29"/>
                <a:gd name="T5" fmla="*/ 0 h 6"/>
                <a:gd name="T6" fmla="*/ 3 w 29"/>
                <a:gd name="T7" fmla="*/ 1 h 6"/>
                <a:gd name="T8" fmla="*/ 3 w 2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3" y="6"/>
                  </a:moveTo>
                  <a:cubicBezTo>
                    <a:pt x="10" y="6"/>
                    <a:pt x="18" y="6"/>
                    <a:pt x="26" y="5"/>
                  </a:cubicBezTo>
                  <a:cubicBezTo>
                    <a:pt x="29" y="4"/>
                    <a:pt x="29" y="0"/>
                    <a:pt x="26" y="0"/>
                  </a:cubicBezTo>
                  <a:cubicBezTo>
                    <a:pt x="18" y="1"/>
                    <a:pt x="10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58" name="Freeform 170"/>
            <p:cNvSpPr/>
            <p:nvPr/>
          </p:nvSpPr>
          <p:spPr bwMode="auto">
            <a:xfrm>
              <a:off x="1296" y="207"/>
              <a:ext cx="88" cy="18"/>
            </a:xfrm>
            <a:custGeom>
              <a:avLst/>
              <a:gdLst>
                <a:gd name="T0" fmla="*/ 2 w 25"/>
                <a:gd name="T1" fmla="*/ 5 h 6"/>
                <a:gd name="T2" fmla="*/ 21 w 25"/>
                <a:gd name="T3" fmla="*/ 6 h 6"/>
                <a:gd name="T4" fmla="*/ 22 w 25"/>
                <a:gd name="T5" fmla="*/ 1 h 6"/>
                <a:gd name="T6" fmla="*/ 2 w 25"/>
                <a:gd name="T7" fmla="*/ 0 h 6"/>
                <a:gd name="T8" fmla="*/ 2 w 25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2" y="5"/>
                  </a:moveTo>
                  <a:cubicBezTo>
                    <a:pt x="9" y="5"/>
                    <a:pt x="15" y="5"/>
                    <a:pt x="21" y="6"/>
                  </a:cubicBezTo>
                  <a:cubicBezTo>
                    <a:pt x="24" y="6"/>
                    <a:pt x="25" y="2"/>
                    <a:pt x="22" y="1"/>
                  </a:cubicBezTo>
                  <a:cubicBezTo>
                    <a:pt x="16" y="0"/>
                    <a:pt x="9" y="0"/>
                    <a:pt x="2" y="0"/>
                  </a:cubicBezTo>
                  <a:cubicBezTo>
                    <a:pt x="0" y="0"/>
                    <a:pt x="0" y="5"/>
                    <a:pt x="2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59" name="Freeform 171"/>
            <p:cNvSpPr/>
            <p:nvPr/>
          </p:nvSpPr>
          <p:spPr bwMode="auto">
            <a:xfrm>
              <a:off x="1155" y="204"/>
              <a:ext cx="102" cy="18"/>
            </a:xfrm>
            <a:custGeom>
              <a:avLst/>
              <a:gdLst>
                <a:gd name="T0" fmla="*/ 3 w 29"/>
                <a:gd name="T1" fmla="*/ 6 h 6"/>
                <a:gd name="T2" fmla="*/ 26 w 29"/>
                <a:gd name="T3" fmla="*/ 6 h 6"/>
                <a:gd name="T4" fmla="*/ 26 w 29"/>
                <a:gd name="T5" fmla="*/ 1 h 6"/>
                <a:gd name="T6" fmla="*/ 3 w 29"/>
                <a:gd name="T7" fmla="*/ 1 h 6"/>
                <a:gd name="T8" fmla="*/ 3 w 2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3" y="6"/>
                  </a:moveTo>
                  <a:cubicBezTo>
                    <a:pt x="11" y="6"/>
                    <a:pt x="18" y="5"/>
                    <a:pt x="26" y="6"/>
                  </a:cubicBezTo>
                  <a:cubicBezTo>
                    <a:pt x="29" y="6"/>
                    <a:pt x="28" y="2"/>
                    <a:pt x="26" y="1"/>
                  </a:cubicBezTo>
                  <a:cubicBezTo>
                    <a:pt x="18" y="0"/>
                    <a:pt x="11" y="1"/>
                    <a:pt x="3" y="1"/>
                  </a:cubicBezTo>
                  <a:cubicBezTo>
                    <a:pt x="1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60" name="Freeform 172"/>
            <p:cNvSpPr/>
            <p:nvPr/>
          </p:nvSpPr>
          <p:spPr bwMode="auto">
            <a:xfrm>
              <a:off x="1046" y="201"/>
              <a:ext cx="91" cy="24"/>
            </a:xfrm>
            <a:custGeom>
              <a:avLst/>
              <a:gdLst>
                <a:gd name="T0" fmla="*/ 4 w 26"/>
                <a:gd name="T1" fmla="*/ 7 h 8"/>
                <a:gd name="T2" fmla="*/ 22 w 26"/>
                <a:gd name="T3" fmla="*/ 7 h 8"/>
                <a:gd name="T4" fmla="*/ 23 w 26"/>
                <a:gd name="T5" fmla="*/ 2 h 8"/>
                <a:gd name="T6" fmla="*/ 3 w 26"/>
                <a:gd name="T7" fmla="*/ 2 h 8"/>
                <a:gd name="T8" fmla="*/ 4 w 26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8">
                  <a:moveTo>
                    <a:pt x="4" y="7"/>
                  </a:moveTo>
                  <a:cubicBezTo>
                    <a:pt x="10" y="6"/>
                    <a:pt x="17" y="5"/>
                    <a:pt x="22" y="7"/>
                  </a:cubicBezTo>
                  <a:cubicBezTo>
                    <a:pt x="25" y="8"/>
                    <a:pt x="26" y="3"/>
                    <a:pt x="23" y="2"/>
                  </a:cubicBezTo>
                  <a:cubicBezTo>
                    <a:pt x="17" y="0"/>
                    <a:pt x="10" y="1"/>
                    <a:pt x="3" y="2"/>
                  </a:cubicBezTo>
                  <a:cubicBezTo>
                    <a:pt x="0" y="3"/>
                    <a:pt x="2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61" name="Freeform 173"/>
            <p:cNvSpPr/>
            <p:nvPr/>
          </p:nvSpPr>
          <p:spPr bwMode="auto">
            <a:xfrm>
              <a:off x="894" y="204"/>
              <a:ext cx="106" cy="18"/>
            </a:xfrm>
            <a:custGeom>
              <a:avLst/>
              <a:gdLst>
                <a:gd name="T0" fmla="*/ 3 w 30"/>
                <a:gd name="T1" fmla="*/ 5 h 6"/>
                <a:gd name="T2" fmla="*/ 27 w 30"/>
                <a:gd name="T3" fmla="*/ 6 h 6"/>
                <a:gd name="T4" fmla="*/ 27 w 30"/>
                <a:gd name="T5" fmla="*/ 1 h 6"/>
                <a:gd name="T6" fmla="*/ 3 w 30"/>
                <a:gd name="T7" fmla="*/ 0 h 6"/>
                <a:gd name="T8" fmla="*/ 3 w 30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5"/>
                  </a:moveTo>
                  <a:cubicBezTo>
                    <a:pt x="11" y="5"/>
                    <a:pt x="19" y="5"/>
                    <a:pt x="27" y="6"/>
                  </a:cubicBezTo>
                  <a:cubicBezTo>
                    <a:pt x="30" y="6"/>
                    <a:pt x="30" y="2"/>
                    <a:pt x="27" y="1"/>
                  </a:cubicBezTo>
                  <a:cubicBezTo>
                    <a:pt x="19" y="0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62" name="Freeform 174"/>
            <p:cNvSpPr/>
            <p:nvPr/>
          </p:nvSpPr>
          <p:spPr bwMode="auto">
            <a:xfrm>
              <a:off x="756" y="201"/>
              <a:ext cx="106" cy="24"/>
            </a:xfrm>
            <a:custGeom>
              <a:avLst/>
              <a:gdLst>
                <a:gd name="T0" fmla="*/ 3 w 30"/>
                <a:gd name="T1" fmla="*/ 6 h 8"/>
                <a:gd name="T2" fmla="*/ 27 w 30"/>
                <a:gd name="T3" fmla="*/ 7 h 8"/>
                <a:gd name="T4" fmla="*/ 27 w 30"/>
                <a:gd name="T5" fmla="*/ 2 h 8"/>
                <a:gd name="T6" fmla="*/ 4 w 30"/>
                <a:gd name="T7" fmla="*/ 1 h 8"/>
                <a:gd name="T8" fmla="*/ 3 w 30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8">
                  <a:moveTo>
                    <a:pt x="3" y="6"/>
                  </a:moveTo>
                  <a:cubicBezTo>
                    <a:pt x="11" y="8"/>
                    <a:pt x="19" y="7"/>
                    <a:pt x="27" y="7"/>
                  </a:cubicBezTo>
                  <a:cubicBezTo>
                    <a:pt x="30" y="7"/>
                    <a:pt x="30" y="2"/>
                    <a:pt x="27" y="2"/>
                  </a:cubicBezTo>
                  <a:cubicBezTo>
                    <a:pt x="19" y="2"/>
                    <a:pt x="12" y="3"/>
                    <a:pt x="4" y="1"/>
                  </a:cubicBezTo>
                  <a:cubicBezTo>
                    <a:pt x="1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63" name="Freeform 175"/>
            <p:cNvSpPr/>
            <p:nvPr/>
          </p:nvSpPr>
          <p:spPr bwMode="auto">
            <a:xfrm>
              <a:off x="629" y="201"/>
              <a:ext cx="92" cy="18"/>
            </a:xfrm>
            <a:custGeom>
              <a:avLst/>
              <a:gdLst>
                <a:gd name="T0" fmla="*/ 3 w 26"/>
                <a:gd name="T1" fmla="*/ 5 h 6"/>
                <a:gd name="T2" fmla="*/ 22 w 26"/>
                <a:gd name="T3" fmla="*/ 6 h 6"/>
                <a:gd name="T4" fmla="*/ 23 w 26"/>
                <a:gd name="T5" fmla="*/ 1 h 6"/>
                <a:gd name="T6" fmla="*/ 3 w 26"/>
                <a:gd name="T7" fmla="*/ 0 h 6"/>
                <a:gd name="T8" fmla="*/ 3 w 26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3" y="5"/>
                  </a:moveTo>
                  <a:cubicBezTo>
                    <a:pt x="9" y="5"/>
                    <a:pt x="16" y="5"/>
                    <a:pt x="22" y="6"/>
                  </a:cubicBezTo>
                  <a:cubicBezTo>
                    <a:pt x="25" y="6"/>
                    <a:pt x="26" y="2"/>
                    <a:pt x="23" y="1"/>
                  </a:cubicBezTo>
                  <a:cubicBezTo>
                    <a:pt x="17" y="0"/>
                    <a:pt x="10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64" name="Freeform 176"/>
            <p:cNvSpPr/>
            <p:nvPr/>
          </p:nvSpPr>
          <p:spPr bwMode="auto">
            <a:xfrm>
              <a:off x="488" y="195"/>
              <a:ext cx="113" cy="27"/>
            </a:xfrm>
            <a:custGeom>
              <a:avLst/>
              <a:gdLst>
                <a:gd name="T0" fmla="*/ 4 w 32"/>
                <a:gd name="T1" fmla="*/ 8 h 9"/>
                <a:gd name="T2" fmla="*/ 29 w 32"/>
                <a:gd name="T3" fmla="*/ 7 h 9"/>
                <a:gd name="T4" fmla="*/ 29 w 32"/>
                <a:gd name="T5" fmla="*/ 2 h 9"/>
                <a:gd name="T6" fmla="*/ 3 w 32"/>
                <a:gd name="T7" fmla="*/ 3 h 9"/>
                <a:gd name="T8" fmla="*/ 4 w 32"/>
                <a:gd name="T9" fmla="*/ 8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9">
                  <a:moveTo>
                    <a:pt x="4" y="8"/>
                  </a:moveTo>
                  <a:cubicBezTo>
                    <a:pt x="12" y="5"/>
                    <a:pt x="21" y="7"/>
                    <a:pt x="29" y="7"/>
                  </a:cubicBezTo>
                  <a:cubicBezTo>
                    <a:pt x="32" y="7"/>
                    <a:pt x="32" y="2"/>
                    <a:pt x="29" y="2"/>
                  </a:cubicBezTo>
                  <a:cubicBezTo>
                    <a:pt x="21" y="2"/>
                    <a:pt x="11" y="0"/>
                    <a:pt x="3" y="3"/>
                  </a:cubicBezTo>
                  <a:cubicBezTo>
                    <a:pt x="0" y="4"/>
                    <a:pt x="2" y="9"/>
                    <a:pt x="4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65" name="Freeform 177"/>
            <p:cNvSpPr/>
            <p:nvPr/>
          </p:nvSpPr>
          <p:spPr bwMode="auto">
            <a:xfrm>
              <a:off x="368" y="204"/>
              <a:ext cx="96" cy="18"/>
            </a:xfrm>
            <a:custGeom>
              <a:avLst/>
              <a:gdLst>
                <a:gd name="T0" fmla="*/ 5 w 27"/>
                <a:gd name="T1" fmla="*/ 6 h 6"/>
                <a:gd name="T2" fmla="*/ 24 w 27"/>
                <a:gd name="T3" fmla="*/ 5 h 6"/>
                <a:gd name="T4" fmla="*/ 24 w 27"/>
                <a:gd name="T5" fmla="*/ 0 h 6"/>
                <a:gd name="T6" fmla="*/ 3 w 27"/>
                <a:gd name="T7" fmla="*/ 1 h 6"/>
                <a:gd name="T8" fmla="*/ 5 w 2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5" y="6"/>
                  </a:moveTo>
                  <a:cubicBezTo>
                    <a:pt x="11" y="5"/>
                    <a:pt x="18" y="5"/>
                    <a:pt x="24" y="5"/>
                  </a:cubicBezTo>
                  <a:cubicBezTo>
                    <a:pt x="27" y="5"/>
                    <a:pt x="27" y="0"/>
                    <a:pt x="24" y="0"/>
                  </a:cubicBezTo>
                  <a:cubicBezTo>
                    <a:pt x="17" y="0"/>
                    <a:pt x="10" y="0"/>
                    <a:pt x="3" y="1"/>
                  </a:cubicBezTo>
                  <a:cubicBezTo>
                    <a:pt x="0" y="2"/>
                    <a:pt x="2" y="6"/>
                    <a:pt x="5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66" name="Freeform 178"/>
            <p:cNvSpPr/>
            <p:nvPr/>
          </p:nvSpPr>
          <p:spPr bwMode="auto">
            <a:xfrm>
              <a:off x="256" y="201"/>
              <a:ext cx="105" cy="18"/>
            </a:xfrm>
            <a:custGeom>
              <a:avLst/>
              <a:gdLst>
                <a:gd name="T0" fmla="*/ 3 w 30"/>
                <a:gd name="T1" fmla="*/ 6 h 6"/>
                <a:gd name="T2" fmla="*/ 28 w 30"/>
                <a:gd name="T3" fmla="*/ 5 h 6"/>
                <a:gd name="T4" fmla="*/ 28 w 30"/>
                <a:gd name="T5" fmla="*/ 0 h 6"/>
                <a:gd name="T6" fmla="*/ 3 w 30"/>
                <a:gd name="T7" fmla="*/ 1 h 6"/>
                <a:gd name="T8" fmla="*/ 3 w 30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6"/>
                  </a:moveTo>
                  <a:cubicBezTo>
                    <a:pt x="11" y="6"/>
                    <a:pt x="19" y="5"/>
                    <a:pt x="28" y="5"/>
                  </a:cubicBezTo>
                  <a:cubicBezTo>
                    <a:pt x="30" y="5"/>
                    <a:pt x="30" y="0"/>
                    <a:pt x="28" y="0"/>
                  </a:cubicBez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3" name="组合 208"/>
          <p:cNvGrpSpPr/>
          <p:nvPr/>
        </p:nvGrpSpPr>
        <p:grpSpPr>
          <a:xfrm>
            <a:off x="-1" y="-1"/>
            <a:ext cx="9519139" cy="1500827"/>
            <a:chOff x="-1" y="-1"/>
            <a:chExt cx="9519139" cy="1500827"/>
          </a:xfrm>
        </p:grpSpPr>
        <p:pic>
          <p:nvPicPr>
            <p:cNvPr id="2097160" name="图片 209"/>
            <p:cNvPicPr>
              <a:picLocks noChangeAspect="1"/>
            </p:cNvPicPr>
            <p:nvPr/>
          </p:nvPicPr>
          <p:blipFill rotWithShape="1">
            <a:blip r:embed="rId3"/>
            <a:srcRect t="47438" r="7491"/>
            <a:stretch>
              <a:fillRect/>
            </a:stretch>
          </p:blipFill>
          <p:spPr>
            <a:xfrm flipH="1">
              <a:off x="-1" y="-1"/>
              <a:ext cx="2162470" cy="1423007"/>
            </a:xfrm>
            <a:prstGeom prst="rect">
              <a:avLst/>
            </a:prstGeom>
          </p:spPr>
        </p:pic>
        <p:sp>
          <p:nvSpPr>
            <p:cNvPr id="1049967" name="稻壳儿小白白(http://dwz.cn/Wu2UP)"/>
            <p:cNvSpPr txBox="1">
              <a:spLocks noChangeArrowheads="1"/>
            </p:cNvSpPr>
            <p:nvPr/>
          </p:nvSpPr>
          <p:spPr bwMode="auto">
            <a:xfrm>
              <a:off x="1479433" y="552874"/>
              <a:ext cx="8039705" cy="94795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>
              <a:spAutoFit/>
            </a:bodyPr>
            <a:lstStyle>
              <a:lvl1pPr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1pPr>
              <a:lvl2pPr marL="742950" indent="-285750"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2pPr>
              <a:lvl3pPr marL="1143000" indent="-228600"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3pPr>
              <a:lvl4pPr marL="1600200" indent="-228600"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4pPr>
              <a:lvl5pPr marL="2057400" indent="-228600"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5pPr>
              <a:lvl6pPr marL="25146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6pPr>
              <a:lvl7pPr marL="29718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7pPr>
              <a:lvl8pPr marL="34290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8pPr>
              <a:lvl9pPr marL="38862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en-US" altLang="zh-CN" sz="2800" b="1" dirty="0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2.Status </a:t>
              </a:r>
              <a:r>
                <a:rPr lang="en-US" altLang="zh-CN" sz="2800" b="1" dirty="0" err="1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dan</a:t>
              </a:r>
              <a:r>
                <a:rPr lang="en-US" altLang="zh-CN" sz="2800" b="1" dirty="0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 </a:t>
              </a:r>
              <a:r>
                <a:rPr lang="en-US" altLang="zh-CN" sz="2800" b="1" dirty="0" err="1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Peran</a:t>
              </a:r>
              <a:r>
                <a:rPr lang="en-US" altLang="zh-CN" sz="2800" b="1" dirty="0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 </a:t>
              </a:r>
              <a:r>
                <a:rPr lang="en-US" altLang="zh-CN" sz="2800" b="1" dirty="0" err="1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Individu</a:t>
              </a:r>
              <a:r>
                <a:rPr lang="en-US" altLang="zh-CN" sz="2800" b="1" dirty="0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 </a:t>
              </a:r>
              <a:r>
                <a:rPr lang="en-US" altLang="zh-CN" sz="2800" b="1" dirty="0" err="1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dalam</a:t>
              </a:r>
              <a:r>
                <a:rPr lang="en-US" altLang="zh-CN" sz="2800" b="1" dirty="0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 </a:t>
              </a:r>
              <a:r>
                <a:rPr lang="en-US" altLang="zh-CN" sz="2800" b="1" dirty="0" err="1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Masyarakat</a:t>
              </a:r>
              <a:r>
                <a:rPr lang="en-US" altLang="zh-CN" sz="2800" b="1" dirty="0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 </a:t>
              </a:r>
            </a:p>
            <a:p>
              <a:pPr eaLnBrk="1" hangingPunct="1">
                <a:spcBef>
                  <a:spcPct val="20000"/>
                </a:spcBef>
              </a:pPr>
              <a:r>
                <a:rPr lang="en-US" altLang="zh-CN" sz="2800" b="1" dirty="0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 </a:t>
              </a:r>
              <a:endParaRPr lang="en-US" altLang="zh-CN" sz="2800" b="1" dirty="0">
                <a:solidFill>
                  <a:srgbClr val="595959"/>
                </a:solidFill>
                <a:latin typeface="方正兰亭粗黑简体" panose="02000000000000000000" pitchFamily="2" charset="-122"/>
                <a:ea typeface="方正兰亭粗黑简体" panose="02000000000000000000" pitchFamily="2" charset="-122"/>
                <a:sym typeface="Arial" panose="020B0604020202020204" pitchFamily="34" charset="0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0">
        <p14:prism dir="u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779" name="Rectangle 45"/>
          <p:cNvSpPr/>
          <p:nvPr/>
        </p:nvSpPr>
        <p:spPr>
          <a:xfrm>
            <a:off x="726831" y="1596505"/>
            <a:ext cx="10808677" cy="4295172"/>
          </a:xfrm>
          <a:prstGeom prst="rect">
            <a:avLst/>
          </a:prstGeom>
          <a:solidFill>
            <a:srgbClr val="746F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id-ID" sz="1481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049789" name="稻壳儿小白白(http://dwz.cn/Wu2UP)"/>
          <p:cNvSpPr txBox="1">
            <a:spLocks noChangeArrowheads="1"/>
          </p:cNvSpPr>
          <p:nvPr/>
        </p:nvSpPr>
        <p:spPr bwMode="auto">
          <a:xfrm>
            <a:off x="946474" y="1704352"/>
            <a:ext cx="9768418" cy="40503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lvl1pPr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zh-C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</a:p>
          <a:p>
            <a:pPr>
              <a:spcBef>
                <a:spcPct val="20000"/>
              </a:spcBef>
            </a:pP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(1).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Kebutuhan-kebutuhan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dasar</a:t>
            </a:r>
            <a:r>
              <a:rPr lang="en-US" altLang="zh-CN" sz="2800" dirty="0" err="1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-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dasar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masyarakat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</a:p>
          <a:p>
            <a:pPr>
              <a:spcBef>
                <a:spcPct val="20000"/>
              </a:spcBef>
            </a:pP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(2).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Nilai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Sosial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</a:p>
          <a:p>
            <a:pPr>
              <a:spcBef>
                <a:spcPct val="20000"/>
              </a:spcBef>
            </a:pP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(3). Norma/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kaidah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</a:p>
          <a:p>
            <a:pPr>
              <a:spcBef>
                <a:spcPct val="20000"/>
              </a:spcBef>
            </a:pP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(4).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Pedoman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mengatur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pemenuhan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kebutuhan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dasar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manusia</a:t>
            </a:r>
            <a:endParaRPr lang="en-US" altLang="zh-CN" sz="2800" dirty="0" smtClean="0">
              <a:solidFill>
                <a:schemeClr val="bg1"/>
              </a:solidFill>
              <a:latin typeface="Agency FB" pitchFamily="34" charset="0"/>
              <a:sym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(5).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Pranata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Sosial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(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Himpunan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kaidah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) </a:t>
            </a:r>
          </a:p>
          <a:p>
            <a:pPr>
              <a:spcBef>
                <a:spcPct val="20000"/>
              </a:spcBef>
            </a:pP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(6). </a:t>
            </a:r>
            <a:r>
              <a:rPr lang="en-US" altLang="zh-CN" sz="2800" dirty="0" err="1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Lembaga-lembaga</a:t>
            </a:r>
            <a:r>
              <a:rPr lang="en-US" altLang="zh-CN" sz="2800" dirty="0" smtClean="0">
                <a:solidFill>
                  <a:schemeClr val="bg1"/>
                </a:solidFill>
                <a:latin typeface="Agency FB" pitchFamily="34" charset="0"/>
                <a:sym typeface="Arial" panose="020B0604020202020204" pitchFamily="34" charset="0"/>
              </a:rPr>
              <a:t> </a:t>
            </a:r>
          </a:p>
          <a:p>
            <a:pPr>
              <a:spcBef>
                <a:spcPct val="20000"/>
              </a:spcBef>
            </a:pPr>
            <a:endParaRPr lang="en-US" altLang="zh-CN" sz="2800" b="1" dirty="0">
              <a:solidFill>
                <a:schemeClr val="tx1">
                  <a:lumMod val="95000"/>
                  <a:lumOff val="5000"/>
                </a:schemeClr>
              </a:solidFill>
              <a:latin typeface="Agency FB" pitchFamily="34" charset="0"/>
              <a:sym typeface="Arial" panose="020B0604020202020204" pitchFamily="34" charset="0"/>
            </a:endParaRPr>
          </a:p>
        </p:txBody>
      </p:sp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166668" y="191589"/>
            <a:ext cx="11844464" cy="6500428"/>
            <a:chOff x="206" y="189"/>
            <a:chExt cx="7270" cy="3947"/>
          </a:xfrm>
        </p:grpSpPr>
        <p:sp>
          <p:nvSpPr>
            <p:cNvPr id="1049793" name="Freeform 5"/>
            <p:cNvSpPr/>
            <p:nvPr/>
          </p:nvSpPr>
          <p:spPr bwMode="auto">
            <a:xfrm>
              <a:off x="210" y="189"/>
              <a:ext cx="24" cy="62"/>
            </a:xfrm>
            <a:custGeom>
              <a:avLst/>
              <a:gdLst>
                <a:gd name="T0" fmla="*/ 6 w 7"/>
                <a:gd name="T1" fmla="*/ 14 h 21"/>
                <a:gd name="T2" fmla="*/ 6 w 7"/>
                <a:gd name="T3" fmla="*/ 14 h 21"/>
                <a:gd name="T4" fmla="*/ 5 w 7"/>
                <a:gd name="T5" fmla="*/ 3 h 21"/>
                <a:gd name="T6" fmla="*/ 0 w 7"/>
                <a:gd name="T7" fmla="*/ 3 h 21"/>
                <a:gd name="T8" fmla="*/ 1 w 7"/>
                <a:gd name="T9" fmla="*/ 18 h 21"/>
                <a:gd name="T10" fmla="*/ 5 w 7"/>
                <a:gd name="T11" fmla="*/ 20 h 21"/>
                <a:gd name="T12" fmla="*/ 7 w 7"/>
                <a:gd name="T13" fmla="*/ 17 h 21"/>
                <a:gd name="T14" fmla="*/ 6 w 7"/>
                <a:gd name="T15" fmla="*/ 14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" h="21">
                  <a:moveTo>
                    <a:pt x="6" y="14"/>
                  </a:moveTo>
                  <a:cubicBezTo>
                    <a:pt x="6" y="14"/>
                    <a:pt x="6" y="14"/>
                    <a:pt x="6" y="14"/>
                  </a:cubicBezTo>
                  <a:cubicBezTo>
                    <a:pt x="6" y="10"/>
                    <a:pt x="5" y="7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8"/>
                    <a:pt x="1" y="13"/>
                    <a:pt x="1" y="18"/>
                  </a:cubicBezTo>
                  <a:cubicBezTo>
                    <a:pt x="1" y="19"/>
                    <a:pt x="3" y="21"/>
                    <a:pt x="5" y="20"/>
                  </a:cubicBezTo>
                  <a:cubicBezTo>
                    <a:pt x="6" y="19"/>
                    <a:pt x="6" y="18"/>
                    <a:pt x="7" y="17"/>
                  </a:cubicBezTo>
                  <a:cubicBezTo>
                    <a:pt x="7" y="16"/>
                    <a:pt x="6" y="15"/>
                    <a:pt x="6" y="1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794" name="Freeform 6"/>
            <p:cNvSpPr/>
            <p:nvPr/>
          </p:nvSpPr>
          <p:spPr bwMode="auto">
            <a:xfrm>
              <a:off x="217" y="266"/>
              <a:ext cx="21" cy="66"/>
            </a:xfrm>
            <a:custGeom>
              <a:avLst/>
              <a:gdLst>
                <a:gd name="T0" fmla="*/ 5 w 6"/>
                <a:gd name="T1" fmla="*/ 3 h 22"/>
                <a:gd name="T2" fmla="*/ 1 w 6"/>
                <a:gd name="T3" fmla="*/ 3 h 22"/>
                <a:gd name="T4" fmla="*/ 2 w 6"/>
                <a:gd name="T5" fmla="*/ 19 h 22"/>
                <a:gd name="T6" fmla="*/ 6 w 6"/>
                <a:gd name="T7" fmla="*/ 19 h 22"/>
                <a:gd name="T8" fmla="*/ 5 w 6"/>
                <a:gd name="T9" fmla="*/ 3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2">
                  <a:moveTo>
                    <a:pt x="5" y="3"/>
                  </a:moveTo>
                  <a:cubicBezTo>
                    <a:pt x="5" y="0"/>
                    <a:pt x="0" y="0"/>
                    <a:pt x="1" y="3"/>
                  </a:cubicBezTo>
                  <a:cubicBezTo>
                    <a:pt x="1" y="9"/>
                    <a:pt x="1" y="14"/>
                    <a:pt x="2" y="19"/>
                  </a:cubicBezTo>
                  <a:cubicBezTo>
                    <a:pt x="2" y="22"/>
                    <a:pt x="6" y="22"/>
                    <a:pt x="6" y="19"/>
                  </a:cubicBezTo>
                  <a:cubicBezTo>
                    <a:pt x="6" y="14"/>
                    <a:pt x="5" y="9"/>
                    <a:pt x="5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795" name="Freeform 7"/>
            <p:cNvSpPr/>
            <p:nvPr/>
          </p:nvSpPr>
          <p:spPr bwMode="auto">
            <a:xfrm>
              <a:off x="220" y="355"/>
              <a:ext cx="18" cy="60"/>
            </a:xfrm>
            <a:custGeom>
              <a:avLst/>
              <a:gdLst>
                <a:gd name="T0" fmla="*/ 5 w 5"/>
                <a:gd name="T1" fmla="*/ 15 h 20"/>
                <a:gd name="T2" fmla="*/ 5 w 5"/>
                <a:gd name="T3" fmla="*/ 14 h 20"/>
                <a:gd name="T4" fmla="*/ 5 w 5"/>
                <a:gd name="T5" fmla="*/ 10 h 20"/>
                <a:gd name="T6" fmla="*/ 5 w 5"/>
                <a:gd name="T7" fmla="*/ 5 h 20"/>
                <a:gd name="T8" fmla="*/ 5 w 5"/>
                <a:gd name="T9" fmla="*/ 4 h 20"/>
                <a:gd name="T10" fmla="*/ 5 w 5"/>
                <a:gd name="T11" fmla="*/ 3 h 20"/>
                <a:gd name="T12" fmla="*/ 5 w 5"/>
                <a:gd name="T13" fmla="*/ 3 h 20"/>
                <a:gd name="T14" fmla="*/ 5 w 5"/>
                <a:gd name="T15" fmla="*/ 2 h 20"/>
                <a:gd name="T16" fmla="*/ 1 w 5"/>
                <a:gd name="T17" fmla="*/ 2 h 20"/>
                <a:gd name="T18" fmla="*/ 0 w 5"/>
                <a:gd name="T19" fmla="*/ 13 h 20"/>
                <a:gd name="T20" fmla="*/ 1 w 5"/>
                <a:gd name="T21" fmla="*/ 18 h 20"/>
                <a:gd name="T22" fmla="*/ 5 w 5"/>
                <a:gd name="T23" fmla="*/ 17 h 20"/>
                <a:gd name="T24" fmla="*/ 5 w 5"/>
                <a:gd name="T25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20">
                  <a:moveTo>
                    <a:pt x="5" y="15"/>
                  </a:moveTo>
                  <a:cubicBezTo>
                    <a:pt x="5" y="15"/>
                    <a:pt x="5" y="15"/>
                    <a:pt x="5" y="14"/>
                  </a:cubicBezTo>
                  <a:cubicBezTo>
                    <a:pt x="5" y="13"/>
                    <a:pt x="5" y="11"/>
                    <a:pt x="5" y="10"/>
                  </a:cubicBezTo>
                  <a:cubicBezTo>
                    <a:pt x="5" y="8"/>
                    <a:pt x="5" y="7"/>
                    <a:pt x="5" y="5"/>
                  </a:cubicBezTo>
                  <a:cubicBezTo>
                    <a:pt x="5" y="5"/>
                    <a:pt x="5" y="4"/>
                    <a:pt x="5" y="4"/>
                  </a:cubicBezTo>
                  <a:cubicBezTo>
                    <a:pt x="5" y="3"/>
                    <a:pt x="5" y="2"/>
                    <a:pt x="5" y="3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4" y="0"/>
                    <a:pt x="1" y="0"/>
                    <a:pt x="1" y="2"/>
                  </a:cubicBezTo>
                  <a:cubicBezTo>
                    <a:pt x="0" y="6"/>
                    <a:pt x="0" y="10"/>
                    <a:pt x="0" y="13"/>
                  </a:cubicBezTo>
                  <a:cubicBezTo>
                    <a:pt x="0" y="15"/>
                    <a:pt x="0" y="17"/>
                    <a:pt x="1" y="18"/>
                  </a:cubicBezTo>
                  <a:cubicBezTo>
                    <a:pt x="2" y="20"/>
                    <a:pt x="4" y="19"/>
                    <a:pt x="5" y="17"/>
                  </a:cubicBezTo>
                  <a:cubicBezTo>
                    <a:pt x="5" y="16"/>
                    <a:pt x="5" y="16"/>
                    <a:pt x="5" y="1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796" name="Freeform 8"/>
            <p:cNvSpPr/>
            <p:nvPr/>
          </p:nvSpPr>
          <p:spPr bwMode="auto">
            <a:xfrm>
              <a:off x="224" y="429"/>
              <a:ext cx="14" cy="69"/>
            </a:xfrm>
            <a:custGeom>
              <a:avLst/>
              <a:gdLst>
                <a:gd name="T0" fmla="*/ 0 w 4"/>
                <a:gd name="T1" fmla="*/ 3 h 23"/>
                <a:gd name="T2" fmla="*/ 0 w 4"/>
                <a:gd name="T3" fmla="*/ 20 h 23"/>
                <a:gd name="T4" fmla="*/ 4 w 4"/>
                <a:gd name="T5" fmla="*/ 20 h 23"/>
                <a:gd name="T6" fmla="*/ 4 w 4"/>
                <a:gd name="T7" fmla="*/ 3 h 23"/>
                <a:gd name="T8" fmla="*/ 0 w 4"/>
                <a:gd name="T9" fmla="*/ 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3">
                  <a:moveTo>
                    <a:pt x="0" y="3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23"/>
                    <a:pt x="4" y="23"/>
                    <a:pt x="4" y="20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797" name="Freeform 9"/>
            <p:cNvSpPr/>
            <p:nvPr/>
          </p:nvSpPr>
          <p:spPr bwMode="auto">
            <a:xfrm>
              <a:off x="220" y="524"/>
              <a:ext cx="14" cy="57"/>
            </a:xfrm>
            <a:custGeom>
              <a:avLst/>
              <a:gdLst>
                <a:gd name="T0" fmla="*/ 0 w 4"/>
                <a:gd name="T1" fmla="*/ 3 h 19"/>
                <a:gd name="T2" fmla="*/ 0 w 4"/>
                <a:gd name="T3" fmla="*/ 16 h 19"/>
                <a:gd name="T4" fmla="*/ 4 w 4"/>
                <a:gd name="T5" fmla="*/ 16 h 19"/>
                <a:gd name="T6" fmla="*/ 4 w 4"/>
                <a:gd name="T7" fmla="*/ 3 h 19"/>
                <a:gd name="T8" fmla="*/ 0 w 4"/>
                <a:gd name="T9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19">
                  <a:moveTo>
                    <a:pt x="0" y="3"/>
                  </a:moveTo>
                  <a:cubicBezTo>
                    <a:pt x="0" y="16"/>
                    <a:pt x="0" y="16"/>
                    <a:pt x="0" y="16"/>
                  </a:cubicBezTo>
                  <a:cubicBezTo>
                    <a:pt x="0" y="19"/>
                    <a:pt x="4" y="19"/>
                    <a:pt x="4" y="16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798" name="Freeform 10"/>
            <p:cNvSpPr/>
            <p:nvPr/>
          </p:nvSpPr>
          <p:spPr bwMode="auto">
            <a:xfrm>
              <a:off x="220" y="605"/>
              <a:ext cx="14" cy="65"/>
            </a:xfrm>
            <a:custGeom>
              <a:avLst/>
              <a:gdLst>
                <a:gd name="T0" fmla="*/ 0 w 4"/>
                <a:gd name="T1" fmla="*/ 3 h 22"/>
                <a:gd name="T2" fmla="*/ 0 w 4"/>
                <a:gd name="T3" fmla="*/ 19 h 22"/>
                <a:gd name="T4" fmla="*/ 4 w 4"/>
                <a:gd name="T5" fmla="*/ 19 h 22"/>
                <a:gd name="T6" fmla="*/ 4 w 4"/>
                <a:gd name="T7" fmla="*/ 3 h 22"/>
                <a:gd name="T8" fmla="*/ 0 w 4"/>
                <a:gd name="T9" fmla="*/ 3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2">
                  <a:moveTo>
                    <a:pt x="0" y="3"/>
                  </a:moveTo>
                  <a:cubicBezTo>
                    <a:pt x="0" y="19"/>
                    <a:pt x="0" y="19"/>
                    <a:pt x="0" y="19"/>
                  </a:cubicBezTo>
                  <a:cubicBezTo>
                    <a:pt x="0" y="22"/>
                    <a:pt x="4" y="22"/>
                    <a:pt x="4" y="19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799" name="Freeform 11"/>
            <p:cNvSpPr/>
            <p:nvPr/>
          </p:nvSpPr>
          <p:spPr bwMode="auto">
            <a:xfrm>
              <a:off x="213" y="688"/>
              <a:ext cx="28" cy="80"/>
            </a:xfrm>
            <a:custGeom>
              <a:avLst/>
              <a:gdLst>
                <a:gd name="T0" fmla="*/ 5 w 8"/>
                <a:gd name="T1" fmla="*/ 3 h 27"/>
                <a:gd name="T2" fmla="*/ 1 w 8"/>
                <a:gd name="T3" fmla="*/ 4 h 27"/>
                <a:gd name="T4" fmla="*/ 3 w 8"/>
                <a:gd name="T5" fmla="*/ 24 h 27"/>
                <a:gd name="T6" fmla="*/ 7 w 8"/>
                <a:gd name="T7" fmla="*/ 23 h 27"/>
                <a:gd name="T8" fmla="*/ 5 w 8"/>
                <a:gd name="T9" fmla="*/ 3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7">
                  <a:moveTo>
                    <a:pt x="5" y="3"/>
                  </a:moveTo>
                  <a:cubicBezTo>
                    <a:pt x="5" y="0"/>
                    <a:pt x="0" y="1"/>
                    <a:pt x="1" y="4"/>
                  </a:cubicBezTo>
                  <a:cubicBezTo>
                    <a:pt x="2" y="11"/>
                    <a:pt x="1" y="18"/>
                    <a:pt x="3" y="24"/>
                  </a:cubicBezTo>
                  <a:cubicBezTo>
                    <a:pt x="3" y="27"/>
                    <a:pt x="8" y="26"/>
                    <a:pt x="7" y="23"/>
                  </a:cubicBezTo>
                  <a:cubicBezTo>
                    <a:pt x="6" y="16"/>
                    <a:pt x="6" y="10"/>
                    <a:pt x="5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00" name="Freeform 12"/>
            <p:cNvSpPr/>
            <p:nvPr/>
          </p:nvSpPr>
          <p:spPr bwMode="auto">
            <a:xfrm>
              <a:off x="213" y="792"/>
              <a:ext cx="28" cy="74"/>
            </a:xfrm>
            <a:custGeom>
              <a:avLst/>
              <a:gdLst>
                <a:gd name="T0" fmla="*/ 3 w 8"/>
                <a:gd name="T1" fmla="*/ 3 h 25"/>
                <a:gd name="T2" fmla="*/ 1 w 8"/>
                <a:gd name="T3" fmla="*/ 21 h 25"/>
                <a:gd name="T4" fmla="*/ 5 w 8"/>
                <a:gd name="T5" fmla="*/ 22 h 25"/>
                <a:gd name="T6" fmla="*/ 7 w 8"/>
                <a:gd name="T7" fmla="*/ 4 h 25"/>
                <a:gd name="T8" fmla="*/ 3 w 8"/>
                <a:gd name="T9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5">
                  <a:moveTo>
                    <a:pt x="3" y="3"/>
                  </a:moveTo>
                  <a:cubicBezTo>
                    <a:pt x="2" y="9"/>
                    <a:pt x="2" y="15"/>
                    <a:pt x="1" y="21"/>
                  </a:cubicBezTo>
                  <a:cubicBezTo>
                    <a:pt x="0" y="24"/>
                    <a:pt x="4" y="25"/>
                    <a:pt x="5" y="22"/>
                  </a:cubicBezTo>
                  <a:cubicBezTo>
                    <a:pt x="6" y="16"/>
                    <a:pt x="6" y="10"/>
                    <a:pt x="7" y="4"/>
                  </a:cubicBezTo>
                  <a:cubicBezTo>
                    <a:pt x="8" y="1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01" name="Freeform 13"/>
            <p:cNvSpPr/>
            <p:nvPr/>
          </p:nvSpPr>
          <p:spPr bwMode="auto">
            <a:xfrm>
              <a:off x="213" y="887"/>
              <a:ext cx="21" cy="74"/>
            </a:xfrm>
            <a:custGeom>
              <a:avLst/>
              <a:gdLst>
                <a:gd name="T0" fmla="*/ 2 w 6"/>
                <a:gd name="T1" fmla="*/ 3 h 25"/>
                <a:gd name="T2" fmla="*/ 0 w 6"/>
                <a:gd name="T3" fmla="*/ 22 h 25"/>
                <a:gd name="T4" fmla="*/ 5 w 6"/>
                <a:gd name="T5" fmla="*/ 22 h 25"/>
                <a:gd name="T6" fmla="*/ 6 w 6"/>
                <a:gd name="T7" fmla="*/ 3 h 25"/>
                <a:gd name="T8" fmla="*/ 2 w 6"/>
                <a:gd name="T9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5">
                  <a:moveTo>
                    <a:pt x="2" y="3"/>
                  </a:moveTo>
                  <a:cubicBezTo>
                    <a:pt x="1" y="9"/>
                    <a:pt x="1" y="16"/>
                    <a:pt x="0" y="22"/>
                  </a:cubicBezTo>
                  <a:cubicBezTo>
                    <a:pt x="0" y="25"/>
                    <a:pt x="5" y="25"/>
                    <a:pt x="5" y="22"/>
                  </a:cubicBezTo>
                  <a:cubicBezTo>
                    <a:pt x="5" y="16"/>
                    <a:pt x="6" y="9"/>
                    <a:pt x="6" y="3"/>
                  </a:cubicBezTo>
                  <a:cubicBezTo>
                    <a:pt x="6" y="0"/>
                    <a:pt x="2" y="0"/>
                    <a:pt x="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02" name="Freeform 14"/>
            <p:cNvSpPr/>
            <p:nvPr/>
          </p:nvSpPr>
          <p:spPr bwMode="auto">
            <a:xfrm>
              <a:off x="213" y="981"/>
              <a:ext cx="25" cy="75"/>
            </a:xfrm>
            <a:custGeom>
              <a:avLst/>
              <a:gdLst>
                <a:gd name="T0" fmla="*/ 3 w 7"/>
                <a:gd name="T1" fmla="*/ 3 h 25"/>
                <a:gd name="T2" fmla="*/ 2 w 7"/>
                <a:gd name="T3" fmla="*/ 13 h 25"/>
                <a:gd name="T4" fmla="*/ 2 w 7"/>
                <a:gd name="T5" fmla="*/ 18 h 25"/>
                <a:gd name="T6" fmla="*/ 2 w 7"/>
                <a:gd name="T7" fmla="*/ 20 h 25"/>
                <a:gd name="T8" fmla="*/ 2 w 7"/>
                <a:gd name="T9" fmla="*/ 20 h 25"/>
                <a:gd name="T10" fmla="*/ 5 w 7"/>
                <a:gd name="T11" fmla="*/ 24 h 25"/>
                <a:gd name="T12" fmla="*/ 7 w 7"/>
                <a:gd name="T13" fmla="*/ 16 h 25"/>
                <a:gd name="T14" fmla="*/ 7 w 7"/>
                <a:gd name="T15" fmla="*/ 3 h 25"/>
                <a:gd name="T16" fmla="*/ 3 w 7"/>
                <a:gd name="T17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25">
                  <a:moveTo>
                    <a:pt x="3" y="3"/>
                  </a:moveTo>
                  <a:cubicBezTo>
                    <a:pt x="3" y="6"/>
                    <a:pt x="3" y="9"/>
                    <a:pt x="2" y="13"/>
                  </a:cubicBezTo>
                  <a:cubicBezTo>
                    <a:pt x="2" y="14"/>
                    <a:pt x="2" y="16"/>
                    <a:pt x="2" y="18"/>
                  </a:cubicBezTo>
                  <a:cubicBezTo>
                    <a:pt x="2" y="19"/>
                    <a:pt x="2" y="19"/>
                    <a:pt x="2" y="20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0" y="22"/>
                    <a:pt x="3" y="25"/>
                    <a:pt x="5" y="24"/>
                  </a:cubicBezTo>
                  <a:cubicBezTo>
                    <a:pt x="7" y="23"/>
                    <a:pt x="7" y="18"/>
                    <a:pt x="7" y="16"/>
                  </a:cubicBezTo>
                  <a:cubicBezTo>
                    <a:pt x="7" y="12"/>
                    <a:pt x="7" y="7"/>
                    <a:pt x="7" y="3"/>
                  </a:cubicBezTo>
                  <a:cubicBezTo>
                    <a:pt x="7" y="0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03" name="Freeform 15"/>
            <p:cNvSpPr/>
            <p:nvPr/>
          </p:nvSpPr>
          <p:spPr bwMode="auto">
            <a:xfrm>
              <a:off x="206" y="1079"/>
              <a:ext cx="28" cy="75"/>
            </a:xfrm>
            <a:custGeom>
              <a:avLst/>
              <a:gdLst>
                <a:gd name="T0" fmla="*/ 7 w 8"/>
                <a:gd name="T1" fmla="*/ 18 h 25"/>
                <a:gd name="T2" fmla="*/ 6 w 8"/>
                <a:gd name="T3" fmla="*/ 10 h 25"/>
                <a:gd name="T4" fmla="*/ 6 w 8"/>
                <a:gd name="T5" fmla="*/ 6 h 25"/>
                <a:gd name="T6" fmla="*/ 6 w 8"/>
                <a:gd name="T7" fmla="*/ 5 h 25"/>
                <a:gd name="T8" fmla="*/ 2 w 8"/>
                <a:gd name="T9" fmla="*/ 2 h 25"/>
                <a:gd name="T10" fmla="*/ 2 w 8"/>
                <a:gd name="T11" fmla="*/ 12 h 25"/>
                <a:gd name="T12" fmla="*/ 2 w 8"/>
                <a:gd name="T13" fmla="*/ 18 h 25"/>
                <a:gd name="T14" fmla="*/ 3 w 8"/>
                <a:gd name="T15" fmla="*/ 19 h 25"/>
                <a:gd name="T16" fmla="*/ 2 w 8"/>
                <a:gd name="T17" fmla="*/ 23 h 25"/>
                <a:gd name="T18" fmla="*/ 6 w 8"/>
                <a:gd name="T19" fmla="*/ 24 h 25"/>
                <a:gd name="T20" fmla="*/ 7 w 8"/>
                <a:gd name="T21" fmla="*/ 18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" h="25">
                  <a:moveTo>
                    <a:pt x="7" y="18"/>
                  </a:moveTo>
                  <a:cubicBezTo>
                    <a:pt x="7" y="15"/>
                    <a:pt x="7" y="13"/>
                    <a:pt x="6" y="10"/>
                  </a:cubicBezTo>
                  <a:cubicBezTo>
                    <a:pt x="6" y="8"/>
                    <a:pt x="6" y="7"/>
                    <a:pt x="6" y="6"/>
                  </a:cubicBezTo>
                  <a:cubicBezTo>
                    <a:pt x="6" y="5"/>
                    <a:pt x="6" y="4"/>
                    <a:pt x="6" y="5"/>
                  </a:cubicBezTo>
                  <a:cubicBezTo>
                    <a:pt x="7" y="2"/>
                    <a:pt x="3" y="0"/>
                    <a:pt x="2" y="2"/>
                  </a:cubicBezTo>
                  <a:cubicBezTo>
                    <a:pt x="0" y="5"/>
                    <a:pt x="2" y="9"/>
                    <a:pt x="2" y="12"/>
                  </a:cubicBezTo>
                  <a:cubicBezTo>
                    <a:pt x="2" y="14"/>
                    <a:pt x="2" y="16"/>
                    <a:pt x="2" y="18"/>
                  </a:cubicBezTo>
                  <a:cubicBezTo>
                    <a:pt x="3" y="18"/>
                    <a:pt x="3" y="19"/>
                    <a:pt x="3" y="19"/>
                  </a:cubicBezTo>
                  <a:cubicBezTo>
                    <a:pt x="2" y="20"/>
                    <a:pt x="1" y="21"/>
                    <a:pt x="2" y="23"/>
                  </a:cubicBezTo>
                  <a:cubicBezTo>
                    <a:pt x="3" y="24"/>
                    <a:pt x="5" y="25"/>
                    <a:pt x="6" y="24"/>
                  </a:cubicBezTo>
                  <a:cubicBezTo>
                    <a:pt x="8" y="22"/>
                    <a:pt x="7" y="20"/>
                    <a:pt x="7" y="1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04" name="Freeform 16"/>
            <p:cNvSpPr/>
            <p:nvPr/>
          </p:nvSpPr>
          <p:spPr bwMode="auto">
            <a:xfrm>
              <a:off x="213" y="1189"/>
              <a:ext cx="28" cy="101"/>
            </a:xfrm>
            <a:custGeom>
              <a:avLst/>
              <a:gdLst>
                <a:gd name="T0" fmla="*/ 7 w 8"/>
                <a:gd name="T1" fmla="*/ 30 h 34"/>
                <a:gd name="T2" fmla="*/ 6 w 8"/>
                <a:gd name="T3" fmla="*/ 3 h 34"/>
                <a:gd name="T4" fmla="*/ 2 w 8"/>
                <a:gd name="T5" fmla="*/ 3 h 34"/>
                <a:gd name="T6" fmla="*/ 2 w 8"/>
                <a:gd name="T7" fmla="*/ 25 h 34"/>
                <a:gd name="T8" fmla="*/ 1 w 8"/>
                <a:gd name="T9" fmla="*/ 28 h 34"/>
                <a:gd name="T10" fmla="*/ 3 w 8"/>
                <a:gd name="T11" fmla="*/ 32 h 34"/>
                <a:gd name="T12" fmla="*/ 7 w 8"/>
                <a:gd name="T13" fmla="*/ 3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34">
                  <a:moveTo>
                    <a:pt x="7" y="30"/>
                  </a:moveTo>
                  <a:cubicBezTo>
                    <a:pt x="5" y="21"/>
                    <a:pt x="6" y="12"/>
                    <a:pt x="6" y="3"/>
                  </a:cubicBezTo>
                  <a:cubicBezTo>
                    <a:pt x="6" y="0"/>
                    <a:pt x="2" y="0"/>
                    <a:pt x="2" y="3"/>
                  </a:cubicBezTo>
                  <a:cubicBezTo>
                    <a:pt x="1" y="10"/>
                    <a:pt x="1" y="18"/>
                    <a:pt x="2" y="25"/>
                  </a:cubicBezTo>
                  <a:cubicBezTo>
                    <a:pt x="1" y="25"/>
                    <a:pt x="0" y="26"/>
                    <a:pt x="1" y="28"/>
                  </a:cubicBezTo>
                  <a:cubicBezTo>
                    <a:pt x="2" y="29"/>
                    <a:pt x="2" y="31"/>
                    <a:pt x="3" y="32"/>
                  </a:cubicBezTo>
                  <a:cubicBezTo>
                    <a:pt x="5" y="34"/>
                    <a:pt x="8" y="32"/>
                    <a:pt x="7" y="3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05" name="Freeform 17"/>
            <p:cNvSpPr/>
            <p:nvPr/>
          </p:nvSpPr>
          <p:spPr bwMode="auto">
            <a:xfrm>
              <a:off x="213" y="1323"/>
              <a:ext cx="21" cy="59"/>
            </a:xfrm>
            <a:custGeom>
              <a:avLst/>
              <a:gdLst>
                <a:gd name="T0" fmla="*/ 2 w 6"/>
                <a:gd name="T1" fmla="*/ 3 h 20"/>
                <a:gd name="T2" fmla="*/ 0 w 6"/>
                <a:gd name="T3" fmla="*/ 17 h 20"/>
                <a:gd name="T4" fmla="*/ 5 w 6"/>
                <a:gd name="T5" fmla="*/ 17 h 20"/>
                <a:gd name="T6" fmla="*/ 6 w 6"/>
                <a:gd name="T7" fmla="*/ 3 h 20"/>
                <a:gd name="T8" fmla="*/ 2 w 6"/>
                <a:gd name="T9" fmla="*/ 3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0">
                  <a:moveTo>
                    <a:pt x="2" y="3"/>
                  </a:moveTo>
                  <a:cubicBezTo>
                    <a:pt x="1" y="8"/>
                    <a:pt x="1" y="12"/>
                    <a:pt x="0" y="17"/>
                  </a:cubicBezTo>
                  <a:cubicBezTo>
                    <a:pt x="0" y="20"/>
                    <a:pt x="5" y="20"/>
                    <a:pt x="5" y="17"/>
                  </a:cubicBezTo>
                  <a:cubicBezTo>
                    <a:pt x="5" y="12"/>
                    <a:pt x="6" y="8"/>
                    <a:pt x="6" y="3"/>
                  </a:cubicBezTo>
                  <a:cubicBezTo>
                    <a:pt x="6" y="0"/>
                    <a:pt x="2" y="0"/>
                    <a:pt x="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06" name="Freeform 18"/>
            <p:cNvSpPr/>
            <p:nvPr/>
          </p:nvSpPr>
          <p:spPr bwMode="auto">
            <a:xfrm>
              <a:off x="210" y="1415"/>
              <a:ext cx="24" cy="83"/>
            </a:xfrm>
            <a:custGeom>
              <a:avLst/>
              <a:gdLst>
                <a:gd name="T0" fmla="*/ 5 w 7"/>
                <a:gd name="T1" fmla="*/ 3 h 28"/>
                <a:gd name="T2" fmla="*/ 0 w 7"/>
                <a:gd name="T3" fmla="*/ 3 h 28"/>
                <a:gd name="T4" fmla="*/ 3 w 7"/>
                <a:gd name="T5" fmla="*/ 25 h 28"/>
                <a:gd name="T6" fmla="*/ 7 w 7"/>
                <a:gd name="T7" fmla="*/ 25 h 28"/>
                <a:gd name="T8" fmla="*/ 5 w 7"/>
                <a:gd name="T9" fmla="*/ 3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8">
                  <a:moveTo>
                    <a:pt x="5" y="3"/>
                  </a:moveTo>
                  <a:cubicBezTo>
                    <a:pt x="5" y="0"/>
                    <a:pt x="0" y="0"/>
                    <a:pt x="0" y="3"/>
                  </a:cubicBezTo>
                  <a:cubicBezTo>
                    <a:pt x="1" y="11"/>
                    <a:pt x="2" y="18"/>
                    <a:pt x="3" y="25"/>
                  </a:cubicBezTo>
                  <a:cubicBezTo>
                    <a:pt x="3" y="28"/>
                    <a:pt x="7" y="28"/>
                    <a:pt x="7" y="25"/>
                  </a:cubicBezTo>
                  <a:cubicBezTo>
                    <a:pt x="6" y="18"/>
                    <a:pt x="6" y="11"/>
                    <a:pt x="5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07" name="Freeform 19"/>
            <p:cNvSpPr/>
            <p:nvPr/>
          </p:nvSpPr>
          <p:spPr bwMode="auto">
            <a:xfrm>
              <a:off x="224" y="1530"/>
              <a:ext cx="21" cy="92"/>
            </a:xfrm>
            <a:custGeom>
              <a:avLst/>
              <a:gdLst>
                <a:gd name="T0" fmla="*/ 4 w 6"/>
                <a:gd name="T1" fmla="*/ 3 h 31"/>
                <a:gd name="T2" fmla="*/ 0 w 6"/>
                <a:gd name="T3" fmla="*/ 3 h 31"/>
                <a:gd name="T4" fmla="*/ 1 w 6"/>
                <a:gd name="T5" fmla="*/ 29 h 31"/>
                <a:gd name="T6" fmla="*/ 5 w 6"/>
                <a:gd name="T7" fmla="*/ 29 h 31"/>
                <a:gd name="T8" fmla="*/ 4 w 6"/>
                <a:gd name="T9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1">
                  <a:moveTo>
                    <a:pt x="4" y="3"/>
                  </a:moveTo>
                  <a:cubicBezTo>
                    <a:pt x="4" y="0"/>
                    <a:pt x="0" y="0"/>
                    <a:pt x="0" y="3"/>
                  </a:cubicBezTo>
                  <a:cubicBezTo>
                    <a:pt x="0" y="12"/>
                    <a:pt x="0" y="20"/>
                    <a:pt x="1" y="29"/>
                  </a:cubicBezTo>
                  <a:cubicBezTo>
                    <a:pt x="1" y="31"/>
                    <a:pt x="6" y="31"/>
                    <a:pt x="5" y="29"/>
                  </a:cubicBezTo>
                  <a:cubicBezTo>
                    <a:pt x="4" y="20"/>
                    <a:pt x="4" y="12"/>
                    <a:pt x="4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08" name="Freeform 20"/>
            <p:cNvSpPr/>
            <p:nvPr/>
          </p:nvSpPr>
          <p:spPr bwMode="auto">
            <a:xfrm>
              <a:off x="220" y="1664"/>
              <a:ext cx="18" cy="80"/>
            </a:xfrm>
            <a:custGeom>
              <a:avLst/>
              <a:gdLst>
                <a:gd name="T0" fmla="*/ 4 w 5"/>
                <a:gd name="T1" fmla="*/ 24 h 27"/>
                <a:gd name="T2" fmla="*/ 4 w 5"/>
                <a:gd name="T3" fmla="*/ 24 h 27"/>
                <a:gd name="T4" fmla="*/ 5 w 5"/>
                <a:gd name="T5" fmla="*/ 3 h 27"/>
                <a:gd name="T6" fmla="*/ 1 w 5"/>
                <a:gd name="T7" fmla="*/ 3 h 27"/>
                <a:gd name="T8" fmla="*/ 0 w 5"/>
                <a:gd name="T9" fmla="*/ 14 h 27"/>
                <a:gd name="T10" fmla="*/ 0 w 5"/>
                <a:gd name="T11" fmla="*/ 20 h 27"/>
                <a:gd name="T12" fmla="*/ 0 w 5"/>
                <a:gd name="T13" fmla="*/ 23 h 27"/>
                <a:gd name="T14" fmla="*/ 0 w 5"/>
                <a:gd name="T15" fmla="*/ 24 h 27"/>
                <a:gd name="T16" fmla="*/ 0 w 5"/>
                <a:gd name="T17" fmla="*/ 24 h 27"/>
                <a:gd name="T18" fmla="*/ 4 w 5"/>
                <a:gd name="T19" fmla="*/ 24 h 27"/>
                <a:gd name="T20" fmla="*/ 4 w 5"/>
                <a:gd name="T21" fmla="*/ 24 h 27"/>
                <a:gd name="T22" fmla="*/ 4 w 5"/>
                <a:gd name="T23" fmla="*/ 24 h 27"/>
                <a:gd name="T24" fmla="*/ 4 w 5"/>
                <a:gd name="T25" fmla="*/ 2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27">
                  <a:moveTo>
                    <a:pt x="4" y="24"/>
                  </a:moveTo>
                  <a:cubicBezTo>
                    <a:pt x="4" y="24"/>
                    <a:pt x="4" y="24"/>
                    <a:pt x="4" y="24"/>
                  </a:cubicBezTo>
                  <a:cubicBezTo>
                    <a:pt x="5" y="17"/>
                    <a:pt x="5" y="9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6"/>
                    <a:pt x="0" y="10"/>
                    <a:pt x="0" y="14"/>
                  </a:cubicBezTo>
                  <a:cubicBezTo>
                    <a:pt x="0" y="16"/>
                    <a:pt x="0" y="18"/>
                    <a:pt x="0" y="20"/>
                  </a:cubicBezTo>
                  <a:cubicBezTo>
                    <a:pt x="0" y="21"/>
                    <a:pt x="0" y="23"/>
                    <a:pt x="0" y="23"/>
                  </a:cubicBezTo>
                  <a:cubicBezTo>
                    <a:pt x="0" y="23"/>
                    <a:pt x="0" y="23"/>
                    <a:pt x="0" y="24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6"/>
                    <a:pt x="4" y="27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09" name="Freeform 21"/>
            <p:cNvSpPr/>
            <p:nvPr/>
          </p:nvSpPr>
          <p:spPr bwMode="auto">
            <a:xfrm>
              <a:off x="206" y="1762"/>
              <a:ext cx="21" cy="101"/>
            </a:xfrm>
            <a:custGeom>
              <a:avLst/>
              <a:gdLst>
                <a:gd name="T0" fmla="*/ 1 w 6"/>
                <a:gd name="T1" fmla="*/ 3 h 34"/>
                <a:gd name="T2" fmla="*/ 1 w 6"/>
                <a:gd name="T3" fmla="*/ 23 h 34"/>
                <a:gd name="T4" fmla="*/ 0 w 6"/>
                <a:gd name="T5" fmla="*/ 25 h 34"/>
                <a:gd name="T6" fmla="*/ 1 w 6"/>
                <a:gd name="T7" fmla="*/ 31 h 34"/>
                <a:gd name="T8" fmla="*/ 6 w 6"/>
                <a:gd name="T9" fmla="*/ 31 h 34"/>
                <a:gd name="T10" fmla="*/ 6 w 6"/>
                <a:gd name="T11" fmla="*/ 3 h 34"/>
                <a:gd name="T12" fmla="*/ 1 w 6"/>
                <a:gd name="T13" fmla="*/ 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34">
                  <a:moveTo>
                    <a:pt x="1" y="3"/>
                  </a:moveTo>
                  <a:cubicBezTo>
                    <a:pt x="1" y="23"/>
                    <a:pt x="1" y="23"/>
                    <a:pt x="1" y="23"/>
                  </a:cubicBezTo>
                  <a:cubicBezTo>
                    <a:pt x="1" y="24"/>
                    <a:pt x="0" y="24"/>
                    <a:pt x="0" y="25"/>
                  </a:cubicBezTo>
                  <a:cubicBezTo>
                    <a:pt x="1" y="27"/>
                    <a:pt x="1" y="29"/>
                    <a:pt x="1" y="31"/>
                  </a:cubicBezTo>
                  <a:cubicBezTo>
                    <a:pt x="2" y="34"/>
                    <a:pt x="6" y="34"/>
                    <a:pt x="6" y="31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10" name="Freeform 22"/>
            <p:cNvSpPr/>
            <p:nvPr/>
          </p:nvSpPr>
          <p:spPr bwMode="auto">
            <a:xfrm>
              <a:off x="213" y="1893"/>
              <a:ext cx="25" cy="86"/>
            </a:xfrm>
            <a:custGeom>
              <a:avLst/>
              <a:gdLst>
                <a:gd name="T0" fmla="*/ 6 w 7"/>
                <a:gd name="T1" fmla="*/ 25 h 29"/>
                <a:gd name="T2" fmla="*/ 5 w 7"/>
                <a:gd name="T3" fmla="*/ 3 h 29"/>
                <a:gd name="T4" fmla="*/ 0 w 7"/>
                <a:gd name="T5" fmla="*/ 3 h 29"/>
                <a:gd name="T6" fmla="*/ 2 w 7"/>
                <a:gd name="T7" fmla="*/ 26 h 29"/>
                <a:gd name="T8" fmla="*/ 6 w 7"/>
                <a:gd name="T9" fmla="*/ 25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9">
                  <a:moveTo>
                    <a:pt x="6" y="25"/>
                  </a:moveTo>
                  <a:cubicBezTo>
                    <a:pt x="4" y="18"/>
                    <a:pt x="5" y="10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10"/>
                    <a:pt x="0" y="19"/>
                    <a:pt x="2" y="26"/>
                  </a:cubicBezTo>
                  <a:cubicBezTo>
                    <a:pt x="2" y="29"/>
                    <a:pt x="7" y="28"/>
                    <a:pt x="6" y="2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11" name="Freeform 23"/>
            <p:cNvSpPr/>
            <p:nvPr/>
          </p:nvSpPr>
          <p:spPr bwMode="auto">
            <a:xfrm>
              <a:off x="213" y="2008"/>
              <a:ext cx="18" cy="89"/>
            </a:xfrm>
            <a:custGeom>
              <a:avLst/>
              <a:gdLst>
                <a:gd name="T0" fmla="*/ 0 w 5"/>
                <a:gd name="T1" fmla="*/ 3 h 30"/>
                <a:gd name="T2" fmla="*/ 0 w 5"/>
                <a:gd name="T3" fmla="*/ 27 h 30"/>
                <a:gd name="T4" fmla="*/ 5 w 5"/>
                <a:gd name="T5" fmla="*/ 27 h 30"/>
                <a:gd name="T6" fmla="*/ 5 w 5"/>
                <a:gd name="T7" fmla="*/ 3 h 30"/>
                <a:gd name="T8" fmla="*/ 0 w 5"/>
                <a:gd name="T9" fmla="*/ 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0">
                  <a:moveTo>
                    <a:pt x="0" y="3"/>
                  </a:moveTo>
                  <a:cubicBezTo>
                    <a:pt x="0" y="27"/>
                    <a:pt x="0" y="27"/>
                    <a:pt x="0" y="27"/>
                  </a:cubicBezTo>
                  <a:cubicBezTo>
                    <a:pt x="0" y="30"/>
                    <a:pt x="5" y="30"/>
                    <a:pt x="5" y="27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12" name="Freeform 24"/>
            <p:cNvSpPr/>
            <p:nvPr/>
          </p:nvSpPr>
          <p:spPr bwMode="auto">
            <a:xfrm>
              <a:off x="217" y="2127"/>
              <a:ext cx="24" cy="89"/>
            </a:xfrm>
            <a:custGeom>
              <a:avLst/>
              <a:gdLst>
                <a:gd name="T0" fmla="*/ 6 w 7"/>
                <a:gd name="T1" fmla="*/ 26 h 30"/>
                <a:gd name="T2" fmla="*/ 5 w 7"/>
                <a:gd name="T3" fmla="*/ 3 h 30"/>
                <a:gd name="T4" fmla="*/ 1 w 7"/>
                <a:gd name="T5" fmla="*/ 3 h 30"/>
                <a:gd name="T6" fmla="*/ 2 w 7"/>
                <a:gd name="T7" fmla="*/ 27 h 30"/>
                <a:gd name="T8" fmla="*/ 6 w 7"/>
                <a:gd name="T9" fmla="*/ 26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0">
                  <a:moveTo>
                    <a:pt x="6" y="26"/>
                  </a:moveTo>
                  <a:cubicBezTo>
                    <a:pt x="4" y="19"/>
                    <a:pt x="5" y="10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11"/>
                    <a:pt x="0" y="20"/>
                    <a:pt x="2" y="27"/>
                  </a:cubicBezTo>
                  <a:cubicBezTo>
                    <a:pt x="2" y="30"/>
                    <a:pt x="7" y="29"/>
                    <a:pt x="6" y="2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13" name="Freeform 25"/>
            <p:cNvSpPr/>
            <p:nvPr/>
          </p:nvSpPr>
          <p:spPr bwMode="auto">
            <a:xfrm>
              <a:off x="224" y="2246"/>
              <a:ext cx="14" cy="109"/>
            </a:xfrm>
            <a:custGeom>
              <a:avLst/>
              <a:gdLst>
                <a:gd name="T0" fmla="*/ 0 w 4"/>
                <a:gd name="T1" fmla="*/ 3 h 37"/>
                <a:gd name="T2" fmla="*/ 0 w 4"/>
                <a:gd name="T3" fmla="*/ 34 h 37"/>
                <a:gd name="T4" fmla="*/ 4 w 4"/>
                <a:gd name="T5" fmla="*/ 34 h 37"/>
                <a:gd name="T6" fmla="*/ 4 w 4"/>
                <a:gd name="T7" fmla="*/ 3 h 37"/>
                <a:gd name="T8" fmla="*/ 0 w 4"/>
                <a:gd name="T9" fmla="*/ 3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37">
                  <a:moveTo>
                    <a:pt x="0" y="3"/>
                  </a:moveTo>
                  <a:cubicBezTo>
                    <a:pt x="0" y="34"/>
                    <a:pt x="0" y="34"/>
                    <a:pt x="0" y="34"/>
                  </a:cubicBezTo>
                  <a:cubicBezTo>
                    <a:pt x="0" y="37"/>
                    <a:pt x="4" y="37"/>
                    <a:pt x="4" y="34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14" name="Freeform 26"/>
            <p:cNvSpPr/>
            <p:nvPr/>
          </p:nvSpPr>
          <p:spPr bwMode="auto">
            <a:xfrm>
              <a:off x="210" y="2370"/>
              <a:ext cx="28" cy="107"/>
            </a:xfrm>
            <a:custGeom>
              <a:avLst/>
              <a:gdLst>
                <a:gd name="T0" fmla="*/ 7 w 8"/>
                <a:gd name="T1" fmla="*/ 3 h 36"/>
                <a:gd name="T2" fmla="*/ 3 w 8"/>
                <a:gd name="T3" fmla="*/ 3 h 36"/>
                <a:gd name="T4" fmla="*/ 0 w 8"/>
                <a:gd name="T5" fmla="*/ 32 h 36"/>
                <a:gd name="T6" fmla="*/ 5 w 8"/>
                <a:gd name="T7" fmla="*/ 33 h 36"/>
                <a:gd name="T8" fmla="*/ 7 w 8"/>
                <a:gd name="T9" fmla="*/ 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6">
                  <a:moveTo>
                    <a:pt x="7" y="3"/>
                  </a:moveTo>
                  <a:cubicBezTo>
                    <a:pt x="7" y="0"/>
                    <a:pt x="3" y="0"/>
                    <a:pt x="3" y="3"/>
                  </a:cubicBezTo>
                  <a:cubicBezTo>
                    <a:pt x="3" y="12"/>
                    <a:pt x="4" y="23"/>
                    <a:pt x="0" y="32"/>
                  </a:cubicBezTo>
                  <a:cubicBezTo>
                    <a:pt x="0" y="35"/>
                    <a:pt x="4" y="36"/>
                    <a:pt x="5" y="33"/>
                  </a:cubicBezTo>
                  <a:cubicBezTo>
                    <a:pt x="8" y="24"/>
                    <a:pt x="7" y="12"/>
                    <a:pt x="7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15" name="Freeform 27"/>
            <p:cNvSpPr/>
            <p:nvPr/>
          </p:nvSpPr>
          <p:spPr bwMode="auto">
            <a:xfrm>
              <a:off x="213" y="2492"/>
              <a:ext cx="28" cy="83"/>
            </a:xfrm>
            <a:custGeom>
              <a:avLst/>
              <a:gdLst>
                <a:gd name="T0" fmla="*/ 5 w 8"/>
                <a:gd name="T1" fmla="*/ 23 h 28"/>
                <a:gd name="T2" fmla="*/ 5 w 8"/>
                <a:gd name="T3" fmla="*/ 3 h 28"/>
                <a:gd name="T4" fmla="*/ 0 w 8"/>
                <a:gd name="T5" fmla="*/ 3 h 28"/>
                <a:gd name="T6" fmla="*/ 0 w 8"/>
                <a:gd name="T7" fmla="*/ 19 h 28"/>
                <a:gd name="T8" fmla="*/ 4 w 8"/>
                <a:gd name="T9" fmla="*/ 27 h 28"/>
                <a:gd name="T10" fmla="*/ 5 w 8"/>
                <a:gd name="T11" fmla="*/ 23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28">
                  <a:moveTo>
                    <a:pt x="5" y="23"/>
                  </a:moveTo>
                  <a:cubicBezTo>
                    <a:pt x="4" y="23"/>
                    <a:pt x="5" y="5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8"/>
                    <a:pt x="0" y="14"/>
                    <a:pt x="0" y="19"/>
                  </a:cubicBezTo>
                  <a:cubicBezTo>
                    <a:pt x="1" y="22"/>
                    <a:pt x="1" y="27"/>
                    <a:pt x="4" y="27"/>
                  </a:cubicBezTo>
                  <a:cubicBezTo>
                    <a:pt x="7" y="28"/>
                    <a:pt x="8" y="23"/>
                    <a:pt x="5" y="2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16" name="Freeform 28"/>
            <p:cNvSpPr/>
            <p:nvPr/>
          </p:nvSpPr>
          <p:spPr bwMode="auto">
            <a:xfrm>
              <a:off x="213" y="2614"/>
              <a:ext cx="28" cy="89"/>
            </a:xfrm>
            <a:custGeom>
              <a:avLst/>
              <a:gdLst>
                <a:gd name="T0" fmla="*/ 3 w 8"/>
                <a:gd name="T1" fmla="*/ 2 h 30"/>
                <a:gd name="T2" fmla="*/ 2 w 8"/>
                <a:gd name="T3" fmla="*/ 27 h 30"/>
                <a:gd name="T4" fmla="*/ 6 w 8"/>
                <a:gd name="T5" fmla="*/ 27 h 30"/>
                <a:gd name="T6" fmla="*/ 7 w 8"/>
                <a:gd name="T7" fmla="*/ 4 h 30"/>
                <a:gd name="T8" fmla="*/ 3 w 8"/>
                <a:gd name="T9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0">
                  <a:moveTo>
                    <a:pt x="3" y="2"/>
                  </a:moveTo>
                  <a:cubicBezTo>
                    <a:pt x="0" y="10"/>
                    <a:pt x="1" y="19"/>
                    <a:pt x="2" y="27"/>
                  </a:cubicBezTo>
                  <a:cubicBezTo>
                    <a:pt x="2" y="30"/>
                    <a:pt x="6" y="30"/>
                    <a:pt x="6" y="27"/>
                  </a:cubicBezTo>
                  <a:cubicBezTo>
                    <a:pt x="6" y="20"/>
                    <a:pt x="4" y="11"/>
                    <a:pt x="7" y="4"/>
                  </a:cubicBezTo>
                  <a:cubicBezTo>
                    <a:pt x="8" y="1"/>
                    <a:pt x="4" y="0"/>
                    <a:pt x="3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17" name="Freeform 29"/>
            <p:cNvSpPr/>
            <p:nvPr/>
          </p:nvSpPr>
          <p:spPr bwMode="auto">
            <a:xfrm>
              <a:off x="217" y="2735"/>
              <a:ext cx="21" cy="107"/>
            </a:xfrm>
            <a:custGeom>
              <a:avLst/>
              <a:gdLst>
                <a:gd name="T0" fmla="*/ 6 w 6"/>
                <a:gd name="T1" fmla="*/ 3 h 36"/>
                <a:gd name="T2" fmla="*/ 2 w 6"/>
                <a:gd name="T3" fmla="*/ 3 h 36"/>
                <a:gd name="T4" fmla="*/ 1 w 6"/>
                <a:gd name="T5" fmla="*/ 33 h 36"/>
                <a:gd name="T6" fmla="*/ 5 w 6"/>
                <a:gd name="T7" fmla="*/ 33 h 36"/>
                <a:gd name="T8" fmla="*/ 6 w 6"/>
                <a:gd name="T9" fmla="*/ 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6">
                  <a:moveTo>
                    <a:pt x="6" y="3"/>
                  </a:moveTo>
                  <a:cubicBezTo>
                    <a:pt x="6" y="0"/>
                    <a:pt x="2" y="0"/>
                    <a:pt x="2" y="3"/>
                  </a:cubicBezTo>
                  <a:cubicBezTo>
                    <a:pt x="1" y="13"/>
                    <a:pt x="0" y="23"/>
                    <a:pt x="1" y="33"/>
                  </a:cubicBezTo>
                  <a:cubicBezTo>
                    <a:pt x="1" y="36"/>
                    <a:pt x="5" y="36"/>
                    <a:pt x="5" y="33"/>
                  </a:cubicBezTo>
                  <a:cubicBezTo>
                    <a:pt x="4" y="23"/>
                    <a:pt x="6" y="13"/>
                    <a:pt x="6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18" name="Freeform 30"/>
            <p:cNvSpPr/>
            <p:nvPr/>
          </p:nvSpPr>
          <p:spPr bwMode="auto">
            <a:xfrm>
              <a:off x="210" y="2860"/>
              <a:ext cx="28" cy="104"/>
            </a:xfrm>
            <a:custGeom>
              <a:avLst/>
              <a:gdLst>
                <a:gd name="T0" fmla="*/ 8 w 8"/>
                <a:gd name="T1" fmla="*/ 3 h 35"/>
                <a:gd name="T2" fmla="*/ 4 w 8"/>
                <a:gd name="T3" fmla="*/ 3 h 35"/>
                <a:gd name="T4" fmla="*/ 3 w 8"/>
                <a:gd name="T5" fmla="*/ 32 h 35"/>
                <a:gd name="T6" fmla="*/ 7 w 8"/>
                <a:gd name="T7" fmla="*/ 31 h 35"/>
                <a:gd name="T8" fmla="*/ 8 w 8"/>
                <a:gd name="T9" fmla="*/ 3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5">
                  <a:moveTo>
                    <a:pt x="8" y="3"/>
                  </a:moveTo>
                  <a:cubicBezTo>
                    <a:pt x="8" y="0"/>
                    <a:pt x="4" y="0"/>
                    <a:pt x="4" y="3"/>
                  </a:cubicBezTo>
                  <a:cubicBezTo>
                    <a:pt x="3" y="13"/>
                    <a:pt x="0" y="23"/>
                    <a:pt x="3" y="32"/>
                  </a:cubicBezTo>
                  <a:cubicBezTo>
                    <a:pt x="3" y="35"/>
                    <a:pt x="8" y="34"/>
                    <a:pt x="7" y="31"/>
                  </a:cubicBezTo>
                  <a:cubicBezTo>
                    <a:pt x="5" y="22"/>
                    <a:pt x="8" y="12"/>
                    <a:pt x="8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19" name="Freeform 31"/>
            <p:cNvSpPr/>
            <p:nvPr/>
          </p:nvSpPr>
          <p:spPr bwMode="auto">
            <a:xfrm>
              <a:off x="206" y="3014"/>
              <a:ext cx="25" cy="98"/>
            </a:xfrm>
            <a:custGeom>
              <a:avLst/>
              <a:gdLst>
                <a:gd name="T0" fmla="*/ 6 w 7"/>
                <a:gd name="T1" fmla="*/ 24 h 33"/>
                <a:gd name="T2" fmla="*/ 5 w 7"/>
                <a:gd name="T3" fmla="*/ 3 h 33"/>
                <a:gd name="T4" fmla="*/ 0 w 7"/>
                <a:gd name="T5" fmla="*/ 3 h 33"/>
                <a:gd name="T6" fmla="*/ 1 w 7"/>
                <a:gd name="T7" fmla="*/ 30 h 33"/>
                <a:gd name="T8" fmla="*/ 6 w 7"/>
                <a:gd name="T9" fmla="*/ 32 h 33"/>
                <a:gd name="T10" fmla="*/ 7 w 7"/>
                <a:gd name="T11" fmla="*/ 26 h 33"/>
                <a:gd name="T12" fmla="*/ 6 w 7"/>
                <a:gd name="T13" fmla="*/ 24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3">
                  <a:moveTo>
                    <a:pt x="6" y="24"/>
                  </a:moveTo>
                  <a:cubicBezTo>
                    <a:pt x="6" y="17"/>
                    <a:pt x="6" y="10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1" y="12"/>
                    <a:pt x="1" y="21"/>
                    <a:pt x="1" y="30"/>
                  </a:cubicBezTo>
                  <a:cubicBezTo>
                    <a:pt x="1" y="33"/>
                    <a:pt x="4" y="33"/>
                    <a:pt x="6" y="32"/>
                  </a:cubicBezTo>
                  <a:cubicBezTo>
                    <a:pt x="7" y="30"/>
                    <a:pt x="7" y="28"/>
                    <a:pt x="7" y="26"/>
                  </a:cubicBezTo>
                  <a:cubicBezTo>
                    <a:pt x="7" y="25"/>
                    <a:pt x="7" y="25"/>
                    <a:pt x="6" y="2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20" name="Freeform 32"/>
            <p:cNvSpPr/>
            <p:nvPr/>
          </p:nvSpPr>
          <p:spPr bwMode="auto">
            <a:xfrm>
              <a:off x="210" y="3166"/>
              <a:ext cx="24" cy="92"/>
            </a:xfrm>
            <a:custGeom>
              <a:avLst/>
              <a:gdLst>
                <a:gd name="T0" fmla="*/ 3 w 7"/>
                <a:gd name="T1" fmla="*/ 3 h 31"/>
                <a:gd name="T2" fmla="*/ 2 w 7"/>
                <a:gd name="T3" fmla="*/ 17 h 31"/>
                <a:gd name="T4" fmla="*/ 1 w 7"/>
                <a:gd name="T5" fmla="*/ 24 h 31"/>
                <a:gd name="T6" fmla="*/ 1 w 7"/>
                <a:gd name="T7" fmla="*/ 27 h 31"/>
                <a:gd name="T8" fmla="*/ 0 w 7"/>
                <a:gd name="T9" fmla="*/ 28 h 31"/>
                <a:gd name="T10" fmla="*/ 1 w 7"/>
                <a:gd name="T11" fmla="*/ 29 h 31"/>
                <a:gd name="T12" fmla="*/ 4 w 7"/>
                <a:gd name="T13" fmla="*/ 30 h 31"/>
                <a:gd name="T14" fmla="*/ 6 w 7"/>
                <a:gd name="T15" fmla="*/ 20 h 31"/>
                <a:gd name="T16" fmla="*/ 7 w 7"/>
                <a:gd name="T17" fmla="*/ 3 h 31"/>
                <a:gd name="T18" fmla="*/ 3 w 7"/>
                <a:gd name="T19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" h="31">
                  <a:moveTo>
                    <a:pt x="3" y="3"/>
                  </a:moveTo>
                  <a:cubicBezTo>
                    <a:pt x="2" y="7"/>
                    <a:pt x="2" y="12"/>
                    <a:pt x="2" y="17"/>
                  </a:cubicBezTo>
                  <a:cubicBezTo>
                    <a:pt x="1" y="19"/>
                    <a:pt x="1" y="22"/>
                    <a:pt x="1" y="24"/>
                  </a:cubicBezTo>
                  <a:cubicBezTo>
                    <a:pt x="1" y="25"/>
                    <a:pt x="0" y="27"/>
                    <a:pt x="1" y="27"/>
                  </a:cubicBezTo>
                  <a:cubicBezTo>
                    <a:pt x="0" y="27"/>
                    <a:pt x="0" y="28"/>
                    <a:pt x="0" y="28"/>
                  </a:cubicBezTo>
                  <a:cubicBezTo>
                    <a:pt x="0" y="28"/>
                    <a:pt x="0" y="29"/>
                    <a:pt x="1" y="29"/>
                  </a:cubicBezTo>
                  <a:cubicBezTo>
                    <a:pt x="1" y="30"/>
                    <a:pt x="3" y="31"/>
                    <a:pt x="4" y="30"/>
                  </a:cubicBezTo>
                  <a:cubicBezTo>
                    <a:pt x="6" y="28"/>
                    <a:pt x="6" y="23"/>
                    <a:pt x="6" y="20"/>
                  </a:cubicBezTo>
                  <a:cubicBezTo>
                    <a:pt x="6" y="14"/>
                    <a:pt x="7" y="9"/>
                    <a:pt x="7" y="3"/>
                  </a:cubicBezTo>
                  <a:cubicBezTo>
                    <a:pt x="7" y="0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21" name="Freeform 33"/>
            <p:cNvSpPr/>
            <p:nvPr/>
          </p:nvSpPr>
          <p:spPr bwMode="auto">
            <a:xfrm>
              <a:off x="213" y="3290"/>
              <a:ext cx="28" cy="101"/>
            </a:xfrm>
            <a:custGeom>
              <a:avLst/>
              <a:gdLst>
                <a:gd name="T0" fmla="*/ 7 w 8"/>
                <a:gd name="T1" fmla="*/ 25 h 34"/>
                <a:gd name="T2" fmla="*/ 5 w 8"/>
                <a:gd name="T3" fmla="*/ 3 h 34"/>
                <a:gd name="T4" fmla="*/ 0 w 8"/>
                <a:gd name="T5" fmla="*/ 3 h 34"/>
                <a:gd name="T6" fmla="*/ 2 w 8"/>
                <a:gd name="T7" fmla="*/ 17 h 34"/>
                <a:gd name="T8" fmla="*/ 3 w 8"/>
                <a:gd name="T9" fmla="*/ 25 h 34"/>
                <a:gd name="T10" fmla="*/ 3 w 8"/>
                <a:gd name="T11" fmla="*/ 29 h 34"/>
                <a:gd name="T12" fmla="*/ 3 w 8"/>
                <a:gd name="T13" fmla="*/ 29 h 34"/>
                <a:gd name="T14" fmla="*/ 3 w 8"/>
                <a:gd name="T15" fmla="*/ 31 h 34"/>
                <a:gd name="T16" fmla="*/ 7 w 8"/>
                <a:gd name="T17" fmla="*/ 32 h 34"/>
                <a:gd name="T18" fmla="*/ 7 w 8"/>
                <a:gd name="T19" fmla="*/ 25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" h="34">
                  <a:moveTo>
                    <a:pt x="7" y="25"/>
                  </a:moveTo>
                  <a:cubicBezTo>
                    <a:pt x="7" y="18"/>
                    <a:pt x="5" y="10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1" y="8"/>
                    <a:pt x="1" y="12"/>
                    <a:pt x="2" y="17"/>
                  </a:cubicBezTo>
                  <a:cubicBezTo>
                    <a:pt x="2" y="20"/>
                    <a:pt x="3" y="23"/>
                    <a:pt x="3" y="25"/>
                  </a:cubicBezTo>
                  <a:cubicBezTo>
                    <a:pt x="3" y="27"/>
                    <a:pt x="3" y="28"/>
                    <a:pt x="3" y="29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3" y="30"/>
                    <a:pt x="2" y="31"/>
                    <a:pt x="3" y="31"/>
                  </a:cubicBezTo>
                  <a:cubicBezTo>
                    <a:pt x="4" y="33"/>
                    <a:pt x="6" y="34"/>
                    <a:pt x="7" y="32"/>
                  </a:cubicBezTo>
                  <a:cubicBezTo>
                    <a:pt x="8" y="30"/>
                    <a:pt x="8" y="28"/>
                    <a:pt x="7" y="2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22" name="Freeform 34"/>
            <p:cNvSpPr/>
            <p:nvPr/>
          </p:nvSpPr>
          <p:spPr bwMode="auto">
            <a:xfrm>
              <a:off x="217" y="3427"/>
              <a:ext cx="28" cy="110"/>
            </a:xfrm>
            <a:custGeom>
              <a:avLst/>
              <a:gdLst>
                <a:gd name="T0" fmla="*/ 6 w 8"/>
                <a:gd name="T1" fmla="*/ 30 h 37"/>
                <a:gd name="T2" fmla="*/ 6 w 8"/>
                <a:gd name="T3" fmla="*/ 29 h 37"/>
                <a:gd name="T4" fmla="*/ 6 w 8"/>
                <a:gd name="T5" fmla="*/ 20 h 37"/>
                <a:gd name="T6" fmla="*/ 7 w 8"/>
                <a:gd name="T7" fmla="*/ 4 h 37"/>
                <a:gd name="T8" fmla="*/ 3 w 8"/>
                <a:gd name="T9" fmla="*/ 3 h 37"/>
                <a:gd name="T10" fmla="*/ 1 w 8"/>
                <a:gd name="T11" fmla="*/ 20 h 37"/>
                <a:gd name="T12" fmla="*/ 3 w 8"/>
                <a:gd name="T13" fmla="*/ 35 h 37"/>
                <a:gd name="T14" fmla="*/ 7 w 8"/>
                <a:gd name="T15" fmla="*/ 33 h 37"/>
                <a:gd name="T16" fmla="*/ 6 w 8"/>
                <a:gd name="T17" fmla="*/ 3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" h="37">
                  <a:moveTo>
                    <a:pt x="6" y="30"/>
                  </a:moveTo>
                  <a:cubicBezTo>
                    <a:pt x="6" y="30"/>
                    <a:pt x="6" y="29"/>
                    <a:pt x="6" y="29"/>
                  </a:cubicBezTo>
                  <a:cubicBezTo>
                    <a:pt x="5" y="26"/>
                    <a:pt x="6" y="22"/>
                    <a:pt x="6" y="20"/>
                  </a:cubicBezTo>
                  <a:cubicBezTo>
                    <a:pt x="6" y="15"/>
                    <a:pt x="6" y="9"/>
                    <a:pt x="7" y="4"/>
                  </a:cubicBezTo>
                  <a:cubicBezTo>
                    <a:pt x="8" y="1"/>
                    <a:pt x="3" y="0"/>
                    <a:pt x="3" y="3"/>
                  </a:cubicBezTo>
                  <a:cubicBezTo>
                    <a:pt x="2" y="8"/>
                    <a:pt x="1" y="14"/>
                    <a:pt x="1" y="20"/>
                  </a:cubicBezTo>
                  <a:cubicBezTo>
                    <a:pt x="1" y="24"/>
                    <a:pt x="0" y="32"/>
                    <a:pt x="3" y="35"/>
                  </a:cubicBezTo>
                  <a:cubicBezTo>
                    <a:pt x="5" y="37"/>
                    <a:pt x="8" y="35"/>
                    <a:pt x="7" y="33"/>
                  </a:cubicBezTo>
                  <a:cubicBezTo>
                    <a:pt x="7" y="32"/>
                    <a:pt x="6" y="31"/>
                    <a:pt x="6" y="3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23" name="Freeform 35"/>
            <p:cNvSpPr/>
            <p:nvPr/>
          </p:nvSpPr>
          <p:spPr bwMode="auto">
            <a:xfrm>
              <a:off x="217" y="3590"/>
              <a:ext cx="24" cy="92"/>
            </a:xfrm>
            <a:custGeom>
              <a:avLst/>
              <a:gdLst>
                <a:gd name="T0" fmla="*/ 6 w 7"/>
                <a:gd name="T1" fmla="*/ 27 h 31"/>
                <a:gd name="T2" fmla="*/ 5 w 7"/>
                <a:gd name="T3" fmla="*/ 3 h 31"/>
                <a:gd name="T4" fmla="*/ 1 w 7"/>
                <a:gd name="T5" fmla="*/ 3 h 31"/>
                <a:gd name="T6" fmla="*/ 2 w 7"/>
                <a:gd name="T7" fmla="*/ 28 h 31"/>
                <a:gd name="T8" fmla="*/ 6 w 7"/>
                <a:gd name="T9" fmla="*/ 2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1">
                  <a:moveTo>
                    <a:pt x="6" y="27"/>
                  </a:moveTo>
                  <a:cubicBezTo>
                    <a:pt x="4" y="19"/>
                    <a:pt x="5" y="11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11"/>
                    <a:pt x="0" y="20"/>
                    <a:pt x="2" y="28"/>
                  </a:cubicBezTo>
                  <a:cubicBezTo>
                    <a:pt x="2" y="31"/>
                    <a:pt x="7" y="30"/>
                    <a:pt x="6" y="2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24" name="Freeform 36"/>
            <p:cNvSpPr/>
            <p:nvPr/>
          </p:nvSpPr>
          <p:spPr bwMode="auto">
            <a:xfrm>
              <a:off x="217" y="3721"/>
              <a:ext cx="24" cy="95"/>
            </a:xfrm>
            <a:custGeom>
              <a:avLst/>
              <a:gdLst>
                <a:gd name="T0" fmla="*/ 2 w 7"/>
                <a:gd name="T1" fmla="*/ 3 h 32"/>
                <a:gd name="T2" fmla="*/ 1 w 7"/>
                <a:gd name="T3" fmla="*/ 29 h 32"/>
                <a:gd name="T4" fmla="*/ 5 w 7"/>
                <a:gd name="T5" fmla="*/ 29 h 32"/>
                <a:gd name="T6" fmla="*/ 6 w 7"/>
                <a:gd name="T7" fmla="*/ 3 h 32"/>
                <a:gd name="T8" fmla="*/ 2 w 7"/>
                <a:gd name="T9" fmla="*/ 3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2">
                  <a:moveTo>
                    <a:pt x="2" y="3"/>
                  </a:moveTo>
                  <a:cubicBezTo>
                    <a:pt x="0" y="12"/>
                    <a:pt x="1" y="20"/>
                    <a:pt x="1" y="29"/>
                  </a:cubicBezTo>
                  <a:cubicBezTo>
                    <a:pt x="1" y="32"/>
                    <a:pt x="5" y="32"/>
                    <a:pt x="5" y="29"/>
                  </a:cubicBezTo>
                  <a:cubicBezTo>
                    <a:pt x="5" y="20"/>
                    <a:pt x="5" y="12"/>
                    <a:pt x="6" y="3"/>
                  </a:cubicBezTo>
                  <a:cubicBezTo>
                    <a:pt x="7" y="0"/>
                    <a:pt x="2" y="0"/>
                    <a:pt x="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25" name="Freeform 37"/>
            <p:cNvSpPr/>
            <p:nvPr/>
          </p:nvSpPr>
          <p:spPr bwMode="auto">
            <a:xfrm>
              <a:off x="210" y="3842"/>
              <a:ext cx="28" cy="95"/>
            </a:xfrm>
            <a:custGeom>
              <a:avLst/>
              <a:gdLst>
                <a:gd name="T0" fmla="*/ 7 w 8"/>
                <a:gd name="T1" fmla="*/ 28 h 32"/>
                <a:gd name="T2" fmla="*/ 6 w 8"/>
                <a:gd name="T3" fmla="*/ 3 h 32"/>
                <a:gd name="T4" fmla="*/ 1 w 8"/>
                <a:gd name="T5" fmla="*/ 3 h 32"/>
                <a:gd name="T6" fmla="*/ 3 w 8"/>
                <a:gd name="T7" fmla="*/ 29 h 32"/>
                <a:gd name="T8" fmla="*/ 7 w 8"/>
                <a:gd name="T9" fmla="*/ 28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2">
                  <a:moveTo>
                    <a:pt x="7" y="28"/>
                  </a:moveTo>
                  <a:cubicBezTo>
                    <a:pt x="5" y="21"/>
                    <a:pt x="6" y="11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12"/>
                    <a:pt x="0" y="21"/>
                    <a:pt x="3" y="29"/>
                  </a:cubicBezTo>
                  <a:cubicBezTo>
                    <a:pt x="3" y="32"/>
                    <a:pt x="8" y="31"/>
                    <a:pt x="7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26" name="Freeform 38"/>
            <p:cNvSpPr/>
            <p:nvPr/>
          </p:nvSpPr>
          <p:spPr bwMode="auto">
            <a:xfrm>
              <a:off x="217" y="3967"/>
              <a:ext cx="24" cy="56"/>
            </a:xfrm>
            <a:custGeom>
              <a:avLst/>
              <a:gdLst>
                <a:gd name="T0" fmla="*/ 6 w 7"/>
                <a:gd name="T1" fmla="*/ 15 h 19"/>
                <a:gd name="T2" fmla="*/ 5 w 7"/>
                <a:gd name="T3" fmla="*/ 3 h 19"/>
                <a:gd name="T4" fmla="*/ 1 w 7"/>
                <a:gd name="T5" fmla="*/ 3 h 19"/>
                <a:gd name="T6" fmla="*/ 2 w 7"/>
                <a:gd name="T7" fmla="*/ 16 h 19"/>
                <a:gd name="T8" fmla="*/ 6 w 7"/>
                <a:gd name="T9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19">
                  <a:moveTo>
                    <a:pt x="6" y="15"/>
                  </a:moveTo>
                  <a:cubicBezTo>
                    <a:pt x="5" y="11"/>
                    <a:pt x="5" y="7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7"/>
                    <a:pt x="0" y="12"/>
                    <a:pt x="2" y="16"/>
                  </a:cubicBezTo>
                  <a:cubicBezTo>
                    <a:pt x="2" y="19"/>
                    <a:pt x="7" y="17"/>
                    <a:pt x="6" y="1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27" name="Freeform 39"/>
            <p:cNvSpPr/>
            <p:nvPr/>
          </p:nvSpPr>
          <p:spPr bwMode="auto">
            <a:xfrm>
              <a:off x="213" y="4050"/>
              <a:ext cx="28" cy="62"/>
            </a:xfrm>
            <a:custGeom>
              <a:avLst/>
              <a:gdLst>
                <a:gd name="T0" fmla="*/ 7 w 8"/>
                <a:gd name="T1" fmla="*/ 17 h 21"/>
                <a:gd name="T2" fmla="*/ 6 w 8"/>
                <a:gd name="T3" fmla="*/ 4 h 21"/>
                <a:gd name="T4" fmla="*/ 2 w 8"/>
                <a:gd name="T5" fmla="*/ 2 h 21"/>
                <a:gd name="T6" fmla="*/ 3 w 8"/>
                <a:gd name="T7" fmla="*/ 18 h 21"/>
                <a:gd name="T8" fmla="*/ 7 w 8"/>
                <a:gd name="T9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1">
                  <a:moveTo>
                    <a:pt x="7" y="17"/>
                  </a:moveTo>
                  <a:cubicBezTo>
                    <a:pt x="6" y="13"/>
                    <a:pt x="5" y="8"/>
                    <a:pt x="6" y="4"/>
                  </a:cubicBezTo>
                  <a:cubicBezTo>
                    <a:pt x="7" y="1"/>
                    <a:pt x="2" y="0"/>
                    <a:pt x="2" y="2"/>
                  </a:cubicBezTo>
                  <a:cubicBezTo>
                    <a:pt x="0" y="7"/>
                    <a:pt x="1" y="13"/>
                    <a:pt x="3" y="18"/>
                  </a:cubicBezTo>
                  <a:cubicBezTo>
                    <a:pt x="3" y="21"/>
                    <a:pt x="8" y="20"/>
                    <a:pt x="7" y="1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28" name="Freeform 40"/>
            <p:cNvSpPr/>
            <p:nvPr/>
          </p:nvSpPr>
          <p:spPr bwMode="auto">
            <a:xfrm>
              <a:off x="259" y="4100"/>
              <a:ext cx="92" cy="30"/>
            </a:xfrm>
            <a:custGeom>
              <a:avLst/>
              <a:gdLst>
                <a:gd name="T0" fmla="*/ 23 w 26"/>
                <a:gd name="T1" fmla="*/ 5 h 10"/>
                <a:gd name="T2" fmla="*/ 14 w 26"/>
                <a:gd name="T3" fmla="*/ 4 h 10"/>
                <a:gd name="T4" fmla="*/ 5 w 26"/>
                <a:gd name="T5" fmla="*/ 3 h 10"/>
                <a:gd name="T6" fmla="*/ 1 w 26"/>
                <a:gd name="T7" fmla="*/ 5 h 10"/>
                <a:gd name="T8" fmla="*/ 8 w 26"/>
                <a:gd name="T9" fmla="*/ 8 h 10"/>
                <a:gd name="T10" fmla="*/ 22 w 26"/>
                <a:gd name="T11" fmla="*/ 9 h 10"/>
                <a:gd name="T12" fmla="*/ 23 w 26"/>
                <a:gd name="T13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10">
                  <a:moveTo>
                    <a:pt x="23" y="5"/>
                  </a:moveTo>
                  <a:cubicBezTo>
                    <a:pt x="20" y="4"/>
                    <a:pt x="17" y="4"/>
                    <a:pt x="14" y="4"/>
                  </a:cubicBezTo>
                  <a:cubicBezTo>
                    <a:pt x="12" y="4"/>
                    <a:pt x="6" y="5"/>
                    <a:pt x="5" y="3"/>
                  </a:cubicBezTo>
                  <a:cubicBezTo>
                    <a:pt x="4" y="0"/>
                    <a:pt x="0" y="2"/>
                    <a:pt x="1" y="5"/>
                  </a:cubicBezTo>
                  <a:cubicBezTo>
                    <a:pt x="3" y="8"/>
                    <a:pt x="6" y="8"/>
                    <a:pt x="8" y="8"/>
                  </a:cubicBezTo>
                  <a:cubicBezTo>
                    <a:pt x="13" y="9"/>
                    <a:pt x="17" y="9"/>
                    <a:pt x="22" y="9"/>
                  </a:cubicBezTo>
                  <a:cubicBezTo>
                    <a:pt x="25" y="10"/>
                    <a:pt x="26" y="5"/>
                    <a:pt x="2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29" name="Freeform 41"/>
            <p:cNvSpPr/>
            <p:nvPr/>
          </p:nvSpPr>
          <p:spPr bwMode="auto">
            <a:xfrm>
              <a:off x="397" y="4112"/>
              <a:ext cx="84" cy="21"/>
            </a:xfrm>
            <a:custGeom>
              <a:avLst/>
              <a:gdLst>
                <a:gd name="T0" fmla="*/ 21 w 24"/>
                <a:gd name="T1" fmla="*/ 0 h 7"/>
                <a:gd name="T2" fmla="*/ 3 w 24"/>
                <a:gd name="T3" fmla="*/ 2 h 7"/>
                <a:gd name="T4" fmla="*/ 4 w 24"/>
                <a:gd name="T5" fmla="*/ 6 h 7"/>
                <a:gd name="T6" fmla="*/ 21 w 24"/>
                <a:gd name="T7" fmla="*/ 4 h 7"/>
                <a:gd name="T8" fmla="*/ 21 w 24"/>
                <a:gd name="T9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7">
                  <a:moveTo>
                    <a:pt x="21" y="0"/>
                  </a:moveTo>
                  <a:cubicBezTo>
                    <a:pt x="15" y="0"/>
                    <a:pt x="9" y="0"/>
                    <a:pt x="3" y="2"/>
                  </a:cubicBezTo>
                  <a:cubicBezTo>
                    <a:pt x="0" y="3"/>
                    <a:pt x="1" y="7"/>
                    <a:pt x="4" y="6"/>
                  </a:cubicBezTo>
                  <a:cubicBezTo>
                    <a:pt x="10" y="4"/>
                    <a:pt x="16" y="4"/>
                    <a:pt x="21" y="4"/>
                  </a:cubicBezTo>
                  <a:cubicBezTo>
                    <a:pt x="24" y="4"/>
                    <a:pt x="24" y="0"/>
                    <a:pt x="21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30" name="Freeform 42"/>
            <p:cNvSpPr/>
            <p:nvPr/>
          </p:nvSpPr>
          <p:spPr bwMode="auto">
            <a:xfrm>
              <a:off x="520" y="4100"/>
              <a:ext cx="99" cy="24"/>
            </a:xfrm>
            <a:custGeom>
              <a:avLst/>
              <a:gdLst>
                <a:gd name="T0" fmla="*/ 24 w 28"/>
                <a:gd name="T1" fmla="*/ 1 h 8"/>
                <a:gd name="T2" fmla="*/ 4 w 28"/>
                <a:gd name="T3" fmla="*/ 2 h 8"/>
                <a:gd name="T4" fmla="*/ 3 w 28"/>
                <a:gd name="T5" fmla="*/ 6 h 8"/>
                <a:gd name="T6" fmla="*/ 25 w 28"/>
                <a:gd name="T7" fmla="*/ 5 h 8"/>
                <a:gd name="T8" fmla="*/ 24 w 28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24" y="1"/>
                  </a:moveTo>
                  <a:cubicBezTo>
                    <a:pt x="18" y="3"/>
                    <a:pt x="10" y="3"/>
                    <a:pt x="4" y="2"/>
                  </a:cubicBezTo>
                  <a:cubicBezTo>
                    <a:pt x="1" y="1"/>
                    <a:pt x="0" y="6"/>
                    <a:pt x="3" y="6"/>
                  </a:cubicBezTo>
                  <a:cubicBezTo>
                    <a:pt x="10" y="7"/>
                    <a:pt x="18" y="8"/>
                    <a:pt x="25" y="5"/>
                  </a:cubicBezTo>
                  <a:cubicBezTo>
                    <a:pt x="28" y="4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31" name="Freeform 43"/>
            <p:cNvSpPr/>
            <p:nvPr/>
          </p:nvSpPr>
          <p:spPr bwMode="auto">
            <a:xfrm>
              <a:off x="654" y="4106"/>
              <a:ext cx="81" cy="24"/>
            </a:xfrm>
            <a:custGeom>
              <a:avLst/>
              <a:gdLst>
                <a:gd name="T0" fmla="*/ 20 w 23"/>
                <a:gd name="T1" fmla="*/ 0 h 8"/>
                <a:gd name="T2" fmla="*/ 3 w 23"/>
                <a:gd name="T3" fmla="*/ 3 h 8"/>
                <a:gd name="T4" fmla="*/ 5 w 23"/>
                <a:gd name="T5" fmla="*/ 7 h 8"/>
                <a:gd name="T6" fmla="*/ 20 w 23"/>
                <a:gd name="T7" fmla="*/ 4 h 8"/>
                <a:gd name="T8" fmla="*/ 20 w 23"/>
                <a:gd name="T9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8">
                  <a:moveTo>
                    <a:pt x="20" y="0"/>
                  </a:moveTo>
                  <a:cubicBezTo>
                    <a:pt x="14" y="0"/>
                    <a:pt x="8" y="1"/>
                    <a:pt x="3" y="3"/>
                  </a:cubicBezTo>
                  <a:cubicBezTo>
                    <a:pt x="0" y="4"/>
                    <a:pt x="3" y="8"/>
                    <a:pt x="5" y="7"/>
                  </a:cubicBezTo>
                  <a:cubicBezTo>
                    <a:pt x="10" y="5"/>
                    <a:pt x="15" y="4"/>
                    <a:pt x="20" y="4"/>
                  </a:cubicBezTo>
                  <a:cubicBezTo>
                    <a:pt x="23" y="4"/>
                    <a:pt x="23" y="0"/>
                    <a:pt x="20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32" name="Freeform 44"/>
            <p:cNvSpPr/>
            <p:nvPr/>
          </p:nvSpPr>
          <p:spPr bwMode="auto">
            <a:xfrm>
              <a:off x="774" y="4106"/>
              <a:ext cx="88" cy="27"/>
            </a:xfrm>
            <a:custGeom>
              <a:avLst/>
              <a:gdLst>
                <a:gd name="T0" fmla="*/ 21 w 25"/>
                <a:gd name="T1" fmla="*/ 2 h 9"/>
                <a:gd name="T2" fmla="*/ 4 w 25"/>
                <a:gd name="T3" fmla="*/ 1 h 9"/>
                <a:gd name="T4" fmla="*/ 2 w 25"/>
                <a:gd name="T5" fmla="*/ 5 h 9"/>
                <a:gd name="T6" fmla="*/ 23 w 25"/>
                <a:gd name="T7" fmla="*/ 6 h 9"/>
                <a:gd name="T8" fmla="*/ 21 w 25"/>
                <a:gd name="T9" fmla="*/ 2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9">
                  <a:moveTo>
                    <a:pt x="21" y="2"/>
                  </a:moveTo>
                  <a:cubicBezTo>
                    <a:pt x="15" y="4"/>
                    <a:pt x="9" y="3"/>
                    <a:pt x="4" y="1"/>
                  </a:cubicBezTo>
                  <a:cubicBezTo>
                    <a:pt x="1" y="0"/>
                    <a:pt x="0" y="4"/>
                    <a:pt x="2" y="5"/>
                  </a:cubicBezTo>
                  <a:cubicBezTo>
                    <a:pt x="9" y="7"/>
                    <a:pt x="16" y="9"/>
                    <a:pt x="23" y="6"/>
                  </a:cubicBezTo>
                  <a:cubicBezTo>
                    <a:pt x="25" y="5"/>
                    <a:pt x="24" y="1"/>
                    <a:pt x="21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33" name="Freeform 45"/>
            <p:cNvSpPr/>
            <p:nvPr/>
          </p:nvSpPr>
          <p:spPr bwMode="auto">
            <a:xfrm>
              <a:off x="898" y="4109"/>
              <a:ext cx="95" cy="27"/>
            </a:xfrm>
            <a:custGeom>
              <a:avLst/>
              <a:gdLst>
                <a:gd name="T0" fmla="*/ 24 w 27"/>
                <a:gd name="T1" fmla="*/ 2 h 9"/>
                <a:gd name="T2" fmla="*/ 3 w 27"/>
                <a:gd name="T3" fmla="*/ 3 h 9"/>
                <a:gd name="T4" fmla="*/ 5 w 27"/>
                <a:gd name="T5" fmla="*/ 7 h 9"/>
                <a:gd name="T6" fmla="*/ 23 w 27"/>
                <a:gd name="T7" fmla="*/ 6 h 9"/>
                <a:gd name="T8" fmla="*/ 24 w 27"/>
                <a:gd name="T9" fmla="*/ 2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9">
                  <a:moveTo>
                    <a:pt x="24" y="2"/>
                  </a:moveTo>
                  <a:cubicBezTo>
                    <a:pt x="17" y="1"/>
                    <a:pt x="9" y="0"/>
                    <a:pt x="3" y="3"/>
                  </a:cubicBezTo>
                  <a:cubicBezTo>
                    <a:pt x="0" y="5"/>
                    <a:pt x="2" y="9"/>
                    <a:pt x="5" y="7"/>
                  </a:cubicBezTo>
                  <a:cubicBezTo>
                    <a:pt x="10" y="4"/>
                    <a:pt x="17" y="5"/>
                    <a:pt x="23" y="6"/>
                  </a:cubicBezTo>
                  <a:cubicBezTo>
                    <a:pt x="26" y="7"/>
                    <a:pt x="27" y="2"/>
                    <a:pt x="24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34" name="Freeform 46"/>
            <p:cNvSpPr/>
            <p:nvPr/>
          </p:nvSpPr>
          <p:spPr bwMode="auto">
            <a:xfrm>
              <a:off x="1035" y="4100"/>
              <a:ext cx="95" cy="33"/>
            </a:xfrm>
            <a:custGeom>
              <a:avLst/>
              <a:gdLst>
                <a:gd name="T0" fmla="*/ 21 w 27"/>
                <a:gd name="T1" fmla="*/ 2 h 11"/>
                <a:gd name="T2" fmla="*/ 4 w 27"/>
                <a:gd name="T3" fmla="*/ 3 h 11"/>
                <a:gd name="T4" fmla="*/ 3 w 27"/>
                <a:gd name="T5" fmla="*/ 7 h 11"/>
                <a:gd name="T6" fmla="*/ 24 w 27"/>
                <a:gd name="T7" fmla="*/ 6 h 11"/>
                <a:gd name="T8" fmla="*/ 21 w 27"/>
                <a:gd name="T9" fmla="*/ 2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11">
                  <a:moveTo>
                    <a:pt x="21" y="2"/>
                  </a:moveTo>
                  <a:cubicBezTo>
                    <a:pt x="17" y="6"/>
                    <a:pt x="9" y="4"/>
                    <a:pt x="4" y="3"/>
                  </a:cubicBezTo>
                  <a:cubicBezTo>
                    <a:pt x="2" y="2"/>
                    <a:pt x="0" y="7"/>
                    <a:pt x="3" y="7"/>
                  </a:cubicBezTo>
                  <a:cubicBezTo>
                    <a:pt x="10" y="8"/>
                    <a:pt x="18" y="11"/>
                    <a:pt x="24" y="6"/>
                  </a:cubicBezTo>
                  <a:cubicBezTo>
                    <a:pt x="27" y="4"/>
                    <a:pt x="23" y="0"/>
                    <a:pt x="21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35" name="Freeform 47"/>
            <p:cNvSpPr/>
            <p:nvPr/>
          </p:nvSpPr>
          <p:spPr bwMode="auto">
            <a:xfrm>
              <a:off x="1155" y="4097"/>
              <a:ext cx="81" cy="24"/>
            </a:xfrm>
            <a:custGeom>
              <a:avLst/>
              <a:gdLst>
                <a:gd name="T0" fmla="*/ 20 w 23"/>
                <a:gd name="T1" fmla="*/ 1 h 8"/>
                <a:gd name="T2" fmla="*/ 3 w 23"/>
                <a:gd name="T3" fmla="*/ 3 h 8"/>
                <a:gd name="T4" fmla="*/ 4 w 23"/>
                <a:gd name="T5" fmla="*/ 7 h 8"/>
                <a:gd name="T6" fmla="*/ 20 w 23"/>
                <a:gd name="T7" fmla="*/ 5 h 8"/>
                <a:gd name="T8" fmla="*/ 20 w 23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8">
                  <a:moveTo>
                    <a:pt x="20" y="1"/>
                  </a:moveTo>
                  <a:cubicBezTo>
                    <a:pt x="15" y="1"/>
                    <a:pt x="9" y="1"/>
                    <a:pt x="3" y="3"/>
                  </a:cubicBezTo>
                  <a:cubicBezTo>
                    <a:pt x="0" y="3"/>
                    <a:pt x="1" y="8"/>
                    <a:pt x="4" y="7"/>
                  </a:cubicBezTo>
                  <a:cubicBezTo>
                    <a:pt x="9" y="6"/>
                    <a:pt x="15" y="5"/>
                    <a:pt x="20" y="5"/>
                  </a:cubicBezTo>
                  <a:cubicBezTo>
                    <a:pt x="23" y="5"/>
                    <a:pt x="23" y="0"/>
                    <a:pt x="20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36" name="Freeform 48"/>
            <p:cNvSpPr/>
            <p:nvPr/>
          </p:nvSpPr>
          <p:spPr bwMode="auto">
            <a:xfrm>
              <a:off x="1275" y="4100"/>
              <a:ext cx="99" cy="18"/>
            </a:xfrm>
            <a:custGeom>
              <a:avLst/>
              <a:gdLst>
                <a:gd name="T0" fmla="*/ 24 w 28"/>
                <a:gd name="T1" fmla="*/ 1 h 6"/>
                <a:gd name="T2" fmla="*/ 3 w 28"/>
                <a:gd name="T3" fmla="*/ 2 h 6"/>
                <a:gd name="T4" fmla="*/ 3 w 28"/>
                <a:gd name="T5" fmla="*/ 6 h 6"/>
                <a:gd name="T6" fmla="*/ 25 w 28"/>
                <a:gd name="T7" fmla="*/ 5 h 6"/>
                <a:gd name="T8" fmla="*/ 24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4" y="1"/>
                  </a:moveTo>
                  <a:cubicBezTo>
                    <a:pt x="17" y="2"/>
                    <a:pt x="10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8" y="6"/>
                    <a:pt x="25" y="5"/>
                  </a:cubicBezTo>
                  <a:cubicBezTo>
                    <a:pt x="28" y="5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37" name="Freeform 49"/>
            <p:cNvSpPr/>
            <p:nvPr/>
          </p:nvSpPr>
          <p:spPr bwMode="auto">
            <a:xfrm>
              <a:off x="1420" y="4106"/>
              <a:ext cx="95" cy="18"/>
            </a:xfrm>
            <a:custGeom>
              <a:avLst/>
              <a:gdLst>
                <a:gd name="T0" fmla="*/ 24 w 27"/>
                <a:gd name="T1" fmla="*/ 0 h 6"/>
                <a:gd name="T2" fmla="*/ 3 w 27"/>
                <a:gd name="T3" fmla="*/ 1 h 6"/>
                <a:gd name="T4" fmla="*/ 3 w 27"/>
                <a:gd name="T5" fmla="*/ 5 h 6"/>
                <a:gd name="T6" fmla="*/ 24 w 27"/>
                <a:gd name="T7" fmla="*/ 4 h 6"/>
                <a:gd name="T8" fmla="*/ 24 w 27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24" y="0"/>
                  </a:moveTo>
                  <a:cubicBezTo>
                    <a:pt x="17" y="0"/>
                    <a:pt x="10" y="0"/>
                    <a:pt x="3" y="1"/>
                  </a:cubicBezTo>
                  <a:cubicBezTo>
                    <a:pt x="1" y="1"/>
                    <a:pt x="0" y="6"/>
                    <a:pt x="3" y="5"/>
                  </a:cubicBezTo>
                  <a:cubicBezTo>
                    <a:pt x="10" y="4"/>
                    <a:pt x="17" y="4"/>
                    <a:pt x="24" y="4"/>
                  </a:cubicBezTo>
                  <a:cubicBezTo>
                    <a:pt x="27" y="4"/>
                    <a:pt x="27" y="0"/>
                    <a:pt x="24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38" name="Freeform 50"/>
            <p:cNvSpPr/>
            <p:nvPr/>
          </p:nvSpPr>
          <p:spPr bwMode="auto">
            <a:xfrm>
              <a:off x="1554" y="4103"/>
              <a:ext cx="88" cy="18"/>
            </a:xfrm>
            <a:custGeom>
              <a:avLst/>
              <a:gdLst>
                <a:gd name="T0" fmla="*/ 22 w 25"/>
                <a:gd name="T1" fmla="*/ 0 h 6"/>
                <a:gd name="T2" fmla="*/ 3 w 25"/>
                <a:gd name="T3" fmla="*/ 1 h 6"/>
                <a:gd name="T4" fmla="*/ 4 w 25"/>
                <a:gd name="T5" fmla="*/ 5 h 6"/>
                <a:gd name="T6" fmla="*/ 22 w 25"/>
                <a:gd name="T7" fmla="*/ 4 h 6"/>
                <a:gd name="T8" fmla="*/ 22 w 2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22" y="0"/>
                  </a:moveTo>
                  <a:cubicBezTo>
                    <a:pt x="16" y="0"/>
                    <a:pt x="9" y="0"/>
                    <a:pt x="3" y="1"/>
                  </a:cubicBezTo>
                  <a:cubicBezTo>
                    <a:pt x="0" y="1"/>
                    <a:pt x="1" y="6"/>
                    <a:pt x="4" y="5"/>
                  </a:cubicBezTo>
                  <a:cubicBezTo>
                    <a:pt x="10" y="4"/>
                    <a:pt x="16" y="4"/>
                    <a:pt x="22" y="4"/>
                  </a:cubicBezTo>
                  <a:cubicBezTo>
                    <a:pt x="25" y="4"/>
                    <a:pt x="25" y="0"/>
                    <a:pt x="22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39" name="Freeform 51"/>
            <p:cNvSpPr/>
            <p:nvPr/>
          </p:nvSpPr>
          <p:spPr bwMode="auto">
            <a:xfrm>
              <a:off x="1681" y="4106"/>
              <a:ext cx="91" cy="21"/>
            </a:xfrm>
            <a:custGeom>
              <a:avLst/>
              <a:gdLst>
                <a:gd name="T0" fmla="*/ 23 w 26"/>
                <a:gd name="T1" fmla="*/ 0 h 7"/>
                <a:gd name="T2" fmla="*/ 3 w 26"/>
                <a:gd name="T3" fmla="*/ 2 h 7"/>
                <a:gd name="T4" fmla="*/ 4 w 26"/>
                <a:gd name="T5" fmla="*/ 6 h 7"/>
                <a:gd name="T6" fmla="*/ 23 w 26"/>
                <a:gd name="T7" fmla="*/ 4 h 7"/>
                <a:gd name="T8" fmla="*/ 23 w 26"/>
                <a:gd name="T9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">
                  <a:moveTo>
                    <a:pt x="23" y="0"/>
                  </a:moveTo>
                  <a:cubicBezTo>
                    <a:pt x="16" y="0"/>
                    <a:pt x="9" y="1"/>
                    <a:pt x="3" y="2"/>
                  </a:cubicBezTo>
                  <a:cubicBezTo>
                    <a:pt x="0" y="2"/>
                    <a:pt x="1" y="7"/>
                    <a:pt x="4" y="6"/>
                  </a:cubicBezTo>
                  <a:cubicBezTo>
                    <a:pt x="10" y="5"/>
                    <a:pt x="17" y="4"/>
                    <a:pt x="23" y="4"/>
                  </a:cubicBezTo>
                  <a:cubicBezTo>
                    <a:pt x="26" y="4"/>
                    <a:pt x="26" y="0"/>
                    <a:pt x="23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40" name="Freeform 52"/>
            <p:cNvSpPr/>
            <p:nvPr/>
          </p:nvSpPr>
          <p:spPr bwMode="auto">
            <a:xfrm>
              <a:off x="1829" y="4103"/>
              <a:ext cx="99" cy="18"/>
            </a:xfrm>
            <a:custGeom>
              <a:avLst/>
              <a:gdLst>
                <a:gd name="T0" fmla="*/ 26 w 28"/>
                <a:gd name="T1" fmla="*/ 1 h 6"/>
                <a:gd name="T2" fmla="*/ 3 w 28"/>
                <a:gd name="T3" fmla="*/ 2 h 6"/>
                <a:gd name="T4" fmla="*/ 3 w 28"/>
                <a:gd name="T5" fmla="*/ 6 h 6"/>
                <a:gd name="T6" fmla="*/ 26 w 28"/>
                <a:gd name="T7" fmla="*/ 5 h 6"/>
                <a:gd name="T8" fmla="*/ 26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6" y="1"/>
                  </a:moveTo>
                  <a:cubicBezTo>
                    <a:pt x="18" y="0"/>
                    <a:pt x="11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8" y="4"/>
                    <a:pt x="26" y="5"/>
                  </a:cubicBezTo>
                  <a:cubicBezTo>
                    <a:pt x="28" y="6"/>
                    <a:pt x="28" y="1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41" name="Freeform 53"/>
            <p:cNvSpPr/>
            <p:nvPr/>
          </p:nvSpPr>
          <p:spPr bwMode="auto">
            <a:xfrm>
              <a:off x="1952" y="4094"/>
              <a:ext cx="106" cy="24"/>
            </a:xfrm>
            <a:custGeom>
              <a:avLst/>
              <a:gdLst>
                <a:gd name="T0" fmla="*/ 26 w 30"/>
                <a:gd name="T1" fmla="*/ 2 h 8"/>
                <a:gd name="T2" fmla="*/ 15 w 30"/>
                <a:gd name="T3" fmla="*/ 2 h 8"/>
                <a:gd name="T4" fmla="*/ 5 w 30"/>
                <a:gd name="T5" fmla="*/ 1 h 8"/>
                <a:gd name="T6" fmla="*/ 3 w 30"/>
                <a:gd name="T7" fmla="*/ 5 h 8"/>
                <a:gd name="T8" fmla="*/ 13 w 30"/>
                <a:gd name="T9" fmla="*/ 7 h 8"/>
                <a:gd name="T10" fmla="*/ 27 w 30"/>
                <a:gd name="T11" fmla="*/ 6 h 8"/>
                <a:gd name="T12" fmla="*/ 26 w 30"/>
                <a:gd name="T13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8">
                  <a:moveTo>
                    <a:pt x="26" y="2"/>
                  </a:moveTo>
                  <a:cubicBezTo>
                    <a:pt x="22" y="3"/>
                    <a:pt x="19" y="3"/>
                    <a:pt x="15" y="2"/>
                  </a:cubicBezTo>
                  <a:cubicBezTo>
                    <a:pt x="12" y="2"/>
                    <a:pt x="8" y="2"/>
                    <a:pt x="5" y="1"/>
                  </a:cubicBezTo>
                  <a:cubicBezTo>
                    <a:pt x="3" y="0"/>
                    <a:pt x="0" y="4"/>
                    <a:pt x="3" y="5"/>
                  </a:cubicBezTo>
                  <a:cubicBezTo>
                    <a:pt x="6" y="6"/>
                    <a:pt x="10" y="6"/>
                    <a:pt x="13" y="7"/>
                  </a:cubicBezTo>
                  <a:cubicBezTo>
                    <a:pt x="18" y="7"/>
                    <a:pt x="23" y="8"/>
                    <a:pt x="27" y="6"/>
                  </a:cubicBezTo>
                  <a:cubicBezTo>
                    <a:pt x="30" y="5"/>
                    <a:pt x="29" y="1"/>
                    <a:pt x="26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42" name="Freeform 54"/>
            <p:cNvSpPr/>
            <p:nvPr/>
          </p:nvSpPr>
          <p:spPr bwMode="auto">
            <a:xfrm>
              <a:off x="2104" y="4100"/>
              <a:ext cx="127" cy="24"/>
            </a:xfrm>
            <a:custGeom>
              <a:avLst/>
              <a:gdLst>
                <a:gd name="T0" fmla="*/ 34 w 36"/>
                <a:gd name="T1" fmla="*/ 3 h 8"/>
                <a:gd name="T2" fmla="*/ 3 w 36"/>
                <a:gd name="T3" fmla="*/ 2 h 8"/>
                <a:gd name="T4" fmla="*/ 3 w 36"/>
                <a:gd name="T5" fmla="*/ 6 h 8"/>
                <a:gd name="T6" fmla="*/ 32 w 36"/>
                <a:gd name="T7" fmla="*/ 7 h 8"/>
                <a:gd name="T8" fmla="*/ 34 w 36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8">
                  <a:moveTo>
                    <a:pt x="34" y="3"/>
                  </a:moveTo>
                  <a:cubicBezTo>
                    <a:pt x="24" y="0"/>
                    <a:pt x="14" y="1"/>
                    <a:pt x="3" y="2"/>
                  </a:cubicBezTo>
                  <a:cubicBezTo>
                    <a:pt x="1" y="2"/>
                    <a:pt x="0" y="7"/>
                    <a:pt x="3" y="6"/>
                  </a:cubicBezTo>
                  <a:cubicBezTo>
                    <a:pt x="13" y="5"/>
                    <a:pt x="23" y="4"/>
                    <a:pt x="32" y="7"/>
                  </a:cubicBezTo>
                  <a:cubicBezTo>
                    <a:pt x="35" y="8"/>
                    <a:pt x="36" y="4"/>
                    <a:pt x="34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43" name="Freeform 55"/>
            <p:cNvSpPr/>
            <p:nvPr/>
          </p:nvSpPr>
          <p:spPr bwMode="auto">
            <a:xfrm>
              <a:off x="2280" y="4100"/>
              <a:ext cx="106" cy="15"/>
            </a:xfrm>
            <a:custGeom>
              <a:avLst/>
              <a:gdLst>
                <a:gd name="T0" fmla="*/ 27 w 30"/>
                <a:gd name="T1" fmla="*/ 1 h 5"/>
                <a:gd name="T2" fmla="*/ 3 w 30"/>
                <a:gd name="T3" fmla="*/ 0 h 5"/>
                <a:gd name="T4" fmla="*/ 3 w 30"/>
                <a:gd name="T5" fmla="*/ 4 h 5"/>
                <a:gd name="T6" fmla="*/ 27 w 30"/>
                <a:gd name="T7" fmla="*/ 5 h 5"/>
                <a:gd name="T8" fmla="*/ 27 w 30"/>
                <a:gd name="T9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5">
                  <a:moveTo>
                    <a:pt x="27" y="1"/>
                  </a:moveTo>
                  <a:cubicBezTo>
                    <a:pt x="19" y="1"/>
                    <a:pt x="11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11" y="4"/>
                    <a:pt x="19" y="5"/>
                    <a:pt x="27" y="5"/>
                  </a:cubicBezTo>
                  <a:cubicBezTo>
                    <a:pt x="30" y="5"/>
                    <a:pt x="30" y="1"/>
                    <a:pt x="27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44" name="Freeform 56"/>
            <p:cNvSpPr/>
            <p:nvPr/>
          </p:nvSpPr>
          <p:spPr bwMode="auto">
            <a:xfrm>
              <a:off x="2414" y="4097"/>
              <a:ext cx="103" cy="30"/>
            </a:xfrm>
            <a:custGeom>
              <a:avLst/>
              <a:gdLst>
                <a:gd name="T0" fmla="*/ 24 w 29"/>
                <a:gd name="T1" fmla="*/ 1 h 10"/>
                <a:gd name="T2" fmla="*/ 4 w 29"/>
                <a:gd name="T3" fmla="*/ 3 h 10"/>
                <a:gd name="T4" fmla="*/ 2 w 29"/>
                <a:gd name="T5" fmla="*/ 7 h 10"/>
                <a:gd name="T6" fmla="*/ 26 w 29"/>
                <a:gd name="T7" fmla="*/ 5 h 10"/>
                <a:gd name="T8" fmla="*/ 24 w 29"/>
                <a:gd name="T9" fmla="*/ 1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0">
                  <a:moveTo>
                    <a:pt x="24" y="1"/>
                  </a:moveTo>
                  <a:cubicBezTo>
                    <a:pt x="18" y="2"/>
                    <a:pt x="10" y="5"/>
                    <a:pt x="4" y="3"/>
                  </a:cubicBezTo>
                  <a:cubicBezTo>
                    <a:pt x="1" y="2"/>
                    <a:pt x="0" y="6"/>
                    <a:pt x="2" y="7"/>
                  </a:cubicBezTo>
                  <a:cubicBezTo>
                    <a:pt x="10" y="10"/>
                    <a:pt x="18" y="6"/>
                    <a:pt x="26" y="5"/>
                  </a:cubicBezTo>
                  <a:cubicBezTo>
                    <a:pt x="29" y="5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45" name="Freeform 57"/>
            <p:cNvSpPr/>
            <p:nvPr/>
          </p:nvSpPr>
          <p:spPr bwMode="auto">
            <a:xfrm>
              <a:off x="2534" y="4097"/>
              <a:ext cx="120" cy="21"/>
            </a:xfrm>
            <a:custGeom>
              <a:avLst/>
              <a:gdLst>
                <a:gd name="T0" fmla="*/ 31 w 34"/>
                <a:gd name="T1" fmla="*/ 2 h 7"/>
                <a:gd name="T2" fmla="*/ 3 w 34"/>
                <a:gd name="T3" fmla="*/ 2 h 7"/>
                <a:gd name="T4" fmla="*/ 3 w 34"/>
                <a:gd name="T5" fmla="*/ 6 h 7"/>
                <a:gd name="T6" fmla="*/ 29 w 34"/>
                <a:gd name="T7" fmla="*/ 6 h 7"/>
                <a:gd name="T8" fmla="*/ 31 w 34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7">
                  <a:moveTo>
                    <a:pt x="31" y="2"/>
                  </a:moveTo>
                  <a:cubicBezTo>
                    <a:pt x="21" y="0"/>
                    <a:pt x="12" y="0"/>
                    <a:pt x="3" y="2"/>
                  </a:cubicBezTo>
                  <a:cubicBezTo>
                    <a:pt x="0" y="2"/>
                    <a:pt x="0" y="7"/>
                    <a:pt x="3" y="6"/>
                  </a:cubicBezTo>
                  <a:cubicBezTo>
                    <a:pt x="12" y="5"/>
                    <a:pt x="21" y="4"/>
                    <a:pt x="29" y="6"/>
                  </a:cubicBezTo>
                  <a:cubicBezTo>
                    <a:pt x="32" y="7"/>
                    <a:pt x="34" y="2"/>
                    <a:pt x="31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46" name="Freeform 58"/>
            <p:cNvSpPr/>
            <p:nvPr/>
          </p:nvSpPr>
          <p:spPr bwMode="auto">
            <a:xfrm>
              <a:off x="2682" y="4103"/>
              <a:ext cx="110" cy="21"/>
            </a:xfrm>
            <a:custGeom>
              <a:avLst/>
              <a:gdLst>
                <a:gd name="T0" fmla="*/ 26 w 31"/>
                <a:gd name="T1" fmla="*/ 1 h 7"/>
                <a:gd name="T2" fmla="*/ 4 w 31"/>
                <a:gd name="T3" fmla="*/ 1 h 7"/>
                <a:gd name="T4" fmla="*/ 3 w 31"/>
                <a:gd name="T5" fmla="*/ 5 h 7"/>
                <a:gd name="T6" fmla="*/ 28 w 31"/>
                <a:gd name="T7" fmla="*/ 5 h 7"/>
                <a:gd name="T8" fmla="*/ 26 w 31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6" y="1"/>
                  </a:moveTo>
                  <a:cubicBezTo>
                    <a:pt x="19" y="2"/>
                    <a:pt x="12" y="3"/>
                    <a:pt x="4" y="1"/>
                  </a:cubicBezTo>
                  <a:cubicBezTo>
                    <a:pt x="2" y="0"/>
                    <a:pt x="0" y="4"/>
                    <a:pt x="3" y="5"/>
                  </a:cubicBezTo>
                  <a:cubicBezTo>
                    <a:pt x="11" y="7"/>
                    <a:pt x="20" y="6"/>
                    <a:pt x="28" y="5"/>
                  </a:cubicBezTo>
                  <a:cubicBezTo>
                    <a:pt x="31" y="5"/>
                    <a:pt x="29" y="0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47" name="Freeform 59"/>
            <p:cNvSpPr/>
            <p:nvPr/>
          </p:nvSpPr>
          <p:spPr bwMode="auto">
            <a:xfrm>
              <a:off x="2848" y="4094"/>
              <a:ext cx="102" cy="24"/>
            </a:xfrm>
            <a:custGeom>
              <a:avLst/>
              <a:gdLst>
                <a:gd name="T0" fmla="*/ 26 w 29"/>
                <a:gd name="T1" fmla="*/ 3 h 8"/>
                <a:gd name="T2" fmla="*/ 3 w 29"/>
                <a:gd name="T3" fmla="*/ 3 h 8"/>
                <a:gd name="T4" fmla="*/ 3 w 29"/>
                <a:gd name="T5" fmla="*/ 7 h 8"/>
                <a:gd name="T6" fmla="*/ 25 w 29"/>
                <a:gd name="T7" fmla="*/ 7 h 8"/>
                <a:gd name="T8" fmla="*/ 26 w 29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8">
                  <a:moveTo>
                    <a:pt x="26" y="3"/>
                  </a:moveTo>
                  <a:cubicBezTo>
                    <a:pt x="18" y="0"/>
                    <a:pt x="11" y="2"/>
                    <a:pt x="3" y="3"/>
                  </a:cubicBezTo>
                  <a:cubicBezTo>
                    <a:pt x="0" y="3"/>
                    <a:pt x="0" y="7"/>
                    <a:pt x="3" y="7"/>
                  </a:cubicBezTo>
                  <a:cubicBezTo>
                    <a:pt x="11" y="7"/>
                    <a:pt x="18" y="4"/>
                    <a:pt x="25" y="7"/>
                  </a:cubicBezTo>
                  <a:cubicBezTo>
                    <a:pt x="28" y="8"/>
                    <a:pt x="29" y="4"/>
                    <a:pt x="26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48" name="Freeform 60"/>
            <p:cNvSpPr/>
            <p:nvPr/>
          </p:nvSpPr>
          <p:spPr bwMode="auto">
            <a:xfrm>
              <a:off x="2993" y="4103"/>
              <a:ext cx="81" cy="12"/>
            </a:xfrm>
            <a:custGeom>
              <a:avLst/>
              <a:gdLst>
                <a:gd name="T0" fmla="*/ 20 w 23"/>
                <a:gd name="T1" fmla="*/ 0 h 4"/>
                <a:gd name="T2" fmla="*/ 3 w 23"/>
                <a:gd name="T3" fmla="*/ 0 h 4"/>
                <a:gd name="T4" fmla="*/ 3 w 23"/>
                <a:gd name="T5" fmla="*/ 4 h 4"/>
                <a:gd name="T6" fmla="*/ 20 w 23"/>
                <a:gd name="T7" fmla="*/ 4 h 4"/>
                <a:gd name="T8" fmla="*/ 20 w 23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4">
                  <a:moveTo>
                    <a:pt x="20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3" y="4"/>
                    <a:pt x="23" y="0"/>
                    <a:pt x="20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49" name="Freeform 61"/>
            <p:cNvSpPr/>
            <p:nvPr/>
          </p:nvSpPr>
          <p:spPr bwMode="auto">
            <a:xfrm>
              <a:off x="3155" y="4100"/>
              <a:ext cx="88" cy="24"/>
            </a:xfrm>
            <a:custGeom>
              <a:avLst/>
              <a:gdLst>
                <a:gd name="T0" fmla="*/ 22 w 25"/>
                <a:gd name="T1" fmla="*/ 3 h 8"/>
                <a:gd name="T2" fmla="*/ 3 w 25"/>
                <a:gd name="T3" fmla="*/ 3 h 8"/>
                <a:gd name="T4" fmla="*/ 5 w 25"/>
                <a:gd name="T5" fmla="*/ 7 h 8"/>
                <a:gd name="T6" fmla="*/ 21 w 25"/>
                <a:gd name="T7" fmla="*/ 7 h 8"/>
                <a:gd name="T8" fmla="*/ 22 w 25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8">
                  <a:moveTo>
                    <a:pt x="22" y="3"/>
                  </a:moveTo>
                  <a:cubicBezTo>
                    <a:pt x="16" y="2"/>
                    <a:pt x="9" y="0"/>
                    <a:pt x="3" y="3"/>
                  </a:cubicBezTo>
                  <a:cubicBezTo>
                    <a:pt x="0" y="4"/>
                    <a:pt x="2" y="8"/>
                    <a:pt x="5" y="7"/>
                  </a:cubicBezTo>
                  <a:cubicBezTo>
                    <a:pt x="10" y="5"/>
                    <a:pt x="16" y="6"/>
                    <a:pt x="21" y="7"/>
                  </a:cubicBezTo>
                  <a:cubicBezTo>
                    <a:pt x="24" y="8"/>
                    <a:pt x="25" y="3"/>
                    <a:pt x="2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50" name="Freeform 62"/>
            <p:cNvSpPr/>
            <p:nvPr/>
          </p:nvSpPr>
          <p:spPr bwMode="auto">
            <a:xfrm>
              <a:off x="3300" y="4106"/>
              <a:ext cx="109" cy="18"/>
            </a:xfrm>
            <a:custGeom>
              <a:avLst/>
              <a:gdLst>
                <a:gd name="T0" fmla="*/ 28 w 31"/>
                <a:gd name="T1" fmla="*/ 0 h 6"/>
                <a:gd name="T2" fmla="*/ 3 w 31"/>
                <a:gd name="T3" fmla="*/ 1 h 6"/>
                <a:gd name="T4" fmla="*/ 3 w 31"/>
                <a:gd name="T5" fmla="*/ 5 h 6"/>
                <a:gd name="T6" fmla="*/ 28 w 31"/>
                <a:gd name="T7" fmla="*/ 4 h 6"/>
                <a:gd name="T8" fmla="*/ 28 w 3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">
                  <a:moveTo>
                    <a:pt x="28" y="0"/>
                  </a:moveTo>
                  <a:cubicBezTo>
                    <a:pt x="20" y="0"/>
                    <a:pt x="11" y="0"/>
                    <a:pt x="3" y="1"/>
                  </a:cubicBezTo>
                  <a:cubicBezTo>
                    <a:pt x="0" y="1"/>
                    <a:pt x="0" y="6"/>
                    <a:pt x="3" y="5"/>
                  </a:cubicBezTo>
                  <a:cubicBezTo>
                    <a:pt x="11" y="4"/>
                    <a:pt x="20" y="4"/>
                    <a:pt x="28" y="4"/>
                  </a:cubicBezTo>
                  <a:cubicBezTo>
                    <a:pt x="31" y="4"/>
                    <a:pt x="31" y="0"/>
                    <a:pt x="28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51" name="Freeform 63"/>
            <p:cNvSpPr/>
            <p:nvPr/>
          </p:nvSpPr>
          <p:spPr bwMode="auto">
            <a:xfrm>
              <a:off x="3434" y="4100"/>
              <a:ext cx="99" cy="24"/>
            </a:xfrm>
            <a:custGeom>
              <a:avLst/>
              <a:gdLst>
                <a:gd name="T0" fmla="*/ 24 w 28"/>
                <a:gd name="T1" fmla="*/ 1 h 8"/>
                <a:gd name="T2" fmla="*/ 4 w 28"/>
                <a:gd name="T3" fmla="*/ 2 h 8"/>
                <a:gd name="T4" fmla="*/ 3 w 28"/>
                <a:gd name="T5" fmla="*/ 6 h 8"/>
                <a:gd name="T6" fmla="*/ 26 w 28"/>
                <a:gd name="T7" fmla="*/ 5 h 8"/>
                <a:gd name="T8" fmla="*/ 24 w 28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24" y="1"/>
                  </a:moveTo>
                  <a:cubicBezTo>
                    <a:pt x="18" y="2"/>
                    <a:pt x="11" y="4"/>
                    <a:pt x="4" y="2"/>
                  </a:cubicBezTo>
                  <a:cubicBezTo>
                    <a:pt x="2" y="1"/>
                    <a:pt x="0" y="5"/>
                    <a:pt x="3" y="6"/>
                  </a:cubicBezTo>
                  <a:cubicBezTo>
                    <a:pt x="11" y="8"/>
                    <a:pt x="18" y="6"/>
                    <a:pt x="26" y="5"/>
                  </a:cubicBezTo>
                  <a:cubicBezTo>
                    <a:pt x="28" y="5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52" name="Freeform 64"/>
            <p:cNvSpPr/>
            <p:nvPr/>
          </p:nvSpPr>
          <p:spPr bwMode="auto">
            <a:xfrm>
              <a:off x="3564" y="4097"/>
              <a:ext cx="103" cy="21"/>
            </a:xfrm>
            <a:custGeom>
              <a:avLst/>
              <a:gdLst>
                <a:gd name="T0" fmla="*/ 26 w 29"/>
                <a:gd name="T1" fmla="*/ 3 h 7"/>
                <a:gd name="T2" fmla="*/ 4 w 29"/>
                <a:gd name="T3" fmla="*/ 1 h 7"/>
                <a:gd name="T4" fmla="*/ 3 w 29"/>
                <a:gd name="T5" fmla="*/ 5 h 7"/>
                <a:gd name="T6" fmla="*/ 26 w 29"/>
                <a:gd name="T7" fmla="*/ 7 h 7"/>
                <a:gd name="T8" fmla="*/ 26 w 29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7">
                  <a:moveTo>
                    <a:pt x="26" y="3"/>
                  </a:moveTo>
                  <a:cubicBezTo>
                    <a:pt x="19" y="3"/>
                    <a:pt x="11" y="3"/>
                    <a:pt x="4" y="1"/>
                  </a:cubicBezTo>
                  <a:cubicBezTo>
                    <a:pt x="2" y="0"/>
                    <a:pt x="0" y="4"/>
                    <a:pt x="3" y="5"/>
                  </a:cubicBezTo>
                  <a:cubicBezTo>
                    <a:pt x="10" y="7"/>
                    <a:pt x="19" y="7"/>
                    <a:pt x="26" y="7"/>
                  </a:cubicBezTo>
                  <a:cubicBezTo>
                    <a:pt x="29" y="7"/>
                    <a:pt x="29" y="3"/>
                    <a:pt x="26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53" name="Freeform 65"/>
            <p:cNvSpPr/>
            <p:nvPr/>
          </p:nvSpPr>
          <p:spPr bwMode="auto">
            <a:xfrm>
              <a:off x="3698" y="4094"/>
              <a:ext cx="106" cy="18"/>
            </a:xfrm>
            <a:custGeom>
              <a:avLst/>
              <a:gdLst>
                <a:gd name="T0" fmla="*/ 27 w 30"/>
                <a:gd name="T1" fmla="*/ 1 h 6"/>
                <a:gd name="T2" fmla="*/ 3 w 30"/>
                <a:gd name="T3" fmla="*/ 2 h 6"/>
                <a:gd name="T4" fmla="*/ 3 w 30"/>
                <a:gd name="T5" fmla="*/ 6 h 6"/>
                <a:gd name="T6" fmla="*/ 27 w 30"/>
                <a:gd name="T7" fmla="*/ 5 h 6"/>
                <a:gd name="T8" fmla="*/ 27 w 30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27" y="1"/>
                  </a:moveTo>
                  <a:cubicBezTo>
                    <a:pt x="19" y="1"/>
                    <a:pt x="11" y="1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9" y="5"/>
                    <a:pt x="27" y="5"/>
                  </a:cubicBezTo>
                  <a:cubicBezTo>
                    <a:pt x="30" y="5"/>
                    <a:pt x="30" y="0"/>
                    <a:pt x="27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54" name="Freeform 66"/>
            <p:cNvSpPr/>
            <p:nvPr/>
          </p:nvSpPr>
          <p:spPr bwMode="auto">
            <a:xfrm>
              <a:off x="3846" y="4103"/>
              <a:ext cx="85" cy="18"/>
            </a:xfrm>
            <a:custGeom>
              <a:avLst/>
              <a:gdLst>
                <a:gd name="T0" fmla="*/ 21 w 24"/>
                <a:gd name="T1" fmla="*/ 1 h 6"/>
                <a:gd name="T2" fmla="*/ 3 w 24"/>
                <a:gd name="T3" fmla="*/ 0 h 6"/>
                <a:gd name="T4" fmla="*/ 3 w 24"/>
                <a:gd name="T5" fmla="*/ 4 h 6"/>
                <a:gd name="T6" fmla="*/ 20 w 24"/>
                <a:gd name="T7" fmla="*/ 5 h 6"/>
                <a:gd name="T8" fmla="*/ 21 w 24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21" y="1"/>
                  </a:moveTo>
                  <a:cubicBezTo>
                    <a:pt x="15" y="0"/>
                    <a:pt x="9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9" y="4"/>
                    <a:pt x="14" y="4"/>
                    <a:pt x="20" y="5"/>
                  </a:cubicBezTo>
                  <a:cubicBezTo>
                    <a:pt x="23" y="6"/>
                    <a:pt x="24" y="1"/>
                    <a:pt x="21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55" name="Freeform 67"/>
            <p:cNvSpPr/>
            <p:nvPr/>
          </p:nvSpPr>
          <p:spPr bwMode="auto">
            <a:xfrm>
              <a:off x="3977" y="4094"/>
              <a:ext cx="109" cy="24"/>
            </a:xfrm>
            <a:custGeom>
              <a:avLst/>
              <a:gdLst>
                <a:gd name="T0" fmla="*/ 28 w 31"/>
                <a:gd name="T1" fmla="*/ 2 h 8"/>
                <a:gd name="T2" fmla="*/ 3 w 31"/>
                <a:gd name="T3" fmla="*/ 3 h 8"/>
                <a:gd name="T4" fmla="*/ 4 w 31"/>
                <a:gd name="T5" fmla="*/ 7 h 8"/>
                <a:gd name="T6" fmla="*/ 28 w 31"/>
                <a:gd name="T7" fmla="*/ 6 h 8"/>
                <a:gd name="T8" fmla="*/ 28 w 31"/>
                <a:gd name="T9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8">
                  <a:moveTo>
                    <a:pt x="28" y="2"/>
                  </a:moveTo>
                  <a:cubicBezTo>
                    <a:pt x="20" y="2"/>
                    <a:pt x="11" y="0"/>
                    <a:pt x="3" y="3"/>
                  </a:cubicBezTo>
                  <a:cubicBezTo>
                    <a:pt x="0" y="4"/>
                    <a:pt x="2" y="8"/>
                    <a:pt x="4" y="7"/>
                  </a:cubicBezTo>
                  <a:cubicBezTo>
                    <a:pt x="12" y="5"/>
                    <a:pt x="20" y="6"/>
                    <a:pt x="28" y="6"/>
                  </a:cubicBezTo>
                  <a:cubicBezTo>
                    <a:pt x="31" y="6"/>
                    <a:pt x="31" y="2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56" name="Freeform 68"/>
            <p:cNvSpPr/>
            <p:nvPr/>
          </p:nvSpPr>
          <p:spPr bwMode="auto">
            <a:xfrm>
              <a:off x="4129" y="4092"/>
              <a:ext cx="102" cy="17"/>
            </a:xfrm>
            <a:custGeom>
              <a:avLst/>
              <a:gdLst>
                <a:gd name="T0" fmla="*/ 25 w 29"/>
                <a:gd name="T1" fmla="*/ 1 h 6"/>
                <a:gd name="T2" fmla="*/ 3 w 29"/>
                <a:gd name="T3" fmla="*/ 2 h 6"/>
                <a:gd name="T4" fmla="*/ 3 w 29"/>
                <a:gd name="T5" fmla="*/ 6 h 6"/>
                <a:gd name="T6" fmla="*/ 26 w 29"/>
                <a:gd name="T7" fmla="*/ 5 h 6"/>
                <a:gd name="T8" fmla="*/ 25 w 29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5" y="1"/>
                  </a:moveTo>
                  <a:cubicBezTo>
                    <a:pt x="17" y="2"/>
                    <a:pt x="10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8" y="6"/>
                    <a:pt x="26" y="5"/>
                  </a:cubicBezTo>
                  <a:cubicBezTo>
                    <a:pt x="29" y="4"/>
                    <a:pt x="27" y="0"/>
                    <a:pt x="25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57" name="Freeform 69"/>
            <p:cNvSpPr/>
            <p:nvPr/>
          </p:nvSpPr>
          <p:spPr bwMode="auto">
            <a:xfrm>
              <a:off x="4273" y="4103"/>
              <a:ext cx="110" cy="21"/>
            </a:xfrm>
            <a:custGeom>
              <a:avLst/>
              <a:gdLst>
                <a:gd name="T0" fmla="*/ 28 w 31"/>
                <a:gd name="T1" fmla="*/ 2 h 7"/>
                <a:gd name="T2" fmla="*/ 3 w 31"/>
                <a:gd name="T3" fmla="*/ 2 h 7"/>
                <a:gd name="T4" fmla="*/ 3 w 31"/>
                <a:gd name="T5" fmla="*/ 6 h 7"/>
                <a:gd name="T6" fmla="*/ 27 w 31"/>
                <a:gd name="T7" fmla="*/ 6 h 7"/>
                <a:gd name="T8" fmla="*/ 28 w 31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8" y="2"/>
                  </a:moveTo>
                  <a:cubicBezTo>
                    <a:pt x="20" y="0"/>
                    <a:pt x="11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9" y="4"/>
                    <a:pt x="27" y="6"/>
                  </a:cubicBezTo>
                  <a:cubicBezTo>
                    <a:pt x="30" y="7"/>
                    <a:pt x="31" y="3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58" name="Freeform 70"/>
            <p:cNvSpPr/>
            <p:nvPr/>
          </p:nvSpPr>
          <p:spPr bwMode="auto">
            <a:xfrm>
              <a:off x="4432" y="4097"/>
              <a:ext cx="95" cy="24"/>
            </a:xfrm>
            <a:custGeom>
              <a:avLst/>
              <a:gdLst>
                <a:gd name="T0" fmla="*/ 23 w 27"/>
                <a:gd name="T1" fmla="*/ 1 h 8"/>
                <a:gd name="T2" fmla="*/ 4 w 27"/>
                <a:gd name="T3" fmla="*/ 2 h 8"/>
                <a:gd name="T4" fmla="*/ 3 w 27"/>
                <a:gd name="T5" fmla="*/ 6 h 8"/>
                <a:gd name="T6" fmla="*/ 24 w 27"/>
                <a:gd name="T7" fmla="*/ 5 h 8"/>
                <a:gd name="T8" fmla="*/ 23 w 27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8">
                  <a:moveTo>
                    <a:pt x="23" y="1"/>
                  </a:moveTo>
                  <a:cubicBezTo>
                    <a:pt x="17" y="2"/>
                    <a:pt x="10" y="3"/>
                    <a:pt x="4" y="2"/>
                  </a:cubicBezTo>
                  <a:cubicBezTo>
                    <a:pt x="1" y="1"/>
                    <a:pt x="0" y="6"/>
                    <a:pt x="3" y="6"/>
                  </a:cubicBezTo>
                  <a:cubicBezTo>
                    <a:pt x="10" y="8"/>
                    <a:pt x="17" y="6"/>
                    <a:pt x="24" y="5"/>
                  </a:cubicBezTo>
                  <a:cubicBezTo>
                    <a:pt x="27" y="5"/>
                    <a:pt x="26" y="0"/>
                    <a:pt x="23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59" name="Freeform 71"/>
            <p:cNvSpPr/>
            <p:nvPr/>
          </p:nvSpPr>
          <p:spPr bwMode="auto">
            <a:xfrm>
              <a:off x="4580" y="4094"/>
              <a:ext cx="120" cy="27"/>
            </a:xfrm>
            <a:custGeom>
              <a:avLst/>
              <a:gdLst>
                <a:gd name="T0" fmla="*/ 31 w 34"/>
                <a:gd name="T1" fmla="*/ 1 h 9"/>
                <a:gd name="T2" fmla="*/ 18 w 34"/>
                <a:gd name="T3" fmla="*/ 2 h 9"/>
                <a:gd name="T4" fmla="*/ 5 w 34"/>
                <a:gd name="T5" fmla="*/ 1 h 9"/>
                <a:gd name="T6" fmla="*/ 2 w 34"/>
                <a:gd name="T7" fmla="*/ 5 h 9"/>
                <a:gd name="T8" fmla="*/ 31 w 34"/>
                <a:gd name="T9" fmla="*/ 5 h 9"/>
                <a:gd name="T10" fmla="*/ 31 w 34"/>
                <a:gd name="T11" fmla="*/ 1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" h="9">
                  <a:moveTo>
                    <a:pt x="31" y="1"/>
                  </a:moveTo>
                  <a:cubicBezTo>
                    <a:pt x="27" y="1"/>
                    <a:pt x="22" y="1"/>
                    <a:pt x="18" y="2"/>
                  </a:cubicBezTo>
                  <a:cubicBezTo>
                    <a:pt x="14" y="2"/>
                    <a:pt x="9" y="3"/>
                    <a:pt x="5" y="1"/>
                  </a:cubicBezTo>
                  <a:cubicBezTo>
                    <a:pt x="2" y="0"/>
                    <a:pt x="0" y="3"/>
                    <a:pt x="2" y="5"/>
                  </a:cubicBezTo>
                  <a:cubicBezTo>
                    <a:pt x="11" y="9"/>
                    <a:pt x="22" y="5"/>
                    <a:pt x="31" y="5"/>
                  </a:cubicBezTo>
                  <a:cubicBezTo>
                    <a:pt x="34" y="5"/>
                    <a:pt x="34" y="0"/>
                    <a:pt x="31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60" name="Freeform 72"/>
            <p:cNvSpPr/>
            <p:nvPr/>
          </p:nvSpPr>
          <p:spPr bwMode="auto">
            <a:xfrm>
              <a:off x="4735" y="4092"/>
              <a:ext cx="110" cy="20"/>
            </a:xfrm>
            <a:custGeom>
              <a:avLst/>
              <a:gdLst>
                <a:gd name="T0" fmla="*/ 28 w 31"/>
                <a:gd name="T1" fmla="*/ 2 h 7"/>
                <a:gd name="T2" fmla="*/ 3 w 31"/>
                <a:gd name="T3" fmla="*/ 3 h 7"/>
                <a:gd name="T4" fmla="*/ 5 w 31"/>
                <a:gd name="T5" fmla="*/ 7 h 7"/>
                <a:gd name="T6" fmla="*/ 27 w 31"/>
                <a:gd name="T7" fmla="*/ 6 h 7"/>
                <a:gd name="T8" fmla="*/ 28 w 31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8" y="2"/>
                  </a:moveTo>
                  <a:cubicBezTo>
                    <a:pt x="20" y="0"/>
                    <a:pt x="11" y="1"/>
                    <a:pt x="3" y="3"/>
                  </a:cubicBezTo>
                  <a:cubicBezTo>
                    <a:pt x="0" y="3"/>
                    <a:pt x="2" y="7"/>
                    <a:pt x="5" y="7"/>
                  </a:cubicBezTo>
                  <a:cubicBezTo>
                    <a:pt x="12" y="6"/>
                    <a:pt x="19" y="4"/>
                    <a:pt x="27" y="6"/>
                  </a:cubicBezTo>
                  <a:cubicBezTo>
                    <a:pt x="29" y="7"/>
                    <a:pt x="31" y="2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61" name="Freeform 73"/>
            <p:cNvSpPr/>
            <p:nvPr/>
          </p:nvSpPr>
          <p:spPr bwMode="auto">
            <a:xfrm>
              <a:off x="4912" y="4097"/>
              <a:ext cx="84" cy="18"/>
            </a:xfrm>
            <a:custGeom>
              <a:avLst/>
              <a:gdLst>
                <a:gd name="T0" fmla="*/ 21 w 24"/>
                <a:gd name="T1" fmla="*/ 1 h 6"/>
                <a:gd name="T2" fmla="*/ 4 w 24"/>
                <a:gd name="T3" fmla="*/ 1 h 6"/>
                <a:gd name="T4" fmla="*/ 3 w 24"/>
                <a:gd name="T5" fmla="*/ 5 h 6"/>
                <a:gd name="T6" fmla="*/ 21 w 24"/>
                <a:gd name="T7" fmla="*/ 5 h 6"/>
                <a:gd name="T8" fmla="*/ 21 w 24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21" y="1"/>
                  </a:moveTo>
                  <a:cubicBezTo>
                    <a:pt x="16" y="1"/>
                    <a:pt x="10" y="2"/>
                    <a:pt x="4" y="1"/>
                  </a:cubicBezTo>
                  <a:cubicBezTo>
                    <a:pt x="1" y="0"/>
                    <a:pt x="0" y="5"/>
                    <a:pt x="3" y="5"/>
                  </a:cubicBezTo>
                  <a:cubicBezTo>
                    <a:pt x="9" y="6"/>
                    <a:pt x="15" y="5"/>
                    <a:pt x="21" y="5"/>
                  </a:cubicBezTo>
                  <a:cubicBezTo>
                    <a:pt x="24" y="5"/>
                    <a:pt x="24" y="1"/>
                    <a:pt x="21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62" name="Freeform 74"/>
            <p:cNvSpPr/>
            <p:nvPr/>
          </p:nvSpPr>
          <p:spPr bwMode="auto">
            <a:xfrm>
              <a:off x="5060" y="4100"/>
              <a:ext cx="92" cy="18"/>
            </a:xfrm>
            <a:custGeom>
              <a:avLst/>
              <a:gdLst>
                <a:gd name="T0" fmla="*/ 23 w 26"/>
                <a:gd name="T1" fmla="*/ 1 h 6"/>
                <a:gd name="T2" fmla="*/ 3 w 26"/>
                <a:gd name="T3" fmla="*/ 0 h 6"/>
                <a:gd name="T4" fmla="*/ 3 w 26"/>
                <a:gd name="T5" fmla="*/ 4 h 6"/>
                <a:gd name="T6" fmla="*/ 22 w 26"/>
                <a:gd name="T7" fmla="*/ 5 h 6"/>
                <a:gd name="T8" fmla="*/ 23 w 26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23" y="1"/>
                  </a:moveTo>
                  <a:cubicBezTo>
                    <a:pt x="16" y="0"/>
                    <a:pt x="9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9" y="4"/>
                    <a:pt x="16" y="4"/>
                    <a:pt x="22" y="5"/>
                  </a:cubicBezTo>
                  <a:cubicBezTo>
                    <a:pt x="25" y="6"/>
                    <a:pt x="26" y="1"/>
                    <a:pt x="23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63" name="Freeform 75"/>
            <p:cNvSpPr/>
            <p:nvPr/>
          </p:nvSpPr>
          <p:spPr bwMode="auto">
            <a:xfrm>
              <a:off x="5190" y="4094"/>
              <a:ext cx="103" cy="18"/>
            </a:xfrm>
            <a:custGeom>
              <a:avLst/>
              <a:gdLst>
                <a:gd name="T0" fmla="*/ 26 w 29"/>
                <a:gd name="T1" fmla="*/ 1 h 6"/>
                <a:gd name="T2" fmla="*/ 2 w 29"/>
                <a:gd name="T3" fmla="*/ 2 h 6"/>
                <a:gd name="T4" fmla="*/ 2 w 29"/>
                <a:gd name="T5" fmla="*/ 6 h 6"/>
                <a:gd name="T6" fmla="*/ 26 w 29"/>
                <a:gd name="T7" fmla="*/ 5 h 6"/>
                <a:gd name="T8" fmla="*/ 26 w 29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6" y="1"/>
                  </a:moveTo>
                  <a:cubicBezTo>
                    <a:pt x="18" y="2"/>
                    <a:pt x="10" y="2"/>
                    <a:pt x="2" y="2"/>
                  </a:cubicBezTo>
                  <a:cubicBezTo>
                    <a:pt x="0" y="2"/>
                    <a:pt x="0" y="6"/>
                    <a:pt x="2" y="6"/>
                  </a:cubicBezTo>
                  <a:cubicBezTo>
                    <a:pt x="10" y="6"/>
                    <a:pt x="18" y="6"/>
                    <a:pt x="26" y="5"/>
                  </a:cubicBezTo>
                  <a:cubicBezTo>
                    <a:pt x="29" y="5"/>
                    <a:pt x="29" y="0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64" name="Freeform 76"/>
            <p:cNvSpPr/>
            <p:nvPr/>
          </p:nvSpPr>
          <p:spPr bwMode="auto">
            <a:xfrm>
              <a:off x="5339" y="4092"/>
              <a:ext cx="116" cy="20"/>
            </a:xfrm>
            <a:custGeom>
              <a:avLst/>
              <a:gdLst>
                <a:gd name="T0" fmla="*/ 30 w 33"/>
                <a:gd name="T1" fmla="*/ 2 h 7"/>
                <a:gd name="T2" fmla="*/ 3 w 33"/>
                <a:gd name="T3" fmla="*/ 0 h 7"/>
                <a:gd name="T4" fmla="*/ 3 w 33"/>
                <a:gd name="T5" fmla="*/ 0 h 7"/>
                <a:gd name="T6" fmla="*/ 3 w 33"/>
                <a:gd name="T7" fmla="*/ 0 h 7"/>
                <a:gd name="T8" fmla="*/ 3 w 33"/>
                <a:gd name="T9" fmla="*/ 5 h 7"/>
                <a:gd name="T10" fmla="*/ 28 w 33"/>
                <a:gd name="T11" fmla="*/ 6 h 7"/>
                <a:gd name="T12" fmla="*/ 30 w 33"/>
                <a:gd name="T13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7">
                  <a:moveTo>
                    <a:pt x="30" y="2"/>
                  </a:moveTo>
                  <a:cubicBezTo>
                    <a:pt x="21" y="0"/>
                    <a:pt x="12" y="1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11" y="6"/>
                    <a:pt x="20" y="4"/>
                    <a:pt x="28" y="6"/>
                  </a:cubicBezTo>
                  <a:cubicBezTo>
                    <a:pt x="31" y="7"/>
                    <a:pt x="33" y="2"/>
                    <a:pt x="30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65" name="Freeform 77"/>
            <p:cNvSpPr/>
            <p:nvPr/>
          </p:nvSpPr>
          <p:spPr bwMode="auto">
            <a:xfrm>
              <a:off x="5480" y="4089"/>
              <a:ext cx="102" cy="14"/>
            </a:xfrm>
            <a:custGeom>
              <a:avLst/>
              <a:gdLst>
                <a:gd name="T0" fmla="*/ 26 w 29"/>
                <a:gd name="T1" fmla="*/ 0 h 5"/>
                <a:gd name="T2" fmla="*/ 3 w 29"/>
                <a:gd name="T3" fmla="*/ 0 h 5"/>
                <a:gd name="T4" fmla="*/ 3 w 29"/>
                <a:gd name="T5" fmla="*/ 5 h 5"/>
                <a:gd name="T6" fmla="*/ 26 w 29"/>
                <a:gd name="T7" fmla="*/ 5 h 5"/>
                <a:gd name="T8" fmla="*/ 26 w 29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5">
                  <a:moveTo>
                    <a:pt x="26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9" y="5"/>
                    <a:pt x="29" y="0"/>
                    <a:pt x="26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66" name="Freeform 78"/>
            <p:cNvSpPr/>
            <p:nvPr/>
          </p:nvSpPr>
          <p:spPr bwMode="auto">
            <a:xfrm>
              <a:off x="5600" y="4089"/>
              <a:ext cx="98" cy="23"/>
            </a:xfrm>
            <a:custGeom>
              <a:avLst/>
              <a:gdLst>
                <a:gd name="T0" fmla="*/ 24 w 28"/>
                <a:gd name="T1" fmla="*/ 2 h 8"/>
                <a:gd name="T2" fmla="*/ 4 w 28"/>
                <a:gd name="T3" fmla="*/ 0 h 8"/>
                <a:gd name="T4" fmla="*/ 3 w 28"/>
                <a:gd name="T5" fmla="*/ 5 h 8"/>
                <a:gd name="T6" fmla="*/ 25 w 28"/>
                <a:gd name="T7" fmla="*/ 6 h 8"/>
                <a:gd name="T8" fmla="*/ 24 w 28"/>
                <a:gd name="T9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24" y="2"/>
                  </a:moveTo>
                  <a:cubicBezTo>
                    <a:pt x="17" y="3"/>
                    <a:pt x="11" y="3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ubicBezTo>
                    <a:pt x="10" y="7"/>
                    <a:pt x="18" y="8"/>
                    <a:pt x="25" y="6"/>
                  </a:cubicBezTo>
                  <a:cubicBezTo>
                    <a:pt x="28" y="5"/>
                    <a:pt x="27" y="1"/>
                    <a:pt x="24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67" name="Freeform 79"/>
            <p:cNvSpPr/>
            <p:nvPr/>
          </p:nvSpPr>
          <p:spPr bwMode="auto">
            <a:xfrm>
              <a:off x="5727" y="4103"/>
              <a:ext cx="98" cy="18"/>
            </a:xfrm>
            <a:custGeom>
              <a:avLst/>
              <a:gdLst>
                <a:gd name="T0" fmla="*/ 26 w 28"/>
                <a:gd name="T1" fmla="*/ 1 h 6"/>
                <a:gd name="T2" fmla="*/ 3 w 28"/>
                <a:gd name="T3" fmla="*/ 0 h 6"/>
                <a:gd name="T4" fmla="*/ 3 w 28"/>
                <a:gd name="T5" fmla="*/ 4 h 6"/>
                <a:gd name="T6" fmla="*/ 26 w 28"/>
                <a:gd name="T7" fmla="*/ 5 h 6"/>
                <a:gd name="T8" fmla="*/ 26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6" y="1"/>
                  </a:moveTo>
                  <a:cubicBezTo>
                    <a:pt x="18" y="0"/>
                    <a:pt x="11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11" y="4"/>
                    <a:pt x="18" y="4"/>
                    <a:pt x="26" y="5"/>
                  </a:cubicBezTo>
                  <a:cubicBezTo>
                    <a:pt x="28" y="6"/>
                    <a:pt x="28" y="1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68" name="Freeform 80"/>
            <p:cNvSpPr/>
            <p:nvPr/>
          </p:nvSpPr>
          <p:spPr bwMode="auto">
            <a:xfrm>
              <a:off x="5850" y="4092"/>
              <a:ext cx="109" cy="20"/>
            </a:xfrm>
            <a:custGeom>
              <a:avLst/>
              <a:gdLst>
                <a:gd name="T0" fmla="*/ 27 w 31"/>
                <a:gd name="T1" fmla="*/ 1 h 7"/>
                <a:gd name="T2" fmla="*/ 3 w 31"/>
                <a:gd name="T3" fmla="*/ 3 h 7"/>
                <a:gd name="T4" fmla="*/ 3 w 31"/>
                <a:gd name="T5" fmla="*/ 7 h 7"/>
                <a:gd name="T6" fmla="*/ 28 w 31"/>
                <a:gd name="T7" fmla="*/ 5 h 7"/>
                <a:gd name="T8" fmla="*/ 27 w 31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7" y="1"/>
                  </a:moveTo>
                  <a:cubicBezTo>
                    <a:pt x="19" y="2"/>
                    <a:pt x="11" y="3"/>
                    <a:pt x="3" y="3"/>
                  </a:cubicBezTo>
                  <a:cubicBezTo>
                    <a:pt x="0" y="3"/>
                    <a:pt x="0" y="7"/>
                    <a:pt x="3" y="7"/>
                  </a:cubicBezTo>
                  <a:cubicBezTo>
                    <a:pt x="11" y="7"/>
                    <a:pt x="20" y="6"/>
                    <a:pt x="28" y="5"/>
                  </a:cubicBezTo>
                  <a:cubicBezTo>
                    <a:pt x="31" y="4"/>
                    <a:pt x="30" y="0"/>
                    <a:pt x="27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69" name="Freeform 81"/>
            <p:cNvSpPr/>
            <p:nvPr/>
          </p:nvSpPr>
          <p:spPr bwMode="auto">
            <a:xfrm>
              <a:off x="5988" y="4097"/>
              <a:ext cx="102" cy="18"/>
            </a:xfrm>
            <a:custGeom>
              <a:avLst/>
              <a:gdLst>
                <a:gd name="T0" fmla="*/ 26 w 29"/>
                <a:gd name="T1" fmla="*/ 2 h 6"/>
                <a:gd name="T2" fmla="*/ 3 w 29"/>
                <a:gd name="T3" fmla="*/ 1 h 6"/>
                <a:gd name="T4" fmla="*/ 3 w 29"/>
                <a:gd name="T5" fmla="*/ 5 h 6"/>
                <a:gd name="T6" fmla="*/ 26 w 29"/>
                <a:gd name="T7" fmla="*/ 6 h 6"/>
                <a:gd name="T8" fmla="*/ 26 w 29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6" y="2"/>
                  </a:moveTo>
                  <a:cubicBezTo>
                    <a:pt x="19" y="1"/>
                    <a:pt x="11" y="0"/>
                    <a:pt x="3" y="1"/>
                  </a:cubicBezTo>
                  <a:cubicBezTo>
                    <a:pt x="0" y="1"/>
                    <a:pt x="0" y="5"/>
                    <a:pt x="3" y="5"/>
                  </a:cubicBezTo>
                  <a:cubicBezTo>
                    <a:pt x="11" y="4"/>
                    <a:pt x="19" y="6"/>
                    <a:pt x="26" y="6"/>
                  </a:cubicBezTo>
                  <a:cubicBezTo>
                    <a:pt x="29" y="6"/>
                    <a:pt x="29" y="2"/>
                    <a:pt x="26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70" name="Freeform 82"/>
            <p:cNvSpPr/>
            <p:nvPr/>
          </p:nvSpPr>
          <p:spPr bwMode="auto">
            <a:xfrm>
              <a:off x="6136" y="4100"/>
              <a:ext cx="102" cy="18"/>
            </a:xfrm>
            <a:custGeom>
              <a:avLst/>
              <a:gdLst>
                <a:gd name="T0" fmla="*/ 27 w 29"/>
                <a:gd name="T1" fmla="*/ 0 h 6"/>
                <a:gd name="T2" fmla="*/ 3 w 29"/>
                <a:gd name="T3" fmla="*/ 1 h 6"/>
                <a:gd name="T4" fmla="*/ 3 w 29"/>
                <a:gd name="T5" fmla="*/ 5 h 6"/>
                <a:gd name="T6" fmla="*/ 27 w 29"/>
                <a:gd name="T7" fmla="*/ 4 h 6"/>
                <a:gd name="T8" fmla="*/ 27 w 29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7" y="0"/>
                  </a:moveTo>
                  <a:cubicBezTo>
                    <a:pt x="19" y="0"/>
                    <a:pt x="11" y="0"/>
                    <a:pt x="3" y="1"/>
                  </a:cubicBezTo>
                  <a:cubicBezTo>
                    <a:pt x="0" y="1"/>
                    <a:pt x="0" y="6"/>
                    <a:pt x="3" y="5"/>
                  </a:cubicBezTo>
                  <a:cubicBezTo>
                    <a:pt x="11" y="4"/>
                    <a:pt x="19" y="4"/>
                    <a:pt x="27" y="4"/>
                  </a:cubicBezTo>
                  <a:cubicBezTo>
                    <a:pt x="29" y="4"/>
                    <a:pt x="29" y="0"/>
                    <a:pt x="27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71" name="Freeform 83"/>
            <p:cNvSpPr/>
            <p:nvPr/>
          </p:nvSpPr>
          <p:spPr bwMode="auto">
            <a:xfrm>
              <a:off x="6298" y="4100"/>
              <a:ext cx="92" cy="18"/>
            </a:xfrm>
            <a:custGeom>
              <a:avLst/>
              <a:gdLst>
                <a:gd name="T0" fmla="*/ 23 w 26"/>
                <a:gd name="T1" fmla="*/ 2 h 6"/>
                <a:gd name="T2" fmla="*/ 4 w 26"/>
                <a:gd name="T3" fmla="*/ 1 h 6"/>
                <a:gd name="T4" fmla="*/ 3 w 26"/>
                <a:gd name="T5" fmla="*/ 5 h 6"/>
                <a:gd name="T6" fmla="*/ 23 w 26"/>
                <a:gd name="T7" fmla="*/ 6 h 6"/>
                <a:gd name="T8" fmla="*/ 23 w 26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23" y="2"/>
                  </a:moveTo>
                  <a:cubicBezTo>
                    <a:pt x="17" y="2"/>
                    <a:pt x="10" y="2"/>
                    <a:pt x="4" y="1"/>
                  </a:cubicBezTo>
                  <a:cubicBezTo>
                    <a:pt x="1" y="0"/>
                    <a:pt x="0" y="5"/>
                    <a:pt x="3" y="5"/>
                  </a:cubicBezTo>
                  <a:cubicBezTo>
                    <a:pt x="10" y="6"/>
                    <a:pt x="16" y="6"/>
                    <a:pt x="23" y="6"/>
                  </a:cubicBezTo>
                  <a:cubicBezTo>
                    <a:pt x="26" y="6"/>
                    <a:pt x="26" y="2"/>
                    <a:pt x="23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72" name="Freeform 84"/>
            <p:cNvSpPr/>
            <p:nvPr/>
          </p:nvSpPr>
          <p:spPr bwMode="auto">
            <a:xfrm>
              <a:off x="6428" y="4103"/>
              <a:ext cx="99" cy="18"/>
            </a:xfrm>
            <a:custGeom>
              <a:avLst/>
              <a:gdLst>
                <a:gd name="T0" fmla="*/ 25 w 28"/>
                <a:gd name="T1" fmla="*/ 1 h 6"/>
                <a:gd name="T2" fmla="*/ 3 w 28"/>
                <a:gd name="T3" fmla="*/ 1 h 6"/>
                <a:gd name="T4" fmla="*/ 3 w 28"/>
                <a:gd name="T5" fmla="*/ 5 h 6"/>
                <a:gd name="T6" fmla="*/ 25 w 28"/>
                <a:gd name="T7" fmla="*/ 5 h 6"/>
                <a:gd name="T8" fmla="*/ 25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5" y="1"/>
                  </a:moveTo>
                  <a:cubicBezTo>
                    <a:pt x="17" y="1"/>
                    <a:pt x="10" y="2"/>
                    <a:pt x="3" y="1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10" y="6"/>
                    <a:pt x="17" y="5"/>
                    <a:pt x="25" y="5"/>
                  </a:cubicBezTo>
                  <a:cubicBezTo>
                    <a:pt x="28" y="5"/>
                    <a:pt x="28" y="1"/>
                    <a:pt x="25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73" name="Freeform 85"/>
            <p:cNvSpPr/>
            <p:nvPr/>
          </p:nvSpPr>
          <p:spPr bwMode="auto">
            <a:xfrm>
              <a:off x="6545" y="4103"/>
              <a:ext cx="92" cy="21"/>
            </a:xfrm>
            <a:custGeom>
              <a:avLst/>
              <a:gdLst>
                <a:gd name="T0" fmla="*/ 22 w 26"/>
                <a:gd name="T1" fmla="*/ 1 h 7"/>
                <a:gd name="T2" fmla="*/ 4 w 26"/>
                <a:gd name="T3" fmla="*/ 1 h 7"/>
                <a:gd name="T4" fmla="*/ 3 w 26"/>
                <a:gd name="T5" fmla="*/ 5 h 7"/>
                <a:gd name="T6" fmla="*/ 23 w 26"/>
                <a:gd name="T7" fmla="*/ 5 h 7"/>
                <a:gd name="T8" fmla="*/ 22 w 26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">
                  <a:moveTo>
                    <a:pt x="22" y="1"/>
                  </a:moveTo>
                  <a:cubicBezTo>
                    <a:pt x="16" y="2"/>
                    <a:pt x="10" y="3"/>
                    <a:pt x="4" y="1"/>
                  </a:cubicBezTo>
                  <a:cubicBezTo>
                    <a:pt x="1" y="0"/>
                    <a:pt x="0" y="4"/>
                    <a:pt x="3" y="5"/>
                  </a:cubicBezTo>
                  <a:cubicBezTo>
                    <a:pt x="9" y="7"/>
                    <a:pt x="16" y="6"/>
                    <a:pt x="23" y="5"/>
                  </a:cubicBezTo>
                  <a:cubicBezTo>
                    <a:pt x="26" y="5"/>
                    <a:pt x="25" y="0"/>
                    <a:pt x="22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74" name="Freeform 86"/>
            <p:cNvSpPr/>
            <p:nvPr/>
          </p:nvSpPr>
          <p:spPr bwMode="auto">
            <a:xfrm>
              <a:off x="6682" y="4103"/>
              <a:ext cx="110" cy="18"/>
            </a:xfrm>
            <a:custGeom>
              <a:avLst/>
              <a:gdLst>
                <a:gd name="T0" fmla="*/ 28 w 31"/>
                <a:gd name="T1" fmla="*/ 2 h 6"/>
                <a:gd name="T2" fmla="*/ 3 w 31"/>
                <a:gd name="T3" fmla="*/ 1 h 6"/>
                <a:gd name="T4" fmla="*/ 3 w 31"/>
                <a:gd name="T5" fmla="*/ 5 h 6"/>
                <a:gd name="T6" fmla="*/ 28 w 31"/>
                <a:gd name="T7" fmla="*/ 6 h 6"/>
                <a:gd name="T8" fmla="*/ 28 w 31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">
                  <a:moveTo>
                    <a:pt x="28" y="2"/>
                  </a:moveTo>
                  <a:cubicBezTo>
                    <a:pt x="19" y="2"/>
                    <a:pt x="11" y="2"/>
                    <a:pt x="3" y="1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11" y="6"/>
                    <a:pt x="19" y="6"/>
                    <a:pt x="28" y="6"/>
                  </a:cubicBezTo>
                  <a:cubicBezTo>
                    <a:pt x="31" y="6"/>
                    <a:pt x="31" y="2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75" name="Freeform 87"/>
            <p:cNvSpPr/>
            <p:nvPr/>
          </p:nvSpPr>
          <p:spPr bwMode="auto">
            <a:xfrm>
              <a:off x="6820" y="4103"/>
              <a:ext cx="106" cy="21"/>
            </a:xfrm>
            <a:custGeom>
              <a:avLst/>
              <a:gdLst>
                <a:gd name="T0" fmla="*/ 27 w 30"/>
                <a:gd name="T1" fmla="*/ 2 h 7"/>
                <a:gd name="T2" fmla="*/ 3 w 30"/>
                <a:gd name="T3" fmla="*/ 1 h 7"/>
                <a:gd name="T4" fmla="*/ 3 w 30"/>
                <a:gd name="T5" fmla="*/ 5 h 7"/>
                <a:gd name="T6" fmla="*/ 26 w 30"/>
                <a:gd name="T7" fmla="*/ 6 h 7"/>
                <a:gd name="T8" fmla="*/ 27 w 30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7">
                  <a:moveTo>
                    <a:pt x="27" y="2"/>
                  </a:move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5"/>
                    <a:pt x="3" y="5"/>
                  </a:cubicBezTo>
                  <a:cubicBezTo>
                    <a:pt x="11" y="5"/>
                    <a:pt x="19" y="4"/>
                    <a:pt x="26" y="6"/>
                  </a:cubicBezTo>
                  <a:cubicBezTo>
                    <a:pt x="29" y="7"/>
                    <a:pt x="30" y="3"/>
                    <a:pt x="27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76" name="Freeform 88"/>
            <p:cNvSpPr/>
            <p:nvPr/>
          </p:nvSpPr>
          <p:spPr bwMode="auto">
            <a:xfrm>
              <a:off x="6961" y="4106"/>
              <a:ext cx="92" cy="18"/>
            </a:xfrm>
            <a:custGeom>
              <a:avLst/>
              <a:gdLst>
                <a:gd name="T0" fmla="*/ 23 w 26"/>
                <a:gd name="T1" fmla="*/ 2 h 6"/>
                <a:gd name="T2" fmla="*/ 4 w 26"/>
                <a:gd name="T3" fmla="*/ 1 h 6"/>
                <a:gd name="T4" fmla="*/ 3 w 26"/>
                <a:gd name="T5" fmla="*/ 5 h 6"/>
                <a:gd name="T6" fmla="*/ 23 w 26"/>
                <a:gd name="T7" fmla="*/ 6 h 6"/>
                <a:gd name="T8" fmla="*/ 23 w 26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23" y="2"/>
                  </a:moveTo>
                  <a:cubicBezTo>
                    <a:pt x="17" y="2"/>
                    <a:pt x="10" y="2"/>
                    <a:pt x="4" y="1"/>
                  </a:cubicBezTo>
                  <a:cubicBezTo>
                    <a:pt x="1" y="0"/>
                    <a:pt x="0" y="5"/>
                    <a:pt x="3" y="5"/>
                  </a:cubicBezTo>
                  <a:cubicBezTo>
                    <a:pt x="10" y="6"/>
                    <a:pt x="17" y="6"/>
                    <a:pt x="23" y="6"/>
                  </a:cubicBezTo>
                  <a:cubicBezTo>
                    <a:pt x="26" y="6"/>
                    <a:pt x="26" y="2"/>
                    <a:pt x="23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77" name="Freeform 89"/>
            <p:cNvSpPr/>
            <p:nvPr/>
          </p:nvSpPr>
          <p:spPr bwMode="auto">
            <a:xfrm>
              <a:off x="7081" y="4106"/>
              <a:ext cx="113" cy="24"/>
            </a:xfrm>
            <a:custGeom>
              <a:avLst/>
              <a:gdLst>
                <a:gd name="T0" fmla="*/ 28 w 32"/>
                <a:gd name="T1" fmla="*/ 1 h 8"/>
                <a:gd name="T2" fmla="*/ 3 w 32"/>
                <a:gd name="T3" fmla="*/ 2 h 8"/>
                <a:gd name="T4" fmla="*/ 3 w 32"/>
                <a:gd name="T5" fmla="*/ 6 h 8"/>
                <a:gd name="T6" fmla="*/ 29 w 32"/>
                <a:gd name="T7" fmla="*/ 5 h 8"/>
                <a:gd name="T8" fmla="*/ 28 w 32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8">
                  <a:moveTo>
                    <a:pt x="28" y="1"/>
                  </a:moveTo>
                  <a:cubicBezTo>
                    <a:pt x="20" y="3"/>
                    <a:pt x="11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2" y="6"/>
                    <a:pt x="21" y="8"/>
                    <a:pt x="29" y="5"/>
                  </a:cubicBezTo>
                  <a:cubicBezTo>
                    <a:pt x="32" y="4"/>
                    <a:pt x="31" y="0"/>
                    <a:pt x="28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78" name="Freeform 90"/>
            <p:cNvSpPr/>
            <p:nvPr/>
          </p:nvSpPr>
          <p:spPr bwMode="auto">
            <a:xfrm>
              <a:off x="7219" y="4103"/>
              <a:ext cx="95" cy="18"/>
            </a:xfrm>
            <a:custGeom>
              <a:avLst/>
              <a:gdLst>
                <a:gd name="T0" fmla="*/ 23 w 27"/>
                <a:gd name="T1" fmla="*/ 1 h 6"/>
                <a:gd name="T2" fmla="*/ 3 w 27"/>
                <a:gd name="T3" fmla="*/ 2 h 6"/>
                <a:gd name="T4" fmla="*/ 3 w 27"/>
                <a:gd name="T5" fmla="*/ 6 h 6"/>
                <a:gd name="T6" fmla="*/ 24 w 27"/>
                <a:gd name="T7" fmla="*/ 5 h 6"/>
                <a:gd name="T8" fmla="*/ 23 w 27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23" y="1"/>
                  </a:moveTo>
                  <a:cubicBezTo>
                    <a:pt x="16" y="2"/>
                    <a:pt x="10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0" y="6"/>
                    <a:pt x="17" y="6"/>
                    <a:pt x="24" y="5"/>
                  </a:cubicBezTo>
                  <a:cubicBezTo>
                    <a:pt x="27" y="5"/>
                    <a:pt x="25" y="0"/>
                    <a:pt x="23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79" name="Freeform 91"/>
            <p:cNvSpPr/>
            <p:nvPr/>
          </p:nvSpPr>
          <p:spPr bwMode="auto">
            <a:xfrm>
              <a:off x="7321" y="4109"/>
              <a:ext cx="106" cy="15"/>
            </a:xfrm>
            <a:custGeom>
              <a:avLst/>
              <a:gdLst>
                <a:gd name="T0" fmla="*/ 27 w 30"/>
                <a:gd name="T1" fmla="*/ 0 h 5"/>
                <a:gd name="T2" fmla="*/ 3 w 30"/>
                <a:gd name="T3" fmla="*/ 1 h 5"/>
                <a:gd name="T4" fmla="*/ 3 w 30"/>
                <a:gd name="T5" fmla="*/ 5 h 5"/>
                <a:gd name="T6" fmla="*/ 27 w 30"/>
                <a:gd name="T7" fmla="*/ 4 h 5"/>
                <a:gd name="T8" fmla="*/ 27 w 30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5">
                  <a:moveTo>
                    <a:pt x="27" y="0"/>
                  </a:move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5"/>
                    <a:pt x="3" y="5"/>
                  </a:cubicBezTo>
                  <a:cubicBezTo>
                    <a:pt x="11" y="5"/>
                    <a:pt x="19" y="4"/>
                    <a:pt x="27" y="4"/>
                  </a:cubicBezTo>
                  <a:cubicBezTo>
                    <a:pt x="30" y="4"/>
                    <a:pt x="30" y="0"/>
                    <a:pt x="27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80" name="Freeform 92"/>
            <p:cNvSpPr/>
            <p:nvPr/>
          </p:nvSpPr>
          <p:spPr bwMode="auto">
            <a:xfrm>
              <a:off x="7448" y="4077"/>
              <a:ext cx="25" cy="59"/>
            </a:xfrm>
            <a:custGeom>
              <a:avLst/>
              <a:gdLst>
                <a:gd name="T0" fmla="*/ 1 w 7"/>
                <a:gd name="T1" fmla="*/ 7 h 20"/>
                <a:gd name="T2" fmla="*/ 1 w 7"/>
                <a:gd name="T3" fmla="*/ 7 h 20"/>
                <a:gd name="T4" fmla="*/ 2 w 7"/>
                <a:gd name="T5" fmla="*/ 17 h 20"/>
                <a:gd name="T6" fmla="*/ 7 w 7"/>
                <a:gd name="T7" fmla="*/ 17 h 20"/>
                <a:gd name="T8" fmla="*/ 6 w 7"/>
                <a:gd name="T9" fmla="*/ 3 h 20"/>
                <a:gd name="T10" fmla="*/ 2 w 7"/>
                <a:gd name="T11" fmla="*/ 1 h 20"/>
                <a:gd name="T12" fmla="*/ 0 w 7"/>
                <a:gd name="T13" fmla="*/ 3 h 20"/>
                <a:gd name="T14" fmla="*/ 1 w 7"/>
                <a:gd name="T15" fmla="*/ 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" h="20">
                  <a:moveTo>
                    <a:pt x="1" y="7"/>
                  </a:moveTo>
                  <a:cubicBezTo>
                    <a:pt x="1" y="7"/>
                    <a:pt x="1" y="7"/>
                    <a:pt x="1" y="7"/>
                  </a:cubicBezTo>
                  <a:cubicBezTo>
                    <a:pt x="2" y="10"/>
                    <a:pt x="2" y="14"/>
                    <a:pt x="2" y="17"/>
                  </a:cubicBezTo>
                  <a:cubicBezTo>
                    <a:pt x="2" y="20"/>
                    <a:pt x="7" y="20"/>
                    <a:pt x="7" y="17"/>
                  </a:cubicBezTo>
                  <a:cubicBezTo>
                    <a:pt x="7" y="13"/>
                    <a:pt x="6" y="8"/>
                    <a:pt x="6" y="3"/>
                  </a:cubicBezTo>
                  <a:cubicBezTo>
                    <a:pt x="6" y="1"/>
                    <a:pt x="4" y="0"/>
                    <a:pt x="2" y="1"/>
                  </a:cubicBezTo>
                  <a:cubicBezTo>
                    <a:pt x="1" y="2"/>
                    <a:pt x="1" y="2"/>
                    <a:pt x="0" y="3"/>
                  </a:cubicBezTo>
                  <a:cubicBezTo>
                    <a:pt x="0" y="4"/>
                    <a:pt x="1" y="5"/>
                    <a:pt x="1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81" name="Freeform 93"/>
            <p:cNvSpPr/>
            <p:nvPr/>
          </p:nvSpPr>
          <p:spPr bwMode="auto">
            <a:xfrm>
              <a:off x="7444" y="3994"/>
              <a:ext cx="22" cy="65"/>
            </a:xfrm>
            <a:custGeom>
              <a:avLst/>
              <a:gdLst>
                <a:gd name="T0" fmla="*/ 1 w 6"/>
                <a:gd name="T1" fmla="*/ 19 h 22"/>
                <a:gd name="T2" fmla="*/ 6 w 6"/>
                <a:gd name="T3" fmla="*/ 19 h 22"/>
                <a:gd name="T4" fmla="*/ 5 w 6"/>
                <a:gd name="T5" fmla="*/ 3 h 22"/>
                <a:gd name="T6" fmla="*/ 0 w 6"/>
                <a:gd name="T7" fmla="*/ 3 h 22"/>
                <a:gd name="T8" fmla="*/ 1 w 6"/>
                <a:gd name="T9" fmla="*/ 1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2">
                  <a:moveTo>
                    <a:pt x="1" y="19"/>
                  </a:moveTo>
                  <a:cubicBezTo>
                    <a:pt x="1" y="22"/>
                    <a:pt x="6" y="22"/>
                    <a:pt x="6" y="19"/>
                  </a:cubicBezTo>
                  <a:cubicBezTo>
                    <a:pt x="6" y="14"/>
                    <a:pt x="5" y="9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1" y="9"/>
                    <a:pt x="1" y="14"/>
                    <a:pt x="1" y="1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82" name="Freeform 94"/>
            <p:cNvSpPr/>
            <p:nvPr/>
          </p:nvSpPr>
          <p:spPr bwMode="auto">
            <a:xfrm>
              <a:off x="7444" y="3910"/>
              <a:ext cx="18" cy="63"/>
            </a:xfrm>
            <a:custGeom>
              <a:avLst/>
              <a:gdLst>
                <a:gd name="T0" fmla="*/ 0 w 5"/>
                <a:gd name="T1" fmla="*/ 5 h 21"/>
                <a:gd name="T2" fmla="*/ 1 w 5"/>
                <a:gd name="T3" fmla="*/ 6 h 21"/>
                <a:gd name="T4" fmla="*/ 0 w 5"/>
                <a:gd name="T5" fmla="*/ 11 h 21"/>
                <a:gd name="T6" fmla="*/ 0 w 5"/>
                <a:gd name="T7" fmla="*/ 15 h 21"/>
                <a:gd name="T8" fmla="*/ 0 w 5"/>
                <a:gd name="T9" fmla="*/ 17 h 21"/>
                <a:gd name="T10" fmla="*/ 0 w 5"/>
                <a:gd name="T11" fmla="*/ 17 h 21"/>
                <a:gd name="T12" fmla="*/ 0 w 5"/>
                <a:gd name="T13" fmla="*/ 18 h 21"/>
                <a:gd name="T14" fmla="*/ 0 w 5"/>
                <a:gd name="T15" fmla="*/ 19 h 21"/>
                <a:gd name="T16" fmla="*/ 5 w 5"/>
                <a:gd name="T17" fmla="*/ 18 h 21"/>
                <a:gd name="T18" fmla="*/ 5 w 5"/>
                <a:gd name="T19" fmla="*/ 7 h 21"/>
                <a:gd name="T20" fmla="*/ 5 w 5"/>
                <a:gd name="T21" fmla="*/ 2 h 21"/>
                <a:gd name="T22" fmla="*/ 0 w 5"/>
                <a:gd name="T23" fmla="*/ 3 h 21"/>
                <a:gd name="T24" fmla="*/ 0 w 5"/>
                <a:gd name="T25" fmla="*/ 5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21">
                  <a:moveTo>
                    <a:pt x="0" y="5"/>
                  </a:moveTo>
                  <a:cubicBezTo>
                    <a:pt x="0" y="5"/>
                    <a:pt x="1" y="6"/>
                    <a:pt x="1" y="6"/>
                  </a:cubicBezTo>
                  <a:cubicBezTo>
                    <a:pt x="1" y="8"/>
                    <a:pt x="0" y="9"/>
                    <a:pt x="0" y="11"/>
                  </a:cubicBezTo>
                  <a:cubicBezTo>
                    <a:pt x="0" y="12"/>
                    <a:pt x="0" y="14"/>
                    <a:pt x="0" y="15"/>
                  </a:cubicBezTo>
                  <a:cubicBezTo>
                    <a:pt x="0" y="16"/>
                    <a:pt x="0" y="16"/>
                    <a:pt x="0" y="17"/>
                  </a:cubicBezTo>
                  <a:cubicBezTo>
                    <a:pt x="0" y="17"/>
                    <a:pt x="0" y="18"/>
                    <a:pt x="0" y="17"/>
                  </a:cubicBezTo>
                  <a:cubicBezTo>
                    <a:pt x="0" y="17"/>
                    <a:pt x="0" y="17"/>
                    <a:pt x="0" y="18"/>
                  </a:cubicBezTo>
                  <a:cubicBezTo>
                    <a:pt x="0" y="18"/>
                    <a:pt x="0" y="18"/>
                    <a:pt x="0" y="19"/>
                  </a:cubicBezTo>
                  <a:cubicBezTo>
                    <a:pt x="1" y="21"/>
                    <a:pt x="4" y="20"/>
                    <a:pt x="5" y="18"/>
                  </a:cubicBezTo>
                  <a:cubicBezTo>
                    <a:pt x="5" y="15"/>
                    <a:pt x="5" y="11"/>
                    <a:pt x="5" y="7"/>
                  </a:cubicBezTo>
                  <a:cubicBezTo>
                    <a:pt x="5" y="6"/>
                    <a:pt x="5" y="3"/>
                    <a:pt x="5" y="2"/>
                  </a:cubicBezTo>
                  <a:cubicBezTo>
                    <a:pt x="3" y="0"/>
                    <a:pt x="1" y="1"/>
                    <a:pt x="0" y="3"/>
                  </a:cubicBezTo>
                  <a:cubicBezTo>
                    <a:pt x="0" y="4"/>
                    <a:pt x="0" y="5"/>
                    <a:pt x="0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83" name="Freeform 95"/>
            <p:cNvSpPr/>
            <p:nvPr/>
          </p:nvSpPr>
          <p:spPr bwMode="auto">
            <a:xfrm>
              <a:off x="7444" y="3827"/>
              <a:ext cx="18" cy="69"/>
            </a:xfrm>
            <a:custGeom>
              <a:avLst/>
              <a:gdLst>
                <a:gd name="T0" fmla="*/ 5 w 5"/>
                <a:gd name="T1" fmla="*/ 20 h 23"/>
                <a:gd name="T2" fmla="*/ 5 w 5"/>
                <a:gd name="T3" fmla="*/ 3 h 23"/>
                <a:gd name="T4" fmla="*/ 0 w 5"/>
                <a:gd name="T5" fmla="*/ 3 h 23"/>
                <a:gd name="T6" fmla="*/ 0 w 5"/>
                <a:gd name="T7" fmla="*/ 20 h 23"/>
                <a:gd name="T8" fmla="*/ 5 w 5"/>
                <a:gd name="T9" fmla="*/ 2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23">
                  <a:moveTo>
                    <a:pt x="5" y="20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3"/>
                    <a:pt x="5" y="23"/>
                    <a:pt x="5" y="2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84" name="Freeform 96"/>
            <p:cNvSpPr/>
            <p:nvPr/>
          </p:nvSpPr>
          <p:spPr bwMode="auto">
            <a:xfrm>
              <a:off x="7448" y="3747"/>
              <a:ext cx="18" cy="57"/>
            </a:xfrm>
            <a:custGeom>
              <a:avLst/>
              <a:gdLst>
                <a:gd name="T0" fmla="*/ 5 w 5"/>
                <a:gd name="T1" fmla="*/ 16 h 19"/>
                <a:gd name="T2" fmla="*/ 5 w 5"/>
                <a:gd name="T3" fmla="*/ 3 h 19"/>
                <a:gd name="T4" fmla="*/ 0 w 5"/>
                <a:gd name="T5" fmla="*/ 3 h 19"/>
                <a:gd name="T6" fmla="*/ 0 w 5"/>
                <a:gd name="T7" fmla="*/ 16 h 19"/>
                <a:gd name="T8" fmla="*/ 5 w 5"/>
                <a:gd name="T9" fmla="*/ 16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9">
                  <a:moveTo>
                    <a:pt x="5" y="16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9"/>
                    <a:pt x="5" y="19"/>
                    <a:pt x="5" y="1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85" name="Freeform 97"/>
            <p:cNvSpPr/>
            <p:nvPr/>
          </p:nvSpPr>
          <p:spPr bwMode="auto">
            <a:xfrm>
              <a:off x="7448" y="3658"/>
              <a:ext cx="18" cy="63"/>
            </a:xfrm>
            <a:custGeom>
              <a:avLst/>
              <a:gdLst>
                <a:gd name="T0" fmla="*/ 5 w 5"/>
                <a:gd name="T1" fmla="*/ 18 h 21"/>
                <a:gd name="T2" fmla="*/ 5 w 5"/>
                <a:gd name="T3" fmla="*/ 2 h 21"/>
                <a:gd name="T4" fmla="*/ 0 w 5"/>
                <a:gd name="T5" fmla="*/ 2 h 21"/>
                <a:gd name="T6" fmla="*/ 0 w 5"/>
                <a:gd name="T7" fmla="*/ 18 h 21"/>
                <a:gd name="T8" fmla="*/ 5 w 5"/>
                <a:gd name="T9" fmla="*/ 18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21">
                  <a:moveTo>
                    <a:pt x="5" y="18"/>
                  </a:moveTo>
                  <a:cubicBezTo>
                    <a:pt x="5" y="2"/>
                    <a:pt x="5" y="2"/>
                    <a:pt x="5" y="2"/>
                  </a:cubicBezTo>
                  <a:cubicBezTo>
                    <a:pt x="5" y="0"/>
                    <a:pt x="0" y="0"/>
                    <a:pt x="0" y="2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21"/>
                    <a:pt x="5" y="21"/>
                    <a:pt x="5" y="1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86" name="Freeform 98"/>
            <p:cNvSpPr/>
            <p:nvPr/>
          </p:nvSpPr>
          <p:spPr bwMode="auto">
            <a:xfrm>
              <a:off x="7444" y="3557"/>
              <a:ext cx="25" cy="80"/>
            </a:xfrm>
            <a:custGeom>
              <a:avLst/>
              <a:gdLst>
                <a:gd name="T0" fmla="*/ 2 w 7"/>
                <a:gd name="T1" fmla="*/ 24 h 27"/>
                <a:gd name="T2" fmla="*/ 7 w 7"/>
                <a:gd name="T3" fmla="*/ 23 h 27"/>
                <a:gd name="T4" fmla="*/ 5 w 7"/>
                <a:gd name="T5" fmla="*/ 3 h 27"/>
                <a:gd name="T6" fmla="*/ 0 w 7"/>
                <a:gd name="T7" fmla="*/ 4 h 27"/>
                <a:gd name="T8" fmla="*/ 2 w 7"/>
                <a:gd name="T9" fmla="*/ 2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7">
                  <a:moveTo>
                    <a:pt x="2" y="24"/>
                  </a:moveTo>
                  <a:cubicBezTo>
                    <a:pt x="3" y="27"/>
                    <a:pt x="7" y="26"/>
                    <a:pt x="7" y="23"/>
                  </a:cubicBezTo>
                  <a:cubicBezTo>
                    <a:pt x="6" y="17"/>
                    <a:pt x="6" y="10"/>
                    <a:pt x="5" y="3"/>
                  </a:cubicBezTo>
                  <a:cubicBezTo>
                    <a:pt x="4" y="0"/>
                    <a:pt x="0" y="1"/>
                    <a:pt x="0" y="4"/>
                  </a:cubicBezTo>
                  <a:cubicBezTo>
                    <a:pt x="1" y="11"/>
                    <a:pt x="1" y="18"/>
                    <a:pt x="2" y="2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87" name="Freeform 99"/>
            <p:cNvSpPr/>
            <p:nvPr/>
          </p:nvSpPr>
          <p:spPr bwMode="auto">
            <a:xfrm>
              <a:off x="7444" y="3462"/>
              <a:ext cx="25" cy="75"/>
            </a:xfrm>
            <a:custGeom>
              <a:avLst/>
              <a:gdLst>
                <a:gd name="T0" fmla="*/ 5 w 7"/>
                <a:gd name="T1" fmla="*/ 22 h 25"/>
                <a:gd name="T2" fmla="*/ 7 w 7"/>
                <a:gd name="T3" fmla="*/ 4 h 25"/>
                <a:gd name="T4" fmla="*/ 2 w 7"/>
                <a:gd name="T5" fmla="*/ 2 h 25"/>
                <a:gd name="T6" fmla="*/ 0 w 7"/>
                <a:gd name="T7" fmla="*/ 20 h 25"/>
                <a:gd name="T8" fmla="*/ 5 w 7"/>
                <a:gd name="T9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5">
                  <a:moveTo>
                    <a:pt x="5" y="22"/>
                  </a:moveTo>
                  <a:cubicBezTo>
                    <a:pt x="6" y="16"/>
                    <a:pt x="5" y="10"/>
                    <a:pt x="7" y="4"/>
                  </a:cubicBezTo>
                  <a:cubicBezTo>
                    <a:pt x="7" y="1"/>
                    <a:pt x="3" y="0"/>
                    <a:pt x="2" y="2"/>
                  </a:cubicBezTo>
                  <a:cubicBezTo>
                    <a:pt x="1" y="8"/>
                    <a:pt x="1" y="14"/>
                    <a:pt x="0" y="20"/>
                  </a:cubicBezTo>
                  <a:cubicBezTo>
                    <a:pt x="0" y="23"/>
                    <a:pt x="4" y="25"/>
                    <a:pt x="5" y="2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88" name="Freeform 100"/>
            <p:cNvSpPr/>
            <p:nvPr/>
          </p:nvSpPr>
          <p:spPr bwMode="auto">
            <a:xfrm>
              <a:off x="7448" y="3364"/>
              <a:ext cx="21" cy="75"/>
            </a:xfrm>
            <a:custGeom>
              <a:avLst/>
              <a:gdLst>
                <a:gd name="T0" fmla="*/ 5 w 6"/>
                <a:gd name="T1" fmla="*/ 22 h 25"/>
                <a:gd name="T2" fmla="*/ 6 w 6"/>
                <a:gd name="T3" fmla="*/ 3 h 25"/>
                <a:gd name="T4" fmla="*/ 1 w 6"/>
                <a:gd name="T5" fmla="*/ 3 h 25"/>
                <a:gd name="T6" fmla="*/ 0 w 6"/>
                <a:gd name="T7" fmla="*/ 22 h 25"/>
                <a:gd name="T8" fmla="*/ 5 w 6"/>
                <a:gd name="T9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5">
                  <a:moveTo>
                    <a:pt x="5" y="22"/>
                  </a:moveTo>
                  <a:cubicBezTo>
                    <a:pt x="5" y="16"/>
                    <a:pt x="6" y="10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10"/>
                    <a:pt x="0" y="16"/>
                    <a:pt x="0" y="22"/>
                  </a:cubicBezTo>
                  <a:cubicBezTo>
                    <a:pt x="0" y="25"/>
                    <a:pt x="5" y="25"/>
                    <a:pt x="5" y="2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89" name="Freeform 101"/>
            <p:cNvSpPr/>
            <p:nvPr/>
          </p:nvSpPr>
          <p:spPr bwMode="auto">
            <a:xfrm>
              <a:off x="7444" y="3272"/>
              <a:ext cx="25" cy="75"/>
            </a:xfrm>
            <a:custGeom>
              <a:avLst/>
              <a:gdLst>
                <a:gd name="T0" fmla="*/ 5 w 7"/>
                <a:gd name="T1" fmla="*/ 22 h 25"/>
                <a:gd name="T2" fmla="*/ 5 w 7"/>
                <a:gd name="T3" fmla="*/ 12 h 25"/>
                <a:gd name="T4" fmla="*/ 5 w 7"/>
                <a:gd name="T5" fmla="*/ 7 h 25"/>
                <a:gd name="T6" fmla="*/ 5 w 7"/>
                <a:gd name="T7" fmla="*/ 5 h 25"/>
                <a:gd name="T8" fmla="*/ 5 w 7"/>
                <a:gd name="T9" fmla="*/ 4 h 25"/>
                <a:gd name="T10" fmla="*/ 2 w 7"/>
                <a:gd name="T11" fmla="*/ 1 h 25"/>
                <a:gd name="T12" fmla="*/ 0 w 7"/>
                <a:gd name="T13" fmla="*/ 8 h 25"/>
                <a:gd name="T14" fmla="*/ 0 w 7"/>
                <a:gd name="T15" fmla="*/ 22 h 25"/>
                <a:gd name="T16" fmla="*/ 5 w 7"/>
                <a:gd name="T17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25">
                  <a:moveTo>
                    <a:pt x="5" y="22"/>
                  </a:moveTo>
                  <a:cubicBezTo>
                    <a:pt x="5" y="18"/>
                    <a:pt x="5" y="15"/>
                    <a:pt x="5" y="12"/>
                  </a:cubicBezTo>
                  <a:cubicBezTo>
                    <a:pt x="5" y="10"/>
                    <a:pt x="5" y="8"/>
                    <a:pt x="5" y="7"/>
                  </a:cubicBezTo>
                  <a:cubicBezTo>
                    <a:pt x="5" y="6"/>
                    <a:pt x="5" y="5"/>
                    <a:pt x="5" y="5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7" y="3"/>
                    <a:pt x="5" y="0"/>
                    <a:pt x="2" y="1"/>
                  </a:cubicBezTo>
                  <a:cubicBezTo>
                    <a:pt x="0" y="2"/>
                    <a:pt x="0" y="6"/>
                    <a:pt x="0" y="8"/>
                  </a:cubicBezTo>
                  <a:cubicBezTo>
                    <a:pt x="0" y="13"/>
                    <a:pt x="0" y="17"/>
                    <a:pt x="0" y="22"/>
                  </a:cubicBezTo>
                  <a:cubicBezTo>
                    <a:pt x="0" y="25"/>
                    <a:pt x="5" y="25"/>
                    <a:pt x="5" y="2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90" name="Freeform 102"/>
            <p:cNvSpPr/>
            <p:nvPr/>
          </p:nvSpPr>
          <p:spPr bwMode="auto">
            <a:xfrm>
              <a:off x="7451" y="3172"/>
              <a:ext cx="25" cy="77"/>
            </a:xfrm>
            <a:custGeom>
              <a:avLst/>
              <a:gdLst>
                <a:gd name="T0" fmla="*/ 0 w 7"/>
                <a:gd name="T1" fmla="*/ 7 h 26"/>
                <a:gd name="T2" fmla="*/ 1 w 7"/>
                <a:gd name="T3" fmla="*/ 16 h 26"/>
                <a:gd name="T4" fmla="*/ 1 w 7"/>
                <a:gd name="T5" fmla="*/ 19 h 26"/>
                <a:gd name="T6" fmla="*/ 2 w 7"/>
                <a:gd name="T7" fmla="*/ 21 h 26"/>
                <a:gd name="T8" fmla="*/ 5 w 7"/>
                <a:gd name="T9" fmla="*/ 23 h 26"/>
                <a:gd name="T10" fmla="*/ 5 w 7"/>
                <a:gd name="T11" fmla="*/ 14 h 26"/>
                <a:gd name="T12" fmla="*/ 5 w 7"/>
                <a:gd name="T13" fmla="*/ 8 h 26"/>
                <a:gd name="T14" fmla="*/ 5 w 7"/>
                <a:gd name="T15" fmla="*/ 6 h 26"/>
                <a:gd name="T16" fmla="*/ 5 w 7"/>
                <a:gd name="T17" fmla="*/ 3 h 26"/>
                <a:gd name="T18" fmla="*/ 1 w 7"/>
                <a:gd name="T19" fmla="*/ 2 h 26"/>
                <a:gd name="T20" fmla="*/ 0 w 7"/>
                <a:gd name="T21" fmla="*/ 7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" h="26">
                  <a:moveTo>
                    <a:pt x="0" y="7"/>
                  </a:moveTo>
                  <a:cubicBezTo>
                    <a:pt x="0" y="10"/>
                    <a:pt x="1" y="13"/>
                    <a:pt x="1" y="16"/>
                  </a:cubicBezTo>
                  <a:cubicBezTo>
                    <a:pt x="1" y="17"/>
                    <a:pt x="1" y="18"/>
                    <a:pt x="1" y="19"/>
                  </a:cubicBezTo>
                  <a:cubicBezTo>
                    <a:pt x="1" y="20"/>
                    <a:pt x="1" y="22"/>
                    <a:pt x="2" y="21"/>
                  </a:cubicBezTo>
                  <a:cubicBezTo>
                    <a:pt x="0" y="23"/>
                    <a:pt x="4" y="26"/>
                    <a:pt x="5" y="23"/>
                  </a:cubicBezTo>
                  <a:cubicBezTo>
                    <a:pt x="7" y="21"/>
                    <a:pt x="6" y="16"/>
                    <a:pt x="5" y="14"/>
                  </a:cubicBezTo>
                  <a:cubicBezTo>
                    <a:pt x="5" y="12"/>
                    <a:pt x="5" y="10"/>
                    <a:pt x="5" y="8"/>
                  </a:cubicBezTo>
                  <a:cubicBezTo>
                    <a:pt x="5" y="7"/>
                    <a:pt x="5" y="7"/>
                    <a:pt x="5" y="6"/>
                  </a:cubicBezTo>
                  <a:cubicBezTo>
                    <a:pt x="6" y="5"/>
                    <a:pt x="6" y="4"/>
                    <a:pt x="5" y="3"/>
                  </a:cubicBezTo>
                  <a:cubicBezTo>
                    <a:pt x="4" y="1"/>
                    <a:pt x="3" y="0"/>
                    <a:pt x="1" y="2"/>
                  </a:cubicBezTo>
                  <a:cubicBezTo>
                    <a:pt x="0" y="3"/>
                    <a:pt x="0" y="6"/>
                    <a:pt x="0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91" name="Freeform 103"/>
            <p:cNvSpPr/>
            <p:nvPr/>
          </p:nvSpPr>
          <p:spPr bwMode="auto">
            <a:xfrm>
              <a:off x="7444" y="3035"/>
              <a:ext cx="25" cy="101"/>
            </a:xfrm>
            <a:custGeom>
              <a:avLst/>
              <a:gdLst>
                <a:gd name="T0" fmla="*/ 0 w 7"/>
                <a:gd name="T1" fmla="*/ 4 h 34"/>
                <a:gd name="T2" fmla="*/ 1 w 7"/>
                <a:gd name="T3" fmla="*/ 31 h 34"/>
                <a:gd name="T4" fmla="*/ 6 w 7"/>
                <a:gd name="T5" fmla="*/ 31 h 34"/>
                <a:gd name="T6" fmla="*/ 6 w 7"/>
                <a:gd name="T7" fmla="*/ 10 h 34"/>
                <a:gd name="T8" fmla="*/ 6 w 7"/>
                <a:gd name="T9" fmla="*/ 7 h 34"/>
                <a:gd name="T10" fmla="*/ 4 w 7"/>
                <a:gd name="T11" fmla="*/ 2 h 34"/>
                <a:gd name="T12" fmla="*/ 0 w 7"/>
                <a:gd name="T13" fmla="*/ 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4">
                  <a:moveTo>
                    <a:pt x="0" y="4"/>
                  </a:moveTo>
                  <a:cubicBezTo>
                    <a:pt x="2" y="13"/>
                    <a:pt x="1" y="22"/>
                    <a:pt x="1" y="31"/>
                  </a:cubicBezTo>
                  <a:cubicBezTo>
                    <a:pt x="1" y="34"/>
                    <a:pt x="6" y="34"/>
                    <a:pt x="6" y="31"/>
                  </a:cubicBezTo>
                  <a:cubicBezTo>
                    <a:pt x="6" y="24"/>
                    <a:pt x="6" y="17"/>
                    <a:pt x="6" y="10"/>
                  </a:cubicBezTo>
                  <a:cubicBezTo>
                    <a:pt x="6" y="9"/>
                    <a:pt x="7" y="8"/>
                    <a:pt x="6" y="7"/>
                  </a:cubicBezTo>
                  <a:cubicBezTo>
                    <a:pt x="6" y="5"/>
                    <a:pt x="5" y="4"/>
                    <a:pt x="4" y="2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92" name="Freeform 104"/>
            <p:cNvSpPr/>
            <p:nvPr/>
          </p:nvSpPr>
          <p:spPr bwMode="auto">
            <a:xfrm>
              <a:off x="7448" y="2943"/>
              <a:ext cx="21" cy="62"/>
            </a:xfrm>
            <a:custGeom>
              <a:avLst/>
              <a:gdLst>
                <a:gd name="T0" fmla="*/ 5 w 6"/>
                <a:gd name="T1" fmla="*/ 18 h 21"/>
                <a:gd name="T2" fmla="*/ 6 w 6"/>
                <a:gd name="T3" fmla="*/ 3 h 21"/>
                <a:gd name="T4" fmla="*/ 1 w 6"/>
                <a:gd name="T5" fmla="*/ 3 h 21"/>
                <a:gd name="T6" fmla="*/ 0 w 6"/>
                <a:gd name="T7" fmla="*/ 18 h 21"/>
                <a:gd name="T8" fmla="*/ 5 w 6"/>
                <a:gd name="T9" fmla="*/ 18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1">
                  <a:moveTo>
                    <a:pt x="5" y="18"/>
                  </a:moveTo>
                  <a:cubicBezTo>
                    <a:pt x="5" y="13"/>
                    <a:pt x="6" y="8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8"/>
                    <a:pt x="1" y="13"/>
                    <a:pt x="0" y="18"/>
                  </a:cubicBezTo>
                  <a:cubicBezTo>
                    <a:pt x="0" y="21"/>
                    <a:pt x="4" y="21"/>
                    <a:pt x="5" y="1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93" name="Freeform 105"/>
            <p:cNvSpPr/>
            <p:nvPr/>
          </p:nvSpPr>
          <p:spPr bwMode="auto">
            <a:xfrm>
              <a:off x="7448" y="2827"/>
              <a:ext cx="25" cy="83"/>
            </a:xfrm>
            <a:custGeom>
              <a:avLst/>
              <a:gdLst>
                <a:gd name="T0" fmla="*/ 2 w 7"/>
                <a:gd name="T1" fmla="*/ 25 h 28"/>
                <a:gd name="T2" fmla="*/ 7 w 7"/>
                <a:gd name="T3" fmla="*/ 25 h 28"/>
                <a:gd name="T4" fmla="*/ 5 w 7"/>
                <a:gd name="T5" fmla="*/ 3 h 28"/>
                <a:gd name="T6" fmla="*/ 0 w 7"/>
                <a:gd name="T7" fmla="*/ 3 h 28"/>
                <a:gd name="T8" fmla="*/ 2 w 7"/>
                <a:gd name="T9" fmla="*/ 2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8">
                  <a:moveTo>
                    <a:pt x="2" y="25"/>
                  </a:moveTo>
                  <a:cubicBezTo>
                    <a:pt x="3" y="28"/>
                    <a:pt x="7" y="28"/>
                    <a:pt x="7" y="25"/>
                  </a:cubicBezTo>
                  <a:cubicBezTo>
                    <a:pt x="6" y="18"/>
                    <a:pt x="6" y="10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1" y="10"/>
                    <a:pt x="1" y="18"/>
                    <a:pt x="2" y="2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94" name="Freeform 106"/>
            <p:cNvSpPr/>
            <p:nvPr/>
          </p:nvSpPr>
          <p:spPr bwMode="auto">
            <a:xfrm>
              <a:off x="7441" y="2703"/>
              <a:ext cx="21" cy="92"/>
            </a:xfrm>
            <a:custGeom>
              <a:avLst/>
              <a:gdLst>
                <a:gd name="T0" fmla="*/ 1 w 6"/>
                <a:gd name="T1" fmla="*/ 28 h 31"/>
                <a:gd name="T2" fmla="*/ 6 w 6"/>
                <a:gd name="T3" fmla="*/ 28 h 31"/>
                <a:gd name="T4" fmla="*/ 5 w 6"/>
                <a:gd name="T5" fmla="*/ 3 h 31"/>
                <a:gd name="T6" fmla="*/ 0 w 6"/>
                <a:gd name="T7" fmla="*/ 3 h 31"/>
                <a:gd name="T8" fmla="*/ 1 w 6"/>
                <a:gd name="T9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1">
                  <a:moveTo>
                    <a:pt x="1" y="28"/>
                  </a:moveTo>
                  <a:cubicBezTo>
                    <a:pt x="1" y="31"/>
                    <a:pt x="6" y="31"/>
                    <a:pt x="6" y="28"/>
                  </a:cubicBezTo>
                  <a:cubicBezTo>
                    <a:pt x="6" y="20"/>
                    <a:pt x="6" y="11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1" y="11"/>
                    <a:pt x="1" y="20"/>
                    <a:pt x="1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95" name="Freeform 107"/>
            <p:cNvSpPr/>
            <p:nvPr/>
          </p:nvSpPr>
          <p:spPr bwMode="auto">
            <a:xfrm>
              <a:off x="7444" y="2581"/>
              <a:ext cx="22" cy="83"/>
            </a:xfrm>
            <a:custGeom>
              <a:avLst/>
              <a:gdLst>
                <a:gd name="T0" fmla="*/ 1 w 6"/>
                <a:gd name="T1" fmla="*/ 4 h 28"/>
                <a:gd name="T2" fmla="*/ 1 w 6"/>
                <a:gd name="T3" fmla="*/ 4 h 28"/>
                <a:gd name="T4" fmla="*/ 0 w 6"/>
                <a:gd name="T5" fmla="*/ 25 h 28"/>
                <a:gd name="T6" fmla="*/ 5 w 6"/>
                <a:gd name="T7" fmla="*/ 25 h 28"/>
                <a:gd name="T8" fmla="*/ 5 w 6"/>
                <a:gd name="T9" fmla="*/ 13 h 28"/>
                <a:gd name="T10" fmla="*/ 5 w 6"/>
                <a:gd name="T11" fmla="*/ 7 h 28"/>
                <a:gd name="T12" fmla="*/ 6 w 6"/>
                <a:gd name="T13" fmla="*/ 4 h 28"/>
                <a:gd name="T14" fmla="*/ 6 w 6"/>
                <a:gd name="T15" fmla="*/ 4 h 28"/>
                <a:gd name="T16" fmla="*/ 6 w 6"/>
                <a:gd name="T17" fmla="*/ 4 h 28"/>
                <a:gd name="T18" fmla="*/ 1 w 6"/>
                <a:gd name="T19" fmla="*/ 3 h 28"/>
                <a:gd name="T20" fmla="*/ 1 w 6"/>
                <a:gd name="T21" fmla="*/ 4 h 28"/>
                <a:gd name="T22" fmla="*/ 1 w 6"/>
                <a:gd name="T23" fmla="*/ 4 h 28"/>
                <a:gd name="T24" fmla="*/ 1 w 6"/>
                <a:gd name="T25" fmla="*/ 4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" h="28"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0" y="11"/>
                    <a:pt x="0" y="18"/>
                    <a:pt x="0" y="25"/>
                  </a:cubicBezTo>
                  <a:cubicBezTo>
                    <a:pt x="0" y="28"/>
                    <a:pt x="5" y="28"/>
                    <a:pt x="5" y="25"/>
                  </a:cubicBezTo>
                  <a:cubicBezTo>
                    <a:pt x="5" y="21"/>
                    <a:pt x="5" y="17"/>
                    <a:pt x="5" y="13"/>
                  </a:cubicBezTo>
                  <a:cubicBezTo>
                    <a:pt x="5" y="11"/>
                    <a:pt x="5" y="9"/>
                    <a:pt x="5" y="7"/>
                  </a:cubicBezTo>
                  <a:cubicBezTo>
                    <a:pt x="5" y="7"/>
                    <a:pt x="6" y="4"/>
                    <a:pt x="6" y="4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5" y="1"/>
                    <a:pt x="2" y="0"/>
                    <a:pt x="1" y="3"/>
                  </a:cubicBezTo>
                  <a:cubicBezTo>
                    <a:pt x="1" y="3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96" name="Freeform 108"/>
            <p:cNvSpPr/>
            <p:nvPr/>
          </p:nvSpPr>
          <p:spPr bwMode="auto">
            <a:xfrm>
              <a:off x="7455" y="2465"/>
              <a:ext cx="21" cy="98"/>
            </a:xfrm>
            <a:custGeom>
              <a:avLst/>
              <a:gdLst>
                <a:gd name="T0" fmla="*/ 5 w 6"/>
                <a:gd name="T1" fmla="*/ 30 h 33"/>
                <a:gd name="T2" fmla="*/ 5 w 6"/>
                <a:gd name="T3" fmla="*/ 10 h 33"/>
                <a:gd name="T4" fmla="*/ 6 w 6"/>
                <a:gd name="T5" fmla="*/ 8 h 33"/>
                <a:gd name="T6" fmla="*/ 5 w 6"/>
                <a:gd name="T7" fmla="*/ 3 h 33"/>
                <a:gd name="T8" fmla="*/ 0 w 6"/>
                <a:gd name="T9" fmla="*/ 3 h 33"/>
                <a:gd name="T10" fmla="*/ 0 w 6"/>
                <a:gd name="T11" fmla="*/ 30 h 33"/>
                <a:gd name="T12" fmla="*/ 5 w 6"/>
                <a:gd name="T13" fmla="*/ 3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33">
                  <a:moveTo>
                    <a:pt x="5" y="30"/>
                  </a:move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6" y="9"/>
                    <a:pt x="6" y="8"/>
                  </a:cubicBezTo>
                  <a:cubicBezTo>
                    <a:pt x="6" y="6"/>
                    <a:pt x="5" y="5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3"/>
                    <a:pt x="5" y="33"/>
                    <a:pt x="5" y="3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97" name="Freeform 109"/>
            <p:cNvSpPr/>
            <p:nvPr/>
          </p:nvSpPr>
          <p:spPr bwMode="auto">
            <a:xfrm>
              <a:off x="7444" y="2347"/>
              <a:ext cx="29" cy="89"/>
            </a:xfrm>
            <a:custGeom>
              <a:avLst/>
              <a:gdLst>
                <a:gd name="T0" fmla="*/ 1 w 8"/>
                <a:gd name="T1" fmla="*/ 4 h 30"/>
                <a:gd name="T2" fmla="*/ 2 w 8"/>
                <a:gd name="T3" fmla="*/ 27 h 30"/>
                <a:gd name="T4" fmla="*/ 7 w 8"/>
                <a:gd name="T5" fmla="*/ 27 h 30"/>
                <a:gd name="T6" fmla="*/ 6 w 8"/>
                <a:gd name="T7" fmla="*/ 3 h 30"/>
                <a:gd name="T8" fmla="*/ 1 w 8"/>
                <a:gd name="T9" fmla="*/ 4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0">
                  <a:moveTo>
                    <a:pt x="1" y="4"/>
                  </a:moveTo>
                  <a:cubicBezTo>
                    <a:pt x="3" y="11"/>
                    <a:pt x="2" y="20"/>
                    <a:pt x="2" y="27"/>
                  </a:cubicBezTo>
                  <a:cubicBezTo>
                    <a:pt x="2" y="30"/>
                    <a:pt x="7" y="30"/>
                    <a:pt x="7" y="27"/>
                  </a:cubicBezTo>
                  <a:cubicBezTo>
                    <a:pt x="7" y="19"/>
                    <a:pt x="8" y="11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98" name="Freeform 110"/>
            <p:cNvSpPr/>
            <p:nvPr/>
          </p:nvSpPr>
          <p:spPr bwMode="auto">
            <a:xfrm>
              <a:off x="7451" y="2231"/>
              <a:ext cx="18" cy="89"/>
            </a:xfrm>
            <a:custGeom>
              <a:avLst/>
              <a:gdLst>
                <a:gd name="T0" fmla="*/ 5 w 5"/>
                <a:gd name="T1" fmla="*/ 27 h 30"/>
                <a:gd name="T2" fmla="*/ 5 w 5"/>
                <a:gd name="T3" fmla="*/ 3 h 30"/>
                <a:gd name="T4" fmla="*/ 0 w 5"/>
                <a:gd name="T5" fmla="*/ 3 h 30"/>
                <a:gd name="T6" fmla="*/ 0 w 5"/>
                <a:gd name="T7" fmla="*/ 27 h 30"/>
                <a:gd name="T8" fmla="*/ 5 w 5"/>
                <a:gd name="T9" fmla="*/ 2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0">
                  <a:moveTo>
                    <a:pt x="5" y="27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30"/>
                    <a:pt x="5" y="30"/>
                    <a:pt x="5" y="2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899" name="Freeform 111"/>
            <p:cNvSpPr/>
            <p:nvPr/>
          </p:nvSpPr>
          <p:spPr bwMode="auto">
            <a:xfrm>
              <a:off x="7441" y="2109"/>
              <a:ext cx="28" cy="92"/>
            </a:xfrm>
            <a:custGeom>
              <a:avLst/>
              <a:gdLst>
                <a:gd name="T0" fmla="*/ 1 w 8"/>
                <a:gd name="T1" fmla="*/ 4 h 31"/>
                <a:gd name="T2" fmla="*/ 2 w 8"/>
                <a:gd name="T3" fmla="*/ 28 h 31"/>
                <a:gd name="T4" fmla="*/ 7 w 8"/>
                <a:gd name="T5" fmla="*/ 28 h 31"/>
                <a:gd name="T6" fmla="*/ 6 w 8"/>
                <a:gd name="T7" fmla="*/ 3 h 31"/>
                <a:gd name="T8" fmla="*/ 1 w 8"/>
                <a:gd name="T9" fmla="*/ 4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1">
                  <a:moveTo>
                    <a:pt x="1" y="4"/>
                  </a:moveTo>
                  <a:cubicBezTo>
                    <a:pt x="3" y="11"/>
                    <a:pt x="2" y="20"/>
                    <a:pt x="2" y="28"/>
                  </a:cubicBezTo>
                  <a:cubicBezTo>
                    <a:pt x="2" y="31"/>
                    <a:pt x="7" y="31"/>
                    <a:pt x="7" y="28"/>
                  </a:cubicBezTo>
                  <a:cubicBezTo>
                    <a:pt x="7" y="20"/>
                    <a:pt x="8" y="11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00" name="Freeform 112"/>
            <p:cNvSpPr/>
            <p:nvPr/>
          </p:nvSpPr>
          <p:spPr bwMode="auto">
            <a:xfrm>
              <a:off x="7444" y="1970"/>
              <a:ext cx="18" cy="112"/>
            </a:xfrm>
            <a:custGeom>
              <a:avLst/>
              <a:gdLst>
                <a:gd name="T0" fmla="*/ 5 w 5"/>
                <a:gd name="T1" fmla="*/ 35 h 38"/>
                <a:gd name="T2" fmla="*/ 5 w 5"/>
                <a:gd name="T3" fmla="*/ 3 h 38"/>
                <a:gd name="T4" fmla="*/ 0 w 5"/>
                <a:gd name="T5" fmla="*/ 3 h 38"/>
                <a:gd name="T6" fmla="*/ 0 w 5"/>
                <a:gd name="T7" fmla="*/ 35 h 38"/>
                <a:gd name="T8" fmla="*/ 5 w 5"/>
                <a:gd name="T9" fmla="*/ 35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8">
                  <a:moveTo>
                    <a:pt x="5" y="35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8"/>
                    <a:pt x="5" y="38"/>
                    <a:pt x="5" y="3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01" name="Freeform 113"/>
            <p:cNvSpPr/>
            <p:nvPr/>
          </p:nvSpPr>
          <p:spPr bwMode="auto">
            <a:xfrm>
              <a:off x="7444" y="1851"/>
              <a:ext cx="32" cy="107"/>
            </a:xfrm>
            <a:custGeom>
              <a:avLst/>
              <a:gdLst>
                <a:gd name="T0" fmla="*/ 1 w 9"/>
                <a:gd name="T1" fmla="*/ 33 h 36"/>
                <a:gd name="T2" fmla="*/ 6 w 9"/>
                <a:gd name="T3" fmla="*/ 33 h 36"/>
                <a:gd name="T4" fmla="*/ 8 w 9"/>
                <a:gd name="T5" fmla="*/ 4 h 36"/>
                <a:gd name="T6" fmla="*/ 3 w 9"/>
                <a:gd name="T7" fmla="*/ 2 h 36"/>
                <a:gd name="T8" fmla="*/ 1 w 9"/>
                <a:gd name="T9" fmla="*/ 3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" h="36">
                  <a:moveTo>
                    <a:pt x="1" y="33"/>
                  </a:moveTo>
                  <a:cubicBezTo>
                    <a:pt x="1" y="36"/>
                    <a:pt x="6" y="36"/>
                    <a:pt x="6" y="33"/>
                  </a:cubicBezTo>
                  <a:cubicBezTo>
                    <a:pt x="6" y="23"/>
                    <a:pt x="5" y="13"/>
                    <a:pt x="8" y="4"/>
                  </a:cubicBezTo>
                  <a:cubicBezTo>
                    <a:pt x="9" y="1"/>
                    <a:pt x="4" y="0"/>
                    <a:pt x="3" y="2"/>
                  </a:cubicBezTo>
                  <a:cubicBezTo>
                    <a:pt x="0" y="12"/>
                    <a:pt x="1" y="23"/>
                    <a:pt x="1" y="3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02" name="Freeform 114"/>
            <p:cNvSpPr/>
            <p:nvPr/>
          </p:nvSpPr>
          <p:spPr bwMode="auto">
            <a:xfrm>
              <a:off x="7441" y="1753"/>
              <a:ext cx="28" cy="80"/>
            </a:xfrm>
            <a:custGeom>
              <a:avLst/>
              <a:gdLst>
                <a:gd name="T0" fmla="*/ 3 w 8"/>
                <a:gd name="T1" fmla="*/ 5 h 27"/>
                <a:gd name="T2" fmla="*/ 3 w 8"/>
                <a:gd name="T3" fmla="*/ 24 h 27"/>
                <a:gd name="T4" fmla="*/ 8 w 8"/>
                <a:gd name="T5" fmla="*/ 24 h 27"/>
                <a:gd name="T6" fmla="*/ 8 w 8"/>
                <a:gd name="T7" fmla="*/ 9 h 27"/>
                <a:gd name="T8" fmla="*/ 4 w 8"/>
                <a:gd name="T9" fmla="*/ 0 h 27"/>
                <a:gd name="T10" fmla="*/ 3 w 8"/>
                <a:gd name="T11" fmla="*/ 5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27">
                  <a:moveTo>
                    <a:pt x="3" y="5"/>
                  </a:moveTo>
                  <a:cubicBezTo>
                    <a:pt x="4" y="5"/>
                    <a:pt x="3" y="22"/>
                    <a:pt x="3" y="24"/>
                  </a:cubicBezTo>
                  <a:cubicBezTo>
                    <a:pt x="3" y="27"/>
                    <a:pt x="8" y="27"/>
                    <a:pt x="8" y="24"/>
                  </a:cubicBezTo>
                  <a:cubicBezTo>
                    <a:pt x="8" y="19"/>
                    <a:pt x="8" y="14"/>
                    <a:pt x="8" y="9"/>
                  </a:cubicBezTo>
                  <a:cubicBezTo>
                    <a:pt x="8" y="6"/>
                    <a:pt x="7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03" name="Freeform 115"/>
            <p:cNvSpPr/>
            <p:nvPr/>
          </p:nvSpPr>
          <p:spPr bwMode="auto">
            <a:xfrm>
              <a:off x="7441" y="1622"/>
              <a:ext cx="28" cy="92"/>
            </a:xfrm>
            <a:custGeom>
              <a:avLst/>
              <a:gdLst>
                <a:gd name="T0" fmla="*/ 6 w 8"/>
                <a:gd name="T1" fmla="*/ 28 h 31"/>
                <a:gd name="T2" fmla="*/ 7 w 8"/>
                <a:gd name="T3" fmla="*/ 3 h 31"/>
                <a:gd name="T4" fmla="*/ 2 w 8"/>
                <a:gd name="T5" fmla="*/ 3 h 31"/>
                <a:gd name="T6" fmla="*/ 1 w 8"/>
                <a:gd name="T7" fmla="*/ 27 h 31"/>
                <a:gd name="T8" fmla="*/ 6 w 8"/>
                <a:gd name="T9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1">
                  <a:moveTo>
                    <a:pt x="6" y="28"/>
                  </a:moveTo>
                  <a:cubicBezTo>
                    <a:pt x="8" y="20"/>
                    <a:pt x="7" y="11"/>
                    <a:pt x="7" y="3"/>
                  </a:cubicBezTo>
                  <a:cubicBezTo>
                    <a:pt x="7" y="0"/>
                    <a:pt x="2" y="0"/>
                    <a:pt x="2" y="3"/>
                  </a:cubicBezTo>
                  <a:cubicBezTo>
                    <a:pt x="2" y="11"/>
                    <a:pt x="4" y="19"/>
                    <a:pt x="1" y="27"/>
                  </a:cubicBezTo>
                  <a:cubicBezTo>
                    <a:pt x="0" y="30"/>
                    <a:pt x="5" y="31"/>
                    <a:pt x="6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04" name="Freeform 116"/>
            <p:cNvSpPr/>
            <p:nvPr/>
          </p:nvSpPr>
          <p:spPr bwMode="auto">
            <a:xfrm>
              <a:off x="7444" y="1486"/>
              <a:ext cx="25" cy="104"/>
            </a:xfrm>
            <a:custGeom>
              <a:avLst/>
              <a:gdLst>
                <a:gd name="T0" fmla="*/ 0 w 7"/>
                <a:gd name="T1" fmla="*/ 32 h 35"/>
                <a:gd name="T2" fmla="*/ 5 w 7"/>
                <a:gd name="T3" fmla="*/ 32 h 35"/>
                <a:gd name="T4" fmla="*/ 6 w 7"/>
                <a:gd name="T5" fmla="*/ 3 h 35"/>
                <a:gd name="T6" fmla="*/ 1 w 7"/>
                <a:gd name="T7" fmla="*/ 3 h 35"/>
                <a:gd name="T8" fmla="*/ 0 w 7"/>
                <a:gd name="T9" fmla="*/ 3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5">
                  <a:moveTo>
                    <a:pt x="0" y="32"/>
                  </a:moveTo>
                  <a:cubicBezTo>
                    <a:pt x="0" y="35"/>
                    <a:pt x="5" y="35"/>
                    <a:pt x="5" y="32"/>
                  </a:cubicBezTo>
                  <a:cubicBezTo>
                    <a:pt x="5" y="22"/>
                    <a:pt x="7" y="13"/>
                    <a:pt x="6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2" y="13"/>
                    <a:pt x="0" y="22"/>
                    <a:pt x="0" y="3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05" name="Freeform 117"/>
            <p:cNvSpPr/>
            <p:nvPr/>
          </p:nvSpPr>
          <p:spPr bwMode="auto">
            <a:xfrm>
              <a:off x="7444" y="1361"/>
              <a:ext cx="29" cy="104"/>
            </a:xfrm>
            <a:custGeom>
              <a:avLst/>
              <a:gdLst>
                <a:gd name="T0" fmla="*/ 0 w 8"/>
                <a:gd name="T1" fmla="*/ 32 h 35"/>
                <a:gd name="T2" fmla="*/ 5 w 8"/>
                <a:gd name="T3" fmla="*/ 32 h 35"/>
                <a:gd name="T4" fmla="*/ 6 w 8"/>
                <a:gd name="T5" fmla="*/ 3 h 35"/>
                <a:gd name="T6" fmla="*/ 1 w 8"/>
                <a:gd name="T7" fmla="*/ 4 h 35"/>
                <a:gd name="T8" fmla="*/ 0 w 8"/>
                <a:gd name="T9" fmla="*/ 3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5">
                  <a:moveTo>
                    <a:pt x="0" y="32"/>
                  </a:moveTo>
                  <a:cubicBezTo>
                    <a:pt x="0" y="35"/>
                    <a:pt x="5" y="35"/>
                    <a:pt x="5" y="32"/>
                  </a:cubicBezTo>
                  <a:cubicBezTo>
                    <a:pt x="5" y="23"/>
                    <a:pt x="8" y="12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ubicBezTo>
                    <a:pt x="4" y="13"/>
                    <a:pt x="0" y="23"/>
                    <a:pt x="0" y="3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06" name="Freeform 118"/>
            <p:cNvSpPr/>
            <p:nvPr/>
          </p:nvSpPr>
          <p:spPr bwMode="auto">
            <a:xfrm>
              <a:off x="7451" y="1213"/>
              <a:ext cx="25" cy="98"/>
            </a:xfrm>
            <a:custGeom>
              <a:avLst/>
              <a:gdLst>
                <a:gd name="T0" fmla="*/ 1 w 7"/>
                <a:gd name="T1" fmla="*/ 9 h 33"/>
                <a:gd name="T2" fmla="*/ 2 w 7"/>
                <a:gd name="T3" fmla="*/ 30 h 33"/>
                <a:gd name="T4" fmla="*/ 7 w 7"/>
                <a:gd name="T5" fmla="*/ 30 h 33"/>
                <a:gd name="T6" fmla="*/ 6 w 7"/>
                <a:gd name="T7" fmla="*/ 3 h 33"/>
                <a:gd name="T8" fmla="*/ 2 w 7"/>
                <a:gd name="T9" fmla="*/ 2 h 33"/>
                <a:gd name="T10" fmla="*/ 0 w 7"/>
                <a:gd name="T11" fmla="*/ 7 h 33"/>
                <a:gd name="T12" fmla="*/ 1 w 7"/>
                <a:gd name="T13" fmla="*/ 9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3">
                  <a:moveTo>
                    <a:pt x="1" y="9"/>
                  </a:moveTo>
                  <a:cubicBezTo>
                    <a:pt x="1" y="16"/>
                    <a:pt x="1" y="23"/>
                    <a:pt x="2" y="30"/>
                  </a:cubicBezTo>
                  <a:cubicBezTo>
                    <a:pt x="3" y="33"/>
                    <a:pt x="7" y="33"/>
                    <a:pt x="7" y="30"/>
                  </a:cubicBezTo>
                  <a:cubicBezTo>
                    <a:pt x="6" y="21"/>
                    <a:pt x="6" y="12"/>
                    <a:pt x="6" y="3"/>
                  </a:cubicBezTo>
                  <a:cubicBezTo>
                    <a:pt x="6" y="1"/>
                    <a:pt x="3" y="0"/>
                    <a:pt x="2" y="2"/>
                  </a:cubicBezTo>
                  <a:cubicBezTo>
                    <a:pt x="0" y="3"/>
                    <a:pt x="0" y="5"/>
                    <a:pt x="0" y="7"/>
                  </a:cubicBezTo>
                  <a:cubicBezTo>
                    <a:pt x="0" y="8"/>
                    <a:pt x="1" y="9"/>
                    <a:pt x="1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07" name="Freeform 119"/>
            <p:cNvSpPr/>
            <p:nvPr/>
          </p:nvSpPr>
          <p:spPr bwMode="auto">
            <a:xfrm>
              <a:off x="7448" y="1068"/>
              <a:ext cx="25" cy="94"/>
            </a:xfrm>
            <a:custGeom>
              <a:avLst/>
              <a:gdLst>
                <a:gd name="T0" fmla="*/ 5 w 7"/>
                <a:gd name="T1" fmla="*/ 29 h 32"/>
                <a:gd name="T2" fmla="*/ 6 w 7"/>
                <a:gd name="T3" fmla="*/ 14 h 32"/>
                <a:gd name="T4" fmla="*/ 6 w 7"/>
                <a:gd name="T5" fmla="*/ 7 h 32"/>
                <a:gd name="T6" fmla="*/ 7 w 7"/>
                <a:gd name="T7" fmla="*/ 4 h 32"/>
                <a:gd name="T8" fmla="*/ 7 w 7"/>
                <a:gd name="T9" fmla="*/ 3 h 32"/>
                <a:gd name="T10" fmla="*/ 7 w 7"/>
                <a:gd name="T11" fmla="*/ 3 h 32"/>
                <a:gd name="T12" fmla="*/ 3 w 7"/>
                <a:gd name="T13" fmla="*/ 2 h 32"/>
                <a:gd name="T14" fmla="*/ 1 w 7"/>
                <a:gd name="T15" fmla="*/ 11 h 32"/>
                <a:gd name="T16" fmla="*/ 0 w 7"/>
                <a:gd name="T17" fmla="*/ 29 h 32"/>
                <a:gd name="T18" fmla="*/ 5 w 7"/>
                <a:gd name="T19" fmla="*/ 29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" h="32">
                  <a:moveTo>
                    <a:pt x="5" y="29"/>
                  </a:moveTo>
                  <a:cubicBezTo>
                    <a:pt x="5" y="24"/>
                    <a:pt x="5" y="19"/>
                    <a:pt x="6" y="14"/>
                  </a:cubicBezTo>
                  <a:cubicBezTo>
                    <a:pt x="6" y="12"/>
                    <a:pt x="6" y="10"/>
                    <a:pt x="6" y="7"/>
                  </a:cubicBezTo>
                  <a:cubicBezTo>
                    <a:pt x="6" y="6"/>
                    <a:pt x="7" y="5"/>
                    <a:pt x="7" y="4"/>
                  </a:cubicBezTo>
                  <a:cubicBezTo>
                    <a:pt x="7" y="4"/>
                    <a:pt x="7" y="4"/>
                    <a:pt x="7" y="3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6" y="1"/>
                    <a:pt x="4" y="0"/>
                    <a:pt x="3" y="2"/>
                  </a:cubicBezTo>
                  <a:cubicBezTo>
                    <a:pt x="1" y="4"/>
                    <a:pt x="2" y="8"/>
                    <a:pt x="1" y="11"/>
                  </a:cubicBezTo>
                  <a:cubicBezTo>
                    <a:pt x="1" y="17"/>
                    <a:pt x="0" y="23"/>
                    <a:pt x="0" y="29"/>
                  </a:cubicBezTo>
                  <a:cubicBezTo>
                    <a:pt x="0" y="32"/>
                    <a:pt x="5" y="32"/>
                    <a:pt x="5" y="2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08" name="Freeform 120"/>
            <p:cNvSpPr/>
            <p:nvPr/>
          </p:nvSpPr>
          <p:spPr bwMode="auto">
            <a:xfrm>
              <a:off x="7441" y="934"/>
              <a:ext cx="28" cy="104"/>
            </a:xfrm>
            <a:custGeom>
              <a:avLst/>
              <a:gdLst>
                <a:gd name="T0" fmla="*/ 1 w 8"/>
                <a:gd name="T1" fmla="*/ 9 h 35"/>
                <a:gd name="T2" fmla="*/ 3 w 8"/>
                <a:gd name="T3" fmla="*/ 32 h 35"/>
                <a:gd name="T4" fmla="*/ 8 w 8"/>
                <a:gd name="T5" fmla="*/ 32 h 35"/>
                <a:gd name="T6" fmla="*/ 6 w 8"/>
                <a:gd name="T7" fmla="*/ 17 h 35"/>
                <a:gd name="T8" fmla="*/ 5 w 8"/>
                <a:gd name="T9" fmla="*/ 9 h 35"/>
                <a:gd name="T10" fmla="*/ 5 w 8"/>
                <a:gd name="T11" fmla="*/ 6 h 35"/>
                <a:gd name="T12" fmla="*/ 5 w 8"/>
                <a:gd name="T13" fmla="*/ 5 h 35"/>
                <a:gd name="T14" fmla="*/ 5 w 8"/>
                <a:gd name="T15" fmla="*/ 3 h 35"/>
                <a:gd name="T16" fmla="*/ 1 w 8"/>
                <a:gd name="T17" fmla="*/ 2 h 35"/>
                <a:gd name="T18" fmla="*/ 1 w 8"/>
                <a:gd name="T19" fmla="*/ 9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" h="35">
                  <a:moveTo>
                    <a:pt x="1" y="9"/>
                  </a:moveTo>
                  <a:cubicBezTo>
                    <a:pt x="1" y="16"/>
                    <a:pt x="3" y="24"/>
                    <a:pt x="3" y="32"/>
                  </a:cubicBezTo>
                  <a:cubicBezTo>
                    <a:pt x="3" y="35"/>
                    <a:pt x="8" y="35"/>
                    <a:pt x="8" y="32"/>
                  </a:cubicBezTo>
                  <a:cubicBezTo>
                    <a:pt x="8" y="27"/>
                    <a:pt x="7" y="22"/>
                    <a:pt x="6" y="17"/>
                  </a:cubicBezTo>
                  <a:cubicBezTo>
                    <a:pt x="6" y="14"/>
                    <a:pt x="6" y="12"/>
                    <a:pt x="5" y="9"/>
                  </a:cubicBezTo>
                  <a:cubicBezTo>
                    <a:pt x="5" y="8"/>
                    <a:pt x="5" y="7"/>
                    <a:pt x="5" y="6"/>
                  </a:cubicBezTo>
                  <a:cubicBezTo>
                    <a:pt x="5" y="6"/>
                    <a:pt x="5" y="6"/>
                    <a:pt x="5" y="5"/>
                  </a:cubicBezTo>
                  <a:cubicBezTo>
                    <a:pt x="5" y="5"/>
                    <a:pt x="6" y="4"/>
                    <a:pt x="5" y="3"/>
                  </a:cubicBezTo>
                  <a:cubicBezTo>
                    <a:pt x="5" y="1"/>
                    <a:pt x="2" y="0"/>
                    <a:pt x="1" y="2"/>
                  </a:cubicBezTo>
                  <a:cubicBezTo>
                    <a:pt x="0" y="4"/>
                    <a:pt x="1" y="7"/>
                    <a:pt x="1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09" name="Freeform 121"/>
            <p:cNvSpPr/>
            <p:nvPr/>
          </p:nvSpPr>
          <p:spPr bwMode="auto">
            <a:xfrm>
              <a:off x="7441" y="792"/>
              <a:ext cx="25" cy="109"/>
            </a:xfrm>
            <a:custGeom>
              <a:avLst/>
              <a:gdLst>
                <a:gd name="T0" fmla="*/ 1 w 7"/>
                <a:gd name="T1" fmla="*/ 6 h 37"/>
                <a:gd name="T2" fmla="*/ 2 w 7"/>
                <a:gd name="T3" fmla="*/ 7 h 37"/>
                <a:gd name="T4" fmla="*/ 1 w 7"/>
                <a:gd name="T5" fmla="*/ 16 h 37"/>
                <a:gd name="T6" fmla="*/ 0 w 7"/>
                <a:gd name="T7" fmla="*/ 33 h 37"/>
                <a:gd name="T8" fmla="*/ 4 w 7"/>
                <a:gd name="T9" fmla="*/ 34 h 37"/>
                <a:gd name="T10" fmla="*/ 6 w 7"/>
                <a:gd name="T11" fmla="*/ 16 h 37"/>
                <a:gd name="T12" fmla="*/ 4 w 7"/>
                <a:gd name="T13" fmla="*/ 1 h 37"/>
                <a:gd name="T14" fmla="*/ 0 w 7"/>
                <a:gd name="T15" fmla="*/ 3 h 37"/>
                <a:gd name="T16" fmla="*/ 1 w 7"/>
                <a:gd name="T17" fmla="*/ 6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37">
                  <a:moveTo>
                    <a:pt x="1" y="6"/>
                  </a:moveTo>
                  <a:cubicBezTo>
                    <a:pt x="1" y="7"/>
                    <a:pt x="1" y="7"/>
                    <a:pt x="2" y="7"/>
                  </a:cubicBezTo>
                  <a:cubicBezTo>
                    <a:pt x="2" y="10"/>
                    <a:pt x="1" y="15"/>
                    <a:pt x="1" y="16"/>
                  </a:cubicBezTo>
                  <a:cubicBezTo>
                    <a:pt x="1" y="22"/>
                    <a:pt x="1" y="27"/>
                    <a:pt x="0" y="33"/>
                  </a:cubicBezTo>
                  <a:cubicBezTo>
                    <a:pt x="0" y="35"/>
                    <a:pt x="4" y="37"/>
                    <a:pt x="4" y="34"/>
                  </a:cubicBezTo>
                  <a:cubicBezTo>
                    <a:pt x="6" y="28"/>
                    <a:pt x="6" y="22"/>
                    <a:pt x="6" y="16"/>
                  </a:cubicBezTo>
                  <a:cubicBezTo>
                    <a:pt x="6" y="12"/>
                    <a:pt x="7" y="4"/>
                    <a:pt x="4" y="1"/>
                  </a:cubicBezTo>
                  <a:cubicBezTo>
                    <a:pt x="2" y="0"/>
                    <a:pt x="0" y="1"/>
                    <a:pt x="0" y="3"/>
                  </a:cubicBezTo>
                  <a:cubicBezTo>
                    <a:pt x="1" y="4"/>
                    <a:pt x="1" y="5"/>
                    <a:pt x="1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10" name="Freeform 122"/>
            <p:cNvSpPr/>
            <p:nvPr/>
          </p:nvSpPr>
          <p:spPr bwMode="auto">
            <a:xfrm>
              <a:off x="7444" y="646"/>
              <a:ext cx="22" cy="89"/>
            </a:xfrm>
            <a:custGeom>
              <a:avLst/>
              <a:gdLst>
                <a:gd name="T0" fmla="*/ 0 w 6"/>
                <a:gd name="T1" fmla="*/ 4 h 30"/>
                <a:gd name="T2" fmla="*/ 1 w 6"/>
                <a:gd name="T3" fmla="*/ 27 h 30"/>
                <a:gd name="T4" fmla="*/ 6 w 6"/>
                <a:gd name="T5" fmla="*/ 27 h 30"/>
                <a:gd name="T6" fmla="*/ 5 w 6"/>
                <a:gd name="T7" fmla="*/ 3 h 30"/>
                <a:gd name="T8" fmla="*/ 0 w 6"/>
                <a:gd name="T9" fmla="*/ 4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0">
                  <a:moveTo>
                    <a:pt x="0" y="4"/>
                  </a:moveTo>
                  <a:cubicBezTo>
                    <a:pt x="2" y="11"/>
                    <a:pt x="1" y="20"/>
                    <a:pt x="1" y="27"/>
                  </a:cubicBezTo>
                  <a:cubicBezTo>
                    <a:pt x="1" y="30"/>
                    <a:pt x="6" y="30"/>
                    <a:pt x="6" y="27"/>
                  </a:cubicBezTo>
                  <a:cubicBezTo>
                    <a:pt x="6" y="19"/>
                    <a:pt x="6" y="11"/>
                    <a:pt x="5" y="3"/>
                  </a:cubicBezTo>
                  <a:cubicBezTo>
                    <a:pt x="4" y="0"/>
                    <a:pt x="0" y="1"/>
                    <a:pt x="0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11" name="Freeform 123"/>
            <p:cNvSpPr/>
            <p:nvPr/>
          </p:nvSpPr>
          <p:spPr bwMode="auto">
            <a:xfrm>
              <a:off x="7444" y="513"/>
              <a:ext cx="22" cy="92"/>
            </a:xfrm>
            <a:custGeom>
              <a:avLst/>
              <a:gdLst>
                <a:gd name="T0" fmla="*/ 5 w 6"/>
                <a:gd name="T1" fmla="*/ 28 h 31"/>
                <a:gd name="T2" fmla="*/ 6 w 6"/>
                <a:gd name="T3" fmla="*/ 3 h 31"/>
                <a:gd name="T4" fmla="*/ 1 w 6"/>
                <a:gd name="T5" fmla="*/ 3 h 31"/>
                <a:gd name="T6" fmla="*/ 0 w 6"/>
                <a:gd name="T7" fmla="*/ 28 h 31"/>
                <a:gd name="T8" fmla="*/ 5 w 6"/>
                <a:gd name="T9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1">
                  <a:moveTo>
                    <a:pt x="5" y="28"/>
                  </a:moveTo>
                  <a:cubicBezTo>
                    <a:pt x="6" y="20"/>
                    <a:pt x="6" y="11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11"/>
                    <a:pt x="1" y="20"/>
                    <a:pt x="0" y="28"/>
                  </a:cubicBezTo>
                  <a:cubicBezTo>
                    <a:pt x="0" y="31"/>
                    <a:pt x="4" y="31"/>
                    <a:pt x="5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12" name="Freeform 124"/>
            <p:cNvSpPr/>
            <p:nvPr/>
          </p:nvSpPr>
          <p:spPr bwMode="auto">
            <a:xfrm>
              <a:off x="7444" y="388"/>
              <a:ext cx="29" cy="95"/>
            </a:xfrm>
            <a:custGeom>
              <a:avLst/>
              <a:gdLst>
                <a:gd name="T0" fmla="*/ 1 w 8"/>
                <a:gd name="T1" fmla="*/ 4 h 32"/>
                <a:gd name="T2" fmla="*/ 2 w 8"/>
                <a:gd name="T3" fmla="*/ 29 h 32"/>
                <a:gd name="T4" fmla="*/ 7 w 8"/>
                <a:gd name="T5" fmla="*/ 29 h 32"/>
                <a:gd name="T6" fmla="*/ 6 w 8"/>
                <a:gd name="T7" fmla="*/ 3 h 32"/>
                <a:gd name="T8" fmla="*/ 1 w 8"/>
                <a:gd name="T9" fmla="*/ 4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2">
                  <a:moveTo>
                    <a:pt x="1" y="4"/>
                  </a:moveTo>
                  <a:cubicBezTo>
                    <a:pt x="3" y="12"/>
                    <a:pt x="2" y="21"/>
                    <a:pt x="2" y="29"/>
                  </a:cubicBezTo>
                  <a:cubicBezTo>
                    <a:pt x="2" y="32"/>
                    <a:pt x="7" y="32"/>
                    <a:pt x="7" y="29"/>
                  </a:cubicBezTo>
                  <a:cubicBezTo>
                    <a:pt x="7" y="21"/>
                    <a:pt x="8" y="11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13" name="Freeform 125"/>
            <p:cNvSpPr/>
            <p:nvPr/>
          </p:nvSpPr>
          <p:spPr bwMode="auto">
            <a:xfrm>
              <a:off x="7441" y="305"/>
              <a:ext cx="25" cy="56"/>
            </a:xfrm>
            <a:custGeom>
              <a:avLst/>
              <a:gdLst>
                <a:gd name="T0" fmla="*/ 1 w 7"/>
                <a:gd name="T1" fmla="*/ 4 h 19"/>
                <a:gd name="T2" fmla="*/ 2 w 7"/>
                <a:gd name="T3" fmla="*/ 16 h 19"/>
                <a:gd name="T4" fmla="*/ 7 w 7"/>
                <a:gd name="T5" fmla="*/ 16 h 19"/>
                <a:gd name="T6" fmla="*/ 6 w 7"/>
                <a:gd name="T7" fmla="*/ 3 h 19"/>
                <a:gd name="T8" fmla="*/ 1 w 7"/>
                <a:gd name="T9" fmla="*/ 4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19">
                  <a:moveTo>
                    <a:pt x="1" y="4"/>
                  </a:moveTo>
                  <a:cubicBezTo>
                    <a:pt x="2" y="8"/>
                    <a:pt x="2" y="12"/>
                    <a:pt x="2" y="16"/>
                  </a:cubicBezTo>
                  <a:cubicBezTo>
                    <a:pt x="2" y="19"/>
                    <a:pt x="7" y="19"/>
                    <a:pt x="7" y="16"/>
                  </a:cubicBezTo>
                  <a:cubicBezTo>
                    <a:pt x="7" y="11"/>
                    <a:pt x="7" y="7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14" name="Freeform 126"/>
            <p:cNvSpPr/>
            <p:nvPr/>
          </p:nvSpPr>
          <p:spPr bwMode="auto">
            <a:xfrm>
              <a:off x="7441" y="213"/>
              <a:ext cx="28" cy="65"/>
            </a:xfrm>
            <a:custGeom>
              <a:avLst/>
              <a:gdLst>
                <a:gd name="T0" fmla="*/ 1 w 8"/>
                <a:gd name="T1" fmla="*/ 4 h 22"/>
                <a:gd name="T2" fmla="*/ 2 w 8"/>
                <a:gd name="T3" fmla="*/ 18 h 22"/>
                <a:gd name="T4" fmla="*/ 7 w 8"/>
                <a:gd name="T5" fmla="*/ 19 h 22"/>
                <a:gd name="T6" fmla="*/ 6 w 8"/>
                <a:gd name="T7" fmla="*/ 3 h 22"/>
                <a:gd name="T8" fmla="*/ 1 w 8"/>
                <a:gd name="T9" fmla="*/ 4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2">
                  <a:moveTo>
                    <a:pt x="1" y="4"/>
                  </a:moveTo>
                  <a:cubicBezTo>
                    <a:pt x="2" y="8"/>
                    <a:pt x="3" y="14"/>
                    <a:pt x="2" y="18"/>
                  </a:cubicBezTo>
                  <a:cubicBezTo>
                    <a:pt x="1" y="21"/>
                    <a:pt x="6" y="22"/>
                    <a:pt x="7" y="19"/>
                  </a:cubicBezTo>
                  <a:cubicBezTo>
                    <a:pt x="8" y="14"/>
                    <a:pt x="7" y="8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15" name="Freeform 127"/>
            <p:cNvSpPr/>
            <p:nvPr/>
          </p:nvSpPr>
          <p:spPr bwMode="auto">
            <a:xfrm>
              <a:off x="7331" y="198"/>
              <a:ext cx="92" cy="27"/>
            </a:xfrm>
            <a:custGeom>
              <a:avLst/>
              <a:gdLst>
                <a:gd name="T0" fmla="*/ 3 w 26"/>
                <a:gd name="T1" fmla="*/ 5 h 9"/>
                <a:gd name="T2" fmla="*/ 12 w 26"/>
                <a:gd name="T3" fmla="*/ 5 h 9"/>
                <a:gd name="T4" fmla="*/ 21 w 26"/>
                <a:gd name="T5" fmla="*/ 7 h 9"/>
                <a:gd name="T6" fmla="*/ 25 w 26"/>
                <a:gd name="T7" fmla="*/ 4 h 9"/>
                <a:gd name="T8" fmla="*/ 18 w 26"/>
                <a:gd name="T9" fmla="*/ 1 h 9"/>
                <a:gd name="T10" fmla="*/ 4 w 26"/>
                <a:gd name="T11" fmla="*/ 0 h 9"/>
                <a:gd name="T12" fmla="*/ 3 w 26"/>
                <a:gd name="T13" fmla="*/ 5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9">
                  <a:moveTo>
                    <a:pt x="3" y="5"/>
                  </a:moveTo>
                  <a:cubicBezTo>
                    <a:pt x="6" y="5"/>
                    <a:pt x="9" y="5"/>
                    <a:pt x="12" y="5"/>
                  </a:cubicBezTo>
                  <a:cubicBezTo>
                    <a:pt x="14" y="5"/>
                    <a:pt x="20" y="5"/>
                    <a:pt x="21" y="7"/>
                  </a:cubicBezTo>
                  <a:cubicBezTo>
                    <a:pt x="22" y="9"/>
                    <a:pt x="26" y="7"/>
                    <a:pt x="25" y="4"/>
                  </a:cubicBezTo>
                  <a:cubicBezTo>
                    <a:pt x="23" y="2"/>
                    <a:pt x="20" y="1"/>
                    <a:pt x="18" y="1"/>
                  </a:cubicBezTo>
                  <a:cubicBezTo>
                    <a:pt x="13" y="1"/>
                    <a:pt x="9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16" name="Freeform 128"/>
            <p:cNvSpPr/>
            <p:nvPr/>
          </p:nvSpPr>
          <p:spPr bwMode="auto">
            <a:xfrm>
              <a:off x="7201" y="192"/>
              <a:ext cx="85" cy="24"/>
            </a:xfrm>
            <a:custGeom>
              <a:avLst/>
              <a:gdLst>
                <a:gd name="T0" fmla="*/ 3 w 24"/>
                <a:gd name="T1" fmla="*/ 8 h 8"/>
                <a:gd name="T2" fmla="*/ 21 w 24"/>
                <a:gd name="T3" fmla="*/ 5 h 8"/>
                <a:gd name="T4" fmla="*/ 20 w 24"/>
                <a:gd name="T5" fmla="*/ 1 h 8"/>
                <a:gd name="T6" fmla="*/ 3 w 24"/>
                <a:gd name="T7" fmla="*/ 3 h 8"/>
                <a:gd name="T8" fmla="*/ 3 w 24"/>
                <a:gd name="T9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8">
                  <a:moveTo>
                    <a:pt x="3" y="8"/>
                  </a:moveTo>
                  <a:cubicBezTo>
                    <a:pt x="9" y="8"/>
                    <a:pt x="15" y="8"/>
                    <a:pt x="21" y="5"/>
                  </a:cubicBezTo>
                  <a:cubicBezTo>
                    <a:pt x="24" y="4"/>
                    <a:pt x="23" y="0"/>
                    <a:pt x="20" y="1"/>
                  </a:cubicBezTo>
                  <a:cubicBezTo>
                    <a:pt x="15" y="3"/>
                    <a:pt x="9" y="3"/>
                    <a:pt x="3" y="3"/>
                  </a:cubicBezTo>
                  <a:cubicBezTo>
                    <a:pt x="0" y="3"/>
                    <a:pt x="0" y="8"/>
                    <a:pt x="3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17" name="Freeform 129"/>
            <p:cNvSpPr/>
            <p:nvPr/>
          </p:nvSpPr>
          <p:spPr bwMode="auto">
            <a:xfrm>
              <a:off x="7063" y="204"/>
              <a:ext cx="99" cy="24"/>
            </a:xfrm>
            <a:custGeom>
              <a:avLst/>
              <a:gdLst>
                <a:gd name="T0" fmla="*/ 4 w 28"/>
                <a:gd name="T1" fmla="*/ 7 h 8"/>
                <a:gd name="T2" fmla="*/ 24 w 28"/>
                <a:gd name="T3" fmla="*/ 6 h 8"/>
                <a:gd name="T4" fmla="*/ 26 w 28"/>
                <a:gd name="T5" fmla="*/ 1 h 8"/>
                <a:gd name="T6" fmla="*/ 3 w 28"/>
                <a:gd name="T7" fmla="*/ 2 h 8"/>
                <a:gd name="T8" fmla="*/ 4 w 28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4" y="7"/>
                  </a:moveTo>
                  <a:cubicBezTo>
                    <a:pt x="11" y="4"/>
                    <a:pt x="18" y="5"/>
                    <a:pt x="24" y="6"/>
                  </a:cubicBezTo>
                  <a:cubicBezTo>
                    <a:pt x="27" y="6"/>
                    <a:pt x="28" y="2"/>
                    <a:pt x="26" y="1"/>
                  </a:cubicBezTo>
                  <a:cubicBezTo>
                    <a:pt x="18" y="0"/>
                    <a:pt x="10" y="0"/>
                    <a:pt x="3" y="2"/>
                  </a:cubicBezTo>
                  <a:cubicBezTo>
                    <a:pt x="0" y="3"/>
                    <a:pt x="2" y="8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18" name="Freeform 130"/>
            <p:cNvSpPr/>
            <p:nvPr/>
          </p:nvSpPr>
          <p:spPr bwMode="auto">
            <a:xfrm>
              <a:off x="6947" y="195"/>
              <a:ext cx="81" cy="27"/>
            </a:xfrm>
            <a:custGeom>
              <a:avLst/>
              <a:gdLst>
                <a:gd name="T0" fmla="*/ 3 w 23"/>
                <a:gd name="T1" fmla="*/ 9 h 9"/>
                <a:gd name="T2" fmla="*/ 20 w 23"/>
                <a:gd name="T3" fmla="*/ 5 h 9"/>
                <a:gd name="T4" fmla="*/ 18 w 23"/>
                <a:gd name="T5" fmla="*/ 1 h 9"/>
                <a:gd name="T6" fmla="*/ 3 w 23"/>
                <a:gd name="T7" fmla="*/ 4 h 9"/>
                <a:gd name="T8" fmla="*/ 3 w 23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9">
                  <a:moveTo>
                    <a:pt x="3" y="9"/>
                  </a:moveTo>
                  <a:cubicBezTo>
                    <a:pt x="9" y="9"/>
                    <a:pt x="15" y="8"/>
                    <a:pt x="20" y="5"/>
                  </a:cubicBezTo>
                  <a:cubicBezTo>
                    <a:pt x="23" y="4"/>
                    <a:pt x="20" y="0"/>
                    <a:pt x="18" y="1"/>
                  </a:cubicBezTo>
                  <a:cubicBezTo>
                    <a:pt x="13" y="3"/>
                    <a:pt x="8" y="4"/>
                    <a:pt x="3" y="4"/>
                  </a:cubicBezTo>
                  <a:cubicBezTo>
                    <a:pt x="0" y="4"/>
                    <a:pt x="0" y="9"/>
                    <a:pt x="3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19" name="Freeform 131"/>
            <p:cNvSpPr/>
            <p:nvPr/>
          </p:nvSpPr>
          <p:spPr bwMode="auto">
            <a:xfrm>
              <a:off x="6820" y="195"/>
              <a:ext cx="92" cy="27"/>
            </a:xfrm>
            <a:custGeom>
              <a:avLst/>
              <a:gdLst>
                <a:gd name="T0" fmla="*/ 4 w 26"/>
                <a:gd name="T1" fmla="*/ 7 h 9"/>
                <a:gd name="T2" fmla="*/ 22 w 26"/>
                <a:gd name="T3" fmla="*/ 8 h 9"/>
                <a:gd name="T4" fmla="*/ 23 w 26"/>
                <a:gd name="T5" fmla="*/ 3 h 9"/>
                <a:gd name="T6" fmla="*/ 3 w 26"/>
                <a:gd name="T7" fmla="*/ 2 h 9"/>
                <a:gd name="T8" fmla="*/ 4 w 26"/>
                <a:gd name="T9" fmla="*/ 7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9">
                  <a:moveTo>
                    <a:pt x="4" y="7"/>
                  </a:moveTo>
                  <a:cubicBezTo>
                    <a:pt x="10" y="4"/>
                    <a:pt x="16" y="6"/>
                    <a:pt x="22" y="8"/>
                  </a:cubicBezTo>
                  <a:cubicBezTo>
                    <a:pt x="24" y="9"/>
                    <a:pt x="26" y="4"/>
                    <a:pt x="23" y="3"/>
                  </a:cubicBezTo>
                  <a:cubicBezTo>
                    <a:pt x="16" y="1"/>
                    <a:pt x="9" y="0"/>
                    <a:pt x="3" y="2"/>
                  </a:cubicBezTo>
                  <a:cubicBezTo>
                    <a:pt x="0" y="3"/>
                    <a:pt x="1" y="8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20" name="Freeform 132"/>
            <p:cNvSpPr/>
            <p:nvPr/>
          </p:nvSpPr>
          <p:spPr bwMode="auto">
            <a:xfrm>
              <a:off x="6690" y="192"/>
              <a:ext cx="95" cy="27"/>
            </a:xfrm>
            <a:custGeom>
              <a:avLst/>
              <a:gdLst>
                <a:gd name="T0" fmla="*/ 3 w 27"/>
                <a:gd name="T1" fmla="*/ 7 h 9"/>
                <a:gd name="T2" fmla="*/ 25 w 27"/>
                <a:gd name="T3" fmla="*/ 5 h 9"/>
                <a:gd name="T4" fmla="*/ 22 w 27"/>
                <a:gd name="T5" fmla="*/ 1 h 9"/>
                <a:gd name="T6" fmla="*/ 4 w 27"/>
                <a:gd name="T7" fmla="*/ 2 h 9"/>
                <a:gd name="T8" fmla="*/ 3 w 27"/>
                <a:gd name="T9" fmla="*/ 7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9">
                  <a:moveTo>
                    <a:pt x="3" y="7"/>
                  </a:moveTo>
                  <a:cubicBezTo>
                    <a:pt x="10" y="8"/>
                    <a:pt x="18" y="9"/>
                    <a:pt x="25" y="5"/>
                  </a:cubicBezTo>
                  <a:cubicBezTo>
                    <a:pt x="27" y="4"/>
                    <a:pt x="25" y="0"/>
                    <a:pt x="22" y="1"/>
                  </a:cubicBezTo>
                  <a:cubicBezTo>
                    <a:pt x="17" y="4"/>
                    <a:pt x="10" y="3"/>
                    <a:pt x="4" y="2"/>
                  </a:cubicBezTo>
                  <a:cubicBezTo>
                    <a:pt x="1" y="2"/>
                    <a:pt x="0" y="6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21" name="Freeform 133"/>
            <p:cNvSpPr/>
            <p:nvPr/>
          </p:nvSpPr>
          <p:spPr bwMode="auto">
            <a:xfrm>
              <a:off x="6555" y="195"/>
              <a:ext cx="92" cy="30"/>
            </a:xfrm>
            <a:custGeom>
              <a:avLst/>
              <a:gdLst>
                <a:gd name="T0" fmla="*/ 5 w 26"/>
                <a:gd name="T1" fmla="*/ 8 h 10"/>
                <a:gd name="T2" fmla="*/ 22 w 26"/>
                <a:gd name="T3" fmla="*/ 8 h 10"/>
                <a:gd name="T4" fmla="*/ 23 w 26"/>
                <a:gd name="T5" fmla="*/ 3 h 10"/>
                <a:gd name="T6" fmla="*/ 2 w 26"/>
                <a:gd name="T7" fmla="*/ 5 h 10"/>
                <a:gd name="T8" fmla="*/ 5 w 26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0">
                  <a:moveTo>
                    <a:pt x="5" y="8"/>
                  </a:moveTo>
                  <a:cubicBezTo>
                    <a:pt x="9" y="4"/>
                    <a:pt x="17" y="7"/>
                    <a:pt x="22" y="8"/>
                  </a:cubicBezTo>
                  <a:cubicBezTo>
                    <a:pt x="25" y="8"/>
                    <a:pt x="26" y="4"/>
                    <a:pt x="23" y="3"/>
                  </a:cubicBezTo>
                  <a:cubicBezTo>
                    <a:pt x="16" y="2"/>
                    <a:pt x="8" y="0"/>
                    <a:pt x="2" y="5"/>
                  </a:cubicBezTo>
                  <a:cubicBezTo>
                    <a:pt x="0" y="7"/>
                    <a:pt x="3" y="10"/>
                    <a:pt x="5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22" name="Freeform 134"/>
            <p:cNvSpPr/>
            <p:nvPr/>
          </p:nvSpPr>
          <p:spPr bwMode="auto">
            <a:xfrm>
              <a:off x="6446" y="207"/>
              <a:ext cx="81" cy="21"/>
            </a:xfrm>
            <a:custGeom>
              <a:avLst/>
              <a:gdLst>
                <a:gd name="T0" fmla="*/ 3 w 23"/>
                <a:gd name="T1" fmla="*/ 7 h 7"/>
                <a:gd name="T2" fmla="*/ 20 w 23"/>
                <a:gd name="T3" fmla="*/ 5 h 7"/>
                <a:gd name="T4" fmla="*/ 19 w 23"/>
                <a:gd name="T5" fmla="*/ 0 h 7"/>
                <a:gd name="T6" fmla="*/ 3 w 23"/>
                <a:gd name="T7" fmla="*/ 2 h 7"/>
                <a:gd name="T8" fmla="*/ 3 w 23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7">
                  <a:moveTo>
                    <a:pt x="3" y="7"/>
                  </a:moveTo>
                  <a:cubicBezTo>
                    <a:pt x="9" y="7"/>
                    <a:pt x="15" y="6"/>
                    <a:pt x="20" y="5"/>
                  </a:cubicBezTo>
                  <a:cubicBezTo>
                    <a:pt x="23" y="4"/>
                    <a:pt x="22" y="0"/>
                    <a:pt x="19" y="0"/>
                  </a:cubicBezTo>
                  <a:cubicBezTo>
                    <a:pt x="14" y="1"/>
                    <a:pt x="8" y="2"/>
                    <a:pt x="3" y="2"/>
                  </a:cubicBezTo>
                  <a:cubicBezTo>
                    <a:pt x="0" y="2"/>
                    <a:pt x="0" y="7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23" name="Freeform 135"/>
            <p:cNvSpPr/>
            <p:nvPr/>
          </p:nvSpPr>
          <p:spPr bwMode="auto">
            <a:xfrm>
              <a:off x="6309" y="207"/>
              <a:ext cx="98" cy="18"/>
            </a:xfrm>
            <a:custGeom>
              <a:avLst/>
              <a:gdLst>
                <a:gd name="T0" fmla="*/ 4 w 28"/>
                <a:gd name="T1" fmla="*/ 6 h 6"/>
                <a:gd name="T2" fmla="*/ 25 w 28"/>
                <a:gd name="T3" fmla="*/ 5 h 6"/>
                <a:gd name="T4" fmla="*/ 25 w 28"/>
                <a:gd name="T5" fmla="*/ 0 h 6"/>
                <a:gd name="T6" fmla="*/ 3 w 28"/>
                <a:gd name="T7" fmla="*/ 1 h 6"/>
                <a:gd name="T8" fmla="*/ 4 w 2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4" y="6"/>
                  </a:moveTo>
                  <a:cubicBezTo>
                    <a:pt x="11" y="5"/>
                    <a:pt x="18" y="5"/>
                    <a:pt x="25" y="5"/>
                  </a:cubicBezTo>
                  <a:cubicBezTo>
                    <a:pt x="28" y="5"/>
                    <a:pt x="28" y="0"/>
                    <a:pt x="25" y="0"/>
                  </a:cubicBezTo>
                  <a:cubicBezTo>
                    <a:pt x="18" y="0"/>
                    <a:pt x="10" y="0"/>
                    <a:pt x="3" y="1"/>
                  </a:cubicBezTo>
                  <a:cubicBezTo>
                    <a:pt x="0" y="2"/>
                    <a:pt x="2" y="6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24" name="Freeform 136"/>
            <p:cNvSpPr/>
            <p:nvPr/>
          </p:nvSpPr>
          <p:spPr bwMode="auto">
            <a:xfrm>
              <a:off x="6167" y="204"/>
              <a:ext cx="96" cy="18"/>
            </a:xfrm>
            <a:custGeom>
              <a:avLst/>
              <a:gdLst>
                <a:gd name="T0" fmla="*/ 3 w 27"/>
                <a:gd name="T1" fmla="*/ 6 h 6"/>
                <a:gd name="T2" fmla="*/ 24 w 27"/>
                <a:gd name="T3" fmla="*/ 5 h 6"/>
                <a:gd name="T4" fmla="*/ 24 w 27"/>
                <a:gd name="T5" fmla="*/ 0 h 6"/>
                <a:gd name="T6" fmla="*/ 3 w 27"/>
                <a:gd name="T7" fmla="*/ 1 h 6"/>
                <a:gd name="T8" fmla="*/ 3 w 2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3" y="6"/>
                  </a:moveTo>
                  <a:cubicBezTo>
                    <a:pt x="10" y="6"/>
                    <a:pt x="17" y="6"/>
                    <a:pt x="24" y="5"/>
                  </a:cubicBezTo>
                  <a:cubicBezTo>
                    <a:pt x="27" y="4"/>
                    <a:pt x="27" y="0"/>
                    <a:pt x="24" y="0"/>
                  </a:cubicBezTo>
                  <a:cubicBezTo>
                    <a:pt x="17" y="1"/>
                    <a:pt x="10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25" name="Freeform 137"/>
            <p:cNvSpPr/>
            <p:nvPr/>
          </p:nvSpPr>
          <p:spPr bwMode="auto">
            <a:xfrm>
              <a:off x="6040" y="207"/>
              <a:ext cx="89" cy="18"/>
            </a:xfrm>
            <a:custGeom>
              <a:avLst/>
              <a:gdLst>
                <a:gd name="T0" fmla="*/ 3 w 25"/>
                <a:gd name="T1" fmla="*/ 6 h 6"/>
                <a:gd name="T2" fmla="*/ 22 w 25"/>
                <a:gd name="T3" fmla="*/ 5 h 6"/>
                <a:gd name="T4" fmla="*/ 21 w 25"/>
                <a:gd name="T5" fmla="*/ 0 h 6"/>
                <a:gd name="T6" fmla="*/ 3 w 25"/>
                <a:gd name="T7" fmla="*/ 1 h 6"/>
                <a:gd name="T8" fmla="*/ 3 w 25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3" y="6"/>
                  </a:moveTo>
                  <a:cubicBezTo>
                    <a:pt x="9" y="6"/>
                    <a:pt x="16" y="6"/>
                    <a:pt x="22" y="5"/>
                  </a:cubicBezTo>
                  <a:cubicBezTo>
                    <a:pt x="25" y="4"/>
                    <a:pt x="24" y="0"/>
                    <a:pt x="21" y="0"/>
                  </a:cubicBezTo>
                  <a:cubicBezTo>
                    <a:pt x="15" y="1"/>
                    <a:pt x="9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26" name="Freeform 138"/>
            <p:cNvSpPr/>
            <p:nvPr/>
          </p:nvSpPr>
          <p:spPr bwMode="auto">
            <a:xfrm>
              <a:off x="5910" y="201"/>
              <a:ext cx="92" cy="21"/>
            </a:xfrm>
            <a:custGeom>
              <a:avLst/>
              <a:gdLst>
                <a:gd name="T0" fmla="*/ 3 w 26"/>
                <a:gd name="T1" fmla="*/ 7 h 7"/>
                <a:gd name="T2" fmla="*/ 24 w 26"/>
                <a:gd name="T3" fmla="*/ 5 h 7"/>
                <a:gd name="T4" fmla="*/ 22 w 26"/>
                <a:gd name="T5" fmla="*/ 0 h 7"/>
                <a:gd name="T6" fmla="*/ 3 w 26"/>
                <a:gd name="T7" fmla="*/ 2 h 7"/>
                <a:gd name="T8" fmla="*/ 3 w 26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">
                  <a:moveTo>
                    <a:pt x="3" y="7"/>
                  </a:moveTo>
                  <a:cubicBezTo>
                    <a:pt x="10" y="7"/>
                    <a:pt x="17" y="6"/>
                    <a:pt x="24" y="5"/>
                  </a:cubicBezTo>
                  <a:cubicBezTo>
                    <a:pt x="26" y="4"/>
                    <a:pt x="25" y="0"/>
                    <a:pt x="22" y="0"/>
                  </a:cubicBezTo>
                  <a:cubicBezTo>
                    <a:pt x="16" y="1"/>
                    <a:pt x="9" y="2"/>
                    <a:pt x="3" y="2"/>
                  </a:cubicBezTo>
                  <a:cubicBezTo>
                    <a:pt x="0" y="2"/>
                    <a:pt x="0" y="7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27" name="Freeform 139"/>
            <p:cNvSpPr/>
            <p:nvPr/>
          </p:nvSpPr>
          <p:spPr bwMode="auto">
            <a:xfrm>
              <a:off x="5755" y="204"/>
              <a:ext cx="99" cy="21"/>
            </a:xfrm>
            <a:custGeom>
              <a:avLst/>
              <a:gdLst>
                <a:gd name="T0" fmla="*/ 3 w 28"/>
                <a:gd name="T1" fmla="*/ 6 h 7"/>
                <a:gd name="T2" fmla="*/ 25 w 28"/>
                <a:gd name="T3" fmla="*/ 5 h 7"/>
                <a:gd name="T4" fmla="*/ 25 w 28"/>
                <a:gd name="T5" fmla="*/ 0 h 7"/>
                <a:gd name="T6" fmla="*/ 3 w 28"/>
                <a:gd name="T7" fmla="*/ 1 h 7"/>
                <a:gd name="T8" fmla="*/ 3 w 28"/>
                <a:gd name="T9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7">
                  <a:moveTo>
                    <a:pt x="3" y="6"/>
                  </a:moveTo>
                  <a:cubicBezTo>
                    <a:pt x="10" y="7"/>
                    <a:pt x="17" y="5"/>
                    <a:pt x="25" y="5"/>
                  </a:cubicBezTo>
                  <a:cubicBezTo>
                    <a:pt x="28" y="5"/>
                    <a:pt x="28" y="0"/>
                    <a:pt x="25" y="0"/>
                  </a:cubicBezTo>
                  <a:cubicBezTo>
                    <a:pt x="17" y="0"/>
                    <a:pt x="10" y="2"/>
                    <a:pt x="3" y="1"/>
                  </a:cubicBezTo>
                  <a:cubicBezTo>
                    <a:pt x="0" y="1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28" name="Freeform 140"/>
            <p:cNvSpPr/>
            <p:nvPr/>
          </p:nvSpPr>
          <p:spPr bwMode="auto">
            <a:xfrm>
              <a:off x="5624" y="210"/>
              <a:ext cx="106" cy="24"/>
            </a:xfrm>
            <a:custGeom>
              <a:avLst/>
              <a:gdLst>
                <a:gd name="T0" fmla="*/ 4 w 30"/>
                <a:gd name="T1" fmla="*/ 6 h 8"/>
                <a:gd name="T2" fmla="*/ 15 w 30"/>
                <a:gd name="T3" fmla="*/ 5 h 8"/>
                <a:gd name="T4" fmla="*/ 25 w 30"/>
                <a:gd name="T5" fmla="*/ 7 h 8"/>
                <a:gd name="T6" fmla="*/ 27 w 30"/>
                <a:gd name="T7" fmla="*/ 3 h 8"/>
                <a:gd name="T8" fmla="*/ 17 w 30"/>
                <a:gd name="T9" fmla="*/ 1 h 8"/>
                <a:gd name="T10" fmla="*/ 3 w 30"/>
                <a:gd name="T11" fmla="*/ 1 h 8"/>
                <a:gd name="T12" fmla="*/ 4 w 30"/>
                <a:gd name="T13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8">
                  <a:moveTo>
                    <a:pt x="4" y="6"/>
                  </a:moveTo>
                  <a:cubicBezTo>
                    <a:pt x="8" y="5"/>
                    <a:pt x="12" y="5"/>
                    <a:pt x="15" y="5"/>
                  </a:cubicBezTo>
                  <a:cubicBezTo>
                    <a:pt x="18" y="5"/>
                    <a:pt x="22" y="5"/>
                    <a:pt x="25" y="7"/>
                  </a:cubicBezTo>
                  <a:cubicBezTo>
                    <a:pt x="27" y="8"/>
                    <a:pt x="30" y="4"/>
                    <a:pt x="27" y="3"/>
                  </a:cubicBezTo>
                  <a:cubicBezTo>
                    <a:pt x="24" y="1"/>
                    <a:pt x="20" y="1"/>
                    <a:pt x="17" y="1"/>
                  </a:cubicBezTo>
                  <a:cubicBezTo>
                    <a:pt x="13" y="0"/>
                    <a:pt x="8" y="0"/>
                    <a:pt x="3" y="1"/>
                  </a:cubicBezTo>
                  <a:cubicBezTo>
                    <a:pt x="0" y="2"/>
                    <a:pt x="2" y="7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29" name="Freeform 141"/>
            <p:cNvSpPr/>
            <p:nvPr/>
          </p:nvSpPr>
          <p:spPr bwMode="auto">
            <a:xfrm>
              <a:off x="5451" y="201"/>
              <a:ext cx="127" cy="27"/>
            </a:xfrm>
            <a:custGeom>
              <a:avLst/>
              <a:gdLst>
                <a:gd name="T0" fmla="*/ 3 w 36"/>
                <a:gd name="T1" fmla="*/ 6 h 9"/>
                <a:gd name="T2" fmla="*/ 33 w 36"/>
                <a:gd name="T3" fmla="*/ 7 h 9"/>
                <a:gd name="T4" fmla="*/ 33 w 36"/>
                <a:gd name="T5" fmla="*/ 2 h 9"/>
                <a:gd name="T6" fmla="*/ 4 w 36"/>
                <a:gd name="T7" fmla="*/ 1 h 9"/>
                <a:gd name="T8" fmla="*/ 3 w 36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9">
                  <a:moveTo>
                    <a:pt x="3" y="6"/>
                  </a:moveTo>
                  <a:cubicBezTo>
                    <a:pt x="13" y="9"/>
                    <a:pt x="23" y="8"/>
                    <a:pt x="33" y="7"/>
                  </a:cubicBezTo>
                  <a:cubicBezTo>
                    <a:pt x="36" y="6"/>
                    <a:pt x="36" y="2"/>
                    <a:pt x="33" y="2"/>
                  </a:cubicBezTo>
                  <a:cubicBezTo>
                    <a:pt x="23" y="3"/>
                    <a:pt x="13" y="4"/>
                    <a:pt x="4" y="1"/>
                  </a:cubicBezTo>
                  <a:cubicBezTo>
                    <a:pt x="1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30" name="Freeform 142"/>
            <p:cNvSpPr/>
            <p:nvPr/>
          </p:nvSpPr>
          <p:spPr bwMode="auto">
            <a:xfrm>
              <a:off x="5296" y="210"/>
              <a:ext cx="106" cy="18"/>
            </a:xfrm>
            <a:custGeom>
              <a:avLst/>
              <a:gdLst>
                <a:gd name="T0" fmla="*/ 3 w 30"/>
                <a:gd name="T1" fmla="*/ 5 h 6"/>
                <a:gd name="T2" fmla="*/ 27 w 30"/>
                <a:gd name="T3" fmla="*/ 6 h 6"/>
                <a:gd name="T4" fmla="*/ 27 w 30"/>
                <a:gd name="T5" fmla="*/ 1 h 6"/>
                <a:gd name="T6" fmla="*/ 3 w 30"/>
                <a:gd name="T7" fmla="*/ 0 h 6"/>
                <a:gd name="T8" fmla="*/ 3 w 30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5"/>
                  </a:moveTo>
                  <a:cubicBezTo>
                    <a:pt x="11" y="5"/>
                    <a:pt x="19" y="6"/>
                    <a:pt x="27" y="6"/>
                  </a:cubicBezTo>
                  <a:cubicBezTo>
                    <a:pt x="30" y="6"/>
                    <a:pt x="30" y="1"/>
                    <a:pt x="27" y="1"/>
                  </a:cubicBezTo>
                  <a:cubicBezTo>
                    <a:pt x="19" y="1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31" name="Freeform 143"/>
            <p:cNvSpPr/>
            <p:nvPr/>
          </p:nvSpPr>
          <p:spPr bwMode="auto">
            <a:xfrm>
              <a:off x="5169" y="201"/>
              <a:ext cx="103" cy="27"/>
            </a:xfrm>
            <a:custGeom>
              <a:avLst/>
              <a:gdLst>
                <a:gd name="T0" fmla="*/ 4 w 29"/>
                <a:gd name="T1" fmla="*/ 9 h 9"/>
                <a:gd name="T2" fmla="*/ 25 w 29"/>
                <a:gd name="T3" fmla="*/ 7 h 9"/>
                <a:gd name="T4" fmla="*/ 26 w 29"/>
                <a:gd name="T5" fmla="*/ 2 h 9"/>
                <a:gd name="T6" fmla="*/ 3 w 29"/>
                <a:gd name="T7" fmla="*/ 4 h 9"/>
                <a:gd name="T8" fmla="*/ 4 w 29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9">
                  <a:moveTo>
                    <a:pt x="4" y="9"/>
                  </a:moveTo>
                  <a:cubicBezTo>
                    <a:pt x="10" y="8"/>
                    <a:pt x="18" y="5"/>
                    <a:pt x="25" y="7"/>
                  </a:cubicBezTo>
                  <a:cubicBezTo>
                    <a:pt x="27" y="8"/>
                    <a:pt x="29" y="3"/>
                    <a:pt x="26" y="2"/>
                  </a:cubicBezTo>
                  <a:cubicBezTo>
                    <a:pt x="18" y="0"/>
                    <a:pt x="10" y="3"/>
                    <a:pt x="3" y="4"/>
                  </a:cubicBezTo>
                  <a:cubicBezTo>
                    <a:pt x="0" y="5"/>
                    <a:pt x="1" y="9"/>
                    <a:pt x="4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32" name="Freeform 144"/>
            <p:cNvSpPr/>
            <p:nvPr/>
          </p:nvSpPr>
          <p:spPr bwMode="auto">
            <a:xfrm>
              <a:off x="5032" y="210"/>
              <a:ext cx="116" cy="21"/>
            </a:xfrm>
            <a:custGeom>
              <a:avLst/>
              <a:gdLst>
                <a:gd name="T0" fmla="*/ 3 w 33"/>
                <a:gd name="T1" fmla="*/ 5 h 7"/>
                <a:gd name="T2" fmla="*/ 31 w 33"/>
                <a:gd name="T3" fmla="*/ 5 h 7"/>
                <a:gd name="T4" fmla="*/ 31 w 33"/>
                <a:gd name="T5" fmla="*/ 0 h 7"/>
                <a:gd name="T6" fmla="*/ 4 w 33"/>
                <a:gd name="T7" fmla="*/ 0 h 7"/>
                <a:gd name="T8" fmla="*/ 3 w 33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7">
                  <a:moveTo>
                    <a:pt x="3" y="5"/>
                  </a:moveTo>
                  <a:cubicBezTo>
                    <a:pt x="12" y="7"/>
                    <a:pt x="21" y="6"/>
                    <a:pt x="31" y="5"/>
                  </a:cubicBezTo>
                  <a:cubicBezTo>
                    <a:pt x="33" y="4"/>
                    <a:pt x="33" y="0"/>
                    <a:pt x="31" y="0"/>
                  </a:cubicBezTo>
                  <a:cubicBezTo>
                    <a:pt x="22" y="1"/>
                    <a:pt x="13" y="2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33" name="Freeform 145"/>
            <p:cNvSpPr/>
            <p:nvPr/>
          </p:nvSpPr>
          <p:spPr bwMode="auto">
            <a:xfrm>
              <a:off x="4894" y="201"/>
              <a:ext cx="106" cy="21"/>
            </a:xfrm>
            <a:custGeom>
              <a:avLst/>
              <a:gdLst>
                <a:gd name="T0" fmla="*/ 4 w 30"/>
                <a:gd name="T1" fmla="*/ 7 h 7"/>
                <a:gd name="T2" fmla="*/ 26 w 30"/>
                <a:gd name="T3" fmla="*/ 7 h 7"/>
                <a:gd name="T4" fmla="*/ 27 w 30"/>
                <a:gd name="T5" fmla="*/ 2 h 7"/>
                <a:gd name="T6" fmla="*/ 2 w 30"/>
                <a:gd name="T7" fmla="*/ 2 h 7"/>
                <a:gd name="T8" fmla="*/ 4 w 30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7">
                  <a:moveTo>
                    <a:pt x="4" y="7"/>
                  </a:moveTo>
                  <a:cubicBezTo>
                    <a:pt x="11" y="6"/>
                    <a:pt x="18" y="5"/>
                    <a:pt x="26" y="7"/>
                  </a:cubicBezTo>
                  <a:cubicBezTo>
                    <a:pt x="29" y="7"/>
                    <a:pt x="30" y="3"/>
                    <a:pt x="27" y="2"/>
                  </a:cubicBezTo>
                  <a:cubicBezTo>
                    <a:pt x="19" y="0"/>
                    <a:pt x="11" y="1"/>
                    <a:pt x="2" y="2"/>
                  </a:cubicBezTo>
                  <a:cubicBezTo>
                    <a:pt x="0" y="3"/>
                    <a:pt x="1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34" name="Freeform 146"/>
            <p:cNvSpPr/>
            <p:nvPr/>
          </p:nvSpPr>
          <p:spPr bwMode="auto">
            <a:xfrm>
              <a:off x="4732" y="207"/>
              <a:ext cx="102" cy="27"/>
            </a:xfrm>
            <a:custGeom>
              <a:avLst/>
              <a:gdLst>
                <a:gd name="T0" fmla="*/ 3 w 29"/>
                <a:gd name="T1" fmla="*/ 6 h 9"/>
                <a:gd name="T2" fmla="*/ 26 w 29"/>
                <a:gd name="T3" fmla="*/ 6 h 9"/>
                <a:gd name="T4" fmla="*/ 26 w 29"/>
                <a:gd name="T5" fmla="*/ 1 h 9"/>
                <a:gd name="T6" fmla="*/ 4 w 29"/>
                <a:gd name="T7" fmla="*/ 1 h 9"/>
                <a:gd name="T8" fmla="*/ 3 w 29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9">
                  <a:moveTo>
                    <a:pt x="3" y="6"/>
                  </a:moveTo>
                  <a:cubicBezTo>
                    <a:pt x="11" y="9"/>
                    <a:pt x="18" y="6"/>
                    <a:pt x="26" y="6"/>
                  </a:cubicBezTo>
                  <a:cubicBezTo>
                    <a:pt x="29" y="6"/>
                    <a:pt x="29" y="1"/>
                    <a:pt x="26" y="1"/>
                  </a:cubicBezTo>
                  <a:cubicBezTo>
                    <a:pt x="19" y="1"/>
                    <a:pt x="11" y="4"/>
                    <a:pt x="4" y="1"/>
                  </a:cubicBezTo>
                  <a:cubicBezTo>
                    <a:pt x="2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35" name="Freeform 147"/>
            <p:cNvSpPr/>
            <p:nvPr/>
          </p:nvSpPr>
          <p:spPr bwMode="auto">
            <a:xfrm>
              <a:off x="4608" y="210"/>
              <a:ext cx="81" cy="15"/>
            </a:xfrm>
            <a:custGeom>
              <a:avLst/>
              <a:gdLst>
                <a:gd name="T0" fmla="*/ 3 w 23"/>
                <a:gd name="T1" fmla="*/ 5 h 5"/>
                <a:gd name="T2" fmla="*/ 20 w 23"/>
                <a:gd name="T3" fmla="*/ 5 h 5"/>
                <a:gd name="T4" fmla="*/ 20 w 23"/>
                <a:gd name="T5" fmla="*/ 0 h 5"/>
                <a:gd name="T6" fmla="*/ 3 w 23"/>
                <a:gd name="T7" fmla="*/ 0 h 5"/>
                <a:gd name="T8" fmla="*/ 3 w 23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5">
                  <a:moveTo>
                    <a:pt x="3" y="5"/>
                  </a:moveTo>
                  <a:cubicBezTo>
                    <a:pt x="20" y="5"/>
                    <a:pt x="20" y="5"/>
                    <a:pt x="20" y="5"/>
                  </a:cubicBezTo>
                  <a:cubicBezTo>
                    <a:pt x="23" y="5"/>
                    <a:pt x="23" y="0"/>
                    <a:pt x="2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36" name="Freeform 148"/>
            <p:cNvSpPr/>
            <p:nvPr/>
          </p:nvSpPr>
          <p:spPr bwMode="auto">
            <a:xfrm>
              <a:off x="4439" y="201"/>
              <a:ext cx="88" cy="24"/>
            </a:xfrm>
            <a:custGeom>
              <a:avLst/>
              <a:gdLst>
                <a:gd name="T0" fmla="*/ 3 w 25"/>
                <a:gd name="T1" fmla="*/ 6 h 8"/>
                <a:gd name="T2" fmla="*/ 23 w 25"/>
                <a:gd name="T3" fmla="*/ 5 h 8"/>
                <a:gd name="T4" fmla="*/ 20 w 25"/>
                <a:gd name="T5" fmla="*/ 1 h 8"/>
                <a:gd name="T6" fmla="*/ 4 w 25"/>
                <a:gd name="T7" fmla="*/ 1 h 8"/>
                <a:gd name="T8" fmla="*/ 3 w 25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8">
                  <a:moveTo>
                    <a:pt x="3" y="6"/>
                  </a:moveTo>
                  <a:cubicBezTo>
                    <a:pt x="9" y="7"/>
                    <a:pt x="16" y="8"/>
                    <a:pt x="23" y="5"/>
                  </a:cubicBezTo>
                  <a:cubicBezTo>
                    <a:pt x="25" y="4"/>
                    <a:pt x="23" y="0"/>
                    <a:pt x="20" y="1"/>
                  </a:cubicBezTo>
                  <a:cubicBezTo>
                    <a:pt x="15" y="4"/>
                    <a:pt x="9" y="2"/>
                    <a:pt x="4" y="1"/>
                  </a:cubicBezTo>
                  <a:cubicBezTo>
                    <a:pt x="1" y="1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37" name="Freeform 149"/>
            <p:cNvSpPr/>
            <p:nvPr/>
          </p:nvSpPr>
          <p:spPr bwMode="auto">
            <a:xfrm>
              <a:off x="4273" y="204"/>
              <a:ext cx="110" cy="18"/>
            </a:xfrm>
            <a:custGeom>
              <a:avLst/>
              <a:gdLst>
                <a:gd name="T0" fmla="*/ 3 w 31"/>
                <a:gd name="T1" fmla="*/ 6 h 6"/>
                <a:gd name="T2" fmla="*/ 28 w 31"/>
                <a:gd name="T3" fmla="*/ 5 h 6"/>
                <a:gd name="T4" fmla="*/ 28 w 31"/>
                <a:gd name="T5" fmla="*/ 0 h 6"/>
                <a:gd name="T6" fmla="*/ 3 w 31"/>
                <a:gd name="T7" fmla="*/ 1 h 6"/>
                <a:gd name="T8" fmla="*/ 3 w 31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">
                  <a:moveTo>
                    <a:pt x="3" y="6"/>
                  </a:moveTo>
                  <a:cubicBezTo>
                    <a:pt x="11" y="6"/>
                    <a:pt x="20" y="6"/>
                    <a:pt x="28" y="5"/>
                  </a:cubicBezTo>
                  <a:cubicBezTo>
                    <a:pt x="31" y="4"/>
                    <a:pt x="31" y="0"/>
                    <a:pt x="28" y="0"/>
                  </a:cubicBezTo>
                  <a:cubicBezTo>
                    <a:pt x="20" y="1"/>
                    <a:pt x="11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38" name="Freeform 150"/>
            <p:cNvSpPr/>
            <p:nvPr/>
          </p:nvSpPr>
          <p:spPr bwMode="auto">
            <a:xfrm>
              <a:off x="4150" y="201"/>
              <a:ext cx="99" cy="24"/>
            </a:xfrm>
            <a:custGeom>
              <a:avLst/>
              <a:gdLst>
                <a:gd name="T0" fmla="*/ 4 w 28"/>
                <a:gd name="T1" fmla="*/ 8 h 8"/>
                <a:gd name="T2" fmla="*/ 24 w 28"/>
                <a:gd name="T3" fmla="*/ 7 h 8"/>
                <a:gd name="T4" fmla="*/ 25 w 28"/>
                <a:gd name="T5" fmla="*/ 2 h 8"/>
                <a:gd name="T6" fmla="*/ 3 w 28"/>
                <a:gd name="T7" fmla="*/ 3 h 8"/>
                <a:gd name="T8" fmla="*/ 4 w 28"/>
                <a:gd name="T9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4" y="8"/>
                  </a:moveTo>
                  <a:cubicBezTo>
                    <a:pt x="10" y="7"/>
                    <a:pt x="17" y="5"/>
                    <a:pt x="24" y="7"/>
                  </a:cubicBezTo>
                  <a:cubicBezTo>
                    <a:pt x="27" y="7"/>
                    <a:pt x="28" y="3"/>
                    <a:pt x="25" y="2"/>
                  </a:cubicBezTo>
                  <a:cubicBezTo>
                    <a:pt x="18" y="0"/>
                    <a:pt x="10" y="2"/>
                    <a:pt x="3" y="3"/>
                  </a:cubicBezTo>
                  <a:cubicBezTo>
                    <a:pt x="0" y="4"/>
                    <a:pt x="1" y="8"/>
                    <a:pt x="4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39" name="Freeform 151"/>
            <p:cNvSpPr/>
            <p:nvPr/>
          </p:nvSpPr>
          <p:spPr bwMode="auto">
            <a:xfrm>
              <a:off x="4016" y="207"/>
              <a:ext cx="102" cy="24"/>
            </a:xfrm>
            <a:custGeom>
              <a:avLst/>
              <a:gdLst>
                <a:gd name="T0" fmla="*/ 3 w 29"/>
                <a:gd name="T1" fmla="*/ 5 h 8"/>
                <a:gd name="T2" fmla="*/ 25 w 29"/>
                <a:gd name="T3" fmla="*/ 7 h 8"/>
                <a:gd name="T4" fmla="*/ 26 w 29"/>
                <a:gd name="T5" fmla="*/ 2 h 8"/>
                <a:gd name="T6" fmla="*/ 3 w 29"/>
                <a:gd name="T7" fmla="*/ 0 h 8"/>
                <a:gd name="T8" fmla="*/ 3 w 29"/>
                <a:gd name="T9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8">
                  <a:moveTo>
                    <a:pt x="3" y="5"/>
                  </a:moveTo>
                  <a:cubicBezTo>
                    <a:pt x="10" y="5"/>
                    <a:pt x="18" y="5"/>
                    <a:pt x="25" y="7"/>
                  </a:cubicBezTo>
                  <a:cubicBezTo>
                    <a:pt x="28" y="8"/>
                    <a:pt x="29" y="3"/>
                    <a:pt x="26" y="2"/>
                  </a:cubicBezTo>
                  <a:cubicBezTo>
                    <a:pt x="19" y="0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40" name="Freeform 152"/>
            <p:cNvSpPr/>
            <p:nvPr/>
          </p:nvSpPr>
          <p:spPr bwMode="auto">
            <a:xfrm>
              <a:off x="3878" y="213"/>
              <a:ext cx="106" cy="18"/>
            </a:xfrm>
            <a:custGeom>
              <a:avLst/>
              <a:gdLst>
                <a:gd name="T0" fmla="*/ 3 w 30"/>
                <a:gd name="T1" fmla="*/ 6 h 6"/>
                <a:gd name="T2" fmla="*/ 28 w 30"/>
                <a:gd name="T3" fmla="*/ 5 h 6"/>
                <a:gd name="T4" fmla="*/ 28 w 30"/>
                <a:gd name="T5" fmla="*/ 0 h 6"/>
                <a:gd name="T6" fmla="*/ 3 w 30"/>
                <a:gd name="T7" fmla="*/ 1 h 6"/>
                <a:gd name="T8" fmla="*/ 3 w 30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6"/>
                  </a:moveTo>
                  <a:cubicBezTo>
                    <a:pt x="11" y="6"/>
                    <a:pt x="19" y="5"/>
                    <a:pt x="28" y="5"/>
                  </a:cubicBezTo>
                  <a:cubicBezTo>
                    <a:pt x="30" y="5"/>
                    <a:pt x="30" y="0"/>
                    <a:pt x="28" y="0"/>
                  </a:cubicBez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41" name="Freeform 153"/>
            <p:cNvSpPr/>
            <p:nvPr/>
          </p:nvSpPr>
          <p:spPr bwMode="auto">
            <a:xfrm>
              <a:off x="3751" y="207"/>
              <a:ext cx="85" cy="18"/>
            </a:xfrm>
            <a:custGeom>
              <a:avLst/>
              <a:gdLst>
                <a:gd name="T0" fmla="*/ 3 w 24"/>
                <a:gd name="T1" fmla="*/ 5 h 6"/>
                <a:gd name="T2" fmla="*/ 21 w 24"/>
                <a:gd name="T3" fmla="*/ 6 h 6"/>
                <a:gd name="T4" fmla="*/ 21 w 24"/>
                <a:gd name="T5" fmla="*/ 1 h 6"/>
                <a:gd name="T6" fmla="*/ 4 w 24"/>
                <a:gd name="T7" fmla="*/ 0 h 6"/>
                <a:gd name="T8" fmla="*/ 3 w 24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3" y="5"/>
                  </a:moveTo>
                  <a:cubicBezTo>
                    <a:pt x="9" y="6"/>
                    <a:pt x="15" y="6"/>
                    <a:pt x="21" y="6"/>
                  </a:cubicBezTo>
                  <a:cubicBezTo>
                    <a:pt x="24" y="6"/>
                    <a:pt x="24" y="1"/>
                    <a:pt x="21" y="1"/>
                  </a:cubicBezTo>
                  <a:cubicBezTo>
                    <a:pt x="16" y="1"/>
                    <a:pt x="10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42" name="Freeform 154"/>
            <p:cNvSpPr/>
            <p:nvPr/>
          </p:nvSpPr>
          <p:spPr bwMode="auto">
            <a:xfrm>
              <a:off x="3596" y="207"/>
              <a:ext cx="109" cy="24"/>
            </a:xfrm>
            <a:custGeom>
              <a:avLst/>
              <a:gdLst>
                <a:gd name="T0" fmla="*/ 3 w 31"/>
                <a:gd name="T1" fmla="*/ 7 h 8"/>
                <a:gd name="T2" fmla="*/ 28 w 31"/>
                <a:gd name="T3" fmla="*/ 6 h 8"/>
                <a:gd name="T4" fmla="*/ 27 w 31"/>
                <a:gd name="T5" fmla="*/ 1 h 8"/>
                <a:gd name="T6" fmla="*/ 3 w 31"/>
                <a:gd name="T7" fmla="*/ 2 h 8"/>
                <a:gd name="T8" fmla="*/ 3 w 31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8">
                  <a:moveTo>
                    <a:pt x="3" y="7"/>
                  </a:moveTo>
                  <a:cubicBezTo>
                    <a:pt x="11" y="7"/>
                    <a:pt x="20" y="8"/>
                    <a:pt x="28" y="6"/>
                  </a:cubicBezTo>
                  <a:cubicBezTo>
                    <a:pt x="31" y="5"/>
                    <a:pt x="30" y="0"/>
                    <a:pt x="27" y="1"/>
                  </a:cubicBezTo>
                  <a:cubicBezTo>
                    <a:pt x="19" y="4"/>
                    <a:pt x="11" y="2"/>
                    <a:pt x="3" y="2"/>
                  </a:cubicBezTo>
                  <a:cubicBezTo>
                    <a:pt x="0" y="2"/>
                    <a:pt x="0" y="7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43" name="Freeform 155"/>
            <p:cNvSpPr/>
            <p:nvPr/>
          </p:nvSpPr>
          <p:spPr bwMode="auto">
            <a:xfrm>
              <a:off x="3455" y="216"/>
              <a:ext cx="99" cy="18"/>
            </a:xfrm>
            <a:custGeom>
              <a:avLst/>
              <a:gdLst>
                <a:gd name="T0" fmla="*/ 4 w 28"/>
                <a:gd name="T1" fmla="*/ 6 h 6"/>
                <a:gd name="T2" fmla="*/ 25 w 28"/>
                <a:gd name="T3" fmla="*/ 5 h 6"/>
                <a:gd name="T4" fmla="*/ 25 w 28"/>
                <a:gd name="T5" fmla="*/ 0 h 6"/>
                <a:gd name="T6" fmla="*/ 2 w 28"/>
                <a:gd name="T7" fmla="*/ 1 h 6"/>
                <a:gd name="T8" fmla="*/ 4 w 2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4" y="6"/>
                  </a:moveTo>
                  <a:cubicBezTo>
                    <a:pt x="11" y="5"/>
                    <a:pt x="18" y="5"/>
                    <a:pt x="25" y="5"/>
                  </a:cubicBezTo>
                  <a:cubicBezTo>
                    <a:pt x="28" y="5"/>
                    <a:pt x="28" y="0"/>
                    <a:pt x="25" y="0"/>
                  </a:cubicBezTo>
                  <a:cubicBezTo>
                    <a:pt x="18" y="0"/>
                    <a:pt x="10" y="0"/>
                    <a:pt x="2" y="1"/>
                  </a:cubicBezTo>
                  <a:cubicBezTo>
                    <a:pt x="0" y="2"/>
                    <a:pt x="1" y="6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44" name="Freeform 156"/>
            <p:cNvSpPr/>
            <p:nvPr/>
          </p:nvSpPr>
          <p:spPr bwMode="auto">
            <a:xfrm>
              <a:off x="3300" y="204"/>
              <a:ext cx="109" cy="21"/>
            </a:xfrm>
            <a:custGeom>
              <a:avLst/>
              <a:gdLst>
                <a:gd name="T0" fmla="*/ 3 w 31"/>
                <a:gd name="T1" fmla="*/ 5 h 7"/>
                <a:gd name="T2" fmla="*/ 28 w 31"/>
                <a:gd name="T3" fmla="*/ 5 h 7"/>
                <a:gd name="T4" fmla="*/ 28 w 31"/>
                <a:gd name="T5" fmla="*/ 0 h 7"/>
                <a:gd name="T6" fmla="*/ 4 w 31"/>
                <a:gd name="T7" fmla="*/ 0 h 7"/>
                <a:gd name="T8" fmla="*/ 3 w 31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3" y="5"/>
                  </a:moveTo>
                  <a:cubicBezTo>
                    <a:pt x="11" y="7"/>
                    <a:pt x="20" y="5"/>
                    <a:pt x="28" y="5"/>
                  </a:cubicBezTo>
                  <a:cubicBezTo>
                    <a:pt x="31" y="5"/>
                    <a:pt x="31" y="0"/>
                    <a:pt x="28" y="0"/>
                  </a:cubicBezTo>
                  <a:cubicBezTo>
                    <a:pt x="20" y="0"/>
                    <a:pt x="12" y="2"/>
                    <a:pt x="4" y="0"/>
                  </a:cubicBezTo>
                  <a:cubicBezTo>
                    <a:pt x="2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45" name="Freeform 157"/>
            <p:cNvSpPr/>
            <p:nvPr/>
          </p:nvSpPr>
          <p:spPr bwMode="auto">
            <a:xfrm>
              <a:off x="3155" y="207"/>
              <a:ext cx="95" cy="21"/>
            </a:xfrm>
            <a:custGeom>
              <a:avLst/>
              <a:gdLst>
                <a:gd name="T0" fmla="*/ 4 w 27"/>
                <a:gd name="T1" fmla="*/ 7 h 7"/>
                <a:gd name="T2" fmla="*/ 23 w 27"/>
                <a:gd name="T3" fmla="*/ 6 h 7"/>
                <a:gd name="T4" fmla="*/ 24 w 27"/>
                <a:gd name="T5" fmla="*/ 1 h 7"/>
                <a:gd name="T6" fmla="*/ 3 w 27"/>
                <a:gd name="T7" fmla="*/ 2 h 7"/>
                <a:gd name="T8" fmla="*/ 4 w 27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7">
                  <a:moveTo>
                    <a:pt x="4" y="7"/>
                  </a:moveTo>
                  <a:cubicBezTo>
                    <a:pt x="10" y="6"/>
                    <a:pt x="17" y="4"/>
                    <a:pt x="23" y="6"/>
                  </a:cubicBezTo>
                  <a:cubicBezTo>
                    <a:pt x="26" y="6"/>
                    <a:pt x="27" y="2"/>
                    <a:pt x="24" y="1"/>
                  </a:cubicBezTo>
                  <a:cubicBezTo>
                    <a:pt x="17" y="0"/>
                    <a:pt x="10" y="1"/>
                    <a:pt x="3" y="2"/>
                  </a:cubicBezTo>
                  <a:cubicBezTo>
                    <a:pt x="0" y="3"/>
                    <a:pt x="1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46" name="Freeform 158"/>
            <p:cNvSpPr/>
            <p:nvPr/>
          </p:nvSpPr>
          <p:spPr bwMode="auto">
            <a:xfrm>
              <a:off x="2982" y="204"/>
              <a:ext cx="120" cy="30"/>
            </a:xfrm>
            <a:custGeom>
              <a:avLst/>
              <a:gdLst>
                <a:gd name="T0" fmla="*/ 3 w 34"/>
                <a:gd name="T1" fmla="*/ 9 h 10"/>
                <a:gd name="T2" fmla="*/ 16 w 34"/>
                <a:gd name="T3" fmla="*/ 8 h 10"/>
                <a:gd name="T4" fmla="*/ 29 w 34"/>
                <a:gd name="T5" fmla="*/ 9 h 10"/>
                <a:gd name="T6" fmla="*/ 32 w 34"/>
                <a:gd name="T7" fmla="*/ 5 h 10"/>
                <a:gd name="T8" fmla="*/ 3 w 34"/>
                <a:gd name="T9" fmla="*/ 4 h 10"/>
                <a:gd name="T10" fmla="*/ 3 w 34"/>
                <a:gd name="T11" fmla="*/ 9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" h="10">
                  <a:moveTo>
                    <a:pt x="3" y="9"/>
                  </a:moveTo>
                  <a:cubicBezTo>
                    <a:pt x="8" y="9"/>
                    <a:pt x="12" y="8"/>
                    <a:pt x="16" y="8"/>
                  </a:cubicBezTo>
                  <a:cubicBezTo>
                    <a:pt x="21" y="7"/>
                    <a:pt x="26" y="7"/>
                    <a:pt x="29" y="9"/>
                  </a:cubicBezTo>
                  <a:cubicBezTo>
                    <a:pt x="32" y="10"/>
                    <a:pt x="34" y="6"/>
                    <a:pt x="32" y="5"/>
                  </a:cubicBezTo>
                  <a:cubicBezTo>
                    <a:pt x="23" y="0"/>
                    <a:pt x="12" y="4"/>
                    <a:pt x="3" y="4"/>
                  </a:cubicBezTo>
                  <a:cubicBezTo>
                    <a:pt x="0" y="4"/>
                    <a:pt x="0" y="9"/>
                    <a:pt x="3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47" name="Freeform 159"/>
            <p:cNvSpPr/>
            <p:nvPr/>
          </p:nvSpPr>
          <p:spPr bwMode="auto">
            <a:xfrm>
              <a:off x="2841" y="213"/>
              <a:ext cx="106" cy="24"/>
            </a:xfrm>
            <a:custGeom>
              <a:avLst/>
              <a:gdLst>
                <a:gd name="T0" fmla="*/ 2 w 30"/>
                <a:gd name="T1" fmla="*/ 6 h 8"/>
                <a:gd name="T2" fmla="*/ 27 w 30"/>
                <a:gd name="T3" fmla="*/ 5 h 8"/>
                <a:gd name="T4" fmla="*/ 26 w 30"/>
                <a:gd name="T5" fmla="*/ 0 h 8"/>
                <a:gd name="T6" fmla="*/ 4 w 30"/>
                <a:gd name="T7" fmla="*/ 1 h 8"/>
                <a:gd name="T8" fmla="*/ 2 w 30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8">
                  <a:moveTo>
                    <a:pt x="2" y="6"/>
                  </a:moveTo>
                  <a:cubicBezTo>
                    <a:pt x="11" y="8"/>
                    <a:pt x="19" y="6"/>
                    <a:pt x="27" y="5"/>
                  </a:cubicBezTo>
                  <a:cubicBezTo>
                    <a:pt x="30" y="4"/>
                    <a:pt x="29" y="0"/>
                    <a:pt x="26" y="0"/>
                  </a:cubicBezTo>
                  <a:cubicBezTo>
                    <a:pt x="18" y="1"/>
                    <a:pt x="11" y="3"/>
                    <a:pt x="4" y="1"/>
                  </a:cubicBezTo>
                  <a:cubicBezTo>
                    <a:pt x="1" y="1"/>
                    <a:pt x="0" y="5"/>
                    <a:pt x="2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48" name="Freeform 160"/>
            <p:cNvSpPr/>
            <p:nvPr/>
          </p:nvSpPr>
          <p:spPr bwMode="auto">
            <a:xfrm>
              <a:off x="2686" y="210"/>
              <a:ext cx="85" cy="18"/>
            </a:xfrm>
            <a:custGeom>
              <a:avLst/>
              <a:gdLst>
                <a:gd name="T0" fmla="*/ 3 w 24"/>
                <a:gd name="T1" fmla="*/ 6 h 6"/>
                <a:gd name="T2" fmla="*/ 20 w 24"/>
                <a:gd name="T3" fmla="*/ 6 h 6"/>
                <a:gd name="T4" fmla="*/ 21 w 24"/>
                <a:gd name="T5" fmla="*/ 1 h 6"/>
                <a:gd name="T6" fmla="*/ 3 w 24"/>
                <a:gd name="T7" fmla="*/ 1 h 6"/>
                <a:gd name="T8" fmla="*/ 3 w 24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3" y="6"/>
                  </a:moveTo>
                  <a:cubicBezTo>
                    <a:pt x="9" y="6"/>
                    <a:pt x="14" y="5"/>
                    <a:pt x="20" y="6"/>
                  </a:cubicBezTo>
                  <a:cubicBezTo>
                    <a:pt x="23" y="6"/>
                    <a:pt x="24" y="2"/>
                    <a:pt x="21" y="1"/>
                  </a:cubicBezTo>
                  <a:cubicBezTo>
                    <a:pt x="15" y="0"/>
                    <a:pt x="9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49" name="Freeform 161"/>
            <p:cNvSpPr/>
            <p:nvPr/>
          </p:nvSpPr>
          <p:spPr bwMode="auto">
            <a:xfrm>
              <a:off x="2531" y="210"/>
              <a:ext cx="95" cy="18"/>
            </a:xfrm>
            <a:custGeom>
              <a:avLst/>
              <a:gdLst>
                <a:gd name="T0" fmla="*/ 3 w 27"/>
                <a:gd name="T1" fmla="*/ 5 h 6"/>
                <a:gd name="T2" fmla="*/ 24 w 27"/>
                <a:gd name="T3" fmla="*/ 6 h 6"/>
                <a:gd name="T4" fmla="*/ 24 w 27"/>
                <a:gd name="T5" fmla="*/ 1 h 6"/>
                <a:gd name="T6" fmla="*/ 4 w 27"/>
                <a:gd name="T7" fmla="*/ 0 h 6"/>
                <a:gd name="T8" fmla="*/ 3 w 27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3" y="5"/>
                  </a:moveTo>
                  <a:cubicBezTo>
                    <a:pt x="10" y="6"/>
                    <a:pt x="17" y="6"/>
                    <a:pt x="24" y="6"/>
                  </a:cubicBezTo>
                  <a:cubicBezTo>
                    <a:pt x="27" y="6"/>
                    <a:pt x="27" y="1"/>
                    <a:pt x="24" y="1"/>
                  </a:cubicBezTo>
                  <a:cubicBezTo>
                    <a:pt x="17" y="1"/>
                    <a:pt x="11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50" name="Freeform 162"/>
            <p:cNvSpPr/>
            <p:nvPr/>
          </p:nvSpPr>
          <p:spPr bwMode="auto">
            <a:xfrm>
              <a:off x="2393" y="213"/>
              <a:ext cx="102" cy="18"/>
            </a:xfrm>
            <a:custGeom>
              <a:avLst/>
              <a:gdLst>
                <a:gd name="T0" fmla="*/ 2 w 29"/>
                <a:gd name="T1" fmla="*/ 6 h 6"/>
                <a:gd name="T2" fmla="*/ 26 w 29"/>
                <a:gd name="T3" fmla="*/ 5 h 6"/>
                <a:gd name="T4" fmla="*/ 26 w 29"/>
                <a:gd name="T5" fmla="*/ 0 h 6"/>
                <a:gd name="T6" fmla="*/ 2 w 29"/>
                <a:gd name="T7" fmla="*/ 1 h 6"/>
                <a:gd name="T8" fmla="*/ 2 w 2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" y="6"/>
                  </a:moveTo>
                  <a:cubicBezTo>
                    <a:pt x="10" y="5"/>
                    <a:pt x="18" y="5"/>
                    <a:pt x="26" y="5"/>
                  </a:cubicBezTo>
                  <a:cubicBezTo>
                    <a:pt x="29" y="5"/>
                    <a:pt x="29" y="0"/>
                    <a:pt x="26" y="0"/>
                  </a:cubicBezTo>
                  <a:cubicBezTo>
                    <a:pt x="18" y="0"/>
                    <a:pt x="10" y="0"/>
                    <a:pt x="2" y="1"/>
                  </a:cubicBezTo>
                  <a:cubicBezTo>
                    <a:pt x="0" y="2"/>
                    <a:pt x="0" y="6"/>
                    <a:pt x="2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51" name="Freeform 163"/>
            <p:cNvSpPr/>
            <p:nvPr/>
          </p:nvSpPr>
          <p:spPr bwMode="auto">
            <a:xfrm>
              <a:off x="2231" y="216"/>
              <a:ext cx="116" cy="18"/>
            </a:xfrm>
            <a:custGeom>
              <a:avLst/>
              <a:gdLst>
                <a:gd name="T0" fmla="*/ 3 w 33"/>
                <a:gd name="T1" fmla="*/ 5 h 6"/>
                <a:gd name="T2" fmla="*/ 29 w 33"/>
                <a:gd name="T3" fmla="*/ 6 h 6"/>
                <a:gd name="T4" fmla="*/ 30 w 33"/>
                <a:gd name="T5" fmla="*/ 6 h 6"/>
                <a:gd name="T6" fmla="*/ 30 w 33"/>
                <a:gd name="T7" fmla="*/ 6 h 6"/>
                <a:gd name="T8" fmla="*/ 30 w 33"/>
                <a:gd name="T9" fmla="*/ 1 h 6"/>
                <a:gd name="T10" fmla="*/ 4 w 33"/>
                <a:gd name="T11" fmla="*/ 0 h 6"/>
                <a:gd name="T12" fmla="*/ 3 w 33"/>
                <a:gd name="T13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6">
                  <a:moveTo>
                    <a:pt x="3" y="5"/>
                  </a:moveTo>
                  <a:cubicBezTo>
                    <a:pt x="11" y="6"/>
                    <a:pt x="21" y="5"/>
                    <a:pt x="29" y="6"/>
                  </a:cubicBezTo>
                  <a:cubicBezTo>
                    <a:pt x="30" y="6"/>
                    <a:pt x="30" y="6"/>
                    <a:pt x="30" y="6"/>
                  </a:cubicBezTo>
                  <a:cubicBezTo>
                    <a:pt x="30" y="6"/>
                    <a:pt x="30" y="6"/>
                    <a:pt x="30" y="6"/>
                  </a:cubicBezTo>
                  <a:cubicBezTo>
                    <a:pt x="33" y="6"/>
                    <a:pt x="33" y="2"/>
                    <a:pt x="30" y="1"/>
                  </a:cubicBezTo>
                  <a:cubicBezTo>
                    <a:pt x="21" y="1"/>
                    <a:pt x="12" y="2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52" name="Freeform 164"/>
            <p:cNvSpPr/>
            <p:nvPr/>
          </p:nvSpPr>
          <p:spPr bwMode="auto">
            <a:xfrm>
              <a:off x="2100" y="222"/>
              <a:ext cx="103" cy="15"/>
            </a:xfrm>
            <a:custGeom>
              <a:avLst/>
              <a:gdLst>
                <a:gd name="T0" fmla="*/ 3 w 29"/>
                <a:gd name="T1" fmla="*/ 5 h 5"/>
                <a:gd name="T2" fmla="*/ 26 w 29"/>
                <a:gd name="T3" fmla="*/ 5 h 5"/>
                <a:gd name="T4" fmla="*/ 26 w 29"/>
                <a:gd name="T5" fmla="*/ 0 h 5"/>
                <a:gd name="T6" fmla="*/ 3 w 29"/>
                <a:gd name="T7" fmla="*/ 0 h 5"/>
                <a:gd name="T8" fmla="*/ 3 w 29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5">
                  <a:moveTo>
                    <a:pt x="3" y="5"/>
                  </a:moveTo>
                  <a:cubicBezTo>
                    <a:pt x="26" y="5"/>
                    <a:pt x="26" y="5"/>
                    <a:pt x="26" y="5"/>
                  </a:cubicBezTo>
                  <a:cubicBezTo>
                    <a:pt x="29" y="5"/>
                    <a:pt x="29" y="0"/>
                    <a:pt x="26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53" name="Freeform 165"/>
            <p:cNvSpPr/>
            <p:nvPr/>
          </p:nvSpPr>
          <p:spPr bwMode="auto">
            <a:xfrm>
              <a:off x="1984" y="216"/>
              <a:ext cx="99" cy="24"/>
            </a:xfrm>
            <a:custGeom>
              <a:avLst/>
              <a:gdLst>
                <a:gd name="T0" fmla="*/ 4 w 28"/>
                <a:gd name="T1" fmla="*/ 6 h 8"/>
                <a:gd name="T2" fmla="*/ 24 w 28"/>
                <a:gd name="T3" fmla="*/ 7 h 8"/>
                <a:gd name="T4" fmla="*/ 25 w 28"/>
                <a:gd name="T5" fmla="*/ 3 h 8"/>
                <a:gd name="T6" fmla="*/ 3 w 28"/>
                <a:gd name="T7" fmla="*/ 1 h 8"/>
                <a:gd name="T8" fmla="*/ 4 w 28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4" y="6"/>
                  </a:moveTo>
                  <a:cubicBezTo>
                    <a:pt x="11" y="4"/>
                    <a:pt x="17" y="5"/>
                    <a:pt x="24" y="7"/>
                  </a:cubicBezTo>
                  <a:cubicBezTo>
                    <a:pt x="27" y="8"/>
                    <a:pt x="28" y="3"/>
                    <a:pt x="25" y="3"/>
                  </a:cubicBezTo>
                  <a:cubicBezTo>
                    <a:pt x="18" y="0"/>
                    <a:pt x="10" y="0"/>
                    <a:pt x="3" y="1"/>
                  </a:cubicBezTo>
                  <a:cubicBezTo>
                    <a:pt x="0" y="2"/>
                    <a:pt x="1" y="7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54" name="Freeform 166"/>
            <p:cNvSpPr/>
            <p:nvPr/>
          </p:nvSpPr>
          <p:spPr bwMode="auto">
            <a:xfrm>
              <a:off x="1857" y="207"/>
              <a:ext cx="99" cy="18"/>
            </a:xfrm>
            <a:custGeom>
              <a:avLst/>
              <a:gdLst>
                <a:gd name="T0" fmla="*/ 3 w 28"/>
                <a:gd name="T1" fmla="*/ 5 h 6"/>
                <a:gd name="T2" fmla="*/ 25 w 28"/>
                <a:gd name="T3" fmla="*/ 6 h 6"/>
                <a:gd name="T4" fmla="*/ 25 w 28"/>
                <a:gd name="T5" fmla="*/ 1 h 6"/>
                <a:gd name="T6" fmla="*/ 3 w 28"/>
                <a:gd name="T7" fmla="*/ 0 h 6"/>
                <a:gd name="T8" fmla="*/ 3 w 28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3" y="5"/>
                  </a:moveTo>
                  <a:cubicBezTo>
                    <a:pt x="10" y="6"/>
                    <a:pt x="17" y="6"/>
                    <a:pt x="25" y="6"/>
                  </a:cubicBezTo>
                  <a:cubicBezTo>
                    <a:pt x="28" y="6"/>
                    <a:pt x="28" y="1"/>
                    <a:pt x="25" y="1"/>
                  </a:cubicBezTo>
                  <a:cubicBezTo>
                    <a:pt x="17" y="1"/>
                    <a:pt x="10" y="1"/>
                    <a:pt x="3" y="0"/>
                  </a:cubicBezTo>
                  <a:cubicBezTo>
                    <a:pt x="0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55" name="Freeform 167"/>
            <p:cNvSpPr/>
            <p:nvPr/>
          </p:nvSpPr>
          <p:spPr bwMode="auto">
            <a:xfrm>
              <a:off x="1723" y="213"/>
              <a:ext cx="109" cy="21"/>
            </a:xfrm>
            <a:custGeom>
              <a:avLst/>
              <a:gdLst>
                <a:gd name="T0" fmla="*/ 4 w 31"/>
                <a:gd name="T1" fmla="*/ 7 h 7"/>
                <a:gd name="T2" fmla="*/ 28 w 31"/>
                <a:gd name="T3" fmla="*/ 5 h 7"/>
                <a:gd name="T4" fmla="*/ 28 w 31"/>
                <a:gd name="T5" fmla="*/ 0 h 7"/>
                <a:gd name="T6" fmla="*/ 3 w 31"/>
                <a:gd name="T7" fmla="*/ 2 h 7"/>
                <a:gd name="T8" fmla="*/ 4 w 31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4" y="7"/>
                  </a:moveTo>
                  <a:cubicBezTo>
                    <a:pt x="12" y="5"/>
                    <a:pt x="20" y="5"/>
                    <a:pt x="28" y="5"/>
                  </a:cubicBezTo>
                  <a:cubicBezTo>
                    <a:pt x="31" y="5"/>
                    <a:pt x="31" y="0"/>
                    <a:pt x="28" y="0"/>
                  </a:cubicBezTo>
                  <a:cubicBezTo>
                    <a:pt x="20" y="0"/>
                    <a:pt x="11" y="1"/>
                    <a:pt x="3" y="2"/>
                  </a:cubicBezTo>
                  <a:cubicBezTo>
                    <a:pt x="0" y="3"/>
                    <a:pt x="1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56" name="Freeform 168"/>
            <p:cNvSpPr/>
            <p:nvPr/>
          </p:nvSpPr>
          <p:spPr bwMode="auto">
            <a:xfrm>
              <a:off x="1592" y="210"/>
              <a:ext cx="103" cy="21"/>
            </a:xfrm>
            <a:custGeom>
              <a:avLst/>
              <a:gdLst>
                <a:gd name="T0" fmla="*/ 3 w 29"/>
                <a:gd name="T1" fmla="*/ 5 h 7"/>
                <a:gd name="T2" fmla="*/ 26 w 29"/>
                <a:gd name="T3" fmla="*/ 6 h 7"/>
                <a:gd name="T4" fmla="*/ 26 w 29"/>
                <a:gd name="T5" fmla="*/ 1 h 7"/>
                <a:gd name="T6" fmla="*/ 3 w 29"/>
                <a:gd name="T7" fmla="*/ 0 h 7"/>
                <a:gd name="T8" fmla="*/ 3 w 29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7">
                  <a:moveTo>
                    <a:pt x="3" y="5"/>
                  </a:moveTo>
                  <a:cubicBezTo>
                    <a:pt x="11" y="5"/>
                    <a:pt x="18" y="7"/>
                    <a:pt x="26" y="6"/>
                  </a:cubicBezTo>
                  <a:cubicBezTo>
                    <a:pt x="29" y="6"/>
                    <a:pt x="29" y="1"/>
                    <a:pt x="26" y="1"/>
                  </a:cubicBezTo>
                  <a:cubicBezTo>
                    <a:pt x="18" y="2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57" name="Freeform 169"/>
            <p:cNvSpPr/>
            <p:nvPr/>
          </p:nvSpPr>
          <p:spPr bwMode="auto">
            <a:xfrm>
              <a:off x="1444" y="210"/>
              <a:ext cx="103" cy="18"/>
            </a:xfrm>
            <a:custGeom>
              <a:avLst/>
              <a:gdLst>
                <a:gd name="T0" fmla="*/ 3 w 29"/>
                <a:gd name="T1" fmla="*/ 6 h 6"/>
                <a:gd name="T2" fmla="*/ 26 w 29"/>
                <a:gd name="T3" fmla="*/ 5 h 6"/>
                <a:gd name="T4" fmla="*/ 26 w 29"/>
                <a:gd name="T5" fmla="*/ 0 h 6"/>
                <a:gd name="T6" fmla="*/ 3 w 29"/>
                <a:gd name="T7" fmla="*/ 1 h 6"/>
                <a:gd name="T8" fmla="*/ 3 w 2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3" y="6"/>
                  </a:moveTo>
                  <a:cubicBezTo>
                    <a:pt x="10" y="6"/>
                    <a:pt x="18" y="6"/>
                    <a:pt x="26" y="5"/>
                  </a:cubicBezTo>
                  <a:cubicBezTo>
                    <a:pt x="29" y="4"/>
                    <a:pt x="29" y="0"/>
                    <a:pt x="26" y="0"/>
                  </a:cubicBezTo>
                  <a:cubicBezTo>
                    <a:pt x="18" y="1"/>
                    <a:pt x="10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58" name="Freeform 170"/>
            <p:cNvSpPr/>
            <p:nvPr/>
          </p:nvSpPr>
          <p:spPr bwMode="auto">
            <a:xfrm>
              <a:off x="1296" y="207"/>
              <a:ext cx="88" cy="18"/>
            </a:xfrm>
            <a:custGeom>
              <a:avLst/>
              <a:gdLst>
                <a:gd name="T0" fmla="*/ 2 w 25"/>
                <a:gd name="T1" fmla="*/ 5 h 6"/>
                <a:gd name="T2" fmla="*/ 21 w 25"/>
                <a:gd name="T3" fmla="*/ 6 h 6"/>
                <a:gd name="T4" fmla="*/ 22 w 25"/>
                <a:gd name="T5" fmla="*/ 1 h 6"/>
                <a:gd name="T6" fmla="*/ 2 w 25"/>
                <a:gd name="T7" fmla="*/ 0 h 6"/>
                <a:gd name="T8" fmla="*/ 2 w 25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2" y="5"/>
                  </a:moveTo>
                  <a:cubicBezTo>
                    <a:pt x="9" y="5"/>
                    <a:pt x="15" y="5"/>
                    <a:pt x="21" y="6"/>
                  </a:cubicBezTo>
                  <a:cubicBezTo>
                    <a:pt x="24" y="6"/>
                    <a:pt x="25" y="2"/>
                    <a:pt x="22" y="1"/>
                  </a:cubicBezTo>
                  <a:cubicBezTo>
                    <a:pt x="16" y="0"/>
                    <a:pt x="9" y="0"/>
                    <a:pt x="2" y="0"/>
                  </a:cubicBezTo>
                  <a:cubicBezTo>
                    <a:pt x="0" y="0"/>
                    <a:pt x="0" y="5"/>
                    <a:pt x="2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59" name="Freeform 171"/>
            <p:cNvSpPr/>
            <p:nvPr/>
          </p:nvSpPr>
          <p:spPr bwMode="auto">
            <a:xfrm>
              <a:off x="1155" y="204"/>
              <a:ext cx="102" cy="18"/>
            </a:xfrm>
            <a:custGeom>
              <a:avLst/>
              <a:gdLst>
                <a:gd name="T0" fmla="*/ 3 w 29"/>
                <a:gd name="T1" fmla="*/ 6 h 6"/>
                <a:gd name="T2" fmla="*/ 26 w 29"/>
                <a:gd name="T3" fmla="*/ 6 h 6"/>
                <a:gd name="T4" fmla="*/ 26 w 29"/>
                <a:gd name="T5" fmla="*/ 1 h 6"/>
                <a:gd name="T6" fmla="*/ 3 w 29"/>
                <a:gd name="T7" fmla="*/ 1 h 6"/>
                <a:gd name="T8" fmla="*/ 3 w 2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3" y="6"/>
                  </a:moveTo>
                  <a:cubicBezTo>
                    <a:pt x="11" y="6"/>
                    <a:pt x="18" y="5"/>
                    <a:pt x="26" y="6"/>
                  </a:cubicBezTo>
                  <a:cubicBezTo>
                    <a:pt x="29" y="6"/>
                    <a:pt x="28" y="2"/>
                    <a:pt x="26" y="1"/>
                  </a:cubicBezTo>
                  <a:cubicBezTo>
                    <a:pt x="18" y="0"/>
                    <a:pt x="11" y="1"/>
                    <a:pt x="3" y="1"/>
                  </a:cubicBezTo>
                  <a:cubicBezTo>
                    <a:pt x="1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60" name="Freeform 172"/>
            <p:cNvSpPr/>
            <p:nvPr/>
          </p:nvSpPr>
          <p:spPr bwMode="auto">
            <a:xfrm>
              <a:off x="1046" y="201"/>
              <a:ext cx="91" cy="24"/>
            </a:xfrm>
            <a:custGeom>
              <a:avLst/>
              <a:gdLst>
                <a:gd name="T0" fmla="*/ 4 w 26"/>
                <a:gd name="T1" fmla="*/ 7 h 8"/>
                <a:gd name="T2" fmla="*/ 22 w 26"/>
                <a:gd name="T3" fmla="*/ 7 h 8"/>
                <a:gd name="T4" fmla="*/ 23 w 26"/>
                <a:gd name="T5" fmla="*/ 2 h 8"/>
                <a:gd name="T6" fmla="*/ 3 w 26"/>
                <a:gd name="T7" fmla="*/ 2 h 8"/>
                <a:gd name="T8" fmla="*/ 4 w 26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8">
                  <a:moveTo>
                    <a:pt x="4" y="7"/>
                  </a:moveTo>
                  <a:cubicBezTo>
                    <a:pt x="10" y="6"/>
                    <a:pt x="17" y="5"/>
                    <a:pt x="22" y="7"/>
                  </a:cubicBezTo>
                  <a:cubicBezTo>
                    <a:pt x="25" y="8"/>
                    <a:pt x="26" y="3"/>
                    <a:pt x="23" y="2"/>
                  </a:cubicBezTo>
                  <a:cubicBezTo>
                    <a:pt x="17" y="0"/>
                    <a:pt x="10" y="1"/>
                    <a:pt x="3" y="2"/>
                  </a:cubicBezTo>
                  <a:cubicBezTo>
                    <a:pt x="0" y="3"/>
                    <a:pt x="2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61" name="Freeform 173"/>
            <p:cNvSpPr/>
            <p:nvPr/>
          </p:nvSpPr>
          <p:spPr bwMode="auto">
            <a:xfrm>
              <a:off x="894" y="204"/>
              <a:ext cx="106" cy="18"/>
            </a:xfrm>
            <a:custGeom>
              <a:avLst/>
              <a:gdLst>
                <a:gd name="T0" fmla="*/ 3 w 30"/>
                <a:gd name="T1" fmla="*/ 5 h 6"/>
                <a:gd name="T2" fmla="*/ 27 w 30"/>
                <a:gd name="T3" fmla="*/ 6 h 6"/>
                <a:gd name="T4" fmla="*/ 27 w 30"/>
                <a:gd name="T5" fmla="*/ 1 h 6"/>
                <a:gd name="T6" fmla="*/ 3 w 30"/>
                <a:gd name="T7" fmla="*/ 0 h 6"/>
                <a:gd name="T8" fmla="*/ 3 w 30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5"/>
                  </a:moveTo>
                  <a:cubicBezTo>
                    <a:pt x="11" y="5"/>
                    <a:pt x="19" y="5"/>
                    <a:pt x="27" y="6"/>
                  </a:cubicBezTo>
                  <a:cubicBezTo>
                    <a:pt x="30" y="6"/>
                    <a:pt x="30" y="2"/>
                    <a:pt x="27" y="1"/>
                  </a:cubicBezTo>
                  <a:cubicBezTo>
                    <a:pt x="19" y="0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62" name="Freeform 174"/>
            <p:cNvSpPr/>
            <p:nvPr/>
          </p:nvSpPr>
          <p:spPr bwMode="auto">
            <a:xfrm>
              <a:off x="756" y="201"/>
              <a:ext cx="106" cy="24"/>
            </a:xfrm>
            <a:custGeom>
              <a:avLst/>
              <a:gdLst>
                <a:gd name="T0" fmla="*/ 3 w 30"/>
                <a:gd name="T1" fmla="*/ 6 h 8"/>
                <a:gd name="T2" fmla="*/ 27 w 30"/>
                <a:gd name="T3" fmla="*/ 7 h 8"/>
                <a:gd name="T4" fmla="*/ 27 w 30"/>
                <a:gd name="T5" fmla="*/ 2 h 8"/>
                <a:gd name="T6" fmla="*/ 4 w 30"/>
                <a:gd name="T7" fmla="*/ 1 h 8"/>
                <a:gd name="T8" fmla="*/ 3 w 30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8">
                  <a:moveTo>
                    <a:pt x="3" y="6"/>
                  </a:moveTo>
                  <a:cubicBezTo>
                    <a:pt x="11" y="8"/>
                    <a:pt x="19" y="7"/>
                    <a:pt x="27" y="7"/>
                  </a:cubicBezTo>
                  <a:cubicBezTo>
                    <a:pt x="30" y="7"/>
                    <a:pt x="30" y="2"/>
                    <a:pt x="27" y="2"/>
                  </a:cubicBezTo>
                  <a:cubicBezTo>
                    <a:pt x="19" y="2"/>
                    <a:pt x="12" y="3"/>
                    <a:pt x="4" y="1"/>
                  </a:cubicBezTo>
                  <a:cubicBezTo>
                    <a:pt x="1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63" name="Freeform 175"/>
            <p:cNvSpPr/>
            <p:nvPr/>
          </p:nvSpPr>
          <p:spPr bwMode="auto">
            <a:xfrm>
              <a:off x="629" y="201"/>
              <a:ext cx="92" cy="18"/>
            </a:xfrm>
            <a:custGeom>
              <a:avLst/>
              <a:gdLst>
                <a:gd name="T0" fmla="*/ 3 w 26"/>
                <a:gd name="T1" fmla="*/ 5 h 6"/>
                <a:gd name="T2" fmla="*/ 22 w 26"/>
                <a:gd name="T3" fmla="*/ 6 h 6"/>
                <a:gd name="T4" fmla="*/ 23 w 26"/>
                <a:gd name="T5" fmla="*/ 1 h 6"/>
                <a:gd name="T6" fmla="*/ 3 w 26"/>
                <a:gd name="T7" fmla="*/ 0 h 6"/>
                <a:gd name="T8" fmla="*/ 3 w 26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3" y="5"/>
                  </a:moveTo>
                  <a:cubicBezTo>
                    <a:pt x="9" y="5"/>
                    <a:pt x="16" y="5"/>
                    <a:pt x="22" y="6"/>
                  </a:cubicBezTo>
                  <a:cubicBezTo>
                    <a:pt x="25" y="6"/>
                    <a:pt x="26" y="2"/>
                    <a:pt x="23" y="1"/>
                  </a:cubicBezTo>
                  <a:cubicBezTo>
                    <a:pt x="17" y="0"/>
                    <a:pt x="10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64" name="Freeform 176"/>
            <p:cNvSpPr/>
            <p:nvPr/>
          </p:nvSpPr>
          <p:spPr bwMode="auto">
            <a:xfrm>
              <a:off x="488" y="195"/>
              <a:ext cx="113" cy="27"/>
            </a:xfrm>
            <a:custGeom>
              <a:avLst/>
              <a:gdLst>
                <a:gd name="T0" fmla="*/ 4 w 32"/>
                <a:gd name="T1" fmla="*/ 8 h 9"/>
                <a:gd name="T2" fmla="*/ 29 w 32"/>
                <a:gd name="T3" fmla="*/ 7 h 9"/>
                <a:gd name="T4" fmla="*/ 29 w 32"/>
                <a:gd name="T5" fmla="*/ 2 h 9"/>
                <a:gd name="T6" fmla="*/ 3 w 32"/>
                <a:gd name="T7" fmla="*/ 3 h 9"/>
                <a:gd name="T8" fmla="*/ 4 w 32"/>
                <a:gd name="T9" fmla="*/ 8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9">
                  <a:moveTo>
                    <a:pt x="4" y="8"/>
                  </a:moveTo>
                  <a:cubicBezTo>
                    <a:pt x="12" y="5"/>
                    <a:pt x="21" y="7"/>
                    <a:pt x="29" y="7"/>
                  </a:cubicBezTo>
                  <a:cubicBezTo>
                    <a:pt x="32" y="7"/>
                    <a:pt x="32" y="2"/>
                    <a:pt x="29" y="2"/>
                  </a:cubicBezTo>
                  <a:cubicBezTo>
                    <a:pt x="21" y="2"/>
                    <a:pt x="11" y="0"/>
                    <a:pt x="3" y="3"/>
                  </a:cubicBezTo>
                  <a:cubicBezTo>
                    <a:pt x="0" y="4"/>
                    <a:pt x="2" y="9"/>
                    <a:pt x="4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65" name="Freeform 177"/>
            <p:cNvSpPr/>
            <p:nvPr/>
          </p:nvSpPr>
          <p:spPr bwMode="auto">
            <a:xfrm>
              <a:off x="368" y="204"/>
              <a:ext cx="96" cy="18"/>
            </a:xfrm>
            <a:custGeom>
              <a:avLst/>
              <a:gdLst>
                <a:gd name="T0" fmla="*/ 5 w 27"/>
                <a:gd name="T1" fmla="*/ 6 h 6"/>
                <a:gd name="T2" fmla="*/ 24 w 27"/>
                <a:gd name="T3" fmla="*/ 5 h 6"/>
                <a:gd name="T4" fmla="*/ 24 w 27"/>
                <a:gd name="T5" fmla="*/ 0 h 6"/>
                <a:gd name="T6" fmla="*/ 3 w 27"/>
                <a:gd name="T7" fmla="*/ 1 h 6"/>
                <a:gd name="T8" fmla="*/ 5 w 2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5" y="6"/>
                  </a:moveTo>
                  <a:cubicBezTo>
                    <a:pt x="11" y="5"/>
                    <a:pt x="18" y="5"/>
                    <a:pt x="24" y="5"/>
                  </a:cubicBezTo>
                  <a:cubicBezTo>
                    <a:pt x="27" y="5"/>
                    <a:pt x="27" y="0"/>
                    <a:pt x="24" y="0"/>
                  </a:cubicBezTo>
                  <a:cubicBezTo>
                    <a:pt x="17" y="0"/>
                    <a:pt x="10" y="0"/>
                    <a:pt x="3" y="1"/>
                  </a:cubicBezTo>
                  <a:cubicBezTo>
                    <a:pt x="0" y="2"/>
                    <a:pt x="2" y="6"/>
                    <a:pt x="5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966" name="Freeform 178"/>
            <p:cNvSpPr/>
            <p:nvPr/>
          </p:nvSpPr>
          <p:spPr bwMode="auto">
            <a:xfrm>
              <a:off x="256" y="201"/>
              <a:ext cx="105" cy="18"/>
            </a:xfrm>
            <a:custGeom>
              <a:avLst/>
              <a:gdLst>
                <a:gd name="T0" fmla="*/ 3 w 30"/>
                <a:gd name="T1" fmla="*/ 6 h 6"/>
                <a:gd name="T2" fmla="*/ 28 w 30"/>
                <a:gd name="T3" fmla="*/ 5 h 6"/>
                <a:gd name="T4" fmla="*/ 28 w 30"/>
                <a:gd name="T5" fmla="*/ 0 h 6"/>
                <a:gd name="T6" fmla="*/ 3 w 30"/>
                <a:gd name="T7" fmla="*/ 1 h 6"/>
                <a:gd name="T8" fmla="*/ 3 w 30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6"/>
                  </a:moveTo>
                  <a:cubicBezTo>
                    <a:pt x="11" y="6"/>
                    <a:pt x="19" y="5"/>
                    <a:pt x="28" y="5"/>
                  </a:cubicBezTo>
                  <a:cubicBezTo>
                    <a:pt x="30" y="5"/>
                    <a:pt x="30" y="0"/>
                    <a:pt x="28" y="0"/>
                  </a:cubicBez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3" name="组合 208"/>
          <p:cNvGrpSpPr/>
          <p:nvPr/>
        </p:nvGrpSpPr>
        <p:grpSpPr>
          <a:xfrm>
            <a:off x="-1" y="-1"/>
            <a:ext cx="9519139" cy="1423007"/>
            <a:chOff x="-1" y="-1"/>
            <a:chExt cx="9519139" cy="1423007"/>
          </a:xfrm>
        </p:grpSpPr>
        <p:pic>
          <p:nvPicPr>
            <p:cNvPr id="2097160" name="图片 209"/>
            <p:cNvPicPr>
              <a:picLocks noChangeAspect="1"/>
            </p:cNvPicPr>
            <p:nvPr/>
          </p:nvPicPr>
          <p:blipFill rotWithShape="1">
            <a:blip r:embed="rId3"/>
            <a:srcRect t="47438" r="7491"/>
            <a:stretch>
              <a:fillRect/>
            </a:stretch>
          </p:blipFill>
          <p:spPr>
            <a:xfrm flipH="1">
              <a:off x="-1" y="-1"/>
              <a:ext cx="2162470" cy="1423007"/>
            </a:xfrm>
            <a:prstGeom prst="rect">
              <a:avLst/>
            </a:prstGeom>
          </p:spPr>
        </p:pic>
        <p:sp>
          <p:nvSpPr>
            <p:cNvPr id="1049967" name="稻壳儿小白白(http://dwz.cn/Wu2UP)"/>
            <p:cNvSpPr txBox="1">
              <a:spLocks noChangeArrowheads="1"/>
            </p:cNvSpPr>
            <p:nvPr/>
          </p:nvSpPr>
          <p:spPr bwMode="auto">
            <a:xfrm>
              <a:off x="1479433" y="552874"/>
              <a:ext cx="8039705" cy="8617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>
              <a:spAutoFit/>
            </a:bodyPr>
            <a:lstStyle>
              <a:lvl1pPr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1pPr>
              <a:lvl2pPr marL="742950" indent="-285750"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2pPr>
              <a:lvl3pPr marL="1143000" indent="-228600"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3pPr>
              <a:lvl4pPr marL="1600200" indent="-228600"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4pPr>
              <a:lvl5pPr marL="2057400" indent="-228600"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5pPr>
              <a:lvl6pPr marL="25146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6pPr>
              <a:lvl7pPr marL="29718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7pPr>
              <a:lvl8pPr marL="34290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8pPr>
              <a:lvl9pPr marL="38862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zh-CN" sz="2800" b="1" dirty="0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3.Pranata </a:t>
              </a:r>
              <a:r>
                <a:rPr lang="en-US" altLang="zh-CN" sz="2800" b="1" dirty="0" err="1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Sosial</a:t>
              </a:r>
              <a:r>
                <a:rPr lang="en-US" altLang="zh-CN" sz="2800" b="1" dirty="0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 </a:t>
              </a:r>
              <a:r>
                <a:rPr lang="en-US" altLang="zh-CN" sz="2800" b="1" dirty="0" err="1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dan</a:t>
              </a:r>
              <a:r>
                <a:rPr lang="en-US" altLang="zh-CN" sz="2800" b="1" dirty="0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 </a:t>
              </a:r>
              <a:r>
                <a:rPr lang="en-US" altLang="zh-CN" sz="2800" b="1" dirty="0" err="1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Hubungannya</a:t>
              </a:r>
              <a:r>
                <a:rPr lang="en-US" altLang="zh-CN" sz="2800" b="1" dirty="0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 </a:t>
              </a:r>
              <a:r>
                <a:rPr lang="en-US" altLang="zh-CN" sz="2800" b="1" dirty="0" err="1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dengan</a:t>
              </a:r>
              <a:r>
                <a:rPr lang="en-US" altLang="zh-CN" sz="2800" b="1" dirty="0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 </a:t>
              </a:r>
              <a:r>
                <a:rPr lang="en-US" altLang="zh-CN" sz="2800" b="1" dirty="0" err="1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Nilai</a:t>
              </a:r>
              <a:r>
                <a:rPr lang="en-US" altLang="zh-CN" sz="2800" b="1" dirty="0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 </a:t>
              </a:r>
              <a:r>
                <a:rPr lang="en-US" altLang="zh-CN" sz="2800" b="1" dirty="0" err="1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dan</a:t>
              </a:r>
              <a:r>
                <a:rPr lang="en-US" altLang="zh-CN" sz="2800" b="1" dirty="0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 Norma </a:t>
              </a:r>
              <a:r>
                <a:rPr lang="en-US" altLang="zh-CN" sz="2800" b="1" dirty="0" err="1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Sosial</a:t>
              </a:r>
              <a:r>
                <a:rPr lang="en-US" altLang="zh-CN" sz="2800" b="1" dirty="0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 </a:t>
              </a:r>
              <a:endParaRPr lang="en-US" altLang="zh-CN" sz="2800" b="1" dirty="0">
                <a:solidFill>
                  <a:srgbClr val="595959"/>
                </a:solidFill>
                <a:latin typeface="方正兰亭粗黑简体" panose="02000000000000000000" pitchFamily="2" charset="-122"/>
                <a:ea typeface="方正兰亭粗黑简体" panose="02000000000000000000" pitchFamily="2" charset="-122"/>
                <a:sym typeface="Arial" panose="020B0604020202020204" pitchFamily="34" charset="0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0">
        <p14:prism dir="u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" name="Group 5"/>
          <p:cNvGrpSpPr/>
          <p:nvPr/>
        </p:nvGrpSpPr>
        <p:grpSpPr>
          <a:xfrm>
            <a:off x="3378458" y="3566752"/>
            <a:ext cx="5007369" cy="2086426"/>
            <a:chOff x="3960309" y="3165179"/>
            <a:chExt cx="4579147" cy="1908000"/>
          </a:xfrm>
          <a:solidFill>
            <a:srgbClr val="BE9CB3"/>
          </a:solidFill>
        </p:grpSpPr>
        <p:sp>
          <p:nvSpPr>
            <p:cNvPr id="1050742" name="Freeform 17"/>
            <p:cNvSpPr>
              <a:spLocks noChangeAspect="1"/>
            </p:cNvSpPr>
            <p:nvPr/>
          </p:nvSpPr>
          <p:spPr bwMode="auto">
            <a:xfrm>
              <a:off x="6601270" y="3165179"/>
              <a:ext cx="1938186" cy="1908000"/>
            </a:xfrm>
            <a:custGeom>
              <a:avLst/>
              <a:gdLst>
                <a:gd name="T0" fmla="*/ 145 w 145"/>
                <a:gd name="T1" fmla="*/ 74 h 143"/>
                <a:gd name="T2" fmla="*/ 133 w 145"/>
                <a:gd name="T3" fmla="*/ 88 h 143"/>
                <a:gd name="T4" fmla="*/ 8 w 145"/>
                <a:gd name="T5" fmla="*/ 143 h 143"/>
                <a:gd name="T6" fmla="*/ 2 w 145"/>
                <a:gd name="T7" fmla="*/ 141 h 143"/>
                <a:gd name="T8" fmla="*/ 0 w 145"/>
                <a:gd name="T9" fmla="*/ 135 h 143"/>
                <a:gd name="T10" fmla="*/ 6 w 145"/>
                <a:gd name="T11" fmla="*/ 108 h 143"/>
                <a:gd name="T12" fmla="*/ 50 w 145"/>
                <a:gd name="T13" fmla="*/ 73 h 143"/>
                <a:gd name="T14" fmla="*/ 21 w 145"/>
                <a:gd name="T15" fmla="*/ 44 h 143"/>
                <a:gd name="T16" fmla="*/ 29 w 145"/>
                <a:gd name="T17" fmla="*/ 8 h 143"/>
                <a:gd name="T18" fmla="*/ 36 w 145"/>
                <a:gd name="T19" fmla="*/ 1 h 143"/>
                <a:gd name="T20" fmla="*/ 44 w 145"/>
                <a:gd name="T21" fmla="*/ 3 h 143"/>
                <a:gd name="T22" fmla="*/ 138 w 145"/>
                <a:gd name="T23" fmla="*/ 61 h 143"/>
                <a:gd name="T24" fmla="*/ 145 w 145"/>
                <a:gd name="T25" fmla="*/ 74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5" h="143">
                  <a:moveTo>
                    <a:pt x="145" y="74"/>
                  </a:moveTo>
                  <a:cubicBezTo>
                    <a:pt x="145" y="82"/>
                    <a:pt x="133" y="88"/>
                    <a:pt x="133" y="88"/>
                  </a:cubicBezTo>
                  <a:cubicBezTo>
                    <a:pt x="8" y="143"/>
                    <a:pt x="8" y="143"/>
                    <a:pt x="8" y="143"/>
                  </a:cubicBezTo>
                  <a:cubicBezTo>
                    <a:pt x="8" y="143"/>
                    <a:pt x="4" y="143"/>
                    <a:pt x="2" y="141"/>
                  </a:cubicBezTo>
                  <a:cubicBezTo>
                    <a:pt x="0" y="139"/>
                    <a:pt x="0" y="135"/>
                    <a:pt x="0" y="135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6" y="108"/>
                    <a:pt x="50" y="92"/>
                    <a:pt x="50" y="73"/>
                  </a:cubicBezTo>
                  <a:cubicBezTo>
                    <a:pt x="49" y="57"/>
                    <a:pt x="21" y="44"/>
                    <a:pt x="21" y="44"/>
                  </a:cubicBezTo>
                  <a:cubicBezTo>
                    <a:pt x="29" y="8"/>
                    <a:pt x="29" y="8"/>
                    <a:pt x="29" y="8"/>
                  </a:cubicBezTo>
                  <a:cubicBezTo>
                    <a:pt x="29" y="8"/>
                    <a:pt x="31" y="3"/>
                    <a:pt x="36" y="1"/>
                  </a:cubicBezTo>
                  <a:cubicBezTo>
                    <a:pt x="40" y="0"/>
                    <a:pt x="44" y="3"/>
                    <a:pt x="44" y="3"/>
                  </a:cubicBezTo>
                  <a:cubicBezTo>
                    <a:pt x="138" y="61"/>
                    <a:pt x="138" y="61"/>
                    <a:pt x="138" y="61"/>
                  </a:cubicBezTo>
                  <a:cubicBezTo>
                    <a:pt x="138" y="61"/>
                    <a:pt x="145" y="65"/>
                    <a:pt x="145" y="74"/>
                  </a:cubicBezTo>
                  <a:close/>
                </a:path>
              </a:pathLst>
            </a:custGeom>
            <a:solidFill>
              <a:srgbClr val="746F93"/>
            </a:solidFill>
            <a:ln w="2540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91413" tIns="45705" rIns="91413" bIns="45705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20000"/>
                </a:lnSpc>
              </a:pPr>
              <a:endParaRPr lang="zh-CN" altLang="en-US" sz="1897" kern="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050743" name="Freeform 17"/>
            <p:cNvSpPr/>
            <p:nvPr/>
          </p:nvSpPr>
          <p:spPr bwMode="auto">
            <a:xfrm>
              <a:off x="5601916" y="3404365"/>
              <a:ext cx="1481733" cy="1458656"/>
            </a:xfrm>
            <a:custGeom>
              <a:avLst/>
              <a:gdLst>
                <a:gd name="T0" fmla="*/ 145 w 145"/>
                <a:gd name="T1" fmla="*/ 74 h 143"/>
                <a:gd name="T2" fmla="*/ 133 w 145"/>
                <a:gd name="T3" fmla="*/ 88 h 143"/>
                <a:gd name="T4" fmla="*/ 8 w 145"/>
                <a:gd name="T5" fmla="*/ 143 h 143"/>
                <a:gd name="T6" fmla="*/ 2 w 145"/>
                <a:gd name="T7" fmla="*/ 141 h 143"/>
                <a:gd name="T8" fmla="*/ 0 w 145"/>
                <a:gd name="T9" fmla="*/ 135 h 143"/>
                <a:gd name="T10" fmla="*/ 6 w 145"/>
                <a:gd name="T11" fmla="*/ 108 h 143"/>
                <a:gd name="T12" fmla="*/ 50 w 145"/>
                <a:gd name="T13" fmla="*/ 73 h 143"/>
                <a:gd name="T14" fmla="*/ 21 w 145"/>
                <a:gd name="T15" fmla="*/ 44 h 143"/>
                <a:gd name="T16" fmla="*/ 29 w 145"/>
                <a:gd name="T17" fmla="*/ 8 h 143"/>
                <a:gd name="T18" fmla="*/ 36 w 145"/>
                <a:gd name="T19" fmla="*/ 1 h 143"/>
                <a:gd name="T20" fmla="*/ 44 w 145"/>
                <a:gd name="T21" fmla="*/ 3 h 143"/>
                <a:gd name="T22" fmla="*/ 138 w 145"/>
                <a:gd name="T23" fmla="*/ 61 h 143"/>
                <a:gd name="T24" fmla="*/ 145 w 145"/>
                <a:gd name="T25" fmla="*/ 74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5" h="143">
                  <a:moveTo>
                    <a:pt x="145" y="74"/>
                  </a:moveTo>
                  <a:cubicBezTo>
                    <a:pt x="145" y="82"/>
                    <a:pt x="133" y="88"/>
                    <a:pt x="133" y="88"/>
                  </a:cubicBezTo>
                  <a:cubicBezTo>
                    <a:pt x="8" y="143"/>
                    <a:pt x="8" y="143"/>
                    <a:pt x="8" y="143"/>
                  </a:cubicBezTo>
                  <a:cubicBezTo>
                    <a:pt x="8" y="143"/>
                    <a:pt x="4" y="143"/>
                    <a:pt x="2" y="141"/>
                  </a:cubicBezTo>
                  <a:cubicBezTo>
                    <a:pt x="0" y="139"/>
                    <a:pt x="0" y="135"/>
                    <a:pt x="0" y="135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6" y="108"/>
                    <a:pt x="50" y="92"/>
                    <a:pt x="50" y="73"/>
                  </a:cubicBezTo>
                  <a:cubicBezTo>
                    <a:pt x="49" y="57"/>
                    <a:pt x="21" y="44"/>
                    <a:pt x="21" y="44"/>
                  </a:cubicBezTo>
                  <a:cubicBezTo>
                    <a:pt x="29" y="8"/>
                    <a:pt x="29" y="8"/>
                    <a:pt x="29" y="8"/>
                  </a:cubicBezTo>
                  <a:cubicBezTo>
                    <a:pt x="29" y="8"/>
                    <a:pt x="31" y="3"/>
                    <a:pt x="36" y="1"/>
                  </a:cubicBezTo>
                  <a:cubicBezTo>
                    <a:pt x="40" y="0"/>
                    <a:pt x="44" y="3"/>
                    <a:pt x="44" y="3"/>
                  </a:cubicBezTo>
                  <a:cubicBezTo>
                    <a:pt x="138" y="61"/>
                    <a:pt x="138" y="61"/>
                    <a:pt x="138" y="61"/>
                  </a:cubicBezTo>
                  <a:cubicBezTo>
                    <a:pt x="138" y="61"/>
                    <a:pt x="145" y="65"/>
                    <a:pt x="145" y="74"/>
                  </a:cubicBezTo>
                  <a:close/>
                </a:path>
              </a:pathLst>
            </a:custGeom>
            <a:grpFill/>
            <a:ln w="2540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91413" tIns="45705" rIns="91413" bIns="45705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20000"/>
                </a:lnSpc>
              </a:pPr>
              <a:endParaRPr lang="zh-CN" altLang="en-US" sz="1897" kern="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050744" name="Freeform 18"/>
            <p:cNvSpPr/>
            <p:nvPr/>
          </p:nvSpPr>
          <p:spPr bwMode="auto">
            <a:xfrm>
              <a:off x="4682222" y="3523355"/>
              <a:ext cx="1295485" cy="1265818"/>
            </a:xfrm>
            <a:custGeom>
              <a:avLst/>
              <a:gdLst>
                <a:gd name="T0" fmla="*/ 127 w 127"/>
                <a:gd name="T1" fmla="*/ 64 h 124"/>
                <a:gd name="T2" fmla="*/ 117 w 127"/>
                <a:gd name="T3" fmla="*/ 76 h 124"/>
                <a:gd name="T4" fmla="*/ 8 w 127"/>
                <a:gd name="T5" fmla="*/ 124 h 124"/>
                <a:gd name="T6" fmla="*/ 2 w 127"/>
                <a:gd name="T7" fmla="*/ 123 h 124"/>
                <a:gd name="T8" fmla="*/ 1 w 127"/>
                <a:gd name="T9" fmla="*/ 118 h 124"/>
                <a:gd name="T10" fmla="*/ 6 w 127"/>
                <a:gd name="T11" fmla="*/ 94 h 124"/>
                <a:gd name="T12" fmla="*/ 39 w 127"/>
                <a:gd name="T13" fmla="*/ 62 h 124"/>
                <a:gd name="T14" fmla="*/ 19 w 127"/>
                <a:gd name="T15" fmla="*/ 38 h 124"/>
                <a:gd name="T16" fmla="*/ 26 w 127"/>
                <a:gd name="T17" fmla="*/ 6 h 124"/>
                <a:gd name="T18" fmla="*/ 32 w 127"/>
                <a:gd name="T19" fmla="*/ 1 h 124"/>
                <a:gd name="T20" fmla="*/ 39 w 127"/>
                <a:gd name="T21" fmla="*/ 2 h 124"/>
                <a:gd name="T22" fmla="*/ 121 w 127"/>
                <a:gd name="T23" fmla="*/ 52 h 124"/>
                <a:gd name="T24" fmla="*/ 127 w 127"/>
                <a:gd name="T25" fmla="*/ 6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7" h="124">
                  <a:moveTo>
                    <a:pt x="127" y="64"/>
                  </a:moveTo>
                  <a:cubicBezTo>
                    <a:pt x="127" y="71"/>
                    <a:pt x="117" y="76"/>
                    <a:pt x="117" y="76"/>
                  </a:cubicBezTo>
                  <a:cubicBezTo>
                    <a:pt x="8" y="124"/>
                    <a:pt x="8" y="124"/>
                    <a:pt x="8" y="124"/>
                  </a:cubicBezTo>
                  <a:cubicBezTo>
                    <a:pt x="8" y="124"/>
                    <a:pt x="4" y="124"/>
                    <a:pt x="2" y="123"/>
                  </a:cubicBezTo>
                  <a:cubicBezTo>
                    <a:pt x="0" y="121"/>
                    <a:pt x="1" y="118"/>
                    <a:pt x="1" y="118"/>
                  </a:cubicBezTo>
                  <a:cubicBezTo>
                    <a:pt x="6" y="94"/>
                    <a:pt x="6" y="94"/>
                    <a:pt x="6" y="94"/>
                  </a:cubicBezTo>
                  <a:cubicBezTo>
                    <a:pt x="6" y="94"/>
                    <a:pt x="39" y="81"/>
                    <a:pt x="39" y="62"/>
                  </a:cubicBezTo>
                  <a:cubicBezTo>
                    <a:pt x="40" y="48"/>
                    <a:pt x="19" y="38"/>
                    <a:pt x="19" y="38"/>
                  </a:cubicBezTo>
                  <a:cubicBezTo>
                    <a:pt x="26" y="6"/>
                    <a:pt x="26" y="6"/>
                    <a:pt x="26" y="6"/>
                  </a:cubicBezTo>
                  <a:cubicBezTo>
                    <a:pt x="26" y="6"/>
                    <a:pt x="28" y="2"/>
                    <a:pt x="32" y="1"/>
                  </a:cubicBezTo>
                  <a:cubicBezTo>
                    <a:pt x="36" y="0"/>
                    <a:pt x="39" y="2"/>
                    <a:pt x="39" y="2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1" y="52"/>
                    <a:pt x="127" y="57"/>
                    <a:pt x="127" y="64"/>
                  </a:cubicBezTo>
                  <a:close/>
                </a:path>
              </a:pathLst>
            </a:custGeom>
            <a:solidFill>
              <a:srgbClr val="746F93"/>
            </a:solidFill>
            <a:ln w="2540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91413" tIns="45705" rIns="91413" bIns="45705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20000"/>
                </a:lnSpc>
              </a:pPr>
              <a:endParaRPr lang="zh-CN" altLang="en-US" sz="1897" kern="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050745" name="Freeform 19"/>
            <p:cNvSpPr/>
            <p:nvPr/>
          </p:nvSpPr>
          <p:spPr bwMode="auto">
            <a:xfrm>
              <a:off x="3960309" y="3649946"/>
              <a:ext cx="1028477" cy="1041662"/>
            </a:xfrm>
            <a:custGeom>
              <a:avLst/>
              <a:gdLst>
                <a:gd name="T0" fmla="*/ 15 w 101"/>
                <a:gd name="T1" fmla="*/ 31 h 102"/>
                <a:gd name="T2" fmla="*/ 21 w 101"/>
                <a:gd name="T3" fmla="*/ 5 h 102"/>
                <a:gd name="T4" fmla="*/ 26 w 101"/>
                <a:gd name="T5" fmla="*/ 1 h 102"/>
                <a:gd name="T6" fmla="*/ 32 w 101"/>
                <a:gd name="T7" fmla="*/ 2 h 102"/>
                <a:gd name="T8" fmla="*/ 95 w 101"/>
                <a:gd name="T9" fmla="*/ 41 h 102"/>
                <a:gd name="T10" fmla="*/ 101 w 101"/>
                <a:gd name="T11" fmla="*/ 51 h 102"/>
                <a:gd name="T12" fmla="*/ 94 w 101"/>
                <a:gd name="T13" fmla="*/ 63 h 102"/>
                <a:gd name="T14" fmla="*/ 6 w 101"/>
                <a:gd name="T15" fmla="*/ 102 h 102"/>
                <a:gd name="T16" fmla="*/ 2 w 101"/>
                <a:gd name="T17" fmla="*/ 101 h 102"/>
                <a:gd name="T18" fmla="*/ 0 w 101"/>
                <a:gd name="T19" fmla="*/ 97 h 102"/>
                <a:gd name="T20" fmla="*/ 5 w 101"/>
                <a:gd name="T21" fmla="*/ 77 h 102"/>
                <a:gd name="T22" fmla="*/ 15 w 101"/>
                <a:gd name="T23" fmla="*/ 31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1" h="102">
                  <a:moveTo>
                    <a:pt x="15" y="31"/>
                  </a:moveTo>
                  <a:cubicBezTo>
                    <a:pt x="21" y="5"/>
                    <a:pt x="21" y="5"/>
                    <a:pt x="21" y="5"/>
                  </a:cubicBezTo>
                  <a:cubicBezTo>
                    <a:pt x="21" y="5"/>
                    <a:pt x="22" y="2"/>
                    <a:pt x="26" y="1"/>
                  </a:cubicBezTo>
                  <a:cubicBezTo>
                    <a:pt x="29" y="0"/>
                    <a:pt x="32" y="2"/>
                    <a:pt x="32" y="2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101" y="46"/>
                    <a:pt x="101" y="51"/>
                  </a:cubicBezTo>
                  <a:cubicBezTo>
                    <a:pt x="101" y="60"/>
                    <a:pt x="94" y="63"/>
                    <a:pt x="94" y="63"/>
                  </a:cubicBezTo>
                  <a:cubicBezTo>
                    <a:pt x="6" y="102"/>
                    <a:pt x="6" y="102"/>
                    <a:pt x="6" y="102"/>
                  </a:cubicBezTo>
                  <a:cubicBezTo>
                    <a:pt x="6" y="102"/>
                    <a:pt x="3" y="102"/>
                    <a:pt x="2" y="101"/>
                  </a:cubicBezTo>
                  <a:cubicBezTo>
                    <a:pt x="0" y="99"/>
                    <a:pt x="0" y="97"/>
                    <a:pt x="0" y="97"/>
                  </a:cubicBezTo>
                  <a:cubicBezTo>
                    <a:pt x="5" y="77"/>
                    <a:pt x="5" y="77"/>
                    <a:pt x="5" y="77"/>
                  </a:cubicBezTo>
                  <a:lnTo>
                    <a:pt x="15" y="31"/>
                  </a:lnTo>
                  <a:close/>
                </a:path>
              </a:pathLst>
            </a:custGeom>
            <a:grpFill/>
            <a:ln w="2540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91413" tIns="45705" rIns="91413" bIns="45705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20000"/>
                </a:lnSpc>
              </a:pPr>
              <a:endParaRPr lang="zh-CN" altLang="en-US" sz="1897" kern="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sp>
        <p:nvSpPr>
          <p:cNvPr id="1050750" name="Freeform 6"/>
          <p:cNvSpPr>
            <a:spLocks noChangeAspect="1" noEditPoints="1"/>
          </p:cNvSpPr>
          <p:nvPr/>
        </p:nvSpPr>
        <p:spPr bwMode="auto">
          <a:xfrm>
            <a:off x="3863883" y="4518203"/>
            <a:ext cx="248136" cy="264326"/>
          </a:xfrm>
          <a:custGeom>
            <a:avLst/>
            <a:gdLst>
              <a:gd name="T0" fmla="*/ 67 w 376"/>
              <a:gd name="T1" fmla="*/ 3 h 401"/>
              <a:gd name="T2" fmla="*/ 62 w 376"/>
              <a:gd name="T3" fmla="*/ 3 h 401"/>
              <a:gd name="T4" fmla="*/ 0 w 376"/>
              <a:gd name="T5" fmla="*/ 159 h 401"/>
              <a:gd name="T6" fmla="*/ 65 w 376"/>
              <a:gd name="T7" fmla="*/ 223 h 401"/>
              <a:gd name="T8" fmla="*/ 129 w 376"/>
              <a:gd name="T9" fmla="*/ 159 h 401"/>
              <a:gd name="T10" fmla="*/ 67 w 376"/>
              <a:gd name="T11" fmla="*/ 3 h 401"/>
              <a:gd name="T12" fmla="*/ 313 w 376"/>
              <a:gd name="T13" fmla="*/ 3 h 401"/>
              <a:gd name="T14" fmla="*/ 309 w 376"/>
              <a:gd name="T15" fmla="*/ 3 h 401"/>
              <a:gd name="T16" fmla="*/ 246 w 376"/>
              <a:gd name="T17" fmla="*/ 159 h 401"/>
              <a:gd name="T18" fmla="*/ 311 w 376"/>
              <a:gd name="T19" fmla="*/ 223 h 401"/>
              <a:gd name="T20" fmla="*/ 376 w 376"/>
              <a:gd name="T21" fmla="*/ 159 h 401"/>
              <a:gd name="T22" fmla="*/ 313 w 376"/>
              <a:gd name="T23" fmla="*/ 3 h 401"/>
              <a:gd name="T24" fmla="*/ 185 w 376"/>
              <a:gd name="T25" fmla="*/ 180 h 401"/>
              <a:gd name="T26" fmla="*/ 123 w 376"/>
              <a:gd name="T27" fmla="*/ 337 h 401"/>
              <a:gd name="T28" fmla="*/ 188 w 376"/>
              <a:gd name="T29" fmla="*/ 401 h 401"/>
              <a:gd name="T30" fmla="*/ 253 w 376"/>
              <a:gd name="T31" fmla="*/ 337 h 401"/>
              <a:gd name="T32" fmla="*/ 190 w 376"/>
              <a:gd name="T33" fmla="*/ 180 h 401"/>
              <a:gd name="T34" fmla="*/ 185 w 376"/>
              <a:gd name="T35" fmla="*/ 180 h 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76" h="401">
                <a:moveTo>
                  <a:pt x="67" y="3"/>
                </a:moveTo>
                <a:cubicBezTo>
                  <a:pt x="67" y="0"/>
                  <a:pt x="62" y="0"/>
                  <a:pt x="62" y="3"/>
                </a:cubicBezTo>
                <a:cubicBezTo>
                  <a:pt x="52" y="85"/>
                  <a:pt x="0" y="102"/>
                  <a:pt x="0" y="159"/>
                </a:cubicBezTo>
                <a:cubicBezTo>
                  <a:pt x="0" y="195"/>
                  <a:pt x="29" y="223"/>
                  <a:pt x="65" y="223"/>
                </a:cubicBezTo>
                <a:cubicBezTo>
                  <a:pt x="100" y="223"/>
                  <a:pt x="129" y="195"/>
                  <a:pt x="129" y="159"/>
                </a:cubicBezTo>
                <a:cubicBezTo>
                  <a:pt x="129" y="102"/>
                  <a:pt x="77" y="85"/>
                  <a:pt x="67" y="3"/>
                </a:cubicBezTo>
                <a:close/>
                <a:moveTo>
                  <a:pt x="313" y="3"/>
                </a:moveTo>
                <a:cubicBezTo>
                  <a:pt x="313" y="0"/>
                  <a:pt x="309" y="0"/>
                  <a:pt x="309" y="3"/>
                </a:cubicBezTo>
                <a:cubicBezTo>
                  <a:pt x="298" y="85"/>
                  <a:pt x="246" y="102"/>
                  <a:pt x="246" y="159"/>
                </a:cubicBezTo>
                <a:cubicBezTo>
                  <a:pt x="246" y="195"/>
                  <a:pt x="276" y="223"/>
                  <a:pt x="311" y="223"/>
                </a:cubicBezTo>
                <a:cubicBezTo>
                  <a:pt x="346" y="223"/>
                  <a:pt x="376" y="195"/>
                  <a:pt x="376" y="159"/>
                </a:cubicBezTo>
                <a:cubicBezTo>
                  <a:pt x="376" y="102"/>
                  <a:pt x="324" y="85"/>
                  <a:pt x="313" y="3"/>
                </a:cubicBezTo>
                <a:close/>
                <a:moveTo>
                  <a:pt x="185" y="180"/>
                </a:moveTo>
                <a:cubicBezTo>
                  <a:pt x="175" y="263"/>
                  <a:pt x="123" y="280"/>
                  <a:pt x="123" y="337"/>
                </a:cubicBezTo>
                <a:cubicBezTo>
                  <a:pt x="123" y="372"/>
                  <a:pt x="153" y="401"/>
                  <a:pt x="188" y="401"/>
                </a:cubicBezTo>
                <a:cubicBezTo>
                  <a:pt x="223" y="401"/>
                  <a:pt x="253" y="372"/>
                  <a:pt x="253" y="337"/>
                </a:cubicBezTo>
                <a:cubicBezTo>
                  <a:pt x="253" y="280"/>
                  <a:pt x="200" y="263"/>
                  <a:pt x="190" y="180"/>
                </a:cubicBezTo>
                <a:cubicBezTo>
                  <a:pt x="190" y="178"/>
                  <a:pt x="186" y="178"/>
                  <a:pt x="185" y="18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9993" tIns="49995" rIns="99993" bIns="49995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1969" dirty="0">
              <a:solidFill>
                <a:srgbClr val="595959"/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1050751" name="Freeform 11"/>
          <p:cNvSpPr>
            <a:spLocks noChangeAspect="1" noEditPoints="1"/>
          </p:cNvSpPr>
          <p:nvPr/>
        </p:nvSpPr>
        <p:spPr bwMode="auto">
          <a:xfrm>
            <a:off x="4767694" y="4493916"/>
            <a:ext cx="319808" cy="320144"/>
          </a:xfrm>
          <a:custGeom>
            <a:avLst/>
            <a:gdLst>
              <a:gd name="T0" fmla="*/ 360 w 400"/>
              <a:gd name="T1" fmla="*/ 184 h 400"/>
              <a:gd name="T2" fmla="*/ 360 w 400"/>
              <a:gd name="T3" fmla="*/ 216 h 400"/>
              <a:gd name="T4" fmla="*/ 400 w 400"/>
              <a:gd name="T5" fmla="*/ 200 h 400"/>
              <a:gd name="T6" fmla="*/ 200 w 400"/>
              <a:gd name="T7" fmla="*/ 90 h 400"/>
              <a:gd name="T8" fmla="*/ 200 w 400"/>
              <a:gd name="T9" fmla="*/ 310 h 400"/>
              <a:gd name="T10" fmla="*/ 200 w 400"/>
              <a:gd name="T11" fmla="*/ 90 h 400"/>
              <a:gd name="T12" fmla="*/ 120 w 400"/>
              <a:gd name="T13" fmla="*/ 200 h 400"/>
              <a:gd name="T14" fmla="*/ 280 w 400"/>
              <a:gd name="T15" fmla="*/ 200 h 400"/>
              <a:gd name="T16" fmla="*/ 59 w 400"/>
              <a:gd name="T17" fmla="*/ 200 h 400"/>
              <a:gd name="T18" fmla="*/ 20 w 400"/>
              <a:gd name="T19" fmla="*/ 184 h 400"/>
              <a:gd name="T20" fmla="*/ 20 w 400"/>
              <a:gd name="T21" fmla="*/ 216 h 400"/>
              <a:gd name="T22" fmla="*/ 59 w 400"/>
              <a:gd name="T23" fmla="*/ 200 h 400"/>
              <a:gd name="T24" fmla="*/ 216 w 400"/>
              <a:gd name="T25" fmla="*/ 40 h 400"/>
              <a:gd name="T26" fmla="*/ 200 w 400"/>
              <a:gd name="T27" fmla="*/ 0 h 400"/>
              <a:gd name="T28" fmla="*/ 184 w 400"/>
              <a:gd name="T29" fmla="*/ 40 h 400"/>
              <a:gd name="T30" fmla="*/ 200 w 400"/>
              <a:gd name="T31" fmla="*/ 340 h 400"/>
              <a:gd name="T32" fmla="*/ 184 w 400"/>
              <a:gd name="T33" fmla="*/ 380 h 400"/>
              <a:gd name="T34" fmla="*/ 216 w 400"/>
              <a:gd name="T35" fmla="*/ 380 h 400"/>
              <a:gd name="T36" fmla="*/ 200 w 400"/>
              <a:gd name="T37" fmla="*/ 340 h 400"/>
              <a:gd name="T38" fmla="*/ 350 w 400"/>
              <a:gd name="T39" fmla="*/ 50 h 400"/>
              <a:gd name="T40" fmla="*/ 310 w 400"/>
              <a:gd name="T41" fmla="*/ 67 h 400"/>
              <a:gd name="T42" fmla="*/ 333 w 400"/>
              <a:gd name="T43" fmla="*/ 89 h 400"/>
              <a:gd name="T44" fmla="*/ 66 w 400"/>
              <a:gd name="T45" fmla="*/ 311 h 400"/>
              <a:gd name="T46" fmla="*/ 50 w 400"/>
              <a:gd name="T47" fmla="*/ 350 h 400"/>
              <a:gd name="T48" fmla="*/ 89 w 400"/>
              <a:gd name="T49" fmla="*/ 333 h 400"/>
              <a:gd name="T50" fmla="*/ 66 w 400"/>
              <a:gd name="T51" fmla="*/ 311 h 400"/>
              <a:gd name="T52" fmla="*/ 50 w 400"/>
              <a:gd name="T53" fmla="*/ 50 h 400"/>
              <a:gd name="T54" fmla="*/ 66 w 400"/>
              <a:gd name="T55" fmla="*/ 89 h 400"/>
              <a:gd name="T56" fmla="*/ 89 w 400"/>
              <a:gd name="T57" fmla="*/ 67 h 400"/>
              <a:gd name="T58" fmla="*/ 310 w 400"/>
              <a:gd name="T59" fmla="*/ 333 h 400"/>
              <a:gd name="T60" fmla="*/ 350 w 400"/>
              <a:gd name="T61" fmla="*/ 350 h 400"/>
              <a:gd name="T62" fmla="*/ 333 w 400"/>
              <a:gd name="T63" fmla="*/ 311 h 400"/>
              <a:gd name="T64" fmla="*/ 310 w 400"/>
              <a:gd name="T65" fmla="*/ 333 h 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400" h="400">
                <a:moveTo>
                  <a:pt x="380" y="184"/>
                </a:moveTo>
                <a:cubicBezTo>
                  <a:pt x="376" y="184"/>
                  <a:pt x="364" y="184"/>
                  <a:pt x="360" y="184"/>
                </a:cubicBezTo>
                <a:cubicBezTo>
                  <a:pt x="349" y="184"/>
                  <a:pt x="340" y="191"/>
                  <a:pt x="340" y="200"/>
                </a:cubicBezTo>
                <a:cubicBezTo>
                  <a:pt x="340" y="209"/>
                  <a:pt x="349" y="216"/>
                  <a:pt x="360" y="216"/>
                </a:cubicBezTo>
                <a:cubicBezTo>
                  <a:pt x="364" y="216"/>
                  <a:pt x="376" y="216"/>
                  <a:pt x="380" y="216"/>
                </a:cubicBezTo>
                <a:cubicBezTo>
                  <a:pt x="391" y="216"/>
                  <a:pt x="400" y="209"/>
                  <a:pt x="400" y="200"/>
                </a:cubicBezTo>
                <a:cubicBezTo>
                  <a:pt x="400" y="191"/>
                  <a:pt x="391" y="184"/>
                  <a:pt x="380" y="184"/>
                </a:cubicBezTo>
                <a:close/>
                <a:moveTo>
                  <a:pt x="200" y="90"/>
                </a:moveTo>
                <a:cubicBezTo>
                  <a:pt x="139" y="90"/>
                  <a:pt x="90" y="139"/>
                  <a:pt x="90" y="200"/>
                </a:cubicBezTo>
                <a:cubicBezTo>
                  <a:pt x="90" y="261"/>
                  <a:pt x="139" y="310"/>
                  <a:pt x="200" y="310"/>
                </a:cubicBezTo>
                <a:cubicBezTo>
                  <a:pt x="261" y="310"/>
                  <a:pt x="310" y="261"/>
                  <a:pt x="310" y="200"/>
                </a:cubicBezTo>
                <a:cubicBezTo>
                  <a:pt x="310" y="139"/>
                  <a:pt x="261" y="90"/>
                  <a:pt x="200" y="90"/>
                </a:cubicBezTo>
                <a:close/>
                <a:moveTo>
                  <a:pt x="200" y="280"/>
                </a:moveTo>
                <a:cubicBezTo>
                  <a:pt x="156" y="280"/>
                  <a:pt x="120" y="244"/>
                  <a:pt x="120" y="200"/>
                </a:cubicBezTo>
                <a:cubicBezTo>
                  <a:pt x="120" y="156"/>
                  <a:pt x="156" y="120"/>
                  <a:pt x="200" y="120"/>
                </a:cubicBezTo>
                <a:cubicBezTo>
                  <a:pt x="244" y="120"/>
                  <a:pt x="280" y="156"/>
                  <a:pt x="280" y="200"/>
                </a:cubicBezTo>
                <a:cubicBezTo>
                  <a:pt x="280" y="244"/>
                  <a:pt x="244" y="280"/>
                  <a:pt x="200" y="280"/>
                </a:cubicBezTo>
                <a:close/>
                <a:moveTo>
                  <a:pt x="59" y="200"/>
                </a:moveTo>
                <a:cubicBezTo>
                  <a:pt x="59" y="191"/>
                  <a:pt x="51" y="184"/>
                  <a:pt x="40" y="184"/>
                </a:cubicBezTo>
                <a:cubicBezTo>
                  <a:pt x="36" y="184"/>
                  <a:pt x="23" y="184"/>
                  <a:pt x="20" y="184"/>
                </a:cubicBezTo>
                <a:cubicBezTo>
                  <a:pt x="9" y="184"/>
                  <a:pt x="0" y="191"/>
                  <a:pt x="0" y="200"/>
                </a:cubicBezTo>
                <a:cubicBezTo>
                  <a:pt x="0" y="209"/>
                  <a:pt x="9" y="216"/>
                  <a:pt x="20" y="216"/>
                </a:cubicBezTo>
                <a:cubicBezTo>
                  <a:pt x="23" y="216"/>
                  <a:pt x="36" y="216"/>
                  <a:pt x="40" y="216"/>
                </a:cubicBezTo>
                <a:cubicBezTo>
                  <a:pt x="51" y="216"/>
                  <a:pt x="59" y="209"/>
                  <a:pt x="59" y="200"/>
                </a:cubicBezTo>
                <a:close/>
                <a:moveTo>
                  <a:pt x="200" y="60"/>
                </a:moveTo>
                <a:cubicBezTo>
                  <a:pt x="209" y="60"/>
                  <a:pt x="216" y="51"/>
                  <a:pt x="216" y="40"/>
                </a:cubicBezTo>
                <a:cubicBezTo>
                  <a:pt x="216" y="36"/>
                  <a:pt x="216" y="24"/>
                  <a:pt x="216" y="20"/>
                </a:cubicBezTo>
                <a:cubicBezTo>
                  <a:pt x="216" y="9"/>
                  <a:pt x="209" y="0"/>
                  <a:pt x="200" y="0"/>
                </a:cubicBezTo>
                <a:cubicBezTo>
                  <a:pt x="191" y="0"/>
                  <a:pt x="184" y="9"/>
                  <a:pt x="184" y="20"/>
                </a:cubicBezTo>
                <a:cubicBezTo>
                  <a:pt x="184" y="24"/>
                  <a:pt x="184" y="36"/>
                  <a:pt x="184" y="40"/>
                </a:cubicBezTo>
                <a:cubicBezTo>
                  <a:pt x="184" y="51"/>
                  <a:pt x="191" y="60"/>
                  <a:pt x="200" y="60"/>
                </a:cubicBezTo>
                <a:close/>
                <a:moveTo>
                  <a:pt x="200" y="340"/>
                </a:moveTo>
                <a:cubicBezTo>
                  <a:pt x="191" y="340"/>
                  <a:pt x="184" y="349"/>
                  <a:pt x="184" y="360"/>
                </a:cubicBezTo>
                <a:cubicBezTo>
                  <a:pt x="184" y="364"/>
                  <a:pt x="184" y="376"/>
                  <a:pt x="184" y="380"/>
                </a:cubicBezTo>
                <a:cubicBezTo>
                  <a:pt x="184" y="391"/>
                  <a:pt x="191" y="400"/>
                  <a:pt x="200" y="400"/>
                </a:cubicBezTo>
                <a:cubicBezTo>
                  <a:pt x="209" y="400"/>
                  <a:pt x="216" y="391"/>
                  <a:pt x="216" y="380"/>
                </a:cubicBezTo>
                <a:cubicBezTo>
                  <a:pt x="216" y="376"/>
                  <a:pt x="216" y="364"/>
                  <a:pt x="216" y="360"/>
                </a:cubicBezTo>
                <a:cubicBezTo>
                  <a:pt x="216" y="349"/>
                  <a:pt x="209" y="340"/>
                  <a:pt x="200" y="340"/>
                </a:cubicBezTo>
                <a:close/>
                <a:moveTo>
                  <a:pt x="347" y="75"/>
                </a:moveTo>
                <a:cubicBezTo>
                  <a:pt x="355" y="67"/>
                  <a:pt x="356" y="56"/>
                  <a:pt x="350" y="50"/>
                </a:cubicBezTo>
                <a:cubicBezTo>
                  <a:pt x="344" y="44"/>
                  <a:pt x="332" y="45"/>
                  <a:pt x="324" y="53"/>
                </a:cubicBezTo>
                <a:cubicBezTo>
                  <a:pt x="322" y="55"/>
                  <a:pt x="313" y="64"/>
                  <a:pt x="310" y="67"/>
                </a:cubicBezTo>
                <a:cubicBezTo>
                  <a:pt x="303" y="74"/>
                  <a:pt x="301" y="86"/>
                  <a:pt x="308" y="92"/>
                </a:cubicBezTo>
                <a:cubicBezTo>
                  <a:pt x="314" y="98"/>
                  <a:pt x="325" y="97"/>
                  <a:pt x="333" y="89"/>
                </a:cubicBezTo>
                <a:cubicBezTo>
                  <a:pt x="335" y="87"/>
                  <a:pt x="345" y="77"/>
                  <a:pt x="347" y="75"/>
                </a:cubicBezTo>
                <a:close/>
                <a:moveTo>
                  <a:pt x="66" y="311"/>
                </a:moveTo>
                <a:cubicBezTo>
                  <a:pt x="64" y="313"/>
                  <a:pt x="55" y="322"/>
                  <a:pt x="52" y="325"/>
                </a:cubicBezTo>
                <a:cubicBezTo>
                  <a:pt x="45" y="332"/>
                  <a:pt x="43" y="344"/>
                  <a:pt x="50" y="350"/>
                </a:cubicBezTo>
                <a:cubicBezTo>
                  <a:pt x="56" y="356"/>
                  <a:pt x="67" y="355"/>
                  <a:pt x="75" y="347"/>
                </a:cubicBezTo>
                <a:cubicBezTo>
                  <a:pt x="77" y="345"/>
                  <a:pt x="87" y="335"/>
                  <a:pt x="89" y="333"/>
                </a:cubicBezTo>
                <a:cubicBezTo>
                  <a:pt x="97" y="325"/>
                  <a:pt x="98" y="314"/>
                  <a:pt x="92" y="308"/>
                </a:cubicBezTo>
                <a:cubicBezTo>
                  <a:pt x="86" y="302"/>
                  <a:pt x="74" y="303"/>
                  <a:pt x="66" y="311"/>
                </a:cubicBezTo>
                <a:close/>
                <a:moveTo>
                  <a:pt x="75" y="53"/>
                </a:moveTo>
                <a:cubicBezTo>
                  <a:pt x="67" y="45"/>
                  <a:pt x="56" y="44"/>
                  <a:pt x="50" y="50"/>
                </a:cubicBezTo>
                <a:cubicBezTo>
                  <a:pt x="43" y="56"/>
                  <a:pt x="45" y="67"/>
                  <a:pt x="52" y="75"/>
                </a:cubicBezTo>
                <a:cubicBezTo>
                  <a:pt x="55" y="77"/>
                  <a:pt x="64" y="87"/>
                  <a:pt x="66" y="89"/>
                </a:cubicBezTo>
                <a:cubicBezTo>
                  <a:pt x="74" y="97"/>
                  <a:pt x="86" y="98"/>
                  <a:pt x="92" y="92"/>
                </a:cubicBezTo>
                <a:cubicBezTo>
                  <a:pt x="98" y="86"/>
                  <a:pt x="97" y="74"/>
                  <a:pt x="89" y="67"/>
                </a:cubicBezTo>
                <a:cubicBezTo>
                  <a:pt x="87" y="64"/>
                  <a:pt x="77" y="55"/>
                  <a:pt x="75" y="53"/>
                </a:cubicBezTo>
                <a:close/>
                <a:moveTo>
                  <a:pt x="310" y="333"/>
                </a:moveTo>
                <a:cubicBezTo>
                  <a:pt x="313" y="335"/>
                  <a:pt x="322" y="345"/>
                  <a:pt x="324" y="347"/>
                </a:cubicBezTo>
                <a:cubicBezTo>
                  <a:pt x="332" y="355"/>
                  <a:pt x="344" y="356"/>
                  <a:pt x="350" y="350"/>
                </a:cubicBezTo>
                <a:cubicBezTo>
                  <a:pt x="356" y="344"/>
                  <a:pt x="355" y="332"/>
                  <a:pt x="347" y="325"/>
                </a:cubicBezTo>
                <a:cubicBezTo>
                  <a:pt x="345" y="322"/>
                  <a:pt x="335" y="313"/>
                  <a:pt x="333" y="311"/>
                </a:cubicBezTo>
                <a:cubicBezTo>
                  <a:pt x="325" y="303"/>
                  <a:pt x="314" y="302"/>
                  <a:pt x="308" y="308"/>
                </a:cubicBezTo>
                <a:cubicBezTo>
                  <a:pt x="301" y="314"/>
                  <a:pt x="303" y="325"/>
                  <a:pt x="310" y="3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9993" tIns="49995" rIns="99993" bIns="49995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1969" dirty="0">
              <a:solidFill>
                <a:srgbClr val="595959"/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1050752" name="Freeform 21"/>
          <p:cNvSpPr>
            <a:spLocks noChangeAspect="1" noEditPoints="1"/>
          </p:cNvSpPr>
          <p:nvPr/>
        </p:nvSpPr>
        <p:spPr bwMode="auto">
          <a:xfrm>
            <a:off x="5974775" y="4507699"/>
            <a:ext cx="278625" cy="279504"/>
          </a:xfrm>
          <a:custGeom>
            <a:avLst/>
            <a:gdLst>
              <a:gd name="T0" fmla="*/ 390 w 403"/>
              <a:gd name="T1" fmla="*/ 150 h 404"/>
              <a:gd name="T2" fmla="*/ 241 w 403"/>
              <a:gd name="T3" fmla="*/ 110 h 404"/>
              <a:gd name="T4" fmla="*/ 215 w 403"/>
              <a:gd name="T5" fmla="*/ 13 h 404"/>
              <a:gd name="T6" fmla="*/ 195 w 403"/>
              <a:gd name="T7" fmla="*/ 2 h 404"/>
              <a:gd name="T8" fmla="*/ 14 w 403"/>
              <a:gd name="T9" fmla="*/ 51 h 404"/>
              <a:gd name="T10" fmla="*/ 2 w 403"/>
              <a:gd name="T11" fmla="*/ 70 h 404"/>
              <a:gd name="T12" fmla="*/ 67 w 403"/>
              <a:gd name="T13" fmla="*/ 311 h 404"/>
              <a:gd name="T14" fmla="*/ 86 w 403"/>
              <a:gd name="T15" fmla="*/ 322 h 404"/>
              <a:gd name="T16" fmla="*/ 159 w 403"/>
              <a:gd name="T17" fmla="*/ 302 h 404"/>
              <a:gd name="T18" fmla="*/ 149 w 403"/>
              <a:gd name="T19" fmla="*/ 339 h 404"/>
              <a:gd name="T20" fmla="*/ 160 w 403"/>
              <a:gd name="T21" fmla="*/ 358 h 404"/>
              <a:gd name="T22" fmla="*/ 322 w 403"/>
              <a:gd name="T23" fmla="*/ 401 h 404"/>
              <a:gd name="T24" fmla="*/ 342 w 403"/>
              <a:gd name="T25" fmla="*/ 391 h 404"/>
              <a:gd name="T26" fmla="*/ 401 w 403"/>
              <a:gd name="T27" fmla="*/ 169 h 404"/>
              <a:gd name="T28" fmla="*/ 390 w 403"/>
              <a:gd name="T29" fmla="*/ 150 h 404"/>
              <a:gd name="T30" fmla="*/ 34 w 403"/>
              <a:gd name="T31" fmla="*/ 75 h 404"/>
              <a:gd name="T32" fmla="*/ 191 w 403"/>
              <a:gd name="T33" fmla="*/ 33 h 404"/>
              <a:gd name="T34" fmla="*/ 249 w 403"/>
              <a:gd name="T35" fmla="*/ 249 h 404"/>
              <a:gd name="T36" fmla="*/ 92 w 403"/>
              <a:gd name="T37" fmla="*/ 291 h 404"/>
              <a:gd name="T38" fmla="*/ 34 w 403"/>
              <a:gd name="T39" fmla="*/ 75 h 404"/>
              <a:gd name="T40" fmla="*/ 315 w 403"/>
              <a:gd name="T41" fmla="*/ 371 h 404"/>
              <a:gd name="T42" fmla="*/ 179 w 403"/>
              <a:gd name="T43" fmla="*/ 334 h 404"/>
              <a:gd name="T44" fmla="*/ 190 w 403"/>
              <a:gd name="T45" fmla="*/ 294 h 404"/>
              <a:gd name="T46" fmla="*/ 268 w 403"/>
              <a:gd name="T47" fmla="*/ 273 h 404"/>
              <a:gd name="T48" fmla="*/ 279 w 403"/>
              <a:gd name="T49" fmla="*/ 254 h 404"/>
              <a:gd name="T50" fmla="*/ 249 w 403"/>
              <a:gd name="T51" fmla="*/ 142 h 404"/>
              <a:gd name="T52" fmla="*/ 368 w 403"/>
              <a:gd name="T53" fmla="*/ 174 h 404"/>
              <a:gd name="T54" fmla="*/ 315 w 403"/>
              <a:gd name="T55" fmla="*/ 371 h 4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03" h="404">
                <a:moveTo>
                  <a:pt x="390" y="150"/>
                </a:moveTo>
                <a:cubicBezTo>
                  <a:pt x="241" y="110"/>
                  <a:pt x="241" y="110"/>
                  <a:pt x="241" y="110"/>
                </a:cubicBezTo>
                <a:cubicBezTo>
                  <a:pt x="215" y="13"/>
                  <a:pt x="215" y="13"/>
                  <a:pt x="215" y="13"/>
                </a:cubicBezTo>
                <a:cubicBezTo>
                  <a:pt x="213" y="5"/>
                  <a:pt x="204" y="0"/>
                  <a:pt x="195" y="2"/>
                </a:cubicBezTo>
                <a:cubicBezTo>
                  <a:pt x="14" y="51"/>
                  <a:pt x="14" y="51"/>
                  <a:pt x="14" y="51"/>
                </a:cubicBezTo>
                <a:cubicBezTo>
                  <a:pt x="5" y="53"/>
                  <a:pt x="0" y="62"/>
                  <a:pt x="2" y="70"/>
                </a:cubicBezTo>
                <a:cubicBezTo>
                  <a:pt x="67" y="311"/>
                  <a:pt x="67" y="311"/>
                  <a:pt x="67" y="311"/>
                </a:cubicBezTo>
                <a:cubicBezTo>
                  <a:pt x="69" y="319"/>
                  <a:pt x="78" y="324"/>
                  <a:pt x="86" y="322"/>
                </a:cubicBezTo>
                <a:cubicBezTo>
                  <a:pt x="159" y="302"/>
                  <a:pt x="159" y="302"/>
                  <a:pt x="159" y="302"/>
                </a:cubicBezTo>
                <a:cubicBezTo>
                  <a:pt x="149" y="339"/>
                  <a:pt x="149" y="339"/>
                  <a:pt x="149" y="339"/>
                </a:cubicBezTo>
                <a:cubicBezTo>
                  <a:pt x="147" y="347"/>
                  <a:pt x="152" y="356"/>
                  <a:pt x="160" y="358"/>
                </a:cubicBezTo>
                <a:cubicBezTo>
                  <a:pt x="322" y="401"/>
                  <a:pt x="322" y="401"/>
                  <a:pt x="322" y="401"/>
                </a:cubicBezTo>
                <a:cubicBezTo>
                  <a:pt x="331" y="404"/>
                  <a:pt x="340" y="399"/>
                  <a:pt x="342" y="391"/>
                </a:cubicBezTo>
                <a:cubicBezTo>
                  <a:pt x="401" y="169"/>
                  <a:pt x="401" y="169"/>
                  <a:pt x="401" y="169"/>
                </a:cubicBezTo>
                <a:cubicBezTo>
                  <a:pt x="403" y="161"/>
                  <a:pt x="398" y="152"/>
                  <a:pt x="390" y="150"/>
                </a:cubicBezTo>
                <a:close/>
                <a:moveTo>
                  <a:pt x="34" y="75"/>
                </a:moveTo>
                <a:cubicBezTo>
                  <a:pt x="191" y="33"/>
                  <a:pt x="191" y="33"/>
                  <a:pt x="191" y="33"/>
                </a:cubicBezTo>
                <a:cubicBezTo>
                  <a:pt x="249" y="249"/>
                  <a:pt x="249" y="249"/>
                  <a:pt x="249" y="249"/>
                </a:cubicBezTo>
                <a:cubicBezTo>
                  <a:pt x="92" y="291"/>
                  <a:pt x="92" y="291"/>
                  <a:pt x="92" y="291"/>
                </a:cubicBezTo>
                <a:lnTo>
                  <a:pt x="34" y="75"/>
                </a:lnTo>
                <a:close/>
                <a:moveTo>
                  <a:pt x="315" y="371"/>
                </a:moveTo>
                <a:cubicBezTo>
                  <a:pt x="179" y="334"/>
                  <a:pt x="179" y="334"/>
                  <a:pt x="179" y="334"/>
                </a:cubicBezTo>
                <a:cubicBezTo>
                  <a:pt x="190" y="294"/>
                  <a:pt x="190" y="294"/>
                  <a:pt x="190" y="294"/>
                </a:cubicBezTo>
                <a:cubicBezTo>
                  <a:pt x="268" y="273"/>
                  <a:pt x="268" y="273"/>
                  <a:pt x="268" y="273"/>
                </a:cubicBezTo>
                <a:cubicBezTo>
                  <a:pt x="276" y="271"/>
                  <a:pt x="282" y="262"/>
                  <a:pt x="279" y="254"/>
                </a:cubicBezTo>
                <a:cubicBezTo>
                  <a:pt x="249" y="142"/>
                  <a:pt x="249" y="142"/>
                  <a:pt x="249" y="142"/>
                </a:cubicBezTo>
                <a:cubicBezTo>
                  <a:pt x="368" y="174"/>
                  <a:pt x="368" y="174"/>
                  <a:pt x="368" y="174"/>
                </a:cubicBezTo>
                <a:lnTo>
                  <a:pt x="315" y="37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9993" tIns="49995" rIns="99993" bIns="49995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1969" dirty="0">
              <a:solidFill>
                <a:srgbClr val="595959"/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1050753" name="Freeform 26"/>
          <p:cNvSpPr>
            <a:spLocks noChangeAspect="1"/>
          </p:cNvSpPr>
          <p:nvPr/>
        </p:nvSpPr>
        <p:spPr bwMode="auto">
          <a:xfrm>
            <a:off x="7356331" y="4519486"/>
            <a:ext cx="265709" cy="275567"/>
          </a:xfrm>
          <a:custGeom>
            <a:avLst/>
            <a:gdLst>
              <a:gd name="T0" fmla="*/ 103 w 274"/>
              <a:gd name="T1" fmla="*/ 284 h 284"/>
              <a:gd name="T2" fmla="*/ 80 w 274"/>
              <a:gd name="T3" fmla="*/ 273 h 284"/>
              <a:gd name="T4" fmla="*/ 9 w 274"/>
              <a:gd name="T5" fmla="*/ 178 h 284"/>
              <a:gd name="T6" fmla="*/ 14 w 274"/>
              <a:gd name="T7" fmla="*/ 139 h 284"/>
              <a:gd name="T8" fmla="*/ 53 w 274"/>
              <a:gd name="T9" fmla="*/ 145 h 284"/>
              <a:gd name="T10" fmla="*/ 100 w 274"/>
              <a:gd name="T11" fmla="*/ 207 h 284"/>
              <a:gd name="T12" fmla="*/ 219 w 274"/>
              <a:gd name="T13" fmla="*/ 17 h 284"/>
              <a:gd name="T14" fmla="*/ 257 w 274"/>
              <a:gd name="T15" fmla="*/ 8 h 284"/>
              <a:gd name="T16" fmla="*/ 266 w 274"/>
              <a:gd name="T17" fmla="*/ 47 h 284"/>
              <a:gd name="T18" fmla="*/ 126 w 274"/>
              <a:gd name="T19" fmla="*/ 271 h 284"/>
              <a:gd name="T20" fmla="*/ 104 w 274"/>
              <a:gd name="T21" fmla="*/ 284 h 284"/>
              <a:gd name="T22" fmla="*/ 103 w 274"/>
              <a:gd name="T23" fmla="*/ 284 h 2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74" h="284">
                <a:moveTo>
                  <a:pt x="103" y="284"/>
                </a:moveTo>
                <a:cubicBezTo>
                  <a:pt x="94" y="284"/>
                  <a:pt x="86" y="280"/>
                  <a:pt x="80" y="273"/>
                </a:cubicBezTo>
                <a:cubicBezTo>
                  <a:pt x="9" y="178"/>
                  <a:pt x="9" y="178"/>
                  <a:pt x="9" y="178"/>
                </a:cubicBezTo>
                <a:cubicBezTo>
                  <a:pt x="0" y="166"/>
                  <a:pt x="2" y="149"/>
                  <a:pt x="14" y="139"/>
                </a:cubicBezTo>
                <a:cubicBezTo>
                  <a:pt x="27" y="130"/>
                  <a:pt x="44" y="133"/>
                  <a:pt x="53" y="145"/>
                </a:cubicBezTo>
                <a:cubicBezTo>
                  <a:pt x="100" y="207"/>
                  <a:pt x="100" y="207"/>
                  <a:pt x="100" y="207"/>
                </a:cubicBezTo>
                <a:cubicBezTo>
                  <a:pt x="219" y="17"/>
                  <a:pt x="219" y="17"/>
                  <a:pt x="219" y="17"/>
                </a:cubicBezTo>
                <a:cubicBezTo>
                  <a:pt x="227" y="4"/>
                  <a:pt x="244" y="0"/>
                  <a:pt x="257" y="8"/>
                </a:cubicBezTo>
                <a:cubicBezTo>
                  <a:pt x="270" y="16"/>
                  <a:pt x="274" y="33"/>
                  <a:pt x="266" y="47"/>
                </a:cubicBezTo>
                <a:cubicBezTo>
                  <a:pt x="126" y="271"/>
                  <a:pt x="126" y="271"/>
                  <a:pt x="126" y="271"/>
                </a:cubicBezTo>
                <a:cubicBezTo>
                  <a:pt x="121" y="279"/>
                  <a:pt x="113" y="283"/>
                  <a:pt x="104" y="284"/>
                </a:cubicBezTo>
                <a:cubicBezTo>
                  <a:pt x="104" y="284"/>
                  <a:pt x="103" y="284"/>
                  <a:pt x="103" y="2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9993" tIns="49995" rIns="99993" bIns="49995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1969" dirty="0">
              <a:solidFill>
                <a:srgbClr val="595959"/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grpSp>
        <p:nvGrpSpPr>
          <p:cNvPr id="116" name="Group 4"/>
          <p:cNvGrpSpPr>
            <a:grpSpLocks noChangeAspect="1"/>
          </p:cNvGrpSpPr>
          <p:nvPr/>
        </p:nvGrpSpPr>
        <p:grpSpPr bwMode="auto">
          <a:xfrm>
            <a:off x="166668" y="191589"/>
            <a:ext cx="11844464" cy="6500428"/>
            <a:chOff x="206" y="189"/>
            <a:chExt cx="7270" cy="3947"/>
          </a:xfrm>
        </p:grpSpPr>
        <p:sp>
          <p:nvSpPr>
            <p:cNvPr id="1050762" name="Freeform 5"/>
            <p:cNvSpPr/>
            <p:nvPr/>
          </p:nvSpPr>
          <p:spPr bwMode="auto">
            <a:xfrm>
              <a:off x="210" y="189"/>
              <a:ext cx="24" cy="62"/>
            </a:xfrm>
            <a:custGeom>
              <a:avLst/>
              <a:gdLst>
                <a:gd name="T0" fmla="*/ 6 w 7"/>
                <a:gd name="T1" fmla="*/ 14 h 21"/>
                <a:gd name="T2" fmla="*/ 6 w 7"/>
                <a:gd name="T3" fmla="*/ 14 h 21"/>
                <a:gd name="T4" fmla="*/ 5 w 7"/>
                <a:gd name="T5" fmla="*/ 3 h 21"/>
                <a:gd name="T6" fmla="*/ 0 w 7"/>
                <a:gd name="T7" fmla="*/ 3 h 21"/>
                <a:gd name="T8" fmla="*/ 1 w 7"/>
                <a:gd name="T9" fmla="*/ 18 h 21"/>
                <a:gd name="T10" fmla="*/ 5 w 7"/>
                <a:gd name="T11" fmla="*/ 20 h 21"/>
                <a:gd name="T12" fmla="*/ 7 w 7"/>
                <a:gd name="T13" fmla="*/ 17 h 21"/>
                <a:gd name="T14" fmla="*/ 6 w 7"/>
                <a:gd name="T15" fmla="*/ 14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" h="21">
                  <a:moveTo>
                    <a:pt x="6" y="14"/>
                  </a:moveTo>
                  <a:cubicBezTo>
                    <a:pt x="6" y="14"/>
                    <a:pt x="6" y="14"/>
                    <a:pt x="6" y="14"/>
                  </a:cubicBezTo>
                  <a:cubicBezTo>
                    <a:pt x="6" y="10"/>
                    <a:pt x="5" y="7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8"/>
                    <a:pt x="1" y="13"/>
                    <a:pt x="1" y="18"/>
                  </a:cubicBezTo>
                  <a:cubicBezTo>
                    <a:pt x="1" y="19"/>
                    <a:pt x="3" y="21"/>
                    <a:pt x="5" y="20"/>
                  </a:cubicBezTo>
                  <a:cubicBezTo>
                    <a:pt x="6" y="19"/>
                    <a:pt x="6" y="18"/>
                    <a:pt x="7" y="17"/>
                  </a:cubicBezTo>
                  <a:cubicBezTo>
                    <a:pt x="7" y="16"/>
                    <a:pt x="6" y="15"/>
                    <a:pt x="6" y="1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763" name="Freeform 6"/>
            <p:cNvSpPr/>
            <p:nvPr/>
          </p:nvSpPr>
          <p:spPr bwMode="auto">
            <a:xfrm>
              <a:off x="217" y="266"/>
              <a:ext cx="21" cy="66"/>
            </a:xfrm>
            <a:custGeom>
              <a:avLst/>
              <a:gdLst>
                <a:gd name="T0" fmla="*/ 5 w 6"/>
                <a:gd name="T1" fmla="*/ 3 h 22"/>
                <a:gd name="T2" fmla="*/ 1 w 6"/>
                <a:gd name="T3" fmla="*/ 3 h 22"/>
                <a:gd name="T4" fmla="*/ 2 w 6"/>
                <a:gd name="T5" fmla="*/ 19 h 22"/>
                <a:gd name="T6" fmla="*/ 6 w 6"/>
                <a:gd name="T7" fmla="*/ 19 h 22"/>
                <a:gd name="T8" fmla="*/ 5 w 6"/>
                <a:gd name="T9" fmla="*/ 3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2">
                  <a:moveTo>
                    <a:pt x="5" y="3"/>
                  </a:moveTo>
                  <a:cubicBezTo>
                    <a:pt x="5" y="0"/>
                    <a:pt x="0" y="0"/>
                    <a:pt x="1" y="3"/>
                  </a:cubicBezTo>
                  <a:cubicBezTo>
                    <a:pt x="1" y="9"/>
                    <a:pt x="1" y="14"/>
                    <a:pt x="2" y="19"/>
                  </a:cubicBezTo>
                  <a:cubicBezTo>
                    <a:pt x="2" y="22"/>
                    <a:pt x="6" y="22"/>
                    <a:pt x="6" y="19"/>
                  </a:cubicBezTo>
                  <a:cubicBezTo>
                    <a:pt x="6" y="14"/>
                    <a:pt x="5" y="9"/>
                    <a:pt x="5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764" name="Freeform 7"/>
            <p:cNvSpPr/>
            <p:nvPr/>
          </p:nvSpPr>
          <p:spPr bwMode="auto">
            <a:xfrm>
              <a:off x="220" y="355"/>
              <a:ext cx="18" cy="60"/>
            </a:xfrm>
            <a:custGeom>
              <a:avLst/>
              <a:gdLst>
                <a:gd name="T0" fmla="*/ 5 w 5"/>
                <a:gd name="T1" fmla="*/ 15 h 20"/>
                <a:gd name="T2" fmla="*/ 5 w 5"/>
                <a:gd name="T3" fmla="*/ 14 h 20"/>
                <a:gd name="T4" fmla="*/ 5 w 5"/>
                <a:gd name="T5" fmla="*/ 10 h 20"/>
                <a:gd name="T6" fmla="*/ 5 w 5"/>
                <a:gd name="T7" fmla="*/ 5 h 20"/>
                <a:gd name="T8" fmla="*/ 5 w 5"/>
                <a:gd name="T9" fmla="*/ 4 h 20"/>
                <a:gd name="T10" fmla="*/ 5 w 5"/>
                <a:gd name="T11" fmla="*/ 3 h 20"/>
                <a:gd name="T12" fmla="*/ 5 w 5"/>
                <a:gd name="T13" fmla="*/ 3 h 20"/>
                <a:gd name="T14" fmla="*/ 5 w 5"/>
                <a:gd name="T15" fmla="*/ 2 h 20"/>
                <a:gd name="T16" fmla="*/ 1 w 5"/>
                <a:gd name="T17" fmla="*/ 2 h 20"/>
                <a:gd name="T18" fmla="*/ 0 w 5"/>
                <a:gd name="T19" fmla="*/ 13 h 20"/>
                <a:gd name="T20" fmla="*/ 1 w 5"/>
                <a:gd name="T21" fmla="*/ 18 h 20"/>
                <a:gd name="T22" fmla="*/ 5 w 5"/>
                <a:gd name="T23" fmla="*/ 17 h 20"/>
                <a:gd name="T24" fmla="*/ 5 w 5"/>
                <a:gd name="T25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20">
                  <a:moveTo>
                    <a:pt x="5" y="15"/>
                  </a:moveTo>
                  <a:cubicBezTo>
                    <a:pt x="5" y="15"/>
                    <a:pt x="5" y="15"/>
                    <a:pt x="5" y="14"/>
                  </a:cubicBezTo>
                  <a:cubicBezTo>
                    <a:pt x="5" y="13"/>
                    <a:pt x="5" y="11"/>
                    <a:pt x="5" y="10"/>
                  </a:cubicBezTo>
                  <a:cubicBezTo>
                    <a:pt x="5" y="8"/>
                    <a:pt x="5" y="7"/>
                    <a:pt x="5" y="5"/>
                  </a:cubicBezTo>
                  <a:cubicBezTo>
                    <a:pt x="5" y="5"/>
                    <a:pt x="5" y="4"/>
                    <a:pt x="5" y="4"/>
                  </a:cubicBezTo>
                  <a:cubicBezTo>
                    <a:pt x="5" y="3"/>
                    <a:pt x="5" y="2"/>
                    <a:pt x="5" y="3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4" y="0"/>
                    <a:pt x="1" y="0"/>
                    <a:pt x="1" y="2"/>
                  </a:cubicBezTo>
                  <a:cubicBezTo>
                    <a:pt x="0" y="6"/>
                    <a:pt x="0" y="10"/>
                    <a:pt x="0" y="13"/>
                  </a:cubicBezTo>
                  <a:cubicBezTo>
                    <a:pt x="0" y="15"/>
                    <a:pt x="0" y="17"/>
                    <a:pt x="1" y="18"/>
                  </a:cubicBezTo>
                  <a:cubicBezTo>
                    <a:pt x="2" y="20"/>
                    <a:pt x="4" y="19"/>
                    <a:pt x="5" y="17"/>
                  </a:cubicBezTo>
                  <a:cubicBezTo>
                    <a:pt x="5" y="16"/>
                    <a:pt x="5" y="16"/>
                    <a:pt x="5" y="1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765" name="Freeform 8"/>
            <p:cNvSpPr/>
            <p:nvPr/>
          </p:nvSpPr>
          <p:spPr bwMode="auto">
            <a:xfrm>
              <a:off x="224" y="429"/>
              <a:ext cx="14" cy="69"/>
            </a:xfrm>
            <a:custGeom>
              <a:avLst/>
              <a:gdLst>
                <a:gd name="T0" fmla="*/ 0 w 4"/>
                <a:gd name="T1" fmla="*/ 3 h 23"/>
                <a:gd name="T2" fmla="*/ 0 w 4"/>
                <a:gd name="T3" fmla="*/ 20 h 23"/>
                <a:gd name="T4" fmla="*/ 4 w 4"/>
                <a:gd name="T5" fmla="*/ 20 h 23"/>
                <a:gd name="T6" fmla="*/ 4 w 4"/>
                <a:gd name="T7" fmla="*/ 3 h 23"/>
                <a:gd name="T8" fmla="*/ 0 w 4"/>
                <a:gd name="T9" fmla="*/ 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3">
                  <a:moveTo>
                    <a:pt x="0" y="3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23"/>
                    <a:pt x="4" y="23"/>
                    <a:pt x="4" y="20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766" name="Freeform 9"/>
            <p:cNvSpPr/>
            <p:nvPr/>
          </p:nvSpPr>
          <p:spPr bwMode="auto">
            <a:xfrm>
              <a:off x="220" y="524"/>
              <a:ext cx="14" cy="57"/>
            </a:xfrm>
            <a:custGeom>
              <a:avLst/>
              <a:gdLst>
                <a:gd name="T0" fmla="*/ 0 w 4"/>
                <a:gd name="T1" fmla="*/ 3 h 19"/>
                <a:gd name="T2" fmla="*/ 0 w 4"/>
                <a:gd name="T3" fmla="*/ 16 h 19"/>
                <a:gd name="T4" fmla="*/ 4 w 4"/>
                <a:gd name="T5" fmla="*/ 16 h 19"/>
                <a:gd name="T6" fmla="*/ 4 w 4"/>
                <a:gd name="T7" fmla="*/ 3 h 19"/>
                <a:gd name="T8" fmla="*/ 0 w 4"/>
                <a:gd name="T9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19">
                  <a:moveTo>
                    <a:pt x="0" y="3"/>
                  </a:moveTo>
                  <a:cubicBezTo>
                    <a:pt x="0" y="16"/>
                    <a:pt x="0" y="16"/>
                    <a:pt x="0" y="16"/>
                  </a:cubicBezTo>
                  <a:cubicBezTo>
                    <a:pt x="0" y="19"/>
                    <a:pt x="4" y="19"/>
                    <a:pt x="4" y="16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767" name="Freeform 10"/>
            <p:cNvSpPr/>
            <p:nvPr/>
          </p:nvSpPr>
          <p:spPr bwMode="auto">
            <a:xfrm>
              <a:off x="220" y="605"/>
              <a:ext cx="14" cy="65"/>
            </a:xfrm>
            <a:custGeom>
              <a:avLst/>
              <a:gdLst>
                <a:gd name="T0" fmla="*/ 0 w 4"/>
                <a:gd name="T1" fmla="*/ 3 h 22"/>
                <a:gd name="T2" fmla="*/ 0 w 4"/>
                <a:gd name="T3" fmla="*/ 19 h 22"/>
                <a:gd name="T4" fmla="*/ 4 w 4"/>
                <a:gd name="T5" fmla="*/ 19 h 22"/>
                <a:gd name="T6" fmla="*/ 4 w 4"/>
                <a:gd name="T7" fmla="*/ 3 h 22"/>
                <a:gd name="T8" fmla="*/ 0 w 4"/>
                <a:gd name="T9" fmla="*/ 3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2">
                  <a:moveTo>
                    <a:pt x="0" y="3"/>
                  </a:moveTo>
                  <a:cubicBezTo>
                    <a:pt x="0" y="19"/>
                    <a:pt x="0" y="19"/>
                    <a:pt x="0" y="19"/>
                  </a:cubicBezTo>
                  <a:cubicBezTo>
                    <a:pt x="0" y="22"/>
                    <a:pt x="4" y="22"/>
                    <a:pt x="4" y="19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768" name="Freeform 11"/>
            <p:cNvSpPr/>
            <p:nvPr/>
          </p:nvSpPr>
          <p:spPr bwMode="auto">
            <a:xfrm>
              <a:off x="213" y="688"/>
              <a:ext cx="28" cy="80"/>
            </a:xfrm>
            <a:custGeom>
              <a:avLst/>
              <a:gdLst>
                <a:gd name="T0" fmla="*/ 5 w 8"/>
                <a:gd name="T1" fmla="*/ 3 h 27"/>
                <a:gd name="T2" fmla="*/ 1 w 8"/>
                <a:gd name="T3" fmla="*/ 4 h 27"/>
                <a:gd name="T4" fmla="*/ 3 w 8"/>
                <a:gd name="T5" fmla="*/ 24 h 27"/>
                <a:gd name="T6" fmla="*/ 7 w 8"/>
                <a:gd name="T7" fmla="*/ 23 h 27"/>
                <a:gd name="T8" fmla="*/ 5 w 8"/>
                <a:gd name="T9" fmla="*/ 3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7">
                  <a:moveTo>
                    <a:pt x="5" y="3"/>
                  </a:moveTo>
                  <a:cubicBezTo>
                    <a:pt x="5" y="0"/>
                    <a:pt x="0" y="1"/>
                    <a:pt x="1" y="4"/>
                  </a:cubicBezTo>
                  <a:cubicBezTo>
                    <a:pt x="2" y="11"/>
                    <a:pt x="1" y="18"/>
                    <a:pt x="3" y="24"/>
                  </a:cubicBezTo>
                  <a:cubicBezTo>
                    <a:pt x="3" y="27"/>
                    <a:pt x="8" y="26"/>
                    <a:pt x="7" y="23"/>
                  </a:cubicBezTo>
                  <a:cubicBezTo>
                    <a:pt x="6" y="16"/>
                    <a:pt x="6" y="10"/>
                    <a:pt x="5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769" name="Freeform 12"/>
            <p:cNvSpPr/>
            <p:nvPr/>
          </p:nvSpPr>
          <p:spPr bwMode="auto">
            <a:xfrm>
              <a:off x="213" y="792"/>
              <a:ext cx="28" cy="74"/>
            </a:xfrm>
            <a:custGeom>
              <a:avLst/>
              <a:gdLst>
                <a:gd name="T0" fmla="*/ 3 w 8"/>
                <a:gd name="T1" fmla="*/ 3 h 25"/>
                <a:gd name="T2" fmla="*/ 1 w 8"/>
                <a:gd name="T3" fmla="*/ 21 h 25"/>
                <a:gd name="T4" fmla="*/ 5 w 8"/>
                <a:gd name="T5" fmla="*/ 22 h 25"/>
                <a:gd name="T6" fmla="*/ 7 w 8"/>
                <a:gd name="T7" fmla="*/ 4 h 25"/>
                <a:gd name="T8" fmla="*/ 3 w 8"/>
                <a:gd name="T9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5">
                  <a:moveTo>
                    <a:pt x="3" y="3"/>
                  </a:moveTo>
                  <a:cubicBezTo>
                    <a:pt x="2" y="9"/>
                    <a:pt x="2" y="15"/>
                    <a:pt x="1" y="21"/>
                  </a:cubicBezTo>
                  <a:cubicBezTo>
                    <a:pt x="0" y="24"/>
                    <a:pt x="4" y="25"/>
                    <a:pt x="5" y="22"/>
                  </a:cubicBezTo>
                  <a:cubicBezTo>
                    <a:pt x="6" y="16"/>
                    <a:pt x="6" y="10"/>
                    <a:pt x="7" y="4"/>
                  </a:cubicBezTo>
                  <a:cubicBezTo>
                    <a:pt x="8" y="1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770" name="Freeform 13"/>
            <p:cNvSpPr/>
            <p:nvPr/>
          </p:nvSpPr>
          <p:spPr bwMode="auto">
            <a:xfrm>
              <a:off x="213" y="887"/>
              <a:ext cx="21" cy="74"/>
            </a:xfrm>
            <a:custGeom>
              <a:avLst/>
              <a:gdLst>
                <a:gd name="T0" fmla="*/ 2 w 6"/>
                <a:gd name="T1" fmla="*/ 3 h 25"/>
                <a:gd name="T2" fmla="*/ 0 w 6"/>
                <a:gd name="T3" fmla="*/ 22 h 25"/>
                <a:gd name="T4" fmla="*/ 5 w 6"/>
                <a:gd name="T5" fmla="*/ 22 h 25"/>
                <a:gd name="T6" fmla="*/ 6 w 6"/>
                <a:gd name="T7" fmla="*/ 3 h 25"/>
                <a:gd name="T8" fmla="*/ 2 w 6"/>
                <a:gd name="T9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5">
                  <a:moveTo>
                    <a:pt x="2" y="3"/>
                  </a:moveTo>
                  <a:cubicBezTo>
                    <a:pt x="1" y="9"/>
                    <a:pt x="1" y="16"/>
                    <a:pt x="0" y="22"/>
                  </a:cubicBezTo>
                  <a:cubicBezTo>
                    <a:pt x="0" y="25"/>
                    <a:pt x="5" y="25"/>
                    <a:pt x="5" y="22"/>
                  </a:cubicBezTo>
                  <a:cubicBezTo>
                    <a:pt x="5" y="16"/>
                    <a:pt x="6" y="9"/>
                    <a:pt x="6" y="3"/>
                  </a:cubicBezTo>
                  <a:cubicBezTo>
                    <a:pt x="6" y="0"/>
                    <a:pt x="2" y="0"/>
                    <a:pt x="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771" name="Freeform 14"/>
            <p:cNvSpPr/>
            <p:nvPr/>
          </p:nvSpPr>
          <p:spPr bwMode="auto">
            <a:xfrm>
              <a:off x="213" y="981"/>
              <a:ext cx="25" cy="75"/>
            </a:xfrm>
            <a:custGeom>
              <a:avLst/>
              <a:gdLst>
                <a:gd name="T0" fmla="*/ 3 w 7"/>
                <a:gd name="T1" fmla="*/ 3 h 25"/>
                <a:gd name="T2" fmla="*/ 2 w 7"/>
                <a:gd name="T3" fmla="*/ 13 h 25"/>
                <a:gd name="T4" fmla="*/ 2 w 7"/>
                <a:gd name="T5" fmla="*/ 18 h 25"/>
                <a:gd name="T6" fmla="*/ 2 w 7"/>
                <a:gd name="T7" fmla="*/ 20 h 25"/>
                <a:gd name="T8" fmla="*/ 2 w 7"/>
                <a:gd name="T9" fmla="*/ 20 h 25"/>
                <a:gd name="T10" fmla="*/ 5 w 7"/>
                <a:gd name="T11" fmla="*/ 24 h 25"/>
                <a:gd name="T12" fmla="*/ 7 w 7"/>
                <a:gd name="T13" fmla="*/ 16 h 25"/>
                <a:gd name="T14" fmla="*/ 7 w 7"/>
                <a:gd name="T15" fmla="*/ 3 h 25"/>
                <a:gd name="T16" fmla="*/ 3 w 7"/>
                <a:gd name="T17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25">
                  <a:moveTo>
                    <a:pt x="3" y="3"/>
                  </a:moveTo>
                  <a:cubicBezTo>
                    <a:pt x="3" y="6"/>
                    <a:pt x="3" y="9"/>
                    <a:pt x="2" y="13"/>
                  </a:cubicBezTo>
                  <a:cubicBezTo>
                    <a:pt x="2" y="14"/>
                    <a:pt x="2" y="16"/>
                    <a:pt x="2" y="18"/>
                  </a:cubicBezTo>
                  <a:cubicBezTo>
                    <a:pt x="2" y="19"/>
                    <a:pt x="2" y="19"/>
                    <a:pt x="2" y="20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0" y="22"/>
                    <a:pt x="3" y="25"/>
                    <a:pt x="5" y="24"/>
                  </a:cubicBezTo>
                  <a:cubicBezTo>
                    <a:pt x="7" y="23"/>
                    <a:pt x="7" y="18"/>
                    <a:pt x="7" y="16"/>
                  </a:cubicBezTo>
                  <a:cubicBezTo>
                    <a:pt x="7" y="12"/>
                    <a:pt x="7" y="7"/>
                    <a:pt x="7" y="3"/>
                  </a:cubicBezTo>
                  <a:cubicBezTo>
                    <a:pt x="7" y="0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772" name="Freeform 15"/>
            <p:cNvSpPr/>
            <p:nvPr/>
          </p:nvSpPr>
          <p:spPr bwMode="auto">
            <a:xfrm>
              <a:off x="206" y="1079"/>
              <a:ext cx="28" cy="75"/>
            </a:xfrm>
            <a:custGeom>
              <a:avLst/>
              <a:gdLst>
                <a:gd name="T0" fmla="*/ 7 w 8"/>
                <a:gd name="T1" fmla="*/ 18 h 25"/>
                <a:gd name="T2" fmla="*/ 6 w 8"/>
                <a:gd name="T3" fmla="*/ 10 h 25"/>
                <a:gd name="T4" fmla="*/ 6 w 8"/>
                <a:gd name="T5" fmla="*/ 6 h 25"/>
                <a:gd name="T6" fmla="*/ 6 w 8"/>
                <a:gd name="T7" fmla="*/ 5 h 25"/>
                <a:gd name="T8" fmla="*/ 2 w 8"/>
                <a:gd name="T9" fmla="*/ 2 h 25"/>
                <a:gd name="T10" fmla="*/ 2 w 8"/>
                <a:gd name="T11" fmla="*/ 12 h 25"/>
                <a:gd name="T12" fmla="*/ 2 w 8"/>
                <a:gd name="T13" fmla="*/ 18 h 25"/>
                <a:gd name="T14" fmla="*/ 3 w 8"/>
                <a:gd name="T15" fmla="*/ 19 h 25"/>
                <a:gd name="T16" fmla="*/ 2 w 8"/>
                <a:gd name="T17" fmla="*/ 23 h 25"/>
                <a:gd name="T18" fmla="*/ 6 w 8"/>
                <a:gd name="T19" fmla="*/ 24 h 25"/>
                <a:gd name="T20" fmla="*/ 7 w 8"/>
                <a:gd name="T21" fmla="*/ 18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" h="25">
                  <a:moveTo>
                    <a:pt x="7" y="18"/>
                  </a:moveTo>
                  <a:cubicBezTo>
                    <a:pt x="7" y="15"/>
                    <a:pt x="7" y="13"/>
                    <a:pt x="6" y="10"/>
                  </a:cubicBezTo>
                  <a:cubicBezTo>
                    <a:pt x="6" y="8"/>
                    <a:pt x="6" y="7"/>
                    <a:pt x="6" y="6"/>
                  </a:cubicBezTo>
                  <a:cubicBezTo>
                    <a:pt x="6" y="5"/>
                    <a:pt x="6" y="4"/>
                    <a:pt x="6" y="5"/>
                  </a:cubicBezTo>
                  <a:cubicBezTo>
                    <a:pt x="7" y="2"/>
                    <a:pt x="3" y="0"/>
                    <a:pt x="2" y="2"/>
                  </a:cubicBezTo>
                  <a:cubicBezTo>
                    <a:pt x="0" y="5"/>
                    <a:pt x="2" y="9"/>
                    <a:pt x="2" y="12"/>
                  </a:cubicBezTo>
                  <a:cubicBezTo>
                    <a:pt x="2" y="14"/>
                    <a:pt x="2" y="16"/>
                    <a:pt x="2" y="18"/>
                  </a:cubicBezTo>
                  <a:cubicBezTo>
                    <a:pt x="3" y="18"/>
                    <a:pt x="3" y="19"/>
                    <a:pt x="3" y="19"/>
                  </a:cubicBezTo>
                  <a:cubicBezTo>
                    <a:pt x="2" y="20"/>
                    <a:pt x="1" y="21"/>
                    <a:pt x="2" y="23"/>
                  </a:cubicBezTo>
                  <a:cubicBezTo>
                    <a:pt x="3" y="24"/>
                    <a:pt x="5" y="25"/>
                    <a:pt x="6" y="24"/>
                  </a:cubicBezTo>
                  <a:cubicBezTo>
                    <a:pt x="8" y="22"/>
                    <a:pt x="7" y="20"/>
                    <a:pt x="7" y="1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773" name="Freeform 16"/>
            <p:cNvSpPr/>
            <p:nvPr/>
          </p:nvSpPr>
          <p:spPr bwMode="auto">
            <a:xfrm>
              <a:off x="213" y="1189"/>
              <a:ext cx="28" cy="101"/>
            </a:xfrm>
            <a:custGeom>
              <a:avLst/>
              <a:gdLst>
                <a:gd name="T0" fmla="*/ 7 w 8"/>
                <a:gd name="T1" fmla="*/ 30 h 34"/>
                <a:gd name="T2" fmla="*/ 6 w 8"/>
                <a:gd name="T3" fmla="*/ 3 h 34"/>
                <a:gd name="T4" fmla="*/ 2 w 8"/>
                <a:gd name="T5" fmla="*/ 3 h 34"/>
                <a:gd name="T6" fmla="*/ 2 w 8"/>
                <a:gd name="T7" fmla="*/ 25 h 34"/>
                <a:gd name="T8" fmla="*/ 1 w 8"/>
                <a:gd name="T9" fmla="*/ 28 h 34"/>
                <a:gd name="T10" fmla="*/ 3 w 8"/>
                <a:gd name="T11" fmla="*/ 32 h 34"/>
                <a:gd name="T12" fmla="*/ 7 w 8"/>
                <a:gd name="T13" fmla="*/ 3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34">
                  <a:moveTo>
                    <a:pt x="7" y="30"/>
                  </a:moveTo>
                  <a:cubicBezTo>
                    <a:pt x="5" y="21"/>
                    <a:pt x="6" y="12"/>
                    <a:pt x="6" y="3"/>
                  </a:cubicBezTo>
                  <a:cubicBezTo>
                    <a:pt x="6" y="0"/>
                    <a:pt x="2" y="0"/>
                    <a:pt x="2" y="3"/>
                  </a:cubicBezTo>
                  <a:cubicBezTo>
                    <a:pt x="1" y="10"/>
                    <a:pt x="1" y="18"/>
                    <a:pt x="2" y="25"/>
                  </a:cubicBezTo>
                  <a:cubicBezTo>
                    <a:pt x="1" y="25"/>
                    <a:pt x="0" y="26"/>
                    <a:pt x="1" y="28"/>
                  </a:cubicBezTo>
                  <a:cubicBezTo>
                    <a:pt x="2" y="29"/>
                    <a:pt x="2" y="31"/>
                    <a:pt x="3" y="32"/>
                  </a:cubicBezTo>
                  <a:cubicBezTo>
                    <a:pt x="5" y="34"/>
                    <a:pt x="8" y="32"/>
                    <a:pt x="7" y="3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774" name="Freeform 17"/>
            <p:cNvSpPr/>
            <p:nvPr/>
          </p:nvSpPr>
          <p:spPr bwMode="auto">
            <a:xfrm>
              <a:off x="213" y="1323"/>
              <a:ext cx="21" cy="59"/>
            </a:xfrm>
            <a:custGeom>
              <a:avLst/>
              <a:gdLst>
                <a:gd name="T0" fmla="*/ 2 w 6"/>
                <a:gd name="T1" fmla="*/ 3 h 20"/>
                <a:gd name="T2" fmla="*/ 0 w 6"/>
                <a:gd name="T3" fmla="*/ 17 h 20"/>
                <a:gd name="T4" fmla="*/ 5 w 6"/>
                <a:gd name="T5" fmla="*/ 17 h 20"/>
                <a:gd name="T6" fmla="*/ 6 w 6"/>
                <a:gd name="T7" fmla="*/ 3 h 20"/>
                <a:gd name="T8" fmla="*/ 2 w 6"/>
                <a:gd name="T9" fmla="*/ 3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0">
                  <a:moveTo>
                    <a:pt x="2" y="3"/>
                  </a:moveTo>
                  <a:cubicBezTo>
                    <a:pt x="1" y="8"/>
                    <a:pt x="1" y="12"/>
                    <a:pt x="0" y="17"/>
                  </a:cubicBezTo>
                  <a:cubicBezTo>
                    <a:pt x="0" y="20"/>
                    <a:pt x="5" y="20"/>
                    <a:pt x="5" y="17"/>
                  </a:cubicBezTo>
                  <a:cubicBezTo>
                    <a:pt x="5" y="12"/>
                    <a:pt x="6" y="8"/>
                    <a:pt x="6" y="3"/>
                  </a:cubicBezTo>
                  <a:cubicBezTo>
                    <a:pt x="6" y="0"/>
                    <a:pt x="2" y="0"/>
                    <a:pt x="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775" name="Freeform 18"/>
            <p:cNvSpPr/>
            <p:nvPr/>
          </p:nvSpPr>
          <p:spPr bwMode="auto">
            <a:xfrm>
              <a:off x="210" y="1415"/>
              <a:ext cx="24" cy="83"/>
            </a:xfrm>
            <a:custGeom>
              <a:avLst/>
              <a:gdLst>
                <a:gd name="T0" fmla="*/ 5 w 7"/>
                <a:gd name="T1" fmla="*/ 3 h 28"/>
                <a:gd name="T2" fmla="*/ 0 w 7"/>
                <a:gd name="T3" fmla="*/ 3 h 28"/>
                <a:gd name="T4" fmla="*/ 3 w 7"/>
                <a:gd name="T5" fmla="*/ 25 h 28"/>
                <a:gd name="T6" fmla="*/ 7 w 7"/>
                <a:gd name="T7" fmla="*/ 25 h 28"/>
                <a:gd name="T8" fmla="*/ 5 w 7"/>
                <a:gd name="T9" fmla="*/ 3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8">
                  <a:moveTo>
                    <a:pt x="5" y="3"/>
                  </a:moveTo>
                  <a:cubicBezTo>
                    <a:pt x="5" y="0"/>
                    <a:pt x="0" y="0"/>
                    <a:pt x="0" y="3"/>
                  </a:cubicBezTo>
                  <a:cubicBezTo>
                    <a:pt x="1" y="11"/>
                    <a:pt x="2" y="18"/>
                    <a:pt x="3" y="25"/>
                  </a:cubicBezTo>
                  <a:cubicBezTo>
                    <a:pt x="3" y="28"/>
                    <a:pt x="7" y="28"/>
                    <a:pt x="7" y="25"/>
                  </a:cubicBezTo>
                  <a:cubicBezTo>
                    <a:pt x="6" y="18"/>
                    <a:pt x="6" y="11"/>
                    <a:pt x="5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776" name="Freeform 19"/>
            <p:cNvSpPr/>
            <p:nvPr/>
          </p:nvSpPr>
          <p:spPr bwMode="auto">
            <a:xfrm>
              <a:off x="224" y="1530"/>
              <a:ext cx="21" cy="92"/>
            </a:xfrm>
            <a:custGeom>
              <a:avLst/>
              <a:gdLst>
                <a:gd name="T0" fmla="*/ 4 w 6"/>
                <a:gd name="T1" fmla="*/ 3 h 31"/>
                <a:gd name="T2" fmla="*/ 0 w 6"/>
                <a:gd name="T3" fmla="*/ 3 h 31"/>
                <a:gd name="T4" fmla="*/ 1 w 6"/>
                <a:gd name="T5" fmla="*/ 29 h 31"/>
                <a:gd name="T6" fmla="*/ 5 w 6"/>
                <a:gd name="T7" fmla="*/ 29 h 31"/>
                <a:gd name="T8" fmla="*/ 4 w 6"/>
                <a:gd name="T9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1">
                  <a:moveTo>
                    <a:pt x="4" y="3"/>
                  </a:moveTo>
                  <a:cubicBezTo>
                    <a:pt x="4" y="0"/>
                    <a:pt x="0" y="0"/>
                    <a:pt x="0" y="3"/>
                  </a:cubicBezTo>
                  <a:cubicBezTo>
                    <a:pt x="0" y="12"/>
                    <a:pt x="0" y="20"/>
                    <a:pt x="1" y="29"/>
                  </a:cubicBezTo>
                  <a:cubicBezTo>
                    <a:pt x="1" y="31"/>
                    <a:pt x="6" y="31"/>
                    <a:pt x="5" y="29"/>
                  </a:cubicBezTo>
                  <a:cubicBezTo>
                    <a:pt x="4" y="20"/>
                    <a:pt x="4" y="12"/>
                    <a:pt x="4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777" name="Freeform 20"/>
            <p:cNvSpPr/>
            <p:nvPr/>
          </p:nvSpPr>
          <p:spPr bwMode="auto">
            <a:xfrm>
              <a:off x="220" y="1664"/>
              <a:ext cx="18" cy="80"/>
            </a:xfrm>
            <a:custGeom>
              <a:avLst/>
              <a:gdLst>
                <a:gd name="T0" fmla="*/ 4 w 5"/>
                <a:gd name="T1" fmla="*/ 24 h 27"/>
                <a:gd name="T2" fmla="*/ 4 w 5"/>
                <a:gd name="T3" fmla="*/ 24 h 27"/>
                <a:gd name="T4" fmla="*/ 5 w 5"/>
                <a:gd name="T5" fmla="*/ 3 h 27"/>
                <a:gd name="T6" fmla="*/ 1 w 5"/>
                <a:gd name="T7" fmla="*/ 3 h 27"/>
                <a:gd name="T8" fmla="*/ 0 w 5"/>
                <a:gd name="T9" fmla="*/ 14 h 27"/>
                <a:gd name="T10" fmla="*/ 0 w 5"/>
                <a:gd name="T11" fmla="*/ 20 h 27"/>
                <a:gd name="T12" fmla="*/ 0 w 5"/>
                <a:gd name="T13" fmla="*/ 23 h 27"/>
                <a:gd name="T14" fmla="*/ 0 w 5"/>
                <a:gd name="T15" fmla="*/ 24 h 27"/>
                <a:gd name="T16" fmla="*/ 0 w 5"/>
                <a:gd name="T17" fmla="*/ 24 h 27"/>
                <a:gd name="T18" fmla="*/ 4 w 5"/>
                <a:gd name="T19" fmla="*/ 24 h 27"/>
                <a:gd name="T20" fmla="*/ 4 w 5"/>
                <a:gd name="T21" fmla="*/ 24 h 27"/>
                <a:gd name="T22" fmla="*/ 4 w 5"/>
                <a:gd name="T23" fmla="*/ 24 h 27"/>
                <a:gd name="T24" fmla="*/ 4 w 5"/>
                <a:gd name="T25" fmla="*/ 2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27">
                  <a:moveTo>
                    <a:pt x="4" y="24"/>
                  </a:moveTo>
                  <a:cubicBezTo>
                    <a:pt x="4" y="24"/>
                    <a:pt x="4" y="24"/>
                    <a:pt x="4" y="24"/>
                  </a:cubicBezTo>
                  <a:cubicBezTo>
                    <a:pt x="5" y="17"/>
                    <a:pt x="5" y="9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6"/>
                    <a:pt x="0" y="10"/>
                    <a:pt x="0" y="14"/>
                  </a:cubicBezTo>
                  <a:cubicBezTo>
                    <a:pt x="0" y="16"/>
                    <a:pt x="0" y="18"/>
                    <a:pt x="0" y="20"/>
                  </a:cubicBezTo>
                  <a:cubicBezTo>
                    <a:pt x="0" y="21"/>
                    <a:pt x="0" y="23"/>
                    <a:pt x="0" y="23"/>
                  </a:cubicBezTo>
                  <a:cubicBezTo>
                    <a:pt x="0" y="23"/>
                    <a:pt x="0" y="23"/>
                    <a:pt x="0" y="24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6"/>
                    <a:pt x="4" y="27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778" name="Freeform 21"/>
            <p:cNvSpPr/>
            <p:nvPr/>
          </p:nvSpPr>
          <p:spPr bwMode="auto">
            <a:xfrm>
              <a:off x="206" y="1762"/>
              <a:ext cx="21" cy="101"/>
            </a:xfrm>
            <a:custGeom>
              <a:avLst/>
              <a:gdLst>
                <a:gd name="T0" fmla="*/ 1 w 6"/>
                <a:gd name="T1" fmla="*/ 3 h 34"/>
                <a:gd name="T2" fmla="*/ 1 w 6"/>
                <a:gd name="T3" fmla="*/ 23 h 34"/>
                <a:gd name="T4" fmla="*/ 0 w 6"/>
                <a:gd name="T5" fmla="*/ 25 h 34"/>
                <a:gd name="T6" fmla="*/ 1 w 6"/>
                <a:gd name="T7" fmla="*/ 31 h 34"/>
                <a:gd name="T8" fmla="*/ 6 w 6"/>
                <a:gd name="T9" fmla="*/ 31 h 34"/>
                <a:gd name="T10" fmla="*/ 6 w 6"/>
                <a:gd name="T11" fmla="*/ 3 h 34"/>
                <a:gd name="T12" fmla="*/ 1 w 6"/>
                <a:gd name="T13" fmla="*/ 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34">
                  <a:moveTo>
                    <a:pt x="1" y="3"/>
                  </a:moveTo>
                  <a:cubicBezTo>
                    <a:pt x="1" y="23"/>
                    <a:pt x="1" y="23"/>
                    <a:pt x="1" y="23"/>
                  </a:cubicBezTo>
                  <a:cubicBezTo>
                    <a:pt x="1" y="24"/>
                    <a:pt x="0" y="24"/>
                    <a:pt x="0" y="25"/>
                  </a:cubicBezTo>
                  <a:cubicBezTo>
                    <a:pt x="1" y="27"/>
                    <a:pt x="1" y="29"/>
                    <a:pt x="1" y="31"/>
                  </a:cubicBezTo>
                  <a:cubicBezTo>
                    <a:pt x="2" y="34"/>
                    <a:pt x="6" y="34"/>
                    <a:pt x="6" y="31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779" name="Freeform 22"/>
            <p:cNvSpPr/>
            <p:nvPr/>
          </p:nvSpPr>
          <p:spPr bwMode="auto">
            <a:xfrm>
              <a:off x="213" y="1893"/>
              <a:ext cx="25" cy="86"/>
            </a:xfrm>
            <a:custGeom>
              <a:avLst/>
              <a:gdLst>
                <a:gd name="T0" fmla="*/ 6 w 7"/>
                <a:gd name="T1" fmla="*/ 25 h 29"/>
                <a:gd name="T2" fmla="*/ 5 w 7"/>
                <a:gd name="T3" fmla="*/ 3 h 29"/>
                <a:gd name="T4" fmla="*/ 0 w 7"/>
                <a:gd name="T5" fmla="*/ 3 h 29"/>
                <a:gd name="T6" fmla="*/ 2 w 7"/>
                <a:gd name="T7" fmla="*/ 26 h 29"/>
                <a:gd name="T8" fmla="*/ 6 w 7"/>
                <a:gd name="T9" fmla="*/ 25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9">
                  <a:moveTo>
                    <a:pt x="6" y="25"/>
                  </a:moveTo>
                  <a:cubicBezTo>
                    <a:pt x="4" y="18"/>
                    <a:pt x="5" y="10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10"/>
                    <a:pt x="0" y="19"/>
                    <a:pt x="2" y="26"/>
                  </a:cubicBezTo>
                  <a:cubicBezTo>
                    <a:pt x="2" y="29"/>
                    <a:pt x="7" y="28"/>
                    <a:pt x="6" y="2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780" name="Freeform 23"/>
            <p:cNvSpPr/>
            <p:nvPr/>
          </p:nvSpPr>
          <p:spPr bwMode="auto">
            <a:xfrm>
              <a:off x="213" y="2008"/>
              <a:ext cx="18" cy="89"/>
            </a:xfrm>
            <a:custGeom>
              <a:avLst/>
              <a:gdLst>
                <a:gd name="T0" fmla="*/ 0 w 5"/>
                <a:gd name="T1" fmla="*/ 3 h 30"/>
                <a:gd name="T2" fmla="*/ 0 w 5"/>
                <a:gd name="T3" fmla="*/ 27 h 30"/>
                <a:gd name="T4" fmla="*/ 5 w 5"/>
                <a:gd name="T5" fmla="*/ 27 h 30"/>
                <a:gd name="T6" fmla="*/ 5 w 5"/>
                <a:gd name="T7" fmla="*/ 3 h 30"/>
                <a:gd name="T8" fmla="*/ 0 w 5"/>
                <a:gd name="T9" fmla="*/ 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0">
                  <a:moveTo>
                    <a:pt x="0" y="3"/>
                  </a:moveTo>
                  <a:cubicBezTo>
                    <a:pt x="0" y="27"/>
                    <a:pt x="0" y="27"/>
                    <a:pt x="0" y="27"/>
                  </a:cubicBezTo>
                  <a:cubicBezTo>
                    <a:pt x="0" y="30"/>
                    <a:pt x="5" y="30"/>
                    <a:pt x="5" y="27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781" name="Freeform 24"/>
            <p:cNvSpPr/>
            <p:nvPr/>
          </p:nvSpPr>
          <p:spPr bwMode="auto">
            <a:xfrm>
              <a:off x="217" y="2127"/>
              <a:ext cx="24" cy="89"/>
            </a:xfrm>
            <a:custGeom>
              <a:avLst/>
              <a:gdLst>
                <a:gd name="T0" fmla="*/ 6 w 7"/>
                <a:gd name="T1" fmla="*/ 26 h 30"/>
                <a:gd name="T2" fmla="*/ 5 w 7"/>
                <a:gd name="T3" fmla="*/ 3 h 30"/>
                <a:gd name="T4" fmla="*/ 1 w 7"/>
                <a:gd name="T5" fmla="*/ 3 h 30"/>
                <a:gd name="T6" fmla="*/ 2 w 7"/>
                <a:gd name="T7" fmla="*/ 27 h 30"/>
                <a:gd name="T8" fmla="*/ 6 w 7"/>
                <a:gd name="T9" fmla="*/ 26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0">
                  <a:moveTo>
                    <a:pt x="6" y="26"/>
                  </a:moveTo>
                  <a:cubicBezTo>
                    <a:pt x="4" y="19"/>
                    <a:pt x="5" y="10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11"/>
                    <a:pt x="0" y="20"/>
                    <a:pt x="2" y="27"/>
                  </a:cubicBezTo>
                  <a:cubicBezTo>
                    <a:pt x="2" y="30"/>
                    <a:pt x="7" y="29"/>
                    <a:pt x="6" y="2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782" name="Freeform 25"/>
            <p:cNvSpPr/>
            <p:nvPr/>
          </p:nvSpPr>
          <p:spPr bwMode="auto">
            <a:xfrm>
              <a:off x="224" y="2246"/>
              <a:ext cx="14" cy="109"/>
            </a:xfrm>
            <a:custGeom>
              <a:avLst/>
              <a:gdLst>
                <a:gd name="T0" fmla="*/ 0 w 4"/>
                <a:gd name="T1" fmla="*/ 3 h 37"/>
                <a:gd name="T2" fmla="*/ 0 w 4"/>
                <a:gd name="T3" fmla="*/ 34 h 37"/>
                <a:gd name="T4" fmla="*/ 4 w 4"/>
                <a:gd name="T5" fmla="*/ 34 h 37"/>
                <a:gd name="T6" fmla="*/ 4 w 4"/>
                <a:gd name="T7" fmla="*/ 3 h 37"/>
                <a:gd name="T8" fmla="*/ 0 w 4"/>
                <a:gd name="T9" fmla="*/ 3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37">
                  <a:moveTo>
                    <a:pt x="0" y="3"/>
                  </a:moveTo>
                  <a:cubicBezTo>
                    <a:pt x="0" y="34"/>
                    <a:pt x="0" y="34"/>
                    <a:pt x="0" y="34"/>
                  </a:cubicBezTo>
                  <a:cubicBezTo>
                    <a:pt x="0" y="37"/>
                    <a:pt x="4" y="37"/>
                    <a:pt x="4" y="34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783" name="Freeform 26"/>
            <p:cNvSpPr/>
            <p:nvPr/>
          </p:nvSpPr>
          <p:spPr bwMode="auto">
            <a:xfrm>
              <a:off x="210" y="2370"/>
              <a:ext cx="28" cy="107"/>
            </a:xfrm>
            <a:custGeom>
              <a:avLst/>
              <a:gdLst>
                <a:gd name="T0" fmla="*/ 7 w 8"/>
                <a:gd name="T1" fmla="*/ 3 h 36"/>
                <a:gd name="T2" fmla="*/ 3 w 8"/>
                <a:gd name="T3" fmla="*/ 3 h 36"/>
                <a:gd name="T4" fmla="*/ 0 w 8"/>
                <a:gd name="T5" fmla="*/ 32 h 36"/>
                <a:gd name="T6" fmla="*/ 5 w 8"/>
                <a:gd name="T7" fmla="*/ 33 h 36"/>
                <a:gd name="T8" fmla="*/ 7 w 8"/>
                <a:gd name="T9" fmla="*/ 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6">
                  <a:moveTo>
                    <a:pt x="7" y="3"/>
                  </a:moveTo>
                  <a:cubicBezTo>
                    <a:pt x="7" y="0"/>
                    <a:pt x="3" y="0"/>
                    <a:pt x="3" y="3"/>
                  </a:cubicBezTo>
                  <a:cubicBezTo>
                    <a:pt x="3" y="12"/>
                    <a:pt x="4" y="23"/>
                    <a:pt x="0" y="32"/>
                  </a:cubicBezTo>
                  <a:cubicBezTo>
                    <a:pt x="0" y="35"/>
                    <a:pt x="4" y="36"/>
                    <a:pt x="5" y="33"/>
                  </a:cubicBezTo>
                  <a:cubicBezTo>
                    <a:pt x="8" y="24"/>
                    <a:pt x="7" y="12"/>
                    <a:pt x="7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784" name="Freeform 27"/>
            <p:cNvSpPr/>
            <p:nvPr/>
          </p:nvSpPr>
          <p:spPr bwMode="auto">
            <a:xfrm>
              <a:off x="213" y="2492"/>
              <a:ext cx="28" cy="83"/>
            </a:xfrm>
            <a:custGeom>
              <a:avLst/>
              <a:gdLst>
                <a:gd name="T0" fmla="*/ 5 w 8"/>
                <a:gd name="T1" fmla="*/ 23 h 28"/>
                <a:gd name="T2" fmla="*/ 5 w 8"/>
                <a:gd name="T3" fmla="*/ 3 h 28"/>
                <a:gd name="T4" fmla="*/ 0 w 8"/>
                <a:gd name="T5" fmla="*/ 3 h 28"/>
                <a:gd name="T6" fmla="*/ 0 w 8"/>
                <a:gd name="T7" fmla="*/ 19 h 28"/>
                <a:gd name="T8" fmla="*/ 4 w 8"/>
                <a:gd name="T9" fmla="*/ 27 h 28"/>
                <a:gd name="T10" fmla="*/ 5 w 8"/>
                <a:gd name="T11" fmla="*/ 23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28">
                  <a:moveTo>
                    <a:pt x="5" y="23"/>
                  </a:moveTo>
                  <a:cubicBezTo>
                    <a:pt x="4" y="23"/>
                    <a:pt x="5" y="5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8"/>
                    <a:pt x="0" y="14"/>
                    <a:pt x="0" y="19"/>
                  </a:cubicBezTo>
                  <a:cubicBezTo>
                    <a:pt x="1" y="22"/>
                    <a:pt x="1" y="27"/>
                    <a:pt x="4" y="27"/>
                  </a:cubicBezTo>
                  <a:cubicBezTo>
                    <a:pt x="7" y="28"/>
                    <a:pt x="8" y="23"/>
                    <a:pt x="5" y="2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785" name="Freeform 28"/>
            <p:cNvSpPr/>
            <p:nvPr/>
          </p:nvSpPr>
          <p:spPr bwMode="auto">
            <a:xfrm>
              <a:off x="213" y="2614"/>
              <a:ext cx="28" cy="89"/>
            </a:xfrm>
            <a:custGeom>
              <a:avLst/>
              <a:gdLst>
                <a:gd name="T0" fmla="*/ 3 w 8"/>
                <a:gd name="T1" fmla="*/ 2 h 30"/>
                <a:gd name="T2" fmla="*/ 2 w 8"/>
                <a:gd name="T3" fmla="*/ 27 h 30"/>
                <a:gd name="T4" fmla="*/ 6 w 8"/>
                <a:gd name="T5" fmla="*/ 27 h 30"/>
                <a:gd name="T6" fmla="*/ 7 w 8"/>
                <a:gd name="T7" fmla="*/ 4 h 30"/>
                <a:gd name="T8" fmla="*/ 3 w 8"/>
                <a:gd name="T9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0">
                  <a:moveTo>
                    <a:pt x="3" y="2"/>
                  </a:moveTo>
                  <a:cubicBezTo>
                    <a:pt x="0" y="10"/>
                    <a:pt x="1" y="19"/>
                    <a:pt x="2" y="27"/>
                  </a:cubicBezTo>
                  <a:cubicBezTo>
                    <a:pt x="2" y="30"/>
                    <a:pt x="6" y="30"/>
                    <a:pt x="6" y="27"/>
                  </a:cubicBezTo>
                  <a:cubicBezTo>
                    <a:pt x="6" y="20"/>
                    <a:pt x="4" y="11"/>
                    <a:pt x="7" y="4"/>
                  </a:cubicBezTo>
                  <a:cubicBezTo>
                    <a:pt x="8" y="1"/>
                    <a:pt x="4" y="0"/>
                    <a:pt x="3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786" name="Freeform 29"/>
            <p:cNvSpPr/>
            <p:nvPr/>
          </p:nvSpPr>
          <p:spPr bwMode="auto">
            <a:xfrm>
              <a:off x="217" y="2735"/>
              <a:ext cx="21" cy="107"/>
            </a:xfrm>
            <a:custGeom>
              <a:avLst/>
              <a:gdLst>
                <a:gd name="T0" fmla="*/ 6 w 6"/>
                <a:gd name="T1" fmla="*/ 3 h 36"/>
                <a:gd name="T2" fmla="*/ 2 w 6"/>
                <a:gd name="T3" fmla="*/ 3 h 36"/>
                <a:gd name="T4" fmla="*/ 1 w 6"/>
                <a:gd name="T5" fmla="*/ 33 h 36"/>
                <a:gd name="T6" fmla="*/ 5 w 6"/>
                <a:gd name="T7" fmla="*/ 33 h 36"/>
                <a:gd name="T8" fmla="*/ 6 w 6"/>
                <a:gd name="T9" fmla="*/ 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6">
                  <a:moveTo>
                    <a:pt x="6" y="3"/>
                  </a:moveTo>
                  <a:cubicBezTo>
                    <a:pt x="6" y="0"/>
                    <a:pt x="2" y="0"/>
                    <a:pt x="2" y="3"/>
                  </a:cubicBezTo>
                  <a:cubicBezTo>
                    <a:pt x="1" y="13"/>
                    <a:pt x="0" y="23"/>
                    <a:pt x="1" y="33"/>
                  </a:cubicBezTo>
                  <a:cubicBezTo>
                    <a:pt x="1" y="36"/>
                    <a:pt x="5" y="36"/>
                    <a:pt x="5" y="33"/>
                  </a:cubicBezTo>
                  <a:cubicBezTo>
                    <a:pt x="4" y="23"/>
                    <a:pt x="6" y="13"/>
                    <a:pt x="6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787" name="Freeform 30"/>
            <p:cNvSpPr/>
            <p:nvPr/>
          </p:nvSpPr>
          <p:spPr bwMode="auto">
            <a:xfrm>
              <a:off x="210" y="2860"/>
              <a:ext cx="28" cy="104"/>
            </a:xfrm>
            <a:custGeom>
              <a:avLst/>
              <a:gdLst>
                <a:gd name="T0" fmla="*/ 8 w 8"/>
                <a:gd name="T1" fmla="*/ 3 h 35"/>
                <a:gd name="T2" fmla="*/ 4 w 8"/>
                <a:gd name="T3" fmla="*/ 3 h 35"/>
                <a:gd name="T4" fmla="*/ 3 w 8"/>
                <a:gd name="T5" fmla="*/ 32 h 35"/>
                <a:gd name="T6" fmla="*/ 7 w 8"/>
                <a:gd name="T7" fmla="*/ 31 h 35"/>
                <a:gd name="T8" fmla="*/ 8 w 8"/>
                <a:gd name="T9" fmla="*/ 3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5">
                  <a:moveTo>
                    <a:pt x="8" y="3"/>
                  </a:moveTo>
                  <a:cubicBezTo>
                    <a:pt x="8" y="0"/>
                    <a:pt x="4" y="0"/>
                    <a:pt x="4" y="3"/>
                  </a:cubicBezTo>
                  <a:cubicBezTo>
                    <a:pt x="3" y="13"/>
                    <a:pt x="0" y="23"/>
                    <a:pt x="3" y="32"/>
                  </a:cubicBezTo>
                  <a:cubicBezTo>
                    <a:pt x="3" y="35"/>
                    <a:pt x="8" y="34"/>
                    <a:pt x="7" y="31"/>
                  </a:cubicBezTo>
                  <a:cubicBezTo>
                    <a:pt x="5" y="22"/>
                    <a:pt x="8" y="12"/>
                    <a:pt x="8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788" name="Freeform 31"/>
            <p:cNvSpPr/>
            <p:nvPr/>
          </p:nvSpPr>
          <p:spPr bwMode="auto">
            <a:xfrm>
              <a:off x="206" y="3014"/>
              <a:ext cx="25" cy="98"/>
            </a:xfrm>
            <a:custGeom>
              <a:avLst/>
              <a:gdLst>
                <a:gd name="T0" fmla="*/ 6 w 7"/>
                <a:gd name="T1" fmla="*/ 24 h 33"/>
                <a:gd name="T2" fmla="*/ 5 w 7"/>
                <a:gd name="T3" fmla="*/ 3 h 33"/>
                <a:gd name="T4" fmla="*/ 0 w 7"/>
                <a:gd name="T5" fmla="*/ 3 h 33"/>
                <a:gd name="T6" fmla="*/ 1 w 7"/>
                <a:gd name="T7" fmla="*/ 30 h 33"/>
                <a:gd name="T8" fmla="*/ 6 w 7"/>
                <a:gd name="T9" fmla="*/ 32 h 33"/>
                <a:gd name="T10" fmla="*/ 7 w 7"/>
                <a:gd name="T11" fmla="*/ 26 h 33"/>
                <a:gd name="T12" fmla="*/ 6 w 7"/>
                <a:gd name="T13" fmla="*/ 24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3">
                  <a:moveTo>
                    <a:pt x="6" y="24"/>
                  </a:moveTo>
                  <a:cubicBezTo>
                    <a:pt x="6" y="17"/>
                    <a:pt x="6" y="10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1" y="12"/>
                    <a:pt x="1" y="21"/>
                    <a:pt x="1" y="30"/>
                  </a:cubicBezTo>
                  <a:cubicBezTo>
                    <a:pt x="1" y="33"/>
                    <a:pt x="4" y="33"/>
                    <a:pt x="6" y="32"/>
                  </a:cubicBezTo>
                  <a:cubicBezTo>
                    <a:pt x="7" y="30"/>
                    <a:pt x="7" y="28"/>
                    <a:pt x="7" y="26"/>
                  </a:cubicBezTo>
                  <a:cubicBezTo>
                    <a:pt x="7" y="25"/>
                    <a:pt x="7" y="25"/>
                    <a:pt x="6" y="2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789" name="Freeform 32"/>
            <p:cNvSpPr/>
            <p:nvPr/>
          </p:nvSpPr>
          <p:spPr bwMode="auto">
            <a:xfrm>
              <a:off x="210" y="3166"/>
              <a:ext cx="24" cy="92"/>
            </a:xfrm>
            <a:custGeom>
              <a:avLst/>
              <a:gdLst>
                <a:gd name="T0" fmla="*/ 3 w 7"/>
                <a:gd name="T1" fmla="*/ 3 h 31"/>
                <a:gd name="T2" fmla="*/ 2 w 7"/>
                <a:gd name="T3" fmla="*/ 17 h 31"/>
                <a:gd name="T4" fmla="*/ 1 w 7"/>
                <a:gd name="T5" fmla="*/ 24 h 31"/>
                <a:gd name="T6" fmla="*/ 1 w 7"/>
                <a:gd name="T7" fmla="*/ 27 h 31"/>
                <a:gd name="T8" fmla="*/ 0 w 7"/>
                <a:gd name="T9" fmla="*/ 28 h 31"/>
                <a:gd name="T10" fmla="*/ 1 w 7"/>
                <a:gd name="T11" fmla="*/ 29 h 31"/>
                <a:gd name="T12" fmla="*/ 4 w 7"/>
                <a:gd name="T13" fmla="*/ 30 h 31"/>
                <a:gd name="T14" fmla="*/ 6 w 7"/>
                <a:gd name="T15" fmla="*/ 20 h 31"/>
                <a:gd name="T16" fmla="*/ 7 w 7"/>
                <a:gd name="T17" fmla="*/ 3 h 31"/>
                <a:gd name="T18" fmla="*/ 3 w 7"/>
                <a:gd name="T19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" h="31">
                  <a:moveTo>
                    <a:pt x="3" y="3"/>
                  </a:moveTo>
                  <a:cubicBezTo>
                    <a:pt x="2" y="7"/>
                    <a:pt x="2" y="12"/>
                    <a:pt x="2" y="17"/>
                  </a:cubicBezTo>
                  <a:cubicBezTo>
                    <a:pt x="1" y="19"/>
                    <a:pt x="1" y="22"/>
                    <a:pt x="1" y="24"/>
                  </a:cubicBezTo>
                  <a:cubicBezTo>
                    <a:pt x="1" y="25"/>
                    <a:pt x="0" y="27"/>
                    <a:pt x="1" y="27"/>
                  </a:cubicBezTo>
                  <a:cubicBezTo>
                    <a:pt x="0" y="27"/>
                    <a:pt x="0" y="28"/>
                    <a:pt x="0" y="28"/>
                  </a:cubicBezTo>
                  <a:cubicBezTo>
                    <a:pt x="0" y="28"/>
                    <a:pt x="0" y="29"/>
                    <a:pt x="1" y="29"/>
                  </a:cubicBezTo>
                  <a:cubicBezTo>
                    <a:pt x="1" y="30"/>
                    <a:pt x="3" y="31"/>
                    <a:pt x="4" y="30"/>
                  </a:cubicBezTo>
                  <a:cubicBezTo>
                    <a:pt x="6" y="28"/>
                    <a:pt x="6" y="23"/>
                    <a:pt x="6" y="20"/>
                  </a:cubicBezTo>
                  <a:cubicBezTo>
                    <a:pt x="6" y="14"/>
                    <a:pt x="7" y="9"/>
                    <a:pt x="7" y="3"/>
                  </a:cubicBezTo>
                  <a:cubicBezTo>
                    <a:pt x="7" y="0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790" name="Freeform 33"/>
            <p:cNvSpPr/>
            <p:nvPr/>
          </p:nvSpPr>
          <p:spPr bwMode="auto">
            <a:xfrm>
              <a:off x="213" y="3290"/>
              <a:ext cx="28" cy="101"/>
            </a:xfrm>
            <a:custGeom>
              <a:avLst/>
              <a:gdLst>
                <a:gd name="T0" fmla="*/ 7 w 8"/>
                <a:gd name="T1" fmla="*/ 25 h 34"/>
                <a:gd name="T2" fmla="*/ 5 w 8"/>
                <a:gd name="T3" fmla="*/ 3 h 34"/>
                <a:gd name="T4" fmla="*/ 0 w 8"/>
                <a:gd name="T5" fmla="*/ 3 h 34"/>
                <a:gd name="T6" fmla="*/ 2 w 8"/>
                <a:gd name="T7" fmla="*/ 17 h 34"/>
                <a:gd name="T8" fmla="*/ 3 w 8"/>
                <a:gd name="T9" fmla="*/ 25 h 34"/>
                <a:gd name="T10" fmla="*/ 3 w 8"/>
                <a:gd name="T11" fmla="*/ 29 h 34"/>
                <a:gd name="T12" fmla="*/ 3 w 8"/>
                <a:gd name="T13" fmla="*/ 29 h 34"/>
                <a:gd name="T14" fmla="*/ 3 w 8"/>
                <a:gd name="T15" fmla="*/ 31 h 34"/>
                <a:gd name="T16" fmla="*/ 7 w 8"/>
                <a:gd name="T17" fmla="*/ 32 h 34"/>
                <a:gd name="T18" fmla="*/ 7 w 8"/>
                <a:gd name="T19" fmla="*/ 25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" h="34">
                  <a:moveTo>
                    <a:pt x="7" y="25"/>
                  </a:moveTo>
                  <a:cubicBezTo>
                    <a:pt x="7" y="18"/>
                    <a:pt x="5" y="10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1" y="8"/>
                    <a:pt x="1" y="12"/>
                    <a:pt x="2" y="17"/>
                  </a:cubicBezTo>
                  <a:cubicBezTo>
                    <a:pt x="2" y="20"/>
                    <a:pt x="3" y="23"/>
                    <a:pt x="3" y="25"/>
                  </a:cubicBezTo>
                  <a:cubicBezTo>
                    <a:pt x="3" y="27"/>
                    <a:pt x="3" y="28"/>
                    <a:pt x="3" y="29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3" y="30"/>
                    <a:pt x="2" y="31"/>
                    <a:pt x="3" y="31"/>
                  </a:cubicBezTo>
                  <a:cubicBezTo>
                    <a:pt x="4" y="33"/>
                    <a:pt x="6" y="34"/>
                    <a:pt x="7" y="32"/>
                  </a:cubicBezTo>
                  <a:cubicBezTo>
                    <a:pt x="8" y="30"/>
                    <a:pt x="8" y="28"/>
                    <a:pt x="7" y="2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791" name="Freeform 34"/>
            <p:cNvSpPr/>
            <p:nvPr/>
          </p:nvSpPr>
          <p:spPr bwMode="auto">
            <a:xfrm>
              <a:off x="217" y="3427"/>
              <a:ext cx="28" cy="110"/>
            </a:xfrm>
            <a:custGeom>
              <a:avLst/>
              <a:gdLst>
                <a:gd name="T0" fmla="*/ 6 w 8"/>
                <a:gd name="T1" fmla="*/ 30 h 37"/>
                <a:gd name="T2" fmla="*/ 6 w 8"/>
                <a:gd name="T3" fmla="*/ 29 h 37"/>
                <a:gd name="T4" fmla="*/ 6 w 8"/>
                <a:gd name="T5" fmla="*/ 20 h 37"/>
                <a:gd name="T6" fmla="*/ 7 w 8"/>
                <a:gd name="T7" fmla="*/ 4 h 37"/>
                <a:gd name="T8" fmla="*/ 3 w 8"/>
                <a:gd name="T9" fmla="*/ 3 h 37"/>
                <a:gd name="T10" fmla="*/ 1 w 8"/>
                <a:gd name="T11" fmla="*/ 20 h 37"/>
                <a:gd name="T12" fmla="*/ 3 w 8"/>
                <a:gd name="T13" fmla="*/ 35 h 37"/>
                <a:gd name="T14" fmla="*/ 7 w 8"/>
                <a:gd name="T15" fmla="*/ 33 h 37"/>
                <a:gd name="T16" fmla="*/ 6 w 8"/>
                <a:gd name="T17" fmla="*/ 3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" h="37">
                  <a:moveTo>
                    <a:pt x="6" y="30"/>
                  </a:moveTo>
                  <a:cubicBezTo>
                    <a:pt x="6" y="30"/>
                    <a:pt x="6" y="29"/>
                    <a:pt x="6" y="29"/>
                  </a:cubicBezTo>
                  <a:cubicBezTo>
                    <a:pt x="5" y="26"/>
                    <a:pt x="6" y="22"/>
                    <a:pt x="6" y="20"/>
                  </a:cubicBezTo>
                  <a:cubicBezTo>
                    <a:pt x="6" y="15"/>
                    <a:pt x="6" y="9"/>
                    <a:pt x="7" y="4"/>
                  </a:cubicBezTo>
                  <a:cubicBezTo>
                    <a:pt x="8" y="1"/>
                    <a:pt x="3" y="0"/>
                    <a:pt x="3" y="3"/>
                  </a:cubicBezTo>
                  <a:cubicBezTo>
                    <a:pt x="2" y="8"/>
                    <a:pt x="1" y="14"/>
                    <a:pt x="1" y="20"/>
                  </a:cubicBezTo>
                  <a:cubicBezTo>
                    <a:pt x="1" y="24"/>
                    <a:pt x="0" y="32"/>
                    <a:pt x="3" y="35"/>
                  </a:cubicBezTo>
                  <a:cubicBezTo>
                    <a:pt x="5" y="37"/>
                    <a:pt x="8" y="35"/>
                    <a:pt x="7" y="33"/>
                  </a:cubicBezTo>
                  <a:cubicBezTo>
                    <a:pt x="7" y="32"/>
                    <a:pt x="6" y="31"/>
                    <a:pt x="6" y="3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792" name="Freeform 35"/>
            <p:cNvSpPr/>
            <p:nvPr/>
          </p:nvSpPr>
          <p:spPr bwMode="auto">
            <a:xfrm>
              <a:off x="217" y="3590"/>
              <a:ext cx="24" cy="92"/>
            </a:xfrm>
            <a:custGeom>
              <a:avLst/>
              <a:gdLst>
                <a:gd name="T0" fmla="*/ 6 w 7"/>
                <a:gd name="T1" fmla="*/ 27 h 31"/>
                <a:gd name="T2" fmla="*/ 5 w 7"/>
                <a:gd name="T3" fmla="*/ 3 h 31"/>
                <a:gd name="T4" fmla="*/ 1 w 7"/>
                <a:gd name="T5" fmla="*/ 3 h 31"/>
                <a:gd name="T6" fmla="*/ 2 w 7"/>
                <a:gd name="T7" fmla="*/ 28 h 31"/>
                <a:gd name="T8" fmla="*/ 6 w 7"/>
                <a:gd name="T9" fmla="*/ 2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1">
                  <a:moveTo>
                    <a:pt x="6" y="27"/>
                  </a:moveTo>
                  <a:cubicBezTo>
                    <a:pt x="4" y="19"/>
                    <a:pt x="5" y="11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11"/>
                    <a:pt x="0" y="20"/>
                    <a:pt x="2" y="28"/>
                  </a:cubicBezTo>
                  <a:cubicBezTo>
                    <a:pt x="2" y="31"/>
                    <a:pt x="7" y="30"/>
                    <a:pt x="6" y="2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793" name="Freeform 36"/>
            <p:cNvSpPr/>
            <p:nvPr/>
          </p:nvSpPr>
          <p:spPr bwMode="auto">
            <a:xfrm>
              <a:off x="217" y="3721"/>
              <a:ext cx="24" cy="95"/>
            </a:xfrm>
            <a:custGeom>
              <a:avLst/>
              <a:gdLst>
                <a:gd name="T0" fmla="*/ 2 w 7"/>
                <a:gd name="T1" fmla="*/ 3 h 32"/>
                <a:gd name="T2" fmla="*/ 1 w 7"/>
                <a:gd name="T3" fmla="*/ 29 h 32"/>
                <a:gd name="T4" fmla="*/ 5 w 7"/>
                <a:gd name="T5" fmla="*/ 29 h 32"/>
                <a:gd name="T6" fmla="*/ 6 w 7"/>
                <a:gd name="T7" fmla="*/ 3 h 32"/>
                <a:gd name="T8" fmla="*/ 2 w 7"/>
                <a:gd name="T9" fmla="*/ 3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2">
                  <a:moveTo>
                    <a:pt x="2" y="3"/>
                  </a:moveTo>
                  <a:cubicBezTo>
                    <a:pt x="0" y="12"/>
                    <a:pt x="1" y="20"/>
                    <a:pt x="1" y="29"/>
                  </a:cubicBezTo>
                  <a:cubicBezTo>
                    <a:pt x="1" y="32"/>
                    <a:pt x="5" y="32"/>
                    <a:pt x="5" y="29"/>
                  </a:cubicBezTo>
                  <a:cubicBezTo>
                    <a:pt x="5" y="20"/>
                    <a:pt x="5" y="12"/>
                    <a:pt x="6" y="3"/>
                  </a:cubicBezTo>
                  <a:cubicBezTo>
                    <a:pt x="7" y="0"/>
                    <a:pt x="2" y="0"/>
                    <a:pt x="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794" name="Freeform 37"/>
            <p:cNvSpPr/>
            <p:nvPr/>
          </p:nvSpPr>
          <p:spPr bwMode="auto">
            <a:xfrm>
              <a:off x="210" y="3842"/>
              <a:ext cx="28" cy="95"/>
            </a:xfrm>
            <a:custGeom>
              <a:avLst/>
              <a:gdLst>
                <a:gd name="T0" fmla="*/ 7 w 8"/>
                <a:gd name="T1" fmla="*/ 28 h 32"/>
                <a:gd name="T2" fmla="*/ 6 w 8"/>
                <a:gd name="T3" fmla="*/ 3 h 32"/>
                <a:gd name="T4" fmla="*/ 1 w 8"/>
                <a:gd name="T5" fmla="*/ 3 h 32"/>
                <a:gd name="T6" fmla="*/ 3 w 8"/>
                <a:gd name="T7" fmla="*/ 29 h 32"/>
                <a:gd name="T8" fmla="*/ 7 w 8"/>
                <a:gd name="T9" fmla="*/ 28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2">
                  <a:moveTo>
                    <a:pt x="7" y="28"/>
                  </a:moveTo>
                  <a:cubicBezTo>
                    <a:pt x="5" y="21"/>
                    <a:pt x="6" y="11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12"/>
                    <a:pt x="0" y="21"/>
                    <a:pt x="3" y="29"/>
                  </a:cubicBezTo>
                  <a:cubicBezTo>
                    <a:pt x="3" y="32"/>
                    <a:pt x="8" y="31"/>
                    <a:pt x="7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795" name="Freeform 38"/>
            <p:cNvSpPr/>
            <p:nvPr/>
          </p:nvSpPr>
          <p:spPr bwMode="auto">
            <a:xfrm>
              <a:off x="217" y="3967"/>
              <a:ext cx="24" cy="56"/>
            </a:xfrm>
            <a:custGeom>
              <a:avLst/>
              <a:gdLst>
                <a:gd name="T0" fmla="*/ 6 w 7"/>
                <a:gd name="T1" fmla="*/ 15 h 19"/>
                <a:gd name="T2" fmla="*/ 5 w 7"/>
                <a:gd name="T3" fmla="*/ 3 h 19"/>
                <a:gd name="T4" fmla="*/ 1 w 7"/>
                <a:gd name="T5" fmla="*/ 3 h 19"/>
                <a:gd name="T6" fmla="*/ 2 w 7"/>
                <a:gd name="T7" fmla="*/ 16 h 19"/>
                <a:gd name="T8" fmla="*/ 6 w 7"/>
                <a:gd name="T9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19">
                  <a:moveTo>
                    <a:pt x="6" y="15"/>
                  </a:moveTo>
                  <a:cubicBezTo>
                    <a:pt x="5" y="11"/>
                    <a:pt x="5" y="7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7"/>
                    <a:pt x="0" y="12"/>
                    <a:pt x="2" y="16"/>
                  </a:cubicBezTo>
                  <a:cubicBezTo>
                    <a:pt x="2" y="19"/>
                    <a:pt x="7" y="17"/>
                    <a:pt x="6" y="1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796" name="Freeform 39"/>
            <p:cNvSpPr/>
            <p:nvPr/>
          </p:nvSpPr>
          <p:spPr bwMode="auto">
            <a:xfrm>
              <a:off x="213" y="4050"/>
              <a:ext cx="28" cy="62"/>
            </a:xfrm>
            <a:custGeom>
              <a:avLst/>
              <a:gdLst>
                <a:gd name="T0" fmla="*/ 7 w 8"/>
                <a:gd name="T1" fmla="*/ 17 h 21"/>
                <a:gd name="T2" fmla="*/ 6 w 8"/>
                <a:gd name="T3" fmla="*/ 4 h 21"/>
                <a:gd name="T4" fmla="*/ 2 w 8"/>
                <a:gd name="T5" fmla="*/ 2 h 21"/>
                <a:gd name="T6" fmla="*/ 3 w 8"/>
                <a:gd name="T7" fmla="*/ 18 h 21"/>
                <a:gd name="T8" fmla="*/ 7 w 8"/>
                <a:gd name="T9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1">
                  <a:moveTo>
                    <a:pt x="7" y="17"/>
                  </a:moveTo>
                  <a:cubicBezTo>
                    <a:pt x="6" y="13"/>
                    <a:pt x="5" y="8"/>
                    <a:pt x="6" y="4"/>
                  </a:cubicBezTo>
                  <a:cubicBezTo>
                    <a:pt x="7" y="1"/>
                    <a:pt x="2" y="0"/>
                    <a:pt x="2" y="2"/>
                  </a:cubicBezTo>
                  <a:cubicBezTo>
                    <a:pt x="0" y="7"/>
                    <a:pt x="1" y="13"/>
                    <a:pt x="3" y="18"/>
                  </a:cubicBezTo>
                  <a:cubicBezTo>
                    <a:pt x="3" y="21"/>
                    <a:pt x="8" y="20"/>
                    <a:pt x="7" y="1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797" name="Freeform 40"/>
            <p:cNvSpPr/>
            <p:nvPr/>
          </p:nvSpPr>
          <p:spPr bwMode="auto">
            <a:xfrm>
              <a:off x="259" y="4100"/>
              <a:ext cx="92" cy="30"/>
            </a:xfrm>
            <a:custGeom>
              <a:avLst/>
              <a:gdLst>
                <a:gd name="T0" fmla="*/ 23 w 26"/>
                <a:gd name="T1" fmla="*/ 5 h 10"/>
                <a:gd name="T2" fmla="*/ 14 w 26"/>
                <a:gd name="T3" fmla="*/ 4 h 10"/>
                <a:gd name="T4" fmla="*/ 5 w 26"/>
                <a:gd name="T5" fmla="*/ 3 h 10"/>
                <a:gd name="T6" fmla="*/ 1 w 26"/>
                <a:gd name="T7" fmla="*/ 5 h 10"/>
                <a:gd name="T8" fmla="*/ 8 w 26"/>
                <a:gd name="T9" fmla="*/ 8 h 10"/>
                <a:gd name="T10" fmla="*/ 22 w 26"/>
                <a:gd name="T11" fmla="*/ 9 h 10"/>
                <a:gd name="T12" fmla="*/ 23 w 26"/>
                <a:gd name="T13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10">
                  <a:moveTo>
                    <a:pt x="23" y="5"/>
                  </a:moveTo>
                  <a:cubicBezTo>
                    <a:pt x="20" y="4"/>
                    <a:pt x="17" y="4"/>
                    <a:pt x="14" y="4"/>
                  </a:cubicBezTo>
                  <a:cubicBezTo>
                    <a:pt x="12" y="4"/>
                    <a:pt x="6" y="5"/>
                    <a:pt x="5" y="3"/>
                  </a:cubicBezTo>
                  <a:cubicBezTo>
                    <a:pt x="4" y="0"/>
                    <a:pt x="0" y="2"/>
                    <a:pt x="1" y="5"/>
                  </a:cubicBezTo>
                  <a:cubicBezTo>
                    <a:pt x="3" y="8"/>
                    <a:pt x="6" y="8"/>
                    <a:pt x="8" y="8"/>
                  </a:cubicBezTo>
                  <a:cubicBezTo>
                    <a:pt x="13" y="9"/>
                    <a:pt x="17" y="9"/>
                    <a:pt x="22" y="9"/>
                  </a:cubicBezTo>
                  <a:cubicBezTo>
                    <a:pt x="25" y="10"/>
                    <a:pt x="26" y="5"/>
                    <a:pt x="2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798" name="Freeform 41"/>
            <p:cNvSpPr/>
            <p:nvPr/>
          </p:nvSpPr>
          <p:spPr bwMode="auto">
            <a:xfrm>
              <a:off x="397" y="4112"/>
              <a:ext cx="84" cy="21"/>
            </a:xfrm>
            <a:custGeom>
              <a:avLst/>
              <a:gdLst>
                <a:gd name="T0" fmla="*/ 21 w 24"/>
                <a:gd name="T1" fmla="*/ 0 h 7"/>
                <a:gd name="T2" fmla="*/ 3 w 24"/>
                <a:gd name="T3" fmla="*/ 2 h 7"/>
                <a:gd name="T4" fmla="*/ 4 w 24"/>
                <a:gd name="T5" fmla="*/ 6 h 7"/>
                <a:gd name="T6" fmla="*/ 21 w 24"/>
                <a:gd name="T7" fmla="*/ 4 h 7"/>
                <a:gd name="T8" fmla="*/ 21 w 24"/>
                <a:gd name="T9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7">
                  <a:moveTo>
                    <a:pt x="21" y="0"/>
                  </a:moveTo>
                  <a:cubicBezTo>
                    <a:pt x="15" y="0"/>
                    <a:pt x="9" y="0"/>
                    <a:pt x="3" y="2"/>
                  </a:cubicBezTo>
                  <a:cubicBezTo>
                    <a:pt x="0" y="3"/>
                    <a:pt x="1" y="7"/>
                    <a:pt x="4" y="6"/>
                  </a:cubicBezTo>
                  <a:cubicBezTo>
                    <a:pt x="10" y="4"/>
                    <a:pt x="16" y="4"/>
                    <a:pt x="21" y="4"/>
                  </a:cubicBezTo>
                  <a:cubicBezTo>
                    <a:pt x="24" y="4"/>
                    <a:pt x="24" y="0"/>
                    <a:pt x="21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799" name="Freeform 42"/>
            <p:cNvSpPr/>
            <p:nvPr/>
          </p:nvSpPr>
          <p:spPr bwMode="auto">
            <a:xfrm>
              <a:off x="520" y="4100"/>
              <a:ext cx="99" cy="24"/>
            </a:xfrm>
            <a:custGeom>
              <a:avLst/>
              <a:gdLst>
                <a:gd name="T0" fmla="*/ 24 w 28"/>
                <a:gd name="T1" fmla="*/ 1 h 8"/>
                <a:gd name="T2" fmla="*/ 4 w 28"/>
                <a:gd name="T3" fmla="*/ 2 h 8"/>
                <a:gd name="T4" fmla="*/ 3 w 28"/>
                <a:gd name="T5" fmla="*/ 6 h 8"/>
                <a:gd name="T6" fmla="*/ 25 w 28"/>
                <a:gd name="T7" fmla="*/ 5 h 8"/>
                <a:gd name="T8" fmla="*/ 24 w 28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24" y="1"/>
                  </a:moveTo>
                  <a:cubicBezTo>
                    <a:pt x="18" y="3"/>
                    <a:pt x="10" y="3"/>
                    <a:pt x="4" y="2"/>
                  </a:cubicBezTo>
                  <a:cubicBezTo>
                    <a:pt x="1" y="1"/>
                    <a:pt x="0" y="6"/>
                    <a:pt x="3" y="6"/>
                  </a:cubicBezTo>
                  <a:cubicBezTo>
                    <a:pt x="10" y="7"/>
                    <a:pt x="18" y="8"/>
                    <a:pt x="25" y="5"/>
                  </a:cubicBezTo>
                  <a:cubicBezTo>
                    <a:pt x="28" y="4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00" name="Freeform 43"/>
            <p:cNvSpPr/>
            <p:nvPr/>
          </p:nvSpPr>
          <p:spPr bwMode="auto">
            <a:xfrm>
              <a:off x="654" y="4106"/>
              <a:ext cx="81" cy="24"/>
            </a:xfrm>
            <a:custGeom>
              <a:avLst/>
              <a:gdLst>
                <a:gd name="T0" fmla="*/ 20 w 23"/>
                <a:gd name="T1" fmla="*/ 0 h 8"/>
                <a:gd name="T2" fmla="*/ 3 w 23"/>
                <a:gd name="T3" fmla="*/ 3 h 8"/>
                <a:gd name="T4" fmla="*/ 5 w 23"/>
                <a:gd name="T5" fmla="*/ 7 h 8"/>
                <a:gd name="T6" fmla="*/ 20 w 23"/>
                <a:gd name="T7" fmla="*/ 4 h 8"/>
                <a:gd name="T8" fmla="*/ 20 w 23"/>
                <a:gd name="T9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8">
                  <a:moveTo>
                    <a:pt x="20" y="0"/>
                  </a:moveTo>
                  <a:cubicBezTo>
                    <a:pt x="14" y="0"/>
                    <a:pt x="8" y="1"/>
                    <a:pt x="3" y="3"/>
                  </a:cubicBezTo>
                  <a:cubicBezTo>
                    <a:pt x="0" y="4"/>
                    <a:pt x="3" y="8"/>
                    <a:pt x="5" y="7"/>
                  </a:cubicBezTo>
                  <a:cubicBezTo>
                    <a:pt x="10" y="5"/>
                    <a:pt x="15" y="4"/>
                    <a:pt x="20" y="4"/>
                  </a:cubicBezTo>
                  <a:cubicBezTo>
                    <a:pt x="23" y="4"/>
                    <a:pt x="23" y="0"/>
                    <a:pt x="20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01" name="Freeform 44"/>
            <p:cNvSpPr/>
            <p:nvPr/>
          </p:nvSpPr>
          <p:spPr bwMode="auto">
            <a:xfrm>
              <a:off x="774" y="4106"/>
              <a:ext cx="88" cy="27"/>
            </a:xfrm>
            <a:custGeom>
              <a:avLst/>
              <a:gdLst>
                <a:gd name="T0" fmla="*/ 21 w 25"/>
                <a:gd name="T1" fmla="*/ 2 h 9"/>
                <a:gd name="T2" fmla="*/ 4 w 25"/>
                <a:gd name="T3" fmla="*/ 1 h 9"/>
                <a:gd name="T4" fmla="*/ 2 w 25"/>
                <a:gd name="T5" fmla="*/ 5 h 9"/>
                <a:gd name="T6" fmla="*/ 23 w 25"/>
                <a:gd name="T7" fmla="*/ 6 h 9"/>
                <a:gd name="T8" fmla="*/ 21 w 25"/>
                <a:gd name="T9" fmla="*/ 2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9">
                  <a:moveTo>
                    <a:pt x="21" y="2"/>
                  </a:moveTo>
                  <a:cubicBezTo>
                    <a:pt x="15" y="4"/>
                    <a:pt x="9" y="3"/>
                    <a:pt x="4" y="1"/>
                  </a:cubicBezTo>
                  <a:cubicBezTo>
                    <a:pt x="1" y="0"/>
                    <a:pt x="0" y="4"/>
                    <a:pt x="2" y="5"/>
                  </a:cubicBezTo>
                  <a:cubicBezTo>
                    <a:pt x="9" y="7"/>
                    <a:pt x="16" y="9"/>
                    <a:pt x="23" y="6"/>
                  </a:cubicBezTo>
                  <a:cubicBezTo>
                    <a:pt x="25" y="5"/>
                    <a:pt x="24" y="1"/>
                    <a:pt x="21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02" name="Freeform 45"/>
            <p:cNvSpPr/>
            <p:nvPr/>
          </p:nvSpPr>
          <p:spPr bwMode="auto">
            <a:xfrm>
              <a:off x="898" y="4109"/>
              <a:ext cx="95" cy="27"/>
            </a:xfrm>
            <a:custGeom>
              <a:avLst/>
              <a:gdLst>
                <a:gd name="T0" fmla="*/ 24 w 27"/>
                <a:gd name="T1" fmla="*/ 2 h 9"/>
                <a:gd name="T2" fmla="*/ 3 w 27"/>
                <a:gd name="T3" fmla="*/ 3 h 9"/>
                <a:gd name="T4" fmla="*/ 5 w 27"/>
                <a:gd name="T5" fmla="*/ 7 h 9"/>
                <a:gd name="T6" fmla="*/ 23 w 27"/>
                <a:gd name="T7" fmla="*/ 6 h 9"/>
                <a:gd name="T8" fmla="*/ 24 w 27"/>
                <a:gd name="T9" fmla="*/ 2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9">
                  <a:moveTo>
                    <a:pt x="24" y="2"/>
                  </a:moveTo>
                  <a:cubicBezTo>
                    <a:pt x="17" y="1"/>
                    <a:pt x="9" y="0"/>
                    <a:pt x="3" y="3"/>
                  </a:cubicBezTo>
                  <a:cubicBezTo>
                    <a:pt x="0" y="5"/>
                    <a:pt x="2" y="9"/>
                    <a:pt x="5" y="7"/>
                  </a:cubicBezTo>
                  <a:cubicBezTo>
                    <a:pt x="10" y="4"/>
                    <a:pt x="17" y="5"/>
                    <a:pt x="23" y="6"/>
                  </a:cubicBezTo>
                  <a:cubicBezTo>
                    <a:pt x="26" y="7"/>
                    <a:pt x="27" y="2"/>
                    <a:pt x="24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03" name="Freeform 46"/>
            <p:cNvSpPr/>
            <p:nvPr/>
          </p:nvSpPr>
          <p:spPr bwMode="auto">
            <a:xfrm>
              <a:off x="1035" y="4100"/>
              <a:ext cx="95" cy="33"/>
            </a:xfrm>
            <a:custGeom>
              <a:avLst/>
              <a:gdLst>
                <a:gd name="T0" fmla="*/ 21 w 27"/>
                <a:gd name="T1" fmla="*/ 2 h 11"/>
                <a:gd name="T2" fmla="*/ 4 w 27"/>
                <a:gd name="T3" fmla="*/ 3 h 11"/>
                <a:gd name="T4" fmla="*/ 3 w 27"/>
                <a:gd name="T5" fmla="*/ 7 h 11"/>
                <a:gd name="T6" fmla="*/ 24 w 27"/>
                <a:gd name="T7" fmla="*/ 6 h 11"/>
                <a:gd name="T8" fmla="*/ 21 w 27"/>
                <a:gd name="T9" fmla="*/ 2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11">
                  <a:moveTo>
                    <a:pt x="21" y="2"/>
                  </a:moveTo>
                  <a:cubicBezTo>
                    <a:pt x="17" y="6"/>
                    <a:pt x="9" y="4"/>
                    <a:pt x="4" y="3"/>
                  </a:cubicBezTo>
                  <a:cubicBezTo>
                    <a:pt x="2" y="2"/>
                    <a:pt x="0" y="7"/>
                    <a:pt x="3" y="7"/>
                  </a:cubicBezTo>
                  <a:cubicBezTo>
                    <a:pt x="10" y="8"/>
                    <a:pt x="18" y="11"/>
                    <a:pt x="24" y="6"/>
                  </a:cubicBezTo>
                  <a:cubicBezTo>
                    <a:pt x="27" y="4"/>
                    <a:pt x="23" y="0"/>
                    <a:pt x="21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04" name="Freeform 47"/>
            <p:cNvSpPr/>
            <p:nvPr/>
          </p:nvSpPr>
          <p:spPr bwMode="auto">
            <a:xfrm>
              <a:off x="1155" y="4097"/>
              <a:ext cx="81" cy="24"/>
            </a:xfrm>
            <a:custGeom>
              <a:avLst/>
              <a:gdLst>
                <a:gd name="T0" fmla="*/ 20 w 23"/>
                <a:gd name="T1" fmla="*/ 1 h 8"/>
                <a:gd name="T2" fmla="*/ 3 w 23"/>
                <a:gd name="T3" fmla="*/ 3 h 8"/>
                <a:gd name="T4" fmla="*/ 4 w 23"/>
                <a:gd name="T5" fmla="*/ 7 h 8"/>
                <a:gd name="T6" fmla="*/ 20 w 23"/>
                <a:gd name="T7" fmla="*/ 5 h 8"/>
                <a:gd name="T8" fmla="*/ 20 w 23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8">
                  <a:moveTo>
                    <a:pt x="20" y="1"/>
                  </a:moveTo>
                  <a:cubicBezTo>
                    <a:pt x="15" y="1"/>
                    <a:pt x="9" y="1"/>
                    <a:pt x="3" y="3"/>
                  </a:cubicBezTo>
                  <a:cubicBezTo>
                    <a:pt x="0" y="3"/>
                    <a:pt x="1" y="8"/>
                    <a:pt x="4" y="7"/>
                  </a:cubicBezTo>
                  <a:cubicBezTo>
                    <a:pt x="9" y="6"/>
                    <a:pt x="15" y="5"/>
                    <a:pt x="20" y="5"/>
                  </a:cubicBezTo>
                  <a:cubicBezTo>
                    <a:pt x="23" y="5"/>
                    <a:pt x="23" y="0"/>
                    <a:pt x="20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05" name="Freeform 48"/>
            <p:cNvSpPr/>
            <p:nvPr/>
          </p:nvSpPr>
          <p:spPr bwMode="auto">
            <a:xfrm>
              <a:off x="1275" y="4100"/>
              <a:ext cx="99" cy="18"/>
            </a:xfrm>
            <a:custGeom>
              <a:avLst/>
              <a:gdLst>
                <a:gd name="T0" fmla="*/ 24 w 28"/>
                <a:gd name="T1" fmla="*/ 1 h 6"/>
                <a:gd name="T2" fmla="*/ 3 w 28"/>
                <a:gd name="T3" fmla="*/ 2 h 6"/>
                <a:gd name="T4" fmla="*/ 3 w 28"/>
                <a:gd name="T5" fmla="*/ 6 h 6"/>
                <a:gd name="T6" fmla="*/ 25 w 28"/>
                <a:gd name="T7" fmla="*/ 5 h 6"/>
                <a:gd name="T8" fmla="*/ 24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4" y="1"/>
                  </a:moveTo>
                  <a:cubicBezTo>
                    <a:pt x="17" y="2"/>
                    <a:pt x="10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8" y="6"/>
                    <a:pt x="25" y="5"/>
                  </a:cubicBezTo>
                  <a:cubicBezTo>
                    <a:pt x="28" y="5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06" name="Freeform 49"/>
            <p:cNvSpPr/>
            <p:nvPr/>
          </p:nvSpPr>
          <p:spPr bwMode="auto">
            <a:xfrm>
              <a:off x="1420" y="4106"/>
              <a:ext cx="95" cy="18"/>
            </a:xfrm>
            <a:custGeom>
              <a:avLst/>
              <a:gdLst>
                <a:gd name="T0" fmla="*/ 24 w 27"/>
                <a:gd name="T1" fmla="*/ 0 h 6"/>
                <a:gd name="T2" fmla="*/ 3 w 27"/>
                <a:gd name="T3" fmla="*/ 1 h 6"/>
                <a:gd name="T4" fmla="*/ 3 w 27"/>
                <a:gd name="T5" fmla="*/ 5 h 6"/>
                <a:gd name="T6" fmla="*/ 24 w 27"/>
                <a:gd name="T7" fmla="*/ 4 h 6"/>
                <a:gd name="T8" fmla="*/ 24 w 27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24" y="0"/>
                  </a:moveTo>
                  <a:cubicBezTo>
                    <a:pt x="17" y="0"/>
                    <a:pt x="10" y="0"/>
                    <a:pt x="3" y="1"/>
                  </a:cubicBezTo>
                  <a:cubicBezTo>
                    <a:pt x="1" y="1"/>
                    <a:pt x="0" y="6"/>
                    <a:pt x="3" y="5"/>
                  </a:cubicBezTo>
                  <a:cubicBezTo>
                    <a:pt x="10" y="4"/>
                    <a:pt x="17" y="4"/>
                    <a:pt x="24" y="4"/>
                  </a:cubicBezTo>
                  <a:cubicBezTo>
                    <a:pt x="27" y="4"/>
                    <a:pt x="27" y="0"/>
                    <a:pt x="24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07" name="Freeform 50"/>
            <p:cNvSpPr/>
            <p:nvPr/>
          </p:nvSpPr>
          <p:spPr bwMode="auto">
            <a:xfrm>
              <a:off x="1554" y="4103"/>
              <a:ext cx="88" cy="18"/>
            </a:xfrm>
            <a:custGeom>
              <a:avLst/>
              <a:gdLst>
                <a:gd name="T0" fmla="*/ 22 w 25"/>
                <a:gd name="T1" fmla="*/ 0 h 6"/>
                <a:gd name="T2" fmla="*/ 3 w 25"/>
                <a:gd name="T3" fmla="*/ 1 h 6"/>
                <a:gd name="T4" fmla="*/ 4 w 25"/>
                <a:gd name="T5" fmla="*/ 5 h 6"/>
                <a:gd name="T6" fmla="*/ 22 w 25"/>
                <a:gd name="T7" fmla="*/ 4 h 6"/>
                <a:gd name="T8" fmla="*/ 22 w 2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22" y="0"/>
                  </a:moveTo>
                  <a:cubicBezTo>
                    <a:pt x="16" y="0"/>
                    <a:pt x="9" y="0"/>
                    <a:pt x="3" y="1"/>
                  </a:cubicBezTo>
                  <a:cubicBezTo>
                    <a:pt x="0" y="1"/>
                    <a:pt x="1" y="6"/>
                    <a:pt x="4" y="5"/>
                  </a:cubicBezTo>
                  <a:cubicBezTo>
                    <a:pt x="10" y="4"/>
                    <a:pt x="16" y="4"/>
                    <a:pt x="22" y="4"/>
                  </a:cubicBezTo>
                  <a:cubicBezTo>
                    <a:pt x="25" y="4"/>
                    <a:pt x="25" y="0"/>
                    <a:pt x="22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08" name="Freeform 51"/>
            <p:cNvSpPr/>
            <p:nvPr/>
          </p:nvSpPr>
          <p:spPr bwMode="auto">
            <a:xfrm>
              <a:off x="1681" y="4106"/>
              <a:ext cx="91" cy="21"/>
            </a:xfrm>
            <a:custGeom>
              <a:avLst/>
              <a:gdLst>
                <a:gd name="T0" fmla="*/ 23 w 26"/>
                <a:gd name="T1" fmla="*/ 0 h 7"/>
                <a:gd name="T2" fmla="*/ 3 w 26"/>
                <a:gd name="T3" fmla="*/ 2 h 7"/>
                <a:gd name="T4" fmla="*/ 4 w 26"/>
                <a:gd name="T5" fmla="*/ 6 h 7"/>
                <a:gd name="T6" fmla="*/ 23 w 26"/>
                <a:gd name="T7" fmla="*/ 4 h 7"/>
                <a:gd name="T8" fmla="*/ 23 w 26"/>
                <a:gd name="T9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">
                  <a:moveTo>
                    <a:pt x="23" y="0"/>
                  </a:moveTo>
                  <a:cubicBezTo>
                    <a:pt x="16" y="0"/>
                    <a:pt x="9" y="1"/>
                    <a:pt x="3" y="2"/>
                  </a:cubicBezTo>
                  <a:cubicBezTo>
                    <a:pt x="0" y="2"/>
                    <a:pt x="1" y="7"/>
                    <a:pt x="4" y="6"/>
                  </a:cubicBezTo>
                  <a:cubicBezTo>
                    <a:pt x="10" y="5"/>
                    <a:pt x="17" y="4"/>
                    <a:pt x="23" y="4"/>
                  </a:cubicBezTo>
                  <a:cubicBezTo>
                    <a:pt x="26" y="4"/>
                    <a:pt x="26" y="0"/>
                    <a:pt x="23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09" name="Freeform 52"/>
            <p:cNvSpPr/>
            <p:nvPr/>
          </p:nvSpPr>
          <p:spPr bwMode="auto">
            <a:xfrm>
              <a:off x="1829" y="4103"/>
              <a:ext cx="99" cy="18"/>
            </a:xfrm>
            <a:custGeom>
              <a:avLst/>
              <a:gdLst>
                <a:gd name="T0" fmla="*/ 26 w 28"/>
                <a:gd name="T1" fmla="*/ 1 h 6"/>
                <a:gd name="T2" fmla="*/ 3 w 28"/>
                <a:gd name="T3" fmla="*/ 2 h 6"/>
                <a:gd name="T4" fmla="*/ 3 w 28"/>
                <a:gd name="T5" fmla="*/ 6 h 6"/>
                <a:gd name="T6" fmla="*/ 26 w 28"/>
                <a:gd name="T7" fmla="*/ 5 h 6"/>
                <a:gd name="T8" fmla="*/ 26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6" y="1"/>
                  </a:moveTo>
                  <a:cubicBezTo>
                    <a:pt x="18" y="0"/>
                    <a:pt x="11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8" y="4"/>
                    <a:pt x="26" y="5"/>
                  </a:cubicBezTo>
                  <a:cubicBezTo>
                    <a:pt x="28" y="6"/>
                    <a:pt x="28" y="1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10" name="Freeform 53"/>
            <p:cNvSpPr/>
            <p:nvPr/>
          </p:nvSpPr>
          <p:spPr bwMode="auto">
            <a:xfrm>
              <a:off x="1952" y="4094"/>
              <a:ext cx="106" cy="24"/>
            </a:xfrm>
            <a:custGeom>
              <a:avLst/>
              <a:gdLst>
                <a:gd name="T0" fmla="*/ 26 w 30"/>
                <a:gd name="T1" fmla="*/ 2 h 8"/>
                <a:gd name="T2" fmla="*/ 15 w 30"/>
                <a:gd name="T3" fmla="*/ 2 h 8"/>
                <a:gd name="T4" fmla="*/ 5 w 30"/>
                <a:gd name="T5" fmla="*/ 1 h 8"/>
                <a:gd name="T6" fmla="*/ 3 w 30"/>
                <a:gd name="T7" fmla="*/ 5 h 8"/>
                <a:gd name="T8" fmla="*/ 13 w 30"/>
                <a:gd name="T9" fmla="*/ 7 h 8"/>
                <a:gd name="T10" fmla="*/ 27 w 30"/>
                <a:gd name="T11" fmla="*/ 6 h 8"/>
                <a:gd name="T12" fmla="*/ 26 w 30"/>
                <a:gd name="T13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8">
                  <a:moveTo>
                    <a:pt x="26" y="2"/>
                  </a:moveTo>
                  <a:cubicBezTo>
                    <a:pt x="22" y="3"/>
                    <a:pt x="19" y="3"/>
                    <a:pt x="15" y="2"/>
                  </a:cubicBezTo>
                  <a:cubicBezTo>
                    <a:pt x="12" y="2"/>
                    <a:pt x="8" y="2"/>
                    <a:pt x="5" y="1"/>
                  </a:cubicBezTo>
                  <a:cubicBezTo>
                    <a:pt x="3" y="0"/>
                    <a:pt x="0" y="4"/>
                    <a:pt x="3" y="5"/>
                  </a:cubicBezTo>
                  <a:cubicBezTo>
                    <a:pt x="6" y="6"/>
                    <a:pt x="10" y="6"/>
                    <a:pt x="13" y="7"/>
                  </a:cubicBezTo>
                  <a:cubicBezTo>
                    <a:pt x="18" y="7"/>
                    <a:pt x="23" y="8"/>
                    <a:pt x="27" y="6"/>
                  </a:cubicBezTo>
                  <a:cubicBezTo>
                    <a:pt x="30" y="5"/>
                    <a:pt x="29" y="1"/>
                    <a:pt x="26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11" name="Freeform 54"/>
            <p:cNvSpPr/>
            <p:nvPr/>
          </p:nvSpPr>
          <p:spPr bwMode="auto">
            <a:xfrm>
              <a:off x="2104" y="4100"/>
              <a:ext cx="127" cy="24"/>
            </a:xfrm>
            <a:custGeom>
              <a:avLst/>
              <a:gdLst>
                <a:gd name="T0" fmla="*/ 34 w 36"/>
                <a:gd name="T1" fmla="*/ 3 h 8"/>
                <a:gd name="T2" fmla="*/ 3 w 36"/>
                <a:gd name="T3" fmla="*/ 2 h 8"/>
                <a:gd name="T4" fmla="*/ 3 w 36"/>
                <a:gd name="T5" fmla="*/ 6 h 8"/>
                <a:gd name="T6" fmla="*/ 32 w 36"/>
                <a:gd name="T7" fmla="*/ 7 h 8"/>
                <a:gd name="T8" fmla="*/ 34 w 36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8">
                  <a:moveTo>
                    <a:pt x="34" y="3"/>
                  </a:moveTo>
                  <a:cubicBezTo>
                    <a:pt x="24" y="0"/>
                    <a:pt x="14" y="1"/>
                    <a:pt x="3" y="2"/>
                  </a:cubicBezTo>
                  <a:cubicBezTo>
                    <a:pt x="1" y="2"/>
                    <a:pt x="0" y="7"/>
                    <a:pt x="3" y="6"/>
                  </a:cubicBezTo>
                  <a:cubicBezTo>
                    <a:pt x="13" y="5"/>
                    <a:pt x="23" y="4"/>
                    <a:pt x="32" y="7"/>
                  </a:cubicBezTo>
                  <a:cubicBezTo>
                    <a:pt x="35" y="8"/>
                    <a:pt x="36" y="4"/>
                    <a:pt x="34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12" name="Freeform 55"/>
            <p:cNvSpPr/>
            <p:nvPr/>
          </p:nvSpPr>
          <p:spPr bwMode="auto">
            <a:xfrm>
              <a:off x="2280" y="4100"/>
              <a:ext cx="106" cy="15"/>
            </a:xfrm>
            <a:custGeom>
              <a:avLst/>
              <a:gdLst>
                <a:gd name="T0" fmla="*/ 27 w 30"/>
                <a:gd name="T1" fmla="*/ 1 h 5"/>
                <a:gd name="T2" fmla="*/ 3 w 30"/>
                <a:gd name="T3" fmla="*/ 0 h 5"/>
                <a:gd name="T4" fmla="*/ 3 w 30"/>
                <a:gd name="T5" fmla="*/ 4 h 5"/>
                <a:gd name="T6" fmla="*/ 27 w 30"/>
                <a:gd name="T7" fmla="*/ 5 h 5"/>
                <a:gd name="T8" fmla="*/ 27 w 30"/>
                <a:gd name="T9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5">
                  <a:moveTo>
                    <a:pt x="27" y="1"/>
                  </a:moveTo>
                  <a:cubicBezTo>
                    <a:pt x="19" y="1"/>
                    <a:pt x="11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11" y="4"/>
                    <a:pt x="19" y="5"/>
                    <a:pt x="27" y="5"/>
                  </a:cubicBezTo>
                  <a:cubicBezTo>
                    <a:pt x="30" y="5"/>
                    <a:pt x="30" y="1"/>
                    <a:pt x="27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13" name="Freeform 56"/>
            <p:cNvSpPr/>
            <p:nvPr/>
          </p:nvSpPr>
          <p:spPr bwMode="auto">
            <a:xfrm>
              <a:off x="2414" y="4097"/>
              <a:ext cx="103" cy="30"/>
            </a:xfrm>
            <a:custGeom>
              <a:avLst/>
              <a:gdLst>
                <a:gd name="T0" fmla="*/ 24 w 29"/>
                <a:gd name="T1" fmla="*/ 1 h 10"/>
                <a:gd name="T2" fmla="*/ 4 w 29"/>
                <a:gd name="T3" fmla="*/ 3 h 10"/>
                <a:gd name="T4" fmla="*/ 2 w 29"/>
                <a:gd name="T5" fmla="*/ 7 h 10"/>
                <a:gd name="T6" fmla="*/ 26 w 29"/>
                <a:gd name="T7" fmla="*/ 5 h 10"/>
                <a:gd name="T8" fmla="*/ 24 w 29"/>
                <a:gd name="T9" fmla="*/ 1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0">
                  <a:moveTo>
                    <a:pt x="24" y="1"/>
                  </a:moveTo>
                  <a:cubicBezTo>
                    <a:pt x="18" y="2"/>
                    <a:pt x="10" y="5"/>
                    <a:pt x="4" y="3"/>
                  </a:cubicBezTo>
                  <a:cubicBezTo>
                    <a:pt x="1" y="2"/>
                    <a:pt x="0" y="6"/>
                    <a:pt x="2" y="7"/>
                  </a:cubicBezTo>
                  <a:cubicBezTo>
                    <a:pt x="10" y="10"/>
                    <a:pt x="18" y="6"/>
                    <a:pt x="26" y="5"/>
                  </a:cubicBezTo>
                  <a:cubicBezTo>
                    <a:pt x="29" y="5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14" name="Freeform 57"/>
            <p:cNvSpPr/>
            <p:nvPr/>
          </p:nvSpPr>
          <p:spPr bwMode="auto">
            <a:xfrm>
              <a:off x="2534" y="4097"/>
              <a:ext cx="120" cy="21"/>
            </a:xfrm>
            <a:custGeom>
              <a:avLst/>
              <a:gdLst>
                <a:gd name="T0" fmla="*/ 31 w 34"/>
                <a:gd name="T1" fmla="*/ 2 h 7"/>
                <a:gd name="T2" fmla="*/ 3 w 34"/>
                <a:gd name="T3" fmla="*/ 2 h 7"/>
                <a:gd name="T4" fmla="*/ 3 w 34"/>
                <a:gd name="T5" fmla="*/ 6 h 7"/>
                <a:gd name="T6" fmla="*/ 29 w 34"/>
                <a:gd name="T7" fmla="*/ 6 h 7"/>
                <a:gd name="T8" fmla="*/ 31 w 34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7">
                  <a:moveTo>
                    <a:pt x="31" y="2"/>
                  </a:moveTo>
                  <a:cubicBezTo>
                    <a:pt x="21" y="0"/>
                    <a:pt x="12" y="0"/>
                    <a:pt x="3" y="2"/>
                  </a:cubicBezTo>
                  <a:cubicBezTo>
                    <a:pt x="0" y="2"/>
                    <a:pt x="0" y="7"/>
                    <a:pt x="3" y="6"/>
                  </a:cubicBezTo>
                  <a:cubicBezTo>
                    <a:pt x="12" y="5"/>
                    <a:pt x="21" y="4"/>
                    <a:pt x="29" y="6"/>
                  </a:cubicBezTo>
                  <a:cubicBezTo>
                    <a:pt x="32" y="7"/>
                    <a:pt x="34" y="2"/>
                    <a:pt x="31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15" name="Freeform 58"/>
            <p:cNvSpPr/>
            <p:nvPr/>
          </p:nvSpPr>
          <p:spPr bwMode="auto">
            <a:xfrm>
              <a:off x="2682" y="4103"/>
              <a:ext cx="110" cy="21"/>
            </a:xfrm>
            <a:custGeom>
              <a:avLst/>
              <a:gdLst>
                <a:gd name="T0" fmla="*/ 26 w 31"/>
                <a:gd name="T1" fmla="*/ 1 h 7"/>
                <a:gd name="T2" fmla="*/ 4 w 31"/>
                <a:gd name="T3" fmla="*/ 1 h 7"/>
                <a:gd name="T4" fmla="*/ 3 w 31"/>
                <a:gd name="T5" fmla="*/ 5 h 7"/>
                <a:gd name="T6" fmla="*/ 28 w 31"/>
                <a:gd name="T7" fmla="*/ 5 h 7"/>
                <a:gd name="T8" fmla="*/ 26 w 31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6" y="1"/>
                  </a:moveTo>
                  <a:cubicBezTo>
                    <a:pt x="19" y="2"/>
                    <a:pt x="12" y="3"/>
                    <a:pt x="4" y="1"/>
                  </a:cubicBezTo>
                  <a:cubicBezTo>
                    <a:pt x="2" y="0"/>
                    <a:pt x="0" y="4"/>
                    <a:pt x="3" y="5"/>
                  </a:cubicBezTo>
                  <a:cubicBezTo>
                    <a:pt x="11" y="7"/>
                    <a:pt x="20" y="6"/>
                    <a:pt x="28" y="5"/>
                  </a:cubicBezTo>
                  <a:cubicBezTo>
                    <a:pt x="31" y="5"/>
                    <a:pt x="29" y="0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16" name="Freeform 59"/>
            <p:cNvSpPr/>
            <p:nvPr/>
          </p:nvSpPr>
          <p:spPr bwMode="auto">
            <a:xfrm>
              <a:off x="2848" y="4094"/>
              <a:ext cx="102" cy="24"/>
            </a:xfrm>
            <a:custGeom>
              <a:avLst/>
              <a:gdLst>
                <a:gd name="T0" fmla="*/ 26 w 29"/>
                <a:gd name="T1" fmla="*/ 3 h 8"/>
                <a:gd name="T2" fmla="*/ 3 w 29"/>
                <a:gd name="T3" fmla="*/ 3 h 8"/>
                <a:gd name="T4" fmla="*/ 3 w 29"/>
                <a:gd name="T5" fmla="*/ 7 h 8"/>
                <a:gd name="T6" fmla="*/ 25 w 29"/>
                <a:gd name="T7" fmla="*/ 7 h 8"/>
                <a:gd name="T8" fmla="*/ 26 w 29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8">
                  <a:moveTo>
                    <a:pt x="26" y="3"/>
                  </a:moveTo>
                  <a:cubicBezTo>
                    <a:pt x="18" y="0"/>
                    <a:pt x="11" y="2"/>
                    <a:pt x="3" y="3"/>
                  </a:cubicBezTo>
                  <a:cubicBezTo>
                    <a:pt x="0" y="3"/>
                    <a:pt x="0" y="7"/>
                    <a:pt x="3" y="7"/>
                  </a:cubicBezTo>
                  <a:cubicBezTo>
                    <a:pt x="11" y="7"/>
                    <a:pt x="18" y="4"/>
                    <a:pt x="25" y="7"/>
                  </a:cubicBezTo>
                  <a:cubicBezTo>
                    <a:pt x="28" y="8"/>
                    <a:pt x="29" y="4"/>
                    <a:pt x="26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17" name="Freeform 60"/>
            <p:cNvSpPr/>
            <p:nvPr/>
          </p:nvSpPr>
          <p:spPr bwMode="auto">
            <a:xfrm>
              <a:off x="2993" y="4103"/>
              <a:ext cx="81" cy="12"/>
            </a:xfrm>
            <a:custGeom>
              <a:avLst/>
              <a:gdLst>
                <a:gd name="T0" fmla="*/ 20 w 23"/>
                <a:gd name="T1" fmla="*/ 0 h 4"/>
                <a:gd name="T2" fmla="*/ 3 w 23"/>
                <a:gd name="T3" fmla="*/ 0 h 4"/>
                <a:gd name="T4" fmla="*/ 3 w 23"/>
                <a:gd name="T5" fmla="*/ 4 h 4"/>
                <a:gd name="T6" fmla="*/ 20 w 23"/>
                <a:gd name="T7" fmla="*/ 4 h 4"/>
                <a:gd name="T8" fmla="*/ 20 w 23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4">
                  <a:moveTo>
                    <a:pt x="20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3" y="4"/>
                    <a:pt x="23" y="0"/>
                    <a:pt x="20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18" name="Freeform 61"/>
            <p:cNvSpPr/>
            <p:nvPr/>
          </p:nvSpPr>
          <p:spPr bwMode="auto">
            <a:xfrm>
              <a:off x="3155" y="4100"/>
              <a:ext cx="88" cy="24"/>
            </a:xfrm>
            <a:custGeom>
              <a:avLst/>
              <a:gdLst>
                <a:gd name="T0" fmla="*/ 22 w 25"/>
                <a:gd name="T1" fmla="*/ 3 h 8"/>
                <a:gd name="T2" fmla="*/ 3 w 25"/>
                <a:gd name="T3" fmla="*/ 3 h 8"/>
                <a:gd name="T4" fmla="*/ 5 w 25"/>
                <a:gd name="T5" fmla="*/ 7 h 8"/>
                <a:gd name="T6" fmla="*/ 21 w 25"/>
                <a:gd name="T7" fmla="*/ 7 h 8"/>
                <a:gd name="T8" fmla="*/ 22 w 25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8">
                  <a:moveTo>
                    <a:pt x="22" y="3"/>
                  </a:moveTo>
                  <a:cubicBezTo>
                    <a:pt x="16" y="2"/>
                    <a:pt x="9" y="0"/>
                    <a:pt x="3" y="3"/>
                  </a:cubicBezTo>
                  <a:cubicBezTo>
                    <a:pt x="0" y="4"/>
                    <a:pt x="2" y="8"/>
                    <a:pt x="5" y="7"/>
                  </a:cubicBezTo>
                  <a:cubicBezTo>
                    <a:pt x="10" y="5"/>
                    <a:pt x="16" y="6"/>
                    <a:pt x="21" y="7"/>
                  </a:cubicBezTo>
                  <a:cubicBezTo>
                    <a:pt x="24" y="8"/>
                    <a:pt x="25" y="3"/>
                    <a:pt x="2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19" name="Freeform 62"/>
            <p:cNvSpPr/>
            <p:nvPr/>
          </p:nvSpPr>
          <p:spPr bwMode="auto">
            <a:xfrm>
              <a:off x="3300" y="4106"/>
              <a:ext cx="109" cy="18"/>
            </a:xfrm>
            <a:custGeom>
              <a:avLst/>
              <a:gdLst>
                <a:gd name="T0" fmla="*/ 28 w 31"/>
                <a:gd name="T1" fmla="*/ 0 h 6"/>
                <a:gd name="T2" fmla="*/ 3 w 31"/>
                <a:gd name="T3" fmla="*/ 1 h 6"/>
                <a:gd name="T4" fmla="*/ 3 w 31"/>
                <a:gd name="T5" fmla="*/ 5 h 6"/>
                <a:gd name="T6" fmla="*/ 28 w 31"/>
                <a:gd name="T7" fmla="*/ 4 h 6"/>
                <a:gd name="T8" fmla="*/ 28 w 3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">
                  <a:moveTo>
                    <a:pt x="28" y="0"/>
                  </a:moveTo>
                  <a:cubicBezTo>
                    <a:pt x="20" y="0"/>
                    <a:pt x="11" y="0"/>
                    <a:pt x="3" y="1"/>
                  </a:cubicBezTo>
                  <a:cubicBezTo>
                    <a:pt x="0" y="1"/>
                    <a:pt x="0" y="6"/>
                    <a:pt x="3" y="5"/>
                  </a:cubicBezTo>
                  <a:cubicBezTo>
                    <a:pt x="11" y="4"/>
                    <a:pt x="20" y="4"/>
                    <a:pt x="28" y="4"/>
                  </a:cubicBezTo>
                  <a:cubicBezTo>
                    <a:pt x="31" y="4"/>
                    <a:pt x="31" y="0"/>
                    <a:pt x="28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20" name="Freeform 63"/>
            <p:cNvSpPr/>
            <p:nvPr/>
          </p:nvSpPr>
          <p:spPr bwMode="auto">
            <a:xfrm>
              <a:off x="3434" y="4100"/>
              <a:ext cx="99" cy="24"/>
            </a:xfrm>
            <a:custGeom>
              <a:avLst/>
              <a:gdLst>
                <a:gd name="T0" fmla="*/ 24 w 28"/>
                <a:gd name="T1" fmla="*/ 1 h 8"/>
                <a:gd name="T2" fmla="*/ 4 w 28"/>
                <a:gd name="T3" fmla="*/ 2 h 8"/>
                <a:gd name="T4" fmla="*/ 3 w 28"/>
                <a:gd name="T5" fmla="*/ 6 h 8"/>
                <a:gd name="T6" fmla="*/ 26 w 28"/>
                <a:gd name="T7" fmla="*/ 5 h 8"/>
                <a:gd name="T8" fmla="*/ 24 w 28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24" y="1"/>
                  </a:moveTo>
                  <a:cubicBezTo>
                    <a:pt x="18" y="2"/>
                    <a:pt x="11" y="4"/>
                    <a:pt x="4" y="2"/>
                  </a:cubicBezTo>
                  <a:cubicBezTo>
                    <a:pt x="2" y="1"/>
                    <a:pt x="0" y="5"/>
                    <a:pt x="3" y="6"/>
                  </a:cubicBezTo>
                  <a:cubicBezTo>
                    <a:pt x="11" y="8"/>
                    <a:pt x="18" y="6"/>
                    <a:pt x="26" y="5"/>
                  </a:cubicBezTo>
                  <a:cubicBezTo>
                    <a:pt x="28" y="5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21" name="Freeform 64"/>
            <p:cNvSpPr/>
            <p:nvPr/>
          </p:nvSpPr>
          <p:spPr bwMode="auto">
            <a:xfrm>
              <a:off x="3564" y="4097"/>
              <a:ext cx="103" cy="21"/>
            </a:xfrm>
            <a:custGeom>
              <a:avLst/>
              <a:gdLst>
                <a:gd name="T0" fmla="*/ 26 w 29"/>
                <a:gd name="T1" fmla="*/ 3 h 7"/>
                <a:gd name="T2" fmla="*/ 4 w 29"/>
                <a:gd name="T3" fmla="*/ 1 h 7"/>
                <a:gd name="T4" fmla="*/ 3 w 29"/>
                <a:gd name="T5" fmla="*/ 5 h 7"/>
                <a:gd name="T6" fmla="*/ 26 w 29"/>
                <a:gd name="T7" fmla="*/ 7 h 7"/>
                <a:gd name="T8" fmla="*/ 26 w 29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7">
                  <a:moveTo>
                    <a:pt x="26" y="3"/>
                  </a:moveTo>
                  <a:cubicBezTo>
                    <a:pt x="19" y="3"/>
                    <a:pt x="11" y="3"/>
                    <a:pt x="4" y="1"/>
                  </a:cubicBezTo>
                  <a:cubicBezTo>
                    <a:pt x="2" y="0"/>
                    <a:pt x="0" y="4"/>
                    <a:pt x="3" y="5"/>
                  </a:cubicBezTo>
                  <a:cubicBezTo>
                    <a:pt x="10" y="7"/>
                    <a:pt x="19" y="7"/>
                    <a:pt x="26" y="7"/>
                  </a:cubicBezTo>
                  <a:cubicBezTo>
                    <a:pt x="29" y="7"/>
                    <a:pt x="29" y="3"/>
                    <a:pt x="26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22" name="Freeform 65"/>
            <p:cNvSpPr/>
            <p:nvPr/>
          </p:nvSpPr>
          <p:spPr bwMode="auto">
            <a:xfrm>
              <a:off x="3698" y="4094"/>
              <a:ext cx="106" cy="18"/>
            </a:xfrm>
            <a:custGeom>
              <a:avLst/>
              <a:gdLst>
                <a:gd name="T0" fmla="*/ 27 w 30"/>
                <a:gd name="T1" fmla="*/ 1 h 6"/>
                <a:gd name="T2" fmla="*/ 3 w 30"/>
                <a:gd name="T3" fmla="*/ 2 h 6"/>
                <a:gd name="T4" fmla="*/ 3 w 30"/>
                <a:gd name="T5" fmla="*/ 6 h 6"/>
                <a:gd name="T6" fmla="*/ 27 w 30"/>
                <a:gd name="T7" fmla="*/ 5 h 6"/>
                <a:gd name="T8" fmla="*/ 27 w 30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27" y="1"/>
                  </a:moveTo>
                  <a:cubicBezTo>
                    <a:pt x="19" y="1"/>
                    <a:pt x="11" y="1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9" y="5"/>
                    <a:pt x="27" y="5"/>
                  </a:cubicBezTo>
                  <a:cubicBezTo>
                    <a:pt x="30" y="5"/>
                    <a:pt x="30" y="0"/>
                    <a:pt x="27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23" name="Freeform 66"/>
            <p:cNvSpPr/>
            <p:nvPr/>
          </p:nvSpPr>
          <p:spPr bwMode="auto">
            <a:xfrm>
              <a:off x="3846" y="4103"/>
              <a:ext cx="85" cy="18"/>
            </a:xfrm>
            <a:custGeom>
              <a:avLst/>
              <a:gdLst>
                <a:gd name="T0" fmla="*/ 21 w 24"/>
                <a:gd name="T1" fmla="*/ 1 h 6"/>
                <a:gd name="T2" fmla="*/ 3 w 24"/>
                <a:gd name="T3" fmla="*/ 0 h 6"/>
                <a:gd name="T4" fmla="*/ 3 w 24"/>
                <a:gd name="T5" fmla="*/ 4 h 6"/>
                <a:gd name="T6" fmla="*/ 20 w 24"/>
                <a:gd name="T7" fmla="*/ 5 h 6"/>
                <a:gd name="T8" fmla="*/ 21 w 24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21" y="1"/>
                  </a:moveTo>
                  <a:cubicBezTo>
                    <a:pt x="15" y="0"/>
                    <a:pt x="9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9" y="4"/>
                    <a:pt x="14" y="4"/>
                    <a:pt x="20" y="5"/>
                  </a:cubicBezTo>
                  <a:cubicBezTo>
                    <a:pt x="23" y="6"/>
                    <a:pt x="24" y="1"/>
                    <a:pt x="21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24" name="Freeform 67"/>
            <p:cNvSpPr/>
            <p:nvPr/>
          </p:nvSpPr>
          <p:spPr bwMode="auto">
            <a:xfrm>
              <a:off x="3977" y="4094"/>
              <a:ext cx="109" cy="24"/>
            </a:xfrm>
            <a:custGeom>
              <a:avLst/>
              <a:gdLst>
                <a:gd name="T0" fmla="*/ 28 w 31"/>
                <a:gd name="T1" fmla="*/ 2 h 8"/>
                <a:gd name="T2" fmla="*/ 3 w 31"/>
                <a:gd name="T3" fmla="*/ 3 h 8"/>
                <a:gd name="T4" fmla="*/ 4 w 31"/>
                <a:gd name="T5" fmla="*/ 7 h 8"/>
                <a:gd name="T6" fmla="*/ 28 w 31"/>
                <a:gd name="T7" fmla="*/ 6 h 8"/>
                <a:gd name="T8" fmla="*/ 28 w 31"/>
                <a:gd name="T9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8">
                  <a:moveTo>
                    <a:pt x="28" y="2"/>
                  </a:moveTo>
                  <a:cubicBezTo>
                    <a:pt x="20" y="2"/>
                    <a:pt x="11" y="0"/>
                    <a:pt x="3" y="3"/>
                  </a:cubicBezTo>
                  <a:cubicBezTo>
                    <a:pt x="0" y="4"/>
                    <a:pt x="2" y="8"/>
                    <a:pt x="4" y="7"/>
                  </a:cubicBezTo>
                  <a:cubicBezTo>
                    <a:pt x="12" y="5"/>
                    <a:pt x="20" y="6"/>
                    <a:pt x="28" y="6"/>
                  </a:cubicBezTo>
                  <a:cubicBezTo>
                    <a:pt x="31" y="6"/>
                    <a:pt x="31" y="2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25" name="Freeform 68"/>
            <p:cNvSpPr/>
            <p:nvPr/>
          </p:nvSpPr>
          <p:spPr bwMode="auto">
            <a:xfrm>
              <a:off x="4129" y="4092"/>
              <a:ext cx="102" cy="17"/>
            </a:xfrm>
            <a:custGeom>
              <a:avLst/>
              <a:gdLst>
                <a:gd name="T0" fmla="*/ 25 w 29"/>
                <a:gd name="T1" fmla="*/ 1 h 6"/>
                <a:gd name="T2" fmla="*/ 3 w 29"/>
                <a:gd name="T3" fmla="*/ 2 h 6"/>
                <a:gd name="T4" fmla="*/ 3 w 29"/>
                <a:gd name="T5" fmla="*/ 6 h 6"/>
                <a:gd name="T6" fmla="*/ 26 w 29"/>
                <a:gd name="T7" fmla="*/ 5 h 6"/>
                <a:gd name="T8" fmla="*/ 25 w 29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5" y="1"/>
                  </a:moveTo>
                  <a:cubicBezTo>
                    <a:pt x="17" y="2"/>
                    <a:pt x="10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8" y="6"/>
                    <a:pt x="26" y="5"/>
                  </a:cubicBezTo>
                  <a:cubicBezTo>
                    <a:pt x="29" y="4"/>
                    <a:pt x="27" y="0"/>
                    <a:pt x="25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26" name="Freeform 69"/>
            <p:cNvSpPr/>
            <p:nvPr/>
          </p:nvSpPr>
          <p:spPr bwMode="auto">
            <a:xfrm>
              <a:off x="4273" y="4103"/>
              <a:ext cx="110" cy="21"/>
            </a:xfrm>
            <a:custGeom>
              <a:avLst/>
              <a:gdLst>
                <a:gd name="T0" fmla="*/ 28 w 31"/>
                <a:gd name="T1" fmla="*/ 2 h 7"/>
                <a:gd name="T2" fmla="*/ 3 w 31"/>
                <a:gd name="T3" fmla="*/ 2 h 7"/>
                <a:gd name="T4" fmla="*/ 3 w 31"/>
                <a:gd name="T5" fmla="*/ 6 h 7"/>
                <a:gd name="T6" fmla="*/ 27 w 31"/>
                <a:gd name="T7" fmla="*/ 6 h 7"/>
                <a:gd name="T8" fmla="*/ 28 w 31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8" y="2"/>
                  </a:moveTo>
                  <a:cubicBezTo>
                    <a:pt x="20" y="0"/>
                    <a:pt x="11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9" y="4"/>
                    <a:pt x="27" y="6"/>
                  </a:cubicBezTo>
                  <a:cubicBezTo>
                    <a:pt x="30" y="7"/>
                    <a:pt x="31" y="3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27" name="Freeform 70"/>
            <p:cNvSpPr/>
            <p:nvPr/>
          </p:nvSpPr>
          <p:spPr bwMode="auto">
            <a:xfrm>
              <a:off x="4432" y="4097"/>
              <a:ext cx="95" cy="24"/>
            </a:xfrm>
            <a:custGeom>
              <a:avLst/>
              <a:gdLst>
                <a:gd name="T0" fmla="*/ 23 w 27"/>
                <a:gd name="T1" fmla="*/ 1 h 8"/>
                <a:gd name="T2" fmla="*/ 4 w 27"/>
                <a:gd name="T3" fmla="*/ 2 h 8"/>
                <a:gd name="T4" fmla="*/ 3 w 27"/>
                <a:gd name="T5" fmla="*/ 6 h 8"/>
                <a:gd name="T6" fmla="*/ 24 w 27"/>
                <a:gd name="T7" fmla="*/ 5 h 8"/>
                <a:gd name="T8" fmla="*/ 23 w 27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8">
                  <a:moveTo>
                    <a:pt x="23" y="1"/>
                  </a:moveTo>
                  <a:cubicBezTo>
                    <a:pt x="17" y="2"/>
                    <a:pt x="10" y="3"/>
                    <a:pt x="4" y="2"/>
                  </a:cubicBezTo>
                  <a:cubicBezTo>
                    <a:pt x="1" y="1"/>
                    <a:pt x="0" y="6"/>
                    <a:pt x="3" y="6"/>
                  </a:cubicBezTo>
                  <a:cubicBezTo>
                    <a:pt x="10" y="8"/>
                    <a:pt x="17" y="6"/>
                    <a:pt x="24" y="5"/>
                  </a:cubicBezTo>
                  <a:cubicBezTo>
                    <a:pt x="27" y="5"/>
                    <a:pt x="26" y="0"/>
                    <a:pt x="23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28" name="Freeform 71"/>
            <p:cNvSpPr/>
            <p:nvPr/>
          </p:nvSpPr>
          <p:spPr bwMode="auto">
            <a:xfrm>
              <a:off x="4580" y="4094"/>
              <a:ext cx="120" cy="27"/>
            </a:xfrm>
            <a:custGeom>
              <a:avLst/>
              <a:gdLst>
                <a:gd name="T0" fmla="*/ 31 w 34"/>
                <a:gd name="T1" fmla="*/ 1 h 9"/>
                <a:gd name="T2" fmla="*/ 18 w 34"/>
                <a:gd name="T3" fmla="*/ 2 h 9"/>
                <a:gd name="T4" fmla="*/ 5 w 34"/>
                <a:gd name="T5" fmla="*/ 1 h 9"/>
                <a:gd name="T6" fmla="*/ 2 w 34"/>
                <a:gd name="T7" fmla="*/ 5 h 9"/>
                <a:gd name="T8" fmla="*/ 31 w 34"/>
                <a:gd name="T9" fmla="*/ 5 h 9"/>
                <a:gd name="T10" fmla="*/ 31 w 34"/>
                <a:gd name="T11" fmla="*/ 1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" h="9">
                  <a:moveTo>
                    <a:pt x="31" y="1"/>
                  </a:moveTo>
                  <a:cubicBezTo>
                    <a:pt x="27" y="1"/>
                    <a:pt x="22" y="1"/>
                    <a:pt x="18" y="2"/>
                  </a:cubicBezTo>
                  <a:cubicBezTo>
                    <a:pt x="14" y="2"/>
                    <a:pt x="9" y="3"/>
                    <a:pt x="5" y="1"/>
                  </a:cubicBezTo>
                  <a:cubicBezTo>
                    <a:pt x="2" y="0"/>
                    <a:pt x="0" y="3"/>
                    <a:pt x="2" y="5"/>
                  </a:cubicBezTo>
                  <a:cubicBezTo>
                    <a:pt x="11" y="9"/>
                    <a:pt x="22" y="5"/>
                    <a:pt x="31" y="5"/>
                  </a:cubicBezTo>
                  <a:cubicBezTo>
                    <a:pt x="34" y="5"/>
                    <a:pt x="34" y="0"/>
                    <a:pt x="31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29" name="Freeform 72"/>
            <p:cNvSpPr/>
            <p:nvPr/>
          </p:nvSpPr>
          <p:spPr bwMode="auto">
            <a:xfrm>
              <a:off x="4735" y="4092"/>
              <a:ext cx="110" cy="20"/>
            </a:xfrm>
            <a:custGeom>
              <a:avLst/>
              <a:gdLst>
                <a:gd name="T0" fmla="*/ 28 w 31"/>
                <a:gd name="T1" fmla="*/ 2 h 7"/>
                <a:gd name="T2" fmla="*/ 3 w 31"/>
                <a:gd name="T3" fmla="*/ 3 h 7"/>
                <a:gd name="T4" fmla="*/ 5 w 31"/>
                <a:gd name="T5" fmla="*/ 7 h 7"/>
                <a:gd name="T6" fmla="*/ 27 w 31"/>
                <a:gd name="T7" fmla="*/ 6 h 7"/>
                <a:gd name="T8" fmla="*/ 28 w 31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8" y="2"/>
                  </a:moveTo>
                  <a:cubicBezTo>
                    <a:pt x="20" y="0"/>
                    <a:pt x="11" y="1"/>
                    <a:pt x="3" y="3"/>
                  </a:cubicBezTo>
                  <a:cubicBezTo>
                    <a:pt x="0" y="3"/>
                    <a:pt x="2" y="7"/>
                    <a:pt x="5" y="7"/>
                  </a:cubicBezTo>
                  <a:cubicBezTo>
                    <a:pt x="12" y="6"/>
                    <a:pt x="19" y="4"/>
                    <a:pt x="27" y="6"/>
                  </a:cubicBezTo>
                  <a:cubicBezTo>
                    <a:pt x="29" y="7"/>
                    <a:pt x="31" y="2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30" name="Freeform 73"/>
            <p:cNvSpPr/>
            <p:nvPr/>
          </p:nvSpPr>
          <p:spPr bwMode="auto">
            <a:xfrm>
              <a:off x="4912" y="4097"/>
              <a:ext cx="84" cy="18"/>
            </a:xfrm>
            <a:custGeom>
              <a:avLst/>
              <a:gdLst>
                <a:gd name="T0" fmla="*/ 21 w 24"/>
                <a:gd name="T1" fmla="*/ 1 h 6"/>
                <a:gd name="T2" fmla="*/ 4 w 24"/>
                <a:gd name="T3" fmla="*/ 1 h 6"/>
                <a:gd name="T4" fmla="*/ 3 w 24"/>
                <a:gd name="T5" fmla="*/ 5 h 6"/>
                <a:gd name="T6" fmla="*/ 21 w 24"/>
                <a:gd name="T7" fmla="*/ 5 h 6"/>
                <a:gd name="T8" fmla="*/ 21 w 24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21" y="1"/>
                  </a:moveTo>
                  <a:cubicBezTo>
                    <a:pt x="16" y="1"/>
                    <a:pt x="10" y="2"/>
                    <a:pt x="4" y="1"/>
                  </a:cubicBezTo>
                  <a:cubicBezTo>
                    <a:pt x="1" y="0"/>
                    <a:pt x="0" y="5"/>
                    <a:pt x="3" y="5"/>
                  </a:cubicBezTo>
                  <a:cubicBezTo>
                    <a:pt x="9" y="6"/>
                    <a:pt x="15" y="5"/>
                    <a:pt x="21" y="5"/>
                  </a:cubicBezTo>
                  <a:cubicBezTo>
                    <a:pt x="24" y="5"/>
                    <a:pt x="24" y="1"/>
                    <a:pt x="21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31" name="Freeform 74"/>
            <p:cNvSpPr/>
            <p:nvPr/>
          </p:nvSpPr>
          <p:spPr bwMode="auto">
            <a:xfrm>
              <a:off x="5060" y="4100"/>
              <a:ext cx="92" cy="18"/>
            </a:xfrm>
            <a:custGeom>
              <a:avLst/>
              <a:gdLst>
                <a:gd name="T0" fmla="*/ 23 w 26"/>
                <a:gd name="T1" fmla="*/ 1 h 6"/>
                <a:gd name="T2" fmla="*/ 3 w 26"/>
                <a:gd name="T3" fmla="*/ 0 h 6"/>
                <a:gd name="T4" fmla="*/ 3 w 26"/>
                <a:gd name="T5" fmla="*/ 4 h 6"/>
                <a:gd name="T6" fmla="*/ 22 w 26"/>
                <a:gd name="T7" fmla="*/ 5 h 6"/>
                <a:gd name="T8" fmla="*/ 23 w 26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23" y="1"/>
                  </a:moveTo>
                  <a:cubicBezTo>
                    <a:pt x="16" y="0"/>
                    <a:pt x="9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9" y="4"/>
                    <a:pt x="16" y="4"/>
                    <a:pt x="22" y="5"/>
                  </a:cubicBezTo>
                  <a:cubicBezTo>
                    <a:pt x="25" y="6"/>
                    <a:pt x="26" y="1"/>
                    <a:pt x="23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32" name="Freeform 75"/>
            <p:cNvSpPr/>
            <p:nvPr/>
          </p:nvSpPr>
          <p:spPr bwMode="auto">
            <a:xfrm>
              <a:off x="5190" y="4094"/>
              <a:ext cx="103" cy="18"/>
            </a:xfrm>
            <a:custGeom>
              <a:avLst/>
              <a:gdLst>
                <a:gd name="T0" fmla="*/ 26 w 29"/>
                <a:gd name="T1" fmla="*/ 1 h 6"/>
                <a:gd name="T2" fmla="*/ 2 w 29"/>
                <a:gd name="T3" fmla="*/ 2 h 6"/>
                <a:gd name="T4" fmla="*/ 2 w 29"/>
                <a:gd name="T5" fmla="*/ 6 h 6"/>
                <a:gd name="T6" fmla="*/ 26 w 29"/>
                <a:gd name="T7" fmla="*/ 5 h 6"/>
                <a:gd name="T8" fmla="*/ 26 w 29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6" y="1"/>
                  </a:moveTo>
                  <a:cubicBezTo>
                    <a:pt x="18" y="2"/>
                    <a:pt x="10" y="2"/>
                    <a:pt x="2" y="2"/>
                  </a:cubicBezTo>
                  <a:cubicBezTo>
                    <a:pt x="0" y="2"/>
                    <a:pt x="0" y="6"/>
                    <a:pt x="2" y="6"/>
                  </a:cubicBezTo>
                  <a:cubicBezTo>
                    <a:pt x="10" y="6"/>
                    <a:pt x="18" y="6"/>
                    <a:pt x="26" y="5"/>
                  </a:cubicBezTo>
                  <a:cubicBezTo>
                    <a:pt x="29" y="5"/>
                    <a:pt x="29" y="0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33" name="Freeform 76"/>
            <p:cNvSpPr/>
            <p:nvPr/>
          </p:nvSpPr>
          <p:spPr bwMode="auto">
            <a:xfrm>
              <a:off x="5339" y="4092"/>
              <a:ext cx="116" cy="20"/>
            </a:xfrm>
            <a:custGeom>
              <a:avLst/>
              <a:gdLst>
                <a:gd name="T0" fmla="*/ 30 w 33"/>
                <a:gd name="T1" fmla="*/ 2 h 7"/>
                <a:gd name="T2" fmla="*/ 3 w 33"/>
                <a:gd name="T3" fmla="*/ 0 h 7"/>
                <a:gd name="T4" fmla="*/ 3 w 33"/>
                <a:gd name="T5" fmla="*/ 0 h 7"/>
                <a:gd name="T6" fmla="*/ 3 w 33"/>
                <a:gd name="T7" fmla="*/ 0 h 7"/>
                <a:gd name="T8" fmla="*/ 3 w 33"/>
                <a:gd name="T9" fmla="*/ 5 h 7"/>
                <a:gd name="T10" fmla="*/ 28 w 33"/>
                <a:gd name="T11" fmla="*/ 6 h 7"/>
                <a:gd name="T12" fmla="*/ 30 w 33"/>
                <a:gd name="T13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7">
                  <a:moveTo>
                    <a:pt x="30" y="2"/>
                  </a:moveTo>
                  <a:cubicBezTo>
                    <a:pt x="21" y="0"/>
                    <a:pt x="12" y="1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11" y="6"/>
                    <a:pt x="20" y="4"/>
                    <a:pt x="28" y="6"/>
                  </a:cubicBezTo>
                  <a:cubicBezTo>
                    <a:pt x="31" y="7"/>
                    <a:pt x="33" y="2"/>
                    <a:pt x="30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34" name="Freeform 77"/>
            <p:cNvSpPr/>
            <p:nvPr/>
          </p:nvSpPr>
          <p:spPr bwMode="auto">
            <a:xfrm>
              <a:off x="5480" y="4089"/>
              <a:ext cx="102" cy="14"/>
            </a:xfrm>
            <a:custGeom>
              <a:avLst/>
              <a:gdLst>
                <a:gd name="T0" fmla="*/ 26 w 29"/>
                <a:gd name="T1" fmla="*/ 0 h 5"/>
                <a:gd name="T2" fmla="*/ 3 w 29"/>
                <a:gd name="T3" fmla="*/ 0 h 5"/>
                <a:gd name="T4" fmla="*/ 3 w 29"/>
                <a:gd name="T5" fmla="*/ 5 h 5"/>
                <a:gd name="T6" fmla="*/ 26 w 29"/>
                <a:gd name="T7" fmla="*/ 5 h 5"/>
                <a:gd name="T8" fmla="*/ 26 w 29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5">
                  <a:moveTo>
                    <a:pt x="26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9" y="5"/>
                    <a:pt x="29" y="0"/>
                    <a:pt x="26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35" name="Freeform 78"/>
            <p:cNvSpPr/>
            <p:nvPr/>
          </p:nvSpPr>
          <p:spPr bwMode="auto">
            <a:xfrm>
              <a:off x="5600" y="4089"/>
              <a:ext cx="98" cy="23"/>
            </a:xfrm>
            <a:custGeom>
              <a:avLst/>
              <a:gdLst>
                <a:gd name="T0" fmla="*/ 24 w 28"/>
                <a:gd name="T1" fmla="*/ 2 h 8"/>
                <a:gd name="T2" fmla="*/ 4 w 28"/>
                <a:gd name="T3" fmla="*/ 0 h 8"/>
                <a:gd name="T4" fmla="*/ 3 w 28"/>
                <a:gd name="T5" fmla="*/ 5 h 8"/>
                <a:gd name="T6" fmla="*/ 25 w 28"/>
                <a:gd name="T7" fmla="*/ 6 h 8"/>
                <a:gd name="T8" fmla="*/ 24 w 28"/>
                <a:gd name="T9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24" y="2"/>
                  </a:moveTo>
                  <a:cubicBezTo>
                    <a:pt x="17" y="3"/>
                    <a:pt x="11" y="3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ubicBezTo>
                    <a:pt x="10" y="7"/>
                    <a:pt x="18" y="8"/>
                    <a:pt x="25" y="6"/>
                  </a:cubicBezTo>
                  <a:cubicBezTo>
                    <a:pt x="28" y="5"/>
                    <a:pt x="27" y="1"/>
                    <a:pt x="24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36" name="Freeform 79"/>
            <p:cNvSpPr/>
            <p:nvPr/>
          </p:nvSpPr>
          <p:spPr bwMode="auto">
            <a:xfrm>
              <a:off x="5727" y="4103"/>
              <a:ext cx="98" cy="18"/>
            </a:xfrm>
            <a:custGeom>
              <a:avLst/>
              <a:gdLst>
                <a:gd name="T0" fmla="*/ 26 w 28"/>
                <a:gd name="T1" fmla="*/ 1 h 6"/>
                <a:gd name="T2" fmla="*/ 3 w 28"/>
                <a:gd name="T3" fmla="*/ 0 h 6"/>
                <a:gd name="T4" fmla="*/ 3 w 28"/>
                <a:gd name="T5" fmla="*/ 4 h 6"/>
                <a:gd name="T6" fmla="*/ 26 w 28"/>
                <a:gd name="T7" fmla="*/ 5 h 6"/>
                <a:gd name="T8" fmla="*/ 26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6" y="1"/>
                  </a:moveTo>
                  <a:cubicBezTo>
                    <a:pt x="18" y="0"/>
                    <a:pt x="11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11" y="4"/>
                    <a:pt x="18" y="4"/>
                    <a:pt x="26" y="5"/>
                  </a:cubicBezTo>
                  <a:cubicBezTo>
                    <a:pt x="28" y="6"/>
                    <a:pt x="28" y="1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37" name="Freeform 80"/>
            <p:cNvSpPr/>
            <p:nvPr/>
          </p:nvSpPr>
          <p:spPr bwMode="auto">
            <a:xfrm>
              <a:off x="5850" y="4092"/>
              <a:ext cx="109" cy="20"/>
            </a:xfrm>
            <a:custGeom>
              <a:avLst/>
              <a:gdLst>
                <a:gd name="T0" fmla="*/ 27 w 31"/>
                <a:gd name="T1" fmla="*/ 1 h 7"/>
                <a:gd name="T2" fmla="*/ 3 w 31"/>
                <a:gd name="T3" fmla="*/ 3 h 7"/>
                <a:gd name="T4" fmla="*/ 3 w 31"/>
                <a:gd name="T5" fmla="*/ 7 h 7"/>
                <a:gd name="T6" fmla="*/ 28 w 31"/>
                <a:gd name="T7" fmla="*/ 5 h 7"/>
                <a:gd name="T8" fmla="*/ 27 w 31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7" y="1"/>
                  </a:moveTo>
                  <a:cubicBezTo>
                    <a:pt x="19" y="2"/>
                    <a:pt x="11" y="3"/>
                    <a:pt x="3" y="3"/>
                  </a:cubicBezTo>
                  <a:cubicBezTo>
                    <a:pt x="0" y="3"/>
                    <a:pt x="0" y="7"/>
                    <a:pt x="3" y="7"/>
                  </a:cubicBezTo>
                  <a:cubicBezTo>
                    <a:pt x="11" y="7"/>
                    <a:pt x="20" y="6"/>
                    <a:pt x="28" y="5"/>
                  </a:cubicBezTo>
                  <a:cubicBezTo>
                    <a:pt x="31" y="4"/>
                    <a:pt x="30" y="0"/>
                    <a:pt x="27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38" name="Freeform 81"/>
            <p:cNvSpPr/>
            <p:nvPr/>
          </p:nvSpPr>
          <p:spPr bwMode="auto">
            <a:xfrm>
              <a:off x="5988" y="4097"/>
              <a:ext cx="102" cy="18"/>
            </a:xfrm>
            <a:custGeom>
              <a:avLst/>
              <a:gdLst>
                <a:gd name="T0" fmla="*/ 26 w 29"/>
                <a:gd name="T1" fmla="*/ 2 h 6"/>
                <a:gd name="T2" fmla="*/ 3 w 29"/>
                <a:gd name="T3" fmla="*/ 1 h 6"/>
                <a:gd name="T4" fmla="*/ 3 w 29"/>
                <a:gd name="T5" fmla="*/ 5 h 6"/>
                <a:gd name="T6" fmla="*/ 26 w 29"/>
                <a:gd name="T7" fmla="*/ 6 h 6"/>
                <a:gd name="T8" fmla="*/ 26 w 29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6" y="2"/>
                  </a:moveTo>
                  <a:cubicBezTo>
                    <a:pt x="19" y="1"/>
                    <a:pt x="11" y="0"/>
                    <a:pt x="3" y="1"/>
                  </a:cubicBezTo>
                  <a:cubicBezTo>
                    <a:pt x="0" y="1"/>
                    <a:pt x="0" y="5"/>
                    <a:pt x="3" y="5"/>
                  </a:cubicBezTo>
                  <a:cubicBezTo>
                    <a:pt x="11" y="4"/>
                    <a:pt x="19" y="6"/>
                    <a:pt x="26" y="6"/>
                  </a:cubicBezTo>
                  <a:cubicBezTo>
                    <a:pt x="29" y="6"/>
                    <a:pt x="29" y="2"/>
                    <a:pt x="26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39" name="Freeform 82"/>
            <p:cNvSpPr/>
            <p:nvPr/>
          </p:nvSpPr>
          <p:spPr bwMode="auto">
            <a:xfrm>
              <a:off x="6136" y="4100"/>
              <a:ext cx="102" cy="18"/>
            </a:xfrm>
            <a:custGeom>
              <a:avLst/>
              <a:gdLst>
                <a:gd name="T0" fmla="*/ 27 w 29"/>
                <a:gd name="T1" fmla="*/ 0 h 6"/>
                <a:gd name="T2" fmla="*/ 3 w 29"/>
                <a:gd name="T3" fmla="*/ 1 h 6"/>
                <a:gd name="T4" fmla="*/ 3 w 29"/>
                <a:gd name="T5" fmla="*/ 5 h 6"/>
                <a:gd name="T6" fmla="*/ 27 w 29"/>
                <a:gd name="T7" fmla="*/ 4 h 6"/>
                <a:gd name="T8" fmla="*/ 27 w 29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7" y="0"/>
                  </a:moveTo>
                  <a:cubicBezTo>
                    <a:pt x="19" y="0"/>
                    <a:pt x="11" y="0"/>
                    <a:pt x="3" y="1"/>
                  </a:cubicBezTo>
                  <a:cubicBezTo>
                    <a:pt x="0" y="1"/>
                    <a:pt x="0" y="6"/>
                    <a:pt x="3" y="5"/>
                  </a:cubicBezTo>
                  <a:cubicBezTo>
                    <a:pt x="11" y="4"/>
                    <a:pt x="19" y="4"/>
                    <a:pt x="27" y="4"/>
                  </a:cubicBezTo>
                  <a:cubicBezTo>
                    <a:pt x="29" y="4"/>
                    <a:pt x="29" y="0"/>
                    <a:pt x="27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40" name="Freeform 83"/>
            <p:cNvSpPr/>
            <p:nvPr/>
          </p:nvSpPr>
          <p:spPr bwMode="auto">
            <a:xfrm>
              <a:off x="6298" y="4100"/>
              <a:ext cx="92" cy="18"/>
            </a:xfrm>
            <a:custGeom>
              <a:avLst/>
              <a:gdLst>
                <a:gd name="T0" fmla="*/ 23 w 26"/>
                <a:gd name="T1" fmla="*/ 2 h 6"/>
                <a:gd name="T2" fmla="*/ 4 w 26"/>
                <a:gd name="T3" fmla="*/ 1 h 6"/>
                <a:gd name="T4" fmla="*/ 3 w 26"/>
                <a:gd name="T5" fmla="*/ 5 h 6"/>
                <a:gd name="T6" fmla="*/ 23 w 26"/>
                <a:gd name="T7" fmla="*/ 6 h 6"/>
                <a:gd name="T8" fmla="*/ 23 w 26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23" y="2"/>
                  </a:moveTo>
                  <a:cubicBezTo>
                    <a:pt x="17" y="2"/>
                    <a:pt x="10" y="2"/>
                    <a:pt x="4" y="1"/>
                  </a:cubicBezTo>
                  <a:cubicBezTo>
                    <a:pt x="1" y="0"/>
                    <a:pt x="0" y="5"/>
                    <a:pt x="3" y="5"/>
                  </a:cubicBezTo>
                  <a:cubicBezTo>
                    <a:pt x="10" y="6"/>
                    <a:pt x="16" y="6"/>
                    <a:pt x="23" y="6"/>
                  </a:cubicBezTo>
                  <a:cubicBezTo>
                    <a:pt x="26" y="6"/>
                    <a:pt x="26" y="2"/>
                    <a:pt x="23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41" name="Freeform 84"/>
            <p:cNvSpPr/>
            <p:nvPr/>
          </p:nvSpPr>
          <p:spPr bwMode="auto">
            <a:xfrm>
              <a:off x="6428" y="4103"/>
              <a:ext cx="99" cy="18"/>
            </a:xfrm>
            <a:custGeom>
              <a:avLst/>
              <a:gdLst>
                <a:gd name="T0" fmla="*/ 25 w 28"/>
                <a:gd name="T1" fmla="*/ 1 h 6"/>
                <a:gd name="T2" fmla="*/ 3 w 28"/>
                <a:gd name="T3" fmla="*/ 1 h 6"/>
                <a:gd name="T4" fmla="*/ 3 w 28"/>
                <a:gd name="T5" fmla="*/ 5 h 6"/>
                <a:gd name="T6" fmla="*/ 25 w 28"/>
                <a:gd name="T7" fmla="*/ 5 h 6"/>
                <a:gd name="T8" fmla="*/ 25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5" y="1"/>
                  </a:moveTo>
                  <a:cubicBezTo>
                    <a:pt x="17" y="1"/>
                    <a:pt x="10" y="2"/>
                    <a:pt x="3" y="1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10" y="6"/>
                    <a:pt x="17" y="5"/>
                    <a:pt x="25" y="5"/>
                  </a:cubicBezTo>
                  <a:cubicBezTo>
                    <a:pt x="28" y="5"/>
                    <a:pt x="28" y="1"/>
                    <a:pt x="25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42" name="Freeform 85"/>
            <p:cNvSpPr/>
            <p:nvPr/>
          </p:nvSpPr>
          <p:spPr bwMode="auto">
            <a:xfrm>
              <a:off x="6545" y="4103"/>
              <a:ext cx="92" cy="21"/>
            </a:xfrm>
            <a:custGeom>
              <a:avLst/>
              <a:gdLst>
                <a:gd name="T0" fmla="*/ 22 w 26"/>
                <a:gd name="T1" fmla="*/ 1 h 7"/>
                <a:gd name="T2" fmla="*/ 4 w 26"/>
                <a:gd name="T3" fmla="*/ 1 h 7"/>
                <a:gd name="T4" fmla="*/ 3 w 26"/>
                <a:gd name="T5" fmla="*/ 5 h 7"/>
                <a:gd name="T6" fmla="*/ 23 w 26"/>
                <a:gd name="T7" fmla="*/ 5 h 7"/>
                <a:gd name="T8" fmla="*/ 22 w 26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">
                  <a:moveTo>
                    <a:pt x="22" y="1"/>
                  </a:moveTo>
                  <a:cubicBezTo>
                    <a:pt x="16" y="2"/>
                    <a:pt x="10" y="3"/>
                    <a:pt x="4" y="1"/>
                  </a:cubicBezTo>
                  <a:cubicBezTo>
                    <a:pt x="1" y="0"/>
                    <a:pt x="0" y="4"/>
                    <a:pt x="3" y="5"/>
                  </a:cubicBezTo>
                  <a:cubicBezTo>
                    <a:pt x="9" y="7"/>
                    <a:pt x="16" y="6"/>
                    <a:pt x="23" y="5"/>
                  </a:cubicBezTo>
                  <a:cubicBezTo>
                    <a:pt x="26" y="5"/>
                    <a:pt x="25" y="0"/>
                    <a:pt x="22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43" name="Freeform 86"/>
            <p:cNvSpPr/>
            <p:nvPr/>
          </p:nvSpPr>
          <p:spPr bwMode="auto">
            <a:xfrm>
              <a:off x="6682" y="4103"/>
              <a:ext cx="110" cy="18"/>
            </a:xfrm>
            <a:custGeom>
              <a:avLst/>
              <a:gdLst>
                <a:gd name="T0" fmla="*/ 28 w 31"/>
                <a:gd name="T1" fmla="*/ 2 h 6"/>
                <a:gd name="T2" fmla="*/ 3 w 31"/>
                <a:gd name="T3" fmla="*/ 1 h 6"/>
                <a:gd name="T4" fmla="*/ 3 w 31"/>
                <a:gd name="T5" fmla="*/ 5 h 6"/>
                <a:gd name="T6" fmla="*/ 28 w 31"/>
                <a:gd name="T7" fmla="*/ 6 h 6"/>
                <a:gd name="T8" fmla="*/ 28 w 31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">
                  <a:moveTo>
                    <a:pt x="28" y="2"/>
                  </a:moveTo>
                  <a:cubicBezTo>
                    <a:pt x="19" y="2"/>
                    <a:pt x="11" y="2"/>
                    <a:pt x="3" y="1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11" y="6"/>
                    <a:pt x="19" y="6"/>
                    <a:pt x="28" y="6"/>
                  </a:cubicBezTo>
                  <a:cubicBezTo>
                    <a:pt x="31" y="6"/>
                    <a:pt x="31" y="2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44" name="Freeform 87"/>
            <p:cNvSpPr/>
            <p:nvPr/>
          </p:nvSpPr>
          <p:spPr bwMode="auto">
            <a:xfrm>
              <a:off x="6820" y="4103"/>
              <a:ext cx="106" cy="21"/>
            </a:xfrm>
            <a:custGeom>
              <a:avLst/>
              <a:gdLst>
                <a:gd name="T0" fmla="*/ 27 w 30"/>
                <a:gd name="T1" fmla="*/ 2 h 7"/>
                <a:gd name="T2" fmla="*/ 3 w 30"/>
                <a:gd name="T3" fmla="*/ 1 h 7"/>
                <a:gd name="T4" fmla="*/ 3 w 30"/>
                <a:gd name="T5" fmla="*/ 5 h 7"/>
                <a:gd name="T6" fmla="*/ 26 w 30"/>
                <a:gd name="T7" fmla="*/ 6 h 7"/>
                <a:gd name="T8" fmla="*/ 27 w 30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7">
                  <a:moveTo>
                    <a:pt x="27" y="2"/>
                  </a:move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5"/>
                    <a:pt x="3" y="5"/>
                  </a:cubicBezTo>
                  <a:cubicBezTo>
                    <a:pt x="11" y="5"/>
                    <a:pt x="19" y="4"/>
                    <a:pt x="26" y="6"/>
                  </a:cubicBezTo>
                  <a:cubicBezTo>
                    <a:pt x="29" y="7"/>
                    <a:pt x="30" y="3"/>
                    <a:pt x="27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45" name="Freeform 88"/>
            <p:cNvSpPr/>
            <p:nvPr/>
          </p:nvSpPr>
          <p:spPr bwMode="auto">
            <a:xfrm>
              <a:off x="6961" y="4106"/>
              <a:ext cx="92" cy="18"/>
            </a:xfrm>
            <a:custGeom>
              <a:avLst/>
              <a:gdLst>
                <a:gd name="T0" fmla="*/ 23 w 26"/>
                <a:gd name="T1" fmla="*/ 2 h 6"/>
                <a:gd name="T2" fmla="*/ 4 w 26"/>
                <a:gd name="T3" fmla="*/ 1 h 6"/>
                <a:gd name="T4" fmla="*/ 3 w 26"/>
                <a:gd name="T5" fmla="*/ 5 h 6"/>
                <a:gd name="T6" fmla="*/ 23 w 26"/>
                <a:gd name="T7" fmla="*/ 6 h 6"/>
                <a:gd name="T8" fmla="*/ 23 w 26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23" y="2"/>
                  </a:moveTo>
                  <a:cubicBezTo>
                    <a:pt x="17" y="2"/>
                    <a:pt x="10" y="2"/>
                    <a:pt x="4" y="1"/>
                  </a:cubicBezTo>
                  <a:cubicBezTo>
                    <a:pt x="1" y="0"/>
                    <a:pt x="0" y="5"/>
                    <a:pt x="3" y="5"/>
                  </a:cubicBezTo>
                  <a:cubicBezTo>
                    <a:pt x="10" y="6"/>
                    <a:pt x="17" y="6"/>
                    <a:pt x="23" y="6"/>
                  </a:cubicBezTo>
                  <a:cubicBezTo>
                    <a:pt x="26" y="6"/>
                    <a:pt x="26" y="2"/>
                    <a:pt x="23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46" name="Freeform 89"/>
            <p:cNvSpPr/>
            <p:nvPr/>
          </p:nvSpPr>
          <p:spPr bwMode="auto">
            <a:xfrm>
              <a:off x="7081" y="4106"/>
              <a:ext cx="113" cy="24"/>
            </a:xfrm>
            <a:custGeom>
              <a:avLst/>
              <a:gdLst>
                <a:gd name="T0" fmla="*/ 28 w 32"/>
                <a:gd name="T1" fmla="*/ 1 h 8"/>
                <a:gd name="T2" fmla="*/ 3 w 32"/>
                <a:gd name="T3" fmla="*/ 2 h 8"/>
                <a:gd name="T4" fmla="*/ 3 w 32"/>
                <a:gd name="T5" fmla="*/ 6 h 8"/>
                <a:gd name="T6" fmla="*/ 29 w 32"/>
                <a:gd name="T7" fmla="*/ 5 h 8"/>
                <a:gd name="T8" fmla="*/ 28 w 32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8">
                  <a:moveTo>
                    <a:pt x="28" y="1"/>
                  </a:moveTo>
                  <a:cubicBezTo>
                    <a:pt x="20" y="3"/>
                    <a:pt x="11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2" y="6"/>
                    <a:pt x="21" y="8"/>
                    <a:pt x="29" y="5"/>
                  </a:cubicBezTo>
                  <a:cubicBezTo>
                    <a:pt x="32" y="4"/>
                    <a:pt x="31" y="0"/>
                    <a:pt x="28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47" name="Freeform 90"/>
            <p:cNvSpPr/>
            <p:nvPr/>
          </p:nvSpPr>
          <p:spPr bwMode="auto">
            <a:xfrm>
              <a:off x="7219" y="4103"/>
              <a:ext cx="95" cy="18"/>
            </a:xfrm>
            <a:custGeom>
              <a:avLst/>
              <a:gdLst>
                <a:gd name="T0" fmla="*/ 23 w 27"/>
                <a:gd name="T1" fmla="*/ 1 h 6"/>
                <a:gd name="T2" fmla="*/ 3 w 27"/>
                <a:gd name="T3" fmla="*/ 2 h 6"/>
                <a:gd name="T4" fmla="*/ 3 w 27"/>
                <a:gd name="T5" fmla="*/ 6 h 6"/>
                <a:gd name="T6" fmla="*/ 24 w 27"/>
                <a:gd name="T7" fmla="*/ 5 h 6"/>
                <a:gd name="T8" fmla="*/ 23 w 27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23" y="1"/>
                  </a:moveTo>
                  <a:cubicBezTo>
                    <a:pt x="16" y="2"/>
                    <a:pt x="10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0" y="6"/>
                    <a:pt x="17" y="6"/>
                    <a:pt x="24" y="5"/>
                  </a:cubicBezTo>
                  <a:cubicBezTo>
                    <a:pt x="27" y="5"/>
                    <a:pt x="25" y="0"/>
                    <a:pt x="23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48" name="Freeform 91"/>
            <p:cNvSpPr/>
            <p:nvPr/>
          </p:nvSpPr>
          <p:spPr bwMode="auto">
            <a:xfrm>
              <a:off x="7321" y="4109"/>
              <a:ext cx="106" cy="15"/>
            </a:xfrm>
            <a:custGeom>
              <a:avLst/>
              <a:gdLst>
                <a:gd name="T0" fmla="*/ 27 w 30"/>
                <a:gd name="T1" fmla="*/ 0 h 5"/>
                <a:gd name="T2" fmla="*/ 3 w 30"/>
                <a:gd name="T3" fmla="*/ 1 h 5"/>
                <a:gd name="T4" fmla="*/ 3 w 30"/>
                <a:gd name="T5" fmla="*/ 5 h 5"/>
                <a:gd name="T6" fmla="*/ 27 w 30"/>
                <a:gd name="T7" fmla="*/ 4 h 5"/>
                <a:gd name="T8" fmla="*/ 27 w 30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5">
                  <a:moveTo>
                    <a:pt x="27" y="0"/>
                  </a:move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5"/>
                    <a:pt x="3" y="5"/>
                  </a:cubicBezTo>
                  <a:cubicBezTo>
                    <a:pt x="11" y="5"/>
                    <a:pt x="19" y="4"/>
                    <a:pt x="27" y="4"/>
                  </a:cubicBezTo>
                  <a:cubicBezTo>
                    <a:pt x="30" y="4"/>
                    <a:pt x="30" y="0"/>
                    <a:pt x="27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49" name="Freeform 92"/>
            <p:cNvSpPr/>
            <p:nvPr/>
          </p:nvSpPr>
          <p:spPr bwMode="auto">
            <a:xfrm>
              <a:off x="7448" y="4077"/>
              <a:ext cx="25" cy="59"/>
            </a:xfrm>
            <a:custGeom>
              <a:avLst/>
              <a:gdLst>
                <a:gd name="T0" fmla="*/ 1 w 7"/>
                <a:gd name="T1" fmla="*/ 7 h 20"/>
                <a:gd name="T2" fmla="*/ 1 w 7"/>
                <a:gd name="T3" fmla="*/ 7 h 20"/>
                <a:gd name="T4" fmla="*/ 2 w 7"/>
                <a:gd name="T5" fmla="*/ 17 h 20"/>
                <a:gd name="T6" fmla="*/ 7 w 7"/>
                <a:gd name="T7" fmla="*/ 17 h 20"/>
                <a:gd name="T8" fmla="*/ 6 w 7"/>
                <a:gd name="T9" fmla="*/ 3 h 20"/>
                <a:gd name="T10" fmla="*/ 2 w 7"/>
                <a:gd name="T11" fmla="*/ 1 h 20"/>
                <a:gd name="T12" fmla="*/ 0 w 7"/>
                <a:gd name="T13" fmla="*/ 3 h 20"/>
                <a:gd name="T14" fmla="*/ 1 w 7"/>
                <a:gd name="T15" fmla="*/ 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" h="20">
                  <a:moveTo>
                    <a:pt x="1" y="7"/>
                  </a:moveTo>
                  <a:cubicBezTo>
                    <a:pt x="1" y="7"/>
                    <a:pt x="1" y="7"/>
                    <a:pt x="1" y="7"/>
                  </a:cubicBezTo>
                  <a:cubicBezTo>
                    <a:pt x="2" y="10"/>
                    <a:pt x="2" y="14"/>
                    <a:pt x="2" y="17"/>
                  </a:cubicBezTo>
                  <a:cubicBezTo>
                    <a:pt x="2" y="20"/>
                    <a:pt x="7" y="20"/>
                    <a:pt x="7" y="17"/>
                  </a:cubicBezTo>
                  <a:cubicBezTo>
                    <a:pt x="7" y="13"/>
                    <a:pt x="6" y="8"/>
                    <a:pt x="6" y="3"/>
                  </a:cubicBezTo>
                  <a:cubicBezTo>
                    <a:pt x="6" y="1"/>
                    <a:pt x="4" y="0"/>
                    <a:pt x="2" y="1"/>
                  </a:cubicBezTo>
                  <a:cubicBezTo>
                    <a:pt x="1" y="2"/>
                    <a:pt x="1" y="2"/>
                    <a:pt x="0" y="3"/>
                  </a:cubicBezTo>
                  <a:cubicBezTo>
                    <a:pt x="0" y="4"/>
                    <a:pt x="1" y="5"/>
                    <a:pt x="1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50" name="Freeform 93"/>
            <p:cNvSpPr/>
            <p:nvPr/>
          </p:nvSpPr>
          <p:spPr bwMode="auto">
            <a:xfrm>
              <a:off x="7444" y="3994"/>
              <a:ext cx="22" cy="65"/>
            </a:xfrm>
            <a:custGeom>
              <a:avLst/>
              <a:gdLst>
                <a:gd name="T0" fmla="*/ 1 w 6"/>
                <a:gd name="T1" fmla="*/ 19 h 22"/>
                <a:gd name="T2" fmla="*/ 6 w 6"/>
                <a:gd name="T3" fmla="*/ 19 h 22"/>
                <a:gd name="T4" fmla="*/ 5 w 6"/>
                <a:gd name="T5" fmla="*/ 3 h 22"/>
                <a:gd name="T6" fmla="*/ 0 w 6"/>
                <a:gd name="T7" fmla="*/ 3 h 22"/>
                <a:gd name="T8" fmla="*/ 1 w 6"/>
                <a:gd name="T9" fmla="*/ 1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2">
                  <a:moveTo>
                    <a:pt x="1" y="19"/>
                  </a:moveTo>
                  <a:cubicBezTo>
                    <a:pt x="1" y="22"/>
                    <a:pt x="6" y="22"/>
                    <a:pt x="6" y="19"/>
                  </a:cubicBezTo>
                  <a:cubicBezTo>
                    <a:pt x="6" y="14"/>
                    <a:pt x="5" y="9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1" y="9"/>
                    <a:pt x="1" y="14"/>
                    <a:pt x="1" y="1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51" name="Freeform 94"/>
            <p:cNvSpPr/>
            <p:nvPr/>
          </p:nvSpPr>
          <p:spPr bwMode="auto">
            <a:xfrm>
              <a:off x="7444" y="3910"/>
              <a:ext cx="18" cy="63"/>
            </a:xfrm>
            <a:custGeom>
              <a:avLst/>
              <a:gdLst>
                <a:gd name="T0" fmla="*/ 0 w 5"/>
                <a:gd name="T1" fmla="*/ 5 h 21"/>
                <a:gd name="T2" fmla="*/ 1 w 5"/>
                <a:gd name="T3" fmla="*/ 6 h 21"/>
                <a:gd name="T4" fmla="*/ 0 w 5"/>
                <a:gd name="T5" fmla="*/ 11 h 21"/>
                <a:gd name="T6" fmla="*/ 0 w 5"/>
                <a:gd name="T7" fmla="*/ 15 h 21"/>
                <a:gd name="T8" fmla="*/ 0 w 5"/>
                <a:gd name="T9" fmla="*/ 17 h 21"/>
                <a:gd name="T10" fmla="*/ 0 w 5"/>
                <a:gd name="T11" fmla="*/ 17 h 21"/>
                <a:gd name="T12" fmla="*/ 0 w 5"/>
                <a:gd name="T13" fmla="*/ 18 h 21"/>
                <a:gd name="T14" fmla="*/ 0 w 5"/>
                <a:gd name="T15" fmla="*/ 19 h 21"/>
                <a:gd name="T16" fmla="*/ 5 w 5"/>
                <a:gd name="T17" fmla="*/ 18 h 21"/>
                <a:gd name="T18" fmla="*/ 5 w 5"/>
                <a:gd name="T19" fmla="*/ 7 h 21"/>
                <a:gd name="T20" fmla="*/ 5 w 5"/>
                <a:gd name="T21" fmla="*/ 2 h 21"/>
                <a:gd name="T22" fmla="*/ 0 w 5"/>
                <a:gd name="T23" fmla="*/ 3 h 21"/>
                <a:gd name="T24" fmla="*/ 0 w 5"/>
                <a:gd name="T25" fmla="*/ 5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21">
                  <a:moveTo>
                    <a:pt x="0" y="5"/>
                  </a:moveTo>
                  <a:cubicBezTo>
                    <a:pt x="0" y="5"/>
                    <a:pt x="1" y="6"/>
                    <a:pt x="1" y="6"/>
                  </a:cubicBezTo>
                  <a:cubicBezTo>
                    <a:pt x="1" y="8"/>
                    <a:pt x="0" y="9"/>
                    <a:pt x="0" y="11"/>
                  </a:cubicBezTo>
                  <a:cubicBezTo>
                    <a:pt x="0" y="12"/>
                    <a:pt x="0" y="14"/>
                    <a:pt x="0" y="15"/>
                  </a:cubicBezTo>
                  <a:cubicBezTo>
                    <a:pt x="0" y="16"/>
                    <a:pt x="0" y="16"/>
                    <a:pt x="0" y="17"/>
                  </a:cubicBezTo>
                  <a:cubicBezTo>
                    <a:pt x="0" y="17"/>
                    <a:pt x="0" y="18"/>
                    <a:pt x="0" y="17"/>
                  </a:cubicBezTo>
                  <a:cubicBezTo>
                    <a:pt x="0" y="17"/>
                    <a:pt x="0" y="17"/>
                    <a:pt x="0" y="18"/>
                  </a:cubicBezTo>
                  <a:cubicBezTo>
                    <a:pt x="0" y="18"/>
                    <a:pt x="0" y="18"/>
                    <a:pt x="0" y="19"/>
                  </a:cubicBezTo>
                  <a:cubicBezTo>
                    <a:pt x="1" y="21"/>
                    <a:pt x="4" y="20"/>
                    <a:pt x="5" y="18"/>
                  </a:cubicBezTo>
                  <a:cubicBezTo>
                    <a:pt x="5" y="15"/>
                    <a:pt x="5" y="11"/>
                    <a:pt x="5" y="7"/>
                  </a:cubicBezTo>
                  <a:cubicBezTo>
                    <a:pt x="5" y="6"/>
                    <a:pt x="5" y="3"/>
                    <a:pt x="5" y="2"/>
                  </a:cubicBezTo>
                  <a:cubicBezTo>
                    <a:pt x="3" y="0"/>
                    <a:pt x="1" y="1"/>
                    <a:pt x="0" y="3"/>
                  </a:cubicBezTo>
                  <a:cubicBezTo>
                    <a:pt x="0" y="4"/>
                    <a:pt x="0" y="5"/>
                    <a:pt x="0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52" name="Freeform 95"/>
            <p:cNvSpPr/>
            <p:nvPr/>
          </p:nvSpPr>
          <p:spPr bwMode="auto">
            <a:xfrm>
              <a:off x="7444" y="3827"/>
              <a:ext cx="18" cy="69"/>
            </a:xfrm>
            <a:custGeom>
              <a:avLst/>
              <a:gdLst>
                <a:gd name="T0" fmla="*/ 5 w 5"/>
                <a:gd name="T1" fmla="*/ 20 h 23"/>
                <a:gd name="T2" fmla="*/ 5 w 5"/>
                <a:gd name="T3" fmla="*/ 3 h 23"/>
                <a:gd name="T4" fmla="*/ 0 w 5"/>
                <a:gd name="T5" fmla="*/ 3 h 23"/>
                <a:gd name="T6" fmla="*/ 0 w 5"/>
                <a:gd name="T7" fmla="*/ 20 h 23"/>
                <a:gd name="T8" fmla="*/ 5 w 5"/>
                <a:gd name="T9" fmla="*/ 2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23">
                  <a:moveTo>
                    <a:pt x="5" y="20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3"/>
                    <a:pt x="5" y="23"/>
                    <a:pt x="5" y="2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53" name="Freeform 96"/>
            <p:cNvSpPr/>
            <p:nvPr/>
          </p:nvSpPr>
          <p:spPr bwMode="auto">
            <a:xfrm>
              <a:off x="7448" y="3747"/>
              <a:ext cx="18" cy="57"/>
            </a:xfrm>
            <a:custGeom>
              <a:avLst/>
              <a:gdLst>
                <a:gd name="T0" fmla="*/ 5 w 5"/>
                <a:gd name="T1" fmla="*/ 16 h 19"/>
                <a:gd name="T2" fmla="*/ 5 w 5"/>
                <a:gd name="T3" fmla="*/ 3 h 19"/>
                <a:gd name="T4" fmla="*/ 0 w 5"/>
                <a:gd name="T5" fmla="*/ 3 h 19"/>
                <a:gd name="T6" fmla="*/ 0 w 5"/>
                <a:gd name="T7" fmla="*/ 16 h 19"/>
                <a:gd name="T8" fmla="*/ 5 w 5"/>
                <a:gd name="T9" fmla="*/ 16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9">
                  <a:moveTo>
                    <a:pt x="5" y="16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9"/>
                    <a:pt x="5" y="19"/>
                    <a:pt x="5" y="1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54" name="Freeform 97"/>
            <p:cNvSpPr/>
            <p:nvPr/>
          </p:nvSpPr>
          <p:spPr bwMode="auto">
            <a:xfrm>
              <a:off x="7448" y="3658"/>
              <a:ext cx="18" cy="63"/>
            </a:xfrm>
            <a:custGeom>
              <a:avLst/>
              <a:gdLst>
                <a:gd name="T0" fmla="*/ 5 w 5"/>
                <a:gd name="T1" fmla="*/ 18 h 21"/>
                <a:gd name="T2" fmla="*/ 5 w 5"/>
                <a:gd name="T3" fmla="*/ 2 h 21"/>
                <a:gd name="T4" fmla="*/ 0 w 5"/>
                <a:gd name="T5" fmla="*/ 2 h 21"/>
                <a:gd name="T6" fmla="*/ 0 w 5"/>
                <a:gd name="T7" fmla="*/ 18 h 21"/>
                <a:gd name="T8" fmla="*/ 5 w 5"/>
                <a:gd name="T9" fmla="*/ 18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21">
                  <a:moveTo>
                    <a:pt x="5" y="18"/>
                  </a:moveTo>
                  <a:cubicBezTo>
                    <a:pt x="5" y="2"/>
                    <a:pt x="5" y="2"/>
                    <a:pt x="5" y="2"/>
                  </a:cubicBezTo>
                  <a:cubicBezTo>
                    <a:pt x="5" y="0"/>
                    <a:pt x="0" y="0"/>
                    <a:pt x="0" y="2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21"/>
                    <a:pt x="5" y="21"/>
                    <a:pt x="5" y="1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55" name="Freeform 98"/>
            <p:cNvSpPr/>
            <p:nvPr/>
          </p:nvSpPr>
          <p:spPr bwMode="auto">
            <a:xfrm>
              <a:off x="7444" y="3557"/>
              <a:ext cx="25" cy="80"/>
            </a:xfrm>
            <a:custGeom>
              <a:avLst/>
              <a:gdLst>
                <a:gd name="T0" fmla="*/ 2 w 7"/>
                <a:gd name="T1" fmla="*/ 24 h 27"/>
                <a:gd name="T2" fmla="*/ 7 w 7"/>
                <a:gd name="T3" fmla="*/ 23 h 27"/>
                <a:gd name="T4" fmla="*/ 5 w 7"/>
                <a:gd name="T5" fmla="*/ 3 h 27"/>
                <a:gd name="T6" fmla="*/ 0 w 7"/>
                <a:gd name="T7" fmla="*/ 4 h 27"/>
                <a:gd name="T8" fmla="*/ 2 w 7"/>
                <a:gd name="T9" fmla="*/ 2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7">
                  <a:moveTo>
                    <a:pt x="2" y="24"/>
                  </a:moveTo>
                  <a:cubicBezTo>
                    <a:pt x="3" y="27"/>
                    <a:pt x="7" y="26"/>
                    <a:pt x="7" y="23"/>
                  </a:cubicBezTo>
                  <a:cubicBezTo>
                    <a:pt x="6" y="17"/>
                    <a:pt x="6" y="10"/>
                    <a:pt x="5" y="3"/>
                  </a:cubicBezTo>
                  <a:cubicBezTo>
                    <a:pt x="4" y="0"/>
                    <a:pt x="0" y="1"/>
                    <a:pt x="0" y="4"/>
                  </a:cubicBezTo>
                  <a:cubicBezTo>
                    <a:pt x="1" y="11"/>
                    <a:pt x="1" y="18"/>
                    <a:pt x="2" y="2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56" name="Freeform 99"/>
            <p:cNvSpPr/>
            <p:nvPr/>
          </p:nvSpPr>
          <p:spPr bwMode="auto">
            <a:xfrm>
              <a:off x="7444" y="3462"/>
              <a:ext cx="25" cy="75"/>
            </a:xfrm>
            <a:custGeom>
              <a:avLst/>
              <a:gdLst>
                <a:gd name="T0" fmla="*/ 5 w 7"/>
                <a:gd name="T1" fmla="*/ 22 h 25"/>
                <a:gd name="T2" fmla="*/ 7 w 7"/>
                <a:gd name="T3" fmla="*/ 4 h 25"/>
                <a:gd name="T4" fmla="*/ 2 w 7"/>
                <a:gd name="T5" fmla="*/ 2 h 25"/>
                <a:gd name="T6" fmla="*/ 0 w 7"/>
                <a:gd name="T7" fmla="*/ 20 h 25"/>
                <a:gd name="T8" fmla="*/ 5 w 7"/>
                <a:gd name="T9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5">
                  <a:moveTo>
                    <a:pt x="5" y="22"/>
                  </a:moveTo>
                  <a:cubicBezTo>
                    <a:pt x="6" y="16"/>
                    <a:pt x="5" y="10"/>
                    <a:pt x="7" y="4"/>
                  </a:cubicBezTo>
                  <a:cubicBezTo>
                    <a:pt x="7" y="1"/>
                    <a:pt x="3" y="0"/>
                    <a:pt x="2" y="2"/>
                  </a:cubicBezTo>
                  <a:cubicBezTo>
                    <a:pt x="1" y="8"/>
                    <a:pt x="1" y="14"/>
                    <a:pt x="0" y="20"/>
                  </a:cubicBezTo>
                  <a:cubicBezTo>
                    <a:pt x="0" y="23"/>
                    <a:pt x="4" y="25"/>
                    <a:pt x="5" y="2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57" name="Freeform 100"/>
            <p:cNvSpPr/>
            <p:nvPr/>
          </p:nvSpPr>
          <p:spPr bwMode="auto">
            <a:xfrm>
              <a:off x="7448" y="3364"/>
              <a:ext cx="21" cy="75"/>
            </a:xfrm>
            <a:custGeom>
              <a:avLst/>
              <a:gdLst>
                <a:gd name="T0" fmla="*/ 5 w 6"/>
                <a:gd name="T1" fmla="*/ 22 h 25"/>
                <a:gd name="T2" fmla="*/ 6 w 6"/>
                <a:gd name="T3" fmla="*/ 3 h 25"/>
                <a:gd name="T4" fmla="*/ 1 w 6"/>
                <a:gd name="T5" fmla="*/ 3 h 25"/>
                <a:gd name="T6" fmla="*/ 0 w 6"/>
                <a:gd name="T7" fmla="*/ 22 h 25"/>
                <a:gd name="T8" fmla="*/ 5 w 6"/>
                <a:gd name="T9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5">
                  <a:moveTo>
                    <a:pt x="5" y="22"/>
                  </a:moveTo>
                  <a:cubicBezTo>
                    <a:pt x="5" y="16"/>
                    <a:pt x="6" y="10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10"/>
                    <a:pt x="0" y="16"/>
                    <a:pt x="0" y="22"/>
                  </a:cubicBezTo>
                  <a:cubicBezTo>
                    <a:pt x="0" y="25"/>
                    <a:pt x="5" y="25"/>
                    <a:pt x="5" y="2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58" name="Freeform 101"/>
            <p:cNvSpPr/>
            <p:nvPr/>
          </p:nvSpPr>
          <p:spPr bwMode="auto">
            <a:xfrm>
              <a:off x="7444" y="3272"/>
              <a:ext cx="25" cy="75"/>
            </a:xfrm>
            <a:custGeom>
              <a:avLst/>
              <a:gdLst>
                <a:gd name="T0" fmla="*/ 5 w 7"/>
                <a:gd name="T1" fmla="*/ 22 h 25"/>
                <a:gd name="T2" fmla="*/ 5 w 7"/>
                <a:gd name="T3" fmla="*/ 12 h 25"/>
                <a:gd name="T4" fmla="*/ 5 w 7"/>
                <a:gd name="T5" fmla="*/ 7 h 25"/>
                <a:gd name="T6" fmla="*/ 5 w 7"/>
                <a:gd name="T7" fmla="*/ 5 h 25"/>
                <a:gd name="T8" fmla="*/ 5 w 7"/>
                <a:gd name="T9" fmla="*/ 4 h 25"/>
                <a:gd name="T10" fmla="*/ 2 w 7"/>
                <a:gd name="T11" fmla="*/ 1 h 25"/>
                <a:gd name="T12" fmla="*/ 0 w 7"/>
                <a:gd name="T13" fmla="*/ 8 h 25"/>
                <a:gd name="T14" fmla="*/ 0 w 7"/>
                <a:gd name="T15" fmla="*/ 22 h 25"/>
                <a:gd name="T16" fmla="*/ 5 w 7"/>
                <a:gd name="T17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25">
                  <a:moveTo>
                    <a:pt x="5" y="22"/>
                  </a:moveTo>
                  <a:cubicBezTo>
                    <a:pt x="5" y="18"/>
                    <a:pt x="5" y="15"/>
                    <a:pt x="5" y="12"/>
                  </a:cubicBezTo>
                  <a:cubicBezTo>
                    <a:pt x="5" y="10"/>
                    <a:pt x="5" y="8"/>
                    <a:pt x="5" y="7"/>
                  </a:cubicBezTo>
                  <a:cubicBezTo>
                    <a:pt x="5" y="6"/>
                    <a:pt x="5" y="5"/>
                    <a:pt x="5" y="5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7" y="3"/>
                    <a:pt x="5" y="0"/>
                    <a:pt x="2" y="1"/>
                  </a:cubicBezTo>
                  <a:cubicBezTo>
                    <a:pt x="0" y="2"/>
                    <a:pt x="0" y="6"/>
                    <a:pt x="0" y="8"/>
                  </a:cubicBezTo>
                  <a:cubicBezTo>
                    <a:pt x="0" y="13"/>
                    <a:pt x="0" y="17"/>
                    <a:pt x="0" y="22"/>
                  </a:cubicBezTo>
                  <a:cubicBezTo>
                    <a:pt x="0" y="25"/>
                    <a:pt x="5" y="25"/>
                    <a:pt x="5" y="2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59" name="Freeform 102"/>
            <p:cNvSpPr/>
            <p:nvPr/>
          </p:nvSpPr>
          <p:spPr bwMode="auto">
            <a:xfrm>
              <a:off x="7451" y="3172"/>
              <a:ext cx="25" cy="77"/>
            </a:xfrm>
            <a:custGeom>
              <a:avLst/>
              <a:gdLst>
                <a:gd name="T0" fmla="*/ 0 w 7"/>
                <a:gd name="T1" fmla="*/ 7 h 26"/>
                <a:gd name="T2" fmla="*/ 1 w 7"/>
                <a:gd name="T3" fmla="*/ 16 h 26"/>
                <a:gd name="T4" fmla="*/ 1 w 7"/>
                <a:gd name="T5" fmla="*/ 19 h 26"/>
                <a:gd name="T6" fmla="*/ 2 w 7"/>
                <a:gd name="T7" fmla="*/ 21 h 26"/>
                <a:gd name="T8" fmla="*/ 5 w 7"/>
                <a:gd name="T9" fmla="*/ 23 h 26"/>
                <a:gd name="T10" fmla="*/ 5 w 7"/>
                <a:gd name="T11" fmla="*/ 14 h 26"/>
                <a:gd name="T12" fmla="*/ 5 w 7"/>
                <a:gd name="T13" fmla="*/ 8 h 26"/>
                <a:gd name="T14" fmla="*/ 5 w 7"/>
                <a:gd name="T15" fmla="*/ 6 h 26"/>
                <a:gd name="T16" fmla="*/ 5 w 7"/>
                <a:gd name="T17" fmla="*/ 3 h 26"/>
                <a:gd name="T18" fmla="*/ 1 w 7"/>
                <a:gd name="T19" fmla="*/ 2 h 26"/>
                <a:gd name="T20" fmla="*/ 0 w 7"/>
                <a:gd name="T21" fmla="*/ 7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" h="26">
                  <a:moveTo>
                    <a:pt x="0" y="7"/>
                  </a:moveTo>
                  <a:cubicBezTo>
                    <a:pt x="0" y="10"/>
                    <a:pt x="1" y="13"/>
                    <a:pt x="1" y="16"/>
                  </a:cubicBezTo>
                  <a:cubicBezTo>
                    <a:pt x="1" y="17"/>
                    <a:pt x="1" y="18"/>
                    <a:pt x="1" y="19"/>
                  </a:cubicBezTo>
                  <a:cubicBezTo>
                    <a:pt x="1" y="20"/>
                    <a:pt x="1" y="22"/>
                    <a:pt x="2" y="21"/>
                  </a:cubicBezTo>
                  <a:cubicBezTo>
                    <a:pt x="0" y="23"/>
                    <a:pt x="4" y="26"/>
                    <a:pt x="5" y="23"/>
                  </a:cubicBezTo>
                  <a:cubicBezTo>
                    <a:pt x="7" y="21"/>
                    <a:pt x="6" y="16"/>
                    <a:pt x="5" y="14"/>
                  </a:cubicBezTo>
                  <a:cubicBezTo>
                    <a:pt x="5" y="12"/>
                    <a:pt x="5" y="10"/>
                    <a:pt x="5" y="8"/>
                  </a:cubicBezTo>
                  <a:cubicBezTo>
                    <a:pt x="5" y="7"/>
                    <a:pt x="5" y="7"/>
                    <a:pt x="5" y="6"/>
                  </a:cubicBezTo>
                  <a:cubicBezTo>
                    <a:pt x="6" y="5"/>
                    <a:pt x="6" y="4"/>
                    <a:pt x="5" y="3"/>
                  </a:cubicBezTo>
                  <a:cubicBezTo>
                    <a:pt x="4" y="1"/>
                    <a:pt x="3" y="0"/>
                    <a:pt x="1" y="2"/>
                  </a:cubicBezTo>
                  <a:cubicBezTo>
                    <a:pt x="0" y="3"/>
                    <a:pt x="0" y="6"/>
                    <a:pt x="0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60" name="Freeform 103"/>
            <p:cNvSpPr/>
            <p:nvPr/>
          </p:nvSpPr>
          <p:spPr bwMode="auto">
            <a:xfrm>
              <a:off x="7444" y="3035"/>
              <a:ext cx="25" cy="101"/>
            </a:xfrm>
            <a:custGeom>
              <a:avLst/>
              <a:gdLst>
                <a:gd name="T0" fmla="*/ 0 w 7"/>
                <a:gd name="T1" fmla="*/ 4 h 34"/>
                <a:gd name="T2" fmla="*/ 1 w 7"/>
                <a:gd name="T3" fmla="*/ 31 h 34"/>
                <a:gd name="T4" fmla="*/ 6 w 7"/>
                <a:gd name="T5" fmla="*/ 31 h 34"/>
                <a:gd name="T6" fmla="*/ 6 w 7"/>
                <a:gd name="T7" fmla="*/ 10 h 34"/>
                <a:gd name="T8" fmla="*/ 6 w 7"/>
                <a:gd name="T9" fmla="*/ 7 h 34"/>
                <a:gd name="T10" fmla="*/ 4 w 7"/>
                <a:gd name="T11" fmla="*/ 2 h 34"/>
                <a:gd name="T12" fmla="*/ 0 w 7"/>
                <a:gd name="T13" fmla="*/ 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4">
                  <a:moveTo>
                    <a:pt x="0" y="4"/>
                  </a:moveTo>
                  <a:cubicBezTo>
                    <a:pt x="2" y="13"/>
                    <a:pt x="1" y="22"/>
                    <a:pt x="1" y="31"/>
                  </a:cubicBezTo>
                  <a:cubicBezTo>
                    <a:pt x="1" y="34"/>
                    <a:pt x="6" y="34"/>
                    <a:pt x="6" y="31"/>
                  </a:cubicBezTo>
                  <a:cubicBezTo>
                    <a:pt x="6" y="24"/>
                    <a:pt x="6" y="17"/>
                    <a:pt x="6" y="10"/>
                  </a:cubicBezTo>
                  <a:cubicBezTo>
                    <a:pt x="6" y="9"/>
                    <a:pt x="7" y="8"/>
                    <a:pt x="6" y="7"/>
                  </a:cubicBezTo>
                  <a:cubicBezTo>
                    <a:pt x="6" y="5"/>
                    <a:pt x="5" y="4"/>
                    <a:pt x="4" y="2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61" name="Freeform 104"/>
            <p:cNvSpPr/>
            <p:nvPr/>
          </p:nvSpPr>
          <p:spPr bwMode="auto">
            <a:xfrm>
              <a:off x="7448" y="2943"/>
              <a:ext cx="21" cy="62"/>
            </a:xfrm>
            <a:custGeom>
              <a:avLst/>
              <a:gdLst>
                <a:gd name="T0" fmla="*/ 5 w 6"/>
                <a:gd name="T1" fmla="*/ 18 h 21"/>
                <a:gd name="T2" fmla="*/ 6 w 6"/>
                <a:gd name="T3" fmla="*/ 3 h 21"/>
                <a:gd name="T4" fmla="*/ 1 w 6"/>
                <a:gd name="T5" fmla="*/ 3 h 21"/>
                <a:gd name="T6" fmla="*/ 0 w 6"/>
                <a:gd name="T7" fmla="*/ 18 h 21"/>
                <a:gd name="T8" fmla="*/ 5 w 6"/>
                <a:gd name="T9" fmla="*/ 18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1">
                  <a:moveTo>
                    <a:pt x="5" y="18"/>
                  </a:moveTo>
                  <a:cubicBezTo>
                    <a:pt x="5" y="13"/>
                    <a:pt x="6" y="8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8"/>
                    <a:pt x="1" y="13"/>
                    <a:pt x="0" y="18"/>
                  </a:cubicBezTo>
                  <a:cubicBezTo>
                    <a:pt x="0" y="21"/>
                    <a:pt x="4" y="21"/>
                    <a:pt x="5" y="1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62" name="Freeform 105"/>
            <p:cNvSpPr/>
            <p:nvPr/>
          </p:nvSpPr>
          <p:spPr bwMode="auto">
            <a:xfrm>
              <a:off x="7448" y="2827"/>
              <a:ext cx="25" cy="83"/>
            </a:xfrm>
            <a:custGeom>
              <a:avLst/>
              <a:gdLst>
                <a:gd name="T0" fmla="*/ 2 w 7"/>
                <a:gd name="T1" fmla="*/ 25 h 28"/>
                <a:gd name="T2" fmla="*/ 7 w 7"/>
                <a:gd name="T3" fmla="*/ 25 h 28"/>
                <a:gd name="T4" fmla="*/ 5 w 7"/>
                <a:gd name="T5" fmla="*/ 3 h 28"/>
                <a:gd name="T6" fmla="*/ 0 w 7"/>
                <a:gd name="T7" fmla="*/ 3 h 28"/>
                <a:gd name="T8" fmla="*/ 2 w 7"/>
                <a:gd name="T9" fmla="*/ 2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8">
                  <a:moveTo>
                    <a:pt x="2" y="25"/>
                  </a:moveTo>
                  <a:cubicBezTo>
                    <a:pt x="3" y="28"/>
                    <a:pt x="7" y="28"/>
                    <a:pt x="7" y="25"/>
                  </a:cubicBezTo>
                  <a:cubicBezTo>
                    <a:pt x="6" y="18"/>
                    <a:pt x="6" y="10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1" y="10"/>
                    <a:pt x="1" y="18"/>
                    <a:pt x="2" y="2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63" name="Freeform 106"/>
            <p:cNvSpPr/>
            <p:nvPr/>
          </p:nvSpPr>
          <p:spPr bwMode="auto">
            <a:xfrm>
              <a:off x="7441" y="2703"/>
              <a:ext cx="21" cy="92"/>
            </a:xfrm>
            <a:custGeom>
              <a:avLst/>
              <a:gdLst>
                <a:gd name="T0" fmla="*/ 1 w 6"/>
                <a:gd name="T1" fmla="*/ 28 h 31"/>
                <a:gd name="T2" fmla="*/ 6 w 6"/>
                <a:gd name="T3" fmla="*/ 28 h 31"/>
                <a:gd name="T4" fmla="*/ 5 w 6"/>
                <a:gd name="T5" fmla="*/ 3 h 31"/>
                <a:gd name="T6" fmla="*/ 0 w 6"/>
                <a:gd name="T7" fmla="*/ 3 h 31"/>
                <a:gd name="T8" fmla="*/ 1 w 6"/>
                <a:gd name="T9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1">
                  <a:moveTo>
                    <a:pt x="1" y="28"/>
                  </a:moveTo>
                  <a:cubicBezTo>
                    <a:pt x="1" y="31"/>
                    <a:pt x="6" y="31"/>
                    <a:pt x="6" y="28"/>
                  </a:cubicBezTo>
                  <a:cubicBezTo>
                    <a:pt x="6" y="20"/>
                    <a:pt x="6" y="11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1" y="11"/>
                    <a:pt x="1" y="20"/>
                    <a:pt x="1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64" name="Freeform 107"/>
            <p:cNvSpPr/>
            <p:nvPr/>
          </p:nvSpPr>
          <p:spPr bwMode="auto">
            <a:xfrm>
              <a:off x="7444" y="2581"/>
              <a:ext cx="22" cy="83"/>
            </a:xfrm>
            <a:custGeom>
              <a:avLst/>
              <a:gdLst>
                <a:gd name="T0" fmla="*/ 1 w 6"/>
                <a:gd name="T1" fmla="*/ 4 h 28"/>
                <a:gd name="T2" fmla="*/ 1 w 6"/>
                <a:gd name="T3" fmla="*/ 4 h 28"/>
                <a:gd name="T4" fmla="*/ 0 w 6"/>
                <a:gd name="T5" fmla="*/ 25 h 28"/>
                <a:gd name="T6" fmla="*/ 5 w 6"/>
                <a:gd name="T7" fmla="*/ 25 h 28"/>
                <a:gd name="T8" fmla="*/ 5 w 6"/>
                <a:gd name="T9" fmla="*/ 13 h 28"/>
                <a:gd name="T10" fmla="*/ 5 w 6"/>
                <a:gd name="T11" fmla="*/ 7 h 28"/>
                <a:gd name="T12" fmla="*/ 6 w 6"/>
                <a:gd name="T13" fmla="*/ 4 h 28"/>
                <a:gd name="T14" fmla="*/ 6 w 6"/>
                <a:gd name="T15" fmla="*/ 4 h 28"/>
                <a:gd name="T16" fmla="*/ 6 w 6"/>
                <a:gd name="T17" fmla="*/ 4 h 28"/>
                <a:gd name="T18" fmla="*/ 1 w 6"/>
                <a:gd name="T19" fmla="*/ 3 h 28"/>
                <a:gd name="T20" fmla="*/ 1 w 6"/>
                <a:gd name="T21" fmla="*/ 4 h 28"/>
                <a:gd name="T22" fmla="*/ 1 w 6"/>
                <a:gd name="T23" fmla="*/ 4 h 28"/>
                <a:gd name="T24" fmla="*/ 1 w 6"/>
                <a:gd name="T25" fmla="*/ 4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" h="28"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0" y="11"/>
                    <a:pt x="0" y="18"/>
                    <a:pt x="0" y="25"/>
                  </a:cubicBezTo>
                  <a:cubicBezTo>
                    <a:pt x="0" y="28"/>
                    <a:pt x="5" y="28"/>
                    <a:pt x="5" y="25"/>
                  </a:cubicBezTo>
                  <a:cubicBezTo>
                    <a:pt x="5" y="21"/>
                    <a:pt x="5" y="17"/>
                    <a:pt x="5" y="13"/>
                  </a:cubicBezTo>
                  <a:cubicBezTo>
                    <a:pt x="5" y="11"/>
                    <a:pt x="5" y="9"/>
                    <a:pt x="5" y="7"/>
                  </a:cubicBezTo>
                  <a:cubicBezTo>
                    <a:pt x="5" y="7"/>
                    <a:pt x="6" y="4"/>
                    <a:pt x="6" y="4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5" y="1"/>
                    <a:pt x="2" y="0"/>
                    <a:pt x="1" y="3"/>
                  </a:cubicBezTo>
                  <a:cubicBezTo>
                    <a:pt x="1" y="3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65" name="Freeform 108"/>
            <p:cNvSpPr/>
            <p:nvPr/>
          </p:nvSpPr>
          <p:spPr bwMode="auto">
            <a:xfrm>
              <a:off x="7455" y="2465"/>
              <a:ext cx="21" cy="98"/>
            </a:xfrm>
            <a:custGeom>
              <a:avLst/>
              <a:gdLst>
                <a:gd name="T0" fmla="*/ 5 w 6"/>
                <a:gd name="T1" fmla="*/ 30 h 33"/>
                <a:gd name="T2" fmla="*/ 5 w 6"/>
                <a:gd name="T3" fmla="*/ 10 h 33"/>
                <a:gd name="T4" fmla="*/ 6 w 6"/>
                <a:gd name="T5" fmla="*/ 8 h 33"/>
                <a:gd name="T6" fmla="*/ 5 w 6"/>
                <a:gd name="T7" fmla="*/ 3 h 33"/>
                <a:gd name="T8" fmla="*/ 0 w 6"/>
                <a:gd name="T9" fmla="*/ 3 h 33"/>
                <a:gd name="T10" fmla="*/ 0 w 6"/>
                <a:gd name="T11" fmla="*/ 30 h 33"/>
                <a:gd name="T12" fmla="*/ 5 w 6"/>
                <a:gd name="T13" fmla="*/ 3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33">
                  <a:moveTo>
                    <a:pt x="5" y="30"/>
                  </a:move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6" y="9"/>
                    <a:pt x="6" y="8"/>
                  </a:cubicBezTo>
                  <a:cubicBezTo>
                    <a:pt x="6" y="6"/>
                    <a:pt x="5" y="5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3"/>
                    <a:pt x="5" y="33"/>
                    <a:pt x="5" y="3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66" name="Freeform 109"/>
            <p:cNvSpPr/>
            <p:nvPr/>
          </p:nvSpPr>
          <p:spPr bwMode="auto">
            <a:xfrm>
              <a:off x="7444" y="2347"/>
              <a:ext cx="29" cy="89"/>
            </a:xfrm>
            <a:custGeom>
              <a:avLst/>
              <a:gdLst>
                <a:gd name="T0" fmla="*/ 1 w 8"/>
                <a:gd name="T1" fmla="*/ 4 h 30"/>
                <a:gd name="T2" fmla="*/ 2 w 8"/>
                <a:gd name="T3" fmla="*/ 27 h 30"/>
                <a:gd name="T4" fmla="*/ 7 w 8"/>
                <a:gd name="T5" fmla="*/ 27 h 30"/>
                <a:gd name="T6" fmla="*/ 6 w 8"/>
                <a:gd name="T7" fmla="*/ 3 h 30"/>
                <a:gd name="T8" fmla="*/ 1 w 8"/>
                <a:gd name="T9" fmla="*/ 4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0">
                  <a:moveTo>
                    <a:pt x="1" y="4"/>
                  </a:moveTo>
                  <a:cubicBezTo>
                    <a:pt x="3" y="11"/>
                    <a:pt x="2" y="20"/>
                    <a:pt x="2" y="27"/>
                  </a:cubicBezTo>
                  <a:cubicBezTo>
                    <a:pt x="2" y="30"/>
                    <a:pt x="7" y="30"/>
                    <a:pt x="7" y="27"/>
                  </a:cubicBezTo>
                  <a:cubicBezTo>
                    <a:pt x="7" y="19"/>
                    <a:pt x="8" y="11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67" name="Freeform 110"/>
            <p:cNvSpPr/>
            <p:nvPr/>
          </p:nvSpPr>
          <p:spPr bwMode="auto">
            <a:xfrm>
              <a:off x="7451" y="2231"/>
              <a:ext cx="18" cy="89"/>
            </a:xfrm>
            <a:custGeom>
              <a:avLst/>
              <a:gdLst>
                <a:gd name="T0" fmla="*/ 5 w 5"/>
                <a:gd name="T1" fmla="*/ 27 h 30"/>
                <a:gd name="T2" fmla="*/ 5 w 5"/>
                <a:gd name="T3" fmla="*/ 3 h 30"/>
                <a:gd name="T4" fmla="*/ 0 w 5"/>
                <a:gd name="T5" fmla="*/ 3 h 30"/>
                <a:gd name="T6" fmla="*/ 0 w 5"/>
                <a:gd name="T7" fmla="*/ 27 h 30"/>
                <a:gd name="T8" fmla="*/ 5 w 5"/>
                <a:gd name="T9" fmla="*/ 2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0">
                  <a:moveTo>
                    <a:pt x="5" y="27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30"/>
                    <a:pt x="5" y="30"/>
                    <a:pt x="5" y="2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68" name="Freeform 111"/>
            <p:cNvSpPr/>
            <p:nvPr/>
          </p:nvSpPr>
          <p:spPr bwMode="auto">
            <a:xfrm>
              <a:off x="7441" y="2109"/>
              <a:ext cx="28" cy="92"/>
            </a:xfrm>
            <a:custGeom>
              <a:avLst/>
              <a:gdLst>
                <a:gd name="T0" fmla="*/ 1 w 8"/>
                <a:gd name="T1" fmla="*/ 4 h 31"/>
                <a:gd name="T2" fmla="*/ 2 w 8"/>
                <a:gd name="T3" fmla="*/ 28 h 31"/>
                <a:gd name="T4" fmla="*/ 7 w 8"/>
                <a:gd name="T5" fmla="*/ 28 h 31"/>
                <a:gd name="T6" fmla="*/ 6 w 8"/>
                <a:gd name="T7" fmla="*/ 3 h 31"/>
                <a:gd name="T8" fmla="*/ 1 w 8"/>
                <a:gd name="T9" fmla="*/ 4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1">
                  <a:moveTo>
                    <a:pt x="1" y="4"/>
                  </a:moveTo>
                  <a:cubicBezTo>
                    <a:pt x="3" y="11"/>
                    <a:pt x="2" y="20"/>
                    <a:pt x="2" y="28"/>
                  </a:cubicBezTo>
                  <a:cubicBezTo>
                    <a:pt x="2" y="31"/>
                    <a:pt x="7" y="31"/>
                    <a:pt x="7" y="28"/>
                  </a:cubicBezTo>
                  <a:cubicBezTo>
                    <a:pt x="7" y="20"/>
                    <a:pt x="8" y="11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69" name="Freeform 112"/>
            <p:cNvSpPr/>
            <p:nvPr/>
          </p:nvSpPr>
          <p:spPr bwMode="auto">
            <a:xfrm>
              <a:off x="7444" y="1970"/>
              <a:ext cx="18" cy="112"/>
            </a:xfrm>
            <a:custGeom>
              <a:avLst/>
              <a:gdLst>
                <a:gd name="T0" fmla="*/ 5 w 5"/>
                <a:gd name="T1" fmla="*/ 35 h 38"/>
                <a:gd name="T2" fmla="*/ 5 w 5"/>
                <a:gd name="T3" fmla="*/ 3 h 38"/>
                <a:gd name="T4" fmla="*/ 0 w 5"/>
                <a:gd name="T5" fmla="*/ 3 h 38"/>
                <a:gd name="T6" fmla="*/ 0 w 5"/>
                <a:gd name="T7" fmla="*/ 35 h 38"/>
                <a:gd name="T8" fmla="*/ 5 w 5"/>
                <a:gd name="T9" fmla="*/ 35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8">
                  <a:moveTo>
                    <a:pt x="5" y="35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8"/>
                    <a:pt x="5" y="38"/>
                    <a:pt x="5" y="3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70" name="Freeform 113"/>
            <p:cNvSpPr/>
            <p:nvPr/>
          </p:nvSpPr>
          <p:spPr bwMode="auto">
            <a:xfrm>
              <a:off x="7444" y="1851"/>
              <a:ext cx="32" cy="107"/>
            </a:xfrm>
            <a:custGeom>
              <a:avLst/>
              <a:gdLst>
                <a:gd name="T0" fmla="*/ 1 w 9"/>
                <a:gd name="T1" fmla="*/ 33 h 36"/>
                <a:gd name="T2" fmla="*/ 6 w 9"/>
                <a:gd name="T3" fmla="*/ 33 h 36"/>
                <a:gd name="T4" fmla="*/ 8 w 9"/>
                <a:gd name="T5" fmla="*/ 4 h 36"/>
                <a:gd name="T6" fmla="*/ 3 w 9"/>
                <a:gd name="T7" fmla="*/ 2 h 36"/>
                <a:gd name="T8" fmla="*/ 1 w 9"/>
                <a:gd name="T9" fmla="*/ 3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" h="36">
                  <a:moveTo>
                    <a:pt x="1" y="33"/>
                  </a:moveTo>
                  <a:cubicBezTo>
                    <a:pt x="1" y="36"/>
                    <a:pt x="6" y="36"/>
                    <a:pt x="6" y="33"/>
                  </a:cubicBezTo>
                  <a:cubicBezTo>
                    <a:pt x="6" y="23"/>
                    <a:pt x="5" y="13"/>
                    <a:pt x="8" y="4"/>
                  </a:cubicBezTo>
                  <a:cubicBezTo>
                    <a:pt x="9" y="1"/>
                    <a:pt x="4" y="0"/>
                    <a:pt x="3" y="2"/>
                  </a:cubicBezTo>
                  <a:cubicBezTo>
                    <a:pt x="0" y="12"/>
                    <a:pt x="1" y="23"/>
                    <a:pt x="1" y="3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71" name="Freeform 114"/>
            <p:cNvSpPr/>
            <p:nvPr/>
          </p:nvSpPr>
          <p:spPr bwMode="auto">
            <a:xfrm>
              <a:off x="7441" y="1753"/>
              <a:ext cx="28" cy="80"/>
            </a:xfrm>
            <a:custGeom>
              <a:avLst/>
              <a:gdLst>
                <a:gd name="T0" fmla="*/ 3 w 8"/>
                <a:gd name="T1" fmla="*/ 5 h 27"/>
                <a:gd name="T2" fmla="*/ 3 w 8"/>
                <a:gd name="T3" fmla="*/ 24 h 27"/>
                <a:gd name="T4" fmla="*/ 8 w 8"/>
                <a:gd name="T5" fmla="*/ 24 h 27"/>
                <a:gd name="T6" fmla="*/ 8 w 8"/>
                <a:gd name="T7" fmla="*/ 9 h 27"/>
                <a:gd name="T8" fmla="*/ 4 w 8"/>
                <a:gd name="T9" fmla="*/ 0 h 27"/>
                <a:gd name="T10" fmla="*/ 3 w 8"/>
                <a:gd name="T11" fmla="*/ 5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27">
                  <a:moveTo>
                    <a:pt x="3" y="5"/>
                  </a:moveTo>
                  <a:cubicBezTo>
                    <a:pt x="4" y="5"/>
                    <a:pt x="3" y="22"/>
                    <a:pt x="3" y="24"/>
                  </a:cubicBezTo>
                  <a:cubicBezTo>
                    <a:pt x="3" y="27"/>
                    <a:pt x="8" y="27"/>
                    <a:pt x="8" y="24"/>
                  </a:cubicBezTo>
                  <a:cubicBezTo>
                    <a:pt x="8" y="19"/>
                    <a:pt x="8" y="14"/>
                    <a:pt x="8" y="9"/>
                  </a:cubicBezTo>
                  <a:cubicBezTo>
                    <a:pt x="8" y="6"/>
                    <a:pt x="7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72" name="Freeform 115"/>
            <p:cNvSpPr/>
            <p:nvPr/>
          </p:nvSpPr>
          <p:spPr bwMode="auto">
            <a:xfrm>
              <a:off x="7441" y="1622"/>
              <a:ext cx="28" cy="92"/>
            </a:xfrm>
            <a:custGeom>
              <a:avLst/>
              <a:gdLst>
                <a:gd name="T0" fmla="*/ 6 w 8"/>
                <a:gd name="T1" fmla="*/ 28 h 31"/>
                <a:gd name="T2" fmla="*/ 7 w 8"/>
                <a:gd name="T3" fmla="*/ 3 h 31"/>
                <a:gd name="T4" fmla="*/ 2 w 8"/>
                <a:gd name="T5" fmla="*/ 3 h 31"/>
                <a:gd name="T6" fmla="*/ 1 w 8"/>
                <a:gd name="T7" fmla="*/ 27 h 31"/>
                <a:gd name="T8" fmla="*/ 6 w 8"/>
                <a:gd name="T9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1">
                  <a:moveTo>
                    <a:pt x="6" y="28"/>
                  </a:moveTo>
                  <a:cubicBezTo>
                    <a:pt x="8" y="20"/>
                    <a:pt x="7" y="11"/>
                    <a:pt x="7" y="3"/>
                  </a:cubicBezTo>
                  <a:cubicBezTo>
                    <a:pt x="7" y="0"/>
                    <a:pt x="2" y="0"/>
                    <a:pt x="2" y="3"/>
                  </a:cubicBezTo>
                  <a:cubicBezTo>
                    <a:pt x="2" y="11"/>
                    <a:pt x="4" y="19"/>
                    <a:pt x="1" y="27"/>
                  </a:cubicBezTo>
                  <a:cubicBezTo>
                    <a:pt x="0" y="30"/>
                    <a:pt x="5" y="31"/>
                    <a:pt x="6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73" name="Freeform 116"/>
            <p:cNvSpPr/>
            <p:nvPr/>
          </p:nvSpPr>
          <p:spPr bwMode="auto">
            <a:xfrm>
              <a:off x="7444" y="1486"/>
              <a:ext cx="25" cy="104"/>
            </a:xfrm>
            <a:custGeom>
              <a:avLst/>
              <a:gdLst>
                <a:gd name="T0" fmla="*/ 0 w 7"/>
                <a:gd name="T1" fmla="*/ 32 h 35"/>
                <a:gd name="T2" fmla="*/ 5 w 7"/>
                <a:gd name="T3" fmla="*/ 32 h 35"/>
                <a:gd name="T4" fmla="*/ 6 w 7"/>
                <a:gd name="T5" fmla="*/ 3 h 35"/>
                <a:gd name="T6" fmla="*/ 1 w 7"/>
                <a:gd name="T7" fmla="*/ 3 h 35"/>
                <a:gd name="T8" fmla="*/ 0 w 7"/>
                <a:gd name="T9" fmla="*/ 3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5">
                  <a:moveTo>
                    <a:pt x="0" y="32"/>
                  </a:moveTo>
                  <a:cubicBezTo>
                    <a:pt x="0" y="35"/>
                    <a:pt x="5" y="35"/>
                    <a:pt x="5" y="32"/>
                  </a:cubicBezTo>
                  <a:cubicBezTo>
                    <a:pt x="5" y="22"/>
                    <a:pt x="7" y="13"/>
                    <a:pt x="6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2" y="13"/>
                    <a:pt x="0" y="22"/>
                    <a:pt x="0" y="3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74" name="Freeform 117"/>
            <p:cNvSpPr/>
            <p:nvPr/>
          </p:nvSpPr>
          <p:spPr bwMode="auto">
            <a:xfrm>
              <a:off x="7444" y="1361"/>
              <a:ext cx="29" cy="104"/>
            </a:xfrm>
            <a:custGeom>
              <a:avLst/>
              <a:gdLst>
                <a:gd name="T0" fmla="*/ 0 w 8"/>
                <a:gd name="T1" fmla="*/ 32 h 35"/>
                <a:gd name="T2" fmla="*/ 5 w 8"/>
                <a:gd name="T3" fmla="*/ 32 h 35"/>
                <a:gd name="T4" fmla="*/ 6 w 8"/>
                <a:gd name="T5" fmla="*/ 3 h 35"/>
                <a:gd name="T6" fmla="*/ 1 w 8"/>
                <a:gd name="T7" fmla="*/ 4 h 35"/>
                <a:gd name="T8" fmla="*/ 0 w 8"/>
                <a:gd name="T9" fmla="*/ 3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5">
                  <a:moveTo>
                    <a:pt x="0" y="32"/>
                  </a:moveTo>
                  <a:cubicBezTo>
                    <a:pt x="0" y="35"/>
                    <a:pt x="5" y="35"/>
                    <a:pt x="5" y="32"/>
                  </a:cubicBezTo>
                  <a:cubicBezTo>
                    <a:pt x="5" y="23"/>
                    <a:pt x="8" y="12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ubicBezTo>
                    <a:pt x="4" y="13"/>
                    <a:pt x="0" y="23"/>
                    <a:pt x="0" y="3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75" name="Freeform 118"/>
            <p:cNvSpPr/>
            <p:nvPr/>
          </p:nvSpPr>
          <p:spPr bwMode="auto">
            <a:xfrm>
              <a:off x="7451" y="1213"/>
              <a:ext cx="25" cy="98"/>
            </a:xfrm>
            <a:custGeom>
              <a:avLst/>
              <a:gdLst>
                <a:gd name="T0" fmla="*/ 1 w 7"/>
                <a:gd name="T1" fmla="*/ 9 h 33"/>
                <a:gd name="T2" fmla="*/ 2 w 7"/>
                <a:gd name="T3" fmla="*/ 30 h 33"/>
                <a:gd name="T4" fmla="*/ 7 w 7"/>
                <a:gd name="T5" fmla="*/ 30 h 33"/>
                <a:gd name="T6" fmla="*/ 6 w 7"/>
                <a:gd name="T7" fmla="*/ 3 h 33"/>
                <a:gd name="T8" fmla="*/ 2 w 7"/>
                <a:gd name="T9" fmla="*/ 2 h 33"/>
                <a:gd name="T10" fmla="*/ 0 w 7"/>
                <a:gd name="T11" fmla="*/ 7 h 33"/>
                <a:gd name="T12" fmla="*/ 1 w 7"/>
                <a:gd name="T13" fmla="*/ 9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3">
                  <a:moveTo>
                    <a:pt x="1" y="9"/>
                  </a:moveTo>
                  <a:cubicBezTo>
                    <a:pt x="1" y="16"/>
                    <a:pt x="1" y="23"/>
                    <a:pt x="2" y="30"/>
                  </a:cubicBezTo>
                  <a:cubicBezTo>
                    <a:pt x="3" y="33"/>
                    <a:pt x="7" y="33"/>
                    <a:pt x="7" y="30"/>
                  </a:cubicBezTo>
                  <a:cubicBezTo>
                    <a:pt x="6" y="21"/>
                    <a:pt x="6" y="12"/>
                    <a:pt x="6" y="3"/>
                  </a:cubicBezTo>
                  <a:cubicBezTo>
                    <a:pt x="6" y="1"/>
                    <a:pt x="3" y="0"/>
                    <a:pt x="2" y="2"/>
                  </a:cubicBezTo>
                  <a:cubicBezTo>
                    <a:pt x="0" y="3"/>
                    <a:pt x="0" y="5"/>
                    <a:pt x="0" y="7"/>
                  </a:cubicBezTo>
                  <a:cubicBezTo>
                    <a:pt x="0" y="8"/>
                    <a:pt x="1" y="9"/>
                    <a:pt x="1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76" name="Freeform 119"/>
            <p:cNvSpPr/>
            <p:nvPr/>
          </p:nvSpPr>
          <p:spPr bwMode="auto">
            <a:xfrm>
              <a:off x="7448" y="1068"/>
              <a:ext cx="25" cy="94"/>
            </a:xfrm>
            <a:custGeom>
              <a:avLst/>
              <a:gdLst>
                <a:gd name="T0" fmla="*/ 5 w 7"/>
                <a:gd name="T1" fmla="*/ 29 h 32"/>
                <a:gd name="T2" fmla="*/ 6 w 7"/>
                <a:gd name="T3" fmla="*/ 14 h 32"/>
                <a:gd name="T4" fmla="*/ 6 w 7"/>
                <a:gd name="T5" fmla="*/ 7 h 32"/>
                <a:gd name="T6" fmla="*/ 7 w 7"/>
                <a:gd name="T7" fmla="*/ 4 h 32"/>
                <a:gd name="T8" fmla="*/ 7 w 7"/>
                <a:gd name="T9" fmla="*/ 3 h 32"/>
                <a:gd name="T10" fmla="*/ 7 w 7"/>
                <a:gd name="T11" fmla="*/ 3 h 32"/>
                <a:gd name="T12" fmla="*/ 3 w 7"/>
                <a:gd name="T13" fmla="*/ 2 h 32"/>
                <a:gd name="T14" fmla="*/ 1 w 7"/>
                <a:gd name="T15" fmla="*/ 11 h 32"/>
                <a:gd name="T16" fmla="*/ 0 w 7"/>
                <a:gd name="T17" fmla="*/ 29 h 32"/>
                <a:gd name="T18" fmla="*/ 5 w 7"/>
                <a:gd name="T19" fmla="*/ 29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" h="32">
                  <a:moveTo>
                    <a:pt x="5" y="29"/>
                  </a:moveTo>
                  <a:cubicBezTo>
                    <a:pt x="5" y="24"/>
                    <a:pt x="5" y="19"/>
                    <a:pt x="6" y="14"/>
                  </a:cubicBezTo>
                  <a:cubicBezTo>
                    <a:pt x="6" y="12"/>
                    <a:pt x="6" y="10"/>
                    <a:pt x="6" y="7"/>
                  </a:cubicBezTo>
                  <a:cubicBezTo>
                    <a:pt x="6" y="6"/>
                    <a:pt x="7" y="5"/>
                    <a:pt x="7" y="4"/>
                  </a:cubicBezTo>
                  <a:cubicBezTo>
                    <a:pt x="7" y="4"/>
                    <a:pt x="7" y="4"/>
                    <a:pt x="7" y="3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6" y="1"/>
                    <a:pt x="4" y="0"/>
                    <a:pt x="3" y="2"/>
                  </a:cubicBezTo>
                  <a:cubicBezTo>
                    <a:pt x="1" y="4"/>
                    <a:pt x="2" y="8"/>
                    <a:pt x="1" y="11"/>
                  </a:cubicBezTo>
                  <a:cubicBezTo>
                    <a:pt x="1" y="17"/>
                    <a:pt x="0" y="23"/>
                    <a:pt x="0" y="29"/>
                  </a:cubicBezTo>
                  <a:cubicBezTo>
                    <a:pt x="0" y="32"/>
                    <a:pt x="5" y="32"/>
                    <a:pt x="5" y="2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77" name="Freeform 120"/>
            <p:cNvSpPr/>
            <p:nvPr/>
          </p:nvSpPr>
          <p:spPr bwMode="auto">
            <a:xfrm>
              <a:off x="7441" y="934"/>
              <a:ext cx="28" cy="104"/>
            </a:xfrm>
            <a:custGeom>
              <a:avLst/>
              <a:gdLst>
                <a:gd name="T0" fmla="*/ 1 w 8"/>
                <a:gd name="T1" fmla="*/ 9 h 35"/>
                <a:gd name="T2" fmla="*/ 3 w 8"/>
                <a:gd name="T3" fmla="*/ 32 h 35"/>
                <a:gd name="T4" fmla="*/ 8 w 8"/>
                <a:gd name="T5" fmla="*/ 32 h 35"/>
                <a:gd name="T6" fmla="*/ 6 w 8"/>
                <a:gd name="T7" fmla="*/ 17 h 35"/>
                <a:gd name="T8" fmla="*/ 5 w 8"/>
                <a:gd name="T9" fmla="*/ 9 h 35"/>
                <a:gd name="T10" fmla="*/ 5 w 8"/>
                <a:gd name="T11" fmla="*/ 6 h 35"/>
                <a:gd name="T12" fmla="*/ 5 w 8"/>
                <a:gd name="T13" fmla="*/ 5 h 35"/>
                <a:gd name="T14" fmla="*/ 5 w 8"/>
                <a:gd name="T15" fmla="*/ 3 h 35"/>
                <a:gd name="T16" fmla="*/ 1 w 8"/>
                <a:gd name="T17" fmla="*/ 2 h 35"/>
                <a:gd name="T18" fmla="*/ 1 w 8"/>
                <a:gd name="T19" fmla="*/ 9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" h="35">
                  <a:moveTo>
                    <a:pt x="1" y="9"/>
                  </a:moveTo>
                  <a:cubicBezTo>
                    <a:pt x="1" y="16"/>
                    <a:pt x="3" y="24"/>
                    <a:pt x="3" y="32"/>
                  </a:cubicBezTo>
                  <a:cubicBezTo>
                    <a:pt x="3" y="35"/>
                    <a:pt x="8" y="35"/>
                    <a:pt x="8" y="32"/>
                  </a:cubicBezTo>
                  <a:cubicBezTo>
                    <a:pt x="8" y="27"/>
                    <a:pt x="7" y="22"/>
                    <a:pt x="6" y="17"/>
                  </a:cubicBezTo>
                  <a:cubicBezTo>
                    <a:pt x="6" y="14"/>
                    <a:pt x="6" y="12"/>
                    <a:pt x="5" y="9"/>
                  </a:cubicBezTo>
                  <a:cubicBezTo>
                    <a:pt x="5" y="8"/>
                    <a:pt x="5" y="7"/>
                    <a:pt x="5" y="6"/>
                  </a:cubicBezTo>
                  <a:cubicBezTo>
                    <a:pt x="5" y="6"/>
                    <a:pt x="5" y="6"/>
                    <a:pt x="5" y="5"/>
                  </a:cubicBezTo>
                  <a:cubicBezTo>
                    <a:pt x="5" y="5"/>
                    <a:pt x="6" y="4"/>
                    <a:pt x="5" y="3"/>
                  </a:cubicBezTo>
                  <a:cubicBezTo>
                    <a:pt x="5" y="1"/>
                    <a:pt x="2" y="0"/>
                    <a:pt x="1" y="2"/>
                  </a:cubicBezTo>
                  <a:cubicBezTo>
                    <a:pt x="0" y="4"/>
                    <a:pt x="1" y="7"/>
                    <a:pt x="1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78" name="Freeform 121"/>
            <p:cNvSpPr/>
            <p:nvPr/>
          </p:nvSpPr>
          <p:spPr bwMode="auto">
            <a:xfrm>
              <a:off x="7441" y="792"/>
              <a:ext cx="25" cy="109"/>
            </a:xfrm>
            <a:custGeom>
              <a:avLst/>
              <a:gdLst>
                <a:gd name="T0" fmla="*/ 1 w 7"/>
                <a:gd name="T1" fmla="*/ 6 h 37"/>
                <a:gd name="T2" fmla="*/ 2 w 7"/>
                <a:gd name="T3" fmla="*/ 7 h 37"/>
                <a:gd name="T4" fmla="*/ 1 w 7"/>
                <a:gd name="T5" fmla="*/ 16 h 37"/>
                <a:gd name="T6" fmla="*/ 0 w 7"/>
                <a:gd name="T7" fmla="*/ 33 h 37"/>
                <a:gd name="T8" fmla="*/ 4 w 7"/>
                <a:gd name="T9" fmla="*/ 34 h 37"/>
                <a:gd name="T10" fmla="*/ 6 w 7"/>
                <a:gd name="T11" fmla="*/ 16 h 37"/>
                <a:gd name="T12" fmla="*/ 4 w 7"/>
                <a:gd name="T13" fmla="*/ 1 h 37"/>
                <a:gd name="T14" fmla="*/ 0 w 7"/>
                <a:gd name="T15" fmla="*/ 3 h 37"/>
                <a:gd name="T16" fmla="*/ 1 w 7"/>
                <a:gd name="T17" fmla="*/ 6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37">
                  <a:moveTo>
                    <a:pt x="1" y="6"/>
                  </a:moveTo>
                  <a:cubicBezTo>
                    <a:pt x="1" y="7"/>
                    <a:pt x="1" y="7"/>
                    <a:pt x="2" y="7"/>
                  </a:cubicBezTo>
                  <a:cubicBezTo>
                    <a:pt x="2" y="10"/>
                    <a:pt x="1" y="15"/>
                    <a:pt x="1" y="16"/>
                  </a:cubicBezTo>
                  <a:cubicBezTo>
                    <a:pt x="1" y="22"/>
                    <a:pt x="1" y="27"/>
                    <a:pt x="0" y="33"/>
                  </a:cubicBezTo>
                  <a:cubicBezTo>
                    <a:pt x="0" y="35"/>
                    <a:pt x="4" y="37"/>
                    <a:pt x="4" y="34"/>
                  </a:cubicBezTo>
                  <a:cubicBezTo>
                    <a:pt x="6" y="28"/>
                    <a:pt x="6" y="22"/>
                    <a:pt x="6" y="16"/>
                  </a:cubicBezTo>
                  <a:cubicBezTo>
                    <a:pt x="6" y="12"/>
                    <a:pt x="7" y="4"/>
                    <a:pt x="4" y="1"/>
                  </a:cubicBezTo>
                  <a:cubicBezTo>
                    <a:pt x="2" y="0"/>
                    <a:pt x="0" y="1"/>
                    <a:pt x="0" y="3"/>
                  </a:cubicBezTo>
                  <a:cubicBezTo>
                    <a:pt x="1" y="4"/>
                    <a:pt x="1" y="5"/>
                    <a:pt x="1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79" name="Freeform 122"/>
            <p:cNvSpPr/>
            <p:nvPr/>
          </p:nvSpPr>
          <p:spPr bwMode="auto">
            <a:xfrm>
              <a:off x="7444" y="646"/>
              <a:ext cx="22" cy="89"/>
            </a:xfrm>
            <a:custGeom>
              <a:avLst/>
              <a:gdLst>
                <a:gd name="T0" fmla="*/ 0 w 6"/>
                <a:gd name="T1" fmla="*/ 4 h 30"/>
                <a:gd name="T2" fmla="*/ 1 w 6"/>
                <a:gd name="T3" fmla="*/ 27 h 30"/>
                <a:gd name="T4" fmla="*/ 6 w 6"/>
                <a:gd name="T5" fmla="*/ 27 h 30"/>
                <a:gd name="T6" fmla="*/ 5 w 6"/>
                <a:gd name="T7" fmla="*/ 3 h 30"/>
                <a:gd name="T8" fmla="*/ 0 w 6"/>
                <a:gd name="T9" fmla="*/ 4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0">
                  <a:moveTo>
                    <a:pt x="0" y="4"/>
                  </a:moveTo>
                  <a:cubicBezTo>
                    <a:pt x="2" y="11"/>
                    <a:pt x="1" y="20"/>
                    <a:pt x="1" y="27"/>
                  </a:cubicBezTo>
                  <a:cubicBezTo>
                    <a:pt x="1" y="30"/>
                    <a:pt x="6" y="30"/>
                    <a:pt x="6" y="27"/>
                  </a:cubicBezTo>
                  <a:cubicBezTo>
                    <a:pt x="6" y="19"/>
                    <a:pt x="6" y="11"/>
                    <a:pt x="5" y="3"/>
                  </a:cubicBezTo>
                  <a:cubicBezTo>
                    <a:pt x="4" y="0"/>
                    <a:pt x="0" y="1"/>
                    <a:pt x="0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80" name="Freeform 123"/>
            <p:cNvSpPr/>
            <p:nvPr/>
          </p:nvSpPr>
          <p:spPr bwMode="auto">
            <a:xfrm>
              <a:off x="7444" y="513"/>
              <a:ext cx="22" cy="92"/>
            </a:xfrm>
            <a:custGeom>
              <a:avLst/>
              <a:gdLst>
                <a:gd name="T0" fmla="*/ 5 w 6"/>
                <a:gd name="T1" fmla="*/ 28 h 31"/>
                <a:gd name="T2" fmla="*/ 6 w 6"/>
                <a:gd name="T3" fmla="*/ 3 h 31"/>
                <a:gd name="T4" fmla="*/ 1 w 6"/>
                <a:gd name="T5" fmla="*/ 3 h 31"/>
                <a:gd name="T6" fmla="*/ 0 w 6"/>
                <a:gd name="T7" fmla="*/ 28 h 31"/>
                <a:gd name="T8" fmla="*/ 5 w 6"/>
                <a:gd name="T9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1">
                  <a:moveTo>
                    <a:pt x="5" y="28"/>
                  </a:moveTo>
                  <a:cubicBezTo>
                    <a:pt x="6" y="20"/>
                    <a:pt x="6" y="11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11"/>
                    <a:pt x="1" y="20"/>
                    <a:pt x="0" y="28"/>
                  </a:cubicBezTo>
                  <a:cubicBezTo>
                    <a:pt x="0" y="31"/>
                    <a:pt x="4" y="31"/>
                    <a:pt x="5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81" name="Freeform 124"/>
            <p:cNvSpPr/>
            <p:nvPr/>
          </p:nvSpPr>
          <p:spPr bwMode="auto">
            <a:xfrm>
              <a:off x="7444" y="388"/>
              <a:ext cx="29" cy="95"/>
            </a:xfrm>
            <a:custGeom>
              <a:avLst/>
              <a:gdLst>
                <a:gd name="T0" fmla="*/ 1 w 8"/>
                <a:gd name="T1" fmla="*/ 4 h 32"/>
                <a:gd name="T2" fmla="*/ 2 w 8"/>
                <a:gd name="T3" fmla="*/ 29 h 32"/>
                <a:gd name="T4" fmla="*/ 7 w 8"/>
                <a:gd name="T5" fmla="*/ 29 h 32"/>
                <a:gd name="T6" fmla="*/ 6 w 8"/>
                <a:gd name="T7" fmla="*/ 3 h 32"/>
                <a:gd name="T8" fmla="*/ 1 w 8"/>
                <a:gd name="T9" fmla="*/ 4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2">
                  <a:moveTo>
                    <a:pt x="1" y="4"/>
                  </a:moveTo>
                  <a:cubicBezTo>
                    <a:pt x="3" y="12"/>
                    <a:pt x="2" y="21"/>
                    <a:pt x="2" y="29"/>
                  </a:cubicBezTo>
                  <a:cubicBezTo>
                    <a:pt x="2" y="32"/>
                    <a:pt x="7" y="32"/>
                    <a:pt x="7" y="29"/>
                  </a:cubicBezTo>
                  <a:cubicBezTo>
                    <a:pt x="7" y="21"/>
                    <a:pt x="8" y="11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82" name="Freeform 125"/>
            <p:cNvSpPr/>
            <p:nvPr/>
          </p:nvSpPr>
          <p:spPr bwMode="auto">
            <a:xfrm>
              <a:off x="7441" y="305"/>
              <a:ext cx="25" cy="56"/>
            </a:xfrm>
            <a:custGeom>
              <a:avLst/>
              <a:gdLst>
                <a:gd name="T0" fmla="*/ 1 w 7"/>
                <a:gd name="T1" fmla="*/ 4 h 19"/>
                <a:gd name="T2" fmla="*/ 2 w 7"/>
                <a:gd name="T3" fmla="*/ 16 h 19"/>
                <a:gd name="T4" fmla="*/ 7 w 7"/>
                <a:gd name="T5" fmla="*/ 16 h 19"/>
                <a:gd name="T6" fmla="*/ 6 w 7"/>
                <a:gd name="T7" fmla="*/ 3 h 19"/>
                <a:gd name="T8" fmla="*/ 1 w 7"/>
                <a:gd name="T9" fmla="*/ 4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19">
                  <a:moveTo>
                    <a:pt x="1" y="4"/>
                  </a:moveTo>
                  <a:cubicBezTo>
                    <a:pt x="2" y="8"/>
                    <a:pt x="2" y="12"/>
                    <a:pt x="2" y="16"/>
                  </a:cubicBezTo>
                  <a:cubicBezTo>
                    <a:pt x="2" y="19"/>
                    <a:pt x="7" y="19"/>
                    <a:pt x="7" y="16"/>
                  </a:cubicBezTo>
                  <a:cubicBezTo>
                    <a:pt x="7" y="11"/>
                    <a:pt x="7" y="7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83" name="Freeform 126"/>
            <p:cNvSpPr/>
            <p:nvPr/>
          </p:nvSpPr>
          <p:spPr bwMode="auto">
            <a:xfrm>
              <a:off x="7441" y="213"/>
              <a:ext cx="28" cy="65"/>
            </a:xfrm>
            <a:custGeom>
              <a:avLst/>
              <a:gdLst>
                <a:gd name="T0" fmla="*/ 1 w 8"/>
                <a:gd name="T1" fmla="*/ 4 h 22"/>
                <a:gd name="T2" fmla="*/ 2 w 8"/>
                <a:gd name="T3" fmla="*/ 18 h 22"/>
                <a:gd name="T4" fmla="*/ 7 w 8"/>
                <a:gd name="T5" fmla="*/ 19 h 22"/>
                <a:gd name="T6" fmla="*/ 6 w 8"/>
                <a:gd name="T7" fmla="*/ 3 h 22"/>
                <a:gd name="T8" fmla="*/ 1 w 8"/>
                <a:gd name="T9" fmla="*/ 4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2">
                  <a:moveTo>
                    <a:pt x="1" y="4"/>
                  </a:moveTo>
                  <a:cubicBezTo>
                    <a:pt x="2" y="8"/>
                    <a:pt x="3" y="14"/>
                    <a:pt x="2" y="18"/>
                  </a:cubicBezTo>
                  <a:cubicBezTo>
                    <a:pt x="1" y="21"/>
                    <a:pt x="6" y="22"/>
                    <a:pt x="7" y="19"/>
                  </a:cubicBezTo>
                  <a:cubicBezTo>
                    <a:pt x="8" y="14"/>
                    <a:pt x="7" y="8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84" name="Freeform 127"/>
            <p:cNvSpPr/>
            <p:nvPr/>
          </p:nvSpPr>
          <p:spPr bwMode="auto">
            <a:xfrm>
              <a:off x="7331" y="198"/>
              <a:ext cx="92" cy="27"/>
            </a:xfrm>
            <a:custGeom>
              <a:avLst/>
              <a:gdLst>
                <a:gd name="T0" fmla="*/ 3 w 26"/>
                <a:gd name="T1" fmla="*/ 5 h 9"/>
                <a:gd name="T2" fmla="*/ 12 w 26"/>
                <a:gd name="T3" fmla="*/ 5 h 9"/>
                <a:gd name="T4" fmla="*/ 21 w 26"/>
                <a:gd name="T5" fmla="*/ 7 h 9"/>
                <a:gd name="T6" fmla="*/ 25 w 26"/>
                <a:gd name="T7" fmla="*/ 4 h 9"/>
                <a:gd name="T8" fmla="*/ 18 w 26"/>
                <a:gd name="T9" fmla="*/ 1 h 9"/>
                <a:gd name="T10" fmla="*/ 4 w 26"/>
                <a:gd name="T11" fmla="*/ 0 h 9"/>
                <a:gd name="T12" fmla="*/ 3 w 26"/>
                <a:gd name="T13" fmla="*/ 5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9">
                  <a:moveTo>
                    <a:pt x="3" y="5"/>
                  </a:moveTo>
                  <a:cubicBezTo>
                    <a:pt x="6" y="5"/>
                    <a:pt x="9" y="5"/>
                    <a:pt x="12" y="5"/>
                  </a:cubicBezTo>
                  <a:cubicBezTo>
                    <a:pt x="14" y="5"/>
                    <a:pt x="20" y="5"/>
                    <a:pt x="21" y="7"/>
                  </a:cubicBezTo>
                  <a:cubicBezTo>
                    <a:pt x="22" y="9"/>
                    <a:pt x="26" y="7"/>
                    <a:pt x="25" y="4"/>
                  </a:cubicBezTo>
                  <a:cubicBezTo>
                    <a:pt x="23" y="2"/>
                    <a:pt x="20" y="1"/>
                    <a:pt x="18" y="1"/>
                  </a:cubicBezTo>
                  <a:cubicBezTo>
                    <a:pt x="13" y="1"/>
                    <a:pt x="9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85" name="Freeform 128"/>
            <p:cNvSpPr/>
            <p:nvPr/>
          </p:nvSpPr>
          <p:spPr bwMode="auto">
            <a:xfrm>
              <a:off x="7201" y="192"/>
              <a:ext cx="85" cy="24"/>
            </a:xfrm>
            <a:custGeom>
              <a:avLst/>
              <a:gdLst>
                <a:gd name="T0" fmla="*/ 3 w 24"/>
                <a:gd name="T1" fmla="*/ 8 h 8"/>
                <a:gd name="T2" fmla="*/ 21 w 24"/>
                <a:gd name="T3" fmla="*/ 5 h 8"/>
                <a:gd name="T4" fmla="*/ 20 w 24"/>
                <a:gd name="T5" fmla="*/ 1 h 8"/>
                <a:gd name="T6" fmla="*/ 3 w 24"/>
                <a:gd name="T7" fmla="*/ 3 h 8"/>
                <a:gd name="T8" fmla="*/ 3 w 24"/>
                <a:gd name="T9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8">
                  <a:moveTo>
                    <a:pt x="3" y="8"/>
                  </a:moveTo>
                  <a:cubicBezTo>
                    <a:pt x="9" y="8"/>
                    <a:pt x="15" y="8"/>
                    <a:pt x="21" y="5"/>
                  </a:cubicBezTo>
                  <a:cubicBezTo>
                    <a:pt x="24" y="4"/>
                    <a:pt x="23" y="0"/>
                    <a:pt x="20" y="1"/>
                  </a:cubicBezTo>
                  <a:cubicBezTo>
                    <a:pt x="15" y="3"/>
                    <a:pt x="9" y="3"/>
                    <a:pt x="3" y="3"/>
                  </a:cubicBezTo>
                  <a:cubicBezTo>
                    <a:pt x="0" y="3"/>
                    <a:pt x="0" y="8"/>
                    <a:pt x="3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86" name="Freeform 129"/>
            <p:cNvSpPr/>
            <p:nvPr/>
          </p:nvSpPr>
          <p:spPr bwMode="auto">
            <a:xfrm>
              <a:off x="7063" y="204"/>
              <a:ext cx="99" cy="24"/>
            </a:xfrm>
            <a:custGeom>
              <a:avLst/>
              <a:gdLst>
                <a:gd name="T0" fmla="*/ 4 w 28"/>
                <a:gd name="T1" fmla="*/ 7 h 8"/>
                <a:gd name="T2" fmla="*/ 24 w 28"/>
                <a:gd name="T3" fmla="*/ 6 h 8"/>
                <a:gd name="T4" fmla="*/ 26 w 28"/>
                <a:gd name="T5" fmla="*/ 1 h 8"/>
                <a:gd name="T6" fmla="*/ 3 w 28"/>
                <a:gd name="T7" fmla="*/ 2 h 8"/>
                <a:gd name="T8" fmla="*/ 4 w 28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4" y="7"/>
                  </a:moveTo>
                  <a:cubicBezTo>
                    <a:pt x="11" y="4"/>
                    <a:pt x="18" y="5"/>
                    <a:pt x="24" y="6"/>
                  </a:cubicBezTo>
                  <a:cubicBezTo>
                    <a:pt x="27" y="6"/>
                    <a:pt x="28" y="2"/>
                    <a:pt x="26" y="1"/>
                  </a:cubicBezTo>
                  <a:cubicBezTo>
                    <a:pt x="18" y="0"/>
                    <a:pt x="10" y="0"/>
                    <a:pt x="3" y="2"/>
                  </a:cubicBezTo>
                  <a:cubicBezTo>
                    <a:pt x="0" y="3"/>
                    <a:pt x="2" y="8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87" name="Freeform 130"/>
            <p:cNvSpPr/>
            <p:nvPr/>
          </p:nvSpPr>
          <p:spPr bwMode="auto">
            <a:xfrm>
              <a:off x="6947" y="195"/>
              <a:ext cx="81" cy="27"/>
            </a:xfrm>
            <a:custGeom>
              <a:avLst/>
              <a:gdLst>
                <a:gd name="T0" fmla="*/ 3 w 23"/>
                <a:gd name="T1" fmla="*/ 9 h 9"/>
                <a:gd name="T2" fmla="*/ 20 w 23"/>
                <a:gd name="T3" fmla="*/ 5 h 9"/>
                <a:gd name="T4" fmla="*/ 18 w 23"/>
                <a:gd name="T5" fmla="*/ 1 h 9"/>
                <a:gd name="T6" fmla="*/ 3 w 23"/>
                <a:gd name="T7" fmla="*/ 4 h 9"/>
                <a:gd name="T8" fmla="*/ 3 w 23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9">
                  <a:moveTo>
                    <a:pt x="3" y="9"/>
                  </a:moveTo>
                  <a:cubicBezTo>
                    <a:pt x="9" y="9"/>
                    <a:pt x="15" y="8"/>
                    <a:pt x="20" y="5"/>
                  </a:cubicBezTo>
                  <a:cubicBezTo>
                    <a:pt x="23" y="4"/>
                    <a:pt x="20" y="0"/>
                    <a:pt x="18" y="1"/>
                  </a:cubicBezTo>
                  <a:cubicBezTo>
                    <a:pt x="13" y="3"/>
                    <a:pt x="8" y="4"/>
                    <a:pt x="3" y="4"/>
                  </a:cubicBezTo>
                  <a:cubicBezTo>
                    <a:pt x="0" y="4"/>
                    <a:pt x="0" y="9"/>
                    <a:pt x="3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88" name="Freeform 131"/>
            <p:cNvSpPr/>
            <p:nvPr/>
          </p:nvSpPr>
          <p:spPr bwMode="auto">
            <a:xfrm>
              <a:off x="6820" y="195"/>
              <a:ext cx="92" cy="27"/>
            </a:xfrm>
            <a:custGeom>
              <a:avLst/>
              <a:gdLst>
                <a:gd name="T0" fmla="*/ 4 w 26"/>
                <a:gd name="T1" fmla="*/ 7 h 9"/>
                <a:gd name="T2" fmla="*/ 22 w 26"/>
                <a:gd name="T3" fmla="*/ 8 h 9"/>
                <a:gd name="T4" fmla="*/ 23 w 26"/>
                <a:gd name="T5" fmla="*/ 3 h 9"/>
                <a:gd name="T6" fmla="*/ 3 w 26"/>
                <a:gd name="T7" fmla="*/ 2 h 9"/>
                <a:gd name="T8" fmla="*/ 4 w 26"/>
                <a:gd name="T9" fmla="*/ 7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9">
                  <a:moveTo>
                    <a:pt x="4" y="7"/>
                  </a:moveTo>
                  <a:cubicBezTo>
                    <a:pt x="10" y="4"/>
                    <a:pt x="16" y="6"/>
                    <a:pt x="22" y="8"/>
                  </a:cubicBezTo>
                  <a:cubicBezTo>
                    <a:pt x="24" y="9"/>
                    <a:pt x="26" y="4"/>
                    <a:pt x="23" y="3"/>
                  </a:cubicBezTo>
                  <a:cubicBezTo>
                    <a:pt x="16" y="1"/>
                    <a:pt x="9" y="0"/>
                    <a:pt x="3" y="2"/>
                  </a:cubicBezTo>
                  <a:cubicBezTo>
                    <a:pt x="0" y="3"/>
                    <a:pt x="1" y="8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89" name="Freeform 132"/>
            <p:cNvSpPr/>
            <p:nvPr/>
          </p:nvSpPr>
          <p:spPr bwMode="auto">
            <a:xfrm>
              <a:off x="6690" y="192"/>
              <a:ext cx="95" cy="27"/>
            </a:xfrm>
            <a:custGeom>
              <a:avLst/>
              <a:gdLst>
                <a:gd name="T0" fmla="*/ 3 w 27"/>
                <a:gd name="T1" fmla="*/ 7 h 9"/>
                <a:gd name="T2" fmla="*/ 25 w 27"/>
                <a:gd name="T3" fmla="*/ 5 h 9"/>
                <a:gd name="T4" fmla="*/ 22 w 27"/>
                <a:gd name="T5" fmla="*/ 1 h 9"/>
                <a:gd name="T6" fmla="*/ 4 w 27"/>
                <a:gd name="T7" fmla="*/ 2 h 9"/>
                <a:gd name="T8" fmla="*/ 3 w 27"/>
                <a:gd name="T9" fmla="*/ 7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9">
                  <a:moveTo>
                    <a:pt x="3" y="7"/>
                  </a:moveTo>
                  <a:cubicBezTo>
                    <a:pt x="10" y="8"/>
                    <a:pt x="18" y="9"/>
                    <a:pt x="25" y="5"/>
                  </a:cubicBezTo>
                  <a:cubicBezTo>
                    <a:pt x="27" y="4"/>
                    <a:pt x="25" y="0"/>
                    <a:pt x="22" y="1"/>
                  </a:cubicBezTo>
                  <a:cubicBezTo>
                    <a:pt x="17" y="4"/>
                    <a:pt x="10" y="3"/>
                    <a:pt x="4" y="2"/>
                  </a:cubicBezTo>
                  <a:cubicBezTo>
                    <a:pt x="1" y="2"/>
                    <a:pt x="0" y="6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90" name="Freeform 133"/>
            <p:cNvSpPr/>
            <p:nvPr/>
          </p:nvSpPr>
          <p:spPr bwMode="auto">
            <a:xfrm>
              <a:off x="6555" y="195"/>
              <a:ext cx="92" cy="30"/>
            </a:xfrm>
            <a:custGeom>
              <a:avLst/>
              <a:gdLst>
                <a:gd name="T0" fmla="*/ 5 w 26"/>
                <a:gd name="T1" fmla="*/ 8 h 10"/>
                <a:gd name="T2" fmla="*/ 22 w 26"/>
                <a:gd name="T3" fmla="*/ 8 h 10"/>
                <a:gd name="T4" fmla="*/ 23 w 26"/>
                <a:gd name="T5" fmla="*/ 3 h 10"/>
                <a:gd name="T6" fmla="*/ 2 w 26"/>
                <a:gd name="T7" fmla="*/ 5 h 10"/>
                <a:gd name="T8" fmla="*/ 5 w 26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0">
                  <a:moveTo>
                    <a:pt x="5" y="8"/>
                  </a:moveTo>
                  <a:cubicBezTo>
                    <a:pt x="9" y="4"/>
                    <a:pt x="17" y="7"/>
                    <a:pt x="22" y="8"/>
                  </a:cubicBezTo>
                  <a:cubicBezTo>
                    <a:pt x="25" y="8"/>
                    <a:pt x="26" y="4"/>
                    <a:pt x="23" y="3"/>
                  </a:cubicBezTo>
                  <a:cubicBezTo>
                    <a:pt x="16" y="2"/>
                    <a:pt x="8" y="0"/>
                    <a:pt x="2" y="5"/>
                  </a:cubicBezTo>
                  <a:cubicBezTo>
                    <a:pt x="0" y="7"/>
                    <a:pt x="3" y="10"/>
                    <a:pt x="5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91" name="Freeform 134"/>
            <p:cNvSpPr/>
            <p:nvPr/>
          </p:nvSpPr>
          <p:spPr bwMode="auto">
            <a:xfrm>
              <a:off x="6446" y="207"/>
              <a:ext cx="81" cy="21"/>
            </a:xfrm>
            <a:custGeom>
              <a:avLst/>
              <a:gdLst>
                <a:gd name="T0" fmla="*/ 3 w 23"/>
                <a:gd name="T1" fmla="*/ 7 h 7"/>
                <a:gd name="T2" fmla="*/ 20 w 23"/>
                <a:gd name="T3" fmla="*/ 5 h 7"/>
                <a:gd name="T4" fmla="*/ 19 w 23"/>
                <a:gd name="T5" fmla="*/ 0 h 7"/>
                <a:gd name="T6" fmla="*/ 3 w 23"/>
                <a:gd name="T7" fmla="*/ 2 h 7"/>
                <a:gd name="T8" fmla="*/ 3 w 23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7">
                  <a:moveTo>
                    <a:pt x="3" y="7"/>
                  </a:moveTo>
                  <a:cubicBezTo>
                    <a:pt x="9" y="7"/>
                    <a:pt x="15" y="6"/>
                    <a:pt x="20" y="5"/>
                  </a:cubicBezTo>
                  <a:cubicBezTo>
                    <a:pt x="23" y="4"/>
                    <a:pt x="22" y="0"/>
                    <a:pt x="19" y="0"/>
                  </a:cubicBezTo>
                  <a:cubicBezTo>
                    <a:pt x="14" y="1"/>
                    <a:pt x="8" y="2"/>
                    <a:pt x="3" y="2"/>
                  </a:cubicBezTo>
                  <a:cubicBezTo>
                    <a:pt x="0" y="2"/>
                    <a:pt x="0" y="7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92" name="Freeform 135"/>
            <p:cNvSpPr/>
            <p:nvPr/>
          </p:nvSpPr>
          <p:spPr bwMode="auto">
            <a:xfrm>
              <a:off x="6309" y="207"/>
              <a:ext cx="98" cy="18"/>
            </a:xfrm>
            <a:custGeom>
              <a:avLst/>
              <a:gdLst>
                <a:gd name="T0" fmla="*/ 4 w 28"/>
                <a:gd name="T1" fmla="*/ 6 h 6"/>
                <a:gd name="T2" fmla="*/ 25 w 28"/>
                <a:gd name="T3" fmla="*/ 5 h 6"/>
                <a:gd name="T4" fmla="*/ 25 w 28"/>
                <a:gd name="T5" fmla="*/ 0 h 6"/>
                <a:gd name="T6" fmla="*/ 3 w 28"/>
                <a:gd name="T7" fmla="*/ 1 h 6"/>
                <a:gd name="T8" fmla="*/ 4 w 2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4" y="6"/>
                  </a:moveTo>
                  <a:cubicBezTo>
                    <a:pt x="11" y="5"/>
                    <a:pt x="18" y="5"/>
                    <a:pt x="25" y="5"/>
                  </a:cubicBezTo>
                  <a:cubicBezTo>
                    <a:pt x="28" y="5"/>
                    <a:pt x="28" y="0"/>
                    <a:pt x="25" y="0"/>
                  </a:cubicBezTo>
                  <a:cubicBezTo>
                    <a:pt x="18" y="0"/>
                    <a:pt x="10" y="0"/>
                    <a:pt x="3" y="1"/>
                  </a:cubicBezTo>
                  <a:cubicBezTo>
                    <a:pt x="0" y="2"/>
                    <a:pt x="2" y="6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93" name="Freeform 136"/>
            <p:cNvSpPr/>
            <p:nvPr/>
          </p:nvSpPr>
          <p:spPr bwMode="auto">
            <a:xfrm>
              <a:off x="6167" y="204"/>
              <a:ext cx="96" cy="18"/>
            </a:xfrm>
            <a:custGeom>
              <a:avLst/>
              <a:gdLst>
                <a:gd name="T0" fmla="*/ 3 w 27"/>
                <a:gd name="T1" fmla="*/ 6 h 6"/>
                <a:gd name="T2" fmla="*/ 24 w 27"/>
                <a:gd name="T3" fmla="*/ 5 h 6"/>
                <a:gd name="T4" fmla="*/ 24 w 27"/>
                <a:gd name="T5" fmla="*/ 0 h 6"/>
                <a:gd name="T6" fmla="*/ 3 w 27"/>
                <a:gd name="T7" fmla="*/ 1 h 6"/>
                <a:gd name="T8" fmla="*/ 3 w 2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3" y="6"/>
                  </a:moveTo>
                  <a:cubicBezTo>
                    <a:pt x="10" y="6"/>
                    <a:pt x="17" y="6"/>
                    <a:pt x="24" y="5"/>
                  </a:cubicBezTo>
                  <a:cubicBezTo>
                    <a:pt x="27" y="4"/>
                    <a:pt x="27" y="0"/>
                    <a:pt x="24" y="0"/>
                  </a:cubicBezTo>
                  <a:cubicBezTo>
                    <a:pt x="17" y="1"/>
                    <a:pt x="10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94" name="Freeform 137"/>
            <p:cNvSpPr/>
            <p:nvPr/>
          </p:nvSpPr>
          <p:spPr bwMode="auto">
            <a:xfrm>
              <a:off x="6040" y="207"/>
              <a:ext cx="89" cy="18"/>
            </a:xfrm>
            <a:custGeom>
              <a:avLst/>
              <a:gdLst>
                <a:gd name="T0" fmla="*/ 3 w 25"/>
                <a:gd name="T1" fmla="*/ 6 h 6"/>
                <a:gd name="T2" fmla="*/ 22 w 25"/>
                <a:gd name="T3" fmla="*/ 5 h 6"/>
                <a:gd name="T4" fmla="*/ 21 w 25"/>
                <a:gd name="T5" fmla="*/ 0 h 6"/>
                <a:gd name="T6" fmla="*/ 3 w 25"/>
                <a:gd name="T7" fmla="*/ 1 h 6"/>
                <a:gd name="T8" fmla="*/ 3 w 25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3" y="6"/>
                  </a:moveTo>
                  <a:cubicBezTo>
                    <a:pt x="9" y="6"/>
                    <a:pt x="16" y="6"/>
                    <a:pt x="22" y="5"/>
                  </a:cubicBezTo>
                  <a:cubicBezTo>
                    <a:pt x="25" y="4"/>
                    <a:pt x="24" y="0"/>
                    <a:pt x="21" y="0"/>
                  </a:cubicBezTo>
                  <a:cubicBezTo>
                    <a:pt x="15" y="1"/>
                    <a:pt x="9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95" name="Freeform 138"/>
            <p:cNvSpPr/>
            <p:nvPr/>
          </p:nvSpPr>
          <p:spPr bwMode="auto">
            <a:xfrm>
              <a:off x="5910" y="201"/>
              <a:ext cx="92" cy="21"/>
            </a:xfrm>
            <a:custGeom>
              <a:avLst/>
              <a:gdLst>
                <a:gd name="T0" fmla="*/ 3 w 26"/>
                <a:gd name="T1" fmla="*/ 7 h 7"/>
                <a:gd name="T2" fmla="*/ 24 w 26"/>
                <a:gd name="T3" fmla="*/ 5 h 7"/>
                <a:gd name="T4" fmla="*/ 22 w 26"/>
                <a:gd name="T5" fmla="*/ 0 h 7"/>
                <a:gd name="T6" fmla="*/ 3 w 26"/>
                <a:gd name="T7" fmla="*/ 2 h 7"/>
                <a:gd name="T8" fmla="*/ 3 w 26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">
                  <a:moveTo>
                    <a:pt x="3" y="7"/>
                  </a:moveTo>
                  <a:cubicBezTo>
                    <a:pt x="10" y="7"/>
                    <a:pt x="17" y="6"/>
                    <a:pt x="24" y="5"/>
                  </a:cubicBezTo>
                  <a:cubicBezTo>
                    <a:pt x="26" y="4"/>
                    <a:pt x="25" y="0"/>
                    <a:pt x="22" y="0"/>
                  </a:cubicBezTo>
                  <a:cubicBezTo>
                    <a:pt x="16" y="1"/>
                    <a:pt x="9" y="2"/>
                    <a:pt x="3" y="2"/>
                  </a:cubicBezTo>
                  <a:cubicBezTo>
                    <a:pt x="0" y="2"/>
                    <a:pt x="0" y="7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96" name="Freeform 139"/>
            <p:cNvSpPr/>
            <p:nvPr/>
          </p:nvSpPr>
          <p:spPr bwMode="auto">
            <a:xfrm>
              <a:off x="5755" y="204"/>
              <a:ext cx="99" cy="21"/>
            </a:xfrm>
            <a:custGeom>
              <a:avLst/>
              <a:gdLst>
                <a:gd name="T0" fmla="*/ 3 w 28"/>
                <a:gd name="T1" fmla="*/ 6 h 7"/>
                <a:gd name="T2" fmla="*/ 25 w 28"/>
                <a:gd name="T3" fmla="*/ 5 h 7"/>
                <a:gd name="T4" fmla="*/ 25 w 28"/>
                <a:gd name="T5" fmla="*/ 0 h 7"/>
                <a:gd name="T6" fmla="*/ 3 w 28"/>
                <a:gd name="T7" fmla="*/ 1 h 7"/>
                <a:gd name="T8" fmla="*/ 3 w 28"/>
                <a:gd name="T9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7">
                  <a:moveTo>
                    <a:pt x="3" y="6"/>
                  </a:moveTo>
                  <a:cubicBezTo>
                    <a:pt x="10" y="7"/>
                    <a:pt x="17" y="5"/>
                    <a:pt x="25" y="5"/>
                  </a:cubicBezTo>
                  <a:cubicBezTo>
                    <a:pt x="28" y="5"/>
                    <a:pt x="28" y="0"/>
                    <a:pt x="25" y="0"/>
                  </a:cubicBezTo>
                  <a:cubicBezTo>
                    <a:pt x="17" y="0"/>
                    <a:pt x="10" y="2"/>
                    <a:pt x="3" y="1"/>
                  </a:cubicBezTo>
                  <a:cubicBezTo>
                    <a:pt x="0" y="1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97" name="Freeform 140"/>
            <p:cNvSpPr/>
            <p:nvPr/>
          </p:nvSpPr>
          <p:spPr bwMode="auto">
            <a:xfrm>
              <a:off x="5624" y="210"/>
              <a:ext cx="106" cy="24"/>
            </a:xfrm>
            <a:custGeom>
              <a:avLst/>
              <a:gdLst>
                <a:gd name="T0" fmla="*/ 4 w 30"/>
                <a:gd name="T1" fmla="*/ 6 h 8"/>
                <a:gd name="T2" fmla="*/ 15 w 30"/>
                <a:gd name="T3" fmla="*/ 5 h 8"/>
                <a:gd name="T4" fmla="*/ 25 w 30"/>
                <a:gd name="T5" fmla="*/ 7 h 8"/>
                <a:gd name="T6" fmla="*/ 27 w 30"/>
                <a:gd name="T7" fmla="*/ 3 h 8"/>
                <a:gd name="T8" fmla="*/ 17 w 30"/>
                <a:gd name="T9" fmla="*/ 1 h 8"/>
                <a:gd name="T10" fmla="*/ 3 w 30"/>
                <a:gd name="T11" fmla="*/ 1 h 8"/>
                <a:gd name="T12" fmla="*/ 4 w 30"/>
                <a:gd name="T13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8">
                  <a:moveTo>
                    <a:pt x="4" y="6"/>
                  </a:moveTo>
                  <a:cubicBezTo>
                    <a:pt x="8" y="5"/>
                    <a:pt x="12" y="5"/>
                    <a:pt x="15" y="5"/>
                  </a:cubicBezTo>
                  <a:cubicBezTo>
                    <a:pt x="18" y="5"/>
                    <a:pt x="22" y="5"/>
                    <a:pt x="25" y="7"/>
                  </a:cubicBezTo>
                  <a:cubicBezTo>
                    <a:pt x="27" y="8"/>
                    <a:pt x="30" y="4"/>
                    <a:pt x="27" y="3"/>
                  </a:cubicBezTo>
                  <a:cubicBezTo>
                    <a:pt x="24" y="1"/>
                    <a:pt x="20" y="1"/>
                    <a:pt x="17" y="1"/>
                  </a:cubicBezTo>
                  <a:cubicBezTo>
                    <a:pt x="13" y="0"/>
                    <a:pt x="8" y="0"/>
                    <a:pt x="3" y="1"/>
                  </a:cubicBezTo>
                  <a:cubicBezTo>
                    <a:pt x="0" y="2"/>
                    <a:pt x="2" y="7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98" name="Freeform 141"/>
            <p:cNvSpPr/>
            <p:nvPr/>
          </p:nvSpPr>
          <p:spPr bwMode="auto">
            <a:xfrm>
              <a:off x="5451" y="201"/>
              <a:ext cx="127" cy="27"/>
            </a:xfrm>
            <a:custGeom>
              <a:avLst/>
              <a:gdLst>
                <a:gd name="T0" fmla="*/ 3 w 36"/>
                <a:gd name="T1" fmla="*/ 6 h 9"/>
                <a:gd name="T2" fmla="*/ 33 w 36"/>
                <a:gd name="T3" fmla="*/ 7 h 9"/>
                <a:gd name="T4" fmla="*/ 33 w 36"/>
                <a:gd name="T5" fmla="*/ 2 h 9"/>
                <a:gd name="T6" fmla="*/ 4 w 36"/>
                <a:gd name="T7" fmla="*/ 1 h 9"/>
                <a:gd name="T8" fmla="*/ 3 w 36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9">
                  <a:moveTo>
                    <a:pt x="3" y="6"/>
                  </a:moveTo>
                  <a:cubicBezTo>
                    <a:pt x="13" y="9"/>
                    <a:pt x="23" y="8"/>
                    <a:pt x="33" y="7"/>
                  </a:cubicBezTo>
                  <a:cubicBezTo>
                    <a:pt x="36" y="6"/>
                    <a:pt x="36" y="2"/>
                    <a:pt x="33" y="2"/>
                  </a:cubicBezTo>
                  <a:cubicBezTo>
                    <a:pt x="23" y="3"/>
                    <a:pt x="13" y="4"/>
                    <a:pt x="4" y="1"/>
                  </a:cubicBezTo>
                  <a:cubicBezTo>
                    <a:pt x="1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899" name="Freeform 142"/>
            <p:cNvSpPr/>
            <p:nvPr/>
          </p:nvSpPr>
          <p:spPr bwMode="auto">
            <a:xfrm>
              <a:off x="5296" y="210"/>
              <a:ext cx="106" cy="18"/>
            </a:xfrm>
            <a:custGeom>
              <a:avLst/>
              <a:gdLst>
                <a:gd name="T0" fmla="*/ 3 w 30"/>
                <a:gd name="T1" fmla="*/ 5 h 6"/>
                <a:gd name="T2" fmla="*/ 27 w 30"/>
                <a:gd name="T3" fmla="*/ 6 h 6"/>
                <a:gd name="T4" fmla="*/ 27 w 30"/>
                <a:gd name="T5" fmla="*/ 1 h 6"/>
                <a:gd name="T6" fmla="*/ 3 w 30"/>
                <a:gd name="T7" fmla="*/ 0 h 6"/>
                <a:gd name="T8" fmla="*/ 3 w 30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5"/>
                  </a:moveTo>
                  <a:cubicBezTo>
                    <a:pt x="11" y="5"/>
                    <a:pt x="19" y="6"/>
                    <a:pt x="27" y="6"/>
                  </a:cubicBezTo>
                  <a:cubicBezTo>
                    <a:pt x="30" y="6"/>
                    <a:pt x="30" y="1"/>
                    <a:pt x="27" y="1"/>
                  </a:cubicBezTo>
                  <a:cubicBezTo>
                    <a:pt x="19" y="1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900" name="Freeform 143"/>
            <p:cNvSpPr/>
            <p:nvPr/>
          </p:nvSpPr>
          <p:spPr bwMode="auto">
            <a:xfrm>
              <a:off x="5169" y="201"/>
              <a:ext cx="103" cy="27"/>
            </a:xfrm>
            <a:custGeom>
              <a:avLst/>
              <a:gdLst>
                <a:gd name="T0" fmla="*/ 4 w 29"/>
                <a:gd name="T1" fmla="*/ 9 h 9"/>
                <a:gd name="T2" fmla="*/ 25 w 29"/>
                <a:gd name="T3" fmla="*/ 7 h 9"/>
                <a:gd name="T4" fmla="*/ 26 w 29"/>
                <a:gd name="T5" fmla="*/ 2 h 9"/>
                <a:gd name="T6" fmla="*/ 3 w 29"/>
                <a:gd name="T7" fmla="*/ 4 h 9"/>
                <a:gd name="T8" fmla="*/ 4 w 29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9">
                  <a:moveTo>
                    <a:pt x="4" y="9"/>
                  </a:moveTo>
                  <a:cubicBezTo>
                    <a:pt x="10" y="8"/>
                    <a:pt x="18" y="5"/>
                    <a:pt x="25" y="7"/>
                  </a:cubicBezTo>
                  <a:cubicBezTo>
                    <a:pt x="27" y="8"/>
                    <a:pt x="29" y="3"/>
                    <a:pt x="26" y="2"/>
                  </a:cubicBezTo>
                  <a:cubicBezTo>
                    <a:pt x="18" y="0"/>
                    <a:pt x="10" y="3"/>
                    <a:pt x="3" y="4"/>
                  </a:cubicBezTo>
                  <a:cubicBezTo>
                    <a:pt x="0" y="5"/>
                    <a:pt x="1" y="9"/>
                    <a:pt x="4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901" name="Freeform 144"/>
            <p:cNvSpPr/>
            <p:nvPr/>
          </p:nvSpPr>
          <p:spPr bwMode="auto">
            <a:xfrm>
              <a:off x="5032" y="210"/>
              <a:ext cx="116" cy="21"/>
            </a:xfrm>
            <a:custGeom>
              <a:avLst/>
              <a:gdLst>
                <a:gd name="T0" fmla="*/ 3 w 33"/>
                <a:gd name="T1" fmla="*/ 5 h 7"/>
                <a:gd name="T2" fmla="*/ 31 w 33"/>
                <a:gd name="T3" fmla="*/ 5 h 7"/>
                <a:gd name="T4" fmla="*/ 31 w 33"/>
                <a:gd name="T5" fmla="*/ 0 h 7"/>
                <a:gd name="T6" fmla="*/ 4 w 33"/>
                <a:gd name="T7" fmla="*/ 0 h 7"/>
                <a:gd name="T8" fmla="*/ 3 w 33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7">
                  <a:moveTo>
                    <a:pt x="3" y="5"/>
                  </a:moveTo>
                  <a:cubicBezTo>
                    <a:pt x="12" y="7"/>
                    <a:pt x="21" y="6"/>
                    <a:pt x="31" y="5"/>
                  </a:cubicBezTo>
                  <a:cubicBezTo>
                    <a:pt x="33" y="4"/>
                    <a:pt x="33" y="0"/>
                    <a:pt x="31" y="0"/>
                  </a:cubicBezTo>
                  <a:cubicBezTo>
                    <a:pt x="22" y="1"/>
                    <a:pt x="13" y="2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902" name="Freeform 145"/>
            <p:cNvSpPr/>
            <p:nvPr/>
          </p:nvSpPr>
          <p:spPr bwMode="auto">
            <a:xfrm>
              <a:off x="4894" y="201"/>
              <a:ext cx="106" cy="21"/>
            </a:xfrm>
            <a:custGeom>
              <a:avLst/>
              <a:gdLst>
                <a:gd name="T0" fmla="*/ 4 w 30"/>
                <a:gd name="T1" fmla="*/ 7 h 7"/>
                <a:gd name="T2" fmla="*/ 26 w 30"/>
                <a:gd name="T3" fmla="*/ 7 h 7"/>
                <a:gd name="T4" fmla="*/ 27 w 30"/>
                <a:gd name="T5" fmla="*/ 2 h 7"/>
                <a:gd name="T6" fmla="*/ 2 w 30"/>
                <a:gd name="T7" fmla="*/ 2 h 7"/>
                <a:gd name="T8" fmla="*/ 4 w 30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7">
                  <a:moveTo>
                    <a:pt x="4" y="7"/>
                  </a:moveTo>
                  <a:cubicBezTo>
                    <a:pt x="11" y="6"/>
                    <a:pt x="18" y="5"/>
                    <a:pt x="26" y="7"/>
                  </a:cubicBezTo>
                  <a:cubicBezTo>
                    <a:pt x="29" y="7"/>
                    <a:pt x="30" y="3"/>
                    <a:pt x="27" y="2"/>
                  </a:cubicBezTo>
                  <a:cubicBezTo>
                    <a:pt x="19" y="0"/>
                    <a:pt x="11" y="1"/>
                    <a:pt x="2" y="2"/>
                  </a:cubicBezTo>
                  <a:cubicBezTo>
                    <a:pt x="0" y="3"/>
                    <a:pt x="1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903" name="Freeform 146"/>
            <p:cNvSpPr/>
            <p:nvPr/>
          </p:nvSpPr>
          <p:spPr bwMode="auto">
            <a:xfrm>
              <a:off x="4732" y="207"/>
              <a:ext cx="102" cy="27"/>
            </a:xfrm>
            <a:custGeom>
              <a:avLst/>
              <a:gdLst>
                <a:gd name="T0" fmla="*/ 3 w 29"/>
                <a:gd name="T1" fmla="*/ 6 h 9"/>
                <a:gd name="T2" fmla="*/ 26 w 29"/>
                <a:gd name="T3" fmla="*/ 6 h 9"/>
                <a:gd name="T4" fmla="*/ 26 w 29"/>
                <a:gd name="T5" fmla="*/ 1 h 9"/>
                <a:gd name="T6" fmla="*/ 4 w 29"/>
                <a:gd name="T7" fmla="*/ 1 h 9"/>
                <a:gd name="T8" fmla="*/ 3 w 29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9">
                  <a:moveTo>
                    <a:pt x="3" y="6"/>
                  </a:moveTo>
                  <a:cubicBezTo>
                    <a:pt x="11" y="9"/>
                    <a:pt x="18" y="6"/>
                    <a:pt x="26" y="6"/>
                  </a:cubicBezTo>
                  <a:cubicBezTo>
                    <a:pt x="29" y="6"/>
                    <a:pt x="29" y="1"/>
                    <a:pt x="26" y="1"/>
                  </a:cubicBezTo>
                  <a:cubicBezTo>
                    <a:pt x="19" y="1"/>
                    <a:pt x="11" y="4"/>
                    <a:pt x="4" y="1"/>
                  </a:cubicBezTo>
                  <a:cubicBezTo>
                    <a:pt x="2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904" name="Freeform 147"/>
            <p:cNvSpPr/>
            <p:nvPr/>
          </p:nvSpPr>
          <p:spPr bwMode="auto">
            <a:xfrm>
              <a:off x="4608" y="210"/>
              <a:ext cx="81" cy="15"/>
            </a:xfrm>
            <a:custGeom>
              <a:avLst/>
              <a:gdLst>
                <a:gd name="T0" fmla="*/ 3 w 23"/>
                <a:gd name="T1" fmla="*/ 5 h 5"/>
                <a:gd name="T2" fmla="*/ 20 w 23"/>
                <a:gd name="T3" fmla="*/ 5 h 5"/>
                <a:gd name="T4" fmla="*/ 20 w 23"/>
                <a:gd name="T5" fmla="*/ 0 h 5"/>
                <a:gd name="T6" fmla="*/ 3 w 23"/>
                <a:gd name="T7" fmla="*/ 0 h 5"/>
                <a:gd name="T8" fmla="*/ 3 w 23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5">
                  <a:moveTo>
                    <a:pt x="3" y="5"/>
                  </a:moveTo>
                  <a:cubicBezTo>
                    <a:pt x="20" y="5"/>
                    <a:pt x="20" y="5"/>
                    <a:pt x="20" y="5"/>
                  </a:cubicBezTo>
                  <a:cubicBezTo>
                    <a:pt x="23" y="5"/>
                    <a:pt x="23" y="0"/>
                    <a:pt x="2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905" name="Freeform 148"/>
            <p:cNvSpPr/>
            <p:nvPr/>
          </p:nvSpPr>
          <p:spPr bwMode="auto">
            <a:xfrm>
              <a:off x="4439" y="201"/>
              <a:ext cx="88" cy="24"/>
            </a:xfrm>
            <a:custGeom>
              <a:avLst/>
              <a:gdLst>
                <a:gd name="T0" fmla="*/ 3 w 25"/>
                <a:gd name="T1" fmla="*/ 6 h 8"/>
                <a:gd name="T2" fmla="*/ 23 w 25"/>
                <a:gd name="T3" fmla="*/ 5 h 8"/>
                <a:gd name="T4" fmla="*/ 20 w 25"/>
                <a:gd name="T5" fmla="*/ 1 h 8"/>
                <a:gd name="T6" fmla="*/ 4 w 25"/>
                <a:gd name="T7" fmla="*/ 1 h 8"/>
                <a:gd name="T8" fmla="*/ 3 w 25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8">
                  <a:moveTo>
                    <a:pt x="3" y="6"/>
                  </a:moveTo>
                  <a:cubicBezTo>
                    <a:pt x="9" y="7"/>
                    <a:pt x="16" y="8"/>
                    <a:pt x="23" y="5"/>
                  </a:cubicBezTo>
                  <a:cubicBezTo>
                    <a:pt x="25" y="4"/>
                    <a:pt x="23" y="0"/>
                    <a:pt x="20" y="1"/>
                  </a:cubicBezTo>
                  <a:cubicBezTo>
                    <a:pt x="15" y="4"/>
                    <a:pt x="9" y="2"/>
                    <a:pt x="4" y="1"/>
                  </a:cubicBezTo>
                  <a:cubicBezTo>
                    <a:pt x="1" y="1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906" name="Freeform 149"/>
            <p:cNvSpPr/>
            <p:nvPr/>
          </p:nvSpPr>
          <p:spPr bwMode="auto">
            <a:xfrm>
              <a:off x="4273" y="204"/>
              <a:ext cx="110" cy="18"/>
            </a:xfrm>
            <a:custGeom>
              <a:avLst/>
              <a:gdLst>
                <a:gd name="T0" fmla="*/ 3 w 31"/>
                <a:gd name="T1" fmla="*/ 6 h 6"/>
                <a:gd name="T2" fmla="*/ 28 w 31"/>
                <a:gd name="T3" fmla="*/ 5 h 6"/>
                <a:gd name="T4" fmla="*/ 28 w 31"/>
                <a:gd name="T5" fmla="*/ 0 h 6"/>
                <a:gd name="T6" fmla="*/ 3 w 31"/>
                <a:gd name="T7" fmla="*/ 1 h 6"/>
                <a:gd name="T8" fmla="*/ 3 w 31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">
                  <a:moveTo>
                    <a:pt x="3" y="6"/>
                  </a:moveTo>
                  <a:cubicBezTo>
                    <a:pt x="11" y="6"/>
                    <a:pt x="20" y="6"/>
                    <a:pt x="28" y="5"/>
                  </a:cubicBezTo>
                  <a:cubicBezTo>
                    <a:pt x="31" y="4"/>
                    <a:pt x="31" y="0"/>
                    <a:pt x="28" y="0"/>
                  </a:cubicBezTo>
                  <a:cubicBezTo>
                    <a:pt x="20" y="1"/>
                    <a:pt x="11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907" name="Freeform 150"/>
            <p:cNvSpPr/>
            <p:nvPr/>
          </p:nvSpPr>
          <p:spPr bwMode="auto">
            <a:xfrm>
              <a:off x="4150" y="201"/>
              <a:ext cx="99" cy="24"/>
            </a:xfrm>
            <a:custGeom>
              <a:avLst/>
              <a:gdLst>
                <a:gd name="T0" fmla="*/ 4 w 28"/>
                <a:gd name="T1" fmla="*/ 8 h 8"/>
                <a:gd name="T2" fmla="*/ 24 w 28"/>
                <a:gd name="T3" fmla="*/ 7 h 8"/>
                <a:gd name="T4" fmla="*/ 25 w 28"/>
                <a:gd name="T5" fmla="*/ 2 h 8"/>
                <a:gd name="T6" fmla="*/ 3 w 28"/>
                <a:gd name="T7" fmla="*/ 3 h 8"/>
                <a:gd name="T8" fmla="*/ 4 w 28"/>
                <a:gd name="T9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4" y="8"/>
                  </a:moveTo>
                  <a:cubicBezTo>
                    <a:pt x="10" y="7"/>
                    <a:pt x="17" y="5"/>
                    <a:pt x="24" y="7"/>
                  </a:cubicBezTo>
                  <a:cubicBezTo>
                    <a:pt x="27" y="7"/>
                    <a:pt x="28" y="3"/>
                    <a:pt x="25" y="2"/>
                  </a:cubicBezTo>
                  <a:cubicBezTo>
                    <a:pt x="18" y="0"/>
                    <a:pt x="10" y="2"/>
                    <a:pt x="3" y="3"/>
                  </a:cubicBezTo>
                  <a:cubicBezTo>
                    <a:pt x="0" y="4"/>
                    <a:pt x="1" y="8"/>
                    <a:pt x="4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908" name="Freeform 151"/>
            <p:cNvSpPr/>
            <p:nvPr/>
          </p:nvSpPr>
          <p:spPr bwMode="auto">
            <a:xfrm>
              <a:off x="4016" y="207"/>
              <a:ext cx="102" cy="24"/>
            </a:xfrm>
            <a:custGeom>
              <a:avLst/>
              <a:gdLst>
                <a:gd name="T0" fmla="*/ 3 w 29"/>
                <a:gd name="T1" fmla="*/ 5 h 8"/>
                <a:gd name="T2" fmla="*/ 25 w 29"/>
                <a:gd name="T3" fmla="*/ 7 h 8"/>
                <a:gd name="T4" fmla="*/ 26 w 29"/>
                <a:gd name="T5" fmla="*/ 2 h 8"/>
                <a:gd name="T6" fmla="*/ 3 w 29"/>
                <a:gd name="T7" fmla="*/ 0 h 8"/>
                <a:gd name="T8" fmla="*/ 3 w 29"/>
                <a:gd name="T9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8">
                  <a:moveTo>
                    <a:pt x="3" y="5"/>
                  </a:moveTo>
                  <a:cubicBezTo>
                    <a:pt x="10" y="5"/>
                    <a:pt x="18" y="5"/>
                    <a:pt x="25" y="7"/>
                  </a:cubicBezTo>
                  <a:cubicBezTo>
                    <a:pt x="28" y="8"/>
                    <a:pt x="29" y="3"/>
                    <a:pt x="26" y="2"/>
                  </a:cubicBezTo>
                  <a:cubicBezTo>
                    <a:pt x="19" y="0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909" name="Freeform 152"/>
            <p:cNvSpPr/>
            <p:nvPr/>
          </p:nvSpPr>
          <p:spPr bwMode="auto">
            <a:xfrm>
              <a:off x="3878" y="213"/>
              <a:ext cx="106" cy="18"/>
            </a:xfrm>
            <a:custGeom>
              <a:avLst/>
              <a:gdLst>
                <a:gd name="T0" fmla="*/ 3 w 30"/>
                <a:gd name="T1" fmla="*/ 6 h 6"/>
                <a:gd name="T2" fmla="*/ 28 w 30"/>
                <a:gd name="T3" fmla="*/ 5 h 6"/>
                <a:gd name="T4" fmla="*/ 28 w 30"/>
                <a:gd name="T5" fmla="*/ 0 h 6"/>
                <a:gd name="T6" fmla="*/ 3 w 30"/>
                <a:gd name="T7" fmla="*/ 1 h 6"/>
                <a:gd name="T8" fmla="*/ 3 w 30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6"/>
                  </a:moveTo>
                  <a:cubicBezTo>
                    <a:pt x="11" y="6"/>
                    <a:pt x="19" y="5"/>
                    <a:pt x="28" y="5"/>
                  </a:cubicBezTo>
                  <a:cubicBezTo>
                    <a:pt x="30" y="5"/>
                    <a:pt x="30" y="0"/>
                    <a:pt x="28" y="0"/>
                  </a:cubicBez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910" name="Freeform 153"/>
            <p:cNvSpPr/>
            <p:nvPr/>
          </p:nvSpPr>
          <p:spPr bwMode="auto">
            <a:xfrm>
              <a:off x="3751" y="207"/>
              <a:ext cx="85" cy="18"/>
            </a:xfrm>
            <a:custGeom>
              <a:avLst/>
              <a:gdLst>
                <a:gd name="T0" fmla="*/ 3 w 24"/>
                <a:gd name="T1" fmla="*/ 5 h 6"/>
                <a:gd name="T2" fmla="*/ 21 w 24"/>
                <a:gd name="T3" fmla="*/ 6 h 6"/>
                <a:gd name="T4" fmla="*/ 21 w 24"/>
                <a:gd name="T5" fmla="*/ 1 h 6"/>
                <a:gd name="T6" fmla="*/ 4 w 24"/>
                <a:gd name="T7" fmla="*/ 0 h 6"/>
                <a:gd name="T8" fmla="*/ 3 w 24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3" y="5"/>
                  </a:moveTo>
                  <a:cubicBezTo>
                    <a:pt x="9" y="6"/>
                    <a:pt x="15" y="6"/>
                    <a:pt x="21" y="6"/>
                  </a:cubicBezTo>
                  <a:cubicBezTo>
                    <a:pt x="24" y="6"/>
                    <a:pt x="24" y="1"/>
                    <a:pt x="21" y="1"/>
                  </a:cubicBezTo>
                  <a:cubicBezTo>
                    <a:pt x="16" y="1"/>
                    <a:pt x="10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911" name="Freeform 154"/>
            <p:cNvSpPr/>
            <p:nvPr/>
          </p:nvSpPr>
          <p:spPr bwMode="auto">
            <a:xfrm>
              <a:off x="3596" y="207"/>
              <a:ext cx="109" cy="24"/>
            </a:xfrm>
            <a:custGeom>
              <a:avLst/>
              <a:gdLst>
                <a:gd name="T0" fmla="*/ 3 w 31"/>
                <a:gd name="T1" fmla="*/ 7 h 8"/>
                <a:gd name="T2" fmla="*/ 28 w 31"/>
                <a:gd name="T3" fmla="*/ 6 h 8"/>
                <a:gd name="T4" fmla="*/ 27 w 31"/>
                <a:gd name="T5" fmla="*/ 1 h 8"/>
                <a:gd name="T6" fmla="*/ 3 w 31"/>
                <a:gd name="T7" fmla="*/ 2 h 8"/>
                <a:gd name="T8" fmla="*/ 3 w 31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8">
                  <a:moveTo>
                    <a:pt x="3" y="7"/>
                  </a:moveTo>
                  <a:cubicBezTo>
                    <a:pt x="11" y="7"/>
                    <a:pt x="20" y="8"/>
                    <a:pt x="28" y="6"/>
                  </a:cubicBezTo>
                  <a:cubicBezTo>
                    <a:pt x="31" y="5"/>
                    <a:pt x="30" y="0"/>
                    <a:pt x="27" y="1"/>
                  </a:cubicBezTo>
                  <a:cubicBezTo>
                    <a:pt x="19" y="4"/>
                    <a:pt x="11" y="2"/>
                    <a:pt x="3" y="2"/>
                  </a:cubicBezTo>
                  <a:cubicBezTo>
                    <a:pt x="0" y="2"/>
                    <a:pt x="0" y="7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912" name="Freeform 155"/>
            <p:cNvSpPr/>
            <p:nvPr/>
          </p:nvSpPr>
          <p:spPr bwMode="auto">
            <a:xfrm>
              <a:off x="3455" y="216"/>
              <a:ext cx="99" cy="18"/>
            </a:xfrm>
            <a:custGeom>
              <a:avLst/>
              <a:gdLst>
                <a:gd name="T0" fmla="*/ 4 w 28"/>
                <a:gd name="T1" fmla="*/ 6 h 6"/>
                <a:gd name="T2" fmla="*/ 25 w 28"/>
                <a:gd name="T3" fmla="*/ 5 h 6"/>
                <a:gd name="T4" fmla="*/ 25 w 28"/>
                <a:gd name="T5" fmla="*/ 0 h 6"/>
                <a:gd name="T6" fmla="*/ 2 w 28"/>
                <a:gd name="T7" fmla="*/ 1 h 6"/>
                <a:gd name="T8" fmla="*/ 4 w 2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4" y="6"/>
                  </a:moveTo>
                  <a:cubicBezTo>
                    <a:pt x="11" y="5"/>
                    <a:pt x="18" y="5"/>
                    <a:pt x="25" y="5"/>
                  </a:cubicBezTo>
                  <a:cubicBezTo>
                    <a:pt x="28" y="5"/>
                    <a:pt x="28" y="0"/>
                    <a:pt x="25" y="0"/>
                  </a:cubicBezTo>
                  <a:cubicBezTo>
                    <a:pt x="18" y="0"/>
                    <a:pt x="10" y="0"/>
                    <a:pt x="2" y="1"/>
                  </a:cubicBezTo>
                  <a:cubicBezTo>
                    <a:pt x="0" y="2"/>
                    <a:pt x="1" y="6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913" name="Freeform 156"/>
            <p:cNvSpPr/>
            <p:nvPr/>
          </p:nvSpPr>
          <p:spPr bwMode="auto">
            <a:xfrm>
              <a:off x="3300" y="204"/>
              <a:ext cx="109" cy="21"/>
            </a:xfrm>
            <a:custGeom>
              <a:avLst/>
              <a:gdLst>
                <a:gd name="T0" fmla="*/ 3 w 31"/>
                <a:gd name="T1" fmla="*/ 5 h 7"/>
                <a:gd name="T2" fmla="*/ 28 w 31"/>
                <a:gd name="T3" fmla="*/ 5 h 7"/>
                <a:gd name="T4" fmla="*/ 28 w 31"/>
                <a:gd name="T5" fmla="*/ 0 h 7"/>
                <a:gd name="T6" fmla="*/ 4 w 31"/>
                <a:gd name="T7" fmla="*/ 0 h 7"/>
                <a:gd name="T8" fmla="*/ 3 w 31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3" y="5"/>
                  </a:moveTo>
                  <a:cubicBezTo>
                    <a:pt x="11" y="7"/>
                    <a:pt x="20" y="5"/>
                    <a:pt x="28" y="5"/>
                  </a:cubicBezTo>
                  <a:cubicBezTo>
                    <a:pt x="31" y="5"/>
                    <a:pt x="31" y="0"/>
                    <a:pt x="28" y="0"/>
                  </a:cubicBezTo>
                  <a:cubicBezTo>
                    <a:pt x="20" y="0"/>
                    <a:pt x="12" y="2"/>
                    <a:pt x="4" y="0"/>
                  </a:cubicBezTo>
                  <a:cubicBezTo>
                    <a:pt x="2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914" name="Freeform 157"/>
            <p:cNvSpPr/>
            <p:nvPr/>
          </p:nvSpPr>
          <p:spPr bwMode="auto">
            <a:xfrm>
              <a:off x="3155" y="207"/>
              <a:ext cx="95" cy="21"/>
            </a:xfrm>
            <a:custGeom>
              <a:avLst/>
              <a:gdLst>
                <a:gd name="T0" fmla="*/ 4 w 27"/>
                <a:gd name="T1" fmla="*/ 7 h 7"/>
                <a:gd name="T2" fmla="*/ 23 w 27"/>
                <a:gd name="T3" fmla="*/ 6 h 7"/>
                <a:gd name="T4" fmla="*/ 24 w 27"/>
                <a:gd name="T5" fmla="*/ 1 h 7"/>
                <a:gd name="T6" fmla="*/ 3 w 27"/>
                <a:gd name="T7" fmla="*/ 2 h 7"/>
                <a:gd name="T8" fmla="*/ 4 w 27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7">
                  <a:moveTo>
                    <a:pt x="4" y="7"/>
                  </a:moveTo>
                  <a:cubicBezTo>
                    <a:pt x="10" y="6"/>
                    <a:pt x="17" y="4"/>
                    <a:pt x="23" y="6"/>
                  </a:cubicBezTo>
                  <a:cubicBezTo>
                    <a:pt x="26" y="6"/>
                    <a:pt x="27" y="2"/>
                    <a:pt x="24" y="1"/>
                  </a:cubicBezTo>
                  <a:cubicBezTo>
                    <a:pt x="17" y="0"/>
                    <a:pt x="10" y="1"/>
                    <a:pt x="3" y="2"/>
                  </a:cubicBezTo>
                  <a:cubicBezTo>
                    <a:pt x="0" y="3"/>
                    <a:pt x="1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915" name="Freeform 158"/>
            <p:cNvSpPr/>
            <p:nvPr/>
          </p:nvSpPr>
          <p:spPr bwMode="auto">
            <a:xfrm>
              <a:off x="2982" y="204"/>
              <a:ext cx="120" cy="30"/>
            </a:xfrm>
            <a:custGeom>
              <a:avLst/>
              <a:gdLst>
                <a:gd name="T0" fmla="*/ 3 w 34"/>
                <a:gd name="T1" fmla="*/ 9 h 10"/>
                <a:gd name="T2" fmla="*/ 16 w 34"/>
                <a:gd name="T3" fmla="*/ 8 h 10"/>
                <a:gd name="T4" fmla="*/ 29 w 34"/>
                <a:gd name="T5" fmla="*/ 9 h 10"/>
                <a:gd name="T6" fmla="*/ 32 w 34"/>
                <a:gd name="T7" fmla="*/ 5 h 10"/>
                <a:gd name="T8" fmla="*/ 3 w 34"/>
                <a:gd name="T9" fmla="*/ 4 h 10"/>
                <a:gd name="T10" fmla="*/ 3 w 34"/>
                <a:gd name="T11" fmla="*/ 9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" h="10">
                  <a:moveTo>
                    <a:pt x="3" y="9"/>
                  </a:moveTo>
                  <a:cubicBezTo>
                    <a:pt x="8" y="9"/>
                    <a:pt x="12" y="8"/>
                    <a:pt x="16" y="8"/>
                  </a:cubicBezTo>
                  <a:cubicBezTo>
                    <a:pt x="21" y="7"/>
                    <a:pt x="26" y="7"/>
                    <a:pt x="29" y="9"/>
                  </a:cubicBezTo>
                  <a:cubicBezTo>
                    <a:pt x="32" y="10"/>
                    <a:pt x="34" y="6"/>
                    <a:pt x="32" y="5"/>
                  </a:cubicBezTo>
                  <a:cubicBezTo>
                    <a:pt x="23" y="0"/>
                    <a:pt x="12" y="4"/>
                    <a:pt x="3" y="4"/>
                  </a:cubicBezTo>
                  <a:cubicBezTo>
                    <a:pt x="0" y="4"/>
                    <a:pt x="0" y="9"/>
                    <a:pt x="3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916" name="Freeform 159"/>
            <p:cNvSpPr/>
            <p:nvPr/>
          </p:nvSpPr>
          <p:spPr bwMode="auto">
            <a:xfrm>
              <a:off x="2841" y="213"/>
              <a:ext cx="106" cy="24"/>
            </a:xfrm>
            <a:custGeom>
              <a:avLst/>
              <a:gdLst>
                <a:gd name="T0" fmla="*/ 2 w 30"/>
                <a:gd name="T1" fmla="*/ 6 h 8"/>
                <a:gd name="T2" fmla="*/ 27 w 30"/>
                <a:gd name="T3" fmla="*/ 5 h 8"/>
                <a:gd name="T4" fmla="*/ 26 w 30"/>
                <a:gd name="T5" fmla="*/ 0 h 8"/>
                <a:gd name="T6" fmla="*/ 4 w 30"/>
                <a:gd name="T7" fmla="*/ 1 h 8"/>
                <a:gd name="T8" fmla="*/ 2 w 30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8">
                  <a:moveTo>
                    <a:pt x="2" y="6"/>
                  </a:moveTo>
                  <a:cubicBezTo>
                    <a:pt x="11" y="8"/>
                    <a:pt x="19" y="6"/>
                    <a:pt x="27" y="5"/>
                  </a:cubicBezTo>
                  <a:cubicBezTo>
                    <a:pt x="30" y="4"/>
                    <a:pt x="29" y="0"/>
                    <a:pt x="26" y="0"/>
                  </a:cubicBezTo>
                  <a:cubicBezTo>
                    <a:pt x="18" y="1"/>
                    <a:pt x="11" y="3"/>
                    <a:pt x="4" y="1"/>
                  </a:cubicBezTo>
                  <a:cubicBezTo>
                    <a:pt x="1" y="1"/>
                    <a:pt x="0" y="5"/>
                    <a:pt x="2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917" name="Freeform 160"/>
            <p:cNvSpPr/>
            <p:nvPr/>
          </p:nvSpPr>
          <p:spPr bwMode="auto">
            <a:xfrm>
              <a:off x="2686" y="210"/>
              <a:ext cx="85" cy="18"/>
            </a:xfrm>
            <a:custGeom>
              <a:avLst/>
              <a:gdLst>
                <a:gd name="T0" fmla="*/ 3 w 24"/>
                <a:gd name="T1" fmla="*/ 6 h 6"/>
                <a:gd name="T2" fmla="*/ 20 w 24"/>
                <a:gd name="T3" fmla="*/ 6 h 6"/>
                <a:gd name="T4" fmla="*/ 21 w 24"/>
                <a:gd name="T5" fmla="*/ 1 h 6"/>
                <a:gd name="T6" fmla="*/ 3 w 24"/>
                <a:gd name="T7" fmla="*/ 1 h 6"/>
                <a:gd name="T8" fmla="*/ 3 w 24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3" y="6"/>
                  </a:moveTo>
                  <a:cubicBezTo>
                    <a:pt x="9" y="6"/>
                    <a:pt x="14" y="5"/>
                    <a:pt x="20" y="6"/>
                  </a:cubicBezTo>
                  <a:cubicBezTo>
                    <a:pt x="23" y="6"/>
                    <a:pt x="24" y="2"/>
                    <a:pt x="21" y="1"/>
                  </a:cubicBezTo>
                  <a:cubicBezTo>
                    <a:pt x="15" y="0"/>
                    <a:pt x="9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918" name="Freeform 161"/>
            <p:cNvSpPr/>
            <p:nvPr/>
          </p:nvSpPr>
          <p:spPr bwMode="auto">
            <a:xfrm>
              <a:off x="2531" y="210"/>
              <a:ext cx="95" cy="18"/>
            </a:xfrm>
            <a:custGeom>
              <a:avLst/>
              <a:gdLst>
                <a:gd name="T0" fmla="*/ 3 w 27"/>
                <a:gd name="T1" fmla="*/ 5 h 6"/>
                <a:gd name="T2" fmla="*/ 24 w 27"/>
                <a:gd name="T3" fmla="*/ 6 h 6"/>
                <a:gd name="T4" fmla="*/ 24 w 27"/>
                <a:gd name="T5" fmla="*/ 1 h 6"/>
                <a:gd name="T6" fmla="*/ 4 w 27"/>
                <a:gd name="T7" fmla="*/ 0 h 6"/>
                <a:gd name="T8" fmla="*/ 3 w 27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3" y="5"/>
                  </a:moveTo>
                  <a:cubicBezTo>
                    <a:pt x="10" y="6"/>
                    <a:pt x="17" y="6"/>
                    <a:pt x="24" y="6"/>
                  </a:cubicBezTo>
                  <a:cubicBezTo>
                    <a:pt x="27" y="6"/>
                    <a:pt x="27" y="1"/>
                    <a:pt x="24" y="1"/>
                  </a:cubicBezTo>
                  <a:cubicBezTo>
                    <a:pt x="17" y="1"/>
                    <a:pt x="11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919" name="Freeform 162"/>
            <p:cNvSpPr/>
            <p:nvPr/>
          </p:nvSpPr>
          <p:spPr bwMode="auto">
            <a:xfrm>
              <a:off x="2393" y="213"/>
              <a:ext cx="102" cy="18"/>
            </a:xfrm>
            <a:custGeom>
              <a:avLst/>
              <a:gdLst>
                <a:gd name="T0" fmla="*/ 2 w 29"/>
                <a:gd name="T1" fmla="*/ 6 h 6"/>
                <a:gd name="T2" fmla="*/ 26 w 29"/>
                <a:gd name="T3" fmla="*/ 5 h 6"/>
                <a:gd name="T4" fmla="*/ 26 w 29"/>
                <a:gd name="T5" fmla="*/ 0 h 6"/>
                <a:gd name="T6" fmla="*/ 2 w 29"/>
                <a:gd name="T7" fmla="*/ 1 h 6"/>
                <a:gd name="T8" fmla="*/ 2 w 2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" y="6"/>
                  </a:moveTo>
                  <a:cubicBezTo>
                    <a:pt x="10" y="5"/>
                    <a:pt x="18" y="5"/>
                    <a:pt x="26" y="5"/>
                  </a:cubicBezTo>
                  <a:cubicBezTo>
                    <a:pt x="29" y="5"/>
                    <a:pt x="29" y="0"/>
                    <a:pt x="26" y="0"/>
                  </a:cubicBezTo>
                  <a:cubicBezTo>
                    <a:pt x="18" y="0"/>
                    <a:pt x="10" y="0"/>
                    <a:pt x="2" y="1"/>
                  </a:cubicBezTo>
                  <a:cubicBezTo>
                    <a:pt x="0" y="2"/>
                    <a:pt x="0" y="6"/>
                    <a:pt x="2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920" name="Freeform 163"/>
            <p:cNvSpPr/>
            <p:nvPr/>
          </p:nvSpPr>
          <p:spPr bwMode="auto">
            <a:xfrm>
              <a:off x="2231" y="216"/>
              <a:ext cx="116" cy="18"/>
            </a:xfrm>
            <a:custGeom>
              <a:avLst/>
              <a:gdLst>
                <a:gd name="T0" fmla="*/ 3 w 33"/>
                <a:gd name="T1" fmla="*/ 5 h 6"/>
                <a:gd name="T2" fmla="*/ 29 w 33"/>
                <a:gd name="T3" fmla="*/ 6 h 6"/>
                <a:gd name="T4" fmla="*/ 30 w 33"/>
                <a:gd name="T5" fmla="*/ 6 h 6"/>
                <a:gd name="T6" fmla="*/ 30 w 33"/>
                <a:gd name="T7" fmla="*/ 6 h 6"/>
                <a:gd name="T8" fmla="*/ 30 w 33"/>
                <a:gd name="T9" fmla="*/ 1 h 6"/>
                <a:gd name="T10" fmla="*/ 4 w 33"/>
                <a:gd name="T11" fmla="*/ 0 h 6"/>
                <a:gd name="T12" fmla="*/ 3 w 33"/>
                <a:gd name="T13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6">
                  <a:moveTo>
                    <a:pt x="3" y="5"/>
                  </a:moveTo>
                  <a:cubicBezTo>
                    <a:pt x="11" y="6"/>
                    <a:pt x="21" y="5"/>
                    <a:pt x="29" y="6"/>
                  </a:cubicBezTo>
                  <a:cubicBezTo>
                    <a:pt x="30" y="6"/>
                    <a:pt x="30" y="6"/>
                    <a:pt x="30" y="6"/>
                  </a:cubicBezTo>
                  <a:cubicBezTo>
                    <a:pt x="30" y="6"/>
                    <a:pt x="30" y="6"/>
                    <a:pt x="30" y="6"/>
                  </a:cubicBezTo>
                  <a:cubicBezTo>
                    <a:pt x="33" y="6"/>
                    <a:pt x="33" y="2"/>
                    <a:pt x="30" y="1"/>
                  </a:cubicBezTo>
                  <a:cubicBezTo>
                    <a:pt x="21" y="1"/>
                    <a:pt x="12" y="2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921" name="Freeform 164"/>
            <p:cNvSpPr/>
            <p:nvPr/>
          </p:nvSpPr>
          <p:spPr bwMode="auto">
            <a:xfrm>
              <a:off x="2100" y="222"/>
              <a:ext cx="103" cy="15"/>
            </a:xfrm>
            <a:custGeom>
              <a:avLst/>
              <a:gdLst>
                <a:gd name="T0" fmla="*/ 3 w 29"/>
                <a:gd name="T1" fmla="*/ 5 h 5"/>
                <a:gd name="T2" fmla="*/ 26 w 29"/>
                <a:gd name="T3" fmla="*/ 5 h 5"/>
                <a:gd name="T4" fmla="*/ 26 w 29"/>
                <a:gd name="T5" fmla="*/ 0 h 5"/>
                <a:gd name="T6" fmla="*/ 3 w 29"/>
                <a:gd name="T7" fmla="*/ 0 h 5"/>
                <a:gd name="T8" fmla="*/ 3 w 29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5">
                  <a:moveTo>
                    <a:pt x="3" y="5"/>
                  </a:moveTo>
                  <a:cubicBezTo>
                    <a:pt x="26" y="5"/>
                    <a:pt x="26" y="5"/>
                    <a:pt x="26" y="5"/>
                  </a:cubicBezTo>
                  <a:cubicBezTo>
                    <a:pt x="29" y="5"/>
                    <a:pt x="29" y="0"/>
                    <a:pt x="26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922" name="Freeform 165"/>
            <p:cNvSpPr/>
            <p:nvPr/>
          </p:nvSpPr>
          <p:spPr bwMode="auto">
            <a:xfrm>
              <a:off x="1984" y="216"/>
              <a:ext cx="99" cy="24"/>
            </a:xfrm>
            <a:custGeom>
              <a:avLst/>
              <a:gdLst>
                <a:gd name="T0" fmla="*/ 4 w 28"/>
                <a:gd name="T1" fmla="*/ 6 h 8"/>
                <a:gd name="T2" fmla="*/ 24 w 28"/>
                <a:gd name="T3" fmla="*/ 7 h 8"/>
                <a:gd name="T4" fmla="*/ 25 w 28"/>
                <a:gd name="T5" fmla="*/ 3 h 8"/>
                <a:gd name="T6" fmla="*/ 3 w 28"/>
                <a:gd name="T7" fmla="*/ 1 h 8"/>
                <a:gd name="T8" fmla="*/ 4 w 28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4" y="6"/>
                  </a:moveTo>
                  <a:cubicBezTo>
                    <a:pt x="11" y="4"/>
                    <a:pt x="17" y="5"/>
                    <a:pt x="24" y="7"/>
                  </a:cubicBezTo>
                  <a:cubicBezTo>
                    <a:pt x="27" y="8"/>
                    <a:pt x="28" y="3"/>
                    <a:pt x="25" y="3"/>
                  </a:cubicBezTo>
                  <a:cubicBezTo>
                    <a:pt x="18" y="0"/>
                    <a:pt x="10" y="0"/>
                    <a:pt x="3" y="1"/>
                  </a:cubicBezTo>
                  <a:cubicBezTo>
                    <a:pt x="0" y="2"/>
                    <a:pt x="1" y="7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923" name="Freeform 166"/>
            <p:cNvSpPr/>
            <p:nvPr/>
          </p:nvSpPr>
          <p:spPr bwMode="auto">
            <a:xfrm>
              <a:off x="1857" y="207"/>
              <a:ext cx="99" cy="18"/>
            </a:xfrm>
            <a:custGeom>
              <a:avLst/>
              <a:gdLst>
                <a:gd name="T0" fmla="*/ 3 w 28"/>
                <a:gd name="T1" fmla="*/ 5 h 6"/>
                <a:gd name="T2" fmla="*/ 25 w 28"/>
                <a:gd name="T3" fmla="*/ 6 h 6"/>
                <a:gd name="T4" fmla="*/ 25 w 28"/>
                <a:gd name="T5" fmla="*/ 1 h 6"/>
                <a:gd name="T6" fmla="*/ 3 w 28"/>
                <a:gd name="T7" fmla="*/ 0 h 6"/>
                <a:gd name="T8" fmla="*/ 3 w 28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3" y="5"/>
                  </a:moveTo>
                  <a:cubicBezTo>
                    <a:pt x="10" y="6"/>
                    <a:pt x="17" y="6"/>
                    <a:pt x="25" y="6"/>
                  </a:cubicBezTo>
                  <a:cubicBezTo>
                    <a:pt x="28" y="6"/>
                    <a:pt x="28" y="1"/>
                    <a:pt x="25" y="1"/>
                  </a:cubicBezTo>
                  <a:cubicBezTo>
                    <a:pt x="17" y="1"/>
                    <a:pt x="10" y="1"/>
                    <a:pt x="3" y="0"/>
                  </a:cubicBezTo>
                  <a:cubicBezTo>
                    <a:pt x="0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924" name="Freeform 167"/>
            <p:cNvSpPr/>
            <p:nvPr/>
          </p:nvSpPr>
          <p:spPr bwMode="auto">
            <a:xfrm>
              <a:off x="1723" y="213"/>
              <a:ext cx="109" cy="21"/>
            </a:xfrm>
            <a:custGeom>
              <a:avLst/>
              <a:gdLst>
                <a:gd name="T0" fmla="*/ 4 w 31"/>
                <a:gd name="T1" fmla="*/ 7 h 7"/>
                <a:gd name="T2" fmla="*/ 28 w 31"/>
                <a:gd name="T3" fmla="*/ 5 h 7"/>
                <a:gd name="T4" fmla="*/ 28 w 31"/>
                <a:gd name="T5" fmla="*/ 0 h 7"/>
                <a:gd name="T6" fmla="*/ 3 w 31"/>
                <a:gd name="T7" fmla="*/ 2 h 7"/>
                <a:gd name="T8" fmla="*/ 4 w 31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4" y="7"/>
                  </a:moveTo>
                  <a:cubicBezTo>
                    <a:pt x="12" y="5"/>
                    <a:pt x="20" y="5"/>
                    <a:pt x="28" y="5"/>
                  </a:cubicBezTo>
                  <a:cubicBezTo>
                    <a:pt x="31" y="5"/>
                    <a:pt x="31" y="0"/>
                    <a:pt x="28" y="0"/>
                  </a:cubicBezTo>
                  <a:cubicBezTo>
                    <a:pt x="20" y="0"/>
                    <a:pt x="11" y="1"/>
                    <a:pt x="3" y="2"/>
                  </a:cubicBezTo>
                  <a:cubicBezTo>
                    <a:pt x="0" y="3"/>
                    <a:pt x="1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925" name="Freeform 168"/>
            <p:cNvSpPr/>
            <p:nvPr/>
          </p:nvSpPr>
          <p:spPr bwMode="auto">
            <a:xfrm>
              <a:off x="1592" y="210"/>
              <a:ext cx="103" cy="21"/>
            </a:xfrm>
            <a:custGeom>
              <a:avLst/>
              <a:gdLst>
                <a:gd name="T0" fmla="*/ 3 w 29"/>
                <a:gd name="T1" fmla="*/ 5 h 7"/>
                <a:gd name="T2" fmla="*/ 26 w 29"/>
                <a:gd name="T3" fmla="*/ 6 h 7"/>
                <a:gd name="T4" fmla="*/ 26 w 29"/>
                <a:gd name="T5" fmla="*/ 1 h 7"/>
                <a:gd name="T6" fmla="*/ 3 w 29"/>
                <a:gd name="T7" fmla="*/ 0 h 7"/>
                <a:gd name="T8" fmla="*/ 3 w 29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7">
                  <a:moveTo>
                    <a:pt x="3" y="5"/>
                  </a:moveTo>
                  <a:cubicBezTo>
                    <a:pt x="11" y="5"/>
                    <a:pt x="18" y="7"/>
                    <a:pt x="26" y="6"/>
                  </a:cubicBezTo>
                  <a:cubicBezTo>
                    <a:pt x="29" y="6"/>
                    <a:pt x="29" y="1"/>
                    <a:pt x="26" y="1"/>
                  </a:cubicBezTo>
                  <a:cubicBezTo>
                    <a:pt x="18" y="2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926" name="Freeform 169"/>
            <p:cNvSpPr/>
            <p:nvPr/>
          </p:nvSpPr>
          <p:spPr bwMode="auto">
            <a:xfrm>
              <a:off x="1444" y="210"/>
              <a:ext cx="103" cy="18"/>
            </a:xfrm>
            <a:custGeom>
              <a:avLst/>
              <a:gdLst>
                <a:gd name="T0" fmla="*/ 3 w 29"/>
                <a:gd name="T1" fmla="*/ 6 h 6"/>
                <a:gd name="T2" fmla="*/ 26 w 29"/>
                <a:gd name="T3" fmla="*/ 5 h 6"/>
                <a:gd name="T4" fmla="*/ 26 w 29"/>
                <a:gd name="T5" fmla="*/ 0 h 6"/>
                <a:gd name="T6" fmla="*/ 3 w 29"/>
                <a:gd name="T7" fmla="*/ 1 h 6"/>
                <a:gd name="T8" fmla="*/ 3 w 2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3" y="6"/>
                  </a:moveTo>
                  <a:cubicBezTo>
                    <a:pt x="10" y="6"/>
                    <a:pt x="18" y="6"/>
                    <a:pt x="26" y="5"/>
                  </a:cubicBezTo>
                  <a:cubicBezTo>
                    <a:pt x="29" y="4"/>
                    <a:pt x="29" y="0"/>
                    <a:pt x="26" y="0"/>
                  </a:cubicBezTo>
                  <a:cubicBezTo>
                    <a:pt x="18" y="1"/>
                    <a:pt x="10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927" name="Freeform 170"/>
            <p:cNvSpPr/>
            <p:nvPr/>
          </p:nvSpPr>
          <p:spPr bwMode="auto">
            <a:xfrm>
              <a:off x="1296" y="207"/>
              <a:ext cx="88" cy="18"/>
            </a:xfrm>
            <a:custGeom>
              <a:avLst/>
              <a:gdLst>
                <a:gd name="T0" fmla="*/ 2 w 25"/>
                <a:gd name="T1" fmla="*/ 5 h 6"/>
                <a:gd name="T2" fmla="*/ 21 w 25"/>
                <a:gd name="T3" fmla="*/ 6 h 6"/>
                <a:gd name="T4" fmla="*/ 22 w 25"/>
                <a:gd name="T5" fmla="*/ 1 h 6"/>
                <a:gd name="T6" fmla="*/ 2 w 25"/>
                <a:gd name="T7" fmla="*/ 0 h 6"/>
                <a:gd name="T8" fmla="*/ 2 w 25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2" y="5"/>
                  </a:moveTo>
                  <a:cubicBezTo>
                    <a:pt x="9" y="5"/>
                    <a:pt x="15" y="5"/>
                    <a:pt x="21" y="6"/>
                  </a:cubicBezTo>
                  <a:cubicBezTo>
                    <a:pt x="24" y="6"/>
                    <a:pt x="25" y="2"/>
                    <a:pt x="22" y="1"/>
                  </a:cubicBezTo>
                  <a:cubicBezTo>
                    <a:pt x="16" y="0"/>
                    <a:pt x="9" y="0"/>
                    <a:pt x="2" y="0"/>
                  </a:cubicBezTo>
                  <a:cubicBezTo>
                    <a:pt x="0" y="0"/>
                    <a:pt x="0" y="5"/>
                    <a:pt x="2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928" name="Freeform 171"/>
            <p:cNvSpPr/>
            <p:nvPr/>
          </p:nvSpPr>
          <p:spPr bwMode="auto">
            <a:xfrm>
              <a:off x="1155" y="204"/>
              <a:ext cx="102" cy="18"/>
            </a:xfrm>
            <a:custGeom>
              <a:avLst/>
              <a:gdLst>
                <a:gd name="T0" fmla="*/ 3 w 29"/>
                <a:gd name="T1" fmla="*/ 6 h 6"/>
                <a:gd name="T2" fmla="*/ 26 w 29"/>
                <a:gd name="T3" fmla="*/ 6 h 6"/>
                <a:gd name="T4" fmla="*/ 26 w 29"/>
                <a:gd name="T5" fmla="*/ 1 h 6"/>
                <a:gd name="T6" fmla="*/ 3 w 29"/>
                <a:gd name="T7" fmla="*/ 1 h 6"/>
                <a:gd name="T8" fmla="*/ 3 w 2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3" y="6"/>
                  </a:moveTo>
                  <a:cubicBezTo>
                    <a:pt x="11" y="6"/>
                    <a:pt x="18" y="5"/>
                    <a:pt x="26" y="6"/>
                  </a:cubicBezTo>
                  <a:cubicBezTo>
                    <a:pt x="29" y="6"/>
                    <a:pt x="28" y="2"/>
                    <a:pt x="26" y="1"/>
                  </a:cubicBezTo>
                  <a:cubicBezTo>
                    <a:pt x="18" y="0"/>
                    <a:pt x="11" y="1"/>
                    <a:pt x="3" y="1"/>
                  </a:cubicBezTo>
                  <a:cubicBezTo>
                    <a:pt x="1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929" name="Freeform 172"/>
            <p:cNvSpPr/>
            <p:nvPr/>
          </p:nvSpPr>
          <p:spPr bwMode="auto">
            <a:xfrm>
              <a:off x="1046" y="201"/>
              <a:ext cx="91" cy="24"/>
            </a:xfrm>
            <a:custGeom>
              <a:avLst/>
              <a:gdLst>
                <a:gd name="T0" fmla="*/ 4 w 26"/>
                <a:gd name="T1" fmla="*/ 7 h 8"/>
                <a:gd name="T2" fmla="*/ 22 w 26"/>
                <a:gd name="T3" fmla="*/ 7 h 8"/>
                <a:gd name="T4" fmla="*/ 23 w 26"/>
                <a:gd name="T5" fmla="*/ 2 h 8"/>
                <a:gd name="T6" fmla="*/ 3 w 26"/>
                <a:gd name="T7" fmla="*/ 2 h 8"/>
                <a:gd name="T8" fmla="*/ 4 w 26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8">
                  <a:moveTo>
                    <a:pt x="4" y="7"/>
                  </a:moveTo>
                  <a:cubicBezTo>
                    <a:pt x="10" y="6"/>
                    <a:pt x="17" y="5"/>
                    <a:pt x="22" y="7"/>
                  </a:cubicBezTo>
                  <a:cubicBezTo>
                    <a:pt x="25" y="8"/>
                    <a:pt x="26" y="3"/>
                    <a:pt x="23" y="2"/>
                  </a:cubicBezTo>
                  <a:cubicBezTo>
                    <a:pt x="17" y="0"/>
                    <a:pt x="10" y="1"/>
                    <a:pt x="3" y="2"/>
                  </a:cubicBezTo>
                  <a:cubicBezTo>
                    <a:pt x="0" y="3"/>
                    <a:pt x="2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930" name="Freeform 173"/>
            <p:cNvSpPr/>
            <p:nvPr/>
          </p:nvSpPr>
          <p:spPr bwMode="auto">
            <a:xfrm>
              <a:off x="894" y="204"/>
              <a:ext cx="106" cy="18"/>
            </a:xfrm>
            <a:custGeom>
              <a:avLst/>
              <a:gdLst>
                <a:gd name="T0" fmla="*/ 3 w 30"/>
                <a:gd name="T1" fmla="*/ 5 h 6"/>
                <a:gd name="T2" fmla="*/ 27 w 30"/>
                <a:gd name="T3" fmla="*/ 6 h 6"/>
                <a:gd name="T4" fmla="*/ 27 w 30"/>
                <a:gd name="T5" fmla="*/ 1 h 6"/>
                <a:gd name="T6" fmla="*/ 3 w 30"/>
                <a:gd name="T7" fmla="*/ 0 h 6"/>
                <a:gd name="T8" fmla="*/ 3 w 30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5"/>
                  </a:moveTo>
                  <a:cubicBezTo>
                    <a:pt x="11" y="5"/>
                    <a:pt x="19" y="5"/>
                    <a:pt x="27" y="6"/>
                  </a:cubicBezTo>
                  <a:cubicBezTo>
                    <a:pt x="30" y="6"/>
                    <a:pt x="30" y="2"/>
                    <a:pt x="27" y="1"/>
                  </a:cubicBezTo>
                  <a:cubicBezTo>
                    <a:pt x="19" y="0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931" name="Freeform 174"/>
            <p:cNvSpPr/>
            <p:nvPr/>
          </p:nvSpPr>
          <p:spPr bwMode="auto">
            <a:xfrm>
              <a:off x="756" y="201"/>
              <a:ext cx="106" cy="24"/>
            </a:xfrm>
            <a:custGeom>
              <a:avLst/>
              <a:gdLst>
                <a:gd name="T0" fmla="*/ 3 w 30"/>
                <a:gd name="T1" fmla="*/ 6 h 8"/>
                <a:gd name="T2" fmla="*/ 27 w 30"/>
                <a:gd name="T3" fmla="*/ 7 h 8"/>
                <a:gd name="T4" fmla="*/ 27 w 30"/>
                <a:gd name="T5" fmla="*/ 2 h 8"/>
                <a:gd name="T6" fmla="*/ 4 w 30"/>
                <a:gd name="T7" fmla="*/ 1 h 8"/>
                <a:gd name="T8" fmla="*/ 3 w 30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8">
                  <a:moveTo>
                    <a:pt x="3" y="6"/>
                  </a:moveTo>
                  <a:cubicBezTo>
                    <a:pt x="11" y="8"/>
                    <a:pt x="19" y="7"/>
                    <a:pt x="27" y="7"/>
                  </a:cubicBezTo>
                  <a:cubicBezTo>
                    <a:pt x="30" y="7"/>
                    <a:pt x="30" y="2"/>
                    <a:pt x="27" y="2"/>
                  </a:cubicBezTo>
                  <a:cubicBezTo>
                    <a:pt x="19" y="2"/>
                    <a:pt x="12" y="3"/>
                    <a:pt x="4" y="1"/>
                  </a:cubicBezTo>
                  <a:cubicBezTo>
                    <a:pt x="1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932" name="Freeform 175"/>
            <p:cNvSpPr/>
            <p:nvPr/>
          </p:nvSpPr>
          <p:spPr bwMode="auto">
            <a:xfrm>
              <a:off x="629" y="201"/>
              <a:ext cx="92" cy="18"/>
            </a:xfrm>
            <a:custGeom>
              <a:avLst/>
              <a:gdLst>
                <a:gd name="T0" fmla="*/ 3 w 26"/>
                <a:gd name="T1" fmla="*/ 5 h 6"/>
                <a:gd name="T2" fmla="*/ 22 w 26"/>
                <a:gd name="T3" fmla="*/ 6 h 6"/>
                <a:gd name="T4" fmla="*/ 23 w 26"/>
                <a:gd name="T5" fmla="*/ 1 h 6"/>
                <a:gd name="T6" fmla="*/ 3 w 26"/>
                <a:gd name="T7" fmla="*/ 0 h 6"/>
                <a:gd name="T8" fmla="*/ 3 w 26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3" y="5"/>
                  </a:moveTo>
                  <a:cubicBezTo>
                    <a:pt x="9" y="5"/>
                    <a:pt x="16" y="5"/>
                    <a:pt x="22" y="6"/>
                  </a:cubicBezTo>
                  <a:cubicBezTo>
                    <a:pt x="25" y="6"/>
                    <a:pt x="26" y="2"/>
                    <a:pt x="23" y="1"/>
                  </a:cubicBezTo>
                  <a:cubicBezTo>
                    <a:pt x="17" y="0"/>
                    <a:pt x="10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933" name="Freeform 176"/>
            <p:cNvSpPr/>
            <p:nvPr/>
          </p:nvSpPr>
          <p:spPr bwMode="auto">
            <a:xfrm>
              <a:off x="488" y="195"/>
              <a:ext cx="113" cy="27"/>
            </a:xfrm>
            <a:custGeom>
              <a:avLst/>
              <a:gdLst>
                <a:gd name="T0" fmla="*/ 4 w 32"/>
                <a:gd name="T1" fmla="*/ 8 h 9"/>
                <a:gd name="T2" fmla="*/ 29 w 32"/>
                <a:gd name="T3" fmla="*/ 7 h 9"/>
                <a:gd name="T4" fmla="*/ 29 w 32"/>
                <a:gd name="T5" fmla="*/ 2 h 9"/>
                <a:gd name="T6" fmla="*/ 3 w 32"/>
                <a:gd name="T7" fmla="*/ 3 h 9"/>
                <a:gd name="T8" fmla="*/ 4 w 32"/>
                <a:gd name="T9" fmla="*/ 8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9">
                  <a:moveTo>
                    <a:pt x="4" y="8"/>
                  </a:moveTo>
                  <a:cubicBezTo>
                    <a:pt x="12" y="5"/>
                    <a:pt x="21" y="7"/>
                    <a:pt x="29" y="7"/>
                  </a:cubicBezTo>
                  <a:cubicBezTo>
                    <a:pt x="32" y="7"/>
                    <a:pt x="32" y="2"/>
                    <a:pt x="29" y="2"/>
                  </a:cubicBezTo>
                  <a:cubicBezTo>
                    <a:pt x="21" y="2"/>
                    <a:pt x="11" y="0"/>
                    <a:pt x="3" y="3"/>
                  </a:cubicBezTo>
                  <a:cubicBezTo>
                    <a:pt x="0" y="4"/>
                    <a:pt x="2" y="9"/>
                    <a:pt x="4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934" name="Freeform 177"/>
            <p:cNvSpPr/>
            <p:nvPr/>
          </p:nvSpPr>
          <p:spPr bwMode="auto">
            <a:xfrm>
              <a:off x="368" y="204"/>
              <a:ext cx="96" cy="18"/>
            </a:xfrm>
            <a:custGeom>
              <a:avLst/>
              <a:gdLst>
                <a:gd name="T0" fmla="*/ 5 w 27"/>
                <a:gd name="T1" fmla="*/ 6 h 6"/>
                <a:gd name="T2" fmla="*/ 24 w 27"/>
                <a:gd name="T3" fmla="*/ 5 h 6"/>
                <a:gd name="T4" fmla="*/ 24 w 27"/>
                <a:gd name="T5" fmla="*/ 0 h 6"/>
                <a:gd name="T6" fmla="*/ 3 w 27"/>
                <a:gd name="T7" fmla="*/ 1 h 6"/>
                <a:gd name="T8" fmla="*/ 5 w 2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5" y="6"/>
                  </a:moveTo>
                  <a:cubicBezTo>
                    <a:pt x="11" y="5"/>
                    <a:pt x="18" y="5"/>
                    <a:pt x="24" y="5"/>
                  </a:cubicBezTo>
                  <a:cubicBezTo>
                    <a:pt x="27" y="5"/>
                    <a:pt x="27" y="0"/>
                    <a:pt x="24" y="0"/>
                  </a:cubicBezTo>
                  <a:cubicBezTo>
                    <a:pt x="17" y="0"/>
                    <a:pt x="10" y="0"/>
                    <a:pt x="3" y="1"/>
                  </a:cubicBezTo>
                  <a:cubicBezTo>
                    <a:pt x="0" y="2"/>
                    <a:pt x="2" y="6"/>
                    <a:pt x="5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50935" name="Freeform 178"/>
            <p:cNvSpPr/>
            <p:nvPr/>
          </p:nvSpPr>
          <p:spPr bwMode="auto">
            <a:xfrm>
              <a:off x="256" y="201"/>
              <a:ext cx="105" cy="18"/>
            </a:xfrm>
            <a:custGeom>
              <a:avLst/>
              <a:gdLst>
                <a:gd name="T0" fmla="*/ 3 w 30"/>
                <a:gd name="T1" fmla="*/ 6 h 6"/>
                <a:gd name="T2" fmla="*/ 28 w 30"/>
                <a:gd name="T3" fmla="*/ 5 h 6"/>
                <a:gd name="T4" fmla="*/ 28 w 30"/>
                <a:gd name="T5" fmla="*/ 0 h 6"/>
                <a:gd name="T6" fmla="*/ 3 w 30"/>
                <a:gd name="T7" fmla="*/ 1 h 6"/>
                <a:gd name="T8" fmla="*/ 3 w 30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6"/>
                  </a:moveTo>
                  <a:cubicBezTo>
                    <a:pt x="11" y="6"/>
                    <a:pt x="19" y="5"/>
                    <a:pt x="28" y="5"/>
                  </a:cubicBezTo>
                  <a:cubicBezTo>
                    <a:pt x="30" y="5"/>
                    <a:pt x="30" y="0"/>
                    <a:pt x="28" y="0"/>
                  </a:cubicBez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</p:grpSp>
      <p:pic>
        <p:nvPicPr>
          <p:cNvPr id="2097167" name="图片 212"/>
          <p:cNvPicPr>
            <a:picLocks noChangeAspect="1"/>
          </p:cNvPicPr>
          <p:nvPr/>
        </p:nvPicPr>
        <p:blipFill rotWithShape="1">
          <a:blip r:embed="rId3"/>
          <a:srcRect t="47438" r="7491"/>
          <a:stretch>
            <a:fillRect/>
          </a:stretch>
        </p:blipFill>
        <p:spPr>
          <a:xfrm flipH="1">
            <a:off x="-1" y="-1"/>
            <a:ext cx="2162470" cy="1423007"/>
          </a:xfrm>
          <a:prstGeom prst="rect">
            <a:avLst/>
          </a:prstGeom>
        </p:spPr>
      </p:pic>
      <p:sp>
        <p:nvSpPr>
          <p:cNvPr id="201" name="Rectangle 200"/>
          <p:cNvSpPr/>
          <p:nvPr/>
        </p:nvSpPr>
        <p:spPr>
          <a:xfrm>
            <a:off x="2883877" y="2214881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6000" dirty="0" smtClean="0">
                <a:solidFill>
                  <a:srgbClr val="746F93"/>
                </a:solidFill>
                <a:latin typeface="Agency FB" pitchFamily="34" charset="0"/>
              </a:rPr>
              <a:t>TERIMA KASIH </a:t>
            </a:r>
            <a:r>
              <a:rPr lang="en-US" sz="6000" dirty="0" smtClean="0">
                <a:solidFill>
                  <a:srgbClr val="746F93"/>
                </a:solidFill>
                <a:latin typeface="Agency FB" pitchFamily="34" charset="0"/>
                <a:sym typeface="Wingdings" pitchFamily="2" charset="2"/>
              </a:rPr>
              <a:t></a:t>
            </a:r>
            <a:endParaRPr lang="en-US" sz="6000" dirty="0">
              <a:solidFill>
                <a:srgbClr val="746F93"/>
              </a:solidFill>
              <a:latin typeface="Agency FB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8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50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4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50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9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50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4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50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0750" grpId="0" animBg="1"/>
      <p:bldP spid="1050751" grpId="0" animBg="1"/>
      <p:bldP spid="1050752" grpId="0" animBg="1"/>
      <p:bldP spid="105075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3" name="图片 9"/>
          <p:cNvPicPr>
            <a:picLocks noChangeAspect="1"/>
          </p:cNvPicPr>
          <p:nvPr/>
        </p:nvPicPr>
        <p:blipFill>
          <a:blip r:embed="rId2"/>
          <a:srcRect l="72897" t="100000" r="26869" b="-138"/>
          <a:stretch>
            <a:fillRect/>
          </a:stretch>
        </p:blipFill>
        <p:spPr>
          <a:xfrm rot="3017157">
            <a:off x="-6332" y="6862590"/>
            <a:ext cx="17133" cy="8421"/>
          </a:xfrm>
          <a:custGeom>
            <a:avLst/>
            <a:gdLst>
              <a:gd name="connsiteX0" fmla="*/ 0 w 17133"/>
              <a:gd name="connsiteY0" fmla="*/ 0 h 8421"/>
              <a:gd name="connsiteX1" fmla="*/ 17133 w 17133"/>
              <a:gd name="connsiteY1" fmla="*/ 0 h 8421"/>
              <a:gd name="connsiteX2" fmla="*/ 10138 w 17133"/>
              <a:gd name="connsiteY2" fmla="*/ 8421 h 8421"/>
              <a:gd name="connsiteX3" fmla="*/ 0 w 17133"/>
              <a:gd name="connsiteY3" fmla="*/ 0 h 8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33" h="8421">
                <a:moveTo>
                  <a:pt x="0" y="0"/>
                </a:moveTo>
                <a:lnTo>
                  <a:pt x="17133" y="0"/>
                </a:lnTo>
                <a:lnTo>
                  <a:pt x="10138" y="8421"/>
                </a:lnTo>
                <a:lnTo>
                  <a:pt x="0" y="0"/>
                </a:lnTo>
                <a:close/>
              </a:path>
            </a:pathLst>
          </a:custGeom>
        </p:spPr>
      </p:pic>
      <p:grpSp>
        <p:nvGrpSpPr>
          <p:cNvPr id="57" name="Group 4"/>
          <p:cNvGrpSpPr>
            <a:grpSpLocks noChangeAspect="1"/>
          </p:cNvGrpSpPr>
          <p:nvPr/>
        </p:nvGrpSpPr>
        <p:grpSpPr bwMode="auto">
          <a:xfrm>
            <a:off x="166668" y="191589"/>
            <a:ext cx="11844464" cy="6500428"/>
            <a:chOff x="206" y="189"/>
            <a:chExt cx="7270" cy="3947"/>
          </a:xfrm>
        </p:grpSpPr>
        <p:sp>
          <p:nvSpPr>
            <p:cNvPr id="1048763" name="Freeform 5"/>
            <p:cNvSpPr/>
            <p:nvPr/>
          </p:nvSpPr>
          <p:spPr bwMode="auto">
            <a:xfrm>
              <a:off x="210" y="189"/>
              <a:ext cx="24" cy="62"/>
            </a:xfrm>
            <a:custGeom>
              <a:avLst/>
              <a:gdLst>
                <a:gd name="T0" fmla="*/ 6 w 7"/>
                <a:gd name="T1" fmla="*/ 14 h 21"/>
                <a:gd name="T2" fmla="*/ 6 w 7"/>
                <a:gd name="T3" fmla="*/ 14 h 21"/>
                <a:gd name="T4" fmla="*/ 5 w 7"/>
                <a:gd name="T5" fmla="*/ 3 h 21"/>
                <a:gd name="T6" fmla="*/ 0 w 7"/>
                <a:gd name="T7" fmla="*/ 3 h 21"/>
                <a:gd name="T8" fmla="*/ 1 w 7"/>
                <a:gd name="T9" fmla="*/ 18 h 21"/>
                <a:gd name="T10" fmla="*/ 5 w 7"/>
                <a:gd name="T11" fmla="*/ 20 h 21"/>
                <a:gd name="T12" fmla="*/ 7 w 7"/>
                <a:gd name="T13" fmla="*/ 17 h 21"/>
                <a:gd name="T14" fmla="*/ 6 w 7"/>
                <a:gd name="T15" fmla="*/ 14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" h="21">
                  <a:moveTo>
                    <a:pt x="6" y="14"/>
                  </a:moveTo>
                  <a:cubicBezTo>
                    <a:pt x="6" y="14"/>
                    <a:pt x="6" y="14"/>
                    <a:pt x="6" y="14"/>
                  </a:cubicBezTo>
                  <a:cubicBezTo>
                    <a:pt x="6" y="10"/>
                    <a:pt x="5" y="7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8"/>
                    <a:pt x="1" y="13"/>
                    <a:pt x="1" y="18"/>
                  </a:cubicBezTo>
                  <a:cubicBezTo>
                    <a:pt x="1" y="19"/>
                    <a:pt x="3" y="21"/>
                    <a:pt x="5" y="20"/>
                  </a:cubicBezTo>
                  <a:cubicBezTo>
                    <a:pt x="6" y="19"/>
                    <a:pt x="6" y="18"/>
                    <a:pt x="7" y="17"/>
                  </a:cubicBezTo>
                  <a:cubicBezTo>
                    <a:pt x="7" y="16"/>
                    <a:pt x="6" y="15"/>
                    <a:pt x="6" y="1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64" name="Freeform 6"/>
            <p:cNvSpPr/>
            <p:nvPr/>
          </p:nvSpPr>
          <p:spPr bwMode="auto">
            <a:xfrm>
              <a:off x="217" y="266"/>
              <a:ext cx="21" cy="66"/>
            </a:xfrm>
            <a:custGeom>
              <a:avLst/>
              <a:gdLst>
                <a:gd name="T0" fmla="*/ 5 w 6"/>
                <a:gd name="T1" fmla="*/ 3 h 22"/>
                <a:gd name="T2" fmla="*/ 1 w 6"/>
                <a:gd name="T3" fmla="*/ 3 h 22"/>
                <a:gd name="T4" fmla="*/ 2 w 6"/>
                <a:gd name="T5" fmla="*/ 19 h 22"/>
                <a:gd name="T6" fmla="*/ 6 w 6"/>
                <a:gd name="T7" fmla="*/ 19 h 22"/>
                <a:gd name="T8" fmla="*/ 5 w 6"/>
                <a:gd name="T9" fmla="*/ 3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2">
                  <a:moveTo>
                    <a:pt x="5" y="3"/>
                  </a:moveTo>
                  <a:cubicBezTo>
                    <a:pt x="5" y="0"/>
                    <a:pt x="0" y="0"/>
                    <a:pt x="1" y="3"/>
                  </a:cubicBezTo>
                  <a:cubicBezTo>
                    <a:pt x="1" y="9"/>
                    <a:pt x="1" y="14"/>
                    <a:pt x="2" y="19"/>
                  </a:cubicBezTo>
                  <a:cubicBezTo>
                    <a:pt x="2" y="22"/>
                    <a:pt x="6" y="22"/>
                    <a:pt x="6" y="19"/>
                  </a:cubicBezTo>
                  <a:cubicBezTo>
                    <a:pt x="6" y="14"/>
                    <a:pt x="5" y="9"/>
                    <a:pt x="5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65" name="Freeform 7"/>
            <p:cNvSpPr/>
            <p:nvPr/>
          </p:nvSpPr>
          <p:spPr bwMode="auto">
            <a:xfrm>
              <a:off x="220" y="355"/>
              <a:ext cx="18" cy="60"/>
            </a:xfrm>
            <a:custGeom>
              <a:avLst/>
              <a:gdLst>
                <a:gd name="T0" fmla="*/ 5 w 5"/>
                <a:gd name="T1" fmla="*/ 15 h 20"/>
                <a:gd name="T2" fmla="*/ 5 w 5"/>
                <a:gd name="T3" fmla="*/ 14 h 20"/>
                <a:gd name="T4" fmla="*/ 5 w 5"/>
                <a:gd name="T5" fmla="*/ 10 h 20"/>
                <a:gd name="T6" fmla="*/ 5 w 5"/>
                <a:gd name="T7" fmla="*/ 5 h 20"/>
                <a:gd name="T8" fmla="*/ 5 w 5"/>
                <a:gd name="T9" fmla="*/ 4 h 20"/>
                <a:gd name="T10" fmla="*/ 5 w 5"/>
                <a:gd name="T11" fmla="*/ 3 h 20"/>
                <a:gd name="T12" fmla="*/ 5 w 5"/>
                <a:gd name="T13" fmla="*/ 3 h 20"/>
                <a:gd name="T14" fmla="*/ 5 w 5"/>
                <a:gd name="T15" fmla="*/ 2 h 20"/>
                <a:gd name="T16" fmla="*/ 1 w 5"/>
                <a:gd name="T17" fmla="*/ 2 h 20"/>
                <a:gd name="T18" fmla="*/ 0 w 5"/>
                <a:gd name="T19" fmla="*/ 13 h 20"/>
                <a:gd name="T20" fmla="*/ 1 w 5"/>
                <a:gd name="T21" fmla="*/ 18 h 20"/>
                <a:gd name="T22" fmla="*/ 5 w 5"/>
                <a:gd name="T23" fmla="*/ 17 h 20"/>
                <a:gd name="T24" fmla="*/ 5 w 5"/>
                <a:gd name="T25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20">
                  <a:moveTo>
                    <a:pt x="5" y="15"/>
                  </a:moveTo>
                  <a:cubicBezTo>
                    <a:pt x="5" y="15"/>
                    <a:pt x="5" y="15"/>
                    <a:pt x="5" y="14"/>
                  </a:cubicBezTo>
                  <a:cubicBezTo>
                    <a:pt x="5" y="13"/>
                    <a:pt x="5" y="11"/>
                    <a:pt x="5" y="10"/>
                  </a:cubicBezTo>
                  <a:cubicBezTo>
                    <a:pt x="5" y="8"/>
                    <a:pt x="5" y="7"/>
                    <a:pt x="5" y="5"/>
                  </a:cubicBezTo>
                  <a:cubicBezTo>
                    <a:pt x="5" y="5"/>
                    <a:pt x="5" y="4"/>
                    <a:pt x="5" y="4"/>
                  </a:cubicBezTo>
                  <a:cubicBezTo>
                    <a:pt x="5" y="3"/>
                    <a:pt x="5" y="2"/>
                    <a:pt x="5" y="3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4" y="0"/>
                    <a:pt x="1" y="0"/>
                    <a:pt x="1" y="2"/>
                  </a:cubicBezTo>
                  <a:cubicBezTo>
                    <a:pt x="0" y="6"/>
                    <a:pt x="0" y="10"/>
                    <a:pt x="0" y="13"/>
                  </a:cubicBezTo>
                  <a:cubicBezTo>
                    <a:pt x="0" y="15"/>
                    <a:pt x="0" y="17"/>
                    <a:pt x="1" y="18"/>
                  </a:cubicBezTo>
                  <a:cubicBezTo>
                    <a:pt x="2" y="20"/>
                    <a:pt x="4" y="19"/>
                    <a:pt x="5" y="17"/>
                  </a:cubicBezTo>
                  <a:cubicBezTo>
                    <a:pt x="5" y="16"/>
                    <a:pt x="5" y="16"/>
                    <a:pt x="5" y="1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66" name="Freeform 8"/>
            <p:cNvSpPr/>
            <p:nvPr/>
          </p:nvSpPr>
          <p:spPr bwMode="auto">
            <a:xfrm>
              <a:off x="224" y="429"/>
              <a:ext cx="14" cy="69"/>
            </a:xfrm>
            <a:custGeom>
              <a:avLst/>
              <a:gdLst>
                <a:gd name="T0" fmla="*/ 0 w 4"/>
                <a:gd name="T1" fmla="*/ 3 h 23"/>
                <a:gd name="T2" fmla="*/ 0 w 4"/>
                <a:gd name="T3" fmla="*/ 20 h 23"/>
                <a:gd name="T4" fmla="*/ 4 w 4"/>
                <a:gd name="T5" fmla="*/ 20 h 23"/>
                <a:gd name="T6" fmla="*/ 4 w 4"/>
                <a:gd name="T7" fmla="*/ 3 h 23"/>
                <a:gd name="T8" fmla="*/ 0 w 4"/>
                <a:gd name="T9" fmla="*/ 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3">
                  <a:moveTo>
                    <a:pt x="0" y="3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23"/>
                    <a:pt x="4" y="23"/>
                    <a:pt x="4" y="20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67" name="Freeform 9"/>
            <p:cNvSpPr/>
            <p:nvPr/>
          </p:nvSpPr>
          <p:spPr bwMode="auto">
            <a:xfrm>
              <a:off x="220" y="524"/>
              <a:ext cx="14" cy="57"/>
            </a:xfrm>
            <a:custGeom>
              <a:avLst/>
              <a:gdLst>
                <a:gd name="T0" fmla="*/ 0 w 4"/>
                <a:gd name="T1" fmla="*/ 3 h 19"/>
                <a:gd name="T2" fmla="*/ 0 w 4"/>
                <a:gd name="T3" fmla="*/ 16 h 19"/>
                <a:gd name="T4" fmla="*/ 4 w 4"/>
                <a:gd name="T5" fmla="*/ 16 h 19"/>
                <a:gd name="T6" fmla="*/ 4 w 4"/>
                <a:gd name="T7" fmla="*/ 3 h 19"/>
                <a:gd name="T8" fmla="*/ 0 w 4"/>
                <a:gd name="T9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19">
                  <a:moveTo>
                    <a:pt x="0" y="3"/>
                  </a:moveTo>
                  <a:cubicBezTo>
                    <a:pt x="0" y="16"/>
                    <a:pt x="0" y="16"/>
                    <a:pt x="0" y="16"/>
                  </a:cubicBezTo>
                  <a:cubicBezTo>
                    <a:pt x="0" y="19"/>
                    <a:pt x="4" y="19"/>
                    <a:pt x="4" y="16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68" name="Freeform 10"/>
            <p:cNvSpPr/>
            <p:nvPr/>
          </p:nvSpPr>
          <p:spPr bwMode="auto">
            <a:xfrm>
              <a:off x="220" y="605"/>
              <a:ext cx="14" cy="65"/>
            </a:xfrm>
            <a:custGeom>
              <a:avLst/>
              <a:gdLst>
                <a:gd name="T0" fmla="*/ 0 w 4"/>
                <a:gd name="T1" fmla="*/ 3 h 22"/>
                <a:gd name="T2" fmla="*/ 0 w 4"/>
                <a:gd name="T3" fmla="*/ 19 h 22"/>
                <a:gd name="T4" fmla="*/ 4 w 4"/>
                <a:gd name="T5" fmla="*/ 19 h 22"/>
                <a:gd name="T6" fmla="*/ 4 w 4"/>
                <a:gd name="T7" fmla="*/ 3 h 22"/>
                <a:gd name="T8" fmla="*/ 0 w 4"/>
                <a:gd name="T9" fmla="*/ 3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2">
                  <a:moveTo>
                    <a:pt x="0" y="3"/>
                  </a:moveTo>
                  <a:cubicBezTo>
                    <a:pt x="0" y="19"/>
                    <a:pt x="0" y="19"/>
                    <a:pt x="0" y="19"/>
                  </a:cubicBezTo>
                  <a:cubicBezTo>
                    <a:pt x="0" y="22"/>
                    <a:pt x="4" y="22"/>
                    <a:pt x="4" y="19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69" name="Freeform 11"/>
            <p:cNvSpPr/>
            <p:nvPr/>
          </p:nvSpPr>
          <p:spPr bwMode="auto">
            <a:xfrm>
              <a:off x="213" y="688"/>
              <a:ext cx="28" cy="80"/>
            </a:xfrm>
            <a:custGeom>
              <a:avLst/>
              <a:gdLst>
                <a:gd name="T0" fmla="*/ 5 w 8"/>
                <a:gd name="T1" fmla="*/ 3 h 27"/>
                <a:gd name="T2" fmla="*/ 1 w 8"/>
                <a:gd name="T3" fmla="*/ 4 h 27"/>
                <a:gd name="T4" fmla="*/ 3 w 8"/>
                <a:gd name="T5" fmla="*/ 24 h 27"/>
                <a:gd name="T6" fmla="*/ 7 w 8"/>
                <a:gd name="T7" fmla="*/ 23 h 27"/>
                <a:gd name="T8" fmla="*/ 5 w 8"/>
                <a:gd name="T9" fmla="*/ 3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7">
                  <a:moveTo>
                    <a:pt x="5" y="3"/>
                  </a:moveTo>
                  <a:cubicBezTo>
                    <a:pt x="5" y="0"/>
                    <a:pt x="0" y="1"/>
                    <a:pt x="1" y="4"/>
                  </a:cubicBezTo>
                  <a:cubicBezTo>
                    <a:pt x="2" y="11"/>
                    <a:pt x="1" y="18"/>
                    <a:pt x="3" y="24"/>
                  </a:cubicBezTo>
                  <a:cubicBezTo>
                    <a:pt x="3" y="27"/>
                    <a:pt x="8" y="26"/>
                    <a:pt x="7" y="23"/>
                  </a:cubicBezTo>
                  <a:cubicBezTo>
                    <a:pt x="6" y="16"/>
                    <a:pt x="6" y="10"/>
                    <a:pt x="5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70" name="Freeform 12"/>
            <p:cNvSpPr/>
            <p:nvPr/>
          </p:nvSpPr>
          <p:spPr bwMode="auto">
            <a:xfrm>
              <a:off x="213" y="792"/>
              <a:ext cx="28" cy="74"/>
            </a:xfrm>
            <a:custGeom>
              <a:avLst/>
              <a:gdLst>
                <a:gd name="T0" fmla="*/ 3 w 8"/>
                <a:gd name="T1" fmla="*/ 3 h 25"/>
                <a:gd name="T2" fmla="*/ 1 w 8"/>
                <a:gd name="T3" fmla="*/ 21 h 25"/>
                <a:gd name="T4" fmla="*/ 5 w 8"/>
                <a:gd name="T5" fmla="*/ 22 h 25"/>
                <a:gd name="T6" fmla="*/ 7 w 8"/>
                <a:gd name="T7" fmla="*/ 4 h 25"/>
                <a:gd name="T8" fmla="*/ 3 w 8"/>
                <a:gd name="T9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5">
                  <a:moveTo>
                    <a:pt x="3" y="3"/>
                  </a:moveTo>
                  <a:cubicBezTo>
                    <a:pt x="2" y="9"/>
                    <a:pt x="2" y="15"/>
                    <a:pt x="1" y="21"/>
                  </a:cubicBezTo>
                  <a:cubicBezTo>
                    <a:pt x="0" y="24"/>
                    <a:pt x="4" y="25"/>
                    <a:pt x="5" y="22"/>
                  </a:cubicBezTo>
                  <a:cubicBezTo>
                    <a:pt x="6" y="16"/>
                    <a:pt x="6" y="10"/>
                    <a:pt x="7" y="4"/>
                  </a:cubicBezTo>
                  <a:cubicBezTo>
                    <a:pt x="8" y="1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71" name="Freeform 13"/>
            <p:cNvSpPr/>
            <p:nvPr/>
          </p:nvSpPr>
          <p:spPr bwMode="auto">
            <a:xfrm>
              <a:off x="213" y="887"/>
              <a:ext cx="21" cy="74"/>
            </a:xfrm>
            <a:custGeom>
              <a:avLst/>
              <a:gdLst>
                <a:gd name="T0" fmla="*/ 2 w 6"/>
                <a:gd name="T1" fmla="*/ 3 h 25"/>
                <a:gd name="T2" fmla="*/ 0 w 6"/>
                <a:gd name="T3" fmla="*/ 22 h 25"/>
                <a:gd name="T4" fmla="*/ 5 w 6"/>
                <a:gd name="T5" fmla="*/ 22 h 25"/>
                <a:gd name="T6" fmla="*/ 6 w 6"/>
                <a:gd name="T7" fmla="*/ 3 h 25"/>
                <a:gd name="T8" fmla="*/ 2 w 6"/>
                <a:gd name="T9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5">
                  <a:moveTo>
                    <a:pt x="2" y="3"/>
                  </a:moveTo>
                  <a:cubicBezTo>
                    <a:pt x="1" y="9"/>
                    <a:pt x="1" y="16"/>
                    <a:pt x="0" y="22"/>
                  </a:cubicBezTo>
                  <a:cubicBezTo>
                    <a:pt x="0" y="25"/>
                    <a:pt x="5" y="25"/>
                    <a:pt x="5" y="22"/>
                  </a:cubicBezTo>
                  <a:cubicBezTo>
                    <a:pt x="5" y="16"/>
                    <a:pt x="6" y="9"/>
                    <a:pt x="6" y="3"/>
                  </a:cubicBezTo>
                  <a:cubicBezTo>
                    <a:pt x="6" y="0"/>
                    <a:pt x="2" y="0"/>
                    <a:pt x="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72" name="Freeform 14"/>
            <p:cNvSpPr/>
            <p:nvPr/>
          </p:nvSpPr>
          <p:spPr bwMode="auto">
            <a:xfrm>
              <a:off x="213" y="981"/>
              <a:ext cx="25" cy="75"/>
            </a:xfrm>
            <a:custGeom>
              <a:avLst/>
              <a:gdLst>
                <a:gd name="T0" fmla="*/ 3 w 7"/>
                <a:gd name="T1" fmla="*/ 3 h 25"/>
                <a:gd name="T2" fmla="*/ 2 w 7"/>
                <a:gd name="T3" fmla="*/ 13 h 25"/>
                <a:gd name="T4" fmla="*/ 2 w 7"/>
                <a:gd name="T5" fmla="*/ 18 h 25"/>
                <a:gd name="T6" fmla="*/ 2 w 7"/>
                <a:gd name="T7" fmla="*/ 20 h 25"/>
                <a:gd name="T8" fmla="*/ 2 w 7"/>
                <a:gd name="T9" fmla="*/ 20 h 25"/>
                <a:gd name="T10" fmla="*/ 5 w 7"/>
                <a:gd name="T11" fmla="*/ 24 h 25"/>
                <a:gd name="T12" fmla="*/ 7 w 7"/>
                <a:gd name="T13" fmla="*/ 16 h 25"/>
                <a:gd name="T14" fmla="*/ 7 w 7"/>
                <a:gd name="T15" fmla="*/ 3 h 25"/>
                <a:gd name="T16" fmla="*/ 3 w 7"/>
                <a:gd name="T17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25">
                  <a:moveTo>
                    <a:pt x="3" y="3"/>
                  </a:moveTo>
                  <a:cubicBezTo>
                    <a:pt x="3" y="6"/>
                    <a:pt x="3" y="9"/>
                    <a:pt x="2" y="13"/>
                  </a:cubicBezTo>
                  <a:cubicBezTo>
                    <a:pt x="2" y="14"/>
                    <a:pt x="2" y="16"/>
                    <a:pt x="2" y="18"/>
                  </a:cubicBezTo>
                  <a:cubicBezTo>
                    <a:pt x="2" y="19"/>
                    <a:pt x="2" y="19"/>
                    <a:pt x="2" y="20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0" y="22"/>
                    <a:pt x="3" y="25"/>
                    <a:pt x="5" y="24"/>
                  </a:cubicBezTo>
                  <a:cubicBezTo>
                    <a:pt x="7" y="23"/>
                    <a:pt x="7" y="18"/>
                    <a:pt x="7" y="16"/>
                  </a:cubicBezTo>
                  <a:cubicBezTo>
                    <a:pt x="7" y="12"/>
                    <a:pt x="7" y="7"/>
                    <a:pt x="7" y="3"/>
                  </a:cubicBezTo>
                  <a:cubicBezTo>
                    <a:pt x="7" y="0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73" name="Freeform 15"/>
            <p:cNvSpPr/>
            <p:nvPr/>
          </p:nvSpPr>
          <p:spPr bwMode="auto">
            <a:xfrm>
              <a:off x="206" y="1079"/>
              <a:ext cx="28" cy="75"/>
            </a:xfrm>
            <a:custGeom>
              <a:avLst/>
              <a:gdLst>
                <a:gd name="T0" fmla="*/ 7 w 8"/>
                <a:gd name="T1" fmla="*/ 18 h 25"/>
                <a:gd name="T2" fmla="*/ 6 w 8"/>
                <a:gd name="T3" fmla="*/ 10 h 25"/>
                <a:gd name="T4" fmla="*/ 6 w 8"/>
                <a:gd name="T5" fmla="*/ 6 h 25"/>
                <a:gd name="T6" fmla="*/ 6 w 8"/>
                <a:gd name="T7" fmla="*/ 5 h 25"/>
                <a:gd name="T8" fmla="*/ 2 w 8"/>
                <a:gd name="T9" fmla="*/ 2 h 25"/>
                <a:gd name="T10" fmla="*/ 2 w 8"/>
                <a:gd name="T11" fmla="*/ 12 h 25"/>
                <a:gd name="T12" fmla="*/ 2 w 8"/>
                <a:gd name="T13" fmla="*/ 18 h 25"/>
                <a:gd name="T14" fmla="*/ 3 w 8"/>
                <a:gd name="T15" fmla="*/ 19 h 25"/>
                <a:gd name="T16" fmla="*/ 2 w 8"/>
                <a:gd name="T17" fmla="*/ 23 h 25"/>
                <a:gd name="T18" fmla="*/ 6 w 8"/>
                <a:gd name="T19" fmla="*/ 24 h 25"/>
                <a:gd name="T20" fmla="*/ 7 w 8"/>
                <a:gd name="T21" fmla="*/ 18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" h="25">
                  <a:moveTo>
                    <a:pt x="7" y="18"/>
                  </a:moveTo>
                  <a:cubicBezTo>
                    <a:pt x="7" y="15"/>
                    <a:pt x="7" y="13"/>
                    <a:pt x="6" y="10"/>
                  </a:cubicBezTo>
                  <a:cubicBezTo>
                    <a:pt x="6" y="8"/>
                    <a:pt x="6" y="7"/>
                    <a:pt x="6" y="6"/>
                  </a:cubicBezTo>
                  <a:cubicBezTo>
                    <a:pt x="6" y="5"/>
                    <a:pt x="6" y="4"/>
                    <a:pt x="6" y="5"/>
                  </a:cubicBezTo>
                  <a:cubicBezTo>
                    <a:pt x="7" y="2"/>
                    <a:pt x="3" y="0"/>
                    <a:pt x="2" y="2"/>
                  </a:cubicBezTo>
                  <a:cubicBezTo>
                    <a:pt x="0" y="5"/>
                    <a:pt x="2" y="9"/>
                    <a:pt x="2" y="12"/>
                  </a:cubicBezTo>
                  <a:cubicBezTo>
                    <a:pt x="2" y="14"/>
                    <a:pt x="2" y="16"/>
                    <a:pt x="2" y="18"/>
                  </a:cubicBezTo>
                  <a:cubicBezTo>
                    <a:pt x="3" y="18"/>
                    <a:pt x="3" y="19"/>
                    <a:pt x="3" y="19"/>
                  </a:cubicBezTo>
                  <a:cubicBezTo>
                    <a:pt x="2" y="20"/>
                    <a:pt x="1" y="21"/>
                    <a:pt x="2" y="23"/>
                  </a:cubicBezTo>
                  <a:cubicBezTo>
                    <a:pt x="3" y="24"/>
                    <a:pt x="5" y="25"/>
                    <a:pt x="6" y="24"/>
                  </a:cubicBezTo>
                  <a:cubicBezTo>
                    <a:pt x="8" y="22"/>
                    <a:pt x="7" y="20"/>
                    <a:pt x="7" y="1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74" name="Freeform 16"/>
            <p:cNvSpPr/>
            <p:nvPr/>
          </p:nvSpPr>
          <p:spPr bwMode="auto">
            <a:xfrm>
              <a:off x="213" y="1189"/>
              <a:ext cx="28" cy="101"/>
            </a:xfrm>
            <a:custGeom>
              <a:avLst/>
              <a:gdLst>
                <a:gd name="T0" fmla="*/ 7 w 8"/>
                <a:gd name="T1" fmla="*/ 30 h 34"/>
                <a:gd name="T2" fmla="*/ 6 w 8"/>
                <a:gd name="T3" fmla="*/ 3 h 34"/>
                <a:gd name="T4" fmla="*/ 2 w 8"/>
                <a:gd name="T5" fmla="*/ 3 h 34"/>
                <a:gd name="T6" fmla="*/ 2 w 8"/>
                <a:gd name="T7" fmla="*/ 25 h 34"/>
                <a:gd name="T8" fmla="*/ 1 w 8"/>
                <a:gd name="T9" fmla="*/ 28 h 34"/>
                <a:gd name="T10" fmla="*/ 3 w 8"/>
                <a:gd name="T11" fmla="*/ 32 h 34"/>
                <a:gd name="T12" fmla="*/ 7 w 8"/>
                <a:gd name="T13" fmla="*/ 3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34">
                  <a:moveTo>
                    <a:pt x="7" y="30"/>
                  </a:moveTo>
                  <a:cubicBezTo>
                    <a:pt x="5" y="21"/>
                    <a:pt x="6" y="12"/>
                    <a:pt x="6" y="3"/>
                  </a:cubicBezTo>
                  <a:cubicBezTo>
                    <a:pt x="6" y="0"/>
                    <a:pt x="2" y="0"/>
                    <a:pt x="2" y="3"/>
                  </a:cubicBezTo>
                  <a:cubicBezTo>
                    <a:pt x="1" y="10"/>
                    <a:pt x="1" y="18"/>
                    <a:pt x="2" y="25"/>
                  </a:cubicBezTo>
                  <a:cubicBezTo>
                    <a:pt x="1" y="25"/>
                    <a:pt x="0" y="26"/>
                    <a:pt x="1" y="28"/>
                  </a:cubicBezTo>
                  <a:cubicBezTo>
                    <a:pt x="2" y="29"/>
                    <a:pt x="2" y="31"/>
                    <a:pt x="3" y="32"/>
                  </a:cubicBezTo>
                  <a:cubicBezTo>
                    <a:pt x="5" y="34"/>
                    <a:pt x="8" y="32"/>
                    <a:pt x="7" y="3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75" name="Freeform 17"/>
            <p:cNvSpPr/>
            <p:nvPr/>
          </p:nvSpPr>
          <p:spPr bwMode="auto">
            <a:xfrm>
              <a:off x="213" y="1323"/>
              <a:ext cx="21" cy="59"/>
            </a:xfrm>
            <a:custGeom>
              <a:avLst/>
              <a:gdLst>
                <a:gd name="T0" fmla="*/ 2 w 6"/>
                <a:gd name="T1" fmla="*/ 3 h 20"/>
                <a:gd name="T2" fmla="*/ 0 w 6"/>
                <a:gd name="T3" fmla="*/ 17 h 20"/>
                <a:gd name="T4" fmla="*/ 5 w 6"/>
                <a:gd name="T5" fmla="*/ 17 h 20"/>
                <a:gd name="T6" fmla="*/ 6 w 6"/>
                <a:gd name="T7" fmla="*/ 3 h 20"/>
                <a:gd name="T8" fmla="*/ 2 w 6"/>
                <a:gd name="T9" fmla="*/ 3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0">
                  <a:moveTo>
                    <a:pt x="2" y="3"/>
                  </a:moveTo>
                  <a:cubicBezTo>
                    <a:pt x="1" y="8"/>
                    <a:pt x="1" y="12"/>
                    <a:pt x="0" y="17"/>
                  </a:cubicBezTo>
                  <a:cubicBezTo>
                    <a:pt x="0" y="20"/>
                    <a:pt x="5" y="20"/>
                    <a:pt x="5" y="17"/>
                  </a:cubicBezTo>
                  <a:cubicBezTo>
                    <a:pt x="5" y="12"/>
                    <a:pt x="6" y="8"/>
                    <a:pt x="6" y="3"/>
                  </a:cubicBezTo>
                  <a:cubicBezTo>
                    <a:pt x="6" y="0"/>
                    <a:pt x="2" y="0"/>
                    <a:pt x="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76" name="Freeform 18"/>
            <p:cNvSpPr/>
            <p:nvPr/>
          </p:nvSpPr>
          <p:spPr bwMode="auto">
            <a:xfrm>
              <a:off x="210" y="1415"/>
              <a:ext cx="24" cy="83"/>
            </a:xfrm>
            <a:custGeom>
              <a:avLst/>
              <a:gdLst>
                <a:gd name="T0" fmla="*/ 5 w 7"/>
                <a:gd name="T1" fmla="*/ 3 h 28"/>
                <a:gd name="T2" fmla="*/ 0 w 7"/>
                <a:gd name="T3" fmla="*/ 3 h 28"/>
                <a:gd name="T4" fmla="*/ 3 w 7"/>
                <a:gd name="T5" fmla="*/ 25 h 28"/>
                <a:gd name="T6" fmla="*/ 7 w 7"/>
                <a:gd name="T7" fmla="*/ 25 h 28"/>
                <a:gd name="T8" fmla="*/ 5 w 7"/>
                <a:gd name="T9" fmla="*/ 3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8">
                  <a:moveTo>
                    <a:pt x="5" y="3"/>
                  </a:moveTo>
                  <a:cubicBezTo>
                    <a:pt x="5" y="0"/>
                    <a:pt x="0" y="0"/>
                    <a:pt x="0" y="3"/>
                  </a:cubicBezTo>
                  <a:cubicBezTo>
                    <a:pt x="1" y="11"/>
                    <a:pt x="2" y="18"/>
                    <a:pt x="3" y="25"/>
                  </a:cubicBezTo>
                  <a:cubicBezTo>
                    <a:pt x="3" y="28"/>
                    <a:pt x="7" y="28"/>
                    <a:pt x="7" y="25"/>
                  </a:cubicBezTo>
                  <a:cubicBezTo>
                    <a:pt x="6" y="18"/>
                    <a:pt x="6" y="11"/>
                    <a:pt x="5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77" name="Freeform 19"/>
            <p:cNvSpPr/>
            <p:nvPr/>
          </p:nvSpPr>
          <p:spPr bwMode="auto">
            <a:xfrm>
              <a:off x="224" y="1530"/>
              <a:ext cx="21" cy="92"/>
            </a:xfrm>
            <a:custGeom>
              <a:avLst/>
              <a:gdLst>
                <a:gd name="T0" fmla="*/ 4 w 6"/>
                <a:gd name="T1" fmla="*/ 3 h 31"/>
                <a:gd name="T2" fmla="*/ 0 w 6"/>
                <a:gd name="T3" fmla="*/ 3 h 31"/>
                <a:gd name="T4" fmla="*/ 1 w 6"/>
                <a:gd name="T5" fmla="*/ 29 h 31"/>
                <a:gd name="T6" fmla="*/ 5 w 6"/>
                <a:gd name="T7" fmla="*/ 29 h 31"/>
                <a:gd name="T8" fmla="*/ 4 w 6"/>
                <a:gd name="T9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1">
                  <a:moveTo>
                    <a:pt x="4" y="3"/>
                  </a:moveTo>
                  <a:cubicBezTo>
                    <a:pt x="4" y="0"/>
                    <a:pt x="0" y="0"/>
                    <a:pt x="0" y="3"/>
                  </a:cubicBezTo>
                  <a:cubicBezTo>
                    <a:pt x="0" y="12"/>
                    <a:pt x="0" y="20"/>
                    <a:pt x="1" y="29"/>
                  </a:cubicBezTo>
                  <a:cubicBezTo>
                    <a:pt x="1" y="31"/>
                    <a:pt x="6" y="31"/>
                    <a:pt x="5" y="29"/>
                  </a:cubicBezTo>
                  <a:cubicBezTo>
                    <a:pt x="4" y="20"/>
                    <a:pt x="4" y="12"/>
                    <a:pt x="4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78" name="Freeform 20"/>
            <p:cNvSpPr/>
            <p:nvPr/>
          </p:nvSpPr>
          <p:spPr bwMode="auto">
            <a:xfrm>
              <a:off x="220" y="1664"/>
              <a:ext cx="18" cy="80"/>
            </a:xfrm>
            <a:custGeom>
              <a:avLst/>
              <a:gdLst>
                <a:gd name="T0" fmla="*/ 4 w 5"/>
                <a:gd name="T1" fmla="*/ 24 h 27"/>
                <a:gd name="T2" fmla="*/ 4 w 5"/>
                <a:gd name="T3" fmla="*/ 24 h 27"/>
                <a:gd name="T4" fmla="*/ 5 w 5"/>
                <a:gd name="T5" fmla="*/ 3 h 27"/>
                <a:gd name="T6" fmla="*/ 1 w 5"/>
                <a:gd name="T7" fmla="*/ 3 h 27"/>
                <a:gd name="T8" fmla="*/ 0 w 5"/>
                <a:gd name="T9" fmla="*/ 14 h 27"/>
                <a:gd name="T10" fmla="*/ 0 w 5"/>
                <a:gd name="T11" fmla="*/ 20 h 27"/>
                <a:gd name="T12" fmla="*/ 0 w 5"/>
                <a:gd name="T13" fmla="*/ 23 h 27"/>
                <a:gd name="T14" fmla="*/ 0 w 5"/>
                <a:gd name="T15" fmla="*/ 24 h 27"/>
                <a:gd name="T16" fmla="*/ 0 w 5"/>
                <a:gd name="T17" fmla="*/ 24 h 27"/>
                <a:gd name="T18" fmla="*/ 4 w 5"/>
                <a:gd name="T19" fmla="*/ 24 h 27"/>
                <a:gd name="T20" fmla="*/ 4 w 5"/>
                <a:gd name="T21" fmla="*/ 24 h 27"/>
                <a:gd name="T22" fmla="*/ 4 w 5"/>
                <a:gd name="T23" fmla="*/ 24 h 27"/>
                <a:gd name="T24" fmla="*/ 4 w 5"/>
                <a:gd name="T25" fmla="*/ 2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27">
                  <a:moveTo>
                    <a:pt x="4" y="24"/>
                  </a:moveTo>
                  <a:cubicBezTo>
                    <a:pt x="4" y="24"/>
                    <a:pt x="4" y="24"/>
                    <a:pt x="4" y="24"/>
                  </a:cubicBezTo>
                  <a:cubicBezTo>
                    <a:pt x="5" y="17"/>
                    <a:pt x="5" y="9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6"/>
                    <a:pt x="0" y="10"/>
                    <a:pt x="0" y="14"/>
                  </a:cubicBezTo>
                  <a:cubicBezTo>
                    <a:pt x="0" y="16"/>
                    <a:pt x="0" y="18"/>
                    <a:pt x="0" y="20"/>
                  </a:cubicBezTo>
                  <a:cubicBezTo>
                    <a:pt x="0" y="21"/>
                    <a:pt x="0" y="23"/>
                    <a:pt x="0" y="23"/>
                  </a:cubicBezTo>
                  <a:cubicBezTo>
                    <a:pt x="0" y="23"/>
                    <a:pt x="0" y="23"/>
                    <a:pt x="0" y="24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6"/>
                    <a:pt x="4" y="27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79" name="Freeform 21"/>
            <p:cNvSpPr/>
            <p:nvPr/>
          </p:nvSpPr>
          <p:spPr bwMode="auto">
            <a:xfrm>
              <a:off x="206" y="1762"/>
              <a:ext cx="21" cy="101"/>
            </a:xfrm>
            <a:custGeom>
              <a:avLst/>
              <a:gdLst>
                <a:gd name="T0" fmla="*/ 1 w 6"/>
                <a:gd name="T1" fmla="*/ 3 h 34"/>
                <a:gd name="T2" fmla="*/ 1 w 6"/>
                <a:gd name="T3" fmla="*/ 23 h 34"/>
                <a:gd name="T4" fmla="*/ 0 w 6"/>
                <a:gd name="T5" fmla="*/ 25 h 34"/>
                <a:gd name="T6" fmla="*/ 1 w 6"/>
                <a:gd name="T7" fmla="*/ 31 h 34"/>
                <a:gd name="T8" fmla="*/ 6 w 6"/>
                <a:gd name="T9" fmla="*/ 31 h 34"/>
                <a:gd name="T10" fmla="*/ 6 w 6"/>
                <a:gd name="T11" fmla="*/ 3 h 34"/>
                <a:gd name="T12" fmla="*/ 1 w 6"/>
                <a:gd name="T13" fmla="*/ 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34">
                  <a:moveTo>
                    <a:pt x="1" y="3"/>
                  </a:moveTo>
                  <a:cubicBezTo>
                    <a:pt x="1" y="23"/>
                    <a:pt x="1" y="23"/>
                    <a:pt x="1" y="23"/>
                  </a:cubicBezTo>
                  <a:cubicBezTo>
                    <a:pt x="1" y="24"/>
                    <a:pt x="0" y="24"/>
                    <a:pt x="0" y="25"/>
                  </a:cubicBezTo>
                  <a:cubicBezTo>
                    <a:pt x="1" y="27"/>
                    <a:pt x="1" y="29"/>
                    <a:pt x="1" y="31"/>
                  </a:cubicBezTo>
                  <a:cubicBezTo>
                    <a:pt x="2" y="34"/>
                    <a:pt x="6" y="34"/>
                    <a:pt x="6" y="31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80" name="Freeform 22"/>
            <p:cNvSpPr/>
            <p:nvPr/>
          </p:nvSpPr>
          <p:spPr bwMode="auto">
            <a:xfrm>
              <a:off x="213" y="1893"/>
              <a:ext cx="25" cy="86"/>
            </a:xfrm>
            <a:custGeom>
              <a:avLst/>
              <a:gdLst>
                <a:gd name="T0" fmla="*/ 6 w 7"/>
                <a:gd name="T1" fmla="*/ 25 h 29"/>
                <a:gd name="T2" fmla="*/ 5 w 7"/>
                <a:gd name="T3" fmla="*/ 3 h 29"/>
                <a:gd name="T4" fmla="*/ 0 w 7"/>
                <a:gd name="T5" fmla="*/ 3 h 29"/>
                <a:gd name="T6" fmla="*/ 2 w 7"/>
                <a:gd name="T7" fmla="*/ 26 h 29"/>
                <a:gd name="T8" fmla="*/ 6 w 7"/>
                <a:gd name="T9" fmla="*/ 25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9">
                  <a:moveTo>
                    <a:pt x="6" y="25"/>
                  </a:moveTo>
                  <a:cubicBezTo>
                    <a:pt x="4" y="18"/>
                    <a:pt x="5" y="10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10"/>
                    <a:pt x="0" y="19"/>
                    <a:pt x="2" y="26"/>
                  </a:cubicBezTo>
                  <a:cubicBezTo>
                    <a:pt x="2" y="29"/>
                    <a:pt x="7" y="28"/>
                    <a:pt x="6" y="2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81" name="Freeform 23"/>
            <p:cNvSpPr/>
            <p:nvPr/>
          </p:nvSpPr>
          <p:spPr bwMode="auto">
            <a:xfrm>
              <a:off x="213" y="2008"/>
              <a:ext cx="18" cy="89"/>
            </a:xfrm>
            <a:custGeom>
              <a:avLst/>
              <a:gdLst>
                <a:gd name="T0" fmla="*/ 0 w 5"/>
                <a:gd name="T1" fmla="*/ 3 h 30"/>
                <a:gd name="T2" fmla="*/ 0 w 5"/>
                <a:gd name="T3" fmla="*/ 27 h 30"/>
                <a:gd name="T4" fmla="*/ 5 w 5"/>
                <a:gd name="T5" fmla="*/ 27 h 30"/>
                <a:gd name="T6" fmla="*/ 5 w 5"/>
                <a:gd name="T7" fmla="*/ 3 h 30"/>
                <a:gd name="T8" fmla="*/ 0 w 5"/>
                <a:gd name="T9" fmla="*/ 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0">
                  <a:moveTo>
                    <a:pt x="0" y="3"/>
                  </a:moveTo>
                  <a:cubicBezTo>
                    <a:pt x="0" y="27"/>
                    <a:pt x="0" y="27"/>
                    <a:pt x="0" y="27"/>
                  </a:cubicBezTo>
                  <a:cubicBezTo>
                    <a:pt x="0" y="30"/>
                    <a:pt x="5" y="30"/>
                    <a:pt x="5" y="27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82" name="Freeform 24"/>
            <p:cNvSpPr/>
            <p:nvPr/>
          </p:nvSpPr>
          <p:spPr bwMode="auto">
            <a:xfrm>
              <a:off x="217" y="2127"/>
              <a:ext cx="24" cy="89"/>
            </a:xfrm>
            <a:custGeom>
              <a:avLst/>
              <a:gdLst>
                <a:gd name="T0" fmla="*/ 6 w 7"/>
                <a:gd name="T1" fmla="*/ 26 h 30"/>
                <a:gd name="T2" fmla="*/ 5 w 7"/>
                <a:gd name="T3" fmla="*/ 3 h 30"/>
                <a:gd name="T4" fmla="*/ 1 w 7"/>
                <a:gd name="T5" fmla="*/ 3 h 30"/>
                <a:gd name="T6" fmla="*/ 2 w 7"/>
                <a:gd name="T7" fmla="*/ 27 h 30"/>
                <a:gd name="T8" fmla="*/ 6 w 7"/>
                <a:gd name="T9" fmla="*/ 26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0">
                  <a:moveTo>
                    <a:pt x="6" y="26"/>
                  </a:moveTo>
                  <a:cubicBezTo>
                    <a:pt x="4" y="19"/>
                    <a:pt x="5" y="10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11"/>
                    <a:pt x="0" y="20"/>
                    <a:pt x="2" y="27"/>
                  </a:cubicBezTo>
                  <a:cubicBezTo>
                    <a:pt x="2" y="30"/>
                    <a:pt x="7" y="29"/>
                    <a:pt x="6" y="2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83" name="Freeform 25"/>
            <p:cNvSpPr/>
            <p:nvPr/>
          </p:nvSpPr>
          <p:spPr bwMode="auto">
            <a:xfrm>
              <a:off x="224" y="2246"/>
              <a:ext cx="14" cy="109"/>
            </a:xfrm>
            <a:custGeom>
              <a:avLst/>
              <a:gdLst>
                <a:gd name="T0" fmla="*/ 0 w 4"/>
                <a:gd name="T1" fmla="*/ 3 h 37"/>
                <a:gd name="T2" fmla="*/ 0 w 4"/>
                <a:gd name="T3" fmla="*/ 34 h 37"/>
                <a:gd name="T4" fmla="*/ 4 w 4"/>
                <a:gd name="T5" fmla="*/ 34 h 37"/>
                <a:gd name="T6" fmla="*/ 4 w 4"/>
                <a:gd name="T7" fmla="*/ 3 h 37"/>
                <a:gd name="T8" fmla="*/ 0 w 4"/>
                <a:gd name="T9" fmla="*/ 3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37">
                  <a:moveTo>
                    <a:pt x="0" y="3"/>
                  </a:moveTo>
                  <a:cubicBezTo>
                    <a:pt x="0" y="34"/>
                    <a:pt x="0" y="34"/>
                    <a:pt x="0" y="34"/>
                  </a:cubicBezTo>
                  <a:cubicBezTo>
                    <a:pt x="0" y="37"/>
                    <a:pt x="4" y="37"/>
                    <a:pt x="4" y="34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84" name="Freeform 26"/>
            <p:cNvSpPr/>
            <p:nvPr/>
          </p:nvSpPr>
          <p:spPr bwMode="auto">
            <a:xfrm>
              <a:off x="210" y="2370"/>
              <a:ext cx="28" cy="107"/>
            </a:xfrm>
            <a:custGeom>
              <a:avLst/>
              <a:gdLst>
                <a:gd name="T0" fmla="*/ 7 w 8"/>
                <a:gd name="T1" fmla="*/ 3 h 36"/>
                <a:gd name="T2" fmla="*/ 3 w 8"/>
                <a:gd name="T3" fmla="*/ 3 h 36"/>
                <a:gd name="T4" fmla="*/ 0 w 8"/>
                <a:gd name="T5" fmla="*/ 32 h 36"/>
                <a:gd name="T6" fmla="*/ 5 w 8"/>
                <a:gd name="T7" fmla="*/ 33 h 36"/>
                <a:gd name="T8" fmla="*/ 7 w 8"/>
                <a:gd name="T9" fmla="*/ 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6">
                  <a:moveTo>
                    <a:pt x="7" y="3"/>
                  </a:moveTo>
                  <a:cubicBezTo>
                    <a:pt x="7" y="0"/>
                    <a:pt x="3" y="0"/>
                    <a:pt x="3" y="3"/>
                  </a:cubicBezTo>
                  <a:cubicBezTo>
                    <a:pt x="3" y="12"/>
                    <a:pt x="4" y="23"/>
                    <a:pt x="0" y="32"/>
                  </a:cubicBezTo>
                  <a:cubicBezTo>
                    <a:pt x="0" y="35"/>
                    <a:pt x="4" y="36"/>
                    <a:pt x="5" y="33"/>
                  </a:cubicBezTo>
                  <a:cubicBezTo>
                    <a:pt x="8" y="24"/>
                    <a:pt x="7" y="12"/>
                    <a:pt x="7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85" name="Freeform 27"/>
            <p:cNvSpPr/>
            <p:nvPr/>
          </p:nvSpPr>
          <p:spPr bwMode="auto">
            <a:xfrm>
              <a:off x="213" y="2492"/>
              <a:ext cx="28" cy="83"/>
            </a:xfrm>
            <a:custGeom>
              <a:avLst/>
              <a:gdLst>
                <a:gd name="T0" fmla="*/ 5 w 8"/>
                <a:gd name="T1" fmla="*/ 23 h 28"/>
                <a:gd name="T2" fmla="*/ 5 w 8"/>
                <a:gd name="T3" fmla="*/ 3 h 28"/>
                <a:gd name="T4" fmla="*/ 0 w 8"/>
                <a:gd name="T5" fmla="*/ 3 h 28"/>
                <a:gd name="T6" fmla="*/ 0 w 8"/>
                <a:gd name="T7" fmla="*/ 19 h 28"/>
                <a:gd name="T8" fmla="*/ 4 w 8"/>
                <a:gd name="T9" fmla="*/ 27 h 28"/>
                <a:gd name="T10" fmla="*/ 5 w 8"/>
                <a:gd name="T11" fmla="*/ 23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28">
                  <a:moveTo>
                    <a:pt x="5" y="23"/>
                  </a:moveTo>
                  <a:cubicBezTo>
                    <a:pt x="4" y="23"/>
                    <a:pt x="5" y="5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8"/>
                    <a:pt x="0" y="14"/>
                    <a:pt x="0" y="19"/>
                  </a:cubicBezTo>
                  <a:cubicBezTo>
                    <a:pt x="1" y="22"/>
                    <a:pt x="1" y="27"/>
                    <a:pt x="4" y="27"/>
                  </a:cubicBezTo>
                  <a:cubicBezTo>
                    <a:pt x="7" y="28"/>
                    <a:pt x="8" y="23"/>
                    <a:pt x="5" y="2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86" name="Freeform 28"/>
            <p:cNvSpPr/>
            <p:nvPr/>
          </p:nvSpPr>
          <p:spPr bwMode="auto">
            <a:xfrm>
              <a:off x="213" y="2614"/>
              <a:ext cx="28" cy="89"/>
            </a:xfrm>
            <a:custGeom>
              <a:avLst/>
              <a:gdLst>
                <a:gd name="T0" fmla="*/ 3 w 8"/>
                <a:gd name="T1" fmla="*/ 2 h 30"/>
                <a:gd name="T2" fmla="*/ 2 w 8"/>
                <a:gd name="T3" fmla="*/ 27 h 30"/>
                <a:gd name="T4" fmla="*/ 6 w 8"/>
                <a:gd name="T5" fmla="*/ 27 h 30"/>
                <a:gd name="T6" fmla="*/ 7 w 8"/>
                <a:gd name="T7" fmla="*/ 4 h 30"/>
                <a:gd name="T8" fmla="*/ 3 w 8"/>
                <a:gd name="T9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0">
                  <a:moveTo>
                    <a:pt x="3" y="2"/>
                  </a:moveTo>
                  <a:cubicBezTo>
                    <a:pt x="0" y="10"/>
                    <a:pt x="1" y="19"/>
                    <a:pt x="2" y="27"/>
                  </a:cubicBezTo>
                  <a:cubicBezTo>
                    <a:pt x="2" y="30"/>
                    <a:pt x="6" y="30"/>
                    <a:pt x="6" y="27"/>
                  </a:cubicBezTo>
                  <a:cubicBezTo>
                    <a:pt x="6" y="20"/>
                    <a:pt x="4" y="11"/>
                    <a:pt x="7" y="4"/>
                  </a:cubicBezTo>
                  <a:cubicBezTo>
                    <a:pt x="8" y="1"/>
                    <a:pt x="4" y="0"/>
                    <a:pt x="3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87" name="Freeform 29"/>
            <p:cNvSpPr/>
            <p:nvPr/>
          </p:nvSpPr>
          <p:spPr bwMode="auto">
            <a:xfrm>
              <a:off x="217" y="2735"/>
              <a:ext cx="21" cy="107"/>
            </a:xfrm>
            <a:custGeom>
              <a:avLst/>
              <a:gdLst>
                <a:gd name="T0" fmla="*/ 6 w 6"/>
                <a:gd name="T1" fmla="*/ 3 h 36"/>
                <a:gd name="T2" fmla="*/ 2 w 6"/>
                <a:gd name="T3" fmla="*/ 3 h 36"/>
                <a:gd name="T4" fmla="*/ 1 w 6"/>
                <a:gd name="T5" fmla="*/ 33 h 36"/>
                <a:gd name="T6" fmla="*/ 5 w 6"/>
                <a:gd name="T7" fmla="*/ 33 h 36"/>
                <a:gd name="T8" fmla="*/ 6 w 6"/>
                <a:gd name="T9" fmla="*/ 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6">
                  <a:moveTo>
                    <a:pt x="6" y="3"/>
                  </a:moveTo>
                  <a:cubicBezTo>
                    <a:pt x="6" y="0"/>
                    <a:pt x="2" y="0"/>
                    <a:pt x="2" y="3"/>
                  </a:cubicBezTo>
                  <a:cubicBezTo>
                    <a:pt x="1" y="13"/>
                    <a:pt x="0" y="23"/>
                    <a:pt x="1" y="33"/>
                  </a:cubicBezTo>
                  <a:cubicBezTo>
                    <a:pt x="1" y="36"/>
                    <a:pt x="5" y="36"/>
                    <a:pt x="5" y="33"/>
                  </a:cubicBezTo>
                  <a:cubicBezTo>
                    <a:pt x="4" y="23"/>
                    <a:pt x="6" y="13"/>
                    <a:pt x="6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88" name="Freeform 30"/>
            <p:cNvSpPr/>
            <p:nvPr/>
          </p:nvSpPr>
          <p:spPr bwMode="auto">
            <a:xfrm>
              <a:off x="210" y="2860"/>
              <a:ext cx="28" cy="104"/>
            </a:xfrm>
            <a:custGeom>
              <a:avLst/>
              <a:gdLst>
                <a:gd name="T0" fmla="*/ 8 w 8"/>
                <a:gd name="T1" fmla="*/ 3 h 35"/>
                <a:gd name="T2" fmla="*/ 4 w 8"/>
                <a:gd name="T3" fmla="*/ 3 h 35"/>
                <a:gd name="T4" fmla="*/ 3 w 8"/>
                <a:gd name="T5" fmla="*/ 32 h 35"/>
                <a:gd name="T6" fmla="*/ 7 w 8"/>
                <a:gd name="T7" fmla="*/ 31 h 35"/>
                <a:gd name="T8" fmla="*/ 8 w 8"/>
                <a:gd name="T9" fmla="*/ 3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5">
                  <a:moveTo>
                    <a:pt x="8" y="3"/>
                  </a:moveTo>
                  <a:cubicBezTo>
                    <a:pt x="8" y="0"/>
                    <a:pt x="4" y="0"/>
                    <a:pt x="4" y="3"/>
                  </a:cubicBezTo>
                  <a:cubicBezTo>
                    <a:pt x="3" y="13"/>
                    <a:pt x="0" y="23"/>
                    <a:pt x="3" y="32"/>
                  </a:cubicBezTo>
                  <a:cubicBezTo>
                    <a:pt x="3" y="35"/>
                    <a:pt x="8" y="34"/>
                    <a:pt x="7" y="31"/>
                  </a:cubicBezTo>
                  <a:cubicBezTo>
                    <a:pt x="5" y="22"/>
                    <a:pt x="8" y="12"/>
                    <a:pt x="8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89" name="Freeform 31"/>
            <p:cNvSpPr/>
            <p:nvPr/>
          </p:nvSpPr>
          <p:spPr bwMode="auto">
            <a:xfrm>
              <a:off x="206" y="3014"/>
              <a:ext cx="25" cy="98"/>
            </a:xfrm>
            <a:custGeom>
              <a:avLst/>
              <a:gdLst>
                <a:gd name="T0" fmla="*/ 6 w 7"/>
                <a:gd name="T1" fmla="*/ 24 h 33"/>
                <a:gd name="T2" fmla="*/ 5 w 7"/>
                <a:gd name="T3" fmla="*/ 3 h 33"/>
                <a:gd name="T4" fmla="*/ 0 w 7"/>
                <a:gd name="T5" fmla="*/ 3 h 33"/>
                <a:gd name="T6" fmla="*/ 1 w 7"/>
                <a:gd name="T7" fmla="*/ 30 h 33"/>
                <a:gd name="T8" fmla="*/ 6 w 7"/>
                <a:gd name="T9" fmla="*/ 32 h 33"/>
                <a:gd name="T10" fmla="*/ 7 w 7"/>
                <a:gd name="T11" fmla="*/ 26 h 33"/>
                <a:gd name="T12" fmla="*/ 6 w 7"/>
                <a:gd name="T13" fmla="*/ 24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3">
                  <a:moveTo>
                    <a:pt x="6" y="24"/>
                  </a:moveTo>
                  <a:cubicBezTo>
                    <a:pt x="6" y="17"/>
                    <a:pt x="6" y="10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1" y="12"/>
                    <a:pt x="1" y="21"/>
                    <a:pt x="1" y="30"/>
                  </a:cubicBezTo>
                  <a:cubicBezTo>
                    <a:pt x="1" y="33"/>
                    <a:pt x="4" y="33"/>
                    <a:pt x="6" y="32"/>
                  </a:cubicBezTo>
                  <a:cubicBezTo>
                    <a:pt x="7" y="30"/>
                    <a:pt x="7" y="28"/>
                    <a:pt x="7" y="26"/>
                  </a:cubicBezTo>
                  <a:cubicBezTo>
                    <a:pt x="7" y="25"/>
                    <a:pt x="7" y="25"/>
                    <a:pt x="6" y="2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90" name="Freeform 32"/>
            <p:cNvSpPr/>
            <p:nvPr/>
          </p:nvSpPr>
          <p:spPr bwMode="auto">
            <a:xfrm>
              <a:off x="210" y="3166"/>
              <a:ext cx="24" cy="92"/>
            </a:xfrm>
            <a:custGeom>
              <a:avLst/>
              <a:gdLst>
                <a:gd name="T0" fmla="*/ 3 w 7"/>
                <a:gd name="T1" fmla="*/ 3 h 31"/>
                <a:gd name="T2" fmla="*/ 2 w 7"/>
                <a:gd name="T3" fmla="*/ 17 h 31"/>
                <a:gd name="T4" fmla="*/ 1 w 7"/>
                <a:gd name="T5" fmla="*/ 24 h 31"/>
                <a:gd name="T6" fmla="*/ 1 w 7"/>
                <a:gd name="T7" fmla="*/ 27 h 31"/>
                <a:gd name="T8" fmla="*/ 0 w 7"/>
                <a:gd name="T9" fmla="*/ 28 h 31"/>
                <a:gd name="T10" fmla="*/ 1 w 7"/>
                <a:gd name="T11" fmla="*/ 29 h 31"/>
                <a:gd name="T12" fmla="*/ 4 w 7"/>
                <a:gd name="T13" fmla="*/ 30 h 31"/>
                <a:gd name="T14" fmla="*/ 6 w 7"/>
                <a:gd name="T15" fmla="*/ 20 h 31"/>
                <a:gd name="T16" fmla="*/ 7 w 7"/>
                <a:gd name="T17" fmla="*/ 3 h 31"/>
                <a:gd name="T18" fmla="*/ 3 w 7"/>
                <a:gd name="T19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" h="31">
                  <a:moveTo>
                    <a:pt x="3" y="3"/>
                  </a:moveTo>
                  <a:cubicBezTo>
                    <a:pt x="2" y="7"/>
                    <a:pt x="2" y="12"/>
                    <a:pt x="2" y="17"/>
                  </a:cubicBezTo>
                  <a:cubicBezTo>
                    <a:pt x="1" y="19"/>
                    <a:pt x="1" y="22"/>
                    <a:pt x="1" y="24"/>
                  </a:cubicBezTo>
                  <a:cubicBezTo>
                    <a:pt x="1" y="25"/>
                    <a:pt x="0" y="27"/>
                    <a:pt x="1" y="27"/>
                  </a:cubicBezTo>
                  <a:cubicBezTo>
                    <a:pt x="0" y="27"/>
                    <a:pt x="0" y="28"/>
                    <a:pt x="0" y="28"/>
                  </a:cubicBezTo>
                  <a:cubicBezTo>
                    <a:pt x="0" y="28"/>
                    <a:pt x="0" y="29"/>
                    <a:pt x="1" y="29"/>
                  </a:cubicBezTo>
                  <a:cubicBezTo>
                    <a:pt x="1" y="30"/>
                    <a:pt x="3" y="31"/>
                    <a:pt x="4" y="30"/>
                  </a:cubicBezTo>
                  <a:cubicBezTo>
                    <a:pt x="6" y="28"/>
                    <a:pt x="6" y="23"/>
                    <a:pt x="6" y="20"/>
                  </a:cubicBezTo>
                  <a:cubicBezTo>
                    <a:pt x="6" y="14"/>
                    <a:pt x="7" y="9"/>
                    <a:pt x="7" y="3"/>
                  </a:cubicBezTo>
                  <a:cubicBezTo>
                    <a:pt x="7" y="0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91" name="Freeform 33"/>
            <p:cNvSpPr/>
            <p:nvPr/>
          </p:nvSpPr>
          <p:spPr bwMode="auto">
            <a:xfrm>
              <a:off x="213" y="3290"/>
              <a:ext cx="28" cy="101"/>
            </a:xfrm>
            <a:custGeom>
              <a:avLst/>
              <a:gdLst>
                <a:gd name="T0" fmla="*/ 7 w 8"/>
                <a:gd name="T1" fmla="*/ 25 h 34"/>
                <a:gd name="T2" fmla="*/ 5 w 8"/>
                <a:gd name="T3" fmla="*/ 3 h 34"/>
                <a:gd name="T4" fmla="*/ 0 w 8"/>
                <a:gd name="T5" fmla="*/ 3 h 34"/>
                <a:gd name="T6" fmla="*/ 2 w 8"/>
                <a:gd name="T7" fmla="*/ 17 h 34"/>
                <a:gd name="T8" fmla="*/ 3 w 8"/>
                <a:gd name="T9" fmla="*/ 25 h 34"/>
                <a:gd name="T10" fmla="*/ 3 w 8"/>
                <a:gd name="T11" fmla="*/ 29 h 34"/>
                <a:gd name="T12" fmla="*/ 3 w 8"/>
                <a:gd name="T13" fmla="*/ 29 h 34"/>
                <a:gd name="T14" fmla="*/ 3 w 8"/>
                <a:gd name="T15" fmla="*/ 31 h 34"/>
                <a:gd name="T16" fmla="*/ 7 w 8"/>
                <a:gd name="T17" fmla="*/ 32 h 34"/>
                <a:gd name="T18" fmla="*/ 7 w 8"/>
                <a:gd name="T19" fmla="*/ 25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" h="34">
                  <a:moveTo>
                    <a:pt x="7" y="25"/>
                  </a:moveTo>
                  <a:cubicBezTo>
                    <a:pt x="7" y="18"/>
                    <a:pt x="5" y="10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1" y="8"/>
                    <a:pt x="1" y="12"/>
                    <a:pt x="2" y="17"/>
                  </a:cubicBezTo>
                  <a:cubicBezTo>
                    <a:pt x="2" y="20"/>
                    <a:pt x="3" y="23"/>
                    <a:pt x="3" y="25"/>
                  </a:cubicBezTo>
                  <a:cubicBezTo>
                    <a:pt x="3" y="27"/>
                    <a:pt x="3" y="28"/>
                    <a:pt x="3" y="29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3" y="30"/>
                    <a:pt x="2" y="31"/>
                    <a:pt x="3" y="31"/>
                  </a:cubicBezTo>
                  <a:cubicBezTo>
                    <a:pt x="4" y="33"/>
                    <a:pt x="6" y="34"/>
                    <a:pt x="7" y="32"/>
                  </a:cubicBezTo>
                  <a:cubicBezTo>
                    <a:pt x="8" y="30"/>
                    <a:pt x="8" y="28"/>
                    <a:pt x="7" y="2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92" name="Freeform 34"/>
            <p:cNvSpPr/>
            <p:nvPr/>
          </p:nvSpPr>
          <p:spPr bwMode="auto">
            <a:xfrm>
              <a:off x="217" y="3427"/>
              <a:ext cx="28" cy="110"/>
            </a:xfrm>
            <a:custGeom>
              <a:avLst/>
              <a:gdLst>
                <a:gd name="T0" fmla="*/ 6 w 8"/>
                <a:gd name="T1" fmla="*/ 30 h 37"/>
                <a:gd name="T2" fmla="*/ 6 w 8"/>
                <a:gd name="T3" fmla="*/ 29 h 37"/>
                <a:gd name="T4" fmla="*/ 6 w 8"/>
                <a:gd name="T5" fmla="*/ 20 h 37"/>
                <a:gd name="T6" fmla="*/ 7 w 8"/>
                <a:gd name="T7" fmla="*/ 4 h 37"/>
                <a:gd name="T8" fmla="*/ 3 w 8"/>
                <a:gd name="T9" fmla="*/ 3 h 37"/>
                <a:gd name="T10" fmla="*/ 1 w 8"/>
                <a:gd name="T11" fmla="*/ 20 h 37"/>
                <a:gd name="T12" fmla="*/ 3 w 8"/>
                <a:gd name="T13" fmla="*/ 35 h 37"/>
                <a:gd name="T14" fmla="*/ 7 w 8"/>
                <a:gd name="T15" fmla="*/ 33 h 37"/>
                <a:gd name="T16" fmla="*/ 6 w 8"/>
                <a:gd name="T17" fmla="*/ 3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" h="37">
                  <a:moveTo>
                    <a:pt x="6" y="30"/>
                  </a:moveTo>
                  <a:cubicBezTo>
                    <a:pt x="6" y="30"/>
                    <a:pt x="6" y="29"/>
                    <a:pt x="6" y="29"/>
                  </a:cubicBezTo>
                  <a:cubicBezTo>
                    <a:pt x="5" y="26"/>
                    <a:pt x="6" y="22"/>
                    <a:pt x="6" y="20"/>
                  </a:cubicBezTo>
                  <a:cubicBezTo>
                    <a:pt x="6" y="15"/>
                    <a:pt x="6" y="9"/>
                    <a:pt x="7" y="4"/>
                  </a:cubicBezTo>
                  <a:cubicBezTo>
                    <a:pt x="8" y="1"/>
                    <a:pt x="3" y="0"/>
                    <a:pt x="3" y="3"/>
                  </a:cubicBezTo>
                  <a:cubicBezTo>
                    <a:pt x="2" y="8"/>
                    <a:pt x="1" y="14"/>
                    <a:pt x="1" y="20"/>
                  </a:cubicBezTo>
                  <a:cubicBezTo>
                    <a:pt x="1" y="24"/>
                    <a:pt x="0" y="32"/>
                    <a:pt x="3" y="35"/>
                  </a:cubicBezTo>
                  <a:cubicBezTo>
                    <a:pt x="5" y="37"/>
                    <a:pt x="8" y="35"/>
                    <a:pt x="7" y="33"/>
                  </a:cubicBezTo>
                  <a:cubicBezTo>
                    <a:pt x="7" y="32"/>
                    <a:pt x="6" y="31"/>
                    <a:pt x="6" y="3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93" name="Freeform 35"/>
            <p:cNvSpPr/>
            <p:nvPr/>
          </p:nvSpPr>
          <p:spPr bwMode="auto">
            <a:xfrm>
              <a:off x="217" y="3590"/>
              <a:ext cx="24" cy="92"/>
            </a:xfrm>
            <a:custGeom>
              <a:avLst/>
              <a:gdLst>
                <a:gd name="T0" fmla="*/ 6 w 7"/>
                <a:gd name="T1" fmla="*/ 27 h 31"/>
                <a:gd name="T2" fmla="*/ 5 w 7"/>
                <a:gd name="T3" fmla="*/ 3 h 31"/>
                <a:gd name="T4" fmla="*/ 1 w 7"/>
                <a:gd name="T5" fmla="*/ 3 h 31"/>
                <a:gd name="T6" fmla="*/ 2 w 7"/>
                <a:gd name="T7" fmla="*/ 28 h 31"/>
                <a:gd name="T8" fmla="*/ 6 w 7"/>
                <a:gd name="T9" fmla="*/ 2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1">
                  <a:moveTo>
                    <a:pt x="6" y="27"/>
                  </a:moveTo>
                  <a:cubicBezTo>
                    <a:pt x="4" y="19"/>
                    <a:pt x="5" y="11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11"/>
                    <a:pt x="0" y="20"/>
                    <a:pt x="2" y="28"/>
                  </a:cubicBezTo>
                  <a:cubicBezTo>
                    <a:pt x="2" y="31"/>
                    <a:pt x="7" y="30"/>
                    <a:pt x="6" y="2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94" name="Freeform 36"/>
            <p:cNvSpPr/>
            <p:nvPr/>
          </p:nvSpPr>
          <p:spPr bwMode="auto">
            <a:xfrm>
              <a:off x="217" y="3721"/>
              <a:ext cx="24" cy="95"/>
            </a:xfrm>
            <a:custGeom>
              <a:avLst/>
              <a:gdLst>
                <a:gd name="T0" fmla="*/ 2 w 7"/>
                <a:gd name="T1" fmla="*/ 3 h 32"/>
                <a:gd name="T2" fmla="*/ 1 w 7"/>
                <a:gd name="T3" fmla="*/ 29 h 32"/>
                <a:gd name="T4" fmla="*/ 5 w 7"/>
                <a:gd name="T5" fmla="*/ 29 h 32"/>
                <a:gd name="T6" fmla="*/ 6 w 7"/>
                <a:gd name="T7" fmla="*/ 3 h 32"/>
                <a:gd name="T8" fmla="*/ 2 w 7"/>
                <a:gd name="T9" fmla="*/ 3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2">
                  <a:moveTo>
                    <a:pt x="2" y="3"/>
                  </a:moveTo>
                  <a:cubicBezTo>
                    <a:pt x="0" y="12"/>
                    <a:pt x="1" y="20"/>
                    <a:pt x="1" y="29"/>
                  </a:cubicBezTo>
                  <a:cubicBezTo>
                    <a:pt x="1" y="32"/>
                    <a:pt x="5" y="32"/>
                    <a:pt x="5" y="29"/>
                  </a:cubicBezTo>
                  <a:cubicBezTo>
                    <a:pt x="5" y="20"/>
                    <a:pt x="5" y="12"/>
                    <a:pt x="6" y="3"/>
                  </a:cubicBezTo>
                  <a:cubicBezTo>
                    <a:pt x="7" y="0"/>
                    <a:pt x="2" y="0"/>
                    <a:pt x="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95" name="Freeform 37"/>
            <p:cNvSpPr/>
            <p:nvPr/>
          </p:nvSpPr>
          <p:spPr bwMode="auto">
            <a:xfrm>
              <a:off x="210" y="3842"/>
              <a:ext cx="28" cy="95"/>
            </a:xfrm>
            <a:custGeom>
              <a:avLst/>
              <a:gdLst>
                <a:gd name="T0" fmla="*/ 7 w 8"/>
                <a:gd name="T1" fmla="*/ 28 h 32"/>
                <a:gd name="T2" fmla="*/ 6 w 8"/>
                <a:gd name="T3" fmla="*/ 3 h 32"/>
                <a:gd name="T4" fmla="*/ 1 w 8"/>
                <a:gd name="T5" fmla="*/ 3 h 32"/>
                <a:gd name="T6" fmla="*/ 3 w 8"/>
                <a:gd name="T7" fmla="*/ 29 h 32"/>
                <a:gd name="T8" fmla="*/ 7 w 8"/>
                <a:gd name="T9" fmla="*/ 28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2">
                  <a:moveTo>
                    <a:pt x="7" y="28"/>
                  </a:moveTo>
                  <a:cubicBezTo>
                    <a:pt x="5" y="21"/>
                    <a:pt x="6" y="11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12"/>
                    <a:pt x="0" y="21"/>
                    <a:pt x="3" y="29"/>
                  </a:cubicBezTo>
                  <a:cubicBezTo>
                    <a:pt x="3" y="32"/>
                    <a:pt x="8" y="31"/>
                    <a:pt x="7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96" name="Freeform 38"/>
            <p:cNvSpPr/>
            <p:nvPr/>
          </p:nvSpPr>
          <p:spPr bwMode="auto">
            <a:xfrm>
              <a:off x="217" y="3967"/>
              <a:ext cx="24" cy="56"/>
            </a:xfrm>
            <a:custGeom>
              <a:avLst/>
              <a:gdLst>
                <a:gd name="T0" fmla="*/ 6 w 7"/>
                <a:gd name="T1" fmla="*/ 15 h 19"/>
                <a:gd name="T2" fmla="*/ 5 w 7"/>
                <a:gd name="T3" fmla="*/ 3 h 19"/>
                <a:gd name="T4" fmla="*/ 1 w 7"/>
                <a:gd name="T5" fmla="*/ 3 h 19"/>
                <a:gd name="T6" fmla="*/ 2 w 7"/>
                <a:gd name="T7" fmla="*/ 16 h 19"/>
                <a:gd name="T8" fmla="*/ 6 w 7"/>
                <a:gd name="T9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19">
                  <a:moveTo>
                    <a:pt x="6" y="15"/>
                  </a:moveTo>
                  <a:cubicBezTo>
                    <a:pt x="5" y="11"/>
                    <a:pt x="5" y="7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7"/>
                    <a:pt x="0" y="12"/>
                    <a:pt x="2" y="16"/>
                  </a:cubicBezTo>
                  <a:cubicBezTo>
                    <a:pt x="2" y="19"/>
                    <a:pt x="7" y="17"/>
                    <a:pt x="6" y="1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97" name="Freeform 39"/>
            <p:cNvSpPr/>
            <p:nvPr/>
          </p:nvSpPr>
          <p:spPr bwMode="auto">
            <a:xfrm>
              <a:off x="213" y="4050"/>
              <a:ext cx="28" cy="62"/>
            </a:xfrm>
            <a:custGeom>
              <a:avLst/>
              <a:gdLst>
                <a:gd name="T0" fmla="*/ 7 w 8"/>
                <a:gd name="T1" fmla="*/ 17 h 21"/>
                <a:gd name="T2" fmla="*/ 6 w 8"/>
                <a:gd name="T3" fmla="*/ 4 h 21"/>
                <a:gd name="T4" fmla="*/ 2 w 8"/>
                <a:gd name="T5" fmla="*/ 2 h 21"/>
                <a:gd name="T6" fmla="*/ 3 w 8"/>
                <a:gd name="T7" fmla="*/ 18 h 21"/>
                <a:gd name="T8" fmla="*/ 7 w 8"/>
                <a:gd name="T9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1">
                  <a:moveTo>
                    <a:pt x="7" y="17"/>
                  </a:moveTo>
                  <a:cubicBezTo>
                    <a:pt x="6" y="13"/>
                    <a:pt x="5" y="8"/>
                    <a:pt x="6" y="4"/>
                  </a:cubicBezTo>
                  <a:cubicBezTo>
                    <a:pt x="7" y="1"/>
                    <a:pt x="2" y="0"/>
                    <a:pt x="2" y="2"/>
                  </a:cubicBezTo>
                  <a:cubicBezTo>
                    <a:pt x="0" y="7"/>
                    <a:pt x="1" y="13"/>
                    <a:pt x="3" y="18"/>
                  </a:cubicBezTo>
                  <a:cubicBezTo>
                    <a:pt x="3" y="21"/>
                    <a:pt x="8" y="20"/>
                    <a:pt x="7" y="1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98" name="Freeform 40"/>
            <p:cNvSpPr/>
            <p:nvPr/>
          </p:nvSpPr>
          <p:spPr bwMode="auto">
            <a:xfrm>
              <a:off x="259" y="4100"/>
              <a:ext cx="92" cy="30"/>
            </a:xfrm>
            <a:custGeom>
              <a:avLst/>
              <a:gdLst>
                <a:gd name="T0" fmla="*/ 23 w 26"/>
                <a:gd name="T1" fmla="*/ 5 h 10"/>
                <a:gd name="T2" fmla="*/ 14 w 26"/>
                <a:gd name="T3" fmla="*/ 4 h 10"/>
                <a:gd name="T4" fmla="*/ 5 w 26"/>
                <a:gd name="T5" fmla="*/ 3 h 10"/>
                <a:gd name="T6" fmla="*/ 1 w 26"/>
                <a:gd name="T7" fmla="*/ 5 h 10"/>
                <a:gd name="T8" fmla="*/ 8 w 26"/>
                <a:gd name="T9" fmla="*/ 8 h 10"/>
                <a:gd name="T10" fmla="*/ 22 w 26"/>
                <a:gd name="T11" fmla="*/ 9 h 10"/>
                <a:gd name="T12" fmla="*/ 23 w 26"/>
                <a:gd name="T13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10">
                  <a:moveTo>
                    <a:pt x="23" y="5"/>
                  </a:moveTo>
                  <a:cubicBezTo>
                    <a:pt x="20" y="4"/>
                    <a:pt x="17" y="4"/>
                    <a:pt x="14" y="4"/>
                  </a:cubicBezTo>
                  <a:cubicBezTo>
                    <a:pt x="12" y="4"/>
                    <a:pt x="6" y="5"/>
                    <a:pt x="5" y="3"/>
                  </a:cubicBezTo>
                  <a:cubicBezTo>
                    <a:pt x="4" y="0"/>
                    <a:pt x="0" y="2"/>
                    <a:pt x="1" y="5"/>
                  </a:cubicBezTo>
                  <a:cubicBezTo>
                    <a:pt x="3" y="8"/>
                    <a:pt x="6" y="8"/>
                    <a:pt x="8" y="8"/>
                  </a:cubicBezTo>
                  <a:cubicBezTo>
                    <a:pt x="13" y="9"/>
                    <a:pt x="17" y="9"/>
                    <a:pt x="22" y="9"/>
                  </a:cubicBezTo>
                  <a:cubicBezTo>
                    <a:pt x="25" y="10"/>
                    <a:pt x="26" y="5"/>
                    <a:pt x="2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799" name="Freeform 41"/>
            <p:cNvSpPr/>
            <p:nvPr/>
          </p:nvSpPr>
          <p:spPr bwMode="auto">
            <a:xfrm>
              <a:off x="397" y="4112"/>
              <a:ext cx="84" cy="21"/>
            </a:xfrm>
            <a:custGeom>
              <a:avLst/>
              <a:gdLst>
                <a:gd name="T0" fmla="*/ 21 w 24"/>
                <a:gd name="T1" fmla="*/ 0 h 7"/>
                <a:gd name="T2" fmla="*/ 3 w 24"/>
                <a:gd name="T3" fmla="*/ 2 h 7"/>
                <a:gd name="T4" fmla="*/ 4 w 24"/>
                <a:gd name="T5" fmla="*/ 6 h 7"/>
                <a:gd name="T6" fmla="*/ 21 w 24"/>
                <a:gd name="T7" fmla="*/ 4 h 7"/>
                <a:gd name="T8" fmla="*/ 21 w 24"/>
                <a:gd name="T9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7">
                  <a:moveTo>
                    <a:pt x="21" y="0"/>
                  </a:moveTo>
                  <a:cubicBezTo>
                    <a:pt x="15" y="0"/>
                    <a:pt x="9" y="0"/>
                    <a:pt x="3" y="2"/>
                  </a:cubicBezTo>
                  <a:cubicBezTo>
                    <a:pt x="0" y="3"/>
                    <a:pt x="1" y="7"/>
                    <a:pt x="4" y="6"/>
                  </a:cubicBezTo>
                  <a:cubicBezTo>
                    <a:pt x="10" y="4"/>
                    <a:pt x="16" y="4"/>
                    <a:pt x="21" y="4"/>
                  </a:cubicBezTo>
                  <a:cubicBezTo>
                    <a:pt x="24" y="4"/>
                    <a:pt x="24" y="0"/>
                    <a:pt x="21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00" name="Freeform 42"/>
            <p:cNvSpPr/>
            <p:nvPr/>
          </p:nvSpPr>
          <p:spPr bwMode="auto">
            <a:xfrm>
              <a:off x="520" y="4100"/>
              <a:ext cx="99" cy="24"/>
            </a:xfrm>
            <a:custGeom>
              <a:avLst/>
              <a:gdLst>
                <a:gd name="T0" fmla="*/ 24 w 28"/>
                <a:gd name="T1" fmla="*/ 1 h 8"/>
                <a:gd name="T2" fmla="*/ 4 w 28"/>
                <a:gd name="T3" fmla="*/ 2 h 8"/>
                <a:gd name="T4" fmla="*/ 3 w 28"/>
                <a:gd name="T5" fmla="*/ 6 h 8"/>
                <a:gd name="T6" fmla="*/ 25 w 28"/>
                <a:gd name="T7" fmla="*/ 5 h 8"/>
                <a:gd name="T8" fmla="*/ 24 w 28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24" y="1"/>
                  </a:moveTo>
                  <a:cubicBezTo>
                    <a:pt x="18" y="3"/>
                    <a:pt x="10" y="3"/>
                    <a:pt x="4" y="2"/>
                  </a:cubicBezTo>
                  <a:cubicBezTo>
                    <a:pt x="1" y="1"/>
                    <a:pt x="0" y="6"/>
                    <a:pt x="3" y="6"/>
                  </a:cubicBezTo>
                  <a:cubicBezTo>
                    <a:pt x="10" y="7"/>
                    <a:pt x="18" y="8"/>
                    <a:pt x="25" y="5"/>
                  </a:cubicBezTo>
                  <a:cubicBezTo>
                    <a:pt x="28" y="4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01" name="Freeform 43"/>
            <p:cNvSpPr/>
            <p:nvPr/>
          </p:nvSpPr>
          <p:spPr bwMode="auto">
            <a:xfrm>
              <a:off x="654" y="4106"/>
              <a:ext cx="81" cy="24"/>
            </a:xfrm>
            <a:custGeom>
              <a:avLst/>
              <a:gdLst>
                <a:gd name="T0" fmla="*/ 20 w 23"/>
                <a:gd name="T1" fmla="*/ 0 h 8"/>
                <a:gd name="T2" fmla="*/ 3 w 23"/>
                <a:gd name="T3" fmla="*/ 3 h 8"/>
                <a:gd name="T4" fmla="*/ 5 w 23"/>
                <a:gd name="T5" fmla="*/ 7 h 8"/>
                <a:gd name="T6" fmla="*/ 20 w 23"/>
                <a:gd name="T7" fmla="*/ 4 h 8"/>
                <a:gd name="T8" fmla="*/ 20 w 23"/>
                <a:gd name="T9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8">
                  <a:moveTo>
                    <a:pt x="20" y="0"/>
                  </a:moveTo>
                  <a:cubicBezTo>
                    <a:pt x="14" y="0"/>
                    <a:pt x="8" y="1"/>
                    <a:pt x="3" y="3"/>
                  </a:cubicBezTo>
                  <a:cubicBezTo>
                    <a:pt x="0" y="4"/>
                    <a:pt x="3" y="8"/>
                    <a:pt x="5" y="7"/>
                  </a:cubicBezTo>
                  <a:cubicBezTo>
                    <a:pt x="10" y="5"/>
                    <a:pt x="15" y="4"/>
                    <a:pt x="20" y="4"/>
                  </a:cubicBezTo>
                  <a:cubicBezTo>
                    <a:pt x="23" y="4"/>
                    <a:pt x="23" y="0"/>
                    <a:pt x="20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02" name="Freeform 44"/>
            <p:cNvSpPr/>
            <p:nvPr/>
          </p:nvSpPr>
          <p:spPr bwMode="auto">
            <a:xfrm>
              <a:off x="774" y="4106"/>
              <a:ext cx="88" cy="27"/>
            </a:xfrm>
            <a:custGeom>
              <a:avLst/>
              <a:gdLst>
                <a:gd name="T0" fmla="*/ 21 w 25"/>
                <a:gd name="T1" fmla="*/ 2 h 9"/>
                <a:gd name="T2" fmla="*/ 4 w 25"/>
                <a:gd name="T3" fmla="*/ 1 h 9"/>
                <a:gd name="T4" fmla="*/ 2 w 25"/>
                <a:gd name="T5" fmla="*/ 5 h 9"/>
                <a:gd name="T6" fmla="*/ 23 w 25"/>
                <a:gd name="T7" fmla="*/ 6 h 9"/>
                <a:gd name="T8" fmla="*/ 21 w 25"/>
                <a:gd name="T9" fmla="*/ 2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9">
                  <a:moveTo>
                    <a:pt x="21" y="2"/>
                  </a:moveTo>
                  <a:cubicBezTo>
                    <a:pt x="15" y="4"/>
                    <a:pt x="9" y="3"/>
                    <a:pt x="4" y="1"/>
                  </a:cubicBezTo>
                  <a:cubicBezTo>
                    <a:pt x="1" y="0"/>
                    <a:pt x="0" y="4"/>
                    <a:pt x="2" y="5"/>
                  </a:cubicBezTo>
                  <a:cubicBezTo>
                    <a:pt x="9" y="7"/>
                    <a:pt x="16" y="9"/>
                    <a:pt x="23" y="6"/>
                  </a:cubicBezTo>
                  <a:cubicBezTo>
                    <a:pt x="25" y="5"/>
                    <a:pt x="24" y="1"/>
                    <a:pt x="21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03" name="Freeform 45"/>
            <p:cNvSpPr/>
            <p:nvPr/>
          </p:nvSpPr>
          <p:spPr bwMode="auto">
            <a:xfrm>
              <a:off x="898" y="4109"/>
              <a:ext cx="95" cy="27"/>
            </a:xfrm>
            <a:custGeom>
              <a:avLst/>
              <a:gdLst>
                <a:gd name="T0" fmla="*/ 24 w 27"/>
                <a:gd name="T1" fmla="*/ 2 h 9"/>
                <a:gd name="T2" fmla="*/ 3 w 27"/>
                <a:gd name="T3" fmla="*/ 3 h 9"/>
                <a:gd name="T4" fmla="*/ 5 w 27"/>
                <a:gd name="T5" fmla="*/ 7 h 9"/>
                <a:gd name="T6" fmla="*/ 23 w 27"/>
                <a:gd name="T7" fmla="*/ 6 h 9"/>
                <a:gd name="T8" fmla="*/ 24 w 27"/>
                <a:gd name="T9" fmla="*/ 2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9">
                  <a:moveTo>
                    <a:pt x="24" y="2"/>
                  </a:moveTo>
                  <a:cubicBezTo>
                    <a:pt x="17" y="1"/>
                    <a:pt x="9" y="0"/>
                    <a:pt x="3" y="3"/>
                  </a:cubicBezTo>
                  <a:cubicBezTo>
                    <a:pt x="0" y="5"/>
                    <a:pt x="2" y="9"/>
                    <a:pt x="5" y="7"/>
                  </a:cubicBezTo>
                  <a:cubicBezTo>
                    <a:pt x="10" y="4"/>
                    <a:pt x="17" y="5"/>
                    <a:pt x="23" y="6"/>
                  </a:cubicBezTo>
                  <a:cubicBezTo>
                    <a:pt x="26" y="7"/>
                    <a:pt x="27" y="2"/>
                    <a:pt x="24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04" name="Freeform 46"/>
            <p:cNvSpPr/>
            <p:nvPr/>
          </p:nvSpPr>
          <p:spPr bwMode="auto">
            <a:xfrm>
              <a:off x="1035" y="4100"/>
              <a:ext cx="95" cy="33"/>
            </a:xfrm>
            <a:custGeom>
              <a:avLst/>
              <a:gdLst>
                <a:gd name="T0" fmla="*/ 21 w 27"/>
                <a:gd name="T1" fmla="*/ 2 h 11"/>
                <a:gd name="T2" fmla="*/ 4 w 27"/>
                <a:gd name="T3" fmla="*/ 3 h 11"/>
                <a:gd name="T4" fmla="*/ 3 w 27"/>
                <a:gd name="T5" fmla="*/ 7 h 11"/>
                <a:gd name="T6" fmla="*/ 24 w 27"/>
                <a:gd name="T7" fmla="*/ 6 h 11"/>
                <a:gd name="T8" fmla="*/ 21 w 27"/>
                <a:gd name="T9" fmla="*/ 2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11">
                  <a:moveTo>
                    <a:pt x="21" y="2"/>
                  </a:moveTo>
                  <a:cubicBezTo>
                    <a:pt x="17" y="6"/>
                    <a:pt x="9" y="4"/>
                    <a:pt x="4" y="3"/>
                  </a:cubicBezTo>
                  <a:cubicBezTo>
                    <a:pt x="2" y="2"/>
                    <a:pt x="0" y="7"/>
                    <a:pt x="3" y="7"/>
                  </a:cubicBezTo>
                  <a:cubicBezTo>
                    <a:pt x="10" y="8"/>
                    <a:pt x="18" y="11"/>
                    <a:pt x="24" y="6"/>
                  </a:cubicBezTo>
                  <a:cubicBezTo>
                    <a:pt x="27" y="4"/>
                    <a:pt x="23" y="0"/>
                    <a:pt x="21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05" name="Freeform 47"/>
            <p:cNvSpPr/>
            <p:nvPr/>
          </p:nvSpPr>
          <p:spPr bwMode="auto">
            <a:xfrm>
              <a:off x="1155" y="4097"/>
              <a:ext cx="81" cy="24"/>
            </a:xfrm>
            <a:custGeom>
              <a:avLst/>
              <a:gdLst>
                <a:gd name="T0" fmla="*/ 20 w 23"/>
                <a:gd name="T1" fmla="*/ 1 h 8"/>
                <a:gd name="T2" fmla="*/ 3 w 23"/>
                <a:gd name="T3" fmla="*/ 3 h 8"/>
                <a:gd name="T4" fmla="*/ 4 w 23"/>
                <a:gd name="T5" fmla="*/ 7 h 8"/>
                <a:gd name="T6" fmla="*/ 20 w 23"/>
                <a:gd name="T7" fmla="*/ 5 h 8"/>
                <a:gd name="T8" fmla="*/ 20 w 23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8">
                  <a:moveTo>
                    <a:pt x="20" y="1"/>
                  </a:moveTo>
                  <a:cubicBezTo>
                    <a:pt x="15" y="1"/>
                    <a:pt x="9" y="1"/>
                    <a:pt x="3" y="3"/>
                  </a:cubicBezTo>
                  <a:cubicBezTo>
                    <a:pt x="0" y="3"/>
                    <a:pt x="1" y="8"/>
                    <a:pt x="4" y="7"/>
                  </a:cubicBezTo>
                  <a:cubicBezTo>
                    <a:pt x="9" y="6"/>
                    <a:pt x="15" y="5"/>
                    <a:pt x="20" y="5"/>
                  </a:cubicBezTo>
                  <a:cubicBezTo>
                    <a:pt x="23" y="5"/>
                    <a:pt x="23" y="0"/>
                    <a:pt x="20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06" name="Freeform 48"/>
            <p:cNvSpPr/>
            <p:nvPr/>
          </p:nvSpPr>
          <p:spPr bwMode="auto">
            <a:xfrm>
              <a:off x="1275" y="4100"/>
              <a:ext cx="99" cy="18"/>
            </a:xfrm>
            <a:custGeom>
              <a:avLst/>
              <a:gdLst>
                <a:gd name="T0" fmla="*/ 24 w 28"/>
                <a:gd name="T1" fmla="*/ 1 h 6"/>
                <a:gd name="T2" fmla="*/ 3 w 28"/>
                <a:gd name="T3" fmla="*/ 2 h 6"/>
                <a:gd name="T4" fmla="*/ 3 w 28"/>
                <a:gd name="T5" fmla="*/ 6 h 6"/>
                <a:gd name="T6" fmla="*/ 25 w 28"/>
                <a:gd name="T7" fmla="*/ 5 h 6"/>
                <a:gd name="T8" fmla="*/ 24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4" y="1"/>
                  </a:moveTo>
                  <a:cubicBezTo>
                    <a:pt x="17" y="2"/>
                    <a:pt x="10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8" y="6"/>
                    <a:pt x="25" y="5"/>
                  </a:cubicBezTo>
                  <a:cubicBezTo>
                    <a:pt x="28" y="5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07" name="Freeform 49"/>
            <p:cNvSpPr/>
            <p:nvPr/>
          </p:nvSpPr>
          <p:spPr bwMode="auto">
            <a:xfrm>
              <a:off x="1420" y="4106"/>
              <a:ext cx="95" cy="18"/>
            </a:xfrm>
            <a:custGeom>
              <a:avLst/>
              <a:gdLst>
                <a:gd name="T0" fmla="*/ 24 w 27"/>
                <a:gd name="T1" fmla="*/ 0 h 6"/>
                <a:gd name="T2" fmla="*/ 3 w 27"/>
                <a:gd name="T3" fmla="*/ 1 h 6"/>
                <a:gd name="T4" fmla="*/ 3 w 27"/>
                <a:gd name="T5" fmla="*/ 5 h 6"/>
                <a:gd name="T6" fmla="*/ 24 w 27"/>
                <a:gd name="T7" fmla="*/ 4 h 6"/>
                <a:gd name="T8" fmla="*/ 24 w 27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24" y="0"/>
                  </a:moveTo>
                  <a:cubicBezTo>
                    <a:pt x="17" y="0"/>
                    <a:pt x="10" y="0"/>
                    <a:pt x="3" y="1"/>
                  </a:cubicBezTo>
                  <a:cubicBezTo>
                    <a:pt x="1" y="1"/>
                    <a:pt x="0" y="6"/>
                    <a:pt x="3" y="5"/>
                  </a:cubicBezTo>
                  <a:cubicBezTo>
                    <a:pt x="10" y="4"/>
                    <a:pt x="17" y="4"/>
                    <a:pt x="24" y="4"/>
                  </a:cubicBezTo>
                  <a:cubicBezTo>
                    <a:pt x="27" y="4"/>
                    <a:pt x="27" y="0"/>
                    <a:pt x="24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08" name="Freeform 50"/>
            <p:cNvSpPr/>
            <p:nvPr/>
          </p:nvSpPr>
          <p:spPr bwMode="auto">
            <a:xfrm>
              <a:off x="1554" y="4103"/>
              <a:ext cx="88" cy="18"/>
            </a:xfrm>
            <a:custGeom>
              <a:avLst/>
              <a:gdLst>
                <a:gd name="T0" fmla="*/ 22 w 25"/>
                <a:gd name="T1" fmla="*/ 0 h 6"/>
                <a:gd name="T2" fmla="*/ 3 w 25"/>
                <a:gd name="T3" fmla="*/ 1 h 6"/>
                <a:gd name="T4" fmla="*/ 4 w 25"/>
                <a:gd name="T5" fmla="*/ 5 h 6"/>
                <a:gd name="T6" fmla="*/ 22 w 25"/>
                <a:gd name="T7" fmla="*/ 4 h 6"/>
                <a:gd name="T8" fmla="*/ 22 w 2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22" y="0"/>
                  </a:moveTo>
                  <a:cubicBezTo>
                    <a:pt x="16" y="0"/>
                    <a:pt x="9" y="0"/>
                    <a:pt x="3" y="1"/>
                  </a:cubicBezTo>
                  <a:cubicBezTo>
                    <a:pt x="0" y="1"/>
                    <a:pt x="1" y="6"/>
                    <a:pt x="4" y="5"/>
                  </a:cubicBezTo>
                  <a:cubicBezTo>
                    <a:pt x="10" y="4"/>
                    <a:pt x="16" y="4"/>
                    <a:pt x="22" y="4"/>
                  </a:cubicBezTo>
                  <a:cubicBezTo>
                    <a:pt x="25" y="4"/>
                    <a:pt x="25" y="0"/>
                    <a:pt x="22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09" name="Freeform 51"/>
            <p:cNvSpPr/>
            <p:nvPr/>
          </p:nvSpPr>
          <p:spPr bwMode="auto">
            <a:xfrm>
              <a:off x="1681" y="4106"/>
              <a:ext cx="91" cy="21"/>
            </a:xfrm>
            <a:custGeom>
              <a:avLst/>
              <a:gdLst>
                <a:gd name="T0" fmla="*/ 23 w 26"/>
                <a:gd name="T1" fmla="*/ 0 h 7"/>
                <a:gd name="T2" fmla="*/ 3 w 26"/>
                <a:gd name="T3" fmla="*/ 2 h 7"/>
                <a:gd name="T4" fmla="*/ 4 w 26"/>
                <a:gd name="T5" fmla="*/ 6 h 7"/>
                <a:gd name="T6" fmla="*/ 23 w 26"/>
                <a:gd name="T7" fmla="*/ 4 h 7"/>
                <a:gd name="T8" fmla="*/ 23 w 26"/>
                <a:gd name="T9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">
                  <a:moveTo>
                    <a:pt x="23" y="0"/>
                  </a:moveTo>
                  <a:cubicBezTo>
                    <a:pt x="16" y="0"/>
                    <a:pt x="9" y="1"/>
                    <a:pt x="3" y="2"/>
                  </a:cubicBezTo>
                  <a:cubicBezTo>
                    <a:pt x="0" y="2"/>
                    <a:pt x="1" y="7"/>
                    <a:pt x="4" y="6"/>
                  </a:cubicBezTo>
                  <a:cubicBezTo>
                    <a:pt x="10" y="5"/>
                    <a:pt x="17" y="4"/>
                    <a:pt x="23" y="4"/>
                  </a:cubicBezTo>
                  <a:cubicBezTo>
                    <a:pt x="26" y="4"/>
                    <a:pt x="26" y="0"/>
                    <a:pt x="23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10" name="Freeform 52"/>
            <p:cNvSpPr/>
            <p:nvPr/>
          </p:nvSpPr>
          <p:spPr bwMode="auto">
            <a:xfrm>
              <a:off x="1829" y="4103"/>
              <a:ext cx="99" cy="18"/>
            </a:xfrm>
            <a:custGeom>
              <a:avLst/>
              <a:gdLst>
                <a:gd name="T0" fmla="*/ 26 w 28"/>
                <a:gd name="T1" fmla="*/ 1 h 6"/>
                <a:gd name="T2" fmla="*/ 3 w 28"/>
                <a:gd name="T3" fmla="*/ 2 h 6"/>
                <a:gd name="T4" fmla="*/ 3 w 28"/>
                <a:gd name="T5" fmla="*/ 6 h 6"/>
                <a:gd name="T6" fmla="*/ 26 w 28"/>
                <a:gd name="T7" fmla="*/ 5 h 6"/>
                <a:gd name="T8" fmla="*/ 26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6" y="1"/>
                  </a:moveTo>
                  <a:cubicBezTo>
                    <a:pt x="18" y="0"/>
                    <a:pt x="11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8" y="4"/>
                    <a:pt x="26" y="5"/>
                  </a:cubicBezTo>
                  <a:cubicBezTo>
                    <a:pt x="28" y="6"/>
                    <a:pt x="28" y="1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11" name="Freeform 53"/>
            <p:cNvSpPr/>
            <p:nvPr/>
          </p:nvSpPr>
          <p:spPr bwMode="auto">
            <a:xfrm>
              <a:off x="1952" y="4094"/>
              <a:ext cx="106" cy="24"/>
            </a:xfrm>
            <a:custGeom>
              <a:avLst/>
              <a:gdLst>
                <a:gd name="T0" fmla="*/ 26 w 30"/>
                <a:gd name="T1" fmla="*/ 2 h 8"/>
                <a:gd name="T2" fmla="*/ 15 w 30"/>
                <a:gd name="T3" fmla="*/ 2 h 8"/>
                <a:gd name="T4" fmla="*/ 5 w 30"/>
                <a:gd name="T5" fmla="*/ 1 h 8"/>
                <a:gd name="T6" fmla="*/ 3 w 30"/>
                <a:gd name="T7" fmla="*/ 5 h 8"/>
                <a:gd name="T8" fmla="*/ 13 w 30"/>
                <a:gd name="T9" fmla="*/ 7 h 8"/>
                <a:gd name="T10" fmla="*/ 27 w 30"/>
                <a:gd name="T11" fmla="*/ 6 h 8"/>
                <a:gd name="T12" fmla="*/ 26 w 30"/>
                <a:gd name="T13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8">
                  <a:moveTo>
                    <a:pt x="26" y="2"/>
                  </a:moveTo>
                  <a:cubicBezTo>
                    <a:pt x="22" y="3"/>
                    <a:pt x="19" y="3"/>
                    <a:pt x="15" y="2"/>
                  </a:cubicBezTo>
                  <a:cubicBezTo>
                    <a:pt x="12" y="2"/>
                    <a:pt x="8" y="2"/>
                    <a:pt x="5" y="1"/>
                  </a:cubicBezTo>
                  <a:cubicBezTo>
                    <a:pt x="3" y="0"/>
                    <a:pt x="0" y="4"/>
                    <a:pt x="3" y="5"/>
                  </a:cubicBezTo>
                  <a:cubicBezTo>
                    <a:pt x="6" y="6"/>
                    <a:pt x="10" y="6"/>
                    <a:pt x="13" y="7"/>
                  </a:cubicBezTo>
                  <a:cubicBezTo>
                    <a:pt x="18" y="7"/>
                    <a:pt x="23" y="8"/>
                    <a:pt x="27" y="6"/>
                  </a:cubicBezTo>
                  <a:cubicBezTo>
                    <a:pt x="30" y="5"/>
                    <a:pt x="29" y="1"/>
                    <a:pt x="26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12" name="Freeform 54"/>
            <p:cNvSpPr/>
            <p:nvPr/>
          </p:nvSpPr>
          <p:spPr bwMode="auto">
            <a:xfrm>
              <a:off x="2104" y="4100"/>
              <a:ext cx="127" cy="24"/>
            </a:xfrm>
            <a:custGeom>
              <a:avLst/>
              <a:gdLst>
                <a:gd name="T0" fmla="*/ 34 w 36"/>
                <a:gd name="T1" fmla="*/ 3 h 8"/>
                <a:gd name="T2" fmla="*/ 3 w 36"/>
                <a:gd name="T3" fmla="*/ 2 h 8"/>
                <a:gd name="T4" fmla="*/ 3 w 36"/>
                <a:gd name="T5" fmla="*/ 6 h 8"/>
                <a:gd name="T6" fmla="*/ 32 w 36"/>
                <a:gd name="T7" fmla="*/ 7 h 8"/>
                <a:gd name="T8" fmla="*/ 34 w 36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8">
                  <a:moveTo>
                    <a:pt x="34" y="3"/>
                  </a:moveTo>
                  <a:cubicBezTo>
                    <a:pt x="24" y="0"/>
                    <a:pt x="14" y="1"/>
                    <a:pt x="3" y="2"/>
                  </a:cubicBezTo>
                  <a:cubicBezTo>
                    <a:pt x="1" y="2"/>
                    <a:pt x="0" y="7"/>
                    <a:pt x="3" y="6"/>
                  </a:cubicBezTo>
                  <a:cubicBezTo>
                    <a:pt x="13" y="5"/>
                    <a:pt x="23" y="4"/>
                    <a:pt x="32" y="7"/>
                  </a:cubicBezTo>
                  <a:cubicBezTo>
                    <a:pt x="35" y="8"/>
                    <a:pt x="36" y="4"/>
                    <a:pt x="34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13" name="Freeform 55"/>
            <p:cNvSpPr/>
            <p:nvPr/>
          </p:nvSpPr>
          <p:spPr bwMode="auto">
            <a:xfrm>
              <a:off x="2280" y="4100"/>
              <a:ext cx="106" cy="15"/>
            </a:xfrm>
            <a:custGeom>
              <a:avLst/>
              <a:gdLst>
                <a:gd name="T0" fmla="*/ 27 w 30"/>
                <a:gd name="T1" fmla="*/ 1 h 5"/>
                <a:gd name="T2" fmla="*/ 3 w 30"/>
                <a:gd name="T3" fmla="*/ 0 h 5"/>
                <a:gd name="T4" fmla="*/ 3 w 30"/>
                <a:gd name="T5" fmla="*/ 4 h 5"/>
                <a:gd name="T6" fmla="*/ 27 w 30"/>
                <a:gd name="T7" fmla="*/ 5 h 5"/>
                <a:gd name="T8" fmla="*/ 27 w 30"/>
                <a:gd name="T9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5">
                  <a:moveTo>
                    <a:pt x="27" y="1"/>
                  </a:moveTo>
                  <a:cubicBezTo>
                    <a:pt x="19" y="1"/>
                    <a:pt x="11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11" y="4"/>
                    <a:pt x="19" y="5"/>
                    <a:pt x="27" y="5"/>
                  </a:cubicBezTo>
                  <a:cubicBezTo>
                    <a:pt x="30" y="5"/>
                    <a:pt x="30" y="1"/>
                    <a:pt x="27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14" name="Freeform 56"/>
            <p:cNvSpPr/>
            <p:nvPr/>
          </p:nvSpPr>
          <p:spPr bwMode="auto">
            <a:xfrm>
              <a:off x="2414" y="4097"/>
              <a:ext cx="103" cy="30"/>
            </a:xfrm>
            <a:custGeom>
              <a:avLst/>
              <a:gdLst>
                <a:gd name="T0" fmla="*/ 24 w 29"/>
                <a:gd name="T1" fmla="*/ 1 h 10"/>
                <a:gd name="T2" fmla="*/ 4 w 29"/>
                <a:gd name="T3" fmla="*/ 3 h 10"/>
                <a:gd name="T4" fmla="*/ 2 w 29"/>
                <a:gd name="T5" fmla="*/ 7 h 10"/>
                <a:gd name="T6" fmla="*/ 26 w 29"/>
                <a:gd name="T7" fmla="*/ 5 h 10"/>
                <a:gd name="T8" fmla="*/ 24 w 29"/>
                <a:gd name="T9" fmla="*/ 1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0">
                  <a:moveTo>
                    <a:pt x="24" y="1"/>
                  </a:moveTo>
                  <a:cubicBezTo>
                    <a:pt x="18" y="2"/>
                    <a:pt x="10" y="5"/>
                    <a:pt x="4" y="3"/>
                  </a:cubicBezTo>
                  <a:cubicBezTo>
                    <a:pt x="1" y="2"/>
                    <a:pt x="0" y="6"/>
                    <a:pt x="2" y="7"/>
                  </a:cubicBezTo>
                  <a:cubicBezTo>
                    <a:pt x="10" y="10"/>
                    <a:pt x="18" y="6"/>
                    <a:pt x="26" y="5"/>
                  </a:cubicBezTo>
                  <a:cubicBezTo>
                    <a:pt x="29" y="5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15" name="Freeform 57"/>
            <p:cNvSpPr/>
            <p:nvPr/>
          </p:nvSpPr>
          <p:spPr bwMode="auto">
            <a:xfrm>
              <a:off x="2534" y="4097"/>
              <a:ext cx="120" cy="21"/>
            </a:xfrm>
            <a:custGeom>
              <a:avLst/>
              <a:gdLst>
                <a:gd name="T0" fmla="*/ 31 w 34"/>
                <a:gd name="T1" fmla="*/ 2 h 7"/>
                <a:gd name="T2" fmla="*/ 3 w 34"/>
                <a:gd name="T3" fmla="*/ 2 h 7"/>
                <a:gd name="T4" fmla="*/ 3 w 34"/>
                <a:gd name="T5" fmla="*/ 6 h 7"/>
                <a:gd name="T6" fmla="*/ 29 w 34"/>
                <a:gd name="T7" fmla="*/ 6 h 7"/>
                <a:gd name="T8" fmla="*/ 31 w 34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7">
                  <a:moveTo>
                    <a:pt x="31" y="2"/>
                  </a:moveTo>
                  <a:cubicBezTo>
                    <a:pt x="21" y="0"/>
                    <a:pt x="12" y="0"/>
                    <a:pt x="3" y="2"/>
                  </a:cubicBezTo>
                  <a:cubicBezTo>
                    <a:pt x="0" y="2"/>
                    <a:pt x="0" y="7"/>
                    <a:pt x="3" y="6"/>
                  </a:cubicBezTo>
                  <a:cubicBezTo>
                    <a:pt x="12" y="5"/>
                    <a:pt x="21" y="4"/>
                    <a:pt x="29" y="6"/>
                  </a:cubicBezTo>
                  <a:cubicBezTo>
                    <a:pt x="32" y="7"/>
                    <a:pt x="34" y="2"/>
                    <a:pt x="31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16" name="Freeform 58"/>
            <p:cNvSpPr/>
            <p:nvPr/>
          </p:nvSpPr>
          <p:spPr bwMode="auto">
            <a:xfrm>
              <a:off x="2682" y="4103"/>
              <a:ext cx="110" cy="21"/>
            </a:xfrm>
            <a:custGeom>
              <a:avLst/>
              <a:gdLst>
                <a:gd name="T0" fmla="*/ 26 w 31"/>
                <a:gd name="T1" fmla="*/ 1 h 7"/>
                <a:gd name="T2" fmla="*/ 4 w 31"/>
                <a:gd name="T3" fmla="*/ 1 h 7"/>
                <a:gd name="T4" fmla="*/ 3 w 31"/>
                <a:gd name="T5" fmla="*/ 5 h 7"/>
                <a:gd name="T6" fmla="*/ 28 w 31"/>
                <a:gd name="T7" fmla="*/ 5 h 7"/>
                <a:gd name="T8" fmla="*/ 26 w 31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6" y="1"/>
                  </a:moveTo>
                  <a:cubicBezTo>
                    <a:pt x="19" y="2"/>
                    <a:pt x="12" y="3"/>
                    <a:pt x="4" y="1"/>
                  </a:cubicBezTo>
                  <a:cubicBezTo>
                    <a:pt x="2" y="0"/>
                    <a:pt x="0" y="4"/>
                    <a:pt x="3" y="5"/>
                  </a:cubicBezTo>
                  <a:cubicBezTo>
                    <a:pt x="11" y="7"/>
                    <a:pt x="20" y="6"/>
                    <a:pt x="28" y="5"/>
                  </a:cubicBezTo>
                  <a:cubicBezTo>
                    <a:pt x="31" y="5"/>
                    <a:pt x="29" y="0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17" name="Freeform 59"/>
            <p:cNvSpPr/>
            <p:nvPr/>
          </p:nvSpPr>
          <p:spPr bwMode="auto">
            <a:xfrm>
              <a:off x="2848" y="4094"/>
              <a:ext cx="102" cy="24"/>
            </a:xfrm>
            <a:custGeom>
              <a:avLst/>
              <a:gdLst>
                <a:gd name="T0" fmla="*/ 26 w 29"/>
                <a:gd name="T1" fmla="*/ 3 h 8"/>
                <a:gd name="T2" fmla="*/ 3 w 29"/>
                <a:gd name="T3" fmla="*/ 3 h 8"/>
                <a:gd name="T4" fmla="*/ 3 w 29"/>
                <a:gd name="T5" fmla="*/ 7 h 8"/>
                <a:gd name="T6" fmla="*/ 25 w 29"/>
                <a:gd name="T7" fmla="*/ 7 h 8"/>
                <a:gd name="T8" fmla="*/ 26 w 29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8">
                  <a:moveTo>
                    <a:pt x="26" y="3"/>
                  </a:moveTo>
                  <a:cubicBezTo>
                    <a:pt x="18" y="0"/>
                    <a:pt x="11" y="2"/>
                    <a:pt x="3" y="3"/>
                  </a:cubicBezTo>
                  <a:cubicBezTo>
                    <a:pt x="0" y="3"/>
                    <a:pt x="0" y="7"/>
                    <a:pt x="3" y="7"/>
                  </a:cubicBezTo>
                  <a:cubicBezTo>
                    <a:pt x="11" y="7"/>
                    <a:pt x="18" y="4"/>
                    <a:pt x="25" y="7"/>
                  </a:cubicBezTo>
                  <a:cubicBezTo>
                    <a:pt x="28" y="8"/>
                    <a:pt x="29" y="4"/>
                    <a:pt x="26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18" name="Freeform 60"/>
            <p:cNvSpPr/>
            <p:nvPr/>
          </p:nvSpPr>
          <p:spPr bwMode="auto">
            <a:xfrm>
              <a:off x="2993" y="4103"/>
              <a:ext cx="81" cy="12"/>
            </a:xfrm>
            <a:custGeom>
              <a:avLst/>
              <a:gdLst>
                <a:gd name="T0" fmla="*/ 20 w 23"/>
                <a:gd name="T1" fmla="*/ 0 h 4"/>
                <a:gd name="T2" fmla="*/ 3 w 23"/>
                <a:gd name="T3" fmla="*/ 0 h 4"/>
                <a:gd name="T4" fmla="*/ 3 w 23"/>
                <a:gd name="T5" fmla="*/ 4 h 4"/>
                <a:gd name="T6" fmla="*/ 20 w 23"/>
                <a:gd name="T7" fmla="*/ 4 h 4"/>
                <a:gd name="T8" fmla="*/ 20 w 23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4">
                  <a:moveTo>
                    <a:pt x="20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3" y="4"/>
                    <a:pt x="23" y="0"/>
                    <a:pt x="20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19" name="Freeform 61"/>
            <p:cNvSpPr/>
            <p:nvPr/>
          </p:nvSpPr>
          <p:spPr bwMode="auto">
            <a:xfrm>
              <a:off x="3155" y="4100"/>
              <a:ext cx="88" cy="24"/>
            </a:xfrm>
            <a:custGeom>
              <a:avLst/>
              <a:gdLst>
                <a:gd name="T0" fmla="*/ 22 w 25"/>
                <a:gd name="T1" fmla="*/ 3 h 8"/>
                <a:gd name="T2" fmla="*/ 3 w 25"/>
                <a:gd name="T3" fmla="*/ 3 h 8"/>
                <a:gd name="T4" fmla="*/ 5 w 25"/>
                <a:gd name="T5" fmla="*/ 7 h 8"/>
                <a:gd name="T6" fmla="*/ 21 w 25"/>
                <a:gd name="T7" fmla="*/ 7 h 8"/>
                <a:gd name="T8" fmla="*/ 22 w 25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8">
                  <a:moveTo>
                    <a:pt x="22" y="3"/>
                  </a:moveTo>
                  <a:cubicBezTo>
                    <a:pt x="16" y="2"/>
                    <a:pt x="9" y="0"/>
                    <a:pt x="3" y="3"/>
                  </a:cubicBezTo>
                  <a:cubicBezTo>
                    <a:pt x="0" y="4"/>
                    <a:pt x="2" y="8"/>
                    <a:pt x="5" y="7"/>
                  </a:cubicBezTo>
                  <a:cubicBezTo>
                    <a:pt x="10" y="5"/>
                    <a:pt x="16" y="6"/>
                    <a:pt x="21" y="7"/>
                  </a:cubicBezTo>
                  <a:cubicBezTo>
                    <a:pt x="24" y="8"/>
                    <a:pt x="25" y="3"/>
                    <a:pt x="2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20" name="Freeform 62"/>
            <p:cNvSpPr/>
            <p:nvPr/>
          </p:nvSpPr>
          <p:spPr bwMode="auto">
            <a:xfrm>
              <a:off x="3300" y="4106"/>
              <a:ext cx="109" cy="18"/>
            </a:xfrm>
            <a:custGeom>
              <a:avLst/>
              <a:gdLst>
                <a:gd name="T0" fmla="*/ 28 w 31"/>
                <a:gd name="T1" fmla="*/ 0 h 6"/>
                <a:gd name="T2" fmla="*/ 3 w 31"/>
                <a:gd name="T3" fmla="*/ 1 h 6"/>
                <a:gd name="T4" fmla="*/ 3 w 31"/>
                <a:gd name="T5" fmla="*/ 5 h 6"/>
                <a:gd name="T6" fmla="*/ 28 w 31"/>
                <a:gd name="T7" fmla="*/ 4 h 6"/>
                <a:gd name="T8" fmla="*/ 28 w 3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">
                  <a:moveTo>
                    <a:pt x="28" y="0"/>
                  </a:moveTo>
                  <a:cubicBezTo>
                    <a:pt x="20" y="0"/>
                    <a:pt x="11" y="0"/>
                    <a:pt x="3" y="1"/>
                  </a:cubicBezTo>
                  <a:cubicBezTo>
                    <a:pt x="0" y="1"/>
                    <a:pt x="0" y="6"/>
                    <a:pt x="3" y="5"/>
                  </a:cubicBezTo>
                  <a:cubicBezTo>
                    <a:pt x="11" y="4"/>
                    <a:pt x="20" y="4"/>
                    <a:pt x="28" y="4"/>
                  </a:cubicBezTo>
                  <a:cubicBezTo>
                    <a:pt x="31" y="4"/>
                    <a:pt x="31" y="0"/>
                    <a:pt x="28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21" name="Freeform 63"/>
            <p:cNvSpPr/>
            <p:nvPr/>
          </p:nvSpPr>
          <p:spPr bwMode="auto">
            <a:xfrm>
              <a:off x="3434" y="4100"/>
              <a:ext cx="99" cy="24"/>
            </a:xfrm>
            <a:custGeom>
              <a:avLst/>
              <a:gdLst>
                <a:gd name="T0" fmla="*/ 24 w 28"/>
                <a:gd name="T1" fmla="*/ 1 h 8"/>
                <a:gd name="T2" fmla="*/ 4 w 28"/>
                <a:gd name="T3" fmla="*/ 2 h 8"/>
                <a:gd name="T4" fmla="*/ 3 w 28"/>
                <a:gd name="T5" fmla="*/ 6 h 8"/>
                <a:gd name="T6" fmla="*/ 26 w 28"/>
                <a:gd name="T7" fmla="*/ 5 h 8"/>
                <a:gd name="T8" fmla="*/ 24 w 28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24" y="1"/>
                  </a:moveTo>
                  <a:cubicBezTo>
                    <a:pt x="18" y="2"/>
                    <a:pt x="11" y="4"/>
                    <a:pt x="4" y="2"/>
                  </a:cubicBezTo>
                  <a:cubicBezTo>
                    <a:pt x="2" y="1"/>
                    <a:pt x="0" y="5"/>
                    <a:pt x="3" y="6"/>
                  </a:cubicBezTo>
                  <a:cubicBezTo>
                    <a:pt x="11" y="8"/>
                    <a:pt x="18" y="6"/>
                    <a:pt x="26" y="5"/>
                  </a:cubicBezTo>
                  <a:cubicBezTo>
                    <a:pt x="28" y="5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22" name="Freeform 64"/>
            <p:cNvSpPr/>
            <p:nvPr/>
          </p:nvSpPr>
          <p:spPr bwMode="auto">
            <a:xfrm>
              <a:off x="3564" y="4097"/>
              <a:ext cx="103" cy="21"/>
            </a:xfrm>
            <a:custGeom>
              <a:avLst/>
              <a:gdLst>
                <a:gd name="T0" fmla="*/ 26 w 29"/>
                <a:gd name="T1" fmla="*/ 3 h 7"/>
                <a:gd name="T2" fmla="*/ 4 w 29"/>
                <a:gd name="T3" fmla="*/ 1 h 7"/>
                <a:gd name="T4" fmla="*/ 3 w 29"/>
                <a:gd name="T5" fmla="*/ 5 h 7"/>
                <a:gd name="T6" fmla="*/ 26 w 29"/>
                <a:gd name="T7" fmla="*/ 7 h 7"/>
                <a:gd name="T8" fmla="*/ 26 w 29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7">
                  <a:moveTo>
                    <a:pt x="26" y="3"/>
                  </a:moveTo>
                  <a:cubicBezTo>
                    <a:pt x="19" y="3"/>
                    <a:pt x="11" y="3"/>
                    <a:pt x="4" y="1"/>
                  </a:cubicBezTo>
                  <a:cubicBezTo>
                    <a:pt x="2" y="0"/>
                    <a:pt x="0" y="4"/>
                    <a:pt x="3" y="5"/>
                  </a:cubicBezTo>
                  <a:cubicBezTo>
                    <a:pt x="10" y="7"/>
                    <a:pt x="19" y="7"/>
                    <a:pt x="26" y="7"/>
                  </a:cubicBezTo>
                  <a:cubicBezTo>
                    <a:pt x="29" y="7"/>
                    <a:pt x="29" y="3"/>
                    <a:pt x="26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23" name="Freeform 65"/>
            <p:cNvSpPr/>
            <p:nvPr/>
          </p:nvSpPr>
          <p:spPr bwMode="auto">
            <a:xfrm>
              <a:off x="3698" y="4094"/>
              <a:ext cx="106" cy="18"/>
            </a:xfrm>
            <a:custGeom>
              <a:avLst/>
              <a:gdLst>
                <a:gd name="T0" fmla="*/ 27 w 30"/>
                <a:gd name="T1" fmla="*/ 1 h 6"/>
                <a:gd name="T2" fmla="*/ 3 w 30"/>
                <a:gd name="T3" fmla="*/ 2 h 6"/>
                <a:gd name="T4" fmla="*/ 3 w 30"/>
                <a:gd name="T5" fmla="*/ 6 h 6"/>
                <a:gd name="T6" fmla="*/ 27 w 30"/>
                <a:gd name="T7" fmla="*/ 5 h 6"/>
                <a:gd name="T8" fmla="*/ 27 w 30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27" y="1"/>
                  </a:moveTo>
                  <a:cubicBezTo>
                    <a:pt x="19" y="1"/>
                    <a:pt x="11" y="1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9" y="5"/>
                    <a:pt x="27" y="5"/>
                  </a:cubicBezTo>
                  <a:cubicBezTo>
                    <a:pt x="30" y="5"/>
                    <a:pt x="30" y="0"/>
                    <a:pt x="27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24" name="Freeform 66"/>
            <p:cNvSpPr/>
            <p:nvPr/>
          </p:nvSpPr>
          <p:spPr bwMode="auto">
            <a:xfrm>
              <a:off x="3846" y="4103"/>
              <a:ext cx="85" cy="18"/>
            </a:xfrm>
            <a:custGeom>
              <a:avLst/>
              <a:gdLst>
                <a:gd name="T0" fmla="*/ 21 w 24"/>
                <a:gd name="T1" fmla="*/ 1 h 6"/>
                <a:gd name="T2" fmla="*/ 3 w 24"/>
                <a:gd name="T3" fmla="*/ 0 h 6"/>
                <a:gd name="T4" fmla="*/ 3 w 24"/>
                <a:gd name="T5" fmla="*/ 4 h 6"/>
                <a:gd name="T6" fmla="*/ 20 w 24"/>
                <a:gd name="T7" fmla="*/ 5 h 6"/>
                <a:gd name="T8" fmla="*/ 21 w 24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21" y="1"/>
                  </a:moveTo>
                  <a:cubicBezTo>
                    <a:pt x="15" y="0"/>
                    <a:pt x="9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9" y="4"/>
                    <a:pt x="14" y="4"/>
                    <a:pt x="20" y="5"/>
                  </a:cubicBezTo>
                  <a:cubicBezTo>
                    <a:pt x="23" y="6"/>
                    <a:pt x="24" y="1"/>
                    <a:pt x="21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25" name="Freeform 67"/>
            <p:cNvSpPr/>
            <p:nvPr/>
          </p:nvSpPr>
          <p:spPr bwMode="auto">
            <a:xfrm>
              <a:off x="3977" y="4094"/>
              <a:ext cx="109" cy="24"/>
            </a:xfrm>
            <a:custGeom>
              <a:avLst/>
              <a:gdLst>
                <a:gd name="T0" fmla="*/ 28 w 31"/>
                <a:gd name="T1" fmla="*/ 2 h 8"/>
                <a:gd name="T2" fmla="*/ 3 w 31"/>
                <a:gd name="T3" fmla="*/ 3 h 8"/>
                <a:gd name="T4" fmla="*/ 4 w 31"/>
                <a:gd name="T5" fmla="*/ 7 h 8"/>
                <a:gd name="T6" fmla="*/ 28 w 31"/>
                <a:gd name="T7" fmla="*/ 6 h 8"/>
                <a:gd name="T8" fmla="*/ 28 w 31"/>
                <a:gd name="T9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8">
                  <a:moveTo>
                    <a:pt x="28" y="2"/>
                  </a:moveTo>
                  <a:cubicBezTo>
                    <a:pt x="20" y="2"/>
                    <a:pt x="11" y="0"/>
                    <a:pt x="3" y="3"/>
                  </a:cubicBezTo>
                  <a:cubicBezTo>
                    <a:pt x="0" y="4"/>
                    <a:pt x="2" y="8"/>
                    <a:pt x="4" y="7"/>
                  </a:cubicBezTo>
                  <a:cubicBezTo>
                    <a:pt x="12" y="5"/>
                    <a:pt x="20" y="6"/>
                    <a:pt x="28" y="6"/>
                  </a:cubicBezTo>
                  <a:cubicBezTo>
                    <a:pt x="31" y="6"/>
                    <a:pt x="31" y="2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26" name="Freeform 68"/>
            <p:cNvSpPr/>
            <p:nvPr/>
          </p:nvSpPr>
          <p:spPr bwMode="auto">
            <a:xfrm>
              <a:off x="4129" y="4092"/>
              <a:ext cx="102" cy="17"/>
            </a:xfrm>
            <a:custGeom>
              <a:avLst/>
              <a:gdLst>
                <a:gd name="T0" fmla="*/ 25 w 29"/>
                <a:gd name="T1" fmla="*/ 1 h 6"/>
                <a:gd name="T2" fmla="*/ 3 w 29"/>
                <a:gd name="T3" fmla="*/ 2 h 6"/>
                <a:gd name="T4" fmla="*/ 3 w 29"/>
                <a:gd name="T5" fmla="*/ 6 h 6"/>
                <a:gd name="T6" fmla="*/ 26 w 29"/>
                <a:gd name="T7" fmla="*/ 5 h 6"/>
                <a:gd name="T8" fmla="*/ 25 w 29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5" y="1"/>
                  </a:moveTo>
                  <a:cubicBezTo>
                    <a:pt x="17" y="2"/>
                    <a:pt x="10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8" y="6"/>
                    <a:pt x="26" y="5"/>
                  </a:cubicBezTo>
                  <a:cubicBezTo>
                    <a:pt x="29" y="4"/>
                    <a:pt x="27" y="0"/>
                    <a:pt x="25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27" name="Freeform 69"/>
            <p:cNvSpPr/>
            <p:nvPr/>
          </p:nvSpPr>
          <p:spPr bwMode="auto">
            <a:xfrm>
              <a:off x="4273" y="4103"/>
              <a:ext cx="110" cy="21"/>
            </a:xfrm>
            <a:custGeom>
              <a:avLst/>
              <a:gdLst>
                <a:gd name="T0" fmla="*/ 28 w 31"/>
                <a:gd name="T1" fmla="*/ 2 h 7"/>
                <a:gd name="T2" fmla="*/ 3 w 31"/>
                <a:gd name="T3" fmla="*/ 2 h 7"/>
                <a:gd name="T4" fmla="*/ 3 w 31"/>
                <a:gd name="T5" fmla="*/ 6 h 7"/>
                <a:gd name="T6" fmla="*/ 27 w 31"/>
                <a:gd name="T7" fmla="*/ 6 h 7"/>
                <a:gd name="T8" fmla="*/ 28 w 31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8" y="2"/>
                  </a:moveTo>
                  <a:cubicBezTo>
                    <a:pt x="20" y="0"/>
                    <a:pt x="11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9" y="4"/>
                    <a:pt x="27" y="6"/>
                  </a:cubicBezTo>
                  <a:cubicBezTo>
                    <a:pt x="30" y="7"/>
                    <a:pt x="31" y="3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28" name="Freeform 70"/>
            <p:cNvSpPr/>
            <p:nvPr/>
          </p:nvSpPr>
          <p:spPr bwMode="auto">
            <a:xfrm>
              <a:off x="4432" y="4097"/>
              <a:ext cx="95" cy="24"/>
            </a:xfrm>
            <a:custGeom>
              <a:avLst/>
              <a:gdLst>
                <a:gd name="T0" fmla="*/ 23 w 27"/>
                <a:gd name="T1" fmla="*/ 1 h 8"/>
                <a:gd name="T2" fmla="*/ 4 w 27"/>
                <a:gd name="T3" fmla="*/ 2 h 8"/>
                <a:gd name="T4" fmla="*/ 3 w 27"/>
                <a:gd name="T5" fmla="*/ 6 h 8"/>
                <a:gd name="T6" fmla="*/ 24 w 27"/>
                <a:gd name="T7" fmla="*/ 5 h 8"/>
                <a:gd name="T8" fmla="*/ 23 w 27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8">
                  <a:moveTo>
                    <a:pt x="23" y="1"/>
                  </a:moveTo>
                  <a:cubicBezTo>
                    <a:pt x="17" y="2"/>
                    <a:pt x="10" y="3"/>
                    <a:pt x="4" y="2"/>
                  </a:cubicBezTo>
                  <a:cubicBezTo>
                    <a:pt x="1" y="1"/>
                    <a:pt x="0" y="6"/>
                    <a:pt x="3" y="6"/>
                  </a:cubicBezTo>
                  <a:cubicBezTo>
                    <a:pt x="10" y="8"/>
                    <a:pt x="17" y="6"/>
                    <a:pt x="24" y="5"/>
                  </a:cubicBezTo>
                  <a:cubicBezTo>
                    <a:pt x="27" y="5"/>
                    <a:pt x="26" y="0"/>
                    <a:pt x="23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29" name="Freeform 71"/>
            <p:cNvSpPr/>
            <p:nvPr/>
          </p:nvSpPr>
          <p:spPr bwMode="auto">
            <a:xfrm>
              <a:off x="4580" y="4094"/>
              <a:ext cx="120" cy="27"/>
            </a:xfrm>
            <a:custGeom>
              <a:avLst/>
              <a:gdLst>
                <a:gd name="T0" fmla="*/ 31 w 34"/>
                <a:gd name="T1" fmla="*/ 1 h 9"/>
                <a:gd name="T2" fmla="*/ 18 w 34"/>
                <a:gd name="T3" fmla="*/ 2 h 9"/>
                <a:gd name="T4" fmla="*/ 5 w 34"/>
                <a:gd name="T5" fmla="*/ 1 h 9"/>
                <a:gd name="T6" fmla="*/ 2 w 34"/>
                <a:gd name="T7" fmla="*/ 5 h 9"/>
                <a:gd name="T8" fmla="*/ 31 w 34"/>
                <a:gd name="T9" fmla="*/ 5 h 9"/>
                <a:gd name="T10" fmla="*/ 31 w 34"/>
                <a:gd name="T11" fmla="*/ 1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" h="9">
                  <a:moveTo>
                    <a:pt x="31" y="1"/>
                  </a:moveTo>
                  <a:cubicBezTo>
                    <a:pt x="27" y="1"/>
                    <a:pt x="22" y="1"/>
                    <a:pt x="18" y="2"/>
                  </a:cubicBezTo>
                  <a:cubicBezTo>
                    <a:pt x="14" y="2"/>
                    <a:pt x="9" y="3"/>
                    <a:pt x="5" y="1"/>
                  </a:cubicBezTo>
                  <a:cubicBezTo>
                    <a:pt x="2" y="0"/>
                    <a:pt x="0" y="3"/>
                    <a:pt x="2" y="5"/>
                  </a:cubicBezTo>
                  <a:cubicBezTo>
                    <a:pt x="11" y="9"/>
                    <a:pt x="22" y="5"/>
                    <a:pt x="31" y="5"/>
                  </a:cubicBezTo>
                  <a:cubicBezTo>
                    <a:pt x="34" y="5"/>
                    <a:pt x="34" y="0"/>
                    <a:pt x="31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30" name="Freeform 72"/>
            <p:cNvSpPr/>
            <p:nvPr/>
          </p:nvSpPr>
          <p:spPr bwMode="auto">
            <a:xfrm>
              <a:off x="4735" y="4092"/>
              <a:ext cx="110" cy="20"/>
            </a:xfrm>
            <a:custGeom>
              <a:avLst/>
              <a:gdLst>
                <a:gd name="T0" fmla="*/ 28 w 31"/>
                <a:gd name="T1" fmla="*/ 2 h 7"/>
                <a:gd name="T2" fmla="*/ 3 w 31"/>
                <a:gd name="T3" fmla="*/ 3 h 7"/>
                <a:gd name="T4" fmla="*/ 5 w 31"/>
                <a:gd name="T5" fmla="*/ 7 h 7"/>
                <a:gd name="T6" fmla="*/ 27 w 31"/>
                <a:gd name="T7" fmla="*/ 6 h 7"/>
                <a:gd name="T8" fmla="*/ 28 w 31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8" y="2"/>
                  </a:moveTo>
                  <a:cubicBezTo>
                    <a:pt x="20" y="0"/>
                    <a:pt x="11" y="1"/>
                    <a:pt x="3" y="3"/>
                  </a:cubicBezTo>
                  <a:cubicBezTo>
                    <a:pt x="0" y="3"/>
                    <a:pt x="2" y="7"/>
                    <a:pt x="5" y="7"/>
                  </a:cubicBezTo>
                  <a:cubicBezTo>
                    <a:pt x="12" y="6"/>
                    <a:pt x="19" y="4"/>
                    <a:pt x="27" y="6"/>
                  </a:cubicBezTo>
                  <a:cubicBezTo>
                    <a:pt x="29" y="7"/>
                    <a:pt x="31" y="2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31" name="Freeform 73"/>
            <p:cNvSpPr/>
            <p:nvPr/>
          </p:nvSpPr>
          <p:spPr bwMode="auto">
            <a:xfrm>
              <a:off x="4912" y="4097"/>
              <a:ext cx="84" cy="18"/>
            </a:xfrm>
            <a:custGeom>
              <a:avLst/>
              <a:gdLst>
                <a:gd name="T0" fmla="*/ 21 w 24"/>
                <a:gd name="T1" fmla="*/ 1 h 6"/>
                <a:gd name="T2" fmla="*/ 4 w 24"/>
                <a:gd name="T3" fmla="*/ 1 h 6"/>
                <a:gd name="T4" fmla="*/ 3 w 24"/>
                <a:gd name="T5" fmla="*/ 5 h 6"/>
                <a:gd name="T6" fmla="*/ 21 w 24"/>
                <a:gd name="T7" fmla="*/ 5 h 6"/>
                <a:gd name="T8" fmla="*/ 21 w 24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21" y="1"/>
                  </a:moveTo>
                  <a:cubicBezTo>
                    <a:pt x="16" y="1"/>
                    <a:pt x="10" y="2"/>
                    <a:pt x="4" y="1"/>
                  </a:cubicBezTo>
                  <a:cubicBezTo>
                    <a:pt x="1" y="0"/>
                    <a:pt x="0" y="5"/>
                    <a:pt x="3" y="5"/>
                  </a:cubicBezTo>
                  <a:cubicBezTo>
                    <a:pt x="9" y="6"/>
                    <a:pt x="15" y="5"/>
                    <a:pt x="21" y="5"/>
                  </a:cubicBezTo>
                  <a:cubicBezTo>
                    <a:pt x="24" y="5"/>
                    <a:pt x="24" y="1"/>
                    <a:pt x="21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32" name="Freeform 74"/>
            <p:cNvSpPr/>
            <p:nvPr/>
          </p:nvSpPr>
          <p:spPr bwMode="auto">
            <a:xfrm>
              <a:off x="5060" y="4100"/>
              <a:ext cx="92" cy="18"/>
            </a:xfrm>
            <a:custGeom>
              <a:avLst/>
              <a:gdLst>
                <a:gd name="T0" fmla="*/ 23 w 26"/>
                <a:gd name="T1" fmla="*/ 1 h 6"/>
                <a:gd name="T2" fmla="*/ 3 w 26"/>
                <a:gd name="T3" fmla="*/ 0 h 6"/>
                <a:gd name="T4" fmla="*/ 3 w 26"/>
                <a:gd name="T5" fmla="*/ 4 h 6"/>
                <a:gd name="T6" fmla="*/ 22 w 26"/>
                <a:gd name="T7" fmla="*/ 5 h 6"/>
                <a:gd name="T8" fmla="*/ 23 w 26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23" y="1"/>
                  </a:moveTo>
                  <a:cubicBezTo>
                    <a:pt x="16" y="0"/>
                    <a:pt x="9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9" y="4"/>
                    <a:pt x="16" y="4"/>
                    <a:pt x="22" y="5"/>
                  </a:cubicBezTo>
                  <a:cubicBezTo>
                    <a:pt x="25" y="6"/>
                    <a:pt x="26" y="1"/>
                    <a:pt x="23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33" name="Freeform 75"/>
            <p:cNvSpPr/>
            <p:nvPr/>
          </p:nvSpPr>
          <p:spPr bwMode="auto">
            <a:xfrm>
              <a:off x="5190" y="4094"/>
              <a:ext cx="103" cy="18"/>
            </a:xfrm>
            <a:custGeom>
              <a:avLst/>
              <a:gdLst>
                <a:gd name="T0" fmla="*/ 26 w 29"/>
                <a:gd name="T1" fmla="*/ 1 h 6"/>
                <a:gd name="T2" fmla="*/ 2 w 29"/>
                <a:gd name="T3" fmla="*/ 2 h 6"/>
                <a:gd name="T4" fmla="*/ 2 w 29"/>
                <a:gd name="T5" fmla="*/ 6 h 6"/>
                <a:gd name="T6" fmla="*/ 26 w 29"/>
                <a:gd name="T7" fmla="*/ 5 h 6"/>
                <a:gd name="T8" fmla="*/ 26 w 29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6" y="1"/>
                  </a:moveTo>
                  <a:cubicBezTo>
                    <a:pt x="18" y="2"/>
                    <a:pt x="10" y="2"/>
                    <a:pt x="2" y="2"/>
                  </a:cubicBezTo>
                  <a:cubicBezTo>
                    <a:pt x="0" y="2"/>
                    <a:pt x="0" y="6"/>
                    <a:pt x="2" y="6"/>
                  </a:cubicBezTo>
                  <a:cubicBezTo>
                    <a:pt x="10" y="6"/>
                    <a:pt x="18" y="6"/>
                    <a:pt x="26" y="5"/>
                  </a:cubicBezTo>
                  <a:cubicBezTo>
                    <a:pt x="29" y="5"/>
                    <a:pt x="29" y="0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34" name="Freeform 76"/>
            <p:cNvSpPr/>
            <p:nvPr/>
          </p:nvSpPr>
          <p:spPr bwMode="auto">
            <a:xfrm>
              <a:off x="5339" y="4092"/>
              <a:ext cx="116" cy="20"/>
            </a:xfrm>
            <a:custGeom>
              <a:avLst/>
              <a:gdLst>
                <a:gd name="T0" fmla="*/ 30 w 33"/>
                <a:gd name="T1" fmla="*/ 2 h 7"/>
                <a:gd name="T2" fmla="*/ 3 w 33"/>
                <a:gd name="T3" fmla="*/ 0 h 7"/>
                <a:gd name="T4" fmla="*/ 3 w 33"/>
                <a:gd name="T5" fmla="*/ 0 h 7"/>
                <a:gd name="T6" fmla="*/ 3 w 33"/>
                <a:gd name="T7" fmla="*/ 0 h 7"/>
                <a:gd name="T8" fmla="*/ 3 w 33"/>
                <a:gd name="T9" fmla="*/ 5 h 7"/>
                <a:gd name="T10" fmla="*/ 28 w 33"/>
                <a:gd name="T11" fmla="*/ 6 h 7"/>
                <a:gd name="T12" fmla="*/ 30 w 33"/>
                <a:gd name="T13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7">
                  <a:moveTo>
                    <a:pt x="30" y="2"/>
                  </a:moveTo>
                  <a:cubicBezTo>
                    <a:pt x="21" y="0"/>
                    <a:pt x="12" y="1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11" y="6"/>
                    <a:pt x="20" y="4"/>
                    <a:pt x="28" y="6"/>
                  </a:cubicBezTo>
                  <a:cubicBezTo>
                    <a:pt x="31" y="7"/>
                    <a:pt x="33" y="2"/>
                    <a:pt x="30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35" name="Freeform 77"/>
            <p:cNvSpPr/>
            <p:nvPr/>
          </p:nvSpPr>
          <p:spPr bwMode="auto">
            <a:xfrm>
              <a:off x="5480" y="4089"/>
              <a:ext cx="102" cy="14"/>
            </a:xfrm>
            <a:custGeom>
              <a:avLst/>
              <a:gdLst>
                <a:gd name="T0" fmla="*/ 26 w 29"/>
                <a:gd name="T1" fmla="*/ 0 h 5"/>
                <a:gd name="T2" fmla="*/ 3 w 29"/>
                <a:gd name="T3" fmla="*/ 0 h 5"/>
                <a:gd name="T4" fmla="*/ 3 w 29"/>
                <a:gd name="T5" fmla="*/ 5 h 5"/>
                <a:gd name="T6" fmla="*/ 26 w 29"/>
                <a:gd name="T7" fmla="*/ 5 h 5"/>
                <a:gd name="T8" fmla="*/ 26 w 29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5">
                  <a:moveTo>
                    <a:pt x="26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9" y="5"/>
                    <a:pt x="29" y="0"/>
                    <a:pt x="26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36" name="Freeform 78"/>
            <p:cNvSpPr/>
            <p:nvPr/>
          </p:nvSpPr>
          <p:spPr bwMode="auto">
            <a:xfrm>
              <a:off x="5600" y="4089"/>
              <a:ext cx="98" cy="23"/>
            </a:xfrm>
            <a:custGeom>
              <a:avLst/>
              <a:gdLst>
                <a:gd name="T0" fmla="*/ 24 w 28"/>
                <a:gd name="T1" fmla="*/ 2 h 8"/>
                <a:gd name="T2" fmla="*/ 4 w 28"/>
                <a:gd name="T3" fmla="*/ 0 h 8"/>
                <a:gd name="T4" fmla="*/ 3 w 28"/>
                <a:gd name="T5" fmla="*/ 5 h 8"/>
                <a:gd name="T6" fmla="*/ 25 w 28"/>
                <a:gd name="T7" fmla="*/ 6 h 8"/>
                <a:gd name="T8" fmla="*/ 24 w 28"/>
                <a:gd name="T9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24" y="2"/>
                  </a:moveTo>
                  <a:cubicBezTo>
                    <a:pt x="17" y="3"/>
                    <a:pt x="11" y="3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ubicBezTo>
                    <a:pt x="10" y="7"/>
                    <a:pt x="18" y="8"/>
                    <a:pt x="25" y="6"/>
                  </a:cubicBezTo>
                  <a:cubicBezTo>
                    <a:pt x="28" y="5"/>
                    <a:pt x="27" y="1"/>
                    <a:pt x="24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37" name="Freeform 79"/>
            <p:cNvSpPr/>
            <p:nvPr/>
          </p:nvSpPr>
          <p:spPr bwMode="auto">
            <a:xfrm>
              <a:off x="5727" y="4103"/>
              <a:ext cx="98" cy="18"/>
            </a:xfrm>
            <a:custGeom>
              <a:avLst/>
              <a:gdLst>
                <a:gd name="T0" fmla="*/ 26 w 28"/>
                <a:gd name="T1" fmla="*/ 1 h 6"/>
                <a:gd name="T2" fmla="*/ 3 w 28"/>
                <a:gd name="T3" fmla="*/ 0 h 6"/>
                <a:gd name="T4" fmla="*/ 3 w 28"/>
                <a:gd name="T5" fmla="*/ 4 h 6"/>
                <a:gd name="T6" fmla="*/ 26 w 28"/>
                <a:gd name="T7" fmla="*/ 5 h 6"/>
                <a:gd name="T8" fmla="*/ 26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6" y="1"/>
                  </a:moveTo>
                  <a:cubicBezTo>
                    <a:pt x="18" y="0"/>
                    <a:pt x="11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11" y="4"/>
                    <a:pt x="18" y="4"/>
                    <a:pt x="26" y="5"/>
                  </a:cubicBezTo>
                  <a:cubicBezTo>
                    <a:pt x="28" y="6"/>
                    <a:pt x="28" y="1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38" name="Freeform 80"/>
            <p:cNvSpPr/>
            <p:nvPr/>
          </p:nvSpPr>
          <p:spPr bwMode="auto">
            <a:xfrm>
              <a:off x="5850" y="4092"/>
              <a:ext cx="109" cy="20"/>
            </a:xfrm>
            <a:custGeom>
              <a:avLst/>
              <a:gdLst>
                <a:gd name="T0" fmla="*/ 27 w 31"/>
                <a:gd name="T1" fmla="*/ 1 h 7"/>
                <a:gd name="T2" fmla="*/ 3 w 31"/>
                <a:gd name="T3" fmla="*/ 3 h 7"/>
                <a:gd name="T4" fmla="*/ 3 w 31"/>
                <a:gd name="T5" fmla="*/ 7 h 7"/>
                <a:gd name="T6" fmla="*/ 28 w 31"/>
                <a:gd name="T7" fmla="*/ 5 h 7"/>
                <a:gd name="T8" fmla="*/ 27 w 31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7" y="1"/>
                  </a:moveTo>
                  <a:cubicBezTo>
                    <a:pt x="19" y="2"/>
                    <a:pt x="11" y="3"/>
                    <a:pt x="3" y="3"/>
                  </a:cubicBezTo>
                  <a:cubicBezTo>
                    <a:pt x="0" y="3"/>
                    <a:pt x="0" y="7"/>
                    <a:pt x="3" y="7"/>
                  </a:cubicBezTo>
                  <a:cubicBezTo>
                    <a:pt x="11" y="7"/>
                    <a:pt x="20" y="6"/>
                    <a:pt x="28" y="5"/>
                  </a:cubicBezTo>
                  <a:cubicBezTo>
                    <a:pt x="31" y="4"/>
                    <a:pt x="30" y="0"/>
                    <a:pt x="27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39" name="Freeform 81"/>
            <p:cNvSpPr/>
            <p:nvPr/>
          </p:nvSpPr>
          <p:spPr bwMode="auto">
            <a:xfrm>
              <a:off x="5988" y="4097"/>
              <a:ext cx="102" cy="18"/>
            </a:xfrm>
            <a:custGeom>
              <a:avLst/>
              <a:gdLst>
                <a:gd name="T0" fmla="*/ 26 w 29"/>
                <a:gd name="T1" fmla="*/ 2 h 6"/>
                <a:gd name="T2" fmla="*/ 3 w 29"/>
                <a:gd name="T3" fmla="*/ 1 h 6"/>
                <a:gd name="T4" fmla="*/ 3 w 29"/>
                <a:gd name="T5" fmla="*/ 5 h 6"/>
                <a:gd name="T6" fmla="*/ 26 w 29"/>
                <a:gd name="T7" fmla="*/ 6 h 6"/>
                <a:gd name="T8" fmla="*/ 26 w 29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6" y="2"/>
                  </a:moveTo>
                  <a:cubicBezTo>
                    <a:pt x="19" y="1"/>
                    <a:pt x="11" y="0"/>
                    <a:pt x="3" y="1"/>
                  </a:cubicBezTo>
                  <a:cubicBezTo>
                    <a:pt x="0" y="1"/>
                    <a:pt x="0" y="5"/>
                    <a:pt x="3" y="5"/>
                  </a:cubicBezTo>
                  <a:cubicBezTo>
                    <a:pt x="11" y="4"/>
                    <a:pt x="19" y="6"/>
                    <a:pt x="26" y="6"/>
                  </a:cubicBezTo>
                  <a:cubicBezTo>
                    <a:pt x="29" y="6"/>
                    <a:pt x="29" y="2"/>
                    <a:pt x="26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40" name="Freeform 82"/>
            <p:cNvSpPr/>
            <p:nvPr/>
          </p:nvSpPr>
          <p:spPr bwMode="auto">
            <a:xfrm>
              <a:off x="6136" y="4100"/>
              <a:ext cx="102" cy="18"/>
            </a:xfrm>
            <a:custGeom>
              <a:avLst/>
              <a:gdLst>
                <a:gd name="T0" fmla="*/ 27 w 29"/>
                <a:gd name="T1" fmla="*/ 0 h 6"/>
                <a:gd name="T2" fmla="*/ 3 w 29"/>
                <a:gd name="T3" fmla="*/ 1 h 6"/>
                <a:gd name="T4" fmla="*/ 3 w 29"/>
                <a:gd name="T5" fmla="*/ 5 h 6"/>
                <a:gd name="T6" fmla="*/ 27 w 29"/>
                <a:gd name="T7" fmla="*/ 4 h 6"/>
                <a:gd name="T8" fmla="*/ 27 w 29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7" y="0"/>
                  </a:moveTo>
                  <a:cubicBezTo>
                    <a:pt x="19" y="0"/>
                    <a:pt x="11" y="0"/>
                    <a:pt x="3" y="1"/>
                  </a:cubicBezTo>
                  <a:cubicBezTo>
                    <a:pt x="0" y="1"/>
                    <a:pt x="0" y="6"/>
                    <a:pt x="3" y="5"/>
                  </a:cubicBezTo>
                  <a:cubicBezTo>
                    <a:pt x="11" y="4"/>
                    <a:pt x="19" y="4"/>
                    <a:pt x="27" y="4"/>
                  </a:cubicBezTo>
                  <a:cubicBezTo>
                    <a:pt x="29" y="4"/>
                    <a:pt x="29" y="0"/>
                    <a:pt x="27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41" name="Freeform 83"/>
            <p:cNvSpPr/>
            <p:nvPr/>
          </p:nvSpPr>
          <p:spPr bwMode="auto">
            <a:xfrm>
              <a:off x="6298" y="4100"/>
              <a:ext cx="92" cy="18"/>
            </a:xfrm>
            <a:custGeom>
              <a:avLst/>
              <a:gdLst>
                <a:gd name="T0" fmla="*/ 23 w 26"/>
                <a:gd name="T1" fmla="*/ 2 h 6"/>
                <a:gd name="T2" fmla="*/ 4 w 26"/>
                <a:gd name="T3" fmla="*/ 1 h 6"/>
                <a:gd name="T4" fmla="*/ 3 w 26"/>
                <a:gd name="T5" fmla="*/ 5 h 6"/>
                <a:gd name="T6" fmla="*/ 23 w 26"/>
                <a:gd name="T7" fmla="*/ 6 h 6"/>
                <a:gd name="T8" fmla="*/ 23 w 26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23" y="2"/>
                  </a:moveTo>
                  <a:cubicBezTo>
                    <a:pt x="17" y="2"/>
                    <a:pt x="10" y="2"/>
                    <a:pt x="4" y="1"/>
                  </a:cubicBezTo>
                  <a:cubicBezTo>
                    <a:pt x="1" y="0"/>
                    <a:pt x="0" y="5"/>
                    <a:pt x="3" y="5"/>
                  </a:cubicBezTo>
                  <a:cubicBezTo>
                    <a:pt x="10" y="6"/>
                    <a:pt x="16" y="6"/>
                    <a:pt x="23" y="6"/>
                  </a:cubicBezTo>
                  <a:cubicBezTo>
                    <a:pt x="26" y="6"/>
                    <a:pt x="26" y="2"/>
                    <a:pt x="23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42" name="Freeform 84"/>
            <p:cNvSpPr/>
            <p:nvPr/>
          </p:nvSpPr>
          <p:spPr bwMode="auto">
            <a:xfrm>
              <a:off x="6428" y="4103"/>
              <a:ext cx="99" cy="18"/>
            </a:xfrm>
            <a:custGeom>
              <a:avLst/>
              <a:gdLst>
                <a:gd name="T0" fmla="*/ 25 w 28"/>
                <a:gd name="T1" fmla="*/ 1 h 6"/>
                <a:gd name="T2" fmla="*/ 3 w 28"/>
                <a:gd name="T3" fmla="*/ 1 h 6"/>
                <a:gd name="T4" fmla="*/ 3 w 28"/>
                <a:gd name="T5" fmla="*/ 5 h 6"/>
                <a:gd name="T6" fmla="*/ 25 w 28"/>
                <a:gd name="T7" fmla="*/ 5 h 6"/>
                <a:gd name="T8" fmla="*/ 25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5" y="1"/>
                  </a:moveTo>
                  <a:cubicBezTo>
                    <a:pt x="17" y="1"/>
                    <a:pt x="10" y="2"/>
                    <a:pt x="3" y="1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10" y="6"/>
                    <a:pt x="17" y="5"/>
                    <a:pt x="25" y="5"/>
                  </a:cubicBezTo>
                  <a:cubicBezTo>
                    <a:pt x="28" y="5"/>
                    <a:pt x="28" y="1"/>
                    <a:pt x="25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43" name="Freeform 85"/>
            <p:cNvSpPr/>
            <p:nvPr/>
          </p:nvSpPr>
          <p:spPr bwMode="auto">
            <a:xfrm>
              <a:off x="6545" y="4103"/>
              <a:ext cx="92" cy="21"/>
            </a:xfrm>
            <a:custGeom>
              <a:avLst/>
              <a:gdLst>
                <a:gd name="T0" fmla="*/ 22 w 26"/>
                <a:gd name="T1" fmla="*/ 1 h 7"/>
                <a:gd name="T2" fmla="*/ 4 w 26"/>
                <a:gd name="T3" fmla="*/ 1 h 7"/>
                <a:gd name="T4" fmla="*/ 3 w 26"/>
                <a:gd name="T5" fmla="*/ 5 h 7"/>
                <a:gd name="T6" fmla="*/ 23 w 26"/>
                <a:gd name="T7" fmla="*/ 5 h 7"/>
                <a:gd name="T8" fmla="*/ 22 w 26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">
                  <a:moveTo>
                    <a:pt x="22" y="1"/>
                  </a:moveTo>
                  <a:cubicBezTo>
                    <a:pt x="16" y="2"/>
                    <a:pt x="10" y="3"/>
                    <a:pt x="4" y="1"/>
                  </a:cubicBezTo>
                  <a:cubicBezTo>
                    <a:pt x="1" y="0"/>
                    <a:pt x="0" y="4"/>
                    <a:pt x="3" y="5"/>
                  </a:cubicBezTo>
                  <a:cubicBezTo>
                    <a:pt x="9" y="7"/>
                    <a:pt x="16" y="6"/>
                    <a:pt x="23" y="5"/>
                  </a:cubicBezTo>
                  <a:cubicBezTo>
                    <a:pt x="26" y="5"/>
                    <a:pt x="25" y="0"/>
                    <a:pt x="22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44" name="Freeform 86"/>
            <p:cNvSpPr/>
            <p:nvPr/>
          </p:nvSpPr>
          <p:spPr bwMode="auto">
            <a:xfrm>
              <a:off x="6682" y="4103"/>
              <a:ext cx="110" cy="18"/>
            </a:xfrm>
            <a:custGeom>
              <a:avLst/>
              <a:gdLst>
                <a:gd name="T0" fmla="*/ 28 w 31"/>
                <a:gd name="T1" fmla="*/ 2 h 6"/>
                <a:gd name="T2" fmla="*/ 3 w 31"/>
                <a:gd name="T3" fmla="*/ 1 h 6"/>
                <a:gd name="T4" fmla="*/ 3 w 31"/>
                <a:gd name="T5" fmla="*/ 5 h 6"/>
                <a:gd name="T6" fmla="*/ 28 w 31"/>
                <a:gd name="T7" fmla="*/ 6 h 6"/>
                <a:gd name="T8" fmla="*/ 28 w 31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">
                  <a:moveTo>
                    <a:pt x="28" y="2"/>
                  </a:moveTo>
                  <a:cubicBezTo>
                    <a:pt x="19" y="2"/>
                    <a:pt x="11" y="2"/>
                    <a:pt x="3" y="1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11" y="6"/>
                    <a:pt x="19" y="6"/>
                    <a:pt x="28" y="6"/>
                  </a:cubicBezTo>
                  <a:cubicBezTo>
                    <a:pt x="31" y="6"/>
                    <a:pt x="31" y="2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45" name="Freeform 87"/>
            <p:cNvSpPr/>
            <p:nvPr/>
          </p:nvSpPr>
          <p:spPr bwMode="auto">
            <a:xfrm>
              <a:off x="6820" y="4103"/>
              <a:ext cx="106" cy="21"/>
            </a:xfrm>
            <a:custGeom>
              <a:avLst/>
              <a:gdLst>
                <a:gd name="T0" fmla="*/ 27 w 30"/>
                <a:gd name="T1" fmla="*/ 2 h 7"/>
                <a:gd name="T2" fmla="*/ 3 w 30"/>
                <a:gd name="T3" fmla="*/ 1 h 7"/>
                <a:gd name="T4" fmla="*/ 3 w 30"/>
                <a:gd name="T5" fmla="*/ 5 h 7"/>
                <a:gd name="T6" fmla="*/ 26 w 30"/>
                <a:gd name="T7" fmla="*/ 6 h 7"/>
                <a:gd name="T8" fmla="*/ 27 w 30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7">
                  <a:moveTo>
                    <a:pt x="27" y="2"/>
                  </a:move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5"/>
                    <a:pt x="3" y="5"/>
                  </a:cubicBezTo>
                  <a:cubicBezTo>
                    <a:pt x="11" y="5"/>
                    <a:pt x="19" y="4"/>
                    <a:pt x="26" y="6"/>
                  </a:cubicBezTo>
                  <a:cubicBezTo>
                    <a:pt x="29" y="7"/>
                    <a:pt x="30" y="3"/>
                    <a:pt x="27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46" name="Freeform 88"/>
            <p:cNvSpPr/>
            <p:nvPr/>
          </p:nvSpPr>
          <p:spPr bwMode="auto">
            <a:xfrm>
              <a:off x="6961" y="4106"/>
              <a:ext cx="92" cy="18"/>
            </a:xfrm>
            <a:custGeom>
              <a:avLst/>
              <a:gdLst>
                <a:gd name="T0" fmla="*/ 23 w 26"/>
                <a:gd name="T1" fmla="*/ 2 h 6"/>
                <a:gd name="T2" fmla="*/ 4 w 26"/>
                <a:gd name="T3" fmla="*/ 1 h 6"/>
                <a:gd name="T4" fmla="*/ 3 w 26"/>
                <a:gd name="T5" fmla="*/ 5 h 6"/>
                <a:gd name="T6" fmla="*/ 23 w 26"/>
                <a:gd name="T7" fmla="*/ 6 h 6"/>
                <a:gd name="T8" fmla="*/ 23 w 26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23" y="2"/>
                  </a:moveTo>
                  <a:cubicBezTo>
                    <a:pt x="17" y="2"/>
                    <a:pt x="10" y="2"/>
                    <a:pt x="4" y="1"/>
                  </a:cubicBezTo>
                  <a:cubicBezTo>
                    <a:pt x="1" y="0"/>
                    <a:pt x="0" y="5"/>
                    <a:pt x="3" y="5"/>
                  </a:cubicBezTo>
                  <a:cubicBezTo>
                    <a:pt x="10" y="6"/>
                    <a:pt x="17" y="6"/>
                    <a:pt x="23" y="6"/>
                  </a:cubicBezTo>
                  <a:cubicBezTo>
                    <a:pt x="26" y="6"/>
                    <a:pt x="26" y="2"/>
                    <a:pt x="23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47" name="Freeform 89"/>
            <p:cNvSpPr/>
            <p:nvPr/>
          </p:nvSpPr>
          <p:spPr bwMode="auto">
            <a:xfrm>
              <a:off x="7081" y="4106"/>
              <a:ext cx="113" cy="24"/>
            </a:xfrm>
            <a:custGeom>
              <a:avLst/>
              <a:gdLst>
                <a:gd name="T0" fmla="*/ 28 w 32"/>
                <a:gd name="T1" fmla="*/ 1 h 8"/>
                <a:gd name="T2" fmla="*/ 3 w 32"/>
                <a:gd name="T3" fmla="*/ 2 h 8"/>
                <a:gd name="T4" fmla="*/ 3 w 32"/>
                <a:gd name="T5" fmla="*/ 6 h 8"/>
                <a:gd name="T6" fmla="*/ 29 w 32"/>
                <a:gd name="T7" fmla="*/ 5 h 8"/>
                <a:gd name="T8" fmla="*/ 28 w 32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8">
                  <a:moveTo>
                    <a:pt x="28" y="1"/>
                  </a:moveTo>
                  <a:cubicBezTo>
                    <a:pt x="20" y="3"/>
                    <a:pt x="11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2" y="6"/>
                    <a:pt x="21" y="8"/>
                    <a:pt x="29" y="5"/>
                  </a:cubicBezTo>
                  <a:cubicBezTo>
                    <a:pt x="32" y="4"/>
                    <a:pt x="31" y="0"/>
                    <a:pt x="28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48" name="Freeform 90"/>
            <p:cNvSpPr/>
            <p:nvPr/>
          </p:nvSpPr>
          <p:spPr bwMode="auto">
            <a:xfrm>
              <a:off x="7219" y="4103"/>
              <a:ext cx="95" cy="18"/>
            </a:xfrm>
            <a:custGeom>
              <a:avLst/>
              <a:gdLst>
                <a:gd name="T0" fmla="*/ 23 w 27"/>
                <a:gd name="T1" fmla="*/ 1 h 6"/>
                <a:gd name="T2" fmla="*/ 3 w 27"/>
                <a:gd name="T3" fmla="*/ 2 h 6"/>
                <a:gd name="T4" fmla="*/ 3 w 27"/>
                <a:gd name="T5" fmla="*/ 6 h 6"/>
                <a:gd name="T6" fmla="*/ 24 w 27"/>
                <a:gd name="T7" fmla="*/ 5 h 6"/>
                <a:gd name="T8" fmla="*/ 23 w 27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23" y="1"/>
                  </a:moveTo>
                  <a:cubicBezTo>
                    <a:pt x="16" y="2"/>
                    <a:pt x="10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0" y="6"/>
                    <a:pt x="17" y="6"/>
                    <a:pt x="24" y="5"/>
                  </a:cubicBezTo>
                  <a:cubicBezTo>
                    <a:pt x="27" y="5"/>
                    <a:pt x="25" y="0"/>
                    <a:pt x="23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49" name="Freeform 91"/>
            <p:cNvSpPr/>
            <p:nvPr/>
          </p:nvSpPr>
          <p:spPr bwMode="auto">
            <a:xfrm>
              <a:off x="7321" y="4109"/>
              <a:ext cx="106" cy="15"/>
            </a:xfrm>
            <a:custGeom>
              <a:avLst/>
              <a:gdLst>
                <a:gd name="T0" fmla="*/ 27 w 30"/>
                <a:gd name="T1" fmla="*/ 0 h 5"/>
                <a:gd name="T2" fmla="*/ 3 w 30"/>
                <a:gd name="T3" fmla="*/ 1 h 5"/>
                <a:gd name="T4" fmla="*/ 3 w 30"/>
                <a:gd name="T5" fmla="*/ 5 h 5"/>
                <a:gd name="T6" fmla="*/ 27 w 30"/>
                <a:gd name="T7" fmla="*/ 4 h 5"/>
                <a:gd name="T8" fmla="*/ 27 w 30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5">
                  <a:moveTo>
                    <a:pt x="27" y="0"/>
                  </a:move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5"/>
                    <a:pt x="3" y="5"/>
                  </a:cubicBezTo>
                  <a:cubicBezTo>
                    <a:pt x="11" y="5"/>
                    <a:pt x="19" y="4"/>
                    <a:pt x="27" y="4"/>
                  </a:cubicBezTo>
                  <a:cubicBezTo>
                    <a:pt x="30" y="4"/>
                    <a:pt x="30" y="0"/>
                    <a:pt x="27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50" name="Freeform 92"/>
            <p:cNvSpPr/>
            <p:nvPr/>
          </p:nvSpPr>
          <p:spPr bwMode="auto">
            <a:xfrm>
              <a:off x="7448" y="4077"/>
              <a:ext cx="25" cy="59"/>
            </a:xfrm>
            <a:custGeom>
              <a:avLst/>
              <a:gdLst>
                <a:gd name="T0" fmla="*/ 1 w 7"/>
                <a:gd name="T1" fmla="*/ 7 h 20"/>
                <a:gd name="T2" fmla="*/ 1 w 7"/>
                <a:gd name="T3" fmla="*/ 7 h 20"/>
                <a:gd name="T4" fmla="*/ 2 w 7"/>
                <a:gd name="T5" fmla="*/ 17 h 20"/>
                <a:gd name="T6" fmla="*/ 7 w 7"/>
                <a:gd name="T7" fmla="*/ 17 h 20"/>
                <a:gd name="T8" fmla="*/ 6 w 7"/>
                <a:gd name="T9" fmla="*/ 3 h 20"/>
                <a:gd name="T10" fmla="*/ 2 w 7"/>
                <a:gd name="T11" fmla="*/ 1 h 20"/>
                <a:gd name="T12" fmla="*/ 0 w 7"/>
                <a:gd name="T13" fmla="*/ 3 h 20"/>
                <a:gd name="T14" fmla="*/ 1 w 7"/>
                <a:gd name="T15" fmla="*/ 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" h="20">
                  <a:moveTo>
                    <a:pt x="1" y="7"/>
                  </a:moveTo>
                  <a:cubicBezTo>
                    <a:pt x="1" y="7"/>
                    <a:pt x="1" y="7"/>
                    <a:pt x="1" y="7"/>
                  </a:cubicBezTo>
                  <a:cubicBezTo>
                    <a:pt x="2" y="10"/>
                    <a:pt x="2" y="14"/>
                    <a:pt x="2" y="17"/>
                  </a:cubicBezTo>
                  <a:cubicBezTo>
                    <a:pt x="2" y="20"/>
                    <a:pt x="7" y="20"/>
                    <a:pt x="7" y="17"/>
                  </a:cubicBezTo>
                  <a:cubicBezTo>
                    <a:pt x="7" y="13"/>
                    <a:pt x="6" y="8"/>
                    <a:pt x="6" y="3"/>
                  </a:cubicBezTo>
                  <a:cubicBezTo>
                    <a:pt x="6" y="1"/>
                    <a:pt x="4" y="0"/>
                    <a:pt x="2" y="1"/>
                  </a:cubicBezTo>
                  <a:cubicBezTo>
                    <a:pt x="1" y="2"/>
                    <a:pt x="1" y="2"/>
                    <a:pt x="0" y="3"/>
                  </a:cubicBezTo>
                  <a:cubicBezTo>
                    <a:pt x="0" y="4"/>
                    <a:pt x="1" y="5"/>
                    <a:pt x="1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51" name="Freeform 93"/>
            <p:cNvSpPr/>
            <p:nvPr/>
          </p:nvSpPr>
          <p:spPr bwMode="auto">
            <a:xfrm>
              <a:off x="7444" y="3994"/>
              <a:ext cx="22" cy="65"/>
            </a:xfrm>
            <a:custGeom>
              <a:avLst/>
              <a:gdLst>
                <a:gd name="T0" fmla="*/ 1 w 6"/>
                <a:gd name="T1" fmla="*/ 19 h 22"/>
                <a:gd name="T2" fmla="*/ 6 w 6"/>
                <a:gd name="T3" fmla="*/ 19 h 22"/>
                <a:gd name="T4" fmla="*/ 5 w 6"/>
                <a:gd name="T5" fmla="*/ 3 h 22"/>
                <a:gd name="T6" fmla="*/ 0 w 6"/>
                <a:gd name="T7" fmla="*/ 3 h 22"/>
                <a:gd name="T8" fmla="*/ 1 w 6"/>
                <a:gd name="T9" fmla="*/ 1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2">
                  <a:moveTo>
                    <a:pt x="1" y="19"/>
                  </a:moveTo>
                  <a:cubicBezTo>
                    <a:pt x="1" y="22"/>
                    <a:pt x="6" y="22"/>
                    <a:pt x="6" y="19"/>
                  </a:cubicBezTo>
                  <a:cubicBezTo>
                    <a:pt x="6" y="14"/>
                    <a:pt x="5" y="9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1" y="9"/>
                    <a:pt x="1" y="14"/>
                    <a:pt x="1" y="1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52" name="Freeform 94"/>
            <p:cNvSpPr/>
            <p:nvPr/>
          </p:nvSpPr>
          <p:spPr bwMode="auto">
            <a:xfrm>
              <a:off x="7444" y="3910"/>
              <a:ext cx="18" cy="63"/>
            </a:xfrm>
            <a:custGeom>
              <a:avLst/>
              <a:gdLst>
                <a:gd name="T0" fmla="*/ 0 w 5"/>
                <a:gd name="T1" fmla="*/ 5 h 21"/>
                <a:gd name="T2" fmla="*/ 1 w 5"/>
                <a:gd name="T3" fmla="*/ 6 h 21"/>
                <a:gd name="T4" fmla="*/ 0 w 5"/>
                <a:gd name="T5" fmla="*/ 11 h 21"/>
                <a:gd name="T6" fmla="*/ 0 w 5"/>
                <a:gd name="T7" fmla="*/ 15 h 21"/>
                <a:gd name="T8" fmla="*/ 0 w 5"/>
                <a:gd name="T9" fmla="*/ 17 h 21"/>
                <a:gd name="T10" fmla="*/ 0 w 5"/>
                <a:gd name="T11" fmla="*/ 17 h 21"/>
                <a:gd name="T12" fmla="*/ 0 w 5"/>
                <a:gd name="T13" fmla="*/ 18 h 21"/>
                <a:gd name="T14" fmla="*/ 0 w 5"/>
                <a:gd name="T15" fmla="*/ 19 h 21"/>
                <a:gd name="T16" fmla="*/ 5 w 5"/>
                <a:gd name="T17" fmla="*/ 18 h 21"/>
                <a:gd name="T18" fmla="*/ 5 w 5"/>
                <a:gd name="T19" fmla="*/ 7 h 21"/>
                <a:gd name="T20" fmla="*/ 5 w 5"/>
                <a:gd name="T21" fmla="*/ 2 h 21"/>
                <a:gd name="T22" fmla="*/ 0 w 5"/>
                <a:gd name="T23" fmla="*/ 3 h 21"/>
                <a:gd name="T24" fmla="*/ 0 w 5"/>
                <a:gd name="T25" fmla="*/ 5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21">
                  <a:moveTo>
                    <a:pt x="0" y="5"/>
                  </a:moveTo>
                  <a:cubicBezTo>
                    <a:pt x="0" y="5"/>
                    <a:pt x="1" y="6"/>
                    <a:pt x="1" y="6"/>
                  </a:cubicBezTo>
                  <a:cubicBezTo>
                    <a:pt x="1" y="8"/>
                    <a:pt x="0" y="9"/>
                    <a:pt x="0" y="11"/>
                  </a:cubicBezTo>
                  <a:cubicBezTo>
                    <a:pt x="0" y="12"/>
                    <a:pt x="0" y="14"/>
                    <a:pt x="0" y="15"/>
                  </a:cubicBezTo>
                  <a:cubicBezTo>
                    <a:pt x="0" y="16"/>
                    <a:pt x="0" y="16"/>
                    <a:pt x="0" y="17"/>
                  </a:cubicBezTo>
                  <a:cubicBezTo>
                    <a:pt x="0" y="17"/>
                    <a:pt x="0" y="18"/>
                    <a:pt x="0" y="17"/>
                  </a:cubicBezTo>
                  <a:cubicBezTo>
                    <a:pt x="0" y="17"/>
                    <a:pt x="0" y="17"/>
                    <a:pt x="0" y="18"/>
                  </a:cubicBezTo>
                  <a:cubicBezTo>
                    <a:pt x="0" y="18"/>
                    <a:pt x="0" y="18"/>
                    <a:pt x="0" y="19"/>
                  </a:cubicBezTo>
                  <a:cubicBezTo>
                    <a:pt x="1" y="21"/>
                    <a:pt x="4" y="20"/>
                    <a:pt x="5" y="18"/>
                  </a:cubicBezTo>
                  <a:cubicBezTo>
                    <a:pt x="5" y="15"/>
                    <a:pt x="5" y="11"/>
                    <a:pt x="5" y="7"/>
                  </a:cubicBezTo>
                  <a:cubicBezTo>
                    <a:pt x="5" y="6"/>
                    <a:pt x="5" y="3"/>
                    <a:pt x="5" y="2"/>
                  </a:cubicBezTo>
                  <a:cubicBezTo>
                    <a:pt x="3" y="0"/>
                    <a:pt x="1" y="1"/>
                    <a:pt x="0" y="3"/>
                  </a:cubicBezTo>
                  <a:cubicBezTo>
                    <a:pt x="0" y="4"/>
                    <a:pt x="0" y="5"/>
                    <a:pt x="0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53" name="Freeform 95"/>
            <p:cNvSpPr/>
            <p:nvPr/>
          </p:nvSpPr>
          <p:spPr bwMode="auto">
            <a:xfrm>
              <a:off x="7444" y="3827"/>
              <a:ext cx="18" cy="69"/>
            </a:xfrm>
            <a:custGeom>
              <a:avLst/>
              <a:gdLst>
                <a:gd name="T0" fmla="*/ 5 w 5"/>
                <a:gd name="T1" fmla="*/ 20 h 23"/>
                <a:gd name="T2" fmla="*/ 5 w 5"/>
                <a:gd name="T3" fmla="*/ 3 h 23"/>
                <a:gd name="T4" fmla="*/ 0 w 5"/>
                <a:gd name="T5" fmla="*/ 3 h 23"/>
                <a:gd name="T6" fmla="*/ 0 w 5"/>
                <a:gd name="T7" fmla="*/ 20 h 23"/>
                <a:gd name="T8" fmla="*/ 5 w 5"/>
                <a:gd name="T9" fmla="*/ 2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23">
                  <a:moveTo>
                    <a:pt x="5" y="20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3"/>
                    <a:pt x="5" y="23"/>
                    <a:pt x="5" y="2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54" name="Freeform 96"/>
            <p:cNvSpPr/>
            <p:nvPr/>
          </p:nvSpPr>
          <p:spPr bwMode="auto">
            <a:xfrm>
              <a:off x="7448" y="3747"/>
              <a:ext cx="18" cy="57"/>
            </a:xfrm>
            <a:custGeom>
              <a:avLst/>
              <a:gdLst>
                <a:gd name="T0" fmla="*/ 5 w 5"/>
                <a:gd name="T1" fmla="*/ 16 h 19"/>
                <a:gd name="T2" fmla="*/ 5 w 5"/>
                <a:gd name="T3" fmla="*/ 3 h 19"/>
                <a:gd name="T4" fmla="*/ 0 w 5"/>
                <a:gd name="T5" fmla="*/ 3 h 19"/>
                <a:gd name="T6" fmla="*/ 0 w 5"/>
                <a:gd name="T7" fmla="*/ 16 h 19"/>
                <a:gd name="T8" fmla="*/ 5 w 5"/>
                <a:gd name="T9" fmla="*/ 16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9">
                  <a:moveTo>
                    <a:pt x="5" y="16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9"/>
                    <a:pt x="5" y="19"/>
                    <a:pt x="5" y="1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55" name="Freeform 97"/>
            <p:cNvSpPr/>
            <p:nvPr/>
          </p:nvSpPr>
          <p:spPr bwMode="auto">
            <a:xfrm>
              <a:off x="7448" y="3658"/>
              <a:ext cx="18" cy="63"/>
            </a:xfrm>
            <a:custGeom>
              <a:avLst/>
              <a:gdLst>
                <a:gd name="T0" fmla="*/ 5 w 5"/>
                <a:gd name="T1" fmla="*/ 18 h 21"/>
                <a:gd name="T2" fmla="*/ 5 w 5"/>
                <a:gd name="T3" fmla="*/ 2 h 21"/>
                <a:gd name="T4" fmla="*/ 0 w 5"/>
                <a:gd name="T5" fmla="*/ 2 h 21"/>
                <a:gd name="T6" fmla="*/ 0 w 5"/>
                <a:gd name="T7" fmla="*/ 18 h 21"/>
                <a:gd name="T8" fmla="*/ 5 w 5"/>
                <a:gd name="T9" fmla="*/ 18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21">
                  <a:moveTo>
                    <a:pt x="5" y="18"/>
                  </a:moveTo>
                  <a:cubicBezTo>
                    <a:pt x="5" y="2"/>
                    <a:pt x="5" y="2"/>
                    <a:pt x="5" y="2"/>
                  </a:cubicBezTo>
                  <a:cubicBezTo>
                    <a:pt x="5" y="0"/>
                    <a:pt x="0" y="0"/>
                    <a:pt x="0" y="2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21"/>
                    <a:pt x="5" y="21"/>
                    <a:pt x="5" y="1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56" name="Freeform 98"/>
            <p:cNvSpPr/>
            <p:nvPr/>
          </p:nvSpPr>
          <p:spPr bwMode="auto">
            <a:xfrm>
              <a:off x="7444" y="3557"/>
              <a:ext cx="25" cy="80"/>
            </a:xfrm>
            <a:custGeom>
              <a:avLst/>
              <a:gdLst>
                <a:gd name="T0" fmla="*/ 2 w 7"/>
                <a:gd name="T1" fmla="*/ 24 h 27"/>
                <a:gd name="T2" fmla="*/ 7 w 7"/>
                <a:gd name="T3" fmla="*/ 23 h 27"/>
                <a:gd name="T4" fmla="*/ 5 w 7"/>
                <a:gd name="T5" fmla="*/ 3 h 27"/>
                <a:gd name="T6" fmla="*/ 0 w 7"/>
                <a:gd name="T7" fmla="*/ 4 h 27"/>
                <a:gd name="T8" fmla="*/ 2 w 7"/>
                <a:gd name="T9" fmla="*/ 2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7">
                  <a:moveTo>
                    <a:pt x="2" y="24"/>
                  </a:moveTo>
                  <a:cubicBezTo>
                    <a:pt x="3" y="27"/>
                    <a:pt x="7" y="26"/>
                    <a:pt x="7" y="23"/>
                  </a:cubicBezTo>
                  <a:cubicBezTo>
                    <a:pt x="6" y="17"/>
                    <a:pt x="6" y="10"/>
                    <a:pt x="5" y="3"/>
                  </a:cubicBezTo>
                  <a:cubicBezTo>
                    <a:pt x="4" y="0"/>
                    <a:pt x="0" y="1"/>
                    <a:pt x="0" y="4"/>
                  </a:cubicBezTo>
                  <a:cubicBezTo>
                    <a:pt x="1" y="11"/>
                    <a:pt x="1" y="18"/>
                    <a:pt x="2" y="2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57" name="Freeform 99"/>
            <p:cNvSpPr/>
            <p:nvPr/>
          </p:nvSpPr>
          <p:spPr bwMode="auto">
            <a:xfrm>
              <a:off x="7444" y="3462"/>
              <a:ext cx="25" cy="75"/>
            </a:xfrm>
            <a:custGeom>
              <a:avLst/>
              <a:gdLst>
                <a:gd name="T0" fmla="*/ 5 w 7"/>
                <a:gd name="T1" fmla="*/ 22 h 25"/>
                <a:gd name="T2" fmla="*/ 7 w 7"/>
                <a:gd name="T3" fmla="*/ 4 h 25"/>
                <a:gd name="T4" fmla="*/ 2 w 7"/>
                <a:gd name="T5" fmla="*/ 2 h 25"/>
                <a:gd name="T6" fmla="*/ 0 w 7"/>
                <a:gd name="T7" fmla="*/ 20 h 25"/>
                <a:gd name="T8" fmla="*/ 5 w 7"/>
                <a:gd name="T9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5">
                  <a:moveTo>
                    <a:pt x="5" y="22"/>
                  </a:moveTo>
                  <a:cubicBezTo>
                    <a:pt x="6" y="16"/>
                    <a:pt x="5" y="10"/>
                    <a:pt x="7" y="4"/>
                  </a:cubicBezTo>
                  <a:cubicBezTo>
                    <a:pt x="7" y="1"/>
                    <a:pt x="3" y="0"/>
                    <a:pt x="2" y="2"/>
                  </a:cubicBezTo>
                  <a:cubicBezTo>
                    <a:pt x="1" y="8"/>
                    <a:pt x="1" y="14"/>
                    <a:pt x="0" y="20"/>
                  </a:cubicBezTo>
                  <a:cubicBezTo>
                    <a:pt x="0" y="23"/>
                    <a:pt x="4" y="25"/>
                    <a:pt x="5" y="2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58" name="Freeform 100"/>
            <p:cNvSpPr/>
            <p:nvPr/>
          </p:nvSpPr>
          <p:spPr bwMode="auto">
            <a:xfrm>
              <a:off x="7448" y="3364"/>
              <a:ext cx="21" cy="75"/>
            </a:xfrm>
            <a:custGeom>
              <a:avLst/>
              <a:gdLst>
                <a:gd name="T0" fmla="*/ 5 w 6"/>
                <a:gd name="T1" fmla="*/ 22 h 25"/>
                <a:gd name="T2" fmla="*/ 6 w 6"/>
                <a:gd name="T3" fmla="*/ 3 h 25"/>
                <a:gd name="T4" fmla="*/ 1 w 6"/>
                <a:gd name="T5" fmla="*/ 3 h 25"/>
                <a:gd name="T6" fmla="*/ 0 w 6"/>
                <a:gd name="T7" fmla="*/ 22 h 25"/>
                <a:gd name="T8" fmla="*/ 5 w 6"/>
                <a:gd name="T9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5">
                  <a:moveTo>
                    <a:pt x="5" y="22"/>
                  </a:moveTo>
                  <a:cubicBezTo>
                    <a:pt x="5" y="16"/>
                    <a:pt x="6" y="10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10"/>
                    <a:pt x="0" y="16"/>
                    <a:pt x="0" y="22"/>
                  </a:cubicBezTo>
                  <a:cubicBezTo>
                    <a:pt x="0" y="25"/>
                    <a:pt x="5" y="25"/>
                    <a:pt x="5" y="2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59" name="Freeform 101"/>
            <p:cNvSpPr/>
            <p:nvPr/>
          </p:nvSpPr>
          <p:spPr bwMode="auto">
            <a:xfrm>
              <a:off x="7444" y="3272"/>
              <a:ext cx="25" cy="75"/>
            </a:xfrm>
            <a:custGeom>
              <a:avLst/>
              <a:gdLst>
                <a:gd name="T0" fmla="*/ 5 w 7"/>
                <a:gd name="T1" fmla="*/ 22 h 25"/>
                <a:gd name="T2" fmla="*/ 5 w 7"/>
                <a:gd name="T3" fmla="*/ 12 h 25"/>
                <a:gd name="T4" fmla="*/ 5 w 7"/>
                <a:gd name="T5" fmla="*/ 7 h 25"/>
                <a:gd name="T6" fmla="*/ 5 w 7"/>
                <a:gd name="T7" fmla="*/ 5 h 25"/>
                <a:gd name="T8" fmla="*/ 5 w 7"/>
                <a:gd name="T9" fmla="*/ 4 h 25"/>
                <a:gd name="T10" fmla="*/ 2 w 7"/>
                <a:gd name="T11" fmla="*/ 1 h 25"/>
                <a:gd name="T12" fmla="*/ 0 w 7"/>
                <a:gd name="T13" fmla="*/ 8 h 25"/>
                <a:gd name="T14" fmla="*/ 0 w 7"/>
                <a:gd name="T15" fmla="*/ 22 h 25"/>
                <a:gd name="T16" fmla="*/ 5 w 7"/>
                <a:gd name="T17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25">
                  <a:moveTo>
                    <a:pt x="5" y="22"/>
                  </a:moveTo>
                  <a:cubicBezTo>
                    <a:pt x="5" y="18"/>
                    <a:pt x="5" y="15"/>
                    <a:pt x="5" y="12"/>
                  </a:cubicBezTo>
                  <a:cubicBezTo>
                    <a:pt x="5" y="10"/>
                    <a:pt x="5" y="8"/>
                    <a:pt x="5" y="7"/>
                  </a:cubicBezTo>
                  <a:cubicBezTo>
                    <a:pt x="5" y="6"/>
                    <a:pt x="5" y="5"/>
                    <a:pt x="5" y="5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7" y="3"/>
                    <a:pt x="5" y="0"/>
                    <a:pt x="2" y="1"/>
                  </a:cubicBezTo>
                  <a:cubicBezTo>
                    <a:pt x="0" y="2"/>
                    <a:pt x="0" y="6"/>
                    <a:pt x="0" y="8"/>
                  </a:cubicBezTo>
                  <a:cubicBezTo>
                    <a:pt x="0" y="13"/>
                    <a:pt x="0" y="17"/>
                    <a:pt x="0" y="22"/>
                  </a:cubicBezTo>
                  <a:cubicBezTo>
                    <a:pt x="0" y="25"/>
                    <a:pt x="5" y="25"/>
                    <a:pt x="5" y="2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60" name="Freeform 102"/>
            <p:cNvSpPr/>
            <p:nvPr/>
          </p:nvSpPr>
          <p:spPr bwMode="auto">
            <a:xfrm>
              <a:off x="7451" y="3172"/>
              <a:ext cx="25" cy="77"/>
            </a:xfrm>
            <a:custGeom>
              <a:avLst/>
              <a:gdLst>
                <a:gd name="T0" fmla="*/ 0 w 7"/>
                <a:gd name="T1" fmla="*/ 7 h 26"/>
                <a:gd name="T2" fmla="*/ 1 w 7"/>
                <a:gd name="T3" fmla="*/ 16 h 26"/>
                <a:gd name="T4" fmla="*/ 1 w 7"/>
                <a:gd name="T5" fmla="*/ 19 h 26"/>
                <a:gd name="T6" fmla="*/ 2 w 7"/>
                <a:gd name="T7" fmla="*/ 21 h 26"/>
                <a:gd name="T8" fmla="*/ 5 w 7"/>
                <a:gd name="T9" fmla="*/ 23 h 26"/>
                <a:gd name="T10" fmla="*/ 5 w 7"/>
                <a:gd name="T11" fmla="*/ 14 h 26"/>
                <a:gd name="T12" fmla="*/ 5 w 7"/>
                <a:gd name="T13" fmla="*/ 8 h 26"/>
                <a:gd name="T14" fmla="*/ 5 w 7"/>
                <a:gd name="T15" fmla="*/ 6 h 26"/>
                <a:gd name="T16" fmla="*/ 5 w 7"/>
                <a:gd name="T17" fmla="*/ 3 h 26"/>
                <a:gd name="T18" fmla="*/ 1 w 7"/>
                <a:gd name="T19" fmla="*/ 2 h 26"/>
                <a:gd name="T20" fmla="*/ 0 w 7"/>
                <a:gd name="T21" fmla="*/ 7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" h="26">
                  <a:moveTo>
                    <a:pt x="0" y="7"/>
                  </a:moveTo>
                  <a:cubicBezTo>
                    <a:pt x="0" y="10"/>
                    <a:pt x="1" y="13"/>
                    <a:pt x="1" y="16"/>
                  </a:cubicBezTo>
                  <a:cubicBezTo>
                    <a:pt x="1" y="17"/>
                    <a:pt x="1" y="18"/>
                    <a:pt x="1" y="19"/>
                  </a:cubicBezTo>
                  <a:cubicBezTo>
                    <a:pt x="1" y="20"/>
                    <a:pt x="1" y="22"/>
                    <a:pt x="2" y="21"/>
                  </a:cubicBezTo>
                  <a:cubicBezTo>
                    <a:pt x="0" y="23"/>
                    <a:pt x="4" y="26"/>
                    <a:pt x="5" y="23"/>
                  </a:cubicBezTo>
                  <a:cubicBezTo>
                    <a:pt x="7" y="21"/>
                    <a:pt x="6" y="16"/>
                    <a:pt x="5" y="14"/>
                  </a:cubicBezTo>
                  <a:cubicBezTo>
                    <a:pt x="5" y="12"/>
                    <a:pt x="5" y="10"/>
                    <a:pt x="5" y="8"/>
                  </a:cubicBezTo>
                  <a:cubicBezTo>
                    <a:pt x="5" y="7"/>
                    <a:pt x="5" y="7"/>
                    <a:pt x="5" y="6"/>
                  </a:cubicBezTo>
                  <a:cubicBezTo>
                    <a:pt x="6" y="5"/>
                    <a:pt x="6" y="4"/>
                    <a:pt x="5" y="3"/>
                  </a:cubicBezTo>
                  <a:cubicBezTo>
                    <a:pt x="4" y="1"/>
                    <a:pt x="3" y="0"/>
                    <a:pt x="1" y="2"/>
                  </a:cubicBezTo>
                  <a:cubicBezTo>
                    <a:pt x="0" y="3"/>
                    <a:pt x="0" y="6"/>
                    <a:pt x="0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61" name="Freeform 103"/>
            <p:cNvSpPr/>
            <p:nvPr/>
          </p:nvSpPr>
          <p:spPr bwMode="auto">
            <a:xfrm>
              <a:off x="7444" y="3035"/>
              <a:ext cx="25" cy="101"/>
            </a:xfrm>
            <a:custGeom>
              <a:avLst/>
              <a:gdLst>
                <a:gd name="T0" fmla="*/ 0 w 7"/>
                <a:gd name="T1" fmla="*/ 4 h 34"/>
                <a:gd name="T2" fmla="*/ 1 w 7"/>
                <a:gd name="T3" fmla="*/ 31 h 34"/>
                <a:gd name="T4" fmla="*/ 6 w 7"/>
                <a:gd name="T5" fmla="*/ 31 h 34"/>
                <a:gd name="T6" fmla="*/ 6 w 7"/>
                <a:gd name="T7" fmla="*/ 10 h 34"/>
                <a:gd name="T8" fmla="*/ 6 w 7"/>
                <a:gd name="T9" fmla="*/ 7 h 34"/>
                <a:gd name="T10" fmla="*/ 4 w 7"/>
                <a:gd name="T11" fmla="*/ 2 h 34"/>
                <a:gd name="T12" fmla="*/ 0 w 7"/>
                <a:gd name="T13" fmla="*/ 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4">
                  <a:moveTo>
                    <a:pt x="0" y="4"/>
                  </a:moveTo>
                  <a:cubicBezTo>
                    <a:pt x="2" y="13"/>
                    <a:pt x="1" y="22"/>
                    <a:pt x="1" y="31"/>
                  </a:cubicBezTo>
                  <a:cubicBezTo>
                    <a:pt x="1" y="34"/>
                    <a:pt x="6" y="34"/>
                    <a:pt x="6" y="31"/>
                  </a:cubicBezTo>
                  <a:cubicBezTo>
                    <a:pt x="6" y="24"/>
                    <a:pt x="6" y="17"/>
                    <a:pt x="6" y="10"/>
                  </a:cubicBezTo>
                  <a:cubicBezTo>
                    <a:pt x="6" y="9"/>
                    <a:pt x="7" y="8"/>
                    <a:pt x="6" y="7"/>
                  </a:cubicBezTo>
                  <a:cubicBezTo>
                    <a:pt x="6" y="5"/>
                    <a:pt x="5" y="4"/>
                    <a:pt x="4" y="2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62" name="Freeform 104"/>
            <p:cNvSpPr/>
            <p:nvPr/>
          </p:nvSpPr>
          <p:spPr bwMode="auto">
            <a:xfrm>
              <a:off x="7448" y="2943"/>
              <a:ext cx="21" cy="62"/>
            </a:xfrm>
            <a:custGeom>
              <a:avLst/>
              <a:gdLst>
                <a:gd name="T0" fmla="*/ 5 w 6"/>
                <a:gd name="T1" fmla="*/ 18 h 21"/>
                <a:gd name="T2" fmla="*/ 6 w 6"/>
                <a:gd name="T3" fmla="*/ 3 h 21"/>
                <a:gd name="T4" fmla="*/ 1 w 6"/>
                <a:gd name="T5" fmla="*/ 3 h 21"/>
                <a:gd name="T6" fmla="*/ 0 w 6"/>
                <a:gd name="T7" fmla="*/ 18 h 21"/>
                <a:gd name="T8" fmla="*/ 5 w 6"/>
                <a:gd name="T9" fmla="*/ 18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1">
                  <a:moveTo>
                    <a:pt x="5" y="18"/>
                  </a:moveTo>
                  <a:cubicBezTo>
                    <a:pt x="5" y="13"/>
                    <a:pt x="6" y="8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8"/>
                    <a:pt x="1" y="13"/>
                    <a:pt x="0" y="18"/>
                  </a:cubicBezTo>
                  <a:cubicBezTo>
                    <a:pt x="0" y="21"/>
                    <a:pt x="4" y="21"/>
                    <a:pt x="5" y="1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63" name="Freeform 105"/>
            <p:cNvSpPr/>
            <p:nvPr/>
          </p:nvSpPr>
          <p:spPr bwMode="auto">
            <a:xfrm>
              <a:off x="7448" y="2827"/>
              <a:ext cx="25" cy="83"/>
            </a:xfrm>
            <a:custGeom>
              <a:avLst/>
              <a:gdLst>
                <a:gd name="T0" fmla="*/ 2 w 7"/>
                <a:gd name="T1" fmla="*/ 25 h 28"/>
                <a:gd name="T2" fmla="*/ 7 w 7"/>
                <a:gd name="T3" fmla="*/ 25 h 28"/>
                <a:gd name="T4" fmla="*/ 5 w 7"/>
                <a:gd name="T5" fmla="*/ 3 h 28"/>
                <a:gd name="T6" fmla="*/ 0 w 7"/>
                <a:gd name="T7" fmla="*/ 3 h 28"/>
                <a:gd name="T8" fmla="*/ 2 w 7"/>
                <a:gd name="T9" fmla="*/ 2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8">
                  <a:moveTo>
                    <a:pt x="2" y="25"/>
                  </a:moveTo>
                  <a:cubicBezTo>
                    <a:pt x="3" y="28"/>
                    <a:pt x="7" y="28"/>
                    <a:pt x="7" y="25"/>
                  </a:cubicBezTo>
                  <a:cubicBezTo>
                    <a:pt x="6" y="18"/>
                    <a:pt x="6" y="10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1" y="10"/>
                    <a:pt x="1" y="18"/>
                    <a:pt x="2" y="2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64" name="Freeform 106"/>
            <p:cNvSpPr/>
            <p:nvPr/>
          </p:nvSpPr>
          <p:spPr bwMode="auto">
            <a:xfrm>
              <a:off x="7441" y="2703"/>
              <a:ext cx="21" cy="92"/>
            </a:xfrm>
            <a:custGeom>
              <a:avLst/>
              <a:gdLst>
                <a:gd name="T0" fmla="*/ 1 w 6"/>
                <a:gd name="T1" fmla="*/ 28 h 31"/>
                <a:gd name="T2" fmla="*/ 6 w 6"/>
                <a:gd name="T3" fmla="*/ 28 h 31"/>
                <a:gd name="T4" fmla="*/ 5 w 6"/>
                <a:gd name="T5" fmla="*/ 3 h 31"/>
                <a:gd name="T6" fmla="*/ 0 w 6"/>
                <a:gd name="T7" fmla="*/ 3 h 31"/>
                <a:gd name="T8" fmla="*/ 1 w 6"/>
                <a:gd name="T9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1">
                  <a:moveTo>
                    <a:pt x="1" y="28"/>
                  </a:moveTo>
                  <a:cubicBezTo>
                    <a:pt x="1" y="31"/>
                    <a:pt x="6" y="31"/>
                    <a:pt x="6" y="28"/>
                  </a:cubicBezTo>
                  <a:cubicBezTo>
                    <a:pt x="6" y="20"/>
                    <a:pt x="6" y="11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1" y="11"/>
                    <a:pt x="1" y="20"/>
                    <a:pt x="1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65" name="Freeform 107"/>
            <p:cNvSpPr/>
            <p:nvPr/>
          </p:nvSpPr>
          <p:spPr bwMode="auto">
            <a:xfrm>
              <a:off x="7444" y="2581"/>
              <a:ext cx="22" cy="83"/>
            </a:xfrm>
            <a:custGeom>
              <a:avLst/>
              <a:gdLst>
                <a:gd name="T0" fmla="*/ 1 w 6"/>
                <a:gd name="T1" fmla="*/ 4 h 28"/>
                <a:gd name="T2" fmla="*/ 1 w 6"/>
                <a:gd name="T3" fmla="*/ 4 h 28"/>
                <a:gd name="T4" fmla="*/ 0 w 6"/>
                <a:gd name="T5" fmla="*/ 25 h 28"/>
                <a:gd name="T6" fmla="*/ 5 w 6"/>
                <a:gd name="T7" fmla="*/ 25 h 28"/>
                <a:gd name="T8" fmla="*/ 5 w 6"/>
                <a:gd name="T9" fmla="*/ 13 h 28"/>
                <a:gd name="T10" fmla="*/ 5 w 6"/>
                <a:gd name="T11" fmla="*/ 7 h 28"/>
                <a:gd name="T12" fmla="*/ 6 w 6"/>
                <a:gd name="T13" fmla="*/ 4 h 28"/>
                <a:gd name="T14" fmla="*/ 6 w 6"/>
                <a:gd name="T15" fmla="*/ 4 h 28"/>
                <a:gd name="T16" fmla="*/ 6 w 6"/>
                <a:gd name="T17" fmla="*/ 4 h 28"/>
                <a:gd name="T18" fmla="*/ 1 w 6"/>
                <a:gd name="T19" fmla="*/ 3 h 28"/>
                <a:gd name="T20" fmla="*/ 1 w 6"/>
                <a:gd name="T21" fmla="*/ 4 h 28"/>
                <a:gd name="T22" fmla="*/ 1 w 6"/>
                <a:gd name="T23" fmla="*/ 4 h 28"/>
                <a:gd name="T24" fmla="*/ 1 w 6"/>
                <a:gd name="T25" fmla="*/ 4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" h="28"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0" y="11"/>
                    <a:pt x="0" y="18"/>
                    <a:pt x="0" y="25"/>
                  </a:cubicBezTo>
                  <a:cubicBezTo>
                    <a:pt x="0" y="28"/>
                    <a:pt x="5" y="28"/>
                    <a:pt x="5" y="25"/>
                  </a:cubicBezTo>
                  <a:cubicBezTo>
                    <a:pt x="5" y="21"/>
                    <a:pt x="5" y="17"/>
                    <a:pt x="5" y="13"/>
                  </a:cubicBezTo>
                  <a:cubicBezTo>
                    <a:pt x="5" y="11"/>
                    <a:pt x="5" y="9"/>
                    <a:pt x="5" y="7"/>
                  </a:cubicBezTo>
                  <a:cubicBezTo>
                    <a:pt x="5" y="7"/>
                    <a:pt x="6" y="4"/>
                    <a:pt x="6" y="4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5" y="1"/>
                    <a:pt x="2" y="0"/>
                    <a:pt x="1" y="3"/>
                  </a:cubicBezTo>
                  <a:cubicBezTo>
                    <a:pt x="1" y="3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66" name="Freeform 108"/>
            <p:cNvSpPr/>
            <p:nvPr/>
          </p:nvSpPr>
          <p:spPr bwMode="auto">
            <a:xfrm>
              <a:off x="7455" y="2465"/>
              <a:ext cx="21" cy="98"/>
            </a:xfrm>
            <a:custGeom>
              <a:avLst/>
              <a:gdLst>
                <a:gd name="T0" fmla="*/ 5 w 6"/>
                <a:gd name="T1" fmla="*/ 30 h 33"/>
                <a:gd name="T2" fmla="*/ 5 w 6"/>
                <a:gd name="T3" fmla="*/ 10 h 33"/>
                <a:gd name="T4" fmla="*/ 6 w 6"/>
                <a:gd name="T5" fmla="*/ 8 h 33"/>
                <a:gd name="T6" fmla="*/ 5 w 6"/>
                <a:gd name="T7" fmla="*/ 3 h 33"/>
                <a:gd name="T8" fmla="*/ 0 w 6"/>
                <a:gd name="T9" fmla="*/ 3 h 33"/>
                <a:gd name="T10" fmla="*/ 0 w 6"/>
                <a:gd name="T11" fmla="*/ 30 h 33"/>
                <a:gd name="T12" fmla="*/ 5 w 6"/>
                <a:gd name="T13" fmla="*/ 3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33">
                  <a:moveTo>
                    <a:pt x="5" y="30"/>
                  </a:move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6" y="9"/>
                    <a:pt x="6" y="8"/>
                  </a:cubicBezTo>
                  <a:cubicBezTo>
                    <a:pt x="6" y="6"/>
                    <a:pt x="5" y="5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3"/>
                    <a:pt x="5" y="33"/>
                    <a:pt x="5" y="3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67" name="Freeform 109"/>
            <p:cNvSpPr/>
            <p:nvPr/>
          </p:nvSpPr>
          <p:spPr bwMode="auto">
            <a:xfrm>
              <a:off x="7444" y="2347"/>
              <a:ext cx="29" cy="89"/>
            </a:xfrm>
            <a:custGeom>
              <a:avLst/>
              <a:gdLst>
                <a:gd name="T0" fmla="*/ 1 w 8"/>
                <a:gd name="T1" fmla="*/ 4 h 30"/>
                <a:gd name="T2" fmla="*/ 2 w 8"/>
                <a:gd name="T3" fmla="*/ 27 h 30"/>
                <a:gd name="T4" fmla="*/ 7 w 8"/>
                <a:gd name="T5" fmla="*/ 27 h 30"/>
                <a:gd name="T6" fmla="*/ 6 w 8"/>
                <a:gd name="T7" fmla="*/ 3 h 30"/>
                <a:gd name="T8" fmla="*/ 1 w 8"/>
                <a:gd name="T9" fmla="*/ 4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0">
                  <a:moveTo>
                    <a:pt x="1" y="4"/>
                  </a:moveTo>
                  <a:cubicBezTo>
                    <a:pt x="3" y="11"/>
                    <a:pt x="2" y="20"/>
                    <a:pt x="2" y="27"/>
                  </a:cubicBezTo>
                  <a:cubicBezTo>
                    <a:pt x="2" y="30"/>
                    <a:pt x="7" y="30"/>
                    <a:pt x="7" y="27"/>
                  </a:cubicBezTo>
                  <a:cubicBezTo>
                    <a:pt x="7" y="19"/>
                    <a:pt x="8" y="11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68" name="Freeform 110"/>
            <p:cNvSpPr/>
            <p:nvPr/>
          </p:nvSpPr>
          <p:spPr bwMode="auto">
            <a:xfrm>
              <a:off x="7451" y="2231"/>
              <a:ext cx="18" cy="89"/>
            </a:xfrm>
            <a:custGeom>
              <a:avLst/>
              <a:gdLst>
                <a:gd name="T0" fmla="*/ 5 w 5"/>
                <a:gd name="T1" fmla="*/ 27 h 30"/>
                <a:gd name="T2" fmla="*/ 5 w 5"/>
                <a:gd name="T3" fmla="*/ 3 h 30"/>
                <a:gd name="T4" fmla="*/ 0 w 5"/>
                <a:gd name="T5" fmla="*/ 3 h 30"/>
                <a:gd name="T6" fmla="*/ 0 w 5"/>
                <a:gd name="T7" fmla="*/ 27 h 30"/>
                <a:gd name="T8" fmla="*/ 5 w 5"/>
                <a:gd name="T9" fmla="*/ 2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0">
                  <a:moveTo>
                    <a:pt x="5" y="27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30"/>
                    <a:pt x="5" y="30"/>
                    <a:pt x="5" y="2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69" name="Freeform 111"/>
            <p:cNvSpPr/>
            <p:nvPr/>
          </p:nvSpPr>
          <p:spPr bwMode="auto">
            <a:xfrm>
              <a:off x="7441" y="2109"/>
              <a:ext cx="28" cy="92"/>
            </a:xfrm>
            <a:custGeom>
              <a:avLst/>
              <a:gdLst>
                <a:gd name="T0" fmla="*/ 1 w 8"/>
                <a:gd name="T1" fmla="*/ 4 h 31"/>
                <a:gd name="T2" fmla="*/ 2 w 8"/>
                <a:gd name="T3" fmla="*/ 28 h 31"/>
                <a:gd name="T4" fmla="*/ 7 w 8"/>
                <a:gd name="T5" fmla="*/ 28 h 31"/>
                <a:gd name="T6" fmla="*/ 6 w 8"/>
                <a:gd name="T7" fmla="*/ 3 h 31"/>
                <a:gd name="T8" fmla="*/ 1 w 8"/>
                <a:gd name="T9" fmla="*/ 4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1">
                  <a:moveTo>
                    <a:pt x="1" y="4"/>
                  </a:moveTo>
                  <a:cubicBezTo>
                    <a:pt x="3" y="11"/>
                    <a:pt x="2" y="20"/>
                    <a:pt x="2" y="28"/>
                  </a:cubicBezTo>
                  <a:cubicBezTo>
                    <a:pt x="2" y="31"/>
                    <a:pt x="7" y="31"/>
                    <a:pt x="7" y="28"/>
                  </a:cubicBezTo>
                  <a:cubicBezTo>
                    <a:pt x="7" y="20"/>
                    <a:pt x="8" y="11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70" name="Freeform 112"/>
            <p:cNvSpPr/>
            <p:nvPr/>
          </p:nvSpPr>
          <p:spPr bwMode="auto">
            <a:xfrm>
              <a:off x="7444" y="1970"/>
              <a:ext cx="18" cy="112"/>
            </a:xfrm>
            <a:custGeom>
              <a:avLst/>
              <a:gdLst>
                <a:gd name="T0" fmla="*/ 5 w 5"/>
                <a:gd name="T1" fmla="*/ 35 h 38"/>
                <a:gd name="T2" fmla="*/ 5 w 5"/>
                <a:gd name="T3" fmla="*/ 3 h 38"/>
                <a:gd name="T4" fmla="*/ 0 w 5"/>
                <a:gd name="T5" fmla="*/ 3 h 38"/>
                <a:gd name="T6" fmla="*/ 0 w 5"/>
                <a:gd name="T7" fmla="*/ 35 h 38"/>
                <a:gd name="T8" fmla="*/ 5 w 5"/>
                <a:gd name="T9" fmla="*/ 35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8">
                  <a:moveTo>
                    <a:pt x="5" y="35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8"/>
                    <a:pt x="5" y="38"/>
                    <a:pt x="5" y="3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71" name="Freeform 113"/>
            <p:cNvSpPr/>
            <p:nvPr/>
          </p:nvSpPr>
          <p:spPr bwMode="auto">
            <a:xfrm>
              <a:off x="7444" y="1851"/>
              <a:ext cx="32" cy="107"/>
            </a:xfrm>
            <a:custGeom>
              <a:avLst/>
              <a:gdLst>
                <a:gd name="T0" fmla="*/ 1 w 9"/>
                <a:gd name="T1" fmla="*/ 33 h 36"/>
                <a:gd name="T2" fmla="*/ 6 w 9"/>
                <a:gd name="T3" fmla="*/ 33 h 36"/>
                <a:gd name="T4" fmla="*/ 8 w 9"/>
                <a:gd name="T5" fmla="*/ 4 h 36"/>
                <a:gd name="T6" fmla="*/ 3 w 9"/>
                <a:gd name="T7" fmla="*/ 2 h 36"/>
                <a:gd name="T8" fmla="*/ 1 w 9"/>
                <a:gd name="T9" fmla="*/ 3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" h="36">
                  <a:moveTo>
                    <a:pt x="1" y="33"/>
                  </a:moveTo>
                  <a:cubicBezTo>
                    <a:pt x="1" y="36"/>
                    <a:pt x="6" y="36"/>
                    <a:pt x="6" y="33"/>
                  </a:cubicBezTo>
                  <a:cubicBezTo>
                    <a:pt x="6" y="23"/>
                    <a:pt x="5" y="13"/>
                    <a:pt x="8" y="4"/>
                  </a:cubicBezTo>
                  <a:cubicBezTo>
                    <a:pt x="9" y="1"/>
                    <a:pt x="4" y="0"/>
                    <a:pt x="3" y="2"/>
                  </a:cubicBezTo>
                  <a:cubicBezTo>
                    <a:pt x="0" y="12"/>
                    <a:pt x="1" y="23"/>
                    <a:pt x="1" y="3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72" name="Freeform 114"/>
            <p:cNvSpPr/>
            <p:nvPr/>
          </p:nvSpPr>
          <p:spPr bwMode="auto">
            <a:xfrm>
              <a:off x="7441" y="1753"/>
              <a:ext cx="28" cy="80"/>
            </a:xfrm>
            <a:custGeom>
              <a:avLst/>
              <a:gdLst>
                <a:gd name="T0" fmla="*/ 3 w 8"/>
                <a:gd name="T1" fmla="*/ 5 h 27"/>
                <a:gd name="T2" fmla="*/ 3 w 8"/>
                <a:gd name="T3" fmla="*/ 24 h 27"/>
                <a:gd name="T4" fmla="*/ 8 w 8"/>
                <a:gd name="T5" fmla="*/ 24 h 27"/>
                <a:gd name="T6" fmla="*/ 8 w 8"/>
                <a:gd name="T7" fmla="*/ 9 h 27"/>
                <a:gd name="T8" fmla="*/ 4 w 8"/>
                <a:gd name="T9" fmla="*/ 0 h 27"/>
                <a:gd name="T10" fmla="*/ 3 w 8"/>
                <a:gd name="T11" fmla="*/ 5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27">
                  <a:moveTo>
                    <a:pt x="3" y="5"/>
                  </a:moveTo>
                  <a:cubicBezTo>
                    <a:pt x="4" y="5"/>
                    <a:pt x="3" y="22"/>
                    <a:pt x="3" y="24"/>
                  </a:cubicBezTo>
                  <a:cubicBezTo>
                    <a:pt x="3" y="27"/>
                    <a:pt x="8" y="27"/>
                    <a:pt x="8" y="24"/>
                  </a:cubicBezTo>
                  <a:cubicBezTo>
                    <a:pt x="8" y="19"/>
                    <a:pt x="8" y="14"/>
                    <a:pt x="8" y="9"/>
                  </a:cubicBezTo>
                  <a:cubicBezTo>
                    <a:pt x="8" y="6"/>
                    <a:pt x="7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73" name="Freeform 115"/>
            <p:cNvSpPr/>
            <p:nvPr/>
          </p:nvSpPr>
          <p:spPr bwMode="auto">
            <a:xfrm>
              <a:off x="7441" y="1622"/>
              <a:ext cx="28" cy="92"/>
            </a:xfrm>
            <a:custGeom>
              <a:avLst/>
              <a:gdLst>
                <a:gd name="T0" fmla="*/ 6 w 8"/>
                <a:gd name="T1" fmla="*/ 28 h 31"/>
                <a:gd name="T2" fmla="*/ 7 w 8"/>
                <a:gd name="T3" fmla="*/ 3 h 31"/>
                <a:gd name="T4" fmla="*/ 2 w 8"/>
                <a:gd name="T5" fmla="*/ 3 h 31"/>
                <a:gd name="T6" fmla="*/ 1 w 8"/>
                <a:gd name="T7" fmla="*/ 27 h 31"/>
                <a:gd name="T8" fmla="*/ 6 w 8"/>
                <a:gd name="T9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1">
                  <a:moveTo>
                    <a:pt x="6" y="28"/>
                  </a:moveTo>
                  <a:cubicBezTo>
                    <a:pt x="8" y="20"/>
                    <a:pt x="7" y="11"/>
                    <a:pt x="7" y="3"/>
                  </a:cubicBezTo>
                  <a:cubicBezTo>
                    <a:pt x="7" y="0"/>
                    <a:pt x="2" y="0"/>
                    <a:pt x="2" y="3"/>
                  </a:cubicBezTo>
                  <a:cubicBezTo>
                    <a:pt x="2" y="11"/>
                    <a:pt x="4" y="19"/>
                    <a:pt x="1" y="27"/>
                  </a:cubicBezTo>
                  <a:cubicBezTo>
                    <a:pt x="0" y="30"/>
                    <a:pt x="5" y="31"/>
                    <a:pt x="6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74" name="Freeform 116"/>
            <p:cNvSpPr/>
            <p:nvPr/>
          </p:nvSpPr>
          <p:spPr bwMode="auto">
            <a:xfrm>
              <a:off x="7444" y="1486"/>
              <a:ext cx="25" cy="104"/>
            </a:xfrm>
            <a:custGeom>
              <a:avLst/>
              <a:gdLst>
                <a:gd name="T0" fmla="*/ 0 w 7"/>
                <a:gd name="T1" fmla="*/ 32 h 35"/>
                <a:gd name="T2" fmla="*/ 5 w 7"/>
                <a:gd name="T3" fmla="*/ 32 h 35"/>
                <a:gd name="T4" fmla="*/ 6 w 7"/>
                <a:gd name="T5" fmla="*/ 3 h 35"/>
                <a:gd name="T6" fmla="*/ 1 w 7"/>
                <a:gd name="T7" fmla="*/ 3 h 35"/>
                <a:gd name="T8" fmla="*/ 0 w 7"/>
                <a:gd name="T9" fmla="*/ 3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5">
                  <a:moveTo>
                    <a:pt x="0" y="32"/>
                  </a:moveTo>
                  <a:cubicBezTo>
                    <a:pt x="0" y="35"/>
                    <a:pt x="5" y="35"/>
                    <a:pt x="5" y="32"/>
                  </a:cubicBezTo>
                  <a:cubicBezTo>
                    <a:pt x="5" y="22"/>
                    <a:pt x="7" y="13"/>
                    <a:pt x="6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2" y="13"/>
                    <a:pt x="0" y="22"/>
                    <a:pt x="0" y="3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75" name="Freeform 117"/>
            <p:cNvSpPr/>
            <p:nvPr/>
          </p:nvSpPr>
          <p:spPr bwMode="auto">
            <a:xfrm>
              <a:off x="7444" y="1361"/>
              <a:ext cx="29" cy="104"/>
            </a:xfrm>
            <a:custGeom>
              <a:avLst/>
              <a:gdLst>
                <a:gd name="T0" fmla="*/ 0 w 8"/>
                <a:gd name="T1" fmla="*/ 32 h 35"/>
                <a:gd name="T2" fmla="*/ 5 w 8"/>
                <a:gd name="T3" fmla="*/ 32 h 35"/>
                <a:gd name="T4" fmla="*/ 6 w 8"/>
                <a:gd name="T5" fmla="*/ 3 h 35"/>
                <a:gd name="T6" fmla="*/ 1 w 8"/>
                <a:gd name="T7" fmla="*/ 4 h 35"/>
                <a:gd name="T8" fmla="*/ 0 w 8"/>
                <a:gd name="T9" fmla="*/ 3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5">
                  <a:moveTo>
                    <a:pt x="0" y="32"/>
                  </a:moveTo>
                  <a:cubicBezTo>
                    <a:pt x="0" y="35"/>
                    <a:pt x="5" y="35"/>
                    <a:pt x="5" y="32"/>
                  </a:cubicBezTo>
                  <a:cubicBezTo>
                    <a:pt x="5" y="23"/>
                    <a:pt x="8" y="12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ubicBezTo>
                    <a:pt x="4" y="13"/>
                    <a:pt x="0" y="23"/>
                    <a:pt x="0" y="3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76" name="Freeform 118"/>
            <p:cNvSpPr/>
            <p:nvPr/>
          </p:nvSpPr>
          <p:spPr bwMode="auto">
            <a:xfrm>
              <a:off x="7451" y="1213"/>
              <a:ext cx="25" cy="98"/>
            </a:xfrm>
            <a:custGeom>
              <a:avLst/>
              <a:gdLst>
                <a:gd name="T0" fmla="*/ 1 w 7"/>
                <a:gd name="T1" fmla="*/ 9 h 33"/>
                <a:gd name="T2" fmla="*/ 2 w 7"/>
                <a:gd name="T3" fmla="*/ 30 h 33"/>
                <a:gd name="T4" fmla="*/ 7 w 7"/>
                <a:gd name="T5" fmla="*/ 30 h 33"/>
                <a:gd name="T6" fmla="*/ 6 w 7"/>
                <a:gd name="T7" fmla="*/ 3 h 33"/>
                <a:gd name="T8" fmla="*/ 2 w 7"/>
                <a:gd name="T9" fmla="*/ 2 h 33"/>
                <a:gd name="T10" fmla="*/ 0 w 7"/>
                <a:gd name="T11" fmla="*/ 7 h 33"/>
                <a:gd name="T12" fmla="*/ 1 w 7"/>
                <a:gd name="T13" fmla="*/ 9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3">
                  <a:moveTo>
                    <a:pt x="1" y="9"/>
                  </a:moveTo>
                  <a:cubicBezTo>
                    <a:pt x="1" y="16"/>
                    <a:pt x="1" y="23"/>
                    <a:pt x="2" y="30"/>
                  </a:cubicBezTo>
                  <a:cubicBezTo>
                    <a:pt x="3" y="33"/>
                    <a:pt x="7" y="33"/>
                    <a:pt x="7" y="30"/>
                  </a:cubicBezTo>
                  <a:cubicBezTo>
                    <a:pt x="6" y="21"/>
                    <a:pt x="6" y="12"/>
                    <a:pt x="6" y="3"/>
                  </a:cubicBezTo>
                  <a:cubicBezTo>
                    <a:pt x="6" y="1"/>
                    <a:pt x="3" y="0"/>
                    <a:pt x="2" y="2"/>
                  </a:cubicBezTo>
                  <a:cubicBezTo>
                    <a:pt x="0" y="3"/>
                    <a:pt x="0" y="5"/>
                    <a:pt x="0" y="7"/>
                  </a:cubicBezTo>
                  <a:cubicBezTo>
                    <a:pt x="0" y="8"/>
                    <a:pt x="1" y="9"/>
                    <a:pt x="1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77" name="Freeform 119"/>
            <p:cNvSpPr/>
            <p:nvPr/>
          </p:nvSpPr>
          <p:spPr bwMode="auto">
            <a:xfrm>
              <a:off x="7448" y="1068"/>
              <a:ext cx="25" cy="94"/>
            </a:xfrm>
            <a:custGeom>
              <a:avLst/>
              <a:gdLst>
                <a:gd name="T0" fmla="*/ 5 w 7"/>
                <a:gd name="T1" fmla="*/ 29 h 32"/>
                <a:gd name="T2" fmla="*/ 6 w 7"/>
                <a:gd name="T3" fmla="*/ 14 h 32"/>
                <a:gd name="T4" fmla="*/ 6 w 7"/>
                <a:gd name="T5" fmla="*/ 7 h 32"/>
                <a:gd name="T6" fmla="*/ 7 w 7"/>
                <a:gd name="T7" fmla="*/ 4 h 32"/>
                <a:gd name="T8" fmla="*/ 7 w 7"/>
                <a:gd name="T9" fmla="*/ 3 h 32"/>
                <a:gd name="T10" fmla="*/ 7 w 7"/>
                <a:gd name="T11" fmla="*/ 3 h 32"/>
                <a:gd name="T12" fmla="*/ 3 w 7"/>
                <a:gd name="T13" fmla="*/ 2 h 32"/>
                <a:gd name="T14" fmla="*/ 1 w 7"/>
                <a:gd name="T15" fmla="*/ 11 h 32"/>
                <a:gd name="T16" fmla="*/ 0 w 7"/>
                <a:gd name="T17" fmla="*/ 29 h 32"/>
                <a:gd name="T18" fmla="*/ 5 w 7"/>
                <a:gd name="T19" fmla="*/ 29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" h="32">
                  <a:moveTo>
                    <a:pt x="5" y="29"/>
                  </a:moveTo>
                  <a:cubicBezTo>
                    <a:pt x="5" y="24"/>
                    <a:pt x="5" y="19"/>
                    <a:pt x="6" y="14"/>
                  </a:cubicBezTo>
                  <a:cubicBezTo>
                    <a:pt x="6" y="12"/>
                    <a:pt x="6" y="10"/>
                    <a:pt x="6" y="7"/>
                  </a:cubicBezTo>
                  <a:cubicBezTo>
                    <a:pt x="6" y="6"/>
                    <a:pt x="7" y="5"/>
                    <a:pt x="7" y="4"/>
                  </a:cubicBezTo>
                  <a:cubicBezTo>
                    <a:pt x="7" y="4"/>
                    <a:pt x="7" y="4"/>
                    <a:pt x="7" y="3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6" y="1"/>
                    <a:pt x="4" y="0"/>
                    <a:pt x="3" y="2"/>
                  </a:cubicBezTo>
                  <a:cubicBezTo>
                    <a:pt x="1" y="4"/>
                    <a:pt x="2" y="8"/>
                    <a:pt x="1" y="11"/>
                  </a:cubicBezTo>
                  <a:cubicBezTo>
                    <a:pt x="1" y="17"/>
                    <a:pt x="0" y="23"/>
                    <a:pt x="0" y="29"/>
                  </a:cubicBezTo>
                  <a:cubicBezTo>
                    <a:pt x="0" y="32"/>
                    <a:pt x="5" y="32"/>
                    <a:pt x="5" y="2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78" name="Freeform 120"/>
            <p:cNvSpPr/>
            <p:nvPr/>
          </p:nvSpPr>
          <p:spPr bwMode="auto">
            <a:xfrm>
              <a:off x="7441" y="934"/>
              <a:ext cx="28" cy="104"/>
            </a:xfrm>
            <a:custGeom>
              <a:avLst/>
              <a:gdLst>
                <a:gd name="T0" fmla="*/ 1 w 8"/>
                <a:gd name="T1" fmla="*/ 9 h 35"/>
                <a:gd name="T2" fmla="*/ 3 w 8"/>
                <a:gd name="T3" fmla="*/ 32 h 35"/>
                <a:gd name="T4" fmla="*/ 8 w 8"/>
                <a:gd name="T5" fmla="*/ 32 h 35"/>
                <a:gd name="T6" fmla="*/ 6 w 8"/>
                <a:gd name="T7" fmla="*/ 17 h 35"/>
                <a:gd name="T8" fmla="*/ 5 w 8"/>
                <a:gd name="T9" fmla="*/ 9 h 35"/>
                <a:gd name="T10" fmla="*/ 5 w 8"/>
                <a:gd name="T11" fmla="*/ 6 h 35"/>
                <a:gd name="T12" fmla="*/ 5 w 8"/>
                <a:gd name="T13" fmla="*/ 5 h 35"/>
                <a:gd name="T14" fmla="*/ 5 w 8"/>
                <a:gd name="T15" fmla="*/ 3 h 35"/>
                <a:gd name="T16" fmla="*/ 1 w 8"/>
                <a:gd name="T17" fmla="*/ 2 h 35"/>
                <a:gd name="T18" fmla="*/ 1 w 8"/>
                <a:gd name="T19" fmla="*/ 9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" h="35">
                  <a:moveTo>
                    <a:pt x="1" y="9"/>
                  </a:moveTo>
                  <a:cubicBezTo>
                    <a:pt x="1" y="16"/>
                    <a:pt x="3" y="24"/>
                    <a:pt x="3" y="32"/>
                  </a:cubicBezTo>
                  <a:cubicBezTo>
                    <a:pt x="3" y="35"/>
                    <a:pt x="8" y="35"/>
                    <a:pt x="8" y="32"/>
                  </a:cubicBezTo>
                  <a:cubicBezTo>
                    <a:pt x="8" y="27"/>
                    <a:pt x="7" y="22"/>
                    <a:pt x="6" y="17"/>
                  </a:cubicBezTo>
                  <a:cubicBezTo>
                    <a:pt x="6" y="14"/>
                    <a:pt x="6" y="12"/>
                    <a:pt x="5" y="9"/>
                  </a:cubicBezTo>
                  <a:cubicBezTo>
                    <a:pt x="5" y="8"/>
                    <a:pt x="5" y="7"/>
                    <a:pt x="5" y="6"/>
                  </a:cubicBezTo>
                  <a:cubicBezTo>
                    <a:pt x="5" y="6"/>
                    <a:pt x="5" y="6"/>
                    <a:pt x="5" y="5"/>
                  </a:cubicBezTo>
                  <a:cubicBezTo>
                    <a:pt x="5" y="5"/>
                    <a:pt x="6" y="4"/>
                    <a:pt x="5" y="3"/>
                  </a:cubicBezTo>
                  <a:cubicBezTo>
                    <a:pt x="5" y="1"/>
                    <a:pt x="2" y="0"/>
                    <a:pt x="1" y="2"/>
                  </a:cubicBezTo>
                  <a:cubicBezTo>
                    <a:pt x="0" y="4"/>
                    <a:pt x="1" y="7"/>
                    <a:pt x="1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79" name="Freeform 121"/>
            <p:cNvSpPr/>
            <p:nvPr/>
          </p:nvSpPr>
          <p:spPr bwMode="auto">
            <a:xfrm>
              <a:off x="7441" y="792"/>
              <a:ext cx="25" cy="109"/>
            </a:xfrm>
            <a:custGeom>
              <a:avLst/>
              <a:gdLst>
                <a:gd name="T0" fmla="*/ 1 w 7"/>
                <a:gd name="T1" fmla="*/ 6 h 37"/>
                <a:gd name="T2" fmla="*/ 2 w 7"/>
                <a:gd name="T3" fmla="*/ 7 h 37"/>
                <a:gd name="T4" fmla="*/ 1 w 7"/>
                <a:gd name="T5" fmla="*/ 16 h 37"/>
                <a:gd name="T6" fmla="*/ 0 w 7"/>
                <a:gd name="T7" fmla="*/ 33 h 37"/>
                <a:gd name="T8" fmla="*/ 4 w 7"/>
                <a:gd name="T9" fmla="*/ 34 h 37"/>
                <a:gd name="T10" fmla="*/ 6 w 7"/>
                <a:gd name="T11" fmla="*/ 16 h 37"/>
                <a:gd name="T12" fmla="*/ 4 w 7"/>
                <a:gd name="T13" fmla="*/ 1 h 37"/>
                <a:gd name="T14" fmla="*/ 0 w 7"/>
                <a:gd name="T15" fmla="*/ 3 h 37"/>
                <a:gd name="T16" fmla="*/ 1 w 7"/>
                <a:gd name="T17" fmla="*/ 6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37">
                  <a:moveTo>
                    <a:pt x="1" y="6"/>
                  </a:moveTo>
                  <a:cubicBezTo>
                    <a:pt x="1" y="7"/>
                    <a:pt x="1" y="7"/>
                    <a:pt x="2" y="7"/>
                  </a:cubicBezTo>
                  <a:cubicBezTo>
                    <a:pt x="2" y="10"/>
                    <a:pt x="1" y="15"/>
                    <a:pt x="1" y="16"/>
                  </a:cubicBezTo>
                  <a:cubicBezTo>
                    <a:pt x="1" y="22"/>
                    <a:pt x="1" y="27"/>
                    <a:pt x="0" y="33"/>
                  </a:cubicBezTo>
                  <a:cubicBezTo>
                    <a:pt x="0" y="35"/>
                    <a:pt x="4" y="37"/>
                    <a:pt x="4" y="34"/>
                  </a:cubicBezTo>
                  <a:cubicBezTo>
                    <a:pt x="6" y="28"/>
                    <a:pt x="6" y="22"/>
                    <a:pt x="6" y="16"/>
                  </a:cubicBezTo>
                  <a:cubicBezTo>
                    <a:pt x="6" y="12"/>
                    <a:pt x="7" y="4"/>
                    <a:pt x="4" y="1"/>
                  </a:cubicBezTo>
                  <a:cubicBezTo>
                    <a:pt x="2" y="0"/>
                    <a:pt x="0" y="1"/>
                    <a:pt x="0" y="3"/>
                  </a:cubicBezTo>
                  <a:cubicBezTo>
                    <a:pt x="1" y="4"/>
                    <a:pt x="1" y="5"/>
                    <a:pt x="1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80" name="Freeform 122"/>
            <p:cNvSpPr/>
            <p:nvPr/>
          </p:nvSpPr>
          <p:spPr bwMode="auto">
            <a:xfrm>
              <a:off x="7444" y="646"/>
              <a:ext cx="22" cy="89"/>
            </a:xfrm>
            <a:custGeom>
              <a:avLst/>
              <a:gdLst>
                <a:gd name="T0" fmla="*/ 0 w 6"/>
                <a:gd name="T1" fmla="*/ 4 h 30"/>
                <a:gd name="T2" fmla="*/ 1 w 6"/>
                <a:gd name="T3" fmla="*/ 27 h 30"/>
                <a:gd name="T4" fmla="*/ 6 w 6"/>
                <a:gd name="T5" fmla="*/ 27 h 30"/>
                <a:gd name="T6" fmla="*/ 5 w 6"/>
                <a:gd name="T7" fmla="*/ 3 h 30"/>
                <a:gd name="T8" fmla="*/ 0 w 6"/>
                <a:gd name="T9" fmla="*/ 4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0">
                  <a:moveTo>
                    <a:pt x="0" y="4"/>
                  </a:moveTo>
                  <a:cubicBezTo>
                    <a:pt x="2" y="11"/>
                    <a:pt x="1" y="20"/>
                    <a:pt x="1" y="27"/>
                  </a:cubicBezTo>
                  <a:cubicBezTo>
                    <a:pt x="1" y="30"/>
                    <a:pt x="6" y="30"/>
                    <a:pt x="6" y="27"/>
                  </a:cubicBezTo>
                  <a:cubicBezTo>
                    <a:pt x="6" y="19"/>
                    <a:pt x="6" y="11"/>
                    <a:pt x="5" y="3"/>
                  </a:cubicBezTo>
                  <a:cubicBezTo>
                    <a:pt x="4" y="0"/>
                    <a:pt x="0" y="1"/>
                    <a:pt x="0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81" name="Freeform 123"/>
            <p:cNvSpPr/>
            <p:nvPr/>
          </p:nvSpPr>
          <p:spPr bwMode="auto">
            <a:xfrm>
              <a:off x="7444" y="513"/>
              <a:ext cx="22" cy="92"/>
            </a:xfrm>
            <a:custGeom>
              <a:avLst/>
              <a:gdLst>
                <a:gd name="T0" fmla="*/ 5 w 6"/>
                <a:gd name="T1" fmla="*/ 28 h 31"/>
                <a:gd name="T2" fmla="*/ 6 w 6"/>
                <a:gd name="T3" fmla="*/ 3 h 31"/>
                <a:gd name="T4" fmla="*/ 1 w 6"/>
                <a:gd name="T5" fmla="*/ 3 h 31"/>
                <a:gd name="T6" fmla="*/ 0 w 6"/>
                <a:gd name="T7" fmla="*/ 28 h 31"/>
                <a:gd name="T8" fmla="*/ 5 w 6"/>
                <a:gd name="T9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1">
                  <a:moveTo>
                    <a:pt x="5" y="28"/>
                  </a:moveTo>
                  <a:cubicBezTo>
                    <a:pt x="6" y="20"/>
                    <a:pt x="6" y="11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11"/>
                    <a:pt x="1" y="20"/>
                    <a:pt x="0" y="28"/>
                  </a:cubicBezTo>
                  <a:cubicBezTo>
                    <a:pt x="0" y="31"/>
                    <a:pt x="4" y="31"/>
                    <a:pt x="5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82" name="Freeform 124"/>
            <p:cNvSpPr/>
            <p:nvPr/>
          </p:nvSpPr>
          <p:spPr bwMode="auto">
            <a:xfrm>
              <a:off x="7444" y="388"/>
              <a:ext cx="29" cy="95"/>
            </a:xfrm>
            <a:custGeom>
              <a:avLst/>
              <a:gdLst>
                <a:gd name="T0" fmla="*/ 1 w 8"/>
                <a:gd name="T1" fmla="*/ 4 h 32"/>
                <a:gd name="T2" fmla="*/ 2 w 8"/>
                <a:gd name="T3" fmla="*/ 29 h 32"/>
                <a:gd name="T4" fmla="*/ 7 w 8"/>
                <a:gd name="T5" fmla="*/ 29 h 32"/>
                <a:gd name="T6" fmla="*/ 6 w 8"/>
                <a:gd name="T7" fmla="*/ 3 h 32"/>
                <a:gd name="T8" fmla="*/ 1 w 8"/>
                <a:gd name="T9" fmla="*/ 4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2">
                  <a:moveTo>
                    <a:pt x="1" y="4"/>
                  </a:moveTo>
                  <a:cubicBezTo>
                    <a:pt x="3" y="12"/>
                    <a:pt x="2" y="21"/>
                    <a:pt x="2" y="29"/>
                  </a:cubicBezTo>
                  <a:cubicBezTo>
                    <a:pt x="2" y="32"/>
                    <a:pt x="7" y="32"/>
                    <a:pt x="7" y="29"/>
                  </a:cubicBezTo>
                  <a:cubicBezTo>
                    <a:pt x="7" y="21"/>
                    <a:pt x="8" y="11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83" name="Freeform 125"/>
            <p:cNvSpPr/>
            <p:nvPr/>
          </p:nvSpPr>
          <p:spPr bwMode="auto">
            <a:xfrm>
              <a:off x="7441" y="305"/>
              <a:ext cx="25" cy="56"/>
            </a:xfrm>
            <a:custGeom>
              <a:avLst/>
              <a:gdLst>
                <a:gd name="T0" fmla="*/ 1 w 7"/>
                <a:gd name="T1" fmla="*/ 4 h 19"/>
                <a:gd name="T2" fmla="*/ 2 w 7"/>
                <a:gd name="T3" fmla="*/ 16 h 19"/>
                <a:gd name="T4" fmla="*/ 7 w 7"/>
                <a:gd name="T5" fmla="*/ 16 h 19"/>
                <a:gd name="T6" fmla="*/ 6 w 7"/>
                <a:gd name="T7" fmla="*/ 3 h 19"/>
                <a:gd name="T8" fmla="*/ 1 w 7"/>
                <a:gd name="T9" fmla="*/ 4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19">
                  <a:moveTo>
                    <a:pt x="1" y="4"/>
                  </a:moveTo>
                  <a:cubicBezTo>
                    <a:pt x="2" y="8"/>
                    <a:pt x="2" y="12"/>
                    <a:pt x="2" y="16"/>
                  </a:cubicBezTo>
                  <a:cubicBezTo>
                    <a:pt x="2" y="19"/>
                    <a:pt x="7" y="19"/>
                    <a:pt x="7" y="16"/>
                  </a:cubicBezTo>
                  <a:cubicBezTo>
                    <a:pt x="7" y="11"/>
                    <a:pt x="7" y="7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84" name="Freeform 126"/>
            <p:cNvSpPr/>
            <p:nvPr/>
          </p:nvSpPr>
          <p:spPr bwMode="auto">
            <a:xfrm>
              <a:off x="7441" y="213"/>
              <a:ext cx="28" cy="65"/>
            </a:xfrm>
            <a:custGeom>
              <a:avLst/>
              <a:gdLst>
                <a:gd name="T0" fmla="*/ 1 w 8"/>
                <a:gd name="T1" fmla="*/ 4 h 22"/>
                <a:gd name="T2" fmla="*/ 2 w 8"/>
                <a:gd name="T3" fmla="*/ 18 h 22"/>
                <a:gd name="T4" fmla="*/ 7 w 8"/>
                <a:gd name="T5" fmla="*/ 19 h 22"/>
                <a:gd name="T6" fmla="*/ 6 w 8"/>
                <a:gd name="T7" fmla="*/ 3 h 22"/>
                <a:gd name="T8" fmla="*/ 1 w 8"/>
                <a:gd name="T9" fmla="*/ 4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2">
                  <a:moveTo>
                    <a:pt x="1" y="4"/>
                  </a:moveTo>
                  <a:cubicBezTo>
                    <a:pt x="2" y="8"/>
                    <a:pt x="3" y="14"/>
                    <a:pt x="2" y="18"/>
                  </a:cubicBezTo>
                  <a:cubicBezTo>
                    <a:pt x="1" y="21"/>
                    <a:pt x="6" y="22"/>
                    <a:pt x="7" y="19"/>
                  </a:cubicBezTo>
                  <a:cubicBezTo>
                    <a:pt x="8" y="14"/>
                    <a:pt x="7" y="8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85" name="Freeform 127"/>
            <p:cNvSpPr/>
            <p:nvPr/>
          </p:nvSpPr>
          <p:spPr bwMode="auto">
            <a:xfrm>
              <a:off x="7331" y="198"/>
              <a:ext cx="92" cy="27"/>
            </a:xfrm>
            <a:custGeom>
              <a:avLst/>
              <a:gdLst>
                <a:gd name="T0" fmla="*/ 3 w 26"/>
                <a:gd name="T1" fmla="*/ 5 h 9"/>
                <a:gd name="T2" fmla="*/ 12 w 26"/>
                <a:gd name="T3" fmla="*/ 5 h 9"/>
                <a:gd name="T4" fmla="*/ 21 w 26"/>
                <a:gd name="T5" fmla="*/ 7 h 9"/>
                <a:gd name="T6" fmla="*/ 25 w 26"/>
                <a:gd name="T7" fmla="*/ 4 h 9"/>
                <a:gd name="T8" fmla="*/ 18 w 26"/>
                <a:gd name="T9" fmla="*/ 1 h 9"/>
                <a:gd name="T10" fmla="*/ 4 w 26"/>
                <a:gd name="T11" fmla="*/ 0 h 9"/>
                <a:gd name="T12" fmla="*/ 3 w 26"/>
                <a:gd name="T13" fmla="*/ 5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9">
                  <a:moveTo>
                    <a:pt x="3" y="5"/>
                  </a:moveTo>
                  <a:cubicBezTo>
                    <a:pt x="6" y="5"/>
                    <a:pt x="9" y="5"/>
                    <a:pt x="12" y="5"/>
                  </a:cubicBezTo>
                  <a:cubicBezTo>
                    <a:pt x="14" y="5"/>
                    <a:pt x="20" y="5"/>
                    <a:pt x="21" y="7"/>
                  </a:cubicBezTo>
                  <a:cubicBezTo>
                    <a:pt x="22" y="9"/>
                    <a:pt x="26" y="7"/>
                    <a:pt x="25" y="4"/>
                  </a:cubicBezTo>
                  <a:cubicBezTo>
                    <a:pt x="23" y="2"/>
                    <a:pt x="20" y="1"/>
                    <a:pt x="18" y="1"/>
                  </a:cubicBezTo>
                  <a:cubicBezTo>
                    <a:pt x="13" y="1"/>
                    <a:pt x="9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86" name="Freeform 128"/>
            <p:cNvSpPr/>
            <p:nvPr/>
          </p:nvSpPr>
          <p:spPr bwMode="auto">
            <a:xfrm>
              <a:off x="7201" y="192"/>
              <a:ext cx="85" cy="24"/>
            </a:xfrm>
            <a:custGeom>
              <a:avLst/>
              <a:gdLst>
                <a:gd name="T0" fmla="*/ 3 w 24"/>
                <a:gd name="T1" fmla="*/ 8 h 8"/>
                <a:gd name="T2" fmla="*/ 21 w 24"/>
                <a:gd name="T3" fmla="*/ 5 h 8"/>
                <a:gd name="T4" fmla="*/ 20 w 24"/>
                <a:gd name="T5" fmla="*/ 1 h 8"/>
                <a:gd name="T6" fmla="*/ 3 w 24"/>
                <a:gd name="T7" fmla="*/ 3 h 8"/>
                <a:gd name="T8" fmla="*/ 3 w 24"/>
                <a:gd name="T9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8">
                  <a:moveTo>
                    <a:pt x="3" y="8"/>
                  </a:moveTo>
                  <a:cubicBezTo>
                    <a:pt x="9" y="8"/>
                    <a:pt x="15" y="8"/>
                    <a:pt x="21" y="5"/>
                  </a:cubicBezTo>
                  <a:cubicBezTo>
                    <a:pt x="24" y="4"/>
                    <a:pt x="23" y="0"/>
                    <a:pt x="20" y="1"/>
                  </a:cubicBezTo>
                  <a:cubicBezTo>
                    <a:pt x="15" y="3"/>
                    <a:pt x="9" y="3"/>
                    <a:pt x="3" y="3"/>
                  </a:cubicBezTo>
                  <a:cubicBezTo>
                    <a:pt x="0" y="3"/>
                    <a:pt x="0" y="8"/>
                    <a:pt x="3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87" name="Freeform 129"/>
            <p:cNvSpPr/>
            <p:nvPr/>
          </p:nvSpPr>
          <p:spPr bwMode="auto">
            <a:xfrm>
              <a:off x="7063" y="204"/>
              <a:ext cx="99" cy="24"/>
            </a:xfrm>
            <a:custGeom>
              <a:avLst/>
              <a:gdLst>
                <a:gd name="T0" fmla="*/ 4 w 28"/>
                <a:gd name="T1" fmla="*/ 7 h 8"/>
                <a:gd name="T2" fmla="*/ 24 w 28"/>
                <a:gd name="T3" fmla="*/ 6 h 8"/>
                <a:gd name="T4" fmla="*/ 26 w 28"/>
                <a:gd name="T5" fmla="*/ 1 h 8"/>
                <a:gd name="T6" fmla="*/ 3 w 28"/>
                <a:gd name="T7" fmla="*/ 2 h 8"/>
                <a:gd name="T8" fmla="*/ 4 w 28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4" y="7"/>
                  </a:moveTo>
                  <a:cubicBezTo>
                    <a:pt x="11" y="4"/>
                    <a:pt x="18" y="5"/>
                    <a:pt x="24" y="6"/>
                  </a:cubicBezTo>
                  <a:cubicBezTo>
                    <a:pt x="27" y="6"/>
                    <a:pt x="28" y="2"/>
                    <a:pt x="26" y="1"/>
                  </a:cubicBezTo>
                  <a:cubicBezTo>
                    <a:pt x="18" y="0"/>
                    <a:pt x="10" y="0"/>
                    <a:pt x="3" y="2"/>
                  </a:cubicBezTo>
                  <a:cubicBezTo>
                    <a:pt x="0" y="3"/>
                    <a:pt x="2" y="8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88" name="Freeform 130"/>
            <p:cNvSpPr/>
            <p:nvPr/>
          </p:nvSpPr>
          <p:spPr bwMode="auto">
            <a:xfrm>
              <a:off x="6947" y="195"/>
              <a:ext cx="81" cy="27"/>
            </a:xfrm>
            <a:custGeom>
              <a:avLst/>
              <a:gdLst>
                <a:gd name="T0" fmla="*/ 3 w 23"/>
                <a:gd name="T1" fmla="*/ 9 h 9"/>
                <a:gd name="T2" fmla="*/ 20 w 23"/>
                <a:gd name="T3" fmla="*/ 5 h 9"/>
                <a:gd name="T4" fmla="*/ 18 w 23"/>
                <a:gd name="T5" fmla="*/ 1 h 9"/>
                <a:gd name="T6" fmla="*/ 3 w 23"/>
                <a:gd name="T7" fmla="*/ 4 h 9"/>
                <a:gd name="T8" fmla="*/ 3 w 23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9">
                  <a:moveTo>
                    <a:pt x="3" y="9"/>
                  </a:moveTo>
                  <a:cubicBezTo>
                    <a:pt x="9" y="9"/>
                    <a:pt x="15" y="8"/>
                    <a:pt x="20" y="5"/>
                  </a:cubicBezTo>
                  <a:cubicBezTo>
                    <a:pt x="23" y="4"/>
                    <a:pt x="20" y="0"/>
                    <a:pt x="18" y="1"/>
                  </a:cubicBezTo>
                  <a:cubicBezTo>
                    <a:pt x="13" y="3"/>
                    <a:pt x="8" y="4"/>
                    <a:pt x="3" y="4"/>
                  </a:cubicBezTo>
                  <a:cubicBezTo>
                    <a:pt x="0" y="4"/>
                    <a:pt x="0" y="9"/>
                    <a:pt x="3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89" name="Freeform 131"/>
            <p:cNvSpPr/>
            <p:nvPr/>
          </p:nvSpPr>
          <p:spPr bwMode="auto">
            <a:xfrm>
              <a:off x="6820" y="195"/>
              <a:ext cx="92" cy="27"/>
            </a:xfrm>
            <a:custGeom>
              <a:avLst/>
              <a:gdLst>
                <a:gd name="T0" fmla="*/ 4 w 26"/>
                <a:gd name="T1" fmla="*/ 7 h 9"/>
                <a:gd name="T2" fmla="*/ 22 w 26"/>
                <a:gd name="T3" fmla="*/ 8 h 9"/>
                <a:gd name="T4" fmla="*/ 23 w 26"/>
                <a:gd name="T5" fmla="*/ 3 h 9"/>
                <a:gd name="T6" fmla="*/ 3 w 26"/>
                <a:gd name="T7" fmla="*/ 2 h 9"/>
                <a:gd name="T8" fmla="*/ 4 w 26"/>
                <a:gd name="T9" fmla="*/ 7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9">
                  <a:moveTo>
                    <a:pt x="4" y="7"/>
                  </a:moveTo>
                  <a:cubicBezTo>
                    <a:pt x="10" y="4"/>
                    <a:pt x="16" y="6"/>
                    <a:pt x="22" y="8"/>
                  </a:cubicBezTo>
                  <a:cubicBezTo>
                    <a:pt x="24" y="9"/>
                    <a:pt x="26" y="4"/>
                    <a:pt x="23" y="3"/>
                  </a:cubicBezTo>
                  <a:cubicBezTo>
                    <a:pt x="16" y="1"/>
                    <a:pt x="9" y="0"/>
                    <a:pt x="3" y="2"/>
                  </a:cubicBezTo>
                  <a:cubicBezTo>
                    <a:pt x="0" y="3"/>
                    <a:pt x="1" y="8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90" name="Freeform 132"/>
            <p:cNvSpPr/>
            <p:nvPr/>
          </p:nvSpPr>
          <p:spPr bwMode="auto">
            <a:xfrm>
              <a:off x="6690" y="192"/>
              <a:ext cx="95" cy="27"/>
            </a:xfrm>
            <a:custGeom>
              <a:avLst/>
              <a:gdLst>
                <a:gd name="T0" fmla="*/ 3 w 27"/>
                <a:gd name="T1" fmla="*/ 7 h 9"/>
                <a:gd name="T2" fmla="*/ 25 w 27"/>
                <a:gd name="T3" fmla="*/ 5 h 9"/>
                <a:gd name="T4" fmla="*/ 22 w 27"/>
                <a:gd name="T5" fmla="*/ 1 h 9"/>
                <a:gd name="T6" fmla="*/ 4 w 27"/>
                <a:gd name="T7" fmla="*/ 2 h 9"/>
                <a:gd name="T8" fmla="*/ 3 w 27"/>
                <a:gd name="T9" fmla="*/ 7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9">
                  <a:moveTo>
                    <a:pt x="3" y="7"/>
                  </a:moveTo>
                  <a:cubicBezTo>
                    <a:pt x="10" y="8"/>
                    <a:pt x="18" y="9"/>
                    <a:pt x="25" y="5"/>
                  </a:cubicBezTo>
                  <a:cubicBezTo>
                    <a:pt x="27" y="4"/>
                    <a:pt x="25" y="0"/>
                    <a:pt x="22" y="1"/>
                  </a:cubicBezTo>
                  <a:cubicBezTo>
                    <a:pt x="17" y="4"/>
                    <a:pt x="10" y="3"/>
                    <a:pt x="4" y="2"/>
                  </a:cubicBezTo>
                  <a:cubicBezTo>
                    <a:pt x="1" y="2"/>
                    <a:pt x="0" y="6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91" name="Freeform 133"/>
            <p:cNvSpPr/>
            <p:nvPr/>
          </p:nvSpPr>
          <p:spPr bwMode="auto">
            <a:xfrm>
              <a:off x="6555" y="195"/>
              <a:ext cx="92" cy="30"/>
            </a:xfrm>
            <a:custGeom>
              <a:avLst/>
              <a:gdLst>
                <a:gd name="T0" fmla="*/ 5 w 26"/>
                <a:gd name="T1" fmla="*/ 8 h 10"/>
                <a:gd name="T2" fmla="*/ 22 w 26"/>
                <a:gd name="T3" fmla="*/ 8 h 10"/>
                <a:gd name="T4" fmla="*/ 23 w 26"/>
                <a:gd name="T5" fmla="*/ 3 h 10"/>
                <a:gd name="T6" fmla="*/ 2 w 26"/>
                <a:gd name="T7" fmla="*/ 5 h 10"/>
                <a:gd name="T8" fmla="*/ 5 w 26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0">
                  <a:moveTo>
                    <a:pt x="5" y="8"/>
                  </a:moveTo>
                  <a:cubicBezTo>
                    <a:pt x="9" y="4"/>
                    <a:pt x="17" y="7"/>
                    <a:pt x="22" y="8"/>
                  </a:cubicBezTo>
                  <a:cubicBezTo>
                    <a:pt x="25" y="8"/>
                    <a:pt x="26" y="4"/>
                    <a:pt x="23" y="3"/>
                  </a:cubicBezTo>
                  <a:cubicBezTo>
                    <a:pt x="16" y="2"/>
                    <a:pt x="8" y="0"/>
                    <a:pt x="2" y="5"/>
                  </a:cubicBezTo>
                  <a:cubicBezTo>
                    <a:pt x="0" y="7"/>
                    <a:pt x="3" y="10"/>
                    <a:pt x="5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92" name="Freeform 134"/>
            <p:cNvSpPr/>
            <p:nvPr/>
          </p:nvSpPr>
          <p:spPr bwMode="auto">
            <a:xfrm>
              <a:off x="6446" y="207"/>
              <a:ext cx="81" cy="21"/>
            </a:xfrm>
            <a:custGeom>
              <a:avLst/>
              <a:gdLst>
                <a:gd name="T0" fmla="*/ 3 w 23"/>
                <a:gd name="T1" fmla="*/ 7 h 7"/>
                <a:gd name="T2" fmla="*/ 20 w 23"/>
                <a:gd name="T3" fmla="*/ 5 h 7"/>
                <a:gd name="T4" fmla="*/ 19 w 23"/>
                <a:gd name="T5" fmla="*/ 0 h 7"/>
                <a:gd name="T6" fmla="*/ 3 w 23"/>
                <a:gd name="T7" fmla="*/ 2 h 7"/>
                <a:gd name="T8" fmla="*/ 3 w 23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7">
                  <a:moveTo>
                    <a:pt x="3" y="7"/>
                  </a:moveTo>
                  <a:cubicBezTo>
                    <a:pt x="9" y="7"/>
                    <a:pt x="15" y="6"/>
                    <a:pt x="20" y="5"/>
                  </a:cubicBezTo>
                  <a:cubicBezTo>
                    <a:pt x="23" y="4"/>
                    <a:pt x="22" y="0"/>
                    <a:pt x="19" y="0"/>
                  </a:cubicBezTo>
                  <a:cubicBezTo>
                    <a:pt x="14" y="1"/>
                    <a:pt x="8" y="2"/>
                    <a:pt x="3" y="2"/>
                  </a:cubicBezTo>
                  <a:cubicBezTo>
                    <a:pt x="0" y="2"/>
                    <a:pt x="0" y="7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93" name="Freeform 135"/>
            <p:cNvSpPr/>
            <p:nvPr/>
          </p:nvSpPr>
          <p:spPr bwMode="auto">
            <a:xfrm>
              <a:off x="6309" y="207"/>
              <a:ext cx="98" cy="18"/>
            </a:xfrm>
            <a:custGeom>
              <a:avLst/>
              <a:gdLst>
                <a:gd name="T0" fmla="*/ 4 w 28"/>
                <a:gd name="T1" fmla="*/ 6 h 6"/>
                <a:gd name="T2" fmla="*/ 25 w 28"/>
                <a:gd name="T3" fmla="*/ 5 h 6"/>
                <a:gd name="T4" fmla="*/ 25 w 28"/>
                <a:gd name="T5" fmla="*/ 0 h 6"/>
                <a:gd name="T6" fmla="*/ 3 w 28"/>
                <a:gd name="T7" fmla="*/ 1 h 6"/>
                <a:gd name="T8" fmla="*/ 4 w 2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4" y="6"/>
                  </a:moveTo>
                  <a:cubicBezTo>
                    <a:pt x="11" y="5"/>
                    <a:pt x="18" y="5"/>
                    <a:pt x="25" y="5"/>
                  </a:cubicBezTo>
                  <a:cubicBezTo>
                    <a:pt x="28" y="5"/>
                    <a:pt x="28" y="0"/>
                    <a:pt x="25" y="0"/>
                  </a:cubicBezTo>
                  <a:cubicBezTo>
                    <a:pt x="18" y="0"/>
                    <a:pt x="10" y="0"/>
                    <a:pt x="3" y="1"/>
                  </a:cubicBezTo>
                  <a:cubicBezTo>
                    <a:pt x="0" y="2"/>
                    <a:pt x="2" y="6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94" name="Freeform 136"/>
            <p:cNvSpPr/>
            <p:nvPr/>
          </p:nvSpPr>
          <p:spPr bwMode="auto">
            <a:xfrm>
              <a:off x="6167" y="204"/>
              <a:ext cx="96" cy="18"/>
            </a:xfrm>
            <a:custGeom>
              <a:avLst/>
              <a:gdLst>
                <a:gd name="T0" fmla="*/ 3 w 27"/>
                <a:gd name="T1" fmla="*/ 6 h 6"/>
                <a:gd name="T2" fmla="*/ 24 w 27"/>
                <a:gd name="T3" fmla="*/ 5 h 6"/>
                <a:gd name="T4" fmla="*/ 24 w 27"/>
                <a:gd name="T5" fmla="*/ 0 h 6"/>
                <a:gd name="T6" fmla="*/ 3 w 27"/>
                <a:gd name="T7" fmla="*/ 1 h 6"/>
                <a:gd name="T8" fmla="*/ 3 w 2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3" y="6"/>
                  </a:moveTo>
                  <a:cubicBezTo>
                    <a:pt x="10" y="6"/>
                    <a:pt x="17" y="6"/>
                    <a:pt x="24" y="5"/>
                  </a:cubicBezTo>
                  <a:cubicBezTo>
                    <a:pt x="27" y="4"/>
                    <a:pt x="27" y="0"/>
                    <a:pt x="24" y="0"/>
                  </a:cubicBezTo>
                  <a:cubicBezTo>
                    <a:pt x="17" y="1"/>
                    <a:pt x="10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95" name="Freeform 137"/>
            <p:cNvSpPr/>
            <p:nvPr/>
          </p:nvSpPr>
          <p:spPr bwMode="auto">
            <a:xfrm>
              <a:off x="6040" y="207"/>
              <a:ext cx="89" cy="18"/>
            </a:xfrm>
            <a:custGeom>
              <a:avLst/>
              <a:gdLst>
                <a:gd name="T0" fmla="*/ 3 w 25"/>
                <a:gd name="T1" fmla="*/ 6 h 6"/>
                <a:gd name="T2" fmla="*/ 22 w 25"/>
                <a:gd name="T3" fmla="*/ 5 h 6"/>
                <a:gd name="T4" fmla="*/ 21 w 25"/>
                <a:gd name="T5" fmla="*/ 0 h 6"/>
                <a:gd name="T6" fmla="*/ 3 w 25"/>
                <a:gd name="T7" fmla="*/ 1 h 6"/>
                <a:gd name="T8" fmla="*/ 3 w 25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3" y="6"/>
                  </a:moveTo>
                  <a:cubicBezTo>
                    <a:pt x="9" y="6"/>
                    <a:pt x="16" y="6"/>
                    <a:pt x="22" y="5"/>
                  </a:cubicBezTo>
                  <a:cubicBezTo>
                    <a:pt x="25" y="4"/>
                    <a:pt x="24" y="0"/>
                    <a:pt x="21" y="0"/>
                  </a:cubicBezTo>
                  <a:cubicBezTo>
                    <a:pt x="15" y="1"/>
                    <a:pt x="9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96" name="Freeform 138"/>
            <p:cNvSpPr/>
            <p:nvPr/>
          </p:nvSpPr>
          <p:spPr bwMode="auto">
            <a:xfrm>
              <a:off x="5910" y="201"/>
              <a:ext cx="92" cy="21"/>
            </a:xfrm>
            <a:custGeom>
              <a:avLst/>
              <a:gdLst>
                <a:gd name="T0" fmla="*/ 3 w 26"/>
                <a:gd name="T1" fmla="*/ 7 h 7"/>
                <a:gd name="T2" fmla="*/ 24 w 26"/>
                <a:gd name="T3" fmla="*/ 5 h 7"/>
                <a:gd name="T4" fmla="*/ 22 w 26"/>
                <a:gd name="T5" fmla="*/ 0 h 7"/>
                <a:gd name="T6" fmla="*/ 3 w 26"/>
                <a:gd name="T7" fmla="*/ 2 h 7"/>
                <a:gd name="T8" fmla="*/ 3 w 26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">
                  <a:moveTo>
                    <a:pt x="3" y="7"/>
                  </a:moveTo>
                  <a:cubicBezTo>
                    <a:pt x="10" y="7"/>
                    <a:pt x="17" y="6"/>
                    <a:pt x="24" y="5"/>
                  </a:cubicBezTo>
                  <a:cubicBezTo>
                    <a:pt x="26" y="4"/>
                    <a:pt x="25" y="0"/>
                    <a:pt x="22" y="0"/>
                  </a:cubicBezTo>
                  <a:cubicBezTo>
                    <a:pt x="16" y="1"/>
                    <a:pt x="9" y="2"/>
                    <a:pt x="3" y="2"/>
                  </a:cubicBezTo>
                  <a:cubicBezTo>
                    <a:pt x="0" y="2"/>
                    <a:pt x="0" y="7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97" name="Freeform 139"/>
            <p:cNvSpPr/>
            <p:nvPr/>
          </p:nvSpPr>
          <p:spPr bwMode="auto">
            <a:xfrm>
              <a:off x="5755" y="204"/>
              <a:ext cx="99" cy="21"/>
            </a:xfrm>
            <a:custGeom>
              <a:avLst/>
              <a:gdLst>
                <a:gd name="T0" fmla="*/ 3 w 28"/>
                <a:gd name="T1" fmla="*/ 6 h 7"/>
                <a:gd name="T2" fmla="*/ 25 w 28"/>
                <a:gd name="T3" fmla="*/ 5 h 7"/>
                <a:gd name="T4" fmla="*/ 25 w 28"/>
                <a:gd name="T5" fmla="*/ 0 h 7"/>
                <a:gd name="T6" fmla="*/ 3 w 28"/>
                <a:gd name="T7" fmla="*/ 1 h 7"/>
                <a:gd name="T8" fmla="*/ 3 w 28"/>
                <a:gd name="T9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7">
                  <a:moveTo>
                    <a:pt x="3" y="6"/>
                  </a:moveTo>
                  <a:cubicBezTo>
                    <a:pt x="10" y="7"/>
                    <a:pt x="17" y="5"/>
                    <a:pt x="25" y="5"/>
                  </a:cubicBezTo>
                  <a:cubicBezTo>
                    <a:pt x="28" y="5"/>
                    <a:pt x="28" y="0"/>
                    <a:pt x="25" y="0"/>
                  </a:cubicBezTo>
                  <a:cubicBezTo>
                    <a:pt x="17" y="0"/>
                    <a:pt x="10" y="2"/>
                    <a:pt x="3" y="1"/>
                  </a:cubicBezTo>
                  <a:cubicBezTo>
                    <a:pt x="0" y="1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98" name="Freeform 140"/>
            <p:cNvSpPr/>
            <p:nvPr/>
          </p:nvSpPr>
          <p:spPr bwMode="auto">
            <a:xfrm>
              <a:off x="5624" y="210"/>
              <a:ext cx="106" cy="24"/>
            </a:xfrm>
            <a:custGeom>
              <a:avLst/>
              <a:gdLst>
                <a:gd name="T0" fmla="*/ 4 w 30"/>
                <a:gd name="T1" fmla="*/ 6 h 8"/>
                <a:gd name="T2" fmla="*/ 15 w 30"/>
                <a:gd name="T3" fmla="*/ 5 h 8"/>
                <a:gd name="T4" fmla="*/ 25 w 30"/>
                <a:gd name="T5" fmla="*/ 7 h 8"/>
                <a:gd name="T6" fmla="*/ 27 w 30"/>
                <a:gd name="T7" fmla="*/ 3 h 8"/>
                <a:gd name="T8" fmla="*/ 17 w 30"/>
                <a:gd name="T9" fmla="*/ 1 h 8"/>
                <a:gd name="T10" fmla="*/ 3 w 30"/>
                <a:gd name="T11" fmla="*/ 1 h 8"/>
                <a:gd name="T12" fmla="*/ 4 w 30"/>
                <a:gd name="T13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8">
                  <a:moveTo>
                    <a:pt x="4" y="6"/>
                  </a:moveTo>
                  <a:cubicBezTo>
                    <a:pt x="8" y="5"/>
                    <a:pt x="12" y="5"/>
                    <a:pt x="15" y="5"/>
                  </a:cubicBezTo>
                  <a:cubicBezTo>
                    <a:pt x="18" y="5"/>
                    <a:pt x="22" y="5"/>
                    <a:pt x="25" y="7"/>
                  </a:cubicBezTo>
                  <a:cubicBezTo>
                    <a:pt x="27" y="8"/>
                    <a:pt x="30" y="4"/>
                    <a:pt x="27" y="3"/>
                  </a:cubicBezTo>
                  <a:cubicBezTo>
                    <a:pt x="24" y="1"/>
                    <a:pt x="20" y="1"/>
                    <a:pt x="17" y="1"/>
                  </a:cubicBezTo>
                  <a:cubicBezTo>
                    <a:pt x="13" y="0"/>
                    <a:pt x="8" y="0"/>
                    <a:pt x="3" y="1"/>
                  </a:cubicBezTo>
                  <a:cubicBezTo>
                    <a:pt x="0" y="2"/>
                    <a:pt x="2" y="7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899" name="Freeform 141"/>
            <p:cNvSpPr/>
            <p:nvPr/>
          </p:nvSpPr>
          <p:spPr bwMode="auto">
            <a:xfrm>
              <a:off x="5451" y="201"/>
              <a:ext cx="127" cy="27"/>
            </a:xfrm>
            <a:custGeom>
              <a:avLst/>
              <a:gdLst>
                <a:gd name="T0" fmla="*/ 3 w 36"/>
                <a:gd name="T1" fmla="*/ 6 h 9"/>
                <a:gd name="T2" fmla="*/ 33 w 36"/>
                <a:gd name="T3" fmla="*/ 7 h 9"/>
                <a:gd name="T4" fmla="*/ 33 w 36"/>
                <a:gd name="T5" fmla="*/ 2 h 9"/>
                <a:gd name="T6" fmla="*/ 4 w 36"/>
                <a:gd name="T7" fmla="*/ 1 h 9"/>
                <a:gd name="T8" fmla="*/ 3 w 36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9">
                  <a:moveTo>
                    <a:pt x="3" y="6"/>
                  </a:moveTo>
                  <a:cubicBezTo>
                    <a:pt x="13" y="9"/>
                    <a:pt x="23" y="8"/>
                    <a:pt x="33" y="7"/>
                  </a:cubicBezTo>
                  <a:cubicBezTo>
                    <a:pt x="36" y="6"/>
                    <a:pt x="36" y="2"/>
                    <a:pt x="33" y="2"/>
                  </a:cubicBezTo>
                  <a:cubicBezTo>
                    <a:pt x="23" y="3"/>
                    <a:pt x="13" y="4"/>
                    <a:pt x="4" y="1"/>
                  </a:cubicBezTo>
                  <a:cubicBezTo>
                    <a:pt x="1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00" name="Freeform 142"/>
            <p:cNvSpPr/>
            <p:nvPr/>
          </p:nvSpPr>
          <p:spPr bwMode="auto">
            <a:xfrm>
              <a:off x="5296" y="210"/>
              <a:ext cx="106" cy="18"/>
            </a:xfrm>
            <a:custGeom>
              <a:avLst/>
              <a:gdLst>
                <a:gd name="T0" fmla="*/ 3 w 30"/>
                <a:gd name="T1" fmla="*/ 5 h 6"/>
                <a:gd name="T2" fmla="*/ 27 w 30"/>
                <a:gd name="T3" fmla="*/ 6 h 6"/>
                <a:gd name="T4" fmla="*/ 27 w 30"/>
                <a:gd name="T5" fmla="*/ 1 h 6"/>
                <a:gd name="T6" fmla="*/ 3 w 30"/>
                <a:gd name="T7" fmla="*/ 0 h 6"/>
                <a:gd name="T8" fmla="*/ 3 w 30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5"/>
                  </a:moveTo>
                  <a:cubicBezTo>
                    <a:pt x="11" y="5"/>
                    <a:pt x="19" y="6"/>
                    <a:pt x="27" y="6"/>
                  </a:cubicBezTo>
                  <a:cubicBezTo>
                    <a:pt x="30" y="6"/>
                    <a:pt x="30" y="1"/>
                    <a:pt x="27" y="1"/>
                  </a:cubicBezTo>
                  <a:cubicBezTo>
                    <a:pt x="19" y="1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01" name="Freeform 143"/>
            <p:cNvSpPr/>
            <p:nvPr/>
          </p:nvSpPr>
          <p:spPr bwMode="auto">
            <a:xfrm>
              <a:off x="5169" y="201"/>
              <a:ext cx="103" cy="27"/>
            </a:xfrm>
            <a:custGeom>
              <a:avLst/>
              <a:gdLst>
                <a:gd name="T0" fmla="*/ 4 w 29"/>
                <a:gd name="T1" fmla="*/ 9 h 9"/>
                <a:gd name="T2" fmla="*/ 25 w 29"/>
                <a:gd name="T3" fmla="*/ 7 h 9"/>
                <a:gd name="T4" fmla="*/ 26 w 29"/>
                <a:gd name="T5" fmla="*/ 2 h 9"/>
                <a:gd name="T6" fmla="*/ 3 w 29"/>
                <a:gd name="T7" fmla="*/ 4 h 9"/>
                <a:gd name="T8" fmla="*/ 4 w 29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9">
                  <a:moveTo>
                    <a:pt x="4" y="9"/>
                  </a:moveTo>
                  <a:cubicBezTo>
                    <a:pt x="10" y="8"/>
                    <a:pt x="18" y="5"/>
                    <a:pt x="25" y="7"/>
                  </a:cubicBezTo>
                  <a:cubicBezTo>
                    <a:pt x="27" y="8"/>
                    <a:pt x="29" y="3"/>
                    <a:pt x="26" y="2"/>
                  </a:cubicBezTo>
                  <a:cubicBezTo>
                    <a:pt x="18" y="0"/>
                    <a:pt x="10" y="3"/>
                    <a:pt x="3" y="4"/>
                  </a:cubicBezTo>
                  <a:cubicBezTo>
                    <a:pt x="0" y="5"/>
                    <a:pt x="1" y="9"/>
                    <a:pt x="4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02" name="Freeform 144"/>
            <p:cNvSpPr/>
            <p:nvPr/>
          </p:nvSpPr>
          <p:spPr bwMode="auto">
            <a:xfrm>
              <a:off x="5032" y="210"/>
              <a:ext cx="116" cy="21"/>
            </a:xfrm>
            <a:custGeom>
              <a:avLst/>
              <a:gdLst>
                <a:gd name="T0" fmla="*/ 3 w 33"/>
                <a:gd name="T1" fmla="*/ 5 h 7"/>
                <a:gd name="T2" fmla="*/ 31 w 33"/>
                <a:gd name="T3" fmla="*/ 5 h 7"/>
                <a:gd name="T4" fmla="*/ 31 w 33"/>
                <a:gd name="T5" fmla="*/ 0 h 7"/>
                <a:gd name="T6" fmla="*/ 4 w 33"/>
                <a:gd name="T7" fmla="*/ 0 h 7"/>
                <a:gd name="T8" fmla="*/ 3 w 33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7">
                  <a:moveTo>
                    <a:pt x="3" y="5"/>
                  </a:moveTo>
                  <a:cubicBezTo>
                    <a:pt x="12" y="7"/>
                    <a:pt x="21" y="6"/>
                    <a:pt x="31" y="5"/>
                  </a:cubicBezTo>
                  <a:cubicBezTo>
                    <a:pt x="33" y="4"/>
                    <a:pt x="33" y="0"/>
                    <a:pt x="31" y="0"/>
                  </a:cubicBezTo>
                  <a:cubicBezTo>
                    <a:pt x="22" y="1"/>
                    <a:pt x="13" y="2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03" name="Freeform 145"/>
            <p:cNvSpPr/>
            <p:nvPr/>
          </p:nvSpPr>
          <p:spPr bwMode="auto">
            <a:xfrm>
              <a:off x="4894" y="201"/>
              <a:ext cx="106" cy="21"/>
            </a:xfrm>
            <a:custGeom>
              <a:avLst/>
              <a:gdLst>
                <a:gd name="T0" fmla="*/ 4 w 30"/>
                <a:gd name="T1" fmla="*/ 7 h 7"/>
                <a:gd name="T2" fmla="*/ 26 w 30"/>
                <a:gd name="T3" fmla="*/ 7 h 7"/>
                <a:gd name="T4" fmla="*/ 27 w 30"/>
                <a:gd name="T5" fmla="*/ 2 h 7"/>
                <a:gd name="T6" fmla="*/ 2 w 30"/>
                <a:gd name="T7" fmla="*/ 2 h 7"/>
                <a:gd name="T8" fmla="*/ 4 w 30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7">
                  <a:moveTo>
                    <a:pt x="4" y="7"/>
                  </a:moveTo>
                  <a:cubicBezTo>
                    <a:pt x="11" y="6"/>
                    <a:pt x="18" y="5"/>
                    <a:pt x="26" y="7"/>
                  </a:cubicBezTo>
                  <a:cubicBezTo>
                    <a:pt x="29" y="7"/>
                    <a:pt x="30" y="3"/>
                    <a:pt x="27" y="2"/>
                  </a:cubicBezTo>
                  <a:cubicBezTo>
                    <a:pt x="19" y="0"/>
                    <a:pt x="11" y="1"/>
                    <a:pt x="2" y="2"/>
                  </a:cubicBezTo>
                  <a:cubicBezTo>
                    <a:pt x="0" y="3"/>
                    <a:pt x="1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04" name="Freeform 146"/>
            <p:cNvSpPr/>
            <p:nvPr/>
          </p:nvSpPr>
          <p:spPr bwMode="auto">
            <a:xfrm>
              <a:off x="4732" y="207"/>
              <a:ext cx="102" cy="27"/>
            </a:xfrm>
            <a:custGeom>
              <a:avLst/>
              <a:gdLst>
                <a:gd name="T0" fmla="*/ 3 w 29"/>
                <a:gd name="T1" fmla="*/ 6 h 9"/>
                <a:gd name="T2" fmla="*/ 26 w 29"/>
                <a:gd name="T3" fmla="*/ 6 h 9"/>
                <a:gd name="T4" fmla="*/ 26 w 29"/>
                <a:gd name="T5" fmla="*/ 1 h 9"/>
                <a:gd name="T6" fmla="*/ 4 w 29"/>
                <a:gd name="T7" fmla="*/ 1 h 9"/>
                <a:gd name="T8" fmla="*/ 3 w 29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9">
                  <a:moveTo>
                    <a:pt x="3" y="6"/>
                  </a:moveTo>
                  <a:cubicBezTo>
                    <a:pt x="11" y="9"/>
                    <a:pt x="18" y="6"/>
                    <a:pt x="26" y="6"/>
                  </a:cubicBezTo>
                  <a:cubicBezTo>
                    <a:pt x="29" y="6"/>
                    <a:pt x="29" y="1"/>
                    <a:pt x="26" y="1"/>
                  </a:cubicBezTo>
                  <a:cubicBezTo>
                    <a:pt x="19" y="1"/>
                    <a:pt x="11" y="4"/>
                    <a:pt x="4" y="1"/>
                  </a:cubicBezTo>
                  <a:cubicBezTo>
                    <a:pt x="2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05" name="Freeform 147"/>
            <p:cNvSpPr/>
            <p:nvPr/>
          </p:nvSpPr>
          <p:spPr bwMode="auto">
            <a:xfrm>
              <a:off x="4608" y="210"/>
              <a:ext cx="81" cy="15"/>
            </a:xfrm>
            <a:custGeom>
              <a:avLst/>
              <a:gdLst>
                <a:gd name="T0" fmla="*/ 3 w 23"/>
                <a:gd name="T1" fmla="*/ 5 h 5"/>
                <a:gd name="T2" fmla="*/ 20 w 23"/>
                <a:gd name="T3" fmla="*/ 5 h 5"/>
                <a:gd name="T4" fmla="*/ 20 w 23"/>
                <a:gd name="T5" fmla="*/ 0 h 5"/>
                <a:gd name="T6" fmla="*/ 3 w 23"/>
                <a:gd name="T7" fmla="*/ 0 h 5"/>
                <a:gd name="T8" fmla="*/ 3 w 23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5">
                  <a:moveTo>
                    <a:pt x="3" y="5"/>
                  </a:moveTo>
                  <a:cubicBezTo>
                    <a:pt x="20" y="5"/>
                    <a:pt x="20" y="5"/>
                    <a:pt x="20" y="5"/>
                  </a:cubicBezTo>
                  <a:cubicBezTo>
                    <a:pt x="23" y="5"/>
                    <a:pt x="23" y="0"/>
                    <a:pt x="2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06" name="Freeform 148"/>
            <p:cNvSpPr/>
            <p:nvPr/>
          </p:nvSpPr>
          <p:spPr bwMode="auto">
            <a:xfrm>
              <a:off x="4439" y="201"/>
              <a:ext cx="88" cy="24"/>
            </a:xfrm>
            <a:custGeom>
              <a:avLst/>
              <a:gdLst>
                <a:gd name="T0" fmla="*/ 3 w 25"/>
                <a:gd name="T1" fmla="*/ 6 h 8"/>
                <a:gd name="T2" fmla="*/ 23 w 25"/>
                <a:gd name="T3" fmla="*/ 5 h 8"/>
                <a:gd name="T4" fmla="*/ 20 w 25"/>
                <a:gd name="T5" fmla="*/ 1 h 8"/>
                <a:gd name="T6" fmla="*/ 4 w 25"/>
                <a:gd name="T7" fmla="*/ 1 h 8"/>
                <a:gd name="T8" fmla="*/ 3 w 25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8">
                  <a:moveTo>
                    <a:pt x="3" y="6"/>
                  </a:moveTo>
                  <a:cubicBezTo>
                    <a:pt x="9" y="7"/>
                    <a:pt x="16" y="8"/>
                    <a:pt x="23" y="5"/>
                  </a:cubicBezTo>
                  <a:cubicBezTo>
                    <a:pt x="25" y="4"/>
                    <a:pt x="23" y="0"/>
                    <a:pt x="20" y="1"/>
                  </a:cubicBezTo>
                  <a:cubicBezTo>
                    <a:pt x="15" y="4"/>
                    <a:pt x="9" y="2"/>
                    <a:pt x="4" y="1"/>
                  </a:cubicBezTo>
                  <a:cubicBezTo>
                    <a:pt x="1" y="1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07" name="Freeform 149"/>
            <p:cNvSpPr/>
            <p:nvPr/>
          </p:nvSpPr>
          <p:spPr bwMode="auto">
            <a:xfrm>
              <a:off x="4273" y="204"/>
              <a:ext cx="110" cy="18"/>
            </a:xfrm>
            <a:custGeom>
              <a:avLst/>
              <a:gdLst>
                <a:gd name="T0" fmla="*/ 3 w 31"/>
                <a:gd name="T1" fmla="*/ 6 h 6"/>
                <a:gd name="T2" fmla="*/ 28 w 31"/>
                <a:gd name="T3" fmla="*/ 5 h 6"/>
                <a:gd name="T4" fmla="*/ 28 w 31"/>
                <a:gd name="T5" fmla="*/ 0 h 6"/>
                <a:gd name="T6" fmla="*/ 3 w 31"/>
                <a:gd name="T7" fmla="*/ 1 h 6"/>
                <a:gd name="T8" fmla="*/ 3 w 31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">
                  <a:moveTo>
                    <a:pt x="3" y="6"/>
                  </a:moveTo>
                  <a:cubicBezTo>
                    <a:pt x="11" y="6"/>
                    <a:pt x="20" y="6"/>
                    <a:pt x="28" y="5"/>
                  </a:cubicBezTo>
                  <a:cubicBezTo>
                    <a:pt x="31" y="4"/>
                    <a:pt x="31" y="0"/>
                    <a:pt x="28" y="0"/>
                  </a:cubicBezTo>
                  <a:cubicBezTo>
                    <a:pt x="20" y="1"/>
                    <a:pt x="11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08" name="Freeform 150"/>
            <p:cNvSpPr/>
            <p:nvPr/>
          </p:nvSpPr>
          <p:spPr bwMode="auto">
            <a:xfrm>
              <a:off x="4150" y="201"/>
              <a:ext cx="99" cy="24"/>
            </a:xfrm>
            <a:custGeom>
              <a:avLst/>
              <a:gdLst>
                <a:gd name="T0" fmla="*/ 4 w 28"/>
                <a:gd name="T1" fmla="*/ 8 h 8"/>
                <a:gd name="T2" fmla="*/ 24 w 28"/>
                <a:gd name="T3" fmla="*/ 7 h 8"/>
                <a:gd name="T4" fmla="*/ 25 w 28"/>
                <a:gd name="T5" fmla="*/ 2 h 8"/>
                <a:gd name="T6" fmla="*/ 3 w 28"/>
                <a:gd name="T7" fmla="*/ 3 h 8"/>
                <a:gd name="T8" fmla="*/ 4 w 28"/>
                <a:gd name="T9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4" y="8"/>
                  </a:moveTo>
                  <a:cubicBezTo>
                    <a:pt x="10" y="7"/>
                    <a:pt x="17" y="5"/>
                    <a:pt x="24" y="7"/>
                  </a:cubicBezTo>
                  <a:cubicBezTo>
                    <a:pt x="27" y="7"/>
                    <a:pt x="28" y="3"/>
                    <a:pt x="25" y="2"/>
                  </a:cubicBezTo>
                  <a:cubicBezTo>
                    <a:pt x="18" y="0"/>
                    <a:pt x="10" y="2"/>
                    <a:pt x="3" y="3"/>
                  </a:cubicBezTo>
                  <a:cubicBezTo>
                    <a:pt x="0" y="4"/>
                    <a:pt x="1" y="8"/>
                    <a:pt x="4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09" name="Freeform 151"/>
            <p:cNvSpPr/>
            <p:nvPr/>
          </p:nvSpPr>
          <p:spPr bwMode="auto">
            <a:xfrm>
              <a:off x="4016" y="207"/>
              <a:ext cx="102" cy="24"/>
            </a:xfrm>
            <a:custGeom>
              <a:avLst/>
              <a:gdLst>
                <a:gd name="T0" fmla="*/ 3 w 29"/>
                <a:gd name="T1" fmla="*/ 5 h 8"/>
                <a:gd name="T2" fmla="*/ 25 w 29"/>
                <a:gd name="T3" fmla="*/ 7 h 8"/>
                <a:gd name="T4" fmla="*/ 26 w 29"/>
                <a:gd name="T5" fmla="*/ 2 h 8"/>
                <a:gd name="T6" fmla="*/ 3 w 29"/>
                <a:gd name="T7" fmla="*/ 0 h 8"/>
                <a:gd name="T8" fmla="*/ 3 w 29"/>
                <a:gd name="T9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8">
                  <a:moveTo>
                    <a:pt x="3" y="5"/>
                  </a:moveTo>
                  <a:cubicBezTo>
                    <a:pt x="10" y="5"/>
                    <a:pt x="18" y="5"/>
                    <a:pt x="25" y="7"/>
                  </a:cubicBezTo>
                  <a:cubicBezTo>
                    <a:pt x="28" y="8"/>
                    <a:pt x="29" y="3"/>
                    <a:pt x="26" y="2"/>
                  </a:cubicBezTo>
                  <a:cubicBezTo>
                    <a:pt x="19" y="0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10" name="Freeform 152"/>
            <p:cNvSpPr/>
            <p:nvPr/>
          </p:nvSpPr>
          <p:spPr bwMode="auto">
            <a:xfrm>
              <a:off x="3878" y="213"/>
              <a:ext cx="106" cy="18"/>
            </a:xfrm>
            <a:custGeom>
              <a:avLst/>
              <a:gdLst>
                <a:gd name="T0" fmla="*/ 3 w 30"/>
                <a:gd name="T1" fmla="*/ 6 h 6"/>
                <a:gd name="T2" fmla="*/ 28 w 30"/>
                <a:gd name="T3" fmla="*/ 5 h 6"/>
                <a:gd name="T4" fmla="*/ 28 w 30"/>
                <a:gd name="T5" fmla="*/ 0 h 6"/>
                <a:gd name="T6" fmla="*/ 3 w 30"/>
                <a:gd name="T7" fmla="*/ 1 h 6"/>
                <a:gd name="T8" fmla="*/ 3 w 30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6"/>
                  </a:moveTo>
                  <a:cubicBezTo>
                    <a:pt x="11" y="6"/>
                    <a:pt x="19" y="5"/>
                    <a:pt x="28" y="5"/>
                  </a:cubicBezTo>
                  <a:cubicBezTo>
                    <a:pt x="30" y="5"/>
                    <a:pt x="30" y="0"/>
                    <a:pt x="28" y="0"/>
                  </a:cubicBez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11" name="Freeform 153"/>
            <p:cNvSpPr/>
            <p:nvPr/>
          </p:nvSpPr>
          <p:spPr bwMode="auto">
            <a:xfrm>
              <a:off x="3751" y="207"/>
              <a:ext cx="85" cy="18"/>
            </a:xfrm>
            <a:custGeom>
              <a:avLst/>
              <a:gdLst>
                <a:gd name="T0" fmla="*/ 3 w 24"/>
                <a:gd name="T1" fmla="*/ 5 h 6"/>
                <a:gd name="T2" fmla="*/ 21 w 24"/>
                <a:gd name="T3" fmla="*/ 6 h 6"/>
                <a:gd name="T4" fmla="*/ 21 w 24"/>
                <a:gd name="T5" fmla="*/ 1 h 6"/>
                <a:gd name="T6" fmla="*/ 4 w 24"/>
                <a:gd name="T7" fmla="*/ 0 h 6"/>
                <a:gd name="T8" fmla="*/ 3 w 24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3" y="5"/>
                  </a:moveTo>
                  <a:cubicBezTo>
                    <a:pt x="9" y="6"/>
                    <a:pt x="15" y="6"/>
                    <a:pt x="21" y="6"/>
                  </a:cubicBezTo>
                  <a:cubicBezTo>
                    <a:pt x="24" y="6"/>
                    <a:pt x="24" y="1"/>
                    <a:pt x="21" y="1"/>
                  </a:cubicBezTo>
                  <a:cubicBezTo>
                    <a:pt x="16" y="1"/>
                    <a:pt x="10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12" name="Freeform 154"/>
            <p:cNvSpPr/>
            <p:nvPr/>
          </p:nvSpPr>
          <p:spPr bwMode="auto">
            <a:xfrm>
              <a:off x="3596" y="207"/>
              <a:ext cx="109" cy="24"/>
            </a:xfrm>
            <a:custGeom>
              <a:avLst/>
              <a:gdLst>
                <a:gd name="T0" fmla="*/ 3 w 31"/>
                <a:gd name="T1" fmla="*/ 7 h 8"/>
                <a:gd name="T2" fmla="*/ 28 w 31"/>
                <a:gd name="T3" fmla="*/ 6 h 8"/>
                <a:gd name="T4" fmla="*/ 27 w 31"/>
                <a:gd name="T5" fmla="*/ 1 h 8"/>
                <a:gd name="T6" fmla="*/ 3 w 31"/>
                <a:gd name="T7" fmla="*/ 2 h 8"/>
                <a:gd name="T8" fmla="*/ 3 w 31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8">
                  <a:moveTo>
                    <a:pt x="3" y="7"/>
                  </a:moveTo>
                  <a:cubicBezTo>
                    <a:pt x="11" y="7"/>
                    <a:pt x="20" y="8"/>
                    <a:pt x="28" y="6"/>
                  </a:cubicBezTo>
                  <a:cubicBezTo>
                    <a:pt x="31" y="5"/>
                    <a:pt x="30" y="0"/>
                    <a:pt x="27" y="1"/>
                  </a:cubicBezTo>
                  <a:cubicBezTo>
                    <a:pt x="19" y="4"/>
                    <a:pt x="11" y="2"/>
                    <a:pt x="3" y="2"/>
                  </a:cubicBezTo>
                  <a:cubicBezTo>
                    <a:pt x="0" y="2"/>
                    <a:pt x="0" y="7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13" name="Freeform 155"/>
            <p:cNvSpPr/>
            <p:nvPr/>
          </p:nvSpPr>
          <p:spPr bwMode="auto">
            <a:xfrm>
              <a:off x="3455" y="216"/>
              <a:ext cx="99" cy="18"/>
            </a:xfrm>
            <a:custGeom>
              <a:avLst/>
              <a:gdLst>
                <a:gd name="T0" fmla="*/ 4 w 28"/>
                <a:gd name="T1" fmla="*/ 6 h 6"/>
                <a:gd name="T2" fmla="*/ 25 w 28"/>
                <a:gd name="T3" fmla="*/ 5 h 6"/>
                <a:gd name="T4" fmla="*/ 25 w 28"/>
                <a:gd name="T5" fmla="*/ 0 h 6"/>
                <a:gd name="T6" fmla="*/ 2 w 28"/>
                <a:gd name="T7" fmla="*/ 1 h 6"/>
                <a:gd name="T8" fmla="*/ 4 w 2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4" y="6"/>
                  </a:moveTo>
                  <a:cubicBezTo>
                    <a:pt x="11" y="5"/>
                    <a:pt x="18" y="5"/>
                    <a:pt x="25" y="5"/>
                  </a:cubicBezTo>
                  <a:cubicBezTo>
                    <a:pt x="28" y="5"/>
                    <a:pt x="28" y="0"/>
                    <a:pt x="25" y="0"/>
                  </a:cubicBezTo>
                  <a:cubicBezTo>
                    <a:pt x="18" y="0"/>
                    <a:pt x="10" y="0"/>
                    <a:pt x="2" y="1"/>
                  </a:cubicBezTo>
                  <a:cubicBezTo>
                    <a:pt x="0" y="2"/>
                    <a:pt x="1" y="6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14" name="Freeform 156"/>
            <p:cNvSpPr/>
            <p:nvPr/>
          </p:nvSpPr>
          <p:spPr bwMode="auto">
            <a:xfrm>
              <a:off x="3300" y="204"/>
              <a:ext cx="109" cy="21"/>
            </a:xfrm>
            <a:custGeom>
              <a:avLst/>
              <a:gdLst>
                <a:gd name="T0" fmla="*/ 3 w 31"/>
                <a:gd name="T1" fmla="*/ 5 h 7"/>
                <a:gd name="T2" fmla="*/ 28 w 31"/>
                <a:gd name="T3" fmla="*/ 5 h 7"/>
                <a:gd name="T4" fmla="*/ 28 w 31"/>
                <a:gd name="T5" fmla="*/ 0 h 7"/>
                <a:gd name="T6" fmla="*/ 4 w 31"/>
                <a:gd name="T7" fmla="*/ 0 h 7"/>
                <a:gd name="T8" fmla="*/ 3 w 31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3" y="5"/>
                  </a:moveTo>
                  <a:cubicBezTo>
                    <a:pt x="11" y="7"/>
                    <a:pt x="20" y="5"/>
                    <a:pt x="28" y="5"/>
                  </a:cubicBezTo>
                  <a:cubicBezTo>
                    <a:pt x="31" y="5"/>
                    <a:pt x="31" y="0"/>
                    <a:pt x="28" y="0"/>
                  </a:cubicBezTo>
                  <a:cubicBezTo>
                    <a:pt x="20" y="0"/>
                    <a:pt x="12" y="2"/>
                    <a:pt x="4" y="0"/>
                  </a:cubicBezTo>
                  <a:cubicBezTo>
                    <a:pt x="2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15" name="Freeform 157"/>
            <p:cNvSpPr/>
            <p:nvPr/>
          </p:nvSpPr>
          <p:spPr bwMode="auto">
            <a:xfrm>
              <a:off x="3155" y="207"/>
              <a:ext cx="95" cy="21"/>
            </a:xfrm>
            <a:custGeom>
              <a:avLst/>
              <a:gdLst>
                <a:gd name="T0" fmla="*/ 4 w 27"/>
                <a:gd name="T1" fmla="*/ 7 h 7"/>
                <a:gd name="T2" fmla="*/ 23 w 27"/>
                <a:gd name="T3" fmla="*/ 6 h 7"/>
                <a:gd name="T4" fmla="*/ 24 w 27"/>
                <a:gd name="T5" fmla="*/ 1 h 7"/>
                <a:gd name="T6" fmla="*/ 3 w 27"/>
                <a:gd name="T7" fmla="*/ 2 h 7"/>
                <a:gd name="T8" fmla="*/ 4 w 27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7">
                  <a:moveTo>
                    <a:pt x="4" y="7"/>
                  </a:moveTo>
                  <a:cubicBezTo>
                    <a:pt x="10" y="6"/>
                    <a:pt x="17" y="4"/>
                    <a:pt x="23" y="6"/>
                  </a:cubicBezTo>
                  <a:cubicBezTo>
                    <a:pt x="26" y="6"/>
                    <a:pt x="27" y="2"/>
                    <a:pt x="24" y="1"/>
                  </a:cubicBezTo>
                  <a:cubicBezTo>
                    <a:pt x="17" y="0"/>
                    <a:pt x="10" y="1"/>
                    <a:pt x="3" y="2"/>
                  </a:cubicBezTo>
                  <a:cubicBezTo>
                    <a:pt x="0" y="3"/>
                    <a:pt x="1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16" name="Freeform 158"/>
            <p:cNvSpPr/>
            <p:nvPr/>
          </p:nvSpPr>
          <p:spPr bwMode="auto">
            <a:xfrm>
              <a:off x="2982" y="204"/>
              <a:ext cx="120" cy="30"/>
            </a:xfrm>
            <a:custGeom>
              <a:avLst/>
              <a:gdLst>
                <a:gd name="T0" fmla="*/ 3 w 34"/>
                <a:gd name="T1" fmla="*/ 9 h 10"/>
                <a:gd name="T2" fmla="*/ 16 w 34"/>
                <a:gd name="T3" fmla="*/ 8 h 10"/>
                <a:gd name="T4" fmla="*/ 29 w 34"/>
                <a:gd name="T5" fmla="*/ 9 h 10"/>
                <a:gd name="T6" fmla="*/ 32 w 34"/>
                <a:gd name="T7" fmla="*/ 5 h 10"/>
                <a:gd name="T8" fmla="*/ 3 w 34"/>
                <a:gd name="T9" fmla="*/ 4 h 10"/>
                <a:gd name="T10" fmla="*/ 3 w 34"/>
                <a:gd name="T11" fmla="*/ 9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" h="10">
                  <a:moveTo>
                    <a:pt x="3" y="9"/>
                  </a:moveTo>
                  <a:cubicBezTo>
                    <a:pt x="8" y="9"/>
                    <a:pt x="12" y="8"/>
                    <a:pt x="16" y="8"/>
                  </a:cubicBezTo>
                  <a:cubicBezTo>
                    <a:pt x="21" y="7"/>
                    <a:pt x="26" y="7"/>
                    <a:pt x="29" y="9"/>
                  </a:cubicBezTo>
                  <a:cubicBezTo>
                    <a:pt x="32" y="10"/>
                    <a:pt x="34" y="6"/>
                    <a:pt x="32" y="5"/>
                  </a:cubicBezTo>
                  <a:cubicBezTo>
                    <a:pt x="23" y="0"/>
                    <a:pt x="12" y="4"/>
                    <a:pt x="3" y="4"/>
                  </a:cubicBezTo>
                  <a:cubicBezTo>
                    <a:pt x="0" y="4"/>
                    <a:pt x="0" y="9"/>
                    <a:pt x="3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17" name="Freeform 159"/>
            <p:cNvSpPr/>
            <p:nvPr/>
          </p:nvSpPr>
          <p:spPr bwMode="auto">
            <a:xfrm>
              <a:off x="2841" y="213"/>
              <a:ext cx="106" cy="24"/>
            </a:xfrm>
            <a:custGeom>
              <a:avLst/>
              <a:gdLst>
                <a:gd name="T0" fmla="*/ 2 w 30"/>
                <a:gd name="T1" fmla="*/ 6 h 8"/>
                <a:gd name="T2" fmla="*/ 27 w 30"/>
                <a:gd name="T3" fmla="*/ 5 h 8"/>
                <a:gd name="T4" fmla="*/ 26 w 30"/>
                <a:gd name="T5" fmla="*/ 0 h 8"/>
                <a:gd name="T6" fmla="*/ 4 w 30"/>
                <a:gd name="T7" fmla="*/ 1 h 8"/>
                <a:gd name="T8" fmla="*/ 2 w 30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8">
                  <a:moveTo>
                    <a:pt x="2" y="6"/>
                  </a:moveTo>
                  <a:cubicBezTo>
                    <a:pt x="11" y="8"/>
                    <a:pt x="19" y="6"/>
                    <a:pt x="27" y="5"/>
                  </a:cubicBezTo>
                  <a:cubicBezTo>
                    <a:pt x="30" y="4"/>
                    <a:pt x="29" y="0"/>
                    <a:pt x="26" y="0"/>
                  </a:cubicBezTo>
                  <a:cubicBezTo>
                    <a:pt x="18" y="1"/>
                    <a:pt x="11" y="3"/>
                    <a:pt x="4" y="1"/>
                  </a:cubicBezTo>
                  <a:cubicBezTo>
                    <a:pt x="1" y="1"/>
                    <a:pt x="0" y="5"/>
                    <a:pt x="2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18" name="Freeform 160"/>
            <p:cNvSpPr/>
            <p:nvPr/>
          </p:nvSpPr>
          <p:spPr bwMode="auto">
            <a:xfrm>
              <a:off x="2686" y="210"/>
              <a:ext cx="85" cy="18"/>
            </a:xfrm>
            <a:custGeom>
              <a:avLst/>
              <a:gdLst>
                <a:gd name="T0" fmla="*/ 3 w 24"/>
                <a:gd name="T1" fmla="*/ 6 h 6"/>
                <a:gd name="T2" fmla="*/ 20 w 24"/>
                <a:gd name="T3" fmla="*/ 6 h 6"/>
                <a:gd name="T4" fmla="*/ 21 w 24"/>
                <a:gd name="T5" fmla="*/ 1 h 6"/>
                <a:gd name="T6" fmla="*/ 3 w 24"/>
                <a:gd name="T7" fmla="*/ 1 h 6"/>
                <a:gd name="T8" fmla="*/ 3 w 24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3" y="6"/>
                  </a:moveTo>
                  <a:cubicBezTo>
                    <a:pt x="9" y="6"/>
                    <a:pt x="14" y="5"/>
                    <a:pt x="20" y="6"/>
                  </a:cubicBezTo>
                  <a:cubicBezTo>
                    <a:pt x="23" y="6"/>
                    <a:pt x="24" y="2"/>
                    <a:pt x="21" y="1"/>
                  </a:cubicBezTo>
                  <a:cubicBezTo>
                    <a:pt x="15" y="0"/>
                    <a:pt x="9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19" name="Freeform 161"/>
            <p:cNvSpPr/>
            <p:nvPr/>
          </p:nvSpPr>
          <p:spPr bwMode="auto">
            <a:xfrm>
              <a:off x="2531" y="210"/>
              <a:ext cx="95" cy="18"/>
            </a:xfrm>
            <a:custGeom>
              <a:avLst/>
              <a:gdLst>
                <a:gd name="T0" fmla="*/ 3 w 27"/>
                <a:gd name="T1" fmla="*/ 5 h 6"/>
                <a:gd name="T2" fmla="*/ 24 w 27"/>
                <a:gd name="T3" fmla="*/ 6 h 6"/>
                <a:gd name="T4" fmla="*/ 24 w 27"/>
                <a:gd name="T5" fmla="*/ 1 h 6"/>
                <a:gd name="T6" fmla="*/ 4 w 27"/>
                <a:gd name="T7" fmla="*/ 0 h 6"/>
                <a:gd name="T8" fmla="*/ 3 w 27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3" y="5"/>
                  </a:moveTo>
                  <a:cubicBezTo>
                    <a:pt x="10" y="6"/>
                    <a:pt x="17" y="6"/>
                    <a:pt x="24" y="6"/>
                  </a:cubicBezTo>
                  <a:cubicBezTo>
                    <a:pt x="27" y="6"/>
                    <a:pt x="27" y="1"/>
                    <a:pt x="24" y="1"/>
                  </a:cubicBezTo>
                  <a:cubicBezTo>
                    <a:pt x="17" y="1"/>
                    <a:pt x="11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20" name="Freeform 162"/>
            <p:cNvSpPr/>
            <p:nvPr/>
          </p:nvSpPr>
          <p:spPr bwMode="auto">
            <a:xfrm>
              <a:off x="2393" y="213"/>
              <a:ext cx="102" cy="18"/>
            </a:xfrm>
            <a:custGeom>
              <a:avLst/>
              <a:gdLst>
                <a:gd name="T0" fmla="*/ 2 w 29"/>
                <a:gd name="T1" fmla="*/ 6 h 6"/>
                <a:gd name="T2" fmla="*/ 26 w 29"/>
                <a:gd name="T3" fmla="*/ 5 h 6"/>
                <a:gd name="T4" fmla="*/ 26 w 29"/>
                <a:gd name="T5" fmla="*/ 0 h 6"/>
                <a:gd name="T6" fmla="*/ 2 w 29"/>
                <a:gd name="T7" fmla="*/ 1 h 6"/>
                <a:gd name="T8" fmla="*/ 2 w 2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" y="6"/>
                  </a:moveTo>
                  <a:cubicBezTo>
                    <a:pt x="10" y="5"/>
                    <a:pt x="18" y="5"/>
                    <a:pt x="26" y="5"/>
                  </a:cubicBezTo>
                  <a:cubicBezTo>
                    <a:pt x="29" y="5"/>
                    <a:pt x="29" y="0"/>
                    <a:pt x="26" y="0"/>
                  </a:cubicBezTo>
                  <a:cubicBezTo>
                    <a:pt x="18" y="0"/>
                    <a:pt x="10" y="0"/>
                    <a:pt x="2" y="1"/>
                  </a:cubicBezTo>
                  <a:cubicBezTo>
                    <a:pt x="0" y="2"/>
                    <a:pt x="0" y="6"/>
                    <a:pt x="2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21" name="Freeform 163"/>
            <p:cNvSpPr/>
            <p:nvPr/>
          </p:nvSpPr>
          <p:spPr bwMode="auto">
            <a:xfrm>
              <a:off x="2231" y="216"/>
              <a:ext cx="116" cy="18"/>
            </a:xfrm>
            <a:custGeom>
              <a:avLst/>
              <a:gdLst>
                <a:gd name="T0" fmla="*/ 3 w 33"/>
                <a:gd name="T1" fmla="*/ 5 h 6"/>
                <a:gd name="T2" fmla="*/ 29 w 33"/>
                <a:gd name="T3" fmla="*/ 6 h 6"/>
                <a:gd name="T4" fmla="*/ 30 w 33"/>
                <a:gd name="T5" fmla="*/ 6 h 6"/>
                <a:gd name="T6" fmla="*/ 30 w 33"/>
                <a:gd name="T7" fmla="*/ 6 h 6"/>
                <a:gd name="T8" fmla="*/ 30 w 33"/>
                <a:gd name="T9" fmla="*/ 1 h 6"/>
                <a:gd name="T10" fmla="*/ 4 w 33"/>
                <a:gd name="T11" fmla="*/ 0 h 6"/>
                <a:gd name="T12" fmla="*/ 3 w 33"/>
                <a:gd name="T13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6">
                  <a:moveTo>
                    <a:pt x="3" y="5"/>
                  </a:moveTo>
                  <a:cubicBezTo>
                    <a:pt x="11" y="6"/>
                    <a:pt x="21" y="5"/>
                    <a:pt x="29" y="6"/>
                  </a:cubicBezTo>
                  <a:cubicBezTo>
                    <a:pt x="30" y="6"/>
                    <a:pt x="30" y="6"/>
                    <a:pt x="30" y="6"/>
                  </a:cubicBezTo>
                  <a:cubicBezTo>
                    <a:pt x="30" y="6"/>
                    <a:pt x="30" y="6"/>
                    <a:pt x="30" y="6"/>
                  </a:cubicBezTo>
                  <a:cubicBezTo>
                    <a:pt x="33" y="6"/>
                    <a:pt x="33" y="2"/>
                    <a:pt x="30" y="1"/>
                  </a:cubicBezTo>
                  <a:cubicBezTo>
                    <a:pt x="21" y="1"/>
                    <a:pt x="12" y="2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22" name="Freeform 164"/>
            <p:cNvSpPr/>
            <p:nvPr/>
          </p:nvSpPr>
          <p:spPr bwMode="auto">
            <a:xfrm>
              <a:off x="2100" y="222"/>
              <a:ext cx="103" cy="15"/>
            </a:xfrm>
            <a:custGeom>
              <a:avLst/>
              <a:gdLst>
                <a:gd name="T0" fmla="*/ 3 w 29"/>
                <a:gd name="T1" fmla="*/ 5 h 5"/>
                <a:gd name="T2" fmla="*/ 26 w 29"/>
                <a:gd name="T3" fmla="*/ 5 h 5"/>
                <a:gd name="T4" fmla="*/ 26 w 29"/>
                <a:gd name="T5" fmla="*/ 0 h 5"/>
                <a:gd name="T6" fmla="*/ 3 w 29"/>
                <a:gd name="T7" fmla="*/ 0 h 5"/>
                <a:gd name="T8" fmla="*/ 3 w 29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5">
                  <a:moveTo>
                    <a:pt x="3" y="5"/>
                  </a:moveTo>
                  <a:cubicBezTo>
                    <a:pt x="26" y="5"/>
                    <a:pt x="26" y="5"/>
                    <a:pt x="26" y="5"/>
                  </a:cubicBezTo>
                  <a:cubicBezTo>
                    <a:pt x="29" y="5"/>
                    <a:pt x="29" y="0"/>
                    <a:pt x="26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23" name="Freeform 165"/>
            <p:cNvSpPr/>
            <p:nvPr/>
          </p:nvSpPr>
          <p:spPr bwMode="auto">
            <a:xfrm>
              <a:off x="1984" y="216"/>
              <a:ext cx="99" cy="24"/>
            </a:xfrm>
            <a:custGeom>
              <a:avLst/>
              <a:gdLst>
                <a:gd name="T0" fmla="*/ 4 w 28"/>
                <a:gd name="T1" fmla="*/ 6 h 8"/>
                <a:gd name="T2" fmla="*/ 24 w 28"/>
                <a:gd name="T3" fmla="*/ 7 h 8"/>
                <a:gd name="T4" fmla="*/ 25 w 28"/>
                <a:gd name="T5" fmla="*/ 3 h 8"/>
                <a:gd name="T6" fmla="*/ 3 w 28"/>
                <a:gd name="T7" fmla="*/ 1 h 8"/>
                <a:gd name="T8" fmla="*/ 4 w 28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4" y="6"/>
                  </a:moveTo>
                  <a:cubicBezTo>
                    <a:pt x="11" y="4"/>
                    <a:pt x="17" y="5"/>
                    <a:pt x="24" y="7"/>
                  </a:cubicBezTo>
                  <a:cubicBezTo>
                    <a:pt x="27" y="8"/>
                    <a:pt x="28" y="3"/>
                    <a:pt x="25" y="3"/>
                  </a:cubicBezTo>
                  <a:cubicBezTo>
                    <a:pt x="18" y="0"/>
                    <a:pt x="10" y="0"/>
                    <a:pt x="3" y="1"/>
                  </a:cubicBezTo>
                  <a:cubicBezTo>
                    <a:pt x="0" y="2"/>
                    <a:pt x="1" y="7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24" name="Freeform 166"/>
            <p:cNvSpPr/>
            <p:nvPr/>
          </p:nvSpPr>
          <p:spPr bwMode="auto">
            <a:xfrm>
              <a:off x="1857" y="207"/>
              <a:ext cx="99" cy="18"/>
            </a:xfrm>
            <a:custGeom>
              <a:avLst/>
              <a:gdLst>
                <a:gd name="T0" fmla="*/ 3 w 28"/>
                <a:gd name="T1" fmla="*/ 5 h 6"/>
                <a:gd name="T2" fmla="*/ 25 w 28"/>
                <a:gd name="T3" fmla="*/ 6 h 6"/>
                <a:gd name="T4" fmla="*/ 25 w 28"/>
                <a:gd name="T5" fmla="*/ 1 h 6"/>
                <a:gd name="T6" fmla="*/ 3 w 28"/>
                <a:gd name="T7" fmla="*/ 0 h 6"/>
                <a:gd name="T8" fmla="*/ 3 w 28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3" y="5"/>
                  </a:moveTo>
                  <a:cubicBezTo>
                    <a:pt x="10" y="6"/>
                    <a:pt x="17" y="6"/>
                    <a:pt x="25" y="6"/>
                  </a:cubicBezTo>
                  <a:cubicBezTo>
                    <a:pt x="28" y="6"/>
                    <a:pt x="28" y="1"/>
                    <a:pt x="25" y="1"/>
                  </a:cubicBezTo>
                  <a:cubicBezTo>
                    <a:pt x="17" y="1"/>
                    <a:pt x="10" y="1"/>
                    <a:pt x="3" y="0"/>
                  </a:cubicBezTo>
                  <a:cubicBezTo>
                    <a:pt x="0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25" name="Freeform 167"/>
            <p:cNvSpPr/>
            <p:nvPr/>
          </p:nvSpPr>
          <p:spPr bwMode="auto">
            <a:xfrm>
              <a:off x="1723" y="213"/>
              <a:ext cx="109" cy="21"/>
            </a:xfrm>
            <a:custGeom>
              <a:avLst/>
              <a:gdLst>
                <a:gd name="T0" fmla="*/ 4 w 31"/>
                <a:gd name="T1" fmla="*/ 7 h 7"/>
                <a:gd name="T2" fmla="*/ 28 w 31"/>
                <a:gd name="T3" fmla="*/ 5 h 7"/>
                <a:gd name="T4" fmla="*/ 28 w 31"/>
                <a:gd name="T5" fmla="*/ 0 h 7"/>
                <a:gd name="T6" fmla="*/ 3 w 31"/>
                <a:gd name="T7" fmla="*/ 2 h 7"/>
                <a:gd name="T8" fmla="*/ 4 w 31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4" y="7"/>
                  </a:moveTo>
                  <a:cubicBezTo>
                    <a:pt x="12" y="5"/>
                    <a:pt x="20" y="5"/>
                    <a:pt x="28" y="5"/>
                  </a:cubicBezTo>
                  <a:cubicBezTo>
                    <a:pt x="31" y="5"/>
                    <a:pt x="31" y="0"/>
                    <a:pt x="28" y="0"/>
                  </a:cubicBezTo>
                  <a:cubicBezTo>
                    <a:pt x="20" y="0"/>
                    <a:pt x="11" y="1"/>
                    <a:pt x="3" y="2"/>
                  </a:cubicBezTo>
                  <a:cubicBezTo>
                    <a:pt x="0" y="3"/>
                    <a:pt x="1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26" name="Freeform 168"/>
            <p:cNvSpPr/>
            <p:nvPr/>
          </p:nvSpPr>
          <p:spPr bwMode="auto">
            <a:xfrm>
              <a:off x="1592" y="210"/>
              <a:ext cx="103" cy="21"/>
            </a:xfrm>
            <a:custGeom>
              <a:avLst/>
              <a:gdLst>
                <a:gd name="T0" fmla="*/ 3 w 29"/>
                <a:gd name="T1" fmla="*/ 5 h 7"/>
                <a:gd name="T2" fmla="*/ 26 w 29"/>
                <a:gd name="T3" fmla="*/ 6 h 7"/>
                <a:gd name="T4" fmla="*/ 26 w 29"/>
                <a:gd name="T5" fmla="*/ 1 h 7"/>
                <a:gd name="T6" fmla="*/ 3 w 29"/>
                <a:gd name="T7" fmla="*/ 0 h 7"/>
                <a:gd name="T8" fmla="*/ 3 w 29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7">
                  <a:moveTo>
                    <a:pt x="3" y="5"/>
                  </a:moveTo>
                  <a:cubicBezTo>
                    <a:pt x="11" y="5"/>
                    <a:pt x="18" y="7"/>
                    <a:pt x="26" y="6"/>
                  </a:cubicBezTo>
                  <a:cubicBezTo>
                    <a:pt x="29" y="6"/>
                    <a:pt x="29" y="1"/>
                    <a:pt x="26" y="1"/>
                  </a:cubicBezTo>
                  <a:cubicBezTo>
                    <a:pt x="18" y="2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27" name="Freeform 169"/>
            <p:cNvSpPr/>
            <p:nvPr/>
          </p:nvSpPr>
          <p:spPr bwMode="auto">
            <a:xfrm>
              <a:off x="1444" y="210"/>
              <a:ext cx="103" cy="18"/>
            </a:xfrm>
            <a:custGeom>
              <a:avLst/>
              <a:gdLst>
                <a:gd name="T0" fmla="*/ 3 w 29"/>
                <a:gd name="T1" fmla="*/ 6 h 6"/>
                <a:gd name="T2" fmla="*/ 26 w 29"/>
                <a:gd name="T3" fmla="*/ 5 h 6"/>
                <a:gd name="T4" fmla="*/ 26 w 29"/>
                <a:gd name="T5" fmla="*/ 0 h 6"/>
                <a:gd name="T6" fmla="*/ 3 w 29"/>
                <a:gd name="T7" fmla="*/ 1 h 6"/>
                <a:gd name="T8" fmla="*/ 3 w 2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3" y="6"/>
                  </a:moveTo>
                  <a:cubicBezTo>
                    <a:pt x="10" y="6"/>
                    <a:pt x="18" y="6"/>
                    <a:pt x="26" y="5"/>
                  </a:cubicBezTo>
                  <a:cubicBezTo>
                    <a:pt x="29" y="4"/>
                    <a:pt x="29" y="0"/>
                    <a:pt x="26" y="0"/>
                  </a:cubicBezTo>
                  <a:cubicBezTo>
                    <a:pt x="18" y="1"/>
                    <a:pt x="10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28" name="Freeform 170"/>
            <p:cNvSpPr/>
            <p:nvPr/>
          </p:nvSpPr>
          <p:spPr bwMode="auto">
            <a:xfrm>
              <a:off x="1296" y="207"/>
              <a:ext cx="88" cy="18"/>
            </a:xfrm>
            <a:custGeom>
              <a:avLst/>
              <a:gdLst>
                <a:gd name="T0" fmla="*/ 2 w 25"/>
                <a:gd name="T1" fmla="*/ 5 h 6"/>
                <a:gd name="T2" fmla="*/ 21 w 25"/>
                <a:gd name="T3" fmla="*/ 6 h 6"/>
                <a:gd name="T4" fmla="*/ 22 w 25"/>
                <a:gd name="T5" fmla="*/ 1 h 6"/>
                <a:gd name="T6" fmla="*/ 2 w 25"/>
                <a:gd name="T7" fmla="*/ 0 h 6"/>
                <a:gd name="T8" fmla="*/ 2 w 25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2" y="5"/>
                  </a:moveTo>
                  <a:cubicBezTo>
                    <a:pt x="9" y="5"/>
                    <a:pt x="15" y="5"/>
                    <a:pt x="21" y="6"/>
                  </a:cubicBezTo>
                  <a:cubicBezTo>
                    <a:pt x="24" y="6"/>
                    <a:pt x="25" y="2"/>
                    <a:pt x="22" y="1"/>
                  </a:cubicBezTo>
                  <a:cubicBezTo>
                    <a:pt x="16" y="0"/>
                    <a:pt x="9" y="0"/>
                    <a:pt x="2" y="0"/>
                  </a:cubicBezTo>
                  <a:cubicBezTo>
                    <a:pt x="0" y="0"/>
                    <a:pt x="0" y="5"/>
                    <a:pt x="2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29" name="Freeform 171"/>
            <p:cNvSpPr/>
            <p:nvPr/>
          </p:nvSpPr>
          <p:spPr bwMode="auto">
            <a:xfrm>
              <a:off x="1155" y="204"/>
              <a:ext cx="102" cy="18"/>
            </a:xfrm>
            <a:custGeom>
              <a:avLst/>
              <a:gdLst>
                <a:gd name="T0" fmla="*/ 3 w 29"/>
                <a:gd name="T1" fmla="*/ 6 h 6"/>
                <a:gd name="T2" fmla="*/ 26 w 29"/>
                <a:gd name="T3" fmla="*/ 6 h 6"/>
                <a:gd name="T4" fmla="*/ 26 w 29"/>
                <a:gd name="T5" fmla="*/ 1 h 6"/>
                <a:gd name="T6" fmla="*/ 3 w 29"/>
                <a:gd name="T7" fmla="*/ 1 h 6"/>
                <a:gd name="T8" fmla="*/ 3 w 2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3" y="6"/>
                  </a:moveTo>
                  <a:cubicBezTo>
                    <a:pt x="11" y="6"/>
                    <a:pt x="18" y="5"/>
                    <a:pt x="26" y="6"/>
                  </a:cubicBezTo>
                  <a:cubicBezTo>
                    <a:pt x="29" y="6"/>
                    <a:pt x="28" y="2"/>
                    <a:pt x="26" y="1"/>
                  </a:cubicBezTo>
                  <a:cubicBezTo>
                    <a:pt x="18" y="0"/>
                    <a:pt x="11" y="1"/>
                    <a:pt x="3" y="1"/>
                  </a:cubicBezTo>
                  <a:cubicBezTo>
                    <a:pt x="1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30" name="Freeform 172"/>
            <p:cNvSpPr/>
            <p:nvPr/>
          </p:nvSpPr>
          <p:spPr bwMode="auto">
            <a:xfrm>
              <a:off x="1046" y="201"/>
              <a:ext cx="91" cy="24"/>
            </a:xfrm>
            <a:custGeom>
              <a:avLst/>
              <a:gdLst>
                <a:gd name="T0" fmla="*/ 4 w 26"/>
                <a:gd name="T1" fmla="*/ 7 h 8"/>
                <a:gd name="T2" fmla="*/ 22 w 26"/>
                <a:gd name="T3" fmla="*/ 7 h 8"/>
                <a:gd name="T4" fmla="*/ 23 w 26"/>
                <a:gd name="T5" fmla="*/ 2 h 8"/>
                <a:gd name="T6" fmla="*/ 3 w 26"/>
                <a:gd name="T7" fmla="*/ 2 h 8"/>
                <a:gd name="T8" fmla="*/ 4 w 26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8">
                  <a:moveTo>
                    <a:pt x="4" y="7"/>
                  </a:moveTo>
                  <a:cubicBezTo>
                    <a:pt x="10" y="6"/>
                    <a:pt x="17" y="5"/>
                    <a:pt x="22" y="7"/>
                  </a:cubicBezTo>
                  <a:cubicBezTo>
                    <a:pt x="25" y="8"/>
                    <a:pt x="26" y="3"/>
                    <a:pt x="23" y="2"/>
                  </a:cubicBezTo>
                  <a:cubicBezTo>
                    <a:pt x="17" y="0"/>
                    <a:pt x="10" y="1"/>
                    <a:pt x="3" y="2"/>
                  </a:cubicBezTo>
                  <a:cubicBezTo>
                    <a:pt x="0" y="3"/>
                    <a:pt x="2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31" name="Freeform 173"/>
            <p:cNvSpPr/>
            <p:nvPr/>
          </p:nvSpPr>
          <p:spPr bwMode="auto">
            <a:xfrm>
              <a:off x="894" y="204"/>
              <a:ext cx="106" cy="18"/>
            </a:xfrm>
            <a:custGeom>
              <a:avLst/>
              <a:gdLst>
                <a:gd name="T0" fmla="*/ 3 w 30"/>
                <a:gd name="T1" fmla="*/ 5 h 6"/>
                <a:gd name="T2" fmla="*/ 27 w 30"/>
                <a:gd name="T3" fmla="*/ 6 h 6"/>
                <a:gd name="T4" fmla="*/ 27 w 30"/>
                <a:gd name="T5" fmla="*/ 1 h 6"/>
                <a:gd name="T6" fmla="*/ 3 w 30"/>
                <a:gd name="T7" fmla="*/ 0 h 6"/>
                <a:gd name="T8" fmla="*/ 3 w 30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5"/>
                  </a:moveTo>
                  <a:cubicBezTo>
                    <a:pt x="11" y="5"/>
                    <a:pt x="19" y="5"/>
                    <a:pt x="27" y="6"/>
                  </a:cubicBezTo>
                  <a:cubicBezTo>
                    <a:pt x="30" y="6"/>
                    <a:pt x="30" y="2"/>
                    <a:pt x="27" y="1"/>
                  </a:cubicBezTo>
                  <a:cubicBezTo>
                    <a:pt x="19" y="0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32" name="Freeform 174"/>
            <p:cNvSpPr/>
            <p:nvPr/>
          </p:nvSpPr>
          <p:spPr bwMode="auto">
            <a:xfrm>
              <a:off x="756" y="201"/>
              <a:ext cx="106" cy="24"/>
            </a:xfrm>
            <a:custGeom>
              <a:avLst/>
              <a:gdLst>
                <a:gd name="T0" fmla="*/ 3 w 30"/>
                <a:gd name="T1" fmla="*/ 6 h 8"/>
                <a:gd name="T2" fmla="*/ 27 w 30"/>
                <a:gd name="T3" fmla="*/ 7 h 8"/>
                <a:gd name="T4" fmla="*/ 27 w 30"/>
                <a:gd name="T5" fmla="*/ 2 h 8"/>
                <a:gd name="T6" fmla="*/ 4 w 30"/>
                <a:gd name="T7" fmla="*/ 1 h 8"/>
                <a:gd name="T8" fmla="*/ 3 w 30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8">
                  <a:moveTo>
                    <a:pt x="3" y="6"/>
                  </a:moveTo>
                  <a:cubicBezTo>
                    <a:pt x="11" y="8"/>
                    <a:pt x="19" y="7"/>
                    <a:pt x="27" y="7"/>
                  </a:cubicBezTo>
                  <a:cubicBezTo>
                    <a:pt x="30" y="7"/>
                    <a:pt x="30" y="2"/>
                    <a:pt x="27" y="2"/>
                  </a:cubicBezTo>
                  <a:cubicBezTo>
                    <a:pt x="19" y="2"/>
                    <a:pt x="12" y="3"/>
                    <a:pt x="4" y="1"/>
                  </a:cubicBezTo>
                  <a:cubicBezTo>
                    <a:pt x="1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33" name="Freeform 175"/>
            <p:cNvSpPr/>
            <p:nvPr/>
          </p:nvSpPr>
          <p:spPr bwMode="auto">
            <a:xfrm>
              <a:off x="629" y="201"/>
              <a:ext cx="92" cy="18"/>
            </a:xfrm>
            <a:custGeom>
              <a:avLst/>
              <a:gdLst>
                <a:gd name="T0" fmla="*/ 3 w 26"/>
                <a:gd name="T1" fmla="*/ 5 h 6"/>
                <a:gd name="T2" fmla="*/ 22 w 26"/>
                <a:gd name="T3" fmla="*/ 6 h 6"/>
                <a:gd name="T4" fmla="*/ 23 w 26"/>
                <a:gd name="T5" fmla="*/ 1 h 6"/>
                <a:gd name="T6" fmla="*/ 3 w 26"/>
                <a:gd name="T7" fmla="*/ 0 h 6"/>
                <a:gd name="T8" fmla="*/ 3 w 26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3" y="5"/>
                  </a:moveTo>
                  <a:cubicBezTo>
                    <a:pt x="9" y="5"/>
                    <a:pt x="16" y="5"/>
                    <a:pt x="22" y="6"/>
                  </a:cubicBezTo>
                  <a:cubicBezTo>
                    <a:pt x="25" y="6"/>
                    <a:pt x="26" y="2"/>
                    <a:pt x="23" y="1"/>
                  </a:cubicBezTo>
                  <a:cubicBezTo>
                    <a:pt x="17" y="0"/>
                    <a:pt x="10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34" name="Freeform 176"/>
            <p:cNvSpPr/>
            <p:nvPr/>
          </p:nvSpPr>
          <p:spPr bwMode="auto">
            <a:xfrm>
              <a:off x="488" y="195"/>
              <a:ext cx="113" cy="27"/>
            </a:xfrm>
            <a:custGeom>
              <a:avLst/>
              <a:gdLst>
                <a:gd name="T0" fmla="*/ 4 w 32"/>
                <a:gd name="T1" fmla="*/ 8 h 9"/>
                <a:gd name="T2" fmla="*/ 29 w 32"/>
                <a:gd name="T3" fmla="*/ 7 h 9"/>
                <a:gd name="T4" fmla="*/ 29 w 32"/>
                <a:gd name="T5" fmla="*/ 2 h 9"/>
                <a:gd name="T6" fmla="*/ 3 w 32"/>
                <a:gd name="T7" fmla="*/ 3 h 9"/>
                <a:gd name="T8" fmla="*/ 4 w 32"/>
                <a:gd name="T9" fmla="*/ 8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9">
                  <a:moveTo>
                    <a:pt x="4" y="8"/>
                  </a:moveTo>
                  <a:cubicBezTo>
                    <a:pt x="12" y="5"/>
                    <a:pt x="21" y="7"/>
                    <a:pt x="29" y="7"/>
                  </a:cubicBezTo>
                  <a:cubicBezTo>
                    <a:pt x="32" y="7"/>
                    <a:pt x="32" y="2"/>
                    <a:pt x="29" y="2"/>
                  </a:cubicBezTo>
                  <a:cubicBezTo>
                    <a:pt x="21" y="2"/>
                    <a:pt x="11" y="0"/>
                    <a:pt x="3" y="3"/>
                  </a:cubicBezTo>
                  <a:cubicBezTo>
                    <a:pt x="0" y="4"/>
                    <a:pt x="2" y="9"/>
                    <a:pt x="4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35" name="Freeform 177"/>
            <p:cNvSpPr/>
            <p:nvPr/>
          </p:nvSpPr>
          <p:spPr bwMode="auto">
            <a:xfrm>
              <a:off x="368" y="204"/>
              <a:ext cx="96" cy="18"/>
            </a:xfrm>
            <a:custGeom>
              <a:avLst/>
              <a:gdLst>
                <a:gd name="T0" fmla="*/ 5 w 27"/>
                <a:gd name="T1" fmla="*/ 6 h 6"/>
                <a:gd name="T2" fmla="*/ 24 w 27"/>
                <a:gd name="T3" fmla="*/ 5 h 6"/>
                <a:gd name="T4" fmla="*/ 24 w 27"/>
                <a:gd name="T5" fmla="*/ 0 h 6"/>
                <a:gd name="T6" fmla="*/ 3 w 27"/>
                <a:gd name="T7" fmla="*/ 1 h 6"/>
                <a:gd name="T8" fmla="*/ 5 w 2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5" y="6"/>
                  </a:moveTo>
                  <a:cubicBezTo>
                    <a:pt x="11" y="5"/>
                    <a:pt x="18" y="5"/>
                    <a:pt x="24" y="5"/>
                  </a:cubicBezTo>
                  <a:cubicBezTo>
                    <a:pt x="27" y="5"/>
                    <a:pt x="27" y="0"/>
                    <a:pt x="24" y="0"/>
                  </a:cubicBezTo>
                  <a:cubicBezTo>
                    <a:pt x="17" y="0"/>
                    <a:pt x="10" y="0"/>
                    <a:pt x="3" y="1"/>
                  </a:cubicBezTo>
                  <a:cubicBezTo>
                    <a:pt x="0" y="2"/>
                    <a:pt x="2" y="6"/>
                    <a:pt x="5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36" name="Freeform 178"/>
            <p:cNvSpPr/>
            <p:nvPr/>
          </p:nvSpPr>
          <p:spPr bwMode="auto">
            <a:xfrm>
              <a:off x="256" y="201"/>
              <a:ext cx="105" cy="18"/>
            </a:xfrm>
            <a:custGeom>
              <a:avLst/>
              <a:gdLst>
                <a:gd name="T0" fmla="*/ 3 w 30"/>
                <a:gd name="T1" fmla="*/ 6 h 6"/>
                <a:gd name="T2" fmla="*/ 28 w 30"/>
                <a:gd name="T3" fmla="*/ 5 h 6"/>
                <a:gd name="T4" fmla="*/ 28 w 30"/>
                <a:gd name="T5" fmla="*/ 0 h 6"/>
                <a:gd name="T6" fmla="*/ 3 w 30"/>
                <a:gd name="T7" fmla="*/ 1 h 6"/>
                <a:gd name="T8" fmla="*/ 3 w 30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6"/>
                  </a:moveTo>
                  <a:cubicBezTo>
                    <a:pt x="11" y="6"/>
                    <a:pt x="19" y="5"/>
                    <a:pt x="28" y="5"/>
                  </a:cubicBezTo>
                  <a:cubicBezTo>
                    <a:pt x="30" y="5"/>
                    <a:pt x="30" y="0"/>
                    <a:pt x="28" y="0"/>
                  </a:cubicBez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pic>
        <p:nvPicPr>
          <p:cNvPr id="2097154" name="图片 6"/>
          <p:cNvPicPr>
            <a:picLocks noChangeAspect="1"/>
          </p:cNvPicPr>
          <p:nvPr/>
        </p:nvPicPr>
        <p:blipFill>
          <a:blip r:embed="rId2"/>
          <a:srcRect l="847"/>
          <a:stretch>
            <a:fillRect/>
          </a:stretch>
        </p:blipFill>
        <p:spPr>
          <a:xfrm rot="3017157">
            <a:off x="-2346686" y="597400"/>
            <a:ext cx="7272872" cy="6091773"/>
          </a:xfrm>
          <a:custGeom>
            <a:avLst/>
            <a:gdLst>
              <a:gd name="connsiteX0" fmla="*/ 0 w 7272872"/>
              <a:gd name="connsiteY0" fmla="*/ 1702001 h 6091773"/>
              <a:gd name="connsiteX1" fmla="*/ 1413734 w 7272872"/>
              <a:gd name="connsiteY1" fmla="*/ 0 h 6091773"/>
              <a:gd name="connsiteX2" fmla="*/ 7272872 w 7272872"/>
              <a:gd name="connsiteY2" fmla="*/ 0 h 6091773"/>
              <a:gd name="connsiteX3" fmla="*/ 7272871 w 7272872"/>
              <a:gd name="connsiteY3" fmla="*/ 3719034 h 6091773"/>
              <a:gd name="connsiteX4" fmla="*/ 5302002 w 7272872"/>
              <a:gd name="connsiteY4" fmla="*/ 6091773 h 6091773"/>
              <a:gd name="connsiteX5" fmla="*/ 5284869 w 7272872"/>
              <a:gd name="connsiteY5" fmla="*/ 6091773 h 6091773"/>
              <a:gd name="connsiteX6" fmla="*/ 0 w 7272872"/>
              <a:gd name="connsiteY6" fmla="*/ 1702001 h 60917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272872" h="6091773">
                <a:moveTo>
                  <a:pt x="0" y="1702001"/>
                </a:moveTo>
                <a:lnTo>
                  <a:pt x="1413734" y="0"/>
                </a:lnTo>
                <a:lnTo>
                  <a:pt x="7272872" y="0"/>
                </a:lnTo>
                <a:lnTo>
                  <a:pt x="7272871" y="3719034"/>
                </a:lnTo>
                <a:lnTo>
                  <a:pt x="5302002" y="6091773"/>
                </a:lnTo>
                <a:lnTo>
                  <a:pt x="5284869" y="6091773"/>
                </a:lnTo>
                <a:lnTo>
                  <a:pt x="0" y="1702001"/>
                </a:lnTo>
                <a:close/>
              </a:path>
            </a:pathLst>
          </a:custGeom>
        </p:spPr>
      </p:pic>
      <p:sp>
        <p:nvSpPr>
          <p:cNvPr id="1048937" name="任意多边形 186"/>
          <p:cNvSpPr/>
          <p:nvPr/>
        </p:nvSpPr>
        <p:spPr>
          <a:xfrm>
            <a:off x="7082471" y="1065932"/>
            <a:ext cx="3889611" cy="692621"/>
          </a:xfrm>
          <a:custGeom>
            <a:avLst/>
            <a:gdLst>
              <a:gd name="connsiteX0" fmla="*/ 0 w 3889611"/>
              <a:gd name="connsiteY0" fmla="*/ 0 h 692621"/>
              <a:gd name="connsiteX1" fmla="*/ 3774172 w 3889611"/>
              <a:gd name="connsiteY1" fmla="*/ 0 h 692621"/>
              <a:gd name="connsiteX2" fmla="*/ 3889611 w 3889611"/>
              <a:gd name="connsiteY2" fmla="*/ 115439 h 692621"/>
              <a:gd name="connsiteX3" fmla="*/ 3889611 w 3889611"/>
              <a:gd name="connsiteY3" fmla="*/ 577182 h 692621"/>
              <a:gd name="connsiteX4" fmla="*/ 3774172 w 3889611"/>
              <a:gd name="connsiteY4" fmla="*/ 692621 h 692621"/>
              <a:gd name="connsiteX5" fmla="*/ 0 w 3889611"/>
              <a:gd name="connsiteY5" fmla="*/ 692621 h 692621"/>
              <a:gd name="connsiteX6" fmla="*/ 0 w 3889611"/>
              <a:gd name="connsiteY6" fmla="*/ 0 h 6926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89611" h="692621">
                <a:moveTo>
                  <a:pt x="0" y="0"/>
                </a:moveTo>
                <a:lnTo>
                  <a:pt x="3774172" y="0"/>
                </a:lnTo>
                <a:cubicBezTo>
                  <a:pt x="3837927" y="0"/>
                  <a:pt x="3889611" y="51684"/>
                  <a:pt x="3889611" y="115439"/>
                </a:cubicBezTo>
                <a:lnTo>
                  <a:pt x="3889611" y="577182"/>
                </a:lnTo>
                <a:cubicBezTo>
                  <a:pt x="3889611" y="640937"/>
                  <a:pt x="3837927" y="692621"/>
                  <a:pt x="3774172" y="692621"/>
                </a:cubicBezTo>
                <a:lnTo>
                  <a:pt x="0" y="692621"/>
                </a:lnTo>
                <a:lnTo>
                  <a:pt x="0" y="0"/>
                </a:lnTo>
                <a:close/>
              </a:path>
            </a:pathLst>
          </a:custGeom>
          <a:solidFill>
            <a:srgbClr val="5F64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48938" name="文本框 187"/>
          <p:cNvSpPr txBox="1"/>
          <p:nvPr/>
        </p:nvSpPr>
        <p:spPr>
          <a:xfrm>
            <a:off x="3076655" y="1968692"/>
            <a:ext cx="1376680" cy="22075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dist"/>
            <a:endParaRPr lang="zh-CN" altLang="en-US" sz="80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48939" name="矩形 188"/>
          <p:cNvSpPr/>
          <p:nvPr/>
        </p:nvSpPr>
        <p:spPr>
          <a:xfrm>
            <a:off x="5174890" y="456675"/>
            <a:ext cx="61102" cy="4568149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595959"/>
              </a:solidFill>
            </a:endParaRPr>
          </a:p>
        </p:txBody>
      </p:sp>
      <p:sp>
        <p:nvSpPr>
          <p:cNvPr id="1048940" name="文本框 189"/>
          <p:cNvSpPr txBox="1"/>
          <p:nvPr/>
        </p:nvSpPr>
        <p:spPr>
          <a:xfrm>
            <a:off x="4406661" y="759656"/>
            <a:ext cx="553998" cy="400021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dist"/>
            <a:r>
              <a:rPr lang="en-US" altLang="zh-CN" sz="2400" dirty="0" smtClean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ANGGOTA KELOMPOK</a:t>
            </a:r>
            <a:endParaRPr lang="zh-CN" altLang="en-US" sz="2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48941" name="任意多边形 190"/>
          <p:cNvSpPr/>
          <p:nvPr/>
        </p:nvSpPr>
        <p:spPr>
          <a:xfrm>
            <a:off x="6277252" y="1065932"/>
            <a:ext cx="696037" cy="692621"/>
          </a:xfrm>
          <a:custGeom>
            <a:avLst/>
            <a:gdLst>
              <a:gd name="connsiteX0" fmla="*/ 115439 w 696037"/>
              <a:gd name="connsiteY0" fmla="*/ 0 h 692621"/>
              <a:gd name="connsiteX1" fmla="*/ 696037 w 696037"/>
              <a:gd name="connsiteY1" fmla="*/ 0 h 692621"/>
              <a:gd name="connsiteX2" fmla="*/ 696037 w 696037"/>
              <a:gd name="connsiteY2" fmla="*/ 692621 h 692621"/>
              <a:gd name="connsiteX3" fmla="*/ 115439 w 696037"/>
              <a:gd name="connsiteY3" fmla="*/ 692621 h 692621"/>
              <a:gd name="connsiteX4" fmla="*/ 0 w 696037"/>
              <a:gd name="connsiteY4" fmla="*/ 577182 h 692621"/>
              <a:gd name="connsiteX5" fmla="*/ 0 w 696037"/>
              <a:gd name="connsiteY5" fmla="*/ 115439 h 692621"/>
              <a:gd name="connsiteX6" fmla="*/ 115439 w 696037"/>
              <a:gd name="connsiteY6" fmla="*/ 0 h 6926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96037" h="692621">
                <a:moveTo>
                  <a:pt x="115439" y="0"/>
                </a:moveTo>
                <a:lnTo>
                  <a:pt x="696037" y="0"/>
                </a:lnTo>
                <a:lnTo>
                  <a:pt x="696037" y="692621"/>
                </a:lnTo>
                <a:lnTo>
                  <a:pt x="115439" y="692621"/>
                </a:lnTo>
                <a:cubicBezTo>
                  <a:pt x="51684" y="692621"/>
                  <a:pt x="0" y="640937"/>
                  <a:pt x="0" y="577182"/>
                </a:cubicBezTo>
                <a:lnTo>
                  <a:pt x="0" y="115439"/>
                </a:lnTo>
                <a:cubicBezTo>
                  <a:pt x="0" y="51684"/>
                  <a:pt x="51684" y="0"/>
                  <a:pt x="115439" y="0"/>
                </a:cubicBezTo>
                <a:close/>
              </a:path>
            </a:pathLst>
          </a:custGeom>
          <a:solidFill>
            <a:srgbClr val="BE9C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48942" name="文本框 192"/>
          <p:cNvSpPr txBox="1"/>
          <p:nvPr/>
        </p:nvSpPr>
        <p:spPr>
          <a:xfrm>
            <a:off x="6287491" y="1065932"/>
            <a:ext cx="6414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CN" sz="4000" dirty="0">
                <a:solidFill>
                  <a:schemeClr val="bg1"/>
                </a:solidFill>
                <a:latin typeface="Impact" panose="020B0806030902050204" pitchFamily="34" charset="0"/>
                <a:ea typeface="微软雅黑" panose="020B0503020204020204" pitchFamily="34" charset="-122"/>
              </a:rPr>
              <a:t>1</a:t>
            </a:r>
            <a:endParaRPr lang="zh-CN" altLang="en-US" sz="4000" dirty="0">
              <a:solidFill>
                <a:schemeClr val="bg1"/>
              </a:solidFill>
              <a:latin typeface="Impact" panose="020B080603090205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048943" name="任意多边形 193"/>
          <p:cNvSpPr/>
          <p:nvPr/>
        </p:nvSpPr>
        <p:spPr>
          <a:xfrm>
            <a:off x="7092710" y="2107606"/>
            <a:ext cx="3889611" cy="692621"/>
          </a:xfrm>
          <a:custGeom>
            <a:avLst/>
            <a:gdLst>
              <a:gd name="connsiteX0" fmla="*/ 0 w 3889611"/>
              <a:gd name="connsiteY0" fmla="*/ 0 h 692621"/>
              <a:gd name="connsiteX1" fmla="*/ 3774172 w 3889611"/>
              <a:gd name="connsiteY1" fmla="*/ 0 h 692621"/>
              <a:gd name="connsiteX2" fmla="*/ 3889611 w 3889611"/>
              <a:gd name="connsiteY2" fmla="*/ 115439 h 692621"/>
              <a:gd name="connsiteX3" fmla="*/ 3889611 w 3889611"/>
              <a:gd name="connsiteY3" fmla="*/ 577182 h 692621"/>
              <a:gd name="connsiteX4" fmla="*/ 3774172 w 3889611"/>
              <a:gd name="connsiteY4" fmla="*/ 692621 h 692621"/>
              <a:gd name="connsiteX5" fmla="*/ 0 w 3889611"/>
              <a:gd name="connsiteY5" fmla="*/ 692621 h 692621"/>
              <a:gd name="connsiteX6" fmla="*/ 0 w 3889611"/>
              <a:gd name="connsiteY6" fmla="*/ 0 h 6926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89611" h="692621">
                <a:moveTo>
                  <a:pt x="0" y="0"/>
                </a:moveTo>
                <a:lnTo>
                  <a:pt x="3774172" y="0"/>
                </a:lnTo>
                <a:cubicBezTo>
                  <a:pt x="3837927" y="0"/>
                  <a:pt x="3889611" y="51684"/>
                  <a:pt x="3889611" y="115439"/>
                </a:cubicBezTo>
                <a:lnTo>
                  <a:pt x="3889611" y="577182"/>
                </a:lnTo>
                <a:cubicBezTo>
                  <a:pt x="3889611" y="640937"/>
                  <a:pt x="3837927" y="692621"/>
                  <a:pt x="3774172" y="692621"/>
                </a:cubicBezTo>
                <a:lnTo>
                  <a:pt x="0" y="692621"/>
                </a:lnTo>
                <a:lnTo>
                  <a:pt x="0" y="0"/>
                </a:lnTo>
                <a:close/>
              </a:path>
            </a:pathLst>
          </a:custGeom>
          <a:solidFill>
            <a:srgbClr val="5F64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48944" name="任意多边形 194"/>
          <p:cNvSpPr/>
          <p:nvPr/>
        </p:nvSpPr>
        <p:spPr>
          <a:xfrm>
            <a:off x="6287491" y="2107606"/>
            <a:ext cx="696037" cy="692621"/>
          </a:xfrm>
          <a:custGeom>
            <a:avLst/>
            <a:gdLst>
              <a:gd name="connsiteX0" fmla="*/ 115439 w 696037"/>
              <a:gd name="connsiteY0" fmla="*/ 0 h 692621"/>
              <a:gd name="connsiteX1" fmla="*/ 696037 w 696037"/>
              <a:gd name="connsiteY1" fmla="*/ 0 h 692621"/>
              <a:gd name="connsiteX2" fmla="*/ 696037 w 696037"/>
              <a:gd name="connsiteY2" fmla="*/ 692621 h 692621"/>
              <a:gd name="connsiteX3" fmla="*/ 115439 w 696037"/>
              <a:gd name="connsiteY3" fmla="*/ 692621 h 692621"/>
              <a:gd name="connsiteX4" fmla="*/ 0 w 696037"/>
              <a:gd name="connsiteY4" fmla="*/ 577182 h 692621"/>
              <a:gd name="connsiteX5" fmla="*/ 0 w 696037"/>
              <a:gd name="connsiteY5" fmla="*/ 115439 h 692621"/>
              <a:gd name="connsiteX6" fmla="*/ 115439 w 696037"/>
              <a:gd name="connsiteY6" fmla="*/ 0 h 6926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96037" h="692621">
                <a:moveTo>
                  <a:pt x="115439" y="0"/>
                </a:moveTo>
                <a:lnTo>
                  <a:pt x="696037" y="0"/>
                </a:lnTo>
                <a:lnTo>
                  <a:pt x="696037" y="692621"/>
                </a:lnTo>
                <a:lnTo>
                  <a:pt x="115439" y="692621"/>
                </a:lnTo>
                <a:cubicBezTo>
                  <a:pt x="51684" y="692621"/>
                  <a:pt x="0" y="640937"/>
                  <a:pt x="0" y="577182"/>
                </a:cubicBezTo>
                <a:lnTo>
                  <a:pt x="0" y="115439"/>
                </a:lnTo>
                <a:cubicBezTo>
                  <a:pt x="0" y="51684"/>
                  <a:pt x="51684" y="0"/>
                  <a:pt x="115439" y="0"/>
                </a:cubicBezTo>
                <a:close/>
              </a:path>
            </a:pathLst>
          </a:custGeom>
          <a:solidFill>
            <a:srgbClr val="BE9C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48945" name="文本框 195"/>
          <p:cNvSpPr txBox="1"/>
          <p:nvPr/>
        </p:nvSpPr>
        <p:spPr>
          <a:xfrm>
            <a:off x="7427079" y="2151964"/>
            <a:ext cx="31935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CN" sz="3200" dirty="0" smtClean="0">
                <a:solidFill>
                  <a:schemeClr val="bg1"/>
                </a:solidFill>
                <a:latin typeface="方正兰亭超细黑简体" panose="02000000000000000000" pitchFamily="2" charset="-122"/>
                <a:ea typeface="方正兰亭超细黑简体" panose="02000000000000000000" pitchFamily="2" charset="-122"/>
              </a:rPr>
              <a:t>FRISKA DEVI P</a:t>
            </a:r>
            <a:endParaRPr lang="zh-CN" altLang="en-US" sz="3200" dirty="0">
              <a:solidFill>
                <a:schemeClr val="bg1"/>
              </a:solidFill>
              <a:latin typeface="方正兰亭超细黑简体" panose="02000000000000000000" pitchFamily="2" charset="-122"/>
              <a:ea typeface="方正兰亭超细黑简体" panose="02000000000000000000" pitchFamily="2" charset="-122"/>
            </a:endParaRPr>
          </a:p>
        </p:txBody>
      </p:sp>
      <p:sp>
        <p:nvSpPr>
          <p:cNvPr id="1048946" name="文本框 196"/>
          <p:cNvSpPr txBox="1"/>
          <p:nvPr/>
        </p:nvSpPr>
        <p:spPr>
          <a:xfrm>
            <a:off x="6297730" y="2107606"/>
            <a:ext cx="6414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CN" sz="4000" dirty="0">
                <a:solidFill>
                  <a:schemeClr val="bg1"/>
                </a:solidFill>
                <a:latin typeface="Impact" panose="020B0806030902050204" pitchFamily="34" charset="0"/>
                <a:ea typeface="微软雅黑" panose="020B0503020204020204" pitchFamily="34" charset="-122"/>
              </a:rPr>
              <a:t>2</a:t>
            </a:r>
            <a:endParaRPr lang="zh-CN" altLang="en-US" sz="4000" dirty="0">
              <a:solidFill>
                <a:schemeClr val="bg1"/>
              </a:solidFill>
              <a:latin typeface="Impact" panose="020B080603090205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048947" name="任意多边形 197"/>
          <p:cNvSpPr/>
          <p:nvPr/>
        </p:nvSpPr>
        <p:spPr>
          <a:xfrm>
            <a:off x="7092710" y="3164545"/>
            <a:ext cx="3889611" cy="692621"/>
          </a:xfrm>
          <a:custGeom>
            <a:avLst/>
            <a:gdLst>
              <a:gd name="connsiteX0" fmla="*/ 0 w 3889611"/>
              <a:gd name="connsiteY0" fmla="*/ 0 h 692621"/>
              <a:gd name="connsiteX1" fmla="*/ 3774172 w 3889611"/>
              <a:gd name="connsiteY1" fmla="*/ 0 h 692621"/>
              <a:gd name="connsiteX2" fmla="*/ 3889611 w 3889611"/>
              <a:gd name="connsiteY2" fmla="*/ 115439 h 692621"/>
              <a:gd name="connsiteX3" fmla="*/ 3889611 w 3889611"/>
              <a:gd name="connsiteY3" fmla="*/ 577182 h 692621"/>
              <a:gd name="connsiteX4" fmla="*/ 3774172 w 3889611"/>
              <a:gd name="connsiteY4" fmla="*/ 692621 h 692621"/>
              <a:gd name="connsiteX5" fmla="*/ 0 w 3889611"/>
              <a:gd name="connsiteY5" fmla="*/ 692621 h 692621"/>
              <a:gd name="connsiteX6" fmla="*/ 0 w 3889611"/>
              <a:gd name="connsiteY6" fmla="*/ 0 h 6926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89611" h="692621">
                <a:moveTo>
                  <a:pt x="0" y="0"/>
                </a:moveTo>
                <a:lnTo>
                  <a:pt x="3774172" y="0"/>
                </a:lnTo>
                <a:cubicBezTo>
                  <a:pt x="3837927" y="0"/>
                  <a:pt x="3889611" y="51684"/>
                  <a:pt x="3889611" y="115439"/>
                </a:cubicBezTo>
                <a:lnTo>
                  <a:pt x="3889611" y="577182"/>
                </a:lnTo>
                <a:cubicBezTo>
                  <a:pt x="3889611" y="640937"/>
                  <a:pt x="3837927" y="692621"/>
                  <a:pt x="3774172" y="692621"/>
                </a:cubicBezTo>
                <a:lnTo>
                  <a:pt x="0" y="692621"/>
                </a:lnTo>
                <a:lnTo>
                  <a:pt x="0" y="0"/>
                </a:lnTo>
                <a:close/>
              </a:path>
            </a:pathLst>
          </a:custGeom>
          <a:solidFill>
            <a:srgbClr val="5F64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48948" name="任意多边形 198"/>
          <p:cNvSpPr/>
          <p:nvPr/>
        </p:nvSpPr>
        <p:spPr>
          <a:xfrm>
            <a:off x="6287491" y="3164545"/>
            <a:ext cx="696037" cy="692621"/>
          </a:xfrm>
          <a:custGeom>
            <a:avLst/>
            <a:gdLst>
              <a:gd name="connsiteX0" fmla="*/ 115439 w 696037"/>
              <a:gd name="connsiteY0" fmla="*/ 0 h 692621"/>
              <a:gd name="connsiteX1" fmla="*/ 696037 w 696037"/>
              <a:gd name="connsiteY1" fmla="*/ 0 h 692621"/>
              <a:gd name="connsiteX2" fmla="*/ 696037 w 696037"/>
              <a:gd name="connsiteY2" fmla="*/ 692621 h 692621"/>
              <a:gd name="connsiteX3" fmla="*/ 115439 w 696037"/>
              <a:gd name="connsiteY3" fmla="*/ 692621 h 692621"/>
              <a:gd name="connsiteX4" fmla="*/ 0 w 696037"/>
              <a:gd name="connsiteY4" fmla="*/ 577182 h 692621"/>
              <a:gd name="connsiteX5" fmla="*/ 0 w 696037"/>
              <a:gd name="connsiteY5" fmla="*/ 115439 h 692621"/>
              <a:gd name="connsiteX6" fmla="*/ 115439 w 696037"/>
              <a:gd name="connsiteY6" fmla="*/ 0 h 6926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96037" h="692621">
                <a:moveTo>
                  <a:pt x="115439" y="0"/>
                </a:moveTo>
                <a:lnTo>
                  <a:pt x="696037" y="0"/>
                </a:lnTo>
                <a:lnTo>
                  <a:pt x="696037" y="692621"/>
                </a:lnTo>
                <a:lnTo>
                  <a:pt x="115439" y="692621"/>
                </a:lnTo>
                <a:cubicBezTo>
                  <a:pt x="51684" y="692621"/>
                  <a:pt x="0" y="640937"/>
                  <a:pt x="0" y="577182"/>
                </a:cubicBezTo>
                <a:lnTo>
                  <a:pt x="0" y="115439"/>
                </a:lnTo>
                <a:cubicBezTo>
                  <a:pt x="0" y="51684"/>
                  <a:pt x="51684" y="0"/>
                  <a:pt x="115439" y="0"/>
                </a:cubicBezTo>
                <a:close/>
              </a:path>
            </a:pathLst>
          </a:custGeom>
          <a:solidFill>
            <a:srgbClr val="BE9C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48949" name="文本框 199"/>
          <p:cNvSpPr txBox="1"/>
          <p:nvPr/>
        </p:nvSpPr>
        <p:spPr>
          <a:xfrm>
            <a:off x="7427079" y="3208903"/>
            <a:ext cx="31935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CN" sz="3200" dirty="0" smtClean="0">
                <a:solidFill>
                  <a:schemeClr val="bg1"/>
                </a:solidFill>
                <a:latin typeface="方正兰亭超细黑简体" panose="02000000000000000000" pitchFamily="2" charset="-122"/>
                <a:ea typeface="方正兰亭超细黑简体" panose="02000000000000000000" pitchFamily="2" charset="-122"/>
              </a:rPr>
              <a:t>NISA SABILAH</a:t>
            </a:r>
            <a:endParaRPr lang="zh-CN" altLang="en-US" sz="3200" dirty="0">
              <a:solidFill>
                <a:schemeClr val="bg1"/>
              </a:solidFill>
              <a:latin typeface="方正兰亭超细黑简体" panose="02000000000000000000" pitchFamily="2" charset="-122"/>
              <a:ea typeface="方正兰亭超细黑简体" panose="02000000000000000000" pitchFamily="2" charset="-122"/>
            </a:endParaRPr>
          </a:p>
        </p:txBody>
      </p:sp>
      <p:sp>
        <p:nvSpPr>
          <p:cNvPr id="1048950" name="文本框 200"/>
          <p:cNvSpPr txBox="1"/>
          <p:nvPr/>
        </p:nvSpPr>
        <p:spPr>
          <a:xfrm>
            <a:off x="6297730" y="3164545"/>
            <a:ext cx="6414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CN" sz="4000" dirty="0">
                <a:solidFill>
                  <a:schemeClr val="bg1"/>
                </a:solidFill>
                <a:latin typeface="Impact" panose="020B0806030902050204" pitchFamily="34" charset="0"/>
                <a:ea typeface="微软雅黑" panose="020B0503020204020204" pitchFamily="34" charset="-122"/>
              </a:rPr>
              <a:t>3</a:t>
            </a:r>
            <a:endParaRPr lang="zh-CN" altLang="en-US" sz="4000" dirty="0">
              <a:solidFill>
                <a:schemeClr val="bg1"/>
              </a:solidFill>
              <a:latin typeface="Impact" panose="020B080603090205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048954" name="文本框 204"/>
          <p:cNvSpPr txBox="1"/>
          <p:nvPr/>
        </p:nvSpPr>
        <p:spPr>
          <a:xfrm>
            <a:off x="6307969" y="4206219"/>
            <a:ext cx="6414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CN" sz="4000" dirty="0">
                <a:solidFill>
                  <a:schemeClr val="bg1"/>
                </a:solidFill>
                <a:latin typeface="Impact" panose="020B0806030902050204" pitchFamily="34" charset="0"/>
                <a:ea typeface="微软雅黑" panose="020B0503020204020204" pitchFamily="34" charset="-122"/>
              </a:rPr>
              <a:t>4</a:t>
            </a:r>
            <a:endParaRPr lang="zh-CN" altLang="en-US" sz="4000" dirty="0">
              <a:solidFill>
                <a:schemeClr val="bg1"/>
              </a:solidFill>
              <a:latin typeface="Impact" panose="020B080603090205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048955" name="文本框 195"/>
          <p:cNvSpPr txBox="1"/>
          <p:nvPr/>
        </p:nvSpPr>
        <p:spPr>
          <a:xfrm>
            <a:off x="7389319" y="1156386"/>
            <a:ext cx="31935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CN" sz="3200" dirty="0" smtClean="0">
                <a:solidFill>
                  <a:schemeClr val="bg1"/>
                </a:solidFill>
                <a:latin typeface="方正兰亭超细黑简体" panose="02000000000000000000" pitchFamily="2" charset="-122"/>
                <a:ea typeface="方正兰亭超细黑简体" panose="02000000000000000000" pitchFamily="2" charset="-122"/>
              </a:rPr>
              <a:t>ANISA </a:t>
            </a:r>
            <a:r>
              <a:rPr lang="en-US" altLang="zh-CN" sz="3200" dirty="0" smtClean="0">
                <a:solidFill>
                  <a:schemeClr val="bg1"/>
                </a:solidFill>
                <a:latin typeface="方正兰亭超细黑简体" panose="02000000000000000000" pitchFamily="2" charset="-122"/>
                <a:ea typeface="方正兰亭超细黑简体" panose="02000000000000000000" pitchFamily="2" charset="-122"/>
              </a:rPr>
              <a:t>FAUZIAH</a:t>
            </a:r>
            <a:endParaRPr lang="zh-CN" altLang="en-US" sz="3200" dirty="0">
              <a:solidFill>
                <a:schemeClr val="bg1"/>
              </a:solidFill>
              <a:latin typeface="方正兰亭超细黑简体" panose="02000000000000000000" pitchFamily="2" charset="-122"/>
              <a:ea typeface="方正兰亭超细黑简体" panose="02000000000000000000" pitchFamily="2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组合 2"/>
          <p:cNvGrpSpPr/>
          <p:nvPr/>
        </p:nvGrpSpPr>
        <p:grpSpPr>
          <a:xfrm>
            <a:off x="4073511" y="1858692"/>
            <a:ext cx="4044982" cy="3333699"/>
            <a:chOff x="4073511" y="1858692"/>
            <a:chExt cx="4044982" cy="3333699"/>
          </a:xfrm>
          <a:solidFill>
            <a:srgbClr val="BE9CB3"/>
          </a:solidFill>
        </p:grpSpPr>
        <p:sp>
          <p:nvSpPr>
            <p:cNvPr id="1049136" name="Freeform 67"/>
            <p:cNvSpPr/>
            <p:nvPr/>
          </p:nvSpPr>
          <p:spPr bwMode="auto">
            <a:xfrm rot="1883109">
              <a:off x="4073511" y="2926619"/>
              <a:ext cx="1523198" cy="1518466"/>
            </a:xfrm>
            <a:custGeom>
              <a:avLst/>
              <a:gdLst>
                <a:gd name="T0" fmla="*/ 270 w 270"/>
                <a:gd name="T1" fmla="*/ 138 h 269"/>
                <a:gd name="T2" fmla="*/ 0 w 270"/>
                <a:gd name="T3" fmla="*/ 187 h 269"/>
                <a:gd name="T4" fmla="*/ 262 w 270"/>
                <a:gd name="T5" fmla="*/ 117 h 269"/>
                <a:gd name="T6" fmla="*/ 119 w 270"/>
                <a:gd name="T7" fmla="*/ 152 h 269"/>
                <a:gd name="T8" fmla="*/ 270 w 270"/>
                <a:gd name="T9" fmla="*/ 138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0" h="269">
                  <a:moveTo>
                    <a:pt x="270" y="138"/>
                  </a:moveTo>
                  <a:cubicBezTo>
                    <a:pt x="270" y="138"/>
                    <a:pt x="186" y="269"/>
                    <a:pt x="0" y="187"/>
                  </a:cubicBezTo>
                  <a:cubicBezTo>
                    <a:pt x="0" y="187"/>
                    <a:pt x="94" y="0"/>
                    <a:pt x="262" y="117"/>
                  </a:cubicBezTo>
                  <a:cubicBezTo>
                    <a:pt x="262" y="117"/>
                    <a:pt x="165" y="153"/>
                    <a:pt x="119" y="152"/>
                  </a:cubicBezTo>
                  <a:cubicBezTo>
                    <a:pt x="119" y="152"/>
                    <a:pt x="224" y="164"/>
                    <a:pt x="270" y="13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30" tIns="45716" rIns="91430" bIns="45716" numCol="1" anchor="t" anchorCtr="0" compatLnSpc="1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90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049137" name="Freeform 67"/>
            <p:cNvSpPr/>
            <p:nvPr/>
          </p:nvSpPr>
          <p:spPr bwMode="auto">
            <a:xfrm rot="4961872">
              <a:off x="4742043" y="2128646"/>
              <a:ext cx="1848248" cy="1842509"/>
            </a:xfrm>
            <a:custGeom>
              <a:avLst/>
              <a:gdLst>
                <a:gd name="T0" fmla="*/ 270 w 270"/>
                <a:gd name="T1" fmla="*/ 138 h 269"/>
                <a:gd name="T2" fmla="*/ 0 w 270"/>
                <a:gd name="T3" fmla="*/ 187 h 269"/>
                <a:gd name="T4" fmla="*/ 262 w 270"/>
                <a:gd name="T5" fmla="*/ 117 h 269"/>
                <a:gd name="T6" fmla="*/ 119 w 270"/>
                <a:gd name="T7" fmla="*/ 152 h 269"/>
                <a:gd name="T8" fmla="*/ 270 w 270"/>
                <a:gd name="T9" fmla="*/ 138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0" h="269">
                  <a:moveTo>
                    <a:pt x="270" y="138"/>
                  </a:moveTo>
                  <a:cubicBezTo>
                    <a:pt x="270" y="138"/>
                    <a:pt x="186" y="269"/>
                    <a:pt x="0" y="187"/>
                  </a:cubicBezTo>
                  <a:cubicBezTo>
                    <a:pt x="0" y="187"/>
                    <a:pt x="94" y="0"/>
                    <a:pt x="262" y="117"/>
                  </a:cubicBezTo>
                  <a:cubicBezTo>
                    <a:pt x="262" y="117"/>
                    <a:pt x="165" y="153"/>
                    <a:pt x="119" y="152"/>
                  </a:cubicBezTo>
                  <a:cubicBezTo>
                    <a:pt x="119" y="152"/>
                    <a:pt x="224" y="164"/>
                    <a:pt x="270" y="13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30" tIns="45716" rIns="91430" bIns="45716" numCol="1" anchor="t" anchorCtr="0" compatLnSpc="1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90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049138" name="Freeform 67"/>
            <p:cNvSpPr/>
            <p:nvPr/>
          </p:nvSpPr>
          <p:spPr bwMode="auto">
            <a:xfrm rot="7696778">
              <a:off x="5883191" y="2238215"/>
              <a:ext cx="1628429" cy="1623373"/>
            </a:xfrm>
            <a:custGeom>
              <a:avLst/>
              <a:gdLst>
                <a:gd name="T0" fmla="*/ 270 w 270"/>
                <a:gd name="T1" fmla="*/ 138 h 269"/>
                <a:gd name="T2" fmla="*/ 0 w 270"/>
                <a:gd name="T3" fmla="*/ 187 h 269"/>
                <a:gd name="T4" fmla="*/ 262 w 270"/>
                <a:gd name="T5" fmla="*/ 117 h 269"/>
                <a:gd name="T6" fmla="*/ 119 w 270"/>
                <a:gd name="T7" fmla="*/ 152 h 269"/>
                <a:gd name="T8" fmla="*/ 270 w 270"/>
                <a:gd name="T9" fmla="*/ 138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0" h="269">
                  <a:moveTo>
                    <a:pt x="270" y="138"/>
                  </a:moveTo>
                  <a:cubicBezTo>
                    <a:pt x="270" y="138"/>
                    <a:pt x="186" y="269"/>
                    <a:pt x="0" y="187"/>
                  </a:cubicBezTo>
                  <a:cubicBezTo>
                    <a:pt x="0" y="187"/>
                    <a:pt x="94" y="0"/>
                    <a:pt x="262" y="117"/>
                  </a:cubicBezTo>
                  <a:cubicBezTo>
                    <a:pt x="262" y="117"/>
                    <a:pt x="165" y="153"/>
                    <a:pt x="119" y="152"/>
                  </a:cubicBezTo>
                  <a:cubicBezTo>
                    <a:pt x="119" y="152"/>
                    <a:pt x="224" y="164"/>
                    <a:pt x="270" y="13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30" tIns="45716" rIns="91430" bIns="45716" numCol="1" anchor="t" anchorCtr="0" compatLnSpc="1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90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049139" name="Freeform 67"/>
            <p:cNvSpPr/>
            <p:nvPr/>
          </p:nvSpPr>
          <p:spPr bwMode="auto">
            <a:xfrm rot="10345882">
              <a:off x="6637375" y="3072530"/>
              <a:ext cx="1481118" cy="1476517"/>
            </a:xfrm>
            <a:custGeom>
              <a:avLst/>
              <a:gdLst>
                <a:gd name="T0" fmla="*/ 270 w 270"/>
                <a:gd name="T1" fmla="*/ 138 h 269"/>
                <a:gd name="T2" fmla="*/ 0 w 270"/>
                <a:gd name="T3" fmla="*/ 187 h 269"/>
                <a:gd name="T4" fmla="*/ 262 w 270"/>
                <a:gd name="T5" fmla="*/ 117 h 269"/>
                <a:gd name="T6" fmla="*/ 119 w 270"/>
                <a:gd name="T7" fmla="*/ 152 h 269"/>
                <a:gd name="T8" fmla="*/ 270 w 270"/>
                <a:gd name="T9" fmla="*/ 138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0" h="269">
                  <a:moveTo>
                    <a:pt x="270" y="138"/>
                  </a:moveTo>
                  <a:cubicBezTo>
                    <a:pt x="270" y="138"/>
                    <a:pt x="186" y="269"/>
                    <a:pt x="0" y="187"/>
                  </a:cubicBezTo>
                  <a:cubicBezTo>
                    <a:pt x="0" y="187"/>
                    <a:pt x="94" y="0"/>
                    <a:pt x="262" y="117"/>
                  </a:cubicBezTo>
                  <a:cubicBezTo>
                    <a:pt x="262" y="117"/>
                    <a:pt x="165" y="153"/>
                    <a:pt x="119" y="152"/>
                  </a:cubicBezTo>
                  <a:cubicBezTo>
                    <a:pt x="119" y="152"/>
                    <a:pt x="224" y="164"/>
                    <a:pt x="270" y="13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30" tIns="45716" rIns="91430" bIns="45716" numCol="1" anchor="t" anchorCtr="0" compatLnSpc="1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90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049140" name="Freeform 67"/>
            <p:cNvSpPr/>
            <p:nvPr/>
          </p:nvSpPr>
          <p:spPr bwMode="auto">
            <a:xfrm rot="12440007">
              <a:off x="6683779" y="4097619"/>
              <a:ext cx="1098183" cy="1094772"/>
            </a:xfrm>
            <a:custGeom>
              <a:avLst/>
              <a:gdLst>
                <a:gd name="T0" fmla="*/ 270 w 270"/>
                <a:gd name="T1" fmla="*/ 138 h 269"/>
                <a:gd name="T2" fmla="*/ 0 w 270"/>
                <a:gd name="T3" fmla="*/ 187 h 269"/>
                <a:gd name="T4" fmla="*/ 262 w 270"/>
                <a:gd name="T5" fmla="*/ 117 h 269"/>
                <a:gd name="T6" fmla="*/ 119 w 270"/>
                <a:gd name="T7" fmla="*/ 152 h 269"/>
                <a:gd name="T8" fmla="*/ 270 w 270"/>
                <a:gd name="T9" fmla="*/ 138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0" h="269">
                  <a:moveTo>
                    <a:pt x="270" y="138"/>
                  </a:moveTo>
                  <a:cubicBezTo>
                    <a:pt x="270" y="138"/>
                    <a:pt x="186" y="269"/>
                    <a:pt x="0" y="187"/>
                  </a:cubicBezTo>
                  <a:cubicBezTo>
                    <a:pt x="0" y="187"/>
                    <a:pt x="94" y="0"/>
                    <a:pt x="262" y="117"/>
                  </a:cubicBezTo>
                  <a:cubicBezTo>
                    <a:pt x="262" y="117"/>
                    <a:pt x="165" y="153"/>
                    <a:pt x="119" y="152"/>
                  </a:cubicBezTo>
                  <a:cubicBezTo>
                    <a:pt x="119" y="152"/>
                    <a:pt x="224" y="164"/>
                    <a:pt x="270" y="13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30" tIns="45716" rIns="91430" bIns="45716" numCol="1" anchor="t" anchorCtr="0" compatLnSpc="1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90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049141" name="Freeform 67"/>
            <p:cNvSpPr/>
            <p:nvPr/>
          </p:nvSpPr>
          <p:spPr bwMode="auto">
            <a:xfrm rot="20954305">
              <a:off x="4451866" y="3969268"/>
              <a:ext cx="1098183" cy="1094772"/>
            </a:xfrm>
            <a:custGeom>
              <a:avLst/>
              <a:gdLst>
                <a:gd name="T0" fmla="*/ 270 w 270"/>
                <a:gd name="T1" fmla="*/ 138 h 269"/>
                <a:gd name="T2" fmla="*/ 0 w 270"/>
                <a:gd name="T3" fmla="*/ 187 h 269"/>
                <a:gd name="T4" fmla="*/ 262 w 270"/>
                <a:gd name="T5" fmla="*/ 117 h 269"/>
                <a:gd name="T6" fmla="*/ 119 w 270"/>
                <a:gd name="T7" fmla="*/ 152 h 269"/>
                <a:gd name="T8" fmla="*/ 270 w 270"/>
                <a:gd name="T9" fmla="*/ 138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0" h="269">
                  <a:moveTo>
                    <a:pt x="270" y="138"/>
                  </a:moveTo>
                  <a:cubicBezTo>
                    <a:pt x="270" y="138"/>
                    <a:pt x="186" y="269"/>
                    <a:pt x="0" y="187"/>
                  </a:cubicBezTo>
                  <a:cubicBezTo>
                    <a:pt x="0" y="187"/>
                    <a:pt x="94" y="0"/>
                    <a:pt x="262" y="117"/>
                  </a:cubicBezTo>
                  <a:cubicBezTo>
                    <a:pt x="262" y="117"/>
                    <a:pt x="165" y="153"/>
                    <a:pt x="119" y="152"/>
                  </a:cubicBezTo>
                  <a:cubicBezTo>
                    <a:pt x="119" y="152"/>
                    <a:pt x="224" y="164"/>
                    <a:pt x="270" y="13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30" tIns="45716" rIns="91430" bIns="45716" numCol="1" anchor="t" anchorCtr="0" compatLnSpc="1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90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049142" name="Freeform 67"/>
            <p:cNvSpPr/>
            <p:nvPr/>
          </p:nvSpPr>
          <p:spPr bwMode="auto">
            <a:xfrm rot="2241606">
              <a:off x="4086753" y="2409134"/>
              <a:ext cx="915735" cy="912890"/>
            </a:xfrm>
            <a:custGeom>
              <a:avLst/>
              <a:gdLst>
                <a:gd name="T0" fmla="*/ 270 w 270"/>
                <a:gd name="T1" fmla="*/ 138 h 269"/>
                <a:gd name="T2" fmla="*/ 0 w 270"/>
                <a:gd name="T3" fmla="*/ 187 h 269"/>
                <a:gd name="T4" fmla="*/ 262 w 270"/>
                <a:gd name="T5" fmla="*/ 117 h 269"/>
                <a:gd name="T6" fmla="*/ 119 w 270"/>
                <a:gd name="T7" fmla="*/ 152 h 269"/>
                <a:gd name="T8" fmla="*/ 270 w 270"/>
                <a:gd name="T9" fmla="*/ 138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0" h="269">
                  <a:moveTo>
                    <a:pt x="270" y="138"/>
                  </a:moveTo>
                  <a:cubicBezTo>
                    <a:pt x="270" y="138"/>
                    <a:pt x="186" y="269"/>
                    <a:pt x="0" y="187"/>
                  </a:cubicBezTo>
                  <a:cubicBezTo>
                    <a:pt x="0" y="187"/>
                    <a:pt x="94" y="0"/>
                    <a:pt x="262" y="117"/>
                  </a:cubicBezTo>
                  <a:cubicBezTo>
                    <a:pt x="262" y="117"/>
                    <a:pt x="165" y="153"/>
                    <a:pt x="119" y="152"/>
                  </a:cubicBezTo>
                  <a:cubicBezTo>
                    <a:pt x="119" y="152"/>
                    <a:pt x="224" y="164"/>
                    <a:pt x="270" y="13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30" tIns="45716" rIns="91430" bIns="45716" numCol="1" anchor="t" anchorCtr="0" compatLnSpc="1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90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049143" name="Freeform 67"/>
            <p:cNvSpPr/>
            <p:nvPr/>
          </p:nvSpPr>
          <p:spPr bwMode="auto">
            <a:xfrm rot="6355571">
              <a:off x="5755765" y="1860114"/>
              <a:ext cx="915734" cy="912890"/>
            </a:xfrm>
            <a:custGeom>
              <a:avLst/>
              <a:gdLst>
                <a:gd name="T0" fmla="*/ 270 w 270"/>
                <a:gd name="T1" fmla="*/ 138 h 269"/>
                <a:gd name="T2" fmla="*/ 0 w 270"/>
                <a:gd name="T3" fmla="*/ 187 h 269"/>
                <a:gd name="T4" fmla="*/ 262 w 270"/>
                <a:gd name="T5" fmla="*/ 117 h 269"/>
                <a:gd name="T6" fmla="*/ 119 w 270"/>
                <a:gd name="T7" fmla="*/ 152 h 269"/>
                <a:gd name="T8" fmla="*/ 270 w 270"/>
                <a:gd name="T9" fmla="*/ 138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0" h="269">
                  <a:moveTo>
                    <a:pt x="270" y="138"/>
                  </a:moveTo>
                  <a:cubicBezTo>
                    <a:pt x="270" y="138"/>
                    <a:pt x="186" y="269"/>
                    <a:pt x="0" y="187"/>
                  </a:cubicBezTo>
                  <a:cubicBezTo>
                    <a:pt x="0" y="187"/>
                    <a:pt x="94" y="0"/>
                    <a:pt x="262" y="117"/>
                  </a:cubicBezTo>
                  <a:cubicBezTo>
                    <a:pt x="262" y="117"/>
                    <a:pt x="165" y="153"/>
                    <a:pt x="119" y="152"/>
                  </a:cubicBezTo>
                  <a:cubicBezTo>
                    <a:pt x="119" y="152"/>
                    <a:pt x="224" y="164"/>
                    <a:pt x="270" y="13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30" tIns="45716" rIns="91430" bIns="45716" numCol="1" anchor="t" anchorCtr="0" compatLnSpc="1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90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049144" name="Freeform 67"/>
            <p:cNvSpPr/>
            <p:nvPr/>
          </p:nvSpPr>
          <p:spPr bwMode="auto">
            <a:xfrm rot="9774375">
              <a:off x="7084922" y="2598569"/>
              <a:ext cx="915735" cy="912890"/>
            </a:xfrm>
            <a:custGeom>
              <a:avLst/>
              <a:gdLst>
                <a:gd name="T0" fmla="*/ 270 w 270"/>
                <a:gd name="T1" fmla="*/ 138 h 269"/>
                <a:gd name="T2" fmla="*/ 0 w 270"/>
                <a:gd name="T3" fmla="*/ 187 h 269"/>
                <a:gd name="T4" fmla="*/ 262 w 270"/>
                <a:gd name="T5" fmla="*/ 117 h 269"/>
                <a:gd name="T6" fmla="*/ 119 w 270"/>
                <a:gd name="T7" fmla="*/ 152 h 269"/>
                <a:gd name="T8" fmla="*/ 270 w 270"/>
                <a:gd name="T9" fmla="*/ 138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0" h="269">
                  <a:moveTo>
                    <a:pt x="270" y="138"/>
                  </a:moveTo>
                  <a:cubicBezTo>
                    <a:pt x="270" y="138"/>
                    <a:pt x="186" y="269"/>
                    <a:pt x="0" y="187"/>
                  </a:cubicBezTo>
                  <a:cubicBezTo>
                    <a:pt x="0" y="187"/>
                    <a:pt x="94" y="0"/>
                    <a:pt x="262" y="117"/>
                  </a:cubicBezTo>
                  <a:cubicBezTo>
                    <a:pt x="262" y="117"/>
                    <a:pt x="165" y="153"/>
                    <a:pt x="119" y="152"/>
                  </a:cubicBezTo>
                  <a:cubicBezTo>
                    <a:pt x="119" y="152"/>
                    <a:pt x="224" y="164"/>
                    <a:pt x="270" y="13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30" tIns="45716" rIns="91430" bIns="45716" numCol="1" anchor="t" anchorCtr="0" compatLnSpc="1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90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grpSp>
        <p:nvGrpSpPr>
          <p:cNvPr id="63" name="组合 1"/>
          <p:cNvGrpSpPr/>
          <p:nvPr/>
        </p:nvGrpSpPr>
        <p:grpSpPr>
          <a:xfrm>
            <a:off x="4131806" y="3767059"/>
            <a:ext cx="3746933" cy="2108391"/>
            <a:chOff x="4131806" y="3767059"/>
            <a:chExt cx="3746933" cy="2108391"/>
          </a:xfrm>
          <a:solidFill>
            <a:srgbClr val="5F6485"/>
          </a:solidFill>
        </p:grpSpPr>
        <p:sp>
          <p:nvSpPr>
            <p:cNvPr id="1049145" name="Freeform 4"/>
            <p:cNvSpPr/>
            <p:nvPr/>
          </p:nvSpPr>
          <p:spPr bwMode="auto">
            <a:xfrm flipH="1">
              <a:off x="5555830" y="3767059"/>
              <a:ext cx="1077189" cy="1730274"/>
            </a:xfrm>
            <a:custGeom>
              <a:avLst/>
              <a:gdLst>
                <a:gd name="connsiteX0" fmla="*/ 759198 w 1653886"/>
                <a:gd name="connsiteY0" fmla="*/ 850 h 2656618"/>
                <a:gd name="connsiteX1" fmla="*/ 763881 w 1653886"/>
                <a:gd name="connsiteY1" fmla="*/ 488839 h 2656618"/>
                <a:gd name="connsiteX2" fmla="*/ 459348 w 1653886"/>
                <a:gd name="connsiteY2" fmla="*/ 298375 h 2656618"/>
                <a:gd name="connsiteX3" fmla="*/ 233486 w 1653886"/>
                <a:gd name="connsiteY3" fmla="*/ 125688 h 2656618"/>
                <a:gd name="connsiteX4" fmla="*/ 502490 w 1653886"/>
                <a:gd name="connsiteY4" fmla="*/ 735172 h 2656618"/>
                <a:gd name="connsiteX5" fmla="*/ 55842 w 1653886"/>
                <a:gd name="connsiteY5" fmla="*/ 326310 h 2656618"/>
                <a:gd name="connsiteX6" fmla="*/ 48228 w 1653886"/>
                <a:gd name="connsiteY6" fmla="*/ 514234 h 2656618"/>
                <a:gd name="connsiteX7" fmla="*/ 411130 w 1653886"/>
                <a:gd name="connsiteY7" fmla="*/ 930715 h 2656618"/>
                <a:gd name="connsiteX8" fmla="*/ 65993 w 1653886"/>
                <a:gd name="connsiteY8" fmla="*/ 750409 h 2656618"/>
                <a:gd name="connsiteX9" fmla="*/ 170042 w 1653886"/>
                <a:gd name="connsiteY9" fmla="*/ 981505 h 2656618"/>
                <a:gd name="connsiteX10" fmla="*/ 723277 w 1653886"/>
                <a:gd name="connsiteY10" fmla="*/ 1641780 h 2656618"/>
                <a:gd name="connsiteX11" fmla="*/ 671256 w 1653886"/>
                <a:gd name="connsiteY11" fmla="*/ 2645894 h 2656618"/>
                <a:gd name="connsiteX12" fmla="*/ 670238 w 1653886"/>
                <a:gd name="connsiteY12" fmla="*/ 2656618 h 2656618"/>
                <a:gd name="connsiteX13" fmla="*/ 1288826 w 1653886"/>
                <a:gd name="connsiteY13" fmla="*/ 2656618 h 2656618"/>
                <a:gd name="connsiteX14" fmla="*/ 1277268 w 1653886"/>
                <a:gd name="connsiteY14" fmla="*/ 2583272 h 2656618"/>
                <a:gd name="connsiteX15" fmla="*/ 1266361 w 1653886"/>
                <a:gd name="connsiteY15" fmla="*/ 1331959 h 2656618"/>
                <a:gd name="connsiteX16" fmla="*/ 1652103 w 1653886"/>
                <a:gd name="connsiteY16" fmla="*/ 430430 h 2656618"/>
                <a:gd name="connsiteX17" fmla="*/ 1459232 w 1653886"/>
                <a:gd name="connsiteY17" fmla="*/ 471062 h 2656618"/>
                <a:gd name="connsiteX18" fmla="*/ 1098868 w 1653886"/>
                <a:gd name="connsiteY18" fmla="*/ 732633 h 2656618"/>
                <a:gd name="connsiteX19" fmla="*/ 794335 w 1653886"/>
                <a:gd name="connsiteY19" fmla="*/ 8870 h 2656618"/>
                <a:gd name="connsiteX20" fmla="*/ 759198 w 1653886"/>
                <a:gd name="connsiteY20" fmla="*/ 850 h 26566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653886" h="2656618">
                  <a:moveTo>
                    <a:pt x="759198" y="850"/>
                  </a:moveTo>
                  <a:cubicBezTo>
                    <a:pt x="692269" y="17203"/>
                    <a:pt x="726132" y="266631"/>
                    <a:pt x="763881" y="488839"/>
                  </a:cubicBezTo>
                  <a:cubicBezTo>
                    <a:pt x="807024" y="740251"/>
                    <a:pt x="593850" y="600578"/>
                    <a:pt x="459348" y="298375"/>
                  </a:cubicBezTo>
                  <a:cubicBezTo>
                    <a:pt x="324846" y="-3827"/>
                    <a:pt x="246175" y="82516"/>
                    <a:pt x="233486" y="125688"/>
                  </a:cubicBezTo>
                  <a:cubicBezTo>
                    <a:pt x="218259" y="168860"/>
                    <a:pt x="525330" y="707237"/>
                    <a:pt x="502490" y="735172"/>
                  </a:cubicBezTo>
                  <a:cubicBezTo>
                    <a:pt x="482188" y="760567"/>
                    <a:pt x="93908" y="313612"/>
                    <a:pt x="55842" y="326310"/>
                  </a:cubicBezTo>
                  <a:cubicBezTo>
                    <a:pt x="20313" y="339007"/>
                    <a:pt x="-45669" y="374561"/>
                    <a:pt x="48228" y="514234"/>
                  </a:cubicBezTo>
                  <a:cubicBezTo>
                    <a:pt x="139588" y="656447"/>
                    <a:pt x="428895" y="892622"/>
                    <a:pt x="411130" y="930715"/>
                  </a:cubicBezTo>
                  <a:cubicBezTo>
                    <a:pt x="393366" y="971347"/>
                    <a:pt x="152277" y="755488"/>
                    <a:pt x="65993" y="750409"/>
                  </a:cubicBezTo>
                  <a:cubicBezTo>
                    <a:pt x="-22829" y="745330"/>
                    <a:pt x="12700" y="869767"/>
                    <a:pt x="170042" y="981505"/>
                  </a:cubicBezTo>
                  <a:cubicBezTo>
                    <a:pt x="327384" y="1093244"/>
                    <a:pt x="710588" y="1217680"/>
                    <a:pt x="723277" y="1641780"/>
                  </a:cubicBezTo>
                  <a:cubicBezTo>
                    <a:pt x="732001" y="1933348"/>
                    <a:pt x="695144" y="2389360"/>
                    <a:pt x="671256" y="2645894"/>
                  </a:cubicBezTo>
                  <a:lnTo>
                    <a:pt x="670238" y="2656618"/>
                  </a:lnTo>
                  <a:lnTo>
                    <a:pt x="1288826" y="2656618"/>
                  </a:lnTo>
                  <a:lnTo>
                    <a:pt x="1277268" y="2583272"/>
                  </a:lnTo>
                  <a:cubicBezTo>
                    <a:pt x="1221841" y="2210562"/>
                    <a:pt x="1177856" y="1703363"/>
                    <a:pt x="1266361" y="1331959"/>
                  </a:cubicBezTo>
                  <a:cubicBezTo>
                    <a:pt x="1426241" y="669145"/>
                    <a:pt x="1677481" y="532011"/>
                    <a:pt x="1652103" y="430430"/>
                  </a:cubicBezTo>
                  <a:cubicBezTo>
                    <a:pt x="1629263" y="328849"/>
                    <a:pt x="1499836" y="377100"/>
                    <a:pt x="1459232" y="471062"/>
                  </a:cubicBezTo>
                  <a:cubicBezTo>
                    <a:pt x="1418628" y="562485"/>
                    <a:pt x="1253672" y="765646"/>
                    <a:pt x="1098868" y="732633"/>
                  </a:cubicBezTo>
                  <a:cubicBezTo>
                    <a:pt x="946601" y="699619"/>
                    <a:pt x="905997" y="69819"/>
                    <a:pt x="794335" y="8870"/>
                  </a:cubicBezTo>
                  <a:cubicBezTo>
                    <a:pt x="780377" y="934"/>
                    <a:pt x="768759" y="-1486"/>
                    <a:pt x="759198" y="8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30" tIns="45716" rIns="91430" bIns="45716" numCol="1" anchor="t" anchorCtr="0" compatLnSpc="1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20000"/>
                </a:lnSpc>
              </a:pPr>
              <a:endParaRPr lang="id-ID" sz="90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049146" name="Freeform 20"/>
            <p:cNvSpPr/>
            <p:nvPr/>
          </p:nvSpPr>
          <p:spPr>
            <a:xfrm>
              <a:off x="4131806" y="5222793"/>
              <a:ext cx="3746933" cy="652657"/>
            </a:xfrm>
            <a:custGeom>
              <a:avLst/>
              <a:gdLst>
                <a:gd name="connsiteX0" fmla="*/ 2069981 w 4139963"/>
                <a:gd name="connsiteY0" fmla="*/ 0 h 721117"/>
                <a:gd name="connsiteX1" fmla="*/ 4041693 w 4139963"/>
                <a:gd name="connsiteY1" fmla="*/ 631822 h 721117"/>
                <a:gd name="connsiteX2" fmla="*/ 4139963 w 4139963"/>
                <a:gd name="connsiteY2" fmla="*/ 721117 h 721117"/>
                <a:gd name="connsiteX3" fmla="*/ 4029024 w 4139963"/>
                <a:gd name="connsiteY3" fmla="*/ 677936 h 721117"/>
                <a:gd name="connsiteX4" fmla="*/ 2069980 w 4139963"/>
                <a:gd name="connsiteY4" fmla="*/ 366464 h 721117"/>
                <a:gd name="connsiteX5" fmla="*/ 110936 w 4139963"/>
                <a:gd name="connsiteY5" fmla="*/ 677936 h 721117"/>
                <a:gd name="connsiteX6" fmla="*/ 0 w 4139963"/>
                <a:gd name="connsiteY6" fmla="*/ 721115 h 721117"/>
                <a:gd name="connsiteX7" fmla="*/ 98269 w 4139963"/>
                <a:gd name="connsiteY7" fmla="*/ 631822 h 721117"/>
                <a:gd name="connsiteX8" fmla="*/ 2069981 w 4139963"/>
                <a:gd name="connsiteY8" fmla="*/ 0 h 721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139963" h="721117">
                  <a:moveTo>
                    <a:pt x="2069981" y="0"/>
                  </a:moveTo>
                  <a:cubicBezTo>
                    <a:pt x="2863778" y="0"/>
                    <a:pt x="3573033" y="245952"/>
                    <a:pt x="4041693" y="631822"/>
                  </a:cubicBezTo>
                  <a:lnTo>
                    <a:pt x="4139963" y="721117"/>
                  </a:lnTo>
                  <a:lnTo>
                    <a:pt x="4029024" y="677936"/>
                  </a:lnTo>
                  <a:cubicBezTo>
                    <a:pt x="3469804" y="481289"/>
                    <a:pt x="2795654" y="366464"/>
                    <a:pt x="2069980" y="366464"/>
                  </a:cubicBezTo>
                  <a:cubicBezTo>
                    <a:pt x="1344306" y="366464"/>
                    <a:pt x="670157" y="481289"/>
                    <a:pt x="110936" y="677936"/>
                  </a:cubicBezTo>
                  <a:lnTo>
                    <a:pt x="0" y="721115"/>
                  </a:lnTo>
                  <a:lnTo>
                    <a:pt x="98269" y="631822"/>
                  </a:lnTo>
                  <a:cubicBezTo>
                    <a:pt x="566929" y="245952"/>
                    <a:pt x="1276184" y="0"/>
                    <a:pt x="206998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>
                <a:lnSpc>
                  <a:spcPct val="120000"/>
                </a:lnSpc>
              </a:pPr>
              <a:endParaRPr lang="en-GB" sz="90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sp>
        <p:nvSpPr>
          <p:cNvPr id="1049151" name="稻壳儿小白白(http://dwz.cn/Wu2UP)"/>
          <p:cNvSpPr txBox="1">
            <a:spLocks noChangeArrowheads="1"/>
          </p:cNvSpPr>
          <p:nvPr/>
        </p:nvSpPr>
        <p:spPr bwMode="auto">
          <a:xfrm>
            <a:off x="586154" y="1967128"/>
            <a:ext cx="3915507" cy="147732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lvl1pPr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spcBef>
                <a:spcPct val="20000"/>
              </a:spcBef>
            </a:pPr>
            <a:r>
              <a:rPr lang="en-ID" sz="3200" dirty="0" err="1">
                <a:latin typeface="Agency FB" pitchFamily="34" charset="0"/>
              </a:rPr>
              <a:t>K</a:t>
            </a:r>
            <a:r>
              <a:rPr lang="en-ID" sz="3200" dirty="0" err="1" smtClean="0">
                <a:latin typeface="Agency FB" pitchFamily="34" charset="0"/>
              </a:rPr>
              <a:t>edudukan</a:t>
            </a:r>
            <a:r>
              <a:rPr lang="en-ID" sz="3200" dirty="0" smtClean="0">
                <a:latin typeface="Agency FB" pitchFamily="34" charset="0"/>
              </a:rPr>
              <a:t> </a:t>
            </a:r>
            <a:r>
              <a:rPr lang="en-ID" sz="3200" dirty="0" err="1" smtClean="0">
                <a:latin typeface="Agency FB" pitchFamily="34" charset="0"/>
              </a:rPr>
              <a:t>manusia</a:t>
            </a:r>
            <a:r>
              <a:rPr lang="en-ID" sz="3200" dirty="0" smtClean="0">
                <a:latin typeface="Agency FB" pitchFamily="34" charset="0"/>
              </a:rPr>
              <a:t> </a:t>
            </a:r>
            <a:r>
              <a:rPr lang="en-ID" sz="3200" dirty="0" err="1" smtClean="0">
                <a:latin typeface="Agency FB" pitchFamily="34" charset="0"/>
              </a:rPr>
              <a:t>sebagai</a:t>
            </a:r>
            <a:r>
              <a:rPr lang="en-ID" sz="3200" dirty="0" smtClean="0">
                <a:latin typeface="Agency FB" pitchFamily="34" charset="0"/>
              </a:rPr>
              <a:t> </a:t>
            </a:r>
            <a:r>
              <a:rPr lang="en-ID" sz="3200" dirty="0" err="1" smtClean="0">
                <a:latin typeface="Agency FB" pitchFamily="34" charset="0"/>
              </a:rPr>
              <a:t>pribadi</a:t>
            </a:r>
            <a:r>
              <a:rPr lang="en-ID" sz="3200" dirty="0" smtClean="0">
                <a:latin typeface="Agency FB" pitchFamily="34" charset="0"/>
              </a:rPr>
              <a:t> </a:t>
            </a:r>
            <a:r>
              <a:rPr lang="en-ID" sz="3200" dirty="0" err="1" smtClean="0">
                <a:latin typeface="Agency FB" pitchFamily="34" charset="0"/>
              </a:rPr>
              <a:t>dan</a:t>
            </a:r>
            <a:r>
              <a:rPr lang="en-ID" sz="3200" dirty="0" smtClean="0">
                <a:latin typeface="Agency FB" pitchFamily="34" charset="0"/>
              </a:rPr>
              <a:t> </a:t>
            </a:r>
            <a:r>
              <a:rPr lang="en-ID" sz="3200" dirty="0" err="1" smtClean="0">
                <a:latin typeface="Agency FB" pitchFamily="34" charset="0"/>
              </a:rPr>
              <a:t>juga</a:t>
            </a:r>
            <a:r>
              <a:rPr lang="en-ID" sz="3200" dirty="0" smtClean="0">
                <a:latin typeface="Agency FB" pitchFamily="34" charset="0"/>
              </a:rPr>
              <a:t> </a:t>
            </a:r>
            <a:r>
              <a:rPr lang="en-ID" sz="3200" dirty="0" err="1" smtClean="0">
                <a:latin typeface="Agency FB" pitchFamily="34" charset="0"/>
              </a:rPr>
              <a:t>anggota</a:t>
            </a:r>
            <a:r>
              <a:rPr lang="en-ID" sz="3200" dirty="0" smtClean="0">
                <a:latin typeface="Agency FB" pitchFamily="34" charset="0"/>
              </a:rPr>
              <a:t> </a:t>
            </a:r>
            <a:r>
              <a:rPr lang="en-ID" sz="3200" dirty="0" err="1" smtClean="0">
                <a:latin typeface="Agency FB" pitchFamily="34" charset="0"/>
              </a:rPr>
              <a:t>masyarakat</a:t>
            </a:r>
            <a:endParaRPr lang="en-US" altLang="zh-CN" sz="3200" b="1" dirty="0">
              <a:solidFill>
                <a:srgbClr val="595959"/>
              </a:solidFill>
              <a:latin typeface="Agency FB" pitchFamily="34" charset="0"/>
              <a:sym typeface="Arial" panose="020B0604020202020204" pitchFamily="34" charset="0"/>
            </a:endParaRPr>
          </a:p>
        </p:txBody>
      </p:sp>
      <p:sp>
        <p:nvSpPr>
          <p:cNvPr id="1049153" name="稻壳儿小白白(http://dwz.cn/Wu2UP)"/>
          <p:cNvSpPr txBox="1">
            <a:spLocks noChangeArrowheads="1"/>
          </p:cNvSpPr>
          <p:nvPr/>
        </p:nvSpPr>
        <p:spPr bwMode="auto">
          <a:xfrm>
            <a:off x="8119335" y="3961257"/>
            <a:ext cx="3650633" cy="147732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lvl1pPr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spcBef>
                <a:spcPct val="20000"/>
              </a:spcBef>
            </a:pPr>
            <a:r>
              <a:rPr lang="en-ID" sz="3200" dirty="0" err="1">
                <a:latin typeface="Agency FB" pitchFamily="34" charset="0"/>
              </a:rPr>
              <a:t>P</a:t>
            </a:r>
            <a:r>
              <a:rPr lang="en-ID" sz="3200" dirty="0" err="1" smtClean="0">
                <a:latin typeface="Agency FB" pitchFamily="34" charset="0"/>
              </a:rPr>
              <a:t>eran</a:t>
            </a:r>
            <a:r>
              <a:rPr lang="en-ID" sz="3200" dirty="0" smtClean="0">
                <a:latin typeface="Agency FB" pitchFamily="34" charset="0"/>
              </a:rPr>
              <a:t> </a:t>
            </a:r>
            <a:r>
              <a:rPr lang="en-ID" sz="3200" dirty="0" err="1" smtClean="0">
                <a:latin typeface="Agency FB" pitchFamily="34" charset="0"/>
              </a:rPr>
              <a:t>manusia</a:t>
            </a:r>
            <a:r>
              <a:rPr lang="en-ID" sz="3200" dirty="0" smtClean="0">
                <a:latin typeface="Agency FB" pitchFamily="34" charset="0"/>
              </a:rPr>
              <a:t> </a:t>
            </a:r>
            <a:r>
              <a:rPr lang="en-ID" sz="3200" dirty="0" err="1" smtClean="0">
                <a:latin typeface="Agency FB" pitchFamily="34" charset="0"/>
              </a:rPr>
              <a:t>sebagai</a:t>
            </a:r>
            <a:r>
              <a:rPr lang="en-ID" sz="3200" dirty="0" smtClean="0">
                <a:latin typeface="Agency FB" pitchFamily="34" charset="0"/>
              </a:rPr>
              <a:t> </a:t>
            </a:r>
            <a:r>
              <a:rPr lang="en-ID" sz="3200" dirty="0" err="1" smtClean="0">
                <a:latin typeface="Agency FB" pitchFamily="34" charset="0"/>
              </a:rPr>
              <a:t>pribadi</a:t>
            </a:r>
            <a:r>
              <a:rPr lang="en-ID" sz="3200" dirty="0" smtClean="0">
                <a:latin typeface="Agency FB" pitchFamily="34" charset="0"/>
              </a:rPr>
              <a:t> </a:t>
            </a:r>
            <a:r>
              <a:rPr lang="en-ID" sz="3200" dirty="0" err="1" smtClean="0">
                <a:latin typeface="Agency FB" pitchFamily="34" charset="0"/>
              </a:rPr>
              <a:t>dan</a:t>
            </a:r>
            <a:r>
              <a:rPr lang="en-ID" sz="3200" dirty="0" smtClean="0">
                <a:latin typeface="Agency FB" pitchFamily="34" charset="0"/>
              </a:rPr>
              <a:t> </a:t>
            </a:r>
            <a:r>
              <a:rPr lang="en-ID" sz="3200" dirty="0" err="1" smtClean="0">
                <a:latin typeface="Agency FB" pitchFamily="34" charset="0"/>
              </a:rPr>
              <a:t>juga</a:t>
            </a:r>
            <a:r>
              <a:rPr lang="en-ID" sz="3200" dirty="0" smtClean="0">
                <a:latin typeface="Agency FB" pitchFamily="34" charset="0"/>
              </a:rPr>
              <a:t> </a:t>
            </a:r>
            <a:r>
              <a:rPr lang="en-ID" sz="3200" dirty="0" err="1" smtClean="0">
                <a:latin typeface="Agency FB" pitchFamily="34" charset="0"/>
              </a:rPr>
              <a:t>anggota</a:t>
            </a:r>
            <a:r>
              <a:rPr lang="en-ID" sz="3200" dirty="0" smtClean="0">
                <a:latin typeface="Agency FB" pitchFamily="34" charset="0"/>
              </a:rPr>
              <a:t> </a:t>
            </a:r>
            <a:r>
              <a:rPr lang="en-ID" sz="3200" dirty="0" err="1" smtClean="0">
                <a:latin typeface="Agency FB" pitchFamily="34" charset="0"/>
              </a:rPr>
              <a:t>masyarakat</a:t>
            </a:r>
            <a:endParaRPr lang="en-US" altLang="zh-CN" sz="3200" b="1" dirty="0">
              <a:solidFill>
                <a:srgbClr val="595959"/>
              </a:solidFill>
              <a:latin typeface="Agency FB" pitchFamily="34" charset="0"/>
              <a:sym typeface="Arial" panose="020B0604020202020204" pitchFamily="34" charset="0"/>
            </a:endParaRPr>
          </a:p>
        </p:txBody>
      </p:sp>
      <p:grpSp>
        <p:nvGrpSpPr>
          <p:cNvPr id="64" name="Group 4"/>
          <p:cNvGrpSpPr>
            <a:grpSpLocks noChangeAspect="1"/>
          </p:cNvGrpSpPr>
          <p:nvPr/>
        </p:nvGrpSpPr>
        <p:grpSpPr bwMode="auto">
          <a:xfrm>
            <a:off x="166668" y="191589"/>
            <a:ext cx="11844464" cy="6500428"/>
            <a:chOff x="206" y="189"/>
            <a:chExt cx="7270" cy="3947"/>
          </a:xfrm>
        </p:grpSpPr>
        <p:sp>
          <p:nvSpPr>
            <p:cNvPr id="1049155" name="Freeform 5"/>
            <p:cNvSpPr/>
            <p:nvPr/>
          </p:nvSpPr>
          <p:spPr bwMode="auto">
            <a:xfrm>
              <a:off x="210" y="189"/>
              <a:ext cx="24" cy="62"/>
            </a:xfrm>
            <a:custGeom>
              <a:avLst/>
              <a:gdLst>
                <a:gd name="T0" fmla="*/ 6 w 7"/>
                <a:gd name="T1" fmla="*/ 14 h 21"/>
                <a:gd name="T2" fmla="*/ 6 w 7"/>
                <a:gd name="T3" fmla="*/ 14 h 21"/>
                <a:gd name="T4" fmla="*/ 5 w 7"/>
                <a:gd name="T5" fmla="*/ 3 h 21"/>
                <a:gd name="T6" fmla="*/ 0 w 7"/>
                <a:gd name="T7" fmla="*/ 3 h 21"/>
                <a:gd name="T8" fmla="*/ 1 w 7"/>
                <a:gd name="T9" fmla="*/ 18 h 21"/>
                <a:gd name="T10" fmla="*/ 5 w 7"/>
                <a:gd name="T11" fmla="*/ 20 h 21"/>
                <a:gd name="T12" fmla="*/ 7 w 7"/>
                <a:gd name="T13" fmla="*/ 17 h 21"/>
                <a:gd name="T14" fmla="*/ 6 w 7"/>
                <a:gd name="T15" fmla="*/ 14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" h="21">
                  <a:moveTo>
                    <a:pt x="6" y="14"/>
                  </a:moveTo>
                  <a:cubicBezTo>
                    <a:pt x="6" y="14"/>
                    <a:pt x="6" y="14"/>
                    <a:pt x="6" y="14"/>
                  </a:cubicBezTo>
                  <a:cubicBezTo>
                    <a:pt x="6" y="10"/>
                    <a:pt x="5" y="7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8"/>
                    <a:pt x="1" y="13"/>
                    <a:pt x="1" y="18"/>
                  </a:cubicBezTo>
                  <a:cubicBezTo>
                    <a:pt x="1" y="19"/>
                    <a:pt x="3" y="21"/>
                    <a:pt x="5" y="20"/>
                  </a:cubicBezTo>
                  <a:cubicBezTo>
                    <a:pt x="6" y="19"/>
                    <a:pt x="6" y="18"/>
                    <a:pt x="7" y="17"/>
                  </a:cubicBezTo>
                  <a:cubicBezTo>
                    <a:pt x="7" y="16"/>
                    <a:pt x="6" y="15"/>
                    <a:pt x="6" y="1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56" name="Freeform 6"/>
            <p:cNvSpPr/>
            <p:nvPr/>
          </p:nvSpPr>
          <p:spPr bwMode="auto">
            <a:xfrm>
              <a:off x="217" y="266"/>
              <a:ext cx="21" cy="66"/>
            </a:xfrm>
            <a:custGeom>
              <a:avLst/>
              <a:gdLst>
                <a:gd name="T0" fmla="*/ 5 w 6"/>
                <a:gd name="T1" fmla="*/ 3 h 22"/>
                <a:gd name="T2" fmla="*/ 1 w 6"/>
                <a:gd name="T3" fmla="*/ 3 h 22"/>
                <a:gd name="T4" fmla="*/ 2 w 6"/>
                <a:gd name="T5" fmla="*/ 19 h 22"/>
                <a:gd name="T6" fmla="*/ 6 w 6"/>
                <a:gd name="T7" fmla="*/ 19 h 22"/>
                <a:gd name="T8" fmla="*/ 5 w 6"/>
                <a:gd name="T9" fmla="*/ 3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2">
                  <a:moveTo>
                    <a:pt x="5" y="3"/>
                  </a:moveTo>
                  <a:cubicBezTo>
                    <a:pt x="5" y="0"/>
                    <a:pt x="0" y="0"/>
                    <a:pt x="1" y="3"/>
                  </a:cubicBezTo>
                  <a:cubicBezTo>
                    <a:pt x="1" y="9"/>
                    <a:pt x="1" y="14"/>
                    <a:pt x="2" y="19"/>
                  </a:cubicBezTo>
                  <a:cubicBezTo>
                    <a:pt x="2" y="22"/>
                    <a:pt x="6" y="22"/>
                    <a:pt x="6" y="19"/>
                  </a:cubicBezTo>
                  <a:cubicBezTo>
                    <a:pt x="6" y="14"/>
                    <a:pt x="5" y="9"/>
                    <a:pt x="5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57" name="Freeform 7"/>
            <p:cNvSpPr/>
            <p:nvPr/>
          </p:nvSpPr>
          <p:spPr bwMode="auto">
            <a:xfrm>
              <a:off x="220" y="355"/>
              <a:ext cx="18" cy="60"/>
            </a:xfrm>
            <a:custGeom>
              <a:avLst/>
              <a:gdLst>
                <a:gd name="T0" fmla="*/ 5 w 5"/>
                <a:gd name="T1" fmla="*/ 15 h 20"/>
                <a:gd name="T2" fmla="*/ 5 w 5"/>
                <a:gd name="T3" fmla="*/ 14 h 20"/>
                <a:gd name="T4" fmla="*/ 5 w 5"/>
                <a:gd name="T5" fmla="*/ 10 h 20"/>
                <a:gd name="T6" fmla="*/ 5 w 5"/>
                <a:gd name="T7" fmla="*/ 5 h 20"/>
                <a:gd name="T8" fmla="*/ 5 w 5"/>
                <a:gd name="T9" fmla="*/ 4 h 20"/>
                <a:gd name="T10" fmla="*/ 5 w 5"/>
                <a:gd name="T11" fmla="*/ 3 h 20"/>
                <a:gd name="T12" fmla="*/ 5 w 5"/>
                <a:gd name="T13" fmla="*/ 3 h 20"/>
                <a:gd name="T14" fmla="*/ 5 w 5"/>
                <a:gd name="T15" fmla="*/ 2 h 20"/>
                <a:gd name="T16" fmla="*/ 1 w 5"/>
                <a:gd name="T17" fmla="*/ 2 h 20"/>
                <a:gd name="T18" fmla="*/ 0 w 5"/>
                <a:gd name="T19" fmla="*/ 13 h 20"/>
                <a:gd name="T20" fmla="*/ 1 w 5"/>
                <a:gd name="T21" fmla="*/ 18 h 20"/>
                <a:gd name="T22" fmla="*/ 5 w 5"/>
                <a:gd name="T23" fmla="*/ 17 h 20"/>
                <a:gd name="T24" fmla="*/ 5 w 5"/>
                <a:gd name="T25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20">
                  <a:moveTo>
                    <a:pt x="5" y="15"/>
                  </a:moveTo>
                  <a:cubicBezTo>
                    <a:pt x="5" y="15"/>
                    <a:pt x="5" y="15"/>
                    <a:pt x="5" y="14"/>
                  </a:cubicBezTo>
                  <a:cubicBezTo>
                    <a:pt x="5" y="13"/>
                    <a:pt x="5" y="11"/>
                    <a:pt x="5" y="10"/>
                  </a:cubicBezTo>
                  <a:cubicBezTo>
                    <a:pt x="5" y="8"/>
                    <a:pt x="5" y="7"/>
                    <a:pt x="5" y="5"/>
                  </a:cubicBezTo>
                  <a:cubicBezTo>
                    <a:pt x="5" y="5"/>
                    <a:pt x="5" y="4"/>
                    <a:pt x="5" y="4"/>
                  </a:cubicBezTo>
                  <a:cubicBezTo>
                    <a:pt x="5" y="3"/>
                    <a:pt x="5" y="2"/>
                    <a:pt x="5" y="3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4" y="0"/>
                    <a:pt x="1" y="0"/>
                    <a:pt x="1" y="2"/>
                  </a:cubicBezTo>
                  <a:cubicBezTo>
                    <a:pt x="0" y="6"/>
                    <a:pt x="0" y="10"/>
                    <a:pt x="0" y="13"/>
                  </a:cubicBezTo>
                  <a:cubicBezTo>
                    <a:pt x="0" y="15"/>
                    <a:pt x="0" y="17"/>
                    <a:pt x="1" y="18"/>
                  </a:cubicBezTo>
                  <a:cubicBezTo>
                    <a:pt x="2" y="20"/>
                    <a:pt x="4" y="19"/>
                    <a:pt x="5" y="17"/>
                  </a:cubicBezTo>
                  <a:cubicBezTo>
                    <a:pt x="5" y="16"/>
                    <a:pt x="5" y="16"/>
                    <a:pt x="5" y="1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58" name="Freeform 8"/>
            <p:cNvSpPr/>
            <p:nvPr/>
          </p:nvSpPr>
          <p:spPr bwMode="auto">
            <a:xfrm>
              <a:off x="224" y="429"/>
              <a:ext cx="14" cy="69"/>
            </a:xfrm>
            <a:custGeom>
              <a:avLst/>
              <a:gdLst>
                <a:gd name="T0" fmla="*/ 0 w 4"/>
                <a:gd name="T1" fmla="*/ 3 h 23"/>
                <a:gd name="T2" fmla="*/ 0 w 4"/>
                <a:gd name="T3" fmla="*/ 20 h 23"/>
                <a:gd name="T4" fmla="*/ 4 w 4"/>
                <a:gd name="T5" fmla="*/ 20 h 23"/>
                <a:gd name="T6" fmla="*/ 4 w 4"/>
                <a:gd name="T7" fmla="*/ 3 h 23"/>
                <a:gd name="T8" fmla="*/ 0 w 4"/>
                <a:gd name="T9" fmla="*/ 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3">
                  <a:moveTo>
                    <a:pt x="0" y="3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23"/>
                    <a:pt x="4" y="23"/>
                    <a:pt x="4" y="20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59" name="Freeform 9"/>
            <p:cNvSpPr/>
            <p:nvPr/>
          </p:nvSpPr>
          <p:spPr bwMode="auto">
            <a:xfrm>
              <a:off x="220" y="524"/>
              <a:ext cx="14" cy="57"/>
            </a:xfrm>
            <a:custGeom>
              <a:avLst/>
              <a:gdLst>
                <a:gd name="T0" fmla="*/ 0 w 4"/>
                <a:gd name="T1" fmla="*/ 3 h 19"/>
                <a:gd name="T2" fmla="*/ 0 w 4"/>
                <a:gd name="T3" fmla="*/ 16 h 19"/>
                <a:gd name="T4" fmla="*/ 4 w 4"/>
                <a:gd name="T5" fmla="*/ 16 h 19"/>
                <a:gd name="T6" fmla="*/ 4 w 4"/>
                <a:gd name="T7" fmla="*/ 3 h 19"/>
                <a:gd name="T8" fmla="*/ 0 w 4"/>
                <a:gd name="T9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19">
                  <a:moveTo>
                    <a:pt x="0" y="3"/>
                  </a:moveTo>
                  <a:cubicBezTo>
                    <a:pt x="0" y="16"/>
                    <a:pt x="0" y="16"/>
                    <a:pt x="0" y="16"/>
                  </a:cubicBezTo>
                  <a:cubicBezTo>
                    <a:pt x="0" y="19"/>
                    <a:pt x="4" y="19"/>
                    <a:pt x="4" y="16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60" name="Freeform 10"/>
            <p:cNvSpPr/>
            <p:nvPr/>
          </p:nvSpPr>
          <p:spPr bwMode="auto">
            <a:xfrm>
              <a:off x="220" y="605"/>
              <a:ext cx="14" cy="65"/>
            </a:xfrm>
            <a:custGeom>
              <a:avLst/>
              <a:gdLst>
                <a:gd name="T0" fmla="*/ 0 w 4"/>
                <a:gd name="T1" fmla="*/ 3 h 22"/>
                <a:gd name="T2" fmla="*/ 0 w 4"/>
                <a:gd name="T3" fmla="*/ 19 h 22"/>
                <a:gd name="T4" fmla="*/ 4 w 4"/>
                <a:gd name="T5" fmla="*/ 19 h 22"/>
                <a:gd name="T6" fmla="*/ 4 w 4"/>
                <a:gd name="T7" fmla="*/ 3 h 22"/>
                <a:gd name="T8" fmla="*/ 0 w 4"/>
                <a:gd name="T9" fmla="*/ 3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2">
                  <a:moveTo>
                    <a:pt x="0" y="3"/>
                  </a:moveTo>
                  <a:cubicBezTo>
                    <a:pt x="0" y="19"/>
                    <a:pt x="0" y="19"/>
                    <a:pt x="0" y="19"/>
                  </a:cubicBezTo>
                  <a:cubicBezTo>
                    <a:pt x="0" y="22"/>
                    <a:pt x="4" y="22"/>
                    <a:pt x="4" y="19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61" name="Freeform 11"/>
            <p:cNvSpPr/>
            <p:nvPr/>
          </p:nvSpPr>
          <p:spPr bwMode="auto">
            <a:xfrm>
              <a:off x="213" y="688"/>
              <a:ext cx="28" cy="80"/>
            </a:xfrm>
            <a:custGeom>
              <a:avLst/>
              <a:gdLst>
                <a:gd name="T0" fmla="*/ 5 w 8"/>
                <a:gd name="T1" fmla="*/ 3 h 27"/>
                <a:gd name="T2" fmla="*/ 1 w 8"/>
                <a:gd name="T3" fmla="*/ 4 h 27"/>
                <a:gd name="T4" fmla="*/ 3 w 8"/>
                <a:gd name="T5" fmla="*/ 24 h 27"/>
                <a:gd name="T6" fmla="*/ 7 w 8"/>
                <a:gd name="T7" fmla="*/ 23 h 27"/>
                <a:gd name="T8" fmla="*/ 5 w 8"/>
                <a:gd name="T9" fmla="*/ 3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7">
                  <a:moveTo>
                    <a:pt x="5" y="3"/>
                  </a:moveTo>
                  <a:cubicBezTo>
                    <a:pt x="5" y="0"/>
                    <a:pt x="0" y="1"/>
                    <a:pt x="1" y="4"/>
                  </a:cubicBezTo>
                  <a:cubicBezTo>
                    <a:pt x="2" y="11"/>
                    <a:pt x="1" y="18"/>
                    <a:pt x="3" y="24"/>
                  </a:cubicBezTo>
                  <a:cubicBezTo>
                    <a:pt x="3" y="27"/>
                    <a:pt x="8" y="26"/>
                    <a:pt x="7" y="23"/>
                  </a:cubicBezTo>
                  <a:cubicBezTo>
                    <a:pt x="6" y="16"/>
                    <a:pt x="6" y="10"/>
                    <a:pt x="5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62" name="Freeform 12"/>
            <p:cNvSpPr/>
            <p:nvPr/>
          </p:nvSpPr>
          <p:spPr bwMode="auto">
            <a:xfrm>
              <a:off x="213" y="792"/>
              <a:ext cx="28" cy="74"/>
            </a:xfrm>
            <a:custGeom>
              <a:avLst/>
              <a:gdLst>
                <a:gd name="T0" fmla="*/ 3 w 8"/>
                <a:gd name="T1" fmla="*/ 3 h 25"/>
                <a:gd name="T2" fmla="*/ 1 w 8"/>
                <a:gd name="T3" fmla="*/ 21 h 25"/>
                <a:gd name="T4" fmla="*/ 5 w 8"/>
                <a:gd name="T5" fmla="*/ 22 h 25"/>
                <a:gd name="T6" fmla="*/ 7 w 8"/>
                <a:gd name="T7" fmla="*/ 4 h 25"/>
                <a:gd name="T8" fmla="*/ 3 w 8"/>
                <a:gd name="T9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5">
                  <a:moveTo>
                    <a:pt x="3" y="3"/>
                  </a:moveTo>
                  <a:cubicBezTo>
                    <a:pt x="2" y="9"/>
                    <a:pt x="2" y="15"/>
                    <a:pt x="1" y="21"/>
                  </a:cubicBezTo>
                  <a:cubicBezTo>
                    <a:pt x="0" y="24"/>
                    <a:pt x="4" y="25"/>
                    <a:pt x="5" y="22"/>
                  </a:cubicBezTo>
                  <a:cubicBezTo>
                    <a:pt x="6" y="16"/>
                    <a:pt x="6" y="10"/>
                    <a:pt x="7" y="4"/>
                  </a:cubicBezTo>
                  <a:cubicBezTo>
                    <a:pt x="8" y="1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63" name="Freeform 13"/>
            <p:cNvSpPr/>
            <p:nvPr/>
          </p:nvSpPr>
          <p:spPr bwMode="auto">
            <a:xfrm>
              <a:off x="213" y="887"/>
              <a:ext cx="21" cy="74"/>
            </a:xfrm>
            <a:custGeom>
              <a:avLst/>
              <a:gdLst>
                <a:gd name="T0" fmla="*/ 2 w 6"/>
                <a:gd name="T1" fmla="*/ 3 h 25"/>
                <a:gd name="T2" fmla="*/ 0 w 6"/>
                <a:gd name="T3" fmla="*/ 22 h 25"/>
                <a:gd name="T4" fmla="*/ 5 w 6"/>
                <a:gd name="T5" fmla="*/ 22 h 25"/>
                <a:gd name="T6" fmla="*/ 6 w 6"/>
                <a:gd name="T7" fmla="*/ 3 h 25"/>
                <a:gd name="T8" fmla="*/ 2 w 6"/>
                <a:gd name="T9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5">
                  <a:moveTo>
                    <a:pt x="2" y="3"/>
                  </a:moveTo>
                  <a:cubicBezTo>
                    <a:pt x="1" y="9"/>
                    <a:pt x="1" y="16"/>
                    <a:pt x="0" y="22"/>
                  </a:cubicBezTo>
                  <a:cubicBezTo>
                    <a:pt x="0" y="25"/>
                    <a:pt x="5" y="25"/>
                    <a:pt x="5" y="22"/>
                  </a:cubicBezTo>
                  <a:cubicBezTo>
                    <a:pt x="5" y="16"/>
                    <a:pt x="6" y="9"/>
                    <a:pt x="6" y="3"/>
                  </a:cubicBezTo>
                  <a:cubicBezTo>
                    <a:pt x="6" y="0"/>
                    <a:pt x="2" y="0"/>
                    <a:pt x="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64" name="Freeform 14"/>
            <p:cNvSpPr/>
            <p:nvPr/>
          </p:nvSpPr>
          <p:spPr bwMode="auto">
            <a:xfrm>
              <a:off x="213" y="981"/>
              <a:ext cx="25" cy="75"/>
            </a:xfrm>
            <a:custGeom>
              <a:avLst/>
              <a:gdLst>
                <a:gd name="T0" fmla="*/ 3 w 7"/>
                <a:gd name="T1" fmla="*/ 3 h 25"/>
                <a:gd name="T2" fmla="*/ 2 w 7"/>
                <a:gd name="T3" fmla="*/ 13 h 25"/>
                <a:gd name="T4" fmla="*/ 2 w 7"/>
                <a:gd name="T5" fmla="*/ 18 h 25"/>
                <a:gd name="T6" fmla="*/ 2 w 7"/>
                <a:gd name="T7" fmla="*/ 20 h 25"/>
                <a:gd name="T8" fmla="*/ 2 w 7"/>
                <a:gd name="T9" fmla="*/ 20 h 25"/>
                <a:gd name="T10" fmla="*/ 5 w 7"/>
                <a:gd name="T11" fmla="*/ 24 h 25"/>
                <a:gd name="T12" fmla="*/ 7 w 7"/>
                <a:gd name="T13" fmla="*/ 16 h 25"/>
                <a:gd name="T14" fmla="*/ 7 w 7"/>
                <a:gd name="T15" fmla="*/ 3 h 25"/>
                <a:gd name="T16" fmla="*/ 3 w 7"/>
                <a:gd name="T17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25">
                  <a:moveTo>
                    <a:pt x="3" y="3"/>
                  </a:moveTo>
                  <a:cubicBezTo>
                    <a:pt x="3" y="6"/>
                    <a:pt x="3" y="9"/>
                    <a:pt x="2" y="13"/>
                  </a:cubicBezTo>
                  <a:cubicBezTo>
                    <a:pt x="2" y="14"/>
                    <a:pt x="2" y="16"/>
                    <a:pt x="2" y="18"/>
                  </a:cubicBezTo>
                  <a:cubicBezTo>
                    <a:pt x="2" y="19"/>
                    <a:pt x="2" y="19"/>
                    <a:pt x="2" y="20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0" y="22"/>
                    <a:pt x="3" y="25"/>
                    <a:pt x="5" y="24"/>
                  </a:cubicBezTo>
                  <a:cubicBezTo>
                    <a:pt x="7" y="23"/>
                    <a:pt x="7" y="18"/>
                    <a:pt x="7" y="16"/>
                  </a:cubicBezTo>
                  <a:cubicBezTo>
                    <a:pt x="7" y="12"/>
                    <a:pt x="7" y="7"/>
                    <a:pt x="7" y="3"/>
                  </a:cubicBezTo>
                  <a:cubicBezTo>
                    <a:pt x="7" y="0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65" name="Freeform 15"/>
            <p:cNvSpPr/>
            <p:nvPr/>
          </p:nvSpPr>
          <p:spPr bwMode="auto">
            <a:xfrm>
              <a:off x="206" y="1079"/>
              <a:ext cx="28" cy="75"/>
            </a:xfrm>
            <a:custGeom>
              <a:avLst/>
              <a:gdLst>
                <a:gd name="T0" fmla="*/ 7 w 8"/>
                <a:gd name="T1" fmla="*/ 18 h 25"/>
                <a:gd name="T2" fmla="*/ 6 w 8"/>
                <a:gd name="T3" fmla="*/ 10 h 25"/>
                <a:gd name="T4" fmla="*/ 6 w 8"/>
                <a:gd name="T5" fmla="*/ 6 h 25"/>
                <a:gd name="T6" fmla="*/ 6 w 8"/>
                <a:gd name="T7" fmla="*/ 5 h 25"/>
                <a:gd name="T8" fmla="*/ 2 w 8"/>
                <a:gd name="T9" fmla="*/ 2 h 25"/>
                <a:gd name="T10" fmla="*/ 2 w 8"/>
                <a:gd name="T11" fmla="*/ 12 h 25"/>
                <a:gd name="T12" fmla="*/ 2 w 8"/>
                <a:gd name="T13" fmla="*/ 18 h 25"/>
                <a:gd name="T14" fmla="*/ 3 w 8"/>
                <a:gd name="T15" fmla="*/ 19 h 25"/>
                <a:gd name="T16" fmla="*/ 2 w 8"/>
                <a:gd name="T17" fmla="*/ 23 h 25"/>
                <a:gd name="T18" fmla="*/ 6 w 8"/>
                <a:gd name="T19" fmla="*/ 24 h 25"/>
                <a:gd name="T20" fmla="*/ 7 w 8"/>
                <a:gd name="T21" fmla="*/ 18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" h="25">
                  <a:moveTo>
                    <a:pt x="7" y="18"/>
                  </a:moveTo>
                  <a:cubicBezTo>
                    <a:pt x="7" y="15"/>
                    <a:pt x="7" y="13"/>
                    <a:pt x="6" y="10"/>
                  </a:cubicBezTo>
                  <a:cubicBezTo>
                    <a:pt x="6" y="8"/>
                    <a:pt x="6" y="7"/>
                    <a:pt x="6" y="6"/>
                  </a:cubicBezTo>
                  <a:cubicBezTo>
                    <a:pt x="6" y="5"/>
                    <a:pt x="6" y="4"/>
                    <a:pt x="6" y="5"/>
                  </a:cubicBezTo>
                  <a:cubicBezTo>
                    <a:pt x="7" y="2"/>
                    <a:pt x="3" y="0"/>
                    <a:pt x="2" y="2"/>
                  </a:cubicBezTo>
                  <a:cubicBezTo>
                    <a:pt x="0" y="5"/>
                    <a:pt x="2" y="9"/>
                    <a:pt x="2" y="12"/>
                  </a:cubicBezTo>
                  <a:cubicBezTo>
                    <a:pt x="2" y="14"/>
                    <a:pt x="2" y="16"/>
                    <a:pt x="2" y="18"/>
                  </a:cubicBezTo>
                  <a:cubicBezTo>
                    <a:pt x="3" y="18"/>
                    <a:pt x="3" y="19"/>
                    <a:pt x="3" y="19"/>
                  </a:cubicBezTo>
                  <a:cubicBezTo>
                    <a:pt x="2" y="20"/>
                    <a:pt x="1" y="21"/>
                    <a:pt x="2" y="23"/>
                  </a:cubicBezTo>
                  <a:cubicBezTo>
                    <a:pt x="3" y="24"/>
                    <a:pt x="5" y="25"/>
                    <a:pt x="6" y="24"/>
                  </a:cubicBezTo>
                  <a:cubicBezTo>
                    <a:pt x="8" y="22"/>
                    <a:pt x="7" y="20"/>
                    <a:pt x="7" y="1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66" name="Freeform 16"/>
            <p:cNvSpPr/>
            <p:nvPr/>
          </p:nvSpPr>
          <p:spPr bwMode="auto">
            <a:xfrm>
              <a:off x="213" y="1189"/>
              <a:ext cx="28" cy="101"/>
            </a:xfrm>
            <a:custGeom>
              <a:avLst/>
              <a:gdLst>
                <a:gd name="T0" fmla="*/ 7 w 8"/>
                <a:gd name="T1" fmla="*/ 30 h 34"/>
                <a:gd name="T2" fmla="*/ 6 w 8"/>
                <a:gd name="T3" fmla="*/ 3 h 34"/>
                <a:gd name="T4" fmla="*/ 2 w 8"/>
                <a:gd name="T5" fmla="*/ 3 h 34"/>
                <a:gd name="T6" fmla="*/ 2 w 8"/>
                <a:gd name="T7" fmla="*/ 25 h 34"/>
                <a:gd name="T8" fmla="*/ 1 w 8"/>
                <a:gd name="T9" fmla="*/ 28 h 34"/>
                <a:gd name="T10" fmla="*/ 3 w 8"/>
                <a:gd name="T11" fmla="*/ 32 h 34"/>
                <a:gd name="T12" fmla="*/ 7 w 8"/>
                <a:gd name="T13" fmla="*/ 3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34">
                  <a:moveTo>
                    <a:pt x="7" y="30"/>
                  </a:moveTo>
                  <a:cubicBezTo>
                    <a:pt x="5" y="21"/>
                    <a:pt x="6" y="12"/>
                    <a:pt x="6" y="3"/>
                  </a:cubicBezTo>
                  <a:cubicBezTo>
                    <a:pt x="6" y="0"/>
                    <a:pt x="2" y="0"/>
                    <a:pt x="2" y="3"/>
                  </a:cubicBezTo>
                  <a:cubicBezTo>
                    <a:pt x="1" y="10"/>
                    <a:pt x="1" y="18"/>
                    <a:pt x="2" y="25"/>
                  </a:cubicBezTo>
                  <a:cubicBezTo>
                    <a:pt x="1" y="25"/>
                    <a:pt x="0" y="26"/>
                    <a:pt x="1" y="28"/>
                  </a:cubicBezTo>
                  <a:cubicBezTo>
                    <a:pt x="2" y="29"/>
                    <a:pt x="2" y="31"/>
                    <a:pt x="3" y="32"/>
                  </a:cubicBezTo>
                  <a:cubicBezTo>
                    <a:pt x="5" y="34"/>
                    <a:pt x="8" y="32"/>
                    <a:pt x="7" y="3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67" name="Freeform 17"/>
            <p:cNvSpPr/>
            <p:nvPr/>
          </p:nvSpPr>
          <p:spPr bwMode="auto">
            <a:xfrm>
              <a:off x="213" y="1323"/>
              <a:ext cx="21" cy="59"/>
            </a:xfrm>
            <a:custGeom>
              <a:avLst/>
              <a:gdLst>
                <a:gd name="T0" fmla="*/ 2 w 6"/>
                <a:gd name="T1" fmla="*/ 3 h 20"/>
                <a:gd name="T2" fmla="*/ 0 w 6"/>
                <a:gd name="T3" fmla="*/ 17 h 20"/>
                <a:gd name="T4" fmla="*/ 5 w 6"/>
                <a:gd name="T5" fmla="*/ 17 h 20"/>
                <a:gd name="T6" fmla="*/ 6 w 6"/>
                <a:gd name="T7" fmla="*/ 3 h 20"/>
                <a:gd name="T8" fmla="*/ 2 w 6"/>
                <a:gd name="T9" fmla="*/ 3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0">
                  <a:moveTo>
                    <a:pt x="2" y="3"/>
                  </a:moveTo>
                  <a:cubicBezTo>
                    <a:pt x="1" y="8"/>
                    <a:pt x="1" y="12"/>
                    <a:pt x="0" y="17"/>
                  </a:cubicBezTo>
                  <a:cubicBezTo>
                    <a:pt x="0" y="20"/>
                    <a:pt x="5" y="20"/>
                    <a:pt x="5" y="17"/>
                  </a:cubicBezTo>
                  <a:cubicBezTo>
                    <a:pt x="5" y="12"/>
                    <a:pt x="6" y="8"/>
                    <a:pt x="6" y="3"/>
                  </a:cubicBezTo>
                  <a:cubicBezTo>
                    <a:pt x="6" y="0"/>
                    <a:pt x="2" y="0"/>
                    <a:pt x="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68" name="Freeform 18"/>
            <p:cNvSpPr/>
            <p:nvPr/>
          </p:nvSpPr>
          <p:spPr bwMode="auto">
            <a:xfrm>
              <a:off x="210" y="1415"/>
              <a:ext cx="24" cy="83"/>
            </a:xfrm>
            <a:custGeom>
              <a:avLst/>
              <a:gdLst>
                <a:gd name="T0" fmla="*/ 5 w 7"/>
                <a:gd name="T1" fmla="*/ 3 h 28"/>
                <a:gd name="T2" fmla="*/ 0 w 7"/>
                <a:gd name="T3" fmla="*/ 3 h 28"/>
                <a:gd name="T4" fmla="*/ 3 w 7"/>
                <a:gd name="T5" fmla="*/ 25 h 28"/>
                <a:gd name="T6" fmla="*/ 7 w 7"/>
                <a:gd name="T7" fmla="*/ 25 h 28"/>
                <a:gd name="T8" fmla="*/ 5 w 7"/>
                <a:gd name="T9" fmla="*/ 3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8">
                  <a:moveTo>
                    <a:pt x="5" y="3"/>
                  </a:moveTo>
                  <a:cubicBezTo>
                    <a:pt x="5" y="0"/>
                    <a:pt x="0" y="0"/>
                    <a:pt x="0" y="3"/>
                  </a:cubicBezTo>
                  <a:cubicBezTo>
                    <a:pt x="1" y="11"/>
                    <a:pt x="2" y="18"/>
                    <a:pt x="3" y="25"/>
                  </a:cubicBezTo>
                  <a:cubicBezTo>
                    <a:pt x="3" y="28"/>
                    <a:pt x="7" y="28"/>
                    <a:pt x="7" y="25"/>
                  </a:cubicBezTo>
                  <a:cubicBezTo>
                    <a:pt x="6" y="18"/>
                    <a:pt x="6" y="11"/>
                    <a:pt x="5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69" name="Freeform 19"/>
            <p:cNvSpPr/>
            <p:nvPr/>
          </p:nvSpPr>
          <p:spPr bwMode="auto">
            <a:xfrm>
              <a:off x="224" y="1530"/>
              <a:ext cx="21" cy="92"/>
            </a:xfrm>
            <a:custGeom>
              <a:avLst/>
              <a:gdLst>
                <a:gd name="T0" fmla="*/ 4 w 6"/>
                <a:gd name="T1" fmla="*/ 3 h 31"/>
                <a:gd name="T2" fmla="*/ 0 w 6"/>
                <a:gd name="T3" fmla="*/ 3 h 31"/>
                <a:gd name="T4" fmla="*/ 1 w 6"/>
                <a:gd name="T5" fmla="*/ 29 h 31"/>
                <a:gd name="T6" fmla="*/ 5 w 6"/>
                <a:gd name="T7" fmla="*/ 29 h 31"/>
                <a:gd name="T8" fmla="*/ 4 w 6"/>
                <a:gd name="T9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1">
                  <a:moveTo>
                    <a:pt x="4" y="3"/>
                  </a:moveTo>
                  <a:cubicBezTo>
                    <a:pt x="4" y="0"/>
                    <a:pt x="0" y="0"/>
                    <a:pt x="0" y="3"/>
                  </a:cubicBezTo>
                  <a:cubicBezTo>
                    <a:pt x="0" y="12"/>
                    <a:pt x="0" y="20"/>
                    <a:pt x="1" y="29"/>
                  </a:cubicBezTo>
                  <a:cubicBezTo>
                    <a:pt x="1" y="31"/>
                    <a:pt x="6" y="31"/>
                    <a:pt x="5" y="29"/>
                  </a:cubicBezTo>
                  <a:cubicBezTo>
                    <a:pt x="4" y="20"/>
                    <a:pt x="4" y="12"/>
                    <a:pt x="4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70" name="Freeform 20"/>
            <p:cNvSpPr/>
            <p:nvPr/>
          </p:nvSpPr>
          <p:spPr bwMode="auto">
            <a:xfrm>
              <a:off x="220" y="1664"/>
              <a:ext cx="18" cy="80"/>
            </a:xfrm>
            <a:custGeom>
              <a:avLst/>
              <a:gdLst>
                <a:gd name="T0" fmla="*/ 4 w 5"/>
                <a:gd name="T1" fmla="*/ 24 h 27"/>
                <a:gd name="T2" fmla="*/ 4 w 5"/>
                <a:gd name="T3" fmla="*/ 24 h 27"/>
                <a:gd name="T4" fmla="*/ 5 w 5"/>
                <a:gd name="T5" fmla="*/ 3 h 27"/>
                <a:gd name="T6" fmla="*/ 1 w 5"/>
                <a:gd name="T7" fmla="*/ 3 h 27"/>
                <a:gd name="T8" fmla="*/ 0 w 5"/>
                <a:gd name="T9" fmla="*/ 14 h 27"/>
                <a:gd name="T10" fmla="*/ 0 w 5"/>
                <a:gd name="T11" fmla="*/ 20 h 27"/>
                <a:gd name="T12" fmla="*/ 0 w 5"/>
                <a:gd name="T13" fmla="*/ 23 h 27"/>
                <a:gd name="T14" fmla="*/ 0 w 5"/>
                <a:gd name="T15" fmla="*/ 24 h 27"/>
                <a:gd name="T16" fmla="*/ 0 w 5"/>
                <a:gd name="T17" fmla="*/ 24 h 27"/>
                <a:gd name="T18" fmla="*/ 4 w 5"/>
                <a:gd name="T19" fmla="*/ 24 h 27"/>
                <a:gd name="T20" fmla="*/ 4 w 5"/>
                <a:gd name="T21" fmla="*/ 24 h 27"/>
                <a:gd name="T22" fmla="*/ 4 w 5"/>
                <a:gd name="T23" fmla="*/ 24 h 27"/>
                <a:gd name="T24" fmla="*/ 4 w 5"/>
                <a:gd name="T25" fmla="*/ 2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27">
                  <a:moveTo>
                    <a:pt x="4" y="24"/>
                  </a:moveTo>
                  <a:cubicBezTo>
                    <a:pt x="4" y="24"/>
                    <a:pt x="4" y="24"/>
                    <a:pt x="4" y="24"/>
                  </a:cubicBezTo>
                  <a:cubicBezTo>
                    <a:pt x="5" y="17"/>
                    <a:pt x="5" y="9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6"/>
                    <a:pt x="0" y="10"/>
                    <a:pt x="0" y="14"/>
                  </a:cubicBezTo>
                  <a:cubicBezTo>
                    <a:pt x="0" y="16"/>
                    <a:pt x="0" y="18"/>
                    <a:pt x="0" y="20"/>
                  </a:cubicBezTo>
                  <a:cubicBezTo>
                    <a:pt x="0" y="21"/>
                    <a:pt x="0" y="23"/>
                    <a:pt x="0" y="23"/>
                  </a:cubicBezTo>
                  <a:cubicBezTo>
                    <a:pt x="0" y="23"/>
                    <a:pt x="0" y="23"/>
                    <a:pt x="0" y="24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6"/>
                    <a:pt x="4" y="27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71" name="Freeform 21"/>
            <p:cNvSpPr/>
            <p:nvPr/>
          </p:nvSpPr>
          <p:spPr bwMode="auto">
            <a:xfrm>
              <a:off x="206" y="1762"/>
              <a:ext cx="21" cy="101"/>
            </a:xfrm>
            <a:custGeom>
              <a:avLst/>
              <a:gdLst>
                <a:gd name="T0" fmla="*/ 1 w 6"/>
                <a:gd name="T1" fmla="*/ 3 h 34"/>
                <a:gd name="T2" fmla="*/ 1 w 6"/>
                <a:gd name="T3" fmla="*/ 23 h 34"/>
                <a:gd name="T4" fmla="*/ 0 w 6"/>
                <a:gd name="T5" fmla="*/ 25 h 34"/>
                <a:gd name="T6" fmla="*/ 1 w 6"/>
                <a:gd name="T7" fmla="*/ 31 h 34"/>
                <a:gd name="T8" fmla="*/ 6 w 6"/>
                <a:gd name="T9" fmla="*/ 31 h 34"/>
                <a:gd name="T10" fmla="*/ 6 w 6"/>
                <a:gd name="T11" fmla="*/ 3 h 34"/>
                <a:gd name="T12" fmla="*/ 1 w 6"/>
                <a:gd name="T13" fmla="*/ 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34">
                  <a:moveTo>
                    <a:pt x="1" y="3"/>
                  </a:moveTo>
                  <a:cubicBezTo>
                    <a:pt x="1" y="23"/>
                    <a:pt x="1" y="23"/>
                    <a:pt x="1" y="23"/>
                  </a:cubicBezTo>
                  <a:cubicBezTo>
                    <a:pt x="1" y="24"/>
                    <a:pt x="0" y="24"/>
                    <a:pt x="0" y="25"/>
                  </a:cubicBezTo>
                  <a:cubicBezTo>
                    <a:pt x="1" y="27"/>
                    <a:pt x="1" y="29"/>
                    <a:pt x="1" y="31"/>
                  </a:cubicBezTo>
                  <a:cubicBezTo>
                    <a:pt x="2" y="34"/>
                    <a:pt x="6" y="34"/>
                    <a:pt x="6" y="31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72" name="Freeform 22"/>
            <p:cNvSpPr/>
            <p:nvPr/>
          </p:nvSpPr>
          <p:spPr bwMode="auto">
            <a:xfrm>
              <a:off x="213" y="1893"/>
              <a:ext cx="25" cy="86"/>
            </a:xfrm>
            <a:custGeom>
              <a:avLst/>
              <a:gdLst>
                <a:gd name="T0" fmla="*/ 6 w 7"/>
                <a:gd name="T1" fmla="*/ 25 h 29"/>
                <a:gd name="T2" fmla="*/ 5 w 7"/>
                <a:gd name="T3" fmla="*/ 3 h 29"/>
                <a:gd name="T4" fmla="*/ 0 w 7"/>
                <a:gd name="T5" fmla="*/ 3 h 29"/>
                <a:gd name="T6" fmla="*/ 2 w 7"/>
                <a:gd name="T7" fmla="*/ 26 h 29"/>
                <a:gd name="T8" fmla="*/ 6 w 7"/>
                <a:gd name="T9" fmla="*/ 25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9">
                  <a:moveTo>
                    <a:pt x="6" y="25"/>
                  </a:moveTo>
                  <a:cubicBezTo>
                    <a:pt x="4" y="18"/>
                    <a:pt x="5" y="10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10"/>
                    <a:pt x="0" y="19"/>
                    <a:pt x="2" y="26"/>
                  </a:cubicBezTo>
                  <a:cubicBezTo>
                    <a:pt x="2" y="29"/>
                    <a:pt x="7" y="28"/>
                    <a:pt x="6" y="2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73" name="Freeform 23"/>
            <p:cNvSpPr/>
            <p:nvPr/>
          </p:nvSpPr>
          <p:spPr bwMode="auto">
            <a:xfrm>
              <a:off x="213" y="2008"/>
              <a:ext cx="18" cy="89"/>
            </a:xfrm>
            <a:custGeom>
              <a:avLst/>
              <a:gdLst>
                <a:gd name="T0" fmla="*/ 0 w 5"/>
                <a:gd name="T1" fmla="*/ 3 h 30"/>
                <a:gd name="T2" fmla="*/ 0 w 5"/>
                <a:gd name="T3" fmla="*/ 27 h 30"/>
                <a:gd name="T4" fmla="*/ 5 w 5"/>
                <a:gd name="T5" fmla="*/ 27 h 30"/>
                <a:gd name="T6" fmla="*/ 5 w 5"/>
                <a:gd name="T7" fmla="*/ 3 h 30"/>
                <a:gd name="T8" fmla="*/ 0 w 5"/>
                <a:gd name="T9" fmla="*/ 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0">
                  <a:moveTo>
                    <a:pt x="0" y="3"/>
                  </a:moveTo>
                  <a:cubicBezTo>
                    <a:pt x="0" y="27"/>
                    <a:pt x="0" y="27"/>
                    <a:pt x="0" y="27"/>
                  </a:cubicBezTo>
                  <a:cubicBezTo>
                    <a:pt x="0" y="30"/>
                    <a:pt x="5" y="30"/>
                    <a:pt x="5" y="27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74" name="Freeform 24"/>
            <p:cNvSpPr/>
            <p:nvPr/>
          </p:nvSpPr>
          <p:spPr bwMode="auto">
            <a:xfrm>
              <a:off x="217" y="2127"/>
              <a:ext cx="24" cy="89"/>
            </a:xfrm>
            <a:custGeom>
              <a:avLst/>
              <a:gdLst>
                <a:gd name="T0" fmla="*/ 6 w 7"/>
                <a:gd name="T1" fmla="*/ 26 h 30"/>
                <a:gd name="T2" fmla="*/ 5 w 7"/>
                <a:gd name="T3" fmla="*/ 3 h 30"/>
                <a:gd name="T4" fmla="*/ 1 w 7"/>
                <a:gd name="T5" fmla="*/ 3 h 30"/>
                <a:gd name="T6" fmla="*/ 2 w 7"/>
                <a:gd name="T7" fmla="*/ 27 h 30"/>
                <a:gd name="T8" fmla="*/ 6 w 7"/>
                <a:gd name="T9" fmla="*/ 26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0">
                  <a:moveTo>
                    <a:pt x="6" y="26"/>
                  </a:moveTo>
                  <a:cubicBezTo>
                    <a:pt x="4" y="19"/>
                    <a:pt x="5" y="10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11"/>
                    <a:pt x="0" y="20"/>
                    <a:pt x="2" y="27"/>
                  </a:cubicBezTo>
                  <a:cubicBezTo>
                    <a:pt x="2" y="30"/>
                    <a:pt x="7" y="29"/>
                    <a:pt x="6" y="2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75" name="Freeform 25"/>
            <p:cNvSpPr/>
            <p:nvPr/>
          </p:nvSpPr>
          <p:spPr bwMode="auto">
            <a:xfrm>
              <a:off x="224" y="2246"/>
              <a:ext cx="14" cy="109"/>
            </a:xfrm>
            <a:custGeom>
              <a:avLst/>
              <a:gdLst>
                <a:gd name="T0" fmla="*/ 0 w 4"/>
                <a:gd name="T1" fmla="*/ 3 h 37"/>
                <a:gd name="T2" fmla="*/ 0 w 4"/>
                <a:gd name="T3" fmla="*/ 34 h 37"/>
                <a:gd name="T4" fmla="*/ 4 w 4"/>
                <a:gd name="T5" fmla="*/ 34 h 37"/>
                <a:gd name="T6" fmla="*/ 4 w 4"/>
                <a:gd name="T7" fmla="*/ 3 h 37"/>
                <a:gd name="T8" fmla="*/ 0 w 4"/>
                <a:gd name="T9" fmla="*/ 3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37">
                  <a:moveTo>
                    <a:pt x="0" y="3"/>
                  </a:moveTo>
                  <a:cubicBezTo>
                    <a:pt x="0" y="34"/>
                    <a:pt x="0" y="34"/>
                    <a:pt x="0" y="34"/>
                  </a:cubicBezTo>
                  <a:cubicBezTo>
                    <a:pt x="0" y="37"/>
                    <a:pt x="4" y="37"/>
                    <a:pt x="4" y="34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76" name="Freeform 26"/>
            <p:cNvSpPr/>
            <p:nvPr/>
          </p:nvSpPr>
          <p:spPr bwMode="auto">
            <a:xfrm>
              <a:off x="210" y="2370"/>
              <a:ext cx="28" cy="107"/>
            </a:xfrm>
            <a:custGeom>
              <a:avLst/>
              <a:gdLst>
                <a:gd name="T0" fmla="*/ 7 w 8"/>
                <a:gd name="T1" fmla="*/ 3 h 36"/>
                <a:gd name="T2" fmla="*/ 3 w 8"/>
                <a:gd name="T3" fmla="*/ 3 h 36"/>
                <a:gd name="T4" fmla="*/ 0 w 8"/>
                <a:gd name="T5" fmla="*/ 32 h 36"/>
                <a:gd name="T6" fmla="*/ 5 w 8"/>
                <a:gd name="T7" fmla="*/ 33 h 36"/>
                <a:gd name="T8" fmla="*/ 7 w 8"/>
                <a:gd name="T9" fmla="*/ 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6">
                  <a:moveTo>
                    <a:pt x="7" y="3"/>
                  </a:moveTo>
                  <a:cubicBezTo>
                    <a:pt x="7" y="0"/>
                    <a:pt x="3" y="0"/>
                    <a:pt x="3" y="3"/>
                  </a:cubicBezTo>
                  <a:cubicBezTo>
                    <a:pt x="3" y="12"/>
                    <a:pt x="4" y="23"/>
                    <a:pt x="0" y="32"/>
                  </a:cubicBezTo>
                  <a:cubicBezTo>
                    <a:pt x="0" y="35"/>
                    <a:pt x="4" y="36"/>
                    <a:pt x="5" y="33"/>
                  </a:cubicBezTo>
                  <a:cubicBezTo>
                    <a:pt x="8" y="24"/>
                    <a:pt x="7" y="12"/>
                    <a:pt x="7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77" name="Freeform 27"/>
            <p:cNvSpPr/>
            <p:nvPr/>
          </p:nvSpPr>
          <p:spPr bwMode="auto">
            <a:xfrm>
              <a:off x="213" y="2492"/>
              <a:ext cx="28" cy="83"/>
            </a:xfrm>
            <a:custGeom>
              <a:avLst/>
              <a:gdLst>
                <a:gd name="T0" fmla="*/ 5 w 8"/>
                <a:gd name="T1" fmla="*/ 23 h 28"/>
                <a:gd name="T2" fmla="*/ 5 w 8"/>
                <a:gd name="T3" fmla="*/ 3 h 28"/>
                <a:gd name="T4" fmla="*/ 0 w 8"/>
                <a:gd name="T5" fmla="*/ 3 h 28"/>
                <a:gd name="T6" fmla="*/ 0 w 8"/>
                <a:gd name="T7" fmla="*/ 19 h 28"/>
                <a:gd name="T8" fmla="*/ 4 w 8"/>
                <a:gd name="T9" fmla="*/ 27 h 28"/>
                <a:gd name="T10" fmla="*/ 5 w 8"/>
                <a:gd name="T11" fmla="*/ 23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28">
                  <a:moveTo>
                    <a:pt x="5" y="23"/>
                  </a:moveTo>
                  <a:cubicBezTo>
                    <a:pt x="4" y="23"/>
                    <a:pt x="5" y="5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8"/>
                    <a:pt x="0" y="14"/>
                    <a:pt x="0" y="19"/>
                  </a:cubicBezTo>
                  <a:cubicBezTo>
                    <a:pt x="1" y="22"/>
                    <a:pt x="1" y="27"/>
                    <a:pt x="4" y="27"/>
                  </a:cubicBezTo>
                  <a:cubicBezTo>
                    <a:pt x="7" y="28"/>
                    <a:pt x="8" y="23"/>
                    <a:pt x="5" y="2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78" name="Freeform 28"/>
            <p:cNvSpPr/>
            <p:nvPr/>
          </p:nvSpPr>
          <p:spPr bwMode="auto">
            <a:xfrm>
              <a:off x="213" y="2614"/>
              <a:ext cx="28" cy="89"/>
            </a:xfrm>
            <a:custGeom>
              <a:avLst/>
              <a:gdLst>
                <a:gd name="T0" fmla="*/ 3 w 8"/>
                <a:gd name="T1" fmla="*/ 2 h 30"/>
                <a:gd name="T2" fmla="*/ 2 w 8"/>
                <a:gd name="T3" fmla="*/ 27 h 30"/>
                <a:gd name="T4" fmla="*/ 6 w 8"/>
                <a:gd name="T5" fmla="*/ 27 h 30"/>
                <a:gd name="T6" fmla="*/ 7 w 8"/>
                <a:gd name="T7" fmla="*/ 4 h 30"/>
                <a:gd name="T8" fmla="*/ 3 w 8"/>
                <a:gd name="T9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0">
                  <a:moveTo>
                    <a:pt x="3" y="2"/>
                  </a:moveTo>
                  <a:cubicBezTo>
                    <a:pt x="0" y="10"/>
                    <a:pt x="1" y="19"/>
                    <a:pt x="2" y="27"/>
                  </a:cubicBezTo>
                  <a:cubicBezTo>
                    <a:pt x="2" y="30"/>
                    <a:pt x="6" y="30"/>
                    <a:pt x="6" y="27"/>
                  </a:cubicBezTo>
                  <a:cubicBezTo>
                    <a:pt x="6" y="20"/>
                    <a:pt x="4" y="11"/>
                    <a:pt x="7" y="4"/>
                  </a:cubicBezTo>
                  <a:cubicBezTo>
                    <a:pt x="8" y="1"/>
                    <a:pt x="4" y="0"/>
                    <a:pt x="3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79" name="Freeform 29"/>
            <p:cNvSpPr/>
            <p:nvPr/>
          </p:nvSpPr>
          <p:spPr bwMode="auto">
            <a:xfrm>
              <a:off x="217" y="2735"/>
              <a:ext cx="21" cy="107"/>
            </a:xfrm>
            <a:custGeom>
              <a:avLst/>
              <a:gdLst>
                <a:gd name="T0" fmla="*/ 6 w 6"/>
                <a:gd name="T1" fmla="*/ 3 h 36"/>
                <a:gd name="T2" fmla="*/ 2 w 6"/>
                <a:gd name="T3" fmla="*/ 3 h 36"/>
                <a:gd name="T4" fmla="*/ 1 w 6"/>
                <a:gd name="T5" fmla="*/ 33 h 36"/>
                <a:gd name="T6" fmla="*/ 5 w 6"/>
                <a:gd name="T7" fmla="*/ 33 h 36"/>
                <a:gd name="T8" fmla="*/ 6 w 6"/>
                <a:gd name="T9" fmla="*/ 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6">
                  <a:moveTo>
                    <a:pt x="6" y="3"/>
                  </a:moveTo>
                  <a:cubicBezTo>
                    <a:pt x="6" y="0"/>
                    <a:pt x="2" y="0"/>
                    <a:pt x="2" y="3"/>
                  </a:cubicBezTo>
                  <a:cubicBezTo>
                    <a:pt x="1" y="13"/>
                    <a:pt x="0" y="23"/>
                    <a:pt x="1" y="33"/>
                  </a:cubicBezTo>
                  <a:cubicBezTo>
                    <a:pt x="1" y="36"/>
                    <a:pt x="5" y="36"/>
                    <a:pt x="5" y="33"/>
                  </a:cubicBezTo>
                  <a:cubicBezTo>
                    <a:pt x="4" y="23"/>
                    <a:pt x="6" y="13"/>
                    <a:pt x="6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80" name="Freeform 30"/>
            <p:cNvSpPr/>
            <p:nvPr/>
          </p:nvSpPr>
          <p:spPr bwMode="auto">
            <a:xfrm>
              <a:off x="210" y="2860"/>
              <a:ext cx="28" cy="104"/>
            </a:xfrm>
            <a:custGeom>
              <a:avLst/>
              <a:gdLst>
                <a:gd name="T0" fmla="*/ 8 w 8"/>
                <a:gd name="T1" fmla="*/ 3 h 35"/>
                <a:gd name="T2" fmla="*/ 4 w 8"/>
                <a:gd name="T3" fmla="*/ 3 h 35"/>
                <a:gd name="T4" fmla="*/ 3 w 8"/>
                <a:gd name="T5" fmla="*/ 32 h 35"/>
                <a:gd name="T6" fmla="*/ 7 w 8"/>
                <a:gd name="T7" fmla="*/ 31 h 35"/>
                <a:gd name="T8" fmla="*/ 8 w 8"/>
                <a:gd name="T9" fmla="*/ 3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5">
                  <a:moveTo>
                    <a:pt x="8" y="3"/>
                  </a:moveTo>
                  <a:cubicBezTo>
                    <a:pt x="8" y="0"/>
                    <a:pt x="4" y="0"/>
                    <a:pt x="4" y="3"/>
                  </a:cubicBezTo>
                  <a:cubicBezTo>
                    <a:pt x="3" y="13"/>
                    <a:pt x="0" y="23"/>
                    <a:pt x="3" y="32"/>
                  </a:cubicBezTo>
                  <a:cubicBezTo>
                    <a:pt x="3" y="35"/>
                    <a:pt x="8" y="34"/>
                    <a:pt x="7" y="31"/>
                  </a:cubicBezTo>
                  <a:cubicBezTo>
                    <a:pt x="5" y="22"/>
                    <a:pt x="8" y="12"/>
                    <a:pt x="8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81" name="Freeform 31"/>
            <p:cNvSpPr/>
            <p:nvPr/>
          </p:nvSpPr>
          <p:spPr bwMode="auto">
            <a:xfrm>
              <a:off x="206" y="3014"/>
              <a:ext cx="25" cy="98"/>
            </a:xfrm>
            <a:custGeom>
              <a:avLst/>
              <a:gdLst>
                <a:gd name="T0" fmla="*/ 6 w 7"/>
                <a:gd name="T1" fmla="*/ 24 h 33"/>
                <a:gd name="T2" fmla="*/ 5 w 7"/>
                <a:gd name="T3" fmla="*/ 3 h 33"/>
                <a:gd name="T4" fmla="*/ 0 w 7"/>
                <a:gd name="T5" fmla="*/ 3 h 33"/>
                <a:gd name="T6" fmla="*/ 1 w 7"/>
                <a:gd name="T7" fmla="*/ 30 h 33"/>
                <a:gd name="T8" fmla="*/ 6 w 7"/>
                <a:gd name="T9" fmla="*/ 32 h 33"/>
                <a:gd name="T10" fmla="*/ 7 w 7"/>
                <a:gd name="T11" fmla="*/ 26 h 33"/>
                <a:gd name="T12" fmla="*/ 6 w 7"/>
                <a:gd name="T13" fmla="*/ 24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3">
                  <a:moveTo>
                    <a:pt x="6" y="24"/>
                  </a:moveTo>
                  <a:cubicBezTo>
                    <a:pt x="6" y="17"/>
                    <a:pt x="6" y="10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1" y="12"/>
                    <a:pt x="1" y="21"/>
                    <a:pt x="1" y="30"/>
                  </a:cubicBezTo>
                  <a:cubicBezTo>
                    <a:pt x="1" y="33"/>
                    <a:pt x="4" y="33"/>
                    <a:pt x="6" y="32"/>
                  </a:cubicBezTo>
                  <a:cubicBezTo>
                    <a:pt x="7" y="30"/>
                    <a:pt x="7" y="28"/>
                    <a:pt x="7" y="26"/>
                  </a:cubicBezTo>
                  <a:cubicBezTo>
                    <a:pt x="7" y="25"/>
                    <a:pt x="7" y="25"/>
                    <a:pt x="6" y="2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82" name="Freeform 32"/>
            <p:cNvSpPr/>
            <p:nvPr/>
          </p:nvSpPr>
          <p:spPr bwMode="auto">
            <a:xfrm>
              <a:off x="210" y="3166"/>
              <a:ext cx="24" cy="92"/>
            </a:xfrm>
            <a:custGeom>
              <a:avLst/>
              <a:gdLst>
                <a:gd name="T0" fmla="*/ 3 w 7"/>
                <a:gd name="T1" fmla="*/ 3 h 31"/>
                <a:gd name="T2" fmla="*/ 2 w 7"/>
                <a:gd name="T3" fmla="*/ 17 h 31"/>
                <a:gd name="T4" fmla="*/ 1 w 7"/>
                <a:gd name="T5" fmla="*/ 24 h 31"/>
                <a:gd name="T6" fmla="*/ 1 w 7"/>
                <a:gd name="T7" fmla="*/ 27 h 31"/>
                <a:gd name="T8" fmla="*/ 0 w 7"/>
                <a:gd name="T9" fmla="*/ 28 h 31"/>
                <a:gd name="T10" fmla="*/ 1 w 7"/>
                <a:gd name="T11" fmla="*/ 29 h 31"/>
                <a:gd name="T12" fmla="*/ 4 w 7"/>
                <a:gd name="T13" fmla="*/ 30 h 31"/>
                <a:gd name="T14" fmla="*/ 6 w 7"/>
                <a:gd name="T15" fmla="*/ 20 h 31"/>
                <a:gd name="T16" fmla="*/ 7 w 7"/>
                <a:gd name="T17" fmla="*/ 3 h 31"/>
                <a:gd name="T18" fmla="*/ 3 w 7"/>
                <a:gd name="T19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" h="31">
                  <a:moveTo>
                    <a:pt x="3" y="3"/>
                  </a:moveTo>
                  <a:cubicBezTo>
                    <a:pt x="2" y="7"/>
                    <a:pt x="2" y="12"/>
                    <a:pt x="2" y="17"/>
                  </a:cubicBezTo>
                  <a:cubicBezTo>
                    <a:pt x="1" y="19"/>
                    <a:pt x="1" y="22"/>
                    <a:pt x="1" y="24"/>
                  </a:cubicBezTo>
                  <a:cubicBezTo>
                    <a:pt x="1" y="25"/>
                    <a:pt x="0" y="27"/>
                    <a:pt x="1" y="27"/>
                  </a:cubicBezTo>
                  <a:cubicBezTo>
                    <a:pt x="0" y="27"/>
                    <a:pt x="0" y="28"/>
                    <a:pt x="0" y="28"/>
                  </a:cubicBezTo>
                  <a:cubicBezTo>
                    <a:pt x="0" y="28"/>
                    <a:pt x="0" y="29"/>
                    <a:pt x="1" y="29"/>
                  </a:cubicBezTo>
                  <a:cubicBezTo>
                    <a:pt x="1" y="30"/>
                    <a:pt x="3" y="31"/>
                    <a:pt x="4" y="30"/>
                  </a:cubicBezTo>
                  <a:cubicBezTo>
                    <a:pt x="6" y="28"/>
                    <a:pt x="6" y="23"/>
                    <a:pt x="6" y="20"/>
                  </a:cubicBezTo>
                  <a:cubicBezTo>
                    <a:pt x="6" y="14"/>
                    <a:pt x="7" y="9"/>
                    <a:pt x="7" y="3"/>
                  </a:cubicBezTo>
                  <a:cubicBezTo>
                    <a:pt x="7" y="0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83" name="Freeform 33"/>
            <p:cNvSpPr/>
            <p:nvPr/>
          </p:nvSpPr>
          <p:spPr bwMode="auto">
            <a:xfrm>
              <a:off x="213" y="3290"/>
              <a:ext cx="28" cy="101"/>
            </a:xfrm>
            <a:custGeom>
              <a:avLst/>
              <a:gdLst>
                <a:gd name="T0" fmla="*/ 7 w 8"/>
                <a:gd name="T1" fmla="*/ 25 h 34"/>
                <a:gd name="T2" fmla="*/ 5 w 8"/>
                <a:gd name="T3" fmla="*/ 3 h 34"/>
                <a:gd name="T4" fmla="*/ 0 w 8"/>
                <a:gd name="T5" fmla="*/ 3 h 34"/>
                <a:gd name="T6" fmla="*/ 2 w 8"/>
                <a:gd name="T7" fmla="*/ 17 h 34"/>
                <a:gd name="T8" fmla="*/ 3 w 8"/>
                <a:gd name="T9" fmla="*/ 25 h 34"/>
                <a:gd name="T10" fmla="*/ 3 w 8"/>
                <a:gd name="T11" fmla="*/ 29 h 34"/>
                <a:gd name="T12" fmla="*/ 3 w 8"/>
                <a:gd name="T13" fmla="*/ 29 h 34"/>
                <a:gd name="T14" fmla="*/ 3 w 8"/>
                <a:gd name="T15" fmla="*/ 31 h 34"/>
                <a:gd name="T16" fmla="*/ 7 w 8"/>
                <a:gd name="T17" fmla="*/ 32 h 34"/>
                <a:gd name="T18" fmla="*/ 7 w 8"/>
                <a:gd name="T19" fmla="*/ 25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" h="34">
                  <a:moveTo>
                    <a:pt x="7" y="25"/>
                  </a:moveTo>
                  <a:cubicBezTo>
                    <a:pt x="7" y="18"/>
                    <a:pt x="5" y="10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1" y="8"/>
                    <a:pt x="1" y="12"/>
                    <a:pt x="2" y="17"/>
                  </a:cubicBezTo>
                  <a:cubicBezTo>
                    <a:pt x="2" y="20"/>
                    <a:pt x="3" y="23"/>
                    <a:pt x="3" y="25"/>
                  </a:cubicBezTo>
                  <a:cubicBezTo>
                    <a:pt x="3" y="27"/>
                    <a:pt x="3" y="28"/>
                    <a:pt x="3" y="29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3" y="30"/>
                    <a:pt x="2" y="31"/>
                    <a:pt x="3" y="31"/>
                  </a:cubicBezTo>
                  <a:cubicBezTo>
                    <a:pt x="4" y="33"/>
                    <a:pt x="6" y="34"/>
                    <a:pt x="7" y="32"/>
                  </a:cubicBezTo>
                  <a:cubicBezTo>
                    <a:pt x="8" y="30"/>
                    <a:pt x="8" y="28"/>
                    <a:pt x="7" y="2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84" name="Freeform 34"/>
            <p:cNvSpPr/>
            <p:nvPr/>
          </p:nvSpPr>
          <p:spPr bwMode="auto">
            <a:xfrm>
              <a:off x="217" y="3427"/>
              <a:ext cx="28" cy="110"/>
            </a:xfrm>
            <a:custGeom>
              <a:avLst/>
              <a:gdLst>
                <a:gd name="T0" fmla="*/ 6 w 8"/>
                <a:gd name="T1" fmla="*/ 30 h 37"/>
                <a:gd name="T2" fmla="*/ 6 w 8"/>
                <a:gd name="T3" fmla="*/ 29 h 37"/>
                <a:gd name="T4" fmla="*/ 6 w 8"/>
                <a:gd name="T5" fmla="*/ 20 h 37"/>
                <a:gd name="T6" fmla="*/ 7 w 8"/>
                <a:gd name="T7" fmla="*/ 4 h 37"/>
                <a:gd name="T8" fmla="*/ 3 w 8"/>
                <a:gd name="T9" fmla="*/ 3 h 37"/>
                <a:gd name="T10" fmla="*/ 1 w 8"/>
                <a:gd name="T11" fmla="*/ 20 h 37"/>
                <a:gd name="T12" fmla="*/ 3 w 8"/>
                <a:gd name="T13" fmla="*/ 35 h 37"/>
                <a:gd name="T14" fmla="*/ 7 w 8"/>
                <a:gd name="T15" fmla="*/ 33 h 37"/>
                <a:gd name="T16" fmla="*/ 6 w 8"/>
                <a:gd name="T17" fmla="*/ 3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" h="37">
                  <a:moveTo>
                    <a:pt x="6" y="30"/>
                  </a:moveTo>
                  <a:cubicBezTo>
                    <a:pt x="6" y="30"/>
                    <a:pt x="6" y="29"/>
                    <a:pt x="6" y="29"/>
                  </a:cubicBezTo>
                  <a:cubicBezTo>
                    <a:pt x="5" y="26"/>
                    <a:pt x="6" y="22"/>
                    <a:pt x="6" y="20"/>
                  </a:cubicBezTo>
                  <a:cubicBezTo>
                    <a:pt x="6" y="15"/>
                    <a:pt x="6" y="9"/>
                    <a:pt x="7" y="4"/>
                  </a:cubicBezTo>
                  <a:cubicBezTo>
                    <a:pt x="8" y="1"/>
                    <a:pt x="3" y="0"/>
                    <a:pt x="3" y="3"/>
                  </a:cubicBezTo>
                  <a:cubicBezTo>
                    <a:pt x="2" y="8"/>
                    <a:pt x="1" y="14"/>
                    <a:pt x="1" y="20"/>
                  </a:cubicBezTo>
                  <a:cubicBezTo>
                    <a:pt x="1" y="24"/>
                    <a:pt x="0" y="32"/>
                    <a:pt x="3" y="35"/>
                  </a:cubicBezTo>
                  <a:cubicBezTo>
                    <a:pt x="5" y="37"/>
                    <a:pt x="8" y="35"/>
                    <a:pt x="7" y="33"/>
                  </a:cubicBezTo>
                  <a:cubicBezTo>
                    <a:pt x="7" y="32"/>
                    <a:pt x="6" y="31"/>
                    <a:pt x="6" y="3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85" name="Freeform 35"/>
            <p:cNvSpPr/>
            <p:nvPr/>
          </p:nvSpPr>
          <p:spPr bwMode="auto">
            <a:xfrm>
              <a:off x="217" y="3590"/>
              <a:ext cx="24" cy="92"/>
            </a:xfrm>
            <a:custGeom>
              <a:avLst/>
              <a:gdLst>
                <a:gd name="T0" fmla="*/ 6 w 7"/>
                <a:gd name="T1" fmla="*/ 27 h 31"/>
                <a:gd name="T2" fmla="*/ 5 w 7"/>
                <a:gd name="T3" fmla="*/ 3 h 31"/>
                <a:gd name="T4" fmla="*/ 1 w 7"/>
                <a:gd name="T5" fmla="*/ 3 h 31"/>
                <a:gd name="T6" fmla="*/ 2 w 7"/>
                <a:gd name="T7" fmla="*/ 28 h 31"/>
                <a:gd name="T8" fmla="*/ 6 w 7"/>
                <a:gd name="T9" fmla="*/ 2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1">
                  <a:moveTo>
                    <a:pt x="6" y="27"/>
                  </a:moveTo>
                  <a:cubicBezTo>
                    <a:pt x="4" y="19"/>
                    <a:pt x="5" y="11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11"/>
                    <a:pt x="0" y="20"/>
                    <a:pt x="2" y="28"/>
                  </a:cubicBezTo>
                  <a:cubicBezTo>
                    <a:pt x="2" y="31"/>
                    <a:pt x="7" y="30"/>
                    <a:pt x="6" y="2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86" name="Freeform 36"/>
            <p:cNvSpPr/>
            <p:nvPr/>
          </p:nvSpPr>
          <p:spPr bwMode="auto">
            <a:xfrm>
              <a:off x="217" y="3721"/>
              <a:ext cx="24" cy="95"/>
            </a:xfrm>
            <a:custGeom>
              <a:avLst/>
              <a:gdLst>
                <a:gd name="T0" fmla="*/ 2 w 7"/>
                <a:gd name="T1" fmla="*/ 3 h 32"/>
                <a:gd name="T2" fmla="*/ 1 w 7"/>
                <a:gd name="T3" fmla="*/ 29 h 32"/>
                <a:gd name="T4" fmla="*/ 5 w 7"/>
                <a:gd name="T5" fmla="*/ 29 h 32"/>
                <a:gd name="T6" fmla="*/ 6 w 7"/>
                <a:gd name="T7" fmla="*/ 3 h 32"/>
                <a:gd name="T8" fmla="*/ 2 w 7"/>
                <a:gd name="T9" fmla="*/ 3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2">
                  <a:moveTo>
                    <a:pt x="2" y="3"/>
                  </a:moveTo>
                  <a:cubicBezTo>
                    <a:pt x="0" y="12"/>
                    <a:pt x="1" y="20"/>
                    <a:pt x="1" y="29"/>
                  </a:cubicBezTo>
                  <a:cubicBezTo>
                    <a:pt x="1" y="32"/>
                    <a:pt x="5" y="32"/>
                    <a:pt x="5" y="29"/>
                  </a:cubicBezTo>
                  <a:cubicBezTo>
                    <a:pt x="5" y="20"/>
                    <a:pt x="5" y="12"/>
                    <a:pt x="6" y="3"/>
                  </a:cubicBezTo>
                  <a:cubicBezTo>
                    <a:pt x="7" y="0"/>
                    <a:pt x="2" y="0"/>
                    <a:pt x="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87" name="Freeform 37"/>
            <p:cNvSpPr/>
            <p:nvPr/>
          </p:nvSpPr>
          <p:spPr bwMode="auto">
            <a:xfrm>
              <a:off x="210" y="3842"/>
              <a:ext cx="28" cy="95"/>
            </a:xfrm>
            <a:custGeom>
              <a:avLst/>
              <a:gdLst>
                <a:gd name="T0" fmla="*/ 7 w 8"/>
                <a:gd name="T1" fmla="*/ 28 h 32"/>
                <a:gd name="T2" fmla="*/ 6 w 8"/>
                <a:gd name="T3" fmla="*/ 3 h 32"/>
                <a:gd name="T4" fmla="*/ 1 w 8"/>
                <a:gd name="T5" fmla="*/ 3 h 32"/>
                <a:gd name="T6" fmla="*/ 3 w 8"/>
                <a:gd name="T7" fmla="*/ 29 h 32"/>
                <a:gd name="T8" fmla="*/ 7 w 8"/>
                <a:gd name="T9" fmla="*/ 28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2">
                  <a:moveTo>
                    <a:pt x="7" y="28"/>
                  </a:moveTo>
                  <a:cubicBezTo>
                    <a:pt x="5" y="21"/>
                    <a:pt x="6" y="11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12"/>
                    <a:pt x="0" y="21"/>
                    <a:pt x="3" y="29"/>
                  </a:cubicBezTo>
                  <a:cubicBezTo>
                    <a:pt x="3" y="32"/>
                    <a:pt x="8" y="31"/>
                    <a:pt x="7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88" name="Freeform 38"/>
            <p:cNvSpPr/>
            <p:nvPr/>
          </p:nvSpPr>
          <p:spPr bwMode="auto">
            <a:xfrm>
              <a:off x="217" y="3967"/>
              <a:ext cx="24" cy="56"/>
            </a:xfrm>
            <a:custGeom>
              <a:avLst/>
              <a:gdLst>
                <a:gd name="T0" fmla="*/ 6 w 7"/>
                <a:gd name="T1" fmla="*/ 15 h 19"/>
                <a:gd name="T2" fmla="*/ 5 w 7"/>
                <a:gd name="T3" fmla="*/ 3 h 19"/>
                <a:gd name="T4" fmla="*/ 1 w 7"/>
                <a:gd name="T5" fmla="*/ 3 h 19"/>
                <a:gd name="T6" fmla="*/ 2 w 7"/>
                <a:gd name="T7" fmla="*/ 16 h 19"/>
                <a:gd name="T8" fmla="*/ 6 w 7"/>
                <a:gd name="T9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19">
                  <a:moveTo>
                    <a:pt x="6" y="15"/>
                  </a:moveTo>
                  <a:cubicBezTo>
                    <a:pt x="5" y="11"/>
                    <a:pt x="5" y="7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7"/>
                    <a:pt x="0" y="12"/>
                    <a:pt x="2" y="16"/>
                  </a:cubicBezTo>
                  <a:cubicBezTo>
                    <a:pt x="2" y="19"/>
                    <a:pt x="7" y="17"/>
                    <a:pt x="6" y="1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89" name="Freeform 39"/>
            <p:cNvSpPr/>
            <p:nvPr/>
          </p:nvSpPr>
          <p:spPr bwMode="auto">
            <a:xfrm>
              <a:off x="213" y="4050"/>
              <a:ext cx="28" cy="62"/>
            </a:xfrm>
            <a:custGeom>
              <a:avLst/>
              <a:gdLst>
                <a:gd name="T0" fmla="*/ 7 w 8"/>
                <a:gd name="T1" fmla="*/ 17 h 21"/>
                <a:gd name="T2" fmla="*/ 6 w 8"/>
                <a:gd name="T3" fmla="*/ 4 h 21"/>
                <a:gd name="T4" fmla="*/ 2 w 8"/>
                <a:gd name="T5" fmla="*/ 2 h 21"/>
                <a:gd name="T6" fmla="*/ 3 w 8"/>
                <a:gd name="T7" fmla="*/ 18 h 21"/>
                <a:gd name="T8" fmla="*/ 7 w 8"/>
                <a:gd name="T9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1">
                  <a:moveTo>
                    <a:pt x="7" y="17"/>
                  </a:moveTo>
                  <a:cubicBezTo>
                    <a:pt x="6" y="13"/>
                    <a:pt x="5" y="8"/>
                    <a:pt x="6" y="4"/>
                  </a:cubicBezTo>
                  <a:cubicBezTo>
                    <a:pt x="7" y="1"/>
                    <a:pt x="2" y="0"/>
                    <a:pt x="2" y="2"/>
                  </a:cubicBezTo>
                  <a:cubicBezTo>
                    <a:pt x="0" y="7"/>
                    <a:pt x="1" y="13"/>
                    <a:pt x="3" y="18"/>
                  </a:cubicBezTo>
                  <a:cubicBezTo>
                    <a:pt x="3" y="21"/>
                    <a:pt x="8" y="20"/>
                    <a:pt x="7" y="1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90" name="Freeform 40"/>
            <p:cNvSpPr/>
            <p:nvPr/>
          </p:nvSpPr>
          <p:spPr bwMode="auto">
            <a:xfrm>
              <a:off x="259" y="4100"/>
              <a:ext cx="92" cy="30"/>
            </a:xfrm>
            <a:custGeom>
              <a:avLst/>
              <a:gdLst>
                <a:gd name="T0" fmla="*/ 23 w 26"/>
                <a:gd name="T1" fmla="*/ 5 h 10"/>
                <a:gd name="T2" fmla="*/ 14 w 26"/>
                <a:gd name="T3" fmla="*/ 4 h 10"/>
                <a:gd name="T4" fmla="*/ 5 w 26"/>
                <a:gd name="T5" fmla="*/ 3 h 10"/>
                <a:gd name="T6" fmla="*/ 1 w 26"/>
                <a:gd name="T7" fmla="*/ 5 h 10"/>
                <a:gd name="T8" fmla="*/ 8 w 26"/>
                <a:gd name="T9" fmla="*/ 8 h 10"/>
                <a:gd name="T10" fmla="*/ 22 w 26"/>
                <a:gd name="T11" fmla="*/ 9 h 10"/>
                <a:gd name="T12" fmla="*/ 23 w 26"/>
                <a:gd name="T13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10">
                  <a:moveTo>
                    <a:pt x="23" y="5"/>
                  </a:moveTo>
                  <a:cubicBezTo>
                    <a:pt x="20" y="4"/>
                    <a:pt x="17" y="4"/>
                    <a:pt x="14" y="4"/>
                  </a:cubicBezTo>
                  <a:cubicBezTo>
                    <a:pt x="12" y="4"/>
                    <a:pt x="6" y="5"/>
                    <a:pt x="5" y="3"/>
                  </a:cubicBezTo>
                  <a:cubicBezTo>
                    <a:pt x="4" y="0"/>
                    <a:pt x="0" y="2"/>
                    <a:pt x="1" y="5"/>
                  </a:cubicBezTo>
                  <a:cubicBezTo>
                    <a:pt x="3" y="8"/>
                    <a:pt x="6" y="8"/>
                    <a:pt x="8" y="8"/>
                  </a:cubicBezTo>
                  <a:cubicBezTo>
                    <a:pt x="13" y="9"/>
                    <a:pt x="17" y="9"/>
                    <a:pt x="22" y="9"/>
                  </a:cubicBezTo>
                  <a:cubicBezTo>
                    <a:pt x="25" y="10"/>
                    <a:pt x="26" y="5"/>
                    <a:pt x="2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91" name="Freeform 41"/>
            <p:cNvSpPr/>
            <p:nvPr/>
          </p:nvSpPr>
          <p:spPr bwMode="auto">
            <a:xfrm>
              <a:off x="397" y="4112"/>
              <a:ext cx="84" cy="21"/>
            </a:xfrm>
            <a:custGeom>
              <a:avLst/>
              <a:gdLst>
                <a:gd name="T0" fmla="*/ 21 w 24"/>
                <a:gd name="T1" fmla="*/ 0 h 7"/>
                <a:gd name="T2" fmla="*/ 3 w 24"/>
                <a:gd name="T3" fmla="*/ 2 h 7"/>
                <a:gd name="T4" fmla="*/ 4 w 24"/>
                <a:gd name="T5" fmla="*/ 6 h 7"/>
                <a:gd name="T6" fmla="*/ 21 w 24"/>
                <a:gd name="T7" fmla="*/ 4 h 7"/>
                <a:gd name="T8" fmla="*/ 21 w 24"/>
                <a:gd name="T9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7">
                  <a:moveTo>
                    <a:pt x="21" y="0"/>
                  </a:moveTo>
                  <a:cubicBezTo>
                    <a:pt x="15" y="0"/>
                    <a:pt x="9" y="0"/>
                    <a:pt x="3" y="2"/>
                  </a:cubicBezTo>
                  <a:cubicBezTo>
                    <a:pt x="0" y="3"/>
                    <a:pt x="1" y="7"/>
                    <a:pt x="4" y="6"/>
                  </a:cubicBezTo>
                  <a:cubicBezTo>
                    <a:pt x="10" y="4"/>
                    <a:pt x="16" y="4"/>
                    <a:pt x="21" y="4"/>
                  </a:cubicBezTo>
                  <a:cubicBezTo>
                    <a:pt x="24" y="4"/>
                    <a:pt x="24" y="0"/>
                    <a:pt x="21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92" name="Freeform 42"/>
            <p:cNvSpPr/>
            <p:nvPr/>
          </p:nvSpPr>
          <p:spPr bwMode="auto">
            <a:xfrm>
              <a:off x="520" y="4100"/>
              <a:ext cx="99" cy="24"/>
            </a:xfrm>
            <a:custGeom>
              <a:avLst/>
              <a:gdLst>
                <a:gd name="T0" fmla="*/ 24 w 28"/>
                <a:gd name="T1" fmla="*/ 1 h 8"/>
                <a:gd name="T2" fmla="*/ 4 w 28"/>
                <a:gd name="T3" fmla="*/ 2 h 8"/>
                <a:gd name="T4" fmla="*/ 3 w 28"/>
                <a:gd name="T5" fmla="*/ 6 h 8"/>
                <a:gd name="T6" fmla="*/ 25 w 28"/>
                <a:gd name="T7" fmla="*/ 5 h 8"/>
                <a:gd name="T8" fmla="*/ 24 w 28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24" y="1"/>
                  </a:moveTo>
                  <a:cubicBezTo>
                    <a:pt x="18" y="3"/>
                    <a:pt x="10" y="3"/>
                    <a:pt x="4" y="2"/>
                  </a:cubicBezTo>
                  <a:cubicBezTo>
                    <a:pt x="1" y="1"/>
                    <a:pt x="0" y="6"/>
                    <a:pt x="3" y="6"/>
                  </a:cubicBezTo>
                  <a:cubicBezTo>
                    <a:pt x="10" y="7"/>
                    <a:pt x="18" y="8"/>
                    <a:pt x="25" y="5"/>
                  </a:cubicBezTo>
                  <a:cubicBezTo>
                    <a:pt x="28" y="4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93" name="Freeform 43"/>
            <p:cNvSpPr/>
            <p:nvPr/>
          </p:nvSpPr>
          <p:spPr bwMode="auto">
            <a:xfrm>
              <a:off x="654" y="4106"/>
              <a:ext cx="81" cy="24"/>
            </a:xfrm>
            <a:custGeom>
              <a:avLst/>
              <a:gdLst>
                <a:gd name="T0" fmla="*/ 20 w 23"/>
                <a:gd name="T1" fmla="*/ 0 h 8"/>
                <a:gd name="T2" fmla="*/ 3 w 23"/>
                <a:gd name="T3" fmla="*/ 3 h 8"/>
                <a:gd name="T4" fmla="*/ 5 w 23"/>
                <a:gd name="T5" fmla="*/ 7 h 8"/>
                <a:gd name="T6" fmla="*/ 20 w 23"/>
                <a:gd name="T7" fmla="*/ 4 h 8"/>
                <a:gd name="T8" fmla="*/ 20 w 23"/>
                <a:gd name="T9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8">
                  <a:moveTo>
                    <a:pt x="20" y="0"/>
                  </a:moveTo>
                  <a:cubicBezTo>
                    <a:pt x="14" y="0"/>
                    <a:pt x="8" y="1"/>
                    <a:pt x="3" y="3"/>
                  </a:cubicBezTo>
                  <a:cubicBezTo>
                    <a:pt x="0" y="4"/>
                    <a:pt x="3" y="8"/>
                    <a:pt x="5" y="7"/>
                  </a:cubicBezTo>
                  <a:cubicBezTo>
                    <a:pt x="10" y="5"/>
                    <a:pt x="15" y="4"/>
                    <a:pt x="20" y="4"/>
                  </a:cubicBezTo>
                  <a:cubicBezTo>
                    <a:pt x="23" y="4"/>
                    <a:pt x="23" y="0"/>
                    <a:pt x="20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94" name="Freeform 44"/>
            <p:cNvSpPr/>
            <p:nvPr/>
          </p:nvSpPr>
          <p:spPr bwMode="auto">
            <a:xfrm>
              <a:off x="774" y="4106"/>
              <a:ext cx="88" cy="27"/>
            </a:xfrm>
            <a:custGeom>
              <a:avLst/>
              <a:gdLst>
                <a:gd name="T0" fmla="*/ 21 w 25"/>
                <a:gd name="T1" fmla="*/ 2 h 9"/>
                <a:gd name="T2" fmla="*/ 4 w 25"/>
                <a:gd name="T3" fmla="*/ 1 h 9"/>
                <a:gd name="T4" fmla="*/ 2 w 25"/>
                <a:gd name="T5" fmla="*/ 5 h 9"/>
                <a:gd name="T6" fmla="*/ 23 w 25"/>
                <a:gd name="T7" fmla="*/ 6 h 9"/>
                <a:gd name="T8" fmla="*/ 21 w 25"/>
                <a:gd name="T9" fmla="*/ 2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9">
                  <a:moveTo>
                    <a:pt x="21" y="2"/>
                  </a:moveTo>
                  <a:cubicBezTo>
                    <a:pt x="15" y="4"/>
                    <a:pt x="9" y="3"/>
                    <a:pt x="4" y="1"/>
                  </a:cubicBezTo>
                  <a:cubicBezTo>
                    <a:pt x="1" y="0"/>
                    <a:pt x="0" y="4"/>
                    <a:pt x="2" y="5"/>
                  </a:cubicBezTo>
                  <a:cubicBezTo>
                    <a:pt x="9" y="7"/>
                    <a:pt x="16" y="9"/>
                    <a:pt x="23" y="6"/>
                  </a:cubicBezTo>
                  <a:cubicBezTo>
                    <a:pt x="25" y="5"/>
                    <a:pt x="24" y="1"/>
                    <a:pt x="21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95" name="Freeform 45"/>
            <p:cNvSpPr/>
            <p:nvPr/>
          </p:nvSpPr>
          <p:spPr bwMode="auto">
            <a:xfrm>
              <a:off x="898" y="4109"/>
              <a:ext cx="95" cy="27"/>
            </a:xfrm>
            <a:custGeom>
              <a:avLst/>
              <a:gdLst>
                <a:gd name="T0" fmla="*/ 24 w 27"/>
                <a:gd name="T1" fmla="*/ 2 h 9"/>
                <a:gd name="T2" fmla="*/ 3 w 27"/>
                <a:gd name="T3" fmla="*/ 3 h 9"/>
                <a:gd name="T4" fmla="*/ 5 w 27"/>
                <a:gd name="T5" fmla="*/ 7 h 9"/>
                <a:gd name="T6" fmla="*/ 23 w 27"/>
                <a:gd name="T7" fmla="*/ 6 h 9"/>
                <a:gd name="T8" fmla="*/ 24 w 27"/>
                <a:gd name="T9" fmla="*/ 2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9">
                  <a:moveTo>
                    <a:pt x="24" y="2"/>
                  </a:moveTo>
                  <a:cubicBezTo>
                    <a:pt x="17" y="1"/>
                    <a:pt x="9" y="0"/>
                    <a:pt x="3" y="3"/>
                  </a:cubicBezTo>
                  <a:cubicBezTo>
                    <a:pt x="0" y="5"/>
                    <a:pt x="2" y="9"/>
                    <a:pt x="5" y="7"/>
                  </a:cubicBezTo>
                  <a:cubicBezTo>
                    <a:pt x="10" y="4"/>
                    <a:pt x="17" y="5"/>
                    <a:pt x="23" y="6"/>
                  </a:cubicBezTo>
                  <a:cubicBezTo>
                    <a:pt x="26" y="7"/>
                    <a:pt x="27" y="2"/>
                    <a:pt x="24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96" name="Freeform 46"/>
            <p:cNvSpPr/>
            <p:nvPr/>
          </p:nvSpPr>
          <p:spPr bwMode="auto">
            <a:xfrm>
              <a:off x="1035" y="4100"/>
              <a:ext cx="95" cy="33"/>
            </a:xfrm>
            <a:custGeom>
              <a:avLst/>
              <a:gdLst>
                <a:gd name="T0" fmla="*/ 21 w 27"/>
                <a:gd name="T1" fmla="*/ 2 h 11"/>
                <a:gd name="T2" fmla="*/ 4 w 27"/>
                <a:gd name="T3" fmla="*/ 3 h 11"/>
                <a:gd name="T4" fmla="*/ 3 w 27"/>
                <a:gd name="T5" fmla="*/ 7 h 11"/>
                <a:gd name="T6" fmla="*/ 24 w 27"/>
                <a:gd name="T7" fmla="*/ 6 h 11"/>
                <a:gd name="T8" fmla="*/ 21 w 27"/>
                <a:gd name="T9" fmla="*/ 2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11">
                  <a:moveTo>
                    <a:pt x="21" y="2"/>
                  </a:moveTo>
                  <a:cubicBezTo>
                    <a:pt x="17" y="6"/>
                    <a:pt x="9" y="4"/>
                    <a:pt x="4" y="3"/>
                  </a:cubicBezTo>
                  <a:cubicBezTo>
                    <a:pt x="2" y="2"/>
                    <a:pt x="0" y="7"/>
                    <a:pt x="3" y="7"/>
                  </a:cubicBezTo>
                  <a:cubicBezTo>
                    <a:pt x="10" y="8"/>
                    <a:pt x="18" y="11"/>
                    <a:pt x="24" y="6"/>
                  </a:cubicBezTo>
                  <a:cubicBezTo>
                    <a:pt x="27" y="4"/>
                    <a:pt x="23" y="0"/>
                    <a:pt x="21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97" name="Freeform 47"/>
            <p:cNvSpPr/>
            <p:nvPr/>
          </p:nvSpPr>
          <p:spPr bwMode="auto">
            <a:xfrm>
              <a:off x="1155" y="4097"/>
              <a:ext cx="81" cy="24"/>
            </a:xfrm>
            <a:custGeom>
              <a:avLst/>
              <a:gdLst>
                <a:gd name="T0" fmla="*/ 20 w 23"/>
                <a:gd name="T1" fmla="*/ 1 h 8"/>
                <a:gd name="T2" fmla="*/ 3 w 23"/>
                <a:gd name="T3" fmla="*/ 3 h 8"/>
                <a:gd name="T4" fmla="*/ 4 w 23"/>
                <a:gd name="T5" fmla="*/ 7 h 8"/>
                <a:gd name="T6" fmla="*/ 20 w 23"/>
                <a:gd name="T7" fmla="*/ 5 h 8"/>
                <a:gd name="T8" fmla="*/ 20 w 23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8">
                  <a:moveTo>
                    <a:pt x="20" y="1"/>
                  </a:moveTo>
                  <a:cubicBezTo>
                    <a:pt x="15" y="1"/>
                    <a:pt x="9" y="1"/>
                    <a:pt x="3" y="3"/>
                  </a:cubicBezTo>
                  <a:cubicBezTo>
                    <a:pt x="0" y="3"/>
                    <a:pt x="1" y="8"/>
                    <a:pt x="4" y="7"/>
                  </a:cubicBezTo>
                  <a:cubicBezTo>
                    <a:pt x="9" y="6"/>
                    <a:pt x="15" y="5"/>
                    <a:pt x="20" y="5"/>
                  </a:cubicBezTo>
                  <a:cubicBezTo>
                    <a:pt x="23" y="5"/>
                    <a:pt x="23" y="0"/>
                    <a:pt x="20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98" name="Freeform 48"/>
            <p:cNvSpPr/>
            <p:nvPr/>
          </p:nvSpPr>
          <p:spPr bwMode="auto">
            <a:xfrm>
              <a:off x="1275" y="4100"/>
              <a:ext cx="99" cy="18"/>
            </a:xfrm>
            <a:custGeom>
              <a:avLst/>
              <a:gdLst>
                <a:gd name="T0" fmla="*/ 24 w 28"/>
                <a:gd name="T1" fmla="*/ 1 h 6"/>
                <a:gd name="T2" fmla="*/ 3 w 28"/>
                <a:gd name="T3" fmla="*/ 2 h 6"/>
                <a:gd name="T4" fmla="*/ 3 w 28"/>
                <a:gd name="T5" fmla="*/ 6 h 6"/>
                <a:gd name="T6" fmla="*/ 25 w 28"/>
                <a:gd name="T7" fmla="*/ 5 h 6"/>
                <a:gd name="T8" fmla="*/ 24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4" y="1"/>
                  </a:moveTo>
                  <a:cubicBezTo>
                    <a:pt x="17" y="2"/>
                    <a:pt x="10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8" y="6"/>
                    <a:pt x="25" y="5"/>
                  </a:cubicBezTo>
                  <a:cubicBezTo>
                    <a:pt x="28" y="5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99" name="Freeform 49"/>
            <p:cNvSpPr/>
            <p:nvPr/>
          </p:nvSpPr>
          <p:spPr bwMode="auto">
            <a:xfrm>
              <a:off x="1420" y="4106"/>
              <a:ext cx="95" cy="18"/>
            </a:xfrm>
            <a:custGeom>
              <a:avLst/>
              <a:gdLst>
                <a:gd name="T0" fmla="*/ 24 w 27"/>
                <a:gd name="T1" fmla="*/ 0 h 6"/>
                <a:gd name="T2" fmla="*/ 3 w 27"/>
                <a:gd name="T3" fmla="*/ 1 h 6"/>
                <a:gd name="T4" fmla="*/ 3 w 27"/>
                <a:gd name="T5" fmla="*/ 5 h 6"/>
                <a:gd name="T6" fmla="*/ 24 w 27"/>
                <a:gd name="T7" fmla="*/ 4 h 6"/>
                <a:gd name="T8" fmla="*/ 24 w 27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24" y="0"/>
                  </a:moveTo>
                  <a:cubicBezTo>
                    <a:pt x="17" y="0"/>
                    <a:pt x="10" y="0"/>
                    <a:pt x="3" y="1"/>
                  </a:cubicBezTo>
                  <a:cubicBezTo>
                    <a:pt x="1" y="1"/>
                    <a:pt x="0" y="6"/>
                    <a:pt x="3" y="5"/>
                  </a:cubicBezTo>
                  <a:cubicBezTo>
                    <a:pt x="10" y="4"/>
                    <a:pt x="17" y="4"/>
                    <a:pt x="24" y="4"/>
                  </a:cubicBezTo>
                  <a:cubicBezTo>
                    <a:pt x="27" y="4"/>
                    <a:pt x="27" y="0"/>
                    <a:pt x="24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00" name="Freeform 50"/>
            <p:cNvSpPr/>
            <p:nvPr/>
          </p:nvSpPr>
          <p:spPr bwMode="auto">
            <a:xfrm>
              <a:off x="1554" y="4103"/>
              <a:ext cx="88" cy="18"/>
            </a:xfrm>
            <a:custGeom>
              <a:avLst/>
              <a:gdLst>
                <a:gd name="T0" fmla="*/ 22 w 25"/>
                <a:gd name="T1" fmla="*/ 0 h 6"/>
                <a:gd name="T2" fmla="*/ 3 w 25"/>
                <a:gd name="T3" fmla="*/ 1 h 6"/>
                <a:gd name="T4" fmla="*/ 4 w 25"/>
                <a:gd name="T5" fmla="*/ 5 h 6"/>
                <a:gd name="T6" fmla="*/ 22 w 25"/>
                <a:gd name="T7" fmla="*/ 4 h 6"/>
                <a:gd name="T8" fmla="*/ 22 w 2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22" y="0"/>
                  </a:moveTo>
                  <a:cubicBezTo>
                    <a:pt x="16" y="0"/>
                    <a:pt x="9" y="0"/>
                    <a:pt x="3" y="1"/>
                  </a:cubicBezTo>
                  <a:cubicBezTo>
                    <a:pt x="0" y="1"/>
                    <a:pt x="1" y="6"/>
                    <a:pt x="4" y="5"/>
                  </a:cubicBezTo>
                  <a:cubicBezTo>
                    <a:pt x="10" y="4"/>
                    <a:pt x="16" y="4"/>
                    <a:pt x="22" y="4"/>
                  </a:cubicBezTo>
                  <a:cubicBezTo>
                    <a:pt x="25" y="4"/>
                    <a:pt x="25" y="0"/>
                    <a:pt x="22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01" name="Freeform 51"/>
            <p:cNvSpPr/>
            <p:nvPr/>
          </p:nvSpPr>
          <p:spPr bwMode="auto">
            <a:xfrm>
              <a:off x="1681" y="4106"/>
              <a:ext cx="91" cy="21"/>
            </a:xfrm>
            <a:custGeom>
              <a:avLst/>
              <a:gdLst>
                <a:gd name="T0" fmla="*/ 23 w 26"/>
                <a:gd name="T1" fmla="*/ 0 h 7"/>
                <a:gd name="T2" fmla="*/ 3 w 26"/>
                <a:gd name="T3" fmla="*/ 2 h 7"/>
                <a:gd name="T4" fmla="*/ 4 w 26"/>
                <a:gd name="T5" fmla="*/ 6 h 7"/>
                <a:gd name="T6" fmla="*/ 23 w 26"/>
                <a:gd name="T7" fmla="*/ 4 h 7"/>
                <a:gd name="T8" fmla="*/ 23 w 26"/>
                <a:gd name="T9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">
                  <a:moveTo>
                    <a:pt x="23" y="0"/>
                  </a:moveTo>
                  <a:cubicBezTo>
                    <a:pt x="16" y="0"/>
                    <a:pt x="9" y="1"/>
                    <a:pt x="3" y="2"/>
                  </a:cubicBezTo>
                  <a:cubicBezTo>
                    <a:pt x="0" y="2"/>
                    <a:pt x="1" y="7"/>
                    <a:pt x="4" y="6"/>
                  </a:cubicBezTo>
                  <a:cubicBezTo>
                    <a:pt x="10" y="5"/>
                    <a:pt x="17" y="4"/>
                    <a:pt x="23" y="4"/>
                  </a:cubicBezTo>
                  <a:cubicBezTo>
                    <a:pt x="26" y="4"/>
                    <a:pt x="26" y="0"/>
                    <a:pt x="23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02" name="Freeform 52"/>
            <p:cNvSpPr/>
            <p:nvPr/>
          </p:nvSpPr>
          <p:spPr bwMode="auto">
            <a:xfrm>
              <a:off x="1829" y="4103"/>
              <a:ext cx="99" cy="18"/>
            </a:xfrm>
            <a:custGeom>
              <a:avLst/>
              <a:gdLst>
                <a:gd name="T0" fmla="*/ 26 w 28"/>
                <a:gd name="T1" fmla="*/ 1 h 6"/>
                <a:gd name="T2" fmla="*/ 3 w 28"/>
                <a:gd name="T3" fmla="*/ 2 h 6"/>
                <a:gd name="T4" fmla="*/ 3 w 28"/>
                <a:gd name="T5" fmla="*/ 6 h 6"/>
                <a:gd name="T6" fmla="*/ 26 w 28"/>
                <a:gd name="T7" fmla="*/ 5 h 6"/>
                <a:gd name="T8" fmla="*/ 26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6" y="1"/>
                  </a:moveTo>
                  <a:cubicBezTo>
                    <a:pt x="18" y="0"/>
                    <a:pt x="11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8" y="4"/>
                    <a:pt x="26" y="5"/>
                  </a:cubicBezTo>
                  <a:cubicBezTo>
                    <a:pt x="28" y="6"/>
                    <a:pt x="28" y="1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03" name="Freeform 53"/>
            <p:cNvSpPr/>
            <p:nvPr/>
          </p:nvSpPr>
          <p:spPr bwMode="auto">
            <a:xfrm>
              <a:off x="1952" y="4094"/>
              <a:ext cx="106" cy="24"/>
            </a:xfrm>
            <a:custGeom>
              <a:avLst/>
              <a:gdLst>
                <a:gd name="T0" fmla="*/ 26 w 30"/>
                <a:gd name="T1" fmla="*/ 2 h 8"/>
                <a:gd name="T2" fmla="*/ 15 w 30"/>
                <a:gd name="T3" fmla="*/ 2 h 8"/>
                <a:gd name="T4" fmla="*/ 5 w 30"/>
                <a:gd name="T5" fmla="*/ 1 h 8"/>
                <a:gd name="T6" fmla="*/ 3 w 30"/>
                <a:gd name="T7" fmla="*/ 5 h 8"/>
                <a:gd name="T8" fmla="*/ 13 w 30"/>
                <a:gd name="T9" fmla="*/ 7 h 8"/>
                <a:gd name="T10" fmla="*/ 27 w 30"/>
                <a:gd name="T11" fmla="*/ 6 h 8"/>
                <a:gd name="T12" fmla="*/ 26 w 30"/>
                <a:gd name="T13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8">
                  <a:moveTo>
                    <a:pt x="26" y="2"/>
                  </a:moveTo>
                  <a:cubicBezTo>
                    <a:pt x="22" y="3"/>
                    <a:pt x="19" y="3"/>
                    <a:pt x="15" y="2"/>
                  </a:cubicBezTo>
                  <a:cubicBezTo>
                    <a:pt x="12" y="2"/>
                    <a:pt x="8" y="2"/>
                    <a:pt x="5" y="1"/>
                  </a:cubicBezTo>
                  <a:cubicBezTo>
                    <a:pt x="3" y="0"/>
                    <a:pt x="0" y="4"/>
                    <a:pt x="3" y="5"/>
                  </a:cubicBezTo>
                  <a:cubicBezTo>
                    <a:pt x="6" y="6"/>
                    <a:pt x="10" y="6"/>
                    <a:pt x="13" y="7"/>
                  </a:cubicBezTo>
                  <a:cubicBezTo>
                    <a:pt x="18" y="7"/>
                    <a:pt x="23" y="8"/>
                    <a:pt x="27" y="6"/>
                  </a:cubicBezTo>
                  <a:cubicBezTo>
                    <a:pt x="30" y="5"/>
                    <a:pt x="29" y="1"/>
                    <a:pt x="26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04" name="Freeform 54"/>
            <p:cNvSpPr/>
            <p:nvPr/>
          </p:nvSpPr>
          <p:spPr bwMode="auto">
            <a:xfrm>
              <a:off x="2104" y="4100"/>
              <a:ext cx="127" cy="24"/>
            </a:xfrm>
            <a:custGeom>
              <a:avLst/>
              <a:gdLst>
                <a:gd name="T0" fmla="*/ 34 w 36"/>
                <a:gd name="T1" fmla="*/ 3 h 8"/>
                <a:gd name="T2" fmla="*/ 3 w 36"/>
                <a:gd name="T3" fmla="*/ 2 h 8"/>
                <a:gd name="T4" fmla="*/ 3 w 36"/>
                <a:gd name="T5" fmla="*/ 6 h 8"/>
                <a:gd name="T6" fmla="*/ 32 w 36"/>
                <a:gd name="T7" fmla="*/ 7 h 8"/>
                <a:gd name="T8" fmla="*/ 34 w 36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8">
                  <a:moveTo>
                    <a:pt x="34" y="3"/>
                  </a:moveTo>
                  <a:cubicBezTo>
                    <a:pt x="24" y="0"/>
                    <a:pt x="14" y="1"/>
                    <a:pt x="3" y="2"/>
                  </a:cubicBezTo>
                  <a:cubicBezTo>
                    <a:pt x="1" y="2"/>
                    <a:pt x="0" y="7"/>
                    <a:pt x="3" y="6"/>
                  </a:cubicBezTo>
                  <a:cubicBezTo>
                    <a:pt x="13" y="5"/>
                    <a:pt x="23" y="4"/>
                    <a:pt x="32" y="7"/>
                  </a:cubicBezTo>
                  <a:cubicBezTo>
                    <a:pt x="35" y="8"/>
                    <a:pt x="36" y="4"/>
                    <a:pt x="34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05" name="Freeform 55"/>
            <p:cNvSpPr/>
            <p:nvPr/>
          </p:nvSpPr>
          <p:spPr bwMode="auto">
            <a:xfrm>
              <a:off x="2280" y="4100"/>
              <a:ext cx="106" cy="15"/>
            </a:xfrm>
            <a:custGeom>
              <a:avLst/>
              <a:gdLst>
                <a:gd name="T0" fmla="*/ 27 w 30"/>
                <a:gd name="T1" fmla="*/ 1 h 5"/>
                <a:gd name="T2" fmla="*/ 3 w 30"/>
                <a:gd name="T3" fmla="*/ 0 h 5"/>
                <a:gd name="T4" fmla="*/ 3 w 30"/>
                <a:gd name="T5" fmla="*/ 4 h 5"/>
                <a:gd name="T6" fmla="*/ 27 w 30"/>
                <a:gd name="T7" fmla="*/ 5 h 5"/>
                <a:gd name="T8" fmla="*/ 27 w 30"/>
                <a:gd name="T9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5">
                  <a:moveTo>
                    <a:pt x="27" y="1"/>
                  </a:moveTo>
                  <a:cubicBezTo>
                    <a:pt x="19" y="1"/>
                    <a:pt x="11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11" y="4"/>
                    <a:pt x="19" y="5"/>
                    <a:pt x="27" y="5"/>
                  </a:cubicBezTo>
                  <a:cubicBezTo>
                    <a:pt x="30" y="5"/>
                    <a:pt x="30" y="1"/>
                    <a:pt x="27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06" name="Freeform 56"/>
            <p:cNvSpPr/>
            <p:nvPr/>
          </p:nvSpPr>
          <p:spPr bwMode="auto">
            <a:xfrm>
              <a:off x="2414" y="4097"/>
              <a:ext cx="103" cy="30"/>
            </a:xfrm>
            <a:custGeom>
              <a:avLst/>
              <a:gdLst>
                <a:gd name="T0" fmla="*/ 24 w 29"/>
                <a:gd name="T1" fmla="*/ 1 h 10"/>
                <a:gd name="T2" fmla="*/ 4 w 29"/>
                <a:gd name="T3" fmla="*/ 3 h 10"/>
                <a:gd name="T4" fmla="*/ 2 w 29"/>
                <a:gd name="T5" fmla="*/ 7 h 10"/>
                <a:gd name="T6" fmla="*/ 26 w 29"/>
                <a:gd name="T7" fmla="*/ 5 h 10"/>
                <a:gd name="T8" fmla="*/ 24 w 29"/>
                <a:gd name="T9" fmla="*/ 1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0">
                  <a:moveTo>
                    <a:pt x="24" y="1"/>
                  </a:moveTo>
                  <a:cubicBezTo>
                    <a:pt x="18" y="2"/>
                    <a:pt x="10" y="5"/>
                    <a:pt x="4" y="3"/>
                  </a:cubicBezTo>
                  <a:cubicBezTo>
                    <a:pt x="1" y="2"/>
                    <a:pt x="0" y="6"/>
                    <a:pt x="2" y="7"/>
                  </a:cubicBezTo>
                  <a:cubicBezTo>
                    <a:pt x="10" y="10"/>
                    <a:pt x="18" y="6"/>
                    <a:pt x="26" y="5"/>
                  </a:cubicBezTo>
                  <a:cubicBezTo>
                    <a:pt x="29" y="5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07" name="Freeform 57"/>
            <p:cNvSpPr/>
            <p:nvPr/>
          </p:nvSpPr>
          <p:spPr bwMode="auto">
            <a:xfrm>
              <a:off x="2534" y="4097"/>
              <a:ext cx="120" cy="21"/>
            </a:xfrm>
            <a:custGeom>
              <a:avLst/>
              <a:gdLst>
                <a:gd name="T0" fmla="*/ 31 w 34"/>
                <a:gd name="T1" fmla="*/ 2 h 7"/>
                <a:gd name="T2" fmla="*/ 3 w 34"/>
                <a:gd name="T3" fmla="*/ 2 h 7"/>
                <a:gd name="T4" fmla="*/ 3 w 34"/>
                <a:gd name="T5" fmla="*/ 6 h 7"/>
                <a:gd name="T6" fmla="*/ 29 w 34"/>
                <a:gd name="T7" fmla="*/ 6 h 7"/>
                <a:gd name="T8" fmla="*/ 31 w 34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7">
                  <a:moveTo>
                    <a:pt x="31" y="2"/>
                  </a:moveTo>
                  <a:cubicBezTo>
                    <a:pt x="21" y="0"/>
                    <a:pt x="12" y="0"/>
                    <a:pt x="3" y="2"/>
                  </a:cubicBezTo>
                  <a:cubicBezTo>
                    <a:pt x="0" y="2"/>
                    <a:pt x="0" y="7"/>
                    <a:pt x="3" y="6"/>
                  </a:cubicBezTo>
                  <a:cubicBezTo>
                    <a:pt x="12" y="5"/>
                    <a:pt x="21" y="4"/>
                    <a:pt x="29" y="6"/>
                  </a:cubicBezTo>
                  <a:cubicBezTo>
                    <a:pt x="32" y="7"/>
                    <a:pt x="34" y="2"/>
                    <a:pt x="31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08" name="Freeform 58"/>
            <p:cNvSpPr/>
            <p:nvPr/>
          </p:nvSpPr>
          <p:spPr bwMode="auto">
            <a:xfrm>
              <a:off x="2682" y="4103"/>
              <a:ext cx="110" cy="21"/>
            </a:xfrm>
            <a:custGeom>
              <a:avLst/>
              <a:gdLst>
                <a:gd name="T0" fmla="*/ 26 w 31"/>
                <a:gd name="T1" fmla="*/ 1 h 7"/>
                <a:gd name="T2" fmla="*/ 4 w 31"/>
                <a:gd name="T3" fmla="*/ 1 h 7"/>
                <a:gd name="T4" fmla="*/ 3 w 31"/>
                <a:gd name="T5" fmla="*/ 5 h 7"/>
                <a:gd name="T6" fmla="*/ 28 w 31"/>
                <a:gd name="T7" fmla="*/ 5 h 7"/>
                <a:gd name="T8" fmla="*/ 26 w 31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6" y="1"/>
                  </a:moveTo>
                  <a:cubicBezTo>
                    <a:pt x="19" y="2"/>
                    <a:pt x="12" y="3"/>
                    <a:pt x="4" y="1"/>
                  </a:cubicBezTo>
                  <a:cubicBezTo>
                    <a:pt x="2" y="0"/>
                    <a:pt x="0" y="4"/>
                    <a:pt x="3" y="5"/>
                  </a:cubicBezTo>
                  <a:cubicBezTo>
                    <a:pt x="11" y="7"/>
                    <a:pt x="20" y="6"/>
                    <a:pt x="28" y="5"/>
                  </a:cubicBezTo>
                  <a:cubicBezTo>
                    <a:pt x="31" y="5"/>
                    <a:pt x="29" y="0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09" name="Freeform 59"/>
            <p:cNvSpPr/>
            <p:nvPr/>
          </p:nvSpPr>
          <p:spPr bwMode="auto">
            <a:xfrm>
              <a:off x="2848" y="4094"/>
              <a:ext cx="102" cy="24"/>
            </a:xfrm>
            <a:custGeom>
              <a:avLst/>
              <a:gdLst>
                <a:gd name="T0" fmla="*/ 26 w 29"/>
                <a:gd name="T1" fmla="*/ 3 h 8"/>
                <a:gd name="T2" fmla="*/ 3 w 29"/>
                <a:gd name="T3" fmla="*/ 3 h 8"/>
                <a:gd name="T4" fmla="*/ 3 w 29"/>
                <a:gd name="T5" fmla="*/ 7 h 8"/>
                <a:gd name="T6" fmla="*/ 25 w 29"/>
                <a:gd name="T7" fmla="*/ 7 h 8"/>
                <a:gd name="T8" fmla="*/ 26 w 29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8">
                  <a:moveTo>
                    <a:pt x="26" y="3"/>
                  </a:moveTo>
                  <a:cubicBezTo>
                    <a:pt x="18" y="0"/>
                    <a:pt x="11" y="2"/>
                    <a:pt x="3" y="3"/>
                  </a:cubicBezTo>
                  <a:cubicBezTo>
                    <a:pt x="0" y="3"/>
                    <a:pt x="0" y="7"/>
                    <a:pt x="3" y="7"/>
                  </a:cubicBezTo>
                  <a:cubicBezTo>
                    <a:pt x="11" y="7"/>
                    <a:pt x="18" y="4"/>
                    <a:pt x="25" y="7"/>
                  </a:cubicBezTo>
                  <a:cubicBezTo>
                    <a:pt x="28" y="8"/>
                    <a:pt x="29" y="4"/>
                    <a:pt x="26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10" name="Freeform 60"/>
            <p:cNvSpPr/>
            <p:nvPr/>
          </p:nvSpPr>
          <p:spPr bwMode="auto">
            <a:xfrm>
              <a:off x="2993" y="4103"/>
              <a:ext cx="81" cy="12"/>
            </a:xfrm>
            <a:custGeom>
              <a:avLst/>
              <a:gdLst>
                <a:gd name="T0" fmla="*/ 20 w 23"/>
                <a:gd name="T1" fmla="*/ 0 h 4"/>
                <a:gd name="T2" fmla="*/ 3 w 23"/>
                <a:gd name="T3" fmla="*/ 0 h 4"/>
                <a:gd name="T4" fmla="*/ 3 w 23"/>
                <a:gd name="T5" fmla="*/ 4 h 4"/>
                <a:gd name="T6" fmla="*/ 20 w 23"/>
                <a:gd name="T7" fmla="*/ 4 h 4"/>
                <a:gd name="T8" fmla="*/ 20 w 23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4">
                  <a:moveTo>
                    <a:pt x="20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3" y="4"/>
                    <a:pt x="23" y="0"/>
                    <a:pt x="20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11" name="Freeform 61"/>
            <p:cNvSpPr/>
            <p:nvPr/>
          </p:nvSpPr>
          <p:spPr bwMode="auto">
            <a:xfrm>
              <a:off x="3155" y="4100"/>
              <a:ext cx="88" cy="24"/>
            </a:xfrm>
            <a:custGeom>
              <a:avLst/>
              <a:gdLst>
                <a:gd name="T0" fmla="*/ 22 w 25"/>
                <a:gd name="T1" fmla="*/ 3 h 8"/>
                <a:gd name="T2" fmla="*/ 3 w 25"/>
                <a:gd name="T3" fmla="*/ 3 h 8"/>
                <a:gd name="T4" fmla="*/ 5 w 25"/>
                <a:gd name="T5" fmla="*/ 7 h 8"/>
                <a:gd name="T6" fmla="*/ 21 w 25"/>
                <a:gd name="T7" fmla="*/ 7 h 8"/>
                <a:gd name="T8" fmla="*/ 22 w 25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8">
                  <a:moveTo>
                    <a:pt x="22" y="3"/>
                  </a:moveTo>
                  <a:cubicBezTo>
                    <a:pt x="16" y="2"/>
                    <a:pt x="9" y="0"/>
                    <a:pt x="3" y="3"/>
                  </a:cubicBezTo>
                  <a:cubicBezTo>
                    <a:pt x="0" y="4"/>
                    <a:pt x="2" y="8"/>
                    <a:pt x="5" y="7"/>
                  </a:cubicBezTo>
                  <a:cubicBezTo>
                    <a:pt x="10" y="5"/>
                    <a:pt x="16" y="6"/>
                    <a:pt x="21" y="7"/>
                  </a:cubicBezTo>
                  <a:cubicBezTo>
                    <a:pt x="24" y="8"/>
                    <a:pt x="25" y="3"/>
                    <a:pt x="2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12" name="Freeform 62"/>
            <p:cNvSpPr/>
            <p:nvPr/>
          </p:nvSpPr>
          <p:spPr bwMode="auto">
            <a:xfrm>
              <a:off x="3300" y="4106"/>
              <a:ext cx="109" cy="18"/>
            </a:xfrm>
            <a:custGeom>
              <a:avLst/>
              <a:gdLst>
                <a:gd name="T0" fmla="*/ 28 w 31"/>
                <a:gd name="T1" fmla="*/ 0 h 6"/>
                <a:gd name="T2" fmla="*/ 3 w 31"/>
                <a:gd name="T3" fmla="*/ 1 h 6"/>
                <a:gd name="T4" fmla="*/ 3 w 31"/>
                <a:gd name="T5" fmla="*/ 5 h 6"/>
                <a:gd name="T6" fmla="*/ 28 w 31"/>
                <a:gd name="T7" fmla="*/ 4 h 6"/>
                <a:gd name="T8" fmla="*/ 28 w 3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">
                  <a:moveTo>
                    <a:pt x="28" y="0"/>
                  </a:moveTo>
                  <a:cubicBezTo>
                    <a:pt x="20" y="0"/>
                    <a:pt x="11" y="0"/>
                    <a:pt x="3" y="1"/>
                  </a:cubicBezTo>
                  <a:cubicBezTo>
                    <a:pt x="0" y="1"/>
                    <a:pt x="0" y="6"/>
                    <a:pt x="3" y="5"/>
                  </a:cubicBezTo>
                  <a:cubicBezTo>
                    <a:pt x="11" y="4"/>
                    <a:pt x="20" y="4"/>
                    <a:pt x="28" y="4"/>
                  </a:cubicBezTo>
                  <a:cubicBezTo>
                    <a:pt x="31" y="4"/>
                    <a:pt x="31" y="0"/>
                    <a:pt x="28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13" name="Freeform 63"/>
            <p:cNvSpPr/>
            <p:nvPr/>
          </p:nvSpPr>
          <p:spPr bwMode="auto">
            <a:xfrm>
              <a:off x="3434" y="4100"/>
              <a:ext cx="99" cy="24"/>
            </a:xfrm>
            <a:custGeom>
              <a:avLst/>
              <a:gdLst>
                <a:gd name="T0" fmla="*/ 24 w 28"/>
                <a:gd name="T1" fmla="*/ 1 h 8"/>
                <a:gd name="T2" fmla="*/ 4 w 28"/>
                <a:gd name="T3" fmla="*/ 2 h 8"/>
                <a:gd name="T4" fmla="*/ 3 w 28"/>
                <a:gd name="T5" fmla="*/ 6 h 8"/>
                <a:gd name="T6" fmla="*/ 26 w 28"/>
                <a:gd name="T7" fmla="*/ 5 h 8"/>
                <a:gd name="T8" fmla="*/ 24 w 28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24" y="1"/>
                  </a:moveTo>
                  <a:cubicBezTo>
                    <a:pt x="18" y="2"/>
                    <a:pt x="11" y="4"/>
                    <a:pt x="4" y="2"/>
                  </a:cubicBezTo>
                  <a:cubicBezTo>
                    <a:pt x="2" y="1"/>
                    <a:pt x="0" y="5"/>
                    <a:pt x="3" y="6"/>
                  </a:cubicBezTo>
                  <a:cubicBezTo>
                    <a:pt x="11" y="8"/>
                    <a:pt x="18" y="6"/>
                    <a:pt x="26" y="5"/>
                  </a:cubicBezTo>
                  <a:cubicBezTo>
                    <a:pt x="28" y="5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14" name="Freeform 64"/>
            <p:cNvSpPr/>
            <p:nvPr/>
          </p:nvSpPr>
          <p:spPr bwMode="auto">
            <a:xfrm>
              <a:off x="3564" y="4097"/>
              <a:ext cx="103" cy="21"/>
            </a:xfrm>
            <a:custGeom>
              <a:avLst/>
              <a:gdLst>
                <a:gd name="T0" fmla="*/ 26 w 29"/>
                <a:gd name="T1" fmla="*/ 3 h 7"/>
                <a:gd name="T2" fmla="*/ 4 w 29"/>
                <a:gd name="T3" fmla="*/ 1 h 7"/>
                <a:gd name="T4" fmla="*/ 3 w 29"/>
                <a:gd name="T5" fmla="*/ 5 h 7"/>
                <a:gd name="T6" fmla="*/ 26 w 29"/>
                <a:gd name="T7" fmla="*/ 7 h 7"/>
                <a:gd name="T8" fmla="*/ 26 w 29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7">
                  <a:moveTo>
                    <a:pt x="26" y="3"/>
                  </a:moveTo>
                  <a:cubicBezTo>
                    <a:pt x="19" y="3"/>
                    <a:pt x="11" y="3"/>
                    <a:pt x="4" y="1"/>
                  </a:cubicBezTo>
                  <a:cubicBezTo>
                    <a:pt x="2" y="0"/>
                    <a:pt x="0" y="4"/>
                    <a:pt x="3" y="5"/>
                  </a:cubicBezTo>
                  <a:cubicBezTo>
                    <a:pt x="10" y="7"/>
                    <a:pt x="19" y="7"/>
                    <a:pt x="26" y="7"/>
                  </a:cubicBezTo>
                  <a:cubicBezTo>
                    <a:pt x="29" y="7"/>
                    <a:pt x="29" y="3"/>
                    <a:pt x="26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15" name="Freeform 65"/>
            <p:cNvSpPr/>
            <p:nvPr/>
          </p:nvSpPr>
          <p:spPr bwMode="auto">
            <a:xfrm>
              <a:off x="3698" y="4094"/>
              <a:ext cx="106" cy="18"/>
            </a:xfrm>
            <a:custGeom>
              <a:avLst/>
              <a:gdLst>
                <a:gd name="T0" fmla="*/ 27 w 30"/>
                <a:gd name="T1" fmla="*/ 1 h 6"/>
                <a:gd name="T2" fmla="*/ 3 w 30"/>
                <a:gd name="T3" fmla="*/ 2 h 6"/>
                <a:gd name="T4" fmla="*/ 3 w 30"/>
                <a:gd name="T5" fmla="*/ 6 h 6"/>
                <a:gd name="T6" fmla="*/ 27 w 30"/>
                <a:gd name="T7" fmla="*/ 5 h 6"/>
                <a:gd name="T8" fmla="*/ 27 w 30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27" y="1"/>
                  </a:moveTo>
                  <a:cubicBezTo>
                    <a:pt x="19" y="1"/>
                    <a:pt x="11" y="1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9" y="5"/>
                    <a:pt x="27" y="5"/>
                  </a:cubicBezTo>
                  <a:cubicBezTo>
                    <a:pt x="30" y="5"/>
                    <a:pt x="30" y="0"/>
                    <a:pt x="27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16" name="Freeform 66"/>
            <p:cNvSpPr/>
            <p:nvPr/>
          </p:nvSpPr>
          <p:spPr bwMode="auto">
            <a:xfrm>
              <a:off x="3846" y="4103"/>
              <a:ext cx="85" cy="18"/>
            </a:xfrm>
            <a:custGeom>
              <a:avLst/>
              <a:gdLst>
                <a:gd name="T0" fmla="*/ 21 w 24"/>
                <a:gd name="T1" fmla="*/ 1 h 6"/>
                <a:gd name="T2" fmla="*/ 3 w 24"/>
                <a:gd name="T3" fmla="*/ 0 h 6"/>
                <a:gd name="T4" fmla="*/ 3 w 24"/>
                <a:gd name="T5" fmla="*/ 4 h 6"/>
                <a:gd name="T6" fmla="*/ 20 w 24"/>
                <a:gd name="T7" fmla="*/ 5 h 6"/>
                <a:gd name="T8" fmla="*/ 21 w 24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21" y="1"/>
                  </a:moveTo>
                  <a:cubicBezTo>
                    <a:pt x="15" y="0"/>
                    <a:pt x="9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9" y="4"/>
                    <a:pt x="14" y="4"/>
                    <a:pt x="20" y="5"/>
                  </a:cubicBezTo>
                  <a:cubicBezTo>
                    <a:pt x="23" y="6"/>
                    <a:pt x="24" y="1"/>
                    <a:pt x="21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17" name="Freeform 67"/>
            <p:cNvSpPr/>
            <p:nvPr/>
          </p:nvSpPr>
          <p:spPr bwMode="auto">
            <a:xfrm>
              <a:off x="3977" y="4094"/>
              <a:ext cx="109" cy="24"/>
            </a:xfrm>
            <a:custGeom>
              <a:avLst/>
              <a:gdLst>
                <a:gd name="T0" fmla="*/ 28 w 31"/>
                <a:gd name="T1" fmla="*/ 2 h 8"/>
                <a:gd name="T2" fmla="*/ 3 w 31"/>
                <a:gd name="T3" fmla="*/ 3 h 8"/>
                <a:gd name="T4" fmla="*/ 4 w 31"/>
                <a:gd name="T5" fmla="*/ 7 h 8"/>
                <a:gd name="T6" fmla="*/ 28 w 31"/>
                <a:gd name="T7" fmla="*/ 6 h 8"/>
                <a:gd name="T8" fmla="*/ 28 w 31"/>
                <a:gd name="T9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8">
                  <a:moveTo>
                    <a:pt x="28" y="2"/>
                  </a:moveTo>
                  <a:cubicBezTo>
                    <a:pt x="20" y="2"/>
                    <a:pt x="11" y="0"/>
                    <a:pt x="3" y="3"/>
                  </a:cubicBezTo>
                  <a:cubicBezTo>
                    <a:pt x="0" y="4"/>
                    <a:pt x="2" y="8"/>
                    <a:pt x="4" y="7"/>
                  </a:cubicBezTo>
                  <a:cubicBezTo>
                    <a:pt x="12" y="5"/>
                    <a:pt x="20" y="6"/>
                    <a:pt x="28" y="6"/>
                  </a:cubicBezTo>
                  <a:cubicBezTo>
                    <a:pt x="31" y="6"/>
                    <a:pt x="31" y="2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18" name="Freeform 68"/>
            <p:cNvSpPr/>
            <p:nvPr/>
          </p:nvSpPr>
          <p:spPr bwMode="auto">
            <a:xfrm>
              <a:off x="4129" y="4092"/>
              <a:ext cx="102" cy="17"/>
            </a:xfrm>
            <a:custGeom>
              <a:avLst/>
              <a:gdLst>
                <a:gd name="T0" fmla="*/ 25 w 29"/>
                <a:gd name="T1" fmla="*/ 1 h 6"/>
                <a:gd name="T2" fmla="*/ 3 w 29"/>
                <a:gd name="T3" fmla="*/ 2 h 6"/>
                <a:gd name="T4" fmla="*/ 3 w 29"/>
                <a:gd name="T5" fmla="*/ 6 h 6"/>
                <a:gd name="T6" fmla="*/ 26 w 29"/>
                <a:gd name="T7" fmla="*/ 5 h 6"/>
                <a:gd name="T8" fmla="*/ 25 w 29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5" y="1"/>
                  </a:moveTo>
                  <a:cubicBezTo>
                    <a:pt x="17" y="2"/>
                    <a:pt x="10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8" y="6"/>
                    <a:pt x="26" y="5"/>
                  </a:cubicBezTo>
                  <a:cubicBezTo>
                    <a:pt x="29" y="4"/>
                    <a:pt x="27" y="0"/>
                    <a:pt x="25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19" name="Freeform 69"/>
            <p:cNvSpPr/>
            <p:nvPr/>
          </p:nvSpPr>
          <p:spPr bwMode="auto">
            <a:xfrm>
              <a:off x="4273" y="4103"/>
              <a:ext cx="110" cy="21"/>
            </a:xfrm>
            <a:custGeom>
              <a:avLst/>
              <a:gdLst>
                <a:gd name="T0" fmla="*/ 28 w 31"/>
                <a:gd name="T1" fmla="*/ 2 h 7"/>
                <a:gd name="T2" fmla="*/ 3 w 31"/>
                <a:gd name="T3" fmla="*/ 2 h 7"/>
                <a:gd name="T4" fmla="*/ 3 w 31"/>
                <a:gd name="T5" fmla="*/ 6 h 7"/>
                <a:gd name="T6" fmla="*/ 27 w 31"/>
                <a:gd name="T7" fmla="*/ 6 h 7"/>
                <a:gd name="T8" fmla="*/ 28 w 31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8" y="2"/>
                  </a:moveTo>
                  <a:cubicBezTo>
                    <a:pt x="20" y="0"/>
                    <a:pt x="11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9" y="4"/>
                    <a:pt x="27" y="6"/>
                  </a:cubicBezTo>
                  <a:cubicBezTo>
                    <a:pt x="30" y="7"/>
                    <a:pt x="31" y="3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20" name="Freeform 70"/>
            <p:cNvSpPr/>
            <p:nvPr/>
          </p:nvSpPr>
          <p:spPr bwMode="auto">
            <a:xfrm>
              <a:off x="4432" y="4097"/>
              <a:ext cx="95" cy="24"/>
            </a:xfrm>
            <a:custGeom>
              <a:avLst/>
              <a:gdLst>
                <a:gd name="T0" fmla="*/ 23 w 27"/>
                <a:gd name="T1" fmla="*/ 1 h 8"/>
                <a:gd name="T2" fmla="*/ 4 w 27"/>
                <a:gd name="T3" fmla="*/ 2 h 8"/>
                <a:gd name="T4" fmla="*/ 3 w 27"/>
                <a:gd name="T5" fmla="*/ 6 h 8"/>
                <a:gd name="T6" fmla="*/ 24 w 27"/>
                <a:gd name="T7" fmla="*/ 5 h 8"/>
                <a:gd name="T8" fmla="*/ 23 w 27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8">
                  <a:moveTo>
                    <a:pt x="23" y="1"/>
                  </a:moveTo>
                  <a:cubicBezTo>
                    <a:pt x="17" y="2"/>
                    <a:pt x="10" y="3"/>
                    <a:pt x="4" y="2"/>
                  </a:cubicBezTo>
                  <a:cubicBezTo>
                    <a:pt x="1" y="1"/>
                    <a:pt x="0" y="6"/>
                    <a:pt x="3" y="6"/>
                  </a:cubicBezTo>
                  <a:cubicBezTo>
                    <a:pt x="10" y="8"/>
                    <a:pt x="17" y="6"/>
                    <a:pt x="24" y="5"/>
                  </a:cubicBezTo>
                  <a:cubicBezTo>
                    <a:pt x="27" y="5"/>
                    <a:pt x="26" y="0"/>
                    <a:pt x="23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21" name="Freeform 71"/>
            <p:cNvSpPr/>
            <p:nvPr/>
          </p:nvSpPr>
          <p:spPr bwMode="auto">
            <a:xfrm>
              <a:off x="4580" y="4094"/>
              <a:ext cx="120" cy="27"/>
            </a:xfrm>
            <a:custGeom>
              <a:avLst/>
              <a:gdLst>
                <a:gd name="T0" fmla="*/ 31 w 34"/>
                <a:gd name="T1" fmla="*/ 1 h 9"/>
                <a:gd name="T2" fmla="*/ 18 w 34"/>
                <a:gd name="T3" fmla="*/ 2 h 9"/>
                <a:gd name="T4" fmla="*/ 5 w 34"/>
                <a:gd name="T5" fmla="*/ 1 h 9"/>
                <a:gd name="T6" fmla="*/ 2 w 34"/>
                <a:gd name="T7" fmla="*/ 5 h 9"/>
                <a:gd name="T8" fmla="*/ 31 w 34"/>
                <a:gd name="T9" fmla="*/ 5 h 9"/>
                <a:gd name="T10" fmla="*/ 31 w 34"/>
                <a:gd name="T11" fmla="*/ 1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" h="9">
                  <a:moveTo>
                    <a:pt x="31" y="1"/>
                  </a:moveTo>
                  <a:cubicBezTo>
                    <a:pt x="27" y="1"/>
                    <a:pt x="22" y="1"/>
                    <a:pt x="18" y="2"/>
                  </a:cubicBezTo>
                  <a:cubicBezTo>
                    <a:pt x="14" y="2"/>
                    <a:pt x="9" y="3"/>
                    <a:pt x="5" y="1"/>
                  </a:cubicBezTo>
                  <a:cubicBezTo>
                    <a:pt x="2" y="0"/>
                    <a:pt x="0" y="3"/>
                    <a:pt x="2" y="5"/>
                  </a:cubicBezTo>
                  <a:cubicBezTo>
                    <a:pt x="11" y="9"/>
                    <a:pt x="22" y="5"/>
                    <a:pt x="31" y="5"/>
                  </a:cubicBezTo>
                  <a:cubicBezTo>
                    <a:pt x="34" y="5"/>
                    <a:pt x="34" y="0"/>
                    <a:pt x="31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22" name="Freeform 72"/>
            <p:cNvSpPr/>
            <p:nvPr/>
          </p:nvSpPr>
          <p:spPr bwMode="auto">
            <a:xfrm>
              <a:off x="4735" y="4092"/>
              <a:ext cx="110" cy="20"/>
            </a:xfrm>
            <a:custGeom>
              <a:avLst/>
              <a:gdLst>
                <a:gd name="T0" fmla="*/ 28 w 31"/>
                <a:gd name="T1" fmla="*/ 2 h 7"/>
                <a:gd name="T2" fmla="*/ 3 w 31"/>
                <a:gd name="T3" fmla="*/ 3 h 7"/>
                <a:gd name="T4" fmla="*/ 5 w 31"/>
                <a:gd name="T5" fmla="*/ 7 h 7"/>
                <a:gd name="T6" fmla="*/ 27 w 31"/>
                <a:gd name="T7" fmla="*/ 6 h 7"/>
                <a:gd name="T8" fmla="*/ 28 w 31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8" y="2"/>
                  </a:moveTo>
                  <a:cubicBezTo>
                    <a:pt x="20" y="0"/>
                    <a:pt x="11" y="1"/>
                    <a:pt x="3" y="3"/>
                  </a:cubicBezTo>
                  <a:cubicBezTo>
                    <a:pt x="0" y="3"/>
                    <a:pt x="2" y="7"/>
                    <a:pt x="5" y="7"/>
                  </a:cubicBezTo>
                  <a:cubicBezTo>
                    <a:pt x="12" y="6"/>
                    <a:pt x="19" y="4"/>
                    <a:pt x="27" y="6"/>
                  </a:cubicBezTo>
                  <a:cubicBezTo>
                    <a:pt x="29" y="7"/>
                    <a:pt x="31" y="2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23" name="Freeform 73"/>
            <p:cNvSpPr/>
            <p:nvPr/>
          </p:nvSpPr>
          <p:spPr bwMode="auto">
            <a:xfrm>
              <a:off x="4912" y="4097"/>
              <a:ext cx="84" cy="18"/>
            </a:xfrm>
            <a:custGeom>
              <a:avLst/>
              <a:gdLst>
                <a:gd name="T0" fmla="*/ 21 w 24"/>
                <a:gd name="T1" fmla="*/ 1 h 6"/>
                <a:gd name="T2" fmla="*/ 4 w 24"/>
                <a:gd name="T3" fmla="*/ 1 h 6"/>
                <a:gd name="T4" fmla="*/ 3 w 24"/>
                <a:gd name="T5" fmla="*/ 5 h 6"/>
                <a:gd name="T6" fmla="*/ 21 w 24"/>
                <a:gd name="T7" fmla="*/ 5 h 6"/>
                <a:gd name="T8" fmla="*/ 21 w 24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21" y="1"/>
                  </a:moveTo>
                  <a:cubicBezTo>
                    <a:pt x="16" y="1"/>
                    <a:pt x="10" y="2"/>
                    <a:pt x="4" y="1"/>
                  </a:cubicBezTo>
                  <a:cubicBezTo>
                    <a:pt x="1" y="0"/>
                    <a:pt x="0" y="5"/>
                    <a:pt x="3" y="5"/>
                  </a:cubicBezTo>
                  <a:cubicBezTo>
                    <a:pt x="9" y="6"/>
                    <a:pt x="15" y="5"/>
                    <a:pt x="21" y="5"/>
                  </a:cubicBezTo>
                  <a:cubicBezTo>
                    <a:pt x="24" y="5"/>
                    <a:pt x="24" y="1"/>
                    <a:pt x="21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24" name="Freeform 74"/>
            <p:cNvSpPr/>
            <p:nvPr/>
          </p:nvSpPr>
          <p:spPr bwMode="auto">
            <a:xfrm>
              <a:off x="5060" y="4100"/>
              <a:ext cx="92" cy="18"/>
            </a:xfrm>
            <a:custGeom>
              <a:avLst/>
              <a:gdLst>
                <a:gd name="T0" fmla="*/ 23 w 26"/>
                <a:gd name="T1" fmla="*/ 1 h 6"/>
                <a:gd name="T2" fmla="*/ 3 w 26"/>
                <a:gd name="T3" fmla="*/ 0 h 6"/>
                <a:gd name="T4" fmla="*/ 3 w 26"/>
                <a:gd name="T5" fmla="*/ 4 h 6"/>
                <a:gd name="T6" fmla="*/ 22 w 26"/>
                <a:gd name="T7" fmla="*/ 5 h 6"/>
                <a:gd name="T8" fmla="*/ 23 w 26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23" y="1"/>
                  </a:moveTo>
                  <a:cubicBezTo>
                    <a:pt x="16" y="0"/>
                    <a:pt x="9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9" y="4"/>
                    <a:pt x="16" y="4"/>
                    <a:pt x="22" y="5"/>
                  </a:cubicBezTo>
                  <a:cubicBezTo>
                    <a:pt x="25" y="6"/>
                    <a:pt x="26" y="1"/>
                    <a:pt x="23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25" name="Freeform 75"/>
            <p:cNvSpPr/>
            <p:nvPr/>
          </p:nvSpPr>
          <p:spPr bwMode="auto">
            <a:xfrm>
              <a:off x="5190" y="4094"/>
              <a:ext cx="103" cy="18"/>
            </a:xfrm>
            <a:custGeom>
              <a:avLst/>
              <a:gdLst>
                <a:gd name="T0" fmla="*/ 26 w 29"/>
                <a:gd name="T1" fmla="*/ 1 h 6"/>
                <a:gd name="T2" fmla="*/ 2 w 29"/>
                <a:gd name="T3" fmla="*/ 2 h 6"/>
                <a:gd name="T4" fmla="*/ 2 w 29"/>
                <a:gd name="T5" fmla="*/ 6 h 6"/>
                <a:gd name="T6" fmla="*/ 26 w 29"/>
                <a:gd name="T7" fmla="*/ 5 h 6"/>
                <a:gd name="T8" fmla="*/ 26 w 29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6" y="1"/>
                  </a:moveTo>
                  <a:cubicBezTo>
                    <a:pt x="18" y="2"/>
                    <a:pt x="10" y="2"/>
                    <a:pt x="2" y="2"/>
                  </a:cubicBezTo>
                  <a:cubicBezTo>
                    <a:pt x="0" y="2"/>
                    <a:pt x="0" y="6"/>
                    <a:pt x="2" y="6"/>
                  </a:cubicBezTo>
                  <a:cubicBezTo>
                    <a:pt x="10" y="6"/>
                    <a:pt x="18" y="6"/>
                    <a:pt x="26" y="5"/>
                  </a:cubicBezTo>
                  <a:cubicBezTo>
                    <a:pt x="29" y="5"/>
                    <a:pt x="29" y="0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26" name="Freeform 76"/>
            <p:cNvSpPr/>
            <p:nvPr/>
          </p:nvSpPr>
          <p:spPr bwMode="auto">
            <a:xfrm>
              <a:off x="5339" y="4092"/>
              <a:ext cx="116" cy="20"/>
            </a:xfrm>
            <a:custGeom>
              <a:avLst/>
              <a:gdLst>
                <a:gd name="T0" fmla="*/ 30 w 33"/>
                <a:gd name="T1" fmla="*/ 2 h 7"/>
                <a:gd name="T2" fmla="*/ 3 w 33"/>
                <a:gd name="T3" fmla="*/ 0 h 7"/>
                <a:gd name="T4" fmla="*/ 3 w 33"/>
                <a:gd name="T5" fmla="*/ 0 h 7"/>
                <a:gd name="T6" fmla="*/ 3 w 33"/>
                <a:gd name="T7" fmla="*/ 0 h 7"/>
                <a:gd name="T8" fmla="*/ 3 w 33"/>
                <a:gd name="T9" fmla="*/ 5 h 7"/>
                <a:gd name="T10" fmla="*/ 28 w 33"/>
                <a:gd name="T11" fmla="*/ 6 h 7"/>
                <a:gd name="T12" fmla="*/ 30 w 33"/>
                <a:gd name="T13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7">
                  <a:moveTo>
                    <a:pt x="30" y="2"/>
                  </a:moveTo>
                  <a:cubicBezTo>
                    <a:pt x="21" y="0"/>
                    <a:pt x="12" y="1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11" y="6"/>
                    <a:pt x="20" y="4"/>
                    <a:pt x="28" y="6"/>
                  </a:cubicBezTo>
                  <a:cubicBezTo>
                    <a:pt x="31" y="7"/>
                    <a:pt x="33" y="2"/>
                    <a:pt x="30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27" name="Freeform 77"/>
            <p:cNvSpPr/>
            <p:nvPr/>
          </p:nvSpPr>
          <p:spPr bwMode="auto">
            <a:xfrm>
              <a:off x="5480" y="4089"/>
              <a:ext cx="102" cy="14"/>
            </a:xfrm>
            <a:custGeom>
              <a:avLst/>
              <a:gdLst>
                <a:gd name="T0" fmla="*/ 26 w 29"/>
                <a:gd name="T1" fmla="*/ 0 h 5"/>
                <a:gd name="T2" fmla="*/ 3 w 29"/>
                <a:gd name="T3" fmla="*/ 0 h 5"/>
                <a:gd name="T4" fmla="*/ 3 w 29"/>
                <a:gd name="T5" fmla="*/ 5 h 5"/>
                <a:gd name="T6" fmla="*/ 26 w 29"/>
                <a:gd name="T7" fmla="*/ 5 h 5"/>
                <a:gd name="T8" fmla="*/ 26 w 29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5">
                  <a:moveTo>
                    <a:pt x="26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9" y="5"/>
                    <a:pt x="29" y="0"/>
                    <a:pt x="26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28" name="Freeform 78"/>
            <p:cNvSpPr/>
            <p:nvPr/>
          </p:nvSpPr>
          <p:spPr bwMode="auto">
            <a:xfrm>
              <a:off x="5600" y="4089"/>
              <a:ext cx="98" cy="23"/>
            </a:xfrm>
            <a:custGeom>
              <a:avLst/>
              <a:gdLst>
                <a:gd name="T0" fmla="*/ 24 w 28"/>
                <a:gd name="T1" fmla="*/ 2 h 8"/>
                <a:gd name="T2" fmla="*/ 4 w 28"/>
                <a:gd name="T3" fmla="*/ 0 h 8"/>
                <a:gd name="T4" fmla="*/ 3 w 28"/>
                <a:gd name="T5" fmla="*/ 5 h 8"/>
                <a:gd name="T6" fmla="*/ 25 w 28"/>
                <a:gd name="T7" fmla="*/ 6 h 8"/>
                <a:gd name="T8" fmla="*/ 24 w 28"/>
                <a:gd name="T9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24" y="2"/>
                  </a:moveTo>
                  <a:cubicBezTo>
                    <a:pt x="17" y="3"/>
                    <a:pt x="11" y="3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ubicBezTo>
                    <a:pt x="10" y="7"/>
                    <a:pt x="18" y="8"/>
                    <a:pt x="25" y="6"/>
                  </a:cubicBezTo>
                  <a:cubicBezTo>
                    <a:pt x="28" y="5"/>
                    <a:pt x="27" y="1"/>
                    <a:pt x="24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29" name="Freeform 79"/>
            <p:cNvSpPr/>
            <p:nvPr/>
          </p:nvSpPr>
          <p:spPr bwMode="auto">
            <a:xfrm>
              <a:off x="5727" y="4103"/>
              <a:ext cx="98" cy="18"/>
            </a:xfrm>
            <a:custGeom>
              <a:avLst/>
              <a:gdLst>
                <a:gd name="T0" fmla="*/ 26 w 28"/>
                <a:gd name="T1" fmla="*/ 1 h 6"/>
                <a:gd name="T2" fmla="*/ 3 w 28"/>
                <a:gd name="T3" fmla="*/ 0 h 6"/>
                <a:gd name="T4" fmla="*/ 3 w 28"/>
                <a:gd name="T5" fmla="*/ 4 h 6"/>
                <a:gd name="T6" fmla="*/ 26 w 28"/>
                <a:gd name="T7" fmla="*/ 5 h 6"/>
                <a:gd name="T8" fmla="*/ 26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6" y="1"/>
                  </a:moveTo>
                  <a:cubicBezTo>
                    <a:pt x="18" y="0"/>
                    <a:pt x="11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11" y="4"/>
                    <a:pt x="18" y="4"/>
                    <a:pt x="26" y="5"/>
                  </a:cubicBezTo>
                  <a:cubicBezTo>
                    <a:pt x="28" y="6"/>
                    <a:pt x="28" y="1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30" name="Freeform 80"/>
            <p:cNvSpPr/>
            <p:nvPr/>
          </p:nvSpPr>
          <p:spPr bwMode="auto">
            <a:xfrm>
              <a:off x="5850" y="4092"/>
              <a:ext cx="109" cy="20"/>
            </a:xfrm>
            <a:custGeom>
              <a:avLst/>
              <a:gdLst>
                <a:gd name="T0" fmla="*/ 27 w 31"/>
                <a:gd name="T1" fmla="*/ 1 h 7"/>
                <a:gd name="T2" fmla="*/ 3 w 31"/>
                <a:gd name="T3" fmla="*/ 3 h 7"/>
                <a:gd name="T4" fmla="*/ 3 w 31"/>
                <a:gd name="T5" fmla="*/ 7 h 7"/>
                <a:gd name="T6" fmla="*/ 28 w 31"/>
                <a:gd name="T7" fmla="*/ 5 h 7"/>
                <a:gd name="T8" fmla="*/ 27 w 31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7" y="1"/>
                  </a:moveTo>
                  <a:cubicBezTo>
                    <a:pt x="19" y="2"/>
                    <a:pt x="11" y="3"/>
                    <a:pt x="3" y="3"/>
                  </a:cubicBezTo>
                  <a:cubicBezTo>
                    <a:pt x="0" y="3"/>
                    <a:pt x="0" y="7"/>
                    <a:pt x="3" y="7"/>
                  </a:cubicBezTo>
                  <a:cubicBezTo>
                    <a:pt x="11" y="7"/>
                    <a:pt x="20" y="6"/>
                    <a:pt x="28" y="5"/>
                  </a:cubicBezTo>
                  <a:cubicBezTo>
                    <a:pt x="31" y="4"/>
                    <a:pt x="30" y="0"/>
                    <a:pt x="27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31" name="Freeform 81"/>
            <p:cNvSpPr/>
            <p:nvPr/>
          </p:nvSpPr>
          <p:spPr bwMode="auto">
            <a:xfrm>
              <a:off x="5988" y="4097"/>
              <a:ext cx="102" cy="18"/>
            </a:xfrm>
            <a:custGeom>
              <a:avLst/>
              <a:gdLst>
                <a:gd name="T0" fmla="*/ 26 w 29"/>
                <a:gd name="T1" fmla="*/ 2 h 6"/>
                <a:gd name="T2" fmla="*/ 3 w 29"/>
                <a:gd name="T3" fmla="*/ 1 h 6"/>
                <a:gd name="T4" fmla="*/ 3 w 29"/>
                <a:gd name="T5" fmla="*/ 5 h 6"/>
                <a:gd name="T6" fmla="*/ 26 w 29"/>
                <a:gd name="T7" fmla="*/ 6 h 6"/>
                <a:gd name="T8" fmla="*/ 26 w 29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6" y="2"/>
                  </a:moveTo>
                  <a:cubicBezTo>
                    <a:pt x="19" y="1"/>
                    <a:pt x="11" y="0"/>
                    <a:pt x="3" y="1"/>
                  </a:cubicBezTo>
                  <a:cubicBezTo>
                    <a:pt x="0" y="1"/>
                    <a:pt x="0" y="5"/>
                    <a:pt x="3" y="5"/>
                  </a:cubicBezTo>
                  <a:cubicBezTo>
                    <a:pt x="11" y="4"/>
                    <a:pt x="19" y="6"/>
                    <a:pt x="26" y="6"/>
                  </a:cubicBezTo>
                  <a:cubicBezTo>
                    <a:pt x="29" y="6"/>
                    <a:pt x="29" y="2"/>
                    <a:pt x="26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32" name="Freeform 82"/>
            <p:cNvSpPr/>
            <p:nvPr/>
          </p:nvSpPr>
          <p:spPr bwMode="auto">
            <a:xfrm>
              <a:off x="6136" y="4100"/>
              <a:ext cx="102" cy="18"/>
            </a:xfrm>
            <a:custGeom>
              <a:avLst/>
              <a:gdLst>
                <a:gd name="T0" fmla="*/ 27 w 29"/>
                <a:gd name="T1" fmla="*/ 0 h 6"/>
                <a:gd name="T2" fmla="*/ 3 w 29"/>
                <a:gd name="T3" fmla="*/ 1 h 6"/>
                <a:gd name="T4" fmla="*/ 3 w 29"/>
                <a:gd name="T5" fmla="*/ 5 h 6"/>
                <a:gd name="T6" fmla="*/ 27 w 29"/>
                <a:gd name="T7" fmla="*/ 4 h 6"/>
                <a:gd name="T8" fmla="*/ 27 w 29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7" y="0"/>
                  </a:moveTo>
                  <a:cubicBezTo>
                    <a:pt x="19" y="0"/>
                    <a:pt x="11" y="0"/>
                    <a:pt x="3" y="1"/>
                  </a:cubicBezTo>
                  <a:cubicBezTo>
                    <a:pt x="0" y="1"/>
                    <a:pt x="0" y="6"/>
                    <a:pt x="3" y="5"/>
                  </a:cubicBezTo>
                  <a:cubicBezTo>
                    <a:pt x="11" y="4"/>
                    <a:pt x="19" y="4"/>
                    <a:pt x="27" y="4"/>
                  </a:cubicBezTo>
                  <a:cubicBezTo>
                    <a:pt x="29" y="4"/>
                    <a:pt x="29" y="0"/>
                    <a:pt x="27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33" name="Freeform 83"/>
            <p:cNvSpPr/>
            <p:nvPr/>
          </p:nvSpPr>
          <p:spPr bwMode="auto">
            <a:xfrm>
              <a:off x="6298" y="4100"/>
              <a:ext cx="92" cy="18"/>
            </a:xfrm>
            <a:custGeom>
              <a:avLst/>
              <a:gdLst>
                <a:gd name="T0" fmla="*/ 23 w 26"/>
                <a:gd name="T1" fmla="*/ 2 h 6"/>
                <a:gd name="T2" fmla="*/ 4 w 26"/>
                <a:gd name="T3" fmla="*/ 1 h 6"/>
                <a:gd name="T4" fmla="*/ 3 w 26"/>
                <a:gd name="T5" fmla="*/ 5 h 6"/>
                <a:gd name="T6" fmla="*/ 23 w 26"/>
                <a:gd name="T7" fmla="*/ 6 h 6"/>
                <a:gd name="T8" fmla="*/ 23 w 26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23" y="2"/>
                  </a:moveTo>
                  <a:cubicBezTo>
                    <a:pt x="17" y="2"/>
                    <a:pt x="10" y="2"/>
                    <a:pt x="4" y="1"/>
                  </a:cubicBezTo>
                  <a:cubicBezTo>
                    <a:pt x="1" y="0"/>
                    <a:pt x="0" y="5"/>
                    <a:pt x="3" y="5"/>
                  </a:cubicBezTo>
                  <a:cubicBezTo>
                    <a:pt x="10" y="6"/>
                    <a:pt x="16" y="6"/>
                    <a:pt x="23" y="6"/>
                  </a:cubicBezTo>
                  <a:cubicBezTo>
                    <a:pt x="26" y="6"/>
                    <a:pt x="26" y="2"/>
                    <a:pt x="23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34" name="Freeform 84"/>
            <p:cNvSpPr/>
            <p:nvPr/>
          </p:nvSpPr>
          <p:spPr bwMode="auto">
            <a:xfrm>
              <a:off x="6428" y="4103"/>
              <a:ext cx="99" cy="18"/>
            </a:xfrm>
            <a:custGeom>
              <a:avLst/>
              <a:gdLst>
                <a:gd name="T0" fmla="*/ 25 w 28"/>
                <a:gd name="T1" fmla="*/ 1 h 6"/>
                <a:gd name="T2" fmla="*/ 3 w 28"/>
                <a:gd name="T3" fmla="*/ 1 h 6"/>
                <a:gd name="T4" fmla="*/ 3 w 28"/>
                <a:gd name="T5" fmla="*/ 5 h 6"/>
                <a:gd name="T6" fmla="*/ 25 w 28"/>
                <a:gd name="T7" fmla="*/ 5 h 6"/>
                <a:gd name="T8" fmla="*/ 25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5" y="1"/>
                  </a:moveTo>
                  <a:cubicBezTo>
                    <a:pt x="17" y="1"/>
                    <a:pt x="10" y="2"/>
                    <a:pt x="3" y="1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10" y="6"/>
                    <a:pt x="17" y="5"/>
                    <a:pt x="25" y="5"/>
                  </a:cubicBezTo>
                  <a:cubicBezTo>
                    <a:pt x="28" y="5"/>
                    <a:pt x="28" y="1"/>
                    <a:pt x="25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35" name="Freeform 85"/>
            <p:cNvSpPr/>
            <p:nvPr/>
          </p:nvSpPr>
          <p:spPr bwMode="auto">
            <a:xfrm>
              <a:off x="6545" y="4103"/>
              <a:ext cx="92" cy="21"/>
            </a:xfrm>
            <a:custGeom>
              <a:avLst/>
              <a:gdLst>
                <a:gd name="T0" fmla="*/ 22 w 26"/>
                <a:gd name="T1" fmla="*/ 1 h 7"/>
                <a:gd name="T2" fmla="*/ 4 w 26"/>
                <a:gd name="T3" fmla="*/ 1 h 7"/>
                <a:gd name="T4" fmla="*/ 3 w 26"/>
                <a:gd name="T5" fmla="*/ 5 h 7"/>
                <a:gd name="T6" fmla="*/ 23 w 26"/>
                <a:gd name="T7" fmla="*/ 5 h 7"/>
                <a:gd name="T8" fmla="*/ 22 w 26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">
                  <a:moveTo>
                    <a:pt x="22" y="1"/>
                  </a:moveTo>
                  <a:cubicBezTo>
                    <a:pt x="16" y="2"/>
                    <a:pt x="10" y="3"/>
                    <a:pt x="4" y="1"/>
                  </a:cubicBezTo>
                  <a:cubicBezTo>
                    <a:pt x="1" y="0"/>
                    <a:pt x="0" y="4"/>
                    <a:pt x="3" y="5"/>
                  </a:cubicBezTo>
                  <a:cubicBezTo>
                    <a:pt x="9" y="7"/>
                    <a:pt x="16" y="6"/>
                    <a:pt x="23" y="5"/>
                  </a:cubicBezTo>
                  <a:cubicBezTo>
                    <a:pt x="26" y="5"/>
                    <a:pt x="25" y="0"/>
                    <a:pt x="22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36" name="Freeform 86"/>
            <p:cNvSpPr/>
            <p:nvPr/>
          </p:nvSpPr>
          <p:spPr bwMode="auto">
            <a:xfrm>
              <a:off x="6682" y="4103"/>
              <a:ext cx="110" cy="18"/>
            </a:xfrm>
            <a:custGeom>
              <a:avLst/>
              <a:gdLst>
                <a:gd name="T0" fmla="*/ 28 w 31"/>
                <a:gd name="T1" fmla="*/ 2 h 6"/>
                <a:gd name="T2" fmla="*/ 3 w 31"/>
                <a:gd name="T3" fmla="*/ 1 h 6"/>
                <a:gd name="T4" fmla="*/ 3 w 31"/>
                <a:gd name="T5" fmla="*/ 5 h 6"/>
                <a:gd name="T6" fmla="*/ 28 w 31"/>
                <a:gd name="T7" fmla="*/ 6 h 6"/>
                <a:gd name="T8" fmla="*/ 28 w 31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">
                  <a:moveTo>
                    <a:pt x="28" y="2"/>
                  </a:moveTo>
                  <a:cubicBezTo>
                    <a:pt x="19" y="2"/>
                    <a:pt x="11" y="2"/>
                    <a:pt x="3" y="1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11" y="6"/>
                    <a:pt x="19" y="6"/>
                    <a:pt x="28" y="6"/>
                  </a:cubicBezTo>
                  <a:cubicBezTo>
                    <a:pt x="31" y="6"/>
                    <a:pt x="31" y="2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37" name="Freeform 87"/>
            <p:cNvSpPr/>
            <p:nvPr/>
          </p:nvSpPr>
          <p:spPr bwMode="auto">
            <a:xfrm>
              <a:off x="6820" y="4103"/>
              <a:ext cx="106" cy="21"/>
            </a:xfrm>
            <a:custGeom>
              <a:avLst/>
              <a:gdLst>
                <a:gd name="T0" fmla="*/ 27 w 30"/>
                <a:gd name="T1" fmla="*/ 2 h 7"/>
                <a:gd name="T2" fmla="*/ 3 w 30"/>
                <a:gd name="T3" fmla="*/ 1 h 7"/>
                <a:gd name="T4" fmla="*/ 3 w 30"/>
                <a:gd name="T5" fmla="*/ 5 h 7"/>
                <a:gd name="T6" fmla="*/ 26 w 30"/>
                <a:gd name="T7" fmla="*/ 6 h 7"/>
                <a:gd name="T8" fmla="*/ 27 w 30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7">
                  <a:moveTo>
                    <a:pt x="27" y="2"/>
                  </a:move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5"/>
                    <a:pt x="3" y="5"/>
                  </a:cubicBezTo>
                  <a:cubicBezTo>
                    <a:pt x="11" y="5"/>
                    <a:pt x="19" y="4"/>
                    <a:pt x="26" y="6"/>
                  </a:cubicBezTo>
                  <a:cubicBezTo>
                    <a:pt x="29" y="7"/>
                    <a:pt x="30" y="3"/>
                    <a:pt x="27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38" name="Freeform 88"/>
            <p:cNvSpPr/>
            <p:nvPr/>
          </p:nvSpPr>
          <p:spPr bwMode="auto">
            <a:xfrm>
              <a:off x="6961" y="4106"/>
              <a:ext cx="92" cy="18"/>
            </a:xfrm>
            <a:custGeom>
              <a:avLst/>
              <a:gdLst>
                <a:gd name="T0" fmla="*/ 23 w 26"/>
                <a:gd name="T1" fmla="*/ 2 h 6"/>
                <a:gd name="T2" fmla="*/ 4 w 26"/>
                <a:gd name="T3" fmla="*/ 1 h 6"/>
                <a:gd name="T4" fmla="*/ 3 w 26"/>
                <a:gd name="T5" fmla="*/ 5 h 6"/>
                <a:gd name="T6" fmla="*/ 23 w 26"/>
                <a:gd name="T7" fmla="*/ 6 h 6"/>
                <a:gd name="T8" fmla="*/ 23 w 26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23" y="2"/>
                  </a:moveTo>
                  <a:cubicBezTo>
                    <a:pt x="17" y="2"/>
                    <a:pt x="10" y="2"/>
                    <a:pt x="4" y="1"/>
                  </a:cubicBezTo>
                  <a:cubicBezTo>
                    <a:pt x="1" y="0"/>
                    <a:pt x="0" y="5"/>
                    <a:pt x="3" y="5"/>
                  </a:cubicBezTo>
                  <a:cubicBezTo>
                    <a:pt x="10" y="6"/>
                    <a:pt x="17" y="6"/>
                    <a:pt x="23" y="6"/>
                  </a:cubicBezTo>
                  <a:cubicBezTo>
                    <a:pt x="26" y="6"/>
                    <a:pt x="26" y="2"/>
                    <a:pt x="23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39" name="Freeform 89"/>
            <p:cNvSpPr/>
            <p:nvPr/>
          </p:nvSpPr>
          <p:spPr bwMode="auto">
            <a:xfrm>
              <a:off x="7081" y="4106"/>
              <a:ext cx="113" cy="24"/>
            </a:xfrm>
            <a:custGeom>
              <a:avLst/>
              <a:gdLst>
                <a:gd name="T0" fmla="*/ 28 w 32"/>
                <a:gd name="T1" fmla="*/ 1 h 8"/>
                <a:gd name="T2" fmla="*/ 3 w 32"/>
                <a:gd name="T3" fmla="*/ 2 h 8"/>
                <a:gd name="T4" fmla="*/ 3 w 32"/>
                <a:gd name="T5" fmla="*/ 6 h 8"/>
                <a:gd name="T6" fmla="*/ 29 w 32"/>
                <a:gd name="T7" fmla="*/ 5 h 8"/>
                <a:gd name="T8" fmla="*/ 28 w 32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8">
                  <a:moveTo>
                    <a:pt x="28" y="1"/>
                  </a:moveTo>
                  <a:cubicBezTo>
                    <a:pt x="20" y="3"/>
                    <a:pt x="11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2" y="6"/>
                    <a:pt x="21" y="8"/>
                    <a:pt x="29" y="5"/>
                  </a:cubicBezTo>
                  <a:cubicBezTo>
                    <a:pt x="32" y="4"/>
                    <a:pt x="31" y="0"/>
                    <a:pt x="28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40" name="Freeform 90"/>
            <p:cNvSpPr/>
            <p:nvPr/>
          </p:nvSpPr>
          <p:spPr bwMode="auto">
            <a:xfrm>
              <a:off x="7219" y="4103"/>
              <a:ext cx="95" cy="18"/>
            </a:xfrm>
            <a:custGeom>
              <a:avLst/>
              <a:gdLst>
                <a:gd name="T0" fmla="*/ 23 w 27"/>
                <a:gd name="T1" fmla="*/ 1 h 6"/>
                <a:gd name="T2" fmla="*/ 3 w 27"/>
                <a:gd name="T3" fmla="*/ 2 h 6"/>
                <a:gd name="T4" fmla="*/ 3 w 27"/>
                <a:gd name="T5" fmla="*/ 6 h 6"/>
                <a:gd name="T6" fmla="*/ 24 w 27"/>
                <a:gd name="T7" fmla="*/ 5 h 6"/>
                <a:gd name="T8" fmla="*/ 23 w 27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23" y="1"/>
                  </a:moveTo>
                  <a:cubicBezTo>
                    <a:pt x="16" y="2"/>
                    <a:pt x="10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0" y="6"/>
                    <a:pt x="17" y="6"/>
                    <a:pt x="24" y="5"/>
                  </a:cubicBezTo>
                  <a:cubicBezTo>
                    <a:pt x="27" y="5"/>
                    <a:pt x="25" y="0"/>
                    <a:pt x="23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41" name="Freeform 91"/>
            <p:cNvSpPr/>
            <p:nvPr/>
          </p:nvSpPr>
          <p:spPr bwMode="auto">
            <a:xfrm>
              <a:off x="7321" y="4109"/>
              <a:ext cx="106" cy="15"/>
            </a:xfrm>
            <a:custGeom>
              <a:avLst/>
              <a:gdLst>
                <a:gd name="T0" fmla="*/ 27 w 30"/>
                <a:gd name="T1" fmla="*/ 0 h 5"/>
                <a:gd name="T2" fmla="*/ 3 w 30"/>
                <a:gd name="T3" fmla="*/ 1 h 5"/>
                <a:gd name="T4" fmla="*/ 3 w 30"/>
                <a:gd name="T5" fmla="*/ 5 h 5"/>
                <a:gd name="T6" fmla="*/ 27 w 30"/>
                <a:gd name="T7" fmla="*/ 4 h 5"/>
                <a:gd name="T8" fmla="*/ 27 w 30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5">
                  <a:moveTo>
                    <a:pt x="27" y="0"/>
                  </a:move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5"/>
                    <a:pt x="3" y="5"/>
                  </a:cubicBezTo>
                  <a:cubicBezTo>
                    <a:pt x="11" y="5"/>
                    <a:pt x="19" y="4"/>
                    <a:pt x="27" y="4"/>
                  </a:cubicBezTo>
                  <a:cubicBezTo>
                    <a:pt x="30" y="4"/>
                    <a:pt x="30" y="0"/>
                    <a:pt x="27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42" name="Freeform 92"/>
            <p:cNvSpPr/>
            <p:nvPr/>
          </p:nvSpPr>
          <p:spPr bwMode="auto">
            <a:xfrm>
              <a:off x="7448" y="4077"/>
              <a:ext cx="25" cy="59"/>
            </a:xfrm>
            <a:custGeom>
              <a:avLst/>
              <a:gdLst>
                <a:gd name="T0" fmla="*/ 1 w 7"/>
                <a:gd name="T1" fmla="*/ 7 h 20"/>
                <a:gd name="T2" fmla="*/ 1 w 7"/>
                <a:gd name="T3" fmla="*/ 7 h 20"/>
                <a:gd name="T4" fmla="*/ 2 w 7"/>
                <a:gd name="T5" fmla="*/ 17 h 20"/>
                <a:gd name="T6" fmla="*/ 7 w 7"/>
                <a:gd name="T7" fmla="*/ 17 h 20"/>
                <a:gd name="T8" fmla="*/ 6 w 7"/>
                <a:gd name="T9" fmla="*/ 3 h 20"/>
                <a:gd name="T10" fmla="*/ 2 w 7"/>
                <a:gd name="T11" fmla="*/ 1 h 20"/>
                <a:gd name="T12" fmla="*/ 0 w 7"/>
                <a:gd name="T13" fmla="*/ 3 h 20"/>
                <a:gd name="T14" fmla="*/ 1 w 7"/>
                <a:gd name="T15" fmla="*/ 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" h="20">
                  <a:moveTo>
                    <a:pt x="1" y="7"/>
                  </a:moveTo>
                  <a:cubicBezTo>
                    <a:pt x="1" y="7"/>
                    <a:pt x="1" y="7"/>
                    <a:pt x="1" y="7"/>
                  </a:cubicBezTo>
                  <a:cubicBezTo>
                    <a:pt x="2" y="10"/>
                    <a:pt x="2" y="14"/>
                    <a:pt x="2" y="17"/>
                  </a:cubicBezTo>
                  <a:cubicBezTo>
                    <a:pt x="2" y="20"/>
                    <a:pt x="7" y="20"/>
                    <a:pt x="7" y="17"/>
                  </a:cubicBezTo>
                  <a:cubicBezTo>
                    <a:pt x="7" y="13"/>
                    <a:pt x="6" y="8"/>
                    <a:pt x="6" y="3"/>
                  </a:cubicBezTo>
                  <a:cubicBezTo>
                    <a:pt x="6" y="1"/>
                    <a:pt x="4" y="0"/>
                    <a:pt x="2" y="1"/>
                  </a:cubicBezTo>
                  <a:cubicBezTo>
                    <a:pt x="1" y="2"/>
                    <a:pt x="1" y="2"/>
                    <a:pt x="0" y="3"/>
                  </a:cubicBezTo>
                  <a:cubicBezTo>
                    <a:pt x="0" y="4"/>
                    <a:pt x="1" y="5"/>
                    <a:pt x="1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43" name="Freeform 93"/>
            <p:cNvSpPr/>
            <p:nvPr/>
          </p:nvSpPr>
          <p:spPr bwMode="auto">
            <a:xfrm>
              <a:off x="7444" y="3994"/>
              <a:ext cx="22" cy="65"/>
            </a:xfrm>
            <a:custGeom>
              <a:avLst/>
              <a:gdLst>
                <a:gd name="T0" fmla="*/ 1 w 6"/>
                <a:gd name="T1" fmla="*/ 19 h 22"/>
                <a:gd name="T2" fmla="*/ 6 w 6"/>
                <a:gd name="T3" fmla="*/ 19 h 22"/>
                <a:gd name="T4" fmla="*/ 5 w 6"/>
                <a:gd name="T5" fmla="*/ 3 h 22"/>
                <a:gd name="T6" fmla="*/ 0 w 6"/>
                <a:gd name="T7" fmla="*/ 3 h 22"/>
                <a:gd name="T8" fmla="*/ 1 w 6"/>
                <a:gd name="T9" fmla="*/ 1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2">
                  <a:moveTo>
                    <a:pt x="1" y="19"/>
                  </a:moveTo>
                  <a:cubicBezTo>
                    <a:pt x="1" y="22"/>
                    <a:pt x="6" y="22"/>
                    <a:pt x="6" y="19"/>
                  </a:cubicBezTo>
                  <a:cubicBezTo>
                    <a:pt x="6" y="14"/>
                    <a:pt x="5" y="9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1" y="9"/>
                    <a:pt x="1" y="14"/>
                    <a:pt x="1" y="1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44" name="Freeform 94"/>
            <p:cNvSpPr/>
            <p:nvPr/>
          </p:nvSpPr>
          <p:spPr bwMode="auto">
            <a:xfrm>
              <a:off x="7444" y="3910"/>
              <a:ext cx="18" cy="63"/>
            </a:xfrm>
            <a:custGeom>
              <a:avLst/>
              <a:gdLst>
                <a:gd name="T0" fmla="*/ 0 w 5"/>
                <a:gd name="T1" fmla="*/ 5 h 21"/>
                <a:gd name="T2" fmla="*/ 1 w 5"/>
                <a:gd name="T3" fmla="*/ 6 h 21"/>
                <a:gd name="T4" fmla="*/ 0 w 5"/>
                <a:gd name="T5" fmla="*/ 11 h 21"/>
                <a:gd name="T6" fmla="*/ 0 w 5"/>
                <a:gd name="T7" fmla="*/ 15 h 21"/>
                <a:gd name="T8" fmla="*/ 0 w 5"/>
                <a:gd name="T9" fmla="*/ 17 h 21"/>
                <a:gd name="T10" fmla="*/ 0 w 5"/>
                <a:gd name="T11" fmla="*/ 17 h 21"/>
                <a:gd name="T12" fmla="*/ 0 w 5"/>
                <a:gd name="T13" fmla="*/ 18 h 21"/>
                <a:gd name="T14" fmla="*/ 0 w 5"/>
                <a:gd name="T15" fmla="*/ 19 h 21"/>
                <a:gd name="T16" fmla="*/ 5 w 5"/>
                <a:gd name="T17" fmla="*/ 18 h 21"/>
                <a:gd name="T18" fmla="*/ 5 w 5"/>
                <a:gd name="T19" fmla="*/ 7 h 21"/>
                <a:gd name="T20" fmla="*/ 5 w 5"/>
                <a:gd name="T21" fmla="*/ 2 h 21"/>
                <a:gd name="T22" fmla="*/ 0 w 5"/>
                <a:gd name="T23" fmla="*/ 3 h 21"/>
                <a:gd name="T24" fmla="*/ 0 w 5"/>
                <a:gd name="T25" fmla="*/ 5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21">
                  <a:moveTo>
                    <a:pt x="0" y="5"/>
                  </a:moveTo>
                  <a:cubicBezTo>
                    <a:pt x="0" y="5"/>
                    <a:pt x="1" y="6"/>
                    <a:pt x="1" y="6"/>
                  </a:cubicBezTo>
                  <a:cubicBezTo>
                    <a:pt x="1" y="8"/>
                    <a:pt x="0" y="9"/>
                    <a:pt x="0" y="11"/>
                  </a:cubicBezTo>
                  <a:cubicBezTo>
                    <a:pt x="0" y="12"/>
                    <a:pt x="0" y="14"/>
                    <a:pt x="0" y="15"/>
                  </a:cubicBezTo>
                  <a:cubicBezTo>
                    <a:pt x="0" y="16"/>
                    <a:pt x="0" y="16"/>
                    <a:pt x="0" y="17"/>
                  </a:cubicBezTo>
                  <a:cubicBezTo>
                    <a:pt x="0" y="17"/>
                    <a:pt x="0" y="18"/>
                    <a:pt x="0" y="17"/>
                  </a:cubicBezTo>
                  <a:cubicBezTo>
                    <a:pt x="0" y="17"/>
                    <a:pt x="0" y="17"/>
                    <a:pt x="0" y="18"/>
                  </a:cubicBezTo>
                  <a:cubicBezTo>
                    <a:pt x="0" y="18"/>
                    <a:pt x="0" y="18"/>
                    <a:pt x="0" y="19"/>
                  </a:cubicBezTo>
                  <a:cubicBezTo>
                    <a:pt x="1" y="21"/>
                    <a:pt x="4" y="20"/>
                    <a:pt x="5" y="18"/>
                  </a:cubicBezTo>
                  <a:cubicBezTo>
                    <a:pt x="5" y="15"/>
                    <a:pt x="5" y="11"/>
                    <a:pt x="5" y="7"/>
                  </a:cubicBezTo>
                  <a:cubicBezTo>
                    <a:pt x="5" y="6"/>
                    <a:pt x="5" y="3"/>
                    <a:pt x="5" y="2"/>
                  </a:cubicBezTo>
                  <a:cubicBezTo>
                    <a:pt x="3" y="0"/>
                    <a:pt x="1" y="1"/>
                    <a:pt x="0" y="3"/>
                  </a:cubicBezTo>
                  <a:cubicBezTo>
                    <a:pt x="0" y="4"/>
                    <a:pt x="0" y="5"/>
                    <a:pt x="0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45" name="Freeform 95"/>
            <p:cNvSpPr/>
            <p:nvPr/>
          </p:nvSpPr>
          <p:spPr bwMode="auto">
            <a:xfrm>
              <a:off x="7444" y="3827"/>
              <a:ext cx="18" cy="69"/>
            </a:xfrm>
            <a:custGeom>
              <a:avLst/>
              <a:gdLst>
                <a:gd name="T0" fmla="*/ 5 w 5"/>
                <a:gd name="T1" fmla="*/ 20 h 23"/>
                <a:gd name="T2" fmla="*/ 5 w 5"/>
                <a:gd name="T3" fmla="*/ 3 h 23"/>
                <a:gd name="T4" fmla="*/ 0 w 5"/>
                <a:gd name="T5" fmla="*/ 3 h 23"/>
                <a:gd name="T6" fmla="*/ 0 w 5"/>
                <a:gd name="T7" fmla="*/ 20 h 23"/>
                <a:gd name="T8" fmla="*/ 5 w 5"/>
                <a:gd name="T9" fmla="*/ 2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23">
                  <a:moveTo>
                    <a:pt x="5" y="20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3"/>
                    <a:pt x="5" y="23"/>
                    <a:pt x="5" y="2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46" name="Freeform 96"/>
            <p:cNvSpPr/>
            <p:nvPr/>
          </p:nvSpPr>
          <p:spPr bwMode="auto">
            <a:xfrm>
              <a:off x="7448" y="3747"/>
              <a:ext cx="18" cy="57"/>
            </a:xfrm>
            <a:custGeom>
              <a:avLst/>
              <a:gdLst>
                <a:gd name="T0" fmla="*/ 5 w 5"/>
                <a:gd name="T1" fmla="*/ 16 h 19"/>
                <a:gd name="T2" fmla="*/ 5 w 5"/>
                <a:gd name="T3" fmla="*/ 3 h 19"/>
                <a:gd name="T4" fmla="*/ 0 w 5"/>
                <a:gd name="T5" fmla="*/ 3 h 19"/>
                <a:gd name="T6" fmla="*/ 0 w 5"/>
                <a:gd name="T7" fmla="*/ 16 h 19"/>
                <a:gd name="T8" fmla="*/ 5 w 5"/>
                <a:gd name="T9" fmla="*/ 16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9">
                  <a:moveTo>
                    <a:pt x="5" y="16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9"/>
                    <a:pt x="5" y="19"/>
                    <a:pt x="5" y="1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47" name="Freeform 97"/>
            <p:cNvSpPr/>
            <p:nvPr/>
          </p:nvSpPr>
          <p:spPr bwMode="auto">
            <a:xfrm>
              <a:off x="7448" y="3658"/>
              <a:ext cx="18" cy="63"/>
            </a:xfrm>
            <a:custGeom>
              <a:avLst/>
              <a:gdLst>
                <a:gd name="T0" fmla="*/ 5 w 5"/>
                <a:gd name="T1" fmla="*/ 18 h 21"/>
                <a:gd name="T2" fmla="*/ 5 w 5"/>
                <a:gd name="T3" fmla="*/ 2 h 21"/>
                <a:gd name="T4" fmla="*/ 0 w 5"/>
                <a:gd name="T5" fmla="*/ 2 h 21"/>
                <a:gd name="T6" fmla="*/ 0 w 5"/>
                <a:gd name="T7" fmla="*/ 18 h 21"/>
                <a:gd name="T8" fmla="*/ 5 w 5"/>
                <a:gd name="T9" fmla="*/ 18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21">
                  <a:moveTo>
                    <a:pt x="5" y="18"/>
                  </a:moveTo>
                  <a:cubicBezTo>
                    <a:pt x="5" y="2"/>
                    <a:pt x="5" y="2"/>
                    <a:pt x="5" y="2"/>
                  </a:cubicBezTo>
                  <a:cubicBezTo>
                    <a:pt x="5" y="0"/>
                    <a:pt x="0" y="0"/>
                    <a:pt x="0" y="2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21"/>
                    <a:pt x="5" y="21"/>
                    <a:pt x="5" y="1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48" name="Freeform 98"/>
            <p:cNvSpPr/>
            <p:nvPr/>
          </p:nvSpPr>
          <p:spPr bwMode="auto">
            <a:xfrm>
              <a:off x="7444" y="3557"/>
              <a:ext cx="25" cy="80"/>
            </a:xfrm>
            <a:custGeom>
              <a:avLst/>
              <a:gdLst>
                <a:gd name="T0" fmla="*/ 2 w 7"/>
                <a:gd name="T1" fmla="*/ 24 h 27"/>
                <a:gd name="T2" fmla="*/ 7 w 7"/>
                <a:gd name="T3" fmla="*/ 23 h 27"/>
                <a:gd name="T4" fmla="*/ 5 w 7"/>
                <a:gd name="T5" fmla="*/ 3 h 27"/>
                <a:gd name="T6" fmla="*/ 0 w 7"/>
                <a:gd name="T7" fmla="*/ 4 h 27"/>
                <a:gd name="T8" fmla="*/ 2 w 7"/>
                <a:gd name="T9" fmla="*/ 2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7">
                  <a:moveTo>
                    <a:pt x="2" y="24"/>
                  </a:moveTo>
                  <a:cubicBezTo>
                    <a:pt x="3" y="27"/>
                    <a:pt x="7" y="26"/>
                    <a:pt x="7" y="23"/>
                  </a:cubicBezTo>
                  <a:cubicBezTo>
                    <a:pt x="6" y="17"/>
                    <a:pt x="6" y="10"/>
                    <a:pt x="5" y="3"/>
                  </a:cubicBezTo>
                  <a:cubicBezTo>
                    <a:pt x="4" y="0"/>
                    <a:pt x="0" y="1"/>
                    <a:pt x="0" y="4"/>
                  </a:cubicBezTo>
                  <a:cubicBezTo>
                    <a:pt x="1" y="11"/>
                    <a:pt x="1" y="18"/>
                    <a:pt x="2" y="2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49" name="Freeform 99"/>
            <p:cNvSpPr/>
            <p:nvPr/>
          </p:nvSpPr>
          <p:spPr bwMode="auto">
            <a:xfrm>
              <a:off x="7444" y="3462"/>
              <a:ext cx="25" cy="75"/>
            </a:xfrm>
            <a:custGeom>
              <a:avLst/>
              <a:gdLst>
                <a:gd name="T0" fmla="*/ 5 w 7"/>
                <a:gd name="T1" fmla="*/ 22 h 25"/>
                <a:gd name="T2" fmla="*/ 7 w 7"/>
                <a:gd name="T3" fmla="*/ 4 h 25"/>
                <a:gd name="T4" fmla="*/ 2 w 7"/>
                <a:gd name="T5" fmla="*/ 2 h 25"/>
                <a:gd name="T6" fmla="*/ 0 w 7"/>
                <a:gd name="T7" fmla="*/ 20 h 25"/>
                <a:gd name="T8" fmla="*/ 5 w 7"/>
                <a:gd name="T9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5">
                  <a:moveTo>
                    <a:pt x="5" y="22"/>
                  </a:moveTo>
                  <a:cubicBezTo>
                    <a:pt x="6" y="16"/>
                    <a:pt x="5" y="10"/>
                    <a:pt x="7" y="4"/>
                  </a:cubicBezTo>
                  <a:cubicBezTo>
                    <a:pt x="7" y="1"/>
                    <a:pt x="3" y="0"/>
                    <a:pt x="2" y="2"/>
                  </a:cubicBezTo>
                  <a:cubicBezTo>
                    <a:pt x="1" y="8"/>
                    <a:pt x="1" y="14"/>
                    <a:pt x="0" y="20"/>
                  </a:cubicBezTo>
                  <a:cubicBezTo>
                    <a:pt x="0" y="23"/>
                    <a:pt x="4" y="25"/>
                    <a:pt x="5" y="2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50" name="Freeform 100"/>
            <p:cNvSpPr/>
            <p:nvPr/>
          </p:nvSpPr>
          <p:spPr bwMode="auto">
            <a:xfrm>
              <a:off x="7448" y="3364"/>
              <a:ext cx="21" cy="75"/>
            </a:xfrm>
            <a:custGeom>
              <a:avLst/>
              <a:gdLst>
                <a:gd name="T0" fmla="*/ 5 w 6"/>
                <a:gd name="T1" fmla="*/ 22 h 25"/>
                <a:gd name="T2" fmla="*/ 6 w 6"/>
                <a:gd name="T3" fmla="*/ 3 h 25"/>
                <a:gd name="T4" fmla="*/ 1 w 6"/>
                <a:gd name="T5" fmla="*/ 3 h 25"/>
                <a:gd name="T6" fmla="*/ 0 w 6"/>
                <a:gd name="T7" fmla="*/ 22 h 25"/>
                <a:gd name="T8" fmla="*/ 5 w 6"/>
                <a:gd name="T9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5">
                  <a:moveTo>
                    <a:pt x="5" y="22"/>
                  </a:moveTo>
                  <a:cubicBezTo>
                    <a:pt x="5" y="16"/>
                    <a:pt x="6" y="10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10"/>
                    <a:pt x="0" y="16"/>
                    <a:pt x="0" y="22"/>
                  </a:cubicBezTo>
                  <a:cubicBezTo>
                    <a:pt x="0" y="25"/>
                    <a:pt x="5" y="25"/>
                    <a:pt x="5" y="2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51" name="Freeform 101"/>
            <p:cNvSpPr/>
            <p:nvPr/>
          </p:nvSpPr>
          <p:spPr bwMode="auto">
            <a:xfrm>
              <a:off x="7444" y="3272"/>
              <a:ext cx="25" cy="75"/>
            </a:xfrm>
            <a:custGeom>
              <a:avLst/>
              <a:gdLst>
                <a:gd name="T0" fmla="*/ 5 w 7"/>
                <a:gd name="T1" fmla="*/ 22 h 25"/>
                <a:gd name="T2" fmla="*/ 5 w 7"/>
                <a:gd name="T3" fmla="*/ 12 h 25"/>
                <a:gd name="T4" fmla="*/ 5 w 7"/>
                <a:gd name="T5" fmla="*/ 7 h 25"/>
                <a:gd name="T6" fmla="*/ 5 w 7"/>
                <a:gd name="T7" fmla="*/ 5 h 25"/>
                <a:gd name="T8" fmla="*/ 5 w 7"/>
                <a:gd name="T9" fmla="*/ 4 h 25"/>
                <a:gd name="T10" fmla="*/ 2 w 7"/>
                <a:gd name="T11" fmla="*/ 1 h 25"/>
                <a:gd name="T12" fmla="*/ 0 w 7"/>
                <a:gd name="T13" fmla="*/ 8 h 25"/>
                <a:gd name="T14" fmla="*/ 0 w 7"/>
                <a:gd name="T15" fmla="*/ 22 h 25"/>
                <a:gd name="T16" fmla="*/ 5 w 7"/>
                <a:gd name="T17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25">
                  <a:moveTo>
                    <a:pt x="5" y="22"/>
                  </a:moveTo>
                  <a:cubicBezTo>
                    <a:pt x="5" y="18"/>
                    <a:pt x="5" y="15"/>
                    <a:pt x="5" y="12"/>
                  </a:cubicBezTo>
                  <a:cubicBezTo>
                    <a:pt x="5" y="10"/>
                    <a:pt x="5" y="8"/>
                    <a:pt x="5" y="7"/>
                  </a:cubicBezTo>
                  <a:cubicBezTo>
                    <a:pt x="5" y="6"/>
                    <a:pt x="5" y="5"/>
                    <a:pt x="5" y="5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7" y="3"/>
                    <a:pt x="5" y="0"/>
                    <a:pt x="2" y="1"/>
                  </a:cubicBezTo>
                  <a:cubicBezTo>
                    <a:pt x="0" y="2"/>
                    <a:pt x="0" y="6"/>
                    <a:pt x="0" y="8"/>
                  </a:cubicBezTo>
                  <a:cubicBezTo>
                    <a:pt x="0" y="13"/>
                    <a:pt x="0" y="17"/>
                    <a:pt x="0" y="22"/>
                  </a:cubicBezTo>
                  <a:cubicBezTo>
                    <a:pt x="0" y="25"/>
                    <a:pt x="5" y="25"/>
                    <a:pt x="5" y="2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52" name="Freeform 102"/>
            <p:cNvSpPr/>
            <p:nvPr/>
          </p:nvSpPr>
          <p:spPr bwMode="auto">
            <a:xfrm>
              <a:off x="7451" y="3172"/>
              <a:ext cx="25" cy="77"/>
            </a:xfrm>
            <a:custGeom>
              <a:avLst/>
              <a:gdLst>
                <a:gd name="T0" fmla="*/ 0 w 7"/>
                <a:gd name="T1" fmla="*/ 7 h 26"/>
                <a:gd name="T2" fmla="*/ 1 w 7"/>
                <a:gd name="T3" fmla="*/ 16 h 26"/>
                <a:gd name="T4" fmla="*/ 1 w 7"/>
                <a:gd name="T5" fmla="*/ 19 h 26"/>
                <a:gd name="T6" fmla="*/ 2 w 7"/>
                <a:gd name="T7" fmla="*/ 21 h 26"/>
                <a:gd name="T8" fmla="*/ 5 w 7"/>
                <a:gd name="T9" fmla="*/ 23 h 26"/>
                <a:gd name="T10" fmla="*/ 5 w 7"/>
                <a:gd name="T11" fmla="*/ 14 h 26"/>
                <a:gd name="T12" fmla="*/ 5 w 7"/>
                <a:gd name="T13" fmla="*/ 8 h 26"/>
                <a:gd name="T14" fmla="*/ 5 w 7"/>
                <a:gd name="T15" fmla="*/ 6 h 26"/>
                <a:gd name="T16" fmla="*/ 5 w 7"/>
                <a:gd name="T17" fmla="*/ 3 h 26"/>
                <a:gd name="T18" fmla="*/ 1 w 7"/>
                <a:gd name="T19" fmla="*/ 2 h 26"/>
                <a:gd name="T20" fmla="*/ 0 w 7"/>
                <a:gd name="T21" fmla="*/ 7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" h="26">
                  <a:moveTo>
                    <a:pt x="0" y="7"/>
                  </a:moveTo>
                  <a:cubicBezTo>
                    <a:pt x="0" y="10"/>
                    <a:pt x="1" y="13"/>
                    <a:pt x="1" y="16"/>
                  </a:cubicBezTo>
                  <a:cubicBezTo>
                    <a:pt x="1" y="17"/>
                    <a:pt x="1" y="18"/>
                    <a:pt x="1" y="19"/>
                  </a:cubicBezTo>
                  <a:cubicBezTo>
                    <a:pt x="1" y="20"/>
                    <a:pt x="1" y="22"/>
                    <a:pt x="2" y="21"/>
                  </a:cubicBezTo>
                  <a:cubicBezTo>
                    <a:pt x="0" y="23"/>
                    <a:pt x="4" y="26"/>
                    <a:pt x="5" y="23"/>
                  </a:cubicBezTo>
                  <a:cubicBezTo>
                    <a:pt x="7" y="21"/>
                    <a:pt x="6" y="16"/>
                    <a:pt x="5" y="14"/>
                  </a:cubicBezTo>
                  <a:cubicBezTo>
                    <a:pt x="5" y="12"/>
                    <a:pt x="5" y="10"/>
                    <a:pt x="5" y="8"/>
                  </a:cubicBezTo>
                  <a:cubicBezTo>
                    <a:pt x="5" y="7"/>
                    <a:pt x="5" y="7"/>
                    <a:pt x="5" y="6"/>
                  </a:cubicBezTo>
                  <a:cubicBezTo>
                    <a:pt x="6" y="5"/>
                    <a:pt x="6" y="4"/>
                    <a:pt x="5" y="3"/>
                  </a:cubicBezTo>
                  <a:cubicBezTo>
                    <a:pt x="4" y="1"/>
                    <a:pt x="3" y="0"/>
                    <a:pt x="1" y="2"/>
                  </a:cubicBezTo>
                  <a:cubicBezTo>
                    <a:pt x="0" y="3"/>
                    <a:pt x="0" y="6"/>
                    <a:pt x="0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53" name="Freeform 103"/>
            <p:cNvSpPr/>
            <p:nvPr/>
          </p:nvSpPr>
          <p:spPr bwMode="auto">
            <a:xfrm>
              <a:off x="7444" y="3035"/>
              <a:ext cx="25" cy="101"/>
            </a:xfrm>
            <a:custGeom>
              <a:avLst/>
              <a:gdLst>
                <a:gd name="T0" fmla="*/ 0 w 7"/>
                <a:gd name="T1" fmla="*/ 4 h 34"/>
                <a:gd name="T2" fmla="*/ 1 w 7"/>
                <a:gd name="T3" fmla="*/ 31 h 34"/>
                <a:gd name="T4" fmla="*/ 6 w 7"/>
                <a:gd name="T5" fmla="*/ 31 h 34"/>
                <a:gd name="T6" fmla="*/ 6 w 7"/>
                <a:gd name="T7" fmla="*/ 10 h 34"/>
                <a:gd name="T8" fmla="*/ 6 w 7"/>
                <a:gd name="T9" fmla="*/ 7 h 34"/>
                <a:gd name="T10" fmla="*/ 4 w 7"/>
                <a:gd name="T11" fmla="*/ 2 h 34"/>
                <a:gd name="T12" fmla="*/ 0 w 7"/>
                <a:gd name="T13" fmla="*/ 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4">
                  <a:moveTo>
                    <a:pt x="0" y="4"/>
                  </a:moveTo>
                  <a:cubicBezTo>
                    <a:pt x="2" y="13"/>
                    <a:pt x="1" y="22"/>
                    <a:pt x="1" y="31"/>
                  </a:cubicBezTo>
                  <a:cubicBezTo>
                    <a:pt x="1" y="34"/>
                    <a:pt x="6" y="34"/>
                    <a:pt x="6" y="31"/>
                  </a:cubicBezTo>
                  <a:cubicBezTo>
                    <a:pt x="6" y="24"/>
                    <a:pt x="6" y="17"/>
                    <a:pt x="6" y="10"/>
                  </a:cubicBezTo>
                  <a:cubicBezTo>
                    <a:pt x="6" y="9"/>
                    <a:pt x="7" y="8"/>
                    <a:pt x="6" y="7"/>
                  </a:cubicBezTo>
                  <a:cubicBezTo>
                    <a:pt x="6" y="5"/>
                    <a:pt x="5" y="4"/>
                    <a:pt x="4" y="2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54" name="Freeform 104"/>
            <p:cNvSpPr/>
            <p:nvPr/>
          </p:nvSpPr>
          <p:spPr bwMode="auto">
            <a:xfrm>
              <a:off x="7448" y="2943"/>
              <a:ext cx="21" cy="62"/>
            </a:xfrm>
            <a:custGeom>
              <a:avLst/>
              <a:gdLst>
                <a:gd name="T0" fmla="*/ 5 w 6"/>
                <a:gd name="T1" fmla="*/ 18 h 21"/>
                <a:gd name="T2" fmla="*/ 6 w 6"/>
                <a:gd name="T3" fmla="*/ 3 h 21"/>
                <a:gd name="T4" fmla="*/ 1 w 6"/>
                <a:gd name="T5" fmla="*/ 3 h 21"/>
                <a:gd name="T6" fmla="*/ 0 w 6"/>
                <a:gd name="T7" fmla="*/ 18 h 21"/>
                <a:gd name="T8" fmla="*/ 5 w 6"/>
                <a:gd name="T9" fmla="*/ 18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1">
                  <a:moveTo>
                    <a:pt x="5" y="18"/>
                  </a:moveTo>
                  <a:cubicBezTo>
                    <a:pt x="5" y="13"/>
                    <a:pt x="6" y="8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8"/>
                    <a:pt x="1" y="13"/>
                    <a:pt x="0" y="18"/>
                  </a:cubicBezTo>
                  <a:cubicBezTo>
                    <a:pt x="0" y="21"/>
                    <a:pt x="4" y="21"/>
                    <a:pt x="5" y="1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55" name="Freeform 105"/>
            <p:cNvSpPr/>
            <p:nvPr/>
          </p:nvSpPr>
          <p:spPr bwMode="auto">
            <a:xfrm>
              <a:off x="7448" y="2827"/>
              <a:ext cx="25" cy="83"/>
            </a:xfrm>
            <a:custGeom>
              <a:avLst/>
              <a:gdLst>
                <a:gd name="T0" fmla="*/ 2 w 7"/>
                <a:gd name="T1" fmla="*/ 25 h 28"/>
                <a:gd name="T2" fmla="*/ 7 w 7"/>
                <a:gd name="T3" fmla="*/ 25 h 28"/>
                <a:gd name="T4" fmla="*/ 5 w 7"/>
                <a:gd name="T5" fmla="*/ 3 h 28"/>
                <a:gd name="T6" fmla="*/ 0 w 7"/>
                <a:gd name="T7" fmla="*/ 3 h 28"/>
                <a:gd name="T8" fmla="*/ 2 w 7"/>
                <a:gd name="T9" fmla="*/ 2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8">
                  <a:moveTo>
                    <a:pt x="2" y="25"/>
                  </a:moveTo>
                  <a:cubicBezTo>
                    <a:pt x="3" y="28"/>
                    <a:pt x="7" y="28"/>
                    <a:pt x="7" y="25"/>
                  </a:cubicBezTo>
                  <a:cubicBezTo>
                    <a:pt x="6" y="18"/>
                    <a:pt x="6" y="10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1" y="10"/>
                    <a:pt x="1" y="18"/>
                    <a:pt x="2" y="2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56" name="Freeform 106"/>
            <p:cNvSpPr/>
            <p:nvPr/>
          </p:nvSpPr>
          <p:spPr bwMode="auto">
            <a:xfrm>
              <a:off x="7441" y="2703"/>
              <a:ext cx="21" cy="92"/>
            </a:xfrm>
            <a:custGeom>
              <a:avLst/>
              <a:gdLst>
                <a:gd name="T0" fmla="*/ 1 w 6"/>
                <a:gd name="T1" fmla="*/ 28 h 31"/>
                <a:gd name="T2" fmla="*/ 6 w 6"/>
                <a:gd name="T3" fmla="*/ 28 h 31"/>
                <a:gd name="T4" fmla="*/ 5 w 6"/>
                <a:gd name="T5" fmla="*/ 3 h 31"/>
                <a:gd name="T6" fmla="*/ 0 w 6"/>
                <a:gd name="T7" fmla="*/ 3 h 31"/>
                <a:gd name="T8" fmla="*/ 1 w 6"/>
                <a:gd name="T9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1">
                  <a:moveTo>
                    <a:pt x="1" y="28"/>
                  </a:moveTo>
                  <a:cubicBezTo>
                    <a:pt x="1" y="31"/>
                    <a:pt x="6" y="31"/>
                    <a:pt x="6" y="28"/>
                  </a:cubicBezTo>
                  <a:cubicBezTo>
                    <a:pt x="6" y="20"/>
                    <a:pt x="6" y="11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1" y="11"/>
                    <a:pt x="1" y="20"/>
                    <a:pt x="1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57" name="Freeform 107"/>
            <p:cNvSpPr/>
            <p:nvPr/>
          </p:nvSpPr>
          <p:spPr bwMode="auto">
            <a:xfrm>
              <a:off x="7444" y="2581"/>
              <a:ext cx="22" cy="83"/>
            </a:xfrm>
            <a:custGeom>
              <a:avLst/>
              <a:gdLst>
                <a:gd name="T0" fmla="*/ 1 w 6"/>
                <a:gd name="T1" fmla="*/ 4 h 28"/>
                <a:gd name="T2" fmla="*/ 1 w 6"/>
                <a:gd name="T3" fmla="*/ 4 h 28"/>
                <a:gd name="T4" fmla="*/ 0 w 6"/>
                <a:gd name="T5" fmla="*/ 25 h 28"/>
                <a:gd name="T6" fmla="*/ 5 w 6"/>
                <a:gd name="T7" fmla="*/ 25 h 28"/>
                <a:gd name="T8" fmla="*/ 5 w 6"/>
                <a:gd name="T9" fmla="*/ 13 h 28"/>
                <a:gd name="T10" fmla="*/ 5 w 6"/>
                <a:gd name="T11" fmla="*/ 7 h 28"/>
                <a:gd name="T12" fmla="*/ 6 w 6"/>
                <a:gd name="T13" fmla="*/ 4 h 28"/>
                <a:gd name="T14" fmla="*/ 6 w 6"/>
                <a:gd name="T15" fmla="*/ 4 h 28"/>
                <a:gd name="T16" fmla="*/ 6 w 6"/>
                <a:gd name="T17" fmla="*/ 4 h 28"/>
                <a:gd name="T18" fmla="*/ 1 w 6"/>
                <a:gd name="T19" fmla="*/ 3 h 28"/>
                <a:gd name="T20" fmla="*/ 1 w 6"/>
                <a:gd name="T21" fmla="*/ 4 h 28"/>
                <a:gd name="T22" fmla="*/ 1 w 6"/>
                <a:gd name="T23" fmla="*/ 4 h 28"/>
                <a:gd name="T24" fmla="*/ 1 w 6"/>
                <a:gd name="T25" fmla="*/ 4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" h="28"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0" y="11"/>
                    <a:pt x="0" y="18"/>
                    <a:pt x="0" y="25"/>
                  </a:cubicBezTo>
                  <a:cubicBezTo>
                    <a:pt x="0" y="28"/>
                    <a:pt x="5" y="28"/>
                    <a:pt x="5" y="25"/>
                  </a:cubicBezTo>
                  <a:cubicBezTo>
                    <a:pt x="5" y="21"/>
                    <a:pt x="5" y="17"/>
                    <a:pt x="5" y="13"/>
                  </a:cubicBezTo>
                  <a:cubicBezTo>
                    <a:pt x="5" y="11"/>
                    <a:pt x="5" y="9"/>
                    <a:pt x="5" y="7"/>
                  </a:cubicBezTo>
                  <a:cubicBezTo>
                    <a:pt x="5" y="7"/>
                    <a:pt x="6" y="4"/>
                    <a:pt x="6" y="4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5" y="1"/>
                    <a:pt x="2" y="0"/>
                    <a:pt x="1" y="3"/>
                  </a:cubicBezTo>
                  <a:cubicBezTo>
                    <a:pt x="1" y="3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58" name="Freeform 108"/>
            <p:cNvSpPr/>
            <p:nvPr/>
          </p:nvSpPr>
          <p:spPr bwMode="auto">
            <a:xfrm>
              <a:off x="7455" y="2465"/>
              <a:ext cx="21" cy="98"/>
            </a:xfrm>
            <a:custGeom>
              <a:avLst/>
              <a:gdLst>
                <a:gd name="T0" fmla="*/ 5 w 6"/>
                <a:gd name="T1" fmla="*/ 30 h 33"/>
                <a:gd name="T2" fmla="*/ 5 w 6"/>
                <a:gd name="T3" fmla="*/ 10 h 33"/>
                <a:gd name="T4" fmla="*/ 6 w 6"/>
                <a:gd name="T5" fmla="*/ 8 h 33"/>
                <a:gd name="T6" fmla="*/ 5 w 6"/>
                <a:gd name="T7" fmla="*/ 3 h 33"/>
                <a:gd name="T8" fmla="*/ 0 w 6"/>
                <a:gd name="T9" fmla="*/ 3 h 33"/>
                <a:gd name="T10" fmla="*/ 0 w 6"/>
                <a:gd name="T11" fmla="*/ 30 h 33"/>
                <a:gd name="T12" fmla="*/ 5 w 6"/>
                <a:gd name="T13" fmla="*/ 3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33">
                  <a:moveTo>
                    <a:pt x="5" y="30"/>
                  </a:move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6" y="9"/>
                    <a:pt x="6" y="8"/>
                  </a:cubicBezTo>
                  <a:cubicBezTo>
                    <a:pt x="6" y="6"/>
                    <a:pt x="5" y="5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3"/>
                    <a:pt x="5" y="33"/>
                    <a:pt x="5" y="3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59" name="Freeform 109"/>
            <p:cNvSpPr/>
            <p:nvPr/>
          </p:nvSpPr>
          <p:spPr bwMode="auto">
            <a:xfrm>
              <a:off x="7444" y="2347"/>
              <a:ext cx="29" cy="89"/>
            </a:xfrm>
            <a:custGeom>
              <a:avLst/>
              <a:gdLst>
                <a:gd name="T0" fmla="*/ 1 w 8"/>
                <a:gd name="T1" fmla="*/ 4 h 30"/>
                <a:gd name="T2" fmla="*/ 2 w 8"/>
                <a:gd name="T3" fmla="*/ 27 h 30"/>
                <a:gd name="T4" fmla="*/ 7 w 8"/>
                <a:gd name="T5" fmla="*/ 27 h 30"/>
                <a:gd name="T6" fmla="*/ 6 w 8"/>
                <a:gd name="T7" fmla="*/ 3 h 30"/>
                <a:gd name="T8" fmla="*/ 1 w 8"/>
                <a:gd name="T9" fmla="*/ 4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0">
                  <a:moveTo>
                    <a:pt x="1" y="4"/>
                  </a:moveTo>
                  <a:cubicBezTo>
                    <a:pt x="3" y="11"/>
                    <a:pt x="2" y="20"/>
                    <a:pt x="2" y="27"/>
                  </a:cubicBezTo>
                  <a:cubicBezTo>
                    <a:pt x="2" y="30"/>
                    <a:pt x="7" y="30"/>
                    <a:pt x="7" y="27"/>
                  </a:cubicBezTo>
                  <a:cubicBezTo>
                    <a:pt x="7" y="19"/>
                    <a:pt x="8" y="11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60" name="Freeform 110"/>
            <p:cNvSpPr/>
            <p:nvPr/>
          </p:nvSpPr>
          <p:spPr bwMode="auto">
            <a:xfrm>
              <a:off x="7451" y="2231"/>
              <a:ext cx="18" cy="89"/>
            </a:xfrm>
            <a:custGeom>
              <a:avLst/>
              <a:gdLst>
                <a:gd name="T0" fmla="*/ 5 w 5"/>
                <a:gd name="T1" fmla="*/ 27 h 30"/>
                <a:gd name="T2" fmla="*/ 5 w 5"/>
                <a:gd name="T3" fmla="*/ 3 h 30"/>
                <a:gd name="T4" fmla="*/ 0 w 5"/>
                <a:gd name="T5" fmla="*/ 3 h 30"/>
                <a:gd name="T6" fmla="*/ 0 w 5"/>
                <a:gd name="T7" fmla="*/ 27 h 30"/>
                <a:gd name="T8" fmla="*/ 5 w 5"/>
                <a:gd name="T9" fmla="*/ 2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0">
                  <a:moveTo>
                    <a:pt x="5" y="27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30"/>
                    <a:pt x="5" y="30"/>
                    <a:pt x="5" y="2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61" name="Freeform 111"/>
            <p:cNvSpPr/>
            <p:nvPr/>
          </p:nvSpPr>
          <p:spPr bwMode="auto">
            <a:xfrm>
              <a:off x="7441" y="2109"/>
              <a:ext cx="28" cy="92"/>
            </a:xfrm>
            <a:custGeom>
              <a:avLst/>
              <a:gdLst>
                <a:gd name="T0" fmla="*/ 1 w 8"/>
                <a:gd name="T1" fmla="*/ 4 h 31"/>
                <a:gd name="T2" fmla="*/ 2 w 8"/>
                <a:gd name="T3" fmla="*/ 28 h 31"/>
                <a:gd name="T4" fmla="*/ 7 w 8"/>
                <a:gd name="T5" fmla="*/ 28 h 31"/>
                <a:gd name="T6" fmla="*/ 6 w 8"/>
                <a:gd name="T7" fmla="*/ 3 h 31"/>
                <a:gd name="T8" fmla="*/ 1 w 8"/>
                <a:gd name="T9" fmla="*/ 4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1">
                  <a:moveTo>
                    <a:pt x="1" y="4"/>
                  </a:moveTo>
                  <a:cubicBezTo>
                    <a:pt x="3" y="11"/>
                    <a:pt x="2" y="20"/>
                    <a:pt x="2" y="28"/>
                  </a:cubicBezTo>
                  <a:cubicBezTo>
                    <a:pt x="2" y="31"/>
                    <a:pt x="7" y="31"/>
                    <a:pt x="7" y="28"/>
                  </a:cubicBezTo>
                  <a:cubicBezTo>
                    <a:pt x="7" y="20"/>
                    <a:pt x="8" y="11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62" name="Freeform 112"/>
            <p:cNvSpPr/>
            <p:nvPr/>
          </p:nvSpPr>
          <p:spPr bwMode="auto">
            <a:xfrm>
              <a:off x="7444" y="1970"/>
              <a:ext cx="18" cy="112"/>
            </a:xfrm>
            <a:custGeom>
              <a:avLst/>
              <a:gdLst>
                <a:gd name="T0" fmla="*/ 5 w 5"/>
                <a:gd name="T1" fmla="*/ 35 h 38"/>
                <a:gd name="T2" fmla="*/ 5 w 5"/>
                <a:gd name="T3" fmla="*/ 3 h 38"/>
                <a:gd name="T4" fmla="*/ 0 w 5"/>
                <a:gd name="T5" fmla="*/ 3 h 38"/>
                <a:gd name="T6" fmla="*/ 0 w 5"/>
                <a:gd name="T7" fmla="*/ 35 h 38"/>
                <a:gd name="T8" fmla="*/ 5 w 5"/>
                <a:gd name="T9" fmla="*/ 35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8">
                  <a:moveTo>
                    <a:pt x="5" y="35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8"/>
                    <a:pt x="5" y="38"/>
                    <a:pt x="5" y="3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63" name="Freeform 113"/>
            <p:cNvSpPr/>
            <p:nvPr/>
          </p:nvSpPr>
          <p:spPr bwMode="auto">
            <a:xfrm>
              <a:off x="7444" y="1851"/>
              <a:ext cx="32" cy="107"/>
            </a:xfrm>
            <a:custGeom>
              <a:avLst/>
              <a:gdLst>
                <a:gd name="T0" fmla="*/ 1 w 9"/>
                <a:gd name="T1" fmla="*/ 33 h 36"/>
                <a:gd name="T2" fmla="*/ 6 w 9"/>
                <a:gd name="T3" fmla="*/ 33 h 36"/>
                <a:gd name="T4" fmla="*/ 8 w 9"/>
                <a:gd name="T5" fmla="*/ 4 h 36"/>
                <a:gd name="T6" fmla="*/ 3 w 9"/>
                <a:gd name="T7" fmla="*/ 2 h 36"/>
                <a:gd name="T8" fmla="*/ 1 w 9"/>
                <a:gd name="T9" fmla="*/ 3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" h="36">
                  <a:moveTo>
                    <a:pt x="1" y="33"/>
                  </a:moveTo>
                  <a:cubicBezTo>
                    <a:pt x="1" y="36"/>
                    <a:pt x="6" y="36"/>
                    <a:pt x="6" y="33"/>
                  </a:cubicBezTo>
                  <a:cubicBezTo>
                    <a:pt x="6" y="23"/>
                    <a:pt x="5" y="13"/>
                    <a:pt x="8" y="4"/>
                  </a:cubicBezTo>
                  <a:cubicBezTo>
                    <a:pt x="9" y="1"/>
                    <a:pt x="4" y="0"/>
                    <a:pt x="3" y="2"/>
                  </a:cubicBezTo>
                  <a:cubicBezTo>
                    <a:pt x="0" y="12"/>
                    <a:pt x="1" y="23"/>
                    <a:pt x="1" y="3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64" name="Freeform 114"/>
            <p:cNvSpPr/>
            <p:nvPr/>
          </p:nvSpPr>
          <p:spPr bwMode="auto">
            <a:xfrm>
              <a:off x="7441" y="1753"/>
              <a:ext cx="28" cy="80"/>
            </a:xfrm>
            <a:custGeom>
              <a:avLst/>
              <a:gdLst>
                <a:gd name="T0" fmla="*/ 3 w 8"/>
                <a:gd name="T1" fmla="*/ 5 h 27"/>
                <a:gd name="T2" fmla="*/ 3 w 8"/>
                <a:gd name="T3" fmla="*/ 24 h 27"/>
                <a:gd name="T4" fmla="*/ 8 w 8"/>
                <a:gd name="T5" fmla="*/ 24 h 27"/>
                <a:gd name="T6" fmla="*/ 8 w 8"/>
                <a:gd name="T7" fmla="*/ 9 h 27"/>
                <a:gd name="T8" fmla="*/ 4 w 8"/>
                <a:gd name="T9" fmla="*/ 0 h 27"/>
                <a:gd name="T10" fmla="*/ 3 w 8"/>
                <a:gd name="T11" fmla="*/ 5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27">
                  <a:moveTo>
                    <a:pt x="3" y="5"/>
                  </a:moveTo>
                  <a:cubicBezTo>
                    <a:pt x="4" y="5"/>
                    <a:pt x="3" y="22"/>
                    <a:pt x="3" y="24"/>
                  </a:cubicBezTo>
                  <a:cubicBezTo>
                    <a:pt x="3" y="27"/>
                    <a:pt x="8" y="27"/>
                    <a:pt x="8" y="24"/>
                  </a:cubicBezTo>
                  <a:cubicBezTo>
                    <a:pt x="8" y="19"/>
                    <a:pt x="8" y="14"/>
                    <a:pt x="8" y="9"/>
                  </a:cubicBezTo>
                  <a:cubicBezTo>
                    <a:pt x="8" y="6"/>
                    <a:pt x="7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65" name="Freeform 115"/>
            <p:cNvSpPr/>
            <p:nvPr/>
          </p:nvSpPr>
          <p:spPr bwMode="auto">
            <a:xfrm>
              <a:off x="7441" y="1622"/>
              <a:ext cx="28" cy="92"/>
            </a:xfrm>
            <a:custGeom>
              <a:avLst/>
              <a:gdLst>
                <a:gd name="T0" fmla="*/ 6 w 8"/>
                <a:gd name="T1" fmla="*/ 28 h 31"/>
                <a:gd name="T2" fmla="*/ 7 w 8"/>
                <a:gd name="T3" fmla="*/ 3 h 31"/>
                <a:gd name="T4" fmla="*/ 2 w 8"/>
                <a:gd name="T5" fmla="*/ 3 h 31"/>
                <a:gd name="T6" fmla="*/ 1 w 8"/>
                <a:gd name="T7" fmla="*/ 27 h 31"/>
                <a:gd name="T8" fmla="*/ 6 w 8"/>
                <a:gd name="T9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1">
                  <a:moveTo>
                    <a:pt x="6" y="28"/>
                  </a:moveTo>
                  <a:cubicBezTo>
                    <a:pt x="8" y="20"/>
                    <a:pt x="7" y="11"/>
                    <a:pt x="7" y="3"/>
                  </a:cubicBezTo>
                  <a:cubicBezTo>
                    <a:pt x="7" y="0"/>
                    <a:pt x="2" y="0"/>
                    <a:pt x="2" y="3"/>
                  </a:cubicBezTo>
                  <a:cubicBezTo>
                    <a:pt x="2" y="11"/>
                    <a:pt x="4" y="19"/>
                    <a:pt x="1" y="27"/>
                  </a:cubicBezTo>
                  <a:cubicBezTo>
                    <a:pt x="0" y="30"/>
                    <a:pt x="5" y="31"/>
                    <a:pt x="6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66" name="Freeform 116"/>
            <p:cNvSpPr/>
            <p:nvPr/>
          </p:nvSpPr>
          <p:spPr bwMode="auto">
            <a:xfrm>
              <a:off x="7444" y="1486"/>
              <a:ext cx="25" cy="104"/>
            </a:xfrm>
            <a:custGeom>
              <a:avLst/>
              <a:gdLst>
                <a:gd name="T0" fmla="*/ 0 w 7"/>
                <a:gd name="T1" fmla="*/ 32 h 35"/>
                <a:gd name="T2" fmla="*/ 5 w 7"/>
                <a:gd name="T3" fmla="*/ 32 h 35"/>
                <a:gd name="T4" fmla="*/ 6 w 7"/>
                <a:gd name="T5" fmla="*/ 3 h 35"/>
                <a:gd name="T6" fmla="*/ 1 w 7"/>
                <a:gd name="T7" fmla="*/ 3 h 35"/>
                <a:gd name="T8" fmla="*/ 0 w 7"/>
                <a:gd name="T9" fmla="*/ 3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5">
                  <a:moveTo>
                    <a:pt x="0" y="32"/>
                  </a:moveTo>
                  <a:cubicBezTo>
                    <a:pt x="0" y="35"/>
                    <a:pt x="5" y="35"/>
                    <a:pt x="5" y="32"/>
                  </a:cubicBezTo>
                  <a:cubicBezTo>
                    <a:pt x="5" y="22"/>
                    <a:pt x="7" y="13"/>
                    <a:pt x="6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2" y="13"/>
                    <a:pt x="0" y="22"/>
                    <a:pt x="0" y="3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67" name="Freeform 117"/>
            <p:cNvSpPr/>
            <p:nvPr/>
          </p:nvSpPr>
          <p:spPr bwMode="auto">
            <a:xfrm>
              <a:off x="7444" y="1361"/>
              <a:ext cx="29" cy="104"/>
            </a:xfrm>
            <a:custGeom>
              <a:avLst/>
              <a:gdLst>
                <a:gd name="T0" fmla="*/ 0 w 8"/>
                <a:gd name="T1" fmla="*/ 32 h 35"/>
                <a:gd name="T2" fmla="*/ 5 w 8"/>
                <a:gd name="T3" fmla="*/ 32 h 35"/>
                <a:gd name="T4" fmla="*/ 6 w 8"/>
                <a:gd name="T5" fmla="*/ 3 h 35"/>
                <a:gd name="T6" fmla="*/ 1 w 8"/>
                <a:gd name="T7" fmla="*/ 4 h 35"/>
                <a:gd name="T8" fmla="*/ 0 w 8"/>
                <a:gd name="T9" fmla="*/ 3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5">
                  <a:moveTo>
                    <a:pt x="0" y="32"/>
                  </a:moveTo>
                  <a:cubicBezTo>
                    <a:pt x="0" y="35"/>
                    <a:pt x="5" y="35"/>
                    <a:pt x="5" y="32"/>
                  </a:cubicBezTo>
                  <a:cubicBezTo>
                    <a:pt x="5" y="23"/>
                    <a:pt x="8" y="12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ubicBezTo>
                    <a:pt x="4" y="13"/>
                    <a:pt x="0" y="23"/>
                    <a:pt x="0" y="3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68" name="Freeform 118"/>
            <p:cNvSpPr/>
            <p:nvPr/>
          </p:nvSpPr>
          <p:spPr bwMode="auto">
            <a:xfrm>
              <a:off x="7451" y="1213"/>
              <a:ext cx="25" cy="98"/>
            </a:xfrm>
            <a:custGeom>
              <a:avLst/>
              <a:gdLst>
                <a:gd name="T0" fmla="*/ 1 w 7"/>
                <a:gd name="T1" fmla="*/ 9 h 33"/>
                <a:gd name="T2" fmla="*/ 2 w 7"/>
                <a:gd name="T3" fmla="*/ 30 h 33"/>
                <a:gd name="T4" fmla="*/ 7 w 7"/>
                <a:gd name="T5" fmla="*/ 30 h 33"/>
                <a:gd name="T6" fmla="*/ 6 w 7"/>
                <a:gd name="T7" fmla="*/ 3 h 33"/>
                <a:gd name="T8" fmla="*/ 2 w 7"/>
                <a:gd name="T9" fmla="*/ 2 h 33"/>
                <a:gd name="T10" fmla="*/ 0 w 7"/>
                <a:gd name="T11" fmla="*/ 7 h 33"/>
                <a:gd name="T12" fmla="*/ 1 w 7"/>
                <a:gd name="T13" fmla="*/ 9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3">
                  <a:moveTo>
                    <a:pt x="1" y="9"/>
                  </a:moveTo>
                  <a:cubicBezTo>
                    <a:pt x="1" y="16"/>
                    <a:pt x="1" y="23"/>
                    <a:pt x="2" y="30"/>
                  </a:cubicBezTo>
                  <a:cubicBezTo>
                    <a:pt x="3" y="33"/>
                    <a:pt x="7" y="33"/>
                    <a:pt x="7" y="30"/>
                  </a:cubicBezTo>
                  <a:cubicBezTo>
                    <a:pt x="6" y="21"/>
                    <a:pt x="6" y="12"/>
                    <a:pt x="6" y="3"/>
                  </a:cubicBezTo>
                  <a:cubicBezTo>
                    <a:pt x="6" y="1"/>
                    <a:pt x="3" y="0"/>
                    <a:pt x="2" y="2"/>
                  </a:cubicBezTo>
                  <a:cubicBezTo>
                    <a:pt x="0" y="3"/>
                    <a:pt x="0" y="5"/>
                    <a:pt x="0" y="7"/>
                  </a:cubicBezTo>
                  <a:cubicBezTo>
                    <a:pt x="0" y="8"/>
                    <a:pt x="1" y="9"/>
                    <a:pt x="1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69" name="Freeform 119"/>
            <p:cNvSpPr/>
            <p:nvPr/>
          </p:nvSpPr>
          <p:spPr bwMode="auto">
            <a:xfrm>
              <a:off x="7448" y="1068"/>
              <a:ext cx="25" cy="94"/>
            </a:xfrm>
            <a:custGeom>
              <a:avLst/>
              <a:gdLst>
                <a:gd name="T0" fmla="*/ 5 w 7"/>
                <a:gd name="T1" fmla="*/ 29 h 32"/>
                <a:gd name="T2" fmla="*/ 6 w 7"/>
                <a:gd name="T3" fmla="*/ 14 h 32"/>
                <a:gd name="T4" fmla="*/ 6 w 7"/>
                <a:gd name="T5" fmla="*/ 7 h 32"/>
                <a:gd name="T6" fmla="*/ 7 w 7"/>
                <a:gd name="T7" fmla="*/ 4 h 32"/>
                <a:gd name="T8" fmla="*/ 7 w 7"/>
                <a:gd name="T9" fmla="*/ 3 h 32"/>
                <a:gd name="T10" fmla="*/ 7 w 7"/>
                <a:gd name="T11" fmla="*/ 3 h 32"/>
                <a:gd name="T12" fmla="*/ 3 w 7"/>
                <a:gd name="T13" fmla="*/ 2 h 32"/>
                <a:gd name="T14" fmla="*/ 1 w 7"/>
                <a:gd name="T15" fmla="*/ 11 h 32"/>
                <a:gd name="T16" fmla="*/ 0 w 7"/>
                <a:gd name="T17" fmla="*/ 29 h 32"/>
                <a:gd name="T18" fmla="*/ 5 w 7"/>
                <a:gd name="T19" fmla="*/ 29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" h="32">
                  <a:moveTo>
                    <a:pt x="5" y="29"/>
                  </a:moveTo>
                  <a:cubicBezTo>
                    <a:pt x="5" y="24"/>
                    <a:pt x="5" y="19"/>
                    <a:pt x="6" y="14"/>
                  </a:cubicBezTo>
                  <a:cubicBezTo>
                    <a:pt x="6" y="12"/>
                    <a:pt x="6" y="10"/>
                    <a:pt x="6" y="7"/>
                  </a:cubicBezTo>
                  <a:cubicBezTo>
                    <a:pt x="6" y="6"/>
                    <a:pt x="7" y="5"/>
                    <a:pt x="7" y="4"/>
                  </a:cubicBezTo>
                  <a:cubicBezTo>
                    <a:pt x="7" y="4"/>
                    <a:pt x="7" y="4"/>
                    <a:pt x="7" y="3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6" y="1"/>
                    <a:pt x="4" y="0"/>
                    <a:pt x="3" y="2"/>
                  </a:cubicBezTo>
                  <a:cubicBezTo>
                    <a:pt x="1" y="4"/>
                    <a:pt x="2" y="8"/>
                    <a:pt x="1" y="11"/>
                  </a:cubicBezTo>
                  <a:cubicBezTo>
                    <a:pt x="1" y="17"/>
                    <a:pt x="0" y="23"/>
                    <a:pt x="0" y="29"/>
                  </a:cubicBezTo>
                  <a:cubicBezTo>
                    <a:pt x="0" y="32"/>
                    <a:pt x="5" y="32"/>
                    <a:pt x="5" y="2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70" name="Freeform 120"/>
            <p:cNvSpPr/>
            <p:nvPr/>
          </p:nvSpPr>
          <p:spPr bwMode="auto">
            <a:xfrm>
              <a:off x="7441" y="934"/>
              <a:ext cx="28" cy="104"/>
            </a:xfrm>
            <a:custGeom>
              <a:avLst/>
              <a:gdLst>
                <a:gd name="T0" fmla="*/ 1 w 8"/>
                <a:gd name="T1" fmla="*/ 9 h 35"/>
                <a:gd name="T2" fmla="*/ 3 w 8"/>
                <a:gd name="T3" fmla="*/ 32 h 35"/>
                <a:gd name="T4" fmla="*/ 8 w 8"/>
                <a:gd name="T5" fmla="*/ 32 h 35"/>
                <a:gd name="T6" fmla="*/ 6 w 8"/>
                <a:gd name="T7" fmla="*/ 17 h 35"/>
                <a:gd name="T8" fmla="*/ 5 w 8"/>
                <a:gd name="T9" fmla="*/ 9 h 35"/>
                <a:gd name="T10" fmla="*/ 5 w 8"/>
                <a:gd name="T11" fmla="*/ 6 h 35"/>
                <a:gd name="T12" fmla="*/ 5 w 8"/>
                <a:gd name="T13" fmla="*/ 5 h 35"/>
                <a:gd name="T14" fmla="*/ 5 w 8"/>
                <a:gd name="T15" fmla="*/ 3 h 35"/>
                <a:gd name="T16" fmla="*/ 1 w 8"/>
                <a:gd name="T17" fmla="*/ 2 h 35"/>
                <a:gd name="T18" fmla="*/ 1 w 8"/>
                <a:gd name="T19" fmla="*/ 9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" h="35">
                  <a:moveTo>
                    <a:pt x="1" y="9"/>
                  </a:moveTo>
                  <a:cubicBezTo>
                    <a:pt x="1" y="16"/>
                    <a:pt x="3" y="24"/>
                    <a:pt x="3" y="32"/>
                  </a:cubicBezTo>
                  <a:cubicBezTo>
                    <a:pt x="3" y="35"/>
                    <a:pt x="8" y="35"/>
                    <a:pt x="8" y="32"/>
                  </a:cubicBezTo>
                  <a:cubicBezTo>
                    <a:pt x="8" y="27"/>
                    <a:pt x="7" y="22"/>
                    <a:pt x="6" y="17"/>
                  </a:cubicBezTo>
                  <a:cubicBezTo>
                    <a:pt x="6" y="14"/>
                    <a:pt x="6" y="12"/>
                    <a:pt x="5" y="9"/>
                  </a:cubicBezTo>
                  <a:cubicBezTo>
                    <a:pt x="5" y="8"/>
                    <a:pt x="5" y="7"/>
                    <a:pt x="5" y="6"/>
                  </a:cubicBezTo>
                  <a:cubicBezTo>
                    <a:pt x="5" y="6"/>
                    <a:pt x="5" y="6"/>
                    <a:pt x="5" y="5"/>
                  </a:cubicBezTo>
                  <a:cubicBezTo>
                    <a:pt x="5" y="5"/>
                    <a:pt x="6" y="4"/>
                    <a:pt x="5" y="3"/>
                  </a:cubicBezTo>
                  <a:cubicBezTo>
                    <a:pt x="5" y="1"/>
                    <a:pt x="2" y="0"/>
                    <a:pt x="1" y="2"/>
                  </a:cubicBezTo>
                  <a:cubicBezTo>
                    <a:pt x="0" y="4"/>
                    <a:pt x="1" y="7"/>
                    <a:pt x="1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71" name="Freeform 121"/>
            <p:cNvSpPr/>
            <p:nvPr/>
          </p:nvSpPr>
          <p:spPr bwMode="auto">
            <a:xfrm>
              <a:off x="7441" y="792"/>
              <a:ext cx="25" cy="109"/>
            </a:xfrm>
            <a:custGeom>
              <a:avLst/>
              <a:gdLst>
                <a:gd name="T0" fmla="*/ 1 w 7"/>
                <a:gd name="T1" fmla="*/ 6 h 37"/>
                <a:gd name="T2" fmla="*/ 2 w 7"/>
                <a:gd name="T3" fmla="*/ 7 h 37"/>
                <a:gd name="T4" fmla="*/ 1 w 7"/>
                <a:gd name="T5" fmla="*/ 16 h 37"/>
                <a:gd name="T6" fmla="*/ 0 w 7"/>
                <a:gd name="T7" fmla="*/ 33 h 37"/>
                <a:gd name="T8" fmla="*/ 4 w 7"/>
                <a:gd name="T9" fmla="*/ 34 h 37"/>
                <a:gd name="T10" fmla="*/ 6 w 7"/>
                <a:gd name="T11" fmla="*/ 16 h 37"/>
                <a:gd name="T12" fmla="*/ 4 w 7"/>
                <a:gd name="T13" fmla="*/ 1 h 37"/>
                <a:gd name="T14" fmla="*/ 0 w 7"/>
                <a:gd name="T15" fmla="*/ 3 h 37"/>
                <a:gd name="T16" fmla="*/ 1 w 7"/>
                <a:gd name="T17" fmla="*/ 6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37">
                  <a:moveTo>
                    <a:pt x="1" y="6"/>
                  </a:moveTo>
                  <a:cubicBezTo>
                    <a:pt x="1" y="7"/>
                    <a:pt x="1" y="7"/>
                    <a:pt x="2" y="7"/>
                  </a:cubicBezTo>
                  <a:cubicBezTo>
                    <a:pt x="2" y="10"/>
                    <a:pt x="1" y="15"/>
                    <a:pt x="1" y="16"/>
                  </a:cubicBezTo>
                  <a:cubicBezTo>
                    <a:pt x="1" y="22"/>
                    <a:pt x="1" y="27"/>
                    <a:pt x="0" y="33"/>
                  </a:cubicBezTo>
                  <a:cubicBezTo>
                    <a:pt x="0" y="35"/>
                    <a:pt x="4" y="37"/>
                    <a:pt x="4" y="34"/>
                  </a:cubicBezTo>
                  <a:cubicBezTo>
                    <a:pt x="6" y="28"/>
                    <a:pt x="6" y="22"/>
                    <a:pt x="6" y="16"/>
                  </a:cubicBezTo>
                  <a:cubicBezTo>
                    <a:pt x="6" y="12"/>
                    <a:pt x="7" y="4"/>
                    <a:pt x="4" y="1"/>
                  </a:cubicBezTo>
                  <a:cubicBezTo>
                    <a:pt x="2" y="0"/>
                    <a:pt x="0" y="1"/>
                    <a:pt x="0" y="3"/>
                  </a:cubicBezTo>
                  <a:cubicBezTo>
                    <a:pt x="1" y="4"/>
                    <a:pt x="1" y="5"/>
                    <a:pt x="1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72" name="Freeform 122"/>
            <p:cNvSpPr/>
            <p:nvPr/>
          </p:nvSpPr>
          <p:spPr bwMode="auto">
            <a:xfrm>
              <a:off x="7444" y="646"/>
              <a:ext cx="22" cy="89"/>
            </a:xfrm>
            <a:custGeom>
              <a:avLst/>
              <a:gdLst>
                <a:gd name="T0" fmla="*/ 0 w 6"/>
                <a:gd name="T1" fmla="*/ 4 h 30"/>
                <a:gd name="T2" fmla="*/ 1 w 6"/>
                <a:gd name="T3" fmla="*/ 27 h 30"/>
                <a:gd name="T4" fmla="*/ 6 w 6"/>
                <a:gd name="T5" fmla="*/ 27 h 30"/>
                <a:gd name="T6" fmla="*/ 5 w 6"/>
                <a:gd name="T7" fmla="*/ 3 h 30"/>
                <a:gd name="T8" fmla="*/ 0 w 6"/>
                <a:gd name="T9" fmla="*/ 4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0">
                  <a:moveTo>
                    <a:pt x="0" y="4"/>
                  </a:moveTo>
                  <a:cubicBezTo>
                    <a:pt x="2" y="11"/>
                    <a:pt x="1" y="20"/>
                    <a:pt x="1" y="27"/>
                  </a:cubicBezTo>
                  <a:cubicBezTo>
                    <a:pt x="1" y="30"/>
                    <a:pt x="6" y="30"/>
                    <a:pt x="6" y="27"/>
                  </a:cubicBezTo>
                  <a:cubicBezTo>
                    <a:pt x="6" y="19"/>
                    <a:pt x="6" y="11"/>
                    <a:pt x="5" y="3"/>
                  </a:cubicBezTo>
                  <a:cubicBezTo>
                    <a:pt x="4" y="0"/>
                    <a:pt x="0" y="1"/>
                    <a:pt x="0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73" name="Freeform 123"/>
            <p:cNvSpPr/>
            <p:nvPr/>
          </p:nvSpPr>
          <p:spPr bwMode="auto">
            <a:xfrm>
              <a:off x="7444" y="513"/>
              <a:ext cx="22" cy="92"/>
            </a:xfrm>
            <a:custGeom>
              <a:avLst/>
              <a:gdLst>
                <a:gd name="T0" fmla="*/ 5 w 6"/>
                <a:gd name="T1" fmla="*/ 28 h 31"/>
                <a:gd name="T2" fmla="*/ 6 w 6"/>
                <a:gd name="T3" fmla="*/ 3 h 31"/>
                <a:gd name="T4" fmla="*/ 1 w 6"/>
                <a:gd name="T5" fmla="*/ 3 h 31"/>
                <a:gd name="T6" fmla="*/ 0 w 6"/>
                <a:gd name="T7" fmla="*/ 28 h 31"/>
                <a:gd name="T8" fmla="*/ 5 w 6"/>
                <a:gd name="T9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1">
                  <a:moveTo>
                    <a:pt x="5" y="28"/>
                  </a:moveTo>
                  <a:cubicBezTo>
                    <a:pt x="6" y="20"/>
                    <a:pt x="6" y="11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11"/>
                    <a:pt x="1" y="20"/>
                    <a:pt x="0" y="28"/>
                  </a:cubicBezTo>
                  <a:cubicBezTo>
                    <a:pt x="0" y="31"/>
                    <a:pt x="4" y="31"/>
                    <a:pt x="5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74" name="Freeform 124"/>
            <p:cNvSpPr/>
            <p:nvPr/>
          </p:nvSpPr>
          <p:spPr bwMode="auto">
            <a:xfrm>
              <a:off x="7444" y="388"/>
              <a:ext cx="29" cy="95"/>
            </a:xfrm>
            <a:custGeom>
              <a:avLst/>
              <a:gdLst>
                <a:gd name="T0" fmla="*/ 1 w 8"/>
                <a:gd name="T1" fmla="*/ 4 h 32"/>
                <a:gd name="T2" fmla="*/ 2 w 8"/>
                <a:gd name="T3" fmla="*/ 29 h 32"/>
                <a:gd name="T4" fmla="*/ 7 w 8"/>
                <a:gd name="T5" fmla="*/ 29 h 32"/>
                <a:gd name="T6" fmla="*/ 6 w 8"/>
                <a:gd name="T7" fmla="*/ 3 h 32"/>
                <a:gd name="T8" fmla="*/ 1 w 8"/>
                <a:gd name="T9" fmla="*/ 4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2">
                  <a:moveTo>
                    <a:pt x="1" y="4"/>
                  </a:moveTo>
                  <a:cubicBezTo>
                    <a:pt x="3" y="12"/>
                    <a:pt x="2" y="21"/>
                    <a:pt x="2" y="29"/>
                  </a:cubicBezTo>
                  <a:cubicBezTo>
                    <a:pt x="2" y="32"/>
                    <a:pt x="7" y="32"/>
                    <a:pt x="7" y="29"/>
                  </a:cubicBezTo>
                  <a:cubicBezTo>
                    <a:pt x="7" y="21"/>
                    <a:pt x="8" y="11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75" name="Freeform 125"/>
            <p:cNvSpPr/>
            <p:nvPr/>
          </p:nvSpPr>
          <p:spPr bwMode="auto">
            <a:xfrm>
              <a:off x="7441" y="305"/>
              <a:ext cx="25" cy="56"/>
            </a:xfrm>
            <a:custGeom>
              <a:avLst/>
              <a:gdLst>
                <a:gd name="T0" fmla="*/ 1 w 7"/>
                <a:gd name="T1" fmla="*/ 4 h 19"/>
                <a:gd name="T2" fmla="*/ 2 w 7"/>
                <a:gd name="T3" fmla="*/ 16 h 19"/>
                <a:gd name="T4" fmla="*/ 7 w 7"/>
                <a:gd name="T5" fmla="*/ 16 h 19"/>
                <a:gd name="T6" fmla="*/ 6 w 7"/>
                <a:gd name="T7" fmla="*/ 3 h 19"/>
                <a:gd name="T8" fmla="*/ 1 w 7"/>
                <a:gd name="T9" fmla="*/ 4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19">
                  <a:moveTo>
                    <a:pt x="1" y="4"/>
                  </a:moveTo>
                  <a:cubicBezTo>
                    <a:pt x="2" y="8"/>
                    <a:pt x="2" y="12"/>
                    <a:pt x="2" y="16"/>
                  </a:cubicBezTo>
                  <a:cubicBezTo>
                    <a:pt x="2" y="19"/>
                    <a:pt x="7" y="19"/>
                    <a:pt x="7" y="16"/>
                  </a:cubicBezTo>
                  <a:cubicBezTo>
                    <a:pt x="7" y="11"/>
                    <a:pt x="7" y="7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76" name="Freeform 126"/>
            <p:cNvSpPr/>
            <p:nvPr/>
          </p:nvSpPr>
          <p:spPr bwMode="auto">
            <a:xfrm>
              <a:off x="7441" y="213"/>
              <a:ext cx="28" cy="65"/>
            </a:xfrm>
            <a:custGeom>
              <a:avLst/>
              <a:gdLst>
                <a:gd name="T0" fmla="*/ 1 w 8"/>
                <a:gd name="T1" fmla="*/ 4 h 22"/>
                <a:gd name="T2" fmla="*/ 2 w 8"/>
                <a:gd name="T3" fmla="*/ 18 h 22"/>
                <a:gd name="T4" fmla="*/ 7 w 8"/>
                <a:gd name="T5" fmla="*/ 19 h 22"/>
                <a:gd name="T6" fmla="*/ 6 w 8"/>
                <a:gd name="T7" fmla="*/ 3 h 22"/>
                <a:gd name="T8" fmla="*/ 1 w 8"/>
                <a:gd name="T9" fmla="*/ 4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2">
                  <a:moveTo>
                    <a:pt x="1" y="4"/>
                  </a:moveTo>
                  <a:cubicBezTo>
                    <a:pt x="2" y="8"/>
                    <a:pt x="3" y="14"/>
                    <a:pt x="2" y="18"/>
                  </a:cubicBezTo>
                  <a:cubicBezTo>
                    <a:pt x="1" y="21"/>
                    <a:pt x="6" y="22"/>
                    <a:pt x="7" y="19"/>
                  </a:cubicBezTo>
                  <a:cubicBezTo>
                    <a:pt x="8" y="14"/>
                    <a:pt x="7" y="8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77" name="Freeform 127"/>
            <p:cNvSpPr/>
            <p:nvPr/>
          </p:nvSpPr>
          <p:spPr bwMode="auto">
            <a:xfrm>
              <a:off x="7331" y="198"/>
              <a:ext cx="92" cy="27"/>
            </a:xfrm>
            <a:custGeom>
              <a:avLst/>
              <a:gdLst>
                <a:gd name="T0" fmla="*/ 3 w 26"/>
                <a:gd name="T1" fmla="*/ 5 h 9"/>
                <a:gd name="T2" fmla="*/ 12 w 26"/>
                <a:gd name="T3" fmla="*/ 5 h 9"/>
                <a:gd name="T4" fmla="*/ 21 w 26"/>
                <a:gd name="T5" fmla="*/ 7 h 9"/>
                <a:gd name="T6" fmla="*/ 25 w 26"/>
                <a:gd name="T7" fmla="*/ 4 h 9"/>
                <a:gd name="T8" fmla="*/ 18 w 26"/>
                <a:gd name="T9" fmla="*/ 1 h 9"/>
                <a:gd name="T10" fmla="*/ 4 w 26"/>
                <a:gd name="T11" fmla="*/ 0 h 9"/>
                <a:gd name="T12" fmla="*/ 3 w 26"/>
                <a:gd name="T13" fmla="*/ 5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9">
                  <a:moveTo>
                    <a:pt x="3" y="5"/>
                  </a:moveTo>
                  <a:cubicBezTo>
                    <a:pt x="6" y="5"/>
                    <a:pt x="9" y="5"/>
                    <a:pt x="12" y="5"/>
                  </a:cubicBezTo>
                  <a:cubicBezTo>
                    <a:pt x="14" y="5"/>
                    <a:pt x="20" y="5"/>
                    <a:pt x="21" y="7"/>
                  </a:cubicBezTo>
                  <a:cubicBezTo>
                    <a:pt x="22" y="9"/>
                    <a:pt x="26" y="7"/>
                    <a:pt x="25" y="4"/>
                  </a:cubicBezTo>
                  <a:cubicBezTo>
                    <a:pt x="23" y="2"/>
                    <a:pt x="20" y="1"/>
                    <a:pt x="18" y="1"/>
                  </a:cubicBezTo>
                  <a:cubicBezTo>
                    <a:pt x="13" y="1"/>
                    <a:pt x="9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78" name="Freeform 128"/>
            <p:cNvSpPr/>
            <p:nvPr/>
          </p:nvSpPr>
          <p:spPr bwMode="auto">
            <a:xfrm>
              <a:off x="7201" y="192"/>
              <a:ext cx="85" cy="24"/>
            </a:xfrm>
            <a:custGeom>
              <a:avLst/>
              <a:gdLst>
                <a:gd name="T0" fmla="*/ 3 w 24"/>
                <a:gd name="T1" fmla="*/ 8 h 8"/>
                <a:gd name="T2" fmla="*/ 21 w 24"/>
                <a:gd name="T3" fmla="*/ 5 h 8"/>
                <a:gd name="T4" fmla="*/ 20 w 24"/>
                <a:gd name="T5" fmla="*/ 1 h 8"/>
                <a:gd name="T6" fmla="*/ 3 w 24"/>
                <a:gd name="T7" fmla="*/ 3 h 8"/>
                <a:gd name="T8" fmla="*/ 3 w 24"/>
                <a:gd name="T9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8">
                  <a:moveTo>
                    <a:pt x="3" y="8"/>
                  </a:moveTo>
                  <a:cubicBezTo>
                    <a:pt x="9" y="8"/>
                    <a:pt x="15" y="8"/>
                    <a:pt x="21" y="5"/>
                  </a:cubicBezTo>
                  <a:cubicBezTo>
                    <a:pt x="24" y="4"/>
                    <a:pt x="23" y="0"/>
                    <a:pt x="20" y="1"/>
                  </a:cubicBezTo>
                  <a:cubicBezTo>
                    <a:pt x="15" y="3"/>
                    <a:pt x="9" y="3"/>
                    <a:pt x="3" y="3"/>
                  </a:cubicBezTo>
                  <a:cubicBezTo>
                    <a:pt x="0" y="3"/>
                    <a:pt x="0" y="8"/>
                    <a:pt x="3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79" name="Freeform 129"/>
            <p:cNvSpPr/>
            <p:nvPr/>
          </p:nvSpPr>
          <p:spPr bwMode="auto">
            <a:xfrm>
              <a:off x="7063" y="204"/>
              <a:ext cx="99" cy="24"/>
            </a:xfrm>
            <a:custGeom>
              <a:avLst/>
              <a:gdLst>
                <a:gd name="T0" fmla="*/ 4 w 28"/>
                <a:gd name="T1" fmla="*/ 7 h 8"/>
                <a:gd name="T2" fmla="*/ 24 w 28"/>
                <a:gd name="T3" fmla="*/ 6 h 8"/>
                <a:gd name="T4" fmla="*/ 26 w 28"/>
                <a:gd name="T5" fmla="*/ 1 h 8"/>
                <a:gd name="T6" fmla="*/ 3 w 28"/>
                <a:gd name="T7" fmla="*/ 2 h 8"/>
                <a:gd name="T8" fmla="*/ 4 w 28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4" y="7"/>
                  </a:moveTo>
                  <a:cubicBezTo>
                    <a:pt x="11" y="4"/>
                    <a:pt x="18" y="5"/>
                    <a:pt x="24" y="6"/>
                  </a:cubicBezTo>
                  <a:cubicBezTo>
                    <a:pt x="27" y="6"/>
                    <a:pt x="28" y="2"/>
                    <a:pt x="26" y="1"/>
                  </a:cubicBezTo>
                  <a:cubicBezTo>
                    <a:pt x="18" y="0"/>
                    <a:pt x="10" y="0"/>
                    <a:pt x="3" y="2"/>
                  </a:cubicBezTo>
                  <a:cubicBezTo>
                    <a:pt x="0" y="3"/>
                    <a:pt x="2" y="8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80" name="Freeform 130"/>
            <p:cNvSpPr/>
            <p:nvPr/>
          </p:nvSpPr>
          <p:spPr bwMode="auto">
            <a:xfrm>
              <a:off x="6947" y="195"/>
              <a:ext cx="81" cy="27"/>
            </a:xfrm>
            <a:custGeom>
              <a:avLst/>
              <a:gdLst>
                <a:gd name="T0" fmla="*/ 3 w 23"/>
                <a:gd name="T1" fmla="*/ 9 h 9"/>
                <a:gd name="T2" fmla="*/ 20 w 23"/>
                <a:gd name="T3" fmla="*/ 5 h 9"/>
                <a:gd name="T4" fmla="*/ 18 w 23"/>
                <a:gd name="T5" fmla="*/ 1 h 9"/>
                <a:gd name="T6" fmla="*/ 3 w 23"/>
                <a:gd name="T7" fmla="*/ 4 h 9"/>
                <a:gd name="T8" fmla="*/ 3 w 23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9">
                  <a:moveTo>
                    <a:pt x="3" y="9"/>
                  </a:moveTo>
                  <a:cubicBezTo>
                    <a:pt x="9" y="9"/>
                    <a:pt x="15" y="8"/>
                    <a:pt x="20" y="5"/>
                  </a:cubicBezTo>
                  <a:cubicBezTo>
                    <a:pt x="23" y="4"/>
                    <a:pt x="20" y="0"/>
                    <a:pt x="18" y="1"/>
                  </a:cubicBezTo>
                  <a:cubicBezTo>
                    <a:pt x="13" y="3"/>
                    <a:pt x="8" y="4"/>
                    <a:pt x="3" y="4"/>
                  </a:cubicBezTo>
                  <a:cubicBezTo>
                    <a:pt x="0" y="4"/>
                    <a:pt x="0" y="9"/>
                    <a:pt x="3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81" name="Freeform 131"/>
            <p:cNvSpPr/>
            <p:nvPr/>
          </p:nvSpPr>
          <p:spPr bwMode="auto">
            <a:xfrm>
              <a:off x="6820" y="195"/>
              <a:ext cx="92" cy="27"/>
            </a:xfrm>
            <a:custGeom>
              <a:avLst/>
              <a:gdLst>
                <a:gd name="T0" fmla="*/ 4 w 26"/>
                <a:gd name="T1" fmla="*/ 7 h 9"/>
                <a:gd name="T2" fmla="*/ 22 w 26"/>
                <a:gd name="T3" fmla="*/ 8 h 9"/>
                <a:gd name="T4" fmla="*/ 23 w 26"/>
                <a:gd name="T5" fmla="*/ 3 h 9"/>
                <a:gd name="T6" fmla="*/ 3 w 26"/>
                <a:gd name="T7" fmla="*/ 2 h 9"/>
                <a:gd name="T8" fmla="*/ 4 w 26"/>
                <a:gd name="T9" fmla="*/ 7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9">
                  <a:moveTo>
                    <a:pt x="4" y="7"/>
                  </a:moveTo>
                  <a:cubicBezTo>
                    <a:pt x="10" y="4"/>
                    <a:pt x="16" y="6"/>
                    <a:pt x="22" y="8"/>
                  </a:cubicBezTo>
                  <a:cubicBezTo>
                    <a:pt x="24" y="9"/>
                    <a:pt x="26" y="4"/>
                    <a:pt x="23" y="3"/>
                  </a:cubicBezTo>
                  <a:cubicBezTo>
                    <a:pt x="16" y="1"/>
                    <a:pt x="9" y="0"/>
                    <a:pt x="3" y="2"/>
                  </a:cubicBezTo>
                  <a:cubicBezTo>
                    <a:pt x="0" y="3"/>
                    <a:pt x="1" y="8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82" name="Freeform 132"/>
            <p:cNvSpPr/>
            <p:nvPr/>
          </p:nvSpPr>
          <p:spPr bwMode="auto">
            <a:xfrm>
              <a:off x="6690" y="192"/>
              <a:ext cx="95" cy="27"/>
            </a:xfrm>
            <a:custGeom>
              <a:avLst/>
              <a:gdLst>
                <a:gd name="T0" fmla="*/ 3 w 27"/>
                <a:gd name="T1" fmla="*/ 7 h 9"/>
                <a:gd name="T2" fmla="*/ 25 w 27"/>
                <a:gd name="T3" fmla="*/ 5 h 9"/>
                <a:gd name="T4" fmla="*/ 22 w 27"/>
                <a:gd name="T5" fmla="*/ 1 h 9"/>
                <a:gd name="T6" fmla="*/ 4 w 27"/>
                <a:gd name="T7" fmla="*/ 2 h 9"/>
                <a:gd name="T8" fmla="*/ 3 w 27"/>
                <a:gd name="T9" fmla="*/ 7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9">
                  <a:moveTo>
                    <a:pt x="3" y="7"/>
                  </a:moveTo>
                  <a:cubicBezTo>
                    <a:pt x="10" y="8"/>
                    <a:pt x="18" y="9"/>
                    <a:pt x="25" y="5"/>
                  </a:cubicBezTo>
                  <a:cubicBezTo>
                    <a:pt x="27" y="4"/>
                    <a:pt x="25" y="0"/>
                    <a:pt x="22" y="1"/>
                  </a:cubicBezTo>
                  <a:cubicBezTo>
                    <a:pt x="17" y="4"/>
                    <a:pt x="10" y="3"/>
                    <a:pt x="4" y="2"/>
                  </a:cubicBezTo>
                  <a:cubicBezTo>
                    <a:pt x="1" y="2"/>
                    <a:pt x="0" y="6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83" name="Freeform 133"/>
            <p:cNvSpPr/>
            <p:nvPr/>
          </p:nvSpPr>
          <p:spPr bwMode="auto">
            <a:xfrm>
              <a:off x="6555" y="195"/>
              <a:ext cx="92" cy="30"/>
            </a:xfrm>
            <a:custGeom>
              <a:avLst/>
              <a:gdLst>
                <a:gd name="T0" fmla="*/ 5 w 26"/>
                <a:gd name="T1" fmla="*/ 8 h 10"/>
                <a:gd name="T2" fmla="*/ 22 w 26"/>
                <a:gd name="T3" fmla="*/ 8 h 10"/>
                <a:gd name="T4" fmla="*/ 23 w 26"/>
                <a:gd name="T5" fmla="*/ 3 h 10"/>
                <a:gd name="T6" fmla="*/ 2 w 26"/>
                <a:gd name="T7" fmla="*/ 5 h 10"/>
                <a:gd name="T8" fmla="*/ 5 w 26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0">
                  <a:moveTo>
                    <a:pt x="5" y="8"/>
                  </a:moveTo>
                  <a:cubicBezTo>
                    <a:pt x="9" y="4"/>
                    <a:pt x="17" y="7"/>
                    <a:pt x="22" y="8"/>
                  </a:cubicBezTo>
                  <a:cubicBezTo>
                    <a:pt x="25" y="8"/>
                    <a:pt x="26" y="4"/>
                    <a:pt x="23" y="3"/>
                  </a:cubicBezTo>
                  <a:cubicBezTo>
                    <a:pt x="16" y="2"/>
                    <a:pt x="8" y="0"/>
                    <a:pt x="2" y="5"/>
                  </a:cubicBezTo>
                  <a:cubicBezTo>
                    <a:pt x="0" y="7"/>
                    <a:pt x="3" y="10"/>
                    <a:pt x="5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84" name="Freeform 134"/>
            <p:cNvSpPr/>
            <p:nvPr/>
          </p:nvSpPr>
          <p:spPr bwMode="auto">
            <a:xfrm>
              <a:off x="6446" y="207"/>
              <a:ext cx="81" cy="21"/>
            </a:xfrm>
            <a:custGeom>
              <a:avLst/>
              <a:gdLst>
                <a:gd name="T0" fmla="*/ 3 w 23"/>
                <a:gd name="T1" fmla="*/ 7 h 7"/>
                <a:gd name="T2" fmla="*/ 20 w 23"/>
                <a:gd name="T3" fmla="*/ 5 h 7"/>
                <a:gd name="T4" fmla="*/ 19 w 23"/>
                <a:gd name="T5" fmla="*/ 0 h 7"/>
                <a:gd name="T6" fmla="*/ 3 w 23"/>
                <a:gd name="T7" fmla="*/ 2 h 7"/>
                <a:gd name="T8" fmla="*/ 3 w 23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7">
                  <a:moveTo>
                    <a:pt x="3" y="7"/>
                  </a:moveTo>
                  <a:cubicBezTo>
                    <a:pt x="9" y="7"/>
                    <a:pt x="15" y="6"/>
                    <a:pt x="20" y="5"/>
                  </a:cubicBezTo>
                  <a:cubicBezTo>
                    <a:pt x="23" y="4"/>
                    <a:pt x="22" y="0"/>
                    <a:pt x="19" y="0"/>
                  </a:cubicBezTo>
                  <a:cubicBezTo>
                    <a:pt x="14" y="1"/>
                    <a:pt x="8" y="2"/>
                    <a:pt x="3" y="2"/>
                  </a:cubicBezTo>
                  <a:cubicBezTo>
                    <a:pt x="0" y="2"/>
                    <a:pt x="0" y="7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85" name="Freeform 135"/>
            <p:cNvSpPr/>
            <p:nvPr/>
          </p:nvSpPr>
          <p:spPr bwMode="auto">
            <a:xfrm>
              <a:off x="6309" y="207"/>
              <a:ext cx="98" cy="18"/>
            </a:xfrm>
            <a:custGeom>
              <a:avLst/>
              <a:gdLst>
                <a:gd name="T0" fmla="*/ 4 w 28"/>
                <a:gd name="T1" fmla="*/ 6 h 6"/>
                <a:gd name="T2" fmla="*/ 25 w 28"/>
                <a:gd name="T3" fmla="*/ 5 h 6"/>
                <a:gd name="T4" fmla="*/ 25 w 28"/>
                <a:gd name="T5" fmla="*/ 0 h 6"/>
                <a:gd name="T6" fmla="*/ 3 w 28"/>
                <a:gd name="T7" fmla="*/ 1 h 6"/>
                <a:gd name="T8" fmla="*/ 4 w 2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4" y="6"/>
                  </a:moveTo>
                  <a:cubicBezTo>
                    <a:pt x="11" y="5"/>
                    <a:pt x="18" y="5"/>
                    <a:pt x="25" y="5"/>
                  </a:cubicBezTo>
                  <a:cubicBezTo>
                    <a:pt x="28" y="5"/>
                    <a:pt x="28" y="0"/>
                    <a:pt x="25" y="0"/>
                  </a:cubicBezTo>
                  <a:cubicBezTo>
                    <a:pt x="18" y="0"/>
                    <a:pt x="10" y="0"/>
                    <a:pt x="3" y="1"/>
                  </a:cubicBezTo>
                  <a:cubicBezTo>
                    <a:pt x="0" y="2"/>
                    <a:pt x="2" y="6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86" name="Freeform 136"/>
            <p:cNvSpPr/>
            <p:nvPr/>
          </p:nvSpPr>
          <p:spPr bwMode="auto">
            <a:xfrm>
              <a:off x="6167" y="204"/>
              <a:ext cx="96" cy="18"/>
            </a:xfrm>
            <a:custGeom>
              <a:avLst/>
              <a:gdLst>
                <a:gd name="T0" fmla="*/ 3 w 27"/>
                <a:gd name="T1" fmla="*/ 6 h 6"/>
                <a:gd name="T2" fmla="*/ 24 w 27"/>
                <a:gd name="T3" fmla="*/ 5 h 6"/>
                <a:gd name="T4" fmla="*/ 24 w 27"/>
                <a:gd name="T5" fmla="*/ 0 h 6"/>
                <a:gd name="T6" fmla="*/ 3 w 27"/>
                <a:gd name="T7" fmla="*/ 1 h 6"/>
                <a:gd name="T8" fmla="*/ 3 w 2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3" y="6"/>
                  </a:moveTo>
                  <a:cubicBezTo>
                    <a:pt x="10" y="6"/>
                    <a:pt x="17" y="6"/>
                    <a:pt x="24" y="5"/>
                  </a:cubicBezTo>
                  <a:cubicBezTo>
                    <a:pt x="27" y="4"/>
                    <a:pt x="27" y="0"/>
                    <a:pt x="24" y="0"/>
                  </a:cubicBezTo>
                  <a:cubicBezTo>
                    <a:pt x="17" y="1"/>
                    <a:pt x="10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87" name="Freeform 137"/>
            <p:cNvSpPr/>
            <p:nvPr/>
          </p:nvSpPr>
          <p:spPr bwMode="auto">
            <a:xfrm>
              <a:off x="6040" y="207"/>
              <a:ext cx="89" cy="18"/>
            </a:xfrm>
            <a:custGeom>
              <a:avLst/>
              <a:gdLst>
                <a:gd name="T0" fmla="*/ 3 w 25"/>
                <a:gd name="T1" fmla="*/ 6 h 6"/>
                <a:gd name="T2" fmla="*/ 22 w 25"/>
                <a:gd name="T3" fmla="*/ 5 h 6"/>
                <a:gd name="T4" fmla="*/ 21 w 25"/>
                <a:gd name="T5" fmla="*/ 0 h 6"/>
                <a:gd name="T6" fmla="*/ 3 w 25"/>
                <a:gd name="T7" fmla="*/ 1 h 6"/>
                <a:gd name="T8" fmla="*/ 3 w 25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3" y="6"/>
                  </a:moveTo>
                  <a:cubicBezTo>
                    <a:pt x="9" y="6"/>
                    <a:pt x="16" y="6"/>
                    <a:pt x="22" y="5"/>
                  </a:cubicBezTo>
                  <a:cubicBezTo>
                    <a:pt x="25" y="4"/>
                    <a:pt x="24" y="0"/>
                    <a:pt x="21" y="0"/>
                  </a:cubicBezTo>
                  <a:cubicBezTo>
                    <a:pt x="15" y="1"/>
                    <a:pt x="9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88" name="Freeform 138"/>
            <p:cNvSpPr/>
            <p:nvPr/>
          </p:nvSpPr>
          <p:spPr bwMode="auto">
            <a:xfrm>
              <a:off x="5910" y="201"/>
              <a:ext cx="92" cy="21"/>
            </a:xfrm>
            <a:custGeom>
              <a:avLst/>
              <a:gdLst>
                <a:gd name="T0" fmla="*/ 3 w 26"/>
                <a:gd name="T1" fmla="*/ 7 h 7"/>
                <a:gd name="T2" fmla="*/ 24 w 26"/>
                <a:gd name="T3" fmla="*/ 5 h 7"/>
                <a:gd name="T4" fmla="*/ 22 w 26"/>
                <a:gd name="T5" fmla="*/ 0 h 7"/>
                <a:gd name="T6" fmla="*/ 3 w 26"/>
                <a:gd name="T7" fmla="*/ 2 h 7"/>
                <a:gd name="T8" fmla="*/ 3 w 26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">
                  <a:moveTo>
                    <a:pt x="3" y="7"/>
                  </a:moveTo>
                  <a:cubicBezTo>
                    <a:pt x="10" y="7"/>
                    <a:pt x="17" y="6"/>
                    <a:pt x="24" y="5"/>
                  </a:cubicBezTo>
                  <a:cubicBezTo>
                    <a:pt x="26" y="4"/>
                    <a:pt x="25" y="0"/>
                    <a:pt x="22" y="0"/>
                  </a:cubicBezTo>
                  <a:cubicBezTo>
                    <a:pt x="16" y="1"/>
                    <a:pt x="9" y="2"/>
                    <a:pt x="3" y="2"/>
                  </a:cubicBezTo>
                  <a:cubicBezTo>
                    <a:pt x="0" y="2"/>
                    <a:pt x="0" y="7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89" name="Freeform 139"/>
            <p:cNvSpPr/>
            <p:nvPr/>
          </p:nvSpPr>
          <p:spPr bwMode="auto">
            <a:xfrm>
              <a:off x="5755" y="204"/>
              <a:ext cx="99" cy="21"/>
            </a:xfrm>
            <a:custGeom>
              <a:avLst/>
              <a:gdLst>
                <a:gd name="T0" fmla="*/ 3 w 28"/>
                <a:gd name="T1" fmla="*/ 6 h 7"/>
                <a:gd name="T2" fmla="*/ 25 w 28"/>
                <a:gd name="T3" fmla="*/ 5 h 7"/>
                <a:gd name="T4" fmla="*/ 25 w 28"/>
                <a:gd name="T5" fmla="*/ 0 h 7"/>
                <a:gd name="T6" fmla="*/ 3 w 28"/>
                <a:gd name="T7" fmla="*/ 1 h 7"/>
                <a:gd name="T8" fmla="*/ 3 w 28"/>
                <a:gd name="T9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7">
                  <a:moveTo>
                    <a:pt x="3" y="6"/>
                  </a:moveTo>
                  <a:cubicBezTo>
                    <a:pt x="10" y="7"/>
                    <a:pt x="17" y="5"/>
                    <a:pt x="25" y="5"/>
                  </a:cubicBezTo>
                  <a:cubicBezTo>
                    <a:pt x="28" y="5"/>
                    <a:pt x="28" y="0"/>
                    <a:pt x="25" y="0"/>
                  </a:cubicBezTo>
                  <a:cubicBezTo>
                    <a:pt x="17" y="0"/>
                    <a:pt x="10" y="2"/>
                    <a:pt x="3" y="1"/>
                  </a:cubicBezTo>
                  <a:cubicBezTo>
                    <a:pt x="0" y="1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90" name="Freeform 140"/>
            <p:cNvSpPr/>
            <p:nvPr/>
          </p:nvSpPr>
          <p:spPr bwMode="auto">
            <a:xfrm>
              <a:off x="5624" y="210"/>
              <a:ext cx="106" cy="24"/>
            </a:xfrm>
            <a:custGeom>
              <a:avLst/>
              <a:gdLst>
                <a:gd name="T0" fmla="*/ 4 w 30"/>
                <a:gd name="T1" fmla="*/ 6 h 8"/>
                <a:gd name="T2" fmla="*/ 15 w 30"/>
                <a:gd name="T3" fmla="*/ 5 h 8"/>
                <a:gd name="T4" fmla="*/ 25 w 30"/>
                <a:gd name="T5" fmla="*/ 7 h 8"/>
                <a:gd name="T6" fmla="*/ 27 w 30"/>
                <a:gd name="T7" fmla="*/ 3 h 8"/>
                <a:gd name="T8" fmla="*/ 17 w 30"/>
                <a:gd name="T9" fmla="*/ 1 h 8"/>
                <a:gd name="T10" fmla="*/ 3 w 30"/>
                <a:gd name="T11" fmla="*/ 1 h 8"/>
                <a:gd name="T12" fmla="*/ 4 w 30"/>
                <a:gd name="T13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8">
                  <a:moveTo>
                    <a:pt x="4" y="6"/>
                  </a:moveTo>
                  <a:cubicBezTo>
                    <a:pt x="8" y="5"/>
                    <a:pt x="12" y="5"/>
                    <a:pt x="15" y="5"/>
                  </a:cubicBezTo>
                  <a:cubicBezTo>
                    <a:pt x="18" y="5"/>
                    <a:pt x="22" y="5"/>
                    <a:pt x="25" y="7"/>
                  </a:cubicBezTo>
                  <a:cubicBezTo>
                    <a:pt x="27" y="8"/>
                    <a:pt x="30" y="4"/>
                    <a:pt x="27" y="3"/>
                  </a:cubicBezTo>
                  <a:cubicBezTo>
                    <a:pt x="24" y="1"/>
                    <a:pt x="20" y="1"/>
                    <a:pt x="17" y="1"/>
                  </a:cubicBezTo>
                  <a:cubicBezTo>
                    <a:pt x="13" y="0"/>
                    <a:pt x="8" y="0"/>
                    <a:pt x="3" y="1"/>
                  </a:cubicBezTo>
                  <a:cubicBezTo>
                    <a:pt x="0" y="2"/>
                    <a:pt x="2" y="7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91" name="Freeform 141"/>
            <p:cNvSpPr/>
            <p:nvPr/>
          </p:nvSpPr>
          <p:spPr bwMode="auto">
            <a:xfrm>
              <a:off x="5451" y="201"/>
              <a:ext cx="127" cy="27"/>
            </a:xfrm>
            <a:custGeom>
              <a:avLst/>
              <a:gdLst>
                <a:gd name="T0" fmla="*/ 3 w 36"/>
                <a:gd name="T1" fmla="*/ 6 h 9"/>
                <a:gd name="T2" fmla="*/ 33 w 36"/>
                <a:gd name="T3" fmla="*/ 7 h 9"/>
                <a:gd name="T4" fmla="*/ 33 w 36"/>
                <a:gd name="T5" fmla="*/ 2 h 9"/>
                <a:gd name="T6" fmla="*/ 4 w 36"/>
                <a:gd name="T7" fmla="*/ 1 h 9"/>
                <a:gd name="T8" fmla="*/ 3 w 36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9">
                  <a:moveTo>
                    <a:pt x="3" y="6"/>
                  </a:moveTo>
                  <a:cubicBezTo>
                    <a:pt x="13" y="9"/>
                    <a:pt x="23" y="8"/>
                    <a:pt x="33" y="7"/>
                  </a:cubicBezTo>
                  <a:cubicBezTo>
                    <a:pt x="36" y="6"/>
                    <a:pt x="36" y="2"/>
                    <a:pt x="33" y="2"/>
                  </a:cubicBezTo>
                  <a:cubicBezTo>
                    <a:pt x="23" y="3"/>
                    <a:pt x="13" y="4"/>
                    <a:pt x="4" y="1"/>
                  </a:cubicBezTo>
                  <a:cubicBezTo>
                    <a:pt x="1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92" name="Freeform 142"/>
            <p:cNvSpPr/>
            <p:nvPr/>
          </p:nvSpPr>
          <p:spPr bwMode="auto">
            <a:xfrm>
              <a:off x="5296" y="210"/>
              <a:ext cx="106" cy="18"/>
            </a:xfrm>
            <a:custGeom>
              <a:avLst/>
              <a:gdLst>
                <a:gd name="T0" fmla="*/ 3 w 30"/>
                <a:gd name="T1" fmla="*/ 5 h 6"/>
                <a:gd name="T2" fmla="*/ 27 w 30"/>
                <a:gd name="T3" fmla="*/ 6 h 6"/>
                <a:gd name="T4" fmla="*/ 27 w 30"/>
                <a:gd name="T5" fmla="*/ 1 h 6"/>
                <a:gd name="T6" fmla="*/ 3 w 30"/>
                <a:gd name="T7" fmla="*/ 0 h 6"/>
                <a:gd name="T8" fmla="*/ 3 w 30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5"/>
                  </a:moveTo>
                  <a:cubicBezTo>
                    <a:pt x="11" y="5"/>
                    <a:pt x="19" y="6"/>
                    <a:pt x="27" y="6"/>
                  </a:cubicBezTo>
                  <a:cubicBezTo>
                    <a:pt x="30" y="6"/>
                    <a:pt x="30" y="1"/>
                    <a:pt x="27" y="1"/>
                  </a:cubicBezTo>
                  <a:cubicBezTo>
                    <a:pt x="19" y="1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93" name="Freeform 143"/>
            <p:cNvSpPr/>
            <p:nvPr/>
          </p:nvSpPr>
          <p:spPr bwMode="auto">
            <a:xfrm>
              <a:off x="5169" y="201"/>
              <a:ext cx="103" cy="27"/>
            </a:xfrm>
            <a:custGeom>
              <a:avLst/>
              <a:gdLst>
                <a:gd name="T0" fmla="*/ 4 w 29"/>
                <a:gd name="T1" fmla="*/ 9 h 9"/>
                <a:gd name="T2" fmla="*/ 25 w 29"/>
                <a:gd name="T3" fmla="*/ 7 h 9"/>
                <a:gd name="T4" fmla="*/ 26 w 29"/>
                <a:gd name="T5" fmla="*/ 2 h 9"/>
                <a:gd name="T6" fmla="*/ 3 w 29"/>
                <a:gd name="T7" fmla="*/ 4 h 9"/>
                <a:gd name="T8" fmla="*/ 4 w 29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9">
                  <a:moveTo>
                    <a:pt x="4" y="9"/>
                  </a:moveTo>
                  <a:cubicBezTo>
                    <a:pt x="10" y="8"/>
                    <a:pt x="18" y="5"/>
                    <a:pt x="25" y="7"/>
                  </a:cubicBezTo>
                  <a:cubicBezTo>
                    <a:pt x="27" y="8"/>
                    <a:pt x="29" y="3"/>
                    <a:pt x="26" y="2"/>
                  </a:cubicBezTo>
                  <a:cubicBezTo>
                    <a:pt x="18" y="0"/>
                    <a:pt x="10" y="3"/>
                    <a:pt x="3" y="4"/>
                  </a:cubicBezTo>
                  <a:cubicBezTo>
                    <a:pt x="0" y="5"/>
                    <a:pt x="1" y="9"/>
                    <a:pt x="4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94" name="Freeform 144"/>
            <p:cNvSpPr/>
            <p:nvPr/>
          </p:nvSpPr>
          <p:spPr bwMode="auto">
            <a:xfrm>
              <a:off x="5032" y="210"/>
              <a:ext cx="116" cy="21"/>
            </a:xfrm>
            <a:custGeom>
              <a:avLst/>
              <a:gdLst>
                <a:gd name="T0" fmla="*/ 3 w 33"/>
                <a:gd name="T1" fmla="*/ 5 h 7"/>
                <a:gd name="T2" fmla="*/ 31 w 33"/>
                <a:gd name="T3" fmla="*/ 5 h 7"/>
                <a:gd name="T4" fmla="*/ 31 w 33"/>
                <a:gd name="T5" fmla="*/ 0 h 7"/>
                <a:gd name="T6" fmla="*/ 4 w 33"/>
                <a:gd name="T7" fmla="*/ 0 h 7"/>
                <a:gd name="T8" fmla="*/ 3 w 33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7">
                  <a:moveTo>
                    <a:pt x="3" y="5"/>
                  </a:moveTo>
                  <a:cubicBezTo>
                    <a:pt x="12" y="7"/>
                    <a:pt x="21" y="6"/>
                    <a:pt x="31" y="5"/>
                  </a:cubicBezTo>
                  <a:cubicBezTo>
                    <a:pt x="33" y="4"/>
                    <a:pt x="33" y="0"/>
                    <a:pt x="31" y="0"/>
                  </a:cubicBezTo>
                  <a:cubicBezTo>
                    <a:pt x="22" y="1"/>
                    <a:pt x="13" y="2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95" name="Freeform 145"/>
            <p:cNvSpPr/>
            <p:nvPr/>
          </p:nvSpPr>
          <p:spPr bwMode="auto">
            <a:xfrm>
              <a:off x="4894" y="201"/>
              <a:ext cx="106" cy="21"/>
            </a:xfrm>
            <a:custGeom>
              <a:avLst/>
              <a:gdLst>
                <a:gd name="T0" fmla="*/ 4 w 30"/>
                <a:gd name="T1" fmla="*/ 7 h 7"/>
                <a:gd name="T2" fmla="*/ 26 w 30"/>
                <a:gd name="T3" fmla="*/ 7 h 7"/>
                <a:gd name="T4" fmla="*/ 27 w 30"/>
                <a:gd name="T5" fmla="*/ 2 h 7"/>
                <a:gd name="T6" fmla="*/ 2 w 30"/>
                <a:gd name="T7" fmla="*/ 2 h 7"/>
                <a:gd name="T8" fmla="*/ 4 w 30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7">
                  <a:moveTo>
                    <a:pt x="4" y="7"/>
                  </a:moveTo>
                  <a:cubicBezTo>
                    <a:pt x="11" y="6"/>
                    <a:pt x="18" y="5"/>
                    <a:pt x="26" y="7"/>
                  </a:cubicBezTo>
                  <a:cubicBezTo>
                    <a:pt x="29" y="7"/>
                    <a:pt x="30" y="3"/>
                    <a:pt x="27" y="2"/>
                  </a:cubicBezTo>
                  <a:cubicBezTo>
                    <a:pt x="19" y="0"/>
                    <a:pt x="11" y="1"/>
                    <a:pt x="2" y="2"/>
                  </a:cubicBezTo>
                  <a:cubicBezTo>
                    <a:pt x="0" y="3"/>
                    <a:pt x="1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96" name="Freeform 146"/>
            <p:cNvSpPr/>
            <p:nvPr/>
          </p:nvSpPr>
          <p:spPr bwMode="auto">
            <a:xfrm>
              <a:off x="4732" y="207"/>
              <a:ext cx="102" cy="27"/>
            </a:xfrm>
            <a:custGeom>
              <a:avLst/>
              <a:gdLst>
                <a:gd name="T0" fmla="*/ 3 w 29"/>
                <a:gd name="T1" fmla="*/ 6 h 9"/>
                <a:gd name="T2" fmla="*/ 26 w 29"/>
                <a:gd name="T3" fmla="*/ 6 h 9"/>
                <a:gd name="T4" fmla="*/ 26 w 29"/>
                <a:gd name="T5" fmla="*/ 1 h 9"/>
                <a:gd name="T6" fmla="*/ 4 w 29"/>
                <a:gd name="T7" fmla="*/ 1 h 9"/>
                <a:gd name="T8" fmla="*/ 3 w 29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9">
                  <a:moveTo>
                    <a:pt x="3" y="6"/>
                  </a:moveTo>
                  <a:cubicBezTo>
                    <a:pt x="11" y="9"/>
                    <a:pt x="18" y="6"/>
                    <a:pt x="26" y="6"/>
                  </a:cubicBezTo>
                  <a:cubicBezTo>
                    <a:pt x="29" y="6"/>
                    <a:pt x="29" y="1"/>
                    <a:pt x="26" y="1"/>
                  </a:cubicBezTo>
                  <a:cubicBezTo>
                    <a:pt x="19" y="1"/>
                    <a:pt x="11" y="4"/>
                    <a:pt x="4" y="1"/>
                  </a:cubicBezTo>
                  <a:cubicBezTo>
                    <a:pt x="2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97" name="Freeform 147"/>
            <p:cNvSpPr/>
            <p:nvPr/>
          </p:nvSpPr>
          <p:spPr bwMode="auto">
            <a:xfrm>
              <a:off x="4608" y="210"/>
              <a:ext cx="81" cy="15"/>
            </a:xfrm>
            <a:custGeom>
              <a:avLst/>
              <a:gdLst>
                <a:gd name="T0" fmla="*/ 3 w 23"/>
                <a:gd name="T1" fmla="*/ 5 h 5"/>
                <a:gd name="T2" fmla="*/ 20 w 23"/>
                <a:gd name="T3" fmla="*/ 5 h 5"/>
                <a:gd name="T4" fmla="*/ 20 w 23"/>
                <a:gd name="T5" fmla="*/ 0 h 5"/>
                <a:gd name="T6" fmla="*/ 3 w 23"/>
                <a:gd name="T7" fmla="*/ 0 h 5"/>
                <a:gd name="T8" fmla="*/ 3 w 23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5">
                  <a:moveTo>
                    <a:pt x="3" y="5"/>
                  </a:moveTo>
                  <a:cubicBezTo>
                    <a:pt x="20" y="5"/>
                    <a:pt x="20" y="5"/>
                    <a:pt x="20" y="5"/>
                  </a:cubicBezTo>
                  <a:cubicBezTo>
                    <a:pt x="23" y="5"/>
                    <a:pt x="23" y="0"/>
                    <a:pt x="2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98" name="Freeform 148"/>
            <p:cNvSpPr/>
            <p:nvPr/>
          </p:nvSpPr>
          <p:spPr bwMode="auto">
            <a:xfrm>
              <a:off x="4439" y="201"/>
              <a:ext cx="88" cy="24"/>
            </a:xfrm>
            <a:custGeom>
              <a:avLst/>
              <a:gdLst>
                <a:gd name="T0" fmla="*/ 3 w 25"/>
                <a:gd name="T1" fmla="*/ 6 h 8"/>
                <a:gd name="T2" fmla="*/ 23 w 25"/>
                <a:gd name="T3" fmla="*/ 5 h 8"/>
                <a:gd name="T4" fmla="*/ 20 w 25"/>
                <a:gd name="T5" fmla="*/ 1 h 8"/>
                <a:gd name="T6" fmla="*/ 4 w 25"/>
                <a:gd name="T7" fmla="*/ 1 h 8"/>
                <a:gd name="T8" fmla="*/ 3 w 25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8">
                  <a:moveTo>
                    <a:pt x="3" y="6"/>
                  </a:moveTo>
                  <a:cubicBezTo>
                    <a:pt x="9" y="7"/>
                    <a:pt x="16" y="8"/>
                    <a:pt x="23" y="5"/>
                  </a:cubicBezTo>
                  <a:cubicBezTo>
                    <a:pt x="25" y="4"/>
                    <a:pt x="23" y="0"/>
                    <a:pt x="20" y="1"/>
                  </a:cubicBezTo>
                  <a:cubicBezTo>
                    <a:pt x="15" y="4"/>
                    <a:pt x="9" y="2"/>
                    <a:pt x="4" y="1"/>
                  </a:cubicBezTo>
                  <a:cubicBezTo>
                    <a:pt x="1" y="1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299" name="Freeform 149"/>
            <p:cNvSpPr/>
            <p:nvPr/>
          </p:nvSpPr>
          <p:spPr bwMode="auto">
            <a:xfrm>
              <a:off x="4273" y="204"/>
              <a:ext cx="110" cy="18"/>
            </a:xfrm>
            <a:custGeom>
              <a:avLst/>
              <a:gdLst>
                <a:gd name="T0" fmla="*/ 3 w 31"/>
                <a:gd name="T1" fmla="*/ 6 h 6"/>
                <a:gd name="T2" fmla="*/ 28 w 31"/>
                <a:gd name="T3" fmla="*/ 5 h 6"/>
                <a:gd name="T4" fmla="*/ 28 w 31"/>
                <a:gd name="T5" fmla="*/ 0 h 6"/>
                <a:gd name="T6" fmla="*/ 3 w 31"/>
                <a:gd name="T7" fmla="*/ 1 h 6"/>
                <a:gd name="T8" fmla="*/ 3 w 31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">
                  <a:moveTo>
                    <a:pt x="3" y="6"/>
                  </a:moveTo>
                  <a:cubicBezTo>
                    <a:pt x="11" y="6"/>
                    <a:pt x="20" y="6"/>
                    <a:pt x="28" y="5"/>
                  </a:cubicBezTo>
                  <a:cubicBezTo>
                    <a:pt x="31" y="4"/>
                    <a:pt x="31" y="0"/>
                    <a:pt x="28" y="0"/>
                  </a:cubicBezTo>
                  <a:cubicBezTo>
                    <a:pt x="20" y="1"/>
                    <a:pt x="11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300" name="Freeform 150"/>
            <p:cNvSpPr/>
            <p:nvPr/>
          </p:nvSpPr>
          <p:spPr bwMode="auto">
            <a:xfrm>
              <a:off x="4150" y="201"/>
              <a:ext cx="99" cy="24"/>
            </a:xfrm>
            <a:custGeom>
              <a:avLst/>
              <a:gdLst>
                <a:gd name="T0" fmla="*/ 4 w 28"/>
                <a:gd name="T1" fmla="*/ 8 h 8"/>
                <a:gd name="T2" fmla="*/ 24 w 28"/>
                <a:gd name="T3" fmla="*/ 7 h 8"/>
                <a:gd name="T4" fmla="*/ 25 w 28"/>
                <a:gd name="T5" fmla="*/ 2 h 8"/>
                <a:gd name="T6" fmla="*/ 3 w 28"/>
                <a:gd name="T7" fmla="*/ 3 h 8"/>
                <a:gd name="T8" fmla="*/ 4 w 28"/>
                <a:gd name="T9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4" y="8"/>
                  </a:moveTo>
                  <a:cubicBezTo>
                    <a:pt x="10" y="7"/>
                    <a:pt x="17" y="5"/>
                    <a:pt x="24" y="7"/>
                  </a:cubicBezTo>
                  <a:cubicBezTo>
                    <a:pt x="27" y="7"/>
                    <a:pt x="28" y="3"/>
                    <a:pt x="25" y="2"/>
                  </a:cubicBezTo>
                  <a:cubicBezTo>
                    <a:pt x="18" y="0"/>
                    <a:pt x="10" y="2"/>
                    <a:pt x="3" y="3"/>
                  </a:cubicBezTo>
                  <a:cubicBezTo>
                    <a:pt x="0" y="4"/>
                    <a:pt x="1" y="8"/>
                    <a:pt x="4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301" name="Freeform 151"/>
            <p:cNvSpPr/>
            <p:nvPr/>
          </p:nvSpPr>
          <p:spPr bwMode="auto">
            <a:xfrm>
              <a:off x="4016" y="207"/>
              <a:ext cx="102" cy="24"/>
            </a:xfrm>
            <a:custGeom>
              <a:avLst/>
              <a:gdLst>
                <a:gd name="T0" fmla="*/ 3 w 29"/>
                <a:gd name="T1" fmla="*/ 5 h 8"/>
                <a:gd name="T2" fmla="*/ 25 w 29"/>
                <a:gd name="T3" fmla="*/ 7 h 8"/>
                <a:gd name="T4" fmla="*/ 26 w 29"/>
                <a:gd name="T5" fmla="*/ 2 h 8"/>
                <a:gd name="T6" fmla="*/ 3 w 29"/>
                <a:gd name="T7" fmla="*/ 0 h 8"/>
                <a:gd name="T8" fmla="*/ 3 w 29"/>
                <a:gd name="T9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8">
                  <a:moveTo>
                    <a:pt x="3" y="5"/>
                  </a:moveTo>
                  <a:cubicBezTo>
                    <a:pt x="10" y="5"/>
                    <a:pt x="18" y="5"/>
                    <a:pt x="25" y="7"/>
                  </a:cubicBezTo>
                  <a:cubicBezTo>
                    <a:pt x="28" y="8"/>
                    <a:pt x="29" y="3"/>
                    <a:pt x="26" y="2"/>
                  </a:cubicBezTo>
                  <a:cubicBezTo>
                    <a:pt x="19" y="0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302" name="Freeform 152"/>
            <p:cNvSpPr/>
            <p:nvPr/>
          </p:nvSpPr>
          <p:spPr bwMode="auto">
            <a:xfrm>
              <a:off x="3878" y="213"/>
              <a:ext cx="106" cy="18"/>
            </a:xfrm>
            <a:custGeom>
              <a:avLst/>
              <a:gdLst>
                <a:gd name="T0" fmla="*/ 3 w 30"/>
                <a:gd name="T1" fmla="*/ 6 h 6"/>
                <a:gd name="T2" fmla="*/ 28 w 30"/>
                <a:gd name="T3" fmla="*/ 5 h 6"/>
                <a:gd name="T4" fmla="*/ 28 w 30"/>
                <a:gd name="T5" fmla="*/ 0 h 6"/>
                <a:gd name="T6" fmla="*/ 3 w 30"/>
                <a:gd name="T7" fmla="*/ 1 h 6"/>
                <a:gd name="T8" fmla="*/ 3 w 30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6"/>
                  </a:moveTo>
                  <a:cubicBezTo>
                    <a:pt x="11" y="6"/>
                    <a:pt x="19" y="5"/>
                    <a:pt x="28" y="5"/>
                  </a:cubicBezTo>
                  <a:cubicBezTo>
                    <a:pt x="30" y="5"/>
                    <a:pt x="30" y="0"/>
                    <a:pt x="28" y="0"/>
                  </a:cubicBez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303" name="Freeform 153"/>
            <p:cNvSpPr/>
            <p:nvPr/>
          </p:nvSpPr>
          <p:spPr bwMode="auto">
            <a:xfrm>
              <a:off x="3751" y="207"/>
              <a:ext cx="85" cy="18"/>
            </a:xfrm>
            <a:custGeom>
              <a:avLst/>
              <a:gdLst>
                <a:gd name="T0" fmla="*/ 3 w 24"/>
                <a:gd name="T1" fmla="*/ 5 h 6"/>
                <a:gd name="T2" fmla="*/ 21 w 24"/>
                <a:gd name="T3" fmla="*/ 6 h 6"/>
                <a:gd name="T4" fmla="*/ 21 w 24"/>
                <a:gd name="T5" fmla="*/ 1 h 6"/>
                <a:gd name="T6" fmla="*/ 4 w 24"/>
                <a:gd name="T7" fmla="*/ 0 h 6"/>
                <a:gd name="T8" fmla="*/ 3 w 24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3" y="5"/>
                  </a:moveTo>
                  <a:cubicBezTo>
                    <a:pt x="9" y="6"/>
                    <a:pt x="15" y="6"/>
                    <a:pt x="21" y="6"/>
                  </a:cubicBezTo>
                  <a:cubicBezTo>
                    <a:pt x="24" y="6"/>
                    <a:pt x="24" y="1"/>
                    <a:pt x="21" y="1"/>
                  </a:cubicBezTo>
                  <a:cubicBezTo>
                    <a:pt x="16" y="1"/>
                    <a:pt x="10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304" name="Freeform 154"/>
            <p:cNvSpPr/>
            <p:nvPr/>
          </p:nvSpPr>
          <p:spPr bwMode="auto">
            <a:xfrm>
              <a:off x="3596" y="207"/>
              <a:ext cx="109" cy="24"/>
            </a:xfrm>
            <a:custGeom>
              <a:avLst/>
              <a:gdLst>
                <a:gd name="T0" fmla="*/ 3 w 31"/>
                <a:gd name="T1" fmla="*/ 7 h 8"/>
                <a:gd name="T2" fmla="*/ 28 w 31"/>
                <a:gd name="T3" fmla="*/ 6 h 8"/>
                <a:gd name="T4" fmla="*/ 27 w 31"/>
                <a:gd name="T5" fmla="*/ 1 h 8"/>
                <a:gd name="T6" fmla="*/ 3 w 31"/>
                <a:gd name="T7" fmla="*/ 2 h 8"/>
                <a:gd name="T8" fmla="*/ 3 w 31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8">
                  <a:moveTo>
                    <a:pt x="3" y="7"/>
                  </a:moveTo>
                  <a:cubicBezTo>
                    <a:pt x="11" y="7"/>
                    <a:pt x="20" y="8"/>
                    <a:pt x="28" y="6"/>
                  </a:cubicBezTo>
                  <a:cubicBezTo>
                    <a:pt x="31" y="5"/>
                    <a:pt x="30" y="0"/>
                    <a:pt x="27" y="1"/>
                  </a:cubicBezTo>
                  <a:cubicBezTo>
                    <a:pt x="19" y="4"/>
                    <a:pt x="11" y="2"/>
                    <a:pt x="3" y="2"/>
                  </a:cubicBezTo>
                  <a:cubicBezTo>
                    <a:pt x="0" y="2"/>
                    <a:pt x="0" y="7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305" name="Freeform 155"/>
            <p:cNvSpPr/>
            <p:nvPr/>
          </p:nvSpPr>
          <p:spPr bwMode="auto">
            <a:xfrm>
              <a:off x="3455" y="216"/>
              <a:ext cx="99" cy="18"/>
            </a:xfrm>
            <a:custGeom>
              <a:avLst/>
              <a:gdLst>
                <a:gd name="T0" fmla="*/ 4 w 28"/>
                <a:gd name="T1" fmla="*/ 6 h 6"/>
                <a:gd name="T2" fmla="*/ 25 w 28"/>
                <a:gd name="T3" fmla="*/ 5 h 6"/>
                <a:gd name="T4" fmla="*/ 25 w 28"/>
                <a:gd name="T5" fmla="*/ 0 h 6"/>
                <a:gd name="T6" fmla="*/ 2 w 28"/>
                <a:gd name="T7" fmla="*/ 1 h 6"/>
                <a:gd name="T8" fmla="*/ 4 w 2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4" y="6"/>
                  </a:moveTo>
                  <a:cubicBezTo>
                    <a:pt x="11" y="5"/>
                    <a:pt x="18" y="5"/>
                    <a:pt x="25" y="5"/>
                  </a:cubicBezTo>
                  <a:cubicBezTo>
                    <a:pt x="28" y="5"/>
                    <a:pt x="28" y="0"/>
                    <a:pt x="25" y="0"/>
                  </a:cubicBezTo>
                  <a:cubicBezTo>
                    <a:pt x="18" y="0"/>
                    <a:pt x="10" y="0"/>
                    <a:pt x="2" y="1"/>
                  </a:cubicBezTo>
                  <a:cubicBezTo>
                    <a:pt x="0" y="2"/>
                    <a:pt x="1" y="6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306" name="Freeform 156"/>
            <p:cNvSpPr/>
            <p:nvPr/>
          </p:nvSpPr>
          <p:spPr bwMode="auto">
            <a:xfrm>
              <a:off x="3300" y="204"/>
              <a:ext cx="109" cy="21"/>
            </a:xfrm>
            <a:custGeom>
              <a:avLst/>
              <a:gdLst>
                <a:gd name="T0" fmla="*/ 3 w 31"/>
                <a:gd name="T1" fmla="*/ 5 h 7"/>
                <a:gd name="T2" fmla="*/ 28 w 31"/>
                <a:gd name="T3" fmla="*/ 5 h 7"/>
                <a:gd name="T4" fmla="*/ 28 w 31"/>
                <a:gd name="T5" fmla="*/ 0 h 7"/>
                <a:gd name="T6" fmla="*/ 4 w 31"/>
                <a:gd name="T7" fmla="*/ 0 h 7"/>
                <a:gd name="T8" fmla="*/ 3 w 31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3" y="5"/>
                  </a:moveTo>
                  <a:cubicBezTo>
                    <a:pt x="11" y="7"/>
                    <a:pt x="20" y="5"/>
                    <a:pt x="28" y="5"/>
                  </a:cubicBezTo>
                  <a:cubicBezTo>
                    <a:pt x="31" y="5"/>
                    <a:pt x="31" y="0"/>
                    <a:pt x="28" y="0"/>
                  </a:cubicBezTo>
                  <a:cubicBezTo>
                    <a:pt x="20" y="0"/>
                    <a:pt x="12" y="2"/>
                    <a:pt x="4" y="0"/>
                  </a:cubicBezTo>
                  <a:cubicBezTo>
                    <a:pt x="2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307" name="Freeform 157"/>
            <p:cNvSpPr/>
            <p:nvPr/>
          </p:nvSpPr>
          <p:spPr bwMode="auto">
            <a:xfrm>
              <a:off x="3155" y="207"/>
              <a:ext cx="95" cy="21"/>
            </a:xfrm>
            <a:custGeom>
              <a:avLst/>
              <a:gdLst>
                <a:gd name="T0" fmla="*/ 4 w 27"/>
                <a:gd name="T1" fmla="*/ 7 h 7"/>
                <a:gd name="T2" fmla="*/ 23 w 27"/>
                <a:gd name="T3" fmla="*/ 6 h 7"/>
                <a:gd name="T4" fmla="*/ 24 w 27"/>
                <a:gd name="T5" fmla="*/ 1 h 7"/>
                <a:gd name="T6" fmla="*/ 3 w 27"/>
                <a:gd name="T7" fmla="*/ 2 h 7"/>
                <a:gd name="T8" fmla="*/ 4 w 27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7">
                  <a:moveTo>
                    <a:pt x="4" y="7"/>
                  </a:moveTo>
                  <a:cubicBezTo>
                    <a:pt x="10" y="6"/>
                    <a:pt x="17" y="4"/>
                    <a:pt x="23" y="6"/>
                  </a:cubicBezTo>
                  <a:cubicBezTo>
                    <a:pt x="26" y="6"/>
                    <a:pt x="27" y="2"/>
                    <a:pt x="24" y="1"/>
                  </a:cubicBezTo>
                  <a:cubicBezTo>
                    <a:pt x="17" y="0"/>
                    <a:pt x="10" y="1"/>
                    <a:pt x="3" y="2"/>
                  </a:cubicBezTo>
                  <a:cubicBezTo>
                    <a:pt x="0" y="3"/>
                    <a:pt x="1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308" name="Freeform 158"/>
            <p:cNvSpPr/>
            <p:nvPr/>
          </p:nvSpPr>
          <p:spPr bwMode="auto">
            <a:xfrm>
              <a:off x="2982" y="204"/>
              <a:ext cx="120" cy="30"/>
            </a:xfrm>
            <a:custGeom>
              <a:avLst/>
              <a:gdLst>
                <a:gd name="T0" fmla="*/ 3 w 34"/>
                <a:gd name="T1" fmla="*/ 9 h 10"/>
                <a:gd name="T2" fmla="*/ 16 w 34"/>
                <a:gd name="T3" fmla="*/ 8 h 10"/>
                <a:gd name="T4" fmla="*/ 29 w 34"/>
                <a:gd name="T5" fmla="*/ 9 h 10"/>
                <a:gd name="T6" fmla="*/ 32 w 34"/>
                <a:gd name="T7" fmla="*/ 5 h 10"/>
                <a:gd name="T8" fmla="*/ 3 w 34"/>
                <a:gd name="T9" fmla="*/ 4 h 10"/>
                <a:gd name="T10" fmla="*/ 3 w 34"/>
                <a:gd name="T11" fmla="*/ 9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" h="10">
                  <a:moveTo>
                    <a:pt x="3" y="9"/>
                  </a:moveTo>
                  <a:cubicBezTo>
                    <a:pt x="8" y="9"/>
                    <a:pt x="12" y="8"/>
                    <a:pt x="16" y="8"/>
                  </a:cubicBezTo>
                  <a:cubicBezTo>
                    <a:pt x="21" y="7"/>
                    <a:pt x="26" y="7"/>
                    <a:pt x="29" y="9"/>
                  </a:cubicBezTo>
                  <a:cubicBezTo>
                    <a:pt x="32" y="10"/>
                    <a:pt x="34" y="6"/>
                    <a:pt x="32" y="5"/>
                  </a:cubicBezTo>
                  <a:cubicBezTo>
                    <a:pt x="23" y="0"/>
                    <a:pt x="12" y="4"/>
                    <a:pt x="3" y="4"/>
                  </a:cubicBezTo>
                  <a:cubicBezTo>
                    <a:pt x="0" y="4"/>
                    <a:pt x="0" y="9"/>
                    <a:pt x="3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309" name="Freeform 159"/>
            <p:cNvSpPr/>
            <p:nvPr/>
          </p:nvSpPr>
          <p:spPr bwMode="auto">
            <a:xfrm>
              <a:off x="2841" y="213"/>
              <a:ext cx="106" cy="24"/>
            </a:xfrm>
            <a:custGeom>
              <a:avLst/>
              <a:gdLst>
                <a:gd name="T0" fmla="*/ 2 w 30"/>
                <a:gd name="T1" fmla="*/ 6 h 8"/>
                <a:gd name="T2" fmla="*/ 27 w 30"/>
                <a:gd name="T3" fmla="*/ 5 h 8"/>
                <a:gd name="T4" fmla="*/ 26 w 30"/>
                <a:gd name="T5" fmla="*/ 0 h 8"/>
                <a:gd name="T6" fmla="*/ 4 w 30"/>
                <a:gd name="T7" fmla="*/ 1 h 8"/>
                <a:gd name="T8" fmla="*/ 2 w 30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8">
                  <a:moveTo>
                    <a:pt x="2" y="6"/>
                  </a:moveTo>
                  <a:cubicBezTo>
                    <a:pt x="11" y="8"/>
                    <a:pt x="19" y="6"/>
                    <a:pt x="27" y="5"/>
                  </a:cubicBezTo>
                  <a:cubicBezTo>
                    <a:pt x="30" y="4"/>
                    <a:pt x="29" y="0"/>
                    <a:pt x="26" y="0"/>
                  </a:cubicBezTo>
                  <a:cubicBezTo>
                    <a:pt x="18" y="1"/>
                    <a:pt x="11" y="3"/>
                    <a:pt x="4" y="1"/>
                  </a:cubicBezTo>
                  <a:cubicBezTo>
                    <a:pt x="1" y="1"/>
                    <a:pt x="0" y="5"/>
                    <a:pt x="2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310" name="Freeform 160"/>
            <p:cNvSpPr/>
            <p:nvPr/>
          </p:nvSpPr>
          <p:spPr bwMode="auto">
            <a:xfrm>
              <a:off x="2686" y="210"/>
              <a:ext cx="85" cy="18"/>
            </a:xfrm>
            <a:custGeom>
              <a:avLst/>
              <a:gdLst>
                <a:gd name="T0" fmla="*/ 3 w 24"/>
                <a:gd name="T1" fmla="*/ 6 h 6"/>
                <a:gd name="T2" fmla="*/ 20 w 24"/>
                <a:gd name="T3" fmla="*/ 6 h 6"/>
                <a:gd name="T4" fmla="*/ 21 w 24"/>
                <a:gd name="T5" fmla="*/ 1 h 6"/>
                <a:gd name="T6" fmla="*/ 3 w 24"/>
                <a:gd name="T7" fmla="*/ 1 h 6"/>
                <a:gd name="T8" fmla="*/ 3 w 24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3" y="6"/>
                  </a:moveTo>
                  <a:cubicBezTo>
                    <a:pt x="9" y="6"/>
                    <a:pt x="14" y="5"/>
                    <a:pt x="20" y="6"/>
                  </a:cubicBezTo>
                  <a:cubicBezTo>
                    <a:pt x="23" y="6"/>
                    <a:pt x="24" y="2"/>
                    <a:pt x="21" y="1"/>
                  </a:cubicBezTo>
                  <a:cubicBezTo>
                    <a:pt x="15" y="0"/>
                    <a:pt x="9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311" name="Freeform 161"/>
            <p:cNvSpPr/>
            <p:nvPr/>
          </p:nvSpPr>
          <p:spPr bwMode="auto">
            <a:xfrm>
              <a:off x="2531" y="210"/>
              <a:ext cx="95" cy="18"/>
            </a:xfrm>
            <a:custGeom>
              <a:avLst/>
              <a:gdLst>
                <a:gd name="T0" fmla="*/ 3 w 27"/>
                <a:gd name="T1" fmla="*/ 5 h 6"/>
                <a:gd name="T2" fmla="*/ 24 w 27"/>
                <a:gd name="T3" fmla="*/ 6 h 6"/>
                <a:gd name="T4" fmla="*/ 24 w 27"/>
                <a:gd name="T5" fmla="*/ 1 h 6"/>
                <a:gd name="T6" fmla="*/ 4 w 27"/>
                <a:gd name="T7" fmla="*/ 0 h 6"/>
                <a:gd name="T8" fmla="*/ 3 w 27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3" y="5"/>
                  </a:moveTo>
                  <a:cubicBezTo>
                    <a:pt x="10" y="6"/>
                    <a:pt x="17" y="6"/>
                    <a:pt x="24" y="6"/>
                  </a:cubicBezTo>
                  <a:cubicBezTo>
                    <a:pt x="27" y="6"/>
                    <a:pt x="27" y="1"/>
                    <a:pt x="24" y="1"/>
                  </a:cubicBezTo>
                  <a:cubicBezTo>
                    <a:pt x="17" y="1"/>
                    <a:pt x="11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312" name="Freeform 162"/>
            <p:cNvSpPr/>
            <p:nvPr/>
          </p:nvSpPr>
          <p:spPr bwMode="auto">
            <a:xfrm>
              <a:off x="2393" y="213"/>
              <a:ext cx="102" cy="18"/>
            </a:xfrm>
            <a:custGeom>
              <a:avLst/>
              <a:gdLst>
                <a:gd name="T0" fmla="*/ 2 w 29"/>
                <a:gd name="T1" fmla="*/ 6 h 6"/>
                <a:gd name="T2" fmla="*/ 26 w 29"/>
                <a:gd name="T3" fmla="*/ 5 h 6"/>
                <a:gd name="T4" fmla="*/ 26 w 29"/>
                <a:gd name="T5" fmla="*/ 0 h 6"/>
                <a:gd name="T6" fmla="*/ 2 w 29"/>
                <a:gd name="T7" fmla="*/ 1 h 6"/>
                <a:gd name="T8" fmla="*/ 2 w 2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" y="6"/>
                  </a:moveTo>
                  <a:cubicBezTo>
                    <a:pt x="10" y="5"/>
                    <a:pt x="18" y="5"/>
                    <a:pt x="26" y="5"/>
                  </a:cubicBezTo>
                  <a:cubicBezTo>
                    <a:pt x="29" y="5"/>
                    <a:pt x="29" y="0"/>
                    <a:pt x="26" y="0"/>
                  </a:cubicBezTo>
                  <a:cubicBezTo>
                    <a:pt x="18" y="0"/>
                    <a:pt x="10" y="0"/>
                    <a:pt x="2" y="1"/>
                  </a:cubicBezTo>
                  <a:cubicBezTo>
                    <a:pt x="0" y="2"/>
                    <a:pt x="0" y="6"/>
                    <a:pt x="2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313" name="Freeform 163"/>
            <p:cNvSpPr/>
            <p:nvPr/>
          </p:nvSpPr>
          <p:spPr bwMode="auto">
            <a:xfrm>
              <a:off x="2231" y="216"/>
              <a:ext cx="116" cy="18"/>
            </a:xfrm>
            <a:custGeom>
              <a:avLst/>
              <a:gdLst>
                <a:gd name="T0" fmla="*/ 3 w 33"/>
                <a:gd name="T1" fmla="*/ 5 h 6"/>
                <a:gd name="T2" fmla="*/ 29 w 33"/>
                <a:gd name="T3" fmla="*/ 6 h 6"/>
                <a:gd name="T4" fmla="*/ 30 w 33"/>
                <a:gd name="T5" fmla="*/ 6 h 6"/>
                <a:gd name="T6" fmla="*/ 30 w 33"/>
                <a:gd name="T7" fmla="*/ 6 h 6"/>
                <a:gd name="T8" fmla="*/ 30 w 33"/>
                <a:gd name="T9" fmla="*/ 1 h 6"/>
                <a:gd name="T10" fmla="*/ 4 w 33"/>
                <a:gd name="T11" fmla="*/ 0 h 6"/>
                <a:gd name="T12" fmla="*/ 3 w 33"/>
                <a:gd name="T13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6">
                  <a:moveTo>
                    <a:pt x="3" y="5"/>
                  </a:moveTo>
                  <a:cubicBezTo>
                    <a:pt x="11" y="6"/>
                    <a:pt x="21" y="5"/>
                    <a:pt x="29" y="6"/>
                  </a:cubicBezTo>
                  <a:cubicBezTo>
                    <a:pt x="30" y="6"/>
                    <a:pt x="30" y="6"/>
                    <a:pt x="30" y="6"/>
                  </a:cubicBezTo>
                  <a:cubicBezTo>
                    <a:pt x="30" y="6"/>
                    <a:pt x="30" y="6"/>
                    <a:pt x="30" y="6"/>
                  </a:cubicBezTo>
                  <a:cubicBezTo>
                    <a:pt x="33" y="6"/>
                    <a:pt x="33" y="2"/>
                    <a:pt x="30" y="1"/>
                  </a:cubicBezTo>
                  <a:cubicBezTo>
                    <a:pt x="21" y="1"/>
                    <a:pt x="12" y="2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314" name="Freeform 164"/>
            <p:cNvSpPr/>
            <p:nvPr/>
          </p:nvSpPr>
          <p:spPr bwMode="auto">
            <a:xfrm>
              <a:off x="2100" y="222"/>
              <a:ext cx="103" cy="15"/>
            </a:xfrm>
            <a:custGeom>
              <a:avLst/>
              <a:gdLst>
                <a:gd name="T0" fmla="*/ 3 w 29"/>
                <a:gd name="T1" fmla="*/ 5 h 5"/>
                <a:gd name="T2" fmla="*/ 26 w 29"/>
                <a:gd name="T3" fmla="*/ 5 h 5"/>
                <a:gd name="T4" fmla="*/ 26 w 29"/>
                <a:gd name="T5" fmla="*/ 0 h 5"/>
                <a:gd name="T6" fmla="*/ 3 w 29"/>
                <a:gd name="T7" fmla="*/ 0 h 5"/>
                <a:gd name="T8" fmla="*/ 3 w 29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5">
                  <a:moveTo>
                    <a:pt x="3" y="5"/>
                  </a:moveTo>
                  <a:cubicBezTo>
                    <a:pt x="26" y="5"/>
                    <a:pt x="26" y="5"/>
                    <a:pt x="26" y="5"/>
                  </a:cubicBezTo>
                  <a:cubicBezTo>
                    <a:pt x="29" y="5"/>
                    <a:pt x="29" y="0"/>
                    <a:pt x="26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315" name="Freeform 165"/>
            <p:cNvSpPr/>
            <p:nvPr/>
          </p:nvSpPr>
          <p:spPr bwMode="auto">
            <a:xfrm>
              <a:off x="1984" y="216"/>
              <a:ext cx="99" cy="24"/>
            </a:xfrm>
            <a:custGeom>
              <a:avLst/>
              <a:gdLst>
                <a:gd name="T0" fmla="*/ 4 w 28"/>
                <a:gd name="T1" fmla="*/ 6 h 8"/>
                <a:gd name="T2" fmla="*/ 24 w 28"/>
                <a:gd name="T3" fmla="*/ 7 h 8"/>
                <a:gd name="T4" fmla="*/ 25 w 28"/>
                <a:gd name="T5" fmla="*/ 3 h 8"/>
                <a:gd name="T6" fmla="*/ 3 w 28"/>
                <a:gd name="T7" fmla="*/ 1 h 8"/>
                <a:gd name="T8" fmla="*/ 4 w 28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4" y="6"/>
                  </a:moveTo>
                  <a:cubicBezTo>
                    <a:pt x="11" y="4"/>
                    <a:pt x="17" y="5"/>
                    <a:pt x="24" y="7"/>
                  </a:cubicBezTo>
                  <a:cubicBezTo>
                    <a:pt x="27" y="8"/>
                    <a:pt x="28" y="3"/>
                    <a:pt x="25" y="3"/>
                  </a:cubicBezTo>
                  <a:cubicBezTo>
                    <a:pt x="18" y="0"/>
                    <a:pt x="10" y="0"/>
                    <a:pt x="3" y="1"/>
                  </a:cubicBezTo>
                  <a:cubicBezTo>
                    <a:pt x="0" y="2"/>
                    <a:pt x="1" y="7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316" name="Freeform 166"/>
            <p:cNvSpPr/>
            <p:nvPr/>
          </p:nvSpPr>
          <p:spPr bwMode="auto">
            <a:xfrm>
              <a:off x="1857" y="207"/>
              <a:ext cx="99" cy="18"/>
            </a:xfrm>
            <a:custGeom>
              <a:avLst/>
              <a:gdLst>
                <a:gd name="T0" fmla="*/ 3 w 28"/>
                <a:gd name="T1" fmla="*/ 5 h 6"/>
                <a:gd name="T2" fmla="*/ 25 w 28"/>
                <a:gd name="T3" fmla="*/ 6 h 6"/>
                <a:gd name="T4" fmla="*/ 25 w 28"/>
                <a:gd name="T5" fmla="*/ 1 h 6"/>
                <a:gd name="T6" fmla="*/ 3 w 28"/>
                <a:gd name="T7" fmla="*/ 0 h 6"/>
                <a:gd name="T8" fmla="*/ 3 w 28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3" y="5"/>
                  </a:moveTo>
                  <a:cubicBezTo>
                    <a:pt x="10" y="6"/>
                    <a:pt x="17" y="6"/>
                    <a:pt x="25" y="6"/>
                  </a:cubicBezTo>
                  <a:cubicBezTo>
                    <a:pt x="28" y="6"/>
                    <a:pt x="28" y="1"/>
                    <a:pt x="25" y="1"/>
                  </a:cubicBezTo>
                  <a:cubicBezTo>
                    <a:pt x="17" y="1"/>
                    <a:pt x="10" y="1"/>
                    <a:pt x="3" y="0"/>
                  </a:cubicBezTo>
                  <a:cubicBezTo>
                    <a:pt x="0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317" name="Freeform 167"/>
            <p:cNvSpPr/>
            <p:nvPr/>
          </p:nvSpPr>
          <p:spPr bwMode="auto">
            <a:xfrm>
              <a:off x="1723" y="213"/>
              <a:ext cx="109" cy="21"/>
            </a:xfrm>
            <a:custGeom>
              <a:avLst/>
              <a:gdLst>
                <a:gd name="T0" fmla="*/ 4 w 31"/>
                <a:gd name="T1" fmla="*/ 7 h 7"/>
                <a:gd name="T2" fmla="*/ 28 w 31"/>
                <a:gd name="T3" fmla="*/ 5 h 7"/>
                <a:gd name="T4" fmla="*/ 28 w 31"/>
                <a:gd name="T5" fmla="*/ 0 h 7"/>
                <a:gd name="T6" fmla="*/ 3 w 31"/>
                <a:gd name="T7" fmla="*/ 2 h 7"/>
                <a:gd name="T8" fmla="*/ 4 w 31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4" y="7"/>
                  </a:moveTo>
                  <a:cubicBezTo>
                    <a:pt x="12" y="5"/>
                    <a:pt x="20" y="5"/>
                    <a:pt x="28" y="5"/>
                  </a:cubicBezTo>
                  <a:cubicBezTo>
                    <a:pt x="31" y="5"/>
                    <a:pt x="31" y="0"/>
                    <a:pt x="28" y="0"/>
                  </a:cubicBezTo>
                  <a:cubicBezTo>
                    <a:pt x="20" y="0"/>
                    <a:pt x="11" y="1"/>
                    <a:pt x="3" y="2"/>
                  </a:cubicBezTo>
                  <a:cubicBezTo>
                    <a:pt x="0" y="3"/>
                    <a:pt x="1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318" name="Freeform 168"/>
            <p:cNvSpPr/>
            <p:nvPr/>
          </p:nvSpPr>
          <p:spPr bwMode="auto">
            <a:xfrm>
              <a:off x="1592" y="210"/>
              <a:ext cx="103" cy="21"/>
            </a:xfrm>
            <a:custGeom>
              <a:avLst/>
              <a:gdLst>
                <a:gd name="T0" fmla="*/ 3 w 29"/>
                <a:gd name="T1" fmla="*/ 5 h 7"/>
                <a:gd name="T2" fmla="*/ 26 w 29"/>
                <a:gd name="T3" fmla="*/ 6 h 7"/>
                <a:gd name="T4" fmla="*/ 26 w 29"/>
                <a:gd name="T5" fmla="*/ 1 h 7"/>
                <a:gd name="T6" fmla="*/ 3 w 29"/>
                <a:gd name="T7" fmla="*/ 0 h 7"/>
                <a:gd name="T8" fmla="*/ 3 w 29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7">
                  <a:moveTo>
                    <a:pt x="3" y="5"/>
                  </a:moveTo>
                  <a:cubicBezTo>
                    <a:pt x="11" y="5"/>
                    <a:pt x="18" y="7"/>
                    <a:pt x="26" y="6"/>
                  </a:cubicBezTo>
                  <a:cubicBezTo>
                    <a:pt x="29" y="6"/>
                    <a:pt x="29" y="1"/>
                    <a:pt x="26" y="1"/>
                  </a:cubicBezTo>
                  <a:cubicBezTo>
                    <a:pt x="18" y="2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319" name="Freeform 169"/>
            <p:cNvSpPr/>
            <p:nvPr/>
          </p:nvSpPr>
          <p:spPr bwMode="auto">
            <a:xfrm>
              <a:off x="1444" y="210"/>
              <a:ext cx="103" cy="18"/>
            </a:xfrm>
            <a:custGeom>
              <a:avLst/>
              <a:gdLst>
                <a:gd name="T0" fmla="*/ 3 w 29"/>
                <a:gd name="T1" fmla="*/ 6 h 6"/>
                <a:gd name="T2" fmla="*/ 26 w 29"/>
                <a:gd name="T3" fmla="*/ 5 h 6"/>
                <a:gd name="T4" fmla="*/ 26 w 29"/>
                <a:gd name="T5" fmla="*/ 0 h 6"/>
                <a:gd name="T6" fmla="*/ 3 w 29"/>
                <a:gd name="T7" fmla="*/ 1 h 6"/>
                <a:gd name="T8" fmla="*/ 3 w 2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3" y="6"/>
                  </a:moveTo>
                  <a:cubicBezTo>
                    <a:pt x="10" y="6"/>
                    <a:pt x="18" y="6"/>
                    <a:pt x="26" y="5"/>
                  </a:cubicBezTo>
                  <a:cubicBezTo>
                    <a:pt x="29" y="4"/>
                    <a:pt x="29" y="0"/>
                    <a:pt x="26" y="0"/>
                  </a:cubicBezTo>
                  <a:cubicBezTo>
                    <a:pt x="18" y="1"/>
                    <a:pt x="10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320" name="Freeform 170"/>
            <p:cNvSpPr/>
            <p:nvPr/>
          </p:nvSpPr>
          <p:spPr bwMode="auto">
            <a:xfrm>
              <a:off x="1296" y="207"/>
              <a:ext cx="88" cy="18"/>
            </a:xfrm>
            <a:custGeom>
              <a:avLst/>
              <a:gdLst>
                <a:gd name="T0" fmla="*/ 2 w 25"/>
                <a:gd name="T1" fmla="*/ 5 h 6"/>
                <a:gd name="T2" fmla="*/ 21 w 25"/>
                <a:gd name="T3" fmla="*/ 6 h 6"/>
                <a:gd name="T4" fmla="*/ 22 w 25"/>
                <a:gd name="T5" fmla="*/ 1 h 6"/>
                <a:gd name="T6" fmla="*/ 2 w 25"/>
                <a:gd name="T7" fmla="*/ 0 h 6"/>
                <a:gd name="T8" fmla="*/ 2 w 25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2" y="5"/>
                  </a:moveTo>
                  <a:cubicBezTo>
                    <a:pt x="9" y="5"/>
                    <a:pt x="15" y="5"/>
                    <a:pt x="21" y="6"/>
                  </a:cubicBezTo>
                  <a:cubicBezTo>
                    <a:pt x="24" y="6"/>
                    <a:pt x="25" y="2"/>
                    <a:pt x="22" y="1"/>
                  </a:cubicBezTo>
                  <a:cubicBezTo>
                    <a:pt x="16" y="0"/>
                    <a:pt x="9" y="0"/>
                    <a:pt x="2" y="0"/>
                  </a:cubicBezTo>
                  <a:cubicBezTo>
                    <a:pt x="0" y="0"/>
                    <a:pt x="0" y="5"/>
                    <a:pt x="2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321" name="Freeform 171"/>
            <p:cNvSpPr/>
            <p:nvPr/>
          </p:nvSpPr>
          <p:spPr bwMode="auto">
            <a:xfrm>
              <a:off x="1155" y="204"/>
              <a:ext cx="102" cy="18"/>
            </a:xfrm>
            <a:custGeom>
              <a:avLst/>
              <a:gdLst>
                <a:gd name="T0" fmla="*/ 3 w 29"/>
                <a:gd name="T1" fmla="*/ 6 h 6"/>
                <a:gd name="T2" fmla="*/ 26 w 29"/>
                <a:gd name="T3" fmla="*/ 6 h 6"/>
                <a:gd name="T4" fmla="*/ 26 w 29"/>
                <a:gd name="T5" fmla="*/ 1 h 6"/>
                <a:gd name="T6" fmla="*/ 3 w 29"/>
                <a:gd name="T7" fmla="*/ 1 h 6"/>
                <a:gd name="T8" fmla="*/ 3 w 2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3" y="6"/>
                  </a:moveTo>
                  <a:cubicBezTo>
                    <a:pt x="11" y="6"/>
                    <a:pt x="18" y="5"/>
                    <a:pt x="26" y="6"/>
                  </a:cubicBezTo>
                  <a:cubicBezTo>
                    <a:pt x="29" y="6"/>
                    <a:pt x="28" y="2"/>
                    <a:pt x="26" y="1"/>
                  </a:cubicBezTo>
                  <a:cubicBezTo>
                    <a:pt x="18" y="0"/>
                    <a:pt x="11" y="1"/>
                    <a:pt x="3" y="1"/>
                  </a:cubicBezTo>
                  <a:cubicBezTo>
                    <a:pt x="1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322" name="Freeform 172"/>
            <p:cNvSpPr/>
            <p:nvPr/>
          </p:nvSpPr>
          <p:spPr bwMode="auto">
            <a:xfrm>
              <a:off x="1046" y="201"/>
              <a:ext cx="91" cy="24"/>
            </a:xfrm>
            <a:custGeom>
              <a:avLst/>
              <a:gdLst>
                <a:gd name="T0" fmla="*/ 4 w 26"/>
                <a:gd name="T1" fmla="*/ 7 h 8"/>
                <a:gd name="T2" fmla="*/ 22 w 26"/>
                <a:gd name="T3" fmla="*/ 7 h 8"/>
                <a:gd name="T4" fmla="*/ 23 w 26"/>
                <a:gd name="T5" fmla="*/ 2 h 8"/>
                <a:gd name="T6" fmla="*/ 3 w 26"/>
                <a:gd name="T7" fmla="*/ 2 h 8"/>
                <a:gd name="T8" fmla="*/ 4 w 26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8">
                  <a:moveTo>
                    <a:pt x="4" y="7"/>
                  </a:moveTo>
                  <a:cubicBezTo>
                    <a:pt x="10" y="6"/>
                    <a:pt x="17" y="5"/>
                    <a:pt x="22" y="7"/>
                  </a:cubicBezTo>
                  <a:cubicBezTo>
                    <a:pt x="25" y="8"/>
                    <a:pt x="26" y="3"/>
                    <a:pt x="23" y="2"/>
                  </a:cubicBezTo>
                  <a:cubicBezTo>
                    <a:pt x="17" y="0"/>
                    <a:pt x="10" y="1"/>
                    <a:pt x="3" y="2"/>
                  </a:cubicBezTo>
                  <a:cubicBezTo>
                    <a:pt x="0" y="3"/>
                    <a:pt x="2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323" name="Freeform 173"/>
            <p:cNvSpPr/>
            <p:nvPr/>
          </p:nvSpPr>
          <p:spPr bwMode="auto">
            <a:xfrm>
              <a:off x="894" y="204"/>
              <a:ext cx="106" cy="18"/>
            </a:xfrm>
            <a:custGeom>
              <a:avLst/>
              <a:gdLst>
                <a:gd name="T0" fmla="*/ 3 w 30"/>
                <a:gd name="T1" fmla="*/ 5 h 6"/>
                <a:gd name="T2" fmla="*/ 27 w 30"/>
                <a:gd name="T3" fmla="*/ 6 h 6"/>
                <a:gd name="T4" fmla="*/ 27 w 30"/>
                <a:gd name="T5" fmla="*/ 1 h 6"/>
                <a:gd name="T6" fmla="*/ 3 w 30"/>
                <a:gd name="T7" fmla="*/ 0 h 6"/>
                <a:gd name="T8" fmla="*/ 3 w 30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5"/>
                  </a:moveTo>
                  <a:cubicBezTo>
                    <a:pt x="11" y="5"/>
                    <a:pt x="19" y="5"/>
                    <a:pt x="27" y="6"/>
                  </a:cubicBezTo>
                  <a:cubicBezTo>
                    <a:pt x="30" y="6"/>
                    <a:pt x="30" y="2"/>
                    <a:pt x="27" y="1"/>
                  </a:cubicBezTo>
                  <a:cubicBezTo>
                    <a:pt x="19" y="0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324" name="Freeform 174"/>
            <p:cNvSpPr/>
            <p:nvPr/>
          </p:nvSpPr>
          <p:spPr bwMode="auto">
            <a:xfrm>
              <a:off x="756" y="201"/>
              <a:ext cx="106" cy="24"/>
            </a:xfrm>
            <a:custGeom>
              <a:avLst/>
              <a:gdLst>
                <a:gd name="T0" fmla="*/ 3 w 30"/>
                <a:gd name="T1" fmla="*/ 6 h 8"/>
                <a:gd name="T2" fmla="*/ 27 w 30"/>
                <a:gd name="T3" fmla="*/ 7 h 8"/>
                <a:gd name="T4" fmla="*/ 27 w 30"/>
                <a:gd name="T5" fmla="*/ 2 h 8"/>
                <a:gd name="T6" fmla="*/ 4 w 30"/>
                <a:gd name="T7" fmla="*/ 1 h 8"/>
                <a:gd name="T8" fmla="*/ 3 w 30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8">
                  <a:moveTo>
                    <a:pt x="3" y="6"/>
                  </a:moveTo>
                  <a:cubicBezTo>
                    <a:pt x="11" y="8"/>
                    <a:pt x="19" y="7"/>
                    <a:pt x="27" y="7"/>
                  </a:cubicBezTo>
                  <a:cubicBezTo>
                    <a:pt x="30" y="7"/>
                    <a:pt x="30" y="2"/>
                    <a:pt x="27" y="2"/>
                  </a:cubicBezTo>
                  <a:cubicBezTo>
                    <a:pt x="19" y="2"/>
                    <a:pt x="12" y="3"/>
                    <a:pt x="4" y="1"/>
                  </a:cubicBezTo>
                  <a:cubicBezTo>
                    <a:pt x="1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325" name="Freeform 175"/>
            <p:cNvSpPr/>
            <p:nvPr/>
          </p:nvSpPr>
          <p:spPr bwMode="auto">
            <a:xfrm>
              <a:off x="629" y="201"/>
              <a:ext cx="92" cy="18"/>
            </a:xfrm>
            <a:custGeom>
              <a:avLst/>
              <a:gdLst>
                <a:gd name="T0" fmla="*/ 3 w 26"/>
                <a:gd name="T1" fmla="*/ 5 h 6"/>
                <a:gd name="T2" fmla="*/ 22 w 26"/>
                <a:gd name="T3" fmla="*/ 6 h 6"/>
                <a:gd name="T4" fmla="*/ 23 w 26"/>
                <a:gd name="T5" fmla="*/ 1 h 6"/>
                <a:gd name="T6" fmla="*/ 3 w 26"/>
                <a:gd name="T7" fmla="*/ 0 h 6"/>
                <a:gd name="T8" fmla="*/ 3 w 26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3" y="5"/>
                  </a:moveTo>
                  <a:cubicBezTo>
                    <a:pt x="9" y="5"/>
                    <a:pt x="16" y="5"/>
                    <a:pt x="22" y="6"/>
                  </a:cubicBezTo>
                  <a:cubicBezTo>
                    <a:pt x="25" y="6"/>
                    <a:pt x="26" y="2"/>
                    <a:pt x="23" y="1"/>
                  </a:cubicBezTo>
                  <a:cubicBezTo>
                    <a:pt x="17" y="0"/>
                    <a:pt x="10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326" name="Freeform 176"/>
            <p:cNvSpPr/>
            <p:nvPr/>
          </p:nvSpPr>
          <p:spPr bwMode="auto">
            <a:xfrm>
              <a:off x="488" y="195"/>
              <a:ext cx="113" cy="27"/>
            </a:xfrm>
            <a:custGeom>
              <a:avLst/>
              <a:gdLst>
                <a:gd name="T0" fmla="*/ 4 w 32"/>
                <a:gd name="T1" fmla="*/ 8 h 9"/>
                <a:gd name="T2" fmla="*/ 29 w 32"/>
                <a:gd name="T3" fmla="*/ 7 h 9"/>
                <a:gd name="T4" fmla="*/ 29 w 32"/>
                <a:gd name="T5" fmla="*/ 2 h 9"/>
                <a:gd name="T6" fmla="*/ 3 w 32"/>
                <a:gd name="T7" fmla="*/ 3 h 9"/>
                <a:gd name="T8" fmla="*/ 4 w 32"/>
                <a:gd name="T9" fmla="*/ 8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9">
                  <a:moveTo>
                    <a:pt x="4" y="8"/>
                  </a:moveTo>
                  <a:cubicBezTo>
                    <a:pt x="12" y="5"/>
                    <a:pt x="21" y="7"/>
                    <a:pt x="29" y="7"/>
                  </a:cubicBezTo>
                  <a:cubicBezTo>
                    <a:pt x="32" y="7"/>
                    <a:pt x="32" y="2"/>
                    <a:pt x="29" y="2"/>
                  </a:cubicBezTo>
                  <a:cubicBezTo>
                    <a:pt x="21" y="2"/>
                    <a:pt x="11" y="0"/>
                    <a:pt x="3" y="3"/>
                  </a:cubicBezTo>
                  <a:cubicBezTo>
                    <a:pt x="0" y="4"/>
                    <a:pt x="2" y="9"/>
                    <a:pt x="4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327" name="Freeform 177"/>
            <p:cNvSpPr/>
            <p:nvPr/>
          </p:nvSpPr>
          <p:spPr bwMode="auto">
            <a:xfrm>
              <a:off x="368" y="204"/>
              <a:ext cx="96" cy="18"/>
            </a:xfrm>
            <a:custGeom>
              <a:avLst/>
              <a:gdLst>
                <a:gd name="T0" fmla="*/ 5 w 27"/>
                <a:gd name="T1" fmla="*/ 6 h 6"/>
                <a:gd name="T2" fmla="*/ 24 w 27"/>
                <a:gd name="T3" fmla="*/ 5 h 6"/>
                <a:gd name="T4" fmla="*/ 24 w 27"/>
                <a:gd name="T5" fmla="*/ 0 h 6"/>
                <a:gd name="T6" fmla="*/ 3 w 27"/>
                <a:gd name="T7" fmla="*/ 1 h 6"/>
                <a:gd name="T8" fmla="*/ 5 w 2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5" y="6"/>
                  </a:moveTo>
                  <a:cubicBezTo>
                    <a:pt x="11" y="5"/>
                    <a:pt x="18" y="5"/>
                    <a:pt x="24" y="5"/>
                  </a:cubicBezTo>
                  <a:cubicBezTo>
                    <a:pt x="27" y="5"/>
                    <a:pt x="27" y="0"/>
                    <a:pt x="24" y="0"/>
                  </a:cubicBezTo>
                  <a:cubicBezTo>
                    <a:pt x="17" y="0"/>
                    <a:pt x="10" y="0"/>
                    <a:pt x="3" y="1"/>
                  </a:cubicBezTo>
                  <a:cubicBezTo>
                    <a:pt x="0" y="2"/>
                    <a:pt x="2" y="6"/>
                    <a:pt x="5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328" name="Freeform 178"/>
            <p:cNvSpPr/>
            <p:nvPr/>
          </p:nvSpPr>
          <p:spPr bwMode="auto">
            <a:xfrm>
              <a:off x="256" y="201"/>
              <a:ext cx="105" cy="18"/>
            </a:xfrm>
            <a:custGeom>
              <a:avLst/>
              <a:gdLst>
                <a:gd name="T0" fmla="*/ 3 w 30"/>
                <a:gd name="T1" fmla="*/ 6 h 6"/>
                <a:gd name="T2" fmla="*/ 28 w 30"/>
                <a:gd name="T3" fmla="*/ 5 h 6"/>
                <a:gd name="T4" fmla="*/ 28 w 30"/>
                <a:gd name="T5" fmla="*/ 0 h 6"/>
                <a:gd name="T6" fmla="*/ 3 w 30"/>
                <a:gd name="T7" fmla="*/ 1 h 6"/>
                <a:gd name="T8" fmla="*/ 3 w 30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6"/>
                  </a:moveTo>
                  <a:cubicBezTo>
                    <a:pt x="11" y="6"/>
                    <a:pt x="19" y="5"/>
                    <a:pt x="28" y="5"/>
                  </a:cubicBezTo>
                  <a:cubicBezTo>
                    <a:pt x="30" y="5"/>
                    <a:pt x="30" y="0"/>
                    <a:pt x="28" y="0"/>
                  </a:cubicBez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65" name="组合 211"/>
          <p:cNvGrpSpPr/>
          <p:nvPr/>
        </p:nvGrpSpPr>
        <p:grpSpPr>
          <a:xfrm>
            <a:off x="-1" y="-1"/>
            <a:ext cx="4890183" cy="1423007"/>
            <a:chOff x="-1" y="-1"/>
            <a:chExt cx="4890183" cy="1423007"/>
          </a:xfrm>
        </p:grpSpPr>
        <p:pic>
          <p:nvPicPr>
            <p:cNvPr id="2097157" name="图片 212"/>
            <p:cNvPicPr>
              <a:picLocks noChangeAspect="1"/>
            </p:cNvPicPr>
            <p:nvPr/>
          </p:nvPicPr>
          <p:blipFill rotWithShape="1">
            <a:blip r:embed="rId3"/>
            <a:srcRect t="47438" r="7491"/>
            <a:stretch>
              <a:fillRect/>
            </a:stretch>
          </p:blipFill>
          <p:spPr>
            <a:xfrm flipH="1">
              <a:off x="-1" y="-1"/>
              <a:ext cx="2162470" cy="1423007"/>
            </a:xfrm>
            <a:prstGeom prst="rect">
              <a:avLst/>
            </a:prstGeom>
          </p:spPr>
        </p:pic>
        <p:sp>
          <p:nvSpPr>
            <p:cNvPr id="1049329" name="稻壳儿小白白(http://dwz.cn/Wu2UP)"/>
            <p:cNvSpPr txBox="1">
              <a:spLocks noChangeArrowheads="1"/>
            </p:cNvSpPr>
            <p:nvPr/>
          </p:nvSpPr>
          <p:spPr bwMode="auto">
            <a:xfrm>
              <a:off x="1479433" y="552874"/>
              <a:ext cx="3410749" cy="43088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>
              <a:spAutoFit/>
            </a:bodyPr>
            <a:lstStyle>
              <a:lvl1pPr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1pPr>
              <a:lvl2pPr marL="742950" indent="-285750"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2pPr>
              <a:lvl3pPr marL="1143000" indent="-228600"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3pPr>
              <a:lvl4pPr marL="1600200" indent="-228600"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4pPr>
              <a:lvl5pPr marL="2057400" indent="-228600"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5pPr>
              <a:lvl6pPr marL="25146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6pPr>
              <a:lvl7pPr marL="29718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7pPr>
              <a:lvl8pPr marL="34290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8pPr>
              <a:lvl9pPr marL="38862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zh-CN" sz="2800" b="1" dirty="0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超细黑简体" panose="02000000000000000000" pitchFamily="2" charset="-122"/>
                  <a:sym typeface="Arial" panose="020B0604020202020204" pitchFamily="34" charset="0"/>
                </a:rPr>
                <a:t>MATERI PEMBAHSAN</a:t>
              </a:r>
              <a:endParaRPr lang="en-US" altLang="zh-CN" sz="2800" b="1" dirty="0">
                <a:solidFill>
                  <a:srgbClr val="595959"/>
                </a:solidFill>
                <a:latin typeface="方正兰亭粗黑简体" panose="02000000000000000000" pitchFamily="2" charset="-122"/>
                <a:ea typeface="方正兰亭粗黑简体" panose="02000000000000000000" pitchFamily="2" charset="-122"/>
                <a:sym typeface="Arial" panose="020B0604020202020204" pitchFamily="34" charset="0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0">
        <p14:prism dir="u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roup 4"/>
          <p:cNvGrpSpPr>
            <a:grpSpLocks noChangeAspect="1"/>
          </p:cNvGrpSpPr>
          <p:nvPr/>
        </p:nvGrpSpPr>
        <p:grpSpPr bwMode="auto">
          <a:xfrm>
            <a:off x="166668" y="191589"/>
            <a:ext cx="11844464" cy="6500428"/>
            <a:chOff x="206" y="189"/>
            <a:chExt cx="7270" cy="3947"/>
          </a:xfrm>
        </p:grpSpPr>
        <p:sp>
          <p:nvSpPr>
            <p:cNvPr id="1048956" name="Freeform 5"/>
            <p:cNvSpPr/>
            <p:nvPr/>
          </p:nvSpPr>
          <p:spPr bwMode="auto">
            <a:xfrm>
              <a:off x="210" y="189"/>
              <a:ext cx="24" cy="62"/>
            </a:xfrm>
            <a:custGeom>
              <a:avLst/>
              <a:gdLst>
                <a:gd name="T0" fmla="*/ 6 w 7"/>
                <a:gd name="T1" fmla="*/ 14 h 21"/>
                <a:gd name="T2" fmla="*/ 6 w 7"/>
                <a:gd name="T3" fmla="*/ 14 h 21"/>
                <a:gd name="T4" fmla="*/ 5 w 7"/>
                <a:gd name="T5" fmla="*/ 3 h 21"/>
                <a:gd name="T6" fmla="*/ 0 w 7"/>
                <a:gd name="T7" fmla="*/ 3 h 21"/>
                <a:gd name="T8" fmla="*/ 1 w 7"/>
                <a:gd name="T9" fmla="*/ 18 h 21"/>
                <a:gd name="T10" fmla="*/ 5 w 7"/>
                <a:gd name="T11" fmla="*/ 20 h 21"/>
                <a:gd name="T12" fmla="*/ 7 w 7"/>
                <a:gd name="T13" fmla="*/ 17 h 21"/>
                <a:gd name="T14" fmla="*/ 6 w 7"/>
                <a:gd name="T15" fmla="*/ 14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" h="21">
                  <a:moveTo>
                    <a:pt x="6" y="14"/>
                  </a:moveTo>
                  <a:cubicBezTo>
                    <a:pt x="6" y="14"/>
                    <a:pt x="6" y="14"/>
                    <a:pt x="6" y="14"/>
                  </a:cubicBezTo>
                  <a:cubicBezTo>
                    <a:pt x="6" y="10"/>
                    <a:pt x="5" y="7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8"/>
                    <a:pt x="1" y="13"/>
                    <a:pt x="1" y="18"/>
                  </a:cubicBezTo>
                  <a:cubicBezTo>
                    <a:pt x="1" y="19"/>
                    <a:pt x="3" y="21"/>
                    <a:pt x="5" y="20"/>
                  </a:cubicBezTo>
                  <a:cubicBezTo>
                    <a:pt x="6" y="19"/>
                    <a:pt x="6" y="18"/>
                    <a:pt x="7" y="17"/>
                  </a:cubicBezTo>
                  <a:cubicBezTo>
                    <a:pt x="7" y="16"/>
                    <a:pt x="6" y="15"/>
                    <a:pt x="6" y="1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57" name="Freeform 6"/>
            <p:cNvSpPr/>
            <p:nvPr/>
          </p:nvSpPr>
          <p:spPr bwMode="auto">
            <a:xfrm>
              <a:off x="217" y="266"/>
              <a:ext cx="21" cy="66"/>
            </a:xfrm>
            <a:custGeom>
              <a:avLst/>
              <a:gdLst>
                <a:gd name="T0" fmla="*/ 5 w 6"/>
                <a:gd name="T1" fmla="*/ 3 h 22"/>
                <a:gd name="T2" fmla="*/ 1 w 6"/>
                <a:gd name="T3" fmla="*/ 3 h 22"/>
                <a:gd name="T4" fmla="*/ 2 w 6"/>
                <a:gd name="T5" fmla="*/ 19 h 22"/>
                <a:gd name="T6" fmla="*/ 6 w 6"/>
                <a:gd name="T7" fmla="*/ 19 h 22"/>
                <a:gd name="T8" fmla="*/ 5 w 6"/>
                <a:gd name="T9" fmla="*/ 3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2">
                  <a:moveTo>
                    <a:pt x="5" y="3"/>
                  </a:moveTo>
                  <a:cubicBezTo>
                    <a:pt x="5" y="0"/>
                    <a:pt x="0" y="0"/>
                    <a:pt x="1" y="3"/>
                  </a:cubicBezTo>
                  <a:cubicBezTo>
                    <a:pt x="1" y="9"/>
                    <a:pt x="1" y="14"/>
                    <a:pt x="2" y="19"/>
                  </a:cubicBezTo>
                  <a:cubicBezTo>
                    <a:pt x="2" y="22"/>
                    <a:pt x="6" y="22"/>
                    <a:pt x="6" y="19"/>
                  </a:cubicBezTo>
                  <a:cubicBezTo>
                    <a:pt x="6" y="14"/>
                    <a:pt x="5" y="9"/>
                    <a:pt x="5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58" name="Freeform 7"/>
            <p:cNvSpPr/>
            <p:nvPr/>
          </p:nvSpPr>
          <p:spPr bwMode="auto">
            <a:xfrm>
              <a:off x="220" y="355"/>
              <a:ext cx="18" cy="60"/>
            </a:xfrm>
            <a:custGeom>
              <a:avLst/>
              <a:gdLst>
                <a:gd name="T0" fmla="*/ 5 w 5"/>
                <a:gd name="T1" fmla="*/ 15 h 20"/>
                <a:gd name="T2" fmla="*/ 5 w 5"/>
                <a:gd name="T3" fmla="*/ 14 h 20"/>
                <a:gd name="T4" fmla="*/ 5 w 5"/>
                <a:gd name="T5" fmla="*/ 10 h 20"/>
                <a:gd name="T6" fmla="*/ 5 w 5"/>
                <a:gd name="T7" fmla="*/ 5 h 20"/>
                <a:gd name="T8" fmla="*/ 5 w 5"/>
                <a:gd name="T9" fmla="*/ 4 h 20"/>
                <a:gd name="T10" fmla="*/ 5 w 5"/>
                <a:gd name="T11" fmla="*/ 3 h 20"/>
                <a:gd name="T12" fmla="*/ 5 w 5"/>
                <a:gd name="T13" fmla="*/ 3 h 20"/>
                <a:gd name="T14" fmla="*/ 5 w 5"/>
                <a:gd name="T15" fmla="*/ 2 h 20"/>
                <a:gd name="T16" fmla="*/ 1 w 5"/>
                <a:gd name="T17" fmla="*/ 2 h 20"/>
                <a:gd name="T18" fmla="*/ 0 w 5"/>
                <a:gd name="T19" fmla="*/ 13 h 20"/>
                <a:gd name="T20" fmla="*/ 1 w 5"/>
                <a:gd name="T21" fmla="*/ 18 h 20"/>
                <a:gd name="T22" fmla="*/ 5 w 5"/>
                <a:gd name="T23" fmla="*/ 17 h 20"/>
                <a:gd name="T24" fmla="*/ 5 w 5"/>
                <a:gd name="T25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20">
                  <a:moveTo>
                    <a:pt x="5" y="15"/>
                  </a:moveTo>
                  <a:cubicBezTo>
                    <a:pt x="5" y="15"/>
                    <a:pt x="5" y="15"/>
                    <a:pt x="5" y="14"/>
                  </a:cubicBezTo>
                  <a:cubicBezTo>
                    <a:pt x="5" y="13"/>
                    <a:pt x="5" y="11"/>
                    <a:pt x="5" y="10"/>
                  </a:cubicBezTo>
                  <a:cubicBezTo>
                    <a:pt x="5" y="8"/>
                    <a:pt x="5" y="7"/>
                    <a:pt x="5" y="5"/>
                  </a:cubicBezTo>
                  <a:cubicBezTo>
                    <a:pt x="5" y="5"/>
                    <a:pt x="5" y="4"/>
                    <a:pt x="5" y="4"/>
                  </a:cubicBezTo>
                  <a:cubicBezTo>
                    <a:pt x="5" y="3"/>
                    <a:pt x="5" y="2"/>
                    <a:pt x="5" y="3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4" y="0"/>
                    <a:pt x="1" y="0"/>
                    <a:pt x="1" y="2"/>
                  </a:cubicBezTo>
                  <a:cubicBezTo>
                    <a:pt x="0" y="6"/>
                    <a:pt x="0" y="10"/>
                    <a:pt x="0" y="13"/>
                  </a:cubicBezTo>
                  <a:cubicBezTo>
                    <a:pt x="0" y="15"/>
                    <a:pt x="0" y="17"/>
                    <a:pt x="1" y="18"/>
                  </a:cubicBezTo>
                  <a:cubicBezTo>
                    <a:pt x="2" y="20"/>
                    <a:pt x="4" y="19"/>
                    <a:pt x="5" y="17"/>
                  </a:cubicBezTo>
                  <a:cubicBezTo>
                    <a:pt x="5" y="16"/>
                    <a:pt x="5" y="16"/>
                    <a:pt x="5" y="1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59" name="Freeform 8"/>
            <p:cNvSpPr/>
            <p:nvPr/>
          </p:nvSpPr>
          <p:spPr bwMode="auto">
            <a:xfrm>
              <a:off x="224" y="429"/>
              <a:ext cx="14" cy="69"/>
            </a:xfrm>
            <a:custGeom>
              <a:avLst/>
              <a:gdLst>
                <a:gd name="T0" fmla="*/ 0 w 4"/>
                <a:gd name="T1" fmla="*/ 3 h 23"/>
                <a:gd name="T2" fmla="*/ 0 w 4"/>
                <a:gd name="T3" fmla="*/ 20 h 23"/>
                <a:gd name="T4" fmla="*/ 4 w 4"/>
                <a:gd name="T5" fmla="*/ 20 h 23"/>
                <a:gd name="T6" fmla="*/ 4 w 4"/>
                <a:gd name="T7" fmla="*/ 3 h 23"/>
                <a:gd name="T8" fmla="*/ 0 w 4"/>
                <a:gd name="T9" fmla="*/ 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3">
                  <a:moveTo>
                    <a:pt x="0" y="3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23"/>
                    <a:pt x="4" y="23"/>
                    <a:pt x="4" y="20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60" name="Freeform 9"/>
            <p:cNvSpPr/>
            <p:nvPr/>
          </p:nvSpPr>
          <p:spPr bwMode="auto">
            <a:xfrm>
              <a:off x="220" y="524"/>
              <a:ext cx="14" cy="57"/>
            </a:xfrm>
            <a:custGeom>
              <a:avLst/>
              <a:gdLst>
                <a:gd name="T0" fmla="*/ 0 w 4"/>
                <a:gd name="T1" fmla="*/ 3 h 19"/>
                <a:gd name="T2" fmla="*/ 0 w 4"/>
                <a:gd name="T3" fmla="*/ 16 h 19"/>
                <a:gd name="T4" fmla="*/ 4 w 4"/>
                <a:gd name="T5" fmla="*/ 16 h 19"/>
                <a:gd name="T6" fmla="*/ 4 w 4"/>
                <a:gd name="T7" fmla="*/ 3 h 19"/>
                <a:gd name="T8" fmla="*/ 0 w 4"/>
                <a:gd name="T9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19">
                  <a:moveTo>
                    <a:pt x="0" y="3"/>
                  </a:moveTo>
                  <a:cubicBezTo>
                    <a:pt x="0" y="16"/>
                    <a:pt x="0" y="16"/>
                    <a:pt x="0" y="16"/>
                  </a:cubicBezTo>
                  <a:cubicBezTo>
                    <a:pt x="0" y="19"/>
                    <a:pt x="4" y="19"/>
                    <a:pt x="4" y="16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61" name="Freeform 10"/>
            <p:cNvSpPr/>
            <p:nvPr/>
          </p:nvSpPr>
          <p:spPr bwMode="auto">
            <a:xfrm>
              <a:off x="220" y="605"/>
              <a:ext cx="14" cy="65"/>
            </a:xfrm>
            <a:custGeom>
              <a:avLst/>
              <a:gdLst>
                <a:gd name="T0" fmla="*/ 0 w 4"/>
                <a:gd name="T1" fmla="*/ 3 h 22"/>
                <a:gd name="T2" fmla="*/ 0 w 4"/>
                <a:gd name="T3" fmla="*/ 19 h 22"/>
                <a:gd name="T4" fmla="*/ 4 w 4"/>
                <a:gd name="T5" fmla="*/ 19 h 22"/>
                <a:gd name="T6" fmla="*/ 4 w 4"/>
                <a:gd name="T7" fmla="*/ 3 h 22"/>
                <a:gd name="T8" fmla="*/ 0 w 4"/>
                <a:gd name="T9" fmla="*/ 3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2">
                  <a:moveTo>
                    <a:pt x="0" y="3"/>
                  </a:moveTo>
                  <a:cubicBezTo>
                    <a:pt x="0" y="19"/>
                    <a:pt x="0" y="19"/>
                    <a:pt x="0" y="19"/>
                  </a:cubicBezTo>
                  <a:cubicBezTo>
                    <a:pt x="0" y="22"/>
                    <a:pt x="4" y="22"/>
                    <a:pt x="4" y="19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62" name="Freeform 11"/>
            <p:cNvSpPr/>
            <p:nvPr/>
          </p:nvSpPr>
          <p:spPr bwMode="auto">
            <a:xfrm>
              <a:off x="213" y="688"/>
              <a:ext cx="28" cy="80"/>
            </a:xfrm>
            <a:custGeom>
              <a:avLst/>
              <a:gdLst>
                <a:gd name="T0" fmla="*/ 5 w 8"/>
                <a:gd name="T1" fmla="*/ 3 h 27"/>
                <a:gd name="T2" fmla="*/ 1 w 8"/>
                <a:gd name="T3" fmla="*/ 4 h 27"/>
                <a:gd name="T4" fmla="*/ 3 w 8"/>
                <a:gd name="T5" fmla="*/ 24 h 27"/>
                <a:gd name="T6" fmla="*/ 7 w 8"/>
                <a:gd name="T7" fmla="*/ 23 h 27"/>
                <a:gd name="T8" fmla="*/ 5 w 8"/>
                <a:gd name="T9" fmla="*/ 3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7">
                  <a:moveTo>
                    <a:pt x="5" y="3"/>
                  </a:moveTo>
                  <a:cubicBezTo>
                    <a:pt x="5" y="0"/>
                    <a:pt x="0" y="1"/>
                    <a:pt x="1" y="4"/>
                  </a:cubicBezTo>
                  <a:cubicBezTo>
                    <a:pt x="2" y="11"/>
                    <a:pt x="1" y="18"/>
                    <a:pt x="3" y="24"/>
                  </a:cubicBezTo>
                  <a:cubicBezTo>
                    <a:pt x="3" y="27"/>
                    <a:pt x="8" y="26"/>
                    <a:pt x="7" y="23"/>
                  </a:cubicBezTo>
                  <a:cubicBezTo>
                    <a:pt x="6" y="16"/>
                    <a:pt x="6" y="10"/>
                    <a:pt x="5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63" name="Freeform 12"/>
            <p:cNvSpPr/>
            <p:nvPr/>
          </p:nvSpPr>
          <p:spPr bwMode="auto">
            <a:xfrm>
              <a:off x="213" y="792"/>
              <a:ext cx="28" cy="74"/>
            </a:xfrm>
            <a:custGeom>
              <a:avLst/>
              <a:gdLst>
                <a:gd name="T0" fmla="*/ 3 w 8"/>
                <a:gd name="T1" fmla="*/ 3 h 25"/>
                <a:gd name="T2" fmla="*/ 1 w 8"/>
                <a:gd name="T3" fmla="*/ 21 h 25"/>
                <a:gd name="T4" fmla="*/ 5 w 8"/>
                <a:gd name="T5" fmla="*/ 22 h 25"/>
                <a:gd name="T6" fmla="*/ 7 w 8"/>
                <a:gd name="T7" fmla="*/ 4 h 25"/>
                <a:gd name="T8" fmla="*/ 3 w 8"/>
                <a:gd name="T9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5">
                  <a:moveTo>
                    <a:pt x="3" y="3"/>
                  </a:moveTo>
                  <a:cubicBezTo>
                    <a:pt x="2" y="9"/>
                    <a:pt x="2" y="15"/>
                    <a:pt x="1" y="21"/>
                  </a:cubicBezTo>
                  <a:cubicBezTo>
                    <a:pt x="0" y="24"/>
                    <a:pt x="4" y="25"/>
                    <a:pt x="5" y="22"/>
                  </a:cubicBezTo>
                  <a:cubicBezTo>
                    <a:pt x="6" y="16"/>
                    <a:pt x="6" y="10"/>
                    <a:pt x="7" y="4"/>
                  </a:cubicBezTo>
                  <a:cubicBezTo>
                    <a:pt x="8" y="1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64" name="Freeform 13"/>
            <p:cNvSpPr/>
            <p:nvPr/>
          </p:nvSpPr>
          <p:spPr bwMode="auto">
            <a:xfrm>
              <a:off x="213" y="887"/>
              <a:ext cx="21" cy="74"/>
            </a:xfrm>
            <a:custGeom>
              <a:avLst/>
              <a:gdLst>
                <a:gd name="T0" fmla="*/ 2 w 6"/>
                <a:gd name="T1" fmla="*/ 3 h 25"/>
                <a:gd name="T2" fmla="*/ 0 w 6"/>
                <a:gd name="T3" fmla="*/ 22 h 25"/>
                <a:gd name="T4" fmla="*/ 5 w 6"/>
                <a:gd name="T5" fmla="*/ 22 h 25"/>
                <a:gd name="T6" fmla="*/ 6 w 6"/>
                <a:gd name="T7" fmla="*/ 3 h 25"/>
                <a:gd name="T8" fmla="*/ 2 w 6"/>
                <a:gd name="T9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5">
                  <a:moveTo>
                    <a:pt x="2" y="3"/>
                  </a:moveTo>
                  <a:cubicBezTo>
                    <a:pt x="1" y="9"/>
                    <a:pt x="1" y="16"/>
                    <a:pt x="0" y="22"/>
                  </a:cubicBezTo>
                  <a:cubicBezTo>
                    <a:pt x="0" y="25"/>
                    <a:pt x="5" y="25"/>
                    <a:pt x="5" y="22"/>
                  </a:cubicBezTo>
                  <a:cubicBezTo>
                    <a:pt x="5" y="16"/>
                    <a:pt x="6" y="9"/>
                    <a:pt x="6" y="3"/>
                  </a:cubicBezTo>
                  <a:cubicBezTo>
                    <a:pt x="6" y="0"/>
                    <a:pt x="2" y="0"/>
                    <a:pt x="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65" name="Freeform 14"/>
            <p:cNvSpPr/>
            <p:nvPr/>
          </p:nvSpPr>
          <p:spPr bwMode="auto">
            <a:xfrm>
              <a:off x="213" y="981"/>
              <a:ext cx="25" cy="75"/>
            </a:xfrm>
            <a:custGeom>
              <a:avLst/>
              <a:gdLst>
                <a:gd name="T0" fmla="*/ 3 w 7"/>
                <a:gd name="T1" fmla="*/ 3 h 25"/>
                <a:gd name="T2" fmla="*/ 2 w 7"/>
                <a:gd name="T3" fmla="*/ 13 h 25"/>
                <a:gd name="T4" fmla="*/ 2 w 7"/>
                <a:gd name="T5" fmla="*/ 18 h 25"/>
                <a:gd name="T6" fmla="*/ 2 w 7"/>
                <a:gd name="T7" fmla="*/ 20 h 25"/>
                <a:gd name="T8" fmla="*/ 2 w 7"/>
                <a:gd name="T9" fmla="*/ 20 h 25"/>
                <a:gd name="T10" fmla="*/ 5 w 7"/>
                <a:gd name="T11" fmla="*/ 24 h 25"/>
                <a:gd name="T12" fmla="*/ 7 w 7"/>
                <a:gd name="T13" fmla="*/ 16 h 25"/>
                <a:gd name="T14" fmla="*/ 7 w 7"/>
                <a:gd name="T15" fmla="*/ 3 h 25"/>
                <a:gd name="T16" fmla="*/ 3 w 7"/>
                <a:gd name="T17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25">
                  <a:moveTo>
                    <a:pt x="3" y="3"/>
                  </a:moveTo>
                  <a:cubicBezTo>
                    <a:pt x="3" y="6"/>
                    <a:pt x="3" y="9"/>
                    <a:pt x="2" y="13"/>
                  </a:cubicBezTo>
                  <a:cubicBezTo>
                    <a:pt x="2" y="14"/>
                    <a:pt x="2" y="16"/>
                    <a:pt x="2" y="18"/>
                  </a:cubicBezTo>
                  <a:cubicBezTo>
                    <a:pt x="2" y="19"/>
                    <a:pt x="2" y="19"/>
                    <a:pt x="2" y="20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0" y="22"/>
                    <a:pt x="3" y="25"/>
                    <a:pt x="5" y="24"/>
                  </a:cubicBezTo>
                  <a:cubicBezTo>
                    <a:pt x="7" y="23"/>
                    <a:pt x="7" y="18"/>
                    <a:pt x="7" y="16"/>
                  </a:cubicBezTo>
                  <a:cubicBezTo>
                    <a:pt x="7" y="12"/>
                    <a:pt x="7" y="7"/>
                    <a:pt x="7" y="3"/>
                  </a:cubicBezTo>
                  <a:cubicBezTo>
                    <a:pt x="7" y="0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66" name="Freeform 15"/>
            <p:cNvSpPr/>
            <p:nvPr/>
          </p:nvSpPr>
          <p:spPr bwMode="auto">
            <a:xfrm>
              <a:off x="206" y="1079"/>
              <a:ext cx="28" cy="75"/>
            </a:xfrm>
            <a:custGeom>
              <a:avLst/>
              <a:gdLst>
                <a:gd name="T0" fmla="*/ 7 w 8"/>
                <a:gd name="T1" fmla="*/ 18 h 25"/>
                <a:gd name="T2" fmla="*/ 6 w 8"/>
                <a:gd name="T3" fmla="*/ 10 h 25"/>
                <a:gd name="T4" fmla="*/ 6 w 8"/>
                <a:gd name="T5" fmla="*/ 6 h 25"/>
                <a:gd name="T6" fmla="*/ 6 w 8"/>
                <a:gd name="T7" fmla="*/ 5 h 25"/>
                <a:gd name="T8" fmla="*/ 2 w 8"/>
                <a:gd name="T9" fmla="*/ 2 h 25"/>
                <a:gd name="T10" fmla="*/ 2 w 8"/>
                <a:gd name="T11" fmla="*/ 12 h 25"/>
                <a:gd name="T12" fmla="*/ 2 w 8"/>
                <a:gd name="T13" fmla="*/ 18 h 25"/>
                <a:gd name="T14" fmla="*/ 3 w 8"/>
                <a:gd name="T15" fmla="*/ 19 h 25"/>
                <a:gd name="T16" fmla="*/ 2 w 8"/>
                <a:gd name="T17" fmla="*/ 23 h 25"/>
                <a:gd name="T18" fmla="*/ 6 w 8"/>
                <a:gd name="T19" fmla="*/ 24 h 25"/>
                <a:gd name="T20" fmla="*/ 7 w 8"/>
                <a:gd name="T21" fmla="*/ 18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" h="25">
                  <a:moveTo>
                    <a:pt x="7" y="18"/>
                  </a:moveTo>
                  <a:cubicBezTo>
                    <a:pt x="7" y="15"/>
                    <a:pt x="7" y="13"/>
                    <a:pt x="6" y="10"/>
                  </a:cubicBezTo>
                  <a:cubicBezTo>
                    <a:pt x="6" y="8"/>
                    <a:pt x="6" y="7"/>
                    <a:pt x="6" y="6"/>
                  </a:cubicBezTo>
                  <a:cubicBezTo>
                    <a:pt x="6" y="5"/>
                    <a:pt x="6" y="4"/>
                    <a:pt x="6" y="5"/>
                  </a:cubicBezTo>
                  <a:cubicBezTo>
                    <a:pt x="7" y="2"/>
                    <a:pt x="3" y="0"/>
                    <a:pt x="2" y="2"/>
                  </a:cubicBezTo>
                  <a:cubicBezTo>
                    <a:pt x="0" y="5"/>
                    <a:pt x="2" y="9"/>
                    <a:pt x="2" y="12"/>
                  </a:cubicBezTo>
                  <a:cubicBezTo>
                    <a:pt x="2" y="14"/>
                    <a:pt x="2" y="16"/>
                    <a:pt x="2" y="18"/>
                  </a:cubicBezTo>
                  <a:cubicBezTo>
                    <a:pt x="3" y="18"/>
                    <a:pt x="3" y="19"/>
                    <a:pt x="3" y="19"/>
                  </a:cubicBezTo>
                  <a:cubicBezTo>
                    <a:pt x="2" y="20"/>
                    <a:pt x="1" y="21"/>
                    <a:pt x="2" y="23"/>
                  </a:cubicBezTo>
                  <a:cubicBezTo>
                    <a:pt x="3" y="24"/>
                    <a:pt x="5" y="25"/>
                    <a:pt x="6" y="24"/>
                  </a:cubicBezTo>
                  <a:cubicBezTo>
                    <a:pt x="8" y="22"/>
                    <a:pt x="7" y="20"/>
                    <a:pt x="7" y="1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67" name="Freeform 16"/>
            <p:cNvSpPr/>
            <p:nvPr/>
          </p:nvSpPr>
          <p:spPr bwMode="auto">
            <a:xfrm>
              <a:off x="213" y="1189"/>
              <a:ext cx="28" cy="101"/>
            </a:xfrm>
            <a:custGeom>
              <a:avLst/>
              <a:gdLst>
                <a:gd name="T0" fmla="*/ 7 w 8"/>
                <a:gd name="T1" fmla="*/ 30 h 34"/>
                <a:gd name="T2" fmla="*/ 6 w 8"/>
                <a:gd name="T3" fmla="*/ 3 h 34"/>
                <a:gd name="T4" fmla="*/ 2 w 8"/>
                <a:gd name="T5" fmla="*/ 3 h 34"/>
                <a:gd name="T6" fmla="*/ 2 w 8"/>
                <a:gd name="T7" fmla="*/ 25 h 34"/>
                <a:gd name="T8" fmla="*/ 1 w 8"/>
                <a:gd name="T9" fmla="*/ 28 h 34"/>
                <a:gd name="T10" fmla="*/ 3 w 8"/>
                <a:gd name="T11" fmla="*/ 32 h 34"/>
                <a:gd name="T12" fmla="*/ 7 w 8"/>
                <a:gd name="T13" fmla="*/ 3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34">
                  <a:moveTo>
                    <a:pt x="7" y="30"/>
                  </a:moveTo>
                  <a:cubicBezTo>
                    <a:pt x="5" y="21"/>
                    <a:pt x="6" y="12"/>
                    <a:pt x="6" y="3"/>
                  </a:cubicBezTo>
                  <a:cubicBezTo>
                    <a:pt x="6" y="0"/>
                    <a:pt x="2" y="0"/>
                    <a:pt x="2" y="3"/>
                  </a:cubicBezTo>
                  <a:cubicBezTo>
                    <a:pt x="1" y="10"/>
                    <a:pt x="1" y="18"/>
                    <a:pt x="2" y="25"/>
                  </a:cubicBezTo>
                  <a:cubicBezTo>
                    <a:pt x="1" y="25"/>
                    <a:pt x="0" y="26"/>
                    <a:pt x="1" y="28"/>
                  </a:cubicBezTo>
                  <a:cubicBezTo>
                    <a:pt x="2" y="29"/>
                    <a:pt x="2" y="31"/>
                    <a:pt x="3" y="32"/>
                  </a:cubicBezTo>
                  <a:cubicBezTo>
                    <a:pt x="5" y="34"/>
                    <a:pt x="8" y="32"/>
                    <a:pt x="7" y="3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68" name="Freeform 17"/>
            <p:cNvSpPr/>
            <p:nvPr/>
          </p:nvSpPr>
          <p:spPr bwMode="auto">
            <a:xfrm>
              <a:off x="213" y="1323"/>
              <a:ext cx="21" cy="59"/>
            </a:xfrm>
            <a:custGeom>
              <a:avLst/>
              <a:gdLst>
                <a:gd name="T0" fmla="*/ 2 w 6"/>
                <a:gd name="T1" fmla="*/ 3 h 20"/>
                <a:gd name="T2" fmla="*/ 0 w 6"/>
                <a:gd name="T3" fmla="*/ 17 h 20"/>
                <a:gd name="T4" fmla="*/ 5 w 6"/>
                <a:gd name="T5" fmla="*/ 17 h 20"/>
                <a:gd name="T6" fmla="*/ 6 w 6"/>
                <a:gd name="T7" fmla="*/ 3 h 20"/>
                <a:gd name="T8" fmla="*/ 2 w 6"/>
                <a:gd name="T9" fmla="*/ 3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0">
                  <a:moveTo>
                    <a:pt x="2" y="3"/>
                  </a:moveTo>
                  <a:cubicBezTo>
                    <a:pt x="1" y="8"/>
                    <a:pt x="1" y="12"/>
                    <a:pt x="0" y="17"/>
                  </a:cubicBezTo>
                  <a:cubicBezTo>
                    <a:pt x="0" y="20"/>
                    <a:pt x="5" y="20"/>
                    <a:pt x="5" y="17"/>
                  </a:cubicBezTo>
                  <a:cubicBezTo>
                    <a:pt x="5" y="12"/>
                    <a:pt x="6" y="8"/>
                    <a:pt x="6" y="3"/>
                  </a:cubicBezTo>
                  <a:cubicBezTo>
                    <a:pt x="6" y="0"/>
                    <a:pt x="2" y="0"/>
                    <a:pt x="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69" name="Freeform 18"/>
            <p:cNvSpPr/>
            <p:nvPr/>
          </p:nvSpPr>
          <p:spPr bwMode="auto">
            <a:xfrm>
              <a:off x="210" y="1415"/>
              <a:ext cx="24" cy="83"/>
            </a:xfrm>
            <a:custGeom>
              <a:avLst/>
              <a:gdLst>
                <a:gd name="T0" fmla="*/ 5 w 7"/>
                <a:gd name="T1" fmla="*/ 3 h 28"/>
                <a:gd name="T2" fmla="*/ 0 w 7"/>
                <a:gd name="T3" fmla="*/ 3 h 28"/>
                <a:gd name="T4" fmla="*/ 3 w 7"/>
                <a:gd name="T5" fmla="*/ 25 h 28"/>
                <a:gd name="T6" fmla="*/ 7 w 7"/>
                <a:gd name="T7" fmla="*/ 25 h 28"/>
                <a:gd name="T8" fmla="*/ 5 w 7"/>
                <a:gd name="T9" fmla="*/ 3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8">
                  <a:moveTo>
                    <a:pt x="5" y="3"/>
                  </a:moveTo>
                  <a:cubicBezTo>
                    <a:pt x="5" y="0"/>
                    <a:pt x="0" y="0"/>
                    <a:pt x="0" y="3"/>
                  </a:cubicBezTo>
                  <a:cubicBezTo>
                    <a:pt x="1" y="11"/>
                    <a:pt x="2" y="18"/>
                    <a:pt x="3" y="25"/>
                  </a:cubicBezTo>
                  <a:cubicBezTo>
                    <a:pt x="3" y="28"/>
                    <a:pt x="7" y="28"/>
                    <a:pt x="7" y="25"/>
                  </a:cubicBezTo>
                  <a:cubicBezTo>
                    <a:pt x="6" y="18"/>
                    <a:pt x="6" y="11"/>
                    <a:pt x="5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70" name="Freeform 19"/>
            <p:cNvSpPr/>
            <p:nvPr/>
          </p:nvSpPr>
          <p:spPr bwMode="auto">
            <a:xfrm>
              <a:off x="224" y="1530"/>
              <a:ext cx="21" cy="92"/>
            </a:xfrm>
            <a:custGeom>
              <a:avLst/>
              <a:gdLst>
                <a:gd name="T0" fmla="*/ 4 w 6"/>
                <a:gd name="T1" fmla="*/ 3 h 31"/>
                <a:gd name="T2" fmla="*/ 0 w 6"/>
                <a:gd name="T3" fmla="*/ 3 h 31"/>
                <a:gd name="T4" fmla="*/ 1 w 6"/>
                <a:gd name="T5" fmla="*/ 29 h 31"/>
                <a:gd name="T6" fmla="*/ 5 w 6"/>
                <a:gd name="T7" fmla="*/ 29 h 31"/>
                <a:gd name="T8" fmla="*/ 4 w 6"/>
                <a:gd name="T9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1">
                  <a:moveTo>
                    <a:pt x="4" y="3"/>
                  </a:moveTo>
                  <a:cubicBezTo>
                    <a:pt x="4" y="0"/>
                    <a:pt x="0" y="0"/>
                    <a:pt x="0" y="3"/>
                  </a:cubicBezTo>
                  <a:cubicBezTo>
                    <a:pt x="0" y="12"/>
                    <a:pt x="0" y="20"/>
                    <a:pt x="1" y="29"/>
                  </a:cubicBezTo>
                  <a:cubicBezTo>
                    <a:pt x="1" y="31"/>
                    <a:pt x="6" y="31"/>
                    <a:pt x="5" y="29"/>
                  </a:cubicBezTo>
                  <a:cubicBezTo>
                    <a:pt x="4" y="20"/>
                    <a:pt x="4" y="12"/>
                    <a:pt x="4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71" name="Freeform 20"/>
            <p:cNvSpPr/>
            <p:nvPr/>
          </p:nvSpPr>
          <p:spPr bwMode="auto">
            <a:xfrm>
              <a:off x="220" y="1664"/>
              <a:ext cx="18" cy="80"/>
            </a:xfrm>
            <a:custGeom>
              <a:avLst/>
              <a:gdLst>
                <a:gd name="T0" fmla="*/ 4 w 5"/>
                <a:gd name="T1" fmla="*/ 24 h 27"/>
                <a:gd name="T2" fmla="*/ 4 w 5"/>
                <a:gd name="T3" fmla="*/ 24 h 27"/>
                <a:gd name="T4" fmla="*/ 5 w 5"/>
                <a:gd name="T5" fmla="*/ 3 h 27"/>
                <a:gd name="T6" fmla="*/ 1 w 5"/>
                <a:gd name="T7" fmla="*/ 3 h 27"/>
                <a:gd name="T8" fmla="*/ 0 w 5"/>
                <a:gd name="T9" fmla="*/ 14 h 27"/>
                <a:gd name="T10" fmla="*/ 0 w 5"/>
                <a:gd name="T11" fmla="*/ 20 h 27"/>
                <a:gd name="T12" fmla="*/ 0 w 5"/>
                <a:gd name="T13" fmla="*/ 23 h 27"/>
                <a:gd name="T14" fmla="*/ 0 w 5"/>
                <a:gd name="T15" fmla="*/ 24 h 27"/>
                <a:gd name="T16" fmla="*/ 0 w 5"/>
                <a:gd name="T17" fmla="*/ 24 h 27"/>
                <a:gd name="T18" fmla="*/ 4 w 5"/>
                <a:gd name="T19" fmla="*/ 24 h 27"/>
                <a:gd name="T20" fmla="*/ 4 w 5"/>
                <a:gd name="T21" fmla="*/ 24 h 27"/>
                <a:gd name="T22" fmla="*/ 4 w 5"/>
                <a:gd name="T23" fmla="*/ 24 h 27"/>
                <a:gd name="T24" fmla="*/ 4 w 5"/>
                <a:gd name="T25" fmla="*/ 2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27">
                  <a:moveTo>
                    <a:pt x="4" y="24"/>
                  </a:moveTo>
                  <a:cubicBezTo>
                    <a:pt x="4" y="24"/>
                    <a:pt x="4" y="24"/>
                    <a:pt x="4" y="24"/>
                  </a:cubicBezTo>
                  <a:cubicBezTo>
                    <a:pt x="5" y="17"/>
                    <a:pt x="5" y="9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6"/>
                    <a:pt x="0" y="10"/>
                    <a:pt x="0" y="14"/>
                  </a:cubicBezTo>
                  <a:cubicBezTo>
                    <a:pt x="0" y="16"/>
                    <a:pt x="0" y="18"/>
                    <a:pt x="0" y="20"/>
                  </a:cubicBezTo>
                  <a:cubicBezTo>
                    <a:pt x="0" y="21"/>
                    <a:pt x="0" y="23"/>
                    <a:pt x="0" y="23"/>
                  </a:cubicBezTo>
                  <a:cubicBezTo>
                    <a:pt x="0" y="23"/>
                    <a:pt x="0" y="23"/>
                    <a:pt x="0" y="24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6"/>
                    <a:pt x="4" y="27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72" name="Freeform 21"/>
            <p:cNvSpPr/>
            <p:nvPr/>
          </p:nvSpPr>
          <p:spPr bwMode="auto">
            <a:xfrm>
              <a:off x="206" y="1762"/>
              <a:ext cx="21" cy="101"/>
            </a:xfrm>
            <a:custGeom>
              <a:avLst/>
              <a:gdLst>
                <a:gd name="T0" fmla="*/ 1 w 6"/>
                <a:gd name="T1" fmla="*/ 3 h 34"/>
                <a:gd name="T2" fmla="*/ 1 w 6"/>
                <a:gd name="T3" fmla="*/ 23 h 34"/>
                <a:gd name="T4" fmla="*/ 0 w 6"/>
                <a:gd name="T5" fmla="*/ 25 h 34"/>
                <a:gd name="T6" fmla="*/ 1 w 6"/>
                <a:gd name="T7" fmla="*/ 31 h 34"/>
                <a:gd name="T8" fmla="*/ 6 w 6"/>
                <a:gd name="T9" fmla="*/ 31 h 34"/>
                <a:gd name="T10" fmla="*/ 6 w 6"/>
                <a:gd name="T11" fmla="*/ 3 h 34"/>
                <a:gd name="T12" fmla="*/ 1 w 6"/>
                <a:gd name="T13" fmla="*/ 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34">
                  <a:moveTo>
                    <a:pt x="1" y="3"/>
                  </a:moveTo>
                  <a:cubicBezTo>
                    <a:pt x="1" y="23"/>
                    <a:pt x="1" y="23"/>
                    <a:pt x="1" y="23"/>
                  </a:cubicBezTo>
                  <a:cubicBezTo>
                    <a:pt x="1" y="24"/>
                    <a:pt x="0" y="24"/>
                    <a:pt x="0" y="25"/>
                  </a:cubicBezTo>
                  <a:cubicBezTo>
                    <a:pt x="1" y="27"/>
                    <a:pt x="1" y="29"/>
                    <a:pt x="1" y="31"/>
                  </a:cubicBezTo>
                  <a:cubicBezTo>
                    <a:pt x="2" y="34"/>
                    <a:pt x="6" y="34"/>
                    <a:pt x="6" y="31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73" name="Freeform 22"/>
            <p:cNvSpPr/>
            <p:nvPr/>
          </p:nvSpPr>
          <p:spPr bwMode="auto">
            <a:xfrm>
              <a:off x="213" y="1893"/>
              <a:ext cx="25" cy="86"/>
            </a:xfrm>
            <a:custGeom>
              <a:avLst/>
              <a:gdLst>
                <a:gd name="T0" fmla="*/ 6 w 7"/>
                <a:gd name="T1" fmla="*/ 25 h 29"/>
                <a:gd name="T2" fmla="*/ 5 w 7"/>
                <a:gd name="T3" fmla="*/ 3 h 29"/>
                <a:gd name="T4" fmla="*/ 0 w 7"/>
                <a:gd name="T5" fmla="*/ 3 h 29"/>
                <a:gd name="T6" fmla="*/ 2 w 7"/>
                <a:gd name="T7" fmla="*/ 26 h 29"/>
                <a:gd name="T8" fmla="*/ 6 w 7"/>
                <a:gd name="T9" fmla="*/ 25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9">
                  <a:moveTo>
                    <a:pt x="6" y="25"/>
                  </a:moveTo>
                  <a:cubicBezTo>
                    <a:pt x="4" y="18"/>
                    <a:pt x="5" y="10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10"/>
                    <a:pt x="0" y="19"/>
                    <a:pt x="2" y="26"/>
                  </a:cubicBezTo>
                  <a:cubicBezTo>
                    <a:pt x="2" y="29"/>
                    <a:pt x="7" y="28"/>
                    <a:pt x="6" y="2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74" name="Freeform 23"/>
            <p:cNvSpPr/>
            <p:nvPr/>
          </p:nvSpPr>
          <p:spPr bwMode="auto">
            <a:xfrm>
              <a:off x="213" y="2008"/>
              <a:ext cx="18" cy="89"/>
            </a:xfrm>
            <a:custGeom>
              <a:avLst/>
              <a:gdLst>
                <a:gd name="T0" fmla="*/ 0 w 5"/>
                <a:gd name="T1" fmla="*/ 3 h 30"/>
                <a:gd name="T2" fmla="*/ 0 w 5"/>
                <a:gd name="T3" fmla="*/ 27 h 30"/>
                <a:gd name="T4" fmla="*/ 5 w 5"/>
                <a:gd name="T5" fmla="*/ 27 h 30"/>
                <a:gd name="T6" fmla="*/ 5 w 5"/>
                <a:gd name="T7" fmla="*/ 3 h 30"/>
                <a:gd name="T8" fmla="*/ 0 w 5"/>
                <a:gd name="T9" fmla="*/ 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0">
                  <a:moveTo>
                    <a:pt x="0" y="3"/>
                  </a:moveTo>
                  <a:cubicBezTo>
                    <a:pt x="0" y="27"/>
                    <a:pt x="0" y="27"/>
                    <a:pt x="0" y="27"/>
                  </a:cubicBezTo>
                  <a:cubicBezTo>
                    <a:pt x="0" y="30"/>
                    <a:pt x="5" y="30"/>
                    <a:pt x="5" y="27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75" name="Freeform 24"/>
            <p:cNvSpPr/>
            <p:nvPr/>
          </p:nvSpPr>
          <p:spPr bwMode="auto">
            <a:xfrm>
              <a:off x="217" y="2127"/>
              <a:ext cx="24" cy="89"/>
            </a:xfrm>
            <a:custGeom>
              <a:avLst/>
              <a:gdLst>
                <a:gd name="T0" fmla="*/ 6 w 7"/>
                <a:gd name="T1" fmla="*/ 26 h 30"/>
                <a:gd name="T2" fmla="*/ 5 w 7"/>
                <a:gd name="T3" fmla="*/ 3 h 30"/>
                <a:gd name="T4" fmla="*/ 1 w 7"/>
                <a:gd name="T5" fmla="*/ 3 h 30"/>
                <a:gd name="T6" fmla="*/ 2 w 7"/>
                <a:gd name="T7" fmla="*/ 27 h 30"/>
                <a:gd name="T8" fmla="*/ 6 w 7"/>
                <a:gd name="T9" fmla="*/ 26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0">
                  <a:moveTo>
                    <a:pt x="6" y="26"/>
                  </a:moveTo>
                  <a:cubicBezTo>
                    <a:pt x="4" y="19"/>
                    <a:pt x="5" y="10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11"/>
                    <a:pt x="0" y="20"/>
                    <a:pt x="2" y="27"/>
                  </a:cubicBezTo>
                  <a:cubicBezTo>
                    <a:pt x="2" y="30"/>
                    <a:pt x="7" y="29"/>
                    <a:pt x="6" y="2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76" name="Freeform 25"/>
            <p:cNvSpPr/>
            <p:nvPr/>
          </p:nvSpPr>
          <p:spPr bwMode="auto">
            <a:xfrm>
              <a:off x="224" y="2246"/>
              <a:ext cx="14" cy="109"/>
            </a:xfrm>
            <a:custGeom>
              <a:avLst/>
              <a:gdLst>
                <a:gd name="T0" fmla="*/ 0 w 4"/>
                <a:gd name="T1" fmla="*/ 3 h 37"/>
                <a:gd name="T2" fmla="*/ 0 w 4"/>
                <a:gd name="T3" fmla="*/ 34 h 37"/>
                <a:gd name="T4" fmla="*/ 4 w 4"/>
                <a:gd name="T5" fmla="*/ 34 h 37"/>
                <a:gd name="T6" fmla="*/ 4 w 4"/>
                <a:gd name="T7" fmla="*/ 3 h 37"/>
                <a:gd name="T8" fmla="*/ 0 w 4"/>
                <a:gd name="T9" fmla="*/ 3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37">
                  <a:moveTo>
                    <a:pt x="0" y="3"/>
                  </a:moveTo>
                  <a:cubicBezTo>
                    <a:pt x="0" y="34"/>
                    <a:pt x="0" y="34"/>
                    <a:pt x="0" y="34"/>
                  </a:cubicBezTo>
                  <a:cubicBezTo>
                    <a:pt x="0" y="37"/>
                    <a:pt x="4" y="37"/>
                    <a:pt x="4" y="34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77" name="Freeform 26"/>
            <p:cNvSpPr/>
            <p:nvPr/>
          </p:nvSpPr>
          <p:spPr bwMode="auto">
            <a:xfrm>
              <a:off x="210" y="2370"/>
              <a:ext cx="28" cy="107"/>
            </a:xfrm>
            <a:custGeom>
              <a:avLst/>
              <a:gdLst>
                <a:gd name="T0" fmla="*/ 7 w 8"/>
                <a:gd name="T1" fmla="*/ 3 h 36"/>
                <a:gd name="T2" fmla="*/ 3 w 8"/>
                <a:gd name="T3" fmla="*/ 3 h 36"/>
                <a:gd name="T4" fmla="*/ 0 w 8"/>
                <a:gd name="T5" fmla="*/ 32 h 36"/>
                <a:gd name="T6" fmla="*/ 5 w 8"/>
                <a:gd name="T7" fmla="*/ 33 h 36"/>
                <a:gd name="T8" fmla="*/ 7 w 8"/>
                <a:gd name="T9" fmla="*/ 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6">
                  <a:moveTo>
                    <a:pt x="7" y="3"/>
                  </a:moveTo>
                  <a:cubicBezTo>
                    <a:pt x="7" y="0"/>
                    <a:pt x="3" y="0"/>
                    <a:pt x="3" y="3"/>
                  </a:cubicBezTo>
                  <a:cubicBezTo>
                    <a:pt x="3" y="12"/>
                    <a:pt x="4" y="23"/>
                    <a:pt x="0" y="32"/>
                  </a:cubicBezTo>
                  <a:cubicBezTo>
                    <a:pt x="0" y="35"/>
                    <a:pt x="4" y="36"/>
                    <a:pt x="5" y="33"/>
                  </a:cubicBezTo>
                  <a:cubicBezTo>
                    <a:pt x="8" y="24"/>
                    <a:pt x="7" y="12"/>
                    <a:pt x="7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78" name="Freeform 27"/>
            <p:cNvSpPr/>
            <p:nvPr/>
          </p:nvSpPr>
          <p:spPr bwMode="auto">
            <a:xfrm>
              <a:off x="213" y="2492"/>
              <a:ext cx="28" cy="83"/>
            </a:xfrm>
            <a:custGeom>
              <a:avLst/>
              <a:gdLst>
                <a:gd name="T0" fmla="*/ 5 w 8"/>
                <a:gd name="T1" fmla="*/ 23 h 28"/>
                <a:gd name="T2" fmla="*/ 5 w 8"/>
                <a:gd name="T3" fmla="*/ 3 h 28"/>
                <a:gd name="T4" fmla="*/ 0 w 8"/>
                <a:gd name="T5" fmla="*/ 3 h 28"/>
                <a:gd name="T6" fmla="*/ 0 w 8"/>
                <a:gd name="T7" fmla="*/ 19 h 28"/>
                <a:gd name="T8" fmla="*/ 4 w 8"/>
                <a:gd name="T9" fmla="*/ 27 h 28"/>
                <a:gd name="T10" fmla="*/ 5 w 8"/>
                <a:gd name="T11" fmla="*/ 23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28">
                  <a:moveTo>
                    <a:pt x="5" y="23"/>
                  </a:moveTo>
                  <a:cubicBezTo>
                    <a:pt x="4" y="23"/>
                    <a:pt x="5" y="5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8"/>
                    <a:pt x="0" y="14"/>
                    <a:pt x="0" y="19"/>
                  </a:cubicBezTo>
                  <a:cubicBezTo>
                    <a:pt x="1" y="22"/>
                    <a:pt x="1" y="27"/>
                    <a:pt x="4" y="27"/>
                  </a:cubicBezTo>
                  <a:cubicBezTo>
                    <a:pt x="7" y="28"/>
                    <a:pt x="8" y="23"/>
                    <a:pt x="5" y="2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79" name="Freeform 28"/>
            <p:cNvSpPr/>
            <p:nvPr/>
          </p:nvSpPr>
          <p:spPr bwMode="auto">
            <a:xfrm>
              <a:off x="213" y="2614"/>
              <a:ext cx="28" cy="89"/>
            </a:xfrm>
            <a:custGeom>
              <a:avLst/>
              <a:gdLst>
                <a:gd name="T0" fmla="*/ 3 w 8"/>
                <a:gd name="T1" fmla="*/ 2 h 30"/>
                <a:gd name="T2" fmla="*/ 2 w 8"/>
                <a:gd name="T3" fmla="*/ 27 h 30"/>
                <a:gd name="T4" fmla="*/ 6 w 8"/>
                <a:gd name="T5" fmla="*/ 27 h 30"/>
                <a:gd name="T6" fmla="*/ 7 w 8"/>
                <a:gd name="T7" fmla="*/ 4 h 30"/>
                <a:gd name="T8" fmla="*/ 3 w 8"/>
                <a:gd name="T9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0">
                  <a:moveTo>
                    <a:pt x="3" y="2"/>
                  </a:moveTo>
                  <a:cubicBezTo>
                    <a:pt x="0" y="10"/>
                    <a:pt x="1" y="19"/>
                    <a:pt x="2" y="27"/>
                  </a:cubicBezTo>
                  <a:cubicBezTo>
                    <a:pt x="2" y="30"/>
                    <a:pt x="6" y="30"/>
                    <a:pt x="6" y="27"/>
                  </a:cubicBezTo>
                  <a:cubicBezTo>
                    <a:pt x="6" y="20"/>
                    <a:pt x="4" y="11"/>
                    <a:pt x="7" y="4"/>
                  </a:cubicBezTo>
                  <a:cubicBezTo>
                    <a:pt x="8" y="1"/>
                    <a:pt x="4" y="0"/>
                    <a:pt x="3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80" name="Freeform 29"/>
            <p:cNvSpPr/>
            <p:nvPr/>
          </p:nvSpPr>
          <p:spPr bwMode="auto">
            <a:xfrm>
              <a:off x="217" y="2735"/>
              <a:ext cx="21" cy="107"/>
            </a:xfrm>
            <a:custGeom>
              <a:avLst/>
              <a:gdLst>
                <a:gd name="T0" fmla="*/ 6 w 6"/>
                <a:gd name="T1" fmla="*/ 3 h 36"/>
                <a:gd name="T2" fmla="*/ 2 w 6"/>
                <a:gd name="T3" fmla="*/ 3 h 36"/>
                <a:gd name="T4" fmla="*/ 1 w 6"/>
                <a:gd name="T5" fmla="*/ 33 h 36"/>
                <a:gd name="T6" fmla="*/ 5 w 6"/>
                <a:gd name="T7" fmla="*/ 33 h 36"/>
                <a:gd name="T8" fmla="*/ 6 w 6"/>
                <a:gd name="T9" fmla="*/ 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6">
                  <a:moveTo>
                    <a:pt x="6" y="3"/>
                  </a:moveTo>
                  <a:cubicBezTo>
                    <a:pt x="6" y="0"/>
                    <a:pt x="2" y="0"/>
                    <a:pt x="2" y="3"/>
                  </a:cubicBezTo>
                  <a:cubicBezTo>
                    <a:pt x="1" y="13"/>
                    <a:pt x="0" y="23"/>
                    <a:pt x="1" y="33"/>
                  </a:cubicBezTo>
                  <a:cubicBezTo>
                    <a:pt x="1" y="36"/>
                    <a:pt x="5" y="36"/>
                    <a:pt x="5" y="33"/>
                  </a:cubicBezTo>
                  <a:cubicBezTo>
                    <a:pt x="4" y="23"/>
                    <a:pt x="6" y="13"/>
                    <a:pt x="6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81" name="Freeform 30"/>
            <p:cNvSpPr/>
            <p:nvPr/>
          </p:nvSpPr>
          <p:spPr bwMode="auto">
            <a:xfrm>
              <a:off x="210" y="2860"/>
              <a:ext cx="28" cy="104"/>
            </a:xfrm>
            <a:custGeom>
              <a:avLst/>
              <a:gdLst>
                <a:gd name="T0" fmla="*/ 8 w 8"/>
                <a:gd name="T1" fmla="*/ 3 h 35"/>
                <a:gd name="T2" fmla="*/ 4 w 8"/>
                <a:gd name="T3" fmla="*/ 3 h 35"/>
                <a:gd name="T4" fmla="*/ 3 w 8"/>
                <a:gd name="T5" fmla="*/ 32 h 35"/>
                <a:gd name="T6" fmla="*/ 7 w 8"/>
                <a:gd name="T7" fmla="*/ 31 h 35"/>
                <a:gd name="T8" fmla="*/ 8 w 8"/>
                <a:gd name="T9" fmla="*/ 3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5">
                  <a:moveTo>
                    <a:pt x="8" y="3"/>
                  </a:moveTo>
                  <a:cubicBezTo>
                    <a:pt x="8" y="0"/>
                    <a:pt x="4" y="0"/>
                    <a:pt x="4" y="3"/>
                  </a:cubicBezTo>
                  <a:cubicBezTo>
                    <a:pt x="3" y="13"/>
                    <a:pt x="0" y="23"/>
                    <a:pt x="3" y="32"/>
                  </a:cubicBezTo>
                  <a:cubicBezTo>
                    <a:pt x="3" y="35"/>
                    <a:pt x="8" y="34"/>
                    <a:pt x="7" y="31"/>
                  </a:cubicBezTo>
                  <a:cubicBezTo>
                    <a:pt x="5" y="22"/>
                    <a:pt x="8" y="12"/>
                    <a:pt x="8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82" name="Freeform 31"/>
            <p:cNvSpPr/>
            <p:nvPr/>
          </p:nvSpPr>
          <p:spPr bwMode="auto">
            <a:xfrm>
              <a:off x="206" y="3014"/>
              <a:ext cx="25" cy="98"/>
            </a:xfrm>
            <a:custGeom>
              <a:avLst/>
              <a:gdLst>
                <a:gd name="T0" fmla="*/ 6 w 7"/>
                <a:gd name="T1" fmla="*/ 24 h 33"/>
                <a:gd name="T2" fmla="*/ 5 w 7"/>
                <a:gd name="T3" fmla="*/ 3 h 33"/>
                <a:gd name="T4" fmla="*/ 0 w 7"/>
                <a:gd name="T5" fmla="*/ 3 h 33"/>
                <a:gd name="T6" fmla="*/ 1 w 7"/>
                <a:gd name="T7" fmla="*/ 30 h 33"/>
                <a:gd name="T8" fmla="*/ 6 w 7"/>
                <a:gd name="T9" fmla="*/ 32 h 33"/>
                <a:gd name="T10" fmla="*/ 7 w 7"/>
                <a:gd name="T11" fmla="*/ 26 h 33"/>
                <a:gd name="T12" fmla="*/ 6 w 7"/>
                <a:gd name="T13" fmla="*/ 24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3">
                  <a:moveTo>
                    <a:pt x="6" y="24"/>
                  </a:moveTo>
                  <a:cubicBezTo>
                    <a:pt x="6" y="17"/>
                    <a:pt x="6" y="10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1" y="12"/>
                    <a:pt x="1" y="21"/>
                    <a:pt x="1" y="30"/>
                  </a:cubicBezTo>
                  <a:cubicBezTo>
                    <a:pt x="1" y="33"/>
                    <a:pt x="4" y="33"/>
                    <a:pt x="6" y="32"/>
                  </a:cubicBezTo>
                  <a:cubicBezTo>
                    <a:pt x="7" y="30"/>
                    <a:pt x="7" y="28"/>
                    <a:pt x="7" y="26"/>
                  </a:cubicBezTo>
                  <a:cubicBezTo>
                    <a:pt x="7" y="25"/>
                    <a:pt x="7" y="25"/>
                    <a:pt x="6" y="2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83" name="Freeform 32"/>
            <p:cNvSpPr/>
            <p:nvPr/>
          </p:nvSpPr>
          <p:spPr bwMode="auto">
            <a:xfrm>
              <a:off x="210" y="3166"/>
              <a:ext cx="24" cy="92"/>
            </a:xfrm>
            <a:custGeom>
              <a:avLst/>
              <a:gdLst>
                <a:gd name="T0" fmla="*/ 3 w 7"/>
                <a:gd name="T1" fmla="*/ 3 h 31"/>
                <a:gd name="T2" fmla="*/ 2 w 7"/>
                <a:gd name="T3" fmla="*/ 17 h 31"/>
                <a:gd name="T4" fmla="*/ 1 w 7"/>
                <a:gd name="T5" fmla="*/ 24 h 31"/>
                <a:gd name="T6" fmla="*/ 1 w 7"/>
                <a:gd name="T7" fmla="*/ 27 h 31"/>
                <a:gd name="T8" fmla="*/ 0 w 7"/>
                <a:gd name="T9" fmla="*/ 28 h 31"/>
                <a:gd name="T10" fmla="*/ 1 w 7"/>
                <a:gd name="T11" fmla="*/ 29 h 31"/>
                <a:gd name="T12" fmla="*/ 4 w 7"/>
                <a:gd name="T13" fmla="*/ 30 h 31"/>
                <a:gd name="T14" fmla="*/ 6 w 7"/>
                <a:gd name="T15" fmla="*/ 20 h 31"/>
                <a:gd name="T16" fmla="*/ 7 w 7"/>
                <a:gd name="T17" fmla="*/ 3 h 31"/>
                <a:gd name="T18" fmla="*/ 3 w 7"/>
                <a:gd name="T19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" h="31">
                  <a:moveTo>
                    <a:pt x="3" y="3"/>
                  </a:moveTo>
                  <a:cubicBezTo>
                    <a:pt x="2" y="7"/>
                    <a:pt x="2" y="12"/>
                    <a:pt x="2" y="17"/>
                  </a:cubicBezTo>
                  <a:cubicBezTo>
                    <a:pt x="1" y="19"/>
                    <a:pt x="1" y="22"/>
                    <a:pt x="1" y="24"/>
                  </a:cubicBezTo>
                  <a:cubicBezTo>
                    <a:pt x="1" y="25"/>
                    <a:pt x="0" y="27"/>
                    <a:pt x="1" y="27"/>
                  </a:cubicBezTo>
                  <a:cubicBezTo>
                    <a:pt x="0" y="27"/>
                    <a:pt x="0" y="28"/>
                    <a:pt x="0" y="28"/>
                  </a:cubicBezTo>
                  <a:cubicBezTo>
                    <a:pt x="0" y="28"/>
                    <a:pt x="0" y="29"/>
                    <a:pt x="1" y="29"/>
                  </a:cubicBezTo>
                  <a:cubicBezTo>
                    <a:pt x="1" y="30"/>
                    <a:pt x="3" y="31"/>
                    <a:pt x="4" y="30"/>
                  </a:cubicBezTo>
                  <a:cubicBezTo>
                    <a:pt x="6" y="28"/>
                    <a:pt x="6" y="23"/>
                    <a:pt x="6" y="20"/>
                  </a:cubicBezTo>
                  <a:cubicBezTo>
                    <a:pt x="6" y="14"/>
                    <a:pt x="7" y="9"/>
                    <a:pt x="7" y="3"/>
                  </a:cubicBezTo>
                  <a:cubicBezTo>
                    <a:pt x="7" y="0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84" name="Freeform 33"/>
            <p:cNvSpPr/>
            <p:nvPr/>
          </p:nvSpPr>
          <p:spPr bwMode="auto">
            <a:xfrm>
              <a:off x="213" y="3290"/>
              <a:ext cx="28" cy="101"/>
            </a:xfrm>
            <a:custGeom>
              <a:avLst/>
              <a:gdLst>
                <a:gd name="T0" fmla="*/ 7 w 8"/>
                <a:gd name="T1" fmla="*/ 25 h 34"/>
                <a:gd name="T2" fmla="*/ 5 w 8"/>
                <a:gd name="T3" fmla="*/ 3 h 34"/>
                <a:gd name="T4" fmla="*/ 0 w 8"/>
                <a:gd name="T5" fmla="*/ 3 h 34"/>
                <a:gd name="T6" fmla="*/ 2 w 8"/>
                <a:gd name="T7" fmla="*/ 17 h 34"/>
                <a:gd name="T8" fmla="*/ 3 w 8"/>
                <a:gd name="T9" fmla="*/ 25 h 34"/>
                <a:gd name="T10" fmla="*/ 3 w 8"/>
                <a:gd name="T11" fmla="*/ 29 h 34"/>
                <a:gd name="T12" fmla="*/ 3 w 8"/>
                <a:gd name="T13" fmla="*/ 29 h 34"/>
                <a:gd name="T14" fmla="*/ 3 w 8"/>
                <a:gd name="T15" fmla="*/ 31 h 34"/>
                <a:gd name="T16" fmla="*/ 7 w 8"/>
                <a:gd name="T17" fmla="*/ 32 h 34"/>
                <a:gd name="T18" fmla="*/ 7 w 8"/>
                <a:gd name="T19" fmla="*/ 25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" h="34">
                  <a:moveTo>
                    <a:pt x="7" y="25"/>
                  </a:moveTo>
                  <a:cubicBezTo>
                    <a:pt x="7" y="18"/>
                    <a:pt x="5" y="10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1" y="8"/>
                    <a:pt x="1" y="12"/>
                    <a:pt x="2" y="17"/>
                  </a:cubicBezTo>
                  <a:cubicBezTo>
                    <a:pt x="2" y="20"/>
                    <a:pt x="3" y="23"/>
                    <a:pt x="3" y="25"/>
                  </a:cubicBezTo>
                  <a:cubicBezTo>
                    <a:pt x="3" y="27"/>
                    <a:pt x="3" y="28"/>
                    <a:pt x="3" y="29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3" y="30"/>
                    <a:pt x="2" y="31"/>
                    <a:pt x="3" y="31"/>
                  </a:cubicBezTo>
                  <a:cubicBezTo>
                    <a:pt x="4" y="33"/>
                    <a:pt x="6" y="34"/>
                    <a:pt x="7" y="32"/>
                  </a:cubicBezTo>
                  <a:cubicBezTo>
                    <a:pt x="8" y="30"/>
                    <a:pt x="8" y="28"/>
                    <a:pt x="7" y="2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85" name="Freeform 34"/>
            <p:cNvSpPr/>
            <p:nvPr/>
          </p:nvSpPr>
          <p:spPr bwMode="auto">
            <a:xfrm>
              <a:off x="217" y="3427"/>
              <a:ext cx="28" cy="110"/>
            </a:xfrm>
            <a:custGeom>
              <a:avLst/>
              <a:gdLst>
                <a:gd name="T0" fmla="*/ 6 w 8"/>
                <a:gd name="T1" fmla="*/ 30 h 37"/>
                <a:gd name="T2" fmla="*/ 6 w 8"/>
                <a:gd name="T3" fmla="*/ 29 h 37"/>
                <a:gd name="T4" fmla="*/ 6 w 8"/>
                <a:gd name="T5" fmla="*/ 20 h 37"/>
                <a:gd name="T6" fmla="*/ 7 w 8"/>
                <a:gd name="T7" fmla="*/ 4 h 37"/>
                <a:gd name="T8" fmla="*/ 3 w 8"/>
                <a:gd name="T9" fmla="*/ 3 h 37"/>
                <a:gd name="T10" fmla="*/ 1 w 8"/>
                <a:gd name="T11" fmla="*/ 20 h 37"/>
                <a:gd name="T12" fmla="*/ 3 w 8"/>
                <a:gd name="T13" fmla="*/ 35 h 37"/>
                <a:gd name="T14" fmla="*/ 7 w 8"/>
                <a:gd name="T15" fmla="*/ 33 h 37"/>
                <a:gd name="T16" fmla="*/ 6 w 8"/>
                <a:gd name="T17" fmla="*/ 3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" h="37">
                  <a:moveTo>
                    <a:pt x="6" y="30"/>
                  </a:moveTo>
                  <a:cubicBezTo>
                    <a:pt x="6" y="30"/>
                    <a:pt x="6" y="29"/>
                    <a:pt x="6" y="29"/>
                  </a:cubicBezTo>
                  <a:cubicBezTo>
                    <a:pt x="5" y="26"/>
                    <a:pt x="6" y="22"/>
                    <a:pt x="6" y="20"/>
                  </a:cubicBezTo>
                  <a:cubicBezTo>
                    <a:pt x="6" y="15"/>
                    <a:pt x="6" y="9"/>
                    <a:pt x="7" y="4"/>
                  </a:cubicBezTo>
                  <a:cubicBezTo>
                    <a:pt x="8" y="1"/>
                    <a:pt x="3" y="0"/>
                    <a:pt x="3" y="3"/>
                  </a:cubicBezTo>
                  <a:cubicBezTo>
                    <a:pt x="2" y="8"/>
                    <a:pt x="1" y="14"/>
                    <a:pt x="1" y="20"/>
                  </a:cubicBezTo>
                  <a:cubicBezTo>
                    <a:pt x="1" y="24"/>
                    <a:pt x="0" y="32"/>
                    <a:pt x="3" y="35"/>
                  </a:cubicBezTo>
                  <a:cubicBezTo>
                    <a:pt x="5" y="37"/>
                    <a:pt x="8" y="35"/>
                    <a:pt x="7" y="33"/>
                  </a:cubicBezTo>
                  <a:cubicBezTo>
                    <a:pt x="7" y="32"/>
                    <a:pt x="6" y="31"/>
                    <a:pt x="6" y="3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86" name="Freeform 35"/>
            <p:cNvSpPr/>
            <p:nvPr/>
          </p:nvSpPr>
          <p:spPr bwMode="auto">
            <a:xfrm>
              <a:off x="217" y="3590"/>
              <a:ext cx="24" cy="92"/>
            </a:xfrm>
            <a:custGeom>
              <a:avLst/>
              <a:gdLst>
                <a:gd name="T0" fmla="*/ 6 w 7"/>
                <a:gd name="T1" fmla="*/ 27 h 31"/>
                <a:gd name="T2" fmla="*/ 5 w 7"/>
                <a:gd name="T3" fmla="*/ 3 h 31"/>
                <a:gd name="T4" fmla="*/ 1 w 7"/>
                <a:gd name="T5" fmla="*/ 3 h 31"/>
                <a:gd name="T6" fmla="*/ 2 w 7"/>
                <a:gd name="T7" fmla="*/ 28 h 31"/>
                <a:gd name="T8" fmla="*/ 6 w 7"/>
                <a:gd name="T9" fmla="*/ 2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1">
                  <a:moveTo>
                    <a:pt x="6" y="27"/>
                  </a:moveTo>
                  <a:cubicBezTo>
                    <a:pt x="4" y="19"/>
                    <a:pt x="5" y="11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11"/>
                    <a:pt x="0" y="20"/>
                    <a:pt x="2" y="28"/>
                  </a:cubicBezTo>
                  <a:cubicBezTo>
                    <a:pt x="2" y="31"/>
                    <a:pt x="7" y="30"/>
                    <a:pt x="6" y="2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87" name="Freeform 36"/>
            <p:cNvSpPr/>
            <p:nvPr/>
          </p:nvSpPr>
          <p:spPr bwMode="auto">
            <a:xfrm>
              <a:off x="217" y="3721"/>
              <a:ext cx="24" cy="95"/>
            </a:xfrm>
            <a:custGeom>
              <a:avLst/>
              <a:gdLst>
                <a:gd name="T0" fmla="*/ 2 w 7"/>
                <a:gd name="T1" fmla="*/ 3 h 32"/>
                <a:gd name="T2" fmla="*/ 1 w 7"/>
                <a:gd name="T3" fmla="*/ 29 h 32"/>
                <a:gd name="T4" fmla="*/ 5 w 7"/>
                <a:gd name="T5" fmla="*/ 29 h 32"/>
                <a:gd name="T6" fmla="*/ 6 w 7"/>
                <a:gd name="T7" fmla="*/ 3 h 32"/>
                <a:gd name="T8" fmla="*/ 2 w 7"/>
                <a:gd name="T9" fmla="*/ 3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2">
                  <a:moveTo>
                    <a:pt x="2" y="3"/>
                  </a:moveTo>
                  <a:cubicBezTo>
                    <a:pt x="0" y="12"/>
                    <a:pt x="1" y="20"/>
                    <a:pt x="1" y="29"/>
                  </a:cubicBezTo>
                  <a:cubicBezTo>
                    <a:pt x="1" y="32"/>
                    <a:pt x="5" y="32"/>
                    <a:pt x="5" y="29"/>
                  </a:cubicBezTo>
                  <a:cubicBezTo>
                    <a:pt x="5" y="20"/>
                    <a:pt x="5" y="12"/>
                    <a:pt x="6" y="3"/>
                  </a:cubicBezTo>
                  <a:cubicBezTo>
                    <a:pt x="7" y="0"/>
                    <a:pt x="2" y="0"/>
                    <a:pt x="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88" name="Freeform 37"/>
            <p:cNvSpPr/>
            <p:nvPr/>
          </p:nvSpPr>
          <p:spPr bwMode="auto">
            <a:xfrm>
              <a:off x="210" y="3842"/>
              <a:ext cx="28" cy="95"/>
            </a:xfrm>
            <a:custGeom>
              <a:avLst/>
              <a:gdLst>
                <a:gd name="T0" fmla="*/ 7 w 8"/>
                <a:gd name="T1" fmla="*/ 28 h 32"/>
                <a:gd name="T2" fmla="*/ 6 w 8"/>
                <a:gd name="T3" fmla="*/ 3 h 32"/>
                <a:gd name="T4" fmla="*/ 1 w 8"/>
                <a:gd name="T5" fmla="*/ 3 h 32"/>
                <a:gd name="T6" fmla="*/ 3 w 8"/>
                <a:gd name="T7" fmla="*/ 29 h 32"/>
                <a:gd name="T8" fmla="*/ 7 w 8"/>
                <a:gd name="T9" fmla="*/ 28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2">
                  <a:moveTo>
                    <a:pt x="7" y="28"/>
                  </a:moveTo>
                  <a:cubicBezTo>
                    <a:pt x="5" y="21"/>
                    <a:pt x="6" y="11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12"/>
                    <a:pt x="0" y="21"/>
                    <a:pt x="3" y="29"/>
                  </a:cubicBezTo>
                  <a:cubicBezTo>
                    <a:pt x="3" y="32"/>
                    <a:pt x="8" y="31"/>
                    <a:pt x="7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89" name="Freeform 38"/>
            <p:cNvSpPr/>
            <p:nvPr/>
          </p:nvSpPr>
          <p:spPr bwMode="auto">
            <a:xfrm>
              <a:off x="217" y="3967"/>
              <a:ext cx="24" cy="56"/>
            </a:xfrm>
            <a:custGeom>
              <a:avLst/>
              <a:gdLst>
                <a:gd name="T0" fmla="*/ 6 w 7"/>
                <a:gd name="T1" fmla="*/ 15 h 19"/>
                <a:gd name="T2" fmla="*/ 5 w 7"/>
                <a:gd name="T3" fmla="*/ 3 h 19"/>
                <a:gd name="T4" fmla="*/ 1 w 7"/>
                <a:gd name="T5" fmla="*/ 3 h 19"/>
                <a:gd name="T6" fmla="*/ 2 w 7"/>
                <a:gd name="T7" fmla="*/ 16 h 19"/>
                <a:gd name="T8" fmla="*/ 6 w 7"/>
                <a:gd name="T9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19">
                  <a:moveTo>
                    <a:pt x="6" y="15"/>
                  </a:moveTo>
                  <a:cubicBezTo>
                    <a:pt x="5" y="11"/>
                    <a:pt x="5" y="7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7"/>
                    <a:pt x="0" y="12"/>
                    <a:pt x="2" y="16"/>
                  </a:cubicBezTo>
                  <a:cubicBezTo>
                    <a:pt x="2" y="19"/>
                    <a:pt x="7" y="17"/>
                    <a:pt x="6" y="1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90" name="Freeform 39"/>
            <p:cNvSpPr/>
            <p:nvPr/>
          </p:nvSpPr>
          <p:spPr bwMode="auto">
            <a:xfrm>
              <a:off x="213" y="4050"/>
              <a:ext cx="28" cy="62"/>
            </a:xfrm>
            <a:custGeom>
              <a:avLst/>
              <a:gdLst>
                <a:gd name="T0" fmla="*/ 7 w 8"/>
                <a:gd name="T1" fmla="*/ 17 h 21"/>
                <a:gd name="T2" fmla="*/ 6 w 8"/>
                <a:gd name="T3" fmla="*/ 4 h 21"/>
                <a:gd name="T4" fmla="*/ 2 w 8"/>
                <a:gd name="T5" fmla="*/ 2 h 21"/>
                <a:gd name="T6" fmla="*/ 3 w 8"/>
                <a:gd name="T7" fmla="*/ 18 h 21"/>
                <a:gd name="T8" fmla="*/ 7 w 8"/>
                <a:gd name="T9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1">
                  <a:moveTo>
                    <a:pt x="7" y="17"/>
                  </a:moveTo>
                  <a:cubicBezTo>
                    <a:pt x="6" y="13"/>
                    <a:pt x="5" y="8"/>
                    <a:pt x="6" y="4"/>
                  </a:cubicBezTo>
                  <a:cubicBezTo>
                    <a:pt x="7" y="1"/>
                    <a:pt x="2" y="0"/>
                    <a:pt x="2" y="2"/>
                  </a:cubicBezTo>
                  <a:cubicBezTo>
                    <a:pt x="0" y="7"/>
                    <a:pt x="1" y="13"/>
                    <a:pt x="3" y="18"/>
                  </a:cubicBezTo>
                  <a:cubicBezTo>
                    <a:pt x="3" y="21"/>
                    <a:pt x="8" y="20"/>
                    <a:pt x="7" y="1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91" name="Freeform 40"/>
            <p:cNvSpPr/>
            <p:nvPr/>
          </p:nvSpPr>
          <p:spPr bwMode="auto">
            <a:xfrm>
              <a:off x="259" y="4100"/>
              <a:ext cx="92" cy="30"/>
            </a:xfrm>
            <a:custGeom>
              <a:avLst/>
              <a:gdLst>
                <a:gd name="T0" fmla="*/ 23 w 26"/>
                <a:gd name="T1" fmla="*/ 5 h 10"/>
                <a:gd name="T2" fmla="*/ 14 w 26"/>
                <a:gd name="T3" fmla="*/ 4 h 10"/>
                <a:gd name="T4" fmla="*/ 5 w 26"/>
                <a:gd name="T5" fmla="*/ 3 h 10"/>
                <a:gd name="T6" fmla="*/ 1 w 26"/>
                <a:gd name="T7" fmla="*/ 5 h 10"/>
                <a:gd name="T8" fmla="*/ 8 w 26"/>
                <a:gd name="T9" fmla="*/ 8 h 10"/>
                <a:gd name="T10" fmla="*/ 22 w 26"/>
                <a:gd name="T11" fmla="*/ 9 h 10"/>
                <a:gd name="T12" fmla="*/ 23 w 26"/>
                <a:gd name="T13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10">
                  <a:moveTo>
                    <a:pt x="23" y="5"/>
                  </a:moveTo>
                  <a:cubicBezTo>
                    <a:pt x="20" y="4"/>
                    <a:pt x="17" y="4"/>
                    <a:pt x="14" y="4"/>
                  </a:cubicBezTo>
                  <a:cubicBezTo>
                    <a:pt x="12" y="4"/>
                    <a:pt x="6" y="5"/>
                    <a:pt x="5" y="3"/>
                  </a:cubicBezTo>
                  <a:cubicBezTo>
                    <a:pt x="4" y="0"/>
                    <a:pt x="0" y="2"/>
                    <a:pt x="1" y="5"/>
                  </a:cubicBezTo>
                  <a:cubicBezTo>
                    <a:pt x="3" y="8"/>
                    <a:pt x="6" y="8"/>
                    <a:pt x="8" y="8"/>
                  </a:cubicBezTo>
                  <a:cubicBezTo>
                    <a:pt x="13" y="9"/>
                    <a:pt x="17" y="9"/>
                    <a:pt x="22" y="9"/>
                  </a:cubicBezTo>
                  <a:cubicBezTo>
                    <a:pt x="25" y="10"/>
                    <a:pt x="26" y="5"/>
                    <a:pt x="2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92" name="Freeform 41"/>
            <p:cNvSpPr/>
            <p:nvPr/>
          </p:nvSpPr>
          <p:spPr bwMode="auto">
            <a:xfrm>
              <a:off x="397" y="4112"/>
              <a:ext cx="84" cy="21"/>
            </a:xfrm>
            <a:custGeom>
              <a:avLst/>
              <a:gdLst>
                <a:gd name="T0" fmla="*/ 21 w 24"/>
                <a:gd name="T1" fmla="*/ 0 h 7"/>
                <a:gd name="T2" fmla="*/ 3 w 24"/>
                <a:gd name="T3" fmla="*/ 2 h 7"/>
                <a:gd name="T4" fmla="*/ 4 w 24"/>
                <a:gd name="T5" fmla="*/ 6 h 7"/>
                <a:gd name="T6" fmla="*/ 21 w 24"/>
                <a:gd name="T7" fmla="*/ 4 h 7"/>
                <a:gd name="T8" fmla="*/ 21 w 24"/>
                <a:gd name="T9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7">
                  <a:moveTo>
                    <a:pt x="21" y="0"/>
                  </a:moveTo>
                  <a:cubicBezTo>
                    <a:pt x="15" y="0"/>
                    <a:pt x="9" y="0"/>
                    <a:pt x="3" y="2"/>
                  </a:cubicBezTo>
                  <a:cubicBezTo>
                    <a:pt x="0" y="3"/>
                    <a:pt x="1" y="7"/>
                    <a:pt x="4" y="6"/>
                  </a:cubicBezTo>
                  <a:cubicBezTo>
                    <a:pt x="10" y="4"/>
                    <a:pt x="16" y="4"/>
                    <a:pt x="21" y="4"/>
                  </a:cubicBezTo>
                  <a:cubicBezTo>
                    <a:pt x="24" y="4"/>
                    <a:pt x="24" y="0"/>
                    <a:pt x="21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93" name="Freeform 42"/>
            <p:cNvSpPr/>
            <p:nvPr/>
          </p:nvSpPr>
          <p:spPr bwMode="auto">
            <a:xfrm>
              <a:off x="520" y="4100"/>
              <a:ext cx="99" cy="24"/>
            </a:xfrm>
            <a:custGeom>
              <a:avLst/>
              <a:gdLst>
                <a:gd name="T0" fmla="*/ 24 w 28"/>
                <a:gd name="T1" fmla="*/ 1 h 8"/>
                <a:gd name="T2" fmla="*/ 4 w 28"/>
                <a:gd name="T3" fmla="*/ 2 h 8"/>
                <a:gd name="T4" fmla="*/ 3 w 28"/>
                <a:gd name="T5" fmla="*/ 6 h 8"/>
                <a:gd name="T6" fmla="*/ 25 w 28"/>
                <a:gd name="T7" fmla="*/ 5 h 8"/>
                <a:gd name="T8" fmla="*/ 24 w 28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24" y="1"/>
                  </a:moveTo>
                  <a:cubicBezTo>
                    <a:pt x="18" y="3"/>
                    <a:pt x="10" y="3"/>
                    <a:pt x="4" y="2"/>
                  </a:cubicBezTo>
                  <a:cubicBezTo>
                    <a:pt x="1" y="1"/>
                    <a:pt x="0" y="6"/>
                    <a:pt x="3" y="6"/>
                  </a:cubicBezTo>
                  <a:cubicBezTo>
                    <a:pt x="10" y="7"/>
                    <a:pt x="18" y="8"/>
                    <a:pt x="25" y="5"/>
                  </a:cubicBezTo>
                  <a:cubicBezTo>
                    <a:pt x="28" y="4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94" name="Freeform 43"/>
            <p:cNvSpPr/>
            <p:nvPr/>
          </p:nvSpPr>
          <p:spPr bwMode="auto">
            <a:xfrm>
              <a:off x="654" y="4106"/>
              <a:ext cx="81" cy="24"/>
            </a:xfrm>
            <a:custGeom>
              <a:avLst/>
              <a:gdLst>
                <a:gd name="T0" fmla="*/ 20 w 23"/>
                <a:gd name="T1" fmla="*/ 0 h 8"/>
                <a:gd name="T2" fmla="*/ 3 w 23"/>
                <a:gd name="T3" fmla="*/ 3 h 8"/>
                <a:gd name="T4" fmla="*/ 5 w 23"/>
                <a:gd name="T5" fmla="*/ 7 h 8"/>
                <a:gd name="T6" fmla="*/ 20 w 23"/>
                <a:gd name="T7" fmla="*/ 4 h 8"/>
                <a:gd name="T8" fmla="*/ 20 w 23"/>
                <a:gd name="T9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8">
                  <a:moveTo>
                    <a:pt x="20" y="0"/>
                  </a:moveTo>
                  <a:cubicBezTo>
                    <a:pt x="14" y="0"/>
                    <a:pt x="8" y="1"/>
                    <a:pt x="3" y="3"/>
                  </a:cubicBezTo>
                  <a:cubicBezTo>
                    <a:pt x="0" y="4"/>
                    <a:pt x="3" y="8"/>
                    <a:pt x="5" y="7"/>
                  </a:cubicBezTo>
                  <a:cubicBezTo>
                    <a:pt x="10" y="5"/>
                    <a:pt x="15" y="4"/>
                    <a:pt x="20" y="4"/>
                  </a:cubicBezTo>
                  <a:cubicBezTo>
                    <a:pt x="23" y="4"/>
                    <a:pt x="23" y="0"/>
                    <a:pt x="20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95" name="Freeform 44"/>
            <p:cNvSpPr/>
            <p:nvPr/>
          </p:nvSpPr>
          <p:spPr bwMode="auto">
            <a:xfrm>
              <a:off x="774" y="4106"/>
              <a:ext cx="88" cy="27"/>
            </a:xfrm>
            <a:custGeom>
              <a:avLst/>
              <a:gdLst>
                <a:gd name="T0" fmla="*/ 21 w 25"/>
                <a:gd name="T1" fmla="*/ 2 h 9"/>
                <a:gd name="T2" fmla="*/ 4 w 25"/>
                <a:gd name="T3" fmla="*/ 1 h 9"/>
                <a:gd name="T4" fmla="*/ 2 w 25"/>
                <a:gd name="T5" fmla="*/ 5 h 9"/>
                <a:gd name="T6" fmla="*/ 23 w 25"/>
                <a:gd name="T7" fmla="*/ 6 h 9"/>
                <a:gd name="T8" fmla="*/ 21 w 25"/>
                <a:gd name="T9" fmla="*/ 2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9">
                  <a:moveTo>
                    <a:pt x="21" y="2"/>
                  </a:moveTo>
                  <a:cubicBezTo>
                    <a:pt x="15" y="4"/>
                    <a:pt x="9" y="3"/>
                    <a:pt x="4" y="1"/>
                  </a:cubicBezTo>
                  <a:cubicBezTo>
                    <a:pt x="1" y="0"/>
                    <a:pt x="0" y="4"/>
                    <a:pt x="2" y="5"/>
                  </a:cubicBezTo>
                  <a:cubicBezTo>
                    <a:pt x="9" y="7"/>
                    <a:pt x="16" y="9"/>
                    <a:pt x="23" y="6"/>
                  </a:cubicBezTo>
                  <a:cubicBezTo>
                    <a:pt x="25" y="5"/>
                    <a:pt x="24" y="1"/>
                    <a:pt x="21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96" name="Freeform 45"/>
            <p:cNvSpPr/>
            <p:nvPr/>
          </p:nvSpPr>
          <p:spPr bwMode="auto">
            <a:xfrm>
              <a:off x="898" y="4109"/>
              <a:ext cx="95" cy="27"/>
            </a:xfrm>
            <a:custGeom>
              <a:avLst/>
              <a:gdLst>
                <a:gd name="T0" fmla="*/ 24 w 27"/>
                <a:gd name="T1" fmla="*/ 2 h 9"/>
                <a:gd name="T2" fmla="*/ 3 w 27"/>
                <a:gd name="T3" fmla="*/ 3 h 9"/>
                <a:gd name="T4" fmla="*/ 5 w 27"/>
                <a:gd name="T5" fmla="*/ 7 h 9"/>
                <a:gd name="T6" fmla="*/ 23 w 27"/>
                <a:gd name="T7" fmla="*/ 6 h 9"/>
                <a:gd name="T8" fmla="*/ 24 w 27"/>
                <a:gd name="T9" fmla="*/ 2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9">
                  <a:moveTo>
                    <a:pt x="24" y="2"/>
                  </a:moveTo>
                  <a:cubicBezTo>
                    <a:pt x="17" y="1"/>
                    <a:pt x="9" y="0"/>
                    <a:pt x="3" y="3"/>
                  </a:cubicBezTo>
                  <a:cubicBezTo>
                    <a:pt x="0" y="5"/>
                    <a:pt x="2" y="9"/>
                    <a:pt x="5" y="7"/>
                  </a:cubicBezTo>
                  <a:cubicBezTo>
                    <a:pt x="10" y="4"/>
                    <a:pt x="17" y="5"/>
                    <a:pt x="23" y="6"/>
                  </a:cubicBezTo>
                  <a:cubicBezTo>
                    <a:pt x="26" y="7"/>
                    <a:pt x="27" y="2"/>
                    <a:pt x="24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97" name="Freeform 46"/>
            <p:cNvSpPr/>
            <p:nvPr/>
          </p:nvSpPr>
          <p:spPr bwMode="auto">
            <a:xfrm>
              <a:off x="1035" y="4100"/>
              <a:ext cx="95" cy="33"/>
            </a:xfrm>
            <a:custGeom>
              <a:avLst/>
              <a:gdLst>
                <a:gd name="T0" fmla="*/ 21 w 27"/>
                <a:gd name="T1" fmla="*/ 2 h 11"/>
                <a:gd name="T2" fmla="*/ 4 w 27"/>
                <a:gd name="T3" fmla="*/ 3 h 11"/>
                <a:gd name="T4" fmla="*/ 3 w 27"/>
                <a:gd name="T5" fmla="*/ 7 h 11"/>
                <a:gd name="T6" fmla="*/ 24 w 27"/>
                <a:gd name="T7" fmla="*/ 6 h 11"/>
                <a:gd name="T8" fmla="*/ 21 w 27"/>
                <a:gd name="T9" fmla="*/ 2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11">
                  <a:moveTo>
                    <a:pt x="21" y="2"/>
                  </a:moveTo>
                  <a:cubicBezTo>
                    <a:pt x="17" y="6"/>
                    <a:pt x="9" y="4"/>
                    <a:pt x="4" y="3"/>
                  </a:cubicBezTo>
                  <a:cubicBezTo>
                    <a:pt x="2" y="2"/>
                    <a:pt x="0" y="7"/>
                    <a:pt x="3" y="7"/>
                  </a:cubicBezTo>
                  <a:cubicBezTo>
                    <a:pt x="10" y="8"/>
                    <a:pt x="18" y="11"/>
                    <a:pt x="24" y="6"/>
                  </a:cubicBezTo>
                  <a:cubicBezTo>
                    <a:pt x="27" y="4"/>
                    <a:pt x="23" y="0"/>
                    <a:pt x="21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98" name="Freeform 47"/>
            <p:cNvSpPr/>
            <p:nvPr/>
          </p:nvSpPr>
          <p:spPr bwMode="auto">
            <a:xfrm>
              <a:off x="1155" y="4097"/>
              <a:ext cx="81" cy="24"/>
            </a:xfrm>
            <a:custGeom>
              <a:avLst/>
              <a:gdLst>
                <a:gd name="T0" fmla="*/ 20 w 23"/>
                <a:gd name="T1" fmla="*/ 1 h 8"/>
                <a:gd name="T2" fmla="*/ 3 w 23"/>
                <a:gd name="T3" fmla="*/ 3 h 8"/>
                <a:gd name="T4" fmla="*/ 4 w 23"/>
                <a:gd name="T5" fmla="*/ 7 h 8"/>
                <a:gd name="T6" fmla="*/ 20 w 23"/>
                <a:gd name="T7" fmla="*/ 5 h 8"/>
                <a:gd name="T8" fmla="*/ 20 w 23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8">
                  <a:moveTo>
                    <a:pt x="20" y="1"/>
                  </a:moveTo>
                  <a:cubicBezTo>
                    <a:pt x="15" y="1"/>
                    <a:pt x="9" y="1"/>
                    <a:pt x="3" y="3"/>
                  </a:cubicBezTo>
                  <a:cubicBezTo>
                    <a:pt x="0" y="3"/>
                    <a:pt x="1" y="8"/>
                    <a:pt x="4" y="7"/>
                  </a:cubicBezTo>
                  <a:cubicBezTo>
                    <a:pt x="9" y="6"/>
                    <a:pt x="15" y="5"/>
                    <a:pt x="20" y="5"/>
                  </a:cubicBezTo>
                  <a:cubicBezTo>
                    <a:pt x="23" y="5"/>
                    <a:pt x="23" y="0"/>
                    <a:pt x="20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8999" name="Freeform 48"/>
            <p:cNvSpPr/>
            <p:nvPr/>
          </p:nvSpPr>
          <p:spPr bwMode="auto">
            <a:xfrm>
              <a:off x="1275" y="4100"/>
              <a:ext cx="99" cy="18"/>
            </a:xfrm>
            <a:custGeom>
              <a:avLst/>
              <a:gdLst>
                <a:gd name="T0" fmla="*/ 24 w 28"/>
                <a:gd name="T1" fmla="*/ 1 h 6"/>
                <a:gd name="T2" fmla="*/ 3 w 28"/>
                <a:gd name="T3" fmla="*/ 2 h 6"/>
                <a:gd name="T4" fmla="*/ 3 w 28"/>
                <a:gd name="T5" fmla="*/ 6 h 6"/>
                <a:gd name="T6" fmla="*/ 25 w 28"/>
                <a:gd name="T7" fmla="*/ 5 h 6"/>
                <a:gd name="T8" fmla="*/ 24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4" y="1"/>
                  </a:moveTo>
                  <a:cubicBezTo>
                    <a:pt x="17" y="2"/>
                    <a:pt x="10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8" y="6"/>
                    <a:pt x="25" y="5"/>
                  </a:cubicBezTo>
                  <a:cubicBezTo>
                    <a:pt x="28" y="5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00" name="Freeform 49"/>
            <p:cNvSpPr/>
            <p:nvPr/>
          </p:nvSpPr>
          <p:spPr bwMode="auto">
            <a:xfrm>
              <a:off x="1420" y="4106"/>
              <a:ext cx="95" cy="18"/>
            </a:xfrm>
            <a:custGeom>
              <a:avLst/>
              <a:gdLst>
                <a:gd name="T0" fmla="*/ 24 w 27"/>
                <a:gd name="T1" fmla="*/ 0 h 6"/>
                <a:gd name="T2" fmla="*/ 3 w 27"/>
                <a:gd name="T3" fmla="*/ 1 h 6"/>
                <a:gd name="T4" fmla="*/ 3 w 27"/>
                <a:gd name="T5" fmla="*/ 5 h 6"/>
                <a:gd name="T6" fmla="*/ 24 w 27"/>
                <a:gd name="T7" fmla="*/ 4 h 6"/>
                <a:gd name="T8" fmla="*/ 24 w 27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24" y="0"/>
                  </a:moveTo>
                  <a:cubicBezTo>
                    <a:pt x="17" y="0"/>
                    <a:pt x="10" y="0"/>
                    <a:pt x="3" y="1"/>
                  </a:cubicBezTo>
                  <a:cubicBezTo>
                    <a:pt x="1" y="1"/>
                    <a:pt x="0" y="6"/>
                    <a:pt x="3" y="5"/>
                  </a:cubicBezTo>
                  <a:cubicBezTo>
                    <a:pt x="10" y="4"/>
                    <a:pt x="17" y="4"/>
                    <a:pt x="24" y="4"/>
                  </a:cubicBezTo>
                  <a:cubicBezTo>
                    <a:pt x="27" y="4"/>
                    <a:pt x="27" y="0"/>
                    <a:pt x="24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01" name="Freeform 50"/>
            <p:cNvSpPr/>
            <p:nvPr/>
          </p:nvSpPr>
          <p:spPr bwMode="auto">
            <a:xfrm>
              <a:off x="1554" y="4103"/>
              <a:ext cx="88" cy="18"/>
            </a:xfrm>
            <a:custGeom>
              <a:avLst/>
              <a:gdLst>
                <a:gd name="T0" fmla="*/ 22 w 25"/>
                <a:gd name="T1" fmla="*/ 0 h 6"/>
                <a:gd name="T2" fmla="*/ 3 w 25"/>
                <a:gd name="T3" fmla="*/ 1 h 6"/>
                <a:gd name="T4" fmla="*/ 4 w 25"/>
                <a:gd name="T5" fmla="*/ 5 h 6"/>
                <a:gd name="T6" fmla="*/ 22 w 25"/>
                <a:gd name="T7" fmla="*/ 4 h 6"/>
                <a:gd name="T8" fmla="*/ 22 w 2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22" y="0"/>
                  </a:moveTo>
                  <a:cubicBezTo>
                    <a:pt x="16" y="0"/>
                    <a:pt x="9" y="0"/>
                    <a:pt x="3" y="1"/>
                  </a:cubicBezTo>
                  <a:cubicBezTo>
                    <a:pt x="0" y="1"/>
                    <a:pt x="1" y="6"/>
                    <a:pt x="4" y="5"/>
                  </a:cubicBezTo>
                  <a:cubicBezTo>
                    <a:pt x="10" y="4"/>
                    <a:pt x="16" y="4"/>
                    <a:pt x="22" y="4"/>
                  </a:cubicBezTo>
                  <a:cubicBezTo>
                    <a:pt x="25" y="4"/>
                    <a:pt x="25" y="0"/>
                    <a:pt x="22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02" name="Freeform 51"/>
            <p:cNvSpPr/>
            <p:nvPr/>
          </p:nvSpPr>
          <p:spPr bwMode="auto">
            <a:xfrm>
              <a:off x="1681" y="4106"/>
              <a:ext cx="91" cy="21"/>
            </a:xfrm>
            <a:custGeom>
              <a:avLst/>
              <a:gdLst>
                <a:gd name="T0" fmla="*/ 23 w 26"/>
                <a:gd name="T1" fmla="*/ 0 h 7"/>
                <a:gd name="T2" fmla="*/ 3 w 26"/>
                <a:gd name="T3" fmla="*/ 2 h 7"/>
                <a:gd name="T4" fmla="*/ 4 w 26"/>
                <a:gd name="T5" fmla="*/ 6 h 7"/>
                <a:gd name="T6" fmla="*/ 23 w 26"/>
                <a:gd name="T7" fmla="*/ 4 h 7"/>
                <a:gd name="T8" fmla="*/ 23 w 26"/>
                <a:gd name="T9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">
                  <a:moveTo>
                    <a:pt x="23" y="0"/>
                  </a:moveTo>
                  <a:cubicBezTo>
                    <a:pt x="16" y="0"/>
                    <a:pt x="9" y="1"/>
                    <a:pt x="3" y="2"/>
                  </a:cubicBezTo>
                  <a:cubicBezTo>
                    <a:pt x="0" y="2"/>
                    <a:pt x="1" y="7"/>
                    <a:pt x="4" y="6"/>
                  </a:cubicBezTo>
                  <a:cubicBezTo>
                    <a:pt x="10" y="5"/>
                    <a:pt x="17" y="4"/>
                    <a:pt x="23" y="4"/>
                  </a:cubicBezTo>
                  <a:cubicBezTo>
                    <a:pt x="26" y="4"/>
                    <a:pt x="26" y="0"/>
                    <a:pt x="23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03" name="Freeform 52"/>
            <p:cNvSpPr/>
            <p:nvPr/>
          </p:nvSpPr>
          <p:spPr bwMode="auto">
            <a:xfrm>
              <a:off x="1829" y="4103"/>
              <a:ext cx="99" cy="18"/>
            </a:xfrm>
            <a:custGeom>
              <a:avLst/>
              <a:gdLst>
                <a:gd name="T0" fmla="*/ 26 w 28"/>
                <a:gd name="T1" fmla="*/ 1 h 6"/>
                <a:gd name="T2" fmla="*/ 3 w 28"/>
                <a:gd name="T3" fmla="*/ 2 h 6"/>
                <a:gd name="T4" fmla="*/ 3 w 28"/>
                <a:gd name="T5" fmla="*/ 6 h 6"/>
                <a:gd name="T6" fmla="*/ 26 w 28"/>
                <a:gd name="T7" fmla="*/ 5 h 6"/>
                <a:gd name="T8" fmla="*/ 26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6" y="1"/>
                  </a:moveTo>
                  <a:cubicBezTo>
                    <a:pt x="18" y="0"/>
                    <a:pt x="11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8" y="4"/>
                    <a:pt x="26" y="5"/>
                  </a:cubicBezTo>
                  <a:cubicBezTo>
                    <a:pt x="28" y="6"/>
                    <a:pt x="28" y="1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04" name="Freeform 53"/>
            <p:cNvSpPr/>
            <p:nvPr/>
          </p:nvSpPr>
          <p:spPr bwMode="auto">
            <a:xfrm>
              <a:off x="1952" y="4094"/>
              <a:ext cx="106" cy="24"/>
            </a:xfrm>
            <a:custGeom>
              <a:avLst/>
              <a:gdLst>
                <a:gd name="T0" fmla="*/ 26 w 30"/>
                <a:gd name="T1" fmla="*/ 2 h 8"/>
                <a:gd name="T2" fmla="*/ 15 w 30"/>
                <a:gd name="T3" fmla="*/ 2 h 8"/>
                <a:gd name="T4" fmla="*/ 5 w 30"/>
                <a:gd name="T5" fmla="*/ 1 h 8"/>
                <a:gd name="T6" fmla="*/ 3 w 30"/>
                <a:gd name="T7" fmla="*/ 5 h 8"/>
                <a:gd name="T8" fmla="*/ 13 w 30"/>
                <a:gd name="T9" fmla="*/ 7 h 8"/>
                <a:gd name="T10" fmla="*/ 27 w 30"/>
                <a:gd name="T11" fmla="*/ 6 h 8"/>
                <a:gd name="T12" fmla="*/ 26 w 30"/>
                <a:gd name="T13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8">
                  <a:moveTo>
                    <a:pt x="26" y="2"/>
                  </a:moveTo>
                  <a:cubicBezTo>
                    <a:pt x="22" y="3"/>
                    <a:pt x="19" y="3"/>
                    <a:pt x="15" y="2"/>
                  </a:cubicBezTo>
                  <a:cubicBezTo>
                    <a:pt x="12" y="2"/>
                    <a:pt x="8" y="2"/>
                    <a:pt x="5" y="1"/>
                  </a:cubicBezTo>
                  <a:cubicBezTo>
                    <a:pt x="3" y="0"/>
                    <a:pt x="0" y="4"/>
                    <a:pt x="3" y="5"/>
                  </a:cubicBezTo>
                  <a:cubicBezTo>
                    <a:pt x="6" y="6"/>
                    <a:pt x="10" y="6"/>
                    <a:pt x="13" y="7"/>
                  </a:cubicBezTo>
                  <a:cubicBezTo>
                    <a:pt x="18" y="7"/>
                    <a:pt x="23" y="8"/>
                    <a:pt x="27" y="6"/>
                  </a:cubicBezTo>
                  <a:cubicBezTo>
                    <a:pt x="30" y="5"/>
                    <a:pt x="29" y="1"/>
                    <a:pt x="26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05" name="Freeform 54"/>
            <p:cNvSpPr/>
            <p:nvPr/>
          </p:nvSpPr>
          <p:spPr bwMode="auto">
            <a:xfrm>
              <a:off x="2104" y="4100"/>
              <a:ext cx="127" cy="24"/>
            </a:xfrm>
            <a:custGeom>
              <a:avLst/>
              <a:gdLst>
                <a:gd name="T0" fmla="*/ 34 w 36"/>
                <a:gd name="T1" fmla="*/ 3 h 8"/>
                <a:gd name="T2" fmla="*/ 3 w 36"/>
                <a:gd name="T3" fmla="*/ 2 h 8"/>
                <a:gd name="T4" fmla="*/ 3 w 36"/>
                <a:gd name="T5" fmla="*/ 6 h 8"/>
                <a:gd name="T6" fmla="*/ 32 w 36"/>
                <a:gd name="T7" fmla="*/ 7 h 8"/>
                <a:gd name="T8" fmla="*/ 34 w 36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8">
                  <a:moveTo>
                    <a:pt x="34" y="3"/>
                  </a:moveTo>
                  <a:cubicBezTo>
                    <a:pt x="24" y="0"/>
                    <a:pt x="14" y="1"/>
                    <a:pt x="3" y="2"/>
                  </a:cubicBezTo>
                  <a:cubicBezTo>
                    <a:pt x="1" y="2"/>
                    <a:pt x="0" y="7"/>
                    <a:pt x="3" y="6"/>
                  </a:cubicBezTo>
                  <a:cubicBezTo>
                    <a:pt x="13" y="5"/>
                    <a:pt x="23" y="4"/>
                    <a:pt x="32" y="7"/>
                  </a:cubicBezTo>
                  <a:cubicBezTo>
                    <a:pt x="35" y="8"/>
                    <a:pt x="36" y="4"/>
                    <a:pt x="34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06" name="Freeform 55"/>
            <p:cNvSpPr/>
            <p:nvPr/>
          </p:nvSpPr>
          <p:spPr bwMode="auto">
            <a:xfrm>
              <a:off x="2280" y="4100"/>
              <a:ext cx="106" cy="15"/>
            </a:xfrm>
            <a:custGeom>
              <a:avLst/>
              <a:gdLst>
                <a:gd name="T0" fmla="*/ 27 w 30"/>
                <a:gd name="T1" fmla="*/ 1 h 5"/>
                <a:gd name="T2" fmla="*/ 3 w 30"/>
                <a:gd name="T3" fmla="*/ 0 h 5"/>
                <a:gd name="T4" fmla="*/ 3 w 30"/>
                <a:gd name="T5" fmla="*/ 4 h 5"/>
                <a:gd name="T6" fmla="*/ 27 w 30"/>
                <a:gd name="T7" fmla="*/ 5 h 5"/>
                <a:gd name="T8" fmla="*/ 27 w 30"/>
                <a:gd name="T9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5">
                  <a:moveTo>
                    <a:pt x="27" y="1"/>
                  </a:moveTo>
                  <a:cubicBezTo>
                    <a:pt x="19" y="1"/>
                    <a:pt x="11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11" y="4"/>
                    <a:pt x="19" y="5"/>
                    <a:pt x="27" y="5"/>
                  </a:cubicBezTo>
                  <a:cubicBezTo>
                    <a:pt x="30" y="5"/>
                    <a:pt x="30" y="1"/>
                    <a:pt x="27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07" name="Freeform 56"/>
            <p:cNvSpPr/>
            <p:nvPr/>
          </p:nvSpPr>
          <p:spPr bwMode="auto">
            <a:xfrm>
              <a:off x="2414" y="4097"/>
              <a:ext cx="103" cy="30"/>
            </a:xfrm>
            <a:custGeom>
              <a:avLst/>
              <a:gdLst>
                <a:gd name="T0" fmla="*/ 24 w 29"/>
                <a:gd name="T1" fmla="*/ 1 h 10"/>
                <a:gd name="T2" fmla="*/ 4 w 29"/>
                <a:gd name="T3" fmla="*/ 3 h 10"/>
                <a:gd name="T4" fmla="*/ 2 w 29"/>
                <a:gd name="T5" fmla="*/ 7 h 10"/>
                <a:gd name="T6" fmla="*/ 26 w 29"/>
                <a:gd name="T7" fmla="*/ 5 h 10"/>
                <a:gd name="T8" fmla="*/ 24 w 29"/>
                <a:gd name="T9" fmla="*/ 1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0">
                  <a:moveTo>
                    <a:pt x="24" y="1"/>
                  </a:moveTo>
                  <a:cubicBezTo>
                    <a:pt x="18" y="2"/>
                    <a:pt x="10" y="5"/>
                    <a:pt x="4" y="3"/>
                  </a:cubicBezTo>
                  <a:cubicBezTo>
                    <a:pt x="1" y="2"/>
                    <a:pt x="0" y="6"/>
                    <a:pt x="2" y="7"/>
                  </a:cubicBezTo>
                  <a:cubicBezTo>
                    <a:pt x="10" y="10"/>
                    <a:pt x="18" y="6"/>
                    <a:pt x="26" y="5"/>
                  </a:cubicBezTo>
                  <a:cubicBezTo>
                    <a:pt x="29" y="5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08" name="Freeform 57"/>
            <p:cNvSpPr/>
            <p:nvPr/>
          </p:nvSpPr>
          <p:spPr bwMode="auto">
            <a:xfrm>
              <a:off x="2534" y="4097"/>
              <a:ext cx="120" cy="21"/>
            </a:xfrm>
            <a:custGeom>
              <a:avLst/>
              <a:gdLst>
                <a:gd name="T0" fmla="*/ 31 w 34"/>
                <a:gd name="T1" fmla="*/ 2 h 7"/>
                <a:gd name="T2" fmla="*/ 3 w 34"/>
                <a:gd name="T3" fmla="*/ 2 h 7"/>
                <a:gd name="T4" fmla="*/ 3 w 34"/>
                <a:gd name="T5" fmla="*/ 6 h 7"/>
                <a:gd name="T6" fmla="*/ 29 w 34"/>
                <a:gd name="T7" fmla="*/ 6 h 7"/>
                <a:gd name="T8" fmla="*/ 31 w 34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7">
                  <a:moveTo>
                    <a:pt x="31" y="2"/>
                  </a:moveTo>
                  <a:cubicBezTo>
                    <a:pt x="21" y="0"/>
                    <a:pt x="12" y="0"/>
                    <a:pt x="3" y="2"/>
                  </a:cubicBezTo>
                  <a:cubicBezTo>
                    <a:pt x="0" y="2"/>
                    <a:pt x="0" y="7"/>
                    <a:pt x="3" y="6"/>
                  </a:cubicBezTo>
                  <a:cubicBezTo>
                    <a:pt x="12" y="5"/>
                    <a:pt x="21" y="4"/>
                    <a:pt x="29" y="6"/>
                  </a:cubicBezTo>
                  <a:cubicBezTo>
                    <a:pt x="32" y="7"/>
                    <a:pt x="34" y="2"/>
                    <a:pt x="31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09" name="Freeform 58"/>
            <p:cNvSpPr/>
            <p:nvPr/>
          </p:nvSpPr>
          <p:spPr bwMode="auto">
            <a:xfrm>
              <a:off x="2682" y="4103"/>
              <a:ext cx="110" cy="21"/>
            </a:xfrm>
            <a:custGeom>
              <a:avLst/>
              <a:gdLst>
                <a:gd name="T0" fmla="*/ 26 w 31"/>
                <a:gd name="T1" fmla="*/ 1 h 7"/>
                <a:gd name="T2" fmla="*/ 4 w 31"/>
                <a:gd name="T3" fmla="*/ 1 h 7"/>
                <a:gd name="T4" fmla="*/ 3 w 31"/>
                <a:gd name="T5" fmla="*/ 5 h 7"/>
                <a:gd name="T6" fmla="*/ 28 w 31"/>
                <a:gd name="T7" fmla="*/ 5 h 7"/>
                <a:gd name="T8" fmla="*/ 26 w 31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6" y="1"/>
                  </a:moveTo>
                  <a:cubicBezTo>
                    <a:pt x="19" y="2"/>
                    <a:pt x="12" y="3"/>
                    <a:pt x="4" y="1"/>
                  </a:cubicBezTo>
                  <a:cubicBezTo>
                    <a:pt x="2" y="0"/>
                    <a:pt x="0" y="4"/>
                    <a:pt x="3" y="5"/>
                  </a:cubicBezTo>
                  <a:cubicBezTo>
                    <a:pt x="11" y="7"/>
                    <a:pt x="20" y="6"/>
                    <a:pt x="28" y="5"/>
                  </a:cubicBezTo>
                  <a:cubicBezTo>
                    <a:pt x="31" y="5"/>
                    <a:pt x="29" y="0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10" name="Freeform 59"/>
            <p:cNvSpPr/>
            <p:nvPr/>
          </p:nvSpPr>
          <p:spPr bwMode="auto">
            <a:xfrm>
              <a:off x="2848" y="4094"/>
              <a:ext cx="102" cy="24"/>
            </a:xfrm>
            <a:custGeom>
              <a:avLst/>
              <a:gdLst>
                <a:gd name="T0" fmla="*/ 26 w 29"/>
                <a:gd name="T1" fmla="*/ 3 h 8"/>
                <a:gd name="T2" fmla="*/ 3 w 29"/>
                <a:gd name="T3" fmla="*/ 3 h 8"/>
                <a:gd name="T4" fmla="*/ 3 w 29"/>
                <a:gd name="T5" fmla="*/ 7 h 8"/>
                <a:gd name="T6" fmla="*/ 25 w 29"/>
                <a:gd name="T7" fmla="*/ 7 h 8"/>
                <a:gd name="T8" fmla="*/ 26 w 29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8">
                  <a:moveTo>
                    <a:pt x="26" y="3"/>
                  </a:moveTo>
                  <a:cubicBezTo>
                    <a:pt x="18" y="0"/>
                    <a:pt x="11" y="2"/>
                    <a:pt x="3" y="3"/>
                  </a:cubicBezTo>
                  <a:cubicBezTo>
                    <a:pt x="0" y="3"/>
                    <a:pt x="0" y="7"/>
                    <a:pt x="3" y="7"/>
                  </a:cubicBezTo>
                  <a:cubicBezTo>
                    <a:pt x="11" y="7"/>
                    <a:pt x="18" y="4"/>
                    <a:pt x="25" y="7"/>
                  </a:cubicBezTo>
                  <a:cubicBezTo>
                    <a:pt x="28" y="8"/>
                    <a:pt x="29" y="4"/>
                    <a:pt x="26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11" name="Freeform 60"/>
            <p:cNvSpPr/>
            <p:nvPr/>
          </p:nvSpPr>
          <p:spPr bwMode="auto">
            <a:xfrm>
              <a:off x="2993" y="4103"/>
              <a:ext cx="81" cy="12"/>
            </a:xfrm>
            <a:custGeom>
              <a:avLst/>
              <a:gdLst>
                <a:gd name="T0" fmla="*/ 20 w 23"/>
                <a:gd name="T1" fmla="*/ 0 h 4"/>
                <a:gd name="T2" fmla="*/ 3 w 23"/>
                <a:gd name="T3" fmla="*/ 0 h 4"/>
                <a:gd name="T4" fmla="*/ 3 w 23"/>
                <a:gd name="T5" fmla="*/ 4 h 4"/>
                <a:gd name="T6" fmla="*/ 20 w 23"/>
                <a:gd name="T7" fmla="*/ 4 h 4"/>
                <a:gd name="T8" fmla="*/ 20 w 23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4">
                  <a:moveTo>
                    <a:pt x="20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3" y="4"/>
                    <a:pt x="23" y="0"/>
                    <a:pt x="20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12" name="Freeform 61"/>
            <p:cNvSpPr/>
            <p:nvPr/>
          </p:nvSpPr>
          <p:spPr bwMode="auto">
            <a:xfrm>
              <a:off x="3155" y="4100"/>
              <a:ext cx="88" cy="24"/>
            </a:xfrm>
            <a:custGeom>
              <a:avLst/>
              <a:gdLst>
                <a:gd name="T0" fmla="*/ 22 w 25"/>
                <a:gd name="T1" fmla="*/ 3 h 8"/>
                <a:gd name="T2" fmla="*/ 3 w 25"/>
                <a:gd name="T3" fmla="*/ 3 h 8"/>
                <a:gd name="T4" fmla="*/ 5 w 25"/>
                <a:gd name="T5" fmla="*/ 7 h 8"/>
                <a:gd name="T6" fmla="*/ 21 w 25"/>
                <a:gd name="T7" fmla="*/ 7 h 8"/>
                <a:gd name="T8" fmla="*/ 22 w 25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8">
                  <a:moveTo>
                    <a:pt x="22" y="3"/>
                  </a:moveTo>
                  <a:cubicBezTo>
                    <a:pt x="16" y="2"/>
                    <a:pt x="9" y="0"/>
                    <a:pt x="3" y="3"/>
                  </a:cubicBezTo>
                  <a:cubicBezTo>
                    <a:pt x="0" y="4"/>
                    <a:pt x="2" y="8"/>
                    <a:pt x="5" y="7"/>
                  </a:cubicBezTo>
                  <a:cubicBezTo>
                    <a:pt x="10" y="5"/>
                    <a:pt x="16" y="6"/>
                    <a:pt x="21" y="7"/>
                  </a:cubicBezTo>
                  <a:cubicBezTo>
                    <a:pt x="24" y="8"/>
                    <a:pt x="25" y="3"/>
                    <a:pt x="2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13" name="Freeform 62"/>
            <p:cNvSpPr/>
            <p:nvPr/>
          </p:nvSpPr>
          <p:spPr bwMode="auto">
            <a:xfrm>
              <a:off x="3300" y="4106"/>
              <a:ext cx="109" cy="18"/>
            </a:xfrm>
            <a:custGeom>
              <a:avLst/>
              <a:gdLst>
                <a:gd name="T0" fmla="*/ 28 w 31"/>
                <a:gd name="T1" fmla="*/ 0 h 6"/>
                <a:gd name="T2" fmla="*/ 3 w 31"/>
                <a:gd name="T3" fmla="*/ 1 h 6"/>
                <a:gd name="T4" fmla="*/ 3 w 31"/>
                <a:gd name="T5" fmla="*/ 5 h 6"/>
                <a:gd name="T6" fmla="*/ 28 w 31"/>
                <a:gd name="T7" fmla="*/ 4 h 6"/>
                <a:gd name="T8" fmla="*/ 28 w 3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">
                  <a:moveTo>
                    <a:pt x="28" y="0"/>
                  </a:moveTo>
                  <a:cubicBezTo>
                    <a:pt x="20" y="0"/>
                    <a:pt x="11" y="0"/>
                    <a:pt x="3" y="1"/>
                  </a:cubicBezTo>
                  <a:cubicBezTo>
                    <a:pt x="0" y="1"/>
                    <a:pt x="0" y="6"/>
                    <a:pt x="3" y="5"/>
                  </a:cubicBezTo>
                  <a:cubicBezTo>
                    <a:pt x="11" y="4"/>
                    <a:pt x="20" y="4"/>
                    <a:pt x="28" y="4"/>
                  </a:cubicBezTo>
                  <a:cubicBezTo>
                    <a:pt x="31" y="4"/>
                    <a:pt x="31" y="0"/>
                    <a:pt x="28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14" name="Freeform 63"/>
            <p:cNvSpPr/>
            <p:nvPr/>
          </p:nvSpPr>
          <p:spPr bwMode="auto">
            <a:xfrm>
              <a:off x="3434" y="4100"/>
              <a:ext cx="99" cy="24"/>
            </a:xfrm>
            <a:custGeom>
              <a:avLst/>
              <a:gdLst>
                <a:gd name="T0" fmla="*/ 24 w 28"/>
                <a:gd name="T1" fmla="*/ 1 h 8"/>
                <a:gd name="T2" fmla="*/ 4 w 28"/>
                <a:gd name="T3" fmla="*/ 2 h 8"/>
                <a:gd name="T4" fmla="*/ 3 w 28"/>
                <a:gd name="T5" fmla="*/ 6 h 8"/>
                <a:gd name="T6" fmla="*/ 26 w 28"/>
                <a:gd name="T7" fmla="*/ 5 h 8"/>
                <a:gd name="T8" fmla="*/ 24 w 28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24" y="1"/>
                  </a:moveTo>
                  <a:cubicBezTo>
                    <a:pt x="18" y="2"/>
                    <a:pt x="11" y="4"/>
                    <a:pt x="4" y="2"/>
                  </a:cubicBezTo>
                  <a:cubicBezTo>
                    <a:pt x="2" y="1"/>
                    <a:pt x="0" y="5"/>
                    <a:pt x="3" y="6"/>
                  </a:cubicBezTo>
                  <a:cubicBezTo>
                    <a:pt x="11" y="8"/>
                    <a:pt x="18" y="6"/>
                    <a:pt x="26" y="5"/>
                  </a:cubicBezTo>
                  <a:cubicBezTo>
                    <a:pt x="28" y="5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15" name="Freeform 64"/>
            <p:cNvSpPr/>
            <p:nvPr/>
          </p:nvSpPr>
          <p:spPr bwMode="auto">
            <a:xfrm>
              <a:off x="3564" y="4097"/>
              <a:ext cx="103" cy="21"/>
            </a:xfrm>
            <a:custGeom>
              <a:avLst/>
              <a:gdLst>
                <a:gd name="T0" fmla="*/ 26 w 29"/>
                <a:gd name="T1" fmla="*/ 3 h 7"/>
                <a:gd name="T2" fmla="*/ 4 w 29"/>
                <a:gd name="T3" fmla="*/ 1 h 7"/>
                <a:gd name="T4" fmla="*/ 3 w 29"/>
                <a:gd name="T5" fmla="*/ 5 h 7"/>
                <a:gd name="T6" fmla="*/ 26 w 29"/>
                <a:gd name="T7" fmla="*/ 7 h 7"/>
                <a:gd name="T8" fmla="*/ 26 w 29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7">
                  <a:moveTo>
                    <a:pt x="26" y="3"/>
                  </a:moveTo>
                  <a:cubicBezTo>
                    <a:pt x="19" y="3"/>
                    <a:pt x="11" y="3"/>
                    <a:pt x="4" y="1"/>
                  </a:cubicBezTo>
                  <a:cubicBezTo>
                    <a:pt x="2" y="0"/>
                    <a:pt x="0" y="4"/>
                    <a:pt x="3" y="5"/>
                  </a:cubicBezTo>
                  <a:cubicBezTo>
                    <a:pt x="10" y="7"/>
                    <a:pt x="19" y="7"/>
                    <a:pt x="26" y="7"/>
                  </a:cubicBezTo>
                  <a:cubicBezTo>
                    <a:pt x="29" y="7"/>
                    <a:pt x="29" y="3"/>
                    <a:pt x="26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16" name="Freeform 65"/>
            <p:cNvSpPr/>
            <p:nvPr/>
          </p:nvSpPr>
          <p:spPr bwMode="auto">
            <a:xfrm>
              <a:off x="3698" y="4094"/>
              <a:ext cx="106" cy="18"/>
            </a:xfrm>
            <a:custGeom>
              <a:avLst/>
              <a:gdLst>
                <a:gd name="T0" fmla="*/ 27 w 30"/>
                <a:gd name="T1" fmla="*/ 1 h 6"/>
                <a:gd name="T2" fmla="*/ 3 w 30"/>
                <a:gd name="T3" fmla="*/ 2 h 6"/>
                <a:gd name="T4" fmla="*/ 3 w 30"/>
                <a:gd name="T5" fmla="*/ 6 h 6"/>
                <a:gd name="T6" fmla="*/ 27 w 30"/>
                <a:gd name="T7" fmla="*/ 5 h 6"/>
                <a:gd name="T8" fmla="*/ 27 w 30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27" y="1"/>
                  </a:moveTo>
                  <a:cubicBezTo>
                    <a:pt x="19" y="1"/>
                    <a:pt x="11" y="1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9" y="5"/>
                    <a:pt x="27" y="5"/>
                  </a:cubicBezTo>
                  <a:cubicBezTo>
                    <a:pt x="30" y="5"/>
                    <a:pt x="30" y="0"/>
                    <a:pt x="27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17" name="Freeform 66"/>
            <p:cNvSpPr/>
            <p:nvPr/>
          </p:nvSpPr>
          <p:spPr bwMode="auto">
            <a:xfrm>
              <a:off x="3846" y="4103"/>
              <a:ext cx="85" cy="18"/>
            </a:xfrm>
            <a:custGeom>
              <a:avLst/>
              <a:gdLst>
                <a:gd name="T0" fmla="*/ 21 w 24"/>
                <a:gd name="T1" fmla="*/ 1 h 6"/>
                <a:gd name="T2" fmla="*/ 3 w 24"/>
                <a:gd name="T3" fmla="*/ 0 h 6"/>
                <a:gd name="T4" fmla="*/ 3 w 24"/>
                <a:gd name="T5" fmla="*/ 4 h 6"/>
                <a:gd name="T6" fmla="*/ 20 w 24"/>
                <a:gd name="T7" fmla="*/ 5 h 6"/>
                <a:gd name="T8" fmla="*/ 21 w 24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21" y="1"/>
                  </a:moveTo>
                  <a:cubicBezTo>
                    <a:pt x="15" y="0"/>
                    <a:pt x="9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9" y="4"/>
                    <a:pt x="14" y="4"/>
                    <a:pt x="20" y="5"/>
                  </a:cubicBezTo>
                  <a:cubicBezTo>
                    <a:pt x="23" y="6"/>
                    <a:pt x="24" y="1"/>
                    <a:pt x="21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18" name="Freeform 67"/>
            <p:cNvSpPr/>
            <p:nvPr/>
          </p:nvSpPr>
          <p:spPr bwMode="auto">
            <a:xfrm>
              <a:off x="3977" y="4094"/>
              <a:ext cx="109" cy="24"/>
            </a:xfrm>
            <a:custGeom>
              <a:avLst/>
              <a:gdLst>
                <a:gd name="T0" fmla="*/ 28 w 31"/>
                <a:gd name="T1" fmla="*/ 2 h 8"/>
                <a:gd name="T2" fmla="*/ 3 w 31"/>
                <a:gd name="T3" fmla="*/ 3 h 8"/>
                <a:gd name="T4" fmla="*/ 4 w 31"/>
                <a:gd name="T5" fmla="*/ 7 h 8"/>
                <a:gd name="T6" fmla="*/ 28 w 31"/>
                <a:gd name="T7" fmla="*/ 6 h 8"/>
                <a:gd name="T8" fmla="*/ 28 w 31"/>
                <a:gd name="T9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8">
                  <a:moveTo>
                    <a:pt x="28" y="2"/>
                  </a:moveTo>
                  <a:cubicBezTo>
                    <a:pt x="20" y="2"/>
                    <a:pt x="11" y="0"/>
                    <a:pt x="3" y="3"/>
                  </a:cubicBezTo>
                  <a:cubicBezTo>
                    <a:pt x="0" y="4"/>
                    <a:pt x="2" y="8"/>
                    <a:pt x="4" y="7"/>
                  </a:cubicBezTo>
                  <a:cubicBezTo>
                    <a:pt x="12" y="5"/>
                    <a:pt x="20" y="6"/>
                    <a:pt x="28" y="6"/>
                  </a:cubicBezTo>
                  <a:cubicBezTo>
                    <a:pt x="31" y="6"/>
                    <a:pt x="31" y="2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19" name="Freeform 68"/>
            <p:cNvSpPr/>
            <p:nvPr/>
          </p:nvSpPr>
          <p:spPr bwMode="auto">
            <a:xfrm>
              <a:off x="4129" y="4092"/>
              <a:ext cx="102" cy="17"/>
            </a:xfrm>
            <a:custGeom>
              <a:avLst/>
              <a:gdLst>
                <a:gd name="T0" fmla="*/ 25 w 29"/>
                <a:gd name="T1" fmla="*/ 1 h 6"/>
                <a:gd name="T2" fmla="*/ 3 w 29"/>
                <a:gd name="T3" fmla="*/ 2 h 6"/>
                <a:gd name="T4" fmla="*/ 3 w 29"/>
                <a:gd name="T5" fmla="*/ 6 h 6"/>
                <a:gd name="T6" fmla="*/ 26 w 29"/>
                <a:gd name="T7" fmla="*/ 5 h 6"/>
                <a:gd name="T8" fmla="*/ 25 w 29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5" y="1"/>
                  </a:moveTo>
                  <a:cubicBezTo>
                    <a:pt x="17" y="2"/>
                    <a:pt x="10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8" y="6"/>
                    <a:pt x="26" y="5"/>
                  </a:cubicBezTo>
                  <a:cubicBezTo>
                    <a:pt x="29" y="4"/>
                    <a:pt x="27" y="0"/>
                    <a:pt x="25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20" name="Freeform 69"/>
            <p:cNvSpPr/>
            <p:nvPr/>
          </p:nvSpPr>
          <p:spPr bwMode="auto">
            <a:xfrm>
              <a:off x="4273" y="4103"/>
              <a:ext cx="110" cy="21"/>
            </a:xfrm>
            <a:custGeom>
              <a:avLst/>
              <a:gdLst>
                <a:gd name="T0" fmla="*/ 28 w 31"/>
                <a:gd name="T1" fmla="*/ 2 h 7"/>
                <a:gd name="T2" fmla="*/ 3 w 31"/>
                <a:gd name="T3" fmla="*/ 2 h 7"/>
                <a:gd name="T4" fmla="*/ 3 w 31"/>
                <a:gd name="T5" fmla="*/ 6 h 7"/>
                <a:gd name="T6" fmla="*/ 27 w 31"/>
                <a:gd name="T7" fmla="*/ 6 h 7"/>
                <a:gd name="T8" fmla="*/ 28 w 31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8" y="2"/>
                  </a:moveTo>
                  <a:cubicBezTo>
                    <a:pt x="20" y="0"/>
                    <a:pt x="11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9" y="4"/>
                    <a:pt x="27" y="6"/>
                  </a:cubicBezTo>
                  <a:cubicBezTo>
                    <a:pt x="30" y="7"/>
                    <a:pt x="31" y="3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21" name="Freeform 70"/>
            <p:cNvSpPr/>
            <p:nvPr/>
          </p:nvSpPr>
          <p:spPr bwMode="auto">
            <a:xfrm>
              <a:off x="4432" y="4097"/>
              <a:ext cx="95" cy="24"/>
            </a:xfrm>
            <a:custGeom>
              <a:avLst/>
              <a:gdLst>
                <a:gd name="T0" fmla="*/ 23 w 27"/>
                <a:gd name="T1" fmla="*/ 1 h 8"/>
                <a:gd name="T2" fmla="*/ 4 w 27"/>
                <a:gd name="T3" fmla="*/ 2 h 8"/>
                <a:gd name="T4" fmla="*/ 3 w 27"/>
                <a:gd name="T5" fmla="*/ 6 h 8"/>
                <a:gd name="T6" fmla="*/ 24 w 27"/>
                <a:gd name="T7" fmla="*/ 5 h 8"/>
                <a:gd name="T8" fmla="*/ 23 w 27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8">
                  <a:moveTo>
                    <a:pt x="23" y="1"/>
                  </a:moveTo>
                  <a:cubicBezTo>
                    <a:pt x="17" y="2"/>
                    <a:pt x="10" y="3"/>
                    <a:pt x="4" y="2"/>
                  </a:cubicBezTo>
                  <a:cubicBezTo>
                    <a:pt x="1" y="1"/>
                    <a:pt x="0" y="6"/>
                    <a:pt x="3" y="6"/>
                  </a:cubicBezTo>
                  <a:cubicBezTo>
                    <a:pt x="10" y="8"/>
                    <a:pt x="17" y="6"/>
                    <a:pt x="24" y="5"/>
                  </a:cubicBezTo>
                  <a:cubicBezTo>
                    <a:pt x="27" y="5"/>
                    <a:pt x="26" y="0"/>
                    <a:pt x="23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22" name="Freeform 71"/>
            <p:cNvSpPr/>
            <p:nvPr/>
          </p:nvSpPr>
          <p:spPr bwMode="auto">
            <a:xfrm>
              <a:off x="4580" y="4094"/>
              <a:ext cx="120" cy="27"/>
            </a:xfrm>
            <a:custGeom>
              <a:avLst/>
              <a:gdLst>
                <a:gd name="T0" fmla="*/ 31 w 34"/>
                <a:gd name="T1" fmla="*/ 1 h 9"/>
                <a:gd name="T2" fmla="*/ 18 w 34"/>
                <a:gd name="T3" fmla="*/ 2 h 9"/>
                <a:gd name="T4" fmla="*/ 5 w 34"/>
                <a:gd name="T5" fmla="*/ 1 h 9"/>
                <a:gd name="T6" fmla="*/ 2 w 34"/>
                <a:gd name="T7" fmla="*/ 5 h 9"/>
                <a:gd name="T8" fmla="*/ 31 w 34"/>
                <a:gd name="T9" fmla="*/ 5 h 9"/>
                <a:gd name="T10" fmla="*/ 31 w 34"/>
                <a:gd name="T11" fmla="*/ 1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" h="9">
                  <a:moveTo>
                    <a:pt x="31" y="1"/>
                  </a:moveTo>
                  <a:cubicBezTo>
                    <a:pt x="27" y="1"/>
                    <a:pt x="22" y="1"/>
                    <a:pt x="18" y="2"/>
                  </a:cubicBezTo>
                  <a:cubicBezTo>
                    <a:pt x="14" y="2"/>
                    <a:pt x="9" y="3"/>
                    <a:pt x="5" y="1"/>
                  </a:cubicBezTo>
                  <a:cubicBezTo>
                    <a:pt x="2" y="0"/>
                    <a:pt x="0" y="3"/>
                    <a:pt x="2" y="5"/>
                  </a:cubicBezTo>
                  <a:cubicBezTo>
                    <a:pt x="11" y="9"/>
                    <a:pt x="22" y="5"/>
                    <a:pt x="31" y="5"/>
                  </a:cubicBezTo>
                  <a:cubicBezTo>
                    <a:pt x="34" y="5"/>
                    <a:pt x="34" y="0"/>
                    <a:pt x="31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23" name="Freeform 72"/>
            <p:cNvSpPr/>
            <p:nvPr/>
          </p:nvSpPr>
          <p:spPr bwMode="auto">
            <a:xfrm>
              <a:off x="4735" y="4092"/>
              <a:ext cx="110" cy="20"/>
            </a:xfrm>
            <a:custGeom>
              <a:avLst/>
              <a:gdLst>
                <a:gd name="T0" fmla="*/ 28 w 31"/>
                <a:gd name="T1" fmla="*/ 2 h 7"/>
                <a:gd name="T2" fmla="*/ 3 w 31"/>
                <a:gd name="T3" fmla="*/ 3 h 7"/>
                <a:gd name="T4" fmla="*/ 5 w 31"/>
                <a:gd name="T5" fmla="*/ 7 h 7"/>
                <a:gd name="T6" fmla="*/ 27 w 31"/>
                <a:gd name="T7" fmla="*/ 6 h 7"/>
                <a:gd name="T8" fmla="*/ 28 w 31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8" y="2"/>
                  </a:moveTo>
                  <a:cubicBezTo>
                    <a:pt x="20" y="0"/>
                    <a:pt x="11" y="1"/>
                    <a:pt x="3" y="3"/>
                  </a:cubicBezTo>
                  <a:cubicBezTo>
                    <a:pt x="0" y="3"/>
                    <a:pt x="2" y="7"/>
                    <a:pt x="5" y="7"/>
                  </a:cubicBezTo>
                  <a:cubicBezTo>
                    <a:pt x="12" y="6"/>
                    <a:pt x="19" y="4"/>
                    <a:pt x="27" y="6"/>
                  </a:cubicBezTo>
                  <a:cubicBezTo>
                    <a:pt x="29" y="7"/>
                    <a:pt x="31" y="2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24" name="Freeform 73"/>
            <p:cNvSpPr/>
            <p:nvPr/>
          </p:nvSpPr>
          <p:spPr bwMode="auto">
            <a:xfrm>
              <a:off x="4912" y="4097"/>
              <a:ext cx="84" cy="18"/>
            </a:xfrm>
            <a:custGeom>
              <a:avLst/>
              <a:gdLst>
                <a:gd name="T0" fmla="*/ 21 w 24"/>
                <a:gd name="T1" fmla="*/ 1 h 6"/>
                <a:gd name="T2" fmla="*/ 4 w 24"/>
                <a:gd name="T3" fmla="*/ 1 h 6"/>
                <a:gd name="T4" fmla="*/ 3 w 24"/>
                <a:gd name="T5" fmla="*/ 5 h 6"/>
                <a:gd name="T6" fmla="*/ 21 w 24"/>
                <a:gd name="T7" fmla="*/ 5 h 6"/>
                <a:gd name="T8" fmla="*/ 21 w 24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21" y="1"/>
                  </a:moveTo>
                  <a:cubicBezTo>
                    <a:pt x="16" y="1"/>
                    <a:pt x="10" y="2"/>
                    <a:pt x="4" y="1"/>
                  </a:cubicBezTo>
                  <a:cubicBezTo>
                    <a:pt x="1" y="0"/>
                    <a:pt x="0" y="5"/>
                    <a:pt x="3" y="5"/>
                  </a:cubicBezTo>
                  <a:cubicBezTo>
                    <a:pt x="9" y="6"/>
                    <a:pt x="15" y="5"/>
                    <a:pt x="21" y="5"/>
                  </a:cubicBezTo>
                  <a:cubicBezTo>
                    <a:pt x="24" y="5"/>
                    <a:pt x="24" y="1"/>
                    <a:pt x="21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25" name="Freeform 74"/>
            <p:cNvSpPr/>
            <p:nvPr/>
          </p:nvSpPr>
          <p:spPr bwMode="auto">
            <a:xfrm>
              <a:off x="5060" y="4100"/>
              <a:ext cx="92" cy="18"/>
            </a:xfrm>
            <a:custGeom>
              <a:avLst/>
              <a:gdLst>
                <a:gd name="T0" fmla="*/ 23 w 26"/>
                <a:gd name="T1" fmla="*/ 1 h 6"/>
                <a:gd name="T2" fmla="*/ 3 w 26"/>
                <a:gd name="T3" fmla="*/ 0 h 6"/>
                <a:gd name="T4" fmla="*/ 3 w 26"/>
                <a:gd name="T5" fmla="*/ 4 h 6"/>
                <a:gd name="T6" fmla="*/ 22 w 26"/>
                <a:gd name="T7" fmla="*/ 5 h 6"/>
                <a:gd name="T8" fmla="*/ 23 w 26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23" y="1"/>
                  </a:moveTo>
                  <a:cubicBezTo>
                    <a:pt x="16" y="0"/>
                    <a:pt x="9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9" y="4"/>
                    <a:pt x="16" y="4"/>
                    <a:pt x="22" y="5"/>
                  </a:cubicBezTo>
                  <a:cubicBezTo>
                    <a:pt x="25" y="6"/>
                    <a:pt x="26" y="1"/>
                    <a:pt x="23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26" name="Freeform 75"/>
            <p:cNvSpPr/>
            <p:nvPr/>
          </p:nvSpPr>
          <p:spPr bwMode="auto">
            <a:xfrm>
              <a:off x="5190" y="4094"/>
              <a:ext cx="103" cy="18"/>
            </a:xfrm>
            <a:custGeom>
              <a:avLst/>
              <a:gdLst>
                <a:gd name="T0" fmla="*/ 26 w 29"/>
                <a:gd name="T1" fmla="*/ 1 h 6"/>
                <a:gd name="T2" fmla="*/ 2 w 29"/>
                <a:gd name="T3" fmla="*/ 2 h 6"/>
                <a:gd name="T4" fmla="*/ 2 w 29"/>
                <a:gd name="T5" fmla="*/ 6 h 6"/>
                <a:gd name="T6" fmla="*/ 26 w 29"/>
                <a:gd name="T7" fmla="*/ 5 h 6"/>
                <a:gd name="T8" fmla="*/ 26 w 29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6" y="1"/>
                  </a:moveTo>
                  <a:cubicBezTo>
                    <a:pt x="18" y="2"/>
                    <a:pt x="10" y="2"/>
                    <a:pt x="2" y="2"/>
                  </a:cubicBezTo>
                  <a:cubicBezTo>
                    <a:pt x="0" y="2"/>
                    <a:pt x="0" y="6"/>
                    <a:pt x="2" y="6"/>
                  </a:cubicBezTo>
                  <a:cubicBezTo>
                    <a:pt x="10" y="6"/>
                    <a:pt x="18" y="6"/>
                    <a:pt x="26" y="5"/>
                  </a:cubicBezTo>
                  <a:cubicBezTo>
                    <a:pt x="29" y="5"/>
                    <a:pt x="29" y="0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27" name="Freeform 76"/>
            <p:cNvSpPr/>
            <p:nvPr/>
          </p:nvSpPr>
          <p:spPr bwMode="auto">
            <a:xfrm>
              <a:off x="5339" y="4092"/>
              <a:ext cx="116" cy="20"/>
            </a:xfrm>
            <a:custGeom>
              <a:avLst/>
              <a:gdLst>
                <a:gd name="T0" fmla="*/ 30 w 33"/>
                <a:gd name="T1" fmla="*/ 2 h 7"/>
                <a:gd name="T2" fmla="*/ 3 w 33"/>
                <a:gd name="T3" fmla="*/ 0 h 7"/>
                <a:gd name="T4" fmla="*/ 3 w 33"/>
                <a:gd name="T5" fmla="*/ 0 h 7"/>
                <a:gd name="T6" fmla="*/ 3 w 33"/>
                <a:gd name="T7" fmla="*/ 0 h 7"/>
                <a:gd name="T8" fmla="*/ 3 w 33"/>
                <a:gd name="T9" fmla="*/ 5 h 7"/>
                <a:gd name="T10" fmla="*/ 28 w 33"/>
                <a:gd name="T11" fmla="*/ 6 h 7"/>
                <a:gd name="T12" fmla="*/ 30 w 33"/>
                <a:gd name="T13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7">
                  <a:moveTo>
                    <a:pt x="30" y="2"/>
                  </a:moveTo>
                  <a:cubicBezTo>
                    <a:pt x="21" y="0"/>
                    <a:pt x="12" y="1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11" y="6"/>
                    <a:pt x="20" y="4"/>
                    <a:pt x="28" y="6"/>
                  </a:cubicBezTo>
                  <a:cubicBezTo>
                    <a:pt x="31" y="7"/>
                    <a:pt x="33" y="2"/>
                    <a:pt x="30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28" name="Freeform 77"/>
            <p:cNvSpPr/>
            <p:nvPr/>
          </p:nvSpPr>
          <p:spPr bwMode="auto">
            <a:xfrm>
              <a:off x="5480" y="4089"/>
              <a:ext cx="102" cy="14"/>
            </a:xfrm>
            <a:custGeom>
              <a:avLst/>
              <a:gdLst>
                <a:gd name="T0" fmla="*/ 26 w 29"/>
                <a:gd name="T1" fmla="*/ 0 h 5"/>
                <a:gd name="T2" fmla="*/ 3 w 29"/>
                <a:gd name="T3" fmla="*/ 0 h 5"/>
                <a:gd name="T4" fmla="*/ 3 w 29"/>
                <a:gd name="T5" fmla="*/ 5 h 5"/>
                <a:gd name="T6" fmla="*/ 26 w 29"/>
                <a:gd name="T7" fmla="*/ 5 h 5"/>
                <a:gd name="T8" fmla="*/ 26 w 29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5">
                  <a:moveTo>
                    <a:pt x="26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9" y="5"/>
                    <a:pt x="29" y="0"/>
                    <a:pt x="26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29" name="Freeform 78"/>
            <p:cNvSpPr/>
            <p:nvPr/>
          </p:nvSpPr>
          <p:spPr bwMode="auto">
            <a:xfrm>
              <a:off x="5600" y="4089"/>
              <a:ext cx="98" cy="23"/>
            </a:xfrm>
            <a:custGeom>
              <a:avLst/>
              <a:gdLst>
                <a:gd name="T0" fmla="*/ 24 w 28"/>
                <a:gd name="T1" fmla="*/ 2 h 8"/>
                <a:gd name="T2" fmla="*/ 4 w 28"/>
                <a:gd name="T3" fmla="*/ 0 h 8"/>
                <a:gd name="T4" fmla="*/ 3 w 28"/>
                <a:gd name="T5" fmla="*/ 5 h 8"/>
                <a:gd name="T6" fmla="*/ 25 w 28"/>
                <a:gd name="T7" fmla="*/ 6 h 8"/>
                <a:gd name="T8" fmla="*/ 24 w 28"/>
                <a:gd name="T9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24" y="2"/>
                  </a:moveTo>
                  <a:cubicBezTo>
                    <a:pt x="17" y="3"/>
                    <a:pt x="11" y="3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ubicBezTo>
                    <a:pt x="10" y="7"/>
                    <a:pt x="18" y="8"/>
                    <a:pt x="25" y="6"/>
                  </a:cubicBezTo>
                  <a:cubicBezTo>
                    <a:pt x="28" y="5"/>
                    <a:pt x="27" y="1"/>
                    <a:pt x="24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30" name="Freeform 79"/>
            <p:cNvSpPr/>
            <p:nvPr/>
          </p:nvSpPr>
          <p:spPr bwMode="auto">
            <a:xfrm>
              <a:off x="5727" y="4103"/>
              <a:ext cx="98" cy="18"/>
            </a:xfrm>
            <a:custGeom>
              <a:avLst/>
              <a:gdLst>
                <a:gd name="T0" fmla="*/ 26 w 28"/>
                <a:gd name="T1" fmla="*/ 1 h 6"/>
                <a:gd name="T2" fmla="*/ 3 w 28"/>
                <a:gd name="T3" fmla="*/ 0 h 6"/>
                <a:gd name="T4" fmla="*/ 3 w 28"/>
                <a:gd name="T5" fmla="*/ 4 h 6"/>
                <a:gd name="T6" fmla="*/ 26 w 28"/>
                <a:gd name="T7" fmla="*/ 5 h 6"/>
                <a:gd name="T8" fmla="*/ 26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6" y="1"/>
                  </a:moveTo>
                  <a:cubicBezTo>
                    <a:pt x="18" y="0"/>
                    <a:pt x="11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11" y="4"/>
                    <a:pt x="18" y="4"/>
                    <a:pt x="26" y="5"/>
                  </a:cubicBezTo>
                  <a:cubicBezTo>
                    <a:pt x="28" y="6"/>
                    <a:pt x="28" y="1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31" name="Freeform 80"/>
            <p:cNvSpPr/>
            <p:nvPr/>
          </p:nvSpPr>
          <p:spPr bwMode="auto">
            <a:xfrm>
              <a:off x="5850" y="4092"/>
              <a:ext cx="109" cy="20"/>
            </a:xfrm>
            <a:custGeom>
              <a:avLst/>
              <a:gdLst>
                <a:gd name="T0" fmla="*/ 27 w 31"/>
                <a:gd name="T1" fmla="*/ 1 h 7"/>
                <a:gd name="T2" fmla="*/ 3 w 31"/>
                <a:gd name="T3" fmla="*/ 3 h 7"/>
                <a:gd name="T4" fmla="*/ 3 w 31"/>
                <a:gd name="T5" fmla="*/ 7 h 7"/>
                <a:gd name="T6" fmla="*/ 28 w 31"/>
                <a:gd name="T7" fmla="*/ 5 h 7"/>
                <a:gd name="T8" fmla="*/ 27 w 31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7" y="1"/>
                  </a:moveTo>
                  <a:cubicBezTo>
                    <a:pt x="19" y="2"/>
                    <a:pt x="11" y="3"/>
                    <a:pt x="3" y="3"/>
                  </a:cubicBezTo>
                  <a:cubicBezTo>
                    <a:pt x="0" y="3"/>
                    <a:pt x="0" y="7"/>
                    <a:pt x="3" y="7"/>
                  </a:cubicBezTo>
                  <a:cubicBezTo>
                    <a:pt x="11" y="7"/>
                    <a:pt x="20" y="6"/>
                    <a:pt x="28" y="5"/>
                  </a:cubicBezTo>
                  <a:cubicBezTo>
                    <a:pt x="31" y="4"/>
                    <a:pt x="30" y="0"/>
                    <a:pt x="27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32" name="Freeform 81"/>
            <p:cNvSpPr/>
            <p:nvPr/>
          </p:nvSpPr>
          <p:spPr bwMode="auto">
            <a:xfrm>
              <a:off x="5988" y="4097"/>
              <a:ext cx="102" cy="18"/>
            </a:xfrm>
            <a:custGeom>
              <a:avLst/>
              <a:gdLst>
                <a:gd name="T0" fmla="*/ 26 w 29"/>
                <a:gd name="T1" fmla="*/ 2 h 6"/>
                <a:gd name="T2" fmla="*/ 3 w 29"/>
                <a:gd name="T3" fmla="*/ 1 h 6"/>
                <a:gd name="T4" fmla="*/ 3 w 29"/>
                <a:gd name="T5" fmla="*/ 5 h 6"/>
                <a:gd name="T6" fmla="*/ 26 w 29"/>
                <a:gd name="T7" fmla="*/ 6 h 6"/>
                <a:gd name="T8" fmla="*/ 26 w 29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6" y="2"/>
                  </a:moveTo>
                  <a:cubicBezTo>
                    <a:pt x="19" y="1"/>
                    <a:pt x="11" y="0"/>
                    <a:pt x="3" y="1"/>
                  </a:cubicBezTo>
                  <a:cubicBezTo>
                    <a:pt x="0" y="1"/>
                    <a:pt x="0" y="5"/>
                    <a:pt x="3" y="5"/>
                  </a:cubicBezTo>
                  <a:cubicBezTo>
                    <a:pt x="11" y="4"/>
                    <a:pt x="19" y="6"/>
                    <a:pt x="26" y="6"/>
                  </a:cubicBezTo>
                  <a:cubicBezTo>
                    <a:pt x="29" y="6"/>
                    <a:pt x="29" y="2"/>
                    <a:pt x="26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33" name="Freeform 82"/>
            <p:cNvSpPr/>
            <p:nvPr/>
          </p:nvSpPr>
          <p:spPr bwMode="auto">
            <a:xfrm>
              <a:off x="6136" y="4100"/>
              <a:ext cx="102" cy="18"/>
            </a:xfrm>
            <a:custGeom>
              <a:avLst/>
              <a:gdLst>
                <a:gd name="T0" fmla="*/ 27 w 29"/>
                <a:gd name="T1" fmla="*/ 0 h 6"/>
                <a:gd name="T2" fmla="*/ 3 w 29"/>
                <a:gd name="T3" fmla="*/ 1 h 6"/>
                <a:gd name="T4" fmla="*/ 3 w 29"/>
                <a:gd name="T5" fmla="*/ 5 h 6"/>
                <a:gd name="T6" fmla="*/ 27 w 29"/>
                <a:gd name="T7" fmla="*/ 4 h 6"/>
                <a:gd name="T8" fmla="*/ 27 w 29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7" y="0"/>
                  </a:moveTo>
                  <a:cubicBezTo>
                    <a:pt x="19" y="0"/>
                    <a:pt x="11" y="0"/>
                    <a:pt x="3" y="1"/>
                  </a:cubicBezTo>
                  <a:cubicBezTo>
                    <a:pt x="0" y="1"/>
                    <a:pt x="0" y="6"/>
                    <a:pt x="3" y="5"/>
                  </a:cubicBezTo>
                  <a:cubicBezTo>
                    <a:pt x="11" y="4"/>
                    <a:pt x="19" y="4"/>
                    <a:pt x="27" y="4"/>
                  </a:cubicBezTo>
                  <a:cubicBezTo>
                    <a:pt x="29" y="4"/>
                    <a:pt x="29" y="0"/>
                    <a:pt x="27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34" name="Freeform 83"/>
            <p:cNvSpPr/>
            <p:nvPr/>
          </p:nvSpPr>
          <p:spPr bwMode="auto">
            <a:xfrm>
              <a:off x="6298" y="4100"/>
              <a:ext cx="92" cy="18"/>
            </a:xfrm>
            <a:custGeom>
              <a:avLst/>
              <a:gdLst>
                <a:gd name="T0" fmla="*/ 23 w 26"/>
                <a:gd name="T1" fmla="*/ 2 h 6"/>
                <a:gd name="T2" fmla="*/ 4 w 26"/>
                <a:gd name="T3" fmla="*/ 1 h 6"/>
                <a:gd name="T4" fmla="*/ 3 w 26"/>
                <a:gd name="T5" fmla="*/ 5 h 6"/>
                <a:gd name="T6" fmla="*/ 23 w 26"/>
                <a:gd name="T7" fmla="*/ 6 h 6"/>
                <a:gd name="T8" fmla="*/ 23 w 26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23" y="2"/>
                  </a:moveTo>
                  <a:cubicBezTo>
                    <a:pt x="17" y="2"/>
                    <a:pt x="10" y="2"/>
                    <a:pt x="4" y="1"/>
                  </a:cubicBezTo>
                  <a:cubicBezTo>
                    <a:pt x="1" y="0"/>
                    <a:pt x="0" y="5"/>
                    <a:pt x="3" y="5"/>
                  </a:cubicBezTo>
                  <a:cubicBezTo>
                    <a:pt x="10" y="6"/>
                    <a:pt x="16" y="6"/>
                    <a:pt x="23" y="6"/>
                  </a:cubicBezTo>
                  <a:cubicBezTo>
                    <a:pt x="26" y="6"/>
                    <a:pt x="26" y="2"/>
                    <a:pt x="23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35" name="Freeform 84"/>
            <p:cNvSpPr/>
            <p:nvPr/>
          </p:nvSpPr>
          <p:spPr bwMode="auto">
            <a:xfrm>
              <a:off x="6428" y="4103"/>
              <a:ext cx="99" cy="18"/>
            </a:xfrm>
            <a:custGeom>
              <a:avLst/>
              <a:gdLst>
                <a:gd name="T0" fmla="*/ 25 w 28"/>
                <a:gd name="T1" fmla="*/ 1 h 6"/>
                <a:gd name="T2" fmla="*/ 3 w 28"/>
                <a:gd name="T3" fmla="*/ 1 h 6"/>
                <a:gd name="T4" fmla="*/ 3 w 28"/>
                <a:gd name="T5" fmla="*/ 5 h 6"/>
                <a:gd name="T6" fmla="*/ 25 w 28"/>
                <a:gd name="T7" fmla="*/ 5 h 6"/>
                <a:gd name="T8" fmla="*/ 25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5" y="1"/>
                  </a:moveTo>
                  <a:cubicBezTo>
                    <a:pt x="17" y="1"/>
                    <a:pt x="10" y="2"/>
                    <a:pt x="3" y="1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10" y="6"/>
                    <a:pt x="17" y="5"/>
                    <a:pt x="25" y="5"/>
                  </a:cubicBezTo>
                  <a:cubicBezTo>
                    <a:pt x="28" y="5"/>
                    <a:pt x="28" y="1"/>
                    <a:pt x="25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36" name="Freeform 85"/>
            <p:cNvSpPr/>
            <p:nvPr/>
          </p:nvSpPr>
          <p:spPr bwMode="auto">
            <a:xfrm>
              <a:off x="6545" y="4103"/>
              <a:ext cx="92" cy="21"/>
            </a:xfrm>
            <a:custGeom>
              <a:avLst/>
              <a:gdLst>
                <a:gd name="T0" fmla="*/ 22 w 26"/>
                <a:gd name="T1" fmla="*/ 1 h 7"/>
                <a:gd name="T2" fmla="*/ 4 w 26"/>
                <a:gd name="T3" fmla="*/ 1 h 7"/>
                <a:gd name="T4" fmla="*/ 3 w 26"/>
                <a:gd name="T5" fmla="*/ 5 h 7"/>
                <a:gd name="T6" fmla="*/ 23 w 26"/>
                <a:gd name="T7" fmla="*/ 5 h 7"/>
                <a:gd name="T8" fmla="*/ 22 w 26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">
                  <a:moveTo>
                    <a:pt x="22" y="1"/>
                  </a:moveTo>
                  <a:cubicBezTo>
                    <a:pt x="16" y="2"/>
                    <a:pt x="10" y="3"/>
                    <a:pt x="4" y="1"/>
                  </a:cubicBezTo>
                  <a:cubicBezTo>
                    <a:pt x="1" y="0"/>
                    <a:pt x="0" y="4"/>
                    <a:pt x="3" y="5"/>
                  </a:cubicBezTo>
                  <a:cubicBezTo>
                    <a:pt x="9" y="7"/>
                    <a:pt x="16" y="6"/>
                    <a:pt x="23" y="5"/>
                  </a:cubicBezTo>
                  <a:cubicBezTo>
                    <a:pt x="26" y="5"/>
                    <a:pt x="25" y="0"/>
                    <a:pt x="22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37" name="Freeform 86"/>
            <p:cNvSpPr/>
            <p:nvPr/>
          </p:nvSpPr>
          <p:spPr bwMode="auto">
            <a:xfrm>
              <a:off x="6682" y="4103"/>
              <a:ext cx="110" cy="18"/>
            </a:xfrm>
            <a:custGeom>
              <a:avLst/>
              <a:gdLst>
                <a:gd name="T0" fmla="*/ 28 w 31"/>
                <a:gd name="T1" fmla="*/ 2 h 6"/>
                <a:gd name="T2" fmla="*/ 3 w 31"/>
                <a:gd name="T3" fmla="*/ 1 h 6"/>
                <a:gd name="T4" fmla="*/ 3 w 31"/>
                <a:gd name="T5" fmla="*/ 5 h 6"/>
                <a:gd name="T6" fmla="*/ 28 w 31"/>
                <a:gd name="T7" fmla="*/ 6 h 6"/>
                <a:gd name="T8" fmla="*/ 28 w 31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">
                  <a:moveTo>
                    <a:pt x="28" y="2"/>
                  </a:moveTo>
                  <a:cubicBezTo>
                    <a:pt x="19" y="2"/>
                    <a:pt x="11" y="2"/>
                    <a:pt x="3" y="1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11" y="6"/>
                    <a:pt x="19" y="6"/>
                    <a:pt x="28" y="6"/>
                  </a:cubicBezTo>
                  <a:cubicBezTo>
                    <a:pt x="31" y="6"/>
                    <a:pt x="31" y="2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38" name="Freeform 87"/>
            <p:cNvSpPr/>
            <p:nvPr/>
          </p:nvSpPr>
          <p:spPr bwMode="auto">
            <a:xfrm>
              <a:off x="6820" y="4103"/>
              <a:ext cx="106" cy="21"/>
            </a:xfrm>
            <a:custGeom>
              <a:avLst/>
              <a:gdLst>
                <a:gd name="T0" fmla="*/ 27 w 30"/>
                <a:gd name="T1" fmla="*/ 2 h 7"/>
                <a:gd name="T2" fmla="*/ 3 w 30"/>
                <a:gd name="T3" fmla="*/ 1 h 7"/>
                <a:gd name="T4" fmla="*/ 3 w 30"/>
                <a:gd name="T5" fmla="*/ 5 h 7"/>
                <a:gd name="T6" fmla="*/ 26 w 30"/>
                <a:gd name="T7" fmla="*/ 6 h 7"/>
                <a:gd name="T8" fmla="*/ 27 w 30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7">
                  <a:moveTo>
                    <a:pt x="27" y="2"/>
                  </a:move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5"/>
                    <a:pt x="3" y="5"/>
                  </a:cubicBezTo>
                  <a:cubicBezTo>
                    <a:pt x="11" y="5"/>
                    <a:pt x="19" y="4"/>
                    <a:pt x="26" y="6"/>
                  </a:cubicBezTo>
                  <a:cubicBezTo>
                    <a:pt x="29" y="7"/>
                    <a:pt x="30" y="3"/>
                    <a:pt x="27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39" name="Freeform 88"/>
            <p:cNvSpPr/>
            <p:nvPr/>
          </p:nvSpPr>
          <p:spPr bwMode="auto">
            <a:xfrm>
              <a:off x="6961" y="4106"/>
              <a:ext cx="92" cy="18"/>
            </a:xfrm>
            <a:custGeom>
              <a:avLst/>
              <a:gdLst>
                <a:gd name="T0" fmla="*/ 23 w 26"/>
                <a:gd name="T1" fmla="*/ 2 h 6"/>
                <a:gd name="T2" fmla="*/ 4 w 26"/>
                <a:gd name="T3" fmla="*/ 1 h 6"/>
                <a:gd name="T4" fmla="*/ 3 w 26"/>
                <a:gd name="T5" fmla="*/ 5 h 6"/>
                <a:gd name="T6" fmla="*/ 23 w 26"/>
                <a:gd name="T7" fmla="*/ 6 h 6"/>
                <a:gd name="T8" fmla="*/ 23 w 26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23" y="2"/>
                  </a:moveTo>
                  <a:cubicBezTo>
                    <a:pt x="17" y="2"/>
                    <a:pt x="10" y="2"/>
                    <a:pt x="4" y="1"/>
                  </a:cubicBezTo>
                  <a:cubicBezTo>
                    <a:pt x="1" y="0"/>
                    <a:pt x="0" y="5"/>
                    <a:pt x="3" y="5"/>
                  </a:cubicBezTo>
                  <a:cubicBezTo>
                    <a:pt x="10" y="6"/>
                    <a:pt x="17" y="6"/>
                    <a:pt x="23" y="6"/>
                  </a:cubicBezTo>
                  <a:cubicBezTo>
                    <a:pt x="26" y="6"/>
                    <a:pt x="26" y="2"/>
                    <a:pt x="23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40" name="Freeform 89"/>
            <p:cNvSpPr/>
            <p:nvPr/>
          </p:nvSpPr>
          <p:spPr bwMode="auto">
            <a:xfrm>
              <a:off x="7081" y="4106"/>
              <a:ext cx="113" cy="24"/>
            </a:xfrm>
            <a:custGeom>
              <a:avLst/>
              <a:gdLst>
                <a:gd name="T0" fmla="*/ 28 w 32"/>
                <a:gd name="T1" fmla="*/ 1 h 8"/>
                <a:gd name="T2" fmla="*/ 3 w 32"/>
                <a:gd name="T3" fmla="*/ 2 h 8"/>
                <a:gd name="T4" fmla="*/ 3 w 32"/>
                <a:gd name="T5" fmla="*/ 6 h 8"/>
                <a:gd name="T6" fmla="*/ 29 w 32"/>
                <a:gd name="T7" fmla="*/ 5 h 8"/>
                <a:gd name="T8" fmla="*/ 28 w 32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8">
                  <a:moveTo>
                    <a:pt x="28" y="1"/>
                  </a:moveTo>
                  <a:cubicBezTo>
                    <a:pt x="20" y="3"/>
                    <a:pt x="11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2" y="6"/>
                    <a:pt x="21" y="8"/>
                    <a:pt x="29" y="5"/>
                  </a:cubicBezTo>
                  <a:cubicBezTo>
                    <a:pt x="32" y="4"/>
                    <a:pt x="31" y="0"/>
                    <a:pt x="28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41" name="Freeform 90"/>
            <p:cNvSpPr/>
            <p:nvPr/>
          </p:nvSpPr>
          <p:spPr bwMode="auto">
            <a:xfrm>
              <a:off x="7219" y="4103"/>
              <a:ext cx="95" cy="18"/>
            </a:xfrm>
            <a:custGeom>
              <a:avLst/>
              <a:gdLst>
                <a:gd name="T0" fmla="*/ 23 w 27"/>
                <a:gd name="T1" fmla="*/ 1 h 6"/>
                <a:gd name="T2" fmla="*/ 3 w 27"/>
                <a:gd name="T3" fmla="*/ 2 h 6"/>
                <a:gd name="T4" fmla="*/ 3 w 27"/>
                <a:gd name="T5" fmla="*/ 6 h 6"/>
                <a:gd name="T6" fmla="*/ 24 w 27"/>
                <a:gd name="T7" fmla="*/ 5 h 6"/>
                <a:gd name="T8" fmla="*/ 23 w 27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23" y="1"/>
                  </a:moveTo>
                  <a:cubicBezTo>
                    <a:pt x="16" y="2"/>
                    <a:pt x="10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0" y="6"/>
                    <a:pt x="17" y="6"/>
                    <a:pt x="24" y="5"/>
                  </a:cubicBezTo>
                  <a:cubicBezTo>
                    <a:pt x="27" y="5"/>
                    <a:pt x="25" y="0"/>
                    <a:pt x="23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42" name="Freeform 91"/>
            <p:cNvSpPr/>
            <p:nvPr/>
          </p:nvSpPr>
          <p:spPr bwMode="auto">
            <a:xfrm>
              <a:off x="7321" y="4109"/>
              <a:ext cx="106" cy="15"/>
            </a:xfrm>
            <a:custGeom>
              <a:avLst/>
              <a:gdLst>
                <a:gd name="T0" fmla="*/ 27 w 30"/>
                <a:gd name="T1" fmla="*/ 0 h 5"/>
                <a:gd name="T2" fmla="*/ 3 w 30"/>
                <a:gd name="T3" fmla="*/ 1 h 5"/>
                <a:gd name="T4" fmla="*/ 3 w 30"/>
                <a:gd name="T5" fmla="*/ 5 h 5"/>
                <a:gd name="T6" fmla="*/ 27 w 30"/>
                <a:gd name="T7" fmla="*/ 4 h 5"/>
                <a:gd name="T8" fmla="*/ 27 w 30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5">
                  <a:moveTo>
                    <a:pt x="27" y="0"/>
                  </a:move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5"/>
                    <a:pt x="3" y="5"/>
                  </a:cubicBezTo>
                  <a:cubicBezTo>
                    <a:pt x="11" y="5"/>
                    <a:pt x="19" y="4"/>
                    <a:pt x="27" y="4"/>
                  </a:cubicBezTo>
                  <a:cubicBezTo>
                    <a:pt x="30" y="4"/>
                    <a:pt x="30" y="0"/>
                    <a:pt x="27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43" name="Freeform 92"/>
            <p:cNvSpPr/>
            <p:nvPr/>
          </p:nvSpPr>
          <p:spPr bwMode="auto">
            <a:xfrm>
              <a:off x="7448" y="4077"/>
              <a:ext cx="25" cy="59"/>
            </a:xfrm>
            <a:custGeom>
              <a:avLst/>
              <a:gdLst>
                <a:gd name="T0" fmla="*/ 1 w 7"/>
                <a:gd name="T1" fmla="*/ 7 h 20"/>
                <a:gd name="T2" fmla="*/ 1 w 7"/>
                <a:gd name="T3" fmla="*/ 7 h 20"/>
                <a:gd name="T4" fmla="*/ 2 w 7"/>
                <a:gd name="T5" fmla="*/ 17 h 20"/>
                <a:gd name="T6" fmla="*/ 7 w 7"/>
                <a:gd name="T7" fmla="*/ 17 h 20"/>
                <a:gd name="T8" fmla="*/ 6 w 7"/>
                <a:gd name="T9" fmla="*/ 3 h 20"/>
                <a:gd name="T10" fmla="*/ 2 w 7"/>
                <a:gd name="T11" fmla="*/ 1 h 20"/>
                <a:gd name="T12" fmla="*/ 0 w 7"/>
                <a:gd name="T13" fmla="*/ 3 h 20"/>
                <a:gd name="T14" fmla="*/ 1 w 7"/>
                <a:gd name="T15" fmla="*/ 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" h="20">
                  <a:moveTo>
                    <a:pt x="1" y="7"/>
                  </a:moveTo>
                  <a:cubicBezTo>
                    <a:pt x="1" y="7"/>
                    <a:pt x="1" y="7"/>
                    <a:pt x="1" y="7"/>
                  </a:cubicBezTo>
                  <a:cubicBezTo>
                    <a:pt x="2" y="10"/>
                    <a:pt x="2" y="14"/>
                    <a:pt x="2" y="17"/>
                  </a:cubicBezTo>
                  <a:cubicBezTo>
                    <a:pt x="2" y="20"/>
                    <a:pt x="7" y="20"/>
                    <a:pt x="7" y="17"/>
                  </a:cubicBezTo>
                  <a:cubicBezTo>
                    <a:pt x="7" y="13"/>
                    <a:pt x="6" y="8"/>
                    <a:pt x="6" y="3"/>
                  </a:cubicBezTo>
                  <a:cubicBezTo>
                    <a:pt x="6" y="1"/>
                    <a:pt x="4" y="0"/>
                    <a:pt x="2" y="1"/>
                  </a:cubicBezTo>
                  <a:cubicBezTo>
                    <a:pt x="1" y="2"/>
                    <a:pt x="1" y="2"/>
                    <a:pt x="0" y="3"/>
                  </a:cubicBezTo>
                  <a:cubicBezTo>
                    <a:pt x="0" y="4"/>
                    <a:pt x="1" y="5"/>
                    <a:pt x="1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44" name="Freeform 93"/>
            <p:cNvSpPr/>
            <p:nvPr/>
          </p:nvSpPr>
          <p:spPr bwMode="auto">
            <a:xfrm>
              <a:off x="7444" y="3994"/>
              <a:ext cx="22" cy="65"/>
            </a:xfrm>
            <a:custGeom>
              <a:avLst/>
              <a:gdLst>
                <a:gd name="T0" fmla="*/ 1 w 6"/>
                <a:gd name="T1" fmla="*/ 19 h 22"/>
                <a:gd name="T2" fmla="*/ 6 w 6"/>
                <a:gd name="T3" fmla="*/ 19 h 22"/>
                <a:gd name="T4" fmla="*/ 5 w 6"/>
                <a:gd name="T5" fmla="*/ 3 h 22"/>
                <a:gd name="T6" fmla="*/ 0 w 6"/>
                <a:gd name="T7" fmla="*/ 3 h 22"/>
                <a:gd name="T8" fmla="*/ 1 w 6"/>
                <a:gd name="T9" fmla="*/ 1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2">
                  <a:moveTo>
                    <a:pt x="1" y="19"/>
                  </a:moveTo>
                  <a:cubicBezTo>
                    <a:pt x="1" y="22"/>
                    <a:pt x="6" y="22"/>
                    <a:pt x="6" y="19"/>
                  </a:cubicBezTo>
                  <a:cubicBezTo>
                    <a:pt x="6" y="14"/>
                    <a:pt x="5" y="9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1" y="9"/>
                    <a:pt x="1" y="14"/>
                    <a:pt x="1" y="1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45" name="Freeform 94"/>
            <p:cNvSpPr/>
            <p:nvPr/>
          </p:nvSpPr>
          <p:spPr bwMode="auto">
            <a:xfrm>
              <a:off x="7444" y="3910"/>
              <a:ext cx="18" cy="63"/>
            </a:xfrm>
            <a:custGeom>
              <a:avLst/>
              <a:gdLst>
                <a:gd name="T0" fmla="*/ 0 w 5"/>
                <a:gd name="T1" fmla="*/ 5 h 21"/>
                <a:gd name="T2" fmla="*/ 1 w 5"/>
                <a:gd name="T3" fmla="*/ 6 h 21"/>
                <a:gd name="T4" fmla="*/ 0 w 5"/>
                <a:gd name="T5" fmla="*/ 11 h 21"/>
                <a:gd name="T6" fmla="*/ 0 w 5"/>
                <a:gd name="T7" fmla="*/ 15 h 21"/>
                <a:gd name="T8" fmla="*/ 0 w 5"/>
                <a:gd name="T9" fmla="*/ 17 h 21"/>
                <a:gd name="T10" fmla="*/ 0 w 5"/>
                <a:gd name="T11" fmla="*/ 17 h 21"/>
                <a:gd name="T12" fmla="*/ 0 w 5"/>
                <a:gd name="T13" fmla="*/ 18 h 21"/>
                <a:gd name="T14" fmla="*/ 0 w 5"/>
                <a:gd name="T15" fmla="*/ 19 h 21"/>
                <a:gd name="T16" fmla="*/ 5 w 5"/>
                <a:gd name="T17" fmla="*/ 18 h 21"/>
                <a:gd name="T18" fmla="*/ 5 w 5"/>
                <a:gd name="T19" fmla="*/ 7 h 21"/>
                <a:gd name="T20" fmla="*/ 5 w 5"/>
                <a:gd name="T21" fmla="*/ 2 h 21"/>
                <a:gd name="T22" fmla="*/ 0 w 5"/>
                <a:gd name="T23" fmla="*/ 3 h 21"/>
                <a:gd name="T24" fmla="*/ 0 w 5"/>
                <a:gd name="T25" fmla="*/ 5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21">
                  <a:moveTo>
                    <a:pt x="0" y="5"/>
                  </a:moveTo>
                  <a:cubicBezTo>
                    <a:pt x="0" y="5"/>
                    <a:pt x="1" y="6"/>
                    <a:pt x="1" y="6"/>
                  </a:cubicBezTo>
                  <a:cubicBezTo>
                    <a:pt x="1" y="8"/>
                    <a:pt x="0" y="9"/>
                    <a:pt x="0" y="11"/>
                  </a:cubicBezTo>
                  <a:cubicBezTo>
                    <a:pt x="0" y="12"/>
                    <a:pt x="0" y="14"/>
                    <a:pt x="0" y="15"/>
                  </a:cubicBezTo>
                  <a:cubicBezTo>
                    <a:pt x="0" y="16"/>
                    <a:pt x="0" y="16"/>
                    <a:pt x="0" y="17"/>
                  </a:cubicBezTo>
                  <a:cubicBezTo>
                    <a:pt x="0" y="17"/>
                    <a:pt x="0" y="18"/>
                    <a:pt x="0" y="17"/>
                  </a:cubicBezTo>
                  <a:cubicBezTo>
                    <a:pt x="0" y="17"/>
                    <a:pt x="0" y="17"/>
                    <a:pt x="0" y="18"/>
                  </a:cubicBezTo>
                  <a:cubicBezTo>
                    <a:pt x="0" y="18"/>
                    <a:pt x="0" y="18"/>
                    <a:pt x="0" y="19"/>
                  </a:cubicBezTo>
                  <a:cubicBezTo>
                    <a:pt x="1" y="21"/>
                    <a:pt x="4" y="20"/>
                    <a:pt x="5" y="18"/>
                  </a:cubicBezTo>
                  <a:cubicBezTo>
                    <a:pt x="5" y="15"/>
                    <a:pt x="5" y="11"/>
                    <a:pt x="5" y="7"/>
                  </a:cubicBezTo>
                  <a:cubicBezTo>
                    <a:pt x="5" y="6"/>
                    <a:pt x="5" y="3"/>
                    <a:pt x="5" y="2"/>
                  </a:cubicBezTo>
                  <a:cubicBezTo>
                    <a:pt x="3" y="0"/>
                    <a:pt x="1" y="1"/>
                    <a:pt x="0" y="3"/>
                  </a:cubicBezTo>
                  <a:cubicBezTo>
                    <a:pt x="0" y="4"/>
                    <a:pt x="0" y="5"/>
                    <a:pt x="0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46" name="Freeform 95"/>
            <p:cNvSpPr/>
            <p:nvPr/>
          </p:nvSpPr>
          <p:spPr bwMode="auto">
            <a:xfrm>
              <a:off x="7444" y="3827"/>
              <a:ext cx="18" cy="69"/>
            </a:xfrm>
            <a:custGeom>
              <a:avLst/>
              <a:gdLst>
                <a:gd name="T0" fmla="*/ 5 w 5"/>
                <a:gd name="T1" fmla="*/ 20 h 23"/>
                <a:gd name="T2" fmla="*/ 5 w 5"/>
                <a:gd name="T3" fmla="*/ 3 h 23"/>
                <a:gd name="T4" fmla="*/ 0 w 5"/>
                <a:gd name="T5" fmla="*/ 3 h 23"/>
                <a:gd name="T6" fmla="*/ 0 w 5"/>
                <a:gd name="T7" fmla="*/ 20 h 23"/>
                <a:gd name="T8" fmla="*/ 5 w 5"/>
                <a:gd name="T9" fmla="*/ 2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23">
                  <a:moveTo>
                    <a:pt x="5" y="20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3"/>
                    <a:pt x="5" y="23"/>
                    <a:pt x="5" y="2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47" name="Freeform 96"/>
            <p:cNvSpPr/>
            <p:nvPr/>
          </p:nvSpPr>
          <p:spPr bwMode="auto">
            <a:xfrm>
              <a:off x="7448" y="3747"/>
              <a:ext cx="18" cy="57"/>
            </a:xfrm>
            <a:custGeom>
              <a:avLst/>
              <a:gdLst>
                <a:gd name="T0" fmla="*/ 5 w 5"/>
                <a:gd name="T1" fmla="*/ 16 h 19"/>
                <a:gd name="T2" fmla="*/ 5 w 5"/>
                <a:gd name="T3" fmla="*/ 3 h 19"/>
                <a:gd name="T4" fmla="*/ 0 w 5"/>
                <a:gd name="T5" fmla="*/ 3 h 19"/>
                <a:gd name="T6" fmla="*/ 0 w 5"/>
                <a:gd name="T7" fmla="*/ 16 h 19"/>
                <a:gd name="T8" fmla="*/ 5 w 5"/>
                <a:gd name="T9" fmla="*/ 16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9">
                  <a:moveTo>
                    <a:pt x="5" y="16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9"/>
                    <a:pt x="5" y="19"/>
                    <a:pt x="5" y="1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48" name="Freeform 97"/>
            <p:cNvSpPr/>
            <p:nvPr/>
          </p:nvSpPr>
          <p:spPr bwMode="auto">
            <a:xfrm>
              <a:off x="7448" y="3658"/>
              <a:ext cx="18" cy="63"/>
            </a:xfrm>
            <a:custGeom>
              <a:avLst/>
              <a:gdLst>
                <a:gd name="T0" fmla="*/ 5 w 5"/>
                <a:gd name="T1" fmla="*/ 18 h 21"/>
                <a:gd name="T2" fmla="*/ 5 w 5"/>
                <a:gd name="T3" fmla="*/ 2 h 21"/>
                <a:gd name="T4" fmla="*/ 0 w 5"/>
                <a:gd name="T5" fmla="*/ 2 h 21"/>
                <a:gd name="T6" fmla="*/ 0 w 5"/>
                <a:gd name="T7" fmla="*/ 18 h 21"/>
                <a:gd name="T8" fmla="*/ 5 w 5"/>
                <a:gd name="T9" fmla="*/ 18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21">
                  <a:moveTo>
                    <a:pt x="5" y="18"/>
                  </a:moveTo>
                  <a:cubicBezTo>
                    <a:pt x="5" y="2"/>
                    <a:pt x="5" y="2"/>
                    <a:pt x="5" y="2"/>
                  </a:cubicBezTo>
                  <a:cubicBezTo>
                    <a:pt x="5" y="0"/>
                    <a:pt x="0" y="0"/>
                    <a:pt x="0" y="2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21"/>
                    <a:pt x="5" y="21"/>
                    <a:pt x="5" y="1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49" name="Freeform 98"/>
            <p:cNvSpPr/>
            <p:nvPr/>
          </p:nvSpPr>
          <p:spPr bwMode="auto">
            <a:xfrm>
              <a:off x="7444" y="3557"/>
              <a:ext cx="25" cy="80"/>
            </a:xfrm>
            <a:custGeom>
              <a:avLst/>
              <a:gdLst>
                <a:gd name="T0" fmla="*/ 2 w 7"/>
                <a:gd name="T1" fmla="*/ 24 h 27"/>
                <a:gd name="T2" fmla="*/ 7 w 7"/>
                <a:gd name="T3" fmla="*/ 23 h 27"/>
                <a:gd name="T4" fmla="*/ 5 w 7"/>
                <a:gd name="T5" fmla="*/ 3 h 27"/>
                <a:gd name="T6" fmla="*/ 0 w 7"/>
                <a:gd name="T7" fmla="*/ 4 h 27"/>
                <a:gd name="T8" fmla="*/ 2 w 7"/>
                <a:gd name="T9" fmla="*/ 2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7">
                  <a:moveTo>
                    <a:pt x="2" y="24"/>
                  </a:moveTo>
                  <a:cubicBezTo>
                    <a:pt x="3" y="27"/>
                    <a:pt x="7" y="26"/>
                    <a:pt x="7" y="23"/>
                  </a:cubicBezTo>
                  <a:cubicBezTo>
                    <a:pt x="6" y="17"/>
                    <a:pt x="6" y="10"/>
                    <a:pt x="5" y="3"/>
                  </a:cubicBezTo>
                  <a:cubicBezTo>
                    <a:pt x="4" y="0"/>
                    <a:pt x="0" y="1"/>
                    <a:pt x="0" y="4"/>
                  </a:cubicBezTo>
                  <a:cubicBezTo>
                    <a:pt x="1" y="11"/>
                    <a:pt x="1" y="18"/>
                    <a:pt x="2" y="2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50" name="Freeform 99"/>
            <p:cNvSpPr/>
            <p:nvPr/>
          </p:nvSpPr>
          <p:spPr bwMode="auto">
            <a:xfrm>
              <a:off x="7444" y="3462"/>
              <a:ext cx="25" cy="75"/>
            </a:xfrm>
            <a:custGeom>
              <a:avLst/>
              <a:gdLst>
                <a:gd name="T0" fmla="*/ 5 w 7"/>
                <a:gd name="T1" fmla="*/ 22 h 25"/>
                <a:gd name="T2" fmla="*/ 7 w 7"/>
                <a:gd name="T3" fmla="*/ 4 h 25"/>
                <a:gd name="T4" fmla="*/ 2 w 7"/>
                <a:gd name="T5" fmla="*/ 2 h 25"/>
                <a:gd name="T6" fmla="*/ 0 w 7"/>
                <a:gd name="T7" fmla="*/ 20 h 25"/>
                <a:gd name="T8" fmla="*/ 5 w 7"/>
                <a:gd name="T9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5">
                  <a:moveTo>
                    <a:pt x="5" y="22"/>
                  </a:moveTo>
                  <a:cubicBezTo>
                    <a:pt x="6" y="16"/>
                    <a:pt x="5" y="10"/>
                    <a:pt x="7" y="4"/>
                  </a:cubicBezTo>
                  <a:cubicBezTo>
                    <a:pt x="7" y="1"/>
                    <a:pt x="3" y="0"/>
                    <a:pt x="2" y="2"/>
                  </a:cubicBezTo>
                  <a:cubicBezTo>
                    <a:pt x="1" y="8"/>
                    <a:pt x="1" y="14"/>
                    <a:pt x="0" y="20"/>
                  </a:cubicBezTo>
                  <a:cubicBezTo>
                    <a:pt x="0" y="23"/>
                    <a:pt x="4" y="25"/>
                    <a:pt x="5" y="2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51" name="Freeform 100"/>
            <p:cNvSpPr/>
            <p:nvPr/>
          </p:nvSpPr>
          <p:spPr bwMode="auto">
            <a:xfrm>
              <a:off x="7448" y="3364"/>
              <a:ext cx="21" cy="75"/>
            </a:xfrm>
            <a:custGeom>
              <a:avLst/>
              <a:gdLst>
                <a:gd name="T0" fmla="*/ 5 w 6"/>
                <a:gd name="T1" fmla="*/ 22 h 25"/>
                <a:gd name="T2" fmla="*/ 6 w 6"/>
                <a:gd name="T3" fmla="*/ 3 h 25"/>
                <a:gd name="T4" fmla="*/ 1 w 6"/>
                <a:gd name="T5" fmla="*/ 3 h 25"/>
                <a:gd name="T6" fmla="*/ 0 w 6"/>
                <a:gd name="T7" fmla="*/ 22 h 25"/>
                <a:gd name="T8" fmla="*/ 5 w 6"/>
                <a:gd name="T9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5">
                  <a:moveTo>
                    <a:pt x="5" y="22"/>
                  </a:moveTo>
                  <a:cubicBezTo>
                    <a:pt x="5" y="16"/>
                    <a:pt x="6" y="10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10"/>
                    <a:pt x="0" y="16"/>
                    <a:pt x="0" y="22"/>
                  </a:cubicBezTo>
                  <a:cubicBezTo>
                    <a:pt x="0" y="25"/>
                    <a:pt x="5" y="25"/>
                    <a:pt x="5" y="2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52" name="Freeform 101"/>
            <p:cNvSpPr/>
            <p:nvPr/>
          </p:nvSpPr>
          <p:spPr bwMode="auto">
            <a:xfrm>
              <a:off x="7444" y="3272"/>
              <a:ext cx="25" cy="75"/>
            </a:xfrm>
            <a:custGeom>
              <a:avLst/>
              <a:gdLst>
                <a:gd name="T0" fmla="*/ 5 w 7"/>
                <a:gd name="T1" fmla="*/ 22 h 25"/>
                <a:gd name="T2" fmla="*/ 5 w 7"/>
                <a:gd name="T3" fmla="*/ 12 h 25"/>
                <a:gd name="T4" fmla="*/ 5 w 7"/>
                <a:gd name="T5" fmla="*/ 7 h 25"/>
                <a:gd name="T6" fmla="*/ 5 w 7"/>
                <a:gd name="T7" fmla="*/ 5 h 25"/>
                <a:gd name="T8" fmla="*/ 5 w 7"/>
                <a:gd name="T9" fmla="*/ 4 h 25"/>
                <a:gd name="T10" fmla="*/ 2 w 7"/>
                <a:gd name="T11" fmla="*/ 1 h 25"/>
                <a:gd name="T12" fmla="*/ 0 w 7"/>
                <a:gd name="T13" fmla="*/ 8 h 25"/>
                <a:gd name="T14" fmla="*/ 0 w 7"/>
                <a:gd name="T15" fmla="*/ 22 h 25"/>
                <a:gd name="T16" fmla="*/ 5 w 7"/>
                <a:gd name="T17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25">
                  <a:moveTo>
                    <a:pt x="5" y="22"/>
                  </a:moveTo>
                  <a:cubicBezTo>
                    <a:pt x="5" y="18"/>
                    <a:pt x="5" y="15"/>
                    <a:pt x="5" y="12"/>
                  </a:cubicBezTo>
                  <a:cubicBezTo>
                    <a:pt x="5" y="10"/>
                    <a:pt x="5" y="8"/>
                    <a:pt x="5" y="7"/>
                  </a:cubicBezTo>
                  <a:cubicBezTo>
                    <a:pt x="5" y="6"/>
                    <a:pt x="5" y="5"/>
                    <a:pt x="5" y="5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7" y="3"/>
                    <a:pt x="5" y="0"/>
                    <a:pt x="2" y="1"/>
                  </a:cubicBezTo>
                  <a:cubicBezTo>
                    <a:pt x="0" y="2"/>
                    <a:pt x="0" y="6"/>
                    <a:pt x="0" y="8"/>
                  </a:cubicBezTo>
                  <a:cubicBezTo>
                    <a:pt x="0" y="13"/>
                    <a:pt x="0" y="17"/>
                    <a:pt x="0" y="22"/>
                  </a:cubicBezTo>
                  <a:cubicBezTo>
                    <a:pt x="0" y="25"/>
                    <a:pt x="5" y="25"/>
                    <a:pt x="5" y="2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53" name="Freeform 102"/>
            <p:cNvSpPr/>
            <p:nvPr/>
          </p:nvSpPr>
          <p:spPr bwMode="auto">
            <a:xfrm>
              <a:off x="7451" y="3172"/>
              <a:ext cx="25" cy="77"/>
            </a:xfrm>
            <a:custGeom>
              <a:avLst/>
              <a:gdLst>
                <a:gd name="T0" fmla="*/ 0 w 7"/>
                <a:gd name="T1" fmla="*/ 7 h 26"/>
                <a:gd name="T2" fmla="*/ 1 w 7"/>
                <a:gd name="T3" fmla="*/ 16 h 26"/>
                <a:gd name="T4" fmla="*/ 1 w 7"/>
                <a:gd name="T5" fmla="*/ 19 h 26"/>
                <a:gd name="T6" fmla="*/ 2 w 7"/>
                <a:gd name="T7" fmla="*/ 21 h 26"/>
                <a:gd name="T8" fmla="*/ 5 w 7"/>
                <a:gd name="T9" fmla="*/ 23 h 26"/>
                <a:gd name="T10" fmla="*/ 5 w 7"/>
                <a:gd name="T11" fmla="*/ 14 h 26"/>
                <a:gd name="T12" fmla="*/ 5 w 7"/>
                <a:gd name="T13" fmla="*/ 8 h 26"/>
                <a:gd name="T14" fmla="*/ 5 w 7"/>
                <a:gd name="T15" fmla="*/ 6 h 26"/>
                <a:gd name="T16" fmla="*/ 5 w 7"/>
                <a:gd name="T17" fmla="*/ 3 h 26"/>
                <a:gd name="T18" fmla="*/ 1 w 7"/>
                <a:gd name="T19" fmla="*/ 2 h 26"/>
                <a:gd name="T20" fmla="*/ 0 w 7"/>
                <a:gd name="T21" fmla="*/ 7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" h="26">
                  <a:moveTo>
                    <a:pt x="0" y="7"/>
                  </a:moveTo>
                  <a:cubicBezTo>
                    <a:pt x="0" y="10"/>
                    <a:pt x="1" y="13"/>
                    <a:pt x="1" y="16"/>
                  </a:cubicBezTo>
                  <a:cubicBezTo>
                    <a:pt x="1" y="17"/>
                    <a:pt x="1" y="18"/>
                    <a:pt x="1" y="19"/>
                  </a:cubicBezTo>
                  <a:cubicBezTo>
                    <a:pt x="1" y="20"/>
                    <a:pt x="1" y="22"/>
                    <a:pt x="2" y="21"/>
                  </a:cubicBezTo>
                  <a:cubicBezTo>
                    <a:pt x="0" y="23"/>
                    <a:pt x="4" y="26"/>
                    <a:pt x="5" y="23"/>
                  </a:cubicBezTo>
                  <a:cubicBezTo>
                    <a:pt x="7" y="21"/>
                    <a:pt x="6" y="16"/>
                    <a:pt x="5" y="14"/>
                  </a:cubicBezTo>
                  <a:cubicBezTo>
                    <a:pt x="5" y="12"/>
                    <a:pt x="5" y="10"/>
                    <a:pt x="5" y="8"/>
                  </a:cubicBezTo>
                  <a:cubicBezTo>
                    <a:pt x="5" y="7"/>
                    <a:pt x="5" y="7"/>
                    <a:pt x="5" y="6"/>
                  </a:cubicBezTo>
                  <a:cubicBezTo>
                    <a:pt x="6" y="5"/>
                    <a:pt x="6" y="4"/>
                    <a:pt x="5" y="3"/>
                  </a:cubicBezTo>
                  <a:cubicBezTo>
                    <a:pt x="4" y="1"/>
                    <a:pt x="3" y="0"/>
                    <a:pt x="1" y="2"/>
                  </a:cubicBezTo>
                  <a:cubicBezTo>
                    <a:pt x="0" y="3"/>
                    <a:pt x="0" y="6"/>
                    <a:pt x="0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54" name="Freeform 103"/>
            <p:cNvSpPr/>
            <p:nvPr/>
          </p:nvSpPr>
          <p:spPr bwMode="auto">
            <a:xfrm>
              <a:off x="7444" y="3035"/>
              <a:ext cx="25" cy="101"/>
            </a:xfrm>
            <a:custGeom>
              <a:avLst/>
              <a:gdLst>
                <a:gd name="T0" fmla="*/ 0 w 7"/>
                <a:gd name="T1" fmla="*/ 4 h 34"/>
                <a:gd name="T2" fmla="*/ 1 w 7"/>
                <a:gd name="T3" fmla="*/ 31 h 34"/>
                <a:gd name="T4" fmla="*/ 6 w 7"/>
                <a:gd name="T5" fmla="*/ 31 h 34"/>
                <a:gd name="T6" fmla="*/ 6 w 7"/>
                <a:gd name="T7" fmla="*/ 10 h 34"/>
                <a:gd name="T8" fmla="*/ 6 w 7"/>
                <a:gd name="T9" fmla="*/ 7 h 34"/>
                <a:gd name="T10" fmla="*/ 4 w 7"/>
                <a:gd name="T11" fmla="*/ 2 h 34"/>
                <a:gd name="T12" fmla="*/ 0 w 7"/>
                <a:gd name="T13" fmla="*/ 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4">
                  <a:moveTo>
                    <a:pt x="0" y="4"/>
                  </a:moveTo>
                  <a:cubicBezTo>
                    <a:pt x="2" y="13"/>
                    <a:pt x="1" y="22"/>
                    <a:pt x="1" y="31"/>
                  </a:cubicBezTo>
                  <a:cubicBezTo>
                    <a:pt x="1" y="34"/>
                    <a:pt x="6" y="34"/>
                    <a:pt x="6" y="31"/>
                  </a:cubicBezTo>
                  <a:cubicBezTo>
                    <a:pt x="6" y="24"/>
                    <a:pt x="6" y="17"/>
                    <a:pt x="6" y="10"/>
                  </a:cubicBezTo>
                  <a:cubicBezTo>
                    <a:pt x="6" y="9"/>
                    <a:pt x="7" y="8"/>
                    <a:pt x="6" y="7"/>
                  </a:cubicBezTo>
                  <a:cubicBezTo>
                    <a:pt x="6" y="5"/>
                    <a:pt x="5" y="4"/>
                    <a:pt x="4" y="2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55" name="Freeform 104"/>
            <p:cNvSpPr/>
            <p:nvPr/>
          </p:nvSpPr>
          <p:spPr bwMode="auto">
            <a:xfrm>
              <a:off x="7448" y="2943"/>
              <a:ext cx="21" cy="62"/>
            </a:xfrm>
            <a:custGeom>
              <a:avLst/>
              <a:gdLst>
                <a:gd name="T0" fmla="*/ 5 w 6"/>
                <a:gd name="T1" fmla="*/ 18 h 21"/>
                <a:gd name="T2" fmla="*/ 6 w 6"/>
                <a:gd name="T3" fmla="*/ 3 h 21"/>
                <a:gd name="T4" fmla="*/ 1 w 6"/>
                <a:gd name="T5" fmla="*/ 3 h 21"/>
                <a:gd name="T6" fmla="*/ 0 w 6"/>
                <a:gd name="T7" fmla="*/ 18 h 21"/>
                <a:gd name="T8" fmla="*/ 5 w 6"/>
                <a:gd name="T9" fmla="*/ 18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1">
                  <a:moveTo>
                    <a:pt x="5" y="18"/>
                  </a:moveTo>
                  <a:cubicBezTo>
                    <a:pt x="5" y="13"/>
                    <a:pt x="6" y="8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8"/>
                    <a:pt x="1" y="13"/>
                    <a:pt x="0" y="18"/>
                  </a:cubicBezTo>
                  <a:cubicBezTo>
                    <a:pt x="0" y="21"/>
                    <a:pt x="4" y="21"/>
                    <a:pt x="5" y="1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56" name="Freeform 105"/>
            <p:cNvSpPr/>
            <p:nvPr/>
          </p:nvSpPr>
          <p:spPr bwMode="auto">
            <a:xfrm>
              <a:off x="7448" y="2827"/>
              <a:ext cx="25" cy="83"/>
            </a:xfrm>
            <a:custGeom>
              <a:avLst/>
              <a:gdLst>
                <a:gd name="T0" fmla="*/ 2 w 7"/>
                <a:gd name="T1" fmla="*/ 25 h 28"/>
                <a:gd name="T2" fmla="*/ 7 w 7"/>
                <a:gd name="T3" fmla="*/ 25 h 28"/>
                <a:gd name="T4" fmla="*/ 5 w 7"/>
                <a:gd name="T5" fmla="*/ 3 h 28"/>
                <a:gd name="T6" fmla="*/ 0 w 7"/>
                <a:gd name="T7" fmla="*/ 3 h 28"/>
                <a:gd name="T8" fmla="*/ 2 w 7"/>
                <a:gd name="T9" fmla="*/ 2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8">
                  <a:moveTo>
                    <a:pt x="2" y="25"/>
                  </a:moveTo>
                  <a:cubicBezTo>
                    <a:pt x="3" y="28"/>
                    <a:pt x="7" y="28"/>
                    <a:pt x="7" y="25"/>
                  </a:cubicBezTo>
                  <a:cubicBezTo>
                    <a:pt x="6" y="18"/>
                    <a:pt x="6" y="10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1" y="10"/>
                    <a:pt x="1" y="18"/>
                    <a:pt x="2" y="2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57" name="Freeform 106"/>
            <p:cNvSpPr/>
            <p:nvPr/>
          </p:nvSpPr>
          <p:spPr bwMode="auto">
            <a:xfrm>
              <a:off x="7441" y="2703"/>
              <a:ext cx="21" cy="92"/>
            </a:xfrm>
            <a:custGeom>
              <a:avLst/>
              <a:gdLst>
                <a:gd name="T0" fmla="*/ 1 w 6"/>
                <a:gd name="T1" fmla="*/ 28 h 31"/>
                <a:gd name="T2" fmla="*/ 6 w 6"/>
                <a:gd name="T3" fmla="*/ 28 h 31"/>
                <a:gd name="T4" fmla="*/ 5 w 6"/>
                <a:gd name="T5" fmla="*/ 3 h 31"/>
                <a:gd name="T6" fmla="*/ 0 w 6"/>
                <a:gd name="T7" fmla="*/ 3 h 31"/>
                <a:gd name="T8" fmla="*/ 1 w 6"/>
                <a:gd name="T9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1">
                  <a:moveTo>
                    <a:pt x="1" y="28"/>
                  </a:moveTo>
                  <a:cubicBezTo>
                    <a:pt x="1" y="31"/>
                    <a:pt x="6" y="31"/>
                    <a:pt x="6" y="28"/>
                  </a:cubicBezTo>
                  <a:cubicBezTo>
                    <a:pt x="6" y="20"/>
                    <a:pt x="6" y="11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1" y="11"/>
                    <a:pt x="1" y="20"/>
                    <a:pt x="1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58" name="Freeform 107"/>
            <p:cNvSpPr/>
            <p:nvPr/>
          </p:nvSpPr>
          <p:spPr bwMode="auto">
            <a:xfrm>
              <a:off x="7444" y="2581"/>
              <a:ext cx="22" cy="83"/>
            </a:xfrm>
            <a:custGeom>
              <a:avLst/>
              <a:gdLst>
                <a:gd name="T0" fmla="*/ 1 w 6"/>
                <a:gd name="T1" fmla="*/ 4 h 28"/>
                <a:gd name="T2" fmla="*/ 1 w 6"/>
                <a:gd name="T3" fmla="*/ 4 h 28"/>
                <a:gd name="T4" fmla="*/ 0 w 6"/>
                <a:gd name="T5" fmla="*/ 25 h 28"/>
                <a:gd name="T6" fmla="*/ 5 w 6"/>
                <a:gd name="T7" fmla="*/ 25 h 28"/>
                <a:gd name="T8" fmla="*/ 5 w 6"/>
                <a:gd name="T9" fmla="*/ 13 h 28"/>
                <a:gd name="T10" fmla="*/ 5 w 6"/>
                <a:gd name="T11" fmla="*/ 7 h 28"/>
                <a:gd name="T12" fmla="*/ 6 w 6"/>
                <a:gd name="T13" fmla="*/ 4 h 28"/>
                <a:gd name="T14" fmla="*/ 6 w 6"/>
                <a:gd name="T15" fmla="*/ 4 h 28"/>
                <a:gd name="T16" fmla="*/ 6 w 6"/>
                <a:gd name="T17" fmla="*/ 4 h 28"/>
                <a:gd name="T18" fmla="*/ 1 w 6"/>
                <a:gd name="T19" fmla="*/ 3 h 28"/>
                <a:gd name="T20" fmla="*/ 1 w 6"/>
                <a:gd name="T21" fmla="*/ 4 h 28"/>
                <a:gd name="T22" fmla="*/ 1 w 6"/>
                <a:gd name="T23" fmla="*/ 4 h 28"/>
                <a:gd name="T24" fmla="*/ 1 w 6"/>
                <a:gd name="T25" fmla="*/ 4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" h="28"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0" y="11"/>
                    <a:pt x="0" y="18"/>
                    <a:pt x="0" y="25"/>
                  </a:cubicBezTo>
                  <a:cubicBezTo>
                    <a:pt x="0" y="28"/>
                    <a:pt x="5" y="28"/>
                    <a:pt x="5" y="25"/>
                  </a:cubicBezTo>
                  <a:cubicBezTo>
                    <a:pt x="5" y="21"/>
                    <a:pt x="5" y="17"/>
                    <a:pt x="5" y="13"/>
                  </a:cubicBezTo>
                  <a:cubicBezTo>
                    <a:pt x="5" y="11"/>
                    <a:pt x="5" y="9"/>
                    <a:pt x="5" y="7"/>
                  </a:cubicBezTo>
                  <a:cubicBezTo>
                    <a:pt x="5" y="7"/>
                    <a:pt x="6" y="4"/>
                    <a:pt x="6" y="4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5" y="1"/>
                    <a:pt x="2" y="0"/>
                    <a:pt x="1" y="3"/>
                  </a:cubicBezTo>
                  <a:cubicBezTo>
                    <a:pt x="1" y="3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59" name="Freeform 108"/>
            <p:cNvSpPr/>
            <p:nvPr/>
          </p:nvSpPr>
          <p:spPr bwMode="auto">
            <a:xfrm>
              <a:off x="7455" y="2465"/>
              <a:ext cx="21" cy="98"/>
            </a:xfrm>
            <a:custGeom>
              <a:avLst/>
              <a:gdLst>
                <a:gd name="T0" fmla="*/ 5 w 6"/>
                <a:gd name="T1" fmla="*/ 30 h 33"/>
                <a:gd name="T2" fmla="*/ 5 w 6"/>
                <a:gd name="T3" fmla="*/ 10 h 33"/>
                <a:gd name="T4" fmla="*/ 6 w 6"/>
                <a:gd name="T5" fmla="*/ 8 h 33"/>
                <a:gd name="T6" fmla="*/ 5 w 6"/>
                <a:gd name="T7" fmla="*/ 3 h 33"/>
                <a:gd name="T8" fmla="*/ 0 w 6"/>
                <a:gd name="T9" fmla="*/ 3 h 33"/>
                <a:gd name="T10" fmla="*/ 0 w 6"/>
                <a:gd name="T11" fmla="*/ 30 h 33"/>
                <a:gd name="T12" fmla="*/ 5 w 6"/>
                <a:gd name="T13" fmla="*/ 3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33">
                  <a:moveTo>
                    <a:pt x="5" y="30"/>
                  </a:move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6" y="9"/>
                    <a:pt x="6" y="8"/>
                  </a:cubicBezTo>
                  <a:cubicBezTo>
                    <a:pt x="6" y="6"/>
                    <a:pt x="5" y="5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3"/>
                    <a:pt x="5" y="33"/>
                    <a:pt x="5" y="3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60" name="Freeform 109"/>
            <p:cNvSpPr/>
            <p:nvPr/>
          </p:nvSpPr>
          <p:spPr bwMode="auto">
            <a:xfrm>
              <a:off x="7444" y="2347"/>
              <a:ext cx="29" cy="89"/>
            </a:xfrm>
            <a:custGeom>
              <a:avLst/>
              <a:gdLst>
                <a:gd name="T0" fmla="*/ 1 w 8"/>
                <a:gd name="T1" fmla="*/ 4 h 30"/>
                <a:gd name="T2" fmla="*/ 2 w 8"/>
                <a:gd name="T3" fmla="*/ 27 h 30"/>
                <a:gd name="T4" fmla="*/ 7 w 8"/>
                <a:gd name="T5" fmla="*/ 27 h 30"/>
                <a:gd name="T6" fmla="*/ 6 w 8"/>
                <a:gd name="T7" fmla="*/ 3 h 30"/>
                <a:gd name="T8" fmla="*/ 1 w 8"/>
                <a:gd name="T9" fmla="*/ 4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0">
                  <a:moveTo>
                    <a:pt x="1" y="4"/>
                  </a:moveTo>
                  <a:cubicBezTo>
                    <a:pt x="3" y="11"/>
                    <a:pt x="2" y="20"/>
                    <a:pt x="2" y="27"/>
                  </a:cubicBezTo>
                  <a:cubicBezTo>
                    <a:pt x="2" y="30"/>
                    <a:pt x="7" y="30"/>
                    <a:pt x="7" y="27"/>
                  </a:cubicBezTo>
                  <a:cubicBezTo>
                    <a:pt x="7" y="19"/>
                    <a:pt x="8" y="11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61" name="Freeform 110"/>
            <p:cNvSpPr/>
            <p:nvPr/>
          </p:nvSpPr>
          <p:spPr bwMode="auto">
            <a:xfrm>
              <a:off x="7451" y="2231"/>
              <a:ext cx="18" cy="89"/>
            </a:xfrm>
            <a:custGeom>
              <a:avLst/>
              <a:gdLst>
                <a:gd name="T0" fmla="*/ 5 w 5"/>
                <a:gd name="T1" fmla="*/ 27 h 30"/>
                <a:gd name="T2" fmla="*/ 5 w 5"/>
                <a:gd name="T3" fmla="*/ 3 h 30"/>
                <a:gd name="T4" fmla="*/ 0 w 5"/>
                <a:gd name="T5" fmla="*/ 3 h 30"/>
                <a:gd name="T6" fmla="*/ 0 w 5"/>
                <a:gd name="T7" fmla="*/ 27 h 30"/>
                <a:gd name="T8" fmla="*/ 5 w 5"/>
                <a:gd name="T9" fmla="*/ 2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0">
                  <a:moveTo>
                    <a:pt x="5" y="27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30"/>
                    <a:pt x="5" y="30"/>
                    <a:pt x="5" y="2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62" name="Freeform 111"/>
            <p:cNvSpPr/>
            <p:nvPr/>
          </p:nvSpPr>
          <p:spPr bwMode="auto">
            <a:xfrm>
              <a:off x="7441" y="2109"/>
              <a:ext cx="28" cy="92"/>
            </a:xfrm>
            <a:custGeom>
              <a:avLst/>
              <a:gdLst>
                <a:gd name="T0" fmla="*/ 1 w 8"/>
                <a:gd name="T1" fmla="*/ 4 h 31"/>
                <a:gd name="T2" fmla="*/ 2 w 8"/>
                <a:gd name="T3" fmla="*/ 28 h 31"/>
                <a:gd name="T4" fmla="*/ 7 w 8"/>
                <a:gd name="T5" fmla="*/ 28 h 31"/>
                <a:gd name="T6" fmla="*/ 6 w 8"/>
                <a:gd name="T7" fmla="*/ 3 h 31"/>
                <a:gd name="T8" fmla="*/ 1 w 8"/>
                <a:gd name="T9" fmla="*/ 4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1">
                  <a:moveTo>
                    <a:pt x="1" y="4"/>
                  </a:moveTo>
                  <a:cubicBezTo>
                    <a:pt x="3" y="11"/>
                    <a:pt x="2" y="20"/>
                    <a:pt x="2" y="28"/>
                  </a:cubicBezTo>
                  <a:cubicBezTo>
                    <a:pt x="2" y="31"/>
                    <a:pt x="7" y="31"/>
                    <a:pt x="7" y="28"/>
                  </a:cubicBezTo>
                  <a:cubicBezTo>
                    <a:pt x="7" y="20"/>
                    <a:pt x="8" y="11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63" name="Freeform 112"/>
            <p:cNvSpPr/>
            <p:nvPr/>
          </p:nvSpPr>
          <p:spPr bwMode="auto">
            <a:xfrm>
              <a:off x="7444" y="1970"/>
              <a:ext cx="18" cy="112"/>
            </a:xfrm>
            <a:custGeom>
              <a:avLst/>
              <a:gdLst>
                <a:gd name="T0" fmla="*/ 5 w 5"/>
                <a:gd name="T1" fmla="*/ 35 h 38"/>
                <a:gd name="T2" fmla="*/ 5 w 5"/>
                <a:gd name="T3" fmla="*/ 3 h 38"/>
                <a:gd name="T4" fmla="*/ 0 w 5"/>
                <a:gd name="T5" fmla="*/ 3 h 38"/>
                <a:gd name="T6" fmla="*/ 0 w 5"/>
                <a:gd name="T7" fmla="*/ 35 h 38"/>
                <a:gd name="T8" fmla="*/ 5 w 5"/>
                <a:gd name="T9" fmla="*/ 35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8">
                  <a:moveTo>
                    <a:pt x="5" y="35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8"/>
                    <a:pt x="5" y="38"/>
                    <a:pt x="5" y="3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64" name="Freeform 113"/>
            <p:cNvSpPr/>
            <p:nvPr/>
          </p:nvSpPr>
          <p:spPr bwMode="auto">
            <a:xfrm>
              <a:off x="7444" y="1851"/>
              <a:ext cx="32" cy="107"/>
            </a:xfrm>
            <a:custGeom>
              <a:avLst/>
              <a:gdLst>
                <a:gd name="T0" fmla="*/ 1 w 9"/>
                <a:gd name="T1" fmla="*/ 33 h 36"/>
                <a:gd name="T2" fmla="*/ 6 w 9"/>
                <a:gd name="T3" fmla="*/ 33 h 36"/>
                <a:gd name="T4" fmla="*/ 8 w 9"/>
                <a:gd name="T5" fmla="*/ 4 h 36"/>
                <a:gd name="T6" fmla="*/ 3 w 9"/>
                <a:gd name="T7" fmla="*/ 2 h 36"/>
                <a:gd name="T8" fmla="*/ 1 w 9"/>
                <a:gd name="T9" fmla="*/ 3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" h="36">
                  <a:moveTo>
                    <a:pt x="1" y="33"/>
                  </a:moveTo>
                  <a:cubicBezTo>
                    <a:pt x="1" y="36"/>
                    <a:pt x="6" y="36"/>
                    <a:pt x="6" y="33"/>
                  </a:cubicBezTo>
                  <a:cubicBezTo>
                    <a:pt x="6" y="23"/>
                    <a:pt x="5" y="13"/>
                    <a:pt x="8" y="4"/>
                  </a:cubicBezTo>
                  <a:cubicBezTo>
                    <a:pt x="9" y="1"/>
                    <a:pt x="4" y="0"/>
                    <a:pt x="3" y="2"/>
                  </a:cubicBezTo>
                  <a:cubicBezTo>
                    <a:pt x="0" y="12"/>
                    <a:pt x="1" y="23"/>
                    <a:pt x="1" y="3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65" name="Freeform 114"/>
            <p:cNvSpPr/>
            <p:nvPr/>
          </p:nvSpPr>
          <p:spPr bwMode="auto">
            <a:xfrm>
              <a:off x="7441" y="1753"/>
              <a:ext cx="28" cy="80"/>
            </a:xfrm>
            <a:custGeom>
              <a:avLst/>
              <a:gdLst>
                <a:gd name="T0" fmla="*/ 3 w 8"/>
                <a:gd name="T1" fmla="*/ 5 h 27"/>
                <a:gd name="T2" fmla="*/ 3 w 8"/>
                <a:gd name="T3" fmla="*/ 24 h 27"/>
                <a:gd name="T4" fmla="*/ 8 w 8"/>
                <a:gd name="T5" fmla="*/ 24 h 27"/>
                <a:gd name="T6" fmla="*/ 8 w 8"/>
                <a:gd name="T7" fmla="*/ 9 h 27"/>
                <a:gd name="T8" fmla="*/ 4 w 8"/>
                <a:gd name="T9" fmla="*/ 0 h 27"/>
                <a:gd name="T10" fmla="*/ 3 w 8"/>
                <a:gd name="T11" fmla="*/ 5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27">
                  <a:moveTo>
                    <a:pt x="3" y="5"/>
                  </a:moveTo>
                  <a:cubicBezTo>
                    <a:pt x="4" y="5"/>
                    <a:pt x="3" y="22"/>
                    <a:pt x="3" y="24"/>
                  </a:cubicBezTo>
                  <a:cubicBezTo>
                    <a:pt x="3" y="27"/>
                    <a:pt x="8" y="27"/>
                    <a:pt x="8" y="24"/>
                  </a:cubicBezTo>
                  <a:cubicBezTo>
                    <a:pt x="8" y="19"/>
                    <a:pt x="8" y="14"/>
                    <a:pt x="8" y="9"/>
                  </a:cubicBezTo>
                  <a:cubicBezTo>
                    <a:pt x="8" y="6"/>
                    <a:pt x="7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66" name="Freeform 115"/>
            <p:cNvSpPr/>
            <p:nvPr/>
          </p:nvSpPr>
          <p:spPr bwMode="auto">
            <a:xfrm>
              <a:off x="7441" y="1622"/>
              <a:ext cx="28" cy="92"/>
            </a:xfrm>
            <a:custGeom>
              <a:avLst/>
              <a:gdLst>
                <a:gd name="T0" fmla="*/ 6 w 8"/>
                <a:gd name="T1" fmla="*/ 28 h 31"/>
                <a:gd name="T2" fmla="*/ 7 w 8"/>
                <a:gd name="T3" fmla="*/ 3 h 31"/>
                <a:gd name="T4" fmla="*/ 2 w 8"/>
                <a:gd name="T5" fmla="*/ 3 h 31"/>
                <a:gd name="T6" fmla="*/ 1 w 8"/>
                <a:gd name="T7" fmla="*/ 27 h 31"/>
                <a:gd name="T8" fmla="*/ 6 w 8"/>
                <a:gd name="T9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1">
                  <a:moveTo>
                    <a:pt x="6" y="28"/>
                  </a:moveTo>
                  <a:cubicBezTo>
                    <a:pt x="8" y="20"/>
                    <a:pt x="7" y="11"/>
                    <a:pt x="7" y="3"/>
                  </a:cubicBezTo>
                  <a:cubicBezTo>
                    <a:pt x="7" y="0"/>
                    <a:pt x="2" y="0"/>
                    <a:pt x="2" y="3"/>
                  </a:cubicBezTo>
                  <a:cubicBezTo>
                    <a:pt x="2" y="11"/>
                    <a:pt x="4" y="19"/>
                    <a:pt x="1" y="27"/>
                  </a:cubicBezTo>
                  <a:cubicBezTo>
                    <a:pt x="0" y="30"/>
                    <a:pt x="5" y="31"/>
                    <a:pt x="6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67" name="Freeform 116"/>
            <p:cNvSpPr/>
            <p:nvPr/>
          </p:nvSpPr>
          <p:spPr bwMode="auto">
            <a:xfrm>
              <a:off x="7444" y="1486"/>
              <a:ext cx="25" cy="104"/>
            </a:xfrm>
            <a:custGeom>
              <a:avLst/>
              <a:gdLst>
                <a:gd name="T0" fmla="*/ 0 w 7"/>
                <a:gd name="T1" fmla="*/ 32 h 35"/>
                <a:gd name="T2" fmla="*/ 5 w 7"/>
                <a:gd name="T3" fmla="*/ 32 h 35"/>
                <a:gd name="T4" fmla="*/ 6 w 7"/>
                <a:gd name="T5" fmla="*/ 3 h 35"/>
                <a:gd name="T6" fmla="*/ 1 w 7"/>
                <a:gd name="T7" fmla="*/ 3 h 35"/>
                <a:gd name="T8" fmla="*/ 0 w 7"/>
                <a:gd name="T9" fmla="*/ 3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5">
                  <a:moveTo>
                    <a:pt x="0" y="32"/>
                  </a:moveTo>
                  <a:cubicBezTo>
                    <a:pt x="0" y="35"/>
                    <a:pt x="5" y="35"/>
                    <a:pt x="5" y="32"/>
                  </a:cubicBezTo>
                  <a:cubicBezTo>
                    <a:pt x="5" y="22"/>
                    <a:pt x="7" y="13"/>
                    <a:pt x="6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2" y="13"/>
                    <a:pt x="0" y="22"/>
                    <a:pt x="0" y="3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68" name="Freeform 117"/>
            <p:cNvSpPr/>
            <p:nvPr/>
          </p:nvSpPr>
          <p:spPr bwMode="auto">
            <a:xfrm>
              <a:off x="7444" y="1361"/>
              <a:ext cx="29" cy="104"/>
            </a:xfrm>
            <a:custGeom>
              <a:avLst/>
              <a:gdLst>
                <a:gd name="T0" fmla="*/ 0 w 8"/>
                <a:gd name="T1" fmla="*/ 32 h 35"/>
                <a:gd name="T2" fmla="*/ 5 w 8"/>
                <a:gd name="T3" fmla="*/ 32 h 35"/>
                <a:gd name="T4" fmla="*/ 6 w 8"/>
                <a:gd name="T5" fmla="*/ 3 h 35"/>
                <a:gd name="T6" fmla="*/ 1 w 8"/>
                <a:gd name="T7" fmla="*/ 4 h 35"/>
                <a:gd name="T8" fmla="*/ 0 w 8"/>
                <a:gd name="T9" fmla="*/ 3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5">
                  <a:moveTo>
                    <a:pt x="0" y="32"/>
                  </a:moveTo>
                  <a:cubicBezTo>
                    <a:pt x="0" y="35"/>
                    <a:pt x="5" y="35"/>
                    <a:pt x="5" y="32"/>
                  </a:cubicBezTo>
                  <a:cubicBezTo>
                    <a:pt x="5" y="23"/>
                    <a:pt x="8" y="12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ubicBezTo>
                    <a:pt x="4" y="13"/>
                    <a:pt x="0" y="23"/>
                    <a:pt x="0" y="3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69" name="Freeform 118"/>
            <p:cNvSpPr/>
            <p:nvPr/>
          </p:nvSpPr>
          <p:spPr bwMode="auto">
            <a:xfrm>
              <a:off x="7451" y="1213"/>
              <a:ext cx="25" cy="98"/>
            </a:xfrm>
            <a:custGeom>
              <a:avLst/>
              <a:gdLst>
                <a:gd name="T0" fmla="*/ 1 w 7"/>
                <a:gd name="T1" fmla="*/ 9 h 33"/>
                <a:gd name="T2" fmla="*/ 2 w 7"/>
                <a:gd name="T3" fmla="*/ 30 h 33"/>
                <a:gd name="T4" fmla="*/ 7 w 7"/>
                <a:gd name="T5" fmla="*/ 30 h 33"/>
                <a:gd name="T6" fmla="*/ 6 w 7"/>
                <a:gd name="T7" fmla="*/ 3 h 33"/>
                <a:gd name="T8" fmla="*/ 2 w 7"/>
                <a:gd name="T9" fmla="*/ 2 h 33"/>
                <a:gd name="T10" fmla="*/ 0 w 7"/>
                <a:gd name="T11" fmla="*/ 7 h 33"/>
                <a:gd name="T12" fmla="*/ 1 w 7"/>
                <a:gd name="T13" fmla="*/ 9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3">
                  <a:moveTo>
                    <a:pt x="1" y="9"/>
                  </a:moveTo>
                  <a:cubicBezTo>
                    <a:pt x="1" y="16"/>
                    <a:pt x="1" y="23"/>
                    <a:pt x="2" y="30"/>
                  </a:cubicBezTo>
                  <a:cubicBezTo>
                    <a:pt x="3" y="33"/>
                    <a:pt x="7" y="33"/>
                    <a:pt x="7" y="30"/>
                  </a:cubicBezTo>
                  <a:cubicBezTo>
                    <a:pt x="6" y="21"/>
                    <a:pt x="6" y="12"/>
                    <a:pt x="6" y="3"/>
                  </a:cubicBezTo>
                  <a:cubicBezTo>
                    <a:pt x="6" y="1"/>
                    <a:pt x="3" y="0"/>
                    <a:pt x="2" y="2"/>
                  </a:cubicBezTo>
                  <a:cubicBezTo>
                    <a:pt x="0" y="3"/>
                    <a:pt x="0" y="5"/>
                    <a:pt x="0" y="7"/>
                  </a:cubicBezTo>
                  <a:cubicBezTo>
                    <a:pt x="0" y="8"/>
                    <a:pt x="1" y="9"/>
                    <a:pt x="1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70" name="Freeform 119"/>
            <p:cNvSpPr/>
            <p:nvPr/>
          </p:nvSpPr>
          <p:spPr bwMode="auto">
            <a:xfrm>
              <a:off x="7448" y="1068"/>
              <a:ext cx="25" cy="94"/>
            </a:xfrm>
            <a:custGeom>
              <a:avLst/>
              <a:gdLst>
                <a:gd name="T0" fmla="*/ 5 w 7"/>
                <a:gd name="T1" fmla="*/ 29 h 32"/>
                <a:gd name="T2" fmla="*/ 6 w 7"/>
                <a:gd name="T3" fmla="*/ 14 h 32"/>
                <a:gd name="T4" fmla="*/ 6 w 7"/>
                <a:gd name="T5" fmla="*/ 7 h 32"/>
                <a:gd name="T6" fmla="*/ 7 w 7"/>
                <a:gd name="T7" fmla="*/ 4 h 32"/>
                <a:gd name="T8" fmla="*/ 7 w 7"/>
                <a:gd name="T9" fmla="*/ 3 h 32"/>
                <a:gd name="T10" fmla="*/ 7 w 7"/>
                <a:gd name="T11" fmla="*/ 3 h 32"/>
                <a:gd name="T12" fmla="*/ 3 w 7"/>
                <a:gd name="T13" fmla="*/ 2 h 32"/>
                <a:gd name="T14" fmla="*/ 1 w 7"/>
                <a:gd name="T15" fmla="*/ 11 h 32"/>
                <a:gd name="T16" fmla="*/ 0 w 7"/>
                <a:gd name="T17" fmla="*/ 29 h 32"/>
                <a:gd name="T18" fmla="*/ 5 w 7"/>
                <a:gd name="T19" fmla="*/ 29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" h="32">
                  <a:moveTo>
                    <a:pt x="5" y="29"/>
                  </a:moveTo>
                  <a:cubicBezTo>
                    <a:pt x="5" y="24"/>
                    <a:pt x="5" y="19"/>
                    <a:pt x="6" y="14"/>
                  </a:cubicBezTo>
                  <a:cubicBezTo>
                    <a:pt x="6" y="12"/>
                    <a:pt x="6" y="10"/>
                    <a:pt x="6" y="7"/>
                  </a:cubicBezTo>
                  <a:cubicBezTo>
                    <a:pt x="6" y="6"/>
                    <a:pt x="7" y="5"/>
                    <a:pt x="7" y="4"/>
                  </a:cubicBezTo>
                  <a:cubicBezTo>
                    <a:pt x="7" y="4"/>
                    <a:pt x="7" y="4"/>
                    <a:pt x="7" y="3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6" y="1"/>
                    <a:pt x="4" y="0"/>
                    <a:pt x="3" y="2"/>
                  </a:cubicBezTo>
                  <a:cubicBezTo>
                    <a:pt x="1" y="4"/>
                    <a:pt x="2" y="8"/>
                    <a:pt x="1" y="11"/>
                  </a:cubicBezTo>
                  <a:cubicBezTo>
                    <a:pt x="1" y="17"/>
                    <a:pt x="0" y="23"/>
                    <a:pt x="0" y="29"/>
                  </a:cubicBezTo>
                  <a:cubicBezTo>
                    <a:pt x="0" y="32"/>
                    <a:pt x="5" y="32"/>
                    <a:pt x="5" y="2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71" name="Freeform 120"/>
            <p:cNvSpPr/>
            <p:nvPr/>
          </p:nvSpPr>
          <p:spPr bwMode="auto">
            <a:xfrm>
              <a:off x="7441" y="934"/>
              <a:ext cx="28" cy="104"/>
            </a:xfrm>
            <a:custGeom>
              <a:avLst/>
              <a:gdLst>
                <a:gd name="T0" fmla="*/ 1 w 8"/>
                <a:gd name="T1" fmla="*/ 9 h 35"/>
                <a:gd name="T2" fmla="*/ 3 w 8"/>
                <a:gd name="T3" fmla="*/ 32 h 35"/>
                <a:gd name="T4" fmla="*/ 8 w 8"/>
                <a:gd name="T5" fmla="*/ 32 h 35"/>
                <a:gd name="T6" fmla="*/ 6 w 8"/>
                <a:gd name="T7" fmla="*/ 17 h 35"/>
                <a:gd name="T8" fmla="*/ 5 w 8"/>
                <a:gd name="T9" fmla="*/ 9 h 35"/>
                <a:gd name="T10" fmla="*/ 5 w 8"/>
                <a:gd name="T11" fmla="*/ 6 h 35"/>
                <a:gd name="T12" fmla="*/ 5 w 8"/>
                <a:gd name="T13" fmla="*/ 5 h 35"/>
                <a:gd name="T14" fmla="*/ 5 w 8"/>
                <a:gd name="T15" fmla="*/ 3 h 35"/>
                <a:gd name="T16" fmla="*/ 1 w 8"/>
                <a:gd name="T17" fmla="*/ 2 h 35"/>
                <a:gd name="T18" fmla="*/ 1 w 8"/>
                <a:gd name="T19" fmla="*/ 9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" h="35">
                  <a:moveTo>
                    <a:pt x="1" y="9"/>
                  </a:moveTo>
                  <a:cubicBezTo>
                    <a:pt x="1" y="16"/>
                    <a:pt x="3" y="24"/>
                    <a:pt x="3" y="32"/>
                  </a:cubicBezTo>
                  <a:cubicBezTo>
                    <a:pt x="3" y="35"/>
                    <a:pt x="8" y="35"/>
                    <a:pt x="8" y="32"/>
                  </a:cubicBezTo>
                  <a:cubicBezTo>
                    <a:pt x="8" y="27"/>
                    <a:pt x="7" y="22"/>
                    <a:pt x="6" y="17"/>
                  </a:cubicBezTo>
                  <a:cubicBezTo>
                    <a:pt x="6" y="14"/>
                    <a:pt x="6" y="12"/>
                    <a:pt x="5" y="9"/>
                  </a:cubicBezTo>
                  <a:cubicBezTo>
                    <a:pt x="5" y="8"/>
                    <a:pt x="5" y="7"/>
                    <a:pt x="5" y="6"/>
                  </a:cubicBezTo>
                  <a:cubicBezTo>
                    <a:pt x="5" y="6"/>
                    <a:pt x="5" y="6"/>
                    <a:pt x="5" y="5"/>
                  </a:cubicBezTo>
                  <a:cubicBezTo>
                    <a:pt x="5" y="5"/>
                    <a:pt x="6" y="4"/>
                    <a:pt x="5" y="3"/>
                  </a:cubicBezTo>
                  <a:cubicBezTo>
                    <a:pt x="5" y="1"/>
                    <a:pt x="2" y="0"/>
                    <a:pt x="1" y="2"/>
                  </a:cubicBezTo>
                  <a:cubicBezTo>
                    <a:pt x="0" y="4"/>
                    <a:pt x="1" y="7"/>
                    <a:pt x="1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72" name="Freeform 121"/>
            <p:cNvSpPr/>
            <p:nvPr/>
          </p:nvSpPr>
          <p:spPr bwMode="auto">
            <a:xfrm>
              <a:off x="7441" y="792"/>
              <a:ext cx="25" cy="109"/>
            </a:xfrm>
            <a:custGeom>
              <a:avLst/>
              <a:gdLst>
                <a:gd name="T0" fmla="*/ 1 w 7"/>
                <a:gd name="T1" fmla="*/ 6 h 37"/>
                <a:gd name="T2" fmla="*/ 2 w 7"/>
                <a:gd name="T3" fmla="*/ 7 h 37"/>
                <a:gd name="T4" fmla="*/ 1 w 7"/>
                <a:gd name="T5" fmla="*/ 16 h 37"/>
                <a:gd name="T6" fmla="*/ 0 w 7"/>
                <a:gd name="T7" fmla="*/ 33 h 37"/>
                <a:gd name="T8" fmla="*/ 4 w 7"/>
                <a:gd name="T9" fmla="*/ 34 h 37"/>
                <a:gd name="T10" fmla="*/ 6 w 7"/>
                <a:gd name="T11" fmla="*/ 16 h 37"/>
                <a:gd name="T12" fmla="*/ 4 w 7"/>
                <a:gd name="T13" fmla="*/ 1 h 37"/>
                <a:gd name="T14" fmla="*/ 0 w 7"/>
                <a:gd name="T15" fmla="*/ 3 h 37"/>
                <a:gd name="T16" fmla="*/ 1 w 7"/>
                <a:gd name="T17" fmla="*/ 6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37">
                  <a:moveTo>
                    <a:pt x="1" y="6"/>
                  </a:moveTo>
                  <a:cubicBezTo>
                    <a:pt x="1" y="7"/>
                    <a:pt x="1" y="7"/>
                    <a:pt x="2" y="7"/>
                  </a:cubicBezTo>
                  <a:cubicBezTo>
                    <a:pt x="2" y="10"/>
                    <a:pt x="1" y="15"/>
                    <a:pt x="1" y="16"/>
                  </a:cubicBezTo>
                  <a:cubicBezTo>
                    <a:pt x="1" y="22"/>
                    <a:pt x="1" y="27"/>
                    <a:pt x="0" y="33"/>
                  </a:cubicBezTo>
                  <a:cubicBezTo>
                    <a:pt x="0" y="35"/>
                    <a:pt x="4" y="37"/>
                    <a:pt x="4" y="34"/>
                  </a:cubicBezTo>
                  <a:cubicBezTo>
                    <a:pt x="6" y="28"/>
                    <a:pt x="6" y="22"/>
                    <a:pt x="6" y="16"/>
                  </a:cubicBezTo>
                  <a:cubicBezTo>
                    <a:pt x="6" y="12"/>
                    <a:pt x="7" y="4"/>
                    <a:pt x="4" y="1"/>
                  </a:cubicBezTo>
                  <a:cubicBezTo>
                    <a:pt x="2" y="0"/>
                    <a:pt x="0" y="1"/>
                    <a:pt x="0" y="3"/>
                  </a:cubicBezTo>
                  <a:cubicBezTo>
                    <a:pt x="1" y="4"/>
                    <a:pt x="1" y="5"/>
                    <a:pt x="1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73" name="Freeform 122"/>
            <p:cNvSpPr/>
            <p:nvPr/>
          </p:nvSpPr>
          <p:spPr bwMode="auto">
            <a:xfrm>
              <a:off x="7444" y="646"/>
              <a:ext cx="22" cy="89"/>
            </a:xfrm>
            <a:custGeom>
              <a:avLst/>
              <a:gdLst>
                <a:gd name="T0" fmla="*/ 0 w 6"/>
                <a:gd name="T1" fmla="*/ 4 h 30"/>
                <a:gd name="T2" fmla="*/ 1 w 6"/>
                <a:gd name="T3" fmla="*/ 27 h 30"/>
                <a:gd name="T4" fmla="*/ 6 w 6"/>
                <a:gd name="T5" fmla="*/ 27 h 30"/>
                <a:gd name="T6" fmla="*/ 5 w 6"/>
                <a:gd name="T7" fmla="*/ 3 h 30"/>
                <a:gd name="T8" fmla="*/ 0 w 6"/>
                <a:gd name="T9" fmla="*/ 4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0">
                  <a:moveTo>
                    <a:pt x="0" y="4"/>
                  </a:moveTo>
                  <a:cubicBezTo>
                    <a:pt x="2" y="11"/>
                    <a:pt x="1" y="20"/>
                    <a:pt x="1" y="27"/>
                  </a:cubicBezTo>
                  <a:cubicBezTo>
                    <a:pt x="1" y="30"/>
                    <a:pt x="6" y="30"/>
                    <a:pt x="6" y="27"/>
                  </a:cubicBezTo>
                  <a:cubicBezTo>
                    <a:pt x="6" y="19"/>
                    <a:pt x="6" y="11"/>
                    <a:pt x="5" y="3"/>
                  </a:cubicBezTo>
                  <a:cubicBezTo>
                    <a:pt x="4" y="0"/>
                    <a:pt x="0" y="1"/>
                    <a:pt x="0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74" name="Freeform 123"/>
            <p:cNvSpPr/>
            <p:nvPr/>
          </p:nvSpPr>
          <p:spPr bwMode="auto">
            <a:xfrm>
              <a:off x="7444" y="513"/>
              <a:ext cx="22" cy="92"/>
            </a:xfrm>
            <a:custGeom>
              <a:avLst/>
              <a:gdLst>
                <a:gd name="T0" fmla="*/ 5 w 6"/>
                <a:gd name="T1" fmla="*/ 28 h 31"/>
                <a:gd name="T2" fmla="*/ 6 w 6"/>
                <a:gd name="T3" fmla="*/ 3 h 31"/>
                <a:gd name="T4" fmla="*/ 1 w 6"/>
                <a:gd name="T5" fmla="*/ 3 h 31"/>
                <a:gd name="T6" fmla="*/ 0 w 6"/>
                <a:gd name="T7" fmla="*/ 28 h 31"/>
                <a:gd name="T8" fmla="*/ 5 w 6"/>
                <a:gd name="T9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1">
                  <a:moveTo>
                    <a:pt x="5" y="28"/>
                  </a:moveTo>
                  <a:cubicBezTo>
                    <a:pt x="6" y="20"/>
                    <a:pt x="6" y="11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11"/>
                    <a:pt x="1" y="20"/>
                    <a:pt x="0" y="28"/>
                  </a:cubicBezTo>
                  <a:cubicBezTo>
                    <a:pt x="0" y="31"/>
                    <a:pt x="4" y="31"/>
                    <a:pt x="5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75" name="Freeform 124"/>
            <p:cNvSpPr/>
            <p:nvPr/>
          </p:nvSpPr>
          <p:spPr bwMode="auto">
            <a:xfrm>
              <a:off x="7444" y="388"/>
              <a:ext cx="29" cy="95"/>
            </a:xfrm>
            <a:custGeom>
              <a:avLst/>
              <a:gdLst>
                <a:gd name="T0" fmla="*/ 1 w 8"/>
                <a:gd name="T1" fmla="*/ 4 h 32"/>
                <a:gd name="T2" fmla="*/ 2 w 8"/>
                <a:gd name="T3" fmla="*/ 29 h 32"/>
                <a:gd name="T4" fmla="*/ 7 w 8"/>
                <a:gd name="T5" fmla="*/ 29 h 32"/>
                <a:gd name="T6" fmla="*/ 6 w 8"/>
                <a:gd name="T7" fmla="*/ 3 h 32"/>
                <a:gd name="T8" fmla="*/ 1 w 8"/>
                <a:gd name="T9" fmla="*/ 4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2">
                  <a:moveTo>
                    <a:pt x="1" y="4"/>
                  </a:moveTo>
                  <a:cubicBezTo>
                    <a:pt x="3" y="12"/>
                    <a:pt x="2" y="21"/>
                    <a:pt x="2" y="29"/>
                  </a:cubicBezTo>
                  <a:cubicBezTo>
                    <a:pt x="2" y="32"/>
                    <a:pt x="7" y="32"/>
                    <a:pt x="7" y="29"/>
                  </a:cubicBezTo>
                  <a:cubicBezTo>
                    <a:pt x="7" y="21"/>
                    <a:pt x="8" y="11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76" name="Freeform 125"/>
            <p:cNvSpPr/>
            <p:nvPr/>
          </p:nvSpPr>
          <p:spPr bwMode="auto">
            <a:xfrm>
              <a:off x="7441" y="305"/>
              <a:ext cx="25" cy="56"/>
            </a:xfrm>
            <a:custGeom>
              <a:avLst/>
              <a:gdLst>
                <a:gd name="T0" fmla="*/ 1 w 7"/>
                <a:gd name="T1" fmla="*/ 4 h 19"/>
                <a:gd name="T2" fmla="*/ 2 w 7"/>
                <a:gd name="T3" fmla="*/ 16 h 19"/>
                <a:gd name="T4" fmla="*/ 7 w 7"/>
                <a:gd name="T5" fmla="*/ 16 h 19"/>
                <a:gd name="T6" fmla="*/ 6 w 7"/>
                <a:gd name="T7" fmla="*/ 3 h 19"/>
                <a:gd name="T8" fmla="*/ 1 w 7"/>
                <a:gd name="T9" fmla="*/ 4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19">
                  <a:moveTo>
                    <a:pt x="1" y="4"/>
                  </a:moveTo>
                  <a:cubicBezTo>
                    <a:pt x="2" y="8"/>
                    <a:pt x="2" y="12"/>
                    <a:pt x="2" y="16"/>
                  </a:cubicBezTo>
                  <a:cubicBezTo>
                    <a:pt x="2" y="19"/>
                    <a:pt x="7" y="19"/>
                    <a:pt x="7" y="16"/>
                  </a:cubicBezTo>
                  <a:cubicBezTo>
                    <a:pt x="7" y="11"/>
                    <a:pt x="7" y="7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77" name="Freeform 126"/>
            <p:cNvSpPr/>
            <p:nvPr/>
          </p:nvSpPr>
          <p:spPr bwMode="auto">
            <a:xfrm>
              <a:off x="7441" y="213"/>
              <a:ext cx="28" cy="65"/>
            </a:xfrm>
            <a:custGeom>
              <a:avLst/>
              <a:gdLst>
                <a:gd name="T0" fmla="*/ 1 w 8"/>
                <a:gd name="T1" fmla="*/ 4 h 22"/>
                <a:gd name="T2" fmla="*/ 2 w 8"/>
                <a:gd name="T3" fmla="*/ 18 h 22"/>
                <a:gd name="T4" fmla="*/ 7 w 8"/>
                <a:gd name="T5" fmla="*/ 19 h 22"/>
                <a:gd name="T6" fmla="*/ 6 w 8"/>
                <a:gd name="T7" fmla="*/ 3 h 22"/>
                <a:gd name="T8" fmla="*/ 1 w 8"/>
                <a:gd name="T9" fmla="*/ 4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2">
                  <a:moveTo>
                    <a:pt x="1" y="4"/>
                  </a:moveTo>
                  <a:cubicBezTo>
                    <a:pt x="2" y="8"/>
                    <a:pt x="3" y="14"/>
                    <a:pt x="2" y="18"/>
                  </a:cubicBezTo>
                  <a:cubicBezTo>
                    <a:pt x="1" y="21"/>
                    <a:pt x="6" y="22"/>
                    <a:pt x="7" y="19"/>
                  </a:cubicBezTo>
                  <a:cubicBezTo>
                    <a:pt x="8" y="14"/>
                    <a:pt x="7" y="8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78" name="Freeform 127"/>
            <p:cNvSpPr/>
            <p:nvPr/>
          </p:nvSpPr>
          <p:spPr bwMode="auto">
            <a:xfrm>
              <a:off x="7331" y="198"/>
              <a:ext cx="92" cy="27"/>
            </a:xfrm>
            <a:custGeom>
              <a:avLst/>
              <a:gdLst>
                <a:gd name="T0" fmla="*/ 3 w 26"/>
                <a:gd name="T1" fmla="*/ 5 h 9"/>
                <a:gd name="T2" fmla="*/ 12 w 26"/>
                <a:gd name="T3" fmla="*/ 5 h 9"/>
                <a:gd name="T4" fmla="*/ 21 w 26"/>
                <a:gd name="T5" fmla="*/ 7 h 9"/>
                <a:gd name="T6" fmla="*/ 25 w 26"/>
                <a:gd name="T7" fmla="*/ 4 h 9"/>
                <a:gd name="T8" fmla="*/ 18 w 26"/>
                <a:gd name="T9" fmla="*/ 1 h 9"/>
                <a:gd name="T10" fmla="*/ 4 w 26"/>
                <a:gd name="T11" fmla="*/ 0 h 9"/>
                <a:gd name="T12" fmla="*/ 3 w 26"/>
                <a:gd name="T13" fmla="*/ 5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9">
                  <a:moveTo>
                    <a:pt x="3" y="5"/>
                  </a:moveTo>
                  <a:cubicBezTo>
                    <a:pt x="6" y="5"/>
                    <a:pt x="9" y="5"/>
                    <a:pt x="12" y="5"/>
                  </a:cubicBezTo>
                  <a:cubicBezTo>
                    <a:pt x="14" y="5"/>
                    <a:pt x="20" y="5"/>
                    <a:pt x="21" y="7"/>
                  </a:cubicBezTo>
                  <a:cubicBezTo>
                    <a:pt x="22" y="9"/>
                    <a:pt x="26" y="7"/>
                    <a:pt x="25" y="4"/>
                  </a:cubicBezTo>
                  <a:cubicBezTo>
                    <a:pt x="23" y="2"/>
                    <a:pt x="20" y="1"/>
                    <a:pt x="18" y="1"/>
                  </a:cubicBezTo>
                  <a:cubicBezTo>
                    <a:pt x="13" y="1"/>
                    <a:pt x="9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79" name="Freeform 128"/>
            <p:cNvSpPr/>
            <p:nvPr/>
          </p:nvSpPr>
          <p:spPr bwMode="auto">
            <a:xfrm>
              <a:off x="7201" y="192"/>
              <a:ext cx="85" cy="24"/>
            </a:xfrm>
            <a:custGeom>
              <a:avLst/>
              <a:gdLst>
                <a:gd name="T0" fmla="*/ 3 w 24"/>
                <a:gd name="T1" fmla="*/ 8 h 8"/>
                <a:gd name="T2" fmla="*/ 21 w 24"/>
                <a:gd name="T3" fmla="*/ 5 h 8"/>
                <a:gd name="T4" fmla="*/ 20 w 24"/>
                <a:gd name="T5" fmla="*/ 1 h 8"/>
                <a:gd name="T6" fmla="*/ 3 w 24"/>
                <a:gd name="T7" fmla="*/ 3 h 8"/>
                <a:gd name="T8" fmla="*/ 3 w 24"/>
                <a:gd name="T9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8">
                  <a:moveTo>
                    <a:pt x="3" y="8"/>
                  </a:moveTo>
                  <a:cubicBezTo>
                    <a:pt x="9" y="8"/>
                    <a:pt x="15" y="8"/>
                    <a:pt x="21" y="5"/>
                  </a:cubicBezTo>
                  <a:cubicBezTo>
                    <a:pt x="24" y="4"/>
                    <a:pt x="23" y="0"/>
                    <a:pt x="20" y="1"/>
                  </a:cubicBezTo>
                  <a:cubicBezTo>
                    <a:pt x="15" y="3"/>
                    <a:pt x="9" y="3"/>
                    <a:pt x="3" y="3"/>
                  </a:cubicBezTo>
                  <a:cubicBezTo>
                    <a:pt x="0" y="3"/>
                    <a:pt x="0" y="8"/>
                    <a:pt x="3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80" name="Freeform 129"/>
            <p:cNvSpPr/>
            <p:nvPr/>
          </p:nvSpPr>
          <p:spPr bwMode="auto">
            <a:xfrm>
              <a:off x="7063" y="204"/>
              <a:ext cx="99" cy="24"/>
            </a:xfrm>
            <a:custGeom>
              <a:avLst/>
              <a:gdLst>
                <a:gd name="T0" fmla="*/ 4 w 28"/>
                <a:gd name="T1" fmla="*/ 7 h 8"/>
                <a:gd name="T2" fmla="*/ 24 w 28"/>
                <a:gd name="T3" fmla="*/ 6 h 8"/>
                <a:gd name="T4" fmla="*/ 26 w 28"/>
                <a:gd name="T5" fmla="*/ 1 h 8"/>
                <a:gd name="T6" fmla="*/ 3 w 28"/>
                <a:gd name="T7" fmla="*/ 2 h 8"/>
                <a:gd name="T8" fmla="*/ 4 w 28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4" y="7"/>
                  </a:moveTo>
                  <a:cubicBezTo>
                    <a:pt x="11" y="4"/>
                    <a:pt x="18" y="5"/>
                    <a:pt x="24" y="6"/>
                  </a:cubicBezTo>
                  <a:cubicBezTo>
                    <a:pt x="27" y="6"/>
                    <a:pt x="28" y="2"/>
                    <a:pt x="26" y="1"/>
                  </a:cubicBezTo>
                  <a:cubicBezTo>
                    <a:pt x="18" y="0"/>
                    <a:pt x="10" y="0"/>
                    <a:pt x="3" y="2"/>
                  </a:cubicBezTo>
                  <a:cubicBezTo>
                    <a:pt x="0" y="3"/>
                    <a:pt x="2" y="8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81" name="Freeform 130"/>
            <p:cNvSpPr/>
            <p:nvPr/>
          </p:nvSpPr>
          <p:spPr bwMode="auto">
            <a:xfrm>
              <a:off x="6947" y="195"/>
              <a:ext cx="81" cy="27"/>
            </a:xfrm>
            <a:custGeom>
              <a:avLst/>
              <a:gdLst>
                <a:gd name="T0" fmla="*/ 3 w 23"/>
                <a:gd name="T1" fmla="*/ 9 h 9"/>
                <a:gd name="T2" fmla="*/ 20 w 23"/>
                <a:gd name="T3" fmla="*/ 5 h 9"/>
                <a:gd name="T4" fmla="*/ 18 w 23"/>
                <a:gd name="T5" fmla="*/ 1 h 9"/>
                <a:gd name="T6" fmla="*/ 3 w 23"/>
                <a:gd name="T7" fmla="*/ 4 h 9"/>
                <a:gd name="T8" fmla="*/ 3 w 23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9">
                  <a:moveTo>
                    <a:pt x="3" y="9"/>
                  </a:moveTo>
                  <a:cubicBezTo>
                    <a:pt x="9" y="9"/>
                    <a:pt x="15" y="8"/>
                    <a:pt x="20" y="5"/>
                  </a:cubicBezTo>
                  <a:cubicBezTo>
                    <a:pt x="23" y="4"/>
                    <a:pt x="20" y="0"/>
                    <a:pt x="18" y="1"/>
                  </a:cubicBezTo>
                  <a:cubicBezTo>
                    <a:pt x="13" y="3"/>
                    <a:pt x="8" y="4"/>
                    <a:pt x="3" y="4"/>
                  </a:cubicBezTo>
                  <a:cubicBezTo>
                    <a:pt x="0" y="4"/>
                    <a:pt x="0" y="9"/>
                    <a:pt x="3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82" name="Freeform 131"/>
            <p:cNvSpPr/>
            <p:nvPr/>
          </p:nvSpPr>
          <p:spPr bwMode="auto">
            <a:xfrm>
              <a:off x="6820" y="195"/>
              <a:ext cx="92" cy="27"/>
            </a:xfrm>
            <a:custGeom>
              <a:avLst/>
              <a:gdLst>
                <a:gd name="T0" fmla="*/ 4 w 26"/>
                <a:gd name="T1" fmla="*/ 7 h 9"/>
                <a:gd name="T2" fmla="*/ 22 w 26"/>
                <a:gd name="T3" fmla="*/ 8 h 9"/>
                <a:gd name="T4" fmla="*/ 23 w 26"/>
                <a:gd name="T5" fmla="*/ 3 h 9"/>
                <a:gd name="T6" fmla="*/ 3 w 26"/>
                <a:gd name="T7" fmla="*/ 2 h 9"/>
                <a:gd name="T8" fmla="*/ 4 w 26"/>
                <a:gd name="T9" fmla="*/ 7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9">
                  <a:moveTo>
                    <a:pt x="4" y="7"/>
                  </a:moveTo>
                  <a:cubicBezTo>
                    <a:pt x="10" y="4"/>
                    <a:pt x="16" y="6"/>
                    <a:pt x="22" y="8"/>
                  </a:cubicBezTo>
                  <a:cubicBezTo>
                    <a:pt x="24" y="9"/>
                    <a:pt x="26" y="4"/>
                    <a:pt x="23" y="3"/>
                  </a:cubicBezTo>
                  <a:cubicBezTo>
                    <a:pt x="16" y="1"/>
                    <a:pt x="9" y="0"/>
                    <a:pt x="3" y="2"/>
                  </a:cubicBezTo>
                  <a:cubicBezTo>
                    <a:pt x="0" y="3"/>
                    <a:pt x="1" y="8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83" name="Freeform 132"/>
            <p:cNvSpPr/>
            <p:nvPr/>
          </p:nvSpPr>
          <p:spPr bwMode="auto">
            <a:xfrm>
              <a:off x="6690" y="192"/>
              <a:ext cx="95" cy="27"/>
            </a:xfrm>
            <a:custGeom>
              <a:avLst/>
              <a:gdLst>
                <a:gd name="T0" fmla="*/ 3 w 27"/>
                <a:gd name="T1" fmla="*/ 7 h 9"/>
                <a:gd name="T2" fmla="*/ 25 w 27"/>
                <a:gd name="T3" fmla="*/ 5 h 9"/>
                <a:gd name="T4" fmla="*/ 22 w 27"/>
                <a:gd name="T5" fmla="*/ 1 h 9"/>
                <a:gd name="T6" fmla="*/ 4 w 27"/>
                <a:gd name="T7" fmla="*/ 2 h 9"/>
                <a:gd name="T8" fmla="*/ 3 w 27"/>
                <a:gd name="T9" fmla="*/ 7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9">
                  <a:moveTo>
                    <a:pt x="3" y="7"/>
                  </a:moveTo>
                  <a:cubicBezTo>
                    <a:pt x="10" y="8"/>
                    <a:pt x="18" y="9"/>
                    <a:pt x="25" y="5"/>
                  </a:cubicBezTo>
                  <a:cubicBezTo>
                    <a:pt x="27" y="4"/>
                    <a:pt x="25" y="0"/>
                    <a:pt x="22" y="1"/>
                  </a:cubicBezTo>
                  <a:cubicBezTo>
                    <a:pt x="17" y="4"/>
                    <a:pt x="10" y="3"/>
                    <a:pt x="4" y="2"/>
                  </a:cubicBezTo>
                  <a:cubicBezTo>
                    <a:pt x="1" y="2"/>
                    <a:pt x="0" y="6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84" name="Freeform 133"/>
            <p:cNvSpPr/>
            <p:nvPr/>
          </p:nvSpPr>
          <p:spPr bwMode="auto">
            <a:xfrm>
              <a:off x="6555" y="195"/>
              <a:ext cx="92" cy="30"/>
            </a:xfrm>
            <a:custGeom>
              <a:avLst/>
              <a:gdLst>
                <a:gd name="T0" fmla="*/ 5 w 26"/>
                <a:gd name="T1" fmla="*/ 8 h 10"/>
                <a:gd name="T2" fmla="*/ 22 w 26"/>
                <a:gd name="T3" fmla="*/ 8 h 10"/>
                <a:gd name="T4" fmla="*/ 23 w 26"/>
                <a:gd name="T5" fmla="*/ 3 h 10"/>
                <a:gd name="T6" fmla="*/ 2 w 26"/>
                <a:gd name="T7" fmla="*/ 5 h 10"/>
                <a:gd name="T8" fmla="*/ 5 w 26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0">
                  <a:moveTo>
                    <a:pt x="5" y="8"/>
                  </a:moveTo>
                  <a:cubicBezTo>
                    <a:pt x="9" y="4"/>
                    <a:pt x="17" y="7"/>
                    <a:pt x="22" y="8"/>
                  </a:cubicBezTo>
                  <a:cubicBezTo>
                    <a:pt x="25" y="8"/>
                    <a:pt x="26" y="4"/>
                    <a:pt x="23" y="3"/>
                  </a:cubicBezTo>
                  <a:cubicBezTo>
                    <a:pt x="16" y="2"/>
                    <a:pt x="8" y="0"/>
                    <a:pt x="2" y="5"/>
                  </a:cubicBezTo>
                  <a:cubicBezTo>
                    <a:pt x="0" y="7"/>
                    <a:pt x="3" y="10"/>
                    <a:pt x="5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85" name="Freeform 134"/>
            <p:cNvSpPr/>
            <p:nvPr/>
          </p:nvSpPr>
          <p:spPr bwMode="auto">
            <a:xfrm>
              <a:off x="6446" y="207"/>
              <a:ext cx="81" cy="21"/>
            </a:xfrm>
            <a:custGeom>
              <a:avLst/>
              <a:gdLst>
                <a:gd name="T0" fmla="*/ 3 w 23"/>
                <a:gd name="T1" fmla="*/ 7 h 7"/>
                <a:gd name="T2" fmla="*/ 20 w 23"/>
                <a:gd name="T3" fmla="*/ 5 h 7"/>
                <a:gd name="T4" fmla="*/ 19 w 23"/>
                <a:gd name="T5" fmla="*/ 0 h 7"/>
                <a:gd name="T6" fmla="*/ 3 w 23"/>
                <a:gd name="T7" fmla="*/ 2 h 7"/>
                <a:gd name="T8" fmla="*/ 3 w 23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7">
                  <a:moveTo>
                    <a:pt x="3" y="7"/>
                  </a:moveTo>
                  <a:cubicBezTo>
                    <a:pt x="9" y="7"/>
                    <a:pt x="15" y="6"/>
                    <a:pt x="20" y="5"/>
                  </a:cubicBezTo>
                  <a:cubicBezTo>
                    <a:pt x="23" y="4"/>
                    <a:pt x="22" y="0"/>
                    <a:pt x="19" y="0"/>
                  </a:cubicBezTo>
                  <a:cubicBezTo>
                    <a:pt x="14" y="1"/>
                    <a:pt x="8" y="2"/>
                    <a:pt x="3" y="2"/>
                  </a:cubicBezTo>
                  <a:cubicBezTo>
                    <a:pt x="0" y="2"/>
                    <a:pt x="0" y="7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86" name="Freeform 135"/>
            <p:cNvSpPr/>
            <p:nvPr/>
          </p:nvSpPr>
          <p:spPr bwMode="auto">
            <a:xfrm>
              <a:off x="6309" y="207"/>
              <a:ext cx="98" cy="18"/>
            </a:xfrm>
            <a:custGeom>
              <a:avLst/>
              <a:gdLst>
                <a:gd name="T0" fmla="*/ 4 w 28"/>
                <a:gd name="T1" fmla="*/ 6 h 6"/>
                <a:gd name="T2" fmla="*/ 25 w 28"/>
                <a:gd name="T3" fmla="*/ 5 h 6"/>
                <a:gd name="T4" fmla="*/ 25 w 28"/>
                <a:gd name="T5" fmla="*/ 0 h 6"/>
                <a:gd name="T6" fmla="*/ 3 w 28"/>
                <a:gd name="T7" fmla="*/ 1 h 6"/>
                <a:gd name="T8" fmla="*/ 4 w 2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4" y="6"/>
                  </a:moveTo>
                  <a:cubicBezTo>
                    <a:pt x="11" y="5"/>
                    <a:pt x="18" y="5"/>
                    <a:pt x="25" y="5"/>
                  </a:cubicBezTo>
                  <a:cubicBezTo>
                    <a:pt x="28" y="5"/>
                    <a:pt x="28" y="0"/>
                    <a:pt x="25" y="0"/>
                  </a:cubicBezTo>
                  <a:cubicBezTo>
                    <a:pt x="18" y="0"/>
                    <a:pt x="10" y="0"/>
                    <a:pt x="3" y="1"/>
                  </a:cubicBezTo>
                  <a:cubicBezTo>
                    <a:pt x="0" y="2"/>
                    <a:pt x="2" y="6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87" name="Freeform 136"/>
            <p:cNvSpPr/>
            <p:nvPr/>
          </p:nvSpPr>
          <p:spPr bwMode="auto">
            <a:xfrm>
              <a:off x="6167" y="204"/>
              <a:ext cx="96" cy="18"/>
            </a:xfrm>
            <a:custGeom>
              <a:avLst/>
              <a:gdLst>
                <a:gd name="T0" fmla="*/ 3 w 27"/>
                <a:gd name="T1" fmla="*/ 6 h 6"/>
                <a:gd name="T2" fmla="*/ 24 w 27"/>
                <a:gd name="T3" fmla="*/ 5 h 6"/>
                <a:gd name="T4" fmla="*/ 24 w 27"/>
                <a:gd name="T5" fmla="*/ 0 h 6"/>
                <a:gd name="T6" fmla="*/ 3 w 27"/>
                <a:gd name="T7" fmla="*/ 1 h 6"/>
                <a:gd name="T8" fmla="*/ 3 w 2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3" y="6"/>
                  </a:moveTo>
                  <a:cubicBezTo>
                    <a:pt x="10" y="6"/>
                    <a:pt x="17" y="6"/>
                    <a:pt x="24" y="5"/>
                  </a:cubicBezTo>
                  <a:cubicBezTo>
                    <a:pt x="27" y="4"/>
                    <a:pt x="27" y="0"/>
                    <a:pt x="24" y="0"/>
                  </a:cubicBezTo>
                  <a:cubicBezTo>
                    <a:pt x="17" y="1"/>
                    <a:pt x="10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88" name="Freeform 137"/>
            <p:cNvSpPr/>
            <p:nvPr/>
          </p:nvSpPr>
          <p:spPr bwMode="auto">
            <a:xfrm>
              <a:off x="6040" y="207"/>
              <a:ext cx="89" cy="18"/>
            </a:xfrm>
            <a:custGeom>
              <a:avLst/>
              <a:gdLst>
                <a:gd name="T0" fmla="*/ 3 w 25"/>
                <a:gd name="T1" fmla="*/ 6 h 6"/>
                <a:gd name="T2" fmla="*/ 22 w 25"/>
                <a:gd name="T3" fmla="*/ 5 h 6"/>
                <a:gd name="T4" fmla="*/ 21 w 25"/>
                <a:gd name="T5" fmla="*/ 0 h 6"/>
                <a:gd name="T6" fmla="*/ 3 w 25"/>
                <a:gd name="T7" fmla="*/ 1 h 6"/>
                <a:gd name="T8" fmla="*/ 3 w 25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3" y="6"/>
                  </a:moveTo>
                  <a:cubicBezTo>
                    <a:pt x="9" y="6"/>
                    <a:pt x="16" y="6"/>
                    <a:pt x="22" y="5"/>
                  </a:cubicBezTo>
                  <a:cubicBezTo>
                    <a:pt x="25" y="4"/>
                    <a:pt x="24" y="0"/>
                    <a:pt x="21" y="0"/>
                  </a:cubicBezTo>
                  <a:cubicBezTo>
                    <a:pt x="15" y="1"/>
                    <a:pt x="9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89" name="Freeform 138"/>
            <p:cNvSpPr/>
            <p:nvPr/>
          </p:nvSpPr>
          <p:spPr bwMode="auto">
            <a:xfrm>
              <a:off x="5910" y="201"/>
              <a:ext cx="92" cy="21"/>
            </a:xfrm>
            <a:custGeom>
              <a:avLst/>
              <a:gdLst>
                <a:gd name="T0" fmla="*/ 3 w 26"/>
                <a:gd name="T1" fmla="*/ 7 h 7"/>
                <a:gd name="T2" fmla="*/ 24 w 26"/>
                <a:gd name="T3" fmla="*/ 5 h 7"/>
                <a:gd name="T4" fmla="*/ 22 w 26"/>
                <a:gd name="T5" fmla="*/ 0 h 7"/>
                <a:gd name="T6" fmla="*/ 3 w 26"/>
                <a:gd name="T7" fmla="*/ 2 h 7"/>
                <a:gd name="T8" fmla="*/ 3 w 26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">
                  <a:moveTo>
                    <a:pt x="3" y="7"/>
                  </a:moveTo>
                  <a:cubicBezTo>
                    <a:pt x="10" y="7"/>
                    <a:pt x="17" y="6"/>
                    <a:pt x="24" y="5"/>
                  </a:cubicBezTo>
                  <a:cubicBezTo>
                    <a:pt x="26" y="4"/>
                    <a:pt x="25" y="0"/>
                    <a:pt x="22" y="0"/>
                  </a:cubicBezTo>
                  <a:cubicBezTo>
                    <a:pt x="16" y="1"/>
                    <a:pt x="9" y="2"/>
                    <a:pt x="3" y="2"/>
                  </a:cubicBezTo>
                  <a:cubicBezTo>
                    <a:pt x="0" y="2"/>
                    <a:pt x="0" y="7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90" name="Freeform 139"/>
            <p:cNvSpPr/>
            <p:nvPr/>
          </p:nvSpPr>
          <p:spPr bwMode="auto">
            <a:xfrm>
              <a:off x="5755" y="204"/>
              <a:ext cx="99" cy="21"/>
            </a:xfrm>
            <a:custGeom>
              <a:avLst/>
              <a:gdLst>
                <a:gd name="T0" fmla="*/ 3 w 28"/>
                <a:gd name="T1" fmla="*/ 6 h 7"/>
                <a:gd name="T2" fmla="*/ 25 w 28"/>
                <a:gd name="T3" fmla="*/ 5 h 7"/>
                <a:gd name="T4" fmla="*/ 25 w 28"/>
                <a:gd name="T5" fmla="*/ 0 h 7"/>
                <a:gd name="T6" fmla="*/ 3 w 28"/>
                <a:gd name="T7" fmla="*/ 1 h 7"/>
                <a:gd name="T8" fmla="*/ 3 w 28"/>
                <a:gd name="T9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7">
                  <a:moveTo>
                    <a:pt x="3" y="6"/>
                  </a:moveTo>
                  <a:cubicBezTo>
                    <a:pt x="10" y="7"/>
                    <a:pt x="17" y="5"/>
                    <a:pt x="25" y="5"/>
                  </a:cubicBezTo>
                  <a:cubicBezTo>
                    <a:pt x="28" y="5"/>
                    <a:pt x="28" y="0"/>
                    <a:pt x="25" y="0"/>
                  </a:cubicBezTo>
                  <a:cubicBezTo>
                    <a:pt x="17" y="0"/>
                    <a:pt x="10" y="2"/>
                    <a:pt x="3" y="1"/>
                  </a:cubicBezTo>
                  <a:cubicBezTo>
                    <a:pt x="0" y="1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91" name="Freeform 140"/>
            <p:cNvSpPr/>
            <p:nvPr/>
          </p:nvSpPr>
          <p:spPr bwMode="auto">
            <a:xfrm>
              <a:off x="5624" y="210"/>
              <a:ext cx="106" cy="24"/>
            </a:xfrm>
            <a:custGeom>
              <a:avLst/>
              <a:gdLst>
                <a:gd name="T0" fmla="*/ 4 w 30"/>
                <a:gd name="T1" fmla="*/ 6 h 8"/>
                <a:gd name="T2" fmla="*/ 15 w 30"/>
                <a:gd name="T3" fmla="*/ 5 h 8"/>
                <a:gd name="T4" fmla="*/ 25 w 30"/>
                <a:gd name="T5" fmla="*/ 7 h 8"/>
                <a:gd name="T6" fmla="*/ 27 w 30"/>
                <a:gd name="T7" fmla="*/ 3 h 8"/>
                <a:gd name="T8" fmla="*/ 17 w 30"/>
                <a:gd name="T9" fmla="*/ 1 h 8"/>
                <a:gd name="T10" fmla="*/ 3 w 30"/>
                <a:gd name="T11" fmla="*/ 1 h 8"/>
                <a:gd name="T12" fmla="*/ 4 w 30"/>
                <a:gd name="T13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8">
                  <a:moveTo>
                    <a:pt x="4" y="6"/>
                  </a:moveTo>
                  <a:cubicBezTo>
                    <a:pt x="8" y="5"/>
                    <a:pt x="12" y="5"/>
                    <a:pt x="15" y="5"/>
                  </a:cubicBezTo>
                  <a:cubicBezTo>
                    <a:pt x="18" y="5"/>
                    <a:pt x="22" y="5"/>
                    <a:pt x="25" y="7"/>
                  </a:cubicBezTo>
                  <a:cubicBezTo>
                    <a:pt x="27" y="8"/>
                    <a:pt x="30" y="4"/>
                    <a:pt x="27" y="3"/>
                  </a:cubicBezTo>
                  <a:cubicBezTo>
                    <a:pt x="24" y="1"/>
                    <a:pt x="20" y="1"/>
                    <a:pt x="17" y="1"/>
                  </a:cubicBezTo>
                  <a:cubicBezTo>
                    <a:pt x="13" y="0"/>
                    <a:pt x="8" y="0"/>
                    <a:pt x="3" y="1"/>
                  </a:cubicBezTo>
                  <a:cubicBezTo>
                    <a:pt x="0" y="2"/>
                    <a:pt x="2" y="7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92" name="Freeform 141"/>
            <p:cNvSpPr/>
            <p:nvPr/>
          </p:nvSpPr>
          <p:spPr bwMode="auto">
            <a:xfrm>
              <a:off x="5451" y="201"/>
              <a:ext cx="127" cy="27"/>
            </a:xfrm>
            <a:custGeom>
              <a:avLst/>
              <a:gdLst>
                <a:gd name="T0" fmla="*/ 3 w 36"/>
                <a:gd name="T1" fmla="*/ 6 h 9"/>
                <a:gd name="T2" fmla="*/ 33 w 36"/>
                <a:gd name="T3" fmla="*/ 7 h 9"/>
                <a:gd name="T4" fmla="*/ 33 w 36"/>
                <a:gd name="T5" fmla="*/ 2 h 9"/>
                <a:gd name="T6" fmla="*/ 4 w 36"/>
                <a:gd name="T7" fmla="*/ 1 h 9"/>
                <a:gd name="T8" fmla="*/ 3 w 36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9">
                  <a:moveTo>
                    <a:pt x="3" y="6"/>
                  </a:moveTo>
                  <a:cubicBezTo>
                    <a:pt x="13" y="9"/>
                    <a:pt x="23" y="8"/>
                    <a:pt x="33" y="7"/>
                  </a:cubicBezTo>
                  <a:cubicBezTo>
                    <a:pt x="36" y="6"/>
                    <a:pt x="36" y="2"/>
                    <a:pt x="33" y="2"/>
                  </a:cubicBezTo>
                  <a:cubicBezTo>
                    <a:pt x="23" y="3"/>
                    <a:pt x="13" y="4"/>
                    <a:pt x="4" y="1"/>
                  </a:cubicBezTo>
                  <a:cubicBezTo>
                    <a:pt x="1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93" name="Freeform 142"/>
            <p:cNvSpPr/>
            <p:nvPr/>
          </p:nvSpPr>
          <p:spPr bwMode="auto">
            <a:xfrm>
              <a:off x="5296" y="210"/>
              <a:ext cx="106" cy="18"/>
            </a:xfrm>
            <a:custGeom>
              <a:avLst/>
              <a:gdLst>
                <a:gd name="T0" fmla="*/ 3 w 30"/>
                <a:gd name="T1" fmla="*/ 5 h 6"/>
                <a:gd name="T2" fmla="*/ 27 w 30"/>
                <a:gd name="T3" fmla="*/ 6 h 6"/>
                <a:gd name="T4" fmla="*/ 27 w 30"/>
                <a:gd name="T5" fmla="*/ 1 h 6"/>
                <a:gd name="T6" fmla="*/ 3 w 30"/>
                <a:gd name="T7" fmla="*/ 0 h 6"/>
                <a:gd name="T8" fmla="*/ 3 w 30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5"/>
                  </a:moveTo>
                  <a:cubicBezTo>
                    <a:pt x="11" y="5"/>
                    <a:pt x="19" y="6"/>
                    <a:pt x="27" y="6"/>
                  </a:cubicBezTo>
                  <a:cubicBezTo>
                    <a:pt x="30" y="6"/>
                    <a:pt x="30" y="1"/>
                    <a:pt x="27" y="1"/>
                  </a:cubicBezTo>
                  <a:cubicBezTo>
                    <a:pt x="19" y="1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94" name="Freeform 143"/>
            <p:cNvSpPr/>
            <p:nvPr/>
          </p:nvSpPr>
          <p:spPr bwMode="auto">
            <a:xfrm>
              <a:off x="5169" y="201"/>
              <a:ext cx="103" cy="27"/>
            </a:xfrm>
            <a:custGeom>
              <a:avLst/>
              <a:gdLst>
                <a:gd name="T0" fmla="*/ 4 w 29"/>
                <a:gd name="T1" fmla="*/ 9 h 9"/>
                <a:gd name="T2" fmla="*/ 25 w 29"/>
                <a:gd name="T3" fmla="*/ 7 h 9"/>
                <a:gd name="T4" fmla="*/ 26 w 29"/>
                <a:gd name="T5" fmla="*/ 2 h 9"/>
                <a:gd name="T6" fmla="*/ 3 w 29"/>
                <a:gd name="T7" fmla="*/ 4 h 9"/>
                <a:gd name="T8" fmla="*/ 4 w 29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9">
                  <a:moveTo>
                    <a:pt x="4" y="9"/>
                  </a:moveTo>
                  <a:cubicBezTo>
                    <a:pt x="10" y="8"/>
                    <a:pt x="18" y="5"/>
                    <a:pt x="25" y="7"/>
                  </a:cubicBezTo>
                  <a:cubicBezTo>
                    <a:pt x="27" y="8"/>
                    <a:pt x="29" y="3"/>
                    <a:pt x="26" y="2"/>
                  </a:cubicBezTo>
                  <a:cubicBezTo>
                    <a:pt x="18" y="0"/>
                    <a:pt x="10" y="3"/>
                    <a:pt x="3" y="4"/>
                  </a:cubicBezTo>
                  <a:cubicBezTo>
                    <a:pt x="0" y="5"/>
                    <a:pt x="1" y="9"/>
                    <a:pt x="4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95" name="Freeform 144"/>
            <p:cNvSpPr/>
            <p:nvPr/>
          </p:nvSpPr>
          <p:spPr bwMode="auto">
            <a:xfrm>
              <a:off x="5032" y="210"/>
              <a:ext cx="116" cy="21"/>
            </a:xfrm>
            <a:custGeom>
              <a:avLst/>
              <a:gdLst>
                <a:gd name="T0" fmla="*/ 3 w 33"/>
                <a:gd name="T1" fmla="*/ 5 h 7"/>
                <a:gd name="T2" fmla="*/ 31 w 33"/>
                <a:gd name="T3" fmla="*/ 5 h 7"/>
                <a:gd name="T4" fmla="*/ 31 w 33"/>
                <a:gd name="T5" fmla="*/ 0 h 7"/>
                <a:gd name="T6" fmla="*/ 4 w 33"/>
                <a:gd name="T7" fmla="*/ 0 h 7"/>
                <a:gd name="T8" fmla="*/ 3 w 33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7">
                  <a:moveTo>
                    <a:pt x="3" y="5"/>
                  </a:moveTo>
                  <a:cubicBezTo>
                    <a:pt x="12" y="7"/>
                    <a:pt x="21" y="6"/>
                    <a:pt x="31" y="5"/>
                  </a:cubicBezTo>
                  <a:cubicBezTo>
                    <a:pt x="33" y="4"/>
                    <a:pt x="33" y="0"/>
                    <a:pt x="31" y="0"/>
                  </a:cubicBezTo>
                  <a:cubicBezTo>
                    <a:pt x="22" y="1"/>
                    <a:pt x="13" y="2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96" name="Freeform 145"/>
            <p:cNvSpPr/>
            <p:nvPr/>
          </p:nvSpPr>
          <p:spPr bwMode="auto">
            <a:xfrm>
              <a:off x="4894" y="201"/>
              <a:ext cx="106" cy="21"/>
            </a:xfrm>
            <a:custGeom>
              <a:avLst/>
              <a:gdLst>
                <a:gd name="T0" fmla="*/ 4 w 30"/>
                <a:gd name="T1" fmla="*/ 7 h 7"/>
                <a:gd name="T2" fmla="*/ 26 w 30"/>
                <a:gd name="T3" fmla="*/ 7 h 7"/>
                <a:gd name="T4" fmla="*/ 27 w 30"/>
                <a:gd name="T5" fmla="*/ 2 h 7"/>
                <a:gd name="T6" fmla="*/ 2 w 30"/>
                <a:gd name="T7" fmla="*/ 2 h 7"/>
                <a:gd name="T8" fmla="*/ 4 w 30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7">
                  <a:moveTo>
                    <a:pt x="4" y="7"/>
                  </a:moveTo>
                  <a:cubicBezTo>
                    <a:pt x="11" y="6"/>
                    <a:pt x="18" y="5"/>
                    <a:pt x="26" y="7"/>
                  </a:cubicBezTo>
                  <a:cubicBezTo>
                    <a:pt x="29" y="7"/>
                    <a:pt x="30" y="3"/>
                    <a:pt x="27" y="2"/>
                  </a:cubicBezTo>
                  <a:cubicBezTo>
                    <a:pt x="19" y="0"/>
                    <a:pt x="11" y="1"/>
                    <a:pt x="2" y="2"/>
                  </a:cubicBezTo>
                  <a:cubicBezTo>
                    <a:pt x="0" y="3"/>
                    <a:pt x="1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97" name="Freeform 146"/>
            <p:cNvSpPr/>
            <p:nvPr/>
          </p:nvSpPr>
          <p:spPr bwMode="auto">
            <a:xfrm>
              <a:off x="4732" y="207"/>
              <a:ext cx="102" cy="27"/>
            </a:xfrm>
            <a:custGeom>
              <a:avLst/>
              <a:gdLst>
                <a:gd name="T0" fmla="*/ 3 w 29"/>
                <a:gd name="T1" fmla="*/ 6 h 9"/>
                <a:gd name="T2" fmla="*/ 26 w 29"/>
                <a:gd name="T3" fmla="*/ 6 h 9"/>
                <a:gd name="T4" fmla="*/ 26 w 29"/>
                <a:gd name="T5" fmla="*/ 1 h 9"/>
                <a:gd name="T6" fmla="*/ 4 w 29"/>
                <a:gd name="T7" fmla="*/ 1 h 9"/>
                <a:gd name="T8" fmla="*/ 3 w 29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9">
                  <a:moveTo>
                    <a:pt x="3" y="6"/>
                  </a:moveTo>
                  <a:cubicBezTo>
                    <a:pt x="11" y="9"/>
                    <a:pt x="18" y="6"/>
                    <a:pt x="26" y="6"/>
                  </a:cubicBezTo>
                  <a:cubicBezTo>
                    <a:pt x="29" y="6"/>
                    <a:pt x="29" y="1"/>
                    <a:pt x="26" y="1"/>
                  </a:cubicBezTo>
                  <a:cubicBezTo>
                    <a:pt x="19" y="1"/>
                    <a:pt x="11" y="4"/>
                    <a:pt x="4" y="1"/>
                  </a:cubicBezTo>
                  <a:cubicBezTo>
                    <a:pt x="2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98" name="Freeform 147"/>
            <p:cNvSpPr/>
            <p:nvPr/>
          </p:nvSpPr>
          <p:spPr bwMode="auto">
            <a:xfrm>
              <a:off x="4608" y="210"/>
              <a:ext cx="81" cy="15"/>
            </a:xfrm>
            <a:custGeom>
              <a:avLst/>
              <a:gdLst>
                <a:gd name="T0" fmla="*/ 3 w 23"/>
                <a:gd name="T1" fmla="*/ 5 h 5"/>
                <a:gd name="T2" fmla="*/ 20 w 23"/>
                <a:gd name="T3" fmla="*/ 5 h 5"/>
                <a:gd name="T4" fmla="*/ 20 w 23"/>
                <a:gd name="T5" fmla="*/ 0 h 5"/>
                <a:gd name="T6" fmla="*/ 3 w 23"/>
                <a:gd name="T7" fmla="*/ 0 h 5"/>
                <a:gd name="T8" fmla="*/ 3 w 23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5">
                  <a:moveTo>
                    <a:pt x="3" y="5"/>
                  </a:moveTo>
                  <a:cubicBezTo>
                    <a:pt x="20" y="5"/>
                    <a:pt x="20" y="5"/>
                    <a:pt x="20" y="5"/>
                  </a:cubicBezTo>
                  <a:cubicBezTo>
                    <a:pt x="23" y="5"/>
                    <a:pt x="23" y="0"/>
                    <a:pt x="2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099" name="Freeform 148"/>
            <p:cNvSpPr/>
            <p:nvPr/>
          </p:nvSpPr>
          <p:spPr bwMode="auto">
            <a:xfrm>
              <a:off x="4439" y="201"/>
              <a:ext cx="88" cy="24"/>
            </a:xfrm>
            <a:custGeom>
              <a:avLst/>
              <a:gdLst>
                <a:gd name="T0" fmla="*/ 3 w 25"/>
                <a:gd name="T1" fmla="*/ 6 h 8"/>
                <a:gd name="T2" fmla="*/ 23 w 25"/>
                <a:gd name="T3" fmla="*/ 5 h 8"/>
                <a:gd name="T4" fmla="*/ 20 w 25"/>
                <a:gd name="T5" fmla="*/ 1 h 8"/>
                <a:gd name="T6" fmla="*/ 4 w 25"/>
                <a:gd name="T7" fmla="*/ 1 h 8"/>
                <a:gd name="T8" fmla="*/ 3 w 25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8">
                  <a:moveTo>
                    <a:pt x="3" y="6"/>
                  </a:moveTo>
                  <a:cubicBezTo>
                    <a:pt x="9" y="7"/>
                    <a:pt x="16" y="8"/>
                    <a:pt x="23" y="5"/>
                  </a:cubicBezTo>
                  <a:cubicBezTo>
                    <a:pt x="25" y="4"/>
                    <a:pt x="23" y="0"/>
                    <a:pt x="20" y="1"/>
                  </a:cubicBezTo>
                  <a:cubicBezTo>
                    <a:pt x="15" y="4"/>
                    <a:pt x="9" y="2"/>
                    <a:pt x="4" y="1"/>
                  </a:cubicBezTo>
                  <a:cubicBezTo>
                    <a:pt x="1" y="1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00" name="Freeform 149"/>
            <p:cNvSpPr/>
            <p:nvPr/>
          </p:nvSpPr>
          <p:spPr bwMode="auto">
            <a:xfrm>
              <a:off x="4273" y="204"/>
              <a:ext cx="110" cy="18"/>
            </a:xfrm>
            <a:custGeom>
              <a:avLst/>
              <a:gdLst>
                <a:gd name="T0" fmla="*/ 3 w 31"/>
                <a:gd name="T1" fmla="*/ 6 h 6"/>
                <a:gd name="T2" fmla="*/ 28 w 31"/>
                <a:gd name="T3" fmla="*/ 5 h 6"/>
                <a:gd name="T4" fmla="*/ 28 w 31"/>
                <a:gd name="T5" fmla="*/ 0 h 6"/>
                <a:gd name="T6" fmla="*/ 3 w 31"/>
                <a:gd name="T7" fmla="*/ 1 h 6"/>
                <a:gd name="T8" fmla="*/ 3 w 31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">
                  <a:moveTo>
                    <a:pt x="3" y="6"/>
                  </a:moveTo>
                  <a:cubicBezTo>
                    <a:pt x="11" y="6"/>
                    <a:pt x="20" y="6"/>
                    <a:pt x="28" y="5"/>
                  </a:cubicBezTo>
                  <a:cubicBezTo>
                    <a:pt x="31" y="4"/>
                    <a:pt x="31" y="0"/>
                    <a:pt x="28" y="0"/>
                  </a:cubicBezTo>
                  <a:cubicBezTo>
                    <a:pt x="20" y="1"/>
                    <a:pt x="11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01" name="Freeform 150"/>
            <p:cNvSpPr/>
            <p:nvPr/>
          </p:nvSpPr>
          <p:spPr bwMode="auto">
            <a:xfrm>
              <a:off x="4150" y="201"/>
              <a:ext cx="99" cy="24"/>
            </a:xfrm>
            <a:custGeom>
              <a:avLst/>
              <a:gdLst>
                <a:gd name="T0" fmla="*/ 4 w 28"/>
                <a:gd name="T1" fmla="*/ 8 h 8"/>
                <a:gd name="T2" fmla="*/ 24 w 28"/>
                <a:gd name="T3" fmla="*/ 7 h 8"/>
                <a:gd name="T4" fmla="*/ 25 w 28"/>
                <a:gd name="T5" fmla="*/ 2 h 8"/>
                <a:gd name="T6" fmla="*/ 3 w 28"/>
                <a:gd name="T7" fmla="*/ 3 h 8"/>
                <a:gd name="T8" fmla="*/ 4 w 28"/>
                <a:gd name="T9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4" y="8"/>
                  </a:moveTo>
                  <a:cubicBezTo>
                    <a:pt x="10" y="7"/>
                    <a:pt x="17" y="5"/>
                    <a:pt x="24" y="7"/>
                  </a:cubicBezTo>
                  <a:cubicBezTo>
                    <a:pt x="27" y="7"/>
                    <a:pt x="28" y="3"/>
                    <a:pt x="25" y="2"/>
                  </a:cubicBezTo>
                  <a:cubicBezTo>
                    <a:pt x="18" y="0"/>
                    <a:pt x="10" y="2"/>
                    <a:pt x="3" y="3"/>
                  </a:cubicBezTo>
                  <a:cubicBezTo>
                    <a:pt x="0" y="4"/>
                    <a:pt x="1" y="8"/>
                    <a:pt x="4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02" name="Freeform 151"/>
            <p:cNvSpPr/>
            <p:nvPr/>
          </p:nvSpPr>
          <p:spPr bwMode="auto">
            <a:xfrm>
              <a:off x="4016" y="207"/>
              <a:ext cx="102" cy="24"/>
            </a:xfrm>
            <a:custGeom>
              <a:avLst/>
              <a:gdLst>
                <a:gd name="T0" fmla="*/ 3 w 29"/>
                <a:gd name="T1" fmla="*/ 5 h 8"/>
                <a:gd name="T2" fmla="*/ 25 w 29"/>
                <a:gd name="T3" fmla="*/ 7 h 8"/>
                <a:gd name="T4" fmla="*/ 26 w 29"/>
                <a:gd name="T5" fmla="*/ 2 h 8"/>
                <a:gd name="T6" fmla="*/ 3 w 29"/>
                <a:gd name="T7" fmla="*/ 0 h 8"/>
                <a:gd name="T8" fmla="*/ 3 w 29"/>
                <a:gd name="T9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8">
                  <a:moveTo>
                    <a:pt x="3" y="5"/>
                  </a:moveTo>
                  <a:cubicBezTo>
                    <a:pt x="10" y="5"/>
                    <a:pt x="18" y="5"/>
                    <a:pt x="25" y="7"/>
                  </a:cubicBezTo>
                  <a:cubicBezTo>
                    <a:pt x="28" y="8"/>
                    <a:pt x="29" y="3"/>
                    <a:pt x="26" y="2"/>
                  </a:cubicBezTo>
                  <a:cubicBezTo>
                    <a:pt x="19" y="0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03" name="Freeform 152"/>
            <p:cNvSpPr/>
            <p:nvPr/>
          </p:nvSpPr>
          <p:spPr bwMode="auto">
            <a:xfrm>
              <a:off x="3878" y="213"/>
              <a:ext cx="106" cy="18"/>
            </a:xfrm>
            <a:custGeom>
              <a:avLst/>
              <a:gdLst>
                <a:gd name="T0" fmla="*/ 3 w 30"/>
                <a:gd name="T1" fmla="*/ 6 h 6"/>
                <a:gd name="T2" fmla="*/ 28 w 30"/>
                <a:gd name="T3" fmla="*/ 5 h 6"/>
                <a:gd name="T4" fmla="*/ 28 w 30"/>
                <a:gd name="T5" fmla="*/ 0 h 6"/>
                <a:gd name="T6" fmla="*/ 3 w 30"/>
                <a:gd name="T7" fmla="*/ 1 h 6"/>
                <a:gd name="T8" fmla="*/ 3 w 30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6"/>
                  </a:moveTo>
                  <a:cubicBezTo>
                    <a:pt x="11" y="6"/>
                    <a:pt x="19" y="5"/>
                    <a:pt x="28" y="5"/>
                  </a:cubicBezTo>
                  <a:cubicBezTo>
                    <a:pt x="30" y="5"/>
                    <a:pt x="30" y="0"/>
                    <a:pt x="28" y="0"/>
                  </a:cubicBez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04" name="Freeform 153"/>
            <p:cNvSpPr/>
            <p:nvPr/>
          </p:nvSpPr>
          <p:spPr bwMode="auto">
            <a:xfrm>
              <a:off x="3751" y="207"/>
              <a:ext cx="85" cy="18"/>
            </a:xfrm>
            <a:custGeom>
              <a:avLst/>
              <a:gdLst>
                <a:gd name="T0" fmla="*/ 3 w 24"/>
                <a:gd name="T1" fmla="*/ 5 h 6"/>
                <a:gd name="T2" fmla="*/ 21 w 24"/>
                <a:gd name="T3" fmla="*/ 6 h 6"/>
                <a:gd name="T4" fmla="*/ 21 w 24"/>
                <a:gd name="T5" fmla="*/ 1 h 6"/>
                <a:gd name="T6" fmla="*/ 4 w 24"/>
                <a:gd name="T7" fmla="*/ 0 h 6"/>
                <a:gd name="T8" fmla="*/ 3 w 24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3" y="5"/>
                  </a:moveTo>
                  <a:cubicBezTo>
                    <a:pt x="9" y="6"/>
                    <a:pt x="15" y="6"/>
                    <a:pt x="21" y="6"/>
                  </a:cubicBezTo>
                  <a:cubicBezTo>
                    <a:pt x="24" y="6"/>
                    <a:pt x="24" y="1"/>
                    <a:pt x="21" y="1"/>
                  </a:cubicBezTo>
                  <a:cubicBezTo>
                    <a:pt x="16" y="1"/>
                    <a:pt x="10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05" name="Freeform 154"/>
            <p:cNvSpPr/>
            <p:nvPr/>
          </p:nvSpPr>
          <p:spPr bwMode="auto">
            <a:xfrm>
              <a:off x="3596" y="207"/>
              <a:ext cx="109" cy="24"/>
            </a:xfrm>
            <a:custGeom>
              <a:avLst/>
              <a:gdLst>
                <a:gd name="T0" fmla="*/ 3 w 31"/>
                <a:gd name="T1" fmla="*/ 7 h 8"/>
                <a:gd name="T2" fmla="*/ 28 w 31"/>
                <a:gd name="T3" fmla="*/ 6 h 8"/>
                <a:gd name="T4" fmla="*/ 27 w 31"/>
                <a:gd name="T5" fmla="*/ 1 h 8"/>
                <a:gd name="T6" fmla="*/ 3 w 31"/>
                <a:gd name="T7" fmla="*/ 2 h 8"/>
                <a:gd name="T8" fmla="*/ 3 w 31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8">
                  <a:moveTo>
                    <a:pt x="3" y="7"/>
                  </a:moveTo>
                  <a:cubicBezTo>
                    <a:pt x="11" y="7"/>
                    <a:pt x="20" y="8"/>
                    <a:pt x="28" y="6"/>
                  </a:cubicBezTo>
                  <a:cubicBezTo>
                    <a:pt x="31" y="5"/>
                    <a:pt x="30" y="0"/>
                    <a:pt x="27" y="1"/>
                  </a:cubicBezTo>
                  <a:cubicBezTo>
                    <a:pt x="19" y="4"/>
                    <a:pt x="11" y="2"/>
                    <a:pt x="3" y="2"/>
                  </a:cubicBezTo>
                  <a:cubicBezTo>
                    <a:pt x="0" y="2"/>
                    <a:pt x="0" y="7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06" name="Freeform 155"/>
            <p:cNvSpPr/>
            <p:nvPr/>
          </p:nvSpPr>
          <p:spPr bwMode="auto">
            <a:xfrm>
              <a:off x="3455" y="216"/>
              <a:ext cx="99" cy="18"/>
            </a:xfrm>
            <a:custGeom>
              <a:avLst/>
              <a:gdLst>
                <a:gd name="T0" fmla="*/ 4 w 28"/>
                <a:gd name="T1" fmla="*/ 6 h 6"/>
                <a:gd name="T2" fmla="*/ 25 w 28"/>
                <a:gd name="T3" fmla="*/ 5 h 6"/>
                <a:gd name="T4" fmla="*/ 25 w 28"/>
                <a:gd name="T5" fmla="*/ 0 h 6"/>
                <a:gd name="T6" fmla="*/ 2 w 28"/>
                <a:gd name="T7" fmla="*/ 1 h 6"/>
                <a:gd name="T8" fmla="*/ 4 w 2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4" y="6"/>
                  </a:moveTo>
                  <a:cubicBezTo>
                    <a:pt x="11" y="5"/>
                    <a:pt x="18" y="5"/>
                    <a:pt x="25" y="5"/>
                  </a:cubicBezTo>
                  <a:cubicBezTo>
                    <a:pt x="28" y="5"/>
                    <a:pt x="28" y="0"/>
                    <a:pt x="25" y="0"/>
                  </a:cubicBezTo>
                  <a:cubicBezTo>
                    <a:pt x="18" y="0"/>
                    <a:pt x="10" y="0"/>
                    <a:pt x="2" y="1"/>
                  </a:cubicBezTo>
                  <a:cubicBezTo>
                    <a:pt x="0" y="2"/>
                    <a:pt x="1" y="6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07" name="Freeform 156"/>
            <p:cNvSpPr/>
            <p:nvPr/>
          </p:nvSpPr>
          <p:spPr bwMode="auto">
            <a:xfrm>
              <a:off x="3300" y="204"/>
              <a:ext cx="109" cy="21"/>
            </a:xfrm>
            <a:custGeom>
              <a:avLst/>
              <a:gdLst>
                <a:gd name="T0" fmla="*/ 3 w 31"/>
                <a:gd name="T1" fmla="*/ 5 h 7"/>
                <a:gd name="T2" fmla="*/ 28 w 31"/>
                <a:gd name="T3" fmla="*/ 5 h 7"/>
                <a:gd name="T4" fmla="*/ 28 w 31"/>
                <a:gd name="T5" fmla="*/ 0 h 7"/>
                <a:gd name="T6" fmla="*/ 4 w 31"/>
                <a:gd name="T7" fmla="*/ 0 h 7"/>
                <a:gd name="T8" fmla="*/ 3 w 31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3" y="5"/>
                  </a:moveTo>
                  <a:cubicBezTo>
                    <a:pt x="11" y="7"/>
                    <a:pt x="20" y="5"/>
                    <a:pt x="28" y="5"/>
                  </a:cubicBezTo>
                  <a:cubicBezTo>
                    <a:pt x="31" y="5"/>
                    <a:pt x="31" y="0"/>
                    <a:pt x="28" y="0"/>
                  </a:cubicBezTo>
                  <a:cubicBezTo>
                    <a:pt x="20" y="0"/>
                    <a:pt x="12" y="2"/>
                    <a:pt x="4" y="0"/>
                  </a:cubicBezTo>
                  <a:cubicBezTo>
                    <a:pt x="2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08" name="Freeform 157"/>
            <p:cNvSpPr/>
            <p:nvPr/>
          </p:nvSpPr>
          <p:spPr bwMode="auto">
            <a:xfrm>
              <a:off x="3155" y="207"/>
              <a:ext cx="95" cy="21"/>
            </a:xfrm>
            <a:custGeom>
              <a:avLst/>
              <a:gdLst>
                <a:gd name="T0" fmla="*/ 4 w 27"/>
                <a:gd name="T1" fmla="*/ 7 h 7"/>
                <a:gd name="T2" fmla="*/ 23 w 27"/>
                <a:gd name="T3" fmla="*/ 6 h 7"/>
                <a:gd name="T4" fmla="*/ 24 w 27"/>
                <a:gd name="T5" fmla="*/ 1 h 7"/>
                <a:gd name="T6" fmla="*/ 3 w 27"/>
                <a:gd name="T7" fmla="*/ 2 h 7"/>
                <a:gd name="T8" fmla="*/ 4 w 27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7">
                  <a:moveTo>
                    <a:pt x="4" y="7"/>
                  </a:moveTo>
                  <a:cubicBezTo>
                    <a:pt x="10" y="6"/>
                    <a:pt x="17" y="4"/>
                    <a:pt x="23" y="6"/>
                  </a:cubicBezTo>
                  <a:cubicBezTo>
                    <a:pt x="26" y="6"/>
                    <a:pt x="27" y="2"/>
                    <a:pt x="24" y="1"/>
                  </a:cubicBezTo>
                  <a:cubicBezTo>
                    <a:pt x="17" y="0"/>
                    <a:pt x="10" y="1"/>
                    <a:pt x="3" y="2"/>
                  </a:cubicBezTo>
                  <a:cubicBezTo>
                    <a:pt x="0" y="3"/>
                    <a:pt x="1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09" name="Freeform 158"/>
            <p:cNvSpPr/>
            <p:nvPr/>
          </p:nvSpPr>
          <p:spPr bwMode="auto">
            <a:xfrm>
              <a:off x="2982" y="204"/>
              <a:ext cx="120" cy="30"/>
            </a:xfrm>
            <a:custGeom>
              <a:avLst/>
              <a:gdLst>
                <a:gd name="T0" fmla="*/ 3 w 34"/>
                <a:gd name="T1" fmla="*/ 9 h 10"/>
                <a:gd name="T2" fmla="*/ 16 w 34"/>
                <a:gd name="T3" fmla="*/ 8 h 10"/>
                <a:gd name="T4" fmla="*/ 29 w 34"/>
                <a:gd name="T5" fmla="*/ 9 h 10"/>
                <a:gd name="T6" fmla="*/ 32 w 34"/>
                <a:gd name="T7" fmla="*/ 5 h 10"/>
                <a:gd name="T8" fmla="*/ 3 w 34"/>
                <a:gd name="T9" fmla="*/ 4 h 10"/>
                <a:gd name="T10" fmla="*/ 3 w 34"/>
                <a:gd name="T11" fmla="*/ 9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" h="10">
                  <a:moveTo>
                    <a:pt x="3" y="9"/>
                  </a:moveTo>
                  <a:cubicBezTo>
                    <a:pt x="8" y="9"/>
                    <a:pt x="12" y="8"/>
                    <a:pt x="16" y="8"/>
                  </a:cubicBezTo>
                  <a:cubicBezTo>
                    <a:pt x="21" y="7"/>
                    <a:pt x="26" y="7"/>
                    <a:pt x="29" y="9"/>
                  </a:cubicBezTo>
                  <a:cubicBezTo>
                    <a:pt x="32" y="10"/>
                    <a:pt x="34" y="6"/>
                    <a:pt x="32" y="5"/>
                  </a:cubicBezTo>
                  <a:cubicBezTo>
                    <a:pt x="23" y="0"/>
                    <a:pt x="12" y="4"/>
                    <a:pt x="3" y="4"/>
                  </a:cubicBezTo>
                  <a:cubicBezTo>
                    <a:pt x="0" y="4"/>
                    <a:pt x="0" y="9"/>
                    <a:pt x="3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10" name="Freeform 159"/>
            <p:cNvSpPr/>
            <p:nvPr/>
          </p:nvSpPr>
          <p:spPr bwMode="auto">
            <a:xfrm>
              <a:off x="2841" y="213"/>
              <a:ext cx="106" cy="24"/>
            </a:xfrm>
            <a:custGeom>
              <a:avLst/>
              <a:gdLst>
                <a:gd name="T0" fmla="*/ 2 w 30"/>
                <a:gd name="T1" fmla="*/ 6 h 8"/>
                <a:gd name="T2" fmla="*/ 27 w 30"/>
                <a:gd name="T3" fmla="*/ 5 h 8"/>
                <a:gd name="T4" fmla="*/ 26 w 30"/>
                <a:gd name="T5" fmla="*/ 0 h 8"/>
                <a:gd name="T6" fmla="*/ 4 w 30"/>
                <a:gd name="T7" fmla="*/ 1 h 8"/>
                <a:gd name="T8" fmla="*/ 2 w 30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8">
                  <a:moveTo>
                    <a:pt x="2" y="6"/>
                  </a:moveTo>
                  <a:cubicBezTo>
                    <a:pt x="11" y="8"/>
                    <a:pt x="19" y="6"/>
                    <a:pt x="27" y="5"/>
                  </a:cubicBezTo>
                  <a:cubicBezTo>
                    <a:pt x="30" y="4"/>
                    <a:pt x="29" y="0"/>
                    <a:pt x="26" y="0"/>
                  </a:cubicBezTo>
                  <a:cubicBezTo>
                    <a:pt x="18" y="1"/>
                    <a:pt x="11" y="3"/>
                    <a:pt x="4" y="1"/>
                  </a:cubicBezTo>
                  <a:cubicBezTo>
                    <a:pt x="1" y="1"/>
                    <a:pt x="0" y="5"/>
                    <a:pt x="2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11" name="Freeform 160"/>
            <p:cNvSpPr/>
            <p:nvPr/>
          </p:nvSpPr>
          <p:spPr bwMode="auto">
            <a:xfrm>
              <a:off x="2686" y="210"/>
              <a:ext cx="85" cy="18"/>
            </a:xfrm>
            <a:custGeom>
              <a:avLst/>
              <a:gdLst>
                <a:gd name="T0" fmla="*/ 3 w 24"/>
                <a:gd name="T1" fmla="*/ 6 h 6"/>
                <a:gd name="T2" fmla="*/ 20 w 24"/>
                <a:gd name="T3" fmla="*/ 6 h 6"/>
                <a:gd name="T4" fmla="*/ 21 w 24"/>
                <a:gd name="T5" fmla="*/ 1 h 6"/>
                <a:gd name="T6" fmla="*/ 3 w 24"/>
                <a:gd name="T7" fmla="*/ 1 h 6"/>
                <a:gd name="T8" fmla="*/ 3 w 24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3" y="6"/>
                  </a:moveTo>
                  <a:cubicBezTo>
                    <a:pt x="9" y="6"/>
                    <a:pt x="14" y="5"/>
                    <a:pt x="20" y="6"/>
                  </a:cubicBezTo>
                  <a:cubicBezTo>
                    <a:pt x="23" y="6"/>
                    <a:pt x="24" y="2"/>
                    <a:pt x="21" y="1"/>
                  </a:cubicBezTo>
                  <a:cubicBezTo>
                    <a:pt x="15" y="0"/>
                    <a:pt x="9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12" name="Freeform 161"/>
            <p:cNvSpPr/>
            <p:nvPr/>
          </p:nvSpPr>
          <p:spPr bwMode="auto">
            <a:xfrm>
              <a:off x="2531" y="210"/>
              <a:ext cx="95" cy="18"/>
            </a:xfrm>
            <a:custGeom>
              <a:avLst/>
              <a:gdLst>
                <a:gd name="T0" fmla="*/ 3 w 27"/>
                <a:gd name="T1" fmla="*/ 5 h 6"/>
                <a:gd name="T2" fmla="*/ 24 w 27"/>
                <a:gd name="T3" fmla="*/ 6 h 6"/>
                <a:gd name="T4" fmla="*/ 24 w 27"/>
                <a:gd name="T5" fmla="*/ 1 h 6"/>
                <a:gd name="T6" fmla="*/ 4 w 27"/>
                <a:gd name="T7" fmla="*/ 0 h 6"/>
                <a:gd name="T8" fmla="*/ 3 w 27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3" y="5"/>
                  </a:moveTo>
                  <a:cubicBezTo>
                    <a:pt x="10" y="6"/>
                    <a:pt x="17" y="6"/>
                    <a:pt x="24" y="6"/>
                  </a:cubicBezTo>
                  <a:cubicBezTo>
                    <a:pt x="27" y="6"/>
                    <a:pt x="27" y="1"/>
                    <a:pt x="24" y="1"/>
                  </a:cubicBezTo>
                  <a:cubicBezTo>
                    <a:pt x="17" y="1"/>
                    <a:pt x="11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13" name="Freeform 162"/>
            <p:cNvSpPr/>
            <p:nvPr/>
          </p:nvSpPr>
          <p:spPr bwMode="auto">
            <a:xfrm>
              <a:off x="2393" y="213"/>
              <a:ext cx="102" cy="18"/>
            </a:xfrm>
            <a:custGeom>
              <a:avLst/>
              <a:gdLst>
                <a:gd name="T0" fmla="*/ 2 w 29"/>
                <a:gd name="T1" fmla="*/ 6 h 6"/>
                <a:gd name="T2" fmla="*/ 26 w 29"/>
                <a:gd name="T3" fmla="*/ 5 h 6"/>
                <a:gd name="T4" fmla="*/ 26 w 29"/>
                <a:gd name="T5" fmla="*/ 0 h 6"/>
                <a:gd name="T6" fmla="*/ 2 w 29"/>
                <a:gd name="T7" fmla="*/ 1 h 6"/>
                <a:gd name="T8" fmla="*/ 2 w 2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" y="6"/>
                  </a:moveTo>
                  <a:cubicBezTo>
                    <a:pt x="10" y="5"/>
                    <a:pt x="18" y="5"/>
                    <a:pt x="26" y="5"/>
                  </a:cubicBezTo>
                  <a:cubicBezTo>
                    <a:pt x="29" y="5"/>
                    <a:pt x="29" y="0"/>
                    <a:pt x="26" y="0"/>
                  </a:cubicBezTo>
                  <a:cubicBezTo>
                    <a:pt x="18" y="0"/>
                    <a:pt x="10" y="0"/>
                    <a:pt x="2" y="1"/>
                  </a:cubicBezTo>
                  <a:cubicBezTo>
                    <a:pt x="0" y="2"/>
                    <a:pt x="0" y="6"/>
                    <a:pt x="2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14" name="Freeform 163"/>
            <p:cNvSpPr/>
            <p:nvPr/>
          </p:nvSpPr>
          <p:spPr bwMode="auto">
            <a:xfrm>
              <a:off x="2231" y="216"/>
              <a:ext cx="116" cy="18"/>
            </a:xfrm>
            <a:custGeom>
              <a:avLst/>
              <a:gdLst>
                <a:gd name="T0" fmla="*/ 3 w 33"/>
                <a:gd name="T1" fmla="*/ 5 h 6"/>
                <a:gd name="T2" fmla="*/ 29 w 33"/>
                <a:gd name="T3" fmla="*/ 6 h 6"/>
                <a:gd name="T4" fmla="*/ 30 w 33"/>
                <a:gd name="T5" fmla="*/ 6 h 6"/>
                <a:gd name="T6" fmla="*/ 30 w 33"/>
                <a:gd name="T7" fmla="*/ 6 h 6"/>
                <a:gd name="T8" fmla="*/ 30 w 33"/>
                <a:gd name="T9" fmla="*/ 1 h 6"/>
                <a:gd name="T10" fmla="*/ 4 w 33"/>
                <a:gd name="T11" fmla="*/ 0 h 6"/>
                <a:gd name="T12" fmla="*/ 3 w 33"/>
                <a:gd name="T13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6">
                  <a:moveTo>
                    <a:pt x="3" y="5"/>
                  </a:moveTo>
                  <a:cubicBezTo>
                    <a:pt x="11" y="6"/>
                    <a:pt x="21" y="5"/>
                    <a:pt x="29" y="6"/>
                  </a:cubicBezTo>
                  <a:cubicBezTo>
                    <a:pt x="30" y="6"/>
                    <a:pt x="30" y="6"/>
                    <a:pt x="30" y="6"/>
                  </a:cubicBezTo>
                  <a:cubicBezTo>
                    <a:pt x="30" y="6"/>
                    <a:pt x="30" y="6"/>
                    <a:pt x="30" y="6"/>
                  </a:cubicBezTo>
                  <a:cubicBezTo>
                    <a:pt x="33" y="6"/>
                    <a:pt x="33" y="2"/>
                    <a:pt x="30" y="1"/>
                  </a:cubicBezTo>
                  <a:cubicBezTo>
                    <a:pt x="21" y="1"/>
                    <a:pt x="12" y="2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15" name="Freeform 164"/>
            <p:cNvSpPr/>
            <p:nvPr/>
          </p:nvSpPr>
          <p:spPr bwMode="auto">
            <a:xfrm>
              <a:off x="2100" y="222"/>
              <a:ext cx="103" cy="15"/>
            </a:xfrm>
            <a:custGeom>
              <a:avLst/>
              <a:gdLst>
                <a:gd name="T0" fmla="*/ 3 w 29"/>
                <a:gd name="T1" fmla="*/ 5 h 5"/>
                <a:gd name="T2" fmla="*/ 26 w 29"/>
                <a:gd name="T3" fmla="*/ 5 h 5"/>
                <a:gd name="T4" fmla="*/ 26 w 29"/>
                <a:gd name="T5" fmla="*/ 0 h 5"/>
                <a:gd name="T6" fmla="*/ 3 w 29"/>
                <a:gd name="T7" fmla="*/ 0 h 5"/>
                <a:gd name="T8" fmla="*/ 3 w 29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5">
                  <a:moveTo>
                    <a:pt x="3" y="5"/>
                  </a:moveTo>
                  <a:cubicBezTo>
                    <a:pt x="26" y="5"/>
                    <a:pt x="26" y="5"/>
                    <a:pt x="26" y="5"/>
                  </a:cubicBezTo>
                  <a:cubicBezTo>
                    <a:pt x="29" y="5"/>
                    <a:pt x="29" y="0"/>
                    <a:pt x="26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16" name="Freeform 165"/>
            <p:cNvSpPr/>
            <p:nvPr/>
          </p:nvSpPr>
          <p:spPr bwMode="auto">
            <a:xfrm>
              <a:off x="1984" y="216"/>
              <a:ext cx="99" cy="24"/>
            </a:xfrm>
            <a:custGeom>
              <a:avLst/>
              <a:gdLst>
                <a:gd name="T0" fmla="*/ 4 w 28"/>
                <a:gd name="T1" fmla="*/ 6 h 8"/>
                <a:gd name="T2" fmla="*/ 24 w 28"/>
                <a:gd name="T3" fmla="*/ 7 h 8"/>
                <a:gd name="T4" fmla="*/ 25 w 28"/>
                <a:gd name="T5" fmla="*/ 3 h 8"/>
                <a:gd name="T6" fmla="*/ 3 w 28"/>
                <a:gd name="T7" fmla="*/ 1 h 8"/>
                <a:gd name="T8" fmla="*/ 4 w 28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4" y="6"/>
                  </a:moveTo>
                  <a:cubicBezTo>
                    <a:pt x="11" y="4"/>
                    <a:pt x="17" y="5"/>
                    <a:pt x="24" y="7"/>
                  </a:cubicBezTo>
                  <a:cubicBezTo>
                    <a:pt x="27" y="8"/>
                    <a:pt x="28" y="3"/>
                    <a:pt x="25" y="3"/>
                  </a:cubicBezTo>
                  <a:cubicBezTo>
                    <a:pt x="18" y="0"/>
                    <a:pt x="10" y="0"/>
                    <a:pt x="3" y="1"/>
                  </a:cubicBezTo>
                  <a:cubicBezTo>
                    <a:pt x="0" y="2"/>
                    <a:pt x="1" y="7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17" name="Freeform 166"/>
            <p:cNvSpPr/>
            <p:nvPr/>
          </p:nvSpPr>
          <p:spPr bwMode="auto">
            <a:xfrm>
              <a:off x="1857" y="207"/>
              <a:ext cx="99" cy="18"/>
            </a:xfrm>
            <a:custGeom>
              <a:avLst/>
              <a:gdLst>
                <a:gd name="T0" fmla="*/ 3 w 28"/>
                <a:gd name="T1" fmla="*/ 5 h 6"/>
                <a:gd name="T2" fmla="*/ 25 w 28"/>
                <a:gd name="T3" fmla="*/ 6 h 6"/>
                <a:gd name="T4" fmla="*/ 25 w 28"/>
                <a:gd name="T5" fmla="*/ 1 h 6"/>
                <a:gd name="T6" fmla="*/ 3 w 28"/>
                <a:gd name="T7" fmla="*/ 0 h 6"/>
                <a:gd name="T8" fmla="*/ 3 w 28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3" y="5"/>
                  </a:moveTo>
                  <a:cubicBezTo>
                    <a:pt x="10" y="6"/>
                    <a:pt x="17" y="6"/>
                    <a:pt x="25" y="6"/>
                  </a:cubicBezTo>
                  <a:cubicBezTo>
                    <a:pt x="28" y="6"/>
                    <a:pt x="28" y="1"/>
                    <a:pt x="25" y="1"/>
                  </a:cubicBezTo>
                  <a:cubicBezTo>
                    <a:pt x="17" y="1"/>
                    <a:pt x="10" y="1"/>
                    <a:pt x="3" y="0"/>
                  </a:cubicBezTo>
                  <a:cubicBezTo>
                    <a:pt x="0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18" name="Freeform 167"/>
            <p:cNvSpPr/>
            <p:nvPr/>
          </p:nvSpPr>
          <p:spPr bwMode="auto">
            <a:xfrm>
              <a:off x="1723" y="213"/>
              <a:ext cx="109" cy="21"/>
            </a:xfrm>
            <a:custGeom>
              <a:avLst/>
              <a:gdLst>
                <a:gd name="T0" fmla="*/ 4 w 31"/>
                <a:gd name="T1" fmla="*/ 7 h 7"/>
                <a:gd name="T2" fmla="*/ 28 w 31"/>
                <a:gd name="T3" fmla="*/ 5 h 7"/>
                <a:gd name="T4" fmla="*/ 28 w 31"/>
                <a:gd name="T5" fmla="*/ 0 h 7"/>
                <a:gd name="T6" fmla="*/ 3 w 31"/>
                <a:gd name="T7" fmla="*/ 2 h 7"/>
                <a:gd name="T8" fmla="*/ 4 w 31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4" y="7"/>
                  </a:moveTo>
                  <a:cubicBezTo>
                    <a:pt x="12" y="5"/>
                    <a:pt x="20" y="5"/>
                    <a:pt x="28" y="5"/>
                  </a:cubicBezTo>
                  <a:cubicBezTo>
                    <a:pt x="31" y="5"/>
                    <a:pt x="31" y="0"/>
                    <a:pt x="28" y="0"/>
                  </a:cubicBezTo>
                  <a:cubicBezTo>
                    <a:pt x="20" y="0"/>
                    <a:pt x="11" y="1"/>
                    <a:pt x="3" y="2"/>
                  </a:cubicBezTo>
                  <a:cubicBezTo>
                    <a:pt x="0" y="3"/>
                    <a:pt x="1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19" name="Freeform 168"/>
            <p:cNvSpPr/>
            <p:nvPr/>
          </p:nvSpPr>
          <p:spPr bwMode="auto">
            <a:xfrm>
              <a:off x="1592" y="210"/>
              <a:ext cx="103" cy="21"/>
            </a:xfrm>
            <a:custGeom>
              <a:avLst/>
              <a:gdLst>
                <a:gd name="T0" fmla="*/ 3 w 29"/>
                <a:gd name="T1" fmla="*/ 5 h 7"/>
                <a:gd name="T2" fmla="*/ 26 w 29"/>
                <a:gd name="T3" fmla="*/ 6 h 7"/>
                <a:gd name="T4" fmla="*/ 26 w 29"/>
                <a:gd name="T5" fmla="*/ 1 h 7"/>
                <a:gd name="T6" fmla="*/ 3 w 29"/>
                <a:gd name="T7" fmla="*/ 0 h 7"/>
                <a:gd name="T8" fmla="*/ 3 w 29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7">
                  <a:moveTo>
                    <a:pt x="3" y="5"/>
                  </a:moveTo>
                  <a:cubicBezTo>
                    <a:pt x="11" y="5"/>
                    <a:pt x="18" y="7"/>
                    <a:pt x="26" y="6"/>
                  </a:cubicBezTo>
                  <a:cubicBezTo>
                    <a:pt x="29" y="6"/>
                    <a:pt x="29" y="1"/>
                    <a:pt x="26" y="1"/>
                  </a:cubicBezTo>
                  <a:cubicBezTo>
                    <a:pt x="18" y="2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20" name="Freeform 169"/>
            <p:cNvSpPr/>
            <p:nvPr/>
          </p:nvSpPr>
          <p:spPr bwMode="auto">
            <a:xfrm>
              <a:off x="1444" y="210"/>
              <a:ext cx="103" cy="18"/>
            </a:xfrm>
            <a:custGeom>
              <a:avLst/>
              <a:gdLst>
                <a:gd name="T0" fmla="*/ 3 w 29"/>
                <a:gd name="T1" fmla="*/ 6 h 6"/>
                <a:gd name="T2" fmla="*/ 26 w 29"/>
                <a:gd name="T3" fmla="*/ 5 h 6"/>
                <a:gd name="T4" fmla="*/ 26 w 29"/>
                <a:gd name="T5" fmla="*/ 0 h 6"/>
                <a:gd name="T6" fmla="*/ 3 w 29"/>
                <a:gd name="T7" fmla="*/ 1 h 6"/>
                <a:gd name="T8" fmla="*/ 3 w 2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3" y="6"/>
                  </a:moveTo>
                  <a:cubicBezTo>
                    <a:pt x="10" y="6"/>
                    <a:pt x="18" y="6"/>
                    <a:pt x="26" y="5"/>
                  </a:cubicBezTo>
                  <a:cubicBezTo>
                    <a:pt x="29" y="4"/>
                    <a:pt x="29" y="0"/>
                    <a:pt x="26" y="0"/>
                  </a:cubicBezTo>
                  <a:cubicBezTo>
                    <a:pt x="18" y="1"/>
                    <a:pt x="10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21" name="Freeform 170"/>
            <p:cNvSpPr/>
            <p:nvPr/>
          </p:nvSpPr>
          <p:spPr bwMode="auto">
            <a:xfrm>
              <a:off x="1296" y="207"/>
              <a:ext cx="88" cy="18"/>
            </a:xfrm>
            <a:custGeom>
              <a:avLst/>
              <a:gdLst>
                <a:gd name="T0" fmla="*/ 2 w 25"/>
                <a:gd name="T1" fmla="*/ 5 h 6"/>
                <a:gd name="T2" fmla="*/ 21 w 25"/>
                <a:gd name="T3" fmla="*/ 6 h 6"/>
                <a:gd name="T4" fmla="*/ 22 w 25"/>
                <a:gd name="T5" fmla="*/ 1 h 6"/>
                <a:gd name="T6" fmla="*/ 2 w 25"/>
                <a:gd name="T7" fmla="*/ 0 h 6"/>
                <a:gd name="T8" fmla="*/ 2 w 25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2" y="5"/>
                  </a:moveTo>
                  <a:cubicBezTo>
                    <a:pt x="9" y="5"/>
                    <a:pt x="15" y="5"/>
                    <a:pt x="21" y="6"/>
                  </a:cubicBezTo>
                  <a:cubicBezTo>
                    <a:pt x="24" y="6"/>
                    <a:pt x="25" y="2"/>
                    <a:pt x="22" y="1"/>
                  </a:cubicBezTo>
                  <a:cubicBezTo>
                    <a:pt x="16" y="0"/>
                    <a:pt x="9" y="0"/>
                    <a:pt x="2" y="0"/>
                  </a:cubicBezTo>
                  <a:cubicBezTo>
                    <a:pt x="0" y="0"/>
                    <a:pt x="0" y="5"/>
                    <a:pt x="2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22" name="Freeform 171"/>
            <p:cNvSpPr/>
            <p:nvPr/>
          </p:nvSpPr>
          <p:spPr bwMode="auto">
            <a:xfrm>
              <a:off x="1155" y="204"/>
              <a:ext cx="102" cy="18"/>
            </a:xfrm>
            <a:custGeom>
              <a:avLst/>
              <a:gdLst>
                <a:gd name="T0" fmla="*/ 3 w 29"/>
                <a:gd name="T1" fmla="*/ 6 h 6"/>
                <a:gd name="T2" fmla="*/ 26 w 29"/>
                <a:gd name="T3" fmla="*/ 6 h 6"/>
                <a:gd name="T4" fmla="*/ 26 w 29"/>
                <a:gd name="T5" fmla="*/ 1 h 6"/>
                <a:gd name="T6" fmla="*/ 3 w 29"/>
                <a:gd name="T7" fmla="*/ 1 h 6"/>
                <a:gd name="T8" fmla="*/ 3 w 2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3" y="6"/>
                  </a:moveTo>
                  <a:cubicBezTo>
                    <a:pt x="11" y="6"/>
                    <a:pt x="18" y="5"/>
                    <a:pt x="26" y="6"/>
                  </a:cubicBezTo>
                  <a:cubicBezTo>
                    <a:pt x="29" y="6"/>
                    <a:pt x="28" y="2"/>
                    <a:pt x="26" y="1"/>
                  </a:cubicBezTo>
                  <a:cubicBezTo>
                    <a:pt x="18" y="0"/>
                    <a:pt x="11" y="1"/>
                    <a:pt x="3" y="1"/>
                  </a:cubicBezTo>
                  <a:cubicBezTo>
                    <a:pt x="1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23" name="Freeform 172"/>
            <p:cNvSpPr/>
            <p:nvPr/>
          </p:nvSpPr>
          <p:spPr bwMode="auto">
            <a:xfrm>
              <a:off x="1046" y="201"/>
              <a:ext cx="91" cy="24"/>
            </a:xfrm>
            <a:custGeom>
              <a:avLst/>
              <a:gdLst>
                <a:gd name="T0" fmla="*/ 4 w 26"/>
                <a:gd name="T1" fmla="*/ 7 h 8"/>
                <a:gd name="T2" fmla="*/ 22 w 26"/>
                <a:gd name="T3" fmla="*/ 7 h 8"/>
                <a:gd name="T4" fmla="*/ 23 w 26"/>
                <a:gd name="T5" fmla="*/ 2 h 8"/>
                <a:gd name="T6" fmla="*/ 3 w 26"/>
                <a:gd name="T7" fmla="*/ 2 h 8"/>
                <a:gd name="T8" fmla="*/ 4 w 26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8">
                  <a:moveTo>
                    <a:pt x="4" y="7"/>
                  </a:moveTo>
                  <a:cubicBezTo>
                    <a:pt x="10" y="6"/>
                    <a:pt x="17" y="5"/>
                    <a:pt x="22" y="7"/>
                  </a:cubicBezTo>
                  <a:cubicBezTo>
                    <a:pt x="25" y="8"/>
                    <a:pt x="26" y="3"/>
                    <a:pt x="23" y="2"/>
                  </a:cubicBezTo>
                  <a:cubicBezTo>
                    <a:pt x="17" y="0"/>
                    <a:pt x="10" y="1"/>
                    <a:pt x="3" y="2"/>
                  </a:cubicBezTo>
                  <a:cubicBezTo>
                    <a:pt x="0" y="3"/>
                    <a:pt x="2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24" name="Freeform 173"/>
            <p:cNvSpPr/>
            <p:nvPr/>
          </p:nvSpPr>
          <p:spPr bwMode="auto">
            <a:xfrm>
              <a:off x="894" y="204"/>
              <a:ext cx="106" cy="18"/>
            </a:xfrm>
            <a:custGeom>
              <a:avLst/>
              <a:gdLst>
                <a:gd name="T0" fmla="*/ 3 w 30"/>
                <a:gd name="T1" fmla="*/ 5 h 6"/>
                <a:gd name="T2" fmla="*/ 27 w 30"/>
                <a:gd name="T3" fmla="*/ 6 h 6"/>
                <a:gd name="T4" fmla="*/ 27 w 30"/>
                <a:gd name="T5" fmla="*/ 1 h 6"/>
                <a:gd name="T6" fmla="*/ 3 w 30"/>
                <a:gd name="T7" fmla="*/ 0 h 6"/>
                <a:gd name="T8" fmla="*/ 3 w 30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5"/>
                  </a:moveTo>
                  <a:cubicBezTo>
                    <a:pt x="11" y="5"/>
                    <a:pt x="19" y="5"/>
                    <a:pt x="27" y="6"/>
                  </a:cubicBezTo>
                  <a:cubicBezTo>
                    <a:pt x="30" y="6"/>
                    <a:pt x="30" y="2"/>
                    <a:pt x="27" y="1"/>
                  </a:cubicBezTo>
                  <a:cubicBezTo>
                    <a:pt x="19" y="0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25" name="Freeform 174"/>
            <p:cNvSpPr/>
            <p:nvPr/>
          </p:nvSpPr>
          <p:spPr bwMode="auto">
            <a:xfrm>
              <a:off x="756" y="201"/>
              <a:ext cx="106" cy="24"/>
            </a:xfrm>
            <a:custGeom>
              <a:avLst/>
              <a:gdLst>
                <a:gd name="T0" fmla="*/ 3 w 30"/>
                <a:gd name="T1" fmla="*/ 6 h 8"/>
                <a:gd name="T2" fmla="*/ 27 w 30"/>
                <a:gd name="T3" fmla="*/ 7 h 8"/>
                <a:gd name="T4" fmla="*/ 27 w 30"/>
                <a:gd name="T5" fmla="*/ 2 h 8"/>
                <a:gd name="T6" fmla="*/ 4 w 30"/>
                <a:gd name="T7" fmla="*/ 1 h 8"/>
                <a:gd name="T8" fmla="*/ 3 w 30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8">
                  <a:moveTo>
                    <a:pt x="3" y="6"/>
                  </a:moveTo>
                  <a:cubicBezTo>
                    <a:pt x="11" y="8"/>
                    <a:pt x="19" y="7"/>
                    <a:pt x="27" y="7"/>
                  </a:cubicBezTo>
                  <a:cubicBezTo>
                    <a:pt x="30" y="7"/>
                    <a:pt x="30" y="2"/>
                    <a:pt x="27" y="2"/>
                  </a:cubicBezTo>
                  <a:cubicBezTo>
                    <a:pt x="19" y="2"/>
                    <a:pt x="12" y="3"/>
                    <a:pt x="4" y="1"/>
                  </a:cubicBezTo>
                  <a:cubicBezTo>
                    <a:pt x="1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26" name="Freeform 175"/>
            <p:cNvSpPr/>
            <p:nvPr/>
          </p:nvSpPr>
          <p:spPr bwMode="auto">
            <a:xfrm>
              <a:off x="629" y="201"/>
              <a:ext cx="92" cy="18"/>
            </a:xfrm>
            <a:custGeom>
              <a:avLst/>
              <a:gdLst>
                <a:gd name="T0" fmla="*/ 3 w 26"/>
                <a:gd name="T1" fmla="*/ 5 h 6"/>
                <a:gd name="T2" fmla="*/ 22 w 26"/>
                <a:gd name="T3" fmla="*/ 6 h 6"/>
                <a:gd name="T4" fmla="*/ 23 w 26"/>
                <a:gd name="T5" fmla="*/ 1 h 6"/>
                <a:gd name="T6" fmla="*/ 3 w 26"/>
                <a:gd name="T7" fmla="*/ 0 h 6"/>
                <a:gd name="T8" fmla="*/ 3 w 26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3" y="5"/>
                  </a:moveTo>
                  <a:cubicBezTo>
                    <a:pt x="9" y="5"/>
                    <a:pt x="16" y="5"/>
                    <a:pt x="22" y="6"/>
                  </a:cubicBezTo>
                  <a:cubicBezTo>
                    <a:pt x="25" y="6"/>
                    <a:pt x="26" y="2"/>
                    <a:pt x="23" y="1"/>
                  </a:cubicBezTo>
                  <a:cubicBezTo>
                    <a:pt x="17" y="0"/>
                    <a:pt x="10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27" name="Freeform 176"/>
            <p:cNvSpPr/>
            <p:nvPr/>
          </p:nvSpPr>
          <p:spPr bwMode="auto">
            <a:xfrm>
              <a:off x="488" y="195"/>
              <a:ext cx="113" cy="27"/>
            </a:xfrm>
            <a:custGeom>
              <a:avLst/>
              <a:gdLst>
                <a:gd name="T0" fmla="*/ 4 w 32"/>
                <a:gd name="T1" fmla="*/ 8 h 9"/>
                <a:gd name="T2" fmla="*/ 29 w 32"/>
                <a:gd name="T3" fmla="*/ 7 h 9"/>
                <a:gd name="T4" fmla="*/ 29 w 32"/>
                <a:gd name="T5" fmla="*/ 2 h 9"/>
                <a:gd name="T6" fmla="*/ 3 w 32"/>
                <a:gd name="T7" fmla="*/ 3 h 9"/>
                <a:gd name="T8" fmla="*/ 4 w 32"/>
                <a:gd name="T9" fmla="*/ 8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9">
                  <a:moveTo>
                    <a:pt x="4" y="8"/>
                  </a:moveTo>
                  <a:cubicBezTo>
                    <a:pt x="12" y="5"/>
                    <a:pt x="21" y="7"/>
                    <a:pt x="29" y="7"/>
                  </a:cubicBezTo>
                  <a:cubicBezTo>
                    <a:pt x="32" y="7"/>
                    <a:pt x="32" y="2"/>
                    <a:pt x="29" y="2"/>
                  </a:cubicBezTo>
                  <a:cubicBezTo>
                    <a:pt x="21" y="2"/>
                    <a:pt x="11" y="0"/>
                    <a:pt x="3" y="3"/>
                  </a:cubicBezTo>
                  <a:cubicBezTo>
                    <a:pt x="0" y="4"/>
                    <a:pt x="2" y="9"/>
                    <a:pt x="4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28" name="Freeform 177"/>
            <p:cNvSpPr/>
            <p:nvPr/>
          </p:nvSpPr>
          <p:spPr bwMode="auto">
            <a:xfrm>
              <a:off x="368" y="204"/>
              <a:ext cx="96" cy="18"/>
            </a:xfrm>
            <a:custGeom>
              <a:avLst/>
              <a:gdLst>
                <a:gd name="T0" fmla="*/ 5 w 27"/>
                <a:gd name="T1" fmla="*/ 6 h 6"/>
                <a:gd name="T2" fmla="*/ 24 w 27"/>
                <a:gd name="T3" fmla="*/ 5 h 6"/>
                <a:gd name="T4" fmla="*/ 24 w 27"/>
                <a:gd name="T5" fmla="*/ 0 h 6"/>
                <a:gd name="T6" fmla="*/ 3 w 27"/>
                <a:gd name="T7" fmla="*/ 1 h 6"/>
                <a:gd name="T8" fmla="*/ 5 w 2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5" y="6"/>
                  </a:moveTo>
                  <a:cubicBezTo>
                    <a:pt x="11" y="5"/>
                    <a:pt x="18" y="5"/>
                    <a:pt x="24" y="5"/>
                  </a:cubicBezTo>
                  <a:cubicBezTo>
                    <a:pt x="27" y="5"/>
                    <a:pt x="27" y="0"/>
                    <a:pt x="24" y="0"/>
                  </a:cubicBezTo>
                  <a:cubicBezTo>
                    <a:pt x="17" y="0"/>
                    <a:pt x="10" y="0"/>
                    <a:pt x="3" y="1"/>
                  </a:cubicBezTo>
                  <a:cubicBezTo>
                    <a:pt x="0" y="2"/>
                    <a:pt x="2" y="6"/>
                    <a:pt x="5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9129" name="Freeform 178"/>
            <p:cNvSpPr/>
            <p:nvPr/>
          </p:nvSpPr>
          <p:spPr bwMode="auto">
            <a:xfrm>
              <a:off x="256" y="201"/>
              <a:ext cx="105" cy="18"/>
            </a:xfrm>
            <a:custGeom>
              <a:avLst/>
              <a:gdLst>
                <a:gd name="T0" fmla="*/ 3 w 30"/>
                <a:gd name="T1" fmla="*/ 6 h 6"/>
                <a:gd name="T2" fmla="*/ 28 w 30"/>
                <a:gd name="T3" fmla="*/ 5 h 6"/>
                <a:gd name="T4" fmla="*/ 28 w 30"/>
                <a:gd name="T5" fmla="*/ 0 h 6"/>
                <a:gd name="T6" fmla="*/ 3 w 30"/>
                <a:gd name="T7" fmla="*/ 1 h 6"/>
                <a:gd name="T8" fmla="*/ 3 w 30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6"/>
                  </a:moveTo>
                  <a:cubicBezTo>
                    <a:pt x="11" y="6"/>
                    <a:pt x="19" y="5"/>
                    <a:pt x="28" y="5"/>
                  </a:cubicBezTo>
                  <a:cubicBezTo>
                    <a:pt x="30" y="5"/>
                    <a:pt x="30" y="0"/>
                    <a:pt x="28" y="0"/>
                  </a:cubicBez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pic>
        <p:nvPicPr>
          <p:cNvPr id="2097155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9199" y="-1"/>
            <a:ext cx="3432801" cy="3975663"/>
          </a:xfrm>
          <a:prstGeom prst="rect">
            <a:avLst/>
          </a:prstGeom>
        </p:spPr>
      </p:pic>
      <p:pic>
        <p:nvPicPr>
          <p:cNvPr id="2097156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3248961"/>
            <a:ext cx="4345577" cy="3609039"/>
          </a:xfrm>
          <a:prstGeom prst="rect">
            <a:avLst/>
          </a:prstGeom>
        </p:spPr>
      </p:pic>
      <p:sp>
        <p:nvSpPr>
          <p:cNvPr id="182" name="TextBox 181"/>
          <p:cNvSpPr txBox="1"/>
          <p:nvPr/>
        </p:nvSpPr>
        <p:spPr>
          <a:xfrm>
            <a:off x="1359877" y="1594338"/>
            <a:ext cx="834683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ID" sz="7200" b="1" dirty="0" err="1" smtClean="0">
                <a:solidFill>
                  <a:srgbClr val="5F6485"/>
                </a:solidFill>
                <a:latin typeface="Gabriola" pitchFamily="82" charset="0"/>
              </a:rPr>
              <a:t>Manusia</a:t>
            </a:r>
            <a:r>
              <a:rPr lang="en-ID" sz="7200" b="1" dirty="0" smtClean="0">
                <a:solidFill>
                  <a:srgbClr val="5F6485"/>
                </a:solidFill>
                <a:latin typeface="Gabriola" pitchFamily="82" charset="0"/>
              </a:rPr>
              <a:t> </a:t>
            </a:r>
            <a:r>
              <a:rPr lang="en-ID" sz="7200" b="1" dirty="0" err="1" smtClean="0">
                <a:solidFill>
                  <a:srgbClr val="5F6485"/>
                </a:solidFill>
                <a:latin typeface="Gabriola" pitchFamily="82" charset="0"/>
              </a:rPr>
              <a:t>Sebagai</a:t>
            </a:r>
            <a:r>
              <a:rPr lang="en-ID" sz="7200" b="1" dirty="0" smtClean="0">
                <a:solidFill>
                  <a:srgbClr val="5F6485"/>
                </a:solidFill>
                <a:latin typeface="Gabriola" pitchFamily="82" charset="0"/>
              </a:rPr>
              <a:t> </a:t>
            </a:r>
            <a:r>
              <a:rPr lang="en-ID" sz="7200" b="1" dirty="0" err="1" smtClean="0">
                <a:solidFill>
                  <a:srgbClr val="5F6485"/>
                </a:solidFill>
                <a:latin typeface="Gabriola" pitchFamily="82" charset="0"/>
              </a:rPr>
              <a:t>Individu</a:t>
            </a:r>
            <a:r>
              <a:rPr lang="en-ID" sz="7200" b="1" dirty="0" smtClean="0">
                <a:solidFill>
                  <a:srgbClr val="5F6485"/>
                </a:solidFill>
                <a:latin typeface="Gabriola" pitchFamily="82" charset="0"/>
              </a:rPr>
              <a:t> </a:t>
            </a:r>
            <a:r>
              <a:rPr lang="en-ID" sz="7200" b="1" dirty="0" err="1" smtClean="0">
                <a:solidFill>
                  <a:srgbClr val="5F6485"/>
                </a:solidFill>
                <a:latin typeface="Gabriola" pitchFamily="82" charset="0"/>
              </a:rPr>
              <a:t>dan</a:t>
            </a:r>
            <a:r>
              <a:rPr lang="en-ID" sz="7200" b="1" dirty="0" smtClean="0">
                <a:solidFill>
                  <a:srgbClr val="5F6485"/>
                </a:solidFill>
                <a:latin typeface="Gabriola" pitchFamily="82" charset="0"/>
              </a:rPr>
              <a:t> </a:t>
            </a:r>
            <a:r>
              <a:rPr lang="en-ID" sz="7200" b="1" dirty="0" err="1" smtClean="0">
                <a:solidFill>
                  <a:srgbClr val="5F6485"/>
                </a:solidFill>
                <a:latin typeface="Gabriola" pitchFamily="82" charset="0"/>
              </a:rPr>
              <a:t>Sebagai</a:t>
            </a:r>
            <a:r>
              <a:rPr lang="en-ID" sz="7200" b="1" dirty="0" smtClean="0">
                <a:solidFill>
                  <a:srgbClr val="5F6485"/>
                </a:solidFill>
                <a:latin typeface="Gabriola" pitchFamily="82" charset="0"/>
              </a:rPr>
              <a:t> </a:t>
            </a:r>
            <a:r>
              <a:rPr lang="en-ID" sz="7200" b="1" dirty="0" err="1" smtClean="0">
                <a:solidFill>
                  <a:srgbClr val="5F6485"/>
                </a:solidFill>
                <a:latin typeface="Gabriola" pitchFamily="82" charset="0"/>
              </a:rPr>
              <a:t>Anggota</a:t>
            </a:r>
            <a:r>
              <a:rPr lang="en-ID" sz="7200" b="1" dirty="0" smtClean="0">
                <a:solidFill>
                  <a:srgbClr val="5F6485"/>
                </a:solidFill>
                <a:latin typeface="Gabriola" pitchFamily="82" charset="0"/>
              </a:rPr>
              <a:t> </a:t>
            </a:r>
            <a:r>
              <a:rPr lang="en-ID" sz="7200" b="1" dirty="0" err="1" smtClean="0">
                <a:solidFill>
                  <a:srgbClr val="5F6485"/>
                </a:solidFill>
                <a:latin typeface="Gabriola" pitchFamily="82" charset="0"/>
              </a:rPr>
              <a:t>Masyarakat</a:t>
            </a:r>
            <a:endParaRPr lang="en-US" sz="7200" dirty="0">
              <a:solidFill>
                <a:srgbClr val="5F6485"/>
              </a:solidFill>
              <a:latin typeface="Gabriola" pitchFamily="82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372" name="Rectangle 62"/>
          <p:cNvSpPr/>
          <p:nvPr/>
        </p:nvSpPr>
        <p:spPr>
          <a:xfrm>
            <a:off x="8105174" y="3827463"/>
            <a:ext cx="2275815" cy="2613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altLang="zh-CN" sz="1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Text</a:t>
            </a:r>
            <a:endParaRPr lang="en-GB" altLang="zh-CN" sz="10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1049373" name="Rectangle 63"/>
          <p:cNvSpPr/>
          <p:nvPr/>
        </p:nvSpPr>
        <p:spPr>
          <a:xfrm>
            <a:off x="8099363" y="5272011"/>
            <a:ext cx="2275815" cy="2613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altLang="zh-CN" sz="1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Text</a:t>
            </a:r>
            <a:endParaRPr lang="en-GB" altLang="zh-CN" sz="10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1049375" name="稻壳儿小白白(http://dwz.cn/Wu2UP)"/>
          <p:cNvSpPr txBox="1">
            <a:spLocks noChangeArrowheads="1"/>
          </p:cNvSpPr>
          <p:nvPr/>
        </p:nvSpPr>
        <p:spPr bwMode="auto">
          <a:xfrm>
            <a:off x="5667446" y="2263034"/>
            <a:ext cx="4707732" cy="406265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lvl1pPr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zh-CN" sz="1200" dirty="0">
                <a:solidFill>
                  <a:srgbClr val="595959"/>
                </a:solidFill>
                <a:latin typeface="微软雅黑" panose="020B0503020204020204" pitchFamily="34" charset="-122"/>
                <a:sym typeface="Arial" panose="020B0604020202020204" pitchFamily="34" charset="0"/>
              </a:rPr>
              <a:t>Text</a:t>
            </a:r>
          </a:p>
          <a:p>
            <a:pPr eaLnBrk="1" hangingPunct="1">
              <a:spcBef>
                <a:spcPct val="20000"/>
              </a:spcBef>
            </a:pPr>
            <a:endParaRPr lang="en-US" altLang="zh-CN" sz="1200" dirty="0">
              <a:solidFill>
                <a:srgbClr val="595959"/>
              </a:solidFill>
              <a:latin typeface="微软雅黑" panose="020B0503020204020204" pitchFamily="34" charset="-122"/>
              <a:sym typeface="Arial" panose="020B0604020202020204" pitchFamily="34" charset="0"/>
            </a:endParaRPr>
          </a:p>
        </p:txBody>
      </p:sp>
      <p:grpSp>
        <p:nvGrpSpPr>
          <p:cNvPr id="70" name="Group 4"/>
          <p:cNvGrpSpPr>
            <a:grpSpLocks noChangeAspect="1"/>
          </p:cNvGrpSpPr>
          <p:nvPr/>
        </p:nvGrpSpPr>
        <p:grpSpPr bwMode="auto">
          <a:xfrm>
            <a:off x="166668" y="191589"/>
            <a:ext cx="11844464" cy="6500428"/>
            <a:chOff x="206" y="189"/>
            <a:chExt cx="7270" cy="3947"/>
          </a:xfrm>
        </p:grpSpPr>
        <p:sp>
          <p:nvSpPr>
            <p:cNvPr id="1049376" name="Freeform 5"/>
            <p:cNvSpPr/>
            <p:nvPr/>
          </p:nvSpPr>
          <p:spPr bwMode="auto">
            <a:xfrm>
              <a:off x="210" y="189"/>
              <a:ext cx="24" cy="62"/>
            </a:xfrm>
            <a:custGeom>
              <a:avLst/>
              <a:gdLst>
                <a:gd name="T0" fmla="*/ 6 w 7"/>
                <a:gd name="T1" fmla="*/ 14 h 21"/>
                <a:gd name="T2" fmla="*/ 6 w 7"/>
                <a:gd name="T3" fmla="*/ 14 h 21"/>
                <a:gd name="T4" fmla="*/ 5 w 7"/>
                <a:gd name="T5" fmla="*/ 3 h 21"/>
                <a:gd name="T6" fmla="*/ 0 w 7"/>
                <a:gd name="T7" fmla="*/ 3 h 21"/>
                <a:gd name="T8" fmla="*/ 1 w 7"/>
                <a:gd name="T9" fmla="*/ 18 h 21"/>
                <a:gd name="T10" fmla="*/ 5 w 7"/>
                <a:gd name="T11" fmla="*/ 20 h 21"/>
                <a:gd name="T12" fmla="*/ 7 w 7"/>
                <a:gd name="T13" fmla="*/ 17 h 21"/>
                <a:gd name="T14" fmla="*/ 6 w 7"/>
                <a:gd name="T15" fmla="*/ 14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" h="21">
                  <a:moveTo>
                    <a:pt x="6" y="14"/>
                  </a:moveTo>
                  <a:cubicBezTo>
                    <a:pt x="6" y="14"/>
                    <a:pt x="6" y="14"/>
                    <a:pt x="6" y="14"/>
                  </a:cubicBezTo>
                  <a:cubicBezTo>
                    <a:pt x="6" y="10"/>
                    <a:pt x="5" y="7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8"/>
                    <a:pt x="1" y="13"/>
                    <a:pt x="1" y="18"/>
                  </a:cubicBezTo>
                  <a:cubicBezTo>
                    <a:pt x="1" y="19"/>
                    <a:pt x="3" y="21"/>
                    <a:pt x="5" y="20"/>
                  </a:cubicBezTo>
                  <a:cubicBezTo>
                    <a:pt x="6" y="19"/>
                    <a:pt x="6" y="18"/>
                    <a:pt x="7" y="17"/>
                  </a:cubicBezTo>
                  <a:cubicBezTo>
                    <a:pt x="7" y="16"/>
                    <a:pt x="6" y="15"/>
                    <a:pt x="6" y="1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77" name="Freeform 6"/>
            <p:cNvSpPr/>
            <p:nvPr/>
          </p:nvSpPr>
          <p:spPr bwMode="auto">
            <a:xfrm>
              <a:off x="217" y="266"/>
              <a:ext cx="21" cy="66"/>
            </a:xfrm>
            <a:custGeom>
              <a:avLst/>
              <a:gdLst>
                <a:gd name="T0" fmla="*/ 5 w 6"/>
                <a:gd name="T1" fmla="*/ 3 h 22"/>
                <a:gd name="T2" fmla="*/ 1 w 6"/>
                <a:gd name="T3" fmla="*/ 3 h 22"/>
                <a:gd name="T4" fmla="*/ 2 w 6"/>
                <a:gd name="T5" fmla="*/ 19 h 22"/>
                <a:gd name="T6" fmla="*/ 6 w 6"/>
                <a:gd name="T7" fmla="*/ 19 h 22"/>
                <a:gd name="T8" fmla="*/ 5 w 6"/>
                <a:gd name="T9" fmla="*/ 3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2">
                  <a:moveTo>
                    <a:pt x="5" y="3"/>
                  </a:moveTo>
                  <a:cubicBezTo>
                    <a:pt x="5" y="0"/>
                    <a:pt x="0" y="0"/>
                    <a:pt x="1" y="3"/>
                  </a:cubicBezTo>
                  <a:cubicBezTo>
                    <a:pt x="1" y="9"/>
                    <a:pt x="1" y="14"/>
                    <a:pt x="2" y="19"/>
                  </a:cubicBezTo>
                  <a:cubicBezTo>
                    <a:pt x="2" y="22"/>
                    <a:pt x="6" y="22"/>
                    <a:pt x="6" y="19"/>
                  </a:cubicBezTo>
                  <a:cubicBezTo>
                    <a:pt x="6" y="14"/>
                    <a:pt x="5" y="9"/>
                    <a:pt x="5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78" name="Freeform 7"/>
            <p:cNvSpPr/>
            <p:nvPr/>
          </p:nvSpPr>
          <p:spPr bwMode="auto">
            <a:xfrm>
              <a:off x="220" y="355"/>
              <a:ext cx="18" cy="60"/>
            </a:xfrm>
            <a:custGeom>
              <a:avLst/>
              <a:gdLst>
                <a:gd name="T0" fmla="*/ 5 w 5"/>
                <a:gd name="T1" fmla="*/ 15 h 20"/>
                <a:gd name="T2" fmla="*/ 5 w 5"/>
                <a:gd name="T3" fmla="*/ 14 h 20"/>
                <a:gd name="T4" fmla="*/ 5 w 5"/>
                <a:gd name="T5" fmla="*/ 10 h 20"/>
                <a:gd name="T6" fmla="*/ 5 w 5"/>
                <a:gd name="T7" fmla="*/ 5 h 20"/>
                <a:gd name="T8" fmla="*/ 5 w 5"/>
                <a:gd name="T9" fmla="*/ 4 h 20"/>
                <a:gd name="T10" fmla="*/ 5 w 5"/>
                <a:gd name="T11" fmla="*/ 3 h 20"/>
                <a:gd name="T12" fmla="*/ 5 w 5"/>
                <a:gd name="T13" fmla="*/ 3 h 20"/>
                <a:gd name="T14" fmla="*/ 5 w 5"/>
                <a:gd name="T15" fmla="*/ 2 h 20"/>
                <a:gd name="T16" fmla="*/ 1 w 5"/>
                <a:gd name="T17" fmla="*/ 2 h 20"/>
                <a:gd name="T18" fmla="*/ 0 w 5"/>
                <a:gd name="T19" fmla="*/ 13 h 20"/>
                <a:gd name="T20" fmla="*/ 1 w 5"/>
                <a:gd name="T21" fmla="*/ 18 h 20"/>
                <a:gd name="T22" fmla="*/ 5 w 5"/>
                <a:gd name="T23" fmla="*/ 17 h 20"/>
                <a:gd name="T24" fmla="*/ 5 w 5"/>
                <a:gd name="T25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20">
                  <a:moveTo>
                    <a:pt x="5" y="15"/>
                  </a:moveTo>
                  <a:cubicBezTo>
                    <a:pt x="5" y="15"/>
                    <a:pt x="5" y="15"/>
                    <a:pt x="5" y="14"/>
                  </a:cubicBezTo>
                  <a:cubicBezTo>
                    <a:pt x="5" y="13"/>
                    <a:pt x="5" y="11"/>
                    <a:pt x="5" y="10"/>
                  </a:cubicBezTo>
                  <a:cubicBezTo>
                    <a:pt x="5" y="8"/>
                    <a:pt x="5" y="7"/>
                    <a:pt x="5" y="5"/>
                  </a:cubicBezTo>
                  <a:cubicBezTo>
                    <a:pt x="5" y="5"/>
                    <a:pt x="5" y="4"/>
                    <a:pt x="5" y="4"/>
                  </a:cubicBezTo>
                  <a:cubicBezTo>
                    <a:pt x="5" y="3"/>
                    <a:pt x="5" y="2"/>
                    <a:pt x="5" y="3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4" y="0"/>
                    <a:pt x="1" y="0"/>
                    <a:pt x="1" y="2"/>
                  </a:cubicBezTo>
                  <a:cubicBezTo>
                    <a:pt x="0" y="6"/>
                    <a:pt x="0" y="10"/>
                    <a:pt x="0" y="13"/>
                  </a:cubicBezTo>
                  <a:cubicBezTo>
                    <a:pt x="0" y="15"/>
                    <a:pt x="0" y="17"/>
                    <a:pt x="1" y="18"/>
                  </a:cubicBezTo>
                  <a:cubicBezTo>
                    <a:pt x="2" y="20"/>
                    <a:pt x="4" y="19"/>
                    <a:pt x="5" y="17"/>
                  </a:cubicBezTo>
                  <a:cubicBezTo>
                    <a:pt x="5" y="16"/>
                    <a:pt x="5" y="16"/>
                    <a:pt x="5" y="1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79" name="Freeform 8"/>
            <p:cNvSpPr/>
            <p:nvPr/>
          </p:nvSpPr>
          <p:spPr bwMode="auto">
            <a:xfrm>
              <a:off x="224" y="429"/>
              <a:ext cx="14" cy="69"/>
            </a:xfrm>
            <a:custGeom>
              <a:avLst/>
              <a:gdLst>
                <a:gd name="T0" fmla="*/ 0 w 4"/>
                <a:gd name="T1" fmla="*/ 3 h 23"/>
                <a:gd name="T2" fmla="*/ 0 w 4"/>
                <a:gd name="T3" fmla="*/ 20 h 23"/>
                <a:gd name="T4" fmla="*/ 4 w 4"/>
                <a:gd name="T5" fmla="*/ 20 h 23"/>
                <a:gd name="T6" fmla="*/ 4 w 4"/>
                <a:gd name="T7" fmla="*/ 3 h 23"/>
                <a:gd name="T8" fmla="*/ 0 w 4"/>
                <a:gd name="T9" fmla="*/ 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3">
                  <a:moveTo>
                    <a:pt x="0" y="3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23"/>
                    <a:pt x="4" y="23"/>
                    <a:pt x="4" y="20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0" name="Freeform 9"/>
            <p:cNvSpPr/>
            <p:nvPr/>
          </p:nvSpPr>
          <p:spPr bwMode="auto">
            <a:xfrm>
              <a:off x="220" y="524"/>
              <a:ext cx="14" cy="57"/>
            </a:xfrm>
            <a:custGeom>
              <a:avLst/>
              <a:gdLst>
                <a:gd name="T0" fmla="*/ 0 w 4"/>
                <a:gd name="T1" fmla="*/ 3 h 19"/>
                <a:gd name="T2" fmla="*/ 0 w 4"/>
                <a:gd name="T3" fmla="*/ 16 h 19"/>
                <a:gd name="T4" fmla="*/ 4 w 4"/>
                <a:gd name="T5" fmla="*/ 16 h 19"/>
                <a:gd name="T6" fmla="*/ 4 w 4"/>
                <a:gd name="T7" fmla="*/ 3 h 19"/>
                <a:gd name="T8" fmla="*/ 0 w 4"/>
                <a:gd name="T9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19">
                  <a:moveTo>
                    <a:pt x="0" y="3"/>
                  </a:moveTo>
                  <a:cubicBezTo>
                    <a:pt x="0" y="16"/>
                    <a:pt x="0" y="16"/>
                    <a:pt x="0" y="16"/>
                  </a:cubicBezTo>
                  <a:cubicBezTo>
                    <a:pt x="0" y="19"/>
                    <a:pt x="4" y="19"/>
                    <a:pt x="4" y="16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1" name="Freeform 10"/>
            <p:cNvSpPr/>
            <p:nvPr/>
          </p:nvSpPr>
          <p:spPr bwMode="auto">
            <a:xfrm>
              <a:off x="220" y="605"/>
              <a:ext cx="14" cy="65"/>
            </a:xfrm>
            <a:custGeom>
              <a:avLst/>
              <a:gdLst>
                <a:gd name="T0" fmla="*/ 0 w 4"/>
                <a:gd name="T1" fmla="*/ 3 h 22"/>
                <a:gd name="T2" fmla="*/ 0 w 4"/>
                <a:gd name="T3" fmla="*/ 19 h 22"/>
                <a:gd name="T4" fmla="*/ 4 w 4"/>
                <a:gd name="T5" fmla="*/ 19 h 22"/>
                <a:gd name="T6" fmla="*/ 4 w 4"/>
                <a:gd name="T7" fmla="*/ 3 h 22"/>
                <a:gd name="T8" fmla="*/ 0 w 4"/>
                <a:gd name="T9" fmla="*/ 3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2">
                  <a:moveTo>
                    <a:pt x="0" y="3"/>
                  </a:moveTo>
                  <a:cubicBezTo>
                    <a:pt x="0" y="19"/>
                    <a:pt x="0" y="19"/>
                    <a:pt x="0" y="19"/>
                  </a:cubicBezTo>
                  <a:cubicBezTo>
                    <a:pt x="0" y="22"/>
                    <a:pt x="4" y="22"/>
                    <a:pt x="4" y="19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2" name="Freeform 11"/>
            <p:cNvSpPr/>
            <p:nvPr/>
          </p:nvSpPr>
          <p:spPr bwMode="auto">
            <a:xfrm>
              <a:off x="213" y="688"/>
              <a:ext cx="28" cy="80"/>
            </a:xfrm>
            <a:custGeom>
              <a:avLst/>
              <a:gdLst>
                <a:gd name="T0" fmla="*/ 5 w 8"/>
                <a:gd name="T1" fmla="*/ 3 h 27"/>
                <a:gd name="T2" fmla="*/ 1 w 8"/>
                <a:gd name="T3" fmla="*/ 4 h 27"/>
                <a:gd name="T4" fmla="*/ 3 w 8"/>
                <a:gd name="T5" fmla="*/ 24 h 27"/>
                <a:gd name="T6" fmla="*/ 7 w 8"/>
                <a:gd name="T7" fmla="*/ 23 h 27"/>
                <a:gd name="T8" fmla="*/ 5 w 8"/>
                <a:gd name="T9" fmla="*/ 3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7">
                  <a:moveTo>
                    <a:pt x="5" y="3"/>
                  </a:moveTo>
                  <a:cubicBezTo>
                    <a:pt x="5" y="0"/>
                    <a:pt x="0" y="1"/>
                    <a:pt x="1" y="4"/>
                  </a:cubicBezTo>
                  <a:cubicBezTo>
                    <a:pt x="2" y="11"/>
                    <a:pt x="1" y="18"/>
                    <a:pt x="3" y="24"/>
                  </a:cubicBezTo>
                  <a:cubicBezTo>
                    <a:pt x="3" y="27"/>
                    <a:pt x="8" y="26"/>
                    <a:pt x="7" y="23"/>
                  </a:cubicBezTo>
                  <a:cubicBezTo>
                    <a:pt x="6" y="16"/>
                    <a:pt x="6" y="10"/>
                    <a:pt x="5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3" name="Freeform 12"/>
            <p:cNvSpPr/>
            <p:nvPr/>
          </p:nvSpPr>
          <p:spPr bwMode="auto">
            <a:xfrm>
              <a:off x="213" y="792"/>
              <a:ext cx="28" cy="74"/>
            </a:xfrm>
            <a:custGeom>
              <a:avLst/>
              <a:gdLst>
                <a:gd name="T0" fmla="*/ 3 w 8"/>
                <a:gd name="T1" fmla="*/ 3 h 25"/>
                <a:gd name="T2" fmla="*/ 1 w 8"/>
                <a:gd name="T3" fmla="*/ 21 h 25"/>
                <a:gd name="T4" fmla="*/ 5 w 8"/>
                <a:gd name="T5" fmla="*/ 22 h 25"/>
                <a:gd name="T6" fmla="*/ 7 w 8"/>
                <a:gd name="T7" fmla="*/ 4 h 25"/>
                <a:gd name="T8" fmla="*/ 3 w 8"/>
                <a:gd name="T9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5">
                  <a:moveTo>
                    <a:pt x="3" y="3"/>
                  </a:moveTo>
                  <a:cubicBezTo>
                    <a:pt x="2" y="9"/>
                    <a:pt x="2" y="15"/>
                    <a:pt x="1" y="21"/>
                  </a:cubicBezTo>
                  <a:cubicBezTo>
                    <a:pt x="0" y="24"/>
                    <a:pt x="4" y="25"/>
                    <a:pt x="5" y="22"/>
                  </a:cubicBezTo>
                  <a:cubicBezTo>
                    <a:pt x="6" y="16"/>
                    <a:pt x="6" y="10"/>
                    <a:pt x="7" y="4"/>
                  </a:cubicBezTo>
                  <a:cubicBezTo>
                    <a:pt x="8" y="1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4" name="Freeform 13"/>
            <p:cNvSpPr/>
            <p:nvPr/>
          </p:nvSpPr>
          <p:spPr bwMode="auto">
            <a:xfrm>
              <a:off x="213" y="887"/>
              <a:ext cx="21" cy="74"/>
            </a:xfrm>
            <a:custGeom>
              <a:avLst/>
              <a:gdLst>
                <a:gd name="T0" fmla="*/ 2 w 6"/>
                <a:gd name="T1" fmla="*/ 3 h 25"/>
                <a:gd name="T2" fmla="*/ 0 w 6"/>
                <a:gd name="T3" fmla="*/ 22 h 25"/>
                <a:gd name="T4" fmla="*/ 5 w 6"/>
                <a:gd name="T5" fmla="*/ 22 h 25"/>
                <a:gd name="T6" fmla="*/ 6 w 6"/>
                <a:gd name="T7" fmla="*/ 3 h 25"/>
                <a:gd name="T8" fmla="*/ 2 w 6"/>
                <a:gd name="T9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5">
                  <a:moveTo>
                    <a:pt x="2" y="3"/>
                  </a:moveTo>
                  <a:cubicBezTo>
                    <a:pt x="1" y="9"/>
                    <a:pt x="1" y="16"/>
                    <a:pt x="0" y="22"/>
                  </a:cubicBezTo>
                  <a:cubicBezTo>
                    <a:pt x="0" y="25"/>
                    <a:pt x="5" y="25"/>
                    <a:pt x="5" y="22"/>
                  </a:cubicBezTo>
                  <a:cubicBezTo>
                    <a:pt x="5" y="16"/>
                    <a:pt x="6" y="9"/>
                    <a:pt x="6" y="3"/>
                  </a:cubicBezTo>
                  <a:cubicBezTo>
                    <a:pt x="6" y="0"/>
                    <a:pt x="2" y="0"/>
                    <a:pt x="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5" name="Freeform 14"/>
            <p:cNvSpPr/>
            <p:nvPr/>
          </p:nvSpPr>
          <p:spPr bwMode="auto">
            <a:xfrm>
              <a:off x="213" y="981"/>
              <a:ext cx="25" cy="75"/>
            </a:xfrm>
            <a:custGeom>
              <a:avLst/>
              <a:gdLst>
                <a:gd name="T0" fmla="*/ 3 w 7"/>
                <a:gd name="T1" fmla="*/ 3 h 25"/>
                <a:gd name="T2" fmla="*/ 2 w 7"/>
                <a:gd name="T3" fmla="*/ 13 h 25"/>
                <a:gd name="T4" fmla="*/ 2 w 7"/>
                <a:gd name="T5" fmla="*/ 18 h 25"/>
                <a:gd name="T6" fmla="*/ 2 w 7"/>
                <a:gd name="T7" fmla="*/ 20 h 25"/>
                <a:gd name="T8" fmla="*/ 2 w 7"/>
                <a:gd name="T9" fmla="*/ 20 h 25"/>
                <a:gd name="T10" fmla="*/ 5 w 7"/>
                <a:gd name="T11" fmla="*/ 24 h 25"/>
                <a:gd name="T12" fmla="*/ 7 w 7"/>
                <a:gd name="T13" fmla="*/ 16 h 25"/>
                <a:gd name="T14" fmla="*/ 7 w 7"/>
                <a:gd name="T15" fmla="*/ 3 h 25"/>
                <a:gd name="T16" fmla="*/ 3 w 7"/>
                <a:gd name="T17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25">
                  <a:moveTo>
                    <a:pt x="3" y="3"/>
                  </a:moveTo>
                  <a:cubicBezTo>
                    <a:pt x="3" y="6"/>
                    <a:pt x="3" y="9"/>
                    <a:pt x="2" y="13"/>
                  </a:cubicBezTo>
                  <a:cubicBezTo>
                    <a:pt x="2" y="14"/>
                    <a:pt x="2" y="16"/>
                    <a:pt x="2" y="18"/>
                  </a:cubicBezTo>
                  <a:cubicBezTo>
                    <a:pt x="2" y="19"/>
                    <a:pt x="2" y="19"/>
                    <a:pt x="2" y="20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0" y="22"/>
                    <a:pt x="3" y="25"/>
                    <a:pt x="5" y="24"/>
                  </a:cubicBezTo>
                  <a:cubicBezTo>
                    <a:pt x="7" y="23"/>
                    <a:pt x="7" y="18"/>
                    <a:pt x="7" y="16"/>
                  </a:cubicBezTo>
                  <a:cubicBezTo>
                    <a:pt x="7" y="12"/>
                    <a:pt x="7" y="7"/>
                    <a:pt x="7" y="3"/>
                  </a:cubicBezTo>
                  <a:cubicBezTo>
                    <a:pt x="7" y="0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6" name="Freeform 15"/>
            <p:cNvSpPr/>
            <p:nvPr/>
          </p:nvSpPr>
          <p:spPr bwMode="auto">
            <a:xfrm>
              <a:off x="206" y="1079"/>
              <a:ext cx="28" cy="75"/>
            </a:xfrm>
            <a:custGeom>
              <a:avLst/>
              <a:gdLst>
                <a:gd name="T0" fmla="*/ 7 w 8"/>
                <a:gd name="T1" fmla="*/ 18 h 25"/>
                <a:gd name="T2" fmla="*/ 6 w 8"/>
                <a:gd name="T3" fmla="*/ 10 h 25"/>
                <a:gd name="T4" fmla="*/ 6 w 8"/>
                <a:gd name="T5" fmla="*/ 6 h 25"/>
                <a:gd name="T6" fmla="*/ 6 w 8"/>
                <a:gd name="T7" fmla="*/ 5 h 25"/>
                <a:gd name="T8" fmla="*/ 2 w 8"/>
                <a:gd name="T9" fmla="*/ 2 h 25"/>
                <a:gd name="T10" fmla="*/ 2 w 8"/>
                <a:gd name="T11" fmla="*/ 12 h 25"/>
                <a:gd name="T12" fmla="*/ 2 w 8"/>
                <a:gd name="T13" fmla="*/ 18 h 25"/>
                <a:gd name="T14" fmla="*/ 3 w 8"/>
                <a:gd name="T15" fmla="*/ 19 h 25"/>
                <a:gd name="T16" fmla="*/ 2 w 8"/>
                <a:gd name="T17" fmla="*/ 23 h 25"/>
                <a:gd name="T18" fmla="*/ 6 w 8"/>
                <a:gd name="T19" fmla="*/ 24 h 25"/>
                <a:gd name="T20" fmla="*/ 7 w 8"/>
                <a:gd name="T21" fmla="*/ 18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" h="25">
                  <a:moveTo>
                    <a:pt x="7" y="18"/>
                  </a:moveTo>
                  <a:cubicBezTo>
                    <a:pt x="7" y="15"/>
                    <a:pt x="7" y="13"/>
                    <a:pt x="6" y="10"/>
                  </a:cubicBezTo>
                  <a:cubicBezTo>
                    <a:pt x="6" y="8"/>
                    <a:pt x="6" y="7"/>
                    <a:pt x="6" y="6"/>
                  </a:cubicBezTo>
                  <a:cubicBezTo>
                    <a:pt x="6" y="5"/>
                    <a:pt x="6" y="4"/>
                    <a:pt x="6" y="5"/>
                  </a:cubicBezTo>
                  <a:cubicBezTo>
                    <a:pt x="7" y="2"/>
                    <a:pt x="3" y="0"/>
                    <a:pt x="2" y="2"/>
                  </a:cubicBezTo>
                  <a:cubicBezTo>
                    <a:pt x="0" y="5"/>
                    <a:pt x="2" y="9"/>
                    <a:pt x="2" y="12"/>
                  </a:cubicBezTo>
                  <a:cubicBezTo>
                    <a:pt x="2" y="14"/>
                    <a:pt x="2" y="16"/>
                    <a:pt x="2" y="18"/>
                  </a:cubicBezTo>
                  <a:cubicBezTo>
                    <a:pt x="3" y="18"/>
                    <a:pt x="3" y="19"/>
                    <a:pt x="3" y="19"/>
                  </a:cubicBezTo>
                  <a:cubicBezTo>
                    <a:pt x="2" y="20"/>
                    <a:pt x="1" y="21"/>
                    <a:pt x="2" y="23"/>
                  </a:cubicBezTo>
                  <a:cubicBezTo>
                    <a:pt x="3" y="24"/>
                    <a:pt x="5" y="25"/>
                    <a:pt x="6" y="24"/>
                  </a:cubicBezTo>
                  <a:cubicBezTo>
                    <a:pt x="8" y="22"/>
                    <a:pt x="7" y="20"/>
                    <a:pt x="7" y="1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7" name="Freeform 16"/>
            <p:cNvSpPr/>
            <p:nvPr/>
          </p:nvSpPr>
          <p:spPr bwMode="auto">
            <a:xfrm>
              <a:off x="213" y="1189"/>
              <a:ext cx="28" cy="101"/>
            </a:xfrm>
            <a:custGeom>
              <a:avLst/>
              <a:gdLst>
                <a:gd name="T0" fmla="*/ 7 w 8"/>
                <a:gd name="T1" fmla="*/ 30 h 34"/>
                <a:gd name="T2" fmla="*/ 6 w 8"/>
                <a:gd name="T3" fmla="*/ 3 h 34"/>
                <a:gd name="T4" fmla="*/ 2 w 8"/>
                <a:gd name="T5" fmla="*/ 3 h 34"/>
                <a:gd name="T6" fmla="*/ 2 w 8"/>
                <a:gd name="T7" fmla="*/ 25 h 34"/>
                <a:gd name="T8" fmla="*/ 1 w 8"/>
                <a:gd name="T9" fmla="*/ 28 h 34"/>
                <a:gd name="T10" fmla="*/ 3 w 8"/>
                <a:gd name="T11" fmla="*/ 32 h 34"/>
                <a:gd name="T12" fmla="*/ 7 w 8"/>
                <a:gd name="T13" fmla="*/ 3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34">
                  <a:moveTo>
                    <a:pt x="7" y="30"/>
                  </a:moveTo>
                  <a:cubicBezTo>
                    <a:pt x="5" y="21"/>
                    <a:pt x="6" y="12"/>
                    <a:pt x="6" y="3"/>
                  </a:cubicBezTo>
                  <a:cubicBezTo>
                    <a:pt x="6" y="0"/>
                    <a:pt x="2" y="0"/>
                    <a:pt x="2" y="3"/>
                  </a:cubicBezTo>
                  <a:cubicBezTo>
                    <a:pt x="1" y="10"/>
                    <a:pt x="1" y="18"/>
                    <a:pt x="2" y="25"/>
                  </a:cubicBezTo>
                  <a:cubicBezTo>
                    <a:pt x="1" y="25"/>
                    <a:pt x="0" y="26"/>
                    <a:pt x="1" y="28"/>
                  </a:cubicBezTo>
                  <a:cubicBezTo>
                    <a:pt x="2" y="29"/>
                    <a:pt x="2" y="31"/>
                    <a:pt x="3" y="32"/>
                  </a:cubicBezTo>
                  <a:cubicBezTo>
                    <a:pt x="5" y="34"/>
                    <a:pt x="8" y="32"/>
                    <a:pt x="7" y="3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8" name="Freeform 17"/>
            <p:cNvSpPr/>
            <p:nvPr/>
          </p:nvSpPr>
          <p:spPr bwMode="auto">
            <a:xfrm>
              <a:off x="213" y="1323"/>
              <a:ext cx="21" cy="59"/>
            </a:xfrm>
            <a:custGeom>
              <a:avLst/>
              <a:gdLst>
                <a:gd name="T0" fmla="*/ 2 w 6"/>
                <a:gd name="T1" fmla="*/ 3 h 20"/>
                <a:gd name="T2" fmla="*/ 0 w 6"/>
                <a:gd name="T3" fmla="*/ 17 h 20"/>
                <a:gd name="T4" fmla="*/ 5 w 6"/>
                <a:gd name="T5" fmla="*/ 17 h 20"/>
                <a:gd name="T6" fmla="*/ 6 w 6"/>
                <a:gd name="T7" fmla="*/ 3 h 20"/>
                <a:gd name="T8" fmla="*/ 2 w 6"/>
                <a:gd name="T9" fmla="*/ 3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0">
                  <a:moveTo>
                    <a:pt x="2" y="3"/>
                  </a:moveTo>
                  <a:cubicBezTo>
                    <a:pt x="1" y="8"/>
                    <a:pt x="1" y="12"/>
                    <a:pt x="0" y="17"/>
                  </a:cubicBezTo>
                  <a:cubicBezTo>
                    <a:pt x="0" y="20"/>
                    <a:pt x="5" y="20"/>
                    <a:pt x="5" y="17"/>
                  </a:cubicBezTo>
                  <a:cubicBezTo>
                    <a:pt x="5" y="12"/>
                    <a:pt x="6" y="8"/>
                    <a:pt x="6" y="3"/>
                  </a:cubicBezTo>
                  <a:cubicBezTo>
                    <a:pt x="6" y="0"/>
                    <a:pt x="2" y="0"/>
                    <a:pt x="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9" name="Freeform 18"/>
            <p:cNvSpPr/>
            <p:nvPr/>
          </p:nvSpPr>
          <p:spPr bwMode="auto">
            <a:xfrm>
              <a:off x="210" y="1415"/>
              <a:ext cx="24" cy="83"/>
            </a:xfrm>
            <a:custGeom>
              <a:avLst/>
              <a:gdLst>
                <a:gd name="T0" fmla="*/ 5 w 7"/>
                <a:gd name="T1" fmla="*/ 3 h 28"/>
                <a:gd name="T2" fmla="*/ 0 w 7"/>
                <a:gd name="T3" fmla="*/ 3 h 28"/>
                <a:gd name="T4" fmla="*/ 3 w 7"/>
                <a:gd name="T5" fmla="*/ 25 h 28"/>
                <a:gd name="T6" fmla="*/ 7 w 7"/>
                <a:gd name="T7" fmla="*/ 25 h 28"/>
                <a:gd name="T8" fmla="*/ 5 w 7"/>
                <a:gd name="T9" fmla="*/ 3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8">
                  <a:moveTo>
                    <a:pt x="5" y="3"/>
                  </a:moveTo>
                  <a:cubicBezTo>
                    <a:pt x="5" y="0"/>
                    <a:pt x="0" y="0"/>
                    <a:pt x="0" y="3"/>
                  </a:cubicBezTo>
                  <a:cubicBezTo>
                    <a:pt x="1" y="11"/>
                    <a:pt x="2" y="18"/>
                    <a:pt x="3" y="25"/>
                  </a:cubicBezTo>
                  <a:cubicBezTo>
                    <a:pt x="3" y="28"/>
                    <a:pt x="7" y="28"/>
                    <a:pt x="7" y="25"/>
                  </a:cubicBezTo>
                  <a:cubicBezTo>
                    <a:pt x="6" y="18"/>
                    <a:pt x="6" y="11"/>
                    <a:pt x="5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0" name="Freeform 19"/>
            <p:cNvSpPr/>
            <p:nvPr/>
          </p:nvSpPr>
          <p:spPr bwMode="auto">
            <a:xfrm>
              <a:off x="224" y="1530"/>
              <a:ext cx="21" cy="92"/>
            </a:xfrm>
            <a:custGeom>
              <a:avLst/>
              <a:gdLst>
                <a:gd name="T0" fmla="*/ 4 w 6"/>
                <a:gd name="T1" fmla="*/ 3 h 31"/>
                <a:gd name="T2" fmla="*/ 0 w 6"/>
                <a:gd name="T3" fmla="*/ 3 h 31"/>
                <a:gd name="T4" fmla="*/ 1 w 6"/>
                <a:gd name="T5" fmla="*/ 29 h 31"/>
                <a:gd name="T6" fmla="*/ 5 w 6"/>
                <a:gd name="T7" fmla="*/ 29 h 31"/>
                <a:gd name="T8" fmla="*/ 4 w 6"/>
                <a:gd name="T9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1">
                  <a:moveTo>
                    <a:pt x="4" y="3"/>
                  </a:moveTo>
                  <a:cubicBezTo>
                    <a:pt x="4" y="0"/>
                    <a:pt x="0" y="0"/>
                    <a:pt x="0" y="3"/>
                  </a:cubicBezTo>
                  <a:cubicBezTo>
                    <a:pt x="0" y="12"/>
                    <a:pt x="0" y="20"/>
                    <a:pt x="1" y="29"/>
                  </a:cubicBezTo>
                  <a:cubicBezTo>
                    <a:pt x="1" y="31"/>
                    <a:pt x="6" y="31"/>
                    <a:pt x="5" y="29"/>
                  </a:cubicBezTo>
                  <a:cubicBezTo>
                    <a:pt x="4" y="20"/>
                    <a:pt x="4" y="12"/>
                    <a:pt x="4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1" name="Freeform 20"/>
            <p:cNvSpPr/>
            <p:nvPr/>
          </p:nvSpPr>
          <p:spPr bwMode="auto">
            <a:xfrm>
              <a:off x="220" y="1664"/>
              <a:ext cx="18" cy="80"/>
            </a:xfrm>
            <a:custGeom>
              <a:avLst/>
              <a:gdLst>
                <a:gd name="T0" fmla="*/ 4 w 5"/>
                <a:gd name="T1" fmla="*/ 24 h 27"/>
                <a:gd name="T2" fmla="*/ 4 w 5"/>
                <a:gd name="T3" fmla="*/ 24 h 27"/>
                <a:gd name="T4" fmla="*/ 5 w 5"/>
                <a:gd name="T5" fmla="*/ 3 h 27"/>
                <a:gd name="T6" fmla="*/ 1 w 5"/>
                <a:gd name="T7" fmla="*/ 3 h 27"/>
                <a:gd name="T8" fmla="*/ 0 w 5"/>
                <a:gd name="T9" fmla="*/ 14 h 27"/>
                <a:gd name="T10" fmla="*/ 0 w 5"/>
                <a:gd name="T11" fmla="*/ 20 h 27"/>
                <a:gd name="T12" fmla="*/ 0 w 5"/>
                <a:gd name="T13" fmla="*/ 23 h 27"/>
                <a:gd name="T14" fmla="*/ 0 w 5"/>
                <a:gd name="T15" fmla="*/ 24 h 27"/>
                <a:gd name="T16" fmla="*/ 0 w 5"/>
                <a:gd name="T17" fmla="*/ 24 h 27"/>
                <a:gd name="T18" fmla="*/ 4 w 5"/>
                <a:gd name="T19" fmla="*/ 24 h 27"/>
                <a:gd name="T20" fmla="*/ 4 w 5"/>
                <a:gd name="T21" fmla="*/ 24 h 27"/>
                <a:gd name="T22" fmla="*/ 4 w 5"/>
                <a:gd name="T23" fmla="*/ 24 h 27"/>
                <a:gd name="T24" fmla="*/ 4 w 5"/>
                <a:gd name="T25" fmla="*/ 2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27">
                  <a:moveTo>
                    <a:pt x="4" y="24"/>
                  </a:moveTo>
                  <a:cubicBezTo>
                    <a:pt x="4" y="24"/>
                    <a:pt x="4" y="24"/>
                    <a:pt x="4" y="24"/>
                  </a:cubicBezTo>
                  <a:cubicBezTo>
                    <a:pt x="5" y="17"/>
                    <a:pt x="5" y="9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6"/>
                    <a:pt x="0" y="10"/>
                    <a:pt x="0" y="14"/>
                  </a:cubicBezTo>
                  <a:cubicBezTo>
                    <a:pt x="0" y="16"/>
                    <a:pt x="0" y="18"/>
                    <a:pt x="0" y="20"/>
                  </a:cubicBezTo>
                  <a:cubicBezTo>
                    <a:pt x="0" y="21"/>
                    <a:pt x="0" y="23"/>
                    <a:pt x="0" y="23"/>
                  </a:cubicBezTo>
                  <a:cubicBezTo>
                    <a:pt x="0" y="23"/>
                    <a:pt x="0" y="23"/>
                    <a:pt x="0" y="24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6"/>
                    <a:pt x="4" y="27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2" name="Freeform 21"/>
            <p:cNvSpPr/>
            <p:nvPr/>
          </p:nvSpPr>
          <p:spPr bwMode="auto">
            <a:xfrm>
              <a:off x="206" y="1762"/>
              <a:ext cx="21" cy="101"/>
            </a:xfrm>
            <a:custGeom>
              <a:avLst/>
              <a:gdLst>
                <a:gd name="T0" fmla="*/ 1 w 6"/>
                <a:gd name="T1" fmla="*/ 3 h 34"/>
                <a:gd name="T2" fmla="*/ 1 w 6"/>
                <a:gd name="T3" fmla="*/ 23 h 34"/>
                <a:gd name="T4" fmla="*/ 0 w 6"/>
                <a:gd name="T5" fmla="*/ 25 h 34"/>
                <a:gd name="T6" fmla="*/ 1 w 6"/>
                <a:gd name="T7" fmla="*/ 31 h 34"/>
                <a:gd name="T8" fmla="*/ 6 w 6"/>
                <a:gd name="T9" fmla="*/ 31 h 34"/>
                <a:gd name="T10" fmla="*/ 6 w 6"/>
                <a:gd name="T11" fmla="*/ 3 h 34"/>
                <a:gd name="T12" fmla="*/ 1 w 6"/>
                <a:gd name="T13" fmla="*/ 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34">
                  <a:moveTo>
                    <a:pt x="1" y="3"/>
                  </a:moveTo>
                  <a:cubicBezTo>
                    <a:pt x="1" y="23"/>
                    <a:pt x="1" y="23"/>
                    <a:pt x="1" y="23"/>
                  </a:cubicBezTo>
                  <a:cubicBezTo>
                    <a:pt x="1" y="24"/>
                    <a:pt x="0" y="24"/>
                    <a:pt x="0" y="25"/>
                  </a:cubicBezTo>
                  <a:cubicBezTo>
                    <a:pt x="1" y="27"/>
                    <a:pt x="1" y="29"/>
                    <a:pt x="1" y="31"/>
                  </a:cubicBezTo>
                  <a:cubicBezTo>
                    <a:pt x="2" y="34"/>
                    <a:pt x="6" y="34"/>
                    <a:pt x="6" y="31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3" name="Freeform 22"/>
            <p:cNvSpPr/>
            <p:nvPr/>
          </p:nvSpPr>
          <p:spPr bwMode="auto">
            <a:xfrm>
              <a:off x="213" y="1893"/>
              <a:ext cx="25" cy="86"/>
            </a:xfrm>
            <a:custGeom>
              <a:avLst/>
              <a:gdLst>
                <a:gd name="T0" fmla="*/ 6 w 7"/>
                <a:gd name="T1" fmla="*/ 25 h 29"/>
                <a:gd name="T2" fmla="*/ 5 w 7"/>
                <a:gd name="T3" fmla="*/ 3 h 29"/>
                <a:gd name="T4" fmla="*/ 0 w 7"/>
                <a:gd name="T5" fmla="*/ 3 h 29"/>
                <a:gd name="T6" fmla="*/ 2 w 7"/>
                <a:gd name="T7" fmla="*/ 26 h 29"/>
                <a:gd name="T8" fmla="*/ 6 w 7"/>
                <a:gd name="T9" fmla="*/ 25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9">
                  <a:moveTo>
                    <a:pt x="6" y="25"/>
                  </a:moveTo>
                  <a:cubicBezTo>
                    <a:pt x="4" y="18"/>
                    <a:pt x="5" y="10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10"/>
                    <a:pt x="0" y="19"/>
                    <a:pt x="2" y="26"/>
                  </a:cubicBezTo>
                  <a:cubicBezTo>
                    <a:pt x="2" y="29"/>
                    <a:pt x="7" y="28"/>
                    <a:pt x="6" y="2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4" name="Freeform 23"/>
            <p:cNvSpPr/>
            <p:nvPr/>
          </p:nvSpPr>
          <p:spPr bwMode="auto">
            <a:xfrm>
              <a:off x="213" y="2008"/>
              <a:ext cx="18" cy="89"/>
            </a:xfrm>
            <a:custGeom>
              <a:avLst/>
              <a:gdLst>
                <a:gd name="T0" fmla="*/ 0 w 5"/>
                <a:gd name="T1" fmla="*/ 3 h 30"/>
                <a:gd name="T2" fmla="*/ 0 w 5"/>
                <a:gd name="T3" fmla="*/ 27 h 30"/>
                <a:gd name="T4" fmla="*/ 5 w 5"/>
                <a:gd name="T5" fmla="*/ 27 h 30"/>
                <a:gd name="T6" fmla="*/ 5 w 5"/>
                <a:gd name="T7" fmla="*/ 3 h 30"/>
                <a:gd name="T8" fmla="*/ 0 w 5"/>
                <a:gd name="T9" fmla="*/ 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0">
                  <a:moveTo>
                    <a:pt x="0" y="3"/>
                  </a:moveTo>
                  <a:cubicBezTo>
                    <a:pt x="0" y="27"/>
                    <a:pt x="0" y="27"/>
                    <a:pt x="0" y="27"/>
                  </a:cubicBezTo>
                  <a:cubicBezTo>
                    <a:pt x="0" y="30"/>
                    <a:pt x="5" y="30"/>
                    <a:pt x="5" y="27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5" name="Freeform 24"/>
            <p:cNvSpPr/>
            <p:nvPr/>
          </p:nvSpPr>
          <p:spPr bwMode="auto">
            <a:xfrm>
              <a:off x="217" y="2127"/>
              <a:ext cx="24" cy="89"/>
            </a:xfrm>
            <a:custGeom>
              <a:avLst/>
              <a:gdLst>
                <a:gd name="T0" fmla="*/ 6 w 7"/>
                <a:gd name="T1" fmla="*/ 26 h 30"/>
                <a:gd name="T2" fmla="*/ 5 w 7"/>
                <a:gd name="T3" fmla="*/ 3 h 30"/>
                <a:gd name="T4" fmla="*/ 1 w 7"/>
                <a:gd name="T5" fmla="*/ 3 h 30"/>
                <a:gd name="T6" fmla="*/ 2 w 7"/>
                <a:gd name="T7" fmla="*/ 27 h 30"/>
                <a:gd name="T8" fmla="*/ 6 w 7"/>
                <a:gd name="T9" fmla="*/ 26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0">
                  <a:moveTo>
                    <a:pt x="6" y="26"/>
                  </a:moveTo>
                  <a:cubicBezTo>
                    <a:pt x="4" y="19"/>
                    <a:pt x="5" y="10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11"/>
                    <a:pt x="0" y="20"/>
                    <a:pt x="2" y="27"/>
                  </a:cubicBezTo>
                  <a:cubicBezTo>
                    <a:pt x="2" y="30"/>
                    <a:pt x="7" y="29"/>
                    <a:pt x="6" y="2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6" name="Freeform 25"/>
            <p:cNvSpPr/>
            <p:nvPr/>
          </p:nvSpPr>
          <p:spPr bwMode="auto">
            <a:xfrm>
              <a:off x="224" y="2246"/>
              <a:ext cx="14" cy="109"/>
            </a:xfrm>
            <a:custGeom>
              <a:avLst/>
              <a:gdLst>
                <a:gd name="T0" fmla="*/ 0 w 4"/>
                <a:gd name="T1" fmla="*/ 3 h 37"/>
                <a:gd name="T2" fmla="*/ 0 w 4"/>
                <a:gd name="T3" fmla="*/ 34 h 37"/>
                <a:gd name="T4" fmla="*/ 4 w 4"/>
                <a:gd name="T5" fmla="*/ 34 h 37"/>
                <a:gd name="T6" fmla="*/ 4 w 4"/>
                <a:gd name="T7" fmla="*/ 3 h 37"/>
                <a:gd name="T8" fmla="*/ 0 w 4"/>
                <a:gd name="T9" fmla="*/ 3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37">
                  <a:moveTo>
                    <a:pt x="0" y="3"/>
                  </a:moveTo>
                  <a:cubicBezTo>
                    <a:pt x="0" y="34"/>
                    <a:pt x="0" y="34"/>
                    <a:pt x="0" y="34"/>
                  </a:cubicBezTo>
                  <a:cubicBezTo>
                    <a:pt x="0" y="37"/>
                    <a:pt x="4" y="37"/>
                    <a:pt x="4" y="34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7" name="Freeform 26"/>
            <p:cNvSpPr/>
            <p:nvPr/>
          </p:nvSpPr>
          <p:spPr bwMode="auto">
            <a:xfrm>
              <a:off x="210" y="2370"/>
              <a:ext cx="28" cy="107"/>
            </a:xfrm>
            <a:custGeom>
              <a:avLst/>
              <a:gdLst>
                <a:gd name="T0" fmla="*/ 7 w 8"/>
                <a:gd name="T1" fmla="*/ 3 h 36"/>
                <a:gd name="T2" fmla="*/ 3 w 8"/>
                <a:gd name="T3" fmla="*/ 3 h 36"/>
                <a:gd name="T4" fmla="*/ 0 w 8"/>
                <a:gd name="T5" fmla="*/ 32 h 36"/>
                <a:gd name="T6" fmla="*/ 5 w 8"/>
                <a:gd name="T7" fmla="*/ 33 h 36"/>
                <a:gd name="T8" fmla="*/ 7 w 8"/>
                <a:gd name="T9" fmla="*/ 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6">
                  <a:moveTo>
                    <a:pt x="7" y="3"/>
                  </a:moveTo>
                  <a:cubicBezTo>
                    <a:pt x="7" y="0"/>
                    <a:pt x="3" y="0"/>
                    <a:pt x="3" y="3"/>
                  </a:cubicBezTo>
                  <a:cubicBezTo>
                    <a:pt x="3" y="12"/>
                    <a:pt x="4" y="23"/>
                    <a:pt x="0" y="32"/>
                  </a:cubicBezTo>
                  <a:cubicBezTo>
                    <a:pt x="0" y="35"/>
                    <a:pt x="4" y="36"/>
                    <a:pt x="5" y="33"/>
                  </a:cubicBezTo>
                  <a:cubicBezTo>
                    <a:pt x="8" y="24"/>
                    <a:pt x="7" y="12"/>
                    <a:pt x="7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8" name="Freeform 27"/>
            <p:cNvSpPr/>
            <p:nvPr/>
          </p:nvSpPr>
          <p:spPr bwMode="auto">
            <a:xfrm>
              <a:off x="213" y="2492"/>
              <a:ext cx="28" cy="83"/>
            </a:xfrm>
            <a:custGeom>
              <a:avLst/>
              <a:gdLst>
                <a:gd name="T0" fmla="*/ 5 w 8"/>
                <a:gd name="T1" fmla="*/ 23 h 28"/>
                <a:gd name="T2" fmla="*/ 5 w 8"/>
                <a:gd name="T3" fmla="*/ 3 h 28"/>
                <a:gd name="T4" fmla="*/ 0 w 8"/>
                <a:gd name="T5" fmla="*/ 3 h 28"/>
                <a:gd name="T6" fmla="*/ 0 w 8"/>
                <a:gd name="T7" fmla="*/ 19 h 28"/>
                <a:gd name="T8" fmla="*/ 4 w 8"/>
                <a:gd name="T9" fmla="*/ 27 h 28"/>
                <a:gd name="T10" fmla="*/ 5 w 8"/>
                <a:gd name="T11" fmla="*/ 23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28">
                  <a:moveTo>
                    <a:pt x="5" y="23"/>
                  </a:moveTo>
                  <a:cubicBezTo>
                    <a:pt x="4" y="23"/>
                    <a:pt x="5" y="5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8"/>
                    <a:pt x="0" y="14"/>
                    <a:pt x="0" y="19"/>
                  </a:cubicBezTo>
                  <a:cubicBezTo>
                    <a:pt x="1" y="22"/>
                    <a:pt x="1" y="27"/>
                    <a:pt x="4" y="27"/>
                  </a:cubicBezTo>
                  <a:cubicBezTo>
                    <a:pt x="7" y="28"/>
                    <a:pt x="8" y="23"/>
                    <a:pt x="5" y="2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9" name="Freeform 28"/>
            <p:cNvSpPr/>
            <p:nvPr/>
          </p:nvSpPr>
          <p:spPr bwMode="auto">
            <a:xfrm>
              <a:off x="213" y="2614"/>
              <a:ext cx="28" cy="89"/>
            </a:xfrm>
            <a:custGeom>
              <a:avLst/>
              <a:gdLst>
                <a:gd name="T0" fmla="*/ 3 w 8"/>
                <a:gd name="T1" fmla="*/ 2 h 30"/>
                <a:gd name="T2" fmla="*/ 2 w 8"/>
                <a:gd name="T3" fmla="*/ 27 h 30"/>
                <a:gd name="T4" fmla="*/ 6 w 8"/>
                <a:gd name="T5" fmla="*/ 27 h 30"/>
                <a:gd name="T6" fmla="*/ 7 w 8"/>
                <a:gd name="T7" fmla="*/ 4 h 30"/>
                <a:gd name="T8" fmla="*/ 3 w 8"/>
                <a:gd name="T9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0">
                  <a:moveTo>
                    <a:pt x="3" y="2"/>
                  </a:moveTo>
                  <a:cubicBezTo>
                    <a:pt x="0" y="10"/>
                    <a:pt x="1" y="19"/>
                    <a:pt x="2" y="27"/>
                  </a:cubicBezTo>
                  <a:cubicBezTo>
                    <a:pt x="2" y="30"/>
                    <a:pt x="6" y="30"/>
                    <a:pt x="6" y="27"/>
                  </a:cubicBezTo>
                  <a:cubicBezTo>
                    <a:pt x="6" y="20"/>
                    <a:pt x="4" y="11"/>
                    <a:pt x="7" y="4"/>
                  </a:cubicBezTo>
                  <a:cubicBezTo>
                    <a:pt x="8" y="1"/>
                    <a:pt x="4" y="0"/>
                    <a:pt x="3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0" name="Freeform 29"/>
            <p:cNvSpPr/>
            <p:nvPr/>
          </p:nvSpPr>
          <p:spPr bwMode="auto">
            <a:xfrm>
              <a:off x="217" y="2735"/>
              <a:ext cx="21" cy="107"/>
            </a:xfrm>
            <a:custGeom>
              <a:avLst/>
              <a:gdLst>
                <a:gd name="T0" fmla="*/ 6 w 6"/>
                <a:gd name="T1" fmla="*/ 3 h 36"/>
                <a:gd name="T2" fmla="*/ 2 w 6"/>
                <a:gd name="T3" fmla="*/ 3 h 36"/>
                <a:gd name="T4" fmla="*/ 1 w 6"/>
                <a:gd name="T5" fmla="*/ 33 h 36"/>
                <a:gd name="T6" fmla="*/ 5 w 6"/>
                <a:gd name="T7" fmla="*/ 33 h 36"/>
                <a:gd name="T8" fmla="*/ 6 w 6"/>
                <a:gd name="T9" fmla="*/ 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6">
                  <a:moveTo>
                    <a:pt x="6" y="3"/>
                  </a:moveTo>
                  <a:cubicBezTo>
                    <a:pt x="6" y="0"/>
                    <a:pt x="2" y="0"/>
                    <a:pt x="2" y="3"/>
                  </a:cubicBezTo>
                  <a:cubicBezTo>
                    <a:pt x="1" y="13"/>
                    <a:pt x="0" y="23"/>
                    <a:pt x="1" y="33"/>
                  </a:cubicBezTo>
                  <a:cubicBezTo>
                    <a:pt x="1" y="36"/>
                    <a:pt x="5" y="36"/>
                    <a:pt x="5" y="33"/>
                  </a:cubicBezTo>
                  <a:cubicBezTo>
                    <a:pt x="4" y="23"/>
                    <a:pt x="6" y="13"/>
                    <a:pt x="6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1" name="Freeform 30"/>
            <p:cNvSpPr/>
            <p:nvPr/>
          </p:nvSpPr>
          <p:spPr bwMode="auto">
            <a:xfrm>
              <a:off x="210" y="2860"/>
              <a:ext cx="28" cy="104"/>
            </a:xfrm>
            <a:custGeom>
              <a:avLst/>
              <a:gdLst>
                <a:gd name="T0" fmla="*/ 8 w 8"/>
                <a:gd name="T1" fmla="*/ 3 h 35"/>
                <a:gd name="T2" fmla="*/ 4 w 8"/>
                <a:gd name="T3" fmla="*/ 3 h 35"/>
                <a:gd name="T4" fmla="*/ 3 w 8"/>
                <a:gd name="T5" fmla="*/ 32 h 35"/>
                <a:gd name="T6" fmla="*/ 7 w 8"/>
                <a:gd name="T7" fmla="*/ 31 h 35"/>
                <a:gd name="T8" fmla="*/ 8 w 8"/>
                <a:gd name="T9" fmla="*/ 3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5">
                  <a:moveTo>
                    <a:pt x="8" y="3"/>
                  </a:moveTo>
                  <a:cubicBezTo>
                    <a:pt x="8" y="0"/>
                    <a:pt x="4" y="0"/>
                    <a:pt x="4" y="3"/>
                  </a:cubicBezTo>
                  <a:cubicBezTo>
                    <a:pt x="3" y="13"/>
                    <a:pt x="0" y="23"/>
                    <a:pt x="3" y="32"/>
                  </a:cubicBezTo>
                  <a:cubicBezTo>
                    <a:pt x="3" y="35"/>
                    <a:pt x="8" y="34"/>
                    <a:pt x="7" y="31"/>
                  </a:cubicBezTo>
                  <a:cubicBezTo>
                    <a:pt x="5" y="22"/>
                    <a:pt x="8" y="12"/>
                    <a:pt x="8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2" name="Freeform 31"/>
            <p:cNvSpPr/>
            <p:nvPr/>
          </p:nvSpPr>
          <p:spPr bwMode="auto">
            <a:xfrm>
              <a:off x="206" y="3014"/>
              <a:ext cx="25" cy="98"/>
            </a:xfrm>
            <a:custGeom>
              <a:avLst/>
              <a:gdLst>
                <a:gd name="T0" fmla="*/ 6 w 7"/>
                <a:gd name="T1" fmla="*/ 24 h 33"/>
                <a:gd name="T2" fmla="*/ 5 w 7"/>
                <a:gd name="T3" fmla="*/ 3 h 33"/>
                <a:gd name="T4" fmla="*/ 0 w 7"/>
                <a:gd name="T5" fmla="*/ 3 h 33"/>
                <a:gd name="T6" fmla="*/ 1 w 7"/>
                <a:gd name="T7" fmla="*/ 30 h 33"/>
                <a:gd name="T8" fmla="*/ 6 w 7"/>
                <a:gd name="T9" fmla="*/ 32 h 33"/>
                <a:gd name="T10" fmla="*/ 7 w 7"/>
                <a:gd name="T11" fmla="*/ 26 h 33"/>
                <a:gd name="T12" fmla="*/ 6 w 7"/>
                <a:gd name="T13" fmla="*/ 24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3">
                  <a:moveTo>
                    <a:pt x="6" y="24"/>
                  </a:moveTo>
                  <a:cubicBezTo>
                    <a:pt x="6" y="17"/>
                    <a:pt x="6" y="10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1" y="12"/>
                    <a:pt x="1" y="21"/>
                    <a:pt x="1" y="30"/>
                  </a:cubicBezTo>
                  <a:cubicBezTo>
                    <a:pt x="1" y="33"/>
                    <a:pt x="4" y="33"/>
                    <a:pt x="6" y="32"/>
                  </a:cubicBezTo>
                  <a:cubicBezTo>
                    <a:pt x="7" y="30"/>
                    <a:pt x="7" y="28"/>
                    <a:pt x="7" y="26"/>
                  </a:cubicBezTo>
                  <a:cubicBezTo>
                    <a:pt x="7" y="25"/>
                    <a:pt x="7" y="25"/>
                    <a:pt x="6" y="2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3" name="Freeform 32"/>
            <p:cNvSpPr/>
            <p:nvPr/>
          </p:nvSpPr>
          <p:spPr bwMode="auto">
            <a:xfrm>
              <a:off x="210" y="3166"/>
              <a:ext cx="24" cy="92"/>
            </a:xfrm>
            <a:custGeom>
              <a:avLst/>
              <a:gdLst>
                <a:gd name="T0" fmla="*/ 3 w 7"/>
                <a:gd name="T1" fmla="*/ 3 h 31"/>
                <a:gd name="T2" fmla="*/ 2 w 7"/>
                <a:gd name="T3" fmla="*/ 17 h 31"/>
                <a:gd name="T4" fmla="*/ 1 w 7"/>
                <a:gd name="T5" fmla="*/ 24 h 31"/>
                <a:gd name="T6" fmla="*/ 1 w 7"/>
                <a:gd name="T7" fmla="*/ 27 h 31"/>
                <a:gd name="T8" fmla="*/ 0 w 7"/>
                <a:gd name="T9" fmla="*/ 28 h 31"/>
                <a:gd name="T10" fmla="*/ 1 w 7"/>
                <a:gd name="T11" fmla="*/ 29 h 31"/>
                <a:gd name="T12" fmla="*/ 4 w 7"/>
                <a:gd name="T13" fmla="*/ 30 h 31"/>
                <a:gd name="T14" fmla="*/ 6 w 7"/>
                <a:gd name="T15" fmla="*/ 20 h 31"/>
                <a:gd name="T16" fmla="*/ 7 w 7"/>
                <a:gd name="T17" fmla="*/ 3 h 31"/>
                <a:gd name="T18" fmla="*/ 3 w 7"/>
                <a:gd name="T19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" h="31">
                  <a:moveTo>
                    <a:pt x="3" y="3"/>
                  </a:moveTo>
                  <a:cubicBezTo>
                    <a:pt x="2" y="7"/>
                    <a:pt x="2" y="12"/>
                    <a:pt x="2" y="17"/>
                  </a:cubicBezTo>
                  <a:cubicBezTo>
                    <a:pt x="1" y="19"/>
                    <a:pt x="1" y="22"/>
                    <a:pt x="1" y="24"/>
                  </a:cubicBezTo>
                  <a:cubicBezTo>
                    <a:pt x="1" y="25"/>
                    <a:pt x="0" y="27"/>
                    <a:pt x="1" y="27"/>
                  </a:cubicBezTo>
                  <a:cubicBezTo>
                    <a:pt x="0" y="27"/>
                    <a:pt x="0" y="28"/>
                    <a:pt x="0" y="28"/>
                  </a:cubicBezTo>
                  <a:cubicBezTo>
                    <a:pt x="0" y="28"/>
                    <a:pt x="0" y="29"/>
                    <a:pt x="1" y="29"/>
                  </a:cubicBezTo>
                  <a:cubicBezTo>
                    <a:pt x="1" y="30"/>
                    <a:pt x="3" y="31"/>
                    <a:pt x="4" y="30"/>
                  </a:cubicBezTo>
                  <a:cubicBezTo>
                    <a:pt x="6" y="28"/>
                    <a:pt x="6" y="23"/>
                    <a:pt x="6" y="20"/>
                  </a:cubicBezTo>
                  <a:cubicBezTo>
                    <a:pt x="6" y="14"/>
                    <a:pt x="7" y="9"/>
                    <a:pt x="7" y="3"/>
                  </a:cubicBezTo>
                  <a:cubicBezTo>
                    <a:pt x="7" y="0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4" name="Freeform 33"/>
            <p:cNvSpPr/>
            <p:nvPr/>
          </p:nvSpPr>
          <p:spPr bwMode="auto">
            <a:xfrm>
              <a:off x="213" y="3290"/>
              <a:ext cx="28" cy="101"/>
            </a:xfrm>
            <a:custGeom>
              <a:avLst/>
              <a:gdLst>
                <a:gd name="T0" fmla="*/ 7 w 8"/>
                <a:gd name="T1" fmla="*/ 25 h 34"/>
                <a:gd name="T2" fmla="*/ 5 w 8"/>
                <a:gd name="T3" fmla="*/ 3 h 34"/>
                <a:gd name="T4" fmla="*/ 0 w 8"/>
                <a:gd name="T5" fmla="*/ 3 h 34"/>
                <a:gd name="T6" fmla="*/ 2 w 8"/>
                <a:gd name="T7" fmla="*/ 17 h 34"/>
                <a:gd name="T8" fmla="*/ 3 w 8"/>
                <a:gd name="T9" fmla="*/ 25 h 34"/>
                <a:gd name="T10" fmla="*/ 3 w 8"/>
                <a:gd name="T11" fmla="*/ 29 h 34"/>
                <a:gd name="T12" fmla="*/ 3 w 8"/>
                <a:gd name="T13" fmla="*/ 29 h 34"/>
                <a:gd name="T14" fmla="*/ 3 w 8"/>
                <a:gd name="T15" fmla="*/ 31 h 34"/>
                <a:gd name="T16" fmla="*/ 7 w 8"/>
                <a:gd name="T17" fmla="*/ 32 h 34"/>
                <a:gd name="T18" fmla="*/ 7 w 8"/>
                <a:gd name="T19" fmla="*/ 25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" h="34">
                  <a:moveTo>
                    <a:pt x="7" y="25"/>
                  </a:moveTo>
                  <a:cubicBezTo>
                    <a:pt x="7" y="18"/>
                    <a:pt x="5" y="10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1" y="8"/>
                    <a:pt x="1" y="12"/>
                    <a:pt x="2" y="17"/>
                  </a:cubicBezTo>
                  <a:cubicBezTo>
                    <a:pt x="2" y="20"/>
                    <a:pt x="3" y="23"/>
                    <a:pt x="3" y="25"/>
                  </a:cubicBezTo>
                  <a:cubicBezTo>
                    <a:pt x="3" y="27"/>
                    <a:pt x="3" y="28"/>
                    <a:pt x="3" y="29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3" y="30"/>
                    <a:pt x="2" y="31"/>
                    <a:pt x="3" y="31"/>
                  </a:cubicBezTo>
                  <a:cubicBezTo>
                    <a:pt x="4" y="33"/>
                    <a:pt x="6" y="34"/>
                    <a:pt x="7" y="32"/>
                  </a:cubicBezTo>
                  <a:cubicBezTo>
                    <a:pt x="8" y="30"/>
                    <a:pt x="8" y="28"/>
                    <a:pt x="7" y="2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5" name="Freeform 34"/>
            <p:cNvSpPr/>
            <p:nvPr/>
          </p:nvSpPr>
          <p:spPr bwMode="auto">
            <a:xfrm>
              <a:off x="217" y="3427"/>
              <a:ext cx="28" cy="110"/>
            </a:xfrm>
            <a:custGeom>
              <a:avLst/>
              <a:gdLst>
                <a:gd name="T0" fmla="*/ 6 w 8"/>
                <a:gd name="T1" fmla="*/ 30 h 37"/>
                <a:gd name="T2" fmla="*/ 6 w 8"/>
                <a:gd name="T3" fmla="*/ 29 h 37"/>
                <a:gd name="T4" fmla="*/ 6 w 8"/>
                <a:gd name="T5" fmla="*/ 20 h 37"/>
                <a:gd name="T6" fmla="*/ 7 w 8"/>
                <a:gd name="T7" fmla="*/ 4 h 37"/>
                <a:gd name="T8" fmla="*/ 3 w 8"/>
                <a:gd name="T9" fmla="*/ 3 h 37"/>
                <a:gd name="T10" fmla="*/ 1 w 8"/>
                <a:gd name="T11" fmla="*/ 20 h 37"/>
                <a:gd name="T12" fmla="*/ 3 w 8"/>
                <a:gd name="T13" fmla="*/ 35 h 37"/>
                <a:gd name="T14" fmla="*/ 7 w 8"/>
                <a:gd name="T15" fmla="*/ 33 h 37"/>
                <a:gd name="T16" fmla="*/ 6 w 8"/>
                <a:gd name="T17" fmla="*/ 3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" h="37">
                  <a:moveTo>
                    <a:pt x="6" y="30"/>
                  </a:moveTo>
                  <a:cubicBezTo>
                    <a:pt x="6" y="30"/>
                    <a:pt x="6" y="29"/>
                    <a:pt x="6" y="29"/>
                  </a:cubicBezTo>
                  <a:cubicBezTo>
                    <a:pt x="5" y="26"/>
                    <a:pt x="6" y="22"/>
                    <a:pt x="6" y="20"/>
                  </a:cubicBezTo>
                  <a:cubicBezTo>
                    <a:pt x="6" y="15"/>
                    <a:pt x="6" y="9"/>
                    <a:pt x="7" y="4"/>
                  </a:cubicBezTo>
                  <a:cubicBezTo>
                    <a:pt x="8" y="1"/>
                    <a:pt x="3" y="0"/>
                    <a:pt x="3" y="3"/>
                  </a:cubicBezTo>
                  <a:cubicBezTo>
                    <a:pt x="2" y="8"/>
                    <a:pt x="1" y="14"/>
                    <a:pt x="1" y="20"/>
                  </a:cubicBezTo>
                  <a:cubicBezTo>
                    <a:pt x="1" y="24"/>
                    <a:pt x="0" y="32"/>
                    <a:pt x="3" y="35"/>
                  </a:cubicBezTo>
                  <a:cubicBezTo>
                    <a:pt x="5" y="37"/>
                    <a:pt x="8" y="35"/>
                    <a:pt x="7" y="33"/>
                  </a:cubicBezTo>
                  <a:cubicBezTo>
                    <a:pt x="7" y="32"/>
                    <a:pt x="6" y="31"/>
                    <a:pt x="6" y="3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6" name="Freeform 35"/>
            <p:cNvSpPr/>
            <p:nvPr/>
          </p:nvSpPr>
          <p:spPr bwMode="auto">
            <a:xfrm>
              <a:off x="217" y="3590"/>
              <a:ext cx="24" cy="92"/>
            </a:xfrm>
            <a:custGeom>
              <a:avLst/>
              <a:gdLst>
                <a:gd name="T0" fmla="*/ 6 w 7"/>
                <a:gd name="T1" fmla="*/ 27 h 31"/>
                <a:gd name="T2" fmla="*/ 5 w 7"/>
                <a:gd name="T3" fmla="*/ 3 h 31"/>
                <a:gd name="T4" fmla="*/ 1 w 7"/>
                <a:gd name="T5" fmla="*/ 3 h 31"/>
                <a:gd name="T6" fmla="*/ 2 w 7"/>
                <a:gd name="T7" fmla="*/ 28 h 31"/>
                <a:gd name="T8" fmla="*/ 6 w 7"/>
                <a:gd name="T9" fmla="*/ 2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1">
                  <a:moveTo>
                    <a:pt x="6" y="27"/>
                  </a:moveTo>
                  <a:cubicBezTo>
                    <a:pt x="4" y="19"/>
                    <a:pt x="5" y="11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11"/>
                    <a:pt x="0" y="20"/>
                    <a:pt x="2" y="28"/>
                  </a:cubicBezTo>
                  <a:cubicBezTo>
                    <a:pt x="2" y="31"/>
                    <a:pt x="7" y="30"/>
                    <a:pt x="6" y="2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7" name="Freeform 36"/>
            <p:cNvSpPr/>
            <p:nvPr/>
          </p:nvSpPr>
          <p:spPr bwMode="auto">
            <a:xfrm>
              <a:off x="217" y="3721"/>
              <a:ext cx="24" cy="95"/>
            </a:xfrm>
            <a:custGeom>
              <a:avLst/>
              <a:gdLst>
                <a:gd name="T0" fmla="*/ 2 w 7"/>
                <a:gd name="T1" fmla="*/ 3 h 32"/>
                <a:gd name="T2" fmla="*/ 1 w 7"/>
                <a:gd name="T3" fmla="*/ 29 h 32"/>
                <a:gd name="T4" fmla="*/ 5 w 7"/>
                <a:gd name="T5" fmla="*/ 29 h 32"/>
                <a:gd name="T6" fmla="*/ 6 w 7"/>
                <a:gd name="T7" fmla="*/ 3 h 32"/>
                <a:gd name="T8" fmla="*/ 2 w 7"/>
                <a:gd name="T9" fmla="*/ 3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2">
                  <a:moveTo>
                    <a:pt x="2" y="3"/>
                  </a:moveTo>
                  <a:cubicBezTo>
                    <a:pt x="0" y="12"/>
                    <a:pt x="1" y="20"/>
                    <a:pt x="1" y="29"/>
                  </a:cubicBezTo>
                  <a:cubicBezTo>
                    <a:pt x="1" y="32"/>
                    <a:pt x="5" y="32"/>
                    <a:pt x="5" y="29"/>
                  </a:cubicBezTo>
                  <a:cubicBezTo>
                    <a:pt x="5" y="20"/>
                    <a:pt x="5" y="12"/>
                    <a:pt x="6" y="3"/>
                  </a:cubicBezTo>
                  <a:cubicBezTo>
                    <a:pt x="7" y="0"/>
                    <a:pt x="2" y="0"/>
                    <a:pt x="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8" name="Freeform 37"/>
            <p:cNvSpPr/>
            <p:nvPr/>
          </p:nvSpPr>
          <p:spPr bwMode="auto">
            <a:xfrm>
              <a:off x="210" y="3842"/>
              <a:ext cx="28" cy="95"/>
            </a:xfrm>
            <a:custGeom>
              <a:avLst/>
              <a:gdLst>
                <a:gd name="T0" fmla="*/ 7 w 8"/>
                <a:gd name="T1" fmla="*/ 28 h 32"/>
                <a:gd name="T2" fmla="*/ 6 w 8"/>
                <a:gd name="T3" fmla="*/ 3 h 32"/>
                <a:gd name="T4" fmla="*/ 1 w 8"/>
                <a:gd name="T5" fmla="*/ 3 h 32"/>
                <a:gd name="T6" fmla="*/ 3 w 8"/>
                <a:gd name="T7" fmla="*/ 29 h 32"/>
                <a:gd name="T8" fmla="*/ 7 w 8"/>
                <a:gd name="T9" fmla="*/ 28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2">
                  <a:moveTo>
                    <a:pt x="7" y="28"/>
                  </a:moveTo>
                  <a:cubicBezTo>
                    <a:pt x="5" y="21"/>
                    <a:pt x="6" y="11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12"/>
                    <a:pt x="0" y="21"/>
                    <a:pt x="3" y="29"/>
                  </a:cubicBezTo>
                  <a:cubicBezTo>
                    <a:pt x="3" y="32"/>
                    <a:pt x="8" y="31"/>
                    <a:pt x="7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9" name="Freeform 38"/>
            <p:cNvSpPr/>
            <p:nvPr/>
          </p:nvSpPr>
          <p:spPr bwMode="auto">
            <a:xfrm>
              <a:off x="217" y="3967"/>
              <a:ext cx="24" cy="56"/>
            </a:xfrm>
            <a:custGeom>
              <a:avLst/>
              <a:gdLst>
                <a:gd name="T0" fmla="*/ 6 w 7"/>
                <a:gd name="T1" fmla="*/ 15 h 19"/>
                <a:gd name="T2" fmla="*/ 5 w 7"/>
                <a:gd name="T3" fmla="*/ 3 h 19"/>
                <a:gd name="T4" fmla="*/ 1 w 7"/>
                <a:gd name="T5" fmla="*/ 3 h 19"/>
                <a:gd name="T6" fmla="*/ 2 w 7"/>
                <a:gd name="T7" fmla="*/ 16 h 19"/>
                <a:gd name="T8" fmla="*/ 6 w 7"/>
                <a:gd name="T9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19">
                  <a:moveTo>
                    <a:pt x="6" y="15"/>
                  </a:moveTo>
                  <a:cubicBezTo>
                    <a:pt x="5" y="11"/>
                    <a:pt x="5" y="7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7"/>
                    <a:pt x="0" y="12"/>
                    <a:pt x="2" y="16"/>
                  </a:cubicBezTo>
                  <a:cubicBezTo>
                    <a:pt x="2" y="19"/>
                    <a:pt x="7" y="17"/>
                    <a:pt x="6" y="1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0" name="Freeform 39"/>
            <p:cNvSpPr/>
            <p:nvPr/>
          </p:nvSpPr>
          <p:spPr bwMode="auto">
            <a:xfrm>
              <a:off x="213" y="4050"/>
              <a:ext cx="28" cy="62"/>
            </a:xfrm>
            <a:custGeom>
              <a:avLst/>
              <a:gdLst>
                <a:gd name="T0" fmla="*/ 7 w 8"/>
                <a:gd name="T1" fmla="*/ 17 h 21"/>
                <a:gd name="T2" fmla="*/ 6 w 8"/>
                <a:gd name="T3" fmla="*/ 4 h 21"/>
                <a:gd name="T4" fmla="*/ 2 w 8"/>
                <a:gd name="T5" fmla="*/ 2 h 21"/>
                <a:gd name="T6" fmla="*/ 3 w 8"/>
                <a:gd name="T7" fmla="*/ 18 h 21"/>
                <a:gd name="T8" fmla="*/ 7 w 8"/>
                <a:gd name="T9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1">
                  <a:moveTo>
                    <a:pt x="7" y="17"/>
                  </a:moveTo>
                  <a:cubicBezTo>
                    <a:pt x="6" y="13"/>
                    <a:pt x="5" y="8"/>
                    <a:pt x="6" y="4"/>
                  </a:cubicBezTo>
                  <a:cubicBezTo>
                    <a:pt x="7" y="1"/>
                    <a:pt x="2" y="0"/>
                    <a:pt x="2" y="2"/>
                  </a:cubicBezTo>
                  <a:cubicBezTo>
                    <a:pt x="0" y="7"/>
                    <a:pt x="1" y="13"/>
                    <a:pt x="3" y="18"/>
                  </a:cubicBezTo>
                  <a:cubicBezTo>
                    <a:pt x="3" y="21"/>
                    <a:pt x="8" y="20"/>
                    <a:pt x="7" y="1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1" name="Freeform 40"/>
            <p:cNvSpPr/>
            <p:nvPr/>
          </p:nvSpPr>
          <p:spPr bwMode="auto">
            <a:xfrm>
              <a:off x="259" y="4100"/>
              <a:ext cx="92" cy="30"/>
            </a:xfrm>
            <a:custGeom>
              <a:avLst/>
              <a:gdLst>
                <a:gd name="T0" fmla="*/ 23 w 26"/>
                <a:gd name="T1" fmla="*/ 5 h 10"/>
                <a:gd name="T2" fmla="*/ 14 w 26"/>
                <a:gd name="T3" fmla="*/ 4 h 10"/>
                <a:gd name="T4" fmla="*/ 5 w 26"/>
                <a:gd name="T5" fmla="*/ 3 h 10"/>
                <a:gd name="T6" fmla="*/ 1 w 26"/>
                <a:gd name="T7" fmla="*/ 5 h 10"/>
                <a:gd name="T8" fmla="*/ 8 w 26"/>
                <a:gd name="T9" fmla="*/ 8 h 10"/>
                <a:gd name="T10" fmla="*/ 22 w 26"/>
                <a:gd name="T11" fmla="*/ 9 h 10"/>
                <a:gd name="T12" fmla="*/ 23 w 26"/>
                <a:gd name="T13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10">
                  <a:moveTo>
                    <a:pt x="23" y="5"/>
                  </a:moveTo>
                  <a:cubicBezTo>
                    <a:pt x="20" y="4"/>
                    <a:pt x="17" y="4"/>
                    <a:pt x="14" y="4"/>
                  </a:cubicBezTo>
                  <a:cubicBezTo>
                    <a:pt x="12" y="4"/>
                    <a:pt x="6" y="5"/>
                    <a:pt x="5" y="3"/>
                  </a:cubicBezTo>
                  <a:cubicBezTo>
                    <a:pt x="4" y="0"/>
                    <a:pt x="0" y="2"/>
                    <a:pt x="1" y="5"/>
                  </a:cubicBezTo>
                  <a:cubicBezTo>
                    <a:pt x="3" y="8"/>
                    <a:pt x="6" y="8"/>
                    <a:pt x="8" y="8"/>
                  </a:cubicBezTo>
                  <a:cubicBezTo>
                    <a:pt x="13" y="9"/>
                    <a:pt x="17" y="9"/>
                    <a:pt x="22" y="9"/>
                  </a:cubicBezTo>
                  <a:cubicBezTo>
                    <a:pt x="25" y="10"/>
                    <a:pt x="26" y="5"/>
                    <a:pt x="2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2" name="Freeform 41"/>
            <p:cNvSpPr/>
            <p:nvPr/>
          </p:nvSpPr>
          <p:spPr bwMode="auto">
            <a:xfrm>
              <a:off x="397" y="4112"/>
              <a:ext cx="84" cy="21"/>
            </a:xfrm>
            <a:custGeom>
              <a:avLst/>
              <a:gdLst>
                <a:gd name="T0" fmla="*/ 21 w 24"/>
                <a:gd name="T1" fmla="*/ 0 h 7"/>
                <a:gd name="T2" fmla="*/ 3 w 24"/>
                <a:gd name="T3" fmla="*/ 2 h 7"/>
                <a:gd name="T4" fmla="*/ 4 w 24"/>
                <a:gd name="T5" fmla="*/ 6 h 7"/>
                <a:gd name="T6" fmla="*/ 21 w 24"/>
                <a:gd name="T7" fmla="*/ 4 h 7"/>
                <a:gd name="T8" fmla="*/ 21 w 24"/>
                <a:gd name="T9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7">
                  <a:moveTo>
                    <a:pt x="21" y="0"/>
                  </a:moveTo>
                  <a:cubicBezTo>
                    <a:pt x="15" y="0"/>
                    <a:pt x="9" y="0"/>
                    <a:pt x="3" y="2"/>
                  </a:cubicBezTo>
                  <a:cubicBezTo>
                    <a:pt x="0" y="3"/>
                    <a:pt x="1" y="7"/>
                    <a:pt x="4" y="6"/>
                  </a:cubicBezTo>
                  <a:cubicBezTo>
                    <a:pt x="10" y="4"/>
                    <a:pt x="16" y="4"/>
                    <a:pt x="21" y="4"/>
                  </a:cubicBezTo>
                  <a:cubicBezTo>
                    <a:pt x="24" y="4"/>
                    <a:pt x="24" y="0"/>
                    <a:pt x="21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3" name="Freeform 42"/>
            <p:cNvSpPr/>
            <p:nvPr/>
          </p:nvSpPr>
          <p:spPr bwMode="auto">
            <a:xfrm>
              <a:off x="520" y="4100"/>
              <a:ext cx="99" cy="24"/>
            </a:xfrm>
            <a:custGeom>
              <a:avLst/>
              <a:gdLst>
                <a:gd name="T0" fmla="*/ 24 w 28"/>
                <a:gd name="T1" fmla="*/ 1 h 8"/>
                <a:gd name="T2" fmla="*/ 4 w 28"/>
                <a:gd name="T3" fmla="*/ 2 h 8"/>
                <a:gd name="T4" fmla="*/ 3 w 28"/>
                <a:gd name="T5" fmla="*/ 6 h 8"/>
                <a:gd name="T6" fmla="*/ 25 w 28"/>
                <a:gd name="T7" fmla="*/ 5 h 8"/>
                <a:gd name="T8" fmla="*/ 24 w 28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24" y="1"/>
                  </a:moveTo>
                  <a:cubicBezTo>
                    <a:pt x="18" y="3"/>
                    <a:pt x="10" y="3"/>
                    <a:pt x="4" y="2"/>
                  </a:cubicBezTo>
                  <a:cubicBezTo>
                    <a:pt x="1" y="1"/>
                    <a:pt x="0" y="6"/>
                    <a:pt x="3" y="6"/>
                  </a:cubicBezTo>
                  <a:cubicBezTo>
                    <a:pt x="10" y="7"/>
                    <a:pt x="18" y="8"/>
                    <a:pt x="25" y="5"/>
                  </a:cubicBezTo>
                  <a:cubicBezTo>
                    <a:pt x="28" y="4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4" name="Freeform 43"/>
            <p:cNvSpPr/>
            <p:nvPr/>
          </p:nvSpPr>
          <p:spPr bwMode="auto">
            <a:xfrm>
              <a:off x="654" y="4106"/>
              <a:ext cx="81" cy="24"/>
            </a:xfrm>
            <a:custGeom>
              <a:avLst/>
              <a:gdLst>
                <a:gd name="T0" fmla="*/ 20 w 23"/>
                <a:gd name="T1" fmla="*/ 0 h 8"/>
                <a:gd name="T2" fmla="*/ 3 w 23"/>
                <a:gd name="T3" fmla="*/ 3 h 8"/>
                <a:gd name="T4" fmla="*/ 5 w 23"/>
                <a:gd name="T5" fmla="*/ 7 h 8"/>
                <a:gd name="T6" fmla="*/ 20 w 23"/>
                <a:gd name="T7" fmla="*/ 4 h 8"/>
                <a:gd name="T8" fmla="*/ 20 w 23"/>
                <a:gd name="T9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8">
                  <a:moveTo>
                    <a:pt x="20" y="0"/>
                  </a:moveTo>
                  <a:cubicBezTo>
                    <a:pt x="14" y="0"/>
                    <a:pt x="8" y="1"/>
                    <a:pt x="3" y="3"/>
                  </a:cubicBezTo>
                  <a:cubicBezTo>
                    <a:pt x="0" y="4"/>
                    <a:pt x="3" y="8"/>
                    <a:pt x="5" y="7"/>
                  </a:cubicBezTo>
                  <a:cubicBezTo>
                    <a:pt x="10" y="5"/>
                    <a:pt x="15" y="4"/>
                    <a:pt x="20" y="4"/>
                  </a:cubicBezTo>
                  <a:cubicBezTo>
                    <a:pt x="23" y="4"/>
                    <a:pt x="23" y="0"/>
                    <a:pt x="20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5" name="Freeform 44"/>
            <p:cNvSpPr/>
            <p:nvPr/>
          </p:nvSpPr>
          <p:spPr bwMode="auto">
            <a:xfrm>
              <a:off x="774" y="4106"/>
              <a:ext cx="88" cy="27"/>
            </a:xfrm>
            <a:custGeom>
              <a:avLst/>
              <a:gdLst>
                <a:gd name="T0" fmla="*/ 21 w 25"/>
                <a:gd name="T1" fmla="*/ 2 h 9"/>
                <a:gd name="T2" fmla="*/ 4 w 25"/>
                <a:gd name="T3" fmla="*/ 1 h 9"/>
                <a:gd name="T4" fmla="*/ 2 w 25"/>
                <a:gd name="T5" fmla="*/ 5 h 9"/>
                <a:gd name="T6" fmla="*/ 23 w 25"/>
                <a:gd name="T7" fmla="*/ 6 h 9"/>
                <a:gd name="T8" fmla="*/ 21 w 25"/>
                <a:gd name="T9" fmla="*/ 2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9">
                  <a:moveTo>
                    <a:pt x="21" y="2"/>
                  </a:moveTo>
                  <a:cubicBezTo>
                    <a:pt x="15" y="4"/>
                    <a:pt x="9" y="3"/>
                    <a:pt x="4" y="1"/>
                  </a:cubicBezTo>
                  <a:cubicBezTo>
                    <a:pt x="1" y="0"/>
                    <a:pt x="0" y="4"/>
                    <a:pt x="2" y="5"/>
                  </a:cubicBezTo>
                  <a:cubicBezTo>
                    <a:pt x="9" y="7"/>
                    <a:pt x="16" y="9"/>
                    <a:pt x="23" y="6"/>
                  </a:cubicBezTo>
                  <a:cubicBezTo>
                    <a:pt x="25" y="5"/>
                    <a:pt x="24" y="1"/>
                    <a:pt x="21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6" name="Freeform 45"/>
            <p:cNvSpPr/>
            <p:nvPr/>
          </p:nvSpPr>
          <p:spPr bwMode="auto">
            <a:xfrm>
              <a:off x="898" y="4109"/>
              <a:ext cx="95" cy="27"/>
            </a:xfrm>
            <a:custGeom>
              <a:avLst/>
              <a:gdLst>
                <a:gd name="T0" fmla="*/ 24 w 27"/>
                <a:gd name="T1" fmla="*/ 2 h 9"/>
                <a:gd name="T2" fmla="*/ 3 w 27"/>
                <a:gd name="T3" fmla="*/ 3 h 9"/>
                <a:gd name="T4" fmla="*/ 5 w 27"/>
                <a:gd name="T5" fmla="*/ 7 h 9"/>
                <a:gd name="T6" fmla="*/ 23 w 27"/>
                <a:gd name="T7" fmla="*/ 6 h 9"/>
                <a:gd name="T8" fmla="*/ 24 w 27"/>
                <a:gd name="T9" fmla="*/ 2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9">
                  <a:moveTo>
                    <a:pt x="24" y="2"/>
                  </a:moveTo>
                  <a:cubicBezTo>
                    <a:pt x="17" y="1"/>
                    <a:pt x="9" y="0"/>
                    <a:pt x="3" y="3"/>
                  </a:cubicBezTo>
                  <a:cubicBezTo>
                    <a:pt x="0" y="5"/>
                    <a:pt x="2" y="9"/>
                    <a:pt x="5" y="7"/>
                  </a:cubicBezTo>
                  <a:cubicBezTo>
                    <a:pt x="10" y="4"/>
                    <a:pt x="17" y="5"/>
                    <a:pt x="23" y="6"/>
                  </a:cubicBezTo>
                  <a:cubicBezTo>
                    <a:pt x="26" y="7"/>
                    <a:pt x="27" y="2"/>
                    <a:pt x="24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7" name="Freeform 46"/>
            <p:cNvSpPr/>
            <p:nvPr/>
          </p:nvSpPr>
          <p:spPr bwMode="auto">
            <a:xfrm>
              <a:off x="1035" y="4100"/>
              <a:ext cx="95" cy="33"/>
            </a:xfrm>
            <a:custGeom>
              <a:avLst/>
              <a:gdLst>
                <a:gd name="T0" fmla="*/ 21 w 27"/>
                <a:gd name="T1" fmla="*/ 2 h 11"/>
                <a:gd name="T2" fmla="*/ 4 w 27"/>
                <a:gd name="T3" fmla="*/ 3 h 11"/>
                <a:gd name="T4" fmla="*/ 3 w 27"/>
                <a:gd name="T5" fmla="*/ 7 h 11"/>
                <a:gd name="T6" fmla="*/ 24 w 27"/>
                <a:gd name="T7" fmla="*/ 6 h 11"/>
                <a:gd name="T8" fmla="*/ 21 w 27"/>
                <a:gd name="T9" fmla="*/ 2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11">
                  <a:moveTo>
                    <a:pt x="21" y="2"/>
                  </a:moveTo>
                  <a:cubicBezTo>
                    <a:pt x="17" y="6"/>
                    <a:pt x="9" y="4"/>
                    <a:pt x="4" y="3"/>
                  </a:cubicBezTo>
                  <a:cubicBezTo>
                    <a:pt x="2" y="2"/>
                    <a:pt x="0" y="7"/>
                    <a:pt x="3" y="7"/>
                  </a:cubicBezTo>
                  <a:cubicBezTo>
                    <a:pt x="10" y="8"/>
                    <a:pt x="18" y="11"/>
                    <a:pt x="24" y="6"/>
                  </a:cubicBezTo>
                  <a:cubicBezTo>
                    <a:pt x="27" y="4"/>
                    <a:pt x="23" y="0"/>
                    <a:pt x="21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8" name="Freeform 47"/>
            <p:cNvSpPr/>
            <p:nvPr/>
          </p:nvSpPr>
          <p:spPr bwMode="auto">
            <a:xfrm>
              <a:off x="1155" y="4097"/>
              <a:ext cx="81" cy="24"/>
            </a:xfrm>
            <a:custGeom>
              <a:avLst/>
              <a:gdLst>
                <a:gd name="T0" fmla="*/ 20 w 23"/>
                <a:gd name="T1" fmla="*/ 1 h 8"/>
                <a:gd name="T2" fmla="*/ 3 w 23"/>
                <a:gd name="T3" fmla="*/ 3 h 8"/>
                <a:gd name="T4" fmla="*/ 4 w 23"/>
                <a:gd name="T5" fmla="*/ 7 h 8"/>
                <a:gd name="T6" fmla="*/ 20 w 23"/>
                <a:gd name="T7" fmla="*/ 5 h 8"/>
                <a:gd name="T8" fmla="*/ 20 w 23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8">
                  <a:moveTo>
                    <a:pt x="20" y="1"/>
                  </a:moveTo>
                  <a:cubicBezTo>
                    <a:pt x="15" y="1"/>
                    <a:pt x="9" y="1"/>
                    <a:pt x="3" y="3"/>
                  </a:cubicBezTo>
                  <a:cubicBezTo>
                    <a:pt x="0" y="3"/>
                    <a:pt x="1" y="8"/>
                    <a:pt x="4" y="7"/>
                  </a:cubicBezTo>
                  <a:cubicBezTo>
                    <a:pt x="9" y="6"/>
                    <a:pt x="15" y="5"/>
                    <a:pt x="20" y="5"/>
                  </a:cubicBezTo>
                  <a:cubicBezTo>
                    <a:pt x="23" y="5"/>
                    <a:pt x="23" y="0"/>
                    <a:pt x="20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9" name="Freeform 48"/>
            <p:cNvSpPr/>
            <p:nvPr/>
          </p:nvSpPr>
          <p:spPr bwMode="auto">
            <a:xfrm>
              <a:off x="1275" y="4100"/>
              <a:ext cx="99" cy="18"/>
            </a:xfrm>
            <a:custGeom>
              <a:avLst/>
              <a:gdLst>
                <a:gd name="T0" fmla="*/ 24 w 28"/>
                <a:gd name="T1" fmla="*/ 1 h 6"/>
                <a:gd name="T2" fmla="*/ 3 w 28"/>
                <a:gd name="T3" fmla="*/ 2 h 6"/>
                <a:gd name="T4" fmla="*/ 3 w 28"/>
                <a:gd name="T5" fmla="*/ 6 h 6"/>
                <a:gd name="T6" fmla="*/ 25 w 28"/>
                <a:gd name="T7" fmla="*/ 5 h 6"/>
                <a:gd name="T8" fmla="*/ 24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4" y="1"/>
                  </a:moveTo>
                  <a:cubicBezTo>
                    <a:pt x="17" y="2"/>
                    <a:pt x="10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8" y="6"/>
                    <a:pt x="25" y="5"/>
                  </a:cubicBezTo>
                  <a:cubicBezTo>
                    <a:pt x="28" y="5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0" name="Freeform 49"/>
            <p:cNvSpPr/>
            <p:nvPr/>
          </p:nvSpPr>
          <p:spPr bwMode="auto">
            <a:xfrm>
              <a:off x="1420" y="4106"/>
              <a:ext cx="95" cy="18"/>
            </a:xfrm>
            <a:custGeom>
              <a:avLst/>
              <a:gdLst>
                <a:gd name="T0" fmla="*/ 24 w 27"/>
                <a:gd name="T1" fmla="*/ 0 h 6"/>
                <a:gd name="T2" fmla="*/ 3 w 27"/>
                <a:gd name="T3" fmla="*/ 1 h 6"/>
                <a:gd name="T4" fmla="*/ 3 w 27"/>
                <a:gd name="T5" fmla="*/ 5 h 6"/>
                <a:gd name="T6" fmla="*/ 24 w 27"/>
                <a:gd name="T7" fmla="*/ 4 h 6"/>
                <a:gd name="T8" fmla="*/ 24 w 27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24" y="0"/>
                  </a:moveTo>
                  <a:cubicBezTo>
                    <a:pt x="17" y="0"/>
                    <a:pt x="10" y="0"/>
                    <a:pt x="3" y="1"/>
                  </a:cubicBezTo>
                  <a:cubicBezTo>
                    <a:pt x="1" y="1"/>
                    <a:pt x="0" y="6"/>
                    <a:pt x="3" y="5"/>
                  </a:cubicBezTo>
                  <a:cubicBezTo>
                    <a:pt x="10" y="4"/>
                    <a:pt x="17" y="4"/>
                    <a:pt x="24" y="4"/>
                  </a:cubicBezTo>
                  <a:cubicBezTo>
                    <a:pt x="27" y="4"/>
                    <a:pt x="27" y="0"/>
                    <a:pt x="24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1" name="Freeform 50"/>
            <p:cNvSpPr/>
            <p:nvPr/>
          </p:nvSpPr>
          <p:spPr bwMode="auto">
            <a:xfrm>
              <a:off x="1554" y="4103"/>
              <a:ext cx="88" cy="18"/>
            </a:xfrm>
            <a:custGeom>
              <a:avLst/>
              <a:gdLst>
                <a:gd name="T0" fmla="*/ 22 w 25"/>
                <a:gd name="T1" fmla="*/ 0 h 6"/>
                <a:gd name="T2" fmla="*/ 3 w 25"/>
                <a:gd name="T3" fmla="*/ 1 h 6"/>
                <a:gd name="T4" fmla="*/ 4 w 25"/>
                <a:gd name="T5" fmla="*/ 5 h 6"/>
                <a:gd name="T6" fmla="*/ 22 w 25"/>
                <a:gd name="T7" fmla="*/ 4 h 6"/>
                <a:gd name="T8" fmla="*/ 22 w 2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22" y="0"/>
                  </a:moveTo>
                  <a:cubicBezTo>
                    <a:pt x="16" y="0"/>
                    <a:pt x="9" y="0"/>
                    <a:pt x="3" y="1"/>
                  </a:cubicBezTo>
                  <a:cubicBezTo>
                    <a:pt x="0" y="1"/>
                    <a:pt x="1" y="6"/>
                    <a:pt x="4" y="5"/>
                  </a:cubicBezTo>
                  <a:cubicBezTo>
                    <a:pt x="10" y="4"/>
                    <a:pt x="16" y="4"/>
                    <a:pt x="22" y="4"/>
                  </a:cubicBezTo>
                  <a:cubicBezTo>
                    <a:pt x="25" y="4"/>
                    <a:pt x="25" y="0"/>
                    <a:pt x="22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2" name="Freeform 51"/>
            <p:cNvSpPr/>
            <p:nvPr/>
          </p:nvSpPr>
          <p:spPr bwMode="auto">
            <a:xfrm>
              <a:off x="1681" y="4106"/>
              <a:ext cx="91" cy="21"/>
            </a:xfrm>
            <a:custGeom>
              <a:avLst/>
              <a:gdLst>
                <a:gd name="T0" fmla="*/ 23 w 26"/>
                <a:gd name="T1" fmla="*/ 0 h 7"/>
                <a:gd name="T2" fmla="*/ 3 w 26"/>
                <a:gd name="T3" fmla="*/ 2 h 7"/>
                <a:gd name="T4" fmla="*/ 4 w 26"/>
                <a:gd name="T5" fmla="*/ 6 h 7"/>
                <a:gd name="T6" fmla="*/ 23 w 26"/>
                <a:gd name="T7" fmla="*/ 4 h 7"/>
                <a:gd name="T8" fmla="*/ 23 w 26"/>
                <a:gd name="T9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">
                  <a:moveTo>
                    <a:pt x="23" y="0"/>
                  </a:moveTo>
                  <a:cubicBezTo>
                    <a:pt x="16" y="0"/>
                    <a:pt x="9" y="1"/>
                    <a:pt x="3" y="2"/>
                  </a:cubicBezTo>
                  <a:cubicBezTo>
                    <a:pt x="0" y="2"/>
                    <a:pt x="1" y="7"/>
                    <a:pt x="4" y="6"/>
                  </a:cubicBezTo>
                  <a:cubicBezTo>
                    <a:pt x="10" y="5"/>
                    <a:pt x="17" y="4"/>
                    <a:pt x="23" y="4"/>
                  </a:cubicBezTo>
                  <a:cubicBezTo>
                    <a:pt x="26" y="4"/>
                    <a:pt x="26" y="0"/>
                    <a:pt x="23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3" name="Freeform 52"/>
            <p:cNvSpPr/>
            <p:nvPr/>
          </p:nvSpPr>
          <p:spPr bwMode="auto">
            <a:xfrm>
              <a:off x="1829" y="4103"/>
              <a:ext cx="99" cy="18"/>
            </a:xfrm>
            <a:custGeom>
              <a:avLst/>
              <a:gdLst>
                <a:gd name="T0" fmla="*/ 26 w 28"/>
                <a:gd name="T1" fmla="*/ 1 h 6"/>
                <a:gd name="T2" fmla="*/ 3 w 28"/>
                <a:gd name="T3" fmla="*/ 2 h 6"/>
                <a:gd name="T4" fmla="*/ 3 w 28"/>
                <a:gd name="T5" fmla="*/ 6 h 6"/>
                <a:gd name="T6" fmla="*/ 26 w 28"/>
                <a:gd name="T7" fmla="*/ 5 h 6"/>
                <a:gd name="T8" fmla="*/ 26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6" y="1"/>
                  </a:moveTo>
                  <a:cubicBezTo>
                    <a:pt x="18" y="0"/>
                    <a:pt x="11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8" y="4"/>
                    <a:pt x="26" y="5"/>
                  </a:cubicBezTo>
                  <a:cubicBezTo>
                    <a:pt x="28" y="6"/>
                    <a:pt x="28" y="1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4" name="Freeform 53"/>
            <p:cNvSpPr/>
            <p:nvPr/>
          </p:nvSpPr>
          <p:spPr bwMode="auto">
            <a:xfrm>
              <a:off x="1952" y="4094"/>
              <a:ext cx="106" cy="24"/>
            </a:xfrm>
            <a:custGeom>
              <a:avLst/>
              <a:gdLst>
                <a:gd name="T0" fmla="*/ 26 w 30"/>
                <a:gd name="T1" fmla="*/ 2 h 8"/>
                <a:gd name="T2" fmla="*/ 15 w 30"/>
                <a:gd name="T3" fmla="*/ 2 h 8"/>
                <a:gd name="T4" fmla="*/ 5 w 30"/>
                <a:gd name="T5" fmla="*/ 1 h 8"/>
                <a:gd name="T6" fmla="*/ 3 w 30"/>
                <a:gd name="T7" fmla="*/ 5 h 8"/>
                <a:gd name="T8" fmla="*/ 13 w 30"/>
                <a:gd name="T9" fmla="*/ 7 h 8"/>
                <a:gd name="T10" fmla="*/ 27 w 30"/>
                <a:gd name="T11" fmla="*/ 6 h 8"/>
                <a:gd name="T12" fmla="*/ 26 w 30"/>
                <a:gd name="T13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8">
                  <a:moveTo>
                    <a:pt x="26" y="2"/>
                  </a:moveTo>
                  <a:cubicBezTo>
                    <a:pt x="22" y="3"/>
                    <a:pt x="19" y="3"/>
                    <a:pt x="15" y="2"/>
                  </a:cubicBezTo>
                  <a:cubicBezTo>
                    <a:pt x="12" y="2"/>
                    <a:pt x="8" y="2"/>
                    <a:pt x="5" y="1"/>
                  </a:cubicBezTo>
                  <a:cubicBezTo>
                    <a:pt x="3" y="0"/>
                    <a:pt x="0" y="4"/>
                    <a:pt x="3" y="5"/>
                  </a:cubicBezTo>
                  <a:cubicBezTo>
                    <a:pt x="6" y="6"/>
                    <a:pt x="10" y="6"/>
                    <a:pt x="13" y="7"/>
                  </a:cubicBezTo>
                  <a:cubicBezTo>
                    <a:pt x="18" y="7"/>
                    <a:pt x="23" y="8"/>
                    <a:pt x="27" y="6"/>
                  </a:cubicBezTo>
                  <a:cubicBezTo>
                    <a:pt x="30" y="5"/>
                    <a:pt x="29" y="1"/>
                    <a:pt x="26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5" name="Freeform 54"/>
            <p:cNvSpPr/>
            <p:nvPr/>
          </p:nvSpPr>
          <p:spPr bwMode="auto">
            <a:xfrm>
              <a:off x="2104" y="4100"/>
              <a:ext cx="127" cy="24"/>
            </a:xfrm>
            <a:custGeom>
              <a:avLst/>
              <a:gdLst>
                <a:gd name="T0" fmla="*/ 34 w 36"/>
                <a:gd name="T1" fmla="*/ 3 h 8"/>
                <a:gd name="T2" fmla="*/ 3 w 36"/>
                <a:gd name="T3" fmla="*/ 2 h 8"/>
                <a:gd name="T4" fmla="*/ 3 w 36"/>
                <a:gd name="T5" fmla="*/ 6 h 8"/>
                <a:gd name="T6" fmla="*/ 32 w 36"/>
                <a:gd name="T7" fmla="*/ 7 h 8"/>
                <a:gd name="T8" fmla="*/ 34 w 36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8">
                  <a:moveTo>
                    <a:pt x="34" y="3"/>
                  </a:moveTo>
                  <a:cubicBezTo>
                    <a:pt x="24" y="0"/>
                    <a:pt x="14" y="1"/>
                    <a:pt x="3" y="2"/>
                  </a:cubicBezTo>
                  <a:cubicBezTo>
                    <a:pt x="1" y="2"/>
                    <a:pt x="0" y="7"/>
                    <a:pt x="3" y="6"/>
                  </a:cubicBezTo>
                  <a:cubicBezTo>
                    <a:pt x="13" y="5"/>
                    <a:pt x="23" y="4"/>
                    <a:pt x="32" y="7"/>
                  </a:cubicBezTo>
                  <a:cubicBezTo>
                    <a:pt x="35" y="8"/>
                    <a:pt x="36" y="4"/>
                    <a:pt x="34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6" name="Freeform 55"/>
            <p:cNvSpPr/>
            <p:nvPr/>
          </p:nvSpPr>
          <p:spPr bwMode="auto">
            <a:xfrm>
              <a:off x="2280" y="4100"/>
              <a:ext cx="106" cy="15"/>
            </a:xfrm>
            <a:custGeom>
              <a:avLst/>
              <a:gdLst>
                <a:gd name="T0" fmla="*/ 27 w 30"/>
                <a:gd name="T1" fmla="*/ 1 h 5"/>
                <a:gd name="T2" fmla="*/ 3 w 30"/>
                <a:gd name="T3" fmla="*/ 0 h 5"/>
                <a:gd name="T4" fmla="*/ 3 w 30"/>
                <a:gd name="T5" fmla="*/ 4 h 5"/>
                <a:gd name="T6" fmla="*/ 27 w 30"/>
                <a:gd name="T7" fmla="*/ 5 h 5"/>
                <a:gd name="T8" fmla="*/ 27 w 30"/>
                <a:gd name="T9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5">
                  <a:moveTo>
                    <a:pt x="27" y="1"/>
                  </a:moveTo>
                  <a:cubicBezTo>
                    <a:pt x="19" y="1"/>
                    <a:pt x="11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11" y="4"/>
                    <a:pt x="19" y="5"/>
                    <a:pt x="27" y="5"/>
                  </a:cubicBezTo>
                  <a:cubicBezTo>
                    <a:pt x="30" y="5"/>
                    <a:pt x="30" y="1"/>
                    <a:pt x="27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7" name="Freeform 56"/>
            <p:cNvSpPr/>
            <p:nvPr/>
          </p:nvSpPr>
          <p:spPr bwMode="auto">
            <a:xfrm>
              <a:off x="2414" y="4097"/>
              <a:ext cx="103" cy="30"/>
            </a:xfrm>
            <a:custGeom>
              <a:avLst/>
              <a:gdLst>
                <a:gd name="T0" fmla="*/ 24 w 29"/>
                <a:gd name="T1" fmla="*/ 1 h 10"/>
                <a:gd name="T2" fmla="*/ 4 w 29"/>
                <a:gd name="T3" fmla="*/ 3 h 10"/>
                <a:gd name="T4" fmla="*/ 2 w 29"/>
                <a:gd name="T5" fmla="*/ 7 h 10"/>
                <a:gd name="T6" fmla="*/ 26 w 29"/>
                <a:gd name="T7" fmla="*/ 5 h 10"/>
                <a:gd name="T8" fmla="*/ 24 w 29"/>
                <a:gd name="T9" fmla="*/ 1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0">
                  <a:moveTo>
                    <a:pt x="24" y="1"/>
                  </a:moveTo>
                  <a:cubicBezTo>
                    <a:pt x="18" y="2"/>
                    <a:pt x="10" y="5"/>
                    <a:pt x="4" y="3"/>
                  </a:cubicBezTo>
                  <a:cubicBezTo>
                    <a:pt x="1" y="2"/>
                    <a:pt x="0" y="6"/>
                    <a:pt x="2" y="7"/>
                  </a:cubicBezTo>
                  <a:cubicBezTo>
                    <a:pt x="10" y="10"/>
                    <a:pt x="18" y="6"/>
                    <a:pt x="26" y="5"/>
                  </a:cubicBezTo>
                  <a:cubicBezTo>
                    <a:pt x="29" y="5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8" name="Freeform 57"/>
            <p:cNvSpPr/>
            <p:nvPr/>
          </p:nvSpPr>
          <p:spPr bwMode="auto">
            <a:xfrm>
              <a:off x="2534" y="4097"/>
              <a:ext cx="120" cy="21"/>
            </a:xfrm>
            <a:custGeom>
              <a:avLst/>
              <a:gdLst>
                <a:gd name="T0" fmla="*/ 31 w 34"/>
                <a:gd name="T1" fmla="*/ 2 h 7"/>
                <a:gd name="T2" fmla="*/ 3 w 34"/>
                <a:gd name="T3" fmla="*/ 2 h 7"/>
                <a:gd name="T4" fmla="*/ 3 w 34"/>
                <a:gd name="T5" fmla="*/ 6 h 7"/>
                <a:gd name="T6" fmla="*/ 29 w 34"/>
                <a:gd name="T7" fmla="*/ 6 h 7"/>
                <a:gd name="T8" fmla="*/ 31 w 34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7">
                  <a:moveTo>
                    <a:pt x="31" y="2"/>
                  </a:moveTo>
                  <a:cubicBezTo>
                    <a:pt x="21" y="0"/>
                    <a:pt x="12" y="0"/>
                    <a:pt x="3" y="2"/>
                  </a:cubicBezTo>
                  <a:cubicBezTo>
                    <a:pt x="0" y="2"/>
                    <a:pt x="0" y="7"/>
                    <a:pt x="3" y="6"/>
                  </a:cubicBezTo>
                  <a:cubicBezTo>
                    <a:pt x="12" y="5"/>
                    <a:pt x="21" y="4"/>
                    <a:pt x="29" y="6"/>
                  </a:cubicBezTo>
                  <a:cubicBezTo>
                    <a:pt x="32" y="7"/>
                    <a:pt x="34" y="2"/>
                    <a:pt x="31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9" name="Freeform 58"/>
            <p:cNvSpPr/>
            <p:nvPr/>
          </p:nvSpPr>
          <p:spPr bwMode="auto">
            <a:xfrm>
              <a:off x="2682" y="4103"/>
              <a:ext cx="110" cy="21"/>
            </a:xfrm>
            <a:custGeom>
              <a:avLst/>
              <a:gdLst>
                <a:gd name="T0" fmla="*/ 26 w 31"/>
                <a:gd name="T1" fmla="*/ 1 h 7"/>
                <a:gd name="T2" fmla="*/ 4 w 31"/>
                <a:gd name="T3" fmla="*/ 1 h 7"/>
                <a:gd name="T4" fmla="*/ 3 w 31"/>
                <a:gd name="T5" fmla="*/ 5 h 7"/>
                <a:gd name="T6" fmla="*/ 28 w 31"/>
                <a:gd name="T7" fmla="*/ 5 h 7"/>
                <a:gd name="T8" fmla="*/ 26 w 31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6" y="1"/>
                  </a:moveTo>
                  <a:cubicBezTo>
                    <a:pt x="19" y="2"/>
                    <a:pt x="12" y="3"/>
                    <a:pt x="4" y="1"/>
                  </a:cubicBezTo>
                  <a:cubicBezTo>
                    <a:pt x="2" y="0"/>
                    <a:pt x="0" y="4"/>
                    <a:pt x="3" y="5"/>
                  </a:cubicBezTo>
                  <a:cubicBezTo>
                    <a:pt x="11" y="7"/>
                    <a:pt x="20" y="6"/>
                    <a:pt x="28" y="5"/>
                  </a:cubicBezTo>
                  <a:cubicBezTo>
                    <a:pt x="31" y="5"/>
                    <a:pt x="29" y="0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0" name="Freeform 59"/>
            <p:cNvSpPr/>
            <p:nvPr/>
          </p:nvSpPr>
          <p:spPr bwMode="auto">
            <a:xfrm>
              <a:off x="2848" y="4094"/>
              <a:ext cx="102" cy="24"/>
            </a:xfrm>
            <a:custGeom>
              <a:avLst/>
              <a:gdLst>
                <a:gd name="T0" fmla="*/ 26 w 29"/>
                <a:gd name="T1" fmla="*/ 3 h 8"/>
                <a:gd name="T2" fmla="*/ 3 w 29"/>
                <a:gd name="T3" fmla="*/ 3 h 8"/>
                <a:gd name="T4" fmla="*/ 3 w 29"/>
                <a:gd name="T5" fmla="*/ 7 h 8"/>
                <a:gd name="T6" fmla="*/ 25 w 29"/>
                <a:gd name="T7" fmla="*/ 7 h 8"/>
                <a:gd name="T8" fmla="*/ 26 w 29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8">
                  <a:moveTo>
                    <a:pt x="26" y="3"/>
                  </a:moveTo>
                  <a:cubicBezTo>
                    <a:pt x="18" y="0"/>
                    <a:pt x="11" y="2"/>
                    <a:pt x="3" y="3"/>
                  </a:cubicBezTo>
                  <a:cubicBezTo>
                    <a:pt x="0" y="3"/>
                    <a:pt x="0" y="7"/>
                    <a:pt x="3" y="7"/>
                  </a:cubicBezTo>
                  <a:cubicBezTo>
                    <a:pt x="11" y="7"/>
                    <a:pt x="18" y="4"/>
                    <a:pt x="25" y="7"/>
                  </a:cubicBezTo>
                  <a:cubicBezTo>
                    <a:pt x="28" y="8"/>
                    <a:pt x="29" y="4"/>
                    <a:pt x="26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1" name="Freeform 60"/>
            <p:cNvSpPr/>
            <p:nvPr/>
          </p:nvSpPr>
          <p:spPr bwMode="auto">
            <a:xfrm>
              <a:off x="2993" y="4103"/>
              <a:ext cx="81" cy="12"/>
            </a:xfrm>
            <a:custGeom>
              <a:avLst/>
              <a:gdLst>
                <a:gd name="T0" fmla="*/ 20 w 23"/>
                <a:gd name="T1" fmla="*/ 0 h 4"/>
                <a:gd name="T2" fmla="*/ 3 w 23"/>
                <a:gd name="T3" fmla="*/ 0 h 4"/>
                <a:gd name="T4" fmla="*/ 3 w 23"/>
                <a:gd name="T5" fmla="*/ 4 h 4"/>
                <a:gd name="T6" fmla="*/ 20 w 23"/>
                <a:gd name="T7" fmla="*/ 4 h 4"/>
                <a:gd name="T8" fmla="*/ 20 w 23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4">
                  <a:moveTo>
                    <a:pt x="20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3" y="4"/>
                    <a:pt x="23" y="0"/>
                    <a:pt x="20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2" name="Freeform 61"/>
            <p:cNvSpPr/>
            <p:nvPr/>
          </p:nvSpPr>
          <p:spPr bwMode="auto">
            <a:xfrm>
              <a:off x="3155" y="4100"/>
              <a:ext cx="88" cy="24"/>
            </a:xfrm>
            <a:custGeom>
              <a:avLst/>
              <a:gdLst>
                <a:gd name="T0" fmla="*/ 22 w 25"/>
                <a:gd name="T1" fmla="*/ 3 h 8"/>
                <a:gd name="T2" fmla="*/ 3 w 25"/>
                <a:gd name="T3" fmla="*/ 3 h 8"/>
                <a:gd name="T4" fmla="*/ 5 w 25"/>
                <a:gd name="T5" fmla="*/ 7 h 8"/>
                <a:gd name="T6" fmla="*/ 21 w 25"/>
                <a:gd name="T7" fmla="*/ 7 h 8"/>
                <a:gd name="T8" fmla="*/ 22 w 25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8">
                  <a:moveTo>
                    <a:pt x="22" y="3"/>
                  </a:moveTo>
                  <a:cubicBezTo>
                    <a:pt x="16" y="2"/>
                    <a:pt x="9" y="0"/>
                    <a:pt x="3" y="3"/>
                  </a:cubicBezTo>
                  <a:cubicBezTo>
                    <a:pt x="0" y="4"/>
                    <a:pt x="2" y="8"/>
                    <a:pt x="5" y="7"/>
                  </a:cubicBezTo>
                  <a:cubicBezTo>
                    <a:pt x="10" y="5"/>
                    <a:pt x="16" y="6"/>
                    <a:pt x="21" y="7"/>
                  </a:cubicBezTo>
                  <a:cubicBezTo>
                    <a:pt x="24" y="8"/>
                    <a:pt x="25" y="3"/>
                    <a:pt x="2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3" name="Freeform 62"/>
            <p:cNvSpPr/>
            <p:nvPr/>
          </p:nvSpPr>
          <p:spPr bwMode="auto">
            <a:xfrm>
              <a:off x="3300" y="4106"/>
              <a:ext cx="109" cy="18"/>
            </a:xfrm>
            <a:custGeom>
              <a:avLst/>
              <a:gdLst>
                <a:gd name="T0" fmla="*/ 28 w 31"/>
                <a:gd name="T1" fmla="*/ 0 h 6"/>
                <a:gd name="T2" fmla="*/ 3 w 31"/>
                <a:gd name="T3" fmla="*/ 1 h 6"/>
                <a:gd name="T4" fmla="*/ 3 w 31"/>
                <a:gd name="T5" fmla="*/ 5 h 6"/>
                <a:gd name="T6" fmla="*/ 28 w 31"/>
                <a:gd name="T7" fmla="*/ 4 h 6"/>
                <a:gd name="T8" fmla="*/ 28 w 3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">
                  <a:moveTo>
                    <a:pt x="28" y="0"/>
                  </a:moveTo>
                  <a:cubicBezTo>
                    <a:pt x="20" y="0"/>
                    <a:pt x="11" y="0"/>
                    <a:pt x="3" y="1"/>
                  </a:cubicBezTo>
                  <a:cubicBezTo>
                    <a:pt x="0" y="1"/>
                    <a:pt x="0" y="6"/>
                    <a:pt x="3" y="5"/>
                  </a:cubicBezTo>
                  <a:cubicBezTo>
                    <a:pt x="11" y="4"/>
                    <a:pt x="20" y="4"/>
                    <a:pt x="28" y="4"/>
                  </a:cubicBezTo>
                  <a:cubicBezTo>
                    <a:pt x="31" y="4"/>
                    <a:pt x="31" y="0"/>
                    <a:pt x="28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4" name="Freeform 63"/>
            <p:cNvSpPr/>
            <p:nvPr/>
          </p:nvSpPr>
          <p:spPr bwMode="auto">
            <a:xfrm>
              <a:off x="3434" y="4100"/>
              <a:ext cx="99" cy="24"/>
            </a:xfrm>
            <a:custGeom>
              <a:avLst/>
              <a:gdLst>
                <a:gd name="T0" fmla="*/ 24 w 28"/>
                <a:gd name="T1" fmla="*/ 1 h 8"/>
                <a:gd name="T2" fmla="*/ 4 w 28"/>
                <a:gd name="T3" fmla="*/ 2 h 8"/>
                <a:gd name="T4" fmla="*/ 3 w 28"/>
                <a:gd name="T5" fmla="*/ 6 h 8"/>
                <a:gd name="T6" fmla="*/ 26 w 28"/>
                <a:gd name="T7" fmla="*/ 5 h 8"/>
                <a:gd name="T8" fmla="*/ 24 w 28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24" y="1"/>
                  </a:moveTo>
                  <a:cubicBezTo>
                    <a:pt x="18" y="2"/>
                    <a:pt x="11" y="4"/>
                    <a:pt x="4" y="2"/>
                  </a:cubicBezTo>
                  <a:cubicBezTo>
                    <a:pt x="2" y="1"/>
                    <a:pt x="0" y="5"/>
                    <a:pt x="3" y="6"/>
                  </a:cubicBezTo>
                  <a:cubicBezTo>
                    <a:pt x="11" y="8"/>
                    <a:pt x="18" y="6"/>
                    <a:pt x="26" y="5"/>
                  </a:cubicBezTo>
                  <a:cubicBezTo>
                    <a:pt x="28" y="5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5" name="Freeform 64"/>
            <p:cNvSpPr/>
            <p:nvPr/>
          </p:nvSpPr>
          <p:spPr bwMode="auto">
            <a:xfrm>
              <a:off x="3564" y="4097"/>
              <a:ext cx="103" cy="21"/>
            </a:xfrm>
            <a:custGeom>
              <a:avLst/>
              <a:gdLst>
                <a:gd name="T0" fmla="*/ 26 w 29"/>
                <a:gd name="T1" fmla="*/ 3 h 7"/>
                <a:gd name="T2" fmla="*/ 4 w 29"/>
                <a:gd name="T3" fmla="*/ 1 h 7"/>
                <a:gd name="T4" fmla="*/ 3 w 29"/>
                <a:gd name="T5" fmla="*/ 5 h 7"/>
                <a:gd name="T6" fmla="*/ 26 w 29"/>
                <a:gd name="T7" fmla="*/ 7 h 7"/>
                <a:gd name="T8" fmla="*/ 26 w 29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7">
                  <a:moveTo>
                    <a:pt x="26" y="3"/>
                  </a:moveTo>
                  <a:cubicBezTo>
                    <a:pt x="19" y="3"/>
                    <a:pt x="11" y="3"/>
                    <a:pt x="4" y="1"/>
                  </a:cubicBezTo>
                  <a:cubicBezTo>
                    <a:pt x="2" y="0"/>
                    <a:pt x="0" y="4"/>
                    <a:pt x="3" y="5"/>
                  </a:cubicBezTo>
                  <a:cubicBezTo>
                    <a:pt x="10" y="7"/>
                    <a:pt x="19" y="7"/>
                    <a:pt x="26" y="7"/>
                  </a:cubicBezTo>
                  <a:cubicBezTo>
                    <a:pt x="29" y="7"/>
                    <a:pt x="29" y="3"/>
                    <a:pt x="26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6" name="Freeform 65"/>
            <p:cNvSpPr/>
            <p:nvPr/>
          </p:nvSpPr>
          <p:spPr bwMode="auto">
            <a:xfrm>
              <a:off x="3698" y="4094"/>
              <a:ext cx="106" cy="18"/>
            </a:xfrm>
            <a:custGeom>
              <a:avLst/>
              <a:gdLst>
                <a:gd name="T0" fmla="*/ 27 w 30"/>
                <a:gd name="T1" fmla="*/ 1 h 6"/>
                <a:gd name="T2" fmla="*/ 3 w 30"/>
                <a:gd name="T3" fmla="*/ 2 h 6"/>
                <a:gd name="T4" fmla="*/ 3 w 30"/>
                <a:gd name="T5" fmla="*/ 6 h 6"/>
                <a:gd name="T6" fmla="*/ 27 w 30"/>
                <a:gd name="T7" fmla="*/ 5 h 6"/>
                <a:gd name="T8" fmla="*/ 27 w 30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27" y="1"/>
                  </a:moveTo>
                  <a:cubicBezTo>
                    <a:pt x="19" y="1"/>
                    <a:pt x="11" y="1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9" y="5"/>
                    <a:pt x="27" y="5"/>
                  </a:cubicBezTo>
                  <a:cubicBezTo>
                    <a:pt x="30" y="5"/>
                    <a:pt x="30" y="0"/>
                    <a:pt x="27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7" name="Freeform 66"/>
            <p:cNvSpPr/>
            <p:nvPr/>
          </p:nvSpPr>
          <p:spPr bwMode="auto">
            <a:xfrm>
              <a:off x="3846" y="4103"/>
              <a:ext cx="85" cy="18"/>
            </a:xfrm>
            <a:custGeom>
              <a:avLst/>
              <a:gdLst>
                <a:gd name="T0" fmla="*/ 21 w 24"/>
                <a:gd name="T1" fmla="*/ 1 h 6"/>
                <a:gd name="T2" fmla="*/ 3 w 24"/>
                <a:gd name="T3" fmla="*/ 0 h 6"/>
                <a:gd name="T4" fmla="*/ 3 w 24"/>
                <a:gd name="T5" fmla="*/ 4 h 6"/>
                <a:gd name="T6" fmla="*/ 20 w 24"/>
                <a:gd name="T7" fmla="*/ 5 h 6"/>
                <a:gd name="T8" fmla="*/ 21 w 24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21" y="1"/>
                  </a:moveTo>
                  <a:cubicBezTo>
                    <a:pt x="15" y="0"/>
                    <a:pt x="9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9" y="4"/>
                    <a:pt x="14" y="4"/>
                    <a:pt x="20" y="5"/>
                  </a:cubicBezTo>
                  <a:cubicBezTo>
                    <a:pt x="23" y="6"/>
                    <a:pt x="24" y="1"/>
                    <a:pt x="21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8" name="Freeform 67"/>
            <p:cNvSpPr/>
            <p:nvPr/>
          </p:nvSpPr>
          <p:spPr bwMode="auto">
            <a:xfrm>
              <a:off x="3977" y="4094"/>
              <a:ext cx="109" cy="24"/>
            </a:xfrm>
            <a:custGeom>
              <a:avLst/>
              <a:gdLst>
                <a:gd name="T0" fmla="*/ 28 w 31"/>
                <a:gd name="T1" fmla="*/ 2 h 8"/>
                <a:gd name="T2" fmla="*/ 3 w 31"/>
                <a:gd name="T3" fmla="*/ 3 h 8"/>
                <a:gd name="T4" fmla="*/ 4 w 31"/>
                <a:gd name="T5" fmla="*/ 7 h 8"/>
                <a:gd name="T6" fmla="*/ 28 w 31"/>
                <a:gd name="T7" fmla="*/ 6 h 8"/>
                <a:gd name="T8" fmla="*/ 28 w 31"/>
                <a:gd name="T9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8">
                  <a:moveTo>
                    <a:pt x="28" y="2"/>
                  </a:moveTo>
                  <a:cubicBezTo>
                    <a:pt x="20" y="2"/>
                    <a:pt x="11" y="0"/>
                    <a:pt x="3" y="3"/>
                  </a:cubicBezTo>
                  <a:cubicBezTo>
                    <a:pt x="0" y="4"/>
                    <a:pt x="2" y="8"/>
                    <a:pt x="4" y="7"/>
                  </a:cubicBezTo>
                  <a:cubicBezTo>
                    <a:pt x="12" y="5"/>
                    <a:pt x="20" y="6"/>
                    <a:pt x="28" y="6"/>
                  </a:cubicBezTo>
                  <a:cubicBezTo>
                    <a:pt x="31" y="6"/>
                    <a:pt x="31" y="2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9" name="Freeform 68"/>
            <p:cNvSpPr/>
            <p:nvPr/>
          </p:nvSpPr>
          <p:spPr bwMode="auto">
            <a:xfrm>
              <a:off x="4129" y="4092"/>
              <a:ext cx="102" cy="17"/>
            </a:xfrm>
            <a:custGeom>
              <a:avLst/>
              <a:gdLst>
                <a:gd name="T0" fmla="*/ 25 w 29"/>
                <a:gd name="T1" fmla="*/ 1 h 6"/>
                <a:gd name="T2" fmla="*/ 3 w 29"/>
                <a:gd name="T3" fmla="*/ 2 h 6"/>
                <a:gd name="T4" fmla="*/ 3 w 29"/>
                <a:gd name="T5" fmla="*/ 6 h 6"/>
                <a:gd name="T6" fmla="*/ 26 w 29"/>
                <a:gd name="T7" fmla="*/ 5 h 6"/>
                <a:gd name="T8" fmla="*/ 25 w 29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5" y="1"/>
                  </a:moveTo>
                  <a:cubicBezTo>
                    <a:pt x="17" y="2"/>
                    <a:pt x="10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8" y="6"/>
                    <a:pt x="26" y="5"/>
                  </a:cubicBezTo>
                  <a:cubicBezTo>
                    <a:pt x="29" y="4"/>
                    <a:pt x="27" y="0"/>
                    <a:pt x="25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0" name="Freeform 69"/>
            <p:cNvSpPr/>
            <p:nvPr/>
          </p:nvSpPr>
          <p:spPr bwMode="auto">
            <a:xfrm>
              <a:off x="4273" y="4103"/>
              <a:ext cx="110" cy="21"/>
            </a:xfrm>
            <a:custGeom>
              <a:avLst/>
              <a:gdLst>
                <a:gd name="T0" fmla="*/ 28 w 31"/>
                <a:gd name="T1" fmla="*/ 2 h 7"/>
                <a:gd name="T2" fmla="*/ 3 w 31"/>
                <a:gd name="T3" fmla="*/ 2 h 7"/>
                <a:gd name="T4" fmla="*/ 3 w 31"/>
                <a:gd name="T5" fmla="*/ 6 h 7"/>
                <a:gd name="T6" fmla="*/ 27 w 31"/>
                <a:gd name="T7" fmla="*/ 6 h 7"/>
                <a:gd name="T8" fmla="*/ 28 w 31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8" y="2"/>
                  </a:moveTo>
                  <a:cubicBezTo>
                    <a:pt x="20" y="0"/>
                    <a:pt x="11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9" y="4"/>
                    <a:pt x="27" y="6"/>
                  </a:cubicBezTo>
                  <a:cubicBezTo>
                    <a:pt x="30" y="7"/>
                    <a:pt x="31" y="3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1" name="Freeform 70"/>
            <p:cNvSpPr/>
            <p:nvPr/>
          </p:nvSpPr>
          <p:spPr bwMode="auto">
            <a:xfrm>
              <a:off x="4432" y="4097"/>
              <a:ext cx="95" cy="24"/>
            </a:xfrm>
            <a:custGeom>
              <a:avLst/>
              <a:gdLst>
                <a:gd name="T0" fmla="*/ 23 w 27"/>
                <a:gd name="T1" fmla="*/ 1 h 8"/>
                <a:gd name="T2" fmla="*/ 4 w 27"/>
                <a:gd name="T3" fmla="*/ 2 h 8"/>
                <a:gd name="T4" fmla="*/ 3 w 27"/>
                <a:gd name="T5" fmla="*/ 6 h 8"/>
                <a:gd name="T6" fmla="*/ 24 w 27"/>
                <a:gd name="T7" fmla="*/ 5 h 8"/>
                <a:gd name="T8" fmla="*/ 23 w 27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8">
                  <a:moveTo>
                    <a:pt x="23" y="1"/>
                  </a:moveTo>
                  <a:cubicBezTo>
                    <a:pt x="17" y="2"/>
                    <a:pt x="10" y="3"/>
                    <a:pt x="4" y="2"/>
                  </a:cubicBezTo>
                  <a:cubicBezTo>
                    <a:pt x="1" y="1"/>
                    <a:pt x="0" y="6"/>
                    <a:pt x="3" y="6"/>
                  </a:cubicBezTo>
                  <a:cubicBezTo>
                    <a:pt x="10" y="8"/>
                    <a:pt x="17" y="6"/>
                    <a:pt x="24" y="5"/>
                  </a:cubicBezTo>
                  <a:cubicBezTo>
                    <a:pt x="27" y="5"/>
                    <a:pt x="26" y="0"/>
                    <a:pt x="23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2" name="Freeform 71"/>
            <p:cNvSpPr/>
            <p:nvPr/>
          </p:nvSpPr>
          <p:spPr bwMode="auto">
            <a:xfrm>
              <a:off x="4580" y="4094"/>
              <a:ext cx="120" cy="27"/>
            </a:xfrm>
            <a:custGeom>
              <a:avLst/>
              <a:gdLst>
                <a:gd name="T0" fmla="*/ 31 w 34"/>
                <a:gd name="T1" fmla="*/ 1 h 9"/>
                <a:gd name="T2" fmla="*/ 18 w 34"/>
                <a:gd name="T3" fmla="*/ 2 h 9"/>
                <a:gd name="T4" fmla="*/ 5 w 34"/>
                <a:gd name="T5" fmla="*/ 1 h 9"/>
                <a:gd name="T6" fmla="*/ 2 w 34"/>
                <a:gd name="T7" fmla="*/ 5 h 9"/>
                <a:gd name="T8" fmla="*/ 31 w 34"/>
                <a:gd name="T9" fmla="*/ 5 h 9"/>
                <a:gd name="T10" fmla="*/ 31 w 34"/>
                <a:gd name="T11" fmla="*/ 1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" h="9">
                  <a:moveTo>
                    <a:pt x="31" y="1"/>
                  </a:moveTo>
                  <a:cubicBezTo>
                    <a:pt x="27" y="1"/>
                    <a:pt x="22" y="1"/>
                    <a:pt x="18" y="2"/>
                  </a:cubicBezTo>
                  <a:cubicBezTo>
                    <a:pt x="14" y="2"/>
                    <a:pt x="9" y="3"/>
                    <a:pt x="5" y="1"/>
                  </a:cubicBezTo>
                  <a:cubicBezTo>
                    <a:pt x="2" y="0"/>
                    <a:pt x="0" y="3"/>
                    <a:pt x="2" y="5"/>
                  </a:cubicBezTo>
                  <a:cubicBezTo>
                    <a:pt x="11" y="9"/>
                    <a:pt x="22" y="5"/>
                    <a:pt x="31" y="5"/>
                  </a:cubicBezTo>
                  <a:cubicBezTo>
                    <a:pt x="34" y="5"/>
                    <a:pt x="34" y="0"/>
                    <a:pt x="31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3" name="Freeform 72"/>
            <p:cNvSpPr/>
            <p:nvPr/>
          </p:nvSpPr>
          <p:spPr bwMode="auto">
            <a:xfrm>
              <a:off x="4735" y="4092"/>
              <a:ext cx="110" cy="20"/>
            </a:xfrm>
            <a:custGeom>
              <a:avLst/>
              <a:gdLst>
                <a:gd name="T0" fmla="*/ 28 w 31"/>
                <a:gd name="T1" fmla="*/ 2 h 7"/>
                <a:gd name="T2" fmla="*/ 3 w 31"/>
                <a:gd name="T3" fmla="*/ 3 h 7"/>
                <a:gd name="T4" fmla="*/ 5 w 31"/>
                <a:gd name="T5" fmla="*/ 7 h 7"/>
                <a:gd name="T6" fmla="*/ 27 w 31"/>
                <a:gd name="T7" fmla="*/ 6 h 7"/>
                <a:gd name="T8" fmla="*/ 28 w 31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8" y="2"/>
                  </a:moveTo>
                  <a:cubicBezTo>
                    <a:pt x="20" y="0"/>
                    <a:pt x="11" y="1"/>
                    <a:pt x="3" y="3"/>
                  </a:cubicBezTo>
                  <a:cubicBezTo>
                    <a:pt x="0" y="3"/>
                    <a:pt x="2" y="7"/>
                    <a:pt x="5" y="7"/>
                  </a:cubicBezTo>
                  <a:cubicBezTo>
                    <a:pt x="12" y="6"/>
                    <a:pt x="19" y="4"/>
                    <a:pt x="27" y="6"/>
                  </a:cubicBezTo>
                  <a:cubicBezTo>
                    <a:pt x="29" y="7"/>
                    <a:pt x="31" y="2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4" name="Freeform 73"/>
            <p:cNvSpPr/>
            <p:nvPr/>
          </p:nvSpPr>
          <p:spPr bwMode="auto">
            <a:xfrm>
              <a:off x="4912" y="4097"/>
              <a:ext cx="84" cy="18"/>
            </a:xfrm>
            <a:custGeom>
              <a:avLst/>
              <a:gdLst>
                <a:gd name="T0" fmla="*/ 21 w 24"/>
                <a:gd name="T1" fmla="*/ 1 h 6"/>
                <a:gd name="T2" fmla="*/ 4 w 24"/>
                <a:gd name="T3" fmla="*/ 1 h 6"/>
                <a:gd name="T4" fmla="*/ 3 w 24"/>
                <a:gd name="T5" fmla="*/ 5 h 6"/>
                <a:gd name="T6" fmla="*/ 21 w 24"/>
                <a:gd name="T7" fmla="*/ 5 h 6"/>
                <a:gd name="T8" fmla="*/ 21 w 24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21" y="1"/>
                  </a:moveTo>
                  <a:cubicBezTo>
                    <a:pt x="16" y="1"/>
                    <a:pt x="10" y="2"/>
                    <a:pt x="4" y="1"/>
                  </a:cubicBezTo>
                  <a:cubicBezTo>
                    <a:pt x="1" y="0"/>
                    <a:pt x="0" y="5"/>
                    <a:pt x="3" y="5"/>
                  </a:cubicBezTo>
                  <a:cubicBezTo>
                    <a:pt x="9" y="6"/>
                    <a:pt x="15" y="5"/>
                    <a:pt x="21" y="5"/>
                  </a:cubicBezTo>
                  <a:cubicBezTo>
                    <a:pt x="24" y="5"/>
                    <a:pt x="24" y="1"/>
                    <a:pt x="21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5" name="Freeform 74"/>
            <p:cNvSpPr/>
            <p:nvPr/>
          </p:nvSpPr>
          <p:spPr bwMode="auto">
            <a:xfrm>
              <a:off x="5060" y="4100"/>
              <a:ext cx="92" cy="18"/>
            </a:xfrm>
            <a:custGeom>
              <a:avLst/>
              <a:gdLst>
                <a:gd name="T0" fmla="*/ 23 w 26"/>
                <a:gd name="T1" fmla="*/ 1 h 6"/>
                <a:gd name="T2" fmla="*/ 3 w 26"/>
                <a:gd name="T3" fmla="*/ 0 h 6"/>
                <a:gd name="T4" fmla="*/ 3 w 26"/>
                <a:gd name="T5" fmla="*/ 4 h 6"/>
                <a:gd name="T6" fmla="*/ 22 w 26"/>
                <a:gd name="T7" fmla="*/ 5 h 6"/>
                <a:gd name="T8" fmla="*/ 23 w 26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23" y="1"/>
                  </a:moveTo>
                  <a:cubicBezTo>
                    <a:pt x="16" y="0"/>
                    <a:pt x="9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9" y="4"/>
                    <a:pt x="16" y="4"/>
                    <a:pt x="22" y="5"/>
                  </a:cubicBezTo>
                  <a:cubicBezTo>
                    <a:pt x="25" y="6"/>
                    <a:pt x="26" y="1"/>
                    <a:pt x="23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6" name="Freeform 75"/>
            <p:cNvSpPr/>
            <p:nvPr/>
          </p:nvSpPr>
          <p:spPr bwMode="auto">
            <a:xfrm>
              <a:off x="5190" y="4094"/>
              <a:ext cx="103" cy="18"/>
            </a:xfrm>
            <a:custGeom>
              <a:avLst/>
              <a:gdLst>
                <a:gd name="T0" fmla="*/ 26 w 29"/>
                <a:gd name="T1" fmla="*/ 1 h 6"/>
                <a:gd name="T2" fmla="*/ 2 w 29"/>
                <a:gd name="T3" fmla="*/ 2 h 6"/>
                <a:gd name="T4" fmla="*/ 2 w 29"/>
                <a:gd name="T5" fmla="*/ 6 h 6"/>
                <a:gd name="T6" fmla="*/ 26 w 29"/>
                <a:gd name="T7" fmla="*/ 5 h 6"/>
                <a:gd name="T8" fmla="*/ 26 w 29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6" y="1"/>
                  </a:moveTo>
                  <a:cubicBezTo>
                    <a:pt x="18" y="2"/>
                    <a:pt x="10" y="2"/>
                    <a:pt x="2" y="2"/>
                  </a:cubicBezTo>
                  <a:cubicBezTo>
                    <a:pt x="0" y="2"/>
                    <a:pt x="0" y="6"/>
                    <a:pt x="2" y="6"/>
                  </a:cubicBezTo>
                  <a:cubicBezTo>
                    <a:pt x="10" y="6"/>
                    <a:pt x="18" y="6"/>
                    <a:pt x="26" y="5"/>
                  </a:cubicBezTo>
                  <a:cubicBezTo>
                    <a:pt x="29" y="5"/>
                    <a:pt x="29" y="0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7" name="Freeform 76"/>
            <p:cNvSpPr/>
            <p:nvPr/>
          </p:nvSpPr>
          <p:spPr bwMode="auto">
            <a:xfrm>
              <a:off x="5339" y="4092"/>
              <a:ext cx="116" cy="20"/>
            </a:xfrm>
            <a:custGeom>
              <a:avLst/>
              <a:gdLst>
                <a:gd name="T0" fmla="*/ 30 w 33"/>
                <a:gd name="T1" fmla="*/ 2 h 7"/>
                <a:gd name="T2" fmla="*/ 3 w 33"/>
                <a:gd name="T3" fmla="*/ 0 h 7"/>
                <a:gd name="T4" fmla="*/ 3 w 33"/>
                <a:gd name="T5" fmla="*/ 0 h 7"/>
                <a:gd name="T6" fmla="*/ 3 w 33"/>
                <a:gd name="T7" fmla="*/ 0 h 7"/>
                <a:gd name="T8" fmla="*/ 3 w 33"/>
                <a:gd name="T9" fmla="*/ 5 h 7"/>
                <a:gd name="T10" fmla="*/ 28 w 33"/>
                <a:gd name="T11" fmla="*/ 6 h 7"/>
                <a:gd name="T12" fmla="*/ 30 w 33"/>
                <a:gd name="T13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7">
                  <a:moveTo>
                    <a:pt x="30" y="2"/>
                  </a:moveTo>
                  <a:cubicBezTo>
                    <a:pt x="21" y="0"/>
                    <a:pt x="12" y="1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11" y="6"/>
                    <a:pt x="20" y="4"/>
                    <a:pt x="28" y="6"/>
                  </a:cubicBezTo>
                  <a:cubicBezTo>
                    <a:pt x="31" y="7"/>
                    <a:pt x="33" y="2"/>
                    <a:pt x="30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8" name="Freeform 77"/>
            <p:cNvSpPr/>
            <p:nvPr/>
          </p:nvSpPr>
          <p:spPr bwMode="auto">
            <a:xfrm>
              <a:off x="5480" y="4089"/>
              <a:ext cx="102" cy="14"/>
            </a:xfrm>
            <a:custGeom>
              <a:avLst/>
              <a:gdLst>
                <a:gd name="T0" fmla="*/ 26 w 29"/>
                <a:gd name="T1" fmla="*/ 0 h 5"/>
                <a:gd name="T2" fmla="*/ 3 w 29"/>
                <a:gd name="T3" fmla="*/ 0 h 5"/>
                <a:gd name="T4" fmla="*/ 3 w 29"/>
                <a:gd name="T5" fmla="*/ 5 h 5"/>
                <a:gd name="T6" fmla="*/ 26 w 29"/>
                <a:gd name="T7" fmla="*/ 5 h 5"/>
                <a:gd name="T8" fmla="*/ 26 w 29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5">
                  <a:moveTo>
                    <a:pt x="26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9" y="5"/>
                    <a:pt x="29" y="0"/>
                    <a:pt x="26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9" name="Freeform 78"/>
            <p:cNvSpPr/>
            <p:nvPr/>
          </p:nvSpPr>
          <p:spPr bwMode="auto">
            <a:xfrm>
              <a:off x="5600" y="4089"/>
              <a:ext cx="98" cy="23"/>
            </a:xfrm>
            <a:custGeom>
              <a:avLst/>
              <a:gdLst>
                <a:gd name="T0" fmla="*/ 24 w 28"/>
                <a:gd name="T1" fmla="*/ 2 h 8"/>
                <a:gd name="T2" fmla="*/ 4 w 28"/>
                <a:gd name="T3" fmla="*/ 0 h 8"/>
                <a:gd name="T4" fmla="*/ 3 w 28"/>
                <a:gd name="T5" fmla="*/ 5 h 8"/>
                <a:gd name="T6" fmla="*/ 25 w 28"/>
                <a:gd name="T7" fmla="*/ 6 h 8"/>
                <a:gd name="T8" fmla="*/ 24 w 28"/>
                <a:gd name="T9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24" y="2"/>
                  </a:moveTo>
                  <a:cubicBezTo>
                    <a:pt x="17" y="3"/>
                    <a:pt x="11" y="3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ubicBezTo>
                    <a:pt x="10" y="7"/>
                    <a:pt x="18" y="8"/>
                    <a:pt x="25" y="6"/>
                  </a:cubicBezTo>
                  <a:cubicBezTo>
                    <a:pt x="28" y="5"/>
                    <a:pt x="27" y="1"/>
                    <a:pt x="24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0" name="Freeform 79"/>
            <p:cNvSpPr/>
            <p:nvPr/>
          </p:nvSpPr>
          <p:spPr bwMode="auto">
            <a:xfrm>
              <a:off x="5727" y="4103"/>
              <a:ext cx="98" cy="18"/>
            </a:xfrm>
            <a:custGeom>
              <a:avLst/>
              <a:gdLst>
                <a:gd name="T0" fmla="*/ 26 w 28"/>
                <a:gd name="T1" fmla="*/ 1 h 6"/>
                <a:gd name="T2" fmla="*/ 3 w 28"/>
                <a:gd name="T3" fmla="*/ 0 h 6"/>
                <a:gd name="T4" fmla="*/ 3 w 28"/>
                <a:gd name="T5" fmla="*/ 4 h 6"/>
                <a:gd name="T6" fmla="*/ 26 w 28"/>
                <a:gd name="T7" fmla="*/ 5 h 6"/>
                <a:gd name="T8" fmla="*/ 26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6" y="1"/>
                  </a:moveTo>
                  <a:cubicBezTo>
                    <a:pt x="18" y="0"/>
                    <a:pt x="11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11" y="4"/>
                    <a:pt x="18" y="4"/>
                    <a:pt x="26" y="5"/>
                  </a:cubicBezTo>
                  <a:cubicBezTo>
                    <a:pt x="28" y="6"/>
                    <a:pt x="28" y="1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1" name="Freeform 80"/>
            <p:cNvSpPr/>
            <p:nvPr/>
          </p:nvSpPr>
          <p:spPr bwMode="auto">
            <a:xfrm>
              <a:off x="5850" y="4092"/>
              <a:ext cx="109" cy="20"/>
            </a:xfrm>
            <a:custGeom>
              <a:avLst/>
              <a:gdLst>
                <a:gd name="T0" fmla="*/ 27 w 31"/>
                <a:gd name="T1" fmla="*/ 1 h 7"/>
                <a:gd name="T2" fmla="*/ 3 w 31"/>
                <a:gd name="T3" fmla="*/ 3 h 7"/>
                <a:gd name="T4" fmla="*/ 3 w 31"/>
                <a:gd name="T5" fmla="*/ 7 h 7"/>
                <a:gd name="T6" fmla="*/ 28 w 31"/>
                <a:gd name="T7" fmla="*/ 5 h 7"/>
                <a:gd name="T8" fmla="*/ 27 w 31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7" y="1"/>
                  </a:moveTo>
                  <a:cubicBezTo>
                    <a:pt x="19" y="2"/>
                    <a:pt x="11" y="3"/>
                    <a:pt x="3" y="3"/>
                  </a:cubicBezTo>
                  <a:cubicBezTo>
                    <a:pt x="0" y="3"/>
                    <a:pt x="0" y="7"/>
                    <a:pt x="3" y="7"/>
                  </a:cubicBezTo>
                  <a:cubicBezTo>
                    <a:pt x="11" y="7"/>
                    <a:pt x="20" y="6"/>
                    <a:pt x="28" y="5"/>
                  </a:cubicBezTo>
                  <a:cubicBezTo>
                    <a:pt x="31" y="4"/>
                    <a:pt x="30" y="0"/>
                    <a:pt x="27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2" name="Freeform 81"/>
            <p:cNvSpPr/>
            <p:nvPr/>
          </p:nvSpPr>
          <p:spPr bwMode="auto">
            <a:xfrm>
              <a:off x="5988" y="4097"/>
              <a:ext cx="102" cy="18"/>
            </a:xfrm>
            <a:custGeom>
              <a:avLst/>
              <a:gdLst>
                <a:gd name="T0" fmla="*/ 26 w 29"/>
                <a:gd name="T1" fmla="*/ 2 h 6"/>
                <a:gd name="T2" fmla="*/ 3 w 29"/>
                <a:gd name="T3" fmla="*/ 1 h 6"/>
                <a:gd name="T4" fmla="*/ 3 w 29"/>
                <a:gd name="T5" fmla="*/ 5 h 6"/>
                <a:gd name="T6" fmla="*/ 26 w 29"/>
                <a:gd name="T7" fmla="*/ 6 h 6"/>
                <a:gd name="T8" fmla="*/ 26 w 29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6" y="2"/>
                  </a:moveTo>
                  <a:cubicBezTo>
                    <a:pt x="19" y="1"/>
                    <a:pt x="11" y="0"/>
                    <a:pt x="3" y="1"/>
                  </a:cubicBezTo>
                  <a:cubicBezTo>
                    <a:pt x="0" y="1"/>
                    <a:pt x="0" y="5"/>
                    <a:pt x="3" y="5"/>
                  </a:cubicBezTo>
                  <a:cubicBezTo>
                    <a:pt x="11" y="4"/>
                    <a:pt x="19" y="6"/>
                    <a:pt x="26" y="6"/>
                  </a:cubicBezTo>
                  <a:cubicBezTo>
                    <a:pt x="29" y="6"/>
                    <a:pt x="29" y="2"/>
                    <a:pt x="26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3" name="Freeform 82"/>
            <p:cNvSpPr/>
            <p:nvPr/>
          </p:nvSpPr>
          <p:spPr bwMode="auto">
            <a:xfrm>
              <a:off x="6136" y="4100"/>
              <a:ext cx="102" cy="18"/>
            </a:xfrm>
            <a:custGeom>
              <a:avLst/>
              <a:gdLst>
                <a:gd name="T0" fmla="*/ 27 w 29"/>
                <a:gd name="T1" fmla="*/ 0 h 6"/>
                <a:gd name="T2" fmla="*/ 3 w 29"/>
                <a:gd name="T3" fmla="*/ 1 h 6"/>
                <a:gd name="T4" fmla="*/ 3 w 29"/>
                <a:gd name="T5" fmla="*/ 5 h 6"/>
                <a:gd name="T6" fmla="*/ 27 w 29"/>
                <a:gd name="T7" fmla="*/ 4 h 6"/>
                <a:gd name="T8" fmla="*/ 27 w 29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7" y="0"/>
                  </a:moveTo>
                  <a:cubicBezTo>
                    <a:pt x="19" y="0"/>
                    <a:pt x="11" y="0"/>
                    <a:pt x="3" y="1"/>
                  </a:cubicBezTo>
                  <a:cubicBezTo>
                    <a:pt x="0" y="1"/>
                    <a:pt x="0" y="6"/>
                    <a:pt x="3" y="5"/>
                  </a:cubicBezTo>
                  <a:cubicBezTo>
                    <a:pt x="11" y="4"/>
                    <a:pt x="19" y="4"/>
                    <a:pt x="27" y="4"/>
                  </a:cubicBezTo>
                  <a:cubicBezTo>
                    <a:pt x="29" y="4"/>
                    <a:pt x="29" y="0"/>
                    <a:pt x="27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4" name="Freeform 83"/>
            <p:cNvSpPr/>
            <p:nvPr/>
          </p:nvSpPr>
          <p:spPr bwMode="auto">
            <a:xfrm>
              <a:off x="6298" y="4100"/>
              <a:ext cx="92" cy="18"/>
            </a:xfrm>
            <a:custGeom>
              <a:avLst/>
              <a:gdLst>
                <a:gd name="T0" fmla="*/ 23 w 26"/>
                <a:gd name="T1" fmla="*/ 2 h 6"/>
                <a:gd name="T2" fmla="*/ 4 w 26"/>
                <a:gd name="T3" fmla="*/ 1 h 6"/>
                <a:gd name="T4" fmla="*/ 3 w 26"/>
                <a:gd name="T5" fmla="*/ 5 h 6"/>
                <a:gd name="T6" fmla="*/ 23 w 26"/>
                <a:gd name="T7" fmla="*/ 6 h 6"/>
                <a:gd name="T8" fmla="*/ 23 w 26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23" y="2"/>
                  </a:moveTo>
                  <a:cubicBezTo>
                    <a:pt x="17" y="2"/>
                    <a:pt x="10" y="2"/>
                    <a:pt x="4" y="1"/>
                  </a:cubicBezTo>
                  <a:cubicBezTo>
                    <a:pt x="1" y="0"/>
                    <a:pt x="0" y="5"/>
                    <a:pt x="3" y="5"/>
                  </a:cubicBezTo>
                  <a:cubicBezTo>
                    <a:pt x="10" y="6"/>
                    <a:pt x="16" y="6"/>
                    <a:pt x="23" y="6"/>
                  </a:cubicBezTo>
                  <a:cubicBezTo>
                    <a:pt x="26" y="6"/>
                    <a:pt x="26" y="2"/>
                    <a:pt x="23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5" name="Freeform 84"/>
            <p:cNvSpPr/>
            <p:nvPr/>
          </p:nvSpPr>
          <p:spPr bwMode="auto">
            <a:xfrm>
              <a:off x="6428" y="4103"/>
              <a:ext cx="99" cy="18"/>
            </a:xfrm>
            <a:custGeom>
              <a:avLst/>
              <a:gdLst>
                <a:gd name="T0" fmla="*/ 25 w 28"/>
                <a:gd name="T1" fmla="*/ 1 h 6"/>
                <a:gd name="T2" fmla="*/ 3 w 28"/>
                <a:gd name="T3" fmla="*/ 1 h 6"/>
                <a:gd name="T4" fmla="*/ 3 w 28"/>
                <a:gd name="T5" fmla="*/ 5 h 6"/>
                <a:gd name="T6" fmla="*/ 25 w 28"/>
                <a:gd name="T7" fmla="*/ 5 h 6"/>
                <a:gd name="T8" fmla="*/ 25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5" y="1"/>
                  </a:moveTo>
                  <a:cubicBezTo>
                    <a:pt x="17" y="1"/>
                    <a:pt x="10" y="2"/>
                    <a:pt x="3" y="1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10" y="6"/>
                    <a:pt x="17" y="5"/>
                    <a:pt x="25" y="5"/>
                  </a:cubicBezTo>
                  <a:cubicBezTo>
                    <a:pt x="28" y="5"/>
                    <a:pt x="28" y="1"/>
                    <a:pt x="25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6" name="Freeform 85"/>
            <p:cNvSpPr/>
            <p:nvPr/>
          </p:nvSpPr>
          <p:spPr bwMode="auto">
            <a:xfrm>
              <a:off x="6545" y="4103"/>
              <a:ext cx="92" cy="21"/>
            </a:xfrm>
            <a:custGeom>
              <a:avLst/>
              <a:gdLst>
                <a:gd name="T0" fmla="*/ 22 w 26"/>
                <a:gd name="T1" fmla="*/ 1 h 7"/>
                <a:gd name="T2" fmla="*/ 4 w 26"/>
                <a:gd name="T3" fmla="*/ 1 h 7"/>
                <a:gd name="T4" fmla="*/ 3 w 26"/>
                <a:gd name="T5" fmla="*/ 5 h 7"/>
                <a:gd name="T6" fmla="*/ 23 w 26"/>
                <a:gd name="T7" fmla="*/ 5 h 7"/>
                <a:gd name="T8" fmla="*/ 22 w 26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">
                  <a:moveTo>
                    <a:pt x="22" y="1"/>
                  </a:moveTo>
                  <a:cubicBezTo>
                    <a:pt x="16" y="2"/>
                    <a:pt x="10" y="3"/>
                    <a:pt x="4" y="1"/>
                  </a:cubicBezTo>
                  <a:cubicBezTo>
                    <a:pt x="1" y="0"/>
                    <a:pt x="0" y="4"/>
                    <a:pt x="3" y="5"/>
                  </a:cubicBezTo>
                  <a:cubicBezTo>
                    <a:pt x="9" y="7"/>
                    <a:pt x="16" y="6"/>
                    <a:pt x="23" y="5"/>
                  </a:cubicBezTo>
                  <a:cubicBezTo>
                    <a:pt x="26" y="5"/>
                    <a:pt x="25" y="0"/>
                    <a:pt x="22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7" name="Freeform 86"/>
            <p:cNvSpPr/>
            <p:nvPr/>
          </p:nvSpPr>
          <p:spPr bwMode="auto">
            <a:xfrm>
              <a:off x="6682" y="4103"/>
              <a:ext cx="110" cy="18"/>
            </a:xfrm>
            <a:custGeom>
              <a:avLst/>
              <a:gdLst>
                <a:gd name="T0" fmla="*/ 28 w 31"/>
                <a:gd name="T1" fmla="*/ 2 h 6"/>
                <a:gd name="T2" fmla="*/ 3 w 31"/>
                <a:gd name="T3" fmla="*/ 1 h 6"/>
                <a:gd name="T4" fmla="*/ 3 w 31"/>
                <a:gd name="T5" fmla="*/ 5 h 6"/>
                <a:gd name="T6" fmla="*/ 28 w 31"/>
                <a:gd name="T7" fmla="*/ 6 h 6"/>
                <a:gd name="T8" fmla="*/ 28 w 31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">
                  <a:moveTo>
                    <a:pt x="28" y="2"/>
                  </a:moveTo>
                  <a:cubicBezTo>
                    <a:pt x="19" y="2"/>
                    <a:pt x="11" y="2"/>
                    <a:pt x="3" y="1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11" y="6"/>
                    <a:pt x="19" y="6"/>
                    <a:pt x="28" y="6"/>
                  </a:cubicBezTo>
                  <a:cubicBezTo>
                    <a:pt x="31" y="6"/>
                    <a:pt x="31" y="2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8" name="Freeform 87"/>
            <p:cNvSpPr/>
            <p:nvPr/>
          </p:nvSpPr>
          <p:spPr bwMode="auto">
            <a:xfrm>
              <a:off x="6820" y="4103"/>
              <a:ext cx="106" cy="21"/>
            </a:xfrm>
            <a:custGeom>
              <a:avLst/>
              <a:gdLst>
                <a:gd name="T0" fmla="*/ 27 w 30"/>
                <a:gd name="T1" fmla="*/ 2 h 7"/>
                <a:gd name="T2" fmla="*/ 3 w 30"/>
                <a:gd name="T3" fmla="*/ 1 h 7"/>
                <a:gd name="T4" fmla="*/ 3 w 30"/>
                <a:gd name="T5" fmla="*/ 5 h 7"/>
                <a:gd name="T6" fmla="*/ 26 w 30"/>
                <a:gd name="T7" fmla="*/ 6 h 7"/>
                <a:gd name="T8" fmla="*/ 27 w 30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7">
                  <a:moveTo>
                    <a:pt x="27" y="2"/>
                  </a:move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5"/>
                    <a:pt x="3" y="5"/>
                  </a:cubicBezTo>
                  <a:cubicBezTo>
                    <a:pt x="11" y="5"/>
                    <a:pt x="19" y="4"/>
                    <a:pt x="26" y="6"/>
                  </a:cubicBezTo>
                  <a:cubicBezTo>
                    <a:pt x="29" y="7"/>
                    <a:pt x="30" y="3"/>
                    <a:pt x="27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9" name="Freeform 88"/>
            <p:cNvSpPr/>
            <p:nvPr/>
          </p:nvSpPr>
          <p:spPr bwMode="auto">
            <a:xfrm>
              <a:off x="6961" y="4106"/>
              <a:ext cx="92" cy="18"/>
            </a:xfrm>
            <a:custGeom>
              <a:avLst/>
              <a:gdLst>
                <a:gd name="T0" fmla="*/ 23 w 26"/>
                <a:gd name="T1" fmla="*/ 2 h 6"/>
                <a:gd name="T2" fmla="*/ 4 w 26"/>
                <a:gd name="T3" fmla="*/ 1 h 6"/>
                <a:gd name="T4" fmla="*/ 3 w 26"/>
                <a:gd name="T5" fmla="*/ 5 h 6"/>
                <a:gd name="T6" fmla="*/ 23 w 26"/>
                <a:gd name="T7" fmla="*/ 6 h 6"/>
                <a:gd name="T8" fmla="*/ 23 w 26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23" y="2"/>
                  </a:moveTo>
                  <a:cubicBezTo>
                    <a:pt x="17" y="2"/>
                    <a:pt x="10" y="2"/>
                    <a:pt x="4" y="1"/>
                  </a:cubicBezTo>
                  <a:cubicBezTo>
                    <a:pt x="1" y="0"/>
                    <a:pt x="0" y="5"/>
                    <a:pt x="3" y="5"/>
                  </a:cubicBezTo>
                  <a:cubicBezTo>
                    <a:pt x="10" y="6"/>
                    <a:pt x="17" y="6"/>
                    <a:pt x="23" y="6"/>
                  </a:cubicBezTo>
                  <a:cubicBezTo>
                    <a:pt x="26" y="6"/>
                    <a:pt x="26" y="2"/>
                    <a:pt x="23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0" name="Freeform 89"/>
            <p:cNvSpPr/>
            <p:nvPr/>
          </p:nvSpPr>
          <p:spPr bwMode="auto">
            <a:xfrm>
              <a:off x="7081" y="4106"/>
              <a:ext cx="113" cy="24"/>
            </a:xfrm>
            <a:custGeom>
              <a:avLst/>
              <a:gdLst>
                <a:gd name="T0" fmla="*/ 28 w 32"/>
                <a:gd name="T1" fmla="*/ 1 h 8"/>
                <a:gd name="T2" fmla="*/ 3 w 32"/>
                <a:gd name="T3" fmla="*/ 2 h 8"/>
                <a:gd name="T4" fmla="*/ 3 w 32"/>
                <a:gd name="T5" fmla="*/ 6 h 8"/>
                <a:gd name="T6" fmla="*/ 29 w 32"/>
                <a:gd name="T7" fmla="*/ 5 h 8"/>
                <a:gd name="T8" fmla="*/ 28 w 32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8">
                  <a:moveTo>
                    <a:pt x="28" y="1"/>
                  </a:moveTo>
                  <a:cubicBezTo>
                    <a:pt x="20" y="3"/>
                    <a:pt x="11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2" y="6"/>
                    <a:pt x="21" y="8"/>
                    <a:pt x="29" y="5"/>
                  </a:cubicBezTo>
                  <a:cubicBezTo>
                    <a:pt x="32" y="4"/>
                    <a:pt x="31" y="0"/>
                    <a:pt x="28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1" name="Freeform 90"/>
            <p:cNvSpPr/>
            <p:nvPr/>
          </p:nvSpPr>
          <p:spPr bwMode="auto">
            <a:xfrm>
              <a:off x="7219" y="4103"/>
              <a:ext cx="95" cy="18"/>
            </a:xfrm>
            <a:custGeom>
              <a:avLst/>
              <a:gdLst>
                <a:gd name="T0" fmla="*/ 23 w 27"/>
                <a:gd name="T1" fmla="*/ 1 h 6"/>
                <a:gd name="T2" fmla="*/ 3 w 27"/>
                <a:gd name="T3" fmla="*/ 2 h 6"/>
                <a:gd name="T4" fmla="*/ 3 w 27"/>
                <a:gd name="T5" fmla="*/ 6 h 6"/>
                <a:gd name="T6" fmla="*/ 24 w 27"/>
                <a:gd name="T7" fmla="*/ 5 h 6"/>
                <a:gd name="T8" fmla="*/ 23 w 27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23" y="1"/>
                  </a:moveTo>
                  <a:cubicBezTo>
                    <a:pt x="16" y="2"/>
                    <a:pt x="10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0" y="6"/>
                    <a:pt x="17" y="6"/>
                    <a:pt x="24" y="5"/>
                  </a:cubicBezTo>
                  <a:cubicBezTo>
                    <a:pt x="27" y="5"/>
                    <a:pt x="25" y="0"/>
                    <a:pt x="23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2" name="Freeform 91"/>
            <p:cNvSpPr/>
            <p:nvPr/>
          </p:nvSpPr>
          <p:spPr bwMode="auto">
            <a:xfrm>
              <a:off x="7321" y="4109"/>
              <a:ext cx="106" cy="15"/>
            </a:xfrm>
            <a:custGeom>
              <a:avLst/>
              <a:gdLst>
                <a:gd name="T0" fmla="*/ 27 w 30"/>
                <a:gd name="T1" fmla="*/ 0 h 5"/>
                <a:gd name="T2" fmla="*/ 3 w 30"/>
                <a:gd name="T3" fmla="*/ 1 h 5"/>
                <a:gd name="T4" fmla="*/ 3 w 30"/>
                <a:gd name="T5" fmla="*/ 5 h 5"/>
                <a:gd name="T6" fmla="*/ 27 w 30"/>
                <a:gd name="T7" fmla="*/ 4 h 5"/>
                <a:gd name="T8" fmla="*/ 27 w 30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5">
                  <a:moveTo>
                    <a:pt x="27" y="0"/>
                  </a:move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5"/>
                    <a:pt x="3" y="5"/>
                  </a:cubicBezTo>
                  <a:cubicBezTo>
                    <a:pt x="11" y="5"/>
                    <a:pt x="19" y="4"/>
                    <a:pt x="27" y="4"/>
                  </a:cubicBezTo>
                  <a:cubicBezTo>
                    <a:pt x="30" y="4"/>
                    <a:pt x="30" y="0"/>
                    <a:pt x="27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3" name="Freeform 92"/>
            <p:cNvSpPr/>
            <p:nvPr/>
          </p:nvSpPr>
          <p:spPr bwMode="auto">
            <a:xfrm>
              <a:off x="7448" y="4077"/>
              <a:ext cx="25" cy="59"/>
            </a:xfrm>
            <a:custGeom>
              <a:avLst/>
              <a:gdLst>
                <a:gd name="T0" fmla="*/ 1 w 7"/>
                <a:gd name="T1" fmla="*/ 7 h 20"/>
                <a:gd name="T2" fmla="*/ 1 w 7"/>
                <a:gd name="T3" fmla="*/ 7 h 20"/>
                <a:gd name="T4" fmla="*/ 2 w 7"/>
                <a:gd name="T5" fmla="*/ 17 h 20"/>
                <a:gd name="T6" fmla="*/ 7 w 7"/>
                <a:gd name="T7" fmla="*/ 17 h 20"/>
                <a:gd name="T8" fmla="*/ 6 w 7"/>
                <a:gd name="T9" fmla="*/ 3 h 20"/>
                <a:gd name="T10" fmla="*/ 2 w 7"/>
                <a:gd name="T11" fmla="*/ 1 h 20"/>
                <a:gd name="T12" fmla="*/ 0 w 7"/>
                <a:gd name="T13" fmla="*/ 3 h 20"/>
                <a:gd name="T14" fmla="*/ 1 w 7"/>
                <a:gd name="T15" fmla="*/ 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" h="20">
                  <a:moveTo>
                    <a:pt x="1" y="7"/>
                  </a:moveTo>
                  <a:cubicBezTo>
                    <a:pt x="1" y="7"/>
                    <a:pt x="1" y="7"/>
                    <a:pt x="1" y="7"/>
                  </a:cubicBezTo>
                  <a:cubicBezTo>
                    <a:pt x="2" y="10"/>
                    <a:pt x="2" y="14"/>
                    <a:pt x="2" y="17"/>
                  </a:cubicBezTo>
                  <a:cubicBezTo>
                    <a:pt x="2" y="20"/>
                    <a:pt x="7" y="20"/>
                    <a:pt x="7" y="17"/>
                  </a:cubicBezTo>
                  <a:cubicBezTo>
                    <a:pt x="7" y="13"/>
                    <a:pt x="6" y="8"/>
                    <a:pt x="6" y="3"/>
                  </a:cubicBezTo>
                  <a:cubicBezTo>
                    <a:pt x="6" y="1"/>
                    <a:pt x="4" y="0"/>
                    <a:pt x="2" y="1"/>
                  </a:cubicBezTo>
                  <a:cubicBezTo>
                    <a:pt x="1" y="2"/>
                    <a:pt x="1" y="2"/>
                    <a:pt x="0" y="3"/>
                  </a:cubicBezTo>
                  <a:cubicBezTo>
                    <a:pt x="0" y="4"/>
                    <a:pt x="1" y="5"/>
                    <a:pt x="1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4" name="Freeform 93"/>
            <p:cNvSpPr/>
            <p:nvPr/>
          </p:nvSpPr>
          <p:spPr bwMode="auto">
            <a:xfrm>
              <a:off x="7444" y="3994"/>
              <a:ext cx="22" cy="65"/>
            </a:xfrm>
            <a:custGeom>
              <a:avLst/>
              <a:gdLst>
                <a:gd name="T0" fmla="*/ 1 w 6"/>
                <a:gd name="T1" fmla="*/ 19 h 22"/>
                <a:gd name="T2" fmla="*/ 6 w 6"/>
                <a:gd name="T3" fmla="*/ 19 h 22"/>
                <a:gd name="T4" fmla="*/ 5 w 6"/>
                <a:gd name="T5" fmla="*/ 3 h 22"/>
                <a:gd name="T6" fmla="*/ 0 w 6"/>
                <a:gd name="T7" fmla="*/ 3 h 22"/>
                <a:gd name="T8" fmla="*/ 1 w 6"/>
                <a:gd name="T9" fmla="*/ 1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2">
                  <a:moveTo>
                    <a:pt x="1" y="19"/>
                  </a:moveTo>
                  <a:cubicBezTo>
                    <a:pt x="1" y="22"/>
                    <a:pt x="6" y="22"/>
                    <a:pt x="6" y="19"/>
                  </a:cubicBezTo>
                  <a:cubicBezTo>
                    <a:pt x="6" y="14"/>
                    <a:pt x="5" y="9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1" y="9"/>
                    <a:pt x="1" y="14"/>
                    <a:pt x="1" y="1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5" name="Freeform 94"/>
            <p:cNvSpPr/>
            <p:nvPr/>
          </p:nvSpPr>
          <p:spPr bwMode="auto">
            <a:xfrm>
              <a:off x="7444" y="3910"/>
              <a:ext cx="18" cy="63"/>
            </a:xfrm>
            <a:custGeom>
              <a:avLst/>
              <a:gdLst>
                <a:gd name="T0" fmla="*/ 0 w 5"/>
                <a:gd name="T1" fmla="*/ 5 h 21"/>
                <a:gd name="T2" fmla="*/ 1 w 5"/>
                <a:gd name="T3" fmla="*/ 6 h 21"/>
                <a:gd name="T4" fmla="*/ 0 w 5"/>
                <a:gd name="T5" fmla="*/ 11 h 21"/>
                <a:gd name="T6" fmla="*/ 0 w 5"/>
                <a:gd name="T7" fmla="*/ 15 h 21"/>
                <a:gd name="T8" fmla="*/ 0 w 5"/>
                <a:gd name="T9" fmla="*/ 17 h 21"/>
                <a:gd name="T10" fmla="*/ 0 w 5"/>
                <a:gd name="T11" fmla="*/ 17 h 21"/>
                <a:gd name="T12" fmla="*/ 0 w 5"/>
                <a:gd name="T13" fmla="*/ 18 h 21"/>
                <a:gd name="T14" fmla="*/ 0 w 5"/>
                <a:gd name="T15" fmla="*/ 19 h 21"/>
                <a:gd name="T16" fmla="*/ 5 w 5"/>
                <a:gd name="T17" fmla="*/ 18 h 21"/>
                <a:gd name="T18" fmla="*/ 5 w 5"/>
                <a:gd name="T19" fmla="*/ 7 h 21"/>
                <a:gd name="T20" fmla="*/ 5 w 5"/>
                <a:gd name="T21" fmla="*/ 2 h 21"/>
                <a:gd name="T22" fmla="*/ 0 w 5"/>
                <a:gd name="T23" fmla="*/ 3 h 21"/>
                <a:gd name="T24" fmla="*/ 0 w 5"/>
                <a:gd name="T25" fmla="*/ 5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21">
                  <a:moveTo>
                    <a:pt x="0" y="5"/>
                  </a:moveTo>
                  <a:cubicBezTo>
                    <a:pt x="0" y="5"/>
                    <a:pt x="1" y="6"/>
                    <a:pt x="1" y="6"/>
                  </a:cubicBezTo>
                  <a:cubicBezTo>
                    <a:pt x="1" y="8"/>
                    <a:pt x="0" y="9"/>
                    <a:pt x="0" y="11"/>
                  </a:cubicBezTo>
                  <a:cubicBezTo>
                    <a:pt x="0" y="12"/>
                    <a:pt x="0" y="14"/>
                    <a:pt x="0" y="15"/>
                  </a:cubicBezTo>
                  <a:cubicBezTo>
                    <a:pt x="0" y="16"/>
                    <a:pt x="0" y="16"/>
                    <a:pt x="0" y="17"/>
                  </a:cubicBezTo>
                  <a:cubicBezTo>
                    <a:pt x="0" y="17"/>
                    <a:pt x="0" y="18"/>
                    <a:pt x="0" y="17"/>
                  </a:cubicBezTo>
                  <a:cubicBezTo>
                    <a:pt x="0" y="17"/>
                    <a:pt x="0" y="17"/>
                    <a:pt x="0" y="18"/>
                  </a:cubicBezTo>
                  <a:cubicBezTo>
                    <a:pt x="0" y="18"/>
                    <a:pt x="0" y="18"/>
                    <a:pt x="0" y="19"/>
                  </a:cubicBezTo>
                  <a:cubicBezTo>
                    <a:pt x="1" y="21"/>
                    <a:pt x="4" y="20"/>
                    <a:pt x="5" y="18"/>
                  </a:cubicBezTo>
                  <a:cubicBezTo>
                    <a:pt x="5" y="15"/>
                    <a:pt x="5" y="11"/>
                    <a:pt x="5" y="7"/>
                  </a:cubicBezTo>
                  <a:cubicBezTo>
                    <a:pt x="5" y="6"/>
                    <a:pt x="5" y="3"/>
                    <a:pt x="5" y="2"/>
                  </a:cubicBezTo>
                  <a:cubicBezTo>
                    <a:pt x="3" y="0"/>
                    <a:pt x="1" y="1"/>
                    <a:pt x="0" y="3"/>
                  </a:cubicBezTo>
                  <a:cubicBezTo>
                    <a:pt x="0" y="4"/>
                    <a:pt x="0" y="5"/>
                    <a:pt x="0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6" name="Freeform 95"/>
            <p:cNvSpPr/>
            <p:nvPr/>
          </p:nvSpPr>
          <p:spPr bwMode="auto">
            <a:xfrm>
              <a:off x="7444" y="3827"/>
              <a:ext cx="18" cy="69"/>
            </a:xfrm>
            <a:custGeom>
              <a:avLst/>
              <a:gdLst>
                <a:gd name="T0" fmla="*/ 5 w 5"/>
                <a:gd name="T1" fmla="*/ 20 h 23"/>
                <a:gd name="T2" fmla="*/ 5 w 5"/>
                <a:gd name="T3" fmla="*/ 3 h 23"/>
                <a:gd name="T4" fmla="*/ 0 w 5"/>
                <a:gd name="T5" fmla="*/ 3 h 23"/>
                <a:gd name="T6" fmla="*/ 0 w 5"/>
                <a:gd name="T7" fmla="*/ 20 h 23"/>
                <a:gd name="T8" fmla="*/ 5 w 5"/>
                <a:gd name="T9" fmla="*/ 2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23">
                  <a:moveTo>
                    <a:pt x="5" y="20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3"/>
                    <a:pt x="5" y="23"/>
                    <a:pt x="5" y="2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7" name="Freeform 96"/>
            <p:cNvSpPr/>
            <p:nvPr/>
          </p:nvSpPr>
          <p:spPr bwMode="auto">
            <a:xfrm>
              <a:off x="7448" y="3747"/>
              <a:ext cx="18" cy="57"/>
            </a:xfrm>
            <a:custGeom>
              <a:avLst/>
              <a:gdLst>
                <a:gd name="T0" fmla="*/ 5 w 5"/>
                <a:gd name="T1" fmla="*/ 16 h 19"/>
                <a:gd name="T2" fmla="*/ 5 w 5"/>
                <a:gd name="T3" fmla="*/ 3 h 19"/>
                <a:gd name="T4" fmla="*/ 0 w 5"/>
                <a:gd name="T5" fmla="*/ 3 h 19"/>
                <a:gd name="T6" fmla="*/ 0 w 5"/>
                <a:gd name="T7" fmla="*/ 16 h 19"/>
                <a:gd name="T8" fmla="*/ 5 w 5"/>
                <a:gd name="T9" fmla="*/ 16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9">
                  <a:moveTo>
                    <a:pt x="5" y="16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9"/>
                    <a:pt x="5" y="19"/>
                    <a:pt x="5" y="1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8" name="Freeform 97"/>
            <p:cNvSpPr/>
            <p:nvPr/>
          </p:nvSpPr>
          <p:spPr bwMode="auto">
            <a:xfrm>
              <a:off x="7448" y="3658"/>
              <a:ext cx="18" cy="63"/>
            </a:xfrm>
            <a:custGeom>
              <a:avLst/>
              <a:gdLst>
                <a:gd name="T0" fmla="*/ 5 w 5"/>
                <a:gd name="T1" fmla="*/ 18 h 21"/>
                <a:gd name="T2" fmla="*/ 5 w 5"/>
                <a:gd name="T3" fmla="*/ 2 h 21"/>
                <a:gd name="T4" fmla="*/ 0 w 5"/>
                <a:gd name="T5" fmla="*/ 2 h 21"/>
                <a:gd name="T6" fmla="*/ 0 w 5"/>
                <a:gd name="T7" fmla="*/ 18 h 21"/>
                <a:gd name="T8" fmla="*/ 5 w 5"/>
                <a:gd name="T9" fmla="*/ 18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21">
                  <a:moveTo>
                    <a:pt x="5" y="18"/>
                  </a:moveTo>
                  <a:cubicBezTo>
                    <a:pt x="5" y="2"/>
                    <a:pt x="5" y="2"/>
                    <a:pt x="5" y="2"/>
                  </a:cubicBezTo>
                  <a:cubicBezTo>
                    <a:pt x="5" y="0"/>
                    <a:pt x="0" y="0"/>
                    <a:pt x="0" y="2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21"/>
                    <a:pt x="5" y="21"/>
                    <a:pt x="5" y="1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9" name="Freeform 98"/>
            <p:cNvSpPr/>
            <p:nvPr/>
          </p:nvSpPr>
          <p:spPr bwMode="auto">
            <a:xfrm>
              <a:off x="7444" y="3557"/>
              <a:ext cx="25" cy="80"/>
            </a:xfrm>
            <a:custGeom>
              <a:avLst/>
              <a:gdLst>
                <a:gd name="T0" fmla="*/ 2 w 7"/>
                <a:gd name="T1" fmla="*/ 24 h 27"/>
                <a:gd name="T2" fmla="*/ 7 w 7"/>
                <a:gd name="T3" fmla="*/ 23 h 27"/>
                <a:gd name="T4" fmla="*/ 5 w 7"/>
                <a:gd name="T5" fmla="*/ 3 h 27"/>
                <a:gd name="T6" fmla="*/ 0 w 7"/>
                <a:gd name="T7" fmla="*/ 4 h 27"/>
                <a:gd name="T8" fmla="*/ 2 w 7"/>
                <a:gd name="T9" fmla="*/ 2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7">
                  <a:moveTo>
                    <a:pt x="2" y="24"/>
                  </a:moveTo>
                  <a:cubicBezTo>
                    <a:pt x="3" y="27"/>
                    <a:pt x="7" y="26"/>
                    <a:pt x="7" y="23"/>
                  </a:cubicBezTo>
                  <a:cubicBezTo>
                    <a:pt x="6" y="17"/>
                    <a:pt x="6" y="10"/>
                    <a:pt x="5" y="3"/>
                  </a:cubicBezTo>
                  <a:cubicBezTo>
                    <a:pt x="4" y="0"/>
                    <a:pt x="0" y="1"/>
                    <a:pt x="0" y="4"/>
                  </a:cubicBezTo>
                  <a:cubicBezTo>
                    <a:pt x="1" y="11"/>
                    <a:pt x="1" y="18"/>
                    <a:pt x="2" y="2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0" name="Freeform 99"/>
            <p:cNvSpPr/>
            <p:nvPr/>
          </p:nvSpPr>
          <p:spPr bwMode="auto">
            <a:xfrm>
              <a:off x="7444" y="3462"/>
              <a:ext cx="25" cy="75"/>
            </a:xfrm>
            <a:custGeom>
              <a:avLst/>
              <a:gdLst>
                <a:gd name="T0" fmla="*/ 5 w 7"/>
                <a:gd name="T1" fmla="*/ 22 h 25"/>
                <a:gd name="T2" fmla="*/ 7 w 7"/>
                <a:gd name="T3" fmla="*/ 4 h 25"/>
                <a:gd name="T4" fmla="*/ 2 w 7"/>
                <a:gd name="T5" fmla="*/ 2 h 25"/>
                <a:gd name="T6" fmla="*/ 0 w 7"/>
                <a:gd name="T7" fmla="*/ 20 h 25"/>
                <a:gd name="T8" fmla="*/ 5 w 7"/>
                <a:gd name="T9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5">
                  <a:moveTo>
                    <a:pt x="5" y="22"/>
                  </a:moveTo>
                  <a:cubicBezTo>
                    <a:pt x="6" y="16"/>
                    <a:pt x="5" y="10"/>
                    <a:pt x="7" y="4"/>
                  </a:cubicBezTo>
                  <a:cubicBezTo>
                    <a:pt x="7" y="1"/>
                    <a:pt x="3" y="0"/>
                    <a:pt x="2" y="2"/>
                  </a:cubicBezTo>
                  <a:cubicBezTo>
                    <a:pt x="1" y="8"/>
                    <a:pt x="1" y="14"/>
                    <a:pt x="0" y="20"/>
                  </a:cubicBezTo>
                  <a:cubicBezTo>
                    <a:pt x="0" y="23"/>
                    <a:pt x="4" y="25"/>
                    <a:pt x="5" y="2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1" name="Freeform 100"/>
            <p:cNvSpPr/>
            <p:nvPr/>
          </p:nvSpPr>
          <p:spPr bwMode="auto">
            <a:xfrm>
              <a:off x="7448" y="3364"/>
              <a:ext cx="21" cy="75"/>
            </a:xfrm>
            <a:custGeom>
              <a:avLst/>
              <a:gdLst>
                <a:gd name="T0" fmla="*/ 5 w 6"/>
                <a:gd name="T1" fmla="*/ 22 h 25"/>
                <a:gd name="T2" fmla="*/ 6 w 6"/>
                <a:gd name="T3" fmla="*/ 3 h 25"/>
                <a:gd name="T4" fmla="*/ 1 w 6"/>
                <a:gd name="T5" fmla="*/ 3 h 25"/>
                <a:gd name="T6" fmla="*/ 0 w 6"/>
                <a:gd name="T7" fmla="*/ 22 h 25"/>
                <a:gd name="T8" fmla="*/ 5 w 6"/>
                <a:gd name="T9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5">
                  <a:moveTo>
                    <a:pt x="5" y="22"/>
                  </a:moveTo>
                  <a:cubicBezTo>
                    <a:pt x="5" y="16"/>
                    <a:pt x="6" y="10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10"/>
                    <a:pt x="0" y="16"/>
                    <a:pt x="0" y="22"/>
                  </a:cubicBezTo>
                  <a:cubicBezTo>
                    <a:pt x="0" y="25"/>
                    <a:pt x="5" y="25"/>
                    <a:pt x="5" y="2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2" name="Freeform 101"/>
            <p:cNvSpPr/>
            <p:nvPr/>
          </p:nvSpPr>
          <p:spPr bwMode="auto">
            <a:xfrm>
              <a:off x="7444" y="3272"/>
              <a:ext cx="25" cy="75"/>
            </a:xfrm>
            <a:custGeom>
              <a:avLst/>
              <a:gdLst>
                <a:gd name="T0" fmla="*/ 5 w 7"/>
                <a:gd name="T1" fmla="*/ 22 h 25"/>
                <a:gd name="T2" fmla="*/ 5 w 7"/>
                <a:gd name="T3" fmla="*/ 12 h 25"/>
                <a:gd name="T4" fmla="*/ 5 w 7"/>
                <a:gd name="T5" fmla="*/ 7 h 25"/>
                <a:gd name="T6" fmla="*/ 5 w 7"/>
                <a:gd name="T7" fmla="*/ 5 h 25"/>
                <a:gd name="T8" fmla="*/ 5 w 7"/>
                <a:gd name="T9" fmla="*/ 4 h 25"/>
                <a:gd name="T10" fmla="*/ 2 w 7"/>
                <a:gd name="T11" fmla="*/ 1 h 25"/>
                <a:gd name="T12" fmla="*/ 0 w 7"/>
                <a:gd name="T13" fmla="*/ 8 h 25"/>
                <a:gd name="T14" fmla="*/ 0 w 7"/>
                <a:gd name="T15" fmla="*/ 22 h 25"/>
                <a:gd name="T16" fmla="*/ 5 w 7"/>
                <a:gd name="T17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25">
                  <a:moveTo>
                    <a:pt x="5" y="22"/>
                  </a:moveTo>
                  <a:cubicBezTo>
                    <a:pt x="5" y="18"/>
                    <a:pt x="5" y="15"/>
                    <a:pt x="5" y="12"/>
                  </a:cubicBezTo>
                  <a:cubicBezTo>
                    <a:pt x="5" y="10"/>
                    <a:pt x="5" y="8"/>
                    <a:pt x="5" y="7"/>
                  </a:cubicBezTo>
                  <a:cubicBezTo>
                    <a:pt x="5" y="6"/>
                    <a:pt x="5" y="5"/>
                    <a:pt x="5" y="5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7" y="3"/>
                    <a:pt x="5" y="0"/>
                    <a:pt x="2" y="1"/>
                  </a:cubicBezTo>
                  <a:cubicBezTo>
                    <a:pt x="0" y="2"/>
                    <a:pt x="0" y="6"/>
                    <a:pt x="0" y="8"/>
                  </a:cubicBezTo>
                  <a:cubicBezTo>
                    <a:pt x="0" y="13"/>
                    <a:pt x="0" y="17"/>
                    <a:pt x="0" y="22"/>
                  </a:cubicBezTo>
                  <a:cubicBezTo>
                    <a:pt x="0" y="25"/>
                    <a:pt x="5" y="25"/>
                    <a:pt x="5" y="2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3" name="Freeform 102"/>
            <p:cNvSpPr/>
            <p:nvPr/>
          </p:nvSpPr>
          <p:spPr bwMode="auto">
            <a:xfrm>
              <a:off x="7451" y="3172"/>
              <a:ext cx="25" cy="77"/>
            </a:xfrm>
            <a:custGeom>
              <a:avLst/>
              <a:gdLst>
                <a:gd name="T0" fmla="*/ 0 w 7"/>
                <a:gd name="T1" fmla="*/ 7 h 26"/>
                <a:gd name="T2" fmla="*/ 1 w 7"/>
                <a:gd name="T3" fmla="*/ 16 h 26"/>
                <a:gd name="T4" fmla="*/ 1 w 7"/>
                <a:gd name="T5" fmla="*/ 19 h 26"/>
                <a:gd name="T6" fmla="*/ 2 w 7"/>
                <a:gd name="T7" fmla="*/ 21 h 26"/>
                <a:gd name="T8" fmla="*/ 5 w 7"/>
                <a:gd name="T9" fmla="*/ 23 h 26"/>
                <a:gd name="T10" fmla="*/ 5 w 7"/>
                <a:gd name="T11" fmla="*/ 14 h 26"/>
                <a:gd name="T12" fmla="*/ 5 w 7"/>
                <a:gd name="T13" fmla="*/ 8 h 26"/>
                <a:gd name="T14" fmla="*/ 5 w 7"/>
                <a:gd name="T15" fmla="*/ 6 h 26"/>
                <a:gd name="T16" fmla="*/ 5 w 7"/>
                <a:gd name="T17" fmla="*/ 3 h 26"/>
                <a:gd name="T18" fmla="*/ 1 w 7"/>
                <a:gd name="T19" fmla="*/ 2 h 26"/>
                <a:gd name="T20" fmla="*/ 0 w 7"/>
                <a:gd name="T21" fmla="*/ 7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" h="26">
                  <a:moveTo>
                    <a:pt x="0" y="7"/>
                  </a:moveTo>
                  <a:cubicBezTo>
                    <a:pt x="0" y="10"/>
                    <a:pt x="1" y="13"/>
                    <a:pt x="1" y="16"/>
                  </a:cubicBezTo>
                  <a:cubicBezTo>
                    <a:pt x="1" y="17"/>
                    <a:pt x="1" y="18"/>
                    <a:pt x="1" y="19"/>
                  </a:cubicBezTo>
                  <a:cubicBezTo>
                    <a:pt x="1" y="20"/>
                    <a:pt x="1" y="22"/>
                    <a:pt x="2" y="21"/>
                  </a:cubicBezTo>
                  <a:cubicBezTo>
                    <a:pt x="0" y="23"/>
                    <a:pt x="4" y="26"/>
                    <a:pt x="5" y="23"/>
                  </a:cubicBezTo>
                  <a:cubicBezTo>
                    <a:pt x="7" y="21"/>
                    <a:pt x="6" y="16"/>
                    <a:pt x="5" y="14"/>
                  </a:cubicBezTo>
                  <a:cubicBezTo>
                    <a:pt x="5" y="12"/>
                    <a:pt x="5" y="10"/>
                    <a:pt x="5" y="8"/>
                  </a:cubicBezTo>
                  <a:cubicBezTo>
                    <a:pt x="5" y="7"/>
                    <a:pt x="5" y="7"/>
                    <a:pt x="5" y="6"/>
                  </a:cubicBezTo>
                  <a:cubicBezTo>
                    <a:pt x="6" y="5"/>
                    <a:pt x="6" y="4"/>
                    <a:pt x="5" y="3"/>
                  </a:cubicBezTo>
                  <a:cubicBezTo>
                    <a:pt x="4" y="1"/>
                    <a:pt x="3" y="0"/>
                    <a:pt x="1" y="2"/>
                  </a:cubicBezTo>
                  <a:cubicBezTo>
                    <a:pt x="0" y="3"/>
                    <a:pt x="0" y="6"/>
                    <a:pt x="0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4" name="Freeform 103"/>
            <p:cNvSpPr/>
            <p:nvPr/>
          </p:nvSpPr>
          <p:spPr bwMode="auto">
            <a:xfrm>
              <a:off x="7444" y="3035"/>
              <a:ext cx="25" cy="101"/>
            </a:xfrm>
            <a:custGeom>
              <a:avLst/>
              <a:gdLst>
                <a:gd name="T0" fmla="*/ 0 w 7"/>
                <a:gd name="T1" fmla="*/ 4 h 34"/>
                <a:gd name="T2" fmla="*/ 1 w 7"/>
                <a:gd name="T3" fmla="*/ 31 h 34"/>
                <a:gd name="T4" fmla="*/ 6 w 7"/>
                <a:gd name="T5" fmla="*/ 31 h 34"/>
                <a:gd name="T6" fmla="*/ 6 w 7"/>
                <a:gd name="T7" fmla="*/ 10 h 34"/>
                <a:gd name="T8" fmla="*/ 6 w 7"/>
                <a:gd name="T9" fmla="*/ 7 h 34"/>
                <a:gd name="T10" fmla="*/ 4 w 7"/>
                <a:gd name="T11" fmla="*/ 2 h 34"/>
                <a:gd name="T12" fmla="*/ 0 w 7"/>
                <a:gd name="T13" fmla="*/ 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4">
                  <a:moveTo>
                    <a:pt x="0" y="4"/>
                  </a:moveTo>
                  <a:cubicBezTo>
                    <a:pt x="2" y="13"/>
                    <a:pt x="1" y="22"/>
                    <a:pt x="1" y="31"/>
                  </a:cubicBezTo>
                  <a:cubicBezTo>
                    <a:pt x="1" y="34"/>
                    <a:pt x="6" y="34"/>
                    <a:pt x="6" y="31"/>
                  </a:cubicBezTo>
                  <a:cubicBezTo>
                    <a:pt x="6" y="24"/>
                    <a:pt x="6" y="17"/>
                    <a:pt x="6" y="10"/>
                  </a:cubicBezTo>
                  <a:cubicBezTo>
                    <a:pt x="6" y="9"/>
                    <a:pt x="7" y="8"/>
                    <a:pt x="6" y="7"/>
                  </a:cubicBezTo>
                  <a:cubicBezTo>
                    <a:pt x="6" y="5"/>
                    <a:pt x="5" y="4"/>
                    <a:pt x="4" y="2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5" name="Freeform 104"/>
            <p:cNvSpPr/>
            <p:nvPr/>
          </p:nvSpPr>
          <p:spPr bwMode="auto">
            <a:xfrm>
              <a:off x="7448" y="2943"/>
              <a:ext cx="21" cy="62"/>
            </a:xfrm>
            <a:custGeom>
              <a:avLst/>
              <a:gdLst>
                <a:gd name="T0" fmla="*/ 5 w 6"/>
                <a:gd name="T1" fmla="*/ 18 h 21"/>
                <a:gd name="T2" fmla="*/ 6 w 6"/>
                <a:gd name="T3" fmla="*/ 3 h 21"/>
                <a:gd name="T4" fmla="*/ 1 w 6"/>
                <a:gd name="T5" fmla="*/ 3 h 21"/>
                <a:gd name="T6" fmla="*/ 0 w 6"/>
                <a:gd name="T7" fmla="*/ 18 h 21"/>
                <a:gd name="T8" fmla="*/ 5 w 6"/>
                <a:gd name="T9" fmla="*/ 18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1">
                  <a:moveTo>
                    <a:pt x="5" y="18"/>
                  </a:moveTo>
                  <a:cubicBezTo>
                    <a:pt x="5" y="13"/>
                    <a:pt x="6" y="8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8"/>
                    <a:pt x="1" y="13"/>
                    <a:pt x="0" y="18"/>
                  </a:cubicBezTo>
                  <a:cubicBezTo>
                    <a:pt x="0" y="21"/>
                    <a:pt x="4" y="21"/>
                    <a:pt x="5" y="1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6" name="Freeform 105"/>
            <p:cNvSpPr/>
            <p:nvPr/>
          </p:nvSpPr>
          <p:spPr bwMode="auto">
            <a:xfrm>
              <a:off x="7448" y="2827"/>
              <a:ext cx="25" cy="83"/>
            </a:xfrm>
            <a:custGeom>
              <a:avLst/>
              <a:gdLst>
                <a:gd name="T0" fmla="*/ 2 w 7"/>
                <a:gd name="T1" fmla="*/ 25 h 28"/>
                <a:gd name="T2" fmla="*/ 7 w 7"/>
                <a:gd name="T3" fmla="*/ 25 h 28"/>
                <a:gd name="T4" fmla="*/ 5 w 7"/>
                <a:gd name="T5" fmla="*/ 3 h 28"/>
                <a:gd name="T6" fmla="*/ 0 w 7"/>
                <a:gd name="T7" fmla="*/ 3 h 28"/>
                <a:gd name="T8" fmla="*/ 2 w 7"/>
                <a:gd name="T9" fmla="*/ 2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8">
                  <a:moveTo>
                    <a:pt x="2" y="25"/>
                  </a:moveTo>
                  <a:cubicBezTo>
                    <a:pt x="3" y="28"/>
                    <a:pt x="7" y="28"/>
                    <a:pt x="7" y="25"/>
                  </a:cubicBezTo>
                  <a:cubicBezTo>
                    <a:pt x="6" y="18"/>
                    <a:pt x="6" y="10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1" y="10"/>
                    <a:pt x="1" y="18"/>
                    <a:pt x="2" y="2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7" name="Freeform 106"/>
            <p:cNvSpPr/>
            <p:nvPr/>
          </p:nvSpPr>
          <p:spPr bwMode="auto">
            <a:xfrm>
              <a:off x="7441" y="2703"/>
              <a:ext cx="21" cy="92"/>
            </a:xfrm>
            <a:custGeom>
              <a:avLst/>
              <a:gdLst>
                <a:gd name="T0" fmla="*/ 1 w 6"/>
                <a:gd name="T1" fmla="*/ 28 h 31"/>
                <a:gd name="T2" fmla="*/ 6 w 6"/>
                <a:gd name="T3" fmla="*/ 28 h 31"/>
                <a:gd name="T4" fmla="*/ 5 w 6"/>
                <a:gd name="T5" fmla="*/ 3 h 31"/>
                <a:gd name="T6" fmla="*/ 0 w 6"/>
                <a:gd name="T7" fmla="*/ 3 h 31"/>
                <a:gd name="T8" fmla="*/ 1 w 6"/>
                <a:gd name="T9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1">
                  <a:moveTo>
                    <a:pt x="1" y="28"/>
                  </a:moveTo>
                  <a:cubicBezTo>
                    <a:pt x="1" y="31"/>
                    <a:pt x="6" y="31"/>
                    <a:pt x="6" y="28"/>
                  </a:cubicBezTo>
                  <a:cubicBezTo>
                    <a:pt x="6" y="20"/>
                    <a:pt x="6" y="11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1" y="11"/>
                    <a:pt x="1" y="20"/>
                    <a:pt x="1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8" name="Freeform 107"/>
            <p:cNvSpPr/>
            <p:nvPr/>
          </p:nvSpPr>
          <p:spPr bwMode="auto">
            <a:xfrm>
              <a:off x="7444" y="2581"/>
              <a:ext cx="22" cy="83"/>
            </a:xfrm>
            <a:custGeom>
              <a:avLst/>
              <a:gdLst>
                <a:gd name="T0" fmla="*/ 1 w 6"/>
                <a:gd name="T1" fmla="*/ 4 h 28"/>
                <a:gd name="T2" fmla="*/ 1 w 6"/>
                <a:gd name="T3" fmla="*/ 4 h 28"/>
                <a:gd name="T4" fmla="*/ 0 w 6"/>
                <a:gd name="T5" fmla="*/ 25 h 28"/>
                <a:gd name="T6" fmla="*/ 5 w 6"/>
                <a:gd name="T7" fmla="*/ 25 h 28"/>
                <a:gd name="T8" fmla="*/ 5 w 6"/>
                <a:gd name="T9" fmla="*/ 13 h 28"/>
                <a:gd name="T10" fmla="*/ 5 w 6"/>
                <a:gd name="T11" fmla="*/ 7 h 28"/>
                <a:gd name="T12" fmla="*/ 6 w 6"/>
                <a:gd name="T13" fmla="*/ 4 h 28"/>
                <a:gd name="T14" fmla="*/ 6 w 6"/>
                <a:gd name="T15" fmla="*/ 4 h 28"/>
                <a:gd name="T16" fmla="*/ 6 w 6"/>
                <a:gd name="T17" fmla="*/ 4 h 28"/>
                <a:gd name="T18" fmla="*/ 1 w 6"/>
                <a:gd name="T19" fmla="*/ 3 h 28"/>
                <a:gd name="T20" fmla="*/ 1 w 6"/>
                <a:gd name="T21" fmla="*/ 4 h 28"/>
                <a:gd name="T22" fmla="*/ 1 w 6"/>
                <a:gd name="T23" fmla="*/ 4 h 28"/>
                <a:gd name="T24" fmla="*/ 1 w 6"/>
                <a:gd name="T25" fmla="*/ 4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" h="28"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0" y="11"/>
                    <a:pt x="0" y="18"/>
                    <a:pt x="0" y="25"/>
                  </a:cubicBezTo>
                  <a:cubicBezTo>
                    <a:pt x="0" y="28"/>
                    <a:pt x="5" y="28"/>
                    <a:pt x="5" y="25"/>
                  </a:cubicBezTo>
                  <a:cubicBezTo>
                    <a:pt x="5" y="21"/>
                    <a:pt x="5" y="17"/>
                    <a:pt x="5" y="13"/>
                  </a:cubicBezTo>
                  <a:cubicBezTo>
                    <a:pt x="5" y="11"/>
                    <a:pt x="5" y="9"/>
                    <a:pt x="5" y="7"/>
                  </a:cubicBezTo>
                  <a:cubicBezTo>
                    <a:pt x="5" y="7"/>
                    <a:pt x="6" y="4"/>
                    <a:pt x="6" y="4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5" y="1"/>
                    <a:pt x="2" y="0"/>
                    <a:pt x="1" y="3"/>
                  </a:cubicBezTo>
                  <a:cubicBezTo>
                    <a:pt x="1" y="3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9" name="Freeform 108"/>
            <p:cNvSpPr/>
            <p:nvPr/>
          </p:nvSpPr>
          <p:spPr bwMode="auto">
            <a:xfrm>
              <a:off x="7455" y="2465"/>
              <a:ext cx="21" cy="98"/>
            </a:xfrm>
            <a:custGeom>
              <a:avLst/>
              <a:gdLst>
                <a:gd name="T0" fmla="*/ 5 w 6"/>
                <a:gd name="T1" fmla="*/ 30 h 33"/>
                <a:gd name="T2" fmla="*/ 5 w 6"/>
                <a:gd name="T3" fmla="*/ 10 h 33"/>
                <a:gd name="T4" fmla="*/ 6 w 6"/>
                <a:gd name="T5" fmla="*/ 8 h 33"/>
                <a:gd name="T6" fmla="*/ 5 w 6"/>
                <a:gd name="T7" fmla="*/ 3 h 33"/>
                <a:gd name="T8" fmla="*/ 0 w 6"/>
                <a:gd name="T9" fmla="*/ 3 h 33"/>
                <a:gd name="T10" fmla="*/ 0 w 6"/>
                <a:gd name="T11" fmla="*/ 30 h 33"/>
                <a:gd name="T12" fmla="*/ 5 w 6"/>
                <a:gd name="T13" fmla="*/ 3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33">
                  <a:moveTo>
                    <a:pt x="5" y="30"/>
                  </a:move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6" y="9"/>
                    <a:pt x="6" y="8"/>
                  </a:cubicBezTo>
                  <a:cubicBezTo>
                    <a:pt x="6" y="6"/>
                    <a:pt x="5" y="5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3"/>
                    <a:pt x="5" y="33"/>
                    <a:pt x="5" y="3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0" name="Freeform 109"/>
            <p:cNvSpPr/>
            <p:nvPr/>
          </p:nvSpPr>
          <p:spPr bwMode="auto">
            <a:xfrm>
              <a:off x="7444" y="2347"/>
              <a:ext cx="29" cy="89"/>
            </a:xfrm>
            <a:custGeom>
              <a:avLst/>
              <a:gdLst>
                <a:gd name="T0" fmla="*/ 1 w 8"/>
                <a:gd name="T1" fmla="*/ 4 h 30"/>
                <a:gd name="T2" fmla="*/ 2 w 8"/>
                <a:gd name="T3" fmla="*/ 27 h 30"/>
                <a:gd name="T4" fmla="*/ 7 w 8"/>
                <a:gd name="T5" fmla="*/ 27 h 30"/>
                <a:gd name="T6" fmla="*/ 6 w 8"/>
                <a:gd name="T7" fmla="*/ 3 h 30"/>
                <a:gd name="T8" fmla="*/ 1 w 8"/>
                <a:gd name="T9" fmla="*/ 4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0">
                  <a:moveTo>
                    <a:pt x="1" y="4"/>
                  </a:moveTo>
                  <a:cubicBezTo>
                    <a:pt x="3" y="11"/>
                    <a:pt x="2" y="20"/>
                    <a:pt x="2" y="27"/>
                  </a:cubicBezTo>
                  <a:cubicBezTo>
                    <a:pt x="2" y="30"/>
                    <a:pt x="7" y="30"/>
                    <a:pt x="7" y="27"/>
                  </a:cubicBezTo>
                  <a:cubicBezTo>
                    <a:pt x="7" y="19"/>
                    <a:pt x="8" y="11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1" name="Freeform 110"/>
            <p:cNvSpPr/>
            <p:nvPr/>
          </p:nvSpPr>
          <p:spPr bwMode="auto">
            <a:xfrm>
              <a:off x="7451" y="2231"/>
              <a:ext cx="18" cy="89"/>
            </a:xfrm>
            <a:custGeom>
              <a:avLst/>
              <a:gdLst>
                <a:gd name="T0" fmla="*/ 5 w 5"/>
                <a:gd name="T1" fmla="*/ 27 h 30"/>
                <a:gd name="T2" fmla="*/ 5 w 5"/>
                <a:gd name="T3" fmla="*/ 3 h 30"/>
                <a:gd name="T4" fmla="*/ 0 w 5"/>
                <a:gd name="T5" fmla="*/ 3 h 30"/>
                <a:gd name="T6" fmla="*/ 0 w 5"/>
                <a:gd name="T7" fmla="*/ 27 h 30"/>
                <a:gd name="T8" fmla="*/ 5 w 5"/>
                <a:gd name="T9" fmla="*/ 2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0">
                  <a:moveTo>
                    <a:pt x="5" y="27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30"/>
                    <a:pt x="5" y="30"/>
                    <a:pt x="5" y="2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2" name="Freeform 111"/>
            <p:cNvSpPr/>
            <p:nvPr/>
          </p:nvSpPr>
          <p:spPr bwMode="auto">
            <a:xfrm>
              <a:off x="7441" y="2109"/>
              <a:ext cx="28" cy="92"/>
            </a:xfrm>
            <a:custGeom>
              <a:avLst/>
              <a:gdLst>
                <a:gd name="T0" fmla="*/ 1 w 8"/>
                <a:gd name="T1" fmla="*/ 4 h 31"/>
                <a:gd name="T2" fmla="*/ 2 w 8"/>
                <a:gd name="T3" fmla="*/ 28 h 31"/>
                <a:gd name="T4" fmla="*/ 7 w 8"/>
                <a:gd name="T5" fmla="*/ 28 h 31"/>
                <a:gd name="T6" fmla="*/ 6 w 8"/>
                <a:gd name="T7" fmla="*/ 3 h 31"/>
                <a:gd name="T8" fmla="*/ 1 w 8"/>
                <a:gd name="T9" fmla="*/ 4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1">
                  <a:moveTo>
                    <a:pt x="1" y="4"/>
                  </a:moveTo>
                  <a:cubicBezTo>
                    <a:pt x="3" y="11"/>
                    <a:pt x="2" y="20"/>
                    <a:pt x="2" y="28"/>
                  </a:cubicBezTo>
                  <a:cubicBezTo>
                    <a:pt x="2" y="31"/>
                    <a:pt x="7" y="31"/>
                    <a:pt x="7" y="28"/>
                  </a:cubicBezTo>
                  <a:cubicBezTo>
                    <a:pt x="7" y="20"/>
                    <a:pt x="8" y="11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3" name="Freeform 112"/>
            <p:cNvSpPr/>
            <p:nvPr/>
          </p:nvSpPr>
          <p:spPr bwMode="auto">
            <a:xfrm>
              <a:off x="7444" y="1970"/>
              <a:ext cx="18" cy="112"/>
            </a:xfrm>
            <a:custGeom>
              <a:avLst/>
              <a:gdLst>
                <a:gd name="T0" fmla="*/ 5 w 5"/>
                <a:gd name="T1" fmla="*/ 35 h 38"/>
                <a:gd name="T2" fmla="*/ 5 w 5"/>
                <a:gd name="T3" fmla="*/ 3 h 38"/>
                <a:gd name="T4" fmla="*/ 0 w 5"/>
                <a:gd name="T5" fmla="*/ 3 h 38"/>
                <a:gd name="T6" fmla="*/ 0 w 5"/>
                <a:gd name="T7" fmla="*/ 35 h 38"/>
                <a:gd name="T8" fmla="*/ 5 w 5"/>
                <a:gd name="T9" fmla="*/ 35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8">
                  <a:moveTo>
                    <a:pt x="5" y="35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8"/>
                    <a:pt x="5" y="38"/>
                    <a:pt x="5" y="3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4" name="Freeform 113"/>
            <p:cNvSpPr/>
            <p:nvPr/>
          </p:nvSpPr>
          <p:spPr bwMode="auto">
            <a:xfrm>
              <a:off x="7444" y="1851"/>
              <a:ext cx="32" cy="107"/>
            </a:xfrm>
            <a:custGeom>
              <a:avLst/>
              <a:gdLst>
                <a:gd name="T0" fmla="*/ 1 w 9"/>
                <a:gd name="T1" fmla="*/ 33 h 36"/>
                <a:gd name="T2" fmla="*/ 6 w 9"/>
                <a:gd name="T3" fmla="*/ 33 h 36"/>
                <a:gd name="T4" fmla="*/ 8 w 9"/>
                <a:gd name="T5" fmla="*/ 4 h 36"/>
                <a:gd name="T6" fmla="*/ 3 w 9"/>
                <a:gd name="T7" fmla="*/ 2 h 36"/>
                <a:gd name="T8" fmla="*/ 1 w 9"/>
                <a:gd name="T9" fmla="*/ 3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" h="36">
                  <a:moveTo>
                    <a:pt x="1" y="33"/>
                  </a:moveTo>
                  <a:cubicBezTo>
                    <a:pt x="1" y="36"/>
                    <a:pt x="6" y="36"/>
                    <a:pt x="6" y="33"/>
                  </a:cubicBezTo>
                  <a:cubicBezTo>
                    <a:pt x="6" y="23"/>
                    <a:pt x="5" y="13"/>
                    <a:pt x="8" y="4"/>
                  </a:cubicBezTo>
                  <a:cubicBezTo>
                    <a:pt x="9" y="1"/>
                    <a:pt x="4" y="0"/>
                    <a:pt x="3" y="2"/>
                  </a:cubicBezTo>
                  <a:cubicBezTo>
                    <a:pt x="0" y="12"/>
                    <a:pt x="1" y="23"/>
                    <a:pt x="1" y="3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5" name="Freeform 114"/>
            <p:cNvSpPr/>
            <p:nvPr/>
          </p:nvSpPr>
          <p:spPr bwMode="auto">
            <a:xfrm>
              <a:off x="7441" y="1753"/>
              <a:ext cx="28" cy="80"/>
            </a:xfrm>
            <a:custGeom>
              <a:avLst/>
              <a:gdLst>
                <a:gd name="T0" fmla="*/ 3 w 8"/>
                <a:gd name="T1" fmla="*/ 5 h 27"/>
                <a:gd name="T2" fmla="*/ 3 w 8"/>
                <a:gd name="T3" fmla="*/ 24 h 27"/>
                <a:gd name="T4" fmla="*/ 8 w 8"/>
                <a:gd name="T5" fmla="*/ 24 h 27"/>
                <a:gd name="T6" fmla="*/ 8 w 8"/>
                <a:gd name="T7" fmla="*/ 9 h 27"/>
                <a:gd name="T8" fmla="*/ 4 w 8"/>
                <a:gd name="T9" fmla="*/ 0 h 27"/>
                <a:gd name="T10" fmla="*/ 3 w 8"/>
                <a:gd name="T11" fmla="*/ 5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27">
                  <a:moveTo>
                    <a:pt x="3" y="5"/>
                  </a:moveTo>
                  <a:cubicBezTo>
                    <a:pt x="4" y="5"/>
                    <a:pt x="3" y="22"/>
                    <a:pt x="3" y="24"/>
                  </a:cubicBezTo>
                  <a:cubicBezTo>
                    <a:pt x="3" y="27"/>
                    <a:pt x="8" y="27"/>
                    <a:pt x="8" y="24"/>
                  </a:cubicBezTo>
                  <a:cubicBezTo>
                    <a:pt x="8" y="19"/>
                    <a:pt x="8" y="14"/>
                    <a:pt x="8" y="9"/>
                  </a:cubicBezTo>
                  <a:cubicBezTo>
                    <a:pt x="8" y="6"/>
                    <a:pt x="7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6" name="Freeform 115"/>
            <p:cNvSpPr/>
            <p:nvPr/>
          </p:nvSpPr>
          <p:spPr bwMode="auto">
            <a:xfrm>
              <a:off x="7441" y="1622"/>
              <a:ext cx="28" cy="92"/>
            </a:xfrm>
            <a:custGeom>
              <a:avLst/>
              <a:gdLst>
                <a:gd name="T0" fmla="*/ 6 w 8"/>
                <a:gd name="T1" fmla="*/ 28 h 31"/>
                <a:gd name="T2" fmla="*/ 7 w 8"/>
                <a:gd name="T3" fmla="*/ 3 h 31"/>
                <a:gd name="T4" fmla="*/ 2 w 8"/>
                <a:gd name="T5" fmla="*/ 3 h 31"/>
                <a:gd name="T6" fmla="*/ 1 w 8"/>
                <a:gd name="T7" fmla="*/ 27 h 31"/>
                <a:gd name="T8" fmla="*/ 6 w 8"/>
                <a:gd name="T9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1">
                  <a:moveTo>
                    <a:pt x="6" y="28"/>
                  </a:moveTo>
                  <a:cubicBezTo>
                    <a:pt x="8" y="20"/>
                    <a:pt x="7" y="11"/>
                    <a:pt x="7" y="3"/>
                  </a:cubicBezTo>
                  <a:cubicBezTo>
                    <a:pt x="7" y="0"/>
                    <a:pt x="2" y="0"/>
                    <a:pt x="2" y="3"/>
                  </a:cubicBezTo>
                  <a:cubicBezTo>
                    <a:pt x="2" y="11"/>
                    <a:pt x="4" y="19"/>
                    <a:pt x="1" y="27"/>
                  </a:cubicBezTo>
                  <a:cubicBezTo>
                    <a:pt x="0" y="30"/>
                    <a:pt x="5" y="31"/>
                    <a:pt x="6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7" name="Freeform 116"/>
            <p:cNvSpPr/>
            <p:nvPr/>
          </p:nvSpPr>
          <p:spPr bwMode="auto">
            <a:xfrm>
              <a:off x="7444" y="1486"/>
              <a:ext cx="25" cy="104"/>
            </a:xfrm>
            <a:custGeom>
              <a:avLst/>
              <a:gdLst>
                <a:gd name="T0" fmla="*/ 0 w 7"/>
                <a:gd name="T1" fmla="*/ 32 h 35"/>
                <a:gd name="T2" fmla="*/ 5 w 7"/>
                <a:gd name="T3" fmla="*/ 32 h 35"/>
                <a:gd name="T4" fmla="*/ 6 w 7"/>
                <a:gd name="T5" fmla="*/ 3 h 35"/>
                <a:gd name="T6" fmla="*/ 1 w 7"/>
                <a:gd name="T7" fmla="*/ 3 h 35"/>
                <a:gd name="T8" fmla="*/ 0 w 7"/>
                <a:gd name="T9" fmla="*/ 3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5">
                  <a:moveTo>
                    <a:pt x="0" y="32"/>
                  </a:moveTo>
                  <a:cubicBezTo>
                    <a:pt x="0" y="35"/>
                    <a:pt x="5" y="35"/>
                    <a:pt x="5" y="32"/>
                  </a:cubicBezTo>
                  <a:cubicBezTo>
                    <a:pt x="5" y="22"/>
                    <a:pt x="7" y="13"/>
                    <a:pt x="6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2" y="13"/>
                    <a:pt x="0" y="22"/>
                    <a:pt x="0" y="3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8" name="Freeform 117"/>
            <p:cNvSpPr/>
            <p:nvPr/>
          </p:nvSpPr>
          <p:spPr bwMode="auto">
            <a:xfrm>
              <a:off x="7444" y="1361"/>
              <a:ext cx="29" cy="104"/>
            </a:xfrm>
            <a:custGeom>
              <a:avLst/>
              <a:gdLst>
                <a:gd name="T0" fmla="*/ 0 w 8"/>
                <a:gd name="T1" fmla="*/ 32 h 35"/>
                <a:gd name="T2" fmla="*/ 5 w 8"/>
                <a:gd name="T3" fmla="*/ 32 h 35"/>
                <a:gd name="T4" fmla="*/ 6 w 8"/>
                <a:gd name="T5" fmla="*/ 3 h 35"/>
                <a:gd name="T6" fmla="*/ 1 w 8"/>
                <a:gd name="T7" fmla="*/ 4 h 35"/>
                <a:gd name="T8" fmla="*/ 0 w 8"/>
                <a:gd name="T9" fmla="*/ 3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5">
                  <a:moveTo>
                    <a:pt x="0" y="32"/>
                  </a:moveTo>
                  <a:cubicBezTo>
                    <a:pt x="0" y="35"/>
                    <a:pt x="5" y="35"/>
                    <a:pt x="5" y="32"/>
                  </a:cubicBezTo>
                  <a:cubicBezTo>
                    <a:pt x="5" y="23"/>
                    <a:pt x="8" y="12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ubicBezTo>
                    <a:pt x="4" y="13"/>
                    <a:pt x="0" y="23"/>
                    <a:pt x="0" y="3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9" name="Freeform 118"/>
            <p:cNvSpPr/>
            <p:nvPr/>
          </p:nvSpPr>
          <p:spPr bwMode="auto">
            <a:xfrm>
              <a:off x="7451" y="1213"/>
              <a:ext cx="25" cy="98"/>
            </a:xfrm>
            <a:custGeom>
              <a:avLst/>
              <a:gdLst>
                <a:gd name="T0" fmla="*/ 1 w 7"/>
                <a:gd name="T1" fmla="*/ 9 h 33"/>
                <a:gd name="T2" fmla="*/ 2 w 7"/>
                <a:gd name="T3" fmla="*/ 30 h 33"/>
                <a:gd name="T4" fmla="*/ 7 w 7"/>
                <a:gd name="T5" fmla="*/ 30 h 33"/>
                <a:gd name="T6" fmla="*/ 6 w 7"/>
                <a:gd name="T7" fmla="*/ 3 h 33"/>
                <a:gd name="T8" fmla="*/ 2 w 7"/>
                <a:gd name="T9" fmla="*/ 2 h 33"/>
                <a:gd name="T10" fmla="*/ 0 w 7"/>
                <a:gd name="T11" fmla="*/ 7 h 33"/>
                <a:gd name="T12" fmla="*/ 1 w 7"/>
                <a:gd name="T13" fmla="*/ 9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3">
                  <a:moveTo>
                    <a:pt x="1" y="9"/>
                  </a:moveTo>
                  <a:cubicBezTo>
                    <a:pt x="1" y="16"/>
                    <a:pt x="1" y="23"/>
                    <a:pt x="2" y="30"/>
                  </a:cubicBezTo>
                  <a:cubicBezTo>
                    <a:pt x="3" y="33"/>
                    <a:pt x="7" y="33"/>
                    <a:pt x="7" y="30"/>
                  </a:cubicBezTo>
                  <a:cubicBezTo>
                    <a:pt x="6" y="21"/>
                    <a:pt x="6" y="12"/>
                    <a:pt x="6" y="3"/>
                  </a:cubicBezTo>
                  <a:cubicBezTo>
                    <a:pt x="6" y="1"/>
                    <a:pt x="3" y="0"/>
                    <a:pt x="2" y="2"/>
                  </a:cubicBezTo>
                  <a:cubicBezTo>
                    <a:pt x="0" y="3"/>
                    <a:pt x="0" y="5"/>
                    <a:pt x="0" y="7"/>
                  </a:cubicBezTo>
                  <a:cubicBezTo>
                    <a:pt x="0" y="8"/>
                    <a:pt x="1" y="9"/>
                    <a:pt x="1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0" name="Freeform 119"/>
            <p:cNvSpPr/>
            <p:nvPr/>
          </p:nvSpPr>
          <p:spPr bwMode="auto">
            <a:xfrm>
              <a:off x="7448" y="1068"/>
              <a:ext cx="25" cy="94"/>
            </a:xfrm>
            <a:custGeom>
              <a:avLst/>
              <a:gdLst>
                <a:gd name="T0" fmla="*/ 5 w 7"/>
                <a:gd name="T1" fmla="*/ 29 h 32"/>
                <a:gd name="T2" fmla="*/ 6 w 7"/>
                <a:gd name="T3" fmla="*/ 14 h 32"/>
                <a:gd name="T4" fmla="*/ 6 w 7"/>
                <a:gd name="T5" fmla="*/ 7 h 32"/>
                <a:gd name="T6" fmla="*/ 7 w 7"/>
                <a:gd name="T7" fmla="*/ 4 h 32"/>
                <a:gd name="T8" fmla="*/ 7 w 7"/>
                <a:gd name="T9" fmla="*/ 3 h 32"/>
                <a:gd name="T10" fmla="*/ 7 w 7"/>
                <a:gd name="T11" fmla="*/ 3 h 32"/>
                <a:gd name="T12" fmla="*/ 3 w 7"/>
                <a:gd name="T13" fmla="*/ 2 h 32"/>
                <a:gd name="T14" fmla="*/ 1 w 7"/>
                <a:gd name="T15" fmla="*/ 11 h 32"/>
                <a:gd name="T16" fmla="*/ 0 w 7"/>
                <a:gd name="T17" fmla="*/ 29 h 32"/>
                <a:gd name="T18" fmla="*/ 5 w 7"/>
                <a:gd name="T19" fmla="*/ 29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" h="32">
                  <a:moveTo>
                    <a:pt x="5" y="29"/>
                  </a:moveTo>
                  <a:cubicBezTo>
                    <a:pt x="5" y="24"/>
                    <a:pt x="5" y="19"/>
                    <a:pt x="6" y="14"/>
                  </a:cubicBezTo>
                  <a:cubicBezTo>
                    <a:pt x="6" y="12"/>
                    <a:pt x="6" y="10"/>
                    <a:pt x="6" y="7"/>
                  </a:cubicBezTo>
                  <a:cubicBezTo>
                    <a:pt x="6" y="6"/>
                    <a:pt x="7" y="5"/>
                    <a:pt x="7" y="4"/>
                  </a:cubicBezTo>
                  <a:cubicBezTo>
                    <a:pt x="7" y="4"/>
                    <a:pt x="7" y="4"/>
                    <a:pt x="7" y="3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6" y="1"/>
                    <a:pt x="4" y="0"/>
                    <a:pt x="3" y="2"/>
                  </a:cubicBezTo>
                  <a:cubicBezTo>
                    <a:pt x="1" y="4"/>
                    <a:pt x="2" y="8"/>
                    <a:pt x="1" y="11"/>
                  </a:cubicBezTo>
                  <a:cubicBezTo>
                    <a:pt x="1" y="17"/>
                    <a:pt x="0" y="23"/>
                    <a:pt x="0" y="29"/>
                  </a:cubicBezTo>
                  <a:cubicBezTo>
                    <a:pt x="0" y="32"/>
                    <a:pt x="5" y="32"/>
                    <a:pt x="5" y="2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1" name="Freeform 120"/>
            <p:cNvSpPr/>
            <p:nvPr/>
          </p:nvSpPr>
          <p:spPr bwMode="auto">
            <a:xfrm>
              <a:off x="7441" y="934"/>
              <a:ext cx="28" cy="104"/>
            </a:xfrm>
            <a:custGeom>
              <a:avLst/>
              <a:gdLst>
                <a:gd name="T0" fmla="*/ 1 w 8"/>
                <a:gd name="T1" fmla="*/ 9 h 35"/>
                <a:gd name="T2" fmla="*/ 3 w 8"/>
                <a:gd name="T3" fmla="*/ 32 h 35"/>
                <a:gd name="T4" fmla="*/ 8 w 8"/>
                <a:gd name="T5" fmla="*/ 32 h 35"/>
                <a:gd name="T6" fmla="*/ 6 w 8"/>
                <a:gd name="T7" fmla="*/ 17 h 35"/>
                <a:gd name="T8" fmla="*/ 5 w 8"/>
                <a:gd name="T9" fmla="*/ 9 h 35"/>
                <a:gd name="T10" fmla="*/ 5 w 8"/>
                <a:gd name="T11" fmla="*/ 6 h 35"/>
                <a:gd name="T12" fmla="*/ 5 w 8"/>
                <a:gd name="T13" fmla="*/ 5 h 35"/>
                <a:gd name="T14" fmla="*/ 5 w 8"/>
                <a:gd name="T15" fmla="*/ 3 h 35"/>
                <a:gd name="T16" fmla="*/ 1 w 8"/>
                <a:gd name="T17" fmla="*/ 2 h 35"/>
                <a:gd name="T18" fmla="*/ 1 w 8"/>
                <a:gd name="T19" fmla="*/ 9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" h="35">
                  <a:moveTo>
                    <a:pt x="1" y="9"/>
                  </a:moveTo>
                  <a:cubicBezTo>
                    <a:pt x="1" y="16"/>
                    <a:pt x="3" y="24"/>
                    <a:pt x="3" y="32"/>
                  </a:cubicBezTo>
                  <a:cubicBezTo>
                    <a:pt x="3" y="35"/>
                    <a:pt x="8" y="35"/>
                    <a:pt x="8" y="32"/>
                  </a:cubicBezTo>
                  <a:cubicBezTo>
                    <a:pt x="8" y="27"/>
                    <a:pt x="7" y="22"/>
                    <a:pt x="6" y="17"/>
                  </a:cubicBezTo>
                  <a:cubicBezTo>
                    <a:pt x="6" y="14"/>
                    <a:pt x="6" y="12"/>
                    <a:pt x="5" y="9"/>
                  </a:cubicBezTo>
                  <a:cubicBezTo>
                    <a:pt x="5" y="8"/>
                    <a:pt x="5" y="7"/>
                    <a:pt x="5" y="6"/>
                  </a:cubicBezTo>
                  <a:cubicBezTo>
                    <a:pt x="5" y="6"/>
                    <a:pt x="5" y="6"/>
                    <a:pt x="5" y="5"/>
                  </a:cubicBezTo>
                  <a:cubicBezTo>
                    <a:pt x="5" y="5"/>
                    <a:pt x="6" y="4"/>
                    <a:pt x="5" y="3"/>
                  </a:cubicBezTo>
                  <a:cubicBezTo>
                    <a:pt x="5" y="1"/>
                    <a:pt x="2" y="0"/>
                    <a:pt x="1" y="2"/>
                  </a:cubicBezTo>
                  <a:cubicBezTo>
                    <a:pt x="0" y="4"/>
                    <a:pt x="1" y="7"/>
                    <a:pt x="1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2" name="Freeform 121"/>
            <p:cNvSpPr/>
            <p:nvPr/>
          </p:nvSpPr>
          <p:spPr bwMode="auto">
            <a:xfrm>
              <a:off x="7441" y="792"/>
              <a:ext cx="25" cy="109"/>
            </a:xfrm>
            <a:custGeom>
              <a:avLst/>
              <a:gdLst>
                <a:gd name="T0" fmla="*/ 1 w 7"/>
                <a:gd name="T1" fmla="*/ 6 h 37"/>
                <a:gd name="T2" fmla="*/ 2 w 7"/>
                <a:gd name="T3" fmla="*/ 7 h 37"/>
                <a:gd name="T4" fmla="*/ 1 w 7"/>
                <a:gd name="T5" fmla="*/ 16 h 37"/>
                <a:gd name="T6" fmla="*/ 0 w 7"/>
                <a:gd name="T7" fmla="*/ 33 h 37"/>
                <a:gd name="T8" fmla="*/ 4 w 7"/>
                <a:gd name="T9" fmla="*/ 34 h 37"/>
                <a:gd name="T10" fmla="*/ 6 w 7"/>
                <a:gd name="T11" fmla="*/ 16 h 37"/>
                <a:gd name="T12" fmla="*/ 4 w 7"/>
                <a:gd name="T13" fmla="*/ 1 h 37"/>
                <a:gd name="T14" fmla="*/ 0 w 7"/>
                <a:gd name="T15" fmla="*/ 3 h 37"/>
                <a:gd name="T16" fmla="*/ 1 w 7"/>
                <a:gd name="T17" fmla="*/ 6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37">
                  <a:moveTo>
                    <a:pt x="1" y="6"/>
                  </a:moveTo>
                  <a:cubicBezTo>
                    <a:pt x="1" y="7"/>
                    <a:pt x="1" y="7"/>
                    <a:pt x="2" y="7"/>
                  </a:cubicBezTo>
                  <a:cubicBezTo>
                    <a:pt x="2" y="10"/>
                    <a:pt x="1" y="15"/>
                    <a:pt x="1" y="16"/>
                  </a:cubicBezTo>
                  <a:cubicBezTo>
                    <a:pt x="1" y="22"/>
                    <a:pt x="1" y="27"/>
                    <a:pt x="0" y="33"/>
                  </a:cubicBezTo>
                  <a:cubicBezTo>
                    <a:pt x="0" y="35"/>
                    <a:pt x="4" y="37"/>
                    <a:pt x="4" y="34"/>
                  </a:cubicBezTo>
                  <a:cubicBezTo>
                    <a:pt x="6" y="28"/>
                    <a:pt x="6" y="22"/>
                    <a:pt x="6" y="16"/>
                  </a:cubicBezTo>
                  <a:cubicBezTo>
                    <a:pt x="6" y="12"/>
                    <a:pt x="7" y="4"/>
                    <a:pt x="4" y="1"/>
                  </a:cubicBezTo>
                  <a:cubicBezTo>
                    <a:pt x="2" y="0"/>
                    <a:pt x="0" y="1"/>
                    <a:pt x="0" y="3"/>
                  </a:cubicBezTo>
                  <a:cubicBezTo>
                    <a:pt x="1" y="4"/>
                    <a:pt x="1" y="5"/>
                    <a:pt x="1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3" name="Freeform 122"/>
            <p:cNvSpPr/>
            <p:nvPr/>
          </p:nvSpPr>
          <p:spPr bwMode="auto">
            <a:xfrm>
              <a:off x="7444" y="646"/>
              <a:ext cx="22" cy="89"/>
            </a:xfrm>
            <a:custGeom>
              <a:avLst/>
              <a:gdLst>
                <a:gd name="T0" fmla="*/ 0 w 6"/>
                <a:gd name="T1" fmla="*/ 4 h 30"/>
                <a:gd name="T2" fmla="*/ 1 w 6"/>
                <a:gd name="T3" fmla="*/ 27 h 30"/>
                <a:gd name="T4" fmla="*/ 6 w 6"/>
                <a:gd name="T5" fmla="*/ 27 h 30"/>
                <a:gd name="T6" fmla="*/ 5 w 6"/>
                <a:gd name="T7" fmla="*/ 3 h 30"/>
                <a:gd name="T8" fmla="*/ 0 w 6"/>
                <a:gd name="T9" fmla="*/ 4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0">
                  <a:moveTo>
                    <a:pt x="0" y="4"/>
                  </a:moveTo>
                  <a:cubicBezTo>
                    <a:pt x="2" y="11"/>
                    <a:pt x="1" y="20"/>
                    <a:pt x="1" y="27"/>
                  </a:cubicBezTo>
                  <a:cubicBezTo>
                    <a:pt x="1" y="30"/>
                    <a:pt x="6" y="30"/>
                    <a:pt x="6" y="27"/>
                  </a:cubicBezTo>
                  <a:cubicBezTo>
                    <a:pt x="6" y="19"/>
                    <a:pt x="6" y="11"/>
                    <a:pt x="5" y="3"/>
                  </a:cubicBezTo>
                  <a:cubicBezTo>
                    <a:pt x="4" y="0"/>
                    <a:pt x="0" y="1"/>
                    <a:pt x="0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4" name="Freeform 123"/>
            <p:cNvSpPr/>
            <p:nvPr/>
          </p:nvSpPr>
          <p:spPr bwMode="auto">
            <a:xfrm>
              <a:off x="7444" y="513"/>
              <a:ext cx="22" cy="92"/>
            </a:xfrm>
            <a:custGeom>
              <a:avLst/>
              <a:gdLst>
                <a:gd name="T0" fmla="*/ 5 w 6"/>
                <a:gd name="T1" fmla="*/ 28 h 31"/>
                <a:gd name="T2" fmla="*/ 6 w 6"/>
                <a:gd name="T3" fmla="*/ 3 h 31"/>
                <a:gd name="T4" fmla="*/ 1 w 6"/>
                <a:gd name="T5" fmla="*/ 3 h 31"/>
                <a:gd name="T6" fmla="*/ 0 w 6"/>
                <a:gd name="T7" fmla="*/ 28 h 31"/>
                <a:gd name="T8" fmla="*/ 5 w 6"/>
                <a:gd name="T9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1">
                  <a:moveTo>
                    <a:pt x="5" y="28"/>
                  </a:moveTo>
                  <a:cubicBezTo>
                    <a:pt x="6" y="20"/>
                    <a:pt x="6" y="11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11"/>
                    <a:pt x="1" y="20"/>
                    <a:pt x="0" y="28"/>
                  </a:cubicBezTo>
                  <a:cubicBezTo>
                    <a:pt x="0" y="31"/>
                    <a:pt x="4" y="31"/>
                    <a:pt x="5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5" name="Freeform 124"/>
            <p:cNvSpPr/>
            <p:nvPr/>
          </p:nvSpPr>
          <p:spPr bwMode="auto">
            <a:xfrm>
              <a:off x="7444" y="388"/>
              <a:ext cx="29" cy="95"/>
            </a:xfrm>
            <a:custGeom>
              <a:avLst/>
              <a:gdLst>
                <a:gd name="T0" fmla="*/ 1 w 8"/>
                <a:gd name="T1" fmla="*/ 4 h 32"/>
                <a:gd name="T2" fmla="*/ 2 w 8"/>
                <a:gd name="T3" fmla="*/ 29 h 32"/>
                <a:gd name="T4" fmla="*/ 7 w 8"/>
                <a:gd name="T5" fmla="*/ 29 h 32"/>
                <a:gd name="T6" fmla="*/ 6 w 8"/>
                <a:gd name="T7" fmla="*/ 3 h 32"/>
                <a:gd name="T8" fmla="*/ 1 w 8"/>
                <a:gd name="T9" fmla="*/ 4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2">
                  <a:moveTo>
                    <a:pt x="1" y="4"/>
                  </a:moveTo>
                  <a:cubicBezTo>
                    <a:pt x="3" y="12"/>
                    <a:pt x="2" y="21"/>
                    <a:pt x="2" y="29"/>
                  </a:cubicBezTo>
                  <a:cubicBezTo>
                    <a:pt x="2" y="32"/>
                    <a:pt x="7" y="32"/>
                    <a:pt x="7" y="29"/>
                  </a:cubicBezTo>
                  <a:cubicBezTo>
                    <a:pt x="7" y="21"/>
                    <a:pt x="8" y="11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6" name="Freeform 125"/>
            <p:cNvSpPr/>
            <p:nvPr/>
          </p:nvSpPr>
          <p:spPr bwMode="auto">
            <a:xfrm>
              <a:off x="7441" y="305"/>
              <a:ext cx="25" cy="56"/>
            </a:xfrm>
            <a:custGeom>
              <a:avLst/>
              <a:gdLst>
                <a:gd name="T0" fmla="*/ 1 w 7"/>
                <a:gd name="T1" fmla="*/ 4 h 19"/>
                <a:gd name="T2" fmla="*/ 2 w 7"/>
                <a:gd name="T3" fmla="*/ 16 h 19"/>
                <a:gd name="T4" fmla="*/ 7 w 7"/>
                <a:gd name="T5" fmla="*/ 16 h 19"/>
                <a:gd name="T6" fmla="*/ 6 w 7"/>
                <a:gd name="T7" fmla="*/ 3 h 19"/>
                <a:gd name="T8" fmla="*/ 1 w 7"/>
                <a:gd name="T9" fmla="*/ 4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19">
                  <a:moveTo>
                    <a:pt x="1" y="4"/>
                  </a:moveTo>
                  <a:cubicBezTo>
                    <a:pt x="2" y="8"/>
                    <a:pt x="2" y="12"/>
                    <a:pt x="2" y="16"/>
                  </a:cubicBezTo>
                  <a:cubicBezTo>
                    <a:pt x="2" y="19"/>
                    <a:pt x="7" y="19"/>
                    <a:pt x="7" y="16"/>
                  </a:cubicBezTo>
                  <a:cubicBezTo>
                    <a:pt x="7" y="11"/>
                    <a:pt x="7" y="7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7" name="Freeform 126"/>
            <p:cNvSpPr/>
            <p:nvPr/>
          </p:nvSpPr>
          <p:spPr bwMode="auto">
            <a:xfrm>
              <a:off x="7441" y="213"/>
              <a:ext cx="28" cy="65"/>
            </a:xfrm>
            <a:custGeom>
              <a:avLst/>
              <a:gdLst>
                <a:gd name="T0" fmla="*/ 1 w 8"/>
                <a:gd name="T1" fmla="*/ 4 h 22"/>
                <a:gd name="T2" fmla="*/ 2 w 8"/>
                <a:gd name="T3" fmla="*/ 18 h 22"/>
                <a:gd name="T4" fmla="*/ 7 w 8"/>
                <a:gd name="T5" fmla="*/ 19 h 22"/>
                <a:gd name="T6" fmla="*/ 6 w 8"/>
                <a:gd name="T7" fmla="*/ 3 h 22"/>
                <a:gd name="T8" fmla="*/ 1 w 8"/>
                <a:gd name="T9" fmla="*/ 4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2">
                  <a:moveTo>
                    <a:pt x="1" y="4"/>
                  </a:moveTo>
                  <a:cubicBezTo>
                    <a:pt x="2" y="8"/>
                    <a:pt x="3" y="14"/>
                    <a:pt x="2" y="18"/>
                  </a:cubicBezTo>
                  <a:cubicBezTo>
                    <a:pt x="1" y="21"/>
                    <a:pt x="6" y="22"/>
                    <a:pt x="7" y="19"/>
                  </a:cubicBezTo>
                  <a:cubicBezTo>
                    <a:pt x="8" y="14"/>
                    <a:pt x="7" y="8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8" name="Freeform 127"/>
            <p:cNvSpPr/>
            <p:nvPr/>
          </p:nvSpPr>
          <p:spPr bwMode="auto">
            <a:xfrm>
              <a:off x="7331" y="198"/>
              <a:ext cx="92" cy="27"/>
            </a:xfrm>
            <a:custGeom>
              <a:avLst/>
              <a:gdLst>
                <a:gd name="T0" fmla="*/ 3 w 26"/>
                <a:gd name="T1" fmla="*/ 5 h 9"/>
                <a:gd name="T2" fmla="*/ 12 w 26"/>
                <a:gd name="T3" fmla="*/ 5 h 9"/>
                <a:gd name="T4" fmla="*/ 21 w 26"/>
                <a:gd name="T5" fmla="*/ 7 h 9"/>
                <a:gd name="T6" fmla="*/ 25 w 26"/>
                <a:gd name="T7" fmla="*/ 4 h 9"/>
                <a:gd name="T8" fmla="*/ 18 w 26"/>
                <a:gd name="T9" fmla="*/ 1 h 9"/>
                <a:gd name="T10" fmla="*/ 4 w 26"/>
                <a:gd name="T11" fmla="*/ 0 h 9"/>
                <a:gd name="T12" fmla="*/ 3 w 26"/>
                <a:gd name="T13" fmla="*/ 5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9">
                  <a:moveTo>
                    <a:pt x="3" y="5"/>
                  </a:moveTo>
                  <a:cubicBezTo>
                    <a:pt x="6" y="5"/>
                    <a:pt x="9" y="5"/>
                    <a:pt x="12" y="5"/>
                  </a:cubicBezTo>
                  <a:cubicBezTo>
                    <a:pt x="14" y="5"/>
                    <a:pt x="20" y="5"/>
                    <a:pt x="21" y="7"/>
                  </a:cubicBezTo>
                  <a:cubicBezTo>
                    <a:pt x="22" y="9"/>
                    <a:pt x="26" y="7"/>
                    <a:pt x="25" y="4"/>
                  </a:cubicBezTo>
                  <a:cubicBezTo>
                    <a:pt x="23" y="2"/>
                    <a:pt x="20" y="1"/>
                    <a:pt x="18" y="1"/>
                  </a:cubicBezTo>
                  <a:cubicBezTo>
                    <a:pt x="13" y="1"/>
                    <a:pt x="9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9" name="Freeform 128"/>
            <p:cNvSpPr/>
            <p:nvPr/>
          </p:nvSpPr>
          <p:spPr bwMode="auto">
            <a:xfrm>
              <a:off x="7201" y="192"/>
              <a:ext cx="85" cy="24"/>
            </a:xfrm>
            <a:custGeom>
              <a:avLst/>
              <a:gdLst>
                <a:gd name="T0" fmla="*/ 3 w 24"/>
                <a:gd name="T1" fmla="*/ 8 h 8"/>
                <a:gd name="T2" fmla="*/ 21 w 24"/>
                <a:gd name="T3" fmla="*/ 5 h 8"/>
                <a:gd name="T4" fmla="*/ 20 w 24"/>
                <a:gd name="T5" fmla="*/ 1 h 8"/>
                <a:gd name="T6" fmla="*/ 3 w 24"/>
                <a:gd name="T7" fmla="*/ 3 h 8"/>
                <a:gd name="T8" fmla="*/ 3 w 24"/>
                <a:gd name="T9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8">
                  <a:moveTo>
                    <a:pt x="3" y="8"/>
                  </a:moveTo>
                  <a:cubicBezTo>
                    <a:pt x="9" y="8"/>
                    <a:pt x="15" y="8"/>
                    <a:pt x="21" y="5"/>
                  </a:cubicBezTo>
                  <a:cubicBezTo>
                    <a:pt x="24" y="4"/>
                    <a:pt x="23" y="0"/>
                    <a:pt x="20" y="1"/>
                  </a:cubicBezTo>
                  <a:cubicBezTo>
                    <a:pt x="15" y="3"/>
                    <a:pt x="9" y="3"/>
                    <a:pt x="3" y="3"/>
                  </a:cubicBezTo>
                  <a:cubicBezTo>
                    <a:pt x="0" y="3"/>
                    <a:pt x="0" y="8"/>
                    <a:pt x="3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0" name="Freeform 129"/>
            <p:cNvSpPr/>
            <p:nvPr/>
          </p:nvSpPr>
          <p:spPr bwMode="auto">
            <a:xfrm>
              <a:off x="7063" y="204"/>
              <a:ext cx="99" cy="24"/>
            </a:xfrm>
            <a:custGeom>
              <a:avLst/>
              <a:gdLst>
                <a:gd name="T0" fmla="*/ 4 w 28"/>
                <a:gd name="T1" fmla="*/ 7 h 8"/>
                <a:gd name="T2" fmla="*/ 24 w 28"/>
                <a:gd name="T3" fmla="*/ 6 h 8"/>
                <a:gd name="T4" fmla="*/ 26 w 28"/>
                <a:gd name="T5" fmla="*/ 1 h 8"/>
                <a:gd name="T6" fmla="*/ 3 w 28"/>
                <a:gd name="T7" fmla="*/ 2 h 8"/>
                <a:gd name="T8" fmla="*/ 4 w 28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4" y="7"/>
                  </a:moveTo>
                  <a:cubicBezTo>
                    <a:pt x="11" y="4"/>
                    <a:pt x="18" y="5"/>
                    <a:pt x="24" y="6"/>
                  </a:cubicBezTo>
                  <a:cubicBezTo>
                    <a:pt x="27" y="6"/>
                    <a:pt x="28" y="2"/>
                    <a:pt x="26" y="1"/>
                  </a:cubicBezTo>
                  <a:cubicBezTo>
                    <a:pt x="18" y="0"/>
                    <a:pt x="10" y="0"/>
                    <a:pt x="3" y="2"/>
                  </a:cubicBezTo>
                  <a:cubicBezTo>
                    <a:pt x="0" y="3"/>
                    <a:pt x="2" y="8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1" name="Freeform 130"/>
            <p:cNvSpPr/>
            <p:nvPr/>
          </p:nvSpPr>
          <p:spPr bwMode="auto">
            <a:xfrm>
              <a:off x="6947" y="195"/>
              <a:ext cx="81" cy="27"/>
            </a:xfrm>
            <a:custGeom>
              <a:avLst/>
              <a:gdLst>
                <a:gd name="T0" fmla="*/ 3 w 23"/>
                <a:gd name="T1" fmla="*/ 9 h 9"/>
                <a:gd name="T2" fmla="*/ 20 w 23"/>
                <a:gd name="T3" fmla="*/ 5 h 9"/>
                <a:gd name="T4" fmla="*/ 18 w 23"/>
                <a:gd name="T5" fmla="*/ 1 h 9"/>
                <a:gd name="T6" fmla="*/ 3 w 23"/>
                <a:gd name="T7" fmla="*/ 4 h 9"/>
                <a:gd name="T8" fmla="*/ 3 w 23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9">
                  <a:moveTo>
                    <a:pt x="3" y="9"/>
                  </a:moveTo>
                  <a:cubicBezTo>
                    <a:pt x="9" y="9"/>
                    <a:pt x="15" y="8"/>
                    <a:pt x="20" y="5"/>
                  </a:cubicBezTo>
                  <a:cubicBezTo>
                    <a:pt x="23" y="4"/>
                    <a:pt x="20" y="0"/>
                    <a:pt x="18" y="1"/>
                  </a:cubicBezTo>
                  <a:cubicBezTo>
                    <a:pt x="13" y="3"/>
                    <a:pt x="8" y="4"/>
                    <a:pt x="3" y="4"/>
                  </a:cubicBezTo>
                  <a:cubicBezTo>
                    <a:pt x="0" y="4"/>
                    <a:pt x="0" y="9"/>
                    <a:pt x="3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2" name="Freeform 131"/>
            <p:cNvSpPr/>
            <p:nvPr/>
          </p:nvSpPr>
          <p:spPr bwMode="auto">
            <a:xfrm>
              <a:off x="6820" y="195"/>
              <a:ext cx="92" cy="27"/>
            </a:xfrm>
            <a:custGeom>
              <a:avLst/>
              <a:gdLst>
                <a:gd name="T0" fmla="*/ 4 w 26"/>
                <a:gd name="T1" fmla="*/ 7 h 9"/>
                <a:gd name="T2" fmla="*/ 22 w 26"/>
                <a:gd name="T3" fmla="*/ 8 h 9"/>
                <a:gd name="T4" fmla="*/ 23 w 26"/>
                <a:gd name="T5" fmla="*/ 3 h 9"/>
                <a:gd name="T6" fmla="*/ 3 w 26"/>
                <a:gd name="T7" fmla="*/ 2 h 9"/>
                <a:gd name="T8" fmla="*/ 4 w 26"/>
                <a:gd name="T9" fmla="*/ 7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9">
                  <a:moveTo>
                    <a:pt x="4" y="7"/>
                  </a:moveTo>
                  <a:cubicBezTo>
                    <a:pt x="10" y="4"/>
                    <a:pt x="16" y="6"/>
                    <a:pt x="22" y="8"/>
                  </a:cubicBezTo>
                  <a:cubicBezTo>
                    <a:pt x="24" y="9"/>
                    <a:pt x="26" y="4"/>
                    <a:pt x="23" y="3"/>
                  </a:cubicBezTo>
                  <a:cubicBezTo>
                    <a:pt x="16" y="1"/>
                    <a:pt x="9" y="0"/>
                    <a:pt x="3" y="2"/>
                  </a:cubicBezTo>
                  <a:cubicBezTo>
                    <a:pt x="0" y="3"/>
                    <a:pt x="1" y="8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3" name="Freeform 132"/>
            <p:cNvSpPr/>
            <p:nvPr/>
          </p:nvSpPr>
          <p:spPr bwMode="auto">
            <a:xfrm>
              <a:off x="6690" y="192"/>
              <a:ext cx="95" cy="27"/>
            </a:xfrm>
            <a:custGeom>
              <a:avLst/>
              <a:gdLst>
                <a:gd name="T0" fmla="*/ 3 w 27"/>
                <a:gd name="T1" fmla="*/ 7 h 9"/>
                <a:gd name="T2" fmla="*/ 25 w 27"/>
                <a:gd name="T3" fmla="*/ 5 h 9"/>
                <a:gd name="T4" fmla="*/ 22 w 27"/>
                <a:gd name="T5" fmla="*/ 1 h 9"/>
                <a:gd name="T6" fmla="*/ 4 w 27"/>
                <a:gd name="T7" fmla="*/ 2 h 9"/>
                <a:gd name="T8" fmla="*/ 3 w 27"/>
                <a:gd name="T9" fmla="*/ 7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9">
                  <a:moveTo>
                    <a:pt x="3" y="7"/>
                  </a:moveTo>
                  <a:cubicBezTo>
                    <a:pt x="10" y="8"/>
                    <a:pt x="18" y="9"/>
                    <a:pt x="25" y="5"/>
                  </a:cubicBezTo>
                  <a:cubicBezTo>
                    <a:pt x="27" y="4"/>
                    <a:pt x="25" y="0"/>
                    <a:pt x="22" y="1"/>
                  </a:cubicBezTo>
                  <a:cubicBezTo>
                    <a:pt x="17" y="4"/>
                    <a:pt x="10" y="3"/>
                    <a:pt x="4" y="2"/>
                  </a:cubicBezTo>
                  <a:cubicBezTo>
                    <a:pt x="1" y="2"/>
                    <a:pt x="0" y="6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4" name="Freeform 133"/>
            <p:cNvSpPr/>
            <p:nvPr/>
          </p:nvSpPr>
          <p:spPr bwMode="auto">
            <a:xfrm>
              <a:off x="6555" y="195"/>
              <a:ext cx="92" cy="30"/>
            </a:xfrm>
            <a:custGeom>
              <a:avLst/>
              <a:gdLst>
                <a:gd name="T0" fmla="*/ 5 w 26"/>
                <a:gd name="T1" fmla="*/ 8 h 10"/>
                <a:gd name="T2" fmla="*/ 22 w 26"/>
                <a:gd name="T3" fmla="*/ 8 h 10"/>
                <a:gd name="T4" fmla="*/ 23 w 26"/>
                <a:gd name="T5" fmla="*/ 3 h 10"/>
                <a:gd name="T6" fmla="*/ 2 w 26"/>
                <a:gd name="T7" fmla="*/ 5 h 10"/>
                <a:gd name="T8" fmla="*/ 5 w 26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0">
                  <a:moveTo>
                    <a:pt x="5" y="8"/>
                  </a:moveTo>
                  <a:cubicBezTo>
                    <a:pt x="9" y="4"/>
                    <a:pt x="17" y="7"/>
                    <a:pt x="22" y="8"/>
                  </a:cubicBezTo>
                  <a:cubicBezTo>
                    <a:pt x="25" y="8"/>
                    <a:pt x="26" y="4"/>
                    <a:pt x="23" y="3"/>
                  </a:cubicBezTo>
                  <a:cubicBezTo>
                    <a:pt x="16" y="2"/>
                    <a:pt x="8" y="0"/>
                    <a:pt x="2" y="5"/>
                  </a:cubicBezTo>
                  <a:cubicBezTo>
                    <a:pt x="0" y="7"/>
                    <a:pt x="3" y="10"/>
                    <a:pt x="5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5" name="Freeform 134"/>
            <p:cNvSpPr/>
            <p:nvPr/>
          </p:nvSpPr>
          <p:spPr bwMode="auto">
            <a:xfrm>
              <a:off x="6446" y="207"/>
              <a:ext cx="81" cy="21"/>
            </a:xfrm>
            <a:custGeom>
              <a:avLst/>
              <a:gdLst>
                <a:gd name="T0" fmla="*/ 3 w 23"/>
                <a:gd name="T1" fmla="*/ 7 h 7"/>
                <a:gd name="T2" fmla="*/ 20 w 23"/>
                <a:gd name="T3" fmla="*/ 5 h 7"/>
                <a:gd name="T4" fmla="*/ 19 w 23"/>
                <a:gd name="T5" fmla="*/ 0 h 7"/>
                <a:gd name="T6" fmla="*/ 3 w 23"/>
                <a:gd name="T7" fmla="*/ 2 h 7"/>
                <a:gd name="T8" fmla="*/ 3 w 23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7">
                  <a:moveTo>
                    <a:pt x="3" y="7"/>
                  </a:moveTo>
                  <a:cubicBezTo>
                    <a:pt x="9" y="7"/>
                    <a:pt x="15" y="6"/>
                    <a:pt x="20" y="5"/>
                  </a:cubicBezTo>
                  <a:cubicBezTo>
                    <a:pt x="23" y="4"/>
                    <a:pt x="22" y="0"/>
                    <a:pt x="19" y="0"/>
                  </a:cubicBezTo>
                  <a:cubicBezTo>
                    <a:pt x="14" y="1"/>
                    <a:pt x="8" y="2"/>
                    <a:pt x="3" y="2"/>
                  </a:cubicBezTo>
                  <a:cubicBezTo>
                    <a:pt x="0" y="2"/>
                    <a:pt x="0" y="7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6" name="Freeform 135"/>
            <p:cNvSpPr/>
            <p:nvPr/>
          </p:nvSpPr>
          <p:spPr bwMode="auto">
            <a:xfrm>
              <a:off x="6309" y="207"/>
              <a:ext cx="98" cy="18"/>
            </a:xfrm>
            <a:custGeom>
              <a:avLst/>
              <a:gdLst>
                <a:gd name="T0" fmla="*/ 4 w 28"/>
                <a:gd name="T1" fmla="*/ 6 h 6"/>
                <a:gd name="T2" fmla="*/ 25 w 28"/>
                <a:gd name="T3" fmla="*/ 5 h 6"/>
                <a:gd name="T4" fmla="*/ 25 w 28"/>
                <a:gd name="T5" fmla="*/ 0 h 6"/>
                <a:gd name="T6" fmla="*/ 3 w 28"/>
                <a:gd name="T7" fmla="*/ 1 h 6"/>
                <a:gd name="T8" fmla="*/ 4 w 2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4" y="6"/>
                  </a:moveTo>
                  <a:cubicBezTo>
                    <a:pt x="11" y="5"/>
                    <a:pt x="18" y="5"/>
                    <a:pt x="25" y="5"/>
                  </a:cubicBezTo>
                  <a:cubicBezTo>
                    <a:pt x="28" y="5"/>
                    <a:pt x="28" y="0"/>
                    <a:pt x="25" y="0"/>
                  </a:cubicBezTo>
                  <a:cubicBezTo>
                    <a:pt x="18" y="0"/>
                    <a:pt x="10" y="0"/>
                    <a:pt x="3" y="1"/>
                  </a:cubicBezTo>
                  <a:cubicBezTo>
                    <a:pt x="0" y="2"/>
                    <a:pt x="2" y="6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7" name="Freeform 136"/>
            <p:cNvSpPr/>
            <p:nvPr/>
          </p:nvSpPr>
          <p:spPr bwMode="auto">
            <a:xfrm>
              <a:off x="6167" y="204"/>
              <a:ext cx="96" cy="18"/>
            </a:xfrm>
            <a:custGeom>
              <a:avLst/>
              <a:gdLst>
                <a:gd name="T0" fmla="*/ 3 w 27"/>
                <a:gd name="T1" fmla="*/ 6 h 6"/>
                <a:gd name="T2" fmla="*/ 24 w 27"/>
                <a:gd name="T3" fmla="*/ 5 h 6"/>
                <a:gd name="T4" fmla="*/ 24 w 27"/>
                <a:gd name="T5" fmla="*/ 0 h 6"/>
                <a:gd name="T6" fmla="*/ 3 w 27"/>
                <a:gd name="T7" fmla="*/ 1 h 6"/>
                <a:gd name="T8" fmla="*/ 3 w 2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3" y="6"/>
                  </a:moveTo>
                  <a:cubicBezTo>
                    <a:pt x="10" y="6"/>
                    <a:pt x="17" y="6"/>
                    <a:pt x="24" y="5"/>
                  </a:cubicBezTo>
                  <a:cubicBezTo>
                    <a:pt x="27" y="4"/>
                    <a:pt x="27" y="0"/>
                    <a:pt x="24" y="0"/>
                  </a:cubicBezTo>
                  <a:cubicBezTo>
                    <a:pt x="17" y="1"/>
                    <a:pt x="10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8" name="Freeform 137"/>
            <p:cNvSpPr/>
            <p:nvPr/>
          </p:nvSpPr>
          <p:spPr bwMode="auto">
            <a:xfrm>
              <a:off x="6040" y="207"/>
              <a:ext cx="89" cy="18"/>
            </a:xfrm>
            <a:custGeom>
              <a:avLst/>
              <a:gdLst>
                <a:gd name="T0" fmla="*/ 3 w 25"/>
                <a:gd name="T1" fmla="*/ 6 h 6"/>
                <a:gd name="T2" fmla="*/ 22 w 25"/>
                <a:gd name="T3" fmla="*/ 5 h 6"/>
                <a:gd name="T4" fmla="*/ 21 w 25"/>
                <a:gd name="T5" fmla="*/ 0 h 6"/>
                <a:gd name="T6" fmla="*/ 3 w 25"/>
                <a:gd name="T7" fmla="*/ 1 h 6"/>
                <a:gd name="T8" fmla="*/ 3 w 25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3" y="6"/>
                  </a:moveTo>
                  <a:cubicBezTo>
                    <a:pt x="9" y="6"/>
                    <a:pt x="16" y="6"/>
                    <a:pt x="22" y="5"/>
                  </a:cubicBezTo>
                  <a:cubicBezTo>
                    <a:pt x="25" y="4"/>
                    <a:pt x="24" y="0"/>
                    <a:pt x="21" y="0"/>
                  </a:cubicBezTo>
                  <a:cubicBezTo>
                    <a:pt x="15" y="1"/>
                    <a:pt x="9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9" name="Freeform 138"/>
            <p:cNvSpPr/>
            <p:nvPr/>
          </p:nvSpPr>
          <p:spPr bwMode="auto">
            <a:xfrm>
              <a:off x="5910" y="201"/>
              <a:ext cx="92" cy="21"/>
            </a:xfrm>
            <a:custGeom>
              <a:avLst/>
              <a:gdLst>
                <a:gd name="T0" fmla="*/ 3 w 26"/>
                <a:gd name="T1" fmla="*/ 7 h 7"/>
                <a:gd name="T2" fmla="*/ 24 w 26"/>
                <a:gd name="T3" fmla="*/ 5 h 7"/>
                <a:gd name="T4" fmla="*/ 22 w 26"/>
                <a:gd name="T5" fmla="*/ 0 h 7"/>
                <a:gd name="T6" fmla="*/ 3 w 26"/>
                <a:gd name="T7" fmla="*/ 2 h 7"/>
                <a:gd name="T8" fmla="*/ 3 w 26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">
                  <a:moveTo>
                    <a:pt x="3" y="7"/>
                  </a:moveTo>
                  <a:cubicBezTo>
                    <a:pt x="10" y="7"/>
                    <a:pt x="17" y="6"/>
                    <a:pt x="24" y="5"/>
                  </a:cubicBezTo>
                  <a:cubicBezTo>
                    <a:pt x="26" y="4"/>
                    <a:pt x="25" y="0"/>
                    <a:pt x="22" y="0"/>
                  </a:cubicBezTo>
                  <a:cubicBezTo>
                    <a:pt x="16" y="1"/>
                    <a:pt x="9" y="2"/>
                    <a:pt x="3" y="2"/>
                  </a:cubicBezTo>
                  <a:cubicBezTo>
                    <a:pt x="0" y="2"/>
                    <a:pt x="0" y="7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0" name="Freeform 139"/>
            <p:cNvSpPr/>
            <p:nvPr/>
          </p:nvSpPr>
          <p:spPr bwMode="auto">
            <a:xfrm>
              <a:off x="5755" y="204"/>
              <a:ext cx="99" cy="21"/>
            </a:xfrm>
            <a:custGeom>
              <a:avLst/>
              <a:gdLst>
                <a:gd name="T0" fmla="*/ 3 w 28"/>
                <a:gd name="T1" fmla="*/ 6 h 7"/>
                <a:gd name="T2" fmla="*/ 25 w 28"/>
                <a:gd name="T3" fmla="*/ 5 h 7"/>
                <a:gd name="T4" fmla="*/ 25 w 28"/>
                <a:gd name="T5" fmla="*/ 0 h 7"/>
                <a:gd name="T6" fmla="*/ 3 w 28"/>
                <a:gd name="T7" fmla="*/ 1 h 7"/>
                <a:gd name="T8" fmla="*/ 3 w 28"/>
                <a:gd name="T9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7">
                  <a:moveTo>
                    <a:pt x="3" y="6"/>
                  </a:moveTo>
                  <a:cubicBezTo>
                    <a:pt x="10" y="7"/>
                    <a:pt x="17" y="5"/>
                    <a:pt x="25" y="5"/>
                  </a:cubicBezTo>
                  <a:cubicBezTo>
                    <a:pt x="28" y="5"/>
                    <a:pt x="28" y="0"/>
                    <a:pt x="25" y="0"/>
                  </a:cubicBezTo>
                  <a:cubicBezTo>
                    <a:pt x="17" y="0"/>
                    <a:pt x="10" y="2"/>
                    <a:pt x="3" y="1"/>
                  </a:cubicBezTo>
                  <a:cubicBezTo>
                    <a:pt x="0" y="1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1" name="Freeform 140"/>
            <p:cNvSpPr/>
            <p:nvPr/>
          </p:nvSpPr>
          <p:spPr bwMode="auto">
            <a:xfrm>
              <a:off x="5624" y="210"/>
              <a:ext cx="106" cy="24"/>
            </a:xfrm>
            <a:custGeom>
              <a:avLst/>
              <a:gdLst>
                <a:gd name="T0" fmla="*/ 4 w 30"/>
                <a:gd name="T1" fmla="*/ 6 h 8"/>
                <a:gd name="T2" fmla="*/ 15 w 30"/>
                <a:gd name="T3" fmla="*/ 5 h 8"/>
                <a:gd name="T4" fmla="*/ 25 w 30"/>
                <a:gd name="T5" fmla="*/ 7 h 8"/>
                <a:gd name="T6" fmla="*/ 27 w 30"/>
                <a:gd name="T7" fmla="*/ 3 h 8"/>
                <a:gd name="T8" fmla="*/ 17 w 30"/>
                <a:gd name="T9" fmla="*/ 1 h 8"/>
                <a:gd name="T10" fmla="*/ 3 w 30"/>
                <a:gd name="T11" fmla="*/ 1 h 8"/>
                <a:gd name="T12" fmla="*/ 4 w 30"/>
                <a:gd name="T13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8">
                  <a:moveTo>
                    <a:pt x="4" y="6"/>
                  </a:moveTo>
                  <a:cubicBezTo>
                    <a:pt x="8" y="5"/>
                    <a:pt x="12" y="5"/>
                    <a:pt x="15" y="5"/>
                  </a:cubicBezTo>
                  <a:cubicBezTo>
                    <a:pt x="18" y="5"/>
                    <a:pt x="22" y="5"/>
                    <a:pt x="25" y="7"/>
                  </a:cubicBezTo>
                  <a:cubicBezTo>
                    <a:pt x="27" y="8"/>
                    <a:pt x="30" y="4"/>
                    <a:pt x="27" y="3"/>
                  </a:cubicBezTo>
                  <a:cubicBezTo>
                    <a:pt x="24" y="1"/>
                    <a:pt x="20" y="1"/>
                    <a:pt x="17" y="1"/>
                  </a:cubicBezTo>
                  <a:cubicBezTo>
                    <a:pt x="13" y="0"/>
                    <a:pt x="8" y="0"/>
                    <a:pt x="3" y="1"/>
                  </a:cubicBezTo>
                  <a:cubicBezTo>
                    <a:pt x="0" y="2"/>
                    <a:pt x="2" y="7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2" name="Freeform 141"/>
            <p:cNvSpPr/>
            <p:nvPr/>
          </p:nvSpPr>
          <p:spPr bwMode="auto">
            <a:xfrm>
              <a:off x="5451" y="201"/>
              <a:ext cx="127" cy="27"/>
            </a:xfrm>
            <a:custGeom>
              <a:avLst/>
              <a:gdLst>
                <a:gd name="T0" fmla="*/ 3 w 36"/>
                <a:gd name="T1" fmla="*/ 6 h 9"/>
                <a:gd name="T2" fmla="*/ 33 w 36"/>
                <a:gd name="T3" fmla="*/ 7 h 9"/>
                <a:gd name="T4" fmla="*/ 33 w 36"/>
                <a:gd name="T5" fmla="*/ 2 h 9"/>
                <a:gd name="T6" fmla="*/ 4 w 36"/>
                <a:gd name="T7" fmla="*/ 1 h 9"/>
                <a:gd name="T8" fmla="*/ 3 w 36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9">
                  <a:moveTo>
                    <a:pt x="3" y="6"/>
                  </a:moveTo>
                  <a:cubicBezTo>
                    <a:pt x="13" y="9"/>
                    <a:pt x="23" y="8"/>
                    <a:pt x="33" y="7"/>
                  </a:cubicBezTo>
                  <a:cubicBezTo>
                    <a:pt x="36" y="6"/>
                    <a:pt x="36" y="2"/>
                    <a:pt x="33" y="2"/>
                  </a:cubicBezTo>
                  <a:cubicBezTo>
                    <a:pt x="23" y="3"/>
                    <a:pt x="13" y="4"/>
                    <a:pt x="4" y="1"/>
                  </a:cubicBezTo>
                  <a:cubicBezTo>
                    <a:pt x="1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3" name="Freeform 142"/>
            <p:cNvSpPr/>
            <p:nvPr/>
          </p:nvSpPr>
          <p:spPr bwMode="auto">
            <a:xfrm>
              <a:off x="5296" y="210"/>
              <a:ext cx="106" cy="18"/>
            </a:xfrm>
            <a:custGeom>
              <a:avLst/>
              <a:gdLst>
                <a:gd name="T0" fmla="*/ 3 w 30"/>
                <a:gd name="T1" fmla="*/ 5 h 6"/>
                <a:gd name="T2" fmla="*/ 27 w 30"/>
                <a:gd name="T3" fmla="*/ 6 h 6"/>
                <a:gd name="T4" fmla="*/ 27 w 30"/>
                <a:gd name="T5" fmla="*/ 1 h 6"/>
                <a:gd name="T6" fmla="*/ 3 w 30"/>
                <a:gd name="T7" fmla="*/ 0 h 6"/>
                <a:gd name="T8" fmla="*/ 3 w 30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5"/>
                  </a:moveTo>
                  <a:cubicBezTo>
                    <a:pt x="11" y="5"/>
                    <a:pt x="19" y="6"/>
                    <a:pt x="27" y="6"/>
                  </a:cubicBezTo>
                  <a:cubicBezTo>
                    <a:pt x="30" y="6"/>
                    <a:pt x="30" y="1"/>
                    <a:pt x="27" y="1"/>
                  </a:cubicBezTo>
                  <a:cubicBezTo>
                    <a:pt x="19" y="1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4" name="Freeform 143"/>
            <p:cNvSpPr/>
            <p:nvPr/>
          </p:nvSpPr>
          <p:spPr bwMode="auto">
            <a:xfrm>
              <a:off x="5169" y="201"/>
              <a:ext cx="103" cy="27"/>
            </a:xfrm>
            <a:custGeom>
              <a:avLst/>
              <a:gdLst>
                <a:gd name="T0" fmla="*/ 4 w 29"/>
                <a:gd name="T1" fmla="*/ 9 h 9"/>
                <a:gd name="T2" fmla="*/ 25 w 29"/>
                <a:gd name="T3" fmla="*/ 7 h 9"/>
                <a:gd name="T4" fmla="*/ 26 w 29"/>
                <a:gd name="T5" fmla="*/ 2 h 9"/>
                <a:gd name="T6" fmla="*/ 3 w 29"/>
                <a:gd name="T7" fmla="*/ 4 h 9"/>
                <a:gd name="T8" fmla="*/ 4 w 29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9">
                  <a:moveTo>
                    <a:pt x="4" y="9"/>
                  </a:moveTo>
                  <a:cubicBezTo>
                    <a:pt x="10" y="8"/>
                    <a:pt x="18" y="5"/>
                    <a:pt x="25" y="7"/>
                  </a:cubicBezTo>
                  <a:cubicBezTo>
                    <a:pt x="27" y="8"/>
                    <a:pt x="29" y="3"/>
                    <a:pt x="26" y="2"/>
                  </a:cubicBezTo>
                  <a:cubicBezTo>
                    <a:pt x="18" y="0"/>
                    <a:pt x="10" y="3"/>
                    <a:pt x="3" y="4"/>
                  </a:cubicBezTo>
                  <a:cubicBezTo>
                    <a:pt x="0" y="5"/>
                    <a:pt x="1" y="9"/>
                    <a:pt x="4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5" name="Freeform 144"/>
            <p:cNvSpPr/>
            <p:nvPr/>
          </p:nvSpPr>
          <p:spPr bwMode="auto">
            <a:xfrm>
              <a:off x="5032" y="210"/>
              <a:ext cx="116" cy="21"/>
            </a:xfrm>
            <a:custGeom>
              <a:avLst/>
              <a:gdLst>
                <a:gd name="T0" fmla="*/ 3 w 33"/>
                <a:gd name="T1" fmla="*/ 5 h 7"/>
                <a:gd name="T2" fmla="*/ 31 w 33"/>
                <a:gd name="T3" fmla="*/ 5 h 7"/>
                <a:gd name="T4" fmla="*/ 31 w 33"/>
                <a:gd name="T5" fmla="*/ 0 h 7"/>
                <a:gd name="T6" fmla="*/ 4 w 33"/>
                <a:gd name="T7" fmla="*/ 0 h 7"/>
                <a:gd name="T8" fmla="*/ 3 w 33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7">
                  <a:moveTo>
                    <a:pt x="3" y="5"/>
                  </a:moveTo>
                  <a:cubicBezTo>
                    <a:pt x="12" y="7"/>
                    <a:pt x="21" y="6"/>
                    <a:pt x="31" y="5"/>
                  </a:cubicBezTo>
                  <a:cubicBezTo>
                    <a:pt x="33" y="4"/>
                    <a:pt x="33" y="0"/>
                    <a:pt x="31" y="0"/>
                  </a:cubicBezTo>
                  <a:cubicBezTo>
                    <a:pt x="22" y="1"/>
                    <a:pt x="13" y="2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6" name="Freeform 145"/>
            <p:cNvSpPr/>
            <p:nvPr/>
          </p:nvSpPr>
          <p:spPr bwMode="auto">
            <a:xfrm>
              <a:off x="4894" y="201"/>
              <a:ext cx="106" cy="21"/>
            </a:xfrm>
            <a:custGeom>
              <a:avLst/>
              <a:gdLst>
                <a:gd name="T0" fmla="*/ 4 w 30"/>
                <a:gd name="T1" fmla="*/ 7 h 7"/>
                <a:gd name="T2" fmla="*/ 26 w 30"/>
                <a:gd name="T3" fmla="*/ 7 h 7"/>
                <a:gd name="T4" fmla="*/ 27 w 30"/>
                <a:gd name="T5" fmla="*/ 2 h 7"/>
                <a:gd name="T6" fmla="*/ 2 w 30"/>
                <a:gd name="T7" fmla="*/ 2 h 7"/>
                <a:gd name="T8" fmla="*/ 4 w 30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7">
                  <a:moveTo>
                    <a:pt x="4" y="7"/>
                  </a:moveTo>
                  <a:cubicBezTo>
                    <a:pt x="11" y="6"/>
                    <a:pt x="18" y="5"/>
                    <a:pt x="26" y="7"/>
                  </a:cubicBezTo>
                  <a:cubicBezTo>
                    <a:pt x="29" y="7"/>
                    <a:pt x="30" y="3"/>
                    <a:pt x="27" y="2"/>
                  </a:cubicBezTo>
                  <a:cubicBezTo>
                    <a:pt x="19" y="0"/>
                    <a:pt x="11" y="1"/>
                    <a:pt x="2" y="2"/>
                  </a:cubicBezTo>
                  <a:cubicBezTo>
                    <a:pt x="0" y="3"/>
                    <a:pt x="1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7" name="Freeform 146"/>
            <p:cNvSpPr/>
            <p:nvPr/>
          </p:nvSpPr>
          <p:spPr bwMode="auto">
            <a:xfrm>
              <a:off x="4732" y="207"/>
              <a:ext cx="102" cy="27"/>
            </a:xfrm>
            <a:custGeom>
              <a:avLst/>
              <a:gdLst>
                <a:gd name="T0" fmla="*/ 3 w 29"/>
                <a:gd name="T1" fmla="*/ 6 h 9"/>
                <a:gd name="T2" fmla="*/ 26 w 29"/>
                <a:gd name="T3" fmla="*/ 6 h 9"/>
                <a:gd name="T4" fmla="*/ 26 w 29"/>
                <a:gd name="T5" fmla="*/ 1 h 9"/>
                <a:gd name="T6" fmla="*/ 4 w 29"/>
                <a:gd name="T7" fmla="*/ 1 h 9"/>
                <a:gd name="T8" fmla="*/ 3 w 29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9">
                  <a:moveTo>
                    <a:pt x="3" y="6"/>
                  </a:moveTo>
                  <a:cubicBezTo>
                    <a:pt x="11" y="9"/>
                    <a:pt x="18" y="6"/>
                    <a:pt x="26" y="6"/>
                  </a:cubicBezTo>
                  <a:cubicBezTo>
                    <a:pt x="29" y="6"/>
                    <a:pt x="29" y="1"/>
                    <a:pt x="26" y="1"/>
                  </a:cubicBezTo>
                  <a:cubicBezTo>
                    <a:pt x="19" y="1"/>
                    <a:pt x="11" y="4"/>
                    <a:pt x="4" y="1"/>
                  </a:cubicBezTo>
                  <a:cubicBezTo>
                    <a:pt x="2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8" name="Freeform 147"/>
            <p:cNvSpPr/>
            <p:nvPr/>
          </p:nvSpPr>
          <p:spPr bwMode="auto">
            <a:xfrm>
              <a:off x="4608" y="210"/>
              <a:ext cx="81" cy="15"/>
            </a:xfrm>
            <a:custGeom>
              <a:avLst/>
              <a:gdLst>
                <a:gd name="T0" fmla="*/ 3 w 23"/>
                <a:gd name="T1" fmla="*/ 5 h 5"/>
                <a:gd name="T2" fmla="*/ 20 w 23"/>
                <a:gd name="T3" fmla="*/ 5 h 5"/>
                <a:gd name="T4" fmla="*/ 20 w 23"/>
                <a:gd name="T5" fmla="*/ 0 h 5"/>
                <a:gd name="T6" fmla="*/ 3 w 23"/>
                <a:gd name="T7" fmla="*/ 0 h 5"/>
                <a:gd name="T8" fmla="*/ 3 w 23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5">
                  <a:moveTo>
                    <a:pt x="3" y="5"/>
                  </a:moveTo>
                  <a:cubicBezTo>
                    <a:pt x="20" y="5"/>
                    <a:pt x="20" y="5"/>
                    <a:pt x="20" y="5"/>
                  </a:cubicBezTo>
                  <a:cubicBezTo>
                    <a:pt x="23" y="5"/>
                    <a:pt x="23" y="0"/>
                    <a:pt x="2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9" name="Freeform 148"/>
            <p:cNvSpPr/>
            <p:nvPr/>
          </p:nvSpPr>
          <p:spPr bwMode="auto">
            <a:xfrm>
              <a:off x="4439" y="201"/>
              <a:ext cx="88" cy="24"/>
            </a:xfrm>
            <a:custGeom>
              <a:avLst/>
              <a:gdLst>
                <a:gd name="T0" fmla="*/ 3 w 25"/>
                <a:gd name="T1" fmla="*/ 6 h 8"/>
                <a:gd name="T2" fmla="*/ 23 w 25"/>
                <a:gd name="T3" fmla="*/ 5 h 8"/>
                <a:gd name="T4" fmla="*/ 20 w 25"/>
                <a:gd name="T5" fmla="*/ 1 h 8"/>
                <a:gd name="T6" fmla="*/ 4 w 25"/>
                <a:gd name="T7" fmla="*/ 1 h 8"/>
                <a:gd name="T8" fmla="*/ 3 w 25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8">
                  <a:moveTo>
                    <a:pt x="3" y="6"/>
                  </a:moveTo>
                  <a:cubicBezTo>
                    <a:pt x="9" y="7"/>
                    <a:pt x="16" y="8"/>
                    <a:pt x="23" y="5"/>
                  </a:cubicBezTo>
                  <a:cubicBezTo>
                    <a:pt x="25" y="4"/>
                    <a:pt x="23" y="0"/>
                    <a:pt x="20" y="1"/>
                  </a:cubicBezTo>
                  <a:cubicBezTo>
                    <a:pt x="15" y="4"/>
                    <a:pt x="9" y="2"/>
                    <a:pt x="4" y="1"/>
                  </a:cubicBezTo>
                  <a:cubicBezTo>
                    <a:pt x="1" y="1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0" name="Freeform 149"/>
            <p:cNvSpPr/>
            <p:nvPr/>
          </p:nvSpPr>
          <p:spPr bwMode="auto">
            <a:xfrm>
              <a:off x="4273" y="204"/>
              <a:ext cx="110" cy="18"/>
            </a:xfrm>
            <a:custGeom>
              <a:avLst/>
              <a:gdLst>
                <a:gd name="T0" fmla="*/ 3 w 31"/>
                <a:gd name="T1" fmla="*/ 6 h 6"/>
                <a:gd name="T2" fmla="*/ 28 w 31"/>
                <a:gd name="T3" fmla="*/ 5 h 6"/>
                <a:gd name="T4" fmla="*/ 28 w 31"/>
                <a:gd name="T5" fmla="*/ 0 h 6"/>
                <a:gd name="T6" fmla="*/ 3 w 31"/>
                <a:gd name="T7" fmla="*/ 1 h 6"/>
                <a:gd name="T8" fmla="*/ 3 w 31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">
                  <a:moveTo>
                    <a:pt x="3" y="6"/>
                  </a:moveTo>
                  <a:cubicBezTo>
                    <a:pt x="11" y="6"/>
                    <a:pt x="20" y="6"/>
                    <a:pt x="28" y="5"/>
                  </a:cubicBezTo>
                  <a:cubicBezTo>
                    <a:pt x="31" y="4"/>
                    <a:pt x="31" y="0"/>
                    <a:pt x="28" y="0"/>
                  </a:cubicBezTo>
                  <a:cubicBezTo>
                    <a:pt x="20" y="1"/>
                    <a:pt x="11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1" name="Freeform 150"/>
            <p:cNvSpPr/>
            <p:nvPr/>
          </p:nvSpPr>
          <p:spPr bwMode="auto">
            <a:xfrm>
              <a:off x="4150" y="201"/>
              <a:ext cx="99" cy="24"/>
            </a:xfrm>
            <a:custGeom>
              <a:avLst/>
              <a:gdLst>
                <a:gd name="T0" fmla="*/ 4 w 28"/>
                <a:gd name="T1" fmla="*/ 8 h 8"/>
                <a:gd name="T2" fmla="*/ 24 w 28"/>
                <a:gd name="T3" fmla="*/ 7 h 8"/>
                <a:gd name="T4" fmla="*/ 25 w 28"/>
                <a:gd name="T5" fmla="*/ 2 h 8"/>
                <a:gd name="T6" fmla="*/ 3 w 28"/>
                <a:gd name="T7" fmla="*/ 3 h 8"/>
                <a:gd name="T8" fmla="*/ 4 w 28"/>
                <a:gd name="T9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4" y="8"/>
                  </a:moveTo>
                  <a:cubicBezTo>
                    <a:pt x="10" y="7"/>
                    <a:pt x="17" y="5"/>
                    <a:pt x="24" y="7"/>
                  </a:cubicBezTo>
                  <a:cubicBezTo>
                    <a:pt x="27" y="7"/>
                    <a:pt x="28" y="3"/>
                    <a:pt x="25" y="2"/>
                  </a:cubicBezTo>
                  <a:cubicBezTo>
                    <a:pt x="18" y="0"/>
                    <a:pt x="10" y="2"/>
                    <a:pt x="3" y="3"/>
                  </a:cubicBezTo>
                  <a:cubicBezTo>
                    <a:pt x="0" y="4"/>
                    <a:pt x="1" y="8"/>
                    <a:pt x="4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2" name="Freeform 151"/>
            <p:cNvSpPr/>
            <p:nvPr/>
          </p:nvSpPr>
          <p:spPr bwMode="auto">
            <a:xfrm>
              <a:off x="4016" y="207"/>
              <a:ext cx="102" cy="24"/>
            </a:xfrm>
            <a:custGeom>
              <a:avLst/>
              <a:gdLst>
                <a:gd name="T0" fmla="*/ 3 w 29"/>
                <a:gd name="T1" fmla="*/ 5 h 8"/>
                <a:gd name="T2" fmla="*/ 25 w 29"/>
                <a:gd name="T3" fmla="*/ 7 h 8"/>
                <a:gd name="T4" fmla="*/ 26 w 29"/>
                <a:gd name="T5" fmla="*/ 2 h 8"/>
                <a:gd name="T6" fmla="*/ 3 w 29"/>
                <a:gd name="T7" fmla="*/ 0 h 8"/>
                <a:gd name="T8" fmla="*/ 3 w 29"/>
                <a:gd name="T9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8">
                  <a:moveTo>
                    <a:pt x="3" y="5"/>
                  </a:moveTo>
                  <a:cubicBezTo>
                    <a:pt x="10" y="5"/>
                    <a:pt x="18" y="5"/>
                    <a:pt x="25" y="7"/>
                  </a:cubicBezTo>
                  <a:cubicBezTo>
                    <a:pt x="28" y="8"/>
                    <a:pt x="29" y="3"/>
                    <a:pt x="26" y="2"/>
                  </a:cubicBezTo>
                  <a:cubicBezTo>
                    <a:pt x="19" y="0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3" name="Freeform 152"/>
            <p:cNvSpPr/>
            <p:nvPr/>
          </p:nvSpPr>
          <p:spPr bwMode="auto">
            <a:xfrm>
              <a:off x="3878" y="213"/>
              <a:ext cx="106" cy="18"/>
            </a:xfrm>
            <a:custGeom>
              <a:avLst/>
              <a:gdLst>
                <a:gd name="T0" fmla="*/ 3 w 30"/>
                <a:gd name="T1" fmla="*/ 6 h 6"/>
                <a:gd name="T2" fmla="*/ 28 w 30"/>
                <a:gd name="T3" fmla="*/ 5 h 6"/>
                <a:gd name="T4" fmla="*/ 28 w 30"/>
                <a:gd name="T5" fmla="*/ 0 h 6"/>
                <a:gd name="T6" fmla="*/ 3 w 30"/>
                <a:gd name="T7" fmla="*/ 1 h 6"/>
                <a:gd name="T8" fmla="*/ 3 w 30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6"/>
                  </a:moveTo>
                  <a:cubicBezTo>
                    <a:pt x="11" y="6"/>
                    <a:pt x="19" y="5"/>
                    <a:pt x="28" y="5"/>
                  </a:cubicBezTo>
                  <a:cubicBezTo>
                    <a:pt x="30" y="5"/>
                    <a:pt x="30" y="0"/>
                    <a:pt x="28" y="0"/>
                  </a:cubicBez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4" name="Freeform 153"/>
            <p:cNvSpPr/>
            <p:nvPr/>
          </p:nvSpPr>
          <p:spPr bwMode="auto">
            <a:xfrm>
              <a:off x="3751" y="207"/>
              <a:ext cx="85" cy="18"/>
            </a:xfrm>
            <a:custGeom>
              <a:avLst/>
              <a:gdLst>
                <a:gd name="T0" fmla="*/ 3 w 24"/>
                <a:gd name="T1" fmla="*/ 5 h 6"/>
                <a:gd name="T2" fmla="*/ 21 w 24"/>
                <a:gd name="T3" fmla="*/ 6 h 6"/>
                <a:gd name="T4" fmla="*/ 21 w 24"/>
                <a:gd name="T5" fmla="*/ 1 h 6"/>
                <a:gd name="T6" fmla="*/ 4 w 24"/>
                <a:gd name="T7" fmla="*/ 0 h 6"/>
                <a:gd name="T8" fmla="*/ 3 w 24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3" y="5"/>
                  </a:moveTo>
                  <a:cubicBezTo>
                    <a:pt x="9" y="6"/>
                    <a:pt x="15" y="6"/>
                    <a:pt x="21" y="6"/>
                  </a:cubicBezTo>
                  <a:cubicBezTo>
                    <a:pt x="24" y="6"/>
                    <a:pt x="24" y="1"/>
                    <a:pt x="21" y="1"/>
                  </a:cubicBezTo>
                  <a:cubicBezTo>
                    <a:pt x="16" y="1"/>
                    <a:pt x="10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5" name="Freeform 154"/>
            <p:cNvSpPr/>
            <p:nvPr/>
          </p:nvSpPr>
          <p:spPr bwMode="auto">
            <a:xfrm>
              <a:off x="3596" y="207"/>
              <a:ext cx="109" cy="24"/>
            </a:xfrm>
            <a:custGeom>
              <a:avLst/>
              <a:gdLst>
                <a:gd name="T0" fmla="*/ 3 w 31"/>
                <a:gd name="T1" fmla="*/ 7 h 8"/>
                <a:gd name="T2" fmla="*/ 28 w 31"/>
                <a:gd name="T3" fmla="*/ 6 h 8"/>
                <a:gd name="T4" fmla="*/ 27 w 31"/>
                <a:gd name="T5" fmla="*/ 1 h 8"/>
                <a:gd name="T6" fmla="*/ 3 w 31"/>
                <a:gd name="T7" fmla="*/ 2 h 8"/>
                <a:gd name="T8" fmla="*/ 3 w 31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8">
                  <a:moveTo>
                    <a:pt x="3" y="7"/>
                  </a:moveTo>
                  <a:cubicBezTo>
                    <a:pt x="11" y="7"/>
                    <a:pt x="20" y="8"/>
                    <a:pt x="28" y="6"/>
                  </a:cubicBezTo>
                  <a:cubicBezTo>
                    <a:pt x="31" y="5"/>
                    <a:pt x="30" y="0"/>
                    <a:pt x="27" y="1"/>
                  </a:cubicBezTo>
                  <a:cubicBezTo>
                    <a:pt x="19" y="4"/>
                    <a:pt x="11" y="2"/>
                    <a:pt x="3" y="2"/>
                  </a:cubicBezTo>
                  <a:cubicBezTo>
                    <a:pt x="0" y="2"/>
                    <a:pt x="0" y="7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6" name="Freeform 155"/>
            <p:cNvSpPr/>
            <p:nvPr/>
          </p:nvSpPr>
          <p:spPr bwMode="auto">
            <a:xfrm>
              <a:off x="3455" y="216"/>
              <a:ext cx="99" cy="18"/>
            </a:xfrm>
            <a:custGeom>
              <a:avLst/>
              <a:gdLst>
                <a:gd name="T0" fmla="*/ 4 w 28"/>
                <a:gd name="T1" fmla="*/ 6 h 6"/>
                <a:gd name="T2" fmla="*/ 25 w 28"/>
                <a:gd name="T3" fmla="*/ 5 h 6"/>
                <a:gd name="T4" fmla="*/ 25 w 28"/>
                <a:gd name="T5" fmla="*/ 0 h 6"/>
                <a:gd name="T6" fmla="*/ 2 w 28"/>
                <a:gd name="T7" fmla="*/ 1 h 6"/>
                <a:gd name="T8" fmla="*/ 4 w 2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4" y="6"/>
                  </a:moveTo>
                  <a:cubicBezTo>
                    <a:pt x="11" y="5"/>
                    <a:pt x="18" y="5"/>
                    <a:pt x="25" y="5"/>
                  </a:cubicBezTo>
                  <a:cubicBezTo>
                    <a:pt x="28" y="5"/>
                    <a:pt x="28" y="0"/>
                    <a:pt x="25" y="0"/>
                  </a:cubicBezTo>
                  <a:cubicBezTo>
                    <a:pt x="18" y="0"/>
                    <a:pt x="10" y="0"/>
                    <a:pt x="2" y="1"/>
                  </a:cubicBezTo>
                  <a:cubicBezTo>
                    <a:pt x="0" y="2"/>
                    <a:pt x="1" y="6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7" name="Freeform 156"/>
            <p:cNvSpPr/>
            <p:nvPr/>
          </p:nvSpPr>
          <p:spPr bwMode="auto">
            <a:xfrm>
              <a:off x="3300" y="204"/>
              <a:ext cx="109" cy="21"/>
            </a:xfrm>
            <a:custGeom>
              <a:avLst/>
              <a:gdLst>
                <a:gd name="T0" fmla="*/ 3 w 31"/>
                <a:gd name="T1" fmla="*/ 5 h 7"/>
                <a:gd name="T2" fmla="*/ 28 w 31"/>
                <a:gd name="T3" fmla="*/ 5 h 7"/>
                <a:gd name="T4" fmla="*/ 28 w 31"/>
                <a:gd name="T5" fmla="*/ 0 h 7"/>
                <a:gd name="T6" fmla="*/ 4 w 31"/>
                <a:gd name="T7" fmla="*/ 0 h 7"/>
                <a:gd name="T8" fmla="*/ 3 w 31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3" y="5"/>
                  </a:moveTo>
                  <a:cubicBezTo>
                    <a:pt x="11" y="7"/>
                    <a:pt x="20" y="5"/>
                    <a:pt x="28" y="5"/>
                  </a:cubicBezTo>
                  <a:cubicBezTo>
                    <a:pt x="31" y="5"/>
                    <a:pt x="31" y="0"/>
                    <a:pt x="28" y="0"/>
                  </a:cubicBezTo>
                  <a:cubicBezTo>
                    <a:pt x="20" y="0"/>
                    <a:pt x="12" y="2"/>
                    <a:pt x="4" y="0"/>
                  </a:cubicBezTo>
                  <a:cubicBezTo>
                    <a:pt x="2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8" name="Freeform 157"/>
            <p:cNvSpPr/>
            <p:nvPr/>
          </p:nvSpPr>
          <p:spPr bwMode="auto">
            <a:xfrm>
              <a:off x="3155" y="207"/>
              <a:ext cx="95" cy="21"/>
            </a:xfrm>
            <a:custGeom>
              <a:avLst/>
              <a:gdLst>
                <a:gd name="T0" fmla="*/ 4 w 27"/>
                <a:gd name="T1" fmla="*/ 7 h 7"/>
                <a:gd name="T2" fmla="*/ 23 w 27"/>
                <a:gd name="T3" fmla="*/ 6 h 7"/>
                <a:gd name="T4" fmla="*/ 24 w 27"/>
                <a:gd name="T5" fmla="*/ 1 h 7"/>
                <a:gd name="T6" fmla="*/ 3 w 27"/>
                <a:gd name="T7" fmla="*/ 2 h 7"/>
                <a:gd name="T8" fmla="*/ 4 w 27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7">
                  <a:moveTo>
                    <a:pt x="4" y="7"/>
                  </a:moveTo>
                  <a:cubicBezTo>
                    <a:pt x="10" y="6"/>
                    <a:pt x="17" y="4"/>
                    <a:pt x="23" y="6"/>
                  </a:cubicBezTo>
                  <a:cubicBezTo>
                    <a:pt x="26" y="6"/>
                    <a:pt x="27" y="2"/>
                    <a:pt x="24" y="1"/>
                  </a:cubicBezTo>
                  <a:cubicBezTo>
                    <a:pt x="17" y="0"/>
                    <a:pt x="10" y="1"/>
                    <a:pt x="3" y="2"/>
                  </a:cubicBezTo>
                  <a:cubicBezTo>
                    <a:pt x="0" y="3"/>
                    <a:pt x="1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9" name="Freeform 158"/>
            <p:cNvSpPr/>
            <p:nvPr/>
          </p:nvSpPr>
          <p:spPr bwMode="auto">
            <a:xfrm>
              <a:off x="2982" y="204"/>
              <a:ext cx="120" cy="30"/>
            </a:xfrm>
            <a:custGeom>
              <a:avLst/>
              <a:gdLst>
                <a:gd name="T0" fmla="*/ 3 w 34"/>
                <a:gd name="T1" fmla="*/ 9 h 10"/>
                <a:gd name="T2" fmla="*/ 16 w 34"/>
                <a:gd name="T3" fmla="*/ 8 h 10"/>
                <a:gd name="T4" fmla="*/ 29 w 34"/>
                <a:gd name="T5" fmla="*/ 9 h 10"/>
                <a:gd name="T6" fmla="*/ 32 w 34"/>
                <a:gd name="T7" fmla="*/ 5 h 10"/>
                <a:gd name="T8" fmla="*/ 3 w 34"/>
                <a:gd name="T9" fmla="*/ 4 h 10"/>
                <a:gd name="T10" fmla="*/ 3 w 34"/>
                <a:gd name="T11" fmla="*/ 9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" h="10">
                  <a:moveTo>
                    <a:pt x="3" y="9"/>
                  </a:moveTo>
                  <a:cubicBezTo>
                    <a:pt x="8" y="9"/>
                    <a:pt x="12" y="8"/>
                    <a:pt x="16" y="8"/>
                  </a:cubicBezTo>
                  <a:cubicBezTo>
                    <a:pt x="21" y="7"/>
                    <a:pt x="26" y="7"/>
                    <a:pt x="29" y="9"/>
                  </a:cubicBezTo>
                  <a:cubicBezTo>
                    <a:pt x="32" y="10"/>
                    <a:pt x="34" y="6"/>
                    <a:pt x="32" y="5"/>
                  </a:cubicBezTo>
                  <a:cubicBezTo>
                    <a:pt x="23" y="0"/>
                    <a:pt x="12" y="4"/>
                    <a:pt x="3" y="4"/>
                  </a:cubicBezTo>
                  <a:cubicBezTo>
                    <a:pt x="0" y="4"/>
                    <a:pt x="0" y="9"/>
                    <a:pt x="3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0" name="Freeform 159"/>
            <p:cNvSpPr/>
            <p:nvPr/>
          </p:nvSpPr>
          <p:spPr bwMode="auto">
            <a:xfrm>
              <a:off x="2841" y="213"/>
              <a:ext cx="106" cy="24"/>
            </a:xfrm>
            <a:custGeom>
              <a:avLst/>
              <a:gdLst>
                <a:gd name="T0" fmla="*/ 2 w 30"/>
                <a:gd name="T1" fmla="*/ 6 h 8"/>
                <a:gd name="T2" fmla="*/ 27 w 30"/>
                <a:gd name="T3" fmla="*/ 5 h 8"/>
                <a:gd name="T4" fmla="*/ 26 w 30"/>
                <a:gd name="T5" fmla="*/ 0 h 8"/>
                <a:gd name="T6" fmla="*/ 4 w 30"/>
                <a:gd name="T7" fmla="*/ 1 h 8"/>
                <a:gd name="T8" fmla="*/ 2 w 30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8">
                  <a:moveTo>
                    <a:pt x="2" y="6"/>
                  </a:moveTo>
                  <a:cubicBezTo>
                    <a:pt x="11" y="8"/>
                    <a:pt x="19" y="6"/>
                    <a:pt x="27" y="5"/>
                  </a:cubicBezTo>
                  <a:cubicBezTo>
                    <a:pt x="30" y="4"/>
                    <a:pt x="29" y="0"/>
                    <a:pt x="26" y="0"/>
                  </a:cubicBezTo>
                  <a:cubicBezTo>
                    <a:pt x="18" y="1"/>
                    <a:pt x="11" y="3"/>
                    <a:pt x="4" y="1"/>
                  </a:cubicBezTo>
                  <a:cubicBezTo>
                    <a:pt x="1" y="1"/>
                    <a:pt x="0" y="5"/>
                    <a:pt x="2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1" name="Freeform 160"/>
            <p:cNvSpPr/>
            <p:nvPr/>
          </p:nvSpPr>
          <p:spPr bwMode="auto">
            <a:xfrm>
              <a:off x="2686" y="210"/>
              <a:ext cx="85" cy="18"/>
            </a:xfrm>
            <a:custGeom>
              <a:avLst/>
              <a:gdLst>
                <a:gd name="T0" fmla="*/ 3 w 24"/>
                <a:gd name="T1" fmla="*/ 6 h 6"/>
                <a:gd name="T2" fmla="*/ 20 w 24"/>
                <a:gd name="T3" fmla="*/ 6 h 6"/>
                <a:gd name="T4" fmla="*/ 21 w 24"/>
                <a:gd name="T5" fmla="*/ 1 h 6"/>
                <a:gd name="T6" fmla="*/ 3 w 24"/>
                <a:gd name="T7" fmla="*/ 1 h 6"/>
                <a:gd name="T8" fmla="*/ 3 w 24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3" y="6"/>
                  </a:moveTo>
                  <a:cubicBezTo>
                    <a:pt x="9" y="6"/>
                    <a:pt x="14" y="5"/>
                    <a:pt x="20" y="6"/>
                  </a:cubicBezTo>
                  <a:cubicBezTo>
                    <a:pt x="23" y="6"/>
                    <a:pt x="24" y="2"/>
                    <a:pt x="21" y="1"/>
                  </a:cubicBezTo>
                  <a:cubicBezTo>
                    <a:pt x="15" y="0"/>
                    <a:pt x="9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2" name="Freeform 161"/>
            <p:cNvSpPr/>
            <p:nvPr/>
          </p:nvSpPr>
          <p:spPr bwMode="auto">
            <a:xfrm>
              <a:off x="2531" y="210"/>
              <a:ext cx="95" cy="18"/>
            </a:xfrm>
            <a:custGeom>
              <a:avLst/>
              <a:gdLst>
                <a:gd name="T0" fmla="*/ 3 w 27"/>
                <a:gd name="T1" fmla="*/ 5 h 6"/>
                <a:gd name="T2" fmla="*/ 24 w 27"/>
                <a:gd name="T3" fmla="*/ 6 h 6"/>
                <a:gd name="T4" fmla="*/ 24 w 27"/>
                <a:gd name="T5" fmla="*/ 1 h 6"/>
                <a:gd name="T6" fmla="*/ 4 w 27"/>
                <a:gd name="T7" fmla="*/ 0 h 6"/>
                <a:gd name="T8" fmla="*/ 3 w 27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3" y="5"/>
                  </a:moveTo>
                  <a:cubicBezTo>
                    <a:pt x="10" y="6"/>
                    <a:pt x="17" y="6"/>
                    <a:pt x="24" y="6"/>
                  </a:cubicBezTo>
                  <a:cubicBezTo>
                    <a:pt x="27" y="6"/>
                    <a:pt x="27" y="1"/>
                    <a:pt x="24" y="1"/>
                  </a:cubicBezTo>
                  <a:cubicBezTo>
                    <a:pt x="17" y="1"/>
                    <a:pt x="11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3" name="Freeform 162"/>
            <p:cNvSpPr/>
            <p:nvPr/>
          </p:nvSpPr>
          <p:spPr bwMode="auto">
            <a:xfrm>
              <a:off x="2393" y="213"/>
              <a:ext cx="102" cy="18"/>
            </a:xfrm>
            <a:custGeom>
              <a:avLst/>
              <a:gdLst>
                <a:gd name="T0" fmla="*/ 2 w 29"/>
                <a:gd name="T1" fmla="*/ 6 h 6"/>
                <a:gd name="T2" fmla="*/ 26 w 29"/>
                <a:gd name="T3" fmla="*/ 5 h 6"/>
                <a:gd name="T4" fmla="*/ 26 w 29"/>
                <a:gd name="T5" fmla="*/ 0 h 6"/>
                <a:gd name="T6" fmla="*/ 2 w 29"/>
                <a:gd name="T7" fmla="*/ 1 h 6"/>
                <a:gd name="T8" fmla="*/ 2 w 2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" y="6"/>
                  </a:moveTo>
                  <a:cubicBezTo>
                    <a:pt x="10" y="5"/>
                    <a:pt x="18" y="5"/>
                    <a:pt x="26" y="5"/>
                  </a:cubicBezTo>
                  <a:cubicBezTo>
                    <a:pt x="29" y="5"/>
                    <a:pt x="29" y="0"/>
                    <a:pt x="26" y="0"/>
                  </a:cubicBezTo>
                  <a:cubicBezTo>
                    <a:pt x="18" y="0"/>
                    <a:pt x="10" y="0"/>
                    <a:pt x="2" y="1"/>
                  </a:cubicBezTo>
                  <a:cubicBezTo>
                    <a:pt x="0" y="2"/>
                    <a:pt x="0" y="6"/>
                    <a:pt x="2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4" name="Freeform 163"/>
            <p:cNvSpPr/>
            <p:nvPr/>
          </p:nvSpPr>
          <p:spPr bwMode="auto">
            <a:xfrm>
              <a:off x="2231" y="216"/>
              <a:ext cx="116" cy="18"/>
            </a:xfrm>
            <a:custGeom>
              <a:avLst/>
              <a:gdLst>
                <a:gd name="T0" fmla="*/ 3 w 33"/>
                <a:gd name="T1" fmla="*/ 5 h 6"/>
                <a:gd name="T2" fmla="*/ 29 w 33"/>
                <a:gd name="T3" fmla="*/ 6 h 6"/>
                <a:gd name="T4" fmla="*/ 30 w 33"/>
                <a:gd name="T5" fmla="*/ 6 h 6"/>
                <a:gd name="T6" fmla="*/ 30 w 33"/>
                <a:gd name="T7" fmla="*/ 6 h 6"/>
                <a:gd name="T8" fmla="*/ 30 w 33"/>
                <a:gd name="T9" fmla="*/ 1 h 6"/>
                <a:gd name="T10" fmla="*/ 4 w 33"/>
                <a:gd name="T11" fmla="*/ 0 h 6"/>
                <a:gd name="T12" fmla="*/ 3 w 33"/>
                <a:gd name="T13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6">
                  <a:moveTo>
                    <a:pt x="3" y="5"/>
                  </a:moveTo>
                  <a:cubicBezTo>
                    <a:pt x="11" y="6"/>
                    <a:pt x="21" y="5"/>
                    <a:pt x="29" y="6"/>
                  </a:cubicBezTo>
                  <a:cubicBezTo>
                    <a:pt x="30" y="6"/>
                    <a:pt x="30" y="6"/>
                    <a:pt x="30" y="6"/>
                  </a:cubicBezTo>
                  <a:cubicBezTo>
                    <a:pt x="30" y="6"/>
                    <a:pt x="30" y="6"/>
                    <a:pt x="30" y="6"/>
                  </a:cubicBezTo>
                  <a:cubicBezTo>
                    <a:pt x="33" y="6"/>
                    <a:pt x="33" y="2"/>
                    <a:pt x="30" y="1"/>
                  </a:cubicBezTo>
                  <a:cubicBezTo>
                    <a:pt x="21" y="1"/>
                    <a:pt x="12" y="2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5" name="Freeform 164"/>
            <p:cNvSpPr/>
            <p:nvPr/>
          </p:nvSpPr>
          <p:spPr bwMode="auto">
            <a:xfrm>
              <a:off x="2100" y="222"/>
              <a:ext cx="103" cy="15"/>
            </a:xfrm>
            <a:custGeom>
              <a:avLst/>
              <a:gdLst>
                <a:gd name="T0" fmla="*/ 3 w 29"/>
                <a:gd name="T1" fmla="*/ 5 h 5"/>
                <a:gd name="T2" fmla="*/ 26 w 29"/>
                <a:gd name="T3" fmla="*/ 5 h 5"/>
                <a:gd name="T4" fmla="*/ 26 w 29"/>
                <a:gd name="T5" fmla="*/ 0 h 5"/>
                <a:gd name="T6" fmla="*/ 3 w 29"/>
                <a:gd name="T7" fmla="*/ 0 h 5"/>
                <a:gd name="T8" fmla="*/ 3 w 29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5">
                  <a:moveTo>
                    <a:pt x="3" y="5"/>
                  </a:moveTo>
                  <a:cubicBezTo>
                    <a:pt x="26" y="5"/>
                    <a:pt x="26" y="5"/>
                    <a:pt x="26" y="5"/>
                  </a:cubicBezTo>
                  <a:cubicBezTo>
                    <a:pt x="29" y="5"/>
                    <a:pt x="29" y="0"/>
                    <a:pt x="26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6" name="Freeform 165"/>
            <p:cNvSpPr/>
            <p:nvPr/>
          </p:nvSpPr>
          <p:spPr bwMode="auto">
            <a:xfrm>
              <a:off x="1984" y="216"/>
              <a:ext cx="99" cy="24"/>
            </a:xfrm>
            <a:custGeom>
              <a:avLst/>
              <a:gdLst>
                <a:gd name="T0" fmla="*/ 4 w 28"/>
                <a:gd name="T1" fmla="*/ 6 h 8"/>
                <a:gd name="T2" fmla="*/ 24 w 28"/>
                <a:gd name="T3" fmla="*/ 7 h 8"/>
                <a:gd name="T4" fmla="*/ 25 w 28"/>
                <a:gd name="T5" fmla="*/ 3 h 8"/>
                <a:gd name="T6" fmla="*/ 3 w 28"/>
                <a:gd name="T7" fmla="*/ 1 h 8"/>
                <a:gd name="T8" fmla="*/ 4 w 28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4" y="6"/>
                  </a:moveTo>
                  <a:cubicBezTo>
                    <a:pt x="11" y="4"/>
                    <a:pt x="17" y="5"/>
                    <a:pt x="24" y="7"/>
                  </a:cubicBezTo>
                  <a:cubicBezTo>
                    <a:pt x="27" y="8"/>
                    <a:pt x="28" y="3"/>
                    <a:pt x="25" y="3"/>
                  </a:cubicBezTo>
                  <a:cubicBezTo>
                    <a:pt x="18" y="0"/>
                    <a:pt x="10" y="0"/>
                    <a:pt x="3" y="1"/>
                  </a:cubicBezTo>
                  <a:cubicBezTo>
                    <a:pt x="0" y="2"/>
                    <a:pt x="1" y="7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7" name="Freeform 166"/>
            <p:cNvSpPr/>
            <p:nvPr/>
          </p:nvSpPr>
          <p:spPr bwMode="auto">
            <a:xfrm>
              <a:off x="1857" y="207"/>
              <a:ext cx="99" cy="18"/>
            </a:xfrm>
            <a:custGeom>
              <a:avLst/>
              <a:gdLst>
                <a:gd name="T0" fmla="*/ 3 w 28"/>
                <a:gd name="T1" fmla="*/ 5 h 6"/>
                <a:gd name="T2" fmla="*/ 25 w 28"/>
                <a:gd name="T3" fmla="*/ 6 h 6"/>
                <a:gd name="T4" fmla="*/ 25 w 28"/>
                <a:gd name="T5" fmla="*/ 1 h 6"/>
                <a:gd name="T6" fmla="*/ 3 w 28"/>
                <a:gd name="T7" fmla="*/ 0 h 6"/>
                <a:gd name="T8" fmla="*/ 3 w 28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3" y="5"/>
                  </a:moveTo>
                  <a:cubicBezTo>
                    <a:pt x="10" y="6"/>
                    <a:pt x="17" y="6"/>
                    <a:pt x="25" y="6"/>
                  </a:cubicBezTo>
                  <a:cubicBezTo>
                    <a:pt x="28" y="6"/>
                    <a:pt x="28" y="1"/>
                    <a:pt x="25" y="1"/>
                  </a:cubicBezTo>
                  <a:cubicBezTo>
                    <a:pt x="17" y="1"/>
                    <a:pt x="10" y="1"/>
                    <a:pt x="3" y="0"/>
                  </a:cubicBezTo>
                  <a:cubicBezTo>
                    <a:pt x="0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8" name="Freeform 167"/>
            <p:cNvSpPr/>
            <p:nvPr/>
          </p:nvSpPr>
          <p:spPr bwMode="auto">
            <a:xfrm>
              <a:off x="1723" y="213"/>
              <a:ext cx="109" cy="21"/>
            </a:xfrm>
            <a:custGeom>
              <a:avLst/>
              <a:gdLst>
                <a:gd name="T0" fmla="*/ 4 w 31"/>
                <a:gd name="T1" fmla="*/ 7 h 7"/>
                <a:gd name="T2" fmla="*/ 28 w 31"/>
                <a:gd name="T3" fmla="*/ 5 h 7"/>
                <a:gd name="T4" fmla="*/ 28 w 31"/>
                <a:gd name="T5" fmla="*/ 0 h 7"/>
                <a:gd name="T6" fmla="*/ 3 w 31"/>
                <a:gd name="T7" fmla="*/ 2 h 7"/>
                <a:gd name="T8" fmla="*/ 4 w 31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4" y="7"/>
                  </a:moveTo>
                  <a:cubicBezTo>
                    <a:pt x="12" y="5"/>
                    <a:pt x="20" y="5"/>
                    <a:pt x="28" y="5"/>
                  </a:cubicBezTo>
                  <a:cubicBezTo>
                    <a:pt x="31" y="5"/>
                    <a:pt x="31" y="0"/>
                    <a:pt x="28" y="0"/>
                  </a:cubicBezTo>
                  <a:cubicBezTo>
                    <a:pt x="20" y="0"/>
                    <a:pt x="11" y="1"/>
                    <a:pt x="3" y="2"/>
                  </a:cubicBezTo>
                  <a:cubicBezTo>
                    <a:pt x="0" y="3"/>
                    <a:pt x="1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9" name="Freeform 168"/>
            <p:cNvSpPr/>
            <p:nvPr/>
          </p:nvSpPr>
          <p:spPr bwMode="auto">
            <a:xfrm>
              <a:off x="1592" y="210"/>
              <a:ext cx="103" cy="21"/>
            </a:xfrm>
            <a:custGeom>
              <a:avLst/>
              <a:gdLst>
                <a:gd name="T0" fmla="*/ 3 w 29"/>
                <a:gd name="T1" fmla="*/ 5 h 7"/>
                <a:gd name="T2" fmla="*/ 26 w 29"/>
                <a:gd name="T3" fmla="*/ 6 h 7"/>
                <a:gd name="T4" fmla="*/ 26 w 29"/>
                <a:gd name="T5" fmla="*/ 1 h 7"/>
                <a:gd name="T6" fmla="*/ 3 w 29"/>
                <a:gd name="T7" fmla="*/ 0 h 7"/>
                <a:gd name="T8" fmla="*/ 3 w 29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7">
                  <a:moveTo>
                    <a:pt x="3" y="5"/>
                  </a:moveTo>
                  <a:cubicBezTo>
                    <a:pt x="11" y="5"/>
                    <a:pt x="18" y="7"/>
                    <a:pt x="26" y="6"/>
                  </a:cubicBezTo>
                  <a:cubicBezTo>
                    <a:pt x="29" y="6"/>
                    <a:pt x="29" y="1"/>
                    <a:pt x="26" y="1"/>
                  </a:cubicBezTo>
                  <a:cubicBezTo>
                    <a:pt x="18" y="2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0" name="Freeform 169"/>
            <p:cNvSpPr/>
            <p:nvPr/>
          </p:nvSpPr>
          <p:spPr bwMode="auto">
            <a:xfrm>
              <a:off x="1444" y="210"/>
              <a:ext cx="103" cy="18"/>
            </a:xfrm>
            <a:custGeom>
              <a:avLst/>
              <a:gdLst>
                <a:gd name="T0" fmla="*/ 3 w 29"/>
                <a:gd name="T1" fmla="*/ 6 h 6"/>
                <a:gd name="T2" fmla="*/ 26 w 29"/>
                <a:gd name="T3" fmla="*/ 5 h 6"/>
                <a:gd name="T4" fmla="*/ 26 w 29"/>
                <a:gd name="T5" fmla="*/ 0 h 6"/>
                <a:gd name="T6" fmla="*/ 3 w 29"/>
                <a:gd name="T7" fmla="*/ 1 h 6"/>
                <a:gd name="T8" fmla="*/ 3 w 2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3" y="6"/>
                  </a:moveTo>
                  <a:cubicBezTo>
                    <a:pt x="10" y="6"/>
                    <a:pt x="18" y="6"/>
                    <a:pt x="26" y="5"/>
                  </a:cubicBezTo>
                  <a:cubicBezTo>
                    <a:pt x="29" y="4"/>
                    <a:pt x="29" y="0"/>
                    <a:pt x="26" y="0"/>
                  </a:cubicBezTo>
                  <a:cubicBezTo>
                    <a:pt x="18" y="1"/>
                    <a:pt x="10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1" name="Freeform 170"/>
            <p:cNvSpPr/>
            <p:nvPr/>
          </p:nvSpPr>
          <p:spPr bwMode="auto">
            <a:xfrm>
              <a:off x="1296" y="207"/>
              <a:ext cx="88" cy="18"/>
            </a:xfrm>
            <a:custGeom>
              <a:avLst/>
              <a:gdLst>
                <a:gd name="T0" fmla="*/ 2 w 25"/>
                <a:gd name="T1" fmla="*/ 5 h 6"/>
                <a:gd name="T2" fmla="*/ 21 w 25"/>
                <a:gd name="T3" fmla="*/ 6 h 6"/>
                <a:gd name="T4" fmla="*/ 22 w 25"/>
                <a:gd name="T5" fmla="*/ 1 h 6"/>
                <a:gd name="T6" fmla="*/ 2 w 25"/>
                <a:gd name="T7" fmla="*/ 0 h 6"/>
                <a:gd name="T8" fmla="*/ 2 w 25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2" y="5"/>
                  </a:moveTo>
                  <a:cubicBezTo>
                    <a:pt x="9" y="5"/>
                    <a:pt x="15" y="5"/>
                    <a:pt x="21" y="6"/>
                  </a:cubicBezTo>
                  <a:cubicBezTo>
                    <a:pt x="24" y="6"/>
                    <a:pt x="25" y="2"/>
                    <a:pt x="22" y="1"/>
                  </a:cubicBezTo>
                  <a:cubicBezTo>
                    <a:pt x="16" y="0"/>
                    <a:pt x="9" y="0"/>
                    <a:pt x="2" y="0"/>
                  </a:cubicBezTo>
                  <a:cubicBezTo>
                    <a:pt x="0" y="0"/>
                    <a:pt x="0" y="5"/>
                    <a:pt x="2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2" name="Freeform 171"/>
            <p:cNvSpPr/>
            <p:nvPr/>
          </p:nvSpPr>
          <p:spPr bwMode="auto">
            <a:xfrm>
              <a:off x="1155" y="204"/>
              <a:ext cx="102" cy="18"/>
            </a:xfrm>
            <a:custGeom>
              <a:avLst/>
              <a:gdLst>
                <a:gd name="T0" fmla="*/ 3 w 29"/>
                <a:gd name="T1" fmla="*/ 6 h 6"/>
                <a:gd name="T2" fmla="*/ 26 w 29"/>
                <a:gd name="T3" fmla="*/ 6 h 6"/>
                <a:gd name="T4" fmla="*/ 26 w 29"/>
                <a:gd name="T5" fmla="*/ 1 h 6"/>
                <a:gd name="T6" fmla="*/ 3 w 29"/>
                <a:gd name="T7" fmla="*/ 1 h 6"/>
                <a:gd name="T8" fmla="*/ 3 w 2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3" y="6"/>
                  </a:moveTo>
                  <a:cubicBezTo>
                    <a:pt x="11" y="6"/>
                    <a:pt x="18" y="5"/>
                    <a:pt x="26" y="6"/>
                  </a:cubicBezTo>
                  <a:cubicBezTo>
                    <a:pt x="29" y="6"/>
                    <a:pt x="28" y="2"/>
                    <a:pt x="26" y="1"/>
                  </a:cubicBezTo>
                  <a:cubicBezTo>
                    <a:pt x="18" y="0"/>
                    <a:pt x="11" y="1"/>
                    <a:pt x="3" y="1"/>
                  </a:cubicBezTo>
                  <a:cubicBezTo>
                    <a:pt x="1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3" name="Freeform 172"/>
            <p:cNvSpPr/>
            <p:nvPr/>
          </p:nvSpPr>
          <p:spPr bwMode="auto">
            <a:xfrm>
              <a:off x="1046" y="201"/>
              <a:ext cx="91" cy="24"/>
            </a:xfrm>
            <a:custGeom>
              <a:avLst/>
              <a:gdLst>
                <a:gd name="T0" fmla="*/ 4 w 26"/>
                <a:gd name="T1" fmla="*/ 7 h 8"/>
                <a:gd name="T2" fmla="*/ 22 w 26"/>
                <a:gd name="T3" fmla="*/ 7 h 8"/>
                <a:gd name="T4" fmla="*/ 23 w 26"/>
                <a:gd name="T5" fmla="*/ 2 h 8"/>
                <a:gd name="T6" fmla="*/ 3 w 26"/>
                <a:gd name="T7" fmla="*/ 2 h 8"/>
                <a:gd name="T8" fmla="*/ 4 w 26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8">
                  <a:moveTo>
                    <a:pt x="4" y="7"/>
                  </a:moveTo>
                  <a:cubicBezTo>
                    <a:pt x="10" y="6"/>
                    <a:pt x="17" y="5"/>
                    <a:pt x="22" y="7"/>
                  </a:cubicBezTo>
                  <a:cubicBezTo>
                    <a:pt x="25" y="8"/>
                    <a:pt x="26" y="3"/>
                    <a:pt x="23" y="2"/>
                  </a:cubicBezTo>
                  <a:cubicBezTo>
                    <a:pt x="17" y="0"/>
                    <a:pt x="10" y="1"/>
                    <a:pt x="3" y="2"/>
                  </a:cubicBezTo>
                  <a:cubicBezTo>
                    <a:pt x="0" y="3"/>
                    <a:pt x="2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4" name="Freeform 173"/>
            <p:cNvSpPr/>
            <p:nvPr/>
          </p:nvSpPr>
          <p:spPr bwMode="auto">
            <a:xfrm>
              <a:off x="894" y="204"/>
              <a:ext cx="106" cy="18"/>
            </a:xfrm>
            <a:custGeom>
              <a:avLst/>
              <a:gdLst>
                <a:gd name="T0" fmla="*/ 3 w 30"/>
                <a:gd name="T1" fmla="*/ 5 h 6"/>
                <a:gd name="T2" fmla="*/ 27 w 30"/>
                <a:gd name="T3" fmla="*/ 6 h 6"/>
                <a:gd name="T4" fmla="*/ 27 w 30"/>
                <a:gd name="T5" fmla="*/ 1 h 6"/>
                <a:gd name="T6" fmla="*/ 3 w 30"/>
                <a:gd name="T7" fmla="*/ 0 h 6"/>
                <a:gd name="T8" fmla="*/ 3 w 30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5"/>
                  </a:moveTo>
                  <a:cubicBezTo>
                    <a:pt x="11" y="5"/>
                    <a:pt x="19" y="5"/>
                    <a:pt x="27" y="6"/>
                  </a:cubicBezTo>
                  <a:cubicBezTo>
                    <a:pt x="30" y="6"/>
                    <a:pt x="30" y="2"/>
                    <a:pt x="27" y="1"/>
                  </a:cubicBezTo>
                  <a:cubicBezTo>
                    <a:pt x="19" y="0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5" name="Freeform 174"/>
            <p:cNvSpPr/>
            <p:nvPr/>
          </p:nvSpPr>
          <p:spPr bwMode="auto">
            <a:xfrm>
              <a:off x="756" y="201"/>
              <a:ext cx="106" cy="24"/>
            </a:xfrm>
            <a:custGeom>
              <a:avLst/>
              <a:gdLst>
                <a:gd name="T0" fmla="*/ 3 w 30"/>
                <a:gd name="T1" fmla="*/ 6 h 8"/>
                <a:gd name="T2" fmla="*/ 27 w 30"/>
                <a:gd name="T3" fmla="*/ 7 h 8"/>
                <a:gd name="T4" fmla="*/ 27 w 30"/>
                <a:gd name="T5" fmla="*/ 2 h 8"/>
                <a:gd name="T6" fmla="*/ 4 w 30"/>
                <a:gd name="T7" fmla="*/ 1 h 8"/>
                <a:gd name="T8" fmla="*/ 3 w 30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8">
                  <a:moveTo>
                    <a:pt x="3" y="6"/>
                  </a:moveTo>
                  <a:cubicBezTo>
                    <a:pt x="11" y="8"/>
                    <a:pt x="19" y="7"/>
                    <a:pt x="27" y="7"/>
                  </a:cubicBezTo>
                  <a:cubicBezTo>
                    <a:pt x="30" y="7"/>
                    <a:pt x="30" y="2"/>
                    <a:pt x="27" y="2"/>
                  </a:cubicBezTo>
                  <a:cubicBezTo>
                    <a:pt x="19" y="2"/>
                    <a:pt x="12" y="3"/>
                    <a:pt x="4" y="1"/>
                  </a:cubicBezTo>
                  <a:cubicBezTo>
                    <a:pt x="1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6" name="Freeform 175"/>
            <p:cNvSpPr/>
            <p:nvPr/>
          </p:nvSpPr>
          <p:spPr bwMode="auto">
            <a:xfrm>
              <a:off x="629" y="201"/>
              <a:ext cx="92" cy="18"/>
            </a:xfrm>
            <a:custGeom>
              <a:avLst/>
              <a:gdLst>
                <a:gd name="T0" fmla="*/ 3 w 26"/>
                <a:gd name="T1" fmla="*/ 5 h 6"/>
                <a:gd name="T2" fmla="*/ 22 w 26"/>
                <a:gd name="T3" fmla="*/ 6 h 6"/>
                <a:gd name="T4" fmla="*/ 23 w 26"/>
                <a:gd name="T5" fmla="*/ 1 h 6"/>
                <a:gd name="T6" fmla="*/ 3 w 26"/>
                <a:gd name="T7" fmla="*/ 0 h 6"/>
                <a:gd name="T8" fmla="*/ 3 w 26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3" y="5"/>
                  </a:moveTo>
                  <a:cubicBezTo>
                    <a:pt x="9" y="5"/>
                    <a:pt x="16" y="5"/>
                    <a:pt x="22" y="6"/>
                  </a:cubicBezTo>
                  <a:cubicBezTo>
                    <a:pt x="25" y="6"/>
                    <a:pt x="26" y="2"/>
                    <a:pt x="23" y="1"/>
                  </a:cubicBezTo>
                  <a:cubicBezTo>
                    <a:pt x="17" y="0"/>
                    <a:pt x="10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7" name="Freeform 176"/>
            <p:cNvSpPr/>
            <p:nvPr/>
          </p:nvSpPr>
          <p:spPr bwMode="auto">
            <a:xfrm>
              <a:off x="488" y="195"/>
              <a:ext cx="113" cy="27"/>
            </a:xfrm>
            <a:custGeom>
              <a:avLst/>
              <a:gdLst>
                <a:gd name="T0" fmla="*/ 4 w 32"/>
                <a:gd name="T1" fmla="*/ 8 h 9"/>
                <a:gd name="T2" fmla="*/ 29 w 32"/>
                <a:gd name="T3" fmla="*/ 7 h 9"/>
                <a:gd name="T4" fmla="*/ 29 w 32"/>
                <a:gd name="T5" fmla="*/ 2 h 9"/>
                <a:gd name="T6" fmla="*/ 3 w 32"/>
                <a:gd name="T7" fmla="*/ 3 h 9"/>
                <a:gd name="T8" fmla="*/ 4 w 32"/>
                <a:gd name="T9" fmla="*/ 8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9">
                  <a:moveTo>
                    <a:pt x="4" y="8"/>
                  </a:moveTo>
                  <a:cubicBezTo>
                    <a:pt x="12" y="5"/>
                    <a:pt x="21" y="7"/>
                    <a:pt x="29" y="7"/>
                  </a:cubicBezTo>
                  <a:cubicBezTo>
                    <a:pt x="32" y="7"/>
                    <a:pt x="32" y="2"/>
                    <a:pt x="29" y="2"/>
                  </a:cubicBezTo>
                  <a:cubicBezTo>
                    <a:pt x="21" y="2"/>
                    <a:pt x="11" y="0"/>
                    <a:pt x="3" y="3"/>
                  </a:cubicBezTo>
                  <a:cubicBezTo>
                    <a:pt x="0" y="4"/>
                    <a:pt x="2" y="9"/>
                    <a:pt x="4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8" name="Freeform 177"/>
            <p:cNvSpPr/>
            <p:nvPr/>
          </p:nvSpPr>
          <p:spPr bwMode="auto">
            <a:xfrm>
              <a:off x="368" y="204"/>
              <a:ext cx="96" cy="18"/>
            </a:xfrm>
            <a:custGeom>
              <a:avLst/>
              <a:gdLst>
                <a:gd name="T0" fmla="*/ 5 w 27"/>
                <a:gd name="T1" fmla="*/ 6 h 6"/>
                <a:gd name="T2" fmla="*/ 24 w 27"/>
                <a:gd name="T3" fmla="*/ 5 h 6"/>
                <a:gd name="T4" fmla="*/ 24 w 27"/>
                <a:gd name="T5" fmla="*/ 0 h 6"/>
                <a:gd name="T6" fmla="*/ 3 w 27"/>
                <a:gd name="T7" fmla="*/ 1 h 6"/>
                <a:gd name="T8" fmla="*/ 5 w 2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5" y="6"/>
                  </a:moveTo>
                  <a:cubicBezTo>
                    <a:pt x="11" y="5"/>
                    <a:pt x="18" y="5"/>
                    <a:pt x="24" y="5"/>
                  </a:cubicBezTo>
                  <a:cubicBezTo>
                    <a:pt x="27" y="5"/>
                    <a:pt x="27" y="0"/>
                    <a:pt x="24" y="0"/>
                  </a:cubicBezTo>
                  <a:cubicBezTo>
                    <a:pt x="17" y="0"/>
                    <a:pt x="10" y="0"/>
                    <a:pt x="3" y="1"/>
                  </a:cubicBezTo>
                  <a:cubicBezTo>
                    <a:pt x="0" y="2"/>
                    <a:pt x="2" y="6"/>
                    <a:pt x="5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9" name="Freeform 178"/>
            <p:cNvSpPr/>
            <p:nvPr/>
          </p:nvSpPr>
          <p:spPr bwMode="auto">
            <a:xfrm>
              <a:off x="256" y="201"/>
              <a:ext cx="105" cy="18"/>
            </a:xfrm>
            <a:custGeom>
              <a:avLst/>
              <a:gdLst>
                <a:gd name="T0" fmla="*/ 3 w 30"/>
                <a:gd name="T1" fmla="*/ 6 h 6"/>
                <a:gd name="T2" fmla="*/ 28 w 30"/>
                <a:gd name="T3" fmla="*/ 5 h 6"/>
                <a:gd name="T4" fmla="*/ 28 w 30"/>
                <a:gd name="T5" fmla="*/ 0 h 6"/>
                <a:gd name="T6" fmla="*/ 3 w 30"/>
                <a:gd name="T7" fmla="*/ 1 h 6"/>
                <a:gd name="T8" fmla="*/ 3 w 30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6"/>
                  </a:moveTo>
                  <a:cubicBezTo>
                    <a:pt x="11" y="6"/>
                    <a:pt x="19" y="5"/>
                    <a:pt x="28" y="5"/>
                  </a:cubicBezTo>
                  <a:cubicBezTo>
                    <a:pt x="30" y="5"/>
                    <a:pt x="30" y="0"/>
                    <a:pt x="28" y="0"/>
                  </a:cubicBez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</p:grpSp>
      <p:grpSp>
        <p:nvGrpSpPr>
          <p:cNvPr id="71" name="组合 247"/>
          <p:cNvGrpSpPr/>
          <p:nvPr/>
        </p:nvGrpSpPr>
        <p:grpSpPr>
          <a:xfrm>
            <a:off x="-1" y="-1"/>
            <a:ext cx="7080739" cy="1423007"/>
            <a:chOff x="-1" y="-1"/>
            <a:chExt cx="7080739" cy="1423007"/>
          </a:xfrm>
        </p:grpSpPr>
        <p:pic>
          <p:nvPicPr>
            <p:cNvPr id="2097158" name="图片 248"/>
            <p:cNvPicPr>
              <a:picLocks noChangeAspect="1"/>
            </p:cNvPicPr>
            <p:nvPr/>
          </p:nvPicPr>
          <p:blipFill rotWithShape="1">
            <a:blip r:embed="rId3"/>
            <a:srcRect t="47438" r="7491"/>
            <a:stretch>
              <a:fillRect/>
            </a:stretch>
          </p:blipFill>
          <p:spPr>
            <a:xfrm flipH="1">
              <a:off x="-1" y="-1"/>
              <a:ext cx="2162470" cy="1423007"/>
            </a:xfrm>
            <a:prstGeom prst="rect">
              <a:avLst/>
            </a:prstGeom>
          </p:spPr>
        </p:pic>
        <p:sp>
          <p:nvSpPr>
            <p:cNvPr id="1049550" name="稻壳儿小白白(http://dwz.cn/Wu2UP)"/>
            <p:cNvSpPr txBox="1">
              <a:spLocks noChangeArrowheads="1"/>
            </p:cNvSpPr>
            <p:nvPr/>
          </p:nvSpPr>
          <p:spPr bwMode="auto">
            <a:xfrm>
              <a:off x="1479433" y="539262"/>
              <a:ext cx="5601305" cy="43088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>
              <a:spAutoFit/>
            </a:bodyPr>
            <a:lstStyle>
              <a:lvl1pPr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1pPr>
              <a:lvl2pPr marL="742950" indent="-285750"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2pPr>
              <a:lvl3pPr marL="1143000" indent="-228600"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3pPr>
              <a:lvl4pPr marL="1600200" indent="-228600"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4pPr>
              <a:lvl5pPr marL="2057400" indent="-228600"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5pPr>
              <a:lvl6pPr marL="25146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6pPr>
              <a:lvl7pPr marL="29718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7pPr>
              <a:lvl8pPr marL="34290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8pPr>
              <a:lvl9pPr marL="38862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zh-CN" sz="2800" b="1" dirty="0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1. </a:t>
              </a:r>
              <a:r>
                <a:rPr lang="en-US" altLang="zh-CN" sz="2800" b="1" dirty="0" err="1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Manusia</a:t>
              </a:r>
              <a:r>
                <a:rPr lang="en-US" altLang="zh-CN" sz="2800" b="1" dirty="0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 </a:t>
              </a:r>
              <a:r>
                <a:rPr lang="en-US" altLang="zh-CN" sz="2800" b="1" dirty="0" err="1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Sebagai</a:t>
              </a:r>
              <a:r>
                <a:rPr lang="en-US" altLang="zh-CN" sz="2800" b="1" dirty="0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 </a:t>
              </a:r>
              <a:r>
                <a:rPr lang="en-US" altLang="zh-CN" sz="2800" b="1" dirty="0" err="1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Individu</a:t>
              </a:r>
              <a:endParaRPr lang="en-US" altLang="zh-CN" sz="2800" b="1" dirty="0">
                <a:solidFill>
                  <a:srgbClr val="595959"/>
                </a:solidFill>
                <a:latin typeface="方正兰亭粗黑简体" panose="02000000000000000000" pitchFamily="2" charset="-122"/>
                <a:ea typeface="方正兰亭粗黑简体" panose="02000000000000000000" pitchFamily="2" charset="-122"/>
                <a:sym typeface="Arial" panose="020B0604020202020204" pitchFamily="34" charset="0"/>
              </a:endParaRPr>
            </a:p>
          </p:txBody>
        </p:sp>
      </p:grpSp>
      <p:sp>
        <p:nvSpPr>
          <p:cNvPr id="231" name="Rectangle 41"/>
          <p:cNvSpPr/>
          <p:nvPr/>
        </p:nvSpPr>
        <p:spPr>
          <a:xfrm>
            <a:off x="750277" y="1336431"/>
            <a:ext cx="10761785" cy="4923692"/>
          </a:xfrm>
          <a:prstGeom prst="rect">
            <a:avLst/>
          </a:prstGeom>
          <a:solidFill>
            <a:srgbClr val="BE9C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5695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32" name="TextBox 231"/>
          <p:cNvSpPr txBox="1"/>
          <p:nvPr/>
        </p:nvSpPr>
        <p:spPr>
          <a:xfrm>
            <a:off x="867506" y="1430215"/>
            <a:ext cx="10714893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Kata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 “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individu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”,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dalam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Bahasa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Perancis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berarti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orang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seorang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.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Kata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ini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mengacu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pada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manusia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atau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satu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orang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manusia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. “</a:t>
            </a:r>
            <a:r>
              <a:rPr lang="en-ID" sz="2800" i="1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In-</a:t>
            </a:r>
            <a:r>
              <a:rPr lang="en-ID" sz="2800" i="1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dividere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”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berarti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mahkluk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 individual yang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tidak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dapat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dibagi-bagikan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 (W. AGerungan:26).</a:t>
            </a:r>
          </a:p>
          <a:p>
            <a:endParaRPr lang="en-ID" sz="2800" dirty="0" smtClean="0">
              <a:solidFill>
                <a:schemeClr val="bg2">
                  <a:lumMod val="25000"/>
                </a:schemeClr>
              </a:solidFill>
              <a:latin typeface="Gabriola" pitchFamily="82" charset="0"/>
            </a:endParaRPr>
          </a:p>
          <a:p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Ciri-ciri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watak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seorang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individu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 yang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konsisten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, yang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memberikan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kepadanya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identitas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 yang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khusus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,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disebut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sebagai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 “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kepribadian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” (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Koentjaraniningrat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: 1980:116).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Menurut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 G.W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Allport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 (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Nursid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Sumaatmadja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: 2006)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kepribadian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adalah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organisasi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dinamik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sistem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psikofisik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 yang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ada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pada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suatu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individu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, yang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menentukan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karakteristik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tingkah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laku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dan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berpikirnya</a:t>
            </a:r>
            <a:endParaRPr lang="en-ID" sz="2800" dirty="0" smtClean="0">
              <a:solidFill>
                <a:schemeClr val="bg2">
                  <a:lumMod val="25000"/>
                </a:schemeClr>
              </a:solidFill>
              <a:latin typeface="Gabriola" pitchFamily="82" charset="0"/>
            </a:endParaRPr>
          </a:p>
          <a:p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Menurut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Koentjaraniningrat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,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unsur-unsur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kepribadian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 </a:t>
            </a:r>
            <a:r>
              <a:rPr lang="en-ID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meliputi</a:t>
            </a:r>
            <a:r>
              <a:rPr lang="en-ID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:</a:t>
            </a:r>
            <a:endParaRPr lang="en-US" sz="2800" dirty="0" smtClean="0">
              <a:solidFill>
                <a:schemeClr val="bg2">
                  <a:lumMod val="25000"/>
                </a:schemeClr>
              </a:solidFill>
              <a:latin typeface="Gabriola" pitchFamily="82" charset="0"/>
            </a:endParaRPr>
          </a:p>
          <a:p>
            <a:pPr marL="457200" indent="-457200">
              <a:buAutoNum type="arabicPeriod"/>
            </a:pP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Pengetahuan</a:t>
            </a:r>
            <a:endParaRPr lang="en-US" sz="2800" dirty="0" smtClean="0">
              <a:solidFill>
                <a:schemeClr val="bg2">
                  <a:lumMod val="25000"/>
                </a:schemeClr>
              </a:solidFill>
              <a:latin typeface="Gabriola" pitchFamily="82" charset="0"/>
            </a:endParaRPr>
          </a:p>
          <a:p>
            <a:pPr marL="457200" indent="-457200">
              <a:buAutoNum type="arabicPeriod"/>
            </a:pP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Perasaan</a:t>
            </a:r>
            <a:endParaRPr lang="en-US" sz="2800" dirty="0" smtClean="0">
              <a:solidFill>
                <a:schemeClr val="bg2">
                  <a:lumMod val="25000"/>
                </a:schemeClr>
              </a:solidFill>
              <a:latin typeface="Gabriola" pitchFamily="82" charset="0"/>
            </a:endParaRPr>
          </a:p>
          <a:p>
            <a:pPr marL="457200" indent="-457200">
              <a:buAutoNum type="arabicPeriod"/>
            </a:pP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Dorongan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  <a:latin typeface="Gabriola" pitchFamily="82" charset="0"/>
              </a:rPr>
              <a:t>Naluri</a:t>
            </a:r>
            <a:endParaRPr lang="en-US" sz="2800" dirty="0" smtClean="0">
              <a:solidFill>
                <a:schemeClr val="bg2">
                  <a:lumMod val="25000"/>
                </a:schemeClr>
              </a:solidFill>
              <a:latin typeface="Gabriola" pitchFamily="82" charset="0"/>
            </a:endParaRPr>
          </a:p>
          <a:p>
            <a:endParaRPr lang="en-US" sz="2800" dirty="0">
              <a:solidFill>
                <a:schemeClr val="bg2">
                  <a:lumMod val="25000"/>
                </a:schemeClr>
              </a:solidFill>
              <a:latin typeface="Gabriola" pitchFamily="8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9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9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49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49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49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49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9372" grpId="0"/>
      <p:bldP spid="104937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372" name="Rectangle 62"/>
          <p:cNvSpPr/>
          <p:nvPr/>
        </p:nvSpPr>
        <p:spPr>
          <a:xfrm>
            <a:off x="8105174" y="3827463"/>
            <a:ext cx="2275815" cy="2613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altLang="zh-CN" sz="1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Text</a:t>
            </a:r>
            <a:endParaRPr lang="en-GB" altLang="zh-CN" sz="10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1049373" name="Rectangle 63"/>
          <p:cNvSpPr/>
          <p:nvPr/>
        </p:nvSpPr>
        <p:spPr>
          <a:xfrm>
            <a:off x="8099363" y="5272011"/>
            <a:ext cx="2275815" cy="2613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altLang="zh-CN" sz="1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Text</a:t>
            </a:r>
            <a:endParaRPr lang="en-GB" altLang="zh-CN" sz="10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1049375" name="稻壳儿小白白(http://dwz.cn/Wu2UP)"/>
          <p:cNvSpPr txBox="1">
            <a:spLocks noChangeArrowheads="1"/>
          </p:cNvSpPr>
          <p:nvPr/>
        </p:nvSpPr>
        <p:spPr bwMode="auto">
          <a:xfrm>
            <a:off x="5667446" y="2263034"/>
            <a:ext cx="4707732" cy="406265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lvl1pPr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zh-CN" sz="1200" dirty="0">
                <a:solidFill>
                  <a:srgbClr val="595959"/>
                </a:solidFill>
                <a:latin typeface="微软雅黑" panose="020B0503020204020204" pitchFamily="34" charset="-122"/>
                <a:sym typeface="Arial" panose="020B0604020202020204" pitchFamily="34" charset="0"/>
              </a:rPr>
              <a:t>Text</a:t>
            </a:r>
          </a:p>
          <a:p>
            <a:pPr eaLnBrk="1" hangingPunct="1">
              <a:spcBef>
                <a:spcPct val="20000"/>
              </a:spcBef>
            </a:pPr>
            <a:endParaRPr lang="en-US" altLang="zh-CN" sz="1200" dirty="0">
              <a:solidFill>
                <a:srgbClr val="595959"/>
              </a:solidFill>
              <a:latin typeface="微软雅黑" panose="020B0503020204020204" pitchFamily="34" charset="-122"/>
              <a:sym typeface="Arial" panose="020B0604020202020204" pitchFamily="34" charset="0"/>
            </a:endParaRPr>
          </a:p>
        </p:txBody>
      </p:sp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166668" y="191589"/>
            <a:ext cx="11844464" cy="6500428"/>
            <a:chOff x="206" y="189"/>
            <a:chExt cx="7270" cy="3947"/>
          </a:xfrm>
        </p:grpSpPr>
        <p:sp>
          <p:nvSpPr>
            <p:cNvPr id="1049376" name="Freeform 5"/>
            <p:cNvSpPr/>
            <p:nvPr/>
          </p:nvSpPr>
          <p:spPr bwMode="auto">
            <a:xfrm>
              <a:off x="210" y="189"/>
              <a:ext cx="24" cy="62"/>
            </a:xfrm>
            <a:custGeom>
              <a:avLst/>
              <a:gdLst>
                <a:gd name="T0" fmla="*/ 6 w 7"/>
                <a:gd name="T1" fmla="*/ 14 h 21"/>
                <a:gd name="T2" fmla="*/ 6 w 7"/>
                <a:gd name="T3" fmla="*/ 14 h 21"/>
                <a:gd name="T4" fmla="*/ 5 w 7"/>
                <a:gd name="T5" fmla="*/ 3 h 21"/>
                <a:gd name="T6" fmla="*/ 0 w 7"/>
                <a:gd name="T7" fmla="*/ 3 h 21"/>
                <a:gd name="T8" fmla="*/ 1 w 7"/>
                <a:gd name="T9" fmla="*/ 18 h 21"/>
                <a:gd name="T10" fmla="*/ 5 w 7"/>
                <a:gd name="T11" fmla="*/ 20 h 21"/>
                <a:gd name="T12" fmla="*/ 7 w 7"/>
                <a:gd name="T13" fmla="*/ 17 h 21"/>
                <a:gd name="T14" fmla="*/ 6 w 7"/>
                <a:gd name="T15" fmla="*/ 14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" h="21">
                  <a:moveTo>
                    <a:pt x="6" y="14"/>
                  </a:moveTo>
                  <a:cubicBezTo>
                    <a:pt x="6" y="14"/>
                    <a:pt x="6" y="14"/>
                    <a:pt x="6" y="14"/>
                  </a:cubicBezTo>
                  <a:cubicBezTo>
                    <a:pt x="6" y="10"/>
                    <a:pt x="5" y="7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8"/>
                    <a:pt x="1" y="13"/>
                    <a:pt x="1" y="18"/>
                  </a:cubicBezTo>
                  <a:cubicBezTo>
                    <a:pt x="1" y="19"/>
                    <a:pt x="3" y="21"/>
                    <a:pt x="5" y="20"/>
                  </a:cubicBezTo>
                  <a:cubicBezTo>
                    <a:pt x="6" y="19"/>
                    <a:pt x="6" y="18"/>
                    <a:pt x="7" y="17"/>
                  </a:cubicBezTo>
                  <a:cubicBezTo>
                    <a:pt x="7" y="16"/>
                    <a:pt x="6" y="15"/>
                    <a:pt x="6" y="1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77" name="Freeform 6"/>
            <p:cNvSpPr/>
            <p:nvPr/>
          </p:nvSpPr>
          <p:spPr bwMode="auto">
            <a:xfrm>
              <a:off x="217" y="266"/>
              <a:ext cx="21" cy="66"/>
            </a:xfrm>
            <a:custGeom>
              <a:avLst/>
              <a:gdLst>
                <a:gd name="T0" fmla="*/ 5 w 6"/>
                <a:gd name="T1" fmla="*/ 3 h 22"/>
                <a:gd name="T2" fmla="*/ 1 w 6"/>
                <a:gd name="T3" fmla="*/ 3 h 22"/>
                <a:gd name="T4" fmla="*/ 2 w 6"/>
                <a:gd name="T5" fmla="*/ 19 h 22"/>
                <a:gd name="T6" fmla="*/ 6 w 6"/>
                <a:gd name="T7" fmla="*/ 19 h 22"/>
                <a:gd name="T8" fmla="*/ 5 w 6"/>
                <a:gd name="T9" fmla="*/ 3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2">
                  <a:moveTo>
                    <a:pt x="5" y="3"/>
                  </a:moveTo>
                  <a:cubicBezTo>
                    <a:pt x="5" y="0"/>
                    <a:pt x="0" y="0"/>
                    <a:pt x="1" y="3"/>
                  </a:cubicBezTo>
                  <a:cubicBezTo>
                    <a:pt x="1" y="9"/>
                    <a:pt x="1" y="14"/>
                    <a:pt x="2" y="19"/>
                  </a:cubicBezTo>
                  <a:cubicBezTo>
                    <a:pt x="2" y="22"/>
                    <a:pt x="6" y="22"/>
                    <a:pt x="6" y="19"/>
                  </a:cubicBezTo>
                  <a:cubicBezTo>
                    <a:pt x="6" y="14"/>
                    <a:pt x="5" y="9"/>
                    <a:pt x="5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78" name="Freeform 7"/>
            <p:cNvSpPr/>
            <p:nvPr/>
          </p:nvSpPr>
          <p:spPr bwMode="auto">
            <a:xfrm>
              <a:off x="220" y="355"/>
              <a:ext cx="18" cy="60"/>
            </a:xfrm>
            <a:custGeom>
              <a:avLst/>
              <a:gdLst>
                <a:gd name="T0" fmla="*/ 5 w 5"/>
                <a:gd name="T1" fmla="*/ 15 h 20"/>
                <a:gd name="T2" fmla="*/ 5 w 5"/>
                <a:gd name="T3" fmla="*/ 14 h 20"/>
                <a:gd name="T4" fmla="*/ 5 w 5"/>
                <a:gd name="T5" fmla="*/ 10 h 20"/>
                <a:gd name="T6" fmla="*/ 5 w 5"/>
                <a:gd name="T7" fmla="*/ 5 h 20"/>
                <a:gd name="T8" fmla="*/ 5 w 5"/>
                <a:gd name="T9" fmla="*/ 4 h 20"/>
                <a:gd name="T10" fmla="*/ 5 w 5"/>
                <a:gd name="T11" fmla="*/ 3 h 20"/>
                <a:gd name="T12" fmla="*/ 5 w 5"/>
                <a:gd name="T13" fmla="*/ 3 h 20"/>
                <a:gd name="T14" fmla="*/ 5 w 5"/>
                <a:gd name="T15" fmla="*/ 2 h 20"/>
                <a:gd name="T16" fmla="*/ 1 w 5"/>
                <a:gd name="T17" fmla="*/ 2 h 20"/>
                <a:gd name="T18" fmla="*/ 0 w 5"/>
                <a:gd name="T19" fmla="*/ 13 h 20"/>
                <a:gd name="T20" fmla="*/ 1 w 5"/>
                <a:gd name="T21" fmla="*/ 18 h 20"/>
                <a:gd name="T22" fmla="*/ 5 w 5"/>
                <a:gd name="T23" fmla="*/ 17 h 20"/>
                <a:gd name="T24" fmla="*/ 5 w 5"/>
                <a:gd name="T25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20">
                  <a:moveTo>
                    <a:pt x="5" y="15"/>
                  </a:moveTo>
                  <a:cubicBezTo>
                    <a:pt x="5" y="15"/>
                    <a:pt x="5" y="15"/>
                    <a:pt x="5" y="14"/>
                  </a:cubicBezTo>
                  <a:cubicBezTo>
                    <a:pt x="5" y="13"/>
                    <a:pt x="5" y="11"/>
                    <a:pt x="5" y="10"/>
                  </a:cubicBezTo>
                  <a:cubicBezTo>
                    <a:pt x="5" y="8"/>
                    <a:pt x="5" y="7"/>
                    <a:pt x="5" y="5"/>
                  </a:cubicBezTo>
                  <a:cubicBezTo>
                    <a:pt x="5" y="5"/>
                    <a:pt x="5" y="4"/>
                    <a:pt x="5" y="4"/>
                  </a:cubicBezTo>
                  <a:cubicBezTo>
                    <a:pt x="5" y="3"/>
                    <a:pt x="5" y="2"/>
                    <a:pt x="5" y="3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4" y="0"/>
                    <a:pt x="1" y="0"/>
                    <a:pt x="1" y="2"/>
                  </a:cubicBezTo>
                  <a:cubicBezTo>
                    <a:pt x="0" y="6"/>
                    <a:pt x="0" y="10"/>
                    <a:pt x="0" y="13"/>
                  </a:cubicBezTo>
                  <a:cubicBezTo>
                    <a:pt x="0" y="15"/>
                    <a:pt x="0" y="17"/>
                    <a:pt x="1" y="18"/>
                  </a:cubicBezTo>
                  <a:cubicBezTo>
                    <a:pt x="2" y="20"/>
                    <a:pt x="4" y="19"/>
                    <a:pt x="5" y="17"/>
                  </a:cubicBezTo>
                  <a:cubicBezTo>
                    <a:pt x="5" y="16"/>
                    <a:pt x="5" y="16"/>
                    <a:pt x="5" y="1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79" name="Freeform 8"/>
            <p:cNvSpPr/>
            <p:nvPr/>
          </p:nvSpPr>
          <p:spPr bwMode="auto">
            <a:xfrm>
              <a:off x="224" y="429"/>
              <a:ext cx="14" cy="69"/>
            </a:xfrm>
            <a:custGeom>
              <a:avLst/>
              <a:gdLst>
                <a:gd name="T0" fmla="*/ 0 w 4"/>
                <a:gd name="T1" fmla="*/ 3 h 23"/>
                <a:gd name="T2" fmla="*/ 0 w 4"/>
                <a:gd name="T3" fmla="*/ 20 h 23"/>
                <a:gd name="T4" fmla="*/ 4 w 4"/>
                <a:gd name="T5" fmla="*/ 20 h 23"/>
                <a:gd name="T6" fmla="*/ 4 w 4"/>
                <a:gd name="T7" fmla="*/ 3 h 23"/>
                <a:gd name="T8" fmla="*/ 0 w 4"/>
                <a:gd name="T9" fmla="*/ 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3">
                  <a:moveTo>
                    <a:pt x="0" y="3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23"/>
                    <a:pt x="4" y="23"/>
                    <a:pt x="4" y="20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0" name="Freeform 9"/>
            <p:cNvSpPr/>
            <p:nvPr/>
          </p:nvSpPr>
          <p:spPr bwMode="auto">
            <a:xfrm>
              <a:off x="220" y="524"/>
              <a:ext cx="14" cy="57"/>
            </a:xfrm>
            <a:custGeom>
              <a:avLst/>
              <a:gdLst>
                <a:gd name="T0" fmla="*/ 0 w 4"/>
                <a:gd name="T1" fmla="*/ 3 h 19"/>
                <a:gd name="T2" fmla="*/ 0 w 4"/>
                <a:gd name="T3" fmla="*/ 16 h 19"/>
                <a:gd name="T4" fmla="*/ 4 w 4"/>
                <a:gd name="T5" fmla="*/ 16 h 19"/>
                <a:gd name="T6" fmla="*/ 4 w 4"/>
                <a:gd name="T7" fmla="*/ 3 h 19"/>
                <a:gd name="T8" fmla="*/ 0 w 4"/>
                <a:gd name="T9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19">
                  <a:moveTo>
                    <a:pt x="0" y="3"/>
                  </a:moveTo>
                  <a:cubicBezTo>
                    <a:pt x="0" y="16"/>
                    <a:pt x="0" y="16"/>
                    <a:pt x="0" y="16"/>
                  </a:cubicBezTo>
                  <a:cubicBezTo>
                    <a:pt x="0" y="19"/>
                    <a:pt x="4" y="19"/>
                    <a:pt x="4" y="16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1" name="Freeform 10"/>
            <p:cNvSpPr/>
            <p:nvPr/>
          </p:nvSpPr>
          <p:spPr bwMode="auto">
            <a:xfrm>
              <a:off x="220" y="605"/>
              <a:ext cx="14" cy="65"/>
            </a:xfrm>
            <a:custGeom>
              <a:avLst/>
              <a:gdLst>
                <a:gd name="T0" fmla="*/ 0 w 4"/>
                <a:gd name="T1" fmla="*/ 3 h 22"/>
                <a:gd name="T2" fmla="*/ 0 w 4"/>
                <a:gd name="T3" fmla="*/ 19 h 22"/>
                <a:gd name="T4" fmla="*/ 4 w 4"/>
                <a:gd name="T5" fmla="*/ 19 h 22"/>
                <a:gd name="T6" fmla="*/ 4 w 4"/>
                <a:gd name="T7" fmla="*/ 3 h 22"/>
                <a:gd name="T8" fmla="*/ 0 w 4"/>
                <a:gd name="T9" fmla="*/ 3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2">
                  <a:moveTo>
                    <a:pt x="0" y="3"/>
                  </a:moveTo>
                  <a:cubicBezTo>
                    <a:pt x="0" y="19"/>
                    <a:pt x="0" y="19"/>
                    <a:pt x="0" y="19"/>
                  </a:cubicBezTo>
                  <a:cubicBezTo>
                    <a:pt x="0" y="22"/>
                    <a:pt x="4" y="22"/>
                    <a:pt x="4" y="19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2" name="Freeform 11"/>
            <p:cNvSpPr/>
            <p:nvPr/>
          </p:nvSpPr>
          <p:spPr bwMode="auto">
            <a:xfrm>
              <a:off x="213" y="688"/>
              <a:ext cx="28" cy="80"/>
            </a:xfrm>
            <a:custGeom>
              <a:avLst/>
              <a:gdLst>
                <a:gd name="T0" fmla="*/ 5 w 8"/>
                <a:gd name="T1" fmla="*/ 3 h 27"/>
                <a:gd name="T2" fmla="*/ 1 w 8"/>
                <a:gd name="T3" fmla="*/ 4 h 27"/>
                <a:gd name="T4" fmla="*/ 3 w 8"/>
                <a:gd name="T5" fmla="*/ 24 h 27"/>
                <a:gd name="T6" fmla="*/ 7 w 8"/>
                <a:gd name="T7" fmla="*/ 23 h 27"/>
                <a:gd name="T8" fmla="*/ 5 w 8"/>
                <a:gd name="T9" fmla="*/ 3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7">
                  <a:moveTo>
                    <a:pt x="5" y="3"/>
                  </a:moveTo>
                  <a:cubicBezTo>
                    <a:pt x="5" y="0"/>
                    <a:pt x="0" y="1"/>
                    <a:pt x="1" y="4"/>
                  </a:cubicBezTo>
                  <a:cubicBezTo>
                    <a:pt x="2" y="11"/>
                    <a:pt x="1" y="18"/>
                    <a:pt x="3" y="24"/>
                  </a:cubicBezTo>
                  <a:cubicBezTo>
                    <a:pt x="3" y="27"/>
                    <a:pt x="8" y="26"/>
                    <a:pt x="7" y="23"/>
                  </a:cubicBezTo>
                  <a:cubicBezTo>
                    <a:pt x="6" y="16"/>
                    <a:pt x="6" y="10"/>
                    <a:pt x="5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3" name="Freeform 12"/>
            <p:cNvSpPr/>
            <p:nvPr/>
          </p:nvSpPr>
          <p:spPr bwMode="auto">
            <a:xfrm>
              <a:off x="213" y="792"/>
              <a:ext cx="28" cy="74"/>
            </a:xfrm>
            <a:custGeom>
              <a:avLst/>
              <a:gdLst>
                <a:gd name="T0" fmla="*/ 3 w 8"/>
                <a:gd name="T1" fmla="*/ 3 h 25"/>
                <a:gd name="T2" fmla="*/ 1 w 8"/>
                <a:gd name="T3" fmla="*/ 21 h 25"/>
                <a:gd name="T4" fmla="*/ 5 w 8"/>
                <a:gd name="T5" fmla="*/ 22 h 25"/>
                <a:gd name="T6" fmla="*/ 7 w 8"/>
                <a:gd name="T7" fmla="*/ 4 h 25"/>
                <a:gd name="T8" fmla="*/ 3 w 8"/>
                <a:gd name="T9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5">
                  <a:moveTo>
                    <a:pt x="3" y="3"/>
                  </a:moveTo>
                  <a:cubicBezTo>
                    <a:pt x="2" y="9"/>
                    <a:pt x="2" y="15"/>
                    <a:pt x="1" y="21"/>
                  </a:cubicBezTo>
                  <a:cubicBezTo>
                    <a:pt x="0" y="24"/>
                    <a:pt x="4" y="25"/>
                    <a:pt x="5" y="22"/>
                  </a:cubicBezTo>
                  <a:cubicBezTo>
                    <a:pt x="6" y="16"/>
                    <a:pt x="6" y="10"/>
                    <a:pt x="7" y="4"/>
                  </a:cubicBezTo>
                  <a:cubicBezTo>
                    <a:pt x="8" y="1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4" name="Freeform 13"/>
            <p:cNvSpPr/>
            <p:nvPr/>
          </p:nvSpPr>
          <p:spPr bwMode="auto">
            <a:xfrm>
              <a:off x="213" y="887"/>
              <a:ext cx="21" cy="74"/>
            </a:xfrm>
            <a:custGeom>
              <a:avLst/>
              <a:gdLst>
                <a:gd name="T0" fmla="*/ 2 w 6"/>
                <a:gd name="T1" fmla="*/ 3 h 25"/>
                <a:gd name="T2" fmla="*/ 0 w 6"/>
                <a:gd name="T3" fmla="*/ 22 h 25"/>
                <a:gd name="T4" fmla="*/ 5 w 6"/>
                <a:gd name="T5" fmla="*/ 22 h 25"/>
                <a:gd name="T6" fmla="*/ 6 w 6"/>
                <a:gd name="T7" fmla="*/ 3 h 25"/>
                <a:gd name="T8" fmla="*/ 2 w 6"/>
                <a:gd name="T9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5">
                  <a:moveTo>
                    <a:pt x="2" y="3"/>
                  </a:moveTo>
                  <a:cubicBezTo>
                    <a:pt x="1" y="9"/>
                    <a:pt x="1" y="16"/>
                    <a:pt x="0" y="22"/>
                  </a:cubicBezTo>
                  <a:cubicBezTo>
                    <a:pt x="0" y="25"/>
                    <a:pt x="5" y="25"/>
                    <a:pt x="5" y="22"/>
                  </a:cubicBezTo>
                  <a:cubicBezTo>
                    <a:pt x="5" y="16"/>
                    <a:pt x="6" y="9"/>
                    <a:pt x="6" y="3"/>
                  </a:cubicBezTo>
                  <a:cubicBezTo>
                    <a:pt x="6" y="0"/>
                    <a:pt x="2" y="0"/>
                    <a:pt x="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5" name="Freeform 14"/>
            <p:cNvSpPr/>
            <p:nvPr/>
          </p:nvSpPr>
          <p:spPr bwMode="auto">
            <a:xfrm>
              <a:off x="213" y="981"/>
              <a:ext cx="25" cy="75"/>
            </a:xfrm>
            <a:custGeom>
              <a:avLst/>
              <a:gdLst>
                <a:gd name="T0" fmla="*/ 3 w 7"/>
                <a:gd name="T1" fmla="*/ 3 h 25"/>
                <a:gd name="T2" fmla="*/ 2 w 7"/>
                <a:gd name="T3" fmla="*/ 13 h 25"/>
                <a:gd name="T4" fmla="*/ 2 w 7"/>
                <a:gd name="T5" fmla="*/ 18 h 25"/>
                <a:gd name="T6" fmla="*/ 2 w 7"/>
                <a:gd name="T7" fmla="*/ 20 h 25"/>
                <a:gd name="T8" fmla="*/ 2 w 7"/>
                <a:gd name="T9" fmla="*/ 20 h 25"/>
                <a:gd name="T10" fmla="*/ 5 w 7"/>
                <a:gd name="T11" fmla="*/ 24 h 25"/>
                <a:gd name="T12" fmla="*/ 7 w 7"/>
                <a:gd name="T13" fmla="*/ 16 h 25"/>
                <a:gd name="T14" fmla="*/ 7 w 7"/>
                <a:gd name="T15" fmla="*/ 3 h 25"/>
                <a:gd name="T16" fmla="*/ 3 w 7"/>
                <a:gd name="T17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25">
                  <a:moveTo>
                    <a:pt x="3" y="3"/>
                  </a:moveTo>
                  <a:cubicBezTo>
                    <a:pt x="3" y="6"/>
                    <a:pt x="3" y="9"/>
                    <a:pt x="2" y="13"/>
                  </a:cubicBezTo>
                  <a:cubicBezTo>
                    <a:pt x="2" y="14"/>
                    <a:pt x="2" y="16"/>
                    <a:pt x="2" y="18"/>
                  </a:cubicBezTo>
                  <a:cubicBezTo>
                    <a:pt x="2" y="19"/>
                    <a:pt x="2" y="19"/>
                    <a:pt x="2" y="20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0" y="22"/>
                    <a:pt x="3" y="25"/>
                    <a:pt x="5" y="24"/>
                  </a:cubicBezTo>
                  <a:cubicBezTo>
                    <a:pt x="7" y="23"/>
                    <a:pt x="7" y="18"/>
                    <a:pt x="7" y="16"/>
                  </a:cubicBezTo>
                  <a:cubicBezTo>
                    <a:pt x="7" y="12"/>
                    <a:pt x="7" y="7"/>
                    <a:pt x="7" y="3"/>
                  </a:cubicBezTo>
                  <a:cubicBezTo>
                    <a:pt x="7" y="0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6" name="Freeform 15"/>
            <p:cNvSpPr/>
            <p:nvPr/>
          </p:nvSpPr>
          <p:spPr bwMode="auto">
            <a:xfrm>
              <a:off x="206" y="1079"/>
              <a:ext cx="28" cy="75"/>
            </a:xfrm>
            <a:custGeom>
              <a:avLst/>
              <a:gdLst>
                <a:gd name="T0" fmla="*/ 7 w 8"/>
                <a:gd name="T1" fmla="*/ 18 h 25"/>
                <a:gd name="T2" fmla="*/ 6 w 8"/>
                <a:gd name="T3" fmla="*/ 10 h 25"/>
                <a:gd name="T4" fmla="*/ 6 w 8"/>
                <a:gd name="T5" fmla="*/ 6 h 25"/>
                <a:gd name="T6" fmla="*/ 6 w 8"/>
                <a:gd name="T7" fmla="*/ 5 h 25"/>
                <a:gd name="T8" fmla="*/ 2 w 8"/>
                <a:gd name="T9" fmla="*/ 2 h 25"/>
                <a:gd name="T10" fmla="*/ 2 w 8"/>
                <a:gd name="T11" fmla="*/ 12 h 25"/>
                <a:gd name="T12" fmla="*/ 2 w 8"/>
                <a:gd name="T13" fmla="*/ 18 h 25"/>
                <a:gd name="T14" fmla="*/ 3 w 8"/>
                <a:gd name="T15" fmla="*/ 19 h 25"/>
                <a:gd name="T16" fmla="*/ 2 w 8"/>
                <a:gd name="T17" fmla="*/ 23 h 25"/>
                <a:gd name="T18" fmla="*/ 6 w 8"/>
                <a:gd name="T19" fmla="*/ 24 h 25"/>
                <a:gd name="T20" fmla="*/ 7 w 8"/>
                <a:gd name="T21" fmla="*/ 18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" h="25">
                  <a:moveTo>
                    <a:pt x="7" y="18"/>
                  </a:moveTo>
                  <a:cubicBezTo>
                    <a:pt x="7" y="15"/>
                    <a:pt x="7" y="13"/>
                    <a:pt x="6" y="10"/>
                  </a:cubicBezTo>
                  <a:cubicBezTo>
                    <a:pt x="6" y="8"/>
                    <a:pt x="6" y="7"/>
                    <a:pt x="6" y="6"/>
                  </a:cubicBezTo>
                  <a:cubicBezTo>
                    <a:pt x="6" y="5"/>
                    <a:pt x="6" y="4"/>
                    <a:pt x="6" y="5"/>
                  </a:cubicBezTo>
                  <a:cubicBezTo>
                    <a:pt x="7" y="2"/>
                    <a:pt x="3" y="0"/>
                    <a:pt x="2" y="2"/>
                  </a:cubicBezTo>
                  <a:cubicBezTo>
                    <a:pt x="0" y="5"/>
                    <a:pt x="2" y="9"/>
                    <a:pt x="2" y="12"/>
                  </a:cubicBezTo>
                  <a:cubicBezTo>
                    <a:pt x="2" y="14"/>
                    <a:pt x="2" y="16"/>
                    <a:pt x="2" y="18"/>
                  </a:cubicBezTo>
                  <a:cubicBezTo>
                    <a:pt x="3" y="18"/>
                    <a:pt x="3" y="19"/>
                    <a:pt x="3" y="19"/>
                  </a:cubicBezTo>
                  <a:cubicBezTo>
                    <a:pt x="2" y="20"/>
                    <a:pt x="1" y="21"/>
                    <a:pt x="2" y="23"/>
                  </a:cubicBezTo>
                  <a:cubicBezTo>
                    <a:pt x="3" y="24"/>
                    <a:pt x="5" y="25"/>
                    <a:pt x="6" y="24"/>
                  </a:cubicBezTo>
                  <a:cubicBezTo>
                    <a:pt x="8" y="22"/>
                    <a:pt x="7" y="20"/>
                    <a:pt x="7" y="1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7" name="Freeform 16"/>
            <p:cNvSpPr/>
            <p:nvPr/>
          </p:nvSpPr>
          <p:spPr bwMode="auto">
            <a:xfrm>
              <a:off x="213" y="1189"/>
              <a:ext cx="28" cy="101"/>
            </a:xfrm>
            <a:custGeom>
              <a:avLst/>
              <a:gdLst>
                <a:gd name="T0" fmla="*/ 7 w 8"/>
                <a:gd name="T1" fmla="*/ 30 h 34"/>
                <a:gd name="T2" fmla="*/ 6 w 8"/>
                <a:gd name="T3" fmla="*/ 3 h 34"/>
                <a:gd name="T4" fmla="*/ 2 w 8"/>
                <a:gd name="T5" fmla="*/ 3 h 34"/>
                <a:gd name="T6" fmla="*/ 2 w 8"/>
                <a:gd name="T7" fmla="*/ 25 h 34"/>
                <a:gd name="T8" fmla="*/ 1 w 8"/>
                <a:gd name="T9" fmla="*/ 28 h 34"/>
                <a:gd name="T10" fmla="*/ 3 w 8"/>
                <a:gd name="T11" fmla="*/ 32 h 34"/>
                <a:gd name="T12" fmla="*/ 7 w 8"/>
                <a:gd name="T13" fmla="*/ 3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34">
                  <a:moveTo>
                    <a:pt x="7" y="30"/>
                  </a:moveTo>
                  <a:cubicBezTo>
                    <a:pt x="5" y="21"/>
                    <a:pt x="6" y="12"/>
                    <a:pt x="6" y="3"/>
                  </a:cubicBezTo>
                  <a:cubicBezTo>
                    <a:pt x="6" y="0"/>
                    <a:pt x="2" y="0"/>
                    <a:pt x="2" y="3"/>
                  </a:cubicBezTo>
                  <a:cubicBezTo>
                    <a:pt x="1" y="10"/>
                    <a:pt x="1" y="18"/>
                    <a:pt x="2" y="25"/>
                  </a:cubicBezTo>
                  <a:cubicBezTo>
                    <a:pt x="1" y="25"/>
                    <a:pt x="0" y="26"/>
                    <a:pt x="1" y="28"/>
                  </a:cubicBezTo>
                  <a:cubicBezTo>
                    <a:pt x="2" y="29"/>
                    <a:pt x="2" y="31"/>
                    <a:pt x="3" y="32"/>
                  </a:cubicBezTo>
                  <a:cubicBezTo>
                    <a:pt x="5" y="34"/>
                    <a:pt x="8" y="32"/>
                    <a:pt x="7" y="3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8" name="Freeform 17"/>
            <p:cNvSpPr/>
            <p:nvPr/>
          </p:nvSpPr>
          <p:spPr bwMode="auto">
            <a:xfrm>
              <a:off x="213" y="1323"/>
              <a:ext cx="21" cy="59"/>
            </a:xfrm>
            <a:custGeom>
              <a:avLst/>
              <a:gdLst>
                <a:gd name="T0" fmla="*/ 2 w 6"/>
                <a:gd name="T1" fmla="*/ 3 h 20"/>
                <a:gd name="T2" fmla="*/ 0 w 6"/>
                <a:gd name="T3" fmla="*/ 17 h 20"/>
                <a:gd name="T4" fmla="*/ 5 w 6"/>
                <a:gd name="T5" fmla="*/ 17 h 20"/>
                <a:gd name="T6" fmla="*/ 6 w 6"/>
                <a:gd name="T7" fmla="*/ 3 h 20"/>
                <a:gd name="T8" fmla="*/ 2 w 6"/>
                <a:gd name="T9" fmla="*/ 3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0">
                  <a:moveTo>
                    <a:pt x="2" y="3"/>
                  </a:moveTo>
                  <a:cubicBezTo>
                    <a:pt x="1" y="8"/>
                    <a:pt x="1" y="12"/>
                    <a:pt x="0" y="17"/>
                  </a:cubicBezTo>
                  <a:cubicBezTo>
                    <a:pt x="0" y="20"/>
                    <a:pt x="5" y="20"/>
                    <a:pt x="5" y="17"/>
                  </a:cubicBezTo>
                  <a:cubicBezTo>
                    <a:pt x="5" y="12"/>
                    <a:pt x="6" y="8"/>
                    <a:pt x="6" y="3"/>
                  </a:cubicBezTo>
                  <a:cubicBezTo>
                    <a:pt x="6" y="0"/>
                    <a:pt x="2" y="0"/>
                    <a:pt x="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9" name="Freeform 18"/>
            <p:cNvSpPr/>
            <p:nvPr/>
          </p:nvSpPr>
          <p:spPr bwMode="auto">
            <a:xfrm>
              <a:off x="210" y="1415"/>
              <a:ext cx="24" cy="83"/>
            </a:xfrm>
            <a:custGeom>
              <a:avLst/>
              <a:gdLst>
                <a:gd name="T0" fmla="*/ 5 w 7"/>
                <a:gd name="T1" fmla="*/ 3 h 28"/>
                <a:gd name="T2" fmla="*/ 0 w 7"/>
                <a:gd name="T3" fmla="*/ 3 h 28"/>
                <a:gd name="T4" fmla="*/ 3 w 7"/>
                <a:gd name="T5" fmla="*/ 25 h 28"/>
                <a:gd name="T6" fmla="*/ 7 w 7"/>
                <a:gd name="T7" fmla="*/ 25 h 28"/>
                <a:gd name="T8" fmla="*/ 5 w 7"/>
                <a:gd name="T9" fmla="*/ 3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8">
                  <a:moveTo>
                    <a:pt x="5" y="3"/>
                  </a:moveTo>
                  <a:cubicBezTo>
                    <a:pt x="5" y="0"/>
                    <a:pt x="0" y="0"/>
                    <a:pt x="0" y="3"/>
                  </a:cubicBezTo>
                  <a:cubicBezTo>
                    <a:pt x="1" y="11"/>
                    <a:pt x="2" y="18"/>
                    <a:pt x="3" y="25"/>
                  </a:cubicBezTo>
                  <a:cubicBezTo>
                    <a:pt x="3" y="28"/>
                    <a:pt x="7" y="28"/>
                    <a:pt x="7" y="25"/>
                  </a:cubicBezTo>
                  <a:cubicBezTo>
                    <a:pt x="6" y="18"/>
                    <a:pt x="6" y="11"/>
                    <a:pt x="5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0" name="Freeform 19"/>
            <p:cNvSpPr/>
            <p:nvPr/>
          </p:nvSpPr>
          <p:spPr bwMode="auto">
            <a:xfrm>
              <a:off x="224" y="1530"/>
              <a:ext cx="21" cy="92"/>
            </a:xfrm>
            <a:custGeom>
              <a:avLst/>
              <a:gdLst>
                <a:gd name="T0" fmla="*/ 4 w 6"/>
                <a:gd name="T1" fmla="*/ 3 h 31"/>
                <a:gd name="T2" fmla="*/ 0 w 6"/>
                <a:gd name="T3" fmla="*/ 3 h 31"/>
                <a:gd name="T4" fmla="*/ 1 w 6"/>
                <a:gd name="T5" fmla="*/ 29 h 31"/>
                <a:gd name="T6" fmla="*/ 5 w 6"/>
                <a:gd name="T7" fmla="*/ 29 h 31"/>
                <a:gd name="T8" fmla="*/ 4 w 6"/>
                <a:gd name="T9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1">
                  <a:moveTo>
                    <a:pt x="4" y="3"/>
                  </a:moveTo>
                  <a:cubicBezTo>
                    <a:pt x="4" y="0"/>
                    <a:pt x="0" y="0"/>
                    <a:pt x="0" y="3"/>
                  </a:cubicBezTo>
                  <a:cubicBezTo>
                    <a:pt x="0" y="12"/>
                    <a:pt x="0" y="20"/>
                    <a:pt x="1" y="29"/>
                  </a:cubicBezTo>
                  <a:cubicBezTo>
                    <a:pt x="1" y="31"/>
                    <a:pt x="6" y="31"/>
                    <a:pt x="5" y="29"/>
                  </a:cubicBezTo>
                  <a:cubicBezTo>
                    <a:pt x="4" y="20"/>
                    <a:pt x="4" y="12"/>
                    <a:pt x="4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1" name="Freeform 20"/>
            <p:cNvSpPr/>
            <p:nvPr/>
          </p:nvSpPr>
          <p:spPr bwMode="auto">
            <a:xfrm>
              <a:off x="220" y="1664"/>
              <a:ext cx="18" cy="80"/>
            </a:xfrm>
            <a:custGeom>
              <a:avLst/>
              <a:gdLst>
                <a:gd name="T0" fmla="*/ 4 w 5"/>
                <a:gd name="T1" fmla="*/ 24 h 27"/>
                <a:gd name="T2" fmla="*/ 4 w 5"/>
                <a:gd name="T3" fmla="*/ 24 h 27"/>
                <a:gd name="T4" fmla="*/ 5 w 5"/>
                <a:gd name="T5" fmla="*/ 3 h 27"/>
                <a:gd name="T6" fmla="*/ 1 w 5"/>
                <a:gd name="T7" fmla="*/ 3 h 27"/>
                <a:gd name="T8" fmla="*/ 0 w 5"/>
                <a:gd name="T9" fmla="*/ 14 h 27"/>
                <a:gd name="T10" fmla="*/ 0 w 5"/>
                <a:gd name="T11" fmla="*/ 20 h 27"/>
                <a:gd name="T12" fmla="*/ 0 w 5"/>
                <a:gd name="T13" fmla="*/ 23 h 27"/>
                <a:gd name="T14" fmla="*/ 0 w 5"/>
                <a:gd name="T15" fmla="*/ 24 h 27"/>
                <a:gd name="T16" fmla="*/ 0 w 5"/>
                <a:gd name="T17" fmla="*/ 24 h 27"/>
                <a:gd name="T18" fmla="*/ 4 w 5"/>
                <a:gd name="T19" fmla="*/ 24 h 27"/>
                <a:gd name="T20" fmla="*/ 4 w 5"/>
                <a:gd name="T21" fmla="*/ 24 h 27"/>
                <a:gd name="T22" fmla="*/ 4 w 5"/>
                <a:gd name="T23" fmla="*/ 24 h 27"/>
                <a:gd name="T24" fmla="*/ 4 w 5"/>
                <a:gd name="T25" fmla="*/ 2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27">
                  <a:moveTo>
                    <a:pt x="4" y="24"/>
                  </a:moveTo>
                  <a:cubicBezTo>
                    <a:pt x="4" y="24"/>
                    <a:pt x="4" y="24"/>
                    <a:pt x="4" y="24"/>
                  </a:cubicBezTo>
                  <a:cubicBezTo>
                    <a:pt x="5" y="17"/>
                    <a:pt x="5" y="9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6"/>
                    <a:pt x="0" y="10"/>
                    <a:pt x="0" y="14"/>
                  </a:cubicBezTo>
                  <a:cubicBezTo>
                    <a:pt x="0" y="16"/>
                    <a:pt x="0" y="18"/>
                    <a:pt x="0" y="20"/>
                  </a:cubicBezTo>
                  <a:cubicBezTo>
                    <a:pt x="0" y="21"/>
                    <a:pt x="0" y="23"/>
                    <a:pt x="0" y="23"/>
                  </a:cubicBezTo>
                  <a:cubicBezTo>
                    <a:pt x="0" y="23"/>
                    <a:pt x="0" y="23"/>
                    <a:pt x="0" y="24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6"/>
                    <a:pt x="4" y="27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2" name="Freeform 21"/>
            <p:cNvSpPr/>
            <p:nvPr/>
          </p:nvSpPr>
          <p:spPr bwMode="auto">
            <a:xfrm>
              <a:off x="206" y="1762"/>
              <a:ext cx="21" cy="101"/>
            </a:xfrm>
            <a:custGeom>
              <a:avLst/>
              <a:gdLst>
                <a:gd name="T0" fmla="*/ 1 w 6"/>
                <a:gd name="T1" fmla="*/ 3 h 34"/>
                <a:gd name="T2" fmla="*/ 1 w 6"/>
                <a:gd name="T3" fmla="*/ 23 h 34"/>
                <a:gd name="T4" fmla="*/ 0 w 6"/>
                <a:gd name="T5" fmla="*/ 25 h 34"/>
                <a:gd name="T6" fmla="*/ 1 w 6"/>
                <a:gd name="T7" fmla="*/ 31 h 34"/>
                <a:gd name="T8" fmla="*/ 6 w 6"/>
                <a:gd name="T9" fmla="*/ 31 h 34"/>
                <a:gd name="T10" fmla="*/ 6 w 6"/>
                <a:gd name="T11" fmla="*/ 3 h 34"/>
                <a:gd name="T12" fmla="*/ 1 w 6"/>
                <a:gd name="T13" fmla="*/ 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34">
                  <a:moveTo>
                    <a:pt x="1" y="3"/>
                  </a:moveTo>
                  <a:cubicBezTo>
                    <a:pt x="1" y="23"/>
                    <a:pt x="1" y="23"/>
                    <a:pt x="1" y="23"/>
                  </a:cubicBezTo>
                  <a:cubicBezTo>
                    <a:pt x="1" y="24"/>
                    <a:pt x="0" y="24"/>
                    <a:pt x="0" y="25"/>
                  </a:cubicBezTo>
                  <a:cubicBezTo>
                    <a:pt x="1" y="27"/>
                    <a:pt x="1" y="29"/>
                    <a:pt x="1" y="31"/>
                  </a:cubicBezTo>
                  <a:cubicBezTo>
                    <a:pt x="2" y="34"/>
                    <a:pt x="6" y="34"/>
                    <a:pt x="6" y="31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3" name="Freeform 22"/>
            <p:cNvSpPr/>
            <p:nvPr/>
          </p:nvSpPr>
          <p:spPr bwMode="auto">
            <a:xfrm>
              <a:off x="213" y="1893"/>
              <a:ext cx="25" cy="86"/>
            </a:xfrm>
            <a:custGeom>
              <a:avLst/>
              <a:gdLst>
                <a:gd name="T0" fmla="*/ 6 w 7"/>
                <a:gd name="T1" fmla="*/ 25 h 29"/>
                <a:gd name="T2" fmla="*/ 5 w 7"/>
                <a:gd name="T3" fmla="*/ 3 h 29"/>
                <a:gd name="T4" fmla="*/ 0 w 7"/>
                <a:gd name="T5" fmla="*/ 3 h 29"/>
                <a:gd name="T6" fmla="*/ 2 w 7"/>
                <a:gd name="T7" fmla="*/ 26 h 29"/>
                <a:gd name="T8" fmla="*/ 6 w 7"/>
                <a:gd name="T9" fmla="*/ 25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9">
                  <a:moveTo>
                    <a:pt x="6" y="25"/>
                  </a:moveTo>
                  <a:cubicBezTo>
                    <a:pt x="4" y="18"/>
                    <a:pt x="5" y="10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10"/>
                    <a:pt x="0" y="19"/>
                    <a:pt x="2" y="26"/>
                  </a:cubicBezTo>
                  <a:cubicBezTo>
                    <a:pt x="2" y="29"/>
                    <a:pt x="7" y="28"/>
                    <a:pt x="6" y="2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4" name="Freeform 23"/>
            <p:cNvSpPr/>
            <p:nvPr/>
          </p:nvSpPr>
          <p:spPr bwMode="auto">
            <a:xfrm>
              <a:off x="213" y="2008"/>
              <a:ext cx="18" cy="89"/>
            </a:xfrm>
            <a:custGeom>
              <a:avLst/>
              <a:gdLst>
                <a:gd name="T0" fmla="*/ 0 w 5"/>
                <a:gd name="T1" fmla="*/ 3 h 30"/>
                <a:gd name="T2" fmla="*/ 0 w 5"/>
                <a:gd name="T3" fmla="*/ 27 h 30"/>
                <a:gd name="T4" fmla="*/ 5 w 5"/>
                <a:gd name="T5" fmla="*/ 27 h 30"/>
                <a:gd name="T6" fmla="*/ 5 w 5"/>
                <a:gd name="T7" fmla="*/ 3 h 30"/>
                <a:gd name="T8" fmla="*/ 0 w 5"/>
                <a:gd name="T9" fmla="*/ 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0">
                  <a:moveTo>
                    <a:pt x="0" y="3"/>
                  </a:moveTo>
                  <a:cubicBezTo>
                    <a:pt x="0" y="27"/>
                    <a:pt x="0" y="27"/>
                    <a:pt x="0" y="27"/>
                  </a:cubicBezTo>
                  <a:cubicBezTo>
                    <a:pt x="0" y="30"/>
                    <a:pt x="5" y="30"/>
                    <a:pt x="5" y="27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5" name="Freeform 24"/>
            <p:cNvSpPr/>
            <p:nvPr/>
          </p:nvSpPr>
          <p:spPr bwMode="auto">
            <a:xfrm>
              <a:off x="217" y="2127"/>
              <a:ext cx="24" cy="89"/>
            </a:xfrm>
            <a:custGeom>
              <a:avLst/>
              <a:gdLst>
                <a:gd name="T0" fmla="*/ 6 w 7"/>
                <a:gd name="T1" fmla="*/ 26 h 30"/>
                <a:gd name="T2" fmla="*/ 5 w 7"/>
                <a:gd name="T3" fmla="*/ 3 h 30"/>
                <a:gd name="T4" fmla="*/ 1 w 7"/>
                <a:gd name="T5" fmla="*/ 3 h 30"/>
                <a:gd name="T6" fmla="*/ 2 w 7"/>
                <a:gd name="T7" fmla="*/ 27 h 30"/>
                <a:gd name="T8" fmla="*/ 6 w 7"/>
                <a:gd name="T9" fmla="*/ 26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0">
                  <a:moveTo>
                    <a:pt x="6" y="26"/>
                  </a:moveTo>
                  <a:cubicBezTo>
                    <a:pt x="4" y="19"/>
                    <a:pt x="5" y="10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11"/>
                    <a:pt x="0" y="20"/>
                    <a:pt x="2" y="27"/>
                  </a:cubicBezTo>
                  <a:cubicBezTo>
                    <a:pt x="2" y="30"/>
                    <a:pt x="7" y="29"/>
                    <a:pt x="6" y="2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6" name="Freeform 25"/>
            <p:cNvSpPr/>
            <p:nvPr/>
          </p:nvSpPr>
          <p:spPr bwMode="auto">
            <a:xfrm>
              <a:off x="224" y="2246"/>
              <a:ext cx="14" cy="109"/>
            </a:xfrm>
            <a:custGeom>
              <a:avLst/>
              <a:gdLst>
                <a:gd name="T0" fmla="*/ 0 w 4"/>
                <a:gd name="T1" fmla="*/ 3 h 37"/>
                <a:gd name="T2" fmla="*/ 0 w 4"/>
                <a:gd name="T3" fmla="*/ 34 h 37"/>
                <a:gd name="T4" fmla="*/ 4 w 4"/>
                <a:gd name="T5" fmla="*/ 34 h 37"/>
                <a:gd name="T6" fmla="*/ 4 w 4"/>
                <a:gd name="T7" fmla="*/ 3 h 37"/>
                <a:gd name="T8" fmla="*/ 0 w 4"/>
                <a:gd name="T9" fmla="*/ 3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37">
                  <a:moveTo>
                    <a:pt x="0" y="3"/>
                  </a:moveTo>
                  <a:cubicBezTo>
                    <a:pt x="0" y="34"/>
                    <a:pt x="0" y="34"/>
                    <a:pt x="0" y="34"/>
                  </a:cubicBezTo>
                  <a:cubicBezTo>
                    <a:pt x="0" y="37"/>
                    <a:pt x="4" y="37"/>
                    <a:pt x="4" y="34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7" name="Freeform 26"/>
            <p:cNvSpPr/>
            <p:nvPr/>
          </p:nvSpPr>
          <p:spPr bwMode="auto">
            <a:xfrm>
              <a:off x="210" y="2370"/>
              <a:ext cx="28" cy="107"/>
            </a:xfrm>
            <a:custGeom>
              <a:avLst/>
              <a:gdLst>
                <a:gd name="T0" fmla="*/ 7 w 8"/>
                <a:gd name="T1" fmla="*/ 3 h 36"/>
                <a:gd name="T2" fmla="*/ 3 w 8"/>
                <a:gd name="T3" fmla="*/ 3 h 36"/>
                <a:gd name="T4" fmla="*/ 0 w 8"/>
                <a:gd name="T5" fmla="*/ 32 h 36"/>
                <a:gd name="T6" fmla="*/ 5 w 8"/>
                <a:gd name="T7" fmla="*/ 33 h 36"/>
                <a:gd name="T8" fmla="*/ 7 w 8"/>
                <a:gd name="T9" fmla="*/ 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6">
                  <a:moveTo>
                    <a:pt x="7" y="3"/>
                  </a:moveTo>
                  <a:cubicBezTo>
                    <a:pt x="7" y="0"/>
                    <a:pt x="3" y="0"/>
                    <a:pt x="3" y="3"/>
                  </a:cubicBezTo>
                  <a:cubicBezTo>
                    <a:pt x="3" y="12"/>
                    <a:pt x="4" y="23"/>
                    <a:pt x="0" y="32"/>
                  </a:cubicBezTo>
                  <a:cubicBezTo>
                    <a:pt x="0" y="35"/>
                    <a:pt x="4" y="36"/>
                    <a:pt x="5" y="33"/>
                  </a:cubicBezTo>
                  <a:cubicBezTo>
                    <a:pt x="8" y="24"/>
                    <a:pt x="7" y="12"/>
                    <a:pt x="7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8" name="Freeform 27"/>
            <p:cNvSpPr/>
            <p:nvPr/>
          </p:nvSpPr>
          <p:spPr bwMode="auto">
            <a:xfrm>
              <a:off x="213" y="2492"/>
              <a:ext cx="28" cy="83"/>
            </a:xfrm>
            <a:custGeom>
              <a:avLst/>
              <a:gdLst>
                <a:gd name="T0" fmla="*/ 5 w 8"/>
                <a:gd name="T1" fmla="*/ 23 h 28"/>
                <a:gd name="T2" fmla="*/ 5 w 8"/>
                <a:gd name="T3" fmla="*/ 3 h 28"/>
                <a:gd name="T4" fmla="*/ 0 w 8"/>
                <a:gd name="T5" fmla="*/ 3 h 28"/>
                <a:gd name="T6" fmla="*/ 0 w 8"/>
                <a:gd name="T7" fmla="*/ 19 h 28"/>
                <a:gd name="T8" fmla="*/ 4 w 8"/>
                <a:gd name="T9" fmla="*/ 27 h 28"/>
                <a:gd name="T10" fmla="*/ 5 w 8"/>
                <a:gd name="T11" fmla="*/ 23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28">
                  <a:moveTo>
                    <a:pt x="5" y="23"/>
                  </a:moveTo>
                  <a:cubicBezTo>
                    <a:pt x="4" y="23"/>
                    <a:pt x="5" y="5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8"/>
                    <a:pt x="0" y="14"/>
                    <a:pt x="0" y="19"/>
                  </a:cubicBezTo>
                  <a:cubicBezTo>
                    <a:pt x="1" y="22"/>
                    <a:pt x="1" y="27"/>
                    <a:pt x="4" y="27"/>
                  </a:cubicBezTo>
                  <a:cubicBezTo>
                    <a:pt x="7" y="28"/>
                    <a:pt x="8" y="23"/>
                    <a:pt x="5" y="2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9" name="Freeform 28"/>
            <p:cNvSpPr/>
            <p:nvPr/>
          </p:nvSpPr>
          <p:spPr bwMode="auto">
            <a:xfrm>
              <a:off x="213" y="2614"/>
              <a:ext cx="28" cy="89"/>
            </a:xfrm>
            <a:custGeom>
              <a:avLst/>
              <a:gdLst>
                <a:gd name="T0" fmla="*/ 3 w 8"/>
                <a:gd name="T1" fmla="*/ 2 h 30"/>
                <a:gd name="T2" fmla="*/ 2 w 8"/>
                <a:gd name="T3" fmla="*/ 27 h 30"/>
                <a:gd name="T4" fmla="*/ 6 w 8"/>
                <a:gd name="T5" fmla="*/ 27 h 30"/>
                <a:gd name="T6" fmla="*/ 7 w 8"/>
                <a:gd name="T7" fmla="*/ 4 h 30"/>
                <a:gd name="T8" fmla="*/ 3 w 8"/>
                <a:gd name="T9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0">
                  <a:moveTo>
                    <a:pt x="3" y="2"/>
                  </a:moveTo>
                  <a:cubicBezTo>
                    <a:pt x="0" y="10"/>
                    <a:pt x="1" y="19"/>
                    <a:pt x="2" y="27"/>
                  </a:cubicBezTo>
                  <a:cubicBezTo>
                    <a:pt x="2" y="30"/>
                    <a:pt x="6" y="30"/>
                    <a:pt x="6" y="27"/>
                  </a:cubicBezTo>
                  <a:cubicBezTo>
                    <a:pt x="6" y="20"/>
                    <a:pt x="4" y="11"/>
                    <a:pt x="7" y="4"/>
                  </a:cubicBezTo>
                  <a:cubicBezTo>
                    <a:pt x="8" y="1"/>
                    <a:pt x="4" y="0"/>
                    <a:pt x="3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0" name="Freeform 29"/>
            <p:cNvSpPr/>
            <p:nvPr/>
          </p:nvSpPr>
          <p:spPr bwMode="auto">
            <a:xfrm>
              <a:off x="217" y="2735"/>
              <a:ext cx="21" cy="107"/>
            </a:xfrm>
            <a:custGeom>
              <a:avLst/>
              <a:gdLst>
                <a:gd name="T0" fmla="*/ 6 w 6"/>
                <a:gd name="T1" fmla="*/ 3 h 36"/>
                <a:gd name="T2" fmla="*/ 2 w 6"/>
                <a:gd name="T3" fmla="*/ 3 h 36"/>
                <a:gd name="T4" fmla="*/ 1 w 6"/>
                <a:gd name="T5" fmla="*/ 33 h 36"/>
                <a:gd name="T6" fmla="*/ 5 w 6"/>
                <a:gd name="T7" fmla="*/ 33 h 36"/>
                <a:gd name="T8" fmla="*/ 6 w 6"/>
                <a:gd name="T9" fmla="*/ 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6">
                  <a:moveTo>
                    <a:pt x="6" y="3"/>
                  </a:moveTo>
                  <a:cubicBezTo>
                    <a:pt x="6" y="0"/>
                    <a:pt x="2" y="0"/>
                    <a:pt x="2" y="3"/>
                  </a:cubicBezTo>
                  <a:cubicBezTo>
                    <a:pt x="1" y="13"/>
                    <a:pt x="0" y="23"/>
                    <a:pt x="1" y="33"/>
                  </a:cubicBezTo>
                  <a:cubicBezTo>
                    <a:pt x="1" y="36"/>
                    <a:pt x="5" y="36"/>
                    <a:pt x="5" y="33"/>
                  </a:cubicBezTo>
                  <a:cubicBezTo>
                    <a:pt x="4" y="23"/>
                    <a:pt x="6" y="13"/>
                    <a:pt x="6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1" name="Freeform 30"/>
            <p:cNvSpPr/>
            <p:nvPr/>
          </p:nvSpPr>
          <p:spPr bwMode="auto">
            <a:xfrm>
              <a:off x="210" y="2860"/>
              <a:ext cx="28" cy="104"/>
            </a:xfrm>
            <a:custGeom>
              <a:avLst/>
              <a:gdLst>
                <a:gd name="T0" fmla="*/ 8 w 8"/>
                <a:gd name="T1" fmla="*/ 3 h 35"/>
                <a:gd name="T2" fmla="*/ 4 w 8"/>
                <a:gd name="T3" fmla="*/ 3 h 35"/>
                <a:gd name="T4" fmla="*/ 3 w 8"/>
                <a:gd name="T5" fmla="*/ 32 h 35"/>
                <a:gd name="T6" fmla="*/ 7 w 8"/>
                <a:gd name="T7" fmla="*/ 31 h 35"/>
                <a:gd name="T8" fmla="*/ 8 w 8"/>
                <a:gd name="T9" fmla="*/ 3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5">
                  <a:moveTo>
                    <a:pt x="8" y="3"/>
                  </a:moveTo>
                  <a:cubicBezTo>
                    <a:pt x="8" y="0"/>
                    <a:pt x="4" y="0"/>
                    <a:pt x="4" y="3"/>
                  </a:cubicBezTo>
                  <a:cubicBezTo>
                    <a:pt x="3" y="13"/>
                    <a:pt x="0" y="23"/>
                    <a:pt x="3" y="32"/>
                  </a:cubicBezTo>
                  <a:cubicBezTo>
                    <a:pt x="3" y="35"/>
                    <a:pt x="8" y="34"/>
                    <a:pt x="7" y="31"/>
                  </a:cubicBezTo>
                  <a:cubicBezTo>
                    <a:pt x="5" y="22"/>
                    <a:pt x="8" y="12"/>
                    <a:pt x="8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2" name="Freeform 31"/>
            <p:cNvSpPr/>
            <p:nvPr/>
          </p:nvSpPr>
          <p:spPr bwMode="auto">
            <a:xfrm>
              <a:off x="206" y="3014"/>
              <a:ext cx="25" cy="98"/>
            </a:xfrm>
            <a:custGeom>
              <a:avLst/>
              <a:gdLst>
                <a:gd name="T0" fmla="*/ 6 w 7"/>
                <a:gd name="T1" fmla="*/ 24 h 33"/>
                <a:gd name="T2" fmla="*/ 5 w 7"/>
                <a:gd name="T3" fmla="*/ 3 h 33"/>
                <a:gd name="T4" fmla="*/ 0 w 7"/>
                <a:gd name="T5" fmla="*/ 3 h 33"/>
                <a:gd name="T6" fmla="*/ 1 w 7"/>
                <a:gd name="T7" fmla="*/ 30 h 33"/>
                <a:gd name="T8" fmla="*/ 6 w 7"/>
                <a:gd name="T9" fmla="*/ 32 h 33"/>
                <a:gd name="T10" fmla="*/ 7 w 7"/>
                <a:gd name="T11" fmla="*/ 26 h 33"/>
                <a:gd name="T12" fmla="*/ 6 w 7"/>
                <a:gd name="T13" fmla="*/ 24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3">
                  <a:moveTo>
                    <a:pt x="6" y="24"/>
                  </a:moveTo>
                  <a:cubicBezTo>
                    <a:pt x="6" y="17"/>
                    <a:pt x="6" y="10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1" y="12"/>
                    <a:pt x="1" y="21"/>
                    <a:pt x="1" y="30"/>
                  </a:cubicBezTo>
                  <a:cubicBezTo>
                    <a:pt x="1" y="33"/>
                    <a:pt x="4" y="33"/>
                    <a:pt x="6" y="32"/>
                  </a:cubicBezTo>
                  <a:cubicBezTo>
                    <a:pt x="7" y="30"/>
                    <a:pt x="7" y="28"/>
                    <a:pt x="7" y="26"/>
                  </a:cubicBezTo>
                  <a:cubicBezTo>
                    <a:pt x="7" y="25"/>
                    <a:pt x="7" y="25"/>
                    <a:pt x="6" y="2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3" name="Freeform 32"/>
            <p:cNvSpPr/>
            <p:nvPr/>
          </p:nvSpPr>
          <p:spPr bwMode="auto">
            <a:xfrm>
              <a:off x="210" y="3166"/>
              <a:ext cx="24" cy="92"/>
            </a:xfrm>
            <a:custGeom>
              <a:avLst/>
              <a:gdLst>
                <a:gd name="T0" fmla="*/ 3 w 7"/>
                <a:gd name="T1" fmla="*/ 3 h 31"/>
                <a:gd name="T2" fmla="*/ 2 w 7"/>
                <a:gd name="T3" fmla="*/ 17 h 31"/>
                <a:gd name="T4" fmla="*/ 1 w 7"/>
                <a:gd name="T5" fmla="*/ 24 h 31"/>
                <a:gd name="T6" fmla="*/ 1 w 7"/>
                <a:gd name="T7" fmla="*/ 27 h 31"/>
                <a:gd name="T8" fmla="*/ 0 w 7"/>
                <a:gd name="T9" fmla="*/ 28 h 31"/>
                <a:gd name="T10" fmla="*/ 1 w 7"/>
                <a:gd name="T11" fmla="*/ 29 h 31"/>
                <a:gd name="T12" fmla="*/ 4 w 7"/>
                <a:gd name="T13" fmla="*/ 30 h 31"/>
                <a:gd name="T14" fmla="*/ 6 w 7"/>
                <a:gd name="T15" fmla="*/ 20 h 31"/>
                <a:gd name="T16" fmla="*/ 7 w 7"/>
                <a:gd name="T17" fmla="*/ 3 h 31"/>
                <a:gd name="T18" fmla="*/ 3 w 7"/>
                <a:gd name="T19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" h="31">
                  <a:moveTo>
                    <a:pt x="3" y="3"/>
                  </a:moveTo>
                  <a:cubicBezTo>
                    <a:pt x="2" y="7"/>
                    <a:pt x="2" y="12"/>
                    <a:pt x="2" y="17"/>
                  </a:cubicBezTo>
                  <a:cubicBezTo>
                    <a:pt x="1" y="19"/>
                    <a:pt x="1" y="22"/>
                    <a:pt x="1" y="24"/>
                  </a:cubicBezTo>
                  <a:cubicBezTo>
                    <a:pt x="1" y="25"/>
                    <a:pt x="0" y="27"/>
                    <a:pt x="1" y="27"/>
                  </a:cubicBezTo>
                  <a:cubicBezTo>
                    <a:pt x="0" y="27"/>
                    <a:pt x="0" y="28"/>
                    <a:pt x="0" y="28"/>
                  </a:cubicBezTo>
                  <a:cubicBezTo>
                    <a:pt x="0" y="28"/>
                    <a:pt x="0" y="29"/>
                    <a:pt x="1" y="29"/>
                  </a:cubicBezTo>
                  <a:cubicBezTo>
                    <a:pt x="1" y="30"/>
                    <a:pt x="3" y="31"/>
                    <a:pt x="4" y="30"/>
                  </a:cubicBezTo>
                  <a:cubicBezTo>
                    <a:pt x="6" y="28"/>
                    <a:pt x="6" y="23"/>
                    <a:pt x="6" y="20"/>
                  </a:cubicBezTo>
                  <a:cubicBezTo>
                    <a:pt x="6" y="14"/>
                    <a:pt x="7" y="9"/>
                    <a:pt x="7" y="3"/>
                  </a:cubicBezTo>
                  <a:cubicBezTo>
                    <a:pt x="7" y="0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4" name="Freeform 33"/>
            <p:cNvSpPr/>
            <p:nvPr/>
          </p:nvSpPr>
          <p:spPr bwMode="auto">
            <a:xfrm>
              <a:off x="213" y="3290"/>
              <a:ext cx="28" cy="101"/>
            </a:xfrm>
            <a:custGeom>
              <a:avLst/>
              <a:gdLst>
                <a:gd name="T0" fmla="*/ 7 w 8"/>
                <a:gd name="T1" fmla="*/ 25 h 34"/>
                <a:gd name="T2" fmla="*/ 5 w 8"/>
                <a:gd name="T3" fmla="*/ 3 h 34"/>
                <a:gd name="T4" fmla="*/ 0 w 8"/>
                <a:gd name="T5" fmla="*/ 3 h 34"/>
                <a:gd name="T6" fmla="*/ 2 w 8"/>
                <a:gd name="T7" fmla="*/ 17 h 34"/>
                <a:gd name="T8" fmla="*/ 3 w 8"/>
                <a:gd name="T9" fmla="*/ 25 h 34"/>
                <a:gd name="T10" fmla="*/ 3 w 8"/>
                <a:gd name="T11" fmla="*/ 29 h 34"/>
                <a:gd name="T12" fmla="*/ 3 w 8"/>
                <a:gd name="T13" fmla="*/ 29 h 34"/>
                <a:gd name="T14" fmla="*/ 3 w 8"/>
                <a:gd name="T15" fmla="*/ 31 h 34"/>
                <a:gd name="T16" fmla="*/ 7 w 8"/>
                <a:gd name="T17" fmla="*/ 32 h 34"/>
                <a:gd name="T18" fmla="*/ 7 w 8"/>
                <a:gd name="T19" fmla="*/ 25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" h="34">
                  <a:moveTo>
                    <a:pt x="7" y="25"/>
                  </a:moveTo>
                  <a:cubicBezTo>
                    <a:pt x="7" y="18"/>
                    <a:pt x="5" y="10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1" y="8"/>
                    <a:pt x="1" y="12"/>
                    <a:pt x="2" y="17"/>
                  </a:cubicBezTo>
                  <a:cubicBezTo>
                    <a:pt x="2" y="20"/>
                    <a:pt x="3" y="23"/>
                    <a:pt x="3" y="25"/>
                  </a:cubicBezTo>
                  <a:cubicBezTo>
                    <a:pt x="3" y="27"/>
                    <a:pt x="3" y="28"/>
                    <a:pt x="3" y="29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3" y="30"/>
                    <a:pt x="2" y="31"/>
                    <a:pt x="3" y="31"/>
                  </a:cubicBezTo>
                  <a:cubicBezTo>
                    <a:pt x="4" y="33"/>
                    <a:pt x="6" y="34"/>
                    <a:pt x="7" y="32"/>
                  </a:cubicBezTo>
                  <a:cubicBezTo>
                    <a:pt x="8" y="30"/>
                    <a:pt x="8" y="28"/>
                    <a:pt x="7" y="2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5" name="Freeform 34"/>
            <p:cNvSpPr/>
            <p:nvPr/>
          </p:nvSpPr>
          <p:spPr bwMode="auto">
            <a:xfrm>
              <a:off x="217" y="3427"/>
              <a:ext cx="28" cy="110"/>
            </a:xfrm>
            <a:custGeom>
              <a:avLst/>
              <a:gdLst>
                <a:gd name="T0" fmla="*/ 6 w 8"/>
                <a:gd name="T1" fmla="*/ 30 h 37"/>
                <a:gd name="T2" fmla="*/ 6 w 8"/>
                <a:gd name="T3" fmla="*/ 29 h 37"/>
                <a:gd name="T4" fmla="*/ 6 w 8"/>
                <a:gd name="T5" fmla="*/ 20 h 37"/>
                <a:gd name="T6" fmla="*/ 7 w 8"/>
                <a:gd name="T7" fmla="*/ 4 h 37"/>
                <a:gd name="T8" fmla="*/ 3 w 8"/>
                <a:gd name="T9" fmla="*/ 3 h 37"/>
                <a:gd name="T10" fmla="*/ 1 w 8"/>
                <a:gd name="T11" fmla="*/ 20 h 37"/>
                <a:gd name="T12" fmla="*/ 3 w 8"/>
                <a:gd name="T13" fmla="*/ 35 h 37"/>
                <a:gd name="T14" fmla="*/ 7 w 8"/>
                <a:gd name="T15" fmla="*/ 33 h 37"/>
                <a:gd name="T16" fmla="*/ 6 w 8"/>
                <a:gd name="T17" fmla="*/ 3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" h="37">
                  <a:moveTo>
                    <a:pt x="6" y="30"/>
                  </a:moveTo>
                  <a:cubicBezTo>
                    <a:pt x="6" y="30"/>
                    <a:pt x="6" y="29"/>
                    <a:pt x="6" y="29"/>
                  </a:cubicBezTo>
                  <a:cubicBezTo>
                    <a:pt x="5" y="26"/>
                    <a:pt x="6" y="22"/>
                    <a:pt x="6" y="20"/>
                  </a:cubicBezTo>
                  <a:cubicBezTo>
                    <a:pt x="6" y="15"/>
                    <a:pt x="6" y="9"/>
                    <a:pt x="7" y="4"/>
                  </a:cubicBezTo>
                  <a:cubicBezTo>
                    <a:pt x="8" y="1"/>
                    <a:pt x="3" y="0"/>
                    <a:pt x="3" y="3"/>
                  </a:cubicBezTo>
                  <a:cubicBezTo>
                    <a:pt x="2" y="8"/>
                    <a:pt x="1" y="14"/>
                    <a:pt x="1" y="20"/>
                  </a:cubicBezTo>
                  <a:cubicBezTo>
                    <a:pt x="1" y="24"/>
                    <a:pt x="0" y="32"/>
                    <a:pt x="3" y="35"/>
                  </a:cubicBezTo>
                  <a:cubicBezTo>
                    <a:pt x="5" y="37"/>
                    <a:pt x="8" y="35"/>
                    <a:pt x="7" y="33"/>
                  </a:cubicBezTo>
                  <a:cubicBezTo>
                    <a:pt x="7" y="32"/>
                    <a:pt x="6" y="31"/>
                    <a:pt x="6" y="3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6" name="Freeform 35"/>
            <p:cNvSpPr/>
            <p:nvPr/>
          </p:nvSpPr>
          <p:spPr bwMode="auto">
            <a:xfrm>
              <a:off x="217" y="3590"/>
              <a:ext cx="24" cy="92"/>
            </a:xfrm>
            <a:custGeom>
              <a:avLst/>
              <a:gdLst>
                <a:gd name="T0" fmla="*/ 6 w 7"/>
                <a:gd name="T1" fmla="*/ 27 h 31"/>
                <a:gd name="T2" fmla="*/ 5 w 7"/>
                <a:gd name="T3" fmla="*/ 3 h 31"/>
                <a:gd name="T4" fmla="*/ 1 w 7"/>
                <a:gd name="T5" fmla="*/ 3 h 31"/>
                <a:gd name="T6" fmla="*/ 2 w 7"/>
                <a:gd name="T7" fmla="*/ 28 h 31"/>
                <a:gd name="T8" fmla="*/ 6 w 7"/>
                <a:gd name="T9" fmla="*/ 2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1">
                  <a:moveTo>
                    <a:pt x="6" y="27"/>
                  </a:moveTo>
                  <a:cubicBezTo>
                    <a:pt x="4" y="19"/>
                    <a:pt x="5" y="11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11"/>
                    <a:pt x="0" y="20"/>
                    <a:pt x="2" y="28"/>
                  </a:cubicBezTo>
                  <a:cubicBezTo>
                    <a:pt x="2" y="31"/>
                    <a:pt x="7" y="30"/>
                    <a:pt x="6" y="2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7" name="Freeform 36"/>
            <p:cNvSpPr/>
            <p:nvPr/>
          </p:nvSpPr>
          <p:spPr bwMode="auto">
            <a:xfrm>
              <a:off x="217" y="3721"/>
              <a:ext cx="24" cy="95"/>
            </a:xfrm>
            <a:custGeom>
              <a:avLst/>
              <a:gdLst>
                <a:gd name="T0" fmla="*/ 2 w 7"/>
                <a:gd name="T1" fmla="*/ 3 h 32"/>
                <a:gd name="T2" fmla="*/ 1 w 7"/>
                <a:gd name="T3" fmla="*/ 29 h 32"/>
                <a:gd name="T4" fmla="*/ 5 w 7"/>
                <a:gd name="T5" fmla="*/ 29 h 32"/>
                <a:gd name="T6" fmla="*/ 6 w 7"/>
                <a:gd name="T7" fmla="*/ 3 h 32"/>
                <a:gd name="T8" fmla="*/ 2 w 7"/>
                <a:gd name="T9" fmla="*/ 3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2">
                  <a:moveTo>
                    <a:pt x="2" y="3"/>
                  </a:moveTo>
                  <a:cubicBezTo>
                    <a:pt x="0" y="12"/>
                    <a:pt x="1" y="20"/>
                    <a:pt x="1" y="29"/>
                  </a:cubicBezTo>
                  <a:cubicBezTo>
                    <a:pt x="1" y="32"/>
                    <a:pt x="5" y="32"/>
                    <a:pt x="5" y="29"/>
                  </a:cubicBezTo>
                  <a:cubicBezTo>
                    <a:pt x="5" y="20"/>
                    <a:pt x="5" y="12"/>
                    <a:pt x="6" y="3"/>
                  </a:cubicBezTo>
                  <a:cubicBezTo>
                    <a:pt x="7" y="0"/>
                    <a:pt x="2" y="0"/>
                    <a:pt x="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8" name="Freeform 37"/>
            <p:cNvSpPr/>
            <p:nvPr/>
          </p:nvSpPr>
          <p:spPr bwMode="auto">
            <a:xfrm>
              <a:off x="210" y="3842"/>
              <a:ext cx="28" cy="95"/>
            </a:xfrm>
            <a:custGeom>
              <a:avLst/>
              <a:gdLst>
                <a:gd name="T0" fmla="*/ 7 w 8"/>
                <a:gd name="T1" fmla="*/ 28 h 32"/>
                <a:gd name="T2" fmla="*/ 6 w 8"/>
                <a:gd name="T3" fmla="*/ 3 h 32"/>
                <a:gd name="T4" fmla="*/ 1 w 8"/>
                <a:gd name="T5" fmla="*/ 3 h 32"/>
                <a:gd name="T6" fmla="*/ 3 w 8"/>
                <a:gd name="T7" fmla="*/ 29 h 32"/>
                <a:gd name="T8" fmla="*/ 7 w 8"/>
                <a:gd name="T9" fmla="*/ 28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2">
                  <a:moveTo>
                    <a:pt x="7" y="28"/>
                  </a:moveTo>
                  <a:cubicBezTo>
                    <a:pt x="5" y="21"/>
                    <a:pt x="6" y="11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12"/>
                    <a:pt x="0" y="21"/>
                    <a:pt x="3" y="29"/>
                  </a:cubicBezTo>
                  <a:cubicBezTo>
                    <a:pt x="3" y="32"/>
                    <a:pt x="8" y="31"/>
                    <a:pt x="7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9" name="Freeform 38"/>
            <p:cNvSpPr/>
            <p:nvPr/>
          </p:nvSpPr>
          <p:spPr bwMode="auto">
            <a:xfrm>
              <a:off x="217" y="3967"/>
              <a:ext cx="24" cy="56"/>
            </a:xfrm>
            <a:custGeom>
              <a:avLst/>
              <a:gdLst>
                <a:gd name="T0" fmla="*/ 6 w 7"/>
                <a:gd name="T1" fmla="*/ 15 h 19"/>
                <a:gd name="T2" fmla="*/ 5 w 7"/>
                <a:gd name="T3" fmla="*/ 3 h 19"/>
                <a:gd name="T4" fmla="*/ 1 w 7"/>
                <a:gd name="T5" fmla="*/ 3 h 19"/>
                <a:gd name="T6" fmla="*/ 2 w 7"/>
                <a:gd name="T7" fmla="*/ 16 h 19"/>
                <a:gd name="T8" fmla="*/ 6 w 7"/>
                <a:gd name="T9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19">
                  <a:moveTo>
                    <a:pt x="6" y="15"/>
                  </a:moveTo>
                  <a:cubicBezTo>
                    <a:pt x="5" y="11"/>
                    <a:pt x="5" y="7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7"/>
                    <a:pt x="0" y="12"/>
                    <a:pt x="2" y="16"/>
                  </a:cubicBezTo>
                  <a:cubicBezTo>
                    <a:pt x="2" y="19"/>
                    <a:pt x="7" y="17"/>
                    <a:pt x="6" y="1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0" name="Freeform 39"/>
            <p:cNvSpPr/>
            <p:nvPr/>
          </p:nvSpPr>
          <p:spPr bwMode="auto">
            <a:xfrm>
              <a:off x="213" y="4050"/>
              <a:ext cx="28" cy="62"/>
            </a:xfrm>
            <a:custGeom>
              <a:avLst/>
              <a:gdLst>
                <a:gd name="T0" fmla="*/ 7 w 8"/>
                <a:gd name="T1" fmla="*/ 17 h 21"/>
                <a:gd name="T2" fmla="*/ 6 w 8"/>
                <a:gd name="T3" fmla="*/ 4 h 21"/>
                <a:gd name="T4" fmla="*/ 2 w 8"/>
                <a:gd name="T5" fmla="*/ 2 h 21"/>
                <a:gd name="T6" fmla="*/ 3 w 8"/>
                <a:gd name="T7" fmla="*/ 18 h 21"/>
                <a:gd name="T8" fmla="*/ 7 w 8"/>
                <a:gd name="T9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1">
                  <a:moveTo>
                    <a:pt x="7" y="17"/>
                  </a:moveTo>
                  <a:cubicBezTo>
                    <a:pt x="6" y="13"/>
                    <a:pt x="5" y="8"/>
                    <a:pt x="6" y="4"/>
                  </a:cubicBezTo>
                  <a:cubicBezTo>
                    <a:pt x="7" y="1"/>
                    <a:pt x="2" y="0"/>
                    <a:pt x="2" y="2"/>
                  </a:cubicBezTo>
                  <a:cubicBezTo>
                    <a:pt x="0" y="7"/>
                    <a:pt x="1" y="13"/>
                    <a:pt x="3" y="18"/>
                  </a:cubicBezTo>
                  <a:cubicBezTo>
                    <a:pt x="3" y="21"/>
                    <a:pt x="8" y="20"/>
                    <a:pt x="7" y="1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1" name="Freeform 40"/>
            <p:cNvSpPr/>
            <p:nvPr/>
          </p:nvSpPr>
          <p:spPr bwMode="auto">
            <a:xfrm>
              <a:off x="259" y="4100"/>
              <a:ext cx="92" cy="30"/>
            </a:xfrm>
            <a:custGeom>
              <a:avLst/>
              <a:gdLst>
                <a:gd name="T0" fmla="*/ 23 w 26"/>
                <a:gd name="T1" fmla="*/ 5 h 10"/>
                <a:gd name="T2" fmla="*/ 14 w 26"/>
                <a:gd name="T3" fmla="*/ 4 h 10"/>
                <a:gd name="T4" fmla="*/ 5 w 26"/>
                <a:gd name="T5" fmla="*/ 3 h 10"/>
                <a:gd name="T6" fmla="*/ 1 w 26"/>
                <a:gd name="T7" fmla="*/ 5 h 10"/>
                <a:gd name="T8" fmla="*/ 8 w 26"/>
                <a:gd name="T9" fmla="*/ 8 h 10"/>
                <a:gd name="T10" fmla="*/ 22 w 26"/>
                <a:gd name="T11" fmla="*/ 9 h 10"/>
                <a:gd name="T12" fmla="*/ 23 w 26"/>
                <a:gd name="T13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10">
                  <a:moveTo>
                    <a:pt x="23" y="5"/>
                  </a:moveTo>
                  <a:cubicBezTo>
                    <a:pt x="20" y="4"/>
                    <a:pt x="17" y="4"/>
                    <a:pt x="14" y="4"/>
                  </a:cubicBezTo>
                  <a:cubicBezTo>
                    <a:pt x="12" y="4"/>
                    <a:pt x="6" y="5"/>
                    <a:pt x="5" y="3"/>
                  </a:cubicBezTo>
                  <a:cubicBezTo>
                    <a:pt x="4" y="0"/>
                    <a:pt x="0" y="2"/>
                    <a:pt x="1" y="5"/>
                  </a:cubicBezTo>
                  <a:cubicBezTo>
                    <a:pt x="3" y="8"/>
                    <a:pt x="6" y="8"/>
                    <a:pt x="8" y="8"/>
                  </a:cubicBezTo>
                  <a:cubicBezTo>
                    <a:pt x="13" y="9"/>
                    <a:pt x="17" y="9"/>
                    <a:pt x="22" y="9"/>
                  </a:cubicBezTo>
                  <a:cubicBezTo>
                    <a:pt x="25" y="10"/>
                    <a:pt x="26" y="5"/>
                    <a:pt x="2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2" name="Freeform 41"/>
            <p:cNvSpPr/>
            <p:nvPr/>
          </p:nvSpPr>
          <p:spPr bwMode="auto">
            <a:xfrm>
              <a:off x="397" y="4112"/>
              <a:ext cx="84" cy="21"/>
            </a:xfrm>
            <a:custGeom>
              <a:avLst/>
              <a:gdLst>
                <a:gd name="T0" fmla="*/ 21 w 24"/>
                <a:gd name="T1" fmla="*/ 0 h 7"/>
                <a:gd name="T2" fmla="*/ 3 w 24"/>
                <a:gd name="T3" fmla="*/ 2 h 7"/>
                <a:gd name="T4" fmla="*/ 4 w 24"/>
                <a:gd name="T5" fmla="*/ 6 h 7"/>
                <a:gd name="T6" fmla="*/ 21 w 24"/>
                <a:gd name="T7" fmla="*/ 4 h 7"/>
                <a:gd name="T8" fmla="*/ 21 w 24"/>
                <a:gd name="T9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7">
                  <a:moveTo>
                    <a:pt x="21" y="0"/>
                  </a:moveTo>
                  <a:cubicBezTo>
                    <a:pt x="15" y="0"/>
                    <a:pt x="9" y="0"/>
                    <a:pt x="3" y="2"/>
                  </a:cubicBezTo>
                  <a:cubicBezTo>
                    <a:pt x="0" y="3"/>
                    <a:pt x="1" y="7"/>
                    <a:pt x="4" y="6"/>
                  </a:cubicBezTo>
                  <a:cubicBezTo>
                    <a:pt x="10" y="4"/>
                    <a:pt x="16" y="4"/>
                    <a:pt x="21" y="4"/>
                  </a:cubicBezTo>
                  <a:cubicBezTo>
                    <a:pt x="24" y="4"/>
                    <a:pt x="24" y="0"/>
                    <a:pt x="21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3" name="Freeform 42"/>
            <p:cNvSpPr/>
            <p:nvPr/>
          </p:nvSpPr>
          <p:spPr bwMode="auto">
            <a:xfrm>
              <a:off x="520" y="4100"/>
              <a:ext cx="99" cy="24"/>
            </a:xfrm>
            <a:custGeom>
              <a:avLst/>
              <a:gdLst>
                <a:gd name="T0" fmla="*/ 24 w 28"/>
                <a:gd name="T1" fmla="*/ 1 h 8"/>
                <a:gd name="T2" fmla="*/ 4 w 28"/>
                <a:gd name="T3" fmla="*/ 2 h 8"/>
                <a:gd name="T4" fmla="*/ 3 w 28"/>
                <a:gd name="T5" fmla="*/ 6 h 8"/>
                <a:gd name="T6" fmla="*/ 25 w 28"/>
                <a:gd name="T7" fmla="*/ 5 h 8"/>
                <a:gd name="T8" fmla="*/ 24 w 28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24" y="1"/>
                  </a:moveTo>
                  <a:cubicBezTo>
                    <a:pt x="18" y="3"/>
                    <a:pt x="10" y="3"/>
                    <a:pt x="4" y="2"/>
                  </a:cubicBezTo>
                  <a:cubicBezTo>
                    <a:pt x="1" y="1"/>
                    <a:pt x="0" y="6"/>
                    <a:pt x="3" y="6"/>
                  </a:cubicBezTo>
                  <a:cubicBezTo>
                    <a:pt x="10" y="7"/>
                    <a:pt x="18" y="8"/>
                    <a:pt x="25" y="5"/>
                  </a:cubicBezTo>
                  <a:cubicBezTo>
                    <a:pt x="28" y="4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4" name="Freeform 43"/>
            <p:cNvSpPr/>
            <p:nvPr/>
          </p:nvSpPr>
          <p:spPr bwMode="auto">
            <a:xfrm>
              <a:off x="654" y="4106"/>
              <a:ext cx="81" cy="24"/>
            </a:xfrm>
            <a:custGeom>
              <a:avLst/>
              <a:gdLst>
                <a:gd name="T0" fmla="*/ 20 w 23"/>
                <a:gd name="T1" fmla="*/ 0 h 8"/>
                <a:gd name="T2" fmla="*/ 3 w 23"/>
                <a:gd name="T3" fmla="*/ 3 h 8"/>
                <a:gd name="T4" fmla="*/ 5 w 23"/>
                <a:gd name="T5" fmla="*/ 7 h 8"/>
                <a:gd name="T6" fmla="*/ 20 w 23"/>
                <a:gd name="T7" fmla="*/ 4 h 8"/>
                <a:gd name="T8" fmla="*/ 20 w 23"/>
                <a:gd name="T9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8">
                  <a:moveTo>
                    <a:pt x="20" y="0"/>
                  </a:moveTo>
                  <a:cubicBezTo>
                    <a:pt x="14" y="0"/>
                    <a:pt x="8" y="1"/>
                    <a:pt x="3" y="3"/>
                  </a:cubicBezTo>
                  <a:cubicBezTo>
                    <a:pt x="0" y="4"/>
                    <a:pt x="3" y="8"/>
                    <a:pt x="5" y="7"/>
                  </a:cubicBezTo>
                  <a:cubicBezTo>
                    <a:pt x="10" y="5"/>
                    <a:pt x="15" y="4"/>
                    <a:pt x="20" y="4"/>
                  </a:cubicBezTo>
                  <a:cubicBezTo>
                    <a:pt x="23" y="4"/>
                    <a:pt x="23" y="0"/>
                    <a:pt x="20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5" name="Freeform 44"/>
            <p:cNvSpPr/>
            <p:nvPr/>
          </p:nvSpPr>
          <p:spPr bwMode="auto">
            <a:xfrm>
              <a:off x="774" y="4106"/>
              <a:ext cx="88" cy="27"/>
            </a:xfrm>
            <a:custGeom>
              <a:avLst/>
              <a:gdLst>
                <a:gd name="T0" fmla="*/ 21 w 25"/>
                <a:gd name="T1" fmla="*/ 2 h 9"/>
                <a:gd name="T2" fmla="*/ 4 w 25"/>
                <a:gd name="T3" fmla="*/ 1 h 9"/>
                <a:gd name="T4" fmla="*/ 2 w 25"/>
                <a:gd name="T5" fmla="*/ 5 h 9"/>
                <a:gd name="T6" fmla="*/ 23 w 25"/>
                <a:gd name="T7" fmla="*/ 6 h 9"/>
                <a:gd name="T8" fmla="*/ 21 w 25"/>
                <a:gd name="T9" fmla="*/ 2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9">
                  <a:moveTo>
                    <a:pt x="21" y="2"/>
                  </a:moveTo>
                  <a:cubicBezTo>
                    <a:pt x="15" y="4"/>
                    <a:pt x="9" y="3"/>
                    <a:pt x="4" y="1"/>
                  </a:cubicBezTo>
                  <a:cubicBezTo>
                    <a:pt x="1" y="0"/>
                    <a:pt x="0" y="4"/>
                    <a:pt x="2" y="5"/>
                  </a:cubicBezTo>
                  <a:cubicBezTo>
                    <a:pt x="9" y="7"/>
                    <a:pt x="16" y="9"/>
                    <a:pt x="23" y="6"/>
                  </a:cubicBezTo>
                  <a:cubicBezTo>
                    <a:pt x="25" y="5"/>
                    <a:pt x="24" y="1"/>
                    <a:pt x="21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6" name="Freeform 45"/>
            <p:cNvSpPr/>
            <p:nvPr/>
          </p:nvSpPr>
          <p:spPr bwMode="auto">
            <a:xfrm>
              <a:off x="898" y="4109"/>
              <a:ext cx="95" cy="27"/>
            </a:xfrm>
            <a:custGeom>
              <a:avLst/>
              <a:gdLst>
                <a:gd name="T0" fmla="*/ 24 w 27"/>
                <a:gd name="T1" fmla="*/ 2 h 9"/>
                <a:gd name="T2" fmla="*/ 3 w 27"/>
                <a:gd name="T3" fmla="*/ 3 h 9"/>
                <a:gd name="T4" fmla="*/ 5 w 27"/>
                <a:gd name="T5" fmla="*/ 7 h 9"/>
                <a:gd name="T6" fmla="*/ 23 w 27"/>
                <a:gd name="T7" fmla="*/ 6 h 9"/>
                <a:gd name="T8" fmla="*/ 24 w 27"/>
                <a:gd name="T9" fmla="*/ 2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9">
                  <a:moveTo>
                    <a:pt x="24" y="2"/>
                  </a:moveTo>
                  <a:cubicBezTo>
                    <a:pt x="17" y="1"/>
                    <a:pt x="9" y="0"/>
                    <a:pt x="3" y="3"/>
                  </a:cubicBezTo>
                  <a:cubicBezTo>
                    <a:pt x="0" y="5"/>
                    <a:pt x="2" y="9"/>
                    <a:pt x="5" y="7"/>
                  </a:cubicBezTo>
                  <a:cubicBezTo>
                    <a:pt x="10" y="4"/>
                    <a:pt x="17" y="5"/>
                    <a:pt x="23" y="6"/>
                  </a:cubicBezTo>
                  <a:cubicBezTo>
                    <a:pt x="26" y="7"/>
                    <a:pt x="27" y="2"/>
                    <a:pt x="24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7" name="Freeform 46"/>
            <p:cNvSpPr/>
            <p:nvPr/>
          </p:nvSpPr>
          <p:spPr bwMode="auto">
            <a:xfrm>
              <a:off x="1035" y="4100"/>
              <a:ext cx="95" cy="33"/>
            </a:xfrm>
            <a:custGeom>
              <a:avLst/>
              <a:gdLst>
                <a:gd name="T0" fmla="*/ 21 w 27"/>
                <a:gd name="T1" fmla="*/ 2 h 11"/>
                <a:gd name="T2" fmla="*/ 4 w 27"/>
                <a:gd name="T3" fmla="*/ 3 h 11"/>
                <a:gd name="T4" fmla="*/ 3 w 27"/>
                <a:gd name="T5" fmla="*/ 7 h 11"/>
                <a:gd name="T6" fmla="*/ 24 w 27"/>
                <a:gd name="T7" fmla="*/ 6 h 11"/>
                <a:gd name="T8" fmla="*/ 21 w 27"/>
                <a:gd name="T9" fmla="*/ 2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11">
                  <a:moveTo>
                    <a:pt x="21" y="2"/>
                  </a:moveTo>
                  <a:cubicBezTo>
                    <a:pt x="17" y="6"/>
                    <a:pt x="9" y="4"/>
                    <a:pt x="4" y="3"/>
                  </a:cubicBezTo>
                  <a:cubicBezTo>
                    <a:pt x="2" y="2"/>
                    <a:pt x="0" y="7"/>
                    <a:pt x="3" y="7"/>
                  </a:cubicBezTo>
                  <a:cubicBezTo>
                    <a:pt x="10" y="8"/>
                    <a:pt x="18" y="11"/>
                    <a:pt x="24" y="6"/>
                  </a:cubicBezTo>
                  <a:cubicBezTo>
                    <a:pt x="27" y="4"/>
                    <a:pt x="23" y="0"/>
                    <a:pt x="21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8" name="Freeform 47"/>
            <p:cNvSpPr/>
            <p:nvPr/>
          </p:nvSpPr>
          <p:spPr bwMode="auto">
            <a:xfrm>
              <a:off x="1155" y="4097"/>
              <a:ext cx="81" cy="24"/>
            </a:xfrm>
            <a:custGeom>
              <a:avLst/>
              <a:gdLst>
                <a:gd name="T0" fmla="*/ 20 w 23"/>
                <a:gd name="T1" fmla="*/ 1 h 8"/>
                <a:gd name="T2" fmla="*/ 3 w 23"/>
                <a:gd name="T3" fmla="*/ 3 h 8"/>
                <a:gd name="T4" fmla="*/ 4 w 23"/>
                <a:gd name="T5" fmla="*/ 7 h 8"/>
                <a:gd name="T6" fmla="*/ 20 w 23"/>
                <a:gd name="T7" fmla="*/ 5 h 8"/>
                <a:gd name="T8" fmla="*/ 20 w 23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8">
                  <a:moveTo>
                    <a:pt x="20" y="1"/>
                  </a:moveTo>
                  <a:cubicBezTo>
                    <a:pt x="15" y="1"/>
                    <a:pt x="9" y="1"/>
                    <a:pt x="3" y="3"/>
                  </a:cubicBezTo>
                  <a:cubicBezTo>
                    <a:pt x="0" y="3"/>
                    <a:pt x="1" y="8"/>
                    <a:pt x="4" y="7"/>
                  </a:cubicBezTo>
                  <a:cubicBezTo>
                    <a:pt x="9" y="6"/>
                    <a:pt x="15" y="5"/>
                    <a:pt x="20" y="5"/>
                  </a:cubicBezTo>
                  <a:cubicBezTo>
                    <a:pt x="23" y="5"/>
                    <a:pt x="23" y="0"/>
                    <a:pt x="20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9" name="Freeform 48"/>
            <p:cNvSpPr/>
            <p:nvPr/>
          </p:nvSpPr>
          <p:spPr bwMode="auto">
            <a:xfrm>
              <a:off x="1275" y="4100"/>
              <a:ext cx="99" cy="18"/>
            </a:xfrm>
            <a:custGeom>
              <a:avLst/>
              <a:gdLst>
                <a:gd name="T0" fmla="*/ 24 w 28"/>
                <a:gd name="T1" fmla="*/ 1 h 6"/>
                <a:gd name="T2" fmla="*/ 3 w 28"/>
                <a:gd name="T3" fmla="*/ 2 h 6"/>
                <a:gd name="T4" fmla="*/ 3 w 28"/>
                <a:gd name="T5" fmla="*/ 6 h 6"/>
                <a:gd name="T6" fmla="*/ 25 w 28"/>
                <a:gd name="T7" fmla="*/ 5 h 6"/>
                <a:gd name="T8" fmla="*/ 24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4" y="1"/>
                  </a:moveTo>
                  <a:cubicBezTo>
                    <a:pt x="17" y="2"/>
                    <a:pt x="10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8" y="6"/>
                    <a:pt x="25" y="5"/>
                  </a:cubicBezTo>
                  <a:cubicBezTo>
                    <a:pt x="28" y="5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0" name="Freeform 49"/>
            <p:cNvSpPr/>
            <p:nvPr/>
          </p:nvSpPr>
          <p:spPr bwMode="auto">
            <a:xfrm>
              <a:off x="1420" y="4106"/>
              <a:ext cx="95" cy="18"/>
            </a:xfrm>
            <a:custGeom>
              <a:avLst/>
              <a:gdLst>
                <a:gd name="T0" fmla="*/ 24 w 27"/>
                <a:gd name="T1" fmla="*/ 0 h 6"/>
                <a:gd name="T2" fmla="*/ 3 w 27"/>
                <a:gd name="T3" fmla="*/ 1 h 6"/>
                <a:gd name="T4" fmla="*/ 3 w 27"/>
                <a:gd name="T5" fmla="*/ 5 h 6"/>
                <a:gd name="T6" fmla="*/ 24 w 27"/>
                <a:gd name="T7" fmla="*/ 4 h 6"/>
                <a:gd name="T8" fmla="*/ 24 w 27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24" y="0"/>
                  </a:moveTo>
                  <a:cubicBezTo>
                    <a:pt x="17" y="0"/>
                    <a:pt x="10" y="0"/>
                    <a:pt x="3" y="1"/>
                  </a:cubicBezTo>
                  <a:cubicBezTo>
                    <a:pt x="1" y="1"/>
                    <a:pt x="0" y="6"/>
                    <a:pt x="3" y="5"/>
                  </a:cubicBezTo>
                  <a:cubicBezTo>
                    <a:pt x="10" y="4"/>
                    <a:pt x="17" y="4"/>
                    <a:pt x="24" y="4"/>
                  </a:cubicBezTo>
                  <a:cubicBezTo>
                    <a:pt x="27" y="4"/>
                    <a:pt x="27" y="0"/>
                    <a:pt x="24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1" name="Freeform 50"/>
            <p:cNvSpPr/>
            <p:nvPr/>
          </p:nvSpPr>
          <p:spPr bwMode="auto">
            <a:xfrm>
              <a:off x="1554" y="4103"/>
              <a:ext cx="88" cy="18"/>
            </a:xfrm>
            <a:custGeom>
              <a:avLst/>
              <a:gdLst>
                <a:gd name="T0" fmla="*/ 22 w 25"/>
                <a:gd name="T1" fmla="*/ 0 h 6"/>
                <a:gd name="T2" fmla="*/ 3 w 25"/>
                <a:gd name="T3" fmla="*/ 1 h 6"/>
                <a:gd name="T4" fmla="*/ 4 w 25"/>
                <a:gd name="T5" fmla="*/ 5 h 6"/>
                <a:gd name="T6" fmla="*/ 22 w 25"/>
                <a:gd name="T7" fmla="*/ 4 h 6"/>
                <a:gd name="T8" fmla="*/ 22 w 2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22" y="0"/>
                  </a:moveTo>
                  <a:cubicBezTo>
                    <a:pt x="16" y="0"/>
                    <a:pt x="9" y="0"/>
                    <a:pt x="3" y="1"/>
                  </a:cubicBezTo>
                  <a:cubicBezTo>
                    <a:pt x="0" y="1"/>
                    <a:pt x="1" y="6"/>
                    <a:pt x="4" y="5"/>
                  </a:cubicBezTo>
                  <a:cubicBezTo>
                    <a:pt x="10" y="4"/>
                    <a:pt x="16" y="4"/>
                    <a:pt x="22" y="4"/>
                  </a:cubicBezTo>
                  <a:cubicBezTo>
                    <a:pt x="25" y="4"/>
                    <a:pt x="25" y="0"/>
                    <a:pt x="22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2" name="Freeform 51"/>
            <p:cNvSpPr/>
            <p:nvPr/>
          </p:nvSpPr>
          <p:spPr bwMode="auto">
            <a:xfrm>
              <a:off x="1681" y="4106"/>
              <a:ext cx="91" cy="21"/>
            </a:xfrm>
            <a:custGeom>
              <a:avLst/>
              <a:gdLst>
                <a:gd name="T0" fmla="*/ 23 w 26"/>
                <a:gd name="T1" fmla="*/ 0 h 7"/>
                <a:gd name="T2" fmla="*/ 3 w 26"/>
                <a:gd name="T3" fmla="*/ 2 h 7"/>
                <a:gd name="T4" fmla="*/ 4 w 26"/>
                <a:gd name="T5" fmla="*/ 6 h 7"/>
                <a:gd name="T6" fmla="*/ 23 w 26"/>
                <a:gd name="T7" fmla="*/ 4 h 7"/>
                <a:gd name="T8" fmla="*/ 23 w 26"/>
                <a:gd name="T9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">
                  <a:moveTo>
                    <a:pt x="23" y="0"/>
                  </a:moveTo>
                  <a:cubicBezTo>
                    <a:pt x="16" y="0"/>
                    <a:pt x="9" y="1"/>
                    <a:pt x="3" y="2"/>
                  </a:cubicBezTo>
                  <a:cubicBezTo>
                    <a:pt x="0" y="2"/>
                    <a:pt x="1" y="7"/>
                    <a:pt x="4" y="6"/>
                  </a:cubicBezTo>
                  <a:cubicBezTo>
                    <a:pt x="10" y="5"/>
                    <a:pt x="17" y="4"/>
                    <a:pt x="23" y="4"/>
                  </a:cubicBezTo>
                  <a:cubicBezTo>
                    <a:pt x="26" y="4"/>
                    <a:pt x="26" y="0"/>
                    <a:pt x="23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3" name="Freeform 52"/>
            <p:cNvSpPr/>
            <p:nvPr/>
          </p:nvSpPr>
          <p:spPr bwMode="auto">
            <a:xfrm>
              <a:off x="1829" y="4103"/>
              <a:ext cx="99" cy="18"/>
            </a:xfrm>
            <a:custGeom>
              <a:avLst/>
              <a:gdLst>
                <a:gd name="T0" fmla="*/ 26 w 28"/>
                <a:gd name="T1" fmla="*/ 1 h 6"/>
                <a:gd name="T2" fmla="*/ 3 w 28"/>
                <a:gd name="T3" fmla="*/ 2 h 6"/>
                <a:gd name="T4" fmla="*/ 3 w 28"/>
                <a:gd name="T5" fmla="*/ 6 h 6"/>
                <a:gd name="T6" fmla="*/ 26 w 28"/>
                <a:gd name="T7" fmla="*/ 5 h 6"/>
                <a:gd name="T8" fmla="*/ 26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6" y="1"/>
                  </a:moveTo>
                  <a:cubicBezTo>
                    <a:pt x="18" y="0"/>
                    <a:pt x="11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8" y="4"/>
                    <a:pt x="26" y="5"/>
                  </a:cubicBezTo>
                  <a:cubicBezTo>
                    <a:pt x="28" y="6"/>
                    <a:pt x="28" y="1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4" name="Freeform 53"/>
            <p:cNvSpPr/>
            <p:nvPr/>
          </p:nvSpPr>
          <p:spPr bwMode="auto">
            <a:xfrm>
              <a:off x="1952" y="4094"/>
              <a:ext cx="106" cy="24"/>
            </a:xfrm>
            <a:custGeom>
              <a:avLst/>
              <a:gdLst>
                <a:gd name="T0" fmla="*/ 26 w 30"/>
                <a:gd name="T1" fmla="*/ 2 h 8"/>
                <a:gd name="T2" fmla="*/ 15 w 30"/>
                <a:gd name="T3" fmla="*/ 2 h 8"/>
                <a:gd name="T4" fmla="*/ 5 w 30"/>
                <a:gd name="T5" fmla="*/ 1 h 8"/>
                <a:gd name="T6" fmla="*/ 3 w 30"/>
                <a:gd name="T7" fmla="*/ 5 h 8"/>
                <a:gd name="T8" fmla="*/ 13 w 30"/>
                <a:gd name="T9" fmla="*/ 7 h 8"/>
                <a:gd name="T10" fmla="*/ 27 w 30"/>
                <a:gd name="T11" fmla="*/ 6 h 8"/>
                <a:gd name="T12" fmla="*/ 26 w 30"/>
                <a:gd name="T13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8">
                  <a:moveTo>
                    <a:pt x="26" y="2"/>
                  </a:moveTo>
                  <a:cubicBezTo>
                    <a:pt x="22" y="3"/>
                    <a:pt x="19" y="3"/>
                    <a:pt x="15" y="2"/>
                  </a:cubicBezTo>
                  <a:cubicBezTo>
                    <a:pt x="12" y="2"/>
                    <a:pt x="8" y="2"/>
                    <a:pt x="5" y="1"/>
                  </a:cubicBezTo>
                  <a:cubicBezTo>
                    <a:pt x="3" y="0"/>
                    <a:pt x="0" y="4"/>
                    <a:pt x="3" y="5"/>
                  </a:cubicBezTo>
                  <a:cubicBezTo>
                    <a:pt x="6" y="6"/>
                    <a:pt x="10" y="6"/>
                    <a:pt x="13" y="7"/>
                  </a:cubicBezTo>
                  <a:cubicBezTo>
                    <a:pt x="18" y="7"/>
                    <a:pt x="23" y="8"/>
                    <a:pt x="27" y="6"/>
                  </a:cubicBezTo>
                  <a:cubicBezTo>
                    <a:pt x="30" y="5"/>
                    <a:pt x="29" y="1"/>
                    <a:pt x="26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5" name="Freeform 54"/>
            <p:cNvSpPr/>
            <p:nvPr/>
          </p:nvSpPr>
          <p:spPr bwMode="auto">
            <a:xfrm>
              <a:off x="2104" y="4100"/>
              <a:ext cx="127" cy="24"/>
            </a:xfrm>
            <a:custGeom>
              <a:avLst/>
              <a:gdLst>
                <a:gd name="T0" fmla="*/ 34 w 36"/>
                <a:gd name="T1" fmla="*/ 3 h 8"/>
                <a:gd name="T2" fmla="*/ 3 w 36"/>
                <a:gd name="T3" fmla="*/ 2 h 8"/>
                <a:gd name="T4" fmla="*/ 3 w 36"/>
                <a:gd name="T5" fmla="*/ 6 h 8"/>
                <a:gd name="T6" fmla="*/ 32 w 36"/>
                <a:gd name="T7" fmla="*/ 7 h 8"/>
                <a:gd name="T8" fmla="*/ 34 w 36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8">
                  <a:moveTo>
                    <a:pt x="34" y="3"/>
                  </a:moveTo>
                  <a:cubicBezTo>
                    <a:pt x="24" y="0"/>
                    <a:pt x="14" y="1"/>
                    <a:pt x="3" y="2"/>
                  </a:cubicBezTo>
                  <a:cubicBezTo>
                    <a:pt x="1" y="2"/>
                    <a:pt x="0" y="7"/>
                    <a:pt x="3" y="6"/>
                  </a:cubicBezTo>
                  <a:cubicBezTo>
                    <a:pt x="13" y="5"/>
                    <a:pt x="23" y="4"/>
                    <a:pt x="32" y="7"/>
                  </a:cubicBezTo>
                  <a:cubicBezTo>
                    <a:pt x="35" y="8"/>
                    <a:pt x="36" y="4"/>
                    <a:pt x="34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6" name="Freeform 55"/>
            <p:cNvSpPr/>
            <p:nvPr/>
          </p:nvSpPr>
          <p:spPr bwMode="auto">
            <a:xfrm>
              <a:off x="2280" y="4100"/>
              <a:ext cx="106" cy="15"/>
            </a:xfrm>
            <a:custGeom>
              <a:avLst/>
              <a:gdLst>
                <a:gd name="T0" fmla="*/ 27 w 30"/>
                <a:gd name="T1" fmla="*/ 1 h 5"/>
                <a:gd name="T2" fmla="*/ 3 w 30"/>
                <a:gd name="T3" fmla="*/ 0 h 5"/>
                <a:gd name="T4" fmla="*/ 3 w 30"/>
                <a:gd name="T5" fmla="*/ 4 h 5"/>
                <a:gd name="T6" fmla="*/ 27 w 30"/>
                <a:gd name="T7" fmla="*/ 5 h 5"/>
                <a:gd name="T8" fmla="*/ 27 w 30"/>
                <a:gd name="T9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5">
                  <a:moveTo>
                    <a:pt x="27" y="1"/>
                  </a:moveTo>
                  <a:cubicBezTo>
                    <a:pt x="19" y="1"/>
                    <a:pt x="11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11" y="4"/>
                    <a:pt x="19" y="5"/>
                    <a:pt x="27" y="5"/>
                  </a:cubicBezTo>
                  <a:cubicBezTo>
                    <a:pt x="30" y="5"/>
                    <a:pt x="30" y="1"/>
                    <a:pt x="27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7" name="Freeform 56"/>
            <p:cNvSpPr/>
            <p:nvPr/>
          </p:nvSpPr>
          <p:spPr bwMode="auto">
            <a:xfrm>
              <a:off x="2414" y="4097"/>
              <a:ext cx="103" cy="30"/>
            </a:xfrm>
            <a:custGeom>
              <a:avLst/>
              <a:gdLst>
                <a:gd name="T0" fmla="*/ 24 w 29"/>
                <a:gd name="T1" fmla="*/ 1 h 10"/>
                <a:gd name="T2" fmla="*/ 4 w 29"/>
                <a:gd name="T3" fmla="*/ 3 h 10"/>
                <a:gd name="T4" fmla="*/ 2 w 29"/>
                <a:gd name="T5" fmla="*/ 7 h 10"/>
                <a:gd name="T6" fmla="*/ 26 w 29"/>
                <a:gd name="T7" fmla="*/ 5 h 10"/>
                <a:gd name="T8" fmla="*/ 24 w 29"/>
                <a:gd name="T9" fmla="*/ 1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0">
                  <a:moveTo>
                    <a:pt x="24" y="1"/>
                  </a:moveTo>
                  <a:cubicBezTo>
                    <a:pt x="18" y="2"/>
                    <a:pt x="10" y="5"/>
                    <a:pt x="4" y="3"/>
                  </a:cubicBezTo>
                  <a:cubicBezTo>
                    <a:pt x="1" y="2"/>
                    <a:pt x="0" y="6"/>
                    <a:pt x="2" y="7"/>
                  </a:cubicBezTo>
                  <a:cubicBezTo>
                    <a:pt x="10" y="10"/>
                    <a:pt x="18" y="6"/>
                    <a:pt x="26" y="5"/>
                  </a:cubicBezTo>
                  <a:cubicBezTo>
                    <a:pt x="29" y="5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8" name="Freeform 57"/>
            <p:cNvSpPr/>
            <p:nvPr/>
          </p:nvSpPr>
          <p:spPr bwMode="auto">
            <a:xfrm>
              <a:off x="2534" y="4097"/>
              <a:ext cx="120" cy="21"/>
            </a:xfrm>
            <a:custGeom>
              <a:avLst/>
              <a:gdLst>
                <a:gd name="T0" fmla="*/ 31 w 34"/>
                <a:gd name="T1" fmla="*/ 2 h 7"/>
                <a:gd name="T2" fmla="*/ 3 w 34"/>
                <a:gd name="T3" fmla="*/ 2 h 7"/>
                <a:gd name="T4" fmla="*/ 3 w 34"/>
                <a:gd name="T5" fmla="*/ 6 h 7"/>
                <a:gd name="T6" fmla="*/ 29 w 34"/>
                <a:gd name="T7" fmla="*/ 6 h 7"/>
                <a:gd name="T8" fmla="*/ 31 w 34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7">
                  <a:moveTo>
                    <a:pt x="31" y="2"/>
                  </a:moveTo>
                  <a:cubicBezTo>
                    <a:pt x="21" y="0"/>
                    <a:pt x="12" y="0"/>
                    <a:pt x="3" y="2"/>
                  </a:cubicBezTo>
                  <a:cubicBezTo>
                    <a:pt x="0" y="2"/>
                    <a:pt x="0" y="7"/>
                    <a:pt x="3" y="6"/>
                  </a:cubicBezTo>
                  <a:cubicBezTo>
                    <a:pt x="12" y="5"/>
                    <a:pt x="21" y="4"/>
                    <a:pt x="29" y="6"/>
                  </a:cubicBezTo>
                  <a:cubicBezTo>
                    <a:pt x="32" y="7"/>
                    <a:pt x="34" y="2"/>
                    <a:pt x="31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9" name="Freeform 58"/>
            <p:cNvSpPr/>
            <p:nvPr/>
          </p:nvSpPr>
          <p:spPr bwMode="auto">
            <a:xfrm>
              <a:off x="2682" y="4103"/>
              <a:ext cx="110" cy="21"/>
            </a:xfrm>
            <a:custGeom>
              <a:avLst/>
              <a:gdLst>
                <a:gd name="T0" fmla="*/ 26 w 31"/>
                <a:gd name="T1" fmla="*/ 1 h 7"/>
                <a:gd name="T2" fmla="*/ 4 w 31"/>
                <a:gd name="T3" fmla="*/ 1 h 7"/>
                <a:gd name="T4" fmla="*/ 3 w 31"/>
                <a:gd name="T5" fmla="*/ 5 h 7"/>
                <a:gd name="T6" fmla="*/ 28 w 31"/>
                <a:gd name="T7" fmla="*/ 5 h 7"/>
                <a:gd name="T8" fmla="*/ 26 w 31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6" y="1"/>
                  </a:moveTo>
                  <a:cubicBezTo>
                    <a:pt x="19" y="2"/>
                    <a:pt x="12" y="3"/>
                    <a:pt x="4" y="1"/>
                  </a:cubicBezTo>
                  <a:cubicBezTo>
                    <a:pt x="2" y="0"/>
                    <a:pt x="0" y="4"/>
                    <a:pt x="3" y="5"/>
                  </a:cubicBezTo>
                  <a:cubicBezTo>
                    <a:pt x="11" y="7"/>
                    <a:pt x="20" y="6"/>
                    <a:pt x="28" y="5"/>
                  </a:cubicBezTo>
                  <a:cubicBezTo>
                    <a:pt x="31" y="5"/>
                    <a:pt x="29" y="0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0" name="Freeform 59"/>
            <p:cNvSpPr/>
            <p:nvPr/>
          </p:nvSpPr>
          <p:spPr bwMode="auto">
            <a:xfrm>
              <a:off x="2848" y="4094"/>
              <a:ext cx="102" cy="24"/>
            </a:xfrm>
            <a:custGeom>
              <a:avLst/>
              <a:gdLst>
                <a:gd name="T0" fmla="*/ 26 w 29"/>
                <a:gd name="T1" fmla="*/ 3 h 8"/>
                <a:gd name="T2" fmla="*/ 3 w 29"/>
                <a:gd name="T3" fmla="*/ 3 h 8"/>
                <a:gd name="T4" fmla="*/ 3 w 29"/>
                <a:gd name="T5" fmla="*/ 7 h 8"/>
                <a:gd name="T6" fmla="*/ 25 w 29"/>
                <a:gd name="T7" fmla="*/ 7 h 8"/>
                <a:gd name="T8" fmla="*/ 26 w 29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8">
                  <a:moveTo>
                    <a:pt x="26" y="3"/>
                  </a:moveTo>
                  <a:cubicBezTo>
                    <a:pt x="18" y="0"/>
                    <a:pt x="11" y="2"/>
                    <a:pt x="3" y="3"/>
                  </a:cubicBezTo>
                  <a:cubicBezTo>
                    <a:pt x="0" y="3"/>
                    <a:pt x="0" y="7"/>
                    <a:pt x="3" y="7"/>
                  </a:cubicBezTo>
                  <a:cubicBezTo>
                    <a:pt x="11" y="7"/>
                    <a:pt x="18" y="4"/>
                    <a:pt x="25" y="7"/>
                  </a:cubicBezTo>
                  <a:cubicBezTo>
                    <a:pt x="28" y="8"/>
                    <a:pt x="29" y="4"/>
                    <a:pt x="26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1" name="Freeform 60"/>
            <p:cNvSpPr/>
            <p:nvPr/>
          </p:nvSpPr>
          <p:spPr bwMode="auto">
            <a:xfrm>
              <a:off x="2993" y="4103"/>
              <a:ext cx="81" cy="12"/>
            </a:xfrm>
            <a:custGeom>
              <a:avLst/>
              <a:gdLst>
                <a:gd name="T0" fmla="*/ 20 w 23"/>
                <a:gd name="T1" fmla="*/ 0 h 4"/>
                <a:gd name="T2" fmla="*/ 3 w 23"/>
                <a:gd name="T3" fmla="*/ 0 h 4"/>
                <a:gd name="T4" fmla="*/ 3 w 23"/>
                <a:gd name="T5" fmla="*/ 4 h 4"/>
                <a:gd name="T6" fmla="*/ 20 w 23"/>
                <a:gd name="T7" fmla="*/ 4 h 4"/>
                <a:gd name="T8" fmla="*/ 20 w 23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4">
                  <a:moveTo>
                    <a:pt x="20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3" y="4"/>
                    <a:pt x="23" y="0"/>
                    <a:pt x="20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2" name="Freeform 61"/>
            <p:cNvSpPr/>
            <p:nvPr/>
          </p:nvSpPr>
          <p:spPr bwMode="auto">
            <a:xfrm>
              <a:off x="3155" y="4100"/>
              <a:ext cx="88" cy="24"/>
            </a:xfrm>
            <a:custGeom>
              <a:avLst/>
              <a:gdLst>
                <a:gd name="T0" fmla="*/ 22 w 25"/>
                <a:gd name="T1" fmla="*/ 3 h 8"/>
                <a:gd name="T2" fmla="*/ 3 w 25"/>
                <a:gd name="T3" fmla="*/ 3 h 8"/>
                <a:gd name="T4" fmla="*/ 5 w 25"/>
                <a:gd name="T5" fmla="*/ 7 h 8"/>
                <a:gd name="T6" fmla="*/ 21 w 25"/>
                <a:gd name="T7" fmla="*/ 7 h 8"/>
                <a:gd name="T8" fmla="*/ 22 w 25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8">
                  <a:moveTo>
                    <a:pt x="22" y="3"/>
                  </a:moveTo>
                  <a:cubicBezTo>
                    <a:pt x="16" y="2"/>
                    <a:pt x="9" y="0"/>
                    <a:pt x="3" y="3"/>
                  </a:cubicBezTo>
                  <a:cubicBezTo>
                    <a:pt x="0" y="4"/>
                    <a:pt x="2" y="8"/>
                    <a:pt x="5" y="7"/>
                  </a:cubicBezTo>
                  <a:cubicBezTo>
                    <a:pt x="10" y="5"/>
                    <a:pt x="16" y="6"/>
                    <a:pt x="21" y="7"/>
                  </a:cubicBezTo>
                  <a:cubicBezTo>
                    <a:pt x="24" y="8"/>
                    <a:pt x="25" y="3"/>
                    <a:pt x="2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3" name="Freeform 62"/>
            <p:cNvSpPr/>
            <p:nvPr/>
          </p:nvSpPr>
          <p:spPr bwMode="auto">
            <a:xfrm>
              <a:off x="3300" y="4106"/>
              <a:ext cx="109" cy="18"/>
            </a:xfrm>
            <a:custGeom>
              <a:avLst/>
              <a:gdLst>
                <a:gd name="T0" fmla="*/ 28 w 31"/>
                <a:gd name="T1" fmla="*/ 0 h 6"/>
                <a:gd name="T2" fmla="*/ 3 w 31"/>
                <a:gd name="T3" fmla="*/ 1 h 6"/>
                <a:gd name="T4" fmla="*/ 3 w 31"/>
                <a:gd name="T5" fmla="*/ 5 h 6"/>
                <a:gd name="T6" fmla="*/ 28 w 31"/>
                <a:gd name="T7" fmla="*/ 4 h 6"/>
                <a:gd name="T8" fmla="*/ 28 w 3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">
                  <a:moveTo>
                    <a:pt x="28" y="0"/>
                  </a:moveTo>
                  <a:cubicBezTo>
                    <a:pt x="20" y="0"/>
                    <a:pt x="11" y="0"/>
                    <a:pt x="3" y="1"/>
                  </a:cubicBezTo>
                  <a:cubicBezTo>
                    <a:pt x="0" y="1"/>
                    <a:pt x="0" y="6"/>
                    <a:pt x="3" y="5"/>
                  </a:cubicBezTo>
                  <a:cubicBezTo>
                    <a:pt x="11" y="4"/>
                    <a:pt x="20" y="4"/>
                    <a:pt x="28" y="4"/>
                  </a:cubicBezTo>
                  <a:cubicBezTo>
                    <a:pt x="31" y="4"/>
                    <a:pt x="31" y="0"/>
                    <a:pt x="28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4" name="Freeform 63"/>
            <p:cNvSpPr/>
            <p:nvPr/>
          </p:nvSpPr>
          <p:spPr bwMode="auto">
            <a:xfrm>
              <a:off x="3434" y="4100"/>
              <a:ext cx="99" cy="24"/>
            </a:xfrm>
            <a:custGeom>
              <a:avLst/>
              <a:gdLst>
                <a:gd name="T0" fmla="*/ 24 w 28"/>
                <a:gd name="T1" fmla="*/ 1 h 8"/>
                <a:gd name="T2" fmla="*/ 4 w 28"/>
                <a:gd name="T3" fmla="*/ 2 h 8"/>
                <a:gd name="T4" fmla="*/ 3 w 28"/>
                <a:gd name="T5" fmla="*/ 6 h 8"/>
                <a:gd name="T6" fmla="*/ 26 w 28"/>
                <a:gd name="T7" fmla="*/ 5 h 8"/>
                <a:gd name="T8" fmla="*/ 24 w 28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24" y="1"/>
                  </a:moveTo>
                  <a:cubicBezTo>
                    <a:pt x="18" y="2"/>
                    <a:pt x="11" y="4"/>
                    <a:pt x="4" y="2"/>
                  </a:cubicBezTo>
                  <a:cubicBezTo>
                    <a:pt x="2" y="1"/>
                    <a:pt x="0" y="5"/>
                    <a:pt x="3" y="6"/>
                  </a:cubicBezTo>
                  <a:cubicBezTo>
                    <a:pt x="11" y="8"/>
                    <a:pt x="18" y="6"/>
                    <a:pt x="26" y="5"/>
                  </a:cubicBezTo>
                  <a:cubicBezTo>
                    <a:pt x="28" y="5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5" name="Freeform 64"/>
            <p:cNvSpPr/>
            <p:nvPr/>
          </p:nvSpPr>
          <p:spPr bwMode="auto">
            <a:xfrm>
              <a:off x="3564" y="4097"/>
              <a:ext cx="103" cy="21"/>
            </a:xfrm>
            <a:custGeom>
              <a:avLst/>
              <a:gdLst>
                <a:gd name="T0" fmla="*/ 26 w 29"/>
                <a:gd name="T1" fmla="*/ 3 h 7"/>
                <a:gd name="T2" fmla="*/ 4 w 29"/>
                <a:gd name="T3" fmla="*/ 1 h 7"/>
                <a:gd name="T4" fmla="*/ 3 w 29"/>
                <a:gd name="T5" fmla="*/ 5 h 7"/>
                <a:gd name="T6" fmla="*/ 26 w 29"/>
                <a:gd name="T7" fmla="*/ 7 h 7"/>
                <a:gd name="T8" fmla="*/ 26 w 29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7">
                  <a:moveTo>
                    <a:pt x="26" y="3"/>
                  </a:moveTo>
                  <a:cubicBezTo>
                    <a:pt x="19" y="3"/>
                    <a:pt x="11" y="3"/>
                    <a:pt x="4" y="1"/>
                  </a:cubicBezTo>
                  <a:cubicBezTo>
                    <a:pt x="2" y="0"/>
                    <a:pt x="0" y="4"/>
                    <a:pt x="3" y="5"/>
                  </a:cubicBezTo>
                  <a:cubicBezTo>
                    <a:pt x="10" y="7"/>
                    <a:pt x="19" y="7"/>
                    <a:pt x="26" y="7"/>
                  </a:cubicBezTo>
                  <a:cubicBezTo>
                    <a:pt x="29" y="7"/>
                    <a:pt x="29" y="3"/>
                    <a:pt x="26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6" name="Freeform 65"/>
            <p:cNvSpPr/>
            <p:nvPr/>
          </p:nvSpPr>
          <p:spPr bwMode="auto">
            <a:xfrm>
              <a:off x="3698" y="4094"/>
              <a:ext cx="106" cy="18"/>
            </a:xfrm>
            <a:custGeom>
              <a:avLst/>
              <a:gdLst>
                <a:gd name="T0" fmla="*/ 27 w 30"/>
                <a:gd name="T1" fmla="*/ 1 h 6"/>
                <a:gd name="T2" fmla="*/ 3 w 30"/>
                <a:gd name="T3" fmla="*/ 2 h 6"/>
                <a:gd name="T4" fmla="*/ 3 w 30"/>
                <a:gd name="T5" fmla="*/ 6 h 6"/>
                <a:gd name="T6" fmla="*/ 27 w 30"/>
                <a:gd name="T7" fmla="*/ 5 h 6"/>
                <a:gd name="T8" fmla="*/ 27 w 30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27" y="1"/>
                  </a:moveTo>
                  <a:cubicBezTo>
                    <a:pt x="19" y="1"/>
                    <a:pt x="11" y="1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9" y="5"/>
                    <a:pt x="27" y="5"/>
                  </a:cubicBezTo>
                  <a:cubicBezTo>
                    <a:pt x="30" y="5"/>
                    <a:pt x="30" y="0"/>
                    <a:pt x="27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7" name="Freeform 66"/>
            <p:cNvSpPr/>
            <p:nvPr/>
          </p:nvSpPr>
          <p:spPr bwMode="auto">
            <a:xfrm>
              <a:off x="3846" y="4103"/>
              <a:ext cx="85" cy="18"/>
            </a:xfrm>
            <a:custGeom>
              <a:avLst/>
              <a:gdLst>
                <a:gd name="T0" fmla="*/ 21 w 24"/>
                <a:gd name="T1" fmla="*/ 1 h 6"/>
                <a:gd name="T2" fmla="*/ 3 w 24"/>
                <a:gd name="T3" fmla="*/ 0 h 6"/>
                <a:gd name="T4" fmla="*/ 3 w 24"/>
                <a:gd name="T5" fmla="*/ 4 h 6"/>
                <a:gd name="T6" fmla="*/ 20 w 24"/>
                <a:gd name="T7" fmla="*/ 5 h 6"/>
                <a:gd name="T8" fmla="*/ 21 w 24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21" y="1"/>
                  </a:moveTo>
                  <a:cubicBezTo>
                    <a:pt x="15" y="0"/>
                    <a:pt x="9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9" y="4"/>
                    <a:pt x="14" y="4"/>
                    <a:pt x="20" y="5"/>
                  </a:cubicBezTo>
                  <a:cubicBezTo>
                    <a:pt x="23" y="6"/>
                    <a:pt x="24" y="1"/>
                    <a:pt x="21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8" name="Freeform 67"/>
            <p:cNvSpPr/>
            <p:nvPr/>
          </p:nvSpPr>
          <p:spPr bwMode="auto">
            <a:xfrm>
              <a:off x="3977" y="4094"/>
              <a:ext cx="109" cy="24"/>
            </a:xfrm>
            <a:custGeom>
              <a:avLst/>
              <a:gdLst>
                <a:gd name="T0" fmla="*/ 28 w 31"/>
                <a:gd name="T1" fmla="*/ 2 h 8"/>
                <a:gd name="T2" fmla="*/ 3 w 31"/>
                <a:gd name="T3" fmla="*/ 3 h 8"/>
                <a:gd name="T4" fmla="*/ 4 w 31"/>
                <a:gd name="T5" fmla="*/ 7 h 8"/>
                <a:gd name="T6" fmla="*/ 28 w 31"/>
                <a:gd name="T7" fmla="*/ 6 h 8"/>
                <a:gd name="T8" fmla="*/ 28 w 31"/>
                <a:gd name="T9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8">
                  <a:moveTo>
                    <a:pt x="28" y="2"/>
                  </a:moveTo>
                  <a:cubicBezTo>
                    <a:pt x="20" y="2"/>
                    <a:pt x="11" y="0"/>
                    <a:pt x="3" y="3"/>
                  </a:cubicBezTo>
                  <a:cubicBezTo>
                    <a:pt x="0" y="4"/>
                    <a:pt x="2" y="8"/>
                    <a:pt x="4" y="7"/>
                  </a:cubicBezTo>
                  <a:cubicBezTo>
                    <a:pt x="12" y="5"/>
                    <a:pt x="20" y="6"/>
                    <a:pt x="28" y="6"/>
                  </a:cubicBezTo>
                  <a:cubicBezTo>
                    <a:pt x="31" y="6"/>
                    <a:pt x="31" y="2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9" name="Freeform 68"/>
            <p:cNvSpPr/>
            <p:nvPr/>
          </p:nvSpPr>
          <p:spPr bwMode="auto">
            <a:xfrm>
              <a:off x="4129" y="4092"/>
              <a:ext cx="102" cy="17"/>
            </a:xfrm>
            <a:custGeom>
              <a:avLst/>
              <a:gdLst>
                <a:gd name="T0" fmla="*/ 25 w 29"/>
                <a:gd name="T1" fmla="*/ 1 h 6"/>
                <a:gd name="T2" fmla="*/ 3 w 29"/>
                <a:gd name="T3" fmla="*/ 2 h 6"/>
                <a:gd name="T4" fmla="*/ 3 w 29"/>
                <a:gd name="T5" fmla="*/ 6 h 6"/>
                <a:gd name="T6" fmla="*/ 26 w 29"/>
                <a:gd name="T7" fmla="*/ 5 h 6"/>
                <a:gd name="T8" fmla="*/ 25 w 29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5" y="1"/>
                  </a:moveTo>
                  <a:cubicBezTo>
                    <a:pt x="17" y="2"/>
                    <a:pt x="10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8" y="6"/>
                    <a:pt x="26" y="5"/>
                  </a:cubicBezTo>
                  <a:cubicBezTo>
                    <a:pt x="29" y="4"/>
                    <a:pt x="27" y="0"/>
                    <a:pt x="25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0" name="Freeform 69"/>
            <p:cNvSpPr/>
            <p:nvPr/>
          </p:nvSpPr>
          <p:spPr bwMode="auto">
            <a:xfrm>
              <a:off x="4273" y="4103"/>
              <a:ext cx="110" cy="21"/>
            </a:xfrm>
            <a:custGeom>
              <a:avLst/>
              <a:gdLst>
                <a:gd name="T0" fmla="*/ 28 w 31"/>
                <a:gd name="T1" fmla="*/ 2 h 7"/>
                <a:gd name="T2" fmla="*/ 3 w 31"/>
                <a:gd name="T3" fmla="*/ 2 h 7"/>
                <a:gd name="T4" fmla="*/ 3 w 31"/>
                <a:gd name="T5" fmla="*/ 6 h 7"/>
                <a:gd name="T6" fmla="*/ 27 w 31"/>
                <a:gd name="T7" fmla="*/ 6 h 7"/>
                <a:gd name="T8" fmla="*/ 28 w 31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8" y="2"/>
                  </a:moveTo>
                  <a:cubicBezTo>
                    <a:pt x="20" y="0"/>
                    <a:pt x="11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9" y="4"/>
                    <a:pt x="27" y="6"/>
                  </a:cubicBezTo>
                  <a:cubicBezTo>
                    <a:pt x="30" y="7"/>
                    <a:pt x="31" y="3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1" name="Freeform 70"/>
            <p:cNvSpPr/>
            <p:nvPr/>
          </p:nvSpPr>
          <p:spPr bwMode="auto">
            <a:xfrm>
              <a:off x="4432" y="4097"/>
              <a:ext cx="95" cy="24"/>
            </a:xfrm>
            <a:custGeom>
              <a:avLst/>
              <a:gdLst>
                <a:gd name="T0" fmla="*/ 23 w 27"/>
                <a:gd name="T1" fmla="*/ 1 h 8"/>
                <a:gd name="T2" fmla="*/ 4 w 27"/>
                <a:gd name="T3" fmla="*/ 2 h 8"/>
                <a:gd name="T4" fmla="*/ 3 w 27"/>
                <a:gd name="T5" fmla="*/ 6 h 8"/>
                <a:gd name="T6" fmla="*/ 24 w 27"/>
                <a:gd name="T7" fmla="*/ 5 h 8"/>
                <a:gd name="T8" fmla="*/ 23 w 27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8">
                  <a:moveTo>
                    <a:pt x="23" y="1"/>
                  </a:moveTo>
                  <a:cubicBezTo>
                    <a:pt x="17" y="2"/>
                    <a:pt x="10" y="3"/>
                    <a:pt x="4" y="2"/>
                  </a:cubicBezTo>
                  <a:cubicBezTo>
                    <a:pt x="1" y="1"/>
                    <a:pt x="0" y="6"/>
                    <a:pt x="3" y="6"/>
                  </a:cubicBezTo>
                  <a:cubicBezTo>
                    <a:pt x="10" y="8"/>
                    <a:pt x="17" y="6"/>
                    <a:pt x="24" y="5"/>
                  </a:cubicBezTo>
                  <a:cubicBezTo>
                    <a:pt x="27" y="5"/>
                    <a:pt x="26" y="0"/>
                    <a:pt x="23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2" name="Freeform 71"/>
            <p:cNvSpPr/>
            <p:nvPr/>
          </p:nvSpPr>
          <p:spPr bwMode="auto">
            <a:xfrm>
              <a:off x="4580" y="4094"/>
              <a:ext cx="120" cy="27"/>
            </a:xfrm>
            <a:custGeom>
              <a:avLst/>
              <a:gdLst>
                <a:gd name="T0" fmla="*/ 31 w 34"/>
                <a:gd name="T1" fmla="*/ 1 h 9"/>
                <a:gd name="T2" fmla="*/ 18 w 34"/>
                <a:gd name="T3" fmla="*/ 2 h 9"/>
                <a:gd name="T4" fmla="*/ 5 w 34"/>
                <a:gd name="T5" fmla="*/ 1 h 9"/>
                <a:gd name="T6" fmla="*/ 2 w 34"/>
                <a:gd name="T7" fmla="*/ 5 h 9"/>
                <a:gd name="T8" fmla="*/ 31 w 34"/>
                <a:gd name="T9" fmla="*/ 5 h 9"/>
                <a:gd name="T10" fmla="*/ 31 w 34"/>
                <a:gd name="T11" fmla="*/ 1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" h="9">
                  <a:moveTo>
                    <a:pt x="31" y="1"/>
                  </a:moveTo>
                  <a:cubicBezTo>
                    <a:pt x="27" y="1"/>
                    <a:pt x="22" y="1"/>
                    <a:pt x="18" y="2"/>
                  </a:cubicBezTo>
                  <a:cubicBezTo>
                    <a:pt x="14" y="2"/>
                    <a:pt x="9" y="3"/>
                    <a:pt x="5" y="1"/>
                  </a:cubicBezTo>
                  <a:cubicBezTo>
                    <a:pt x="2" y="0"/>
                    <a:pt x="0" y="3"/>
                    <a:pt x="2" y="5"/>
                  </a:cubicBezTo>
                  <a:cubicBezTo>
                    <a:pt x="11" y="9"/>
                    <a:pt x="22" y="5"/>
                    <a:pt x="31" y="5"/>
                  </a:cubicBezTo>
                  <a:cubicBezTo>
                    <a:pt x="34" y="5"/>
                    <a:pt x="34" y="0"/>
                    <a:pt x="31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3" name="Freeform 72"/>
            <p:cNvSpPr/>
            <p:nvPr/>
          </p:nvSpPr>
          <p:spPr bwMode="auto">
            <a:xfrm>
              <a:off x="4735" y="4092"/>
              <a:ext cx="110" cy="20"/>
            </a:xfrm>
            <a:custGeom>
              <a:avLst/>
              <a:gdLst>
                <a:gd name="T0" fmla="*/ 28 w 31"/>
                <a:gd name="T1" fmla="*/ 2 h 7"/>
                <a:gd name="T2" fmla="*/ 3 w 31"/>
                <a:gd name="T3" fmla="*/ 3 h 7"/>
                <a:gd name="T4" fmla="*/ 5 w 31"/>
                <a:gd name="T5" fmla="*/ 7 h 7"/>
                <a:gd name="T6" fmla="*/ 27 w 31"/>
                <a:gd name="T7" fmla="*/ 6 h 7"/>
                <a:gd name="T8" fmla="*/ 28 w 31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8" y="2"/>
                  </a:moveTo>
                  <a:cubicBezTo>
                    <a:pt x="20" y="0"/>
                    <a:pt x="11" y="1"/>
                    <a:pt x="3" y="3"/>
                  </a:cubicBezTo>
                  <a:cubicBezTo>
                    <a:pt x="0" y="3"/>
                    <a:pt x="2" y="7"/>
                    <a:pt x="5" y="7"/>
                  </a:cubicBezTo>
                  <a:cubicBezTo>
                    <a:pt x="12" y="6"/>
                    <a:pt x="19" y="4"/>
                    <a:pt x="27" y="6"/>
                  </a:cubicBezTo>
                  <a:cubicBezTo>
                    <a:pt x="29" y="7"/>
                    <a:pt x="31" y="2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4" name="Freeform 73"/>
            <p:cNvSpPr/>
            <p:nvPr/>
          </p:nvSpPr>
          <p:spPr bwMode="auto">
            <a:xfrm>
              <a:off x="4912" y="4097"/>
              <a:ext cx="84" cy="18"/>
            </a:xfrm>
            <a:custGeom>
              <a:avLst/>
              <a:gdLst>
                <a:gd name="T0" fmla="*/ 21 w 24"/>
                <a:gd name="T1" fmla="*/ 1 h 6"/>
                <a:gd name="T2" fmla="*/ 4 w 24"/>
                <a:gd name="T3" fmla="*/ 1 h 6"/>
                <a:gd name="T4" fmla="*/ 3 w 24"/>
                <a:gd name="T5" fmla="*/ 5 h 6"/>
                <a:gd name="T6" fmla="*/ 21 w 24"/>
                <a:gd name="T7" fmla="*/ 5 h 6"/>
                <a:gd name="T8" fmla="*/ 21 w 24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21" y="1"/>
                  </a:moveTo>
                  <a:cubicBezTo>
                    <a:pt x="16" y="1"/>
                    <a:pt x="10" y="2"/>
                    <a:pt x="4" y="1"/>
                  </a:cubicBezTo>
                  <a:cubicBezTo>
                    <a:pt x="1" y="0"/>
                    <a:pt x="0" y="5"/>
                    <a:pt x="3" y="5"/>
                  </a:cubicBezTo>
                  <a:cubicBezTo>
                    <a:pt x="9" y="6"/>
                    <a:pt x="15" y="5"/>
                    <a:pt x="21" y="5"/>
                  </a:cubicBezTo>
                  <a:cubicBezTo>
                    <a:pt x="24" y="5"/>
                    <a:pt x="24" y="1"/>
                    <a:pt x="21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5" name="Freeform 74"/>
            <p:cNvSpPr/>
            <p:nvPr/>
          </p:nvSpPr>
          <p:spPr bwMode="auto">
            <a:xfrm>
              <a:off x="5060" y="4100"/>
              <a:ext cx="92" cy="18"/>
            </a:xfrm>
            <a:custGeom>
              <a:avLst/>
              <a:gdLst>
                <a:gd name="T0" fmla="*/ 23 w 26"/>
                <a:gd name="T1" fmla="*/ 1 h 6"/>
                <a:gd name="T2" fmla="*/ 3 w 26"/>
                <a:gd name="T3" fmla="*/ 0 h 6"/>
                <a:gd name="T4" fmla="*/ 3 w 26"/>
                <a:gd name="T5" fmla="*/ 4 h 6"/>
                <a:gd name="T6" fmla="*/ 22 w 26"/>
                <a:gd name="T7" fmla="*/ 5 h 6"/>
                <a:gd name="T8" fmla="*/ 23 w 26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23" y="1"/>
                  </a:moveTo>
                  <a:cubicBezTo>
                    <a:pt x="16" y="0"/>
                    <a:pt x="9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9" y="4"/>
                    <a:pt x="16" y="4"/>
                    <a:pt x="22" y="5"/>
                  </a:cubicBezTo>
                  <a:cubicBezTo>
                    <a:pt x="25" y="6"/>
                    <a:pt x="26" y="1"/>
                    <a:pt x="23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6" name="Freeform 75"/>
            <p:cNvSpPr/>
            <p:nvPr/>
          </p:nvSpPr>
          <p:spPr bwMode="auto">
            <a:xfrm>
              <a:off x="5190" y="4094"/>
              <a:ext cx="103" cy="18"/>
            </a:xfrm>
            <a:custGeom>
              <a:avLst/>
              <a:gdLst>
                <a:gd name="T0" fmla="*/ 26 w 29"/>
                <a:gd name="T1" fmla="*/ 1 h 6"/>
                <a:gd name="T2" fmla="*/ 2 w 29"/>
                <a:gd name="T3" fmla="*/ 2 h 6"/>
                <a:gd name="T4" fmla="*/ 2 w 29"/>
                <a:gd name="T5" fmla="*/ 6 h 6"/>
                <a:gd name="T6" fmla="*/ 26 w 29"/>
                <a:gd name="T7" fmla="*/ 5 h 6"/>
                <a:gd name="T8" fmla="*/ 26 w 29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6" y="1"/>
                  </a:moveTo>
                  <a:cubicBezTo>
                    <a:pt x="18" y="2"/>
                    <a:pt x="10" y="2"/>
                    <a:pt x="2" y="2"/>
                  </a:cubicBezTo>
                  <a:cubicBezTo>
                    <a:pt x="0" y="2"/>
                    <a:pt x="0" y="6"/>
                    <a:pt x="2" y="6"/>
                  </a:cubicBezTo>
                  <a:cubicBezTo>
                    <a:pt x="10" y="6"/>
                    <a:pt x="18" y="6"/>
                    <a:pt x="26" y="5"/>
                  </a:cubicBezTo>
                  <a:cubicBezTo>
                    <a:pt x="29" y="5"/>
                    <a:pt x="29" y="0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7" name="Freeform 76"/>
            <p:cNvSpPr/>
            <p:nvPr/>
          </p:nvSpPr>
          <p:spPr bwMode="auto">
            <a:xfrm>
              <a:off x="5339" y="4092"/>
              <a:ext cx="116" cy="20"/>
            </a:xfrm>
            <a:custGeom>
              <a:avLst/>
              <a:gdLst>
                <a:gd name="T0" fmla="*/ 30 w 33"/>
                <a:gd name="T1" fmla="*/ 2 h 7"/>
                <a:gd name="T2" fmla="*/ 3 w 33"/>
                <a:gd name="T3" fmla="*/ 0 h 7"/>
                <a:gd name="T4" fmla="*/ 3 w 33"/>
                <a:gd name="T5" fmla="*/ 0 h 7"/>
                <a:gd name="T6" fmla="*/ 3 w 33"/>
                <a:gd name="T7" fmla="*/ 0 h 7"/>
                <a:gd name="T8" fmla="*/ 3 w 33"/>
                <a:gd name="T9" fmla="*/ 5 h 7"/>
                <a:gd name="T10" fmla="*/ 28 w 33"/>
                <a:gd name="T11" fmla="*/ 6 h 7"/>
                <a:gd name="T12" fmla="*/ 30 w 33"/>
                <a:gd name="T13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7">
                  <a:moveTo>
                    <a:pt x="30" y="2"/>
                  </a:moveTo>
                  <a:cubicBezTo>
                    <a:pt x="21" y="0"/>
                    <a:pt x="12" y="1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11" y="6"/>
                    <a:pt x="20" y="4"/>
                    <a:pt x="28" y="6"/>
                  </a:cubicBezTo>
                  <a:cubicBezTo>
                    <a:pt x="31" y="7"/>
                    <a:pt x="33" y="2"/>
                    <a:pt x="30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8" name="Freeform 77"/>
            <p:cNvSpPr/>
            <p:nvPr/>
          </p:nvSpPr>
          <p:spPr bwMode="auto">
            <a:xfrm>
              <a:off x="5480" y="4089"/>
              <a:ext cx="102" cy="14"/>
            </a:xfrm>
            <a:custGeom>
              <a:avLst/>
              <a:gdLst>
                <a:gd name="T0" fmla="*/ 26 w 29"/>
                <a:gd name="T1" fmla="*/ 0 h 5"/>
                <a:gd name="T2" fmla="*/ 3 w 29"/>
                <a:gd name="T3" fmla="*/ 0 h 5"/>
                <a:gd name="T4" fmla="*/ 3 w 29"/>
                <a:gd name="T5" fmla="*/ 5 h 5"/>
                <a:gd name="T6" fmla="*/ 26 w 29"/>
                <a:gd name="T7" fmla="*/ 5 h 5"/>
                <a:gd name="T8" fmla="*/ 26 w 29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5">
                  <a:moveTo>
                    <a:pt x="26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9" y="5"/>
                    <a:pt x="29" y="0"/>
                    <a:pt x="26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9" name="Freeform 78"/>
            <p:cNvSpPr/>
            <p:nvPr/>
          </p:nvSpPr>
          <p:spPr bwMode="auto">
            <a:xfrm>
              <a:off x="5600" y="4089"/>
              <a:ext cx="98" cy="23"/>
            </a:xfrm>
            <a:custGeom>
              <a:avLst/>
              <a:gdLst>
                <a:gd name="T0" fmla="*/ 24 w 28"/>
                <a:gd name="T1" fmla="*/ 2 h 8"/>
                <a:gd name="T2" fmla="*/ 4 w 28"/>
                <a:gd name="T3" fmla="*/ 0 h 8"/>
                <a:gd name="T4" fmla="*/ 3 w 28"/>
                <a:gd name="T5" fmla="*/ 5 h 8"/>
                <a:gd name="T6" fmla="*/ 25 w 28"/>
                <a:gd name="T7" fmla="*/ 6 h 8"/>
                <a:gd name="T8" fmla="*/ 24 w 28"/>
                <a:gd name="T9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24" y="2"/>
                  </a:moveTo>
                  <a:cubicBezTo>
                    <a:pt x="17" y="3"/>
                    <a:pt x="11" y="3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ubicBezTo>
                    <a:pt x="10" y="7"/>
                    <a:pt x="18" y="8"/>
                    <a:pt x="25" y="6"/>
                  </a:cubicBezTo>
                  <a:cubicBezTo>
                    <a:pt x="28" y="5"/>
                    <a:pt x="27" y="1"/>
                    <a:pt x="24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0" name="Freeform 79"/>
            <p:cNvSpPr/>
            <p:nvPr/>
          </p:nvSpPr>
          <p:spPr bwMode="auto">
            <a:xfrm>
              <a:off x="5727" y="4103"/>
              <a:ext cx="98" cy="18"/>
            </a:xfrm>
            <a:custGeom>
              <a:avLst/>
              <a:gdLst>
                <a:gd name="T0" fmla="*/ 26 w 28"/>
                <a:gd name="T1" fmla="*/ 1 h 6"/>
                <a:gd name="T2" fmla="*/ 3 w 28"/>
                <a:gd name="T3" fmla="*/ 0 h 6"/>
                <a:gd name="T4" fmla="*/ 3 w 28"/>
                <a:gd name="T5" fmla="*/ 4 h 6"/>
                <a:gd name="T6" fmla="*/ 26 w 28"/>
                <a:gd name="T7" fmla="*/ 5 h 6"/>
                <a:gd name="T8" fmla="*/ 26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6" y="1"/>
                  </a:moveTo>
                  <a:cubicBezTo>
                    <a:pt x="18" y="0"/>
                    <a:pt x="11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11" y="4"/>
                    <a:pt x="18" y="4"/>
                    <a:pt x="26" y="5"/>
                  </a:cubicBezTo>
                  <a:cubicBezTo>
                    <a:pt x="28" y="6"/>
                    <a:pt x="28" y="1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1" name="Freeform 80"/>
            <p:cNvSpPr/>
            <p:nvPr/>
          </p:nvSpPr>
          <p:spPr bwMode="auto">
            <a:xfrm>
              <a:off x="5850" y="4092"/>
              <a:ext cx="109" cy="20"/>
            </a:xfrm>
            <a:custGeom>
              <a:avLst/>
              <a:gdLst>
                <a:gd name="T0" fmla="*/ 27 w 31"/>
                <a:gd name="T1" fmla="*/ 1 h 7"/>
                <a:gd name="T2" fmla="*/ 3 w 31"/>
                <a:gd name="T3" fmla="*/ 3 h 7"/>
                <a:gd name="T4" fmla="*/ 3 w 31"/>
                <a:gd name="T5" fmla="*/ 7 h 7"/>
                <a:gd name="T6" fmla="*/ 28 w 31"/>
                <a:gd name="T7" fmla="*/ 5 h 7"/>
                <a:gd name="T8" fmla="*/ 27 w 31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7" y="1"/>
                  </a:moveTo>
                  <a:cubicBezTo>
                    <a:pt x="19" y="2"/>
                    <a:pt x="11" y="3"/>
                    <a:pt x="3" y="3"/>
                  </a:cubicBezTo>
                  <a:cubicBezTo>
                    <a:pt x="0" y="3"/>
                    <a:pt x="0" y="7"/>
                    <a:pt x="3" y="7"/>
                  </a:cubicBezTo>
                  <a:cubicBezTo>
                    <a:pt x="11" y="7"/>
                    <a:pt x="20" y="6"/>
                    <a:pt x="28" y="5"/>
                  </a:cubicBezTo>
                  <a:cubicBezTo>
                    <a:pt x="31" y="4"/>
                    <a:pt x="30" y="0"/>
                    <a:pt x="27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2" name="Freeform 81"/>
            <p:cNvSpPr/>
            <p:nvPr/>
          </p:nvSpPr>
          <p:spPr bwMode="auto">
            <a:xfrm>
              <a:off x="5988" y="4097"/>
              <a:ext cx="102" cy="18"/>
            </a:xfrm>
            <a:custGeom>
              <a:avLst/>
              <a:gdLst>
                <a:gd name="T0" fmla="*/ 26 w 29"/>
                <a:gd name="T1" fmla="*/ 2 h 6"/>
                <a:gd name="T2" fmla="*/ 3 w 29"/>
                <a:gd name="T3" fmla="*/ 1 h 6"/>
                <a:gd name="T4" fmla="*/ 3 w 29"/>
                <a:gd name="T5" fmla="*/ 5 h 6"/>
                <a:gd name="T6" fmla="*/ 26 w 29"/>
                <a:gd name="T7" fmla="*/ 6 h 6"/>
                <a:gd name="T8" fmla="*/ 26 w 29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6" y="2"/>
                  </a:moveTo>
                  <a:cubicBezTo>
                    <a:pt x="19" y="1"/>
                    <a:pt x="11" y="0"/>
                    <a:pt x="3" y="1"/>
                  </a:cubicBezTo>
                  <a:cubicBezTo>
                    <a:pt x="0" y="1"/>
                    <a:pt x="0" y="5"/>
                    <a:pt x="3" y="5"/>
                  </a:cubicBezTo>
                  <a:cubicBezTo>
                    <a:pt x="11" y="4"/>
                    <a:pt x="19" y="6"/>
                    <a:pt x="26" y="6"/>
                  </a:cubicBezTo>
                  <a:cubicBezTo>
                    <a:pt x="29" y="6"/>
                    <a:pt x="29" y="2"/>
                    <a:pt x="26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3" name="Freeform 82"/>
            <p:cNvSpPr/>
            <p:nvPr/>
          </p:nvSpPr>
          <p:spPr bwMode="auto">
            <a:xfrm>
              <a:off x="6136" y="4100"/>
              <a:ext cx="102" cy="18"/>
            </a:xfrm>
            <a:custGeom>
              <a:avLst/>
              <a:gdLst>
                <a:gd name="T0" fmla="*/ 27 w 29"/>
                <a:gd name="T1" fmla="*/ 0 h 6"/>
                <a:gd name="T2" fmla="*/ 3 w 29"/>
                <a:gd name="T3" fmla="*/ 1 h 6"/>
                <a:gd name="T4" fmla="*/ 3 w 29"/>
                <a:gd name="T5" fmla="*/ 5 h 6"/>
                <a:gd name="T6" fmla="*/ 27 w 29"/>
                <a:gd name="T7" fmla="*/ 4 h 6"/>
                <a:gd name="T8" fmla="*/ 27 w 29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7" y="0"/>
                  </a:moveTo>
                  <a:cubicBezTo>
                    <a:pt x="19" y="0"/>
                    <a:pt x="11" y="0"/>
                    <a:pt x="3" y="1"/>
                  </a:cubicBezTo>
                  <a:cubicBezTo>
                    <a:pt x="0" y="1"/>
                    <a:pt x="0" y="6"/>
                    <a:pt x="3" y="5"/>
                  </a:cubicBezTo>
                  <a:cubicBezTo>
                    <a:pt x="11" y="4"/>
                    <a:pt x="19" y="4"/>
                    <a:pt x="27" y="4"/>
                  </a:cubicBezTo>
                  <a:cubicBezTo>
                    <a:pt x="29" y="4"/>
                    <a:pt x="29" y="0"/>
                    <a:pt x="27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4" name="Freeform 83"/>
            <p:cNvSpPr/>
            <p:nvPr/>
          </p:nvSpPr>
          <p:spPr bwMode="auto">
            <a:xfrm>
              <a:off x="6298" y="4100"/>
              <a:ext cx="92" cy="18"/>
            </a:xfrm>
            <a:custGeom>
              <a:avLst/>
              <a:gdLst>
                <a:gd name="T0" fmla="*/ 23 w 26"/>
                <a:gd name="T1" fmla="*/ 2 h 6"/>
                <a:gd name="T2" fmla="*/ 4 w 26"/>
                <a:gd name="T3" fmla="*/ 1 h 6"/>
                <a:gd name="T4" fmla="*/ 3 w 26"/>
                <a:gd name="T5" fmla="*/ 5 h 6"/>
                <a:gd name="T6" fmla="*/ 23 w 26"/>
                <a:gd name="T7" fmla="*/ 6 h 6"/>
                <a:gd name="T8" fmla="*/ 23 w 26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23" y="2"/>
                  </a:moveTo>
                  <a:cubicBezTo>
                    <a:pt x="17" y="2"/>
                    <a:pt x="10" y="2"/>
                    <a:pt x="4" y="1"/>
                  </a:cubicBezTo>
                  <a:cubicBezTo>
                    <a:pt x="1" y="0"/>
                    <a:pt x="0" y="5"/>
                    <a:pt x="3" y="5"/>
                  </a:cubicBezTo>
                  <a:cubicBezTo>
                    <a:pt x="10" y="6"/>
                    <a:pt x="16" y="6"/>
                    <a:pt x="23" y="6"/>
                  </a:cubicBezTo>
                  <a:cubicBezTo>
                    <a:pt x="26" y="6"/>
                    <a:pt x="26" y="2"/>
                    <a:pt x="23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5" name="Freeform 84"/>
            <p:cNvSpPr/>
            <p:nvPr/>
          </p:nvSpPr>
          <p:spPr bwMode="auto">
            <a:xfrm>
              <a:off x="6428" y="4103"/>
              <a:ext cx="99" cy="18"/>
            </a:xfrm>
            <a:custGeom>
              <a:avLst/>
              <a:gdLst>
                <a:gd name="T0" fmla="*/ 25 w 28"/>
                <a:gd name="T1" fmla="*/ 1 h 6"/>
                <a:gd name="T2" fmla="*/ 3 w 28"/>
                <a:gd name="T3" fmla="*/ 1 h 6"/>
                <a:gd name="T4" fmla="*/ 3 w 28"/>
                <a:gd name="T5" fmla="*/ 5 h 6"/>
                <a:gd name="T6" fmla="*/ 25 w 28"/>
                <a:gd name="T7" fmla="*/ 5 h 6"/>
                <a:gd name="T8" fmla="*/ 25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5" y="1"/>
                  </a:moveTo>
                  <a:cubicBezTo>
                    <a:pt x="17" y="1"/>
                    <a:pt x="10" y="2"/>
                    <a:pt x="3" y="1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10" y="6"/>
                    <a:pt x="17" y="5"/>
                    <a:pt x="25" y="5"/>
                  </a:cubicBezTo>
                  <a:cubicBezTo>
                    <a:pt x="28" y="5"/>
                    <a:pt x="28" y="1"/>
                    <a:pt x="25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6" name="Freeform 85"/>
            <p:cNvSpPr/>
            <p:nvPr/>
          </p:nvSpPr>
          <p:spPr bwMode="auto">
            <a:xfrm>
              <a:off x="6545" y="4103"/>
              <a:ext cx="92" cy="21"/>
            </a:xfrm>
            <a:custGeom>
              <a:avLst/>
              <a:gdLst>
                <a:gd name="T0" fmla="*/ 22 w 26"/>
                <a:gd name="T1" fmla="*/ 1 h 7"/>
                <a:gd name="T2" fmla="*/ 4 w 26"/>
                <a:gd name="T3" fmla="*/ 1 h 7"/>
                <a:gd name="T4" fmla="*/ 3 w 26"/>
                <a:gd name="T5" fmla="*/ 5 h 7"/>
                <a:gd name="T6" fmla="*/ 23 w 26"/>
                <a:gd name="T7" fmla="*/ 5 h 7"/>
                <a:gd name="T8" fmla="*/ 22 w 26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">
                  <a:moveTo>
                    <a:pt x="22" y="1"/>
                  </a:moveTo>
                  <a:cubicBezTo>
                    <a:pt x="16" y="2"/>
                    <a:pt x="10" y="3"/>
                    <a:pt x="4" y="1"/>
                  </a:cubicBezTo>
                  <a:cubicBezTo>
                    <a:pt x="1" y="0"/>
                    <a:pt x="0" y="4"/>
                    <a:pt x="3" y="5"/>
                  </a:cubicBezTo>
                  <a:cubicBezTo>
                    <a:pt x="9" y="7"/>
                    <a:pt x="16" y="6"/>
                    <a:pt x="23" y="5"/>
                  </a:cubicBezTo>
                  <a:cubicBezTo>
                    <a:pt x="26" y="5"/>
                    <a:pt x="25" y="0"/>
                    <a:pt x="22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7" name="Freeform 86"/>
            <p:cNvSpPr/>
            <p:nvPr/>
          </p:nvSpPr>
          <p:spPr bwMode="auto">
            <a:xfrm>
              <a:off x="6682" y="4103"/>
              <a:ext cx="110" cy="18"/>
            </a:xfrm>
            <a:custGeom>
              <a:avLst/>
              <a:gdLst>
                <a:gd name="T0" fmla="*/ 28 w 31"/>
                <a:gd name="T1" fmla="*/ 2 h 6"/>
                <a:gd name="T2" fmla="*/ 3 w 31"/>
                <a:gd name="T3" fmla="*/ 1 h 6"/>
                <a:gd name="T4" fmla="*/ 3 w 31"/>
                <a:gd name="T5" fmla="*/ 5 h 6"/>
                <a:gd name="T6" fmla="*/ 28 w 31"/>
                <a:gd name="T7" fmla="*/ 6 h 6"/>
                <a:gd name="T8" fmla="*/ 28 w 31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">
                  <a:moveTo>
                    <a:pt x="28" y="2"/>
                  </a:moveTo>
                  <a:cubicBezTo>
                    <a:pt x="19" y="2"/>
                    <a:pt x="11" y="2"/>
                    <a:pt x="3" y="1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11" y="6"/>
                    <a:pt x="19" y="6"/>
                    <a:pt x="28" y="6"/>
                  </a:cubicBezTo>
                  <a:cubicBezTo>
                    <a:pt x="31" y="6"/>
                    <a:pt x="31" y="2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8" name="Freeform 87"/>
            <p:cNvSpPr/>
            <p:nvPr/>
          </p:nvSpPr>
          <p:spPr bwMode="auto">
            <a:xfrm>
              <a:off x="6820" y="4103"/>
              <a:ext cx="106" cy="21"/>
            </a:xfrm>
            <a:custGeom>
              <a:avLst/>
              <a:gdLst>
                <a:gd name="T0" fmla="*/ 27 w 30"/>
                <a:gd name="T1" fmla="*/ 2 h 7"/>
                <a:gd name="T2" fmla="*/ 3 w 30"/>
                <a:gd name="T3" fmla="*/ 1 h 7"/>
                <a:gd name="T4" fmla="*/ 3 w 30"/>
                <a:gd name="T5" fmla="*/ 5 h 7"/>
                <a:gd name="T6" fmla="*/ 26 w 30"/>
                <a:gd name="T7" fmla="*/ 6 h 7"/>
                <a:gd name="T8" fmla="*/ 27 w 30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7">
                  <a:moveTo>
                    <a:pt x="27" y="2"/>
                  </a:move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5"/>
                    <a:pt x="3" y="5"/>
                  </a:cubicBezTo>
                  <a:cubicBezTo>
                    <a:pt x="11" y="5"/>
                    <a:pt x="19" y="4"/>
                    <a:pt x="26" y="6"/>
                  </a:cubicBezTo>
                  <a:cubicBezTo>
                    <a:pt x="29" y="7"/>
                    <a:pt x="30" y="3"/>
                    <a:pt x="27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9" name="Freeform 88"/>
            <p:cNvSpPr/>
            <p:nvPr/>
          </p:nvSpPr>
          <p:spPr bwMode="auto">
            <a:xfrm>
              <a:off x="6961" y="4106"/>
              <a:ext cx="92" cy="18"/>
            </a:xfrm>
            <a:custGeom>
              <a:avLst/>
              <a:gdLst>
                <a:gd name="T0" fmla="*/ 23 w 26"/>
                <a:gd name="T1" fmla="*/ 2 h 6"/>
                <a:gd name="T2" fmla="*/ 4 w 26"/>
                <a:gd name="T3" fmla="*/ 1 h 6"/>
                <a:gd name="T4" fmla="*/ 3 w 26"/>
                <a:gd name="T5" fmla="*/ 5 h 6"/>
                <a:gd name="T6" fmla="*/ 23 w 26"/>
                <a:gd name="T7" fmla="*/ 6 h 6"/>
                <a:gd name="T8" fmla="*/ 23 w 26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23" y="2"/>
                  </a:moveTo>
                  <a:cubicBezTo>
                    <a:pt x="17" y="2"/>
                    <a:pt x="10" y="2"/>
                    <a:pt x="4" y="1"/>
                  </a:cubicBezTo>
                  <a:cubicBezTo>
                    <a:pt x="1" y="0"/>
                    <a:pt x="0" y="5"/>
                    <a:pt x="3" y="5"/>
                  </a:cubicBezTo>
                  <a:cubicBezTo>
                    <a:pt x="10" y="6"/>
                    <a:pt x="17" y="6"/>
                    <a:pt x="23" y="6"/>
                  </a:cubicBezTo>
                  <a:cubicBezTo>
                    <a:pt x="26" y="6"/>
                    <a:pt x="26" y="2"/>
                    <a:pt x="23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0" name="Freeform 89"/>
            <p:cNvSpPr/>
            <p:nvPr/>
          </p:nvSpPr>
          <p:spPr bwMode="auto">
            <a:xfrm>
              <a:off x="7081" y="4106"/>
              <a:ext cx="113" cy="24"/>
            </a:xfrm>
            <a:custGeom>
              <a:avLst/>
              <a:gdLst>
                <a:gd name="T0" fmla="*/ 28 w 32"/>
                <a:gd name="T1" fmla="*/ 1 h 8"/>
                <a:gd name="T2" fmla="*/ 3 w 32"/>
                <a:gd name="T3" fmla="*/ 2 h 8"/>
                <a:gd name="T4" fmla="*/ 3 w 32"/>
                <a:gd name="T5" fmla="*/ 6 h 8"/>
                <a:gd name="T6" fmla="*/ 29 w 32"/>
                <a:gd name="T7" fmla="*/ 5 h 8"/>
                <a:gd name="T8" fmla="*/ 28 w 32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8">
                  <a:moveTo>
                    <a:pt x="28" y="1"/>
                  </a:moveTo>
                  <a:cubicBezTo>
                    <a:pt x="20" y="3"/>
                    <a:pt x="11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2" y="6"/>
                    <a:pt x="21" y="8"/>
                    <a:pt x="29" y="5"/>
                  </a:cubicBezTo>
                  <a:cubicBezTo>
                    <a:pt x="32" y="4"/>
                    <a:pt x="31" y="0"/>
                    <a:pt x="28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1" name="Freeform 90"/>
            <p:cNvSpPr/>
            <p:nvPr/>
          </p:nvSpPr>
          <p:spPr bwMode="auto">
            <a:xfrm>
              <a:off x="7219" y="4103"/>
              <a:ext cx="95" cy="18"/>
            </a:xfrm>
            <a:custGeom>
              <a:avLst/>
              <a:gdLst>
                <a:gd name="T0" fmla="*/ 23 w 27"/>
                <a:gd name="T1" fmla="*/ 1 h 6"/>
                <a:gd name="T2" fmla="*/ 3 w 27"/>
                <a:gd name="T3" fmla="*/ 2 h 6"/>
                <a:gd name="T4" fmla="*/ 3 w 27"/>
                <a:gd name="T5" fmla="*/ 6 h 6"/>
                <a:gd name="T6" fmla="*/ 24 w 27"/>
                <a:gd name="T7" fmla="*/ 5 h 6"/>
                <a:gd name="T8" fmla="*/ 23 w 27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23" y="1"/>
                  </a:moveTo>
                  <a:cubicBezTo>
                    <a:pt x="16" y="2"/>
                    <a:pt x="10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0" y="6"/>
                    <a:pt x="17" y="6"/>
                    <a:pt x="24" y="5"/>
                  </a:cubicBezTo>
                  <a:cubicBezTo>
                    <a:pt x="27" y="5"/>
                    <a:pt x="25" y="0"/>
                    <a:pt x="23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2" name="Freeform 91"/>
            <p:cNvSpPr/>
            <p:nvPr/>
          </p:nvSpPr>
          <p:spPr bwMode="auto">
            <a:xfrm>
              <a:off x="7321" y="4109"/>
              <a:ext cx="106" cy="15"/>
            </a:xfrm>
            <a:custGeom>
              <a:avLst/>
              <a:gdLst>
                <a:gd name="T0" fmla="*/ 27 w 30"/>
                <a:gd name="T1" fmla="*/ 0 h 5"/>
                <a:gd name="T2" fmla="*/ 3 w 30"/>
                <a:gd name="T3" fmla="*/ 1 h 5"/>
                <a:gd name="T4" fmla="*/ 3 w 30"/>
                <a:gd name="T5" fmla="*/ 5 h 5"/>
                <a:gd name="T6" fmla="*/ 27 w 30"/>
                <a:gd name="T7" fmla="*/ 4 h 5"/>
                <a:gd name="T8" fmla="*/ 27 w 30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5">
                  <a:moveTo>
                    <a:pt x="27" y="0"/>
                  </a:move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5"/>
                    <a:pt x="3" y="5"/>
                  </a:cubicBezTo>
                  <a:cubicBezTo>
                    <a:pt x="11" y="5"/>
                    <a:pt x="19" y="4"/>
                    <a:pt x="27" y="4"/>
                  </a:cubicBezTo>
                  <a:cubicBezTo>
                    <a:pt x="30" y="4"/>
                    <a:pt x="30" y="0"/>
                    <a:pt x="27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3" name="Freeform 92"/>
            <p:cNvSpPr/>
            <p:nvPr/>
          </p:nvSpPr>
          <p:spPr bwMode="auto">
            <a:xfrm>
              <a:off x="7448" y="4077"/>
              <a:ext cx="25" cy="59"/>
            </a:xfrm>
            <a:custGeom>
              <a:avLst/>
              <a:gdLst>
                <a:gd name="T0" fmla="*/ 1 w 7"/>
                <a:gd name="T1" fmla="*/ 7 h 20"/>
                <a:gd name="T2" fmla="*/ 1 w 7"/>
                <a:gd name="T3" fmla="*/ 7 h 20"/>
                <a:gd name="T4" fmla="*/ 2 w 7"/>
                <a:gd name="T5" fmla="*/ 17 h 20"/>
                <a:gd name="T6" fmla="*/ 7 w 7"/>
                <a:gd name="T7" fmla="*/ 17 h 20"/>
                <a:gd name="T8" fmla="*/ 6 w 7"/>
                <a:gd name="T9" fmla="*/ 3 h 20"/>
                <a:gd name="T10" fmla="*/ 2 w 7"/>
                <a:gd name="T11" fmla="*/ 1 h 20"/>
                <a:gd name="T12" fmla="*/ 0 w 7"/>
                <a:gd name="T13" fmla="*/ 3 h 20"/>
                <a:gd name="T14" fmla="*/ 1 w 7"/>
                <a:gd name="T15" fmla="*/ 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" h="20">
                  <a:moveTo>
                    <a:pt x="1" y="7"/>
                  </a:moveTo>
                  <a:cubicBezTo>
                    <a:pt x="1" y="7"/>
                    <a:pt x="1" y="7"/>
                    <a:pt x="1" y="7"/>
                  </a:cubicBezTo>
                  <a:cubicBezTo>
                    <a:pt x="2" y="10"/>
                    <a:pt x="2" y="14"/>
                    <a:pt x="2" y="17"/>
                  </a:cubicBezTo>
                  <a:cubicBezTo>
                    <a:pt x="2" y="20"/>
                    <a:pt x="7" y="20"/>
                    <a:pt x="7" y="17"/>
                  </a:cubicBezTo>
                  <a:cubicBezTo>
                    <a:pt x="7" y="13"/>
                    <a:pt x="6" y="8"/>
                    <a:pt x="6" y="3"/>
                  </a:cubicBezTo>
                  <a:cubicBezTo>
                    <a:pt x="6" y="1"/>
                    <a:pt x="4" y="0"/>
                    <a:pt x="2" y="1"/>
                  </a:cubicBezTo>
                  <a:cubicBezTo>
                    <a:pt x="1" y="2"/>
                    <a:pt x="1" y="2"/>
                    <a:pt x="0" y="3"/>
                  </a:cubicBezTo>
                  <a:cubicBezTo>
                    <a:pt x="0" y="4"/>
                    <a:pt x="1" y="5"/>
                    <a:pt x="1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4" name="Freeform 93"/>
            <p:cNvSpPr/>
            <p:nvPr/>
          </p:nvSpPr>
          <p:spPr bwMode="auto">
            <a:xfrm>
              <a:off x="7444" y="3994"/>
              <a:ext cx="22" cy="65"/>
            </a:xfrm>
            <a:custGeom>
              <a:avLst/>
              <a:gdLst>
                <a:gd name="T0" fmla="*/ 1 w 6"/>
                <a:gd name="T1" fmla="*/ 19 h 22"/>
                <a:gd name="T2" fmla="*/ 6 w 6"/>
                <a:gd name="T3" fmla="*/ 19 h 22"/>
                <a:gd name="T4" fmla="*/ 5 w 6"/>
                <a:gd name="T5" fmla="*/ 3 h 22"/>
                <a:gd name="T6" fmla="*/ 0 w 6"/>
                <a:gd name="T7" fmla="*/ 3 h 22"/>
                <a:gd name="T8" fmla="*/ 1 w 6"/>
                <a:gd name="T9" fmla="*/ 1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2">
                  <a:moveTo>
                    <a:pt x="1" y="19"/>
                  </a:moveTo>
                  <a:cubicBezTo>
                    <a:pt x="1" y="22"/>
                    <a:pt x="6" y="22"/>
                    <a:pt x="6" y="19"/>
                  </a:cubicBezTo>
                  <a:cubicBezTo>
                    <a:pt x="6" y="14"/>
                    <a:pt x="5" y="9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1" y="9"/>
                    <a:pt x="1" y="14"/>
                    <a:pt x="1" y="1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5" name="Freeform 94"/>
            <p:cNvSpPr/>
            <p:nvPr/>
          </p:nvSpPr>
          <p:spPr bwMode="auto">
            <a:xfrm>
              <a:off x="7444" y="3910"/>
              <a:ext cx="18" cy="63"/>
            </a:xfrm>
            <a:custGeom>
              <a:avLst/>
              <a:gdLst>
                <a:gd name="T0" fmla="*/ 0 w 5"/>
                <a:gd name="T1" fmla="*/ 5 h 21"/>
                <a:gd name="T2" fmla="*/ 1 w 5"/>
                <a:gd name="T3" fmla="*/ 6 h 21"/>
                <a:gd name="T4" fmla="*/ 0 w 5"/>
                <a:gd name="T5" fmla="*/ 11 h 21"/>
                <a:gd name="T6" fmla="*/ 0 w 5"/>
                <a:gd name="T7" fmla="*/ 15 h 21"/>
                <a:gd name="T8" fmla="*/ 0 w 5"/>
                <a:gd name="T9" fmla="*/ 17 h 21"/>
                <a:gd name="T10" fmla="*/ 0 w 5"/>
                <a:gd name="T11" fmla="*/ 17 h 21"/>
                <a:gd name="T12" fmla="*/ 0 w 5"/>
                <a:gd name="T13" fmla="*/ 18 h 21"/>
                <a:gd name="T14" fmla="*/ 0 w 5"/>
                <a:gd name="T15" fmla="*/ 19 h 21"/>
                <a:gd name="T16" fmla="*/ 5 w 5"/>
                <a:gd name="T17" fmla="*/ 18 h 21"/>
                <a:gd name="T18" fmla="*/ 5 w 5"/>
                <a:gd name="T19" fmla="*/ 7 h 21"/>
                <a:gd name="T20" fmla="*/ 5 w 5"/>
                <a:gd name="T21" fmla="*/ 2 h 21"/>
                <a:gd name="T22" fmla="*/ 0 w 5"/>
                <a:gd name="T23" fmla="*/ 3 h 21"/>
                <a:gd name="T24" fmla="*/ 0 w 5"/>
                <a:gd name="T25" fmla="*/ 5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21">
                  <a:moveTo>
                    <a:pt x="0" y="5"/>
                  </a:moveTo>
                  <a:cubicBezTo>
                    <a:pt x="0" y="5"/>
                    <a:pt x="1" y="6"/>
                    <a:pt x="1" y="6"/>
                  </a:cubicBezTo>
                  <a:cubicBezTo>
                    <a:pt x="1" y="8"/>
                    <a:pt x="0" y="9"/>
                    <a:pt x="0" y="11"/>
                  </a:cubicBezTo>
                  <a:cubicBezTo>
                    <a:pt x="0" y="12"/>
                    <a:pt x="0" y="14"/>
                    <a:pt x="0" y="15"/>
                  </a:cubicBezTo>
                  <a:cubicBezTo>
                    <a:pt x="0" y="16"/>
                    <a:pt x="0" y="16"/>
                    <a:pt x="0" y="17"/>
                  </a:cubicBezTo>
                  <a:cubicBezTo>
                    <a:pt x="0" y="17"/>
                    <a:pt x="0" y="18"/>
                    <a:pt x="0" y="17"/>
                  </a:cubicBezTo>
                  <a:cubicBezTo>
                    <a:pt x="0" y="17"/>
                    <a:pt x="0" y="17"/>
                    <a:pt x="0" y="18"/>
                  </a:cubicBezTo>
                  <a:cubicBezTo>
                    <a:pt x="0" y="18"/>
                    <a:pt x="0" y="18"/>
                    <a:pt x="0" y="19"/>
                  </a:cubicBezTo>
                  <a:cubicBezTo>
                    <a:pt x="1" y="21"/>
                    <a:pt x="4" y="20"/>
                    <a:pt x="5" y="18"/>
                  </a:cubicBezTo>
                  <a:cubicBezTo>
                    <a:pt x="5" y="15"/>
                    <a:pt x="5" y="11"/>
                    <a:pt x="5" y="7"/>
                  </a:cubicBezTo>
                  <a:cubicBezTo>
                    <a:pt x="5" y="6"/>
                    <a:pt x="5" y="3"/>
                    <a:pt x="5" y="2"/>
                  </a:cubicBezTo>
                  <a:cubicBezTo>
                    <a:pt x="3" y="0"/>
                    <a:pt x="1" y="1"/>
                    <a:pt x="0" y="3"/>
                  </a:cubicBezTo>
                  <a:cubicBezTo>
                    <a:pt x="0" y="4"/>
                    <a:pt x="0" y="5"/>
                    <a:pt x="0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6" name="Freeform 95"/>
            <p:cNvSpPr/>
            <p:nvPr/>
          </p:nvSpPr>
          <p:spPr bwMode="auto">
            <a:xfrm>
              <a:off x="7444" y="3827"/>
              <a:ext cx="18" cy="69"/>
            </a:xfrm>
            <a:custGeom>
              <a:avLst/>
              <a:gdLst>
                <a:gd name="T0" fmla="*/ 5 w 5"/>
                <a:gd name="T1" fmla="*/ 20 h 23"/>
                <a:gd name="T2" fmla="*/ 5 w 5"/>
                <a:gd name="T3" fmla="*/ 3 h 23"/>
                <a:gd name="T4" fmla="*/ 0 w 5"/>
                <a:gd name="T5" fmla="*/ 3 h 23"/>
                <a:gd name="T6" fmla="*/ 0 w 5"/>
                <a:gd name="T7" fmla="*/ 20 h 23"/>
                <a:gd name="T8" fmla="*/ 5 w 5"/>
                <a:gd name="T9" fmla="*/ 2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23">
                  <a:moveTo>
                    <a:pt x="5" y="20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3"/>
                    <a:pt x="5" y="23"/>
                    <a:pt x="5" y="2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7" name="Freeform 96"/>
            <p:cNvSpPr/>
            <p:nvPr/>
          </p:nvSpPr>
          <p:spPr bwMode="auto">
            <a:xfrm>
              <a:off x="7448" y="3747"/>
              <a:ext cx="18" cy="57"/>
            </a:xfrm>
            <a:custGeom>
              <a:avLst/>
              <a:gdLst>
                <a:gd name="T0" fmla="*/ 5 w 5"/>
                <a:gd name="T1" fmla="*/ 16 h 19"/>
                <a:gd name="T2" fmla="*/ 5 w 5"/>
                <a:gd name="T3" fmla="*/ 3 h 19"/>
                <a:gd name="T4" fmla="*/ 0 w 5"/>
                <a:gd name="T5" fmla="*/ 3 h 19"/>
                <a:gd name="T6" fmla="*/ 0 w 5"/>
                <a:gd name="T7" fmla="*/ 16 h 19"/>
                <a:gd name="T8" fmla="*/ 5 w 5"/>
                <a:gd name="T9" fmla="*/ 16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9">
                  <a:moveTo>
                    <a:pt x="5" y="16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9"/>
                    <a:pt x="5" y="19"/>
                    <a:pt x="5" y="1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8" name="Freeform 97"/>
            <p:cNvSpPr/>
            <p:nvPr/>
          </p:nvSpPr>
          <p:spPr bwMode="auto">
            <a:xfrm>
              <a:off x="7448" y="3658"/>
              <a:ext cx="18" cy="63"/>
            </a:xfrm>
            <a:custGeom>
              <a:avLst/>
              <a:gdLst>
                <a:gd name="T0" fmla="*/ 5 w 5"/>
                <a:gd name="T1" fmla="*/ 18 h 21"/>
                <a:gd name="T2" fmla="*/ 5 w 5"/>
                <a:gd name="T3" fmla="*/ 2 h 21"/>
                <a:gd name="T4" fmla="*/ 0 w 5"/>
                <a:gd name="T5" fmla="*/ 2 h 21"/>
                <a:gd name="T6" fmla="*/ 0 w 5"/>
                <a:gd name="T7" fmla="*/ 18 h 21"/>
                <a:gd name="T8" fmla="*/ 5 w 5"/>
                <a:gd name="T9" fmla="*/ 18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21">
                  <a:moveTo>
                    <a:pt x="5" y="18"/>
                  </a:moveTo>
                  <a:cubicBezTo>
                    <a:pt x="5" y="2"/>
                    <a:pt x="5" y="2"/>
                    <a:pt x="5" y="2"/>
                  </a:cubicBezTo>
                  <a:cubicBezTo>
                    <a:pt x="5" y="0"/>
                    <a:pt x="0" y="0"/>
                    <a:pt x="0" y="2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21"/>
                    <a:pt x="5" y="21"/>
                    <a:pt x="5" y="1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9" name="Freeform 98"/>
            <p:cNvSpPr/>
            <p:nvPr/>
          </p:nvSpPr>
          <p:spPr bwMode="auto">
            <a:xfrm>
              <a:off x="7444" y="3557"/>
              <a:ext cx="25" cy="80"/>
            </a:xfrm>
            <a:custGeom>
              <a:avLst/>
              <a:gdLst>
                <a:gd name="T0" fmla="*/ 2 w 7"/>
                <a:gd name="T1" fmla="*/ 24 h 27"/>
                <a:gd name="T2" fmla="*/ 7 w 7"/>
                <a:gd name="T3" fmla="*/ 23 h 27"/>
                <a:gd name="T4" fmla="*/ 5 w 7"/>
                <a:gd name="T5" fmla="*/ 3 h 27"/>
                <a:gd name="T6" fmla="*/ 0 w 7"/>
                <a:gd name="T7" fmla="*/ 4 h 27"/>
                <a:gd name="T8" fmla="*/ 2 w 7"/>
                <a:gd name="T9" fmla="*/ 2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7">
                  <a:moveTo>
                    <a:pt x="2" y="24"/>
                  </a:moveTo>
                  <a:cubicBezTo>
                    <a:pt x="3" y="27"/>
                    <a:pt x="7" y="26"/>
                    <a:pt x="7" y="23"/>
                  </a:cubicBezTo>
                  <a:cubicBezTo>
                    <a:pt x="6" y="17"/>
                    <a:pt x="6" y="10"/>
                    <a:pt x="5" y="3"/>
                  </a:cubicBezTo>
                  <a:cubicBezTo>
                    <a:pt x="4" y="0"/>
                    <a:pt x="0" y="1"/>
                    <a:pt x="0" y="4"/>
                  </a:cubicBezTo>
                  <a:cubicBezTo>
                    <a:pt x="1" y="11"/>
                    <a:pt x="1" y="18"/>
                    <a:pt x="2" y="2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0" name="Freeform 99"/>
            <p:cNvSpPr/>
            <p:nvPr/>
          </p:nvSpPr>
          <p:spPr bwMode="auto">
            <a:xfrm>
              <a:off x="7444" y="3462"/>
              <a:ext cx="25" cy="75"/>
            </a:xfrm>
            <a:custGeom>
              <a:avLst/>
              <a:gdLst>
                <a:gd name="T0" fmla="*/ 5 w 7"/>
                <a:gd name="T1" fmla="*/ 22 h 25"/>
                <a:gd name="T2" fmla="*/ 7 w 7"/>
                <a:gd name="T3" fmla="*/ 4 h 25"/>
                <a:gd name="T4" fmla="*/ 2 w 7"/>
                <a:gd name="T5" fmla="*/ 2 h 25"/>
                <a:gd name="T6" fmla="*/ 0 w 7"/>
                <a:gd name="T7" fmla="*/ 20 h 25"/>
                <a:gd name="T8" fmla="*/ 5 w 7"/>
                <a:gd name="T9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5">
                  <a:moveTo>
                    <a:pt x="5" y="22"/>
                  </a:moveTo>
                  <a:cubicBezTo>
                    <a:pt x="6" y="16"/>
                    <a:pt x="5" y="10"/>
                    <a:pt x="7" y="4"/>
                  </a:cubicBezTo>
                  <a:cubicBezTo>
                    <a:pt x="7" y="1"/>
                    <a:pt x="3" y="0"/>
                    <a:pt x="2" y="2"/>
                  </a:cubicBezTo>
                  <a:cubicBezTo>
                    <a:pt x="1" y="8"/>
                    <a:pt x="1" y="14"/>
                    <a:pt x="0" y="20"/>
                  </a:cubicBezTo>
                  <a:cubicBezTo>
                    <a:pt x="0" y="23"/>
                    <a:pt x="4" y="25"/>
                    <a:pt x="5" y="2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1" name="Freeform 100"/>
            <p:cNvSpPr/>
            <p:nvPr/>
          </p:nvSpPr>
          <p:spPr bwMode="auto">
            <a:xfrm>
              <a:off x="7448" y="3364"/>
              <a:ext cx="21" cy="75"/>
            </a:xfrm>
            <a:custGeom>
              <a:avLst/>
              <a:gdLst>
                <a:gd name="T0" fmla="*/ 5 w 6"/>
                <a:gd name="T1" fmla="*/ 22 h 25"/>
                <a:gd name="T2" fmla="*/ 6 w 6"/>
                <a:gd name="T3" fmla="*/ 3 h 25"/>
                <a:gd name="T4" fmla="*/ 1 w 6"/>
                <a:gd name="T5" fmla="*/ 3 h 25"/>
                <a:gd name="T6" fmla="*/ 0 w 6"/>
                <a:gd name="T7" fmla="*/ 22 h 25"/>
                <a:gd name="T8" fmla="*/ 5 w 6"/>
                <a:gd name="T9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5">
                  <a:moveTo>
                    <a:pt x="5" y="22"/>
                  </a:moveTo>
                  <a:cubicBezTo>
                    <a:pt x="5" y="16"/>
                    <a:pt x="6" y="10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10"/>
                    <a:pt x="0" y="16"/>
                    <a:pt x="0" y="22"/>
                  </a:cubicBezTo>
                  <a:cubicBezTo>
                    <a:pt x="0" y="25"/>
                    <a:pt x="5" y="25"/>
                    <a:pt x="5" y="2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2" name="Freeform 101"/>
            <p:cNvSpPr/>
            <p:nvPr/>
          </p:nvSpPr>
          <p:spPr bwMode="auto">
            <a:xfrm>
              <a:off x="7444" y="3272"/>
              <a:ext cx="25" cy="75"/>
            </a:xfrm>
            <a:custGeom>
              <a:avLst/>
              <a:gdLst>
                <a:gd name="T0" fmla="*/ 5 w 7"/>
                <a:gd name="T1" fmla="*/ 22 h 25"/>
                <a:gd name="T2" fmla="*/ 5 w 7"/>
                <a:gd name="T3" fmla="*/ 12 h 25"/>
                <a:gd name="T4" fmla="*/ 5 w 7"/>
                <a:gd name="T5" fmla="*/ 7 h 25"/>
                <a:gd name="T6" fmla="*/ 5 w 7"/>
                <a:gd name="T7" fmla="*/ 5 h 25"/>
                <a:gd name="T8" fmla="*/ 5 w 7"/>
                <a:gd name="T9" fmla="*/ 4 h 25"/>
                <a:gd name="T10" fmla="*/ 2 w 7"/>
                <a:gd name="T11" fmla="*/ 1 h 25"/>
                <a:gd name="T12" fmla="*/ 0 w 7"/>
                <a:gd name="T13" fmla="*/ 8 h 25"/>
                <a:gd name="T14" fmla="*/ 0 w 7"/>
                <a:gd name="T15" fmla="*/ 22 h 25"/>
                <a:gd name="T16" fmla="*/ 5 w 7"/>
                <a:gd name="T17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25">
                  <a:moveTo>
                    <a:pt x="5" y="22"/>
                  </a:moveTo>
                  <a:cubicBezTo>
                    <a:pt x="5" y="18"/>
                    <a:pt x="5" y="15"/>
                    <a:pt x="5" y="12"/>
                  </a:cubicBezTo>
                  <a:cubicBezTo>
                    <a:pt x="5" y="10"/>
                    <a:pt x="5" y="8"/>
                    <a:pt x="5" y="7"/>
                  </a:cubicBezTo>
                  <a:cubicBezTo>
                    <a:pt x="5" y="6"/>
                    <a:pt x="5" y="5"/>
                    <a:pt x="5" y="5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7" y="3"/>
                    <a:pt x="5" y="0"/>
                    <a:pt x="2" y="1"/>
                  </a:cubicBezTo>
                  <a:cubicBezTo>
                    <a:pt x="0" y="2"/>
                    <a:pt x="0" y="6"/>
                    <a:pt x="0" y="8"/>
                  </a:cubicBezTo>
                  <a:cubicBezTo>
                    <a:pt x="0" y="13"/>
                    <a:pt x="0" y="17"/>
                    <a:pt x="0" y="22"/>
                  </a:cubicBezTo>
                  <a:cubicBezTo>
                    <a:pt x="0" y="25"/>
                    <a:pt x="5" y="25"/>
                    <a:pt x="5" y="2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3" name="Freeform 102"/>
            <p:cNvSpPr/>
            <p:nvPr/>
          </p:nvSpPr>
          <p:spPr bwMode="auto">
            <a:xfrm>
              <a:off x="7451" y="3172"/>
              <a:ext cx="25" cy="77"/>
            </a:xfrm>
            <a:custGeom>
              <a:avLst/>
              <a:gdLst>
                <a:gd name="T0" fmla="*/ 0 w 7"/>
                <a:gd name="T1" fmla="*/ 7 h 26"/>
                <a:gd name="T2" fmla="*/ 1 w 7"/>
                <a:gd name="T3" fmla="*/ 16 h 26"/>
                <a:gd name="T4" fmla="*/ 1 w 7"/>
                <a:gd name="T5" fmla="*/ 19 h 26"/>
                <a:gd name="T6" fmla="*/ 2 w 7"/>
                <a:gd name="T7" fmla="*/ 21 h 26"/>
                <a:gd name="T8" fmla="*/ 5 w 7"/>
                <a:gd name="T9" fmla="*/ 23 h 26"/>
                <a:gd name="T10" fmla="*/ 5 w 7"/>
                <a:gd name="T11" fmla="*/ 14 h 26"/>
                <a:gd name="T12" fmla="*/ 5 w 7"/>
                <a:gd name="T13" fmla="*/ 8 h 26"/>
                <a:gd name="T14" fmla="*/ 5 w 7"/>
                <a:gd name="T15" fmla="*/ 6 h 26"/>
                <a:gd name="T16" fmla="*/ 5 w 7"/>
                <a:gd name="T17" fmla="*/ 3 h 26"/>
                <a:gd name="T18" fmla="*/ 1 w 7"/>
                <a:gd name="T19" fmla="*/ 2 h 26"/>
                <a:gd name="T20" fmla="*/ 0 w 7"/>
                <a:gd name="T21" fmla="*/ 7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" h="26">
                  <a:moveTo>
                    <a:pt x="0" y="7"/>
                  </a:moveTo>
                  <a:cubicBezTo>
                    <a:pt x="0" y="10"/>
                    <a:pt x="1" y="13"/>
                    <a:pt x="1" y="16"/>
                  </a:cubicBezTo>
                  <a:cubicBezTo>
                    <a:pt x="1" y="17"/>
                    <a:pt x="1" y="18"/>
                    <a:pt x="1" y="19"/>
                  </a:cubicBezTo>
                  <a:cubicBezTo>
                    <a:pt x="1" y="20"/>
                    <a:pt x="1" y="22"/>
                    <a:pt x="2" y="21"/>
                  </a:cubicBezTo>
                  <a:cubicBezTo>
                    <a:pt x="0" y="23"/>
                    <a:pt x="4" y="26"/>
                    <a:pt x="5" y="23"/>
                  </a:cubicBezTo>
                  <a:cubicBezTo>
                    <a:pt x="7" y="21"/>
                    <a:pt x="6" y="16"/>
                    <a:pt x="5" y="14"/>
                  </a:cubicBezTo>
                  <a:cubicBezTo>
                    <a:pt x="5" y="12"/>
                    <a:pt x="5" y="10"/>
                    <a:pt x="5" y="8"/>
                  </a:cubicBezTo>
                  <a:cubicBezTo>
                    <a:pt x="5" y="7"/>
                    <a:pt x="5" y="7"/>
                    <a:pt x="5" y="6"/>
                  </a:cubicBezTo>
                  <a:cubicBezTo>
                    <a:pt x="6" y="5"/>
                    <a:pt x="6" y="4"/>
                    <a:pt x="5" y="3"/>
                  </a:cubicBezTo>
                  <a:cubicBezTo>
                    <a:pt x="4" y="1"/>
                    <a:pt x="3" y="0"/>
                    <a:pt x="1" y="2"/>
                  </a:cubicBezTo>
                  <a:cubicBezTo>
                    <a:pt x="0" y="3"/>
                    <a:pt x="0" y="6"/>
                    <a:pt x="0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4" name="Freeform 103"/>
            <p:cNvSpPr/>
            <p:nvPr/>
          </p:nvSpPr>
          <p:spPr bwMode="auto">
            <a:xfrm>
              <a:off x="7444" y="3035"/>
              <a:ext cx="25" cy="101"/>
            </a:xfrm>
            <a:custGeom>
              <a:avLst/>
              <a:gdLst>
                <a:gd name="T0" fmla="*/ 0 w 7"/>
                <a:gd name="T1" fmla="*/ 4 h 34"/>
                <a:gd name="T2" fmla="*/ 1 w 7"/>
                <a:gd name="T3" fmla="*/ 31 h 34"/>
                <a:gd name="T4" fmla="*/ 6 w 7"/>
                <a:gd name="T5" fmla="*/ 31 h 34"/>
                <a:gd name="T6" fmla="*/ 6 w 7"/>
                <a:gd name="T7" fmla="*/ 10 h 34"/>
                <a:gd name="T8" fmla="*/ 6 w 7"/>
                <a:gd name="T9" fmla="*/ 7 h 34"/>
                <a:gd name="T10" fmla="*/ 4 w 7"/>
                <a:gd name="T11" fmla="*/ 2 h 34"/>
                <a:gd name="T12" fmla="*/ 0 w 7"/>
                <a:gd name="T13" fmla="*/ 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4">
                  <a:moveTo>
                    <a:pt x="0" y="4"/>
                  </a:moveTo>
                  <a:cubicBezTo>
                    <a:pt x="2" y="13"/>
                    <a:pt x="1" y="22"/>
                    <a:pt x="1" y="31"/>
                  </a:cubicBezTo>
                  <a:cubicBezTo>
                    <a:pt x="1" y="34"/>
                    <a:pt x="6" y="34"/>
                    <a:pt x="6" y="31"/>
                  </a:cubicBezTo>
                  <a:cubicBezTo>
                    <a:pt x="6" y="24"/>
                    <a:pt x="6" y="17"/>
                    <a:pt x="6" y="10"/>
                  </a:cubicBezTo>
                  <a:cubicBezTo>
                    <a:pt x="6" y="9"/>
                    <a:pt x="7" y="8"/>
                    <a:pt x="6" y="7"/>
                  </a:cubicBezTo>
                  <a:cubicBezTo>
                    <a:pt x="6" y="5"/>
                    <a:pt x="5" y="4"/>
                    <a:pt x="4" y="2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5" name="Freeform 104"/>
            <p:cNvSpPr/>
            <p:nvPr/>
          </p:nvSpPr>
          <p:spPr bwMode="auto">
            <a:xfrm>
              <a:off x="7448" y="2943"/>
              <a:ext cx="21" cy="62"/>
            </a:xfrm>
            <a:custGeom>
              <a:avLst/>
              <a:gdLst>
                <a:gd name="T0" fmla="*/ 5 w 6"/>
                <a:gd name="T1" fmla="*/ 18 h 21"/>
                <a:gd name="T2" fmla="*/ 6 w 6"/>
                <a:gd name="T3" fmla="*/ 3 h 21"/>
                <a:gd name="T4" fmla="*/ 1 w 6"/>
                <a:gd name="T5" fmla="*/ 3 h 21"/>
                <a:gd name="T6" fmla="*/ 0 w 6"/>
                <a:gd name="T7" fmla="*/ 18 h 21"/>
                <a:gd name="T8" fmla="*/ 5 w 6"/>
                <a:gd name="T9" fmla="*/ 18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1">
                  <a:moveTo>
                    <a:pt x="5" y="18"/>
                  </a:moveTo>
                  <a:cubicBezTo>
                    <a:pt x="5" y="13"/>
                    <a:pt x="6" y="8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8"/>
                    <a:pt x="1" y="13"/>
                    <a:pt x="0" y="18"/>
                  </a:cubicBezTo>
                  <a:cubicBezTo>
                    <a:pt x="0" y="21"/>
                    <a:pt x="4" y="21"/>
                    <a:pt x="5" y="1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6" name="Freeform 105"/>
            <p:cNvSpPr/>
            <p:nvPr/>
          </p:nvSpPr>
          <p:spPr bwMode="auto">
            <a:xfrm>
              <a:off x="7448" y="2827"/>
              <a:ext cx="25" cy="83"/>
            </a:xfrm>
            <a:custGeom>
              <a:avLst/>
              <a:gdLst>
                <a:gd name="T0" fmla="*/ 2 w 7"/>
                <a:gd name="T1" fmla="*/ 25 h 28"/>
                <a:gd name="T2" fmla="*/ 7 w 7"/>
                <a:gd name="T3" fmla="*/ 25 h 28"/>
                <a:gd name="T4" fmla="*/ 5 w 7"/>
                <a:gd name="T5" fmla="*/ 3 h 28"/>
                <a:gd name="T6" fmla="*/ 0 w 7"/>
                <a:gd name="T7" fmla="*/ 3 h 28"/>
                <a:gd name="T8" fmla="*/ 2 w 7"/>
                <a:gd name="T9" fmla="*/ 2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8">
                  <a:moveTo>
                    <a:pt x="2" y="25"/>
                  </a:moveTo>
                  <a:cubicBezTo>
                    <a:pt x="3" y="28"/>
                    <a:pt x="7" y="28"/>
                    <a:pt x="7" y="25"/>
                  </a:cubicBezTo>
                  <a:cubicBezTo>
                    <a:pt x="6" y="18"/>
                    <a:pt x="6" y="10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1" y="10"/>
                    <a:pt x="1" y="18"/>
                    <a:pt x="2" y="2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7" name="Freeform 106"/>
            <p:cNvSpPr/>
            <p:nvPr/>
          </p:nvSpPr>
          <p:spPr bwMode="auto">
            <a:xfrm>
              <a:off x="7441" y="2703"/>
              <a:ext cx="21" cy="92"/>
            </a:xfrm>
            <a:custGeom>
              <a:avLst/>
              <a:gdLst>
                <a:gd name="T0" fmla="*/ 1 w 6"/>
                <a:gd name="T1" fmla="*/ 28 h 31"/>
                <a:gd name="T2" fmla="*/ 6 w 6"/>
                <a:gd name="T3" fmla="*/ 28 h 31"/>
                <a:gd name="T4" fmla="*/ 5 w 6"/>
                <a:gd name="T5" fmla="*/ 3 h 31"/>
                <a:gd name="T6" fmla="*/ 0 w 6"/>
                <a:gd name="T7" fmla="*/ 3 h 31"/>
                <a:gd name="T8" fmla="*/ 1 w 6"/>
                <a:gd name="T9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1">
                  <a:moveTo>
                    <a:pt x="1" y="28"/>
                  </a:moveTo>
                  <a:cubicBezTo>
                    <a:pt x="1" y="31"/>
                    <a:pt x="6" y="31"/>
                    <a:pt x="6" y="28"/>
                  </a:cubicBezTo>
                  <a:cubicBezTo>
                    <a:pt x="6" y="20"/>
                    <a:pt x="6" y="11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1" y="11"/>
                    <a:pt x="1" y="20"/>
                    <a:pt x="1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8" name="Freeform 107"/>
            <p:cNvSpPr/>
            <p:nvPr/>
          </p:nvSpPr>
          <p:spPr bwMode="auto">
            <a:xfrm>
              <a:off x="7444" y="2581"/>
              <a:ext cx="22" cy="83"/>
            </a:xfrm>
            <a:custGeom>
              <a:avLst/>
              <a:gdLst>
                <a:gd name="T0" fmla="*/ 1 w 6"/>
                <a:gd name="T1" fmla="*/ 4 h 28"/>
                <a:gd name="T2" fmla="*/ 1 w 6"/>
                <a:gd name="T3" fmla="*/ 4 h 28"/>
                <a:gd name="T4" fmla="*/ 0 w 6"/>
                <a:gd name="T5" fmla="*/ 25 h 28"/>
                <a:gd name="T6" fmla="*/ 5 w 6"/>
                <a:gd name="T7" fmla="*/ 25 h 28"/>
                <a:gd name="T8" fmla="*/ 5 w 6"/>
                <a:gd name="T9" fmla="*/ 13 h 28"/>
                <a:gd name="T10" fmla="*/ 5 w 6"/>
                <a:gd name="T11" fmla="*/ 7 h 28"/>
                <a:gd name="T12" fmla="*/ 6 w 6"/>
                <a:gd name="T13" fmla="*/ 4 h 28"/>
                <a:gd name="T14" fmla="*/ 6 w 6"/>
                <a:gd name="T15" fmla="*/ 4 h 28"/>
                <a:gd name="T16" fmla="*/ 6 w 6"/>
                <a:gd name="T17" fmla="*/ 4 h 28"/>
                <a:gd name="T18" fmla="*/ 1 w 6"/>
                <a:gd name="T19" fmla="*/ 3 h 28"/>
                <a:gd name="T20" fmla="*/ 1 w 6"/>
                <a:gd name="T21" fmla="*/ 4 h 28"/>
                <a:gd name="T22" fmla="*/ 1 w 6"/>
                <a:gd name="T23" fmla="*/ 4 h 28"/>
                <a:gd name="T24" fmla="*/ 1 w 6"/>
                <a:gd name="T25" fmla="*/ 4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" h="28"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0" y="11"/>
                    <a:pt x="0" y="18"/>
                    <a:pt x="0" y="25"/>
                  </a:cubicBezTo>
                  <a:cubicBezTo>
                    <a:pt x="0" y="28"/>
                    <a:pt x="5" y="28"/>
                    <a:pt x="5" y="25"/>
                  </a:cubicBezTo>
                  <a:cubicBezTo>
                    <a:pt x="5" y="21"/>
                    <a:pt x="5" y="17"/>
                    <a:pt x="5" y="13"/>
                  </a:cubicBezTo>
                  <a:cubicBezTo>
                    <a:pt x="5" y="11"/>
                    <a:pt x="5" y="9"/>
                    <a:pt x="5" y="7"/>
                  </a:cubicBezTo>
                  <a:cubicBezTo>
                    <a:pt x="5" y="7"/>
                    <a:pt x="6" y="4"/>
                    <a:pt x="6" y="4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5" y="1"/>
                    <a:pt x="2" y="0"/>
                    <a:pt x="1" y="3"/>
                  </a:cubicBezTo>
                  <a:cubicBezTo>
                    <a:pt x="1" y="3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9" name="Freeform 108"/>
            <p:cNvSpPr/>
            <p:nvPr/>
          </p:nvSpPr>
          <p:spPr bwMode="auto">
            <a:xfrm>
              <a:off x="7455" y="2465"/>
              <a:ext cx="21" cy="98"/>
            </a:xfrm>
            <a:custGeom>
              <a:avLst/>
              <a:gdLst>
                <a:gd name="T0" fmla="*/ 5 w 6"/>
                <a:gd name="T1" fmla="*/ 30 h 33"/>
                <a:gd name="T2" fmla="*/ 5 w 6"/>
                <a:gd name="T3" fmla="*/ 10 h 33"/>
                <a:gd name="T4" fmla="*/ 6 w 6"/>
                <a:gd name="T5" fmla="*/ 8 h 33"/>
                <a:gd name="T6" fmla="*/ 5 w 6"/>
                <a:gd name="T7" fmla="*/ 3 h 33"/>
                <a:gd name="T8" fmla="*/ 0 w 6"/>
                <a:gd name="T9" fmla="*/ 3 h 33"/>
                <a:gd name="T10" fmla="*/ 0 w 6"/>
                <a:gd name="T11" fmla="*/ 30 h 33"/>
                <a:gd name="T12" fmla="*/ 5 w 6"/>
                <a:gd name="T13" fmla="*/ 3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33">
                  <a:moveTo>
                    <a:pt x="5" y="30"/>
                  </a:move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6" y="9"/>
                    <a:pt x="6" y="8"/>
                  </a:cubicBezTo>
                  <a:cubicBezTo>
                    <a:pt x="6" y="6"/>
                    <a:pt x="5" y="5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3"/>
                    <a:pt x="5" y="33"/>
                    <a:pt x="5" y="3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0" name="Freeform 109"/>
            <p:cNvSpPr/>
            <p:nvPr/>
          </p:nvSpPr>
          <p:spPr bwMode="auto">
            <a:xfrm>
              <a:off x="7444" y="2347"/>
              <a:ext cx="29" cy="89"/>
            </a:xfrm>
            <a:custGeom>
              <a:avLst/>
              <a:gdLst>
                <a:gd name="T0" fmla="*/ 1 w 8"/>
                <a:gd name="T1" fmla="*/ 4 h 30"/>
                <a:gd name="T2" fmla="*/ 2 w 8"/>
                <a:gd name="T3" fmla="*/ 27 h 30"/>
                <a:gd name="T4" fmla="*/ 7 w 8"/>
                <a:gd name="T5" fmla="*/ 27 h 30"/>
                <a:gd name="T6" fmla="*/ 6 w 8"/>
                <a:gd name="T7" fmla="*/ 3 h 30"/>
                <a:gd name="T8" fmla="*/ 1 w 8"/>
                <a:gd name="T9" fmla="*/ 4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0">
                  <a:moveTo>
                    <a:pt x="1" y="4"/>
                  </a:moveTo>
                  <a:cubicBezTo>
                    <a:pt x="3" y="11"/>
                    <a:pt x="2" y="20"/>
                    <a:pt x="2" y="27"/>
                  </a:cubicBezTo>
                  <a:cubicBezTo>
                    <a:pt x="2" y="30"/>
                    <a:pt x="7" y="30"/>
                    <a:pt x="7" y="27"/>
                  </a:cubicBezTo>
                  <a:cubicBezTo>
                    <a:pt x="7" y="19"/>
                    <a:pt x="8" y="11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1" name="Freeform 110"/>
            <p:cNvSpPr/>
            <p:nvPr/>
          </p:nvSpPr>
          <p:spPr bwMode="auto">
            <a:xfrm>
              <a:off x="7451" y="2231"/>
              <a:ext cx="18" cy="89"/>
            </a:xfrm>
            <a:custGeom>
              <a:avLst/>
              <a:gdLst>
                <a:gd name="T0" fmla="*/ 5 w 5"/>
                <a:gd name="T1" fmla="*/ 27 h 30"/>
                <a:gd name="T2" fmla="*/ 5 w 5"/>
                <a:gd name="T3" fmla="*/ 3 h 30"/>
                <a:gd name="T4" fmla="*/ 0 w 5"/>
                <a:gd name="T5" fmla="*/ 3 h 30"/>
                <a:gd name="T6" fmla="*/ 0 w 5"/>
                <a:gd name="T7" fmla="*/ 27 h 30"/>
                <a:gd name="T8" fmla="*/ 5 w 5"/>
                <a:gd name="T9" fmla="*/ 2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0">
                  <a:moveTo>
                    <a:pt x="5" y="27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30"/>
                    <a:pt x="5" y="30"/>
                    <a:pt x="5" y="2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2" name="Freeform 111"/>
            <p:cNvSpPr/>
            <p:nvPr/>
          </p:nvSpPr>
          <p:spPr bwMode="auto">
            <a:xfrm>
              <a:off x="7441" y="2109"/>
              <a:ext cx="28" cy="92"/>
            </a:xfrm>
            <a:custGeom>
              <a:avLst/>
              <a:gdLst>
                <a:gd name="T0" fmla="*/ 1 w 8"/>
                <a:gd name="T1" fmla="*/ 4 h 31"/>
                <a:gd name="T2" fmla="*/ 2 w 8"/>
                <a:gd name="T3" fmla="*/ 28 h 31"/>
                <a:gd name="T4" fmla="*/ 7 w 8"/>
                <a:gd name="T5" fmla="*/ 28 h 31"/>
                <a:gd name="T6" fmla="*/ 6 w 8"/>
                <a:gd name="T7" fmla="*/ 3 h 31"/>
                <a:gd name="T8" fmla="*/ 1 w 8"/>
                <a:gd name="T9" fmla="*/ 4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1">
                  <a:moveTo>
                    <a:pt x="1" y="4"/>
                  </a:moveTo>
                  <a:cubicBezTo>
                    <a:pt x="3" y="11"/>
                    <a:pt x="2" y="20"/>
                    <a:pt x="2" y="28"/>
                  </a:cubicBezTo>
                  <a:cubicBezTo>
                    <a:pt x="2" y="31"/>
                    <a:pt x="7" y="31"/>
                    <a:pt x="7" y="28"/>
                  </a:cubicBezTo>
                  <a:cubicBezTo>
                    <a:pt x="7" y="20"/>
                    <a:pt x="8" y="11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3" name="Freeform 112"/>
            <p:cNvSpPr/>
            <p:nvPr/>
          </p:nvSpPr>
          <p:spPr bwMode="auto">
            <a:xfrm>
              <a:off x="7444" y="1970"/>
              <a:ext cx="18" cy="112"/>
            </a:xfrm>
            <a:custGeom>
              <a:avLst/>
              <a:gdLst>
                <a:gd name="T0" fmla="*/ 5 w 5"/>
                <a:gd name="T1" fmla="*/ 35 h 38"/>
                <a:gd name="T2" fmla="*/ 5 w 5"/>
                <a:gd name="T3" fmla="*/ 3 h 38"/>
                <a:gd name="T4" fmla="*/ 0 w 5"/>
                <a:gd name="T5" fmla="*/ 3 h 38"/>
                <a:gd name="T6" fmla="*/ 0 w 5"/>
                <a:gd name="T7" fmla="*/ 35 h 38"/>
                <a:gd name="T8" fmla="*/ 5 w 5"/>
                <a:gd name="T9" fmla="*/ 35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8">
                  <a:moveTo>
                    <a:pt x="5" y="35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8"/>
                    <a:pt x="5" y="38"/>
                    <a:pt x="5" y="3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4" name="Freeform 113"/>
            <p:cNvSpPr/>
            <p:nvPr/>
          </p:nvSpPr>
          <p:spPr bwMode="auto">
            <a:xfrm>
              <a:off x="7444" y="1851"/>
              <a:ext cx="32" cy="107"/>
            </a:xfrm>
            <a:custGeom>
              <a:avLst/>
              <a:gdLst>
                <a:gd name="T0" fmla="*/ 1 w 9"/>
                <a:gd name="T1" fmla="*/ 33 h 36"/>
                <a:gd name="T2" fmla="*/ 6 w 9"/>
                <a:gd name="T3" fmla="*/ 33 h 36"/>
                <a:gd name="T4" fmla="*/ 8 w 9"/>
                <a:gd name="T5" fmla="*/ 4 h 36"/>
                <a:gd name="T6" fmla="*/ 3 w 9"/>
                <a:gd name="T7" fmla="*/ 2 h 36"/>
                <a:gd name="T8" fmla="*/ 1 w 9"/>
                <a:gd name="T9" fmla="*/ 3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" h="36">
                  <a:moveTo>
                    <a:pt x="1" y="33"/>
                  </a:moveTo>
                  <a:cubicBezTo>
                    <a:pt x="1" y="36"/>
                    <a:pt x="6" y="36"/>
                    <a:pt x="6" y="33"/>
                  </a:cubicBezTo>
                  <a:cubicBezTo>
                    <a:pt x="6" y="23"/>
                    <a:pt x="5" y="13"/>
                    <a:pt x="8" y="4"/>
                  </a:cubicBezTo>
                  <a:cubicBezTo>
                    <a:pt x="9" y="1"/>
                    <a:pt x="4" y="0"/>
                    <a:pt x="3" y="2"/>
                  </a:cubicBezTo>
                  <a:cubicBezTo>
                    <a:pt x="0" y="12"/>
                    <a:pt x="1" y="23"/>
                    <a:pt x="1" y="3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5" name="Freeform 114"/>
            <p:cNvSpPr/>
            <p:nvPr/>
          </p:nvSpPr>
          <p:spPr bwMode="auto">
            <a:xfrm>
              <a:off x="7441" y="1753"/>
              <a:ext cx="28" cy="80"/>
            </a:xfrm>
            <a:custGeom>
              <a:avLst/>
              <a:gdLst>
                <a:gd name="T0" fmla="*/ 3 w 8"/>
                <a:gd name="T1" fmla="*/ 5 h 27"/>
                <a:gd name="T2" fmla="*/ 3 w 8"/>
                <a:gd name="T3" fmla="*/ 24 h 27"/>
                <a:gd name="T4" fmla="*/ 8 w 8"/>
                <a:gd name="T5" fmla="*/ 24 h 27"/>
                <a:gd name="T6" fmla="*/ 8 w 8"/>
                <a:gd name="T7" fmla="*/ 9 h 27"/>
                <a:gd name="T8" fmla="*/ 4 w 8"/>
                <a:gd name="T9" fmla="*/ 0 h 27"/>
                <a:gd name="T10" fmla="*/ 3 w 8"/>
                <a:gd name="T11" fmla="*/ 5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27">
                  <a:moveTo>
                    <a:pt x="3" y="5"/>
                  </a:moveTo>
                  <a:cubicBezTo>
                    <a:pt x="4" y="5"/>
                    <a:pt x="3" y="22"/>
                    <a:pt x="3" y="24"/>
                  </a:cubicBezTo>
                  <a:cubicBezTo>
                    <a:pt x="3" y="27"/>
                    <a:pt x="8" y="27"/>
                    <a:pt x="8" y="24"/>
                  </a:cubicBezTo>
                  <a:cubicBezTo>
                    <a:pt x="8" y="19"/>
                    <a:pt x="8" y="14"/>
                    <a:pt x="8" y="9"/>
                  </a:cubicBezTo>
                  <a:cubicBezTo>
                    <a:pt x="8" y="6"/>
                    <a:pt x="7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6" name="Freeform 115"/>
            <p:cNvSpPr/>
            <p:nvPr/>
          </p:nvSpPr>
          <p:spPr bwMode="auto">
            <a:xfrm>
              <a:off x="7441" y="1622"/>
              <a:ext cx="28" cy="92"/>
            </a:xfrm>
            <a:custGeom>
              <a:avLst/>
              <a:gdLst>
                <a:gd name="T0" fmla="*/ 6 w 8"/>
                <a:gd name="T1" fmla="*/ 28 h 31"/>
                <a:gd name="T2" fmla="*/ 7 w 8"/>
                <a:gd name="T3" fmla="*/ 3 h 31"/>
                <a:gd name="T4" fmla="*/ 2 w 8"/>
                <a:gd name="T5" fmla="*/ 3 h 31"/>
                <a:gd name="T6" fmla="*/ 1 w 8"/>
                <a:gd name="T7" fmla="*/ 27 h 31"/>
                <a:gd name="T8" fmla="*/ 6 w 8"/>
                <a:gd name="T9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1">
                  <a:moveTo>
                    <a:pt x="6" y="28"/>
                  </a:moveTo>
                  <a:cubicBezTo>
                    <a:pt x="8" y="20"/>
                    <a:pt x="7" y="11"/>
                    <a:pt x="7" y="3"/>
                  </a:cubicBezTo>
                  <a:cubicBezTo>
                    <a:pt x="7" y="0"/>
                    <a:pt x="2" y="0"/>
                    <a:pt x="2" y="3"/>
                  </a:cubicBezTo>
                  <a:cubicBezTo>
                    <a:pt x="2" y="11"/>
                    <a:pt x="4" y="19"/>
                    <a:pt x="1" y="27"/>
                  </a:cubicBezTo>
                  <a:cubicBezTo>
                    <a:pt x="0" y="30"/>
                    <a:pt x="5" y="31"/>
                    <a:pt x="6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7" name="Freeform 116"/>
            <p:cNvSpPr/>
            <p:nvPr/>
          </p:nvSpPr>
          <p:spPr bwMode="auto">
            <a:xfrm>
              <a:off x="7444" y="1486"/>
              <a:ext cx="25" cy="104"/>
            </a:xfrm>
            <a:custGeom>
              <a:avLst/>
              <a:gdLst>
                <a:gd name="T0" fmla="*/ 0 w 7"/>
                <a:gd name="T1" fmla="*/ 32 h 35"/>
                <a:gd name="T2" fmla="*/ 5 w 7"/>
                <a:gd name="T3" fmla="*/ 32 h 35"/>
                <a:gd name="T4" fmla="*/ 6 w 7"/>
                <a:gd name="T5" fmla="*/ 3 h 35"/>
                <a:gd name="T6" fmla="*/ 1 w 7"/>
                <a:gd name="T7" fmla="*/ 3 h 35"/>
                <a:gd name="T8" fmla="*/ 0 w 7"/>
                <a:gd name="T9" fmla="*/ 3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5">
                  <a:moveTo>
                    <a:pt x="0" y="32"/>
                  </a:moveTo>
                  <a:cubicBezTo>
                    <a:pt x="0" y="35"/>
                    <a:pt x="5" y="35"/>
                    <a:pt x="5" y="32"/>
                  </a:cubicBezTo>
                  <a:cubicBezTo>
                    <a:pt x="5" y="22"/>
                    <a:pt x="7" y="13"/>
                    <a:pt x="6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2" y="13"/>
                    <a:pt x="0" y="22"/>
                    <a:pt x="0" y="3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8" name="Freeform 117"/>
            <p:cNvSpPr/>
            <p:nvPr/>
          </p:nvSpPr>
          <p:spPr bwMode="auto">
            <a:xfrm>
              <a:off x="7444" y="1361"/>
              <a:ext cx="29" cy="104"/>
            </a:xfrm>
            <a:custGeom>
              <a:avLst/>
              <a:gdLst>
                <a:gd name="T0" fmla="*/ 0 w 8"/>
                <a:gd name="T1" fmla="*/ 32 h 35"/>
                <a:gd name="T2" fmla="*/ 5 w 8"/>
                <a:gd name="T3" fmla="*/ 32 h 35"/>
                <a:gd name="T4" fmla="*/ 6 w 8"/>
                <a:gd name="T5" fmla="*/ 3 h 35"/>
                <a:gd name="T6" fmla="*/ 1 w 8"/>
                <a:gd name="T7" fmla="*/ 4 h 35"/>
                <a:gd name="T8" fmla="*/ 0 w 8"/>
                <a:gd name="T9" fmla="*/ 3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5">
                  <a:moveTo>
                    <a:pt x="0" y="32"/>
                  </a:moveTo>
                  <a:cubicBezTo>
                    <a:pt x="0" y="35"/>
                    <a:pt x="5" y="35"/>
                    <a:pt x="5" y="32"/>
                  </a:cubicBezTo>
                  <a:cubicBezTo>
                    <a:pt x="5" y="23"/>
                    <a:pt x="8" y="12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ubicBezTo>
                    <a:pt x="4" y="13"/>
                    <a:pt x="0" y="23"/>
                    <a:pt x="0" y="3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9" name="Freeform 118"/>
            <p:cNvSpPr/>
            <p:nvPr/>
          </p:nvSpPr>
          <p:spPr bwMode="auto">
            <a:xfrm>
              <a:off x="7451" y="1213"/>
              <a:ext cx="25" cy="98"/>
            </a:xfrm>
            <a:custGeom>
              <a:avLst/>
              <a:gdLst>
                <a:gd name="T0" fmla="*/ 1 w 7"/>
                <a:gd name="T1" fmla="*/ 9 h 33"/>
                <a:gd name="T2" fmla="*/ 2 w 7"/>
                <a:gd name="T3" fmla="*/ 30 h 33"/>
                <a:gd name="T4" fmla="*/ 7 w 7"/>
                <a:gd name="T5" fmla="*/ 30 h 33"/>
                <a:gd name="T6" fmla="*/ 6 w 7"/>
                <a:gd name="T7" fmla="*/ 3 h 33"/>
                <a:gd name="T8" fmla="*/ 2 w 7"/>
                <a:gd name="T9" fmla="*/ 2 h 33"/>
                <a:gd name="T10" fmla="*/ 0 w 7"/>
                <a:gd name="T11" fmla="*/ 7 h 33"/>
                <a:gd name="T12" fmla="*/ 1 w 7"/>
                <a:gd name="T13" fmla="*/ 9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3">
                  <a:moveTo>
                    <a:pt x="1" y="9"/>
                  </a:moveTo>
                  <a:cubicBezTo>
                    <a:pt x="1" y="16"/>
                    <a:pt x="1" y="23"/>
                    <a:pt x="2" y="30"/>
                  </a:cubicBezTo>
                  <a:cubicBezTo>
                    <a:pt x="3" y="33"/>
                    <a:pt x="7" y="33"/>
                    <a:pt x="7" y="30"/>
                  </a:cubicBezTo>
                  <a:cubicBezTo>
                    <a:pt x="6" y="21"/>
                    <a:pt x="6" y="12"/>
                    <a:pt x="6" y="3"/>
                  </a:cubicBezTo>
                  <a:cubicBezTo>
                    <a:pt x="6" y="1"/>
                    <a:pt x="3" y="0"/>
                    <a:pt x="2" y="2"/>
                  </a:cubicBezTo>
                  <a:cubicBezTo>
                    <a:pt x="0" y="3"/>
                    <a:pt x="0" y="5"/>
                    <a:pt x="0" y="7"/>
                  </a:cubicBezTo>
                  <a:cubicBezTo>
                    <a:pt x="0" y="8"/>
                    <a:pt x="1" y="9"/>
                    <a:pt x="1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0" name="Freeform 119"/>
            <p:cNvSpPr/>
            <p:nvPr/>
          </p:nvSpPr>
          <p:spPr bwMode="auto">
            <a:xfrm>
              <a:off x="7448" y="1068"/>
              <a:ext cx="25" cy="94"/>
            </a:xfrm>
            <a:custGeom>
              <a:avLst/>
              <a:gdLst>
                <a:gd name="T0" fmla="*/ 5 w 7"/>
                <a:gd name="T1" fmla="*/ 29 h 32"/>
                <a:gd name="T2" fmla="*/ 6 w 7"/>
                <a:gd name="T3" fmla="*/ 14 h 32"/>
                <a:gd name="T4" fmla="*/ 6 w 7"/>
                <a:gd name="T5" fmla="*/ 7 h 32"/>
                <a:gd name="T6" fmla="*/ 7 w 7"/>
                <a:gd name="T7" fmla="*/ 4 h 32"/>
                <a:gd name="T8" fmla="*/ 7 w 7"/>
                <a:gd name="T9" fmla="*/ 3 h 32"/>
                <a:gd name="T10" fmla="*/ 7 w 7"/>
                <a:gd name="T11" fmla="*/ 3 h 32"/>
                <a:gd name="T12" fmla="*/ 3 w 7"/>
                <a:gd name="T13" fmla="*/ 2 h 32"/>
                <a:gd name="T14" fmla="*/ 1 w 7"/>
                <a:gd name="T15" fmla="*/ 11 h 32"/>
                <a:gd name="T16" fmla="*/ 0 w 7"/>
                <a:gd name="T17" fmla="*/ 29 h 32"/>
                <a:gd name="T18" fmla="*/ 5 w 7"/>
                <a:gd name="T19" fmla="*/ 29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" h="32">
                  <a:moveTo>
                    <a:pt x="5" y="29"/>
                  </a:moveTo>
                  <a:cubicBezTo>
                    <a:pt x="5" y="24"/>
                    <a:pt x="5" y="19"/>
                    <a:pt x="6" y="14"/>
                  </a:cubicBezTo>
                  <a:cubicBezTo>
                    <a:pt x="6" y="12"/>
                    <a:pt x="6" y="10"/>
                    <a:pt x="6" y="7"/>
                  </a:cubicBezTo>
                  <a:cubicBezTo>
                    <a:pt x="6" y="6"/>
                    <a:pt x="7" y="5"/>
                    <a:pt x="7" y="4"/>
                  </a:cubicBezTo>
                  <a:cubicBezTo>
                    <a:pt x="7" y="4"/>
                    <a:pt x="7" y="4"/>
                    <a:pt x="7" y="3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6" y="1"/>
                    <a:pt x="4" y="0"/>
                    <a:pt x="3" y="2"/>
                  </a:cubicBezTo>
                  <a:cubicBezTo>
                    <a:pt x="1" y="4"/>
                    <a:pt x="2" y="8"/>
                    <a:pt x="1" y="11"/>
                  </a:cubicBezTo>
                  <a:cubicBezTo>
                    <a:pt x="1" y="17"/>
                    <a:pt x="0" y="23"/>
                    <a:pt x="0" y="29"/>
                  </a:cubicBezTo>
                  <a:cubicBezTo>
                    <a:pt x="0" y="32"/>
                    <a:pt x="5" y="32"/>
                    <a:pt x="5" y="2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1" name="Freeform 120"/>
            <p:cNvSpPr/>
            <p:nvPr/>
          </p:nvSpPr>
          <p:spPr bwMode="auto">
            <a:xfrm>
              <a:off x="7441" y="934"/>
              <a:ext cx="28" cy="104"/>
            </a:xfrm>
            <a:custGeom>
              <a:avLst/>
              <a:gdLst>
                <a:gd name="T0" fmla="*/ 1 w 8"/>
                <a:gd name="T1" fmla="*/ 9 h 35"/>
                <a:gd name="T2" fmla="*/ 3 w 8"/>
                <a:gd name="T3" fmla="*/ 32 h 35"/>
                <a:gd name="T4" fmla="*/ 8 w 8"/>
                <a:gd name="T5" fmla="*/ 32 h 35"/>
                <a:gd name="T6" fmla="*/ 6 w 8"/>
                <a:gd name="T7" fmla="*/ 17 h 35"/>
                <a:gd name="T8" fmla="*/ 5 w 8"/>
                <a:gd name="T9" fmla="*/ 9 h 35"/>
                <a:gd name="T10" fmla="*/ 5 w 8"/>
                <a:gd name="T11" fmla="*/ 6 h 35"/>
                <a:gd name="T12" fmla="*/ 5 w 8"/>
                <a:gd name="T13" fmla="*/ 5 h 35"/>
                <a:gd name="T14" fmla="*/ 5 w 8"/>
                <a:gd name="T15" fmla="*/ 3 h 35"/>
                <a:gd name="T16" fmla="*/ 1 w 8"/>
                <a:gd name="T17" fmla="*/ 2 h 35"/>
                <a:gd name="T18" fmla="*/ 1 w 8"/>
                <a:gd name="T19" fmla="*/ 9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" h="35">
                  <a:moveTo>
                    <a:pt x="1" y="9"/>
                  </a:moveTo>
                  <a:cubicBezTo>
                    <a:pt x="1" y="16"/>
                    <a:pt x="3" y="24"/>
                    <a:pt x="3" y="32"/>
                  </a:cubicBezTo>
                  <a:cubicBezTo>
                    <a:pt x="3" y="35"/>
                    <a:pt x="8" y="35"/>
                    <a:pt x="8" y="32"/>
                  </a:cubicBezTo>
                  <a:cubicBezTo>
                    <a:pt x="8" y="27"/>
                    <a:pt x="7" y="22"/>
                    <a:pt x="6" y="17"/>
                  </a:cubicBezTo>
                  <a:cubicBezTo>
                    <a:pt x="6" y="14"/>
                    <a:pt x="6" y="12"/>
                    <a:pt x="5" y="9"/>
                  </a:cubicBezTo>
                  <a:cubicBezTo>
                    <a:pt x="5" y="8"/>
                    <a:pt x="5" y="7"/>
                    <a:pt x="5" y="6"/>
                  </a:cubicBezTo>
                  <a:cubicBezTo>
                    <a:pt x="5" y="6"/>
                    <a:pt x="5" y="6"/>
                    <a:pt x="5" y="5"/>
                  </a:cubicBezTo>
                  <a:cubicBezTo>
                    <a:pt x="5" y="5"/>
                    <a:pt x="6" y="4"/>
                    <a:pt x="5" y="3"/>
                  </a:cubicBezTo>
                  <a:cubicBezTo>
                    <a:pt x="5" y="1"/>
                    <a:pt x="2" y="0"/>
                    <a:pt x="1" y="2"/>
                  </a:cubicBezTo>
                  <a:cubicBezTo>
                    <a:pt x="0" y="4"/>
                    <a:pt x="1" y="7"/>
                    <a:pt x="1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2" name="Freeform 121"/>
            <p:cNvSpPr/>
            <p:nvPr/>
          </p:nvSpPr>
          <p:spPr bwMode="auto">
            <a:xfrm>
              <a:off x="7441" y="792"/>
              <a:ext cx="25" cy="109"/>
            </a:xfrm>
            <a:custGeom>
              <a:avLst/>
              <a:gdLst>
                <a:gd name="T0" fmla="*/ 1 w 7"/>
                <a:gd name="T1" fmla="*/ 6 h 37"/>
                <a:gd name="T2" fmla="*/ 2 w 7"/>
                <a:gd name="T3" fmla="*/ 7 h 37"/>
                <a:gd name="T4" fmla="*/ 1 w 7"/>
                <a:gd name="T5" fmla="*/ 16 h 37"/>
                <a:gd name="T6" fmla="*/ 0 w 7"/>
                <a:gd name="T7" fmla="*/ 33 h 37"/>
                <a:gd name="T8" fmla="*/ 4 w 7"/>
                <a:gd name="T9" fmla="*/ 34 h 37"/>
                <a:gd name="T10" fmla="*/ 6 w 7"/>
                <a:gd name="T11" fmla="*/ 16 h 37"/>
                <a:gd name="T12" fmla="*/ 4 w 7"/>
                <a:gd name="T13" fmla="*/ 1 h 37"/>
                <a:gd name="T14" fmla="*/ 0 w 7"/>
                <a:gd name="T15" fmla="*/ 3 h 37"/>
                <a:gd name="T16" fmla="*/ 1 w 7"/>
                <a:gd name="T17" fmla="*/ 6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37">
                  <a:moveTo>
                    <a:pt x="1" y="6"/>
                  </a:moveTo>
                  <a:cubicBezTo>
                    <a:pt x="1" y="7"/>
                    <a:pt x="1" y="7"/>
                    <a:pt x="2" y="7"/>
                  </a:cubicBezTo>
                  <a:cubicBezTo>
                    <a:pt x="2" y="10"/>
                    <a:pt x="1" y="15"/>
                    <a:pt x="1" y="16"/>
                  </a:cubicBezTo>
                  <a:cubicBezTo>
                    <a:pt x="1" y="22"/>
                    <a:pt x="1" y="27"/>
                    <a:pt x="0" y="33"/>
                  </a:cubicBezTo>
                  <a:cubicBezTo>
                    <a:pt x="0" y="35"/>
                    <a:pt x="4" y="37"/>
                    <a:pt x="4" y="34"/>
                  </a:cubicBezTo>
                  <a:cubicBezTo>
                    <a:pt x="6" y="28"/>
                    <a:pt x="6" y="22"/>
                    <a:pt x="6" y="16"/>
                  </a:cubicBezTo>
                  <a:cubicBezTo>
                    <a:pt x="6" y="12"/>
                    <a:pt x="7" y="4"/>
                    <a:pt x="4" y="1"/>
                  </a:cubicBezTo>
                  <a:cubicBezTo>
                    <a:pt x="2" y="0"/>
                    <a:pt x="0" y="1"/>
                    <a:pt x="0" y="3"/>
                  </a:cubicBezTo>
                  <a:cubicBezTo>
                    <a:pt x="1" y="4"/>
                    <a:pt x="1" y="5"/>
                    <a:pt x="1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3" name="Freeform 122"/>
            <p:cNvSpPr/>
            <p:nvPr/>
          </p:nvSpPr>
          <p:spPr bwMode="auto">
            <a:xfrm>
              <a:off x="7444" y="646"/>
              <a:ext cx="22" cy="89"/>
            </a:xfrm>
            <a:custGeom>
              <a:avLst/>
              <a:gdLst>
                <a:gd name="T0" fmla="*/ 0 w 6"/>
                <a:gd name="T1" fmla="*/ 4 h 30"/>
                <a:gd name="T2" fmla="*/ 1 w 6"/>
                <a:gd name="T3" fmla="*/ 27 h 30"/>
                <a:gd name="T4" fmla="*/ 6 w 6"/>
                <a:gd name="T5" fmla="*/ 27 h 30"/>
                <a:gd name="T6" fmla="*/ 5 w 6"/>
                <a:gd name="T7" fmla="*/ 3 h 30"/>
                <a:gd name="T8" fmla="*/ 0 w 6"/>
                <a:gd name="T9" fmla="*/ 4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0">
                  <a:moveTo>
                    <a:pt x="0" y="4"/>
                  </a:moveTo>
                  <a:cubicBezTo>
                    <a:pt x="2" y="11"/>
                    <a:pt x="1" y="20"/>
                    <a:pt x="1" y="27"/>
                  </a:cubicBezTo>
                  <a:cubicBezTo>
                    <a:pt x="1" y="30"/>
                    <a:pt x="6" y="30"/>
                    <a:pt x="6" y="27"/>
                  </a:cubicBezTo>
                  <a:cubicBezTo>
                    <a:pt x="6" y="19"/>
                    <a:pt x="6" y="11"/>
                    <a:pt x="5" y="3"/>
                  </a:cubicBezTo>
                  <a:cubicBezTo>
                    <a:pt x="4" y="0"/>
                    <a:pt x="0" y="1"/>
                    <a:pt x="0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4" name="Freeform 123"/>
            <p:cNvSpPr/>
            <p:nvPr/>
          </p:nvSpPr>
          <p:spPr bwMode="auto">
            <a:xfrm>
              <a:off x="7444" y="513"/>
              <a:ext cx="22" cy="92"/>
            </a:xfrm>
            <a:custGeom>
              <a:avLst/>
              <a:gdLst>
                <a:gd name="T0" fmla="*/ 5 w 6"/>
                <a:gd name="T1" fmla="*/ 28 h 31"/>
                <a:gd name="T2" fmla="*/ 6 w 6"/>
                <a:gd name="T3" fmla="*/ 3 h 31"/>
                <a:gd name="T4" fmla="*/ 1 w 6"/>
                <a:gd name="T5" fmla="*/ 3 h 31"/>
                <a:gd name="T6" fmla="*/ 0 w 6"/>
                <a:gd name="T7" fmla="*/ 28 h 31"/>
                <a:gd name="T8" fmla="*/ 5 w 6"/>
                <a:gd name="T9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1">
                  <a:moveTo>
                    <a:pt x="5" y="28"/>
                  </a:moveTo>
                  <a:cubicBezTo>
                    <a:pt x="6" y="20"/>
                    <a:pt x="6" y="11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11"/>
                    <a:pt x="1" y="20"/>
                    <a:pt x="0" y="28"/>
                  </a:cubicBezTo>
                  <a:cubicBezTo>
                    <a:pt x="0" y="31"/>
                    <a:pt x="4" y="31"/>
                    <a:pt x="5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5" name="Freeform 124"/>
            <p:cNvSpPr/>
            <p:nvPr/>
          </p:nvSpPr>
          <p:spPr bwMode="auto">
            <a:xfrm>
              <a:off x="7444" y="388"/>
              <a:ext cx="29" cy="95"/>
            </a:xfrm>
            <a:custGeom>
              <a:avLst/>
              <a:gdLst>
                <a:gd name="T0" fmla="*/ 1 w 8"/>
                <a:gd name="T1" fmla="*/ 4 h 32"/>
                <a:gd name="T2" fmla="*/ 2 w 8"/>
                <a:gd name="T3" fmla="*/ 29 h 32"/>
                <a:gd name="T4" fmla="*/ 7 w 8"/>
                <a:gd name="T5" fmla="*/ 29 h 32"/>
                <a:gd name="T6" fmla="*/ 6 w 8"/>
                <a:gd name="T7" fmla="*/ 3 h 32"/>
                <a:gd name="T8" fmla="*/ 1 w 8"/>
                <a:gd name="T9" fmla="*/ 4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2">
                  <a:moveTo>
                    <a:pt x="1" y="4"/>
                  </a:moveTo>
                  <a:cubicBezTo>
                    <a:pt x="3" y="12"/>
                    <a:pt x="2" y="21"/>
                    <a:pt x="2" y="29"/>
                  </a:cubicBezTo>
                  <a:cubicBezTo>
                    <a:pt x="2" y="32"/>
                    <a:pt x="7" y="32"/>
                    <a:pt x="7" y="29"/>
                  </a:cubicBezTo>
                  <a:cubicBezTo>
                    <a:pt x="7" y="21"/>
                    <a:pt x="8" y="11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6" name="Freeform 125"/>
            <p:cNvSpPr/>
            <p:nvPr/>
          </p:nvSpPr>
          <p:spPr bwMode="auto">
            <a:xfrm>
              <a:off x="7441" y="305"/>
              <a:ext cx="25" cy="56"/>
            </a:xfrm>
            <a:custGeom>
              <a:avLst/>
              <a:gdLst>
                <a:gd name="T0" fmla="*/ 1 w 7"/>
                <a:gd name="T1" fmla="*/ 4 h 19"/>
                <a:gd name="T2" fmla="*/ 2 w 7"/>
                <a:gd name="T3" fmla="*/ 16 h 19"/>
                <a:gd name="T4" fmla="*/ 7 w 7"/>
                <a:gd name="T5" fmla="*/ 16 h 19"/>
                <a:gd name="T6" fmla="*/ 6 w 7"/>
                <a:gd name="T7" fmla="*/ 3 h 19"/>
                <a:gd name="T8" fmla="*/ 1 w 7"/>
                <a:gd name="T9" fmla="*/ 4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19">
                  <a:moveTo>
                    <a:pt x="1" y="4"/>
                  </a:moveTo>
                  <a:cubicBezTo>
                    <a:pt x="2" y="8"/>
                    <a:pt x="2" y="12"/>
                    <a:pt x="2" y="16"/>
                  </a:cubicBezTo>
                  <a:cubicBezTo>
                    <a:pt x="2" y="19"/>
                    <a:pt x="7" y="19"/>
                    <a:pt x="7" y="16"/>
                  </a:cubicBezTo>
                  <a:cubicBezTo>
                    <a:pt x="7" y="11"/>
                    <a:pt x="7" y="7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7" name="Freeform 126"/>
            <p:cNvSpPr/>
            <p:nvPr/>
          </p:nvSpPr>
          <p:spPr bwMode="auto">
            <a:xfrm>
              <a:off x="7441" y="213"/>
              <a:ext cx="28" cy="65"/>
            </a:xfrm>
            <a:custGeom>
              <a:avLst/>
              <a:gdLst>
                <a:gd name="T0" fmla="*/ 1 w 8"/>
                <a:gd name="T1" fmla="*/ 4 h 22"/>
                <a:gd name="T2" fmla="*/ 2 w 8"/>
                <a:gd name="T3" fmla="*/ 18 h 22"/>
                <a:gd name="T4" fmla="*/ 7 w 8"/>
                <a:gd name="T5" fmla="*/ 19 h 22"/>
                <a:gd name="T6" fmla="*/ 6 w 8"/>
                <a:gd name="T7" fmla="*/ 3 h 22"/>
                <a:gd name="T8" fmla="*/ 1 w 8"/>
                <a:gd name="T9" fmla="*/ 4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2">
                  <a:moveTo>
                    <a:pt x="1" y="4"/>
                  </a:moveTo>
                  <a:cubicBezTo>
                    <a:pt x="2" y="8"/>
                    <a:pt x="3" y="14"/>
                    <a:pt x="2" y="18"/>
                  </a:cubicBezTo>
                  <a:cubicBezTo>
                    <a:pt x="1" y="21"/>
                    <a:pt x="6" y="22"/>
                    <a:pt x="7" y="19"/>
                  </a:cubicBezTo>
                  <a:cubicBezTo>
                    <a:pt x="8" y="14"/>
                    <a:pt x="7" y="8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8" name="Freeform 127"/>
            <p:cNvSpPr/>
            <p:nvPr/>
          </p:nvSpPr>
          <p:spPr bwMode="auto">
            <a:xfrm>
              <a:off x="7331" y="198"/>
              <a:ext cx="92" cy="27"/>
            </a:xfrm>
            <a:custGeom>
              <a:avLst/>
              <a:gdLst>
                <a:gd name="T0" fmla="*/ 3 w 26"/>
                <a:gd name="T1" fmla="*/ 5 h 9"/>
                <a:gd name="T2" fmla="*/ 12 w 26"/>
                <a:gd name="T3" fmla="*/ 5 h 9"/>
                <a:gd name="T4" fmla="*/ 21 w 26"/>
                <a:gd name="T5" fmla="*/ 7 h 9"/>
                <a:gd name="T6" fmla="*/ 25 w 26"/>
                <a:gd name="T7" fmla="*/ 4 h 9"/>
                <a:gd name="T8" fmla="*/ 18 w 26"/>
                <a:gd name="T9" fmla="*/ 1 h 9"/>
                <a:gd name="T10" fmla="*/ 4 w 26"/>
                <a:gd name="T11" fmla="*/ 0 h 9"/>
                <a:gd name="T12" fmla="*/ 3 w 26"/>
                <a:gd name="T13" fmla="*/ 5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9">
                  <a:moveTo>
                    <a:pt x="3" y="5"/>
                  </a:moveTo>
                  <a:cubicBezTo>
                    <a:pt x="6" y="5"/>
                    <a:pt x="9" y="5"/>
                    <a:pt x="12" y="5"/>
                  </a:cubicBezTo>
                  <a:cubicBezTo>
                    <a:pt x="14" y="5"/>
                    <a:pt x="20" y="5"/>
                    <a:pt x="21" y="7"/>
                  </a:cubicBezTo>
                  <a:cubicBezTo>
                    <a:pt x="22" y="9"/>
                    <a:pt x="26" y="7"/>
                    <a:pt x="25" y="4"/>
                  </a:cubicBezTo>
                  <a:cubicBezTo>
                    <a:pt x="23" y="2"/>
                    <a:pt x="20" y="1"/>
                    <a:pt x="18" y="1"/>
                  </a:cubicBezTo>
                  <a:cubicBezTo>
                    <a:pt x="13" y="1"/>
                    <a:pt x="9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9" name="Freeform 128"/>
            <p:cNvSpPr/>
            <p:nvPr/>
          </p:nvSpPr>
          <p:spPr bwMode="auto">
            <a:xfrm>
              <a:off x="7201" y="192"/>
              <a:ext cx="85" cy="24"/>
            </a:xfrm>
            <a:custGeom>
              <a:avLst/>
              <a:gdLst>
                <a:gd name="T0" fmla="*/ 3 w 24"/>
                <a:gd name="T1" fmla="*/ 8 h 8"/>
                <a:gd name="T2" fmla="*/ 21 w 24"/>
                <a:gd name="T3" fmla="*/ 5 h 8"/>
                <a:gd name="T4" fmla="*/ 20 w 24"/>
                <a:gd name="T5" fmla="*/ 1 h 8"/>
                <a:gd name="T6" fmla="*/ 3 w 24"/>
                <a:gd name="T7" fmla="*/ 3 h 8"/>
                <a:gd name="T8" fmla="*/ 3 w 24"/>
                <a:gd name="T9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8">
                  <a:moveTo>
                    <a:pt x="3" y="8"/>
                  </a:moveTo>
                  <a:cubicBezTo>
                    <a:pt x="9" y="8"/>
                    <a:pt x="15" y="8"/>
                    <a:pt x="21" y="5"/>
                  </a:cubicBezTo>
                  <a:cubicBezTo>
                    <a:pt x="24" y="4"/>
                    <a:pt x="23" y="0"/>
                    <a:pt x="20" y="1"/>
                  </a:cubicBezTo>
                  <a:cubicBezTo>
                    <a:pt x="15" y="3"/>
                    <a:pt x="9" y="3"/>
                    <a:pt x="3" y="3"/>
                  </a:cubicBezTo>
                  <a:cubicBezTo>
                    <a:pt x="0" y="3"/>
                    <a:pt x="0" y="8"/>
                    <a:pt x="3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0" name="Freeform 129"/>
            <p:cNvSpPr/>
            <p:nvPr/>
          </p:nvSpPr>
          <p:spPr bwMode="auto">
            <a:xfrm>
              <a:off x="7063" y="204"/>
              <a:ext cx="99" cy="24"/>
            </a:xfrm>
            <a:custGeom>
              <a:avLst/>
              <a:gdLst>
                <a:gd name="T0" fmla="*/ 4 w 28"/>
                <a:gd name="T1" fmla="*/ 7 h 8"/>
                <a:gd name="T2" fmla="*/ 24 w 28"/>
                <a:gd name="T3" fmla="*/ 6 h 8"/>
                <a:gd name="T4" fmla="*/ 26 w 28"/>
                <a:gd name="T5" fmla="*/ 1 h 8"/>
                <a:gd name="T6" fmla="*/ 3 w 28"/>
                <a:gd name="T7" fmla="*/ 2 h 8"/>
                <a:gd name="T8" fmla="*/ 4 w 28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4" y="7"/>
                  </a:moveTo>
                  <a:cubicBezTo>
                    <a:pt x="11" y="4"/>
                    <a:pt x="18" y="5"/>
                    <a:pt x="24" y="6"/>
                  </a:cubicBezTo>
                  <a:cubicBezTo>
                    <a:pt x="27" y="6"/>
                    <a:pt x="28" y="2"/>
                    <a:pt x="26" y="1"/>
                  </a:cubicBezTo>
                  <a:cubicBezTo>
                    <a:pt x="18" y="0"/>
                    <a:pt x="10" y="0"/>
                    <a:pt x="3" y="2"/>
                  </a:cubicBezTo>
                  <a:cubicBezTo>
                    <a:pt x="0" y="3"/>
                    <a:pt x="2" y="8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1" name="Freeform 130"/>
            <p:cNvSpPr/>
            <p:nvPr/>
          </p:nvSpPr>
          <p:spPr bwMode="auto">
            <a:xfrm>
              <a:off x="6947" y="195"/>
              <a:ext cx="81" cy="27"/>
            </a:xfrm>
            <a:custGeom>
              <a:avLst/>
              <a:gdLst>
                <a:gd name="T0" fmla="*/ 3 w 23"/>
                <a:gd name="T1" fmla="*/ 9 h 9"/>
                <a:gd name="T2" fmla="*/ 20 w 23"/>
                <a:gd name="T3" fmla="*/ 5 h 9"/>
                <a:gd name="T4" fmla="*/ 18 w 23"/>
                <a:gd name="T5" fmla="*/ 1 h 9"/>
                <a:gd name="T6" fmla="*/ 3 w 23"/>
                <a:gd name="T7" fmla="*/ 4 h 9"/>
                <a:gd name="T8" fmla="*/ 3 w 23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9">
                  <a:moveTo>
                    <a:pt x="3" y="9"/>
                  </a:moveTo>
                  <a:cubicBezTo>
                    <a:pt x="9" y="9"/>
                    <a:pt x="15" y="8"/>
                    <a:pt x="20" y="5"/>
                  </a:cubicBezTo>
                  <a:cubicBezTo>
                    <a:pt x="23" y="4"/>
                    <a:pt x="20" y="0"/>
                    <a:pt x="18" y="1"/>
                  </a:cubicBezTo>
                  <a:cubicBezTo>
                    <a:pt x="13" y="3"/>
                    <a:pt x="8" y="4"/>
                    <a:pt x="3" y="4"/>
                  </a:cubicBezTo>
                  <a:cubicBezTo>
                    <a:pt x="0" y="4"/>
                    <a:pt x="0" y="9"/>
                    <a:pt x="3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2" name="Freeform 131"/>
            <p:cNvSpPr/>
            <p:nvPr/>
          </p:nvSpPr>
          <p:spPr bwMode="auto">
            <a:xfrm>
              <a:off x="6820" y="195"/>
              <a:ext cx="92" cy="27"/>
            </a:xfrm>
            <a:custGeom>
              <a:avLst/>
              <a:gdLst>
                <a:gd name="T0" fmla="*/ 4 w 26"/>
                <a:gd name="T1" fmla="*/ 7 h 9"/>
                <a:gd name="T2" fmla="*/ 22 w 26"/>
                <a:gd name="T3" fmla="*/ 8 h 9"/>
                <a:gd name="T4" fmla="*/ 23 w 26"/>
                <a:gd name="T5" fmla="*/ 3 h 9"/>
                <a:gd name="T6" fmla="*/ 3 w 26"/>
                <a:gd name="T7" fmla="*/ 2 h 9"/>
                <a:gd name="T8" fmla="*/ 4 w 26"/>
                <a:gd name="T9" fmla="*/ 7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9">
                  <a:moveTo>
                    <a:pt x="4" y="7"/>
                  </a:moveTo>
                  <a:cubicBezTo>
                    <a:pt x="10" y="4"/>
                    <a:pt x="16" y="6"/>
                    <a:pt x="22" y="8"/>
                  </a:cubicBezTo>
                  <a:cubicBezTo>
                    <a:pt x="24" y="9"/>
                    <a:pt x="26" y="4"/>
                    <a:pt x="23" y="3"/>
                  </a:cubicBezTo>
                  <a:cubicBezTo>
                    <a:pt x="16" y="1"/>
                    <a:pt x="9" y="0"/>
                    <a:pt x="3" y="2"/>
                  </a:cubicBezTo>
                  <a:cubicBezTo>
                    <a:pt x="0" y="3"/>
                    <a:pt x="1" y="8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3" name="Freeform 132"/>
            <p:cNvSpPr/>
            <p:nvPr/>
          </p:nvSpPr>
          <p:spPr bwMode="auto">
            <a:xfrm>
              <a:off x="6690" y="192"/>
              <a:ext cx="95" cy="27"/>
            </a:xfrm>
            <a:custGeom>
              <a:avLst/>
              <a:gdLst>
                <a:gd name="T0" fmla="*/ 3 w 27"/>
                <a:gd name="T1" fmla="*/ 7 h 9"/>
                <a:gd name="T2" fmla="*/ 25 w 27"/>
                <a:gd name="T3" fmla="*/ 5 h 9"/>
                <a:gd name="T4" fmla="*/ 22 w 27"/>
                <a:gd name="T5" fmla="*/ 1 h 9"/>
                <a:gd name="T6" fmla="*/ 4 w 27"/>
                <a:gd name="T7" fmla="*/ 2 h 9"/>
                <a:gd name="T8" fmla="*/ 3 w 27"/>
                <a:gd name="T9" fmla="*/ 7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9">
                  <a:moveTo>
                    <a:pt x="3" y="7"/>
                  </a:moveTo>
                  <a:cubicBezTo>
                    <a:pt x="10" y="8"/>
                    <a:pt x="18" y="9"/>
                    <a:pt x="25" y="5"/>
                  </a:cubicBezTo>
                  <a:cubicBezTo>
                    <a:pt x="27" y="4"/>
                    <a:pt x="25" y="0"/>
                    <a:pt x="22" y="1"/>
                  </a:cubicBezTo>
                  <a:cubicBezTo>
                    <a:pt x="17" y="4"/>
                    <a:pt x="10" y="3"/>
                    <a:pt x="4" y="2"/>
                  </a:cubicBezTo>
                  <a:cubicBezTo>
                    <a:pt x="1" y="2"/>
                    <a:pt x="0" y="6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4" name="Freeform 133"/>
            <p:cNvSpPr/>
            <p:nvPr/>
          </p:nvSpPr>
          <p:spPr bwMode="auto">
            <a:xfrm>
              <a:off x="6555" y="195"/>
              <a:ext cx="92" cy="30"/>
            </a:xfrm>
            <a:custGeom>
              <a:avLst/>
              <a:gdLst>
                <a:gd name="T0" fmla="*/ 5 w 26"/>
                <a:gd name="T1" fmla="*/ 8 h 10"/>
                <a:gd name="T2" fmla="*/ 22 w 26"/>
                <a:gd name="T3" fmla="*/ 8 h 10"/>
                <a:gd name="T4" fmla="*/ 23 w 26"/>
                <a:gd name="T5" fmla="*/ 3 h 10"/>
                <a:gd name="T6" fmla="*/ 2 w 26"/>
                <a:gd name="T7" fmla="*/ 5 h 10"/>
                <a:gd name="T8" fmla="*/ 5 w 26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0">
                  <a:moveTo>
                    <a:pt x="5" y="8"/>
                  </a:moveTo>
                  <a:cubicBezTo>
                    <a:pt x="9" y="4"/>
                    <a:pt x="17" y="7"/>
                    <a:pt x="22" y="8"/>
                  </a:cubicBezTo>
                  <a:cubicBezTo>
                    <a:pt x="25" y="8"/>
                    <a:pt x="26" y="4"/>
                    <a:pt x="23" y="3"/>
                  </a:cubicBezTo>
                  <a:cubicBezTo>
                    <a:pt x="16" y="2"/>
                    <a:pt x="8" y="0"/>
                    <a:pt x="2" y="5"/>
                  </a:cubicBezTo>
                  <a:cubicBezTo>
                    <a:pt x="0" y="7"/>
                    <a:pt x="3" y="10"/>
                    <a:pt x="5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5" name="Freeform 134"/>
            <p:cNvSpPr/>
            <p:nvPr/>
          </p:nvSpPr>
          <p:spPr bwMode="auto">
            <a:xfrm>
              <a:off x="6446" y="207"/>
              <a:ext cx="81" cy="21"/>
            </a:xfrm>
            <a:custGeom>
              <a:avLst/>
              <a:gdLst>
                <a:gd name="T0" fmla="*/ 3 w 23"/>
                <a:gd name="T1" fmla="*/ 7 h 7"/>
                <a:gd name="T2" fmla="*/ 20 w 23"/>
                <a:gd name="T3" fmla="*/ 5 h 7"/>
                <a:gd name="T4" fmla="*/ 19 w 23"/>
                <a:gd name="T5" fmla="*/ 0 h 7"/>
                <a:gd name="T6" fmla="*/ 3 w 23"/>
                <a:gd name="T7" fmla="*/ 2 h 7"/>
                <a:gd name="T8" fmla="*/ 3 w 23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7">
                  <a:moveTo>
                    <a:pt x="3" y="7"/>
                  </a:moveTo>
                  <a:cubicBezTo>
                    <a:pt x="9" y="7"/>
                    <a:pt x="15" y="6"/>
                    <a:pt x="20" y="5"/>
                  </a:cubicBezTo>
                  <a:cubicBezTo>
                    <a:pt x="23" y="4"/>
                    <a:pt x="22" y="0"/>
                    <a:pt x="19" y="0"/>
                  </a:cubicBezTo>
                  <a:cubicBezTo>
                    <a:pt x="14" y="1"/>
                    <a:pt x="8" y="2"/>
                    <a:pt x="3" y="2"/>
                  </a:cubicBezTo>
                  <a:cubicBezTo>
                    <a:pt x="0" y="2"/>
                    <a:pt x="0" y="7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6" name="Freeform 135"/>
            <p:cNvSpPr/>
            <p:nvPr/>
          </p:nvSpPr>
          <p:spPr bwMode="auto">
            <a:xfrm>
              <a:off x="6309" y="207"/>
              <a:ext cx="98" cy="18"/>
            </a:xfrm>
            <a:custGeom>
              <a:avLst/>
              <a:gdLst>
                <a:gd name="T0" fmla="*/ 4 w 28"/>
                <a:gd name="T1" fmla="*/ 6 h 6"/>
                <a:gd name="T2" fmla="*/ 25 w 28"/>
                <a:gd name="T3" fmla="*/ 5 h 6"/>
                <a:gd name="T4" fmla="*/ 25 w 28"/>
                <a:gd name="T5" fmla="*/ 0 h 6"/>
                <a:gd name="T6" fmla="*/ 3 w 28"/>
                <a:gd name="T7" fmla="*/ 1 h 6"/>
                <a:gd name="T8" fmla="*/ 4 w 2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4" y="6"/>
                  </a:moveTo>
                  <a:cubicBezTo>
                    <a:pt x="11" y="5"/>
                    <a:pt x="18" y="5"/>
                    <a:pt x="25" y="5"/>
                  </a:cubicBezTo>
                  <a:cubicBezTo>
                    <a:pt x="28" y="5"/>
                    <a:pt x="28" y="0"/>
                    <a:pt x="25" y="0"/>
                  </a:cubicBezTo>
                  <a:cubicBezTo>
                    <a:pt x="18" y="0"/>
                    <a:pt x="10" y="0"/>
                    <a:pt x="3" y="1"/>
                  </a:cubicBezTo>
                  <a:cubicBezTo>
                    <a:pt x="0" y="2"/>
                    <a:pt x="2" y="6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7" name="Freeform 136"/>
            <p:cNvSpPr/>
            <p:nvPr/>
          </p:nvSpPr>
          <p:spPr bwMode="auto">
            <a:xfrm>
              <a:off x="6167" y="204"/>
              <a:ext cx="96" cy="18"/>
            </a:xfrm>
            <a:custGeom>
              <a:avLst/>
              <a:gdLst>
                <a:gd name="T0" fmla="*/ 3 w 27"/>
                <a:gd name="T1" fmla="*/ 6 h 6"/>
                <a:gd name="T2" fmla="*/ 24 w 27"/>
                <a:gd name="T3" fmla="*/ 5 h 6"/>
                <a:gd name="T4" fmla="*/ 24 w 27"/>
                <a:gd name="T5" fmla="*/ 0 h 6"/>
                <a:gd name="T6" fmla="*/ 3 w 27"/>
                <a:gd name="T7" fmla="*/ 1 h 6"/>
                <a:gd name="T8" fmla="*/ 3 w 2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3" y="6"/>
                  </a:moveTo>
                  <a:cubicBezTo>
                    <a:pt x="10" y="6"/>
                    <a:pt x="17" y="6"/>
                    <a:pt x="24" y="5"/>
                  </a:cubicBezTo>
                  <a:cubicBezTo>
                    <a:pt x="27" y="4"/>
                    <a:pt x="27" y="0"/>
                    <a:pt x="24" y="0"/>
                  </a:cubicBezTo>
                  <a:cubicBezTo>
                    <a:pt x="17" y="1"/>
                    <a:pt x="10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8" name="Freeform 137"/>
            <p:cNvSpPr/>
            <p:nvPr/>
          </p:nvSpPr>
          <p:spPr bwMode="auto">
            <a:xfrm>
              <a:off x="6040" y="207"/>
              <a:ext cx="89" cy="18"/>
            </a:xfrm>
            <a:custGeom>
              <a:avLst/>
              <a:gdLst>
                <a:gd name="T0" fmla="*/ 3 w 25"/>
                <a:gd name="T1" fmla="*/ 6 h 6"/>
                <a:gd name="T2" fmla="*/ 22 w 25"/>
                <a:gd name="T3" fmla="*/ 5 h 6"/>
                <a:gd name="T4" fmla="*/ 21 w 25"/>
                <a:gd name="T5" fmla="*/ 0 h 6"/>
                <a:gd name="T6" fmla="*/ 3 w 25"/>
                <a:gd name="T7" fmla="*/ 1 h 6"/>
                <a:gd name="T8" fmla="*/ 3 w 25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3" y="6"/>
                  </a:moveTo>
                  <a:cubicBezTo>
                    <a:pt x="9" y="6"/>
                    <a:pt x="16" y="6"/>
                    <a:pt x="22" y="5"/>
                  </a:cubicBezTo>
                  <a:cubicBezTo>
                    <a:pt x="25" y="4"/>
                    <a:pt x="24" y="0"/>
                    <a:pt x="21" y="0"/>
                  </a:cubicBezTo>
                  <a:cubicBezTo>
                    <a:pt x="15" y="1"/>
                    <a:pt x="9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9" name="Freeform 138"/>
            <p:cNvSpPr/>
            <p:nvPr/>
          </p:nvSpPr>
          <p:spPr bwMode="auto">
            <a:xfrm>
              <a:off x="5910" y="201"/>
              <a:ext cx="92" cy="21"/>
            </a:xfrm>
            <a:custGeom>
              <a:avLst/>
              <a:gdLst>
                <a:gd name="T0" fmla="*/ 3 w 26"/>
                <a:gd name="T1" fmla="*/ 7 h 7"/>
                <a:gd name="T2" fmla="*/ 24 w 26"/>
                <a:gd name="T3" fmla="*/ 5 h 7"/>
                <a:gd name="T4" fmla="*/ 22 w 26"/>
                <a:gd name="T5" fmla="*/ 0 h 7"/>
                <a:gd name="T6" fmla="*/ 3 w 26"/>
                <a:gd name="T7" fmla="*/ 2 h 7"/>
                <a:gd name="T8" fmla="*/ 3 w 26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">
                  <a:moveTo>
                    <a:pt x="3" y="7"/>
                  </a:moveTo>
                  <a:cubicBezTo>
                    <a:pt x="10" y="7"/>
                    <a:pt x="17" y="6"/>
                    <a:pt x="24" y="5"/>
                  </a:cubicBezTo>
                  <a:cubicBezTo>
                    <a:pt x="26" y="4"/>
                    <a:pt x="25" y="0"/>
                    <a:pt x="22" y="0"/>
                  </a:cubicBezTo>
                  <a:cubicBezTo>
                    <a:pt x="16" y="1"/>
                    <a:pt x="9" y="2"/>
                    <a:pt x="3" y="2"/>
                  </a:cubicBezTo>
                  <a:cubicBezTo>
                    <a:pt x="0" y="2"/>
                    <a:pt x="0" y="7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0" name="Freeform 139"/>
            <p:cNvSpPr/>
            <p:nvPr/>
          </p:nvSpPr>
          <p:spPr bwMode="auto">
            <a:xfrm>
              <a:off x="5755" y="204"/>
              <a:ext cx="99" cy="21"/>
            </a:xfrm>
            <a:custGeom>
              <a:avLst/>
              <a:gdLst>
                <a:gd name="T0" fmla="*/ 3 w 28"/>
                <a:gd name="T1" fmla="*/ 6 h 7"/>
                <a:gd name="T2" fmla="*/ 25 w 28"/>
                <a:gd name="T3" fmla="*/ 5 h 7"/>
                <a:gd name="T4" fmla="*/ 25 w 28"/>
                <a:gd name="T5" fmla="*/ 0 h 7"/>
                <a:gd name="T6" fmla="*/ 3 w 28"/>
                <a:gd name="T7" fmla="*/ 1 h 7"/>
                <a:gd name="T8" fmla="*/ 3 w 28"/>
                <a:gd name="T9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7">
                  <a:moveTo>
                    <a:pt x="3" y="6"/>
                  </a:moveTo>
                  <a:cubicBezTo>
                    <a:pt x="10" y="7"/>
                    <a:pt x="17" y="5"/>
                    <a:pt x="25" y="5"/>
                  </a:cubicBezTo>
                  <a:cubicBezTo>
                    <a:pt x="28" y="5"/>
                    <a:pt x="28" y="0"/>
                    <a:pt x="25" y="0"/>
                  </a:cubicBezTo>
                  <a:cubicBezTo>
                    <a:pt x="17" y="0"/>
                    <a:pt x="10" y="2"/>
                    <a:pt x="3" y="1"/>
                  </a:cubicBezTo>
                  <a:cubicBezTo>
                    <a:pt x="0" y="1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1" name="Freeform 140"/>
            <p:cNvSpPr/>
            <p:nvPr/>
          </p:nvSpPr>
          <p:spPr bwMode="auto">
            <a:xfrm>
              <a:off x="5624" y="210"/>
              <a:ext cx="106" cy="24"/>
            </a:xfrm>
            <a:custGeom>
              <a:avLst/>
              <a:gdLst>
                <a:gd name="T0" fmla="*/ 4 w 30"/>
                <a:gd name="T1" fmla="*/ 6 h 8"/>
                <a:gd name="T2" fmla="*/ 15 w 30"/>
                <a:gd name="T3" fmla="*/ 5 h 8"/>
                <a:gd name="T4" fmla="*/ 25 w 30"/>
                <a:gd name="T5" fmla="*/ 7 h 8"/>
                <a:gd name="T6" fmla="*/ 27 w 30"/>
                <a:gd name="T7" fmla="*/ 3 h 8"/>
                <a:gd name="T8" fmla="*/ 17 w 30"/>
                <a:gd name="T9" fmla="*/ 1 h 8"/>
                <a:gd name="T10" fmla="*/ 3 w 30"/>
                <a:gd name="T11" fmla="*/ 1 h 8"/>
                <a:gd name="T12" fmla="*/ 4 w 30"/>
                <a:gd name="T13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8">
                  <a:moveTo>
                    <a:pt x="4" y="6"/>
                  </a:moveTo>
                  <a:cubicBezTo>
                    <a:pt x="8" y="5"/>
                    <a:pt x="12" y="5"/>
                    <a:pt x="15" y="5"/>
                  </a:cubicBezTo>
                  <a:cubicBezTo>
                    <a:pt x="18" y="5"/>
                    <a:pt x="22" y="5"/>
                    <a:pt x="25" y="7"/>
                  </a:cubicBezTo>
                  <a:cubicBezTo>
                    <a:pt x="27" y="8"/>
                    <a:pt x="30" y="4"/>
                    <a:pt x="27" y="3"/>
                  </a:cubicBezTo>
                  <a:cubicBezTo>
                    <a:pt x="24" y="1"/>
                    <a:pt x="20" y="1"/>
                    <a:pt x="17" y="1"/>
                  </a:cubicBezTo>
                  <a:cubicBezTo>
                    <a:pt x="13" y="0"/>
                    <a:pt x="8" y="0"/>
                    <a:pt x="3" y="1"/>
                  </a:cubicBezTo>
                  <a:cubicBezTo>
                    <a:pt x="0" y="2"/>
                    <a:pt x="2" y="7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2" name="Freeform 141"/>
            <p:cNvSpPr/>
            <p:nvPr/>
          </p:nvSpPr>
          <p:spPr bwMode="auto">
            <a:xfrm>
              <a:off x="5451" y="201"/>
              <a:ext cx="127" cy="27"/>
            </a:xfrm>
            <a:custGeom>
              <a:avLst/>
              <a:gdLst>
                <a:gd name="T0" fmla="*/ 3 w 36"/>
                <a:gd name="T1" fmla="*/ 6 h 9"/>
                <a:gd name="T2" fmla="*/ 33 w 36"/>
                <a:gd name="T3" fmla="*/ 7 h 9"/>
                <a:gd name="T4" fmla="*/ 33 w 36"/>
                <a:gd name="T5" fmla="*/ 2 h 9"/>
                <a:gd name="T6" fmla="*/ 4 w 36"/>
                <a:gd name="T7" fmla="*/ 1 h 9"/>
                <a:gd name="T8" fmla="*/ 3 w 36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9">
                  <a:moveTo>
                    <a:pt x="3" y="6"/>
                  </a:moveTo>
                  <a:cubicBezTo>
                    <a:pt x="13" y="9"/>
                    <a:pt x="23" y="8"/>
                    <a:pt x="33" y="7"/>
                  </a:cubicBezTo>
                  <a:cubicBezTo>
                    <a:pt x="36" y="6"/>
                    <a:pt x="36" y="2"/>
                    <a:pt x="33" y="2"/>
                  </a:cubicBezTo>
                  <a:cubicBezTo>
                    <a:pt x="23" y="3"/>
                    <a:pt x="13" y="4"/>
                    <a:pt x="4" y="1"/>
                  </a:cubicBezTo>
                  <a:cubicBezTo>
                    <a:pt x="1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3" name="Freeform 142"/>
            <p:cNvSpPr/>
            <p:nvPr/>
          </p:nvSpPr>
          <p:spPr bwMode="auto">
            <a:xfrm>
              <a:off x="5296" y="210"/>
              <a:ext cx="106" cy="18"/>
            </a:xfrm>
            <a:custGeom>
              <a:avLst/>
              <a:gdLst>
                <a:gd name="T0" fmla="*/ 3 w 30"/>
                <a:gd name="T1" fmla="*/ 5 h 6"/>
                <a:gd name="T2" fmla="*/ 27 w 30"/>
                <a:gd name="T3" fmla="*/ 6 h 6"/>
                <a:gd name="T4" fmla="*/ 27 w 30"/>
                <a:gd name="T5" fmla="*/ 1 h 6"/>
                <a:gd name="T6" fmla="*/ 3 w 30"/>
                <a:gd name="T7" fmla="*/ 0 h 6"/>
                <a:gd name="T8" fmla="*/ 3 w 30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5"/>
                  </a:moveTo>
                  <a:cubicBezTo>
                    <a:pt x="11" y="5"/>
                    <a:pt x="19" y="6"/>
                    <a:pt x="27" y="6"/>
                  </a:cubicBezTo>
                  <a:cubicBezTo>
                    <a:pt x="30" y="6"/>
                    <a:pt x="30" y="1"/>
                    <a:pt x="27" y="1"/>
                  </a:cubicBezTo>
                  <a:cubicBezTo>
                    <a:pt x="19" y="1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4" name="Freeform 143"/>
            <p:cNvSpPr/>
            <p:nvPr/>
          </p:nvSpPr>
          <p:spPr bwMode="auto">
            <a:xfrm>
              <a:off x="5169" y="201"/>
              <a:ext cx="103" cy="27"/>
            </a:xfrm>
            <a:custGeom>
              <a:avLst/>
              <a:gdLst>
                <a:gd name="T0" fmla="*/ 4 w 29"/>
                <a:gd name="T1" fmla="*/ 9 h 9"/>
                <a:gd name="T2" fmla="*/ 25 w 29"/>
                <a:gd name="T3" fmla="*/ 7 h 9"/>
                <a:gd name="T4" fmla="*/ 26 w 29"/>
                <a:gd name="T5" fmla="*/ 2 h 9"/>
                <a:gd name="T6" fmla="*/ 3 w 29"/>
                <a:gd name="T7" fmla="*/ 4 h 9"/>
                <a:gd name="T8" fmla="*/ 4 w 29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9">
                  <a:moveTo>
                    <a:pt x="4" y="9"/>
                  </a:moveTo>
                  <a:cubicBezTo>
                    <a:pt x="10" y="8"/>
                    <a:pt x="18" y="5"/>
                    <a:pt x="25" y="7"/>
                  </a:cubicBezTo>
                  <a:cubicBezTo>
                    <a:pt x="27" y="8"/>
                    <a:pt x="29" y="3"/>
                    <a:pt x="26" y="2"/>
                  </a:cubicBezTo>
                  <a:cubicBezTo>
                    <a:pt x="18" y="0"/>
                    <a:pt x="10" y="3"/>
                    <a:pt x="3" y="4"/>
                  </a:cubicBezTo>
                  <a:cubicBezTo>
                    <a:pt x="0" y="5"/>
                    <a:pt x="1" y="9"/>
                    <a:pt x="4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5" name="Freeform 144"/>
            <p:cNvSpPr/>
            <p:nvPr/>
          </p:nvSpPr>
          <p:spPr bwMode="auto">
            <a:xfrm>
              <a:off x="5032" y="210"/>
              <a:ext cx="116" cy="21"/>
            </a:xfrm>
            <a:custGeom>
              <a:avLst/>
              <a:gdLst>
                <a:gd name="T0" fmla="*/ 3 w 33"/>
                <a:gd name="T1" fmla="*/ 5 h 7"/>
                <a:gd name="T2" fmla="*/ 31 w 33"/>
                <a:gd name="T3" fmla="*/ 5 h 7"/>
                <a:gd name="T4" fmla="*/ 31 w 33"/>
                <a:gd name="T5" fmla="*/ 0 h 7"/>
                <a:gd name="T6" fmla="*/ 4 w 33"/>
                <a:gd name="T7" fmla="*/ 0 h 7"/>
                <a:gd name="T8" fmla="*/ 3 w 33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7">
                  <a:moveTo>
                    <a:pt x="3" y="5"/>
                  </a:moveTo>
                  <a:cubicBezTo>
                    <a:pt x="12" y="7"/>
                    <a:pt x="21" y="6"/>
                    <a:pt x="31" y="5"/>
                  </a:cubicBezTo>
                  <a:cubicBezTo>
                    <a:pt x="33" y="4"/>
                    <a:pt x="33" y="0"/>
                    <a:pt x="31" y="0"/>
                  </a:cubicBezTo>
                  <a:cubicBezTo>
                    <a:pt x="22" y="1"/>
                    <a:pt x="13" y="2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6" name="Freeform 145"/>
            <p:cNvSpPr/>
            <p:nvPr/>
          </p:nvSpPr>
          <p:spPr bwMode="auto">
            <a:xfrm>
              <a:off x="4894" y="201"/>
              <a:ext cx="106" cy="21"/>
            </a:xfrm>
            <a:custGeom>
              <a:avLst/>
              <a:gdLst>
                <a:gd name="T0" fmla="*/ 4 w 30"/>
                <a:gd name="T1" fmla="*/ 7 h 7"/>
                <a:gd name="T2" fmla="*/ 26 w 30"/>
                <a:gd name="T3" fmla="*/ 7 h 7"/>
                <a:gd name="T4" fmla="*/ 27 w 30"/>
                <a:gd name="T5" fmla="*/ 2 h 7"/>
                <a:gd name="T6" fmla="*/ 2 w 30"/>
                <a:gd name="T7" fmla="*/ 2 h 7"/>
                <a:gd name="T8" fmla="*/ 4 w 30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7">
                  <a:moveTo>
                    <a:pt x="4" y="7"/>
                  </a:moveTo>
                  <a:cubicBezTo>
                    <a:pt x="11" y="6"/>
                    <a:pt x="18" y="5"/>
                    <a:pt x="26" y="7"/>
                  </a:cubicBezTo>
                  <a:cubicBezTo>
                    <a:pt x="29" y="7"/>
                    <a:pt x="30" y="3"/>
                    <a:pt x="27" y="2"/>
                  </a:cubicBezTo>
                  <a:cubicBezTo>
                    <a:pt x="19" y="0"/>
                    <a:pt x="11" y="1"/>
                    <a:pt x="2" y="2"/>
                  </a:cubicBezTo>
                  <a:cubicBezTo>
                    <a:pt x="0" y="3"/>
                    <a:pt x="1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7" name="Freeform 146"/>
            <p:cNvSpPr/>
            <p:nvPr/>
          </p:nvSpPr>
          <p:spPr bwMode="auto">
            <a:xfrm>
              <a:off x="4732" y="207"/>
              <a:ext cx="102" cy="27"/>
            </a:xfrm>
            <a:custGeom>
              <a:avLst/>
              <a:gdLst>
                <a:gd name="T0" fmla="*/ 3 w 29"/>
                <a:gd name="T1" fmla="*/ 6 h 9"/>
                <a:gd name="T2" fmla="*/ 26 w 29"/>
                <a:gd name="T3" fmla="*/ 6 h 9"/>
                <a:gd name="T4" fmla="*/ 26 w 29"/>
                <a:gd name="T5" fmla="*/ 1 h 9"/>
                <a:gd name="T6" fmla="*/ 4 w 29"/>
                <a:gd name="T7" fmla="*/ 1 h 9"/>
                <a:gd name="T8" fmla="*/ 3 w 29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9">
                  <a:moveTo>
                    <a:pt x="3" y="6"/>
                  </a:moveTo>
                  <a:cubicBezTo>
                    <a:pt x="11" y="9"/>
                    <a:pt x="18" y="6"/>
                    <a:pt x="26" y="6"/>
                  </a:cubicBezTo>
                  <a:cubicBezTo>
                    <a:pt x="29" y="6"/>
                    <a:pt x="29" y="1"/>
                    <a:pt x="26" y="1"/>
                  </a:cubicBezTo>
                  <a:cubicBezTo>
                    <a:pt x="19" y="1"/>
                    <a:pt x="11" y="4"/>
                    <a:pt x="4" y="1"/>
                  </a:cubicBezTo>
                  <a:cubicBezTo>
                    <a:pt x="2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8" name="Freeform 147"/>
            <p:cNvSpPr/>
            <p:nvPr/>
          </p:nvSpPr>
          <p:spPr bwMode="auto">
            <a:xfrm>
              <a:off x="4608" y="210"/>
              <a:ext cx="81" cy="15"/>
            </a:xfrm>
            <a:custGeom>
              <a:avLst/>
              <a:gdLst>
                <a:gd name="T0" fmla="*/ 3 w 23"/>
                <a:gd name="T1" fmla="*/ 5 h 5"/>
                <a:gd name="T2" fmla="*/ 20 w 23"/>
                <a:gd name="T3" fmla="*/ 5 h 5"/>
                <a:gd name="T4" fmla="*/ 20 w 23"/>
                <a:gd name="T5" fmla="*/ 0 h 5"/>
                <a:gd name="T6" fmla="*/ 3 w 23"/>
                <a:gd name="T7" fmla="*/ 0 h 5"/>
                <a:gd name="T8" fmla="*/ 3 w 23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5">
                  <a:moveTo>
                    <a:pt x="3" y="5"/>
                  </a:moveTo>
                  <a:cubicBezTo>
                    <a:pt x="20" y="5"/>
                    <a:pt x="20" y="5"/>
                    <a:pt x="20" y="5"/>
                  </a:cubicBezTo>
                  <a:cubicBezTo>
                    <a:pt x="23" y="5"/>
                    <a:pt x="23" y="0"/>
                    <a:pt x="2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9" name="Freeform 148"/>
            <p:cNvSpPr/>
            <p:nvPr/>
          </p:nvSpPr>
          <p:spPr bwMode="auto">
            <a:xfrm>
              <a:off x="4439" y="201"/>
              <a:ext cx="88" cy="24"/>
            </a:xfrm>
            <a:custGeom>
              <a:avLst/>
              <a:gdLst>
                <a:gd name="T0" fmla="*/ 3 w 25"/>
                <a:gd name="T1" fmla="*/ 6 h 8"/>
                <a:gd name="T2" fmla="*/ 23 w 25"/>
                <a:gd name="T3" fmla="*/ 5 h 8"/>
                <a:gd name="T4" fmla="*/ 20 w 25"/>
                <a:gd name="T5" fmla="*/ 1 h 8"/>
                <a:gd name="T6" fmla="*/ 4 w 25"/>
                <a:gd name="T7" fmla="*/ 1 h 8"/>
                <a:gd name="T8" fmla="*/ 3 w 25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8">
                  <a:moveTo>
                    <a:pt x="3" y="6"/>
                  </a:moveTo>
                  <a:cubicBezTo>
                    <a:pt x="9" y="7"/>
                    <a:pt x="16" y="8"/>
                    <a:pt x="23" y="5"/>
                  </a:cubicBezTo>
                  <a:cubicBezTo>
                    <a:pt x="25" y="4"/>
                    <a:pt x="23" y="0"/>
                    <a:pt x="20" y="1"/>
                  </a:cubicBezTo>
                  <a:cubicBezTo>
                    <a:pt x="15" y="4"/>
                    <a:pt x="9" y="2"/>
                    <a:pt x="4" y="1"/>
                  </a:cubicBezTo>
                  <a:cubicBezTo>
                    <a:pt x="1" y="1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0" name="Freeform 149"/>
            <p:cNvSpPr/>
            <p:nvPr/>
          </p:nvSpPr>
          <p:spPr bwMode="auto">
            <a:xfrm>
              <a:off x="4273" y="204"/>
              <a:ext cx="110" cy="18"/>
            </a:xfrm>
            <a:custGeom>
              <a:avLst/>
              <a:gdLst>
                <a:gd name="T0" fmla="*/ 3 w 31"/>
                <a:gd name="T1" fmla="*/ 6 h 6"/>
                <a:gd name="T2" fmla="*/ 28 w 31"/>
                <a:gd name="T3" fmla="*/ 5 h 6"/>
                <a:gd name="T4" fmla="*/ 28 w 31"/>
                <a:gd name="T5" fmla="*/ 0 h 6"/>
                <a:gd name="T6" fmla="*/ 3 w 31"/>
                <a:gd name="T7" fmla="*/ 1 h 6"/>
                <a:gd name="T8" fmla="*/ 3 w 31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">
                  <a:moveTo>
                    <a:pt x="3" y="6"/>
                  </a:moveTo>
                  <a:cubicBezTo>
                    <a:pt x="11" y="6"/>
                    <a:pt x="20" y="6"/>
                    <a:pt x="28" y="5"/>
                  </a:cubicBezTo>
                  <a:cubicBezTo>
                    <a:pt x="31" y="4"/>
                    <a:pt x="31" y="0"/>
                    <a:pt x="28" y="0"/>
                  </a:cubicBezTo>
                  <a:cubicBezTo>
                    <a:pt x="20" y="1"/>
                    <a:pt x="11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1" name="Freeform 150"/>
            <p:cNvSpPr/>
            <p:nvPr/>
          </p:nvSpPr>
          <p:spPr bwMode="auto">
            <a:xfrm>
              <a:off x="4150" y="201"/>
              <a:ext cx="99" cy="24"/>
            </a:xfrm>
            <a:custGeom>
              <a:avLst/>
              <a:gdLst>
                <a:gd name="T0" fmla="*/ 4 w 28"/>
                <a:gd name="T1" fmla="*/ 8 h 8"/>
                <a:gd name="T2" fmla="*/ 24 w 28"/>
                <a:gd name="T3" fmla="*/ 7 h 8"/>
                <a:gd name="T4" fmla="*/ 25 w 28"/>
                <a:gd name="T5" fmla="*/ 2 h 8"/>
                <a:gd name="T6" fmla="*/ 3 w 28"/>
                <a:gd name="T7" fmla="*/ 3 h 8"/>
                <a:gd name="T8" fmla="*/ 4 w 28"/>
                <a:gd name="T9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4" y="8"/>
                  </a:moveTo>
                  <a:cubicBezTo>
                    <a:pt x="10" y="7"/>
                    <a:pt x="17" y="5"/>
                    <a:pt x="24" y="7"/>
                  </a:cubicBezTo>
                  <a:cubicBezTo>
                    <a:pt x="27" y="7"/>
                    <a:pt x="28" y="3"/>
                    <a:pt x="25" y="2"/>
                  </a:cubicBezTo>
                  <a:cubicBezTo>
                    <a:pt x="18" y="0"/>
                    <a:pt x="10" y="2"/>
                    <a:pt x="3" y="3"/>
                  </a:cubicBezTo>
                  <a:cubicBezTo>
                    <a:pt x="0" y="4"/>
                    <a:pt x="1" y="8"/>
                    <a:pt x="4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2" name="Freeform 151"/>
            <p:cNvSpPr/>
            <p:nvPr/>
          </p:nvSpPr>
          <p:spPr bwMode="auto">
            <a:xfrm>
              <a:off x="4016" y="207"/>
              <a:ext cx="102" cy="24"/>
            </a:xfrm>
            <a:custGeom>
              <a:avLst/>
              <a:gdLst>
                <a:gd name="T0" fmla="*/ 3 w 29"/>
                <a:gd name="T1" fmla="*/ 5 h 8"/>
                <a:gd name="T2" fmla="*/ 25 w 29"/>
                <a:gd name="T3" fmla="*/ 7 h 8"/>
                <a:gd name="T4" fmla="*/ 26 w 29"/>
                <a:gd name="T5" fmla="*/ 2 h 8"/>
                <a:gd name="T6" fmla="*/ 3 w 29"/>
                <a:gd name="T7" fmla="*/ 0 h 8"/>
                <a:gd name="T8" fmla="*/ 3 w 29"/>
                <a:gd name="T9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8">
                  <a:moveTo>
                    <a:pt x="3" y="5"/>
                  </a:moveTo>
                  <a:cubicBezTo>
                    <a:pt x="10" y="5"/>
                    <a:pt x="18" y="5"/>
                    <a:pt x="25" y="7"/>
                  </a:cubicBezTo>
                  <a:cubicBezTo>
                    <a:pt x="28" y="8"/>
                    <a:pt x="29" y="3"/>
                    <a:pt x="26" y="2"/>
                  </a:cubicBezTo>
                  <a:cubicBezTo>
                    <a:pt x="19" y="0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3" name="Freeform 152"/>
            <p:cNvSpPr/>
            <p:nvPr/>
          </p:nvSpPr>
          <p:spPr bwMode="auto">
            <a:xfrm>
              <a:off x="3878" y="213"/>
              <a:ext cx="106" cy="18"/>
            </a:xfrm>
            <a:custGeom>
              <a:avLst/>
              <a:gdLst>
                <a:gd name="T0" fmla="*/ 3 w 30"/>
                <a:gd name="T1" fmla="*/ 6 h 6"/>
                <a:gd name="T2" fmla="*/ 28 w 30"/>
                <a:gd name="T3" fmla="*/ 5 h 6"/>
                <a:gd name="T4" fmla="*/ 28 w 30"/>
                <a:gd name="T5" fmla="*/ 0 h 6"/>
                <a:gd name="T6" fmla="*/ 3 w 30"/>
                <a:gd name="T7" fmla="*/ 1 h 6"/>
                <a:gd name="T8" fmla="*/ 3 w 30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6"/>
                  </a:moveTo>
                  <a:cubicBezTo>
                    <a:pt x="11" y="6"/>
                    <a:pt x="19" y="5"/>
                    <a:pt x="28" y="5"/>
                  </a:cubicBezTo>
                  <a:cubicBezTo>
                    <a:pt x="30" y="5"/>
                    <a:pt x="30" y="0"/>
                    <a:pt x="28" y="0"/>
                  </a:cubicBez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4" name="Freeform 153"/>
            <p:cNvSpPr/>
            <p:nvPr/>
          </p:nvSpPr>
          <p:spPr bwMode="auto">
            <a:xfrm>
              <a:off x="3751" y="207"/>
              <a:ext cx="85" cy="18"/>
            </a:xfrm>
            <a:custGeom>
              <a:avLst/>
              <a:gdLst>
                <a:gd name="T0" fmla="*/ 3 w 24"/>
                <a:gd name="T1" fmla="*/ 5 h 6"/>
                <a:gd name="T2" fmla="*/ 21 w 24"/>
                <a:gd name="T3" fmla="*/ 6 h 6"/>
                <a:gd name="T4" fmla="*/ 21 w 24"/>
                <a:gd name="T5" fmla="*/ 1 h 6"/>
                <a:gd name="T6" fmla="*/ 4 w 24"/>
                <a:gd name="T7" fmla="*/ 0 h 6"/>
                <a:gd name="T8" fmla="*/ 3 w 24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3" y="5"/>
                  </a:moveTo>
                  <a:cubicBezTo>
                    <a:pt x="9" y="6"/>
                    <a:pt x="15" y="6"/>
                    <a:pt x="21" y="6"/>
                  </a:cubicBezTo>
                  <a:cubicBezTo>
                    <a:pt x="24" y="6"/>
                    <a:pt x="24" y="1"/>
                    <a:pt x="21" y="1"/>
                  </a:cubicBezTo>
                  <a:cubicBezTo>
                    <a:pt x="16" y="1"/>
                    <a:pt x="10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5" name="Freeform 154"/>
            <p:cNvSpPr/>
            <p:nvPr/>
          </p:nvSpPr>
          <p:spPr bwMode="auto">
            <a:xfrm>
              <a:off x="3596" y="207"/>
              <a:ext cx="109" cy="24"/>
            </a:xfrm>
            <a:custGeom>
              <a:avLst/>
              <a:gdLst>
                <a:gd name="T0" fmla="*/ 3 w 31"/>
                <a:gd name="T1" fmla="*/ 7 h 8"/>
                <a:gd name="T2" fmla="*/ 28 w 31"/>
                <a:gd name="T3" fmla="*/ 6 h 8"/>
                <a:gd name="T4" fmla="*/ 27 w 31"/>
                <a:gd name="T5" fmla="*/ 1 h 8"/>
                <a:gd name="T6" fmla="*/ 3 w 31"/>
                <a:gd name="T7" fmla="*/ 2 h 8"/>
                <a:gd name="T8" fmla="*/ 3 w 31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8">
                  <a:moveTo>
                    <a:pt x="3" y="7"/>
                  </a:moveTo>
                  <a:cubicBezTo>
                    <a:pt x="11" y="7"/>
                    <a:pt x="20" y="8"/>
                    <a:pt x="28" y="6"/>
                  </a:cubicBezTo>
                  <a:cubicBezTo>
                    <a:pt x="31" y="5"/>
                    <a:pt x="30" y="0"/>
                    <a:pt x="27" y="1"/>
                  </a:cubicBezTo>
                  <a:cubicBezTo>
                    <a:pt x="19" y="4"/>
                    <a:pt x="11" y="2"/>
                    <a:pt x="3" y="2"/>
                  </a:cubicBezTo>
                  <a:cubicBezTo>
                    <a:pt x="0" y="2"/>
                    <a:pt x="0" y="7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6" name="Freeform 155"/>
            <p:cNvSpPr/>
            <p:nvPr/>
          </p:nvSpPr>
          <p:spPr bwMode="auto">
            <a:xfrm>
              <a:off x="3455" y="216"/>
              <a:ext cx="99" cy="18"/>
            </a:xfrm>
            <a:custGeom>
              <a:avLst/>
              <a:gdLst>
                <a:gd name="T0" fmla="*/ 4 w 28"/>
                <a:gd name="T1" fmla="*/ 6 h 6"/>
                <a:gd name="T2" fmla="*/ 25 w 28"/>
                <a:gd name="T3" fmla="*/ 5 h 6"/>
                <a:gd name="T4" fmla="*/ 25 w 28"/>
                <a:gd name="T5" fmla="*/ 0 h 6"/>
                <a:gd name="T6" fmla="*/ 2 w 28"/>
                <a:gd name="T7" fmla="*/ 1 h 6"/>
                <a:gd name="T8" fmla="*/ 4 w 2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4" y="6"/>
                  </a:moveTo>
                  <a:cubicBezTo>
                    <a:pt x="11" y="5"/>
                    <a:pt x="18" y="5"/>
                    <a:pt x="25" y="5"/>
                  </a:cubicBezTo>
                  <a:cubicBezTo>
                    <a:pt x="28" y="5"/>
                    <a:pt x="28" y="0"/>
                    <a:pt x="25" y="0"/>
                  </a:cubicBezTo>
                  <a:cubicBezTo>
                    <a:pt x="18" y="0"/>
                    <a:pt x="10" y="0"/>
                    <a:pt x="2" y="1"/>
                  </a:cubicBezTo>
                  <a:cubicBezTo>
                    <a:pt x="0" y="2"/>
                    <a:pt x="1" y="6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7" name="Freeform 156"/>
            <p:cNvSpPr/>
            <p:nvPr/>
          </p:nvSpPr>
          <p:spPr bwMode="auto">
            <a:xfrm>
              <a:off x="3300" y="204"/>
              <a:ext cx="109" cy="21"/>
            </a:xfrm>
            <a:custGeom>
              <a:avLst/>
              <a:gdLst>
                <a:gd name="T0" fmla="*/ 3 w 31"/>
                <a:gd name="T1" fmla="*/ 5 h 7"/>
                <a:gd name="T2" fmla="*/ 28 w 31"/>
                <a:gd name="T3" fmla="*/ 5 h 7"/>
                <a:gd name="T4" fmla="*/ 28 w 31"/>
                <a:gd name="T5" fmla="*/ 0 h 7"/>
                <a:gd name="T6" fmla="*/ 4 w 31"/>
                <a:gd name="T7" fmla="*/ 0 h 7"/>
                <a:gd name="T8" fmla="*/ 3 w 31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3" y="5"/>
                  </a:moveTo>
                  <a:cubicBezTo>
                    <a:pt x="11" y="7"/>
                    <a:pt x="20" y="5"/>
                    <a:pt x="28" y="5"/>
                  </a:cubicBezTo>
                  <a:cubicBezTo>
                    <a:pt x="31" y="5"/>
                    <a:pt x="31" y="0"/>
                    <a:pt x="28" y="0"/>
                  </a:cubicBezTo>
                  <a:cubicBezTo>
                    <a:pt x="20" y="0"/>
                    <a:pt x="12" y="2"/>
                    <a:pt x="4" y="0"/>
                  </a:cubicBezTo>
                  <a:cubicBezTo>
                    <a:pt x="2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8" name="Freeform 157"/>
            <p:cNvSpPr/>
            <p:nvPr/>
          </p:nvSpPr>
          <p:spPr bwMode="auto">
            <a:xfrm>
              <a:off x="3155" y="207"/>
              <a:ext cx="95" cy="21"/>
            </a:xfrm>
            <a:custGeom>
              <a:avLst/>
              <a:gdLst>
                <a:gd name="T0" fmla="*/ 4 w 27"/>
                <a:gd name="T1" fmla="*/ 7 h 7"/>
                <a:gd name="T2" fmla="*/ 23 w 27"/>
                <a:gd name="T3" fmla="*/ 6 h 7"/>
                <a:gd name="T4" fmla="*/ 24 w 27"/>
                <a:gd name="T5" fmla="*/ 1 h 7"/>
                <a:gd name="T6" fmla="*/ 3 w 27"/>
                <a:gd name="T7" fmla="*/ 2 h 7"/>
                <a:gd name="T8" fmla="*/ 4 w 27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7">
                  <a:moveTo>
                    <a:pt x="4" y="7"/>
                  </a:moveTo>
                  <a:cubicBezTo>
                    <a:pt x="10" y="6"/>
                    <a:pt x="17" y="4"/>
                    <a:pt x="23" y="6"/>
                  </a:cubicBezTo>
                  <a:cubicBezTo>
                    <a:pt x="26" y="6"/>
                    <a:pt x="27" y="2"/>
                    <a:pt x="24" y="1"/>
                  </a:cubicBezTo>
                  <a:cubicBezTo>
                    <a:pt x="17" y="0"/>
                    <a:pt x="10" y="1"/>
                    <a:pt x="3" y="2"/>
                  </a:cubicBezTo>
                  <a:cubicBezTo>
                    <a:pt x="0" y="3"/>
                    <a:pt x="1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9" name="Freeform 158"/>
            <p:cNvSpPr/>
            <p:nvPr/>
          </p:nvSpPr>
          <p:spPr bwMode="auto">
            <a:xfrm>
              <a:off x="2982" y="204"/>
              <a:ext cx="120" cy="30"/>
            </a:xfrm>
            <a:custGeom>
              <a:avLst/>
              <a:gdLst>
                <a:gd name="T0" fmla="*/ 3 w 34"/>
                <a:gd name="T1" fmla="*/ 9 h 10"/>
                <a:gd name="T2" fmla="*/ 16 w 34"/>
                <a:gd name="T3" fmla="*/ 8 h 10"/>
                <a:gd name="T4" fmla="*/ 29 w 34"/>
                <a:gd name="T5" fmla="*/ 9 h 10"/>
                <a:gd name="T6" fmla="*/ 32 w 34"/>
                <a:gd name="T7" fmla="*/ 5 h 10"/>
                <a:gd name="T8" fmla="*/ 3 w 34"/>
                <a:gd name="T9" fmla="*/ 4 h 10"/>
                <a:gd name="T10" fmla="*/ 3 w 34"/>
                <a:gd name="T11" fmla="*/ 9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" h="10">
                  <a:moveTo>
                    <a:pt x="3" y="9"/>
                  </a:moveTo>
                  <a:cubicBezTo>
                    <a:pt x="8" y="9"/>
                    <a:pt x="12" y="8"/>
                    <a:pt x="16" y="8"/>
                  </a:cubicBezTo>
                  <a:cubicBezTo>
                    <a:pt x="21" y="7"/>
                    <a:pt x="26" y="7"/>
                    <a:pt x="29" y="9"/>
                  </a:cubicBezTo>
                  <a:cubicBezTo>
                    <a:pt x="32" y="10"/>
                    <a:pt x="34" y="6"/>
                    <a:pt x="32" y="5"/>
                  </a:cubicBezTo>
                  <a:cubicBezTo>
                    <a:pt x="23" y="0"/>
                    <a:pt x="12" y="4"/>
                    <a:pt x="3" y="4"/>
                  </a:cubicBezTo>
                  <a:cubicBezTo>
                    <a:pt x="0" y="4"/>
                    <a:pt x="0" y="9"/>
                    <a:pt x="3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0" name="Freeform 159"/>
            <p:cNvSpPr/>
            <p:nvPr/>
          </p:nvSpPr>
          <p:spPr bwMode="auto">
            <a:xfrm>
              <a:off x="2841" y="213"/>
              <a:ext cx="106" cy="24"/>
            </a:xfrm>
            <a:custGeom>
              <a:avLst/>
              <a:gdLst>
                <a:gd name="T0" fmla="*/ 2 w 30"/>
                <a:gd name="T1" fmla="*/ 6 h 8"/>
                <a:gd name="T2" fmla="*/ 27 w 30"/>
                <a:gd name="T3" fmla="*/ 5 h 8"/>
                <a:gd name="T4" fmla="*/ 26 w 30"/>
                <a:gd name="T5" fmla="*/ 0 h 8"/>
                <a:gd name="T6" fmla="*/ 4 w 30"/>
                <a:gd name="T7" fmla="*/ 1 h 8"/>
                <a:gd name="T8" fmla="*/ 2 w 30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8">
                  <a:moveTo>
                    <a:pt x="2" y="6"/>
                  </a:moveTo>
                  <a:cubicBezTo>
                    <a:pt x="11" y="8"/>
                    <a:pt x="19" y="6"/>
                    <a:pt x="27" y="5"/>
                  </a:cubicBezTo>
                  <a:cubicBezTo>
                    <a:pt x="30" y="4"/>
                    <a:pt x="29" y="0"/>
                    <a:pt x="26" y="0"/>
                  </a:cubicBezTo>
                  <a:cubicBezTo>
                    <a:pt x="18" y="1"/>
                    <a:pt x="11" y="3"/>
                    <a:pt x="4" y="1"/>
                  </a:cubicBezTo>
                  <a:cubicBezTo>
                    <a:pt x="1" y="1"/>
                    <a:pt x="0" y="5"/>
                    <a:pt x="2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1" name="Freeform 160"/>
            <p:cNvSpPr/>
            <p:nvPr/>
          </p:nvSpPr>
          <p:spPr bwMode="auto">
            <a:xfrm>
              <a:off x="2686" y="210"/>
              <a:ext cx="85" cy="18"/>
            </a:xfrm>
            <a:custGeom>
              <a:avLst/>
              <a:gdLst>
                <a:gd name="T0" fmla="*/ 3 w 24"/>
                <a:gd name="T1" fmla="*/ 6 h 6"/>
                <a:gd name="T2" fmla="*/ 20 w 24"/>
                <a:gd name="T3" fmla="*/ 6 h 6"/>
                <a:gd name="T4" fmla="*/ 21 w 24"/>
                <a:gd name="T5" fmla="*/ 1 h 6"/>
                <a:gd name="T6" fmla="*/ 3 w 24"/>
                <a:gd name="T7" fmla="*/ 1 h 6"/>
                <a:gd name="T8" fmla="*/ 3 w 24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3" y="6"/>
                  </a:moveTo>
                  <a:cubicBezTo>
                    <a:pt x="9" y="6"/>
                    <a:pt x="14" y="5"/>
                    <a:pt x="20" y="6"/>
                  </a:cubicBezTo>
                  <a:cubicBezTo>
                    <a:pt x="23" y="6"/>
                    <a:pt x="24" y="2"/>
                    <a:pt x="21" y="1"/>
                  </a:cubicBezTo>
                  <a:cubicBezTo>
                    <a:pt x="15" y="0"/>
                    <a:pt x="9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2" name="Freeform 161"/>
            <p:cNvSpPr/>
            <p:nvPr/>
          </p:nvSpPr>
          <p:spPr bwMode="auto">
            <a:xfrm>
              <a:off x="2531" y="210"/>
              <a:ext cx="95" cy="18"/>
            </a:xfrm>
            <a:custGeom>
              <a:avLst/>
              <a:gdLst>
                <a:gd name="T0" fmla="*/ 3 w 27"/>
                <a:gd name="T1" fmla="*/ 5 h 6"/>
                <a:gd name="T2" fmla="*/ 24 w 27"/>
                <a:gd name="T3" fmla="*/ 6 h 6"/>
                <a:gd name="T4" fmla="*/ 24 w 27"/>
                <a:gd name="T5" fmla="*/ 1 h 6"/>
                <a:gd name="T6" fmla="*/ 4 w 27"/>
                <a:gd name="T7" fmla="*/ 0 h 6"/>
                <a:gd name="T8" fmla="*/ 3 w 27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3" y="5"/>
                  </a:moveTo>
                  <a:cubicBezTo>
                    <a:pt x="10" y="6"/>
                    <a:pt x="17" y="6"/>
                    <a:pt x="24" y="6"/>
                  </a:cubicBezTo>
                  <a:cubicBezTo>
                    <a:pt x="27" y="6"/>
                    <a:pt x="27" y="1"/>
                    <a:pt x="24" y="1"/>
                  </a:cubicBezTo>
                  <a:cubicBezTo>
                    <a:pt x="17" y="1"/>
                    <a:pt x="11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3" name="Freeform 162"/>
            <p:cNvSpPr/>
            <p:nvPr/>
          </p:nvSpPr>
          <p:spPr bwMode="auto">
            <a:xfrm>
              <a:off x="2393" y="213"/>
              <a:ext cx="102" cy="18"/>
            </a:xfrm>
            <a:custGeom>
              <a:avLst/>
              <a:gdLst>
                <a:gd name="T0" fmla="*/ 2 w 29"/>
                <a:gd name="T1" fmla="*/ 6 h 6"/>
                <a:gd name="T2" fmla="*/ 26 w 29"/>
                <a:gd name="T3" fmla="*/ 5 h 6"/>
                <a:gd name="T4" fmla="*/ 26 w 29"/>
                <a:gd name="T5" fmla="*/ 0 h 6"/>
                <a:gd name="T6" fmla="*/ 2 w 29"/>
                <a:gd name="T7" fmla="*/ 1 h 6"/>
                <a:gd name="T8" fmla="*/ 2 w 2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" y="6"/>
                  </a:moveTo>
                  <a:cubicBezTo>
                    <a:pt x="10" y="5"/>
                    <a:pt x="18" y="5"/>
                    <a:pt x="26" y="5"/>
                  </a:cubicBezTo>
                  <a:cubicBezTo>
                    <a:pt x="29" y="5"/>
                    <a:pt x="29" y="0"/>
                    <a:pt x="26" y="0"/>
                  </a:cubicBezTo>
                  <a:cubicBezTo>
                    <a:pt x="18" y="0"/>
                    <a:pt x="10" y="0"/>
                    <a:pt x="2" y="1"/>
                  </a:cubicBezTo>
                  <a:cubicBezTo>
                    <a:pt x="0" y="2"/>
                    <a:pt x="0" y="6"/>
                    <a:pt x="2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4" name="Freeform 163"/>
            <p:cNvSpPr/>
            <p:nvPr/>
          </p:nvSpPr>
          <p:spPr bwMode="auto">
            <a:xfrm>
              <a:off x="2231" y="216"/>
              <a:ext cx="116" cy="18"/>
            </a:xfrm>
            <a:custGeom>
              <a:avLst/>
              <a:gdLst>
                <a:gd name="T0" fmla="*/ 3 w 33"/>
                <a:gd name="T1" fmla="*/ 5 h 6"/>
                <a:gd name="T2" fmla="*/ 29 w 33"/>
                <a:gd name="T3" fmla="*/ 6 h 6"/>
                <a:gd name="T4" fmla="*/ 30 w 33"/>
                <a:gd name="T5" fmla="*/ 6 h 6"/>
                <a:gd name="T6" fmla="*/ 30 w 33"/>
                <a:gd name="T7" fmla="*/ 6 h 6"/>
                <a:gd name="T8" fmla="*/ 30 w 33"/>
                <a:gd name="T9" fmla="*/ 1 h 6"/>
                <a:gd name="T10" fmla="*/ 4 w 33"/>
                <a:gd name="T11" fmla="*/ 0 h 6"/>
                <a:gd name="T12" fmla="*/ 3 w 33"/>
                <a:gd name="T13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6">
                  <a:moveTo>
                    <a:pt x="3" y="5"/>
                  </a:moveTo>
                  <a:cubicBezTo>
                    <a:pt x="11" y="6"/>
                    <a:pt x="21" y="5"/>
                    <a:pt x="29" y="6"/>
                  </a:cubicBezTo>
                  <a:cubicBezTo>
                    <a:pt x="30" y="6"/>
                    <a:pt x="30" y="6"/>
                    <a:pt x="30" y="6"/>
                  </a:cubicBezTo>
                  <a:cubicBezTo>
                    <a:pt x="30" y="6"/>
                    <a:pt x="30" y="6"/>
                    <a:pt x="30" y="6"/>
                  </a:cubicBezTo>
                  <a:cubicBezTo>
                    <a:pt x="33" y="6"/>
                    <a:pt x="33" y="2"/>
                    <a:pt x="30" y="1"/>
                  </a:cubicBezTo>
                  <a:cubicBezTo>
                    <a:pt x="21" y="1"/>
                    <a:pt x="12" y="2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5" name="Freeform 164"/>
            <p:cNvSpPr/>
            <p:nvPr/>
          </p:nvSpPr>
          <p:spPr bwMode="auto">
            <a:xfrm>
              <a:off x="2100" y="222"/>
              <a:ext cx="103" cy="15"/>
            </a:xfrm>
            <a:custGeom>
              <a:avLst/>
              <a:gdLst>
                <a:gd name="T0" fmla="*/ 3 w 29"/>
                <a:gd name="T1" fmla="*/ 5 h 5"/>
                <a:gd name="T2" fmla="*/ 26 w 29"/>
                <a:gd name="T3" fmla="*/ 5 h 5"/>
                <a:gd name="T4" fmla="*/ 26 w 29"/>
                <a:gd name="T5" fmla="*/ 0 h 5"/>
                <a:gd name="T6" fmla="*/ 3 w 29"/>
                <a:gd name="T7" fmla="*/ 0 h 5"/>
                <a:gd name="T8" fmla="*/ 3 w 29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5">
                  <a:moveTo>
                    <a:pt x="3" y="5"/>
                  </a:moveTo>
                  <a:cubicBezTo>
                    <a:pt x="26" y="5"/>
                    <a:pt x="26" y="5"/>
                    <a:pt x="26" y="5"/>
                  </a:cubicBezTo>
                  <a:cubicBezTo>
                    <a:pt x="29" y="5"/>
                    <a:pt x="29" y="0"/>
                    <a:pt x="26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6" name="Freeform 165"/>
            <p:cNvSpPr/>
            <p:nvPr/>
          </p:nvSpPr>
          <p:spPr bwMode="auto">
            <a:xfrm>
              <a:off x="1984" y="216"/>
              <a:ext cx="99" cy="24"/>
            </a:xfrm>
            <a:custGeom>
              <a:avLst/>
              <a:gdLst>
                <a:gd name="T0" fmla="*/ 4 w 28"/>
                <a:gd name="T1" fmla="*/ 6 h 8"/>
                <a:gd name="T2" fmla="*/ 24 w 28"/>
                <a:gd name="T3" fmla="*/ 7 h 8"/>
                <a:gd name="T4" fmla="*/ 25 w 28"/>
                <a:gd name="T5" fmla="*/ 3 h 8"/>
                <a:gd name="T6" fmla="*/ 3 w 28"/>
                <a:gd name="T7" fmla="*/ 1 h 8"/>
                <a:gd name="T8" fmla="*/ 4 w 28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4" y="6"/>
                  </a:moveTo>
                  <a:cubicBezTo>
                    <a:pt x="11" y="4"/>
                    <a:pt x="17" y="5"/>
                    <a:pt x="24" y="7"/>
                  </a:cubicBezTo>
                  <a:cubicBezTo>
                    <a:pt x="27" y="8"/>
                    <a:pt x="28" y="3"/>
                    <a:pt x="25" y="3"/>
                  </a:cubicBezTo>
                  <a:cubicBezTo>
                    <a:pt x="18" y="0"/>
                    <a:pt x="10" y="0"/>
                    <a:pt x="3" y="1"/>
                  </a:cubicBezTo>
                  <a:cubicBezTo>
                    <a:pt x="0" y="2"/>
                    <a:pt x="1" y="7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7" name="Freeform 166"/>
            <p:cNvSpPr/>
            <p:nvPr/>
          </p:nvSpPr>
          <p:spPr bwMode="auto">
            <a:xfrm>
              <a:off x="1857" y="207"/>
              <a:ext cx="99" cy="18"/>
            </a:xfrm>
            <a:custGeom>
              <a:avLst/>
              <a:gdLst>
                <a:gd name="T0" fmla="*/ 3 w 28"/>
                <a:gd name="T1" fmla="*/ 5 h 6"/>
                <a:gd name="T2" fmla="*/ 25 w 28"/>
                <a:gd name="T3" fmla="*/ 6 h 6"/>
                <a:gd name="T4" fmla="*/ 25 w 28"/>
                <a:gd name="T5" fmla="*/ 1 h 6"/>
                <a:gd name="T6" fmla="*/ 3 w 28"/>
                <a:gd name="T7" fmla="*/ 0 h 6"/>
                <a:gd name="T8" fmla="*/ 3 w 28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3" y="5"/>
                  </a:moveTo>
                  <a:cubicBezTo>
                    <a:pt x="10" y="6"/>
                    <a:pt x="17" y="6"/>
                    <a:pt x="25" y="6"/>
                  </a:cubicBezTo>
                  <a:cubicBezTo>
                    <a:pt x="28" y="6"/>
                    <a:pt x="28" y="1"/>
                    <a:pt x="25" y="1"/>
                  </a:cubicBezTo>
                  <a:cubicBezTo>
                    <a:pt x="17" y="1"/>
                    <a:pt x="10" y="1"/>
                    <a:pt x="3" y="0"/>
                  </a:cubicBezTo>
                  <a:cubicBezTo>
                    <a:pt x="0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8" name="Freeform 167"/>
            <p:cNvSpPr/>
            <p:nvPr/>
          </p:nvSpPr>
          <p:spPr bwMode="auto">
            <a:xfrm>
              <a:off x="1723" y="213"/>
              <a:ext cx="109" cy="21"/>
            </a:xfrm>
            <a:custGeom>
              <a:avLst/>
              <a:gdLst>
                <a:gd name="T0" fmla="*/ 4 w 31"/>
                <a:gd name="T1" fmla="*/ 7 h 7"/>
                <a:gd name="T2" fmla="*/ 28 w 31"/>
                <a:gd name="T3" fmla="*/ 5 h 7"/>
                <a:gd name="T4" fmla="*/ 28 w 31"/>
                <a:gd name="T5" fmla="*/ 0 h 7"/>
                <a:gd name="T6" fmla="*/ 3 w 31"/>
                <a:gd name="T7" fmla="*/ 2 h 7"/>
                <a:gd name="T8" fmla="*/ 4 w 31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4" y="7"/>
                  </a:moveTo>
                  <a:cubicBezTo>
                    <a:pt x="12" y="5"/>
                    <a:pt x="20" y="5"/>
                    <a:pt x="28" y="5"/>
                  </a:cubicBezTo>
                  <a:cubicBezTo>
                    <a:pt x="31" y="5"/>
                    <a:pt x="31" y="0"/>
                    <a:pt x="28" y="0"/>
                  </a:cubicBezTo>
                  <a:cubicBezTo>
                    <a:pt x="20" y="0"/>
                    <a:pt x="11" y="1"/>
                    <a:pt x="3" y="2"/>
                  </a:cubicBezTo>
                  <a:cubicBezTo>
                    <a:pt x="0" y="3"/>
                    <a:pt x="1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9" name="Freeform 168"/>
            <p:cNvSpPr/>
            <p:nvPr/>
          </p:nvSpPr>
          <p:spPr bwMode="auto">
            <a:xfrm>
              <a:off x="1592" y="210"/>
              <a:ext cx="103" cy="21"/>
            </a:xfrm>
            <a:custGeom>
              <a:avLst/>
              <a:gdLst>
                <a:gd name="T0" fmla="*/ 3 w 29"/>
                <a:gd name="T1" fmla="*/ 5 h 7"/>
                <a:gd name="T2" fmla="*/ 26 w 29"/>
                <a:gd name="T3" fmla="*/ 6 h 7"/>
                <a:gd name="T4" fmla="*/ 26 w 29"/>
                <a:gd name="T5" fmla="*/ 1 h 7"/>
                <a:gd name="T6" fmla="*/ 3 w 29"/>
                <a:gd name="T7" fmla="*/ 0 h 7"/>
                <a:gd name="T8" fmla="*/ 3 w 29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7">
                  <a:moveTo>
                    <a:pt x="3" y="5"/>
                  </a:moveTo>
                  <a:cubicBezTo>
                    <a:pt x="11" y="5"/>
                    <a:pt x="18" y="7"/>
                    <a:pt x="26" y="6"/>
                  </a:cubicBezTo>
                  <a:cubicBezTo>
                    <a:pt x="29" y="6"/>
                    <a:pt x="29" y="1"/>
                    <a:pt x="26" y="1"/>
                  </a:cubicBezTo>
                  <a:cubicBezTo>
                    <a:pt x="18" y="2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0" name="Freeform 169"/>
            <p:cNvSpPr/>
            <p:nvPr/>
          </p:nvSpPr>
          <p:spPr bwMode="auto">
            <a:xfrm>
              <a:off x="1444" y="210"/>
              <a:ext cx="103" cy="18"/>
            </a:xfrm>
            <a:custGeom>
              <a:avLst/>
              <a:gdLst>
                <a:gd name="T0" fmla="*/ 3 w 29"/>
                <a:gd name="T1" fmla="*/ 6 h 6"/>
                <a:gd name="T2" fmla="*/ 26 w 29"/>
                <a:gd name="T3" fmla="*/ 5 h 6"/>
                <a:gd name="T4" fmla="*/ 26 w 29"/>
                <a:gd name="T5" fmla="*/ 0 h 6"/>
                <a:gd name="T6" fmla="*/ 3 w 29"/>
                <a:gd name="T7" fmla="*/ 1 h 6"/>
                <a:gd name="T8" fmla="*/ 3 w 2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3" y="6"/>
                  </a:moveTo>
                  <a:cubicBezTo>
                    <a:pt x="10" y="6"/>
                    <a:pt x="18" y="6"/>
                    <a:pt x="26" y="5"/>
                  </a:cubicBezTo>
                  <a:cubicBezTo>
                    <a:pt x="29" y="4"/>
                    <a:pt x="29" y="0"/>
                    <a:pt x="26" y="0"/>
                  </a:cubicBezTo>
                  <a:cubicBezTo>
                    <a:pt x="18" y="1"/>
                    <a:pt x="10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1" name="Freeform 170"/>
            <p:cNvSpPr/>
            <p:nvPr/>
          </p:nvSpPr>
          <p:spPr bwMode="auto">
            <a:xfrm>
              <a:off x="1296" y="207"/>
              <a:ext cx="88" cy="18"/>
            </a:xfrm>
            <a:custGeom>
              <a:avLst/>
              <a:gdLst>
                <a:gd name="T0" fmla="*/ 2 w 25"/>
                <a:gd name="T1" fmla="*/ 5 h 6"/>
                <a:gd name="T2" fmla="*/ 21 w 25"/>
                <a:gd name="T3" fmla="*/ 6 h 6"/>
                <a:gd name="T4" fmla="*/ 22 w 25"/>
                <a:gd name="T5" fmla="*/ 1 h 6"/>
                <a:gd name="T6" fmla="*/ 2 w 25"/>
                <a:gd name="T7" fmla="*/ 0 h 6"/>
                <a:gd name="T8" fmla="*/ 2 w 25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2" y="5"/>
                  </a:moveTo>
                  <a:cubicBezTo>
                    <a:pt x="9" y="5"/>
                    <a:pt x="15" y="5"/>
                    <a:pt x="21" y="6"/>
                  </a:cubicBezTo>
                  <a:cubicBezTo>
                    <a:pt x="24" y="6"/>
                    <a:pt x="25" y="2"/>
                    <a:pt x="22" y="1"/>
                  </a:cubicBezTo>
                  <a:cubicBezTo>
                    <a:pt x="16" y="0"/>
                    <a:pt x="9" y="0"/>
                    <a:pt x="2" y="0"/>
                  </a:cubicBezTo>
                  <a:cubicBezTo>
                    <a:pt x="0" y="0"/>
                    <a:pt x="0" y="5"/>
                    <a:pt x="2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2" name="Freeform 171"/>
            <p:cNvSpPr/>
            <p:nvPr/>
          </p:nvSpPr>
          <p:spPr bwMode="auto">
            <a:xfrm>
              <a:off x="1155" y="204"/>
              <a:ext cx="102" cy="18"/>
            </a:xfrm>
            <a:custGeom>
              <a:avLst/>
              <a:gdLst>
                <a:gd name="T0" fmla="*/ 3 w 29"/>
                <a:gd name="T1" fmla="*/ 6 h 6"/>
                <a:gd name="T2" fmla="*/ 26 w 29"/>
                <a:gd name="T3" fmla="*/ 6 h 6"/>
                <a:gd name="T4" fmla="*/ 26 w 29"/>
                <a:gd name="T5" fmla="*/ 1 h 6"/>
                <a:gd name="T6" fmla="*/ 3 w 29"/>
                <a:gd name="T7" fmla="*/ 1 h 6"/>
                <a:gd name="T8" fmla="*/ 3 w 2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3" y="6"/>
                  </a:moveTo>
                  <a:cubicBezTo>
                    <a:pt x="11" y="6"/>
                    <a:pt x="18" y="5"/>
                    <a:pt x="26" y="6"/>
                  </a:cubicBezTo>
                  <a:cubicBezTo>
                    <a:pt x="29" y="6"/>
                    <a:pt x="28" y="2"/>
                    <a:pt x="26" y="1"/>
                  </a:cubicBezTo>
                  <a:cubicBezTo>
                    <a:pt x="18" y="0"/>
                    <a:pt x="11" y="1"/>
                    <a:pt x="3" y="1"/>
                  </a:cubicBezTo>
                  <a:cubicBezTo>
                    <a:pt x="1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3" name="Freeform 172"/>
            <p:cNvSpPr/>
            <p:nvPr/>
          </p:nvSpPr>
          <p:spPr bwMode="auto">
            <a:xfrm>
              <a:off x="1046" y="201"/>
              <a:ext cx="91" cy="24"/>
            </a:xfrm>
            <a:custGeom>
              <a:avLst/>
              <a:gdLst>
                <a:gd name="T0" fmla="*/ 4 w 26"/>
                <a:gd name="T1" fmla="*/ 7 h 8"/>
                <a:gd name="T2" fmla="*/ 22 w 26"/>
                <a:gd name="T3" fmla="*/ 7 h 8"/>
                <a:gd name="T4" fmla="*/ 23 w 26"/>
                <a:gd name="T5" fmla="*/ 2 h 8"/>
                <a:gd name="T6" fmla="*/ 3 w 26"/>
                <a:gd name="T7" fmla="*/ 2 h 8"/>
                <a:gd name="T8" fmla="*/ 4 w 26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8">
                  <a:moveTo>
                    <a:pt x="4" y="7"/>
                  </a:moveTo>
                  <a:cubicBezTo>
                    <a:pt x="10" y="6"/>
                    <a:pt x="17" y="5"/>
                    <a:pt x="22" y="7"/>
                  </a:cubicBezTo>
                  <a:cubicBezTo>
                    <a:pt x="25" y="8"/>
                    <a:pt x="26" y="3"/>
                    <a:pt x="23" y="2"/>
                  </a:cubicBezTo>
                  <a:cubicBezTo>
                    <a:pt x="17" y="0"/>
                    <a:pt x="10" y="1"/>
                    <a:pt x="3" y="2"/>
                  </a:cubicBezTo>
                  <a:cubicBezTo>
                    <a:pt x="0" y="3"/>
                    <a:pt x="2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4" name="Freeform 173"/>
            <p:cNvSpPr/>
            <p:nvPr/>
          </p:nvSpPr>
          <p:spPr bwMode="auto">
            <a:xfrm>
              <a:off x="894" y="204"/>
              <a:ext cx="106" cy="18"/>
            </a:xfrm>
            <a:custGeom>
              <a:avLst/>
              <a:gdLst>
                <a:gd name="T0" fmla="*/ 3 w 30"/>
                <a:gd name="T1" fmla="*/ 5 h 6"/>
                <a:gd name="T2" fmla="*/ 27 w 30"/>
                <a:gd name="T3" fmla="*/ 6 h 6"/>
                <a:gd name="T4" fmla="*/ 27 w 30"/>
                <a:gd name="T5" fmla="*/ 1 h 6"/>
                <a:gd name="T6" fmla="*/ 3 w 30"/>
                <a:gd name="T7" fmla="*/ 0 h 6"/>
                <a:gd name="T8" fmla="*/ 3 w 30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5"/>
                  </a:moveTo>
                  <a:cubicBezTo>
                    <a:pt x="11" y="5"/>
                    <a:pt x="19" y="5"/>
                    <a:pt x="27" y="6"/>
                  </a:cubicBezTo>
                  <a:cubicBezTo>
                    <a:pt x="30" y="6"/>
                    <a:pt x="30" y="2"/>
                    <a:pt x="27" y="1"/>
                  </a:cubicBezTo>
                  <a:cubicBezTo>
                    <a:pt x="19" y="0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5" name="Freeform 174"/>
            <p:cNvSpPr/>
            <p:nvPr/>
          </p:nvSpPr>
          <p:spPr bwMode="auto">
            <a:xfrm>
              <a:off x="756" y="201"/>
              <a:ext cx="106" cy="24"/>
            </a:xfrm>
            <a:custGeom>
              <a:avLst/>
              <a:gdLst>
                <a:gd name="T0" fmla="*/ 3 w 30"/>
                <a:gd name="T1" fmla="*/ 6 h 8"/>
                <a:gd name="T2" fmla="*/ 27 w 30"/>
                <a:gd name="T3" fmla="*/ 7 h 8"/>
                <a:gd name="T4" fmla="*/ 27 w 30"/>
                <a:gd name="T5" fmla="*/ 2 h 8"/>
                <a:gd name="T6" fmla="*/ 4 w 30"/>
                <a:gd name="T7" fmla="*/ 1 h 8"/>
                <a:gd name="T8" fmla="*/ 3 w 30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8">
                  <a:moveTo>
                    <a:pt x="3" y="6"/>
                  </a:moveTo>
                  <a:cubicBezTo>
                    <a:pt x="11" y="8"/>
                    <a:pt x="19" y="7"/>
                    <a:pt x="27" y="7"/>
                  </a:cubicBezTo>
                  <a:cubicBezTo>
                    <a:pt x="30" y="7"/>
                    <a:pt x="30" y="2"/>
                    <a:pt x="27" y="2"/>
                  </a:cubicBezTo>
                  <a:cubicBezTo>
                    <a:pt x="19" y="2"/>
                    <a:pt x="12" y="3"/>
                    <a:pt x="4" y="1"/>
                  </a:cubicBezTo>
                  <a:cubicBezTo>
                    <a:pt x="1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6" name="Freeform 175"/>
            <p:cNvSpPr/>
            <p:nvPr/>
          </p:nvSpPr>
          <p:spPr bwMode="auto">
            <a:xfrm>
              <a:off x="629" y="201"/>
              <a:ext cx="92" cy="18"/>
            </a:xfrm>
            <a:custGeom>
              <a:avLst/>
              <a:gdLst>
                <a:gd name="T0" fmla="*/ 3 w 26"/>
                <a:gd name="T1" fmla="*/ 5 h 6"/>
                <a:gd name="T2" fmla="*/ 22 w 26"/>
                <a:gd name="T3" fmla="*/ 6 h 6"/>
                <a:gd name="T4" fmla="*/ 23 w 26"/>
                <a:gd name="T5" fmla="*/ 1 h 6"/>
                <a:gd name="T6" fmla="*/ 3 w 26"/>
                <a:gd name="T7" fmla="*/ 0 h 6"/>
                <a:gd name="T8" fmla="*/ 3 w 26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3" y="5"/>
                  </a:moveTo>
                  <a:cubicBezTo>
                    <a:pt x="9" y="5"/>
                    <a:pt x="16" y="5"/>
                    <a:pt x="22" y="6"/>
                  </a:cubicBezTo>
                  <a:cubicBezTo>
                    <a:pt x="25" y="6"/>
                    <a:pt x="26" y="2"/>
                    <a:pt x="23" y="1"/>
                  </a:cubicBezTo>
                  <a:cubicBezTo>
                    <a:pt x="17" y="0"/>
                    <a:pt x="10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7" name="Freeform 176"/>
            <p:cNvSpPr/>
            <p:nvPr/>
          </p:nvSpPr>
          <p:spPr bwMode="auto">
            <a:xfrm>
              <a:off x="488" y="195"/>
              <a:ext cx="113" cy="27"/>
            </a:xfrm>
            <a:custGeom>
              <a:avLst/>
              <a:gdLst>
                <a:gd name="T0" fmla="*/ 4 w 32"/>
                <a:gd name="T1" fmla="*/ 8 h 9"/>
                <a:gd name="T2" fmla="*/ 29 w 32"/>
                <a:gd name="T3" fmla="*/ 7 h 9"/>
                <a:gd name="T4" fmla="*/ 29 w 32"/>
                <a:gd name="T5" fmla="*/ 2 h 9"/>
                <a:gd name="T6" fmla="*/ 3 w 32"/>
                <a:gd name="T7" fmla="*/ 3 h 9"/>
                <a:gd name="T8" fmla="*/ 4 w 32"/>
                <a:gd name="T9" fmla="*/ 8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9">
                  <a:moveTo>
                    <a:pt x="4" y="8"/>
                  </a:moveTo>
                  <a:cubicBezTo>
                    <a:pt x="12" y="5"/>
                    <a:pt x="21" y="7"/>
                    <a:pt x="29" y="7"/>
                  </a:cubicBezTo>
                  <a:cubicBezTo>
                    <a:pt x="32" y="7"/>
                    <a:pt x="32" y="2"/>
                    <a:pt x="29" y="2"/>
                  </a:cubicBezTo>
                  <a:cubicBezTo>
                    <a:pt x="21" y="2"/>
                    <a:pt x="11" y="0"/>
                    <a:pt x="3" y="3"/>
                  </a:cubicBezTo>
                  <a:cubicBezTo>
                    <a:pt x="0" y="4"/>
                    <a:pt x="2" y="9"/>
                    <a:pt x="4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8" name="Freeform 177"/>
            <p:cNvSpPr/>
            <p:nvPr/>
          </p:nvSpPr>
          <p:spPr bwMode="auto">
            <a:xfrm>
              <a:off x="368" y="204"/>
              <a:ext cx="96" cy="18"/>
            </a:xfrm>
            <a:custGeom>
              <a:avLst/>
              <a:gdLst>
                <a:gd name="T0" fmla="*/ 5 w 27"/>
                <a:gd name="T1" fmla="*/ 6 h 6"/>
                <a:gd name="T2" fmla="*/ 24 w 27"/>
                <a:gd name="T3" fmla="*/ 5 h 6"/>
                <a:gd name="T4" fmla="*/ 24 w 27"/>
                <a:gd name="T5" fmla="*/ 0 h 6"/>
                <a:gd name="T6" fmla="*/ 3 w 27"/>
                <a:gd name="T7" fmla="*/ 1 h 6"/>
                <a:gd name="T8" fmla="*/ 5 w 2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5" y="6"/>
                  </a:moveTo>
                  <a:cubicBezTo>
                    <a:pt x="11" y="5"/>
                    <a:pt x="18" y="5"/>
                    <a:pt x="24" y="5"/>
                  </a:cubicBezTo>
                  <a:cubicBezTo>
                    <a:pt x="27" y="5"/>
                    <a:pt x="27" y="0"/>
                    <a:pt x="24" y="0"/>
                  </a:cubicBezTo>
                  <a:cubicBezTo>
                    <a:pt x="17" y="0"/>
                    <a:pt x="10" y="0"/>
                    <a:pt x="3" y="1"/>
                  </a:cubicBezTo>
                  <a:cubicBezTo>
                    <a:pt x="0" y="2"/>
                    <a:pt x="2" y="6"/>
                    <a:pt x="5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9" name="Freeform 178"/>
            <p:cNvSpPr/>
            <p:nvPr/>
          </p:nvSpPr>
          <p:spPr bwMode="auto">
            <a:xfrm>
              <a:off x="256" y="201"/>
              <a:ext cx="105" cy="18"/>
            </a:xfrm>
            <a:custGeom>
              <a:avLst/>
              <a:gdLst>
                <a:gd name="T0" fmla="*/ 3 w 30"/>
                <a:gd name="T1" fmla="*/ 6 h 6"/>
                <a:gd name="T2" fmla="*/ 28 w 30"/>
                <a:gd name="T3" fmla="*/ 5 h 6"/>
                <a:gd name="T4" fmla="*/ 28 w 30"/>
                <a:gd name="T5" fmla="*/ 0 h 6"/>
                <a:gd name="T6" fmla="*/ 3 w 30"/>
                <a:gd name="T7" fmla="*/ 1 h 6"/>
                <a:gd name="T8" fmla="*/ 3 w 30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6"/>
                  </a:moveTo>
                  <a:cubicBezTo>
                    <a:pt x="11" y="6"/>
                    <a:pt x="19" y="5"/>
                    <a:pt x="28" y="5"/>
                  </a:cubicBezTo>
                  <a:cubicBezTo>
                    <a:pt x="30" y="5"/>
                    <a:pt x="30" y="0"/>
                    <a:pt x="28" y="0"/>
                  </a:cubicBez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</p:grpSp>
      <p:grpSp>
        <p:nvGrpSpPr>
          <p:cNvPr id="3" name="组合 247"/>
          <p:cNvGrpSpPr/>
          <p:nvPr/>
        </p:nvGrpSpPr>
        <p:grpSpPr>
          <a:xfrm>
            <a:off x="-1" y="-1"/>
            <a:ext cx="9659816" cy="1423007"/>
            <a:chOff x="-1" y="-1"/>
            <a:chExt cx="9659816" cy="1423007"/>
          </a:xfrm>
        </p:grpSpPr>
        <p:pic>
          <p:nvPicPr>
            <p:cNvPr id="2097158" name="图片 248"/>
            <p:cNvPicPr>
              <a:picLocks noChangeAspect="1"/>
            </p:cNvPicPr>
            <p:nvPr/>
          </p:nvPicPr>
          <p:blipFill rotWithShape="1">
            <a:blip r:embed="rId3"/>
            <a:srcRect t="47438" r="7491"/>
            <a:stretch>
              <a:fillRect/>
            </a:stretch>
          </p:blipFill>
          <p:spPr>
            <a:xfrm flipH="1">
              <a:off x="-1" y="-1"/>
              <a:ext cx="2162470" cy="1423007"/>
            </a:xfrm>
            <a:prstGeom prst="rect">
              <a:avLst/>
            </a:prstGeom>
          </p:spPr>
        </p:pic>
        <p:sp>
          <p:nvSpPr>
            <p:cNvPr id="1049550" name="稻壳儿小白白(http://dwz.cn/Wu2UP)"/>
            <p:cNvSpPr txBox="1">
              <a:spLocks noChangeArrowheads="1"/>
            </p:cNvSpPr>
            <p:nvPr/>
          </p:nvSpPr>
          <p:spPr bwMode="auto">
            <a:xfrm>
              <a:off x="1479433" y="539262"/>
              <a:ext cx="8180382" cy="43088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>
              <a:spAutoFit/>
            </a:bodyPr>
            <a:lstStyle>
              <a:lvl1pPr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1pPr>
              <a:lvl2pPr marL="742950" indent="-285750"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2pPr>
              <a:lvl3pPr marL="1143000" indent="-228600"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3pPr>
              <a:lvl4pPr marL="1600200" indent="-228600"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4pPr>
              <a:lvl5pPr marL="2057400" indent="-228600"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5pPr>
              <a:lvl6pPr marL="25146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6pPr>
              <a:lvl7pPr marL="29718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7pPr>
              <a:lvl8pPr marL="34290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8pPr>
              <a:lvl9pPr marL="38862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zh-CN" sz="2800" b="1" dirty="0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2. </a:t>
              </a:r>
              <a:r>
                <a:rPr lang="en-US" altLang="zh-CN" sz="2800" b="1" dirty="0" err="1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Individu</a:t>
              </a:r>
              <a:r>
                <a:rPr lang="en-US" altLang="zh-CN" sz="2800" b="1" dirty="0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 </a:t>
              </a:r>
              <a:r>
                <a:rPr lang="en-US" altLang="zh-CN" sz="2800" b="1" dirty="0" err="1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dan</a:t>
              </a:r>
              <a:r>
                <a:rPr lang="en-US" altLang="zh-CN" sz="2800" b="1" dirty="0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 </a:t>
              </a:r>
              <a:r>
                <a:rPr lang="en-US" altLang="zh-CN" sz="2800" b="1" dirty="0" err="1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Konteksnya</a:t>
              </a:r>
              <a:r>
                <a:rPr lang="en-US" altLang="zh-CN" sz="2800" b="1" dirty="0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 </a:t>
              </a:r>
              <a:r>
                <a:rPr lang="en-US" altLang="zh-CN" sz="2800" b="1" dirty="0" err="1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dalam</a:t>
              </a:r>
              <a:r>
                <a:rPr lang="en-US" altLang="zh-CN" sz="2800" b="1" dirty="0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 </a:t>
              </a:r>
              <a:r>
                <a:rPr lang="en-US" altLang="zh-CN" sz="2800" b="1" dirty="0" err="1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Masyarakat</a:t>
              </a:r>
              <a:endParaRPr lang="en-US" altLang="zh-CN" sz="2800" b="1" dirty="0">
                <a:solidFill>
                  <a:srgbClr val="595959"/>
                </a:solidFill>
                <a:latin typeface="方正兰亭粗黑简体" panose="02000000000000000000" pitchFamily="2" charset="-122"/>
                <a:ea typeface="方正兰亭粗黑简体" panose="02000000000000000000" pitchFamily="2" charset="-122"/>
                <a:sym typeface="Arial" panose="020B0604020202020204" pitchFamily="34" charset="0"/>
              </a:endParaRPr>
            </a:p>
          </p:txBody>
        </p:sp>
      </p:grpSp>
      <p:sp>
        <p:nvSpPr>
          <p:cNvPr id="231" name="Rectangle 41"/>
          <p:cNvSpPr/>
          <p:nvPr/>
        </p:nvSpPr>
        <p:spPr>
          <a:xfrm>
            <a:off x="656493" y="1184031"/>
            <a:ext cx="10925908" cy="5228492"/>
          </a:xfrm>
          <a:prstGeom prst="rect">
            <a:avLst/>
          </a:prstGeom>
          <a:solidFill>
            <a:srgbClr val="BE9C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5695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32" name="TextBox 231"/>
          <p:cNvSpPr txBox="1"/>
          <p:nvPr/>
        </p:nvSpPr>
        <p:spPr>
          <a:xfrm>
            <a:off x="820614" y="1078524"/>
            <a:ext cx="10714893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400" dirty="0" err="1" smtClean="0"/>
              <a:t>Kehadiran</a:t>
            </a:r>
            <a:r>
              <a:rPr lang="en-ID" sz="2400" dirty="0" smtClean="0"/>
              <a:t> </a:t>
            </a:r>
            <a:r>
              <a:rPr lang="en-ID" sz="2400" dirty="0" err="1" smtClean="0"/>
              <a:t>individu</a:t>
            </a:r>
            <a:r>
              <a:rPr lang="en-ID" sz="2400" dirty="0" smtClean="0"/>
              <a:t> </a:t>
            </a:r>
            <a:r>
              <a:rPr lang="en-ID" sz="2400" dirty="0" err="1" smtClean="0"/>
              <a:t>dalam</a:t>
            </a:r>
            <a:r>
              <a:rPr lang="en-ID" sz="2400" dirty="0" smtClean="0"/>
              <a:t> </a:t>
            </a:r>
            <a:r>
              <a:rPr lang="en-ID" sz="2400" dirty="0" err="1" smtClean="0"/>
              <a:t>suatu</a:t>
            </a:r>
            <a:r>
              <a:rPr lang="en-ID" sz="2400" dirty="0" smtClean="0"/>
              <a:t> </a:t>
            </a:r>
            <a:r>
              <a:rPr lang="en-ID" sz="2400" dirty="0" err="1" smtClean="0"/>
              <a:t>masyarakat</a:t>
            </a:r>
            <a:r>
              <a:rPr lang="en-ID" sz="2400" dirty="0" smtClean="0"/>
              <a:t> </a:t>
            </a:r>
            <a:r>
              <a:rPr lang="en-ID" sz="2400" dirty="0" err="1" smtClean="0"/>
              <a:t>biasanya</a:t>
            </a:r>
            <a:r>
              <a:rPr lang="en-ID" sz="2400" dirty="0" smtClean="0"/>
              <a:t> </a:t>
            </a:r>
            <a:r>
              <a:rPr lang="en-ID" sz="2400" dirty="0" err="1" smtClean="0"/>
              <a:t>ditandai</a:t>
            </a:r>
            <a:r>
              <a:rPr lang="en-ID" sz="2400" dirty="0" smtClean="0"/>
              <a:t> </a:t>
            </a:r>
            <a:r>
              <a:rPr lang="en-ID" sz="2400" dirty="0" err="1" smtClean="0"/>
              <a:t>oleh</a:t>
            </a:r>
            <a:r>
              <a:rPr lang="en-ID" sz="2400" dirty="0" smtClean="0"/>
              <a:t> </a:t>
            </a:r>
            <a:r>
              <a:rPr lang="en-ID" sz="2400" dirty="0" err="1" smtClean="0"/>
              <a:t>perilaku</a:t>
            </a:r>
            <a:r>
              <a:rPr lang="en-ID" sz="2400" dirty="0" smtClean="0"/>
              <a:t> </a:t>
            </a:r>
            <a:r>
              <a:rPr lang="en-ID" sz="2400" dirty="0" err="1" smtClean="0"/>
              <a:t>individu</a:t>
            </a:r>
            <a:r>
              <a:rPr lang="en-ID" sz="2400" dirty="0" smtClean="0"/>
              <a:t> yang </a:t>
            </a:r>
            <a:r>
              <a:rPr lang="en-ID" sz="2400" dirty="0" err="1" smtClean="0"/>
              <a:t>berusaha</a:t>
            </a:r>
            <a:r>
              <a:rPr lang="en-ID" sz="2400" dirty="0" smtClean="0"/>
              <a:t> </a:t>
            </a:r>
            <a:r>
              <a:rPr lang="en-ID" sz="2400" dirty="0" err="1" smtClean="0"/>
              <a:t>menempatkan</a:t>
            </a:r>
            <a:r>
              <a:rPr lang="en-ID" sz="2400" dirty="0" smtClean="0"/>
              <a:t> </a:t>
            </a:r>
            <a:r>
              <a:rPr lang="en-ID" sz="2400" dirty="0" err="1" smtClean="0"/>
              <a:t>dirinya</a:t>
            </a:r>
            <a:r>
              <a:rPr lang="en-ID" sz="2400" dirty="0" smtClean="0"/>
              <a:t> </a:t>
            </a:r>
            <a:r>
              <a:rPr lang="en-ID" sz="2400" dirty="0" err="1" smtClean="0"/>
              <a:t>di</a:t>
            </a:r>
            <a:r>
              <a:rPr lang="en-ID" sz="2400" dirty="0" smtClean="0"/>
              <a:t> </a:t>
            </a:r>
            <a:r>
              <a:rPr lang="en-ID" sz="2400" dirty="0" err="1" smtClean="0"/>
              <a:t>hadapan</a:t>
            </a:r>
            <a:r>
              <a:rPr lang="en-ID" sz="2400" dirty="0" smtClean="0"/>
              <a:t> </a:t>
            </a:r>
            <a:r>
              <a:rPr lang="en-ID" sz="2400" dirty="0" err="1" smtClean="0"/>
              <a:t>individu-individu</a:t>
            </a:r>
            <a:r>
              <a:rPr lang="en-ID" sz="2400" dirty="0" smtClean="0"/>
              <a:t> </a:t>
            </a:r>
            <a:r>
              <a:rPr lang="en-ID" sz="2400" dirty="0" err="1" smtClean="0"/>
              <a:t>lainnya</a:t>
            </a:r>
            <a:r>
              <a:rPr lang="en-ID" sz="2400" dirty="0" smtClean="0"/>
              <a:t> yang </a:t>
            </a:r>
            <a:r>
              <a:rPr lang="en-ID" sz="2400" dirty="0" err="1" smtClean="0"/>
              <a:t>telah</a:t>
            </a:r>
            <a:r>
              <a:rPr lang="en-ID" sz="2400" dirty="0" smtClean="0"/>
              <a:t> </a:t>
            </a:r>
            <a:r>
              <a:rPr lang="en-ID" sz="2400" dirty="0" err="1" smtClean="0"/>
              <a:t>mempunyai</a:t>
            </a:r>
            <a:r>
              <a:rPr lang="en-ID" sz="2400" dirty="0" smtClean="0"/>
              <a:t> </a:t>
            </a:r>
            <a:r>
              <a:rPr lang="en-ID" sz="2400" dirty="0" err="1" smtClean="0"/>
              <a:t>pola-pola</a:t>
            </a:r>
            <a:r>
              <a:rPr lang="en-ID" sz="2400" dirty="0" smtClean="0"/>
              <a:t> </a:t>
            </a:r>
            <a:r>
              <a:rPr lang="en-ID" sz="2400" dirty="0" err="1" smtClean="0"/>
              <a:t>perilaku</a:t>
            </a:r>
            <a:r>
              <a:rPr lang="en-ID" sz="2400" dirty="0" smtClean="0"/>
              <a:t> yang </a:t>
            </a:r>
            <a:r>
              <a:rPr lang="en-ID" sz="2400" dirty="0" err="1" smtClean="0"/>
              <a:t>sesuai</a:t>
            </a:r>
            <a:r>
              <a:rPr lang="en-ID" sz="2400" dirty="0" smtClean="0"/>
              <a:t> </a:t>
            </a:r>
            <a:r>
              <a:rPr lang="en-ID" sz="2400" dirty="0" err="1" smtClean="0"/>
              <a:t>dengan</a:t>
            </a:r>
            <a:r>
              <a:rPr lang="en-ID" sz="2400" dirty="0" smtClean="0"/>
              <a:t> </a:t>
            </a:r>
            <a:r>
              <a:rPr lang="en-ID" sz="2400" dirty="0" err="1" smtClean="0"/>
              <a:t>norma-norma</a:t>
            </a:r>
            <a:r>
              <a:rPr lang="en-ID" sz="2400" dirty="0" smtClean="0"/>
              <a:t> </a:t>
            </a:r>
            <a:r>
              <a:rPr lang="en-ID" sz="2400" dirty="0" err="1" smtClean="0"/>
              <a:t>dan</a:t>
            </a:r>
            <a:r>
              <a:rPr lang="en-ID" sz="2400" dirty="0" smtClean="0"/>
              <a:t> </a:t>
            </a:r>
            <a:r>
              <a:rPr lang="en-ID" sz="2400" dirty="0" err="1" smtClean="0"/>
              <a:t>kebudayaan</a:t>
            </a:r>
            <a:r>
              <a:rPr lang="en-ID" sz="2400" dirty="0" smtClean="0"/>
              <a:t> </a:t>
            </a:r>
            <a:r>
              <a:rPr lang="en-ID" sz="2400" dirty="0" err="1" smtClean="0"/>
              <a:t>di</a:t>
            </a:r>
            <a:r>
              <a:rPr lang="en-ID" sz="2400" dirty="0" smtClean="0"/>
              <a:t> </a:t>
            </a:r>
            <a:r>
              <a:rPr lang="en-ID" sz="2400" dirty="0" err="1" smtClean="0"/>
              <a:t>tempat</a:t>
            </a:r>
            <a:r>
              <a:rPr lang="en-ID" sz="2400" dirty="0" smtClean="0"/>
              <a:t> </a:t>
            </a:r>
            <a:r>
              <a:rPr lang="en-ID" sz="2400" dirty="0" err="1" smtClean="0"/>
              <a:t>ia</a:t>
            </a:r>
            <a:r>
              <a:rPr lang="en-ID" sz="2400" dirty="0" smtClean="0"/>
              <a:t> </a:t>
            </a:r>
            <a:r>
              <a:rPr lang="en-ID" sz="2400" dirty="0" err="1" smtClean="0"/>
              <a:t>merupakan</a:t>
            </a:r>
            <a:r>
              <a:rPr lang="en-ID" sz="2400" dirty="0" smtClean="0"/>
              <a:t> </a:t>
            </a:r>
            <a:r>
              <a:rPr lang="en-ID" sz="2400" dirty="0" err="1" smtClean="0"/>
              <a:t>bagiannya</a:t>
            </a:r>
            <a:r>
              <a:rPr lang="en-ID" sz="2400" dirty="0" smtClean="0"/>
              <a:t>.</a:t>
            </a:r>
          </a:p>
          <a:p>
            <a:endParaRPr lang="en-ID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Book Antiqua" pitchFamily="18" charset="0"/>
            </a:endParaRPr>
          </a:p>
          <a:p>
            <a:r>
              <a:rPr lang="en-ID" sz="2400" dirty="0" err="1" smtClean="0"/>
              <a:t>Perilaku</a:t>
            </a:r>
            <a:r>
              <a:rPr lang="en-ID" sz="2400" dirty="0" smtClean="0"/>
              <a:t> yang </a:t>
            </a:r>
            <a:r>
              <a:rPr lang="en-ID" sz="2400" dirty="0" err="1" smtClean="0"/>
              <a:t>telah</a:t>
            </a:r>
            <a:r>
              <a:rPr lang="en-ID" sz="2400" dirty="0" smtClean="0"/>
              <a:t> </a:t>
            </a:r>
            <a:r>
              <a:rPr lang="en-ID" sz="2400" dirty="0" err="1" smtClean="0"/>
              <a:t>ada</a:t>
            </a:r>
            <a:r>
              <a:rPr lang="en-ID" sz="2400" dirty="0" smtClean="0"/>
              <a:t> </a:t>
            </a:r>
            <a:r>
              <a:rPr lang="en-ID" sz="2400" dirty="0" err="1" smtClean="0"/>
              <a:t>pada</a:t>
            </a:r>
            <a:r>
              <a:rPr lang="en-ID" sz="2400" dirty="0" smtClean="0"/>
              <a:t> </a:t>
            </a:r>
            <a:r>
              <a:rPr lang="en-ID" sz="2400" dirty="0" err="1" smtClean="0"/>
              <a:t>dirinya</a:t>
            </a:r>
            <a:r>
              <a:rPr lang="en-ID" sz="2400" dirty="0" smtClean="0"/>
              <a:t> </a:t>
            </a:r>
            <a:r>
              <a:rPr lang="en-ID" sz="2400" dirty="0" err="1" smtClean="0"/>
              <a:t>bisa</a:t>
            </a:r>
            <a:r>
              <a:rPr lang="en-ID" sz="2400" dirty="0" smtClean="0"/>
              <a:t> “</a:t>
            </a:r>
            <a:r>
              <a:rPr lang="en-ID" sz="2400" i="1" dirty="0" smtClean="0"/>
              <a:t>adjustable</a:t>
            </a:r>
            <a:r>
              <a:rPr lang="en-ID" sz="2400" dirty="0" smtClean="0"/>
              <a:t>” (</a:t>
            </a:r>
            <a:r>
              <a:rPr lang="en-ID" sz="2400" dirty="0" err="1" smtClean="0"/>
              <a:t>menyesuaikan</a:t>
            </a:r>
            <a:r>
              <a:rPr lang="en-ID" sz="2400" dirty="0" smtClean="0"/>
              <a:t> </a:t>
            </a:r>
            <a:r>
              <a:rPr lang="en-ID" sz="2400" dirty="0" err="1" smtClean="0"/>
              <a:t>diri</a:t>
            </a:r>
            <a:r>
              <a:rPr lang="en-ID" sz="2400" dirty="0" smtClean="0"/>
              <a:t>, </a:t>
            </a:r>
            <a:r>
              <a:rPr lang="en-ID" sz="2400" dirty="0" err="1" smtClean="0"/>
              <a:t>namun</a:t>
            </a:r>
            <a:r>
              <a:rPr lang="en-ID" sz="2400" dirty="0" smtClean="0"/>
              <a:t> </a:t>
            </a:r>
            <a:r>
              <a:rPr lang="en-ID" sz="2400" dirty="0" err="1" smtClean="0"/>
              <a:t>bisa</a:t>
            </a:r>
            <a:r>
              <a:rPr lang="en-ID" sz="2400" dirty="0" smtClean="0"/>
              <a:t> </a:t>
            </a:r>
            <a:r>
              <a:rPr lang="en-ID" sz="2400" dirty="0" err="1" smtClean="0"/>
              <a:t>juga</a:t>
            </a:r>
            <a:r>
              <a:rPr lang="en-ID" sz="2400" dirty="0" smtClean="0"/>
              <a:t> </a:t>
            </a:r>
            <a:r>
              <a:rPr lang="en-ID" sz="2400" dirty="0" err="1" smtClean="0"/>
              <a:t>mengalami</a:t>
            </a:r>
            <a:r>
              <a:rPr lang="en-ID" sz="2400" dirty="0" smtClean="0"/>
              <a:t> “</a:t>
            </a:r>
            <a:r>
              <a:rPr lang="en-ID" sz="2400" i="1" dirty="0" err="1" smtClean="0"/>
              <a:t>maladjustable</a:t>
            </a:r>
            <a:r>
              <a:rPr lang="en-ID" sz="2400" dirty="0" smtClean="0"/>
              <a:t>” (</a:t>
            </a:r>
            <a:r>
              <a:rPr lang="en-ID" sz="2400" dirty="0" err="1" smtClean="0"/>
              <a:t>gagal</a:t>
            </a:r>
            <a:r>
              <a:rPr lang="en-ID" sz="2400" dirty="0" smtClean="0"/>
              <a:t> </a:t>
            </a:r>
            <a:r>
              <a:rPr lang="en-ID" sz="2400" dirty="0" err="1" smtClean="0"/>
              <a:t>menyesuaikan</a:t>
            </a:r>
            <a:r>
              <a:rPr lang="en-ID" sz="2400" dirty="0" smtClean="0"/>
              <a:t> </a:t>
            </a:r>
            <a:r>
              <a:rPr lang="en-ID" sz="2400" dirty="0" err="1" smtClean="0"/>
              <a:t>diri</a:t>
            </a:r>
            <a:r>
              <a:rPr lang="en-ID" sz="2400" dirty="0" smtClean="0"/>
              <a:t>).</a:t>
            </a:r>
          </a:p>
          <a:p>
            <a:endParaRPr lang="en-ID" sz="2400" dirty="0" smtClean="0"/>
          </a:p>
          <a:p>
            <a:r>
              <a:rPr lang="en-ID" sz="2400" dirty="0" err="1" smtClean="0"/>
              <a:t>Dalam</a:t>
            </a:r>
            <a:r>
              <a:rPr lang="en-ID" sz="2400" dirty="0" smtClean="0"/>
              <a:t> </a:t>
            </a:r>
            <a:r>
              <a:rPr lang="en-ID" sz="2400" dirty="0" err="1" smtClean="0"/>
              <a:t>proses</a:t>
            </a:r>
            <a:r>
              <a:rPr lang="en-ID" sz="2400" dirty="0" smtClean="0"/>
              <a:t> </a:t>
            </a:r>
            <a:r>
              <a:rPr lang="en-ID" sz="2400" dirty="0" err="1" smtClean="0"/>
              <a:t>untuk</a:t>
            </a:r>
            <a:r>
              <a:rPr lang="en-ID" sz="2400" dirty="0" smtClean="0"/>
              <a:t> </a:t>
            </a:r>
            <a:r>
              <a:rPr lang="en-ID" sz="2400" dirty="0" err="1" smtClean="0"/>
              <a:t>menjadi</a:t>
            </a:r>
            <a:r>
              <a:rPr lang="en-ID" sz="2400" dirty="0" smtClean="0"/>
              <a:t> </a:t>
            </a:r>
            <a:r>
              <a:rPr lang="en-ID" sz="2400" dirty="0" err="1" smtClean="0"/>
              <a:t>pribadi</a:t>
            </a:r>
            <a:r>
              <a:rPr lang="en-ID" sz="2400" dirty="0" smtClean="0"/>
              <a:t>, </a:t>
            </a:r>
            <a:r>
              <a:rPr lang="en-ID" sz="2400" dirty="0" err="1" smtClean="0"/>
              <a:t>individu</a:t>
            </a:r>
            <a:r>
              <a:rPr lang="en-ID" sz="2400" dirty="0" smtClean="0"/>
              <a:t> </a:t>
            </a:r>
            <a:r>
              <a:rPr lang="en-ID" sz="2400" dirty="0" err="1" smtClean="0"/>
              <a:t>dituntut</a:t>
            </a:r>
            <a:r>
              <a:rPr lang="en-ID" sz="2400" dirty="0" smtClean="0"/>
              <a:t> </a:t>
            </a:r>
            <a:r>
              <a:rPr lang="en-ID" sz="2400" dirty="0" err="1" smtClean="0"/>
              <a:t>mampu</a:t>
            </a:r>
            <a:r>
              <a:rPr lang="en-ID" sz="2400" dirty="0" smtClean="0"/>
              <a:t> </a:t>
            </a:r>
            <a:r>
              <a:rPr lang="en-ID" sz="2400" dirty="0" err="1" smtClean="0"/>
              <a:t>menyesuaikan</a:t>
            </a:r>
            <a:r>
              <a:rPr lang="en-ID" sz="2400" dirty="0" smtClean="0"/>
              <a:t> </a:t>
            </a:r>
            <a:r>
              <a:rPr lang="en-ID" sz="2400" dirty="0" err="1" smtClean="0"/>
              <a:t>diri</a:t>
            </a:r>
            <a:r>
              <a:rPr lang="en-ID" sz="2400" dirty="0" smtClean="0"/>
              <a:t> </a:t>
            </a:r>
            <a:r>
              <a:rPr lang="en-ID" sz="2400" dirty="0" err="1" smtClean="0"/>
              <a:t>dengan</a:t>
            </a:r>
            <a:r>
              <a:rPr lang="en-ID" sz="2400" dirty="0" smtClean="0"/>
              <a:t> </a:t>
            </a:r>
            <a:r>
              <a:rPr lang="en-ID" sz="2400" dirty="0" err="1" smtClean="0"/>
              <a:t>lingkungan</a:t>
            </a:r>
            <a:r>
              <a:rPr lang="en-ID" sz="2400" dirty="0" smtClean="0"/>
              <a:t> </a:t>
            </a:r>
            <a:r>
              <a:rPr lang="en-ID" sz="2400" dirty="0" err="1" smtClean="0"/>
              <a:t>tempat</a:t>
            </a:r>
            <a:r>
              <a:rPr lang="en-ID" sz="2400" dirty="0" smtClean="0"/>
              <a:t> </a:t>
            </a:r>
            <a:r>
              <a:rPr lang="en-ID" sz="2400" dirty="0" err="1" smtClean="0"/>
              <a:t>ia</a:t>
            </a:r>
            <a:r>
              <a:rPr lang="en-ID" sz="2400" dirty="0" smtClean="0"/>
              <a:t> </a:t>
            </a:r>
            <a:r>
              <a:rPr lang="en-ID" sz="2400" dirty="0" err="1" smtClean="0"/>
              <a:t>berada</a:t>
            </a:r>
            <a:r>
              <a:rPr lang="en-ID" sz="2400" dirty="0" smtClean="0"/>
              <a:t>. </a:t>
            </a:r>
            <a:r>
              <a:rPr lang="en-ID" sz="2400" dirty="0" err="1" smtClean="0"/>
              <a:t>Lingkungan</a:t>
            </a:r>
            <a:r>
              <a:rPr lang="en-ID" sz="2400" dirty="0" smtClean="0"/>
              <a:t> </a:t>
            </a:r>
            <a:r>
              <a:rPr lang="en-ID" sz="2400" dirty="0" err="1" smtClean="0"/>
              <a:t>tersebut</a:t>
            </a:r>
            <a:r>
              <a:rPr lang="en-ID" sz="2400" dirty="0" smtClean="0"/>
              <a:t> </a:t>
            </a:r>
            <a:r>
              <a:rPr lang="en-ID" sz="2400" dirty="0" err="1" smtClean="0"/>
              <a:t>meliputi</a:t>
            </a:r>
            <a:r>
              <a:rPr lang="en-ID" sz="2400" dirty="0" smtClean="0"/>
              <a:t>:</a:t>
            </a:r>
          </a:p>
          <a:p>
            <a:pPr marL="457200" indent="-457200">
              <a:buAutoNum type="arabicPeriod"/>
            </a:pPr>
            <a:r>
              <a:rPr lang="en-ID" sz="2400" dirty="0" err="1" smtClean="0"/>
              <a:t>Lingkungan</a:t>
            </a:r>
            <a:r>
              <a:rPr lang="en-ID" sz="2400" dirty="0" smtClean="0"/>
              <a:t> </a:t>
            </a:r>
            <a:r>
              <a:rPr lang="en-ID" sz="2400" dirty="0" err="1" smtClean="0"/>
              <a:t>Fisik</a:t>
            </a:r>
            <a:endParaRPr lang="en-ID" sz="2400" dirty="0" smtClean="0"/>
          </a:p>
          <a:p>
            <a:pPr marL="457200" indent="-457200">
              <a:buAutoNum type="arabicPeriod"/>
            </a:pPr>
            <a:r>
              <a:rPr lang="en-ID" sz="2400" dirty="0" err="1" smtClean="0"/>
              <a:t>Lingkungan</a:t>
            </a:r>
            <a:r>
              <a:rPr lang="en-ID" sz="2400" dirty="0" smtClean="0"/>
              <a:t> </a:t>
            </a:r>
            <a:r>
              <a:rPr lang="en-ID" sz="2400" dirty="0" err="1" smtClean="0"/>
              <a:t>Psikis</a:t>
            </a:r>
            <a:endParaRPr lang="en-ID" sz="2400" dirty="0" smtClean="0"/>
          </a:p>
          <a:p>
            <a:pPr marL="457200" indent="-457200"/>
            <a:r>
              <a:rPr lang="en-ID" sz="2400" dirty="0" smtClean="0"/>
              <a:t>	a. </a:t>
            </a:r>
            <a:r>
              <a:rPr lang="en-ID" sz="2400" dirty="0" err="1" smtClean="0"/>
              <a:t>Secara</a:t>
            </a:r>
            <a:r>
              <a:rPr lang="en-ID" sz="2400" dirty="0" smtClean="0"/>
              <a:t> </a:t>
            </a:r>
            <a:r>
              <a:rPr lang="en-ID" sz="2400" dirty="0" err="1" smtClean="0"/>
              <a:t>Allopastis</a:t>
            </a:r>
            <a:endParaRPr lang="en-ID" sz="2400" dirty="0" smtClean="0"/>
          </a:p>
          <a:p>
            <a:pPr marL="457200" indent="-457200"/>
            <a:r>
              <a:rPr lang="en-ID" sz="2400" dirty="0" smtClean="0"/>
              <a:t>	b. </a:t>
            </a:r>
            <a:r>
              <a:rPr lang="en-ID" sz="2400" dirty="0" err="1" smtClean="0"/>
              <a:t>Secara</a:t>
            </a:r>
            <a:r>
              <a:rPr lang="en-ID" sz="2400" dirty="0" smtClean="0"/>
              <a:t> </a:t>
            </a:r>
            <a:r>
              <a:rPr lang="en-ID" sz="2400" dirty="0" err="1" smtClean="0"/>
              <a:t>Autoplastis</a:t>
            </a:r>
            <a:endParaRPr lang="en-US" sz="2400" dirty="0" smtClean="0"/>
          </a:p>
          <a:p>
            <a:endParaRPr lang="en-US" sz="2400" dirty="0" smtClean="0"/>
          </a:p>
          <a:p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Book Antiqua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9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9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49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49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49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49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9372" grpId="0"/>
      <p:bldP spid="104937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372" name="Rectangle 62"/>
          <p:cNvSpPr/>
          <p:nvPr/>
        </p:nvSpPr>
        <p:spPr>
          <a:xfrm>
            <a:off x="8105174" y="3827463"/>
            <a:ext cx="2275815" cy="2613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altLang="zh-CN" sz="1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Text</a:t>
            </a:r>
            <a:endParaRPr lang="en-GB" altLang="zh-CN" sz="10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1049373" name="Rectangle 63"/>
          <p:cNvSpPr/>
          <p:nvPr/>
        </p:nvSpPr>
        <p:spPr>
          <a:xfrm>
            <a:off x="8099363" y="5272011"/>
            <a:ext cx="2275815" cy="2613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altLang="zh-CN" sz="1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Text</a:t>
            </a:r>
            <a:endParaRPr lang="en-GB" altLang="zh-CN" sz="10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1049375" name="稻壳儿小白白(http://dwz.cn/Wu2UP)"/>
          <p:cNvSpPr txBox="1">
            <a:spLocks noChangeArrowheads="1"/>
          </p:cNvSpPr>
          <p:nvPr/>
        </p:nvSpPr>
        <p:spPr bwMode="auto">
          <a:xfrm>
            <a:off x="5667446" y="2263034"/>
            <a:ext cx="4707732" cy="406265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lvl1pPr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zh-CN" sz="1200" dirty="0">
                <a:solidFill>
                  <a:srgbClr val="595959"/>
                </a:solidFill>
                <a:latin typeface="微软雅黑" panose="020B0503020204020204" pitchFamily="34" charset="-122"/>
                <a:sym typeface="Arial" panose="020B0604020202020204" pitchFamily="34" charset="0"/>
              </a:rPr>
              <a:t>Text</a:t>
            </a:r>
          </a:p>
          <a:p>
            <a:pPr eaLnBrk="1" hangingPunct="1">
              <a:spcBef>
                <a:spcPct val="20000"/>
              </a:spcBef>
            </a:pPr>
            <a:endParaRPr lang="en-US" altLang="zh-CN" sz="1200" dirty="0">
              <a:solidFill>
                <a:srgbClr val="595959"/>
              </a:solidFill>
              <a:latin typeface="微软雅黑" panose="020B0503020204020204" pitchFamily="34" charset="-122"/>
              <a:sym typeface="Arial" panose="020B0604020202020204" pitchFamily="34" charset="0"/>
            </a:endParaRPr>
          </a:p>
        </p:txBody>
      </p:sp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166668" y="191589"/>
            <a:ext cx="11844464" cy="6500428"/>
            <a:chOff x="206" y="189"/>
            <a:chExt cx="7270" cy="3947"/>
          </a:xfrm>
        </p:grpSpPr>
        <p:sp>
          <p:nvSpPr>
            <p:cNvPr id="1049376" name="Freeform 5"/>
            <p:cNvSpPr/>
            <p:nvPr/>
          </p:nvSpPr>
          <p:spPr bwMode="auto">
            <a:xfrm>
              <a:off x="210" y="189"/>
              <a:ext cx="24" cy="62"/>
            </a:xfrm>
            <a:custGeom>
              <a:avLst/>
              <a:gdLst>
                <a:gd name="T0" fmla="*/ 6 w 7"/>
                <a:gd name="T1" fmla="*/ 14 h 21"/>
                <a:gd name="T2" fmla="*/ 6 w 7"/>
                <a:gd name="T3" fmla="*/ 14 h 21"/>
                <a:gd name="T4" fmla="*/ 5 w 7"/>
                <a:gd name="T5" fmla="*/ 3 h 21"/>
                <a:gd name="T6" fmla="*/ 0 w 7"/>
                <a:gd name="T7" fmla="*/ 3 h 21"/>
                <a:gd name="T8" fmla="*/ 1 w 7"/>
                <a:gd name="T9" fmla="*/ 18 h 21"/>
                <a:gd name="T10" fmla="*/ 5 w 7"/>
                <a:gd name="T11" fmla="*/ 20 h 21"/>
                <a:gd name="T12" fmla="*/ 7 w 7"/>
                <a:gd name="T13" fmla="*/ 17 h 21"/>
                <a:gd name="T14" fmla="*/ 6 w 7"/>
                <a:gd name="T15" fmla="*/ 14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" h="21">
                  <a:moveTo>
                    <a:pt x="6" y="14"/>
                  </a:moveTo>
                  <a:cubicBezTo>
                    <a:pt x="6" y="14"/>
                    <a:pt x="6" y="14"/>
                    <a:pt x="6" y="14"/>
                  </a:cubicBezTo>
                  <a:cubicBezTo>
                    <a:pt x="6" y="10"/>
                    <a:pt x="5" y="7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8"/>
                    <a:pt x="1" y="13"/>
                    <a:pt x="1" y="18"/>
                  </a:cubicBezTo>
                  <a:cubicBezTo>
                    <a:pt x="1" y="19"/>
                    <a:pt x="3" y="21"/>
                    <a:pt x="5" y="20"/>
                  </a:cubicBezTo>
                  <a:cubicBezTo>
                    <a:pt x="6" y="19"/>
                    <a:pt x="6" y="18"/>
                    <a:pt x="7" y="17"/>
                  </a:cubicBezTo>
                  <a:cubicBezTo>
                    <a:pt x="7" y="16"/>
                    <a:pt x="6" y="15"/>
                    <a:pt x="6" y="1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77" name="Freeform 6"/>
            <p:cNvSpPr/>
            <p:nvPr/>
          </p:nvSpPr>
          <p:spPr bwMode="auto">
            <a:xfrm>
              <a:off x="217" y="266"/>
              <a:ext cx="21" cy="66"/>
            </a:xfrm>
            <a:custGeom>
              <a:avLst/>
              <a:gdLst>
                <a:gd name="T0" fmla="*/ 5 w 6"/>
                <a:gd name="T1" fmla="*/ 3 h 22"/>
                <a:gd name="T2" fmla="*/ 1 w 6"/>
                <a:gd name="T3" fmla="*/ 3 h 22"/>
                <a:gd name="T4" fmla="*/ 2 w 6"/>
                <a:gd name="T5" fmla="*/ 19 h 22"/>
                <a:gd name="T6" fmla="*/ 6 w 6"/>
                <a:gd name="T7" fmla="*/ 19 h 22"/>
                <a:gd name="T8" fmla="*/ 5 w 6"/>
                <a:gd name="T9" fmla="*/ 3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2">
                  <a:moveTo>
                    <a:pt x="5" y="3"/>
                  </a:moveTo>
                  <a:cubicBezTo>
                    <a:pt x="5" y="0"/>
                    <a:pt x="0" y="0"/>
                    <a:pt x="1" y="3"/>
                  </a:cubicBezTo>
                  <a:cubicBezTo>
                    <a:pt x="1" y="9"/>
                    <a:pt x="1" y="14"/>
                    <a:pt x="2" y="19"/>
                  </a:cubicBezTo>
                  <a:cubicBezTo>
                    <a:pt x="2" y="22"/>
                    <a:pt x="6" y="22"/>
                    <a:pt x="6" y="19"/>
                  </a:cubicBezTo>
                  <a:cubicBezTo>
                    <a:pt x="6" y="14"/>
                    <a:pt x="5" y="9"/>
                    <a:pt x="5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78" name="Freeform 7"/>
            <p:cNvSpPr/>
            <p:nvPr/>
          </p:nvSpPr>
          <p:spPr bwMode="auto">
            <a:xfrm>
              <a:off x="220" y="355"/>
              <a:ext cx="18" cy="60"/>
            </a:xfrm>
            <a:custGeom>
              <a:avLst/>
              <a:gdLst>
                <a:gd name="T0" fmla="*/ 5 w 5"/>
                <a:gd name="T1" fmla="*/ 15 h 20"/>
                <a:gd name="T2" fmla="*/ 5 w 5"/>
                <a:gd name="T3" fmla="*/ 14 h 20"/>
                <a:gd name="T4" fmla="*/ 5 w 5"/>
                <a:gd name="T5" fmla="*/ 10 h 20"/>
                <a:gd name="T6" fmla="*/ 5 w 5"/>
                <a:gd name="T7" fmla="*/ 5 h 20"/>
                <a:gd name="T8" fmla="*/ 5 w 5"/>
                <a:gd name="T9" fmla="*/ 4 h 20"/>
                <a:gd name="T10" fmla="*/ 5 w 5"/>
                <a:gd name="T11" fmla="*/ 3 h 20"/>
                <a:gd name="T12" fmla="*/ 5 w 5"/>
                <a:gd name="T13" fmla="*/ 3 h 20"/>
                <a:gd name="T14" fmla="*/ 5 w 5"/>
                <a:gd name="T15" fmla="*/ 2 h 20"/>
                <a:gd name="T16" fmla="*/ 1 w 5"/>
                <a:gd name="T17" fmla="*/ 2 h 20"/>
                <a:gd name="T18" fmla="*/ 0 w 5"/>
                <a:gd name="T19" fmla="*/ 13 h 20"/>
                <a:gd name="T20" fmla="*/ 1 w 5"/>
                <a:gd name="T21" fmla="*/ 18 h 20"/>
                <a:gd name="T22" fmla="*/ 5 w 5"/>
                <a:gd name="T23" fmla="*/ 17 h 20"/>
                <a:gd name="T24" fmla="*/ 5 w 5"/>
                <a:gd name="T25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20">
                  <a:moveTo>
                    <a:pt x="5" y="15"/>
                  </a:moveTo>
                  <a:cubicBezTo>
                    <a:pt x="5" y="15"/>
                    <a:pt x="5" y="15"/>
                    <a:pt x="5" y="14"/>
                  </a:cubicBezTo>
                  <a:cubicBezTo>
                    <a:pt x="5" y="13"/>
                    <a:pt x="5" y="11"/>
                    <a:pt x="5" y="10"/>
                  </a:cubicBezTo>
                  <a:cubicBezTo>
                    <a:pt x="5" y="8"/>
                    <a:pt x="5" y="7"/>
                    <a:pt x="5" y="5"/>
                  </a:cubicBezTo>
                  <a:cubicBezTo>
                    <a:pt x="5" y="5"/>
                    <a:pt x="5" y="4"/>
                    <a:pt x="5" y="4"/>
                  </a:cubicBezTo>
                  <a:cubicBezTo>
                    <a:pt x="5" y="3"/>
                    <a:pt x="5" y="2"/>
                    <a:pt x="5" y="3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4" y="0"/>
                    <a:pt x="1" y="0"/>
                    <a:pt x="1" y="2"/>
                  </a:cubicBezTo>
                  <a:cubicBezTo>
                    <a:pt x="0" y="6"/>
                    <a:pt x="0" y="10"/>
                    <a:pt x="0" y="13"/>
                  </a:cubicBezTo>
                  <a:cubicBezTo>
                    <a:pt x="0" y="15"/>
                    <a:pt x="0" y="17"/>
                    <a:pt x="1" y="18"/>
                  </a:cubicBezTo>
                  <a:cubicBezTo>
                    <a:pt x="2" y="20"/>
                    <a:pt x="4" y="19"/>
                    <a:pt x="5" y="17"/>
                  </a:cubicBezTo>
                  <a:cubicBezTo>
                    <a:pt x="5" y="16"/>
                    <a:pt x="5" y="16"/>
                    <a:pt x="5" y="1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79" name="Freeform 8"/>
            <p:cNvSpPr/>
            <p:nvPr/>
          </p:nvSpPr>
          <p:spPr bwMode="auto">
            <a:xfrm>
              <a:off x="224" y="429"/>
              <a:ext cx="14" cy="69"/>
            </a:xfrm>
            <a:custGeom>
              <a:avLst/>
              <a:gdLst>
                <a:gd name="T0" fmla="*/ 0 w 4"/>
                <a:gd name="T1" fmla="*/ 3 h 23"/>
                <a:gd name="T2" fmla="*/ 0 w 4"/>
                <a:gd name="T3" fmla="*/ 20 h 23"/>
                <a:gd name="T4" fmla="*/ 4 w 4"/>
                <a:gd name="T5" fmla="*/ 20 h 23"/>
                <a:gd name="T6" fmla="*/ 4 w 4"/>
                <a:gd name="T7" fmla="*/ 3 h 23"/>
                <a:gd name="T8" fmla="*/ 0 w 4"/>
                <a:gd name="T9" fmla="*/ 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3">
                  <a:moveTo>
                    <a:pt x="0" y="3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23"/>
                    <a:pt x="4" y="23"/>
                    <a:pt x="4" y="20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0" name="Freeform 9"/>
            <p:cNvSpPr/>
            <p:nvPr/>
          </p:nvSpPr>
          <p:spPr bwMode="auto">
            <a:xfrm>
              <a:off x="220" y="524"/>
              <a:ext cx="14" cy="57"/>
            </a:xfrm>
            <a:custGeom>
              <a:avLst/>
              <a:gdLst>
                <a:gd name="T0" fmla="*/ 0 w 4"/>
                <a:gd name="T1" fmla="*/ 3 h 19"/>
                <a:gd name="T2" fmla="*/ 0 w 4"/>
                <a:gd name="T3" fmla="*/ 16 h 19"/>
                <a:gd name="T4" fmla="*/ 4 w 4"/>
                <a:gd name="T5" fmla="*/ 16 h 19"/>
                <a:gd name="T6" fmla="*/ 4 w 4"/>
                <a:gd name="T7" fmla="*/ 3 h 19"/>
                <a:gd name="T8" fmla="*/ 0 w 4"/>
                <a:gd name="T9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19">
                  <a:moveTo>
                    <a:pt x="0" y="3"/>
                  </a:moveTo>
                  <a:cubicBezTo>
                    <a:pt x="0" y="16"/>
                    <a:pt x="0" y="16"/>
                    <a:pt x="0" y="16"/>
                  </a:cubicBezTo>
                  <a:cubicBezTo>
                    <a:pt x="0" y="19"/>
                    <a:pt x="4" y="19"/>
                    <a:pt x="4" y="16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1" name="Freeform 10"/>
            <p:cNvSpPr/>
            <p:nvPr/>
          </p:nvSpPr>
          <p:spPr bwMode="auto">
            <a:xfrm>
              <a:off x="220" y="605"/>
              <a:ext cx="14" cy="65"/>
            </a:xfrm>
            <a:custGeom>
              <a:avLst/>
              <a:gdLst>
                <a:gd name="T0" fmla="*/ 0 w 4"/>
                <a:gd name="T1" fmla="*/ 3 h 22"/>
                <a:gd name="T2" fmla="*/ 0 w 4"/>
                <a:gd name="T3" fmla="*/ 19 h 22"/>
                <a:gd name="T4" fmla="*/ 4 w 4"/>
                <a:gd name="T5" fmla="*/ 19 h 22"/>
                <a:gd name="T6" fmla="*/ 4 w 4"/>
                <a:gd name="T7" fmla="*/ 3 h 22"/>
                <a:gd name="T8" fmla="*/ 0 w 4"/>
                <a:gd name="T9" fmla="*/ 3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2">
                  <a:moveTo>
                    <a:pt x="0" y="3"/>
                  </a:moveTo>
                  <a:cubicBezTo>
                    <a:pt x="0" y="19"/>
                    <a:pt x="0" y="19"/>
                    <a:pt x="0" y="19"/>
                  </a:cubicBezTo>
                  <a:cubicBezTo>
                    <a:pt x="0" y="22"/>
                    <a:pt x="4" y="22"/>
                    <a:pt x="4" y="19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2" name="Freeform 11"/>
            <p:cNvSpPr/>
            <p:nvPr/>
          </p:nvSpPr>
          <p:spPr bwMode="auto">
            <a:xfrm>
              <a:off x="213" y="688"/>
              <a:ext cx="28" cy="80"/>
            </a:xfrm>
            <a:custGeom>
              <a:avLst/>
              <a:gdLst>
                <a:gd name="T0" fmla="*/ 5 w 8"/>
                <a:gd name="T1" fmla="*/ 3 h 27"/>
                <a:gd name="T2" fmla="*/ 1 w 8"/>
                <a:gd name="T3" fmla="*/ 4 h 27"/>
                <a:gd name="T4" fmla="*/ 3 w 8"/>
                <a:gd name="T5" fmla="*/ 24 h 27"/>
                <a:gd name="T6" fmla="*/ 7 w 8"/>
                <a:gd name="T7" fmla="*/ 23 h 27"/>
                <a:gd name="T8" fmla="*/ 5 w 8"/>
                <a:gd name="T9" fmla="*/ 3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7">
                  <a:moveTo>
                    <a:pt x="5" y="3"/>
                  </a:moveTo>
                  <a:cubicBezTo>
                    <a:pt x="5" y="0"/>
                    <a:pt x="0" y="1"/>
                    <a:pt x="1" y="4"/>
                  </a:cubicBezTo>
                  <a:cubicBezTo>
                    <a:pt x="2" y="11"/>
                    <a:pt x="1" y="18"/>
                    <a:pt x="3" y="24"/>
                  </a:cubicBezTo>
                  <a:cubicBezTo>
                    <a:pt x="3" y="27"/>
                    <a:pt x="8" y="26"/>
                    <a:pt x="7" y="23"/>
                  </a:cubicBezTo>
                  <a:cubicBezTo>
                    <a:pt x="6" y="16"/>
                    <a:pt x="6" y="10"/>
                    <a:pt x="5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3" name="Freeform 12"/>
            <p:cNvSpPr/>
            <p:nvPr/>
          </p:nvSpPr>
          <p:spPr bwMode="auto">
            <a:xfrm>
              <a:off x="213" y="792"/>
              <a:ext cx="28" cy="74"/>
            </a:xfrm>
            <a:custGeom>
              <a:avLst/>
              <a:gdLst>
                <a:gd name="T0" fmla="*/ 3 w 8"/>
                <a:gd name="T1" fmla="*/ 3 h 25"/>
                <a:gd name="T2" fmla="*/ 1 w 8"/>
                <a:gd name="T3" fmla="*/ 21 h 25"/>
                <a:gd name="T4" fmla="*/ 5 w 8"/>
                <a:gd name="T5" fmla="*/ 22 h 25"/>
                <a:gd name="T6" fmla="*/ 7 w 8"/>
                <a:gd name="T7" fmla="*/ 4 h 25"/>
                <a:gd name="T8" fmla="*/ 3 w 8"/>
                <a:gd name="T9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5">
                  <a:moveTo>
                    <a:pt x="3" y="3"/>
                  </a:moveTo>
                  <a:cubicBezTo>
                    <a:pt x="2" y="9"/>
                    <a:pt x="2" y="15"/>
                    <a:pt x="1" y="21"/>
                  </a:cubicBezTo>
                  <a:cubicBezTo>
                    <a:pt x="0" y="24"/>
                    <a:pt x="4" y="25"/>
                    <a:pt x="5" y="22"/>
                  </a:cubicBezTo>
                  <a:cubicBezTo>
                    <a:pt x="6" y="16"/>
                    <a:pt x="6" y="10"/>
                    <a:pt x="7" y="4"/>
                  </a:cubicBezTo>
                  <a:cubicBezTo>
                    <a:pt x="8" y="1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4" name="Freeform 13"/>
            <p:cNvSpPr/>
            <p:nvPr/>
          </p:nvSpPr>
          <p:spPr bwMode="auto">
            <a:xfrm>
              <a:off x="213" y="887"/>
              <a:ext cx="21" cy="74"/>
            </a:xfrm>
            <a:custGeom>
              <a:avLst/>
              <a:gdLst>
                <a:gd name="T0" fmla="*/ 2 w 6"/>
                <a:gd name="T1" fmla="*/ 3 h 25"/>
                <a:gd name="T2" fmla="*/ 0 w 6"/>
                <a:gd name="T3" fmla="*/ 22 h 25"/>
                <a:gd name="T4" fmla="*/ 5 w 6"/>
                <a:gd name="T5" fmla="*/ 22 h 25"/>
                <a:gd name="T6" fmla="*/ 6 w 6"/>
                <a:gd name="T7" fmla="*/ 3 h 25"/>
                <a:gd name="T8" fmla="*/ 2 w 6"/>
                <a:gd name="T9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5">
                  <a:moveTo>
                    <a:pt x="2" y="3"/>
                  </a:moveTo>
                  <a:cubicBezTo>
                    <a:pt x="1" y="9"/>
                    <a:pt x="1" y="16"/>
                    <a:pt x="0" y="22"/>
                  </a:cubicBezTo>
                  <a:cubicBezTo>
                    <a:pt x="0" y="25"/>
                    <a:pt x="5" y="25"/>
                    <a:pt x="5" y="22"/>
                  </a:cubicBezTo>
                  <a:cubicBezTo>
                    <a:pt x="5" y="16"/>
                    <a:pt x="6" y="9"/>
                    <a:pt x="6" y="3"/>
                  </a:cubicBezTo>
                  <a:cubicBezTo>
                    <a:pt x="6" y="0"/>
                    <a:pt x="2" y="0"/>
                    <a:pt x="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5" name="Freeform 14"/>
            <p:cNvSpPr/>
            <p:nvPr/>
          </p:nvSpPr>
          <p:spPr bwMode="auto">
            <a:xfrm>
              <a:off x="213" y="981"/>
              <a:ext cx="25" cy="75"/>
            </a:xfrm>
            <a:custGeom>
              <a:avLst/>
              <a:gdLst>
                <a:gd name="T0" fmla="*/ 3 w 7"/>
                <a:gd name="T1" fmla="*/ 3 h 25"/>
                <a:gd name="T2" fmla="*/ 2 w 7"/>
                <a:gd name="T3" fmla="*/ 13 h 25"/>
                <a:gd name="T4" fmla="*/ 2 w 7"/>
                <a:gd name="T5" fmla="*/ 18 h 25"/>
                <a:gd name="T6" fmla="*/ 2 w 7"/>
                <a:gd name="T7" fmla="*/ 20 h 25"/>
                <a:gd name="T8" fmla="*/ 2 w 7"/>
                <a:gd name="T9" fmla="*/ 20 h 25"/>
                <a:gd name="T10" fmla="*/ 5 w 7"/>
                <a:gd name="T11" fmla="*/ 24 h 25"/>
                <a:gd name="T12" fmla="*/ 7 w 7"/>
                <a:gd name="T13" fmla="*/ 16 h 25"/>
                <a:gd name="T14" fmla="*/ 7 w 7"/>
                <a:gd name="T15" fmla="*/ 3 h 25"/>
                <a:gd name="T16" fmla="*/ 3 w 7"/>
                <a:gd name="T17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25">
                  <a:moveTo>
                    <a:pt x="3" y="3"/>
                  </a:moveTo>
                  <a:cubicBezTo>
                    <a:pt x="3" y="6"/>
                    <a:pt x="3" y="9"/>
                    <a:pt x="2" y="13"/>
                  </a:cubicBezTo>
                  <a:cubicBezTo>
                    <a:pt x="2" y="14"/>
                    <a:pt x="2" y="16"/>
                    <a:pt x="2" y="18"/>
                  </a:cubicBezTo>
                  <a:cubicBezTo>
                    <a:pt x="2" y="19"/>
                    <a:pt x="2" y="19"/>
                    <a:pt x="2" y="20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0" y="22"/>
                    <a:pt x="3" y="25"/>
                    <a:pt x="5" y="24"/>
                  </a:cubicBezTo>
                  <a:cubicBezTo>
                    <a:pt x="7" y="23"/>
                    <a:pt x="7" y="18"/>
                    <a:pt x="7" y="16"/>
                  </a:cubicBezTo>
                  <a:cubicBezTo>
                    <a:pt x="7" y="12"/>
                    <a:pt x="7" y="7"/>
                    <a:pt x="7" y="3"/>
                  </a:cubicBezTo>
                  <a:cubicBezTo>
                    <a:pt x="7" y="0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6" name="Freeform 15"/>
            <p:cNvSpPr/>
            <p:nvPr/>
          </p:nvSpPr>
          <p:spPr bwMode="auto">
            <a:xfrm>
              <a:off x="206" y="1079"/>
              <a:ext cx="28" cy="75"/>
            </a:xfrm>
            <a:custGeom>
              <a:avLst/>
              <a:gdLst>
                <a:gd name="T0" fmla="*/ 7 w 8"/>
                <a:gd name="T1" fmla="*/ 18 h 25"/>
                <a:gd name="T2" fmla="*/ 6 w 8"/>
                <a:gd name="T3" fmla="*/ 10 h 25"/>
                <a:gd name="T4" fmla="*/ 6 w 8"/>
                <a:gd name="T5" fmla="*/ 6 h 25"/>
                <a:gd name="T6" fmla="*/ 6 w 8"/>
                <a:gd name="T7" fmla="*/ 5 h 25"/>
                <a:gd name="T8" fmla="*/ 2 w 8"/>
                <a:gd name="T9" fmla="*/ 2 h 25"/>
                <a:gd name="T10" fmla="*/ 2 w 8"/>
                <a:gd name="T11" fmla="*/ 12 h 25"/>
                <a:gd name="T12" fmla="*/ 2 w 8"/>
                <a:gd name="T13" fmla="*/ 18 h 25"/>
                <a:gd name="T14" fmla="*/ 3 w 8"/>
                <a:gd name="T15" fmla="*/ 19 h 25"/>
                <a:gd name="T16" fmla="*/ 2 w 8"/>
                <a:gd name="T17" fmla="*/ 23 h 25"/>
                <a:gd name="T18" fmla="*/ 6 w 8"/>
                <a:gd name="T19" fmla="*/ 24 h 25"/>
                <a:gd name="T20" fmla="*/ 7 w 8"/>
                <a:gd name="T21" fmla="*/ 18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" h="25">
                  <a:moveTo>
                    <a:pt x="7" y="18"/>
                  </a:moveTo>
                  <a:cubicBezTo>
                    <a:pt x="7" y="15"/>
                    <a:pt x="7" y="13"/>
                    <a:pt x="6" y="10"/>
                  </a:cubicBezTo>
                  <a:cubicBezTo>
                    <a:pt x="6" y="8"/>
                    <a:pt x="6" y="7"/>
                    <a:pt x="6" y="6"/>
                  </a:cubicBezTo>
                  <a:cubicBezTo>
                    <a:pt x="6" y="5"/>
                    <a:pt x="6" y="4"/>
                    <a:pt x="6" y="5"/>
                  </a:cubicBezTo>
                  <a:cubicBezTo>
                    <a:pt x="7" y="2"/>
                    <a:pt x="3" y="0"/>
                    <a:pt x="2" y="2"/>
                  </a:cubicBezTo>
                  <a:cubicBezTo>
                    <a:pt x="0" y="5"/>
                    <a:pt x="2" y="9"/>
                    <a:pt x="2" y="12"/>
                  </a:cubicBezTo>
                  <a:cubicBezTo>
                    <a:pt x="2" y="14"/>
                    <a:pt x="2" y="16"/>
                    <a:pt x="2" y="18"/>
                  </a:cubicBezTo>
                  <a:cubicBezTo>
                    <a:pt x="3" y="18"/>
                    <a:pt x="3" y="19"/>
                    <a:pt x="3" y="19"/>
                  </a:cubicBezTo>
                  <a:cubicBezTo>
                    <a:pt x="2" y="20"/>
                    <a:pt x="1" y="21"/>
                    <a:pt x="2" y="23"/>
                  </a:cubicBezTo>
                  <a:cubicBezTo>
                    <a:pt x="3" y="24"/>
                    <a:pt x="5" y="25"/>
                    <a:pt x="6" y="24"/>
                  </a:cubicBezTo>
                  <a:cubicBezTo>
                    <a:pt x="8" y="22"/>
                    <a:pt x="7" y="20"/>
                    <a:pt x="7" y="1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7" name="Freeform 16"/>
            <p:cNvSpPr/>
            <p:nvPr/>
          </p:nvSpPr>
          <p:spPr bwMode="auto">
            <a:xfrm>
              <a:off x="213" y="1189"/>
              <a:ext cx="28" cy="101"/>
            </a:xfrm>
            <a:custGeom>
              <a:avLst/>
              <a:gdLst>
                <a:gd name="T0" fmla="*/ 7 w 8"/>
                <a:gd name="T1" fmla="*/ 30 h 34"/>
                <a:gd name="T2" fmla="*/ 6 w 8"/>
                <a:gd name="T3" fmla="*/ 3 h 34"/>
                <a:gd name="T4" fmla="*/ 2 w 8"/>
                <a:gd name="T5" fmla="*/ 3 h 34"/>
                <a:gd name="T6" fmla="*/ 2 w 8"/>
                <a:gd name="T7" fmla="*/ 25 h 34"/>
                <a:gd name="T8" fmla="*/ 1 w 8"/>
                <a:gd name="T9" fmla="*/ 28 h 34"/>
                <a:gd name="T10" fmla="*/ 3 w 8"/>
                <a:gd name="T11" fmla="*/ 32 h 34"/>
                <a:gd name="T12" fmla="*/ 7 w 8"/>
                <a:gd name="T13" fmla="*/ 3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34">
                  <a:moveTo>
                    <a:pt x="7" y="30"/>
                  </a:moveTo>
                  <a:cubicBezTo>
                    <a:pt x="5" y="21"/>
                    <a:pt x="6" y="12"/>
                    <a:pt x="6" y="3"/>
                  </a:cubicBezTo>
                  <a:cubicBezTo>
                    <a:pt x="6" y="0"/>
                    <a:pt x="2" y="0"/>
                    <a:pt x="2" y="3"/>
                  </a:cubicBezTo>
                  <a:cubicBezTo>
                    <a:pt x="1" y="10"/>
                    <a:pt x="1" y="18"/>
                    <a:pt x="2" y="25"/>
                  </a:cubicBezTo>
                  <a:cubicBezTo>
                    <a:pt x="1" y="25"/>
                    <a:pt x="0" y="26"/>
                    <a:pt x="1" y="28"/>
                  </a:cubicBezTo>
                  <a:cubicBezTo>
                    <a:pt x="2" y="29"/>
                    <a:pt x="2" y="31"/>
                    <a:pt x="3" y="32"/>
                  </a:cubicBezTo>
                  <a:cubicBezTo>
                    <a:pt x="5" y="34"/>
                    <a:pt x="8" y="32"/>
                    <a:pt x="7" y="3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8" name="Freeform 17"/>
            <p:cNvSpPr/>
            <p:nvPr/>
          </p:nvSpPr>
          <p:spPr bwMode="auto">
            <a:xfrm>
              <a:off x="213" y="1323"/>
              <a:ext cx="21" cy="59"/>
            </a:xfrm>
            <a:custGeom>
              <a:avLst/>
              <a:gdLst>
                <a:gd name="T0" fmla="*/ 2 w 6"/>
                <a:gd name="T1" fmla="*/ 3 h 20"/>
                <a:gd name="T2" fmla="*/ 0 w 6"/>
                <a:gd name="T3" fmla="*/ 17 h 20"/>
                <a:gd name="T4" fmla="*/ 5 w 6"/>
                <a:gd name="T5" fmla="*/ 17 h 20"/>
                <a:gd name="T6" fmla="*/ 6 w 6"/>
                <a:gd name="T7" fmla="*/ 3 h 20"/>
                <a:gd name="T8" fmla="*/ 2 w 6"/>
                <a:gd name="T9" fmla="*/ 3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0">
                  <a:moveTo>
                    <a:pt x="2" y="3"/>
                  </a:moveTo>
                  <a:cubicBezTo>
                    <a:pt x="1" y="8"/>
                    <a:pt x="1" y="12"/>
                    <a:pt x="0" y="17"/>
                  </a:cubicBezTo>
                  <a:cubicBezTo>
                    <a:pt x="0" y="20"/>
                    <a:pt x="5" y="20"/>
                    <a:pt x="5" y="17"/>
                  </a:cubicBezTo>
                  <a:cubicBezTo>
                    <a:pt x="5" y="12"/>
                    <a:pt x="6" y="8"/>
                    <a:pt x="6" y="3"/>
                  </a:cubicBezTo>
                  <a:cubicBezTo>
                    <a:pt x="6" y="0"/>
                    <a:pt x="2" y="0"/>
                    <a:pt x="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9" name="Freeform 18"/>
            <p:cNvSpPr/>
            <p:nvPr/>
          </p:nvSpPr>
          <p:spPr bwMode="auto">
            <a:xfrm>
              <a:off x="210" y="1415"/>
              <a:ext cx="24" cy="83"/>
            </a:xfrm>
            <a:custGeom>
              <a:avLst/>
              <a:gdLst>
                <a:gd name="T0" fmla="*/ 5 w 7"/>
                <a:gd name="T1" fmla="*/ 3 h 28"/>
                <a:gd name="T2" fmla="*/ 0 w 7"/>
                <a:gd name="T3" fmla="*/ 3 h 28"/>
                <a:gd name="T4" fmla="*/ 3 w 7"/>
                <a:gd name="T5" fmla="*/ 25 h 28"/>
                <a:gd name="T6" fmla="*/ 7 w 7"/>
                <a:gd name="T7" fmla="*/ 25 h 28"/>
                <a:gd name="T8" fmla="*/ 5 w 7"/>
                <a:gd name="T9" fmla="*/ 3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8">
                  <a:moveTo>
                    <a:pt x="5" y="3"/>
                  </a:moveTo>
                  <a:cubicBezTo>
                    <a:pt x="5" y="0"/>
                    <a:pt x="0" y="0"/>
                    <a:pt x="0" y="3"/>
                  </a:cubicBezTo>
                  <a:cubicBezTo>
                    <a:pt x="1" y="11"/>
                    <a:pt x="2" y="18"/>
                    <a:pt x="3" y="25"/>
                  </a:cubicBezTo>
                  <a:cubicBezTo>
                    <a:pt x="3" y="28"/>
                    <a:pt x="7" y="28"/>
                    <a:pt x="7" y="25"/>
                  </a:cubicBezTo>
                  <a:cubicBezTo>
                    <a:pt x="6" y="18"/>
                    <a:pt x="6" y="11"/>
                    <a:pt x="5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0" name="Freeform 19"/>
            <p:cNvSpPr/>
            <p:nvPr/>
          </p:nvSpPr>
          <p:spPr bwMode="auto">
            <a:xfrm>
              <a:off x="224" y="1530"/>
              <a:ext cx="21" cy="92"/>
            </a:xfrm>
            <a:custGeom>
              <a:avLst/>
              <a:gdLst>
                <a:gd name="T0" fmla="*/ 4 w 6"/>
                <a:gd name="T1" fmla="*/ 3 h 31"/>
                <a:gd name="T2" fmla="*/ 0 w 6"/>
                <a:gd name="T3" fmla="*/ 3 h 31"/>
                <a:gd name="T4" fmla="*/ 1 w 6"/>
                <a:gd name="T5" fmla="*/ 29 h 31"/>
                <a:gd name="T6" fmla="*/ 5 w 6"/>
                <a:gd name="T7" fmla="*/ 29 h 31"/>
                <a:gd name="T8" fmla="*/ 4 w 6"/>
                <a:gd name="T9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1">
                  <a:moveTo>
                    <a:pt x="4" y="3"/>
                  </a:moveTo>
                  <a:cubicBezTo>
                    <a:pt x="4" y="0"/>
                    <a:pt x="0" y="0"/>
                    <a:pt x="0" y="3"/>
                  </a:cubicBezTo>
                  <a:cubicBezTo>
                    <a:pt x="0" y="12"/>
                    <a:pt x="0" y="20"/>
                    <a:pt x="1" y="29"/>
                  </a:cubicBezTo>
                  <a:cubicBezTo>
                    <a:pt x="1" y="31"/>
                    <a:pt x="6" y="31"/>
                    <a:pt x="5" y="29"/>
                  </a:cubicBezTo>
                  <a:cubicBezTo>
                    <a:pt x="4" y="20"/>
                    <a:pt x="4" y="12"/>
                    <a:pt x="4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1" name="Freeform 20"/>
            <p:cNvSpPr/>
            <p:nvPr/>
          </p:nvSpPr>
          <p:spPr bwMode="auto">
            <a:xfrm>
              <a:off x="220" y="1664"/>
              <a:ext cx="18" cy="80"/>
            </a:xfrm>
            <a:custGeom>
              <a:avLst/>
              <a:gdLst>
                <a:gd name="T0" fmla="*/ 4 w 5"/>
                <a:gd name="T1" fmla="*/ 24 h 27"/>
                <a:gd name="T2" fmla="*/ 4 w 5"/>
                <a:gd name="T3" fmla="*/ 24 h 27"/>
                <a:gd name="T4" fmla="*/ 5 w 5"/>
                <a:gd name="T5" fmla="*/ 3 h 27"/>
                <a:gd name="T6" fmla="*/ 1 w 5"/>
                <a:gd name="T7" fmla="*/ 3 h 27"/>
                <a:gd name="T8" fmla="*/ 0 w 5"/>
                <a:gd name="T9" fmla="*/ 14 h 27"/>
                <a:gd name="T10" fmla="*/ 0 w 5"/>
                <a:gd name="T11" fmla="*/ 20 h 27"/>
                <a:gd name="T12" fmla="*/ 0 w 5"/>
                <a:gd name="T13" fmla="*/ 23 h 27"/>
                <a:gd name="T14" fmla="*/ 0 w 5"/>
                <a:gd name="T15" fmla="*/ 24 h 27"/>
                <a:gd name="T16" fmla="*/ 0 w 5"/>
                <a:gd name="T17" fmla="*/ 24 h 27"/>
                <a:gd name="T18" fmla="*/ 4 w 5"/>
                <a:gd name="T19" fmla="*/ 24 h 27"/>
                <a:gd name="T20" fmla="*/ 4 w 5"/>
                <a:gd name="T21" fmla="*/ 24 h 27"/>
                <a:gd name="T22" fmla="*/ 4 w 5"/>
                <a:gd name="T23" fmla="*/ 24 h 27"/>
                <a:gd name="T24" fmla="*/ 4 w 5"/>
                <a:gd name="T25" fmla="*/ 2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27">
                  <a:moveTo>
                    <a:pt x="4" y="24"/>
                  </a:moveTo>
                  <a:cubicBezTo>
                    <a:pt x="4" y="24"/>
                    <a:pt x="4" y="24"/>
                    <a:pt x="4" y="24"/>
                  </a:cubicBezTo>
                  <a:cubicBezTo>
                    <a:pt x="5" y="17"/>
                    <a:pt x="5" y="9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6"/>
                    <a:pt x="0" y="10"/>
                    <a:pt x="0" y="14"/>
                  </a:cubicBezTo>
                  <a:cubicBezTo>
                    <a:pt x="0" y="16"/>
                    <a:pt x="0" y="18"/>
                    <a:pt x="0" y="20"/>
                  </a:cubicBezTo>
                  <a:cubicBezTo>
                    <a:pt x="0" y="21"/>
                    <a:pt x="0" y="23"/>
                    <a:pt x="0" y="23"/>
                  </a:cubicBezTo>
                  <a:cubicBezTo>
                    <a:pt x="0" y="23"/>
                    <a:pt x="0" y="23"/>
                    <a:pt x="0" y="24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6"/>
                    <a:pt x="4" y="27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2" name="Freeform 21"/>
            <p:cNvSpPr/>
            <p:nvPr/>
          </p:nvSpPr>
          <p:spPr bwMode="auto">
            <a:xfrm>
              <a:off x="206" y="1762"/>
              <a:ext cx="21" cy="101"/>
            </a:xfrm>
            <a:custGeom>
              <a:avLst/>
              <a:gdLst>
                <a:gd name="T0" fmla="*/ 1 w 6"/>
                <a:gd name="T1" fmla="*/ 3 h 34"/>
                <a:gd name="T2" fmla="*/ 1 w 6"/>
                <a:gd name="T3" fmla="*/ 23 h 34"/>
                <a:gd name="T4" fmla="*/ 0 w 6"/>
                <a:gd name="T5" fmla="*/ 25 h 34"/>
                <a:gd name="T6" fmla="*/ 1 w 6"/>
                <a:gd name="T7" fmla="*/ 31 h 34"/>
                <a:gd name="T8" fmla="*/ 6 w 6"/>
                <a:gd name="T9" fmla="*/ 31 h 34"/>
                <a:gd name="T10" fmla="*/ 6 w 6"/>
                <a:gd name="T11" fmla="*/ 3 h 34"/>
                <a:gd name="T12" fmla="*/ 1 w 6"/>
                <a:gd name="T13" fmla="*/ 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34">
                  <a:moveTo>
                    <a:pt x="1" y="3"/>
                  </a:moveTo>
                  <a:cubicBezTo>
                    <a:pt x="1" y="23"/>
                    <a:pt x="1" y="23"/>
                    <a:pt x="1" y="23"/>
                  </a:cubicBezTo>
                  <a:cubicBezTo>
                    <a:pt x="1" y="24"/>
                    <a:pt x="0" y="24"/>
                    <a:pt x="0" y="25"/>
                  </a:cubicBezTo>
                  <a:cubicBezTo>
                    <a:pt x="1" y="27"/>
                    <a:pt x="1" y="29"/>
                    <a:pt x="1" y="31"/>
                  </a:cubicBezTo>
                  <a:cubicBezTo>
                    <a:pt x="2" y="34"/>
                    <a:pt x="6" y="34"/>
                    <a:pt x="6" y="31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3" name="Freeform 22"/>
            <p:cNvSpPr/>
            <p:nvPr/>
          </p:nvSpPr>
          <p:spPr bwMode="auto">
            <a:xfrm>
              <a:off x="213" y="1893"/>
              <a:ext cx="25" cy="86"/>
            </a:xfrm>
            <a:custGeom>
              <a:avLst/>
              <a:gdLst>
                <a:gd name="T0" fmla="*/ 6 w 7"/>
                <a:gd name="T1" fmla="*/ 25 h 29"/>
                <a:gd name="T2" fmla="*/ 5 w 7"/>
                <a:gd name="T3" fmla="*/ 3 h 29"/>
                <a:gd name="T4" fmla="*/ 0 w 7"/>
                <a:gd name="T5" fmla="*/ 3 h 29"/>
                <a:gd name="T6" fmla="*/ 2 w 7"/>
                <a:gd name="T7" fmla="*/ 26 h 29"/>
                <a:gd name="T8" fmla="*/ 6 w 7"/>
                <a:gd name="T9" fmla="*/ 25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9">
                  <a:moveTo>
                    <a:pt x="6" y="25"/>
                  </a:moveTo>
                  <a:cubicBezTo>
                    <a:pt x="4" y="18"/>
                    <a:pt x="5" y="10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10"/>
                    <a:pt x="0" y="19"/>
                    <a:pt x="2" y="26"/>
                  </a:cubicBezTo>
                  <a:cubicBezTo>
                    <a:pt x="2" y="29"/>
                    <a:pt x="7" y="28"/>
                    <a:pt x="6" y="2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4" name="Freeform 23"/>
            <p:cNvSpPr/>
            <p:nvPr/>
          </p:nvSpPr>
          <p:spPr bwMode="auto">
            <a:xfrm>
              <a:off x="213" y="2008"/>
              <a:ext cx="18" cy="89"/>
            </a:xfrm>
            <a:custGeom>
              <a:avLst/>
              <a:gdLst>
                <a:gd name="T0" fmla="*/ 0 w 5"/>
                <a:gd name="T1" fmla="*/ 3 h 30"/>
                <a:gd name="T2" fmla="*/ 0 w 5"/>
                <a:gd name="T3" fmla="*/ 27 h 30"/>
                <a:gd name="T4" fmla="*/ 5 w 5"/>
                <a:gd name="T5" fmla="*/ 27 h 30"/>
                <a:gd name="T6" fmla="*/ 5 w 5"/>
                <a:gd name="T7" fmla="*/ 3 h 30"/>
                <a:gd name="T8" fmla="*/ 0 w 5"/>
                <a:gd name="T9" fmla="*/ 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0">
                  <a:moveTo>
                    <a:pt x="0" y="3"/>
                  </a:moveTo>
                  <a:cubicBezTo>
                    <a:pt x="0" y="27"/>
                    <a:pt x="0" y="27"/>
                    <a:pt x="0" y="27"/>
                  </a:cubicBezTo>
                  <a:cubicBezTo>
                    <a:pt x="0" y="30"/>
                    <a:pt x="5" y="30"/>
                    <a:pt x="5" y="27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5" name="Freeform 24"/>
            <p:cNvSpPr/>
            <p:nvPr/>
          </p:nvSpPr>
          <p:spPr bwMode="auto">
            <a:xfrm>
              <a:off x="217" y="2127"/>
              <a:ext cx="24" cy="89"/>
            </a:xfrm>
            <a:custGeom>
              <a:avLst/>
              <a:gdLst>
                <a:gd name="T0" fmla="*/ 6 w 7"/>
                <a:gd name="T1" fmla="*/ 26 h 30"/>
                <a:gd name="T2" fmla="*/ 5 w 7"/>
                <a:gd name="T3" fmla="*/ 3 h 30"/>
                <a:gd name="T4" fmla="*/ 1 w 7"/>
                <a:gd name="T5" fmla="*/ 3 h 30"/>
                <a:gd name="T6" fmla="*/ 2 w 7"/>
                <a:gd name="T7" fmla="*/ 27 h 30"/>
                <a:gd name="T8" fmla="*/ 6 w 7"/>
                <a:gd name="T9" fmla="*/ 26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0">
                  <a:moveTo>
                    <a:pt x="6" y="26"/>
                  </a:moveTo>
                  <a:cubicBezTo>
                    <a:pt x="4" y="19"/>
                    <a:pt x="5" y="10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11"/>
                    <a:pt x="0" y="20"/>
                    <a:pt x="2" y="27"/>
                  </a:cubicBezTo>
                  <a:cubicBezTo>
                    <a:pt x="2" y="30"/>
                    <a:pt x="7" y="29"/>
                    <a:pt x="6" y="2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6" name="Freeform 25"/>
            <p:cNvSpPr/>
            <p:nvPr/>
          </p:nvSpPr>
          <p:spPr bwMode="auto">
            <a:xfrm>
              <a:off x="224" y="2246"/>
              <a:ext cx="14" cy="109"/>
            </a:xfrm>
            <a:custGeom>
              <a:avLst/>
              <a:gdLst>
                <a:gd name="T0" fmla="*/ 0 w 4"/>
                <a:gd name="T1" fmla="*/ 3 h 37"/>
                <a:gd name="T2" fmla="*/ 0 w 4"/>
                <a:gd name="T3" fmla="*/ 34 h 37"/>
                <a:gd name="T4" fmla="*/ 4 w 4"/>
                <a:gd name="T5" fmla="*/ 34 h 37"/>
                <a:gd name="T6" fmla="*/ 4 w 4"/>
                <a:gd name="T7" fmla="*/ 3 h 37"/>
                <a:gd name="T8" fmla="*/ 0 w 4"/>
                <a:gd name="T9" fmla="*/ 3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37">
                  <a:moveTo>
                    <a:pt x="0" y="3"/>
                  </a:moveTo>
                  <a:cubicBezTo>
                    <a:pt x="0" y="34"/>
                    <a:pt x="0" y="34"/>
                    <a:pt x="0" y="34"/>
                  </a:cubicBezTo>
                  <a:cubicBezTo>
                    <a:pt x="0" y="37"/>
                    <a:pt x="4" y="37"/>
                    <a:pt x="4" y="34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7" name="Freeform 26"/>
            <p:cNvSpPr/>
            <p:nvPr/>
          </p:nvSpPr>
          <p:spPr bwMode="auto">
            <a:xfrm>
              <a:off x="210" y="2370"/>
              <a:ext cx="28" cy="107"/>
            </a:xfrm>
            <a:custGeom>
              <a:avLst/>
              <a:gdLst>
                <a:gd name="T0" fmla="*/ 7 w 8"/>
                <a:gd name="T1" fmla="*/ 3 h 36"/>
                <a:gd name="T2" fmla="*/ 3 w 8"/>
                <a:gd name="T3" fmla="*/ 3 h 36"/>
                <a:gd name="T4" fmla="*/ 0 w 8"/>
                <a:gd name="T5" fmla="*/ 32 h 36"/>
                <a:gd name="T6" fmla="*/ 5 w 8"/>
                <a:gd name="T7" fmla="*/ 33 h 36"/>
                <a:gd name="T8" fmla="*/ 7 w 8"/>
                <a:gd name="T9" fmla="*/ 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6">
                  <a:moveTo>
                    <a:pt x="7" y="3"/>
                  </a:moveTo>
                  <a:cubicBezTo>
                    <a:pt x="7" y="0"/>
                    <a:pt x="3" y="0"/>
                    <a:pt x="3" y="3"/>
                  </a:cubicBezTo>
                  <a:cubicBezTo>
                    <a:pt x="3" y="12"/>
                    <a:pt x="4" y="23"/>
                    <a:pt x="0" y="32"/>
                  </a:cubicBezTo>
                  <a:cubicBezTo>
                    <a:pt x="0" y="35"/>
                    <a:pt x="4" y="36"/>
                    <a:pt x="5" y="33"/>
                  </a:cubicBezTo>
                  <a:cubicBezTo>
                    <a:pt x="8" y="24"/>
                    <a:pt x="7" y="12"/>
                    <a:pt x="7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8" name="Freeform 27"/>
            <p:cNvSpPr/>
            <p:nvPr/>
          </p:nvSpPr>
          <p:spPr bwMode="auto">
            <a:xfrm>
              <a:off x="213" y="2492"/>
              <a:ext cx="28" cy="83"/>
            </a:xfrm>
            <a:custGeom>
              <a:avLst/>
              <a:gdLst>
                <a:gd name="T0" fmla="*/ 5 w 8"/>
                <a:gd name="T1" fmla="*/ 23 h 28"/>
                <a:gd name="T2" fmla="*/ 5 w 8"/>
                <a:gd name="T3" fmla="*/ 3 h 28"/>
                <a:gd name="T4" fmla="*/ 0 w 8"/>
                <a:gd name="T5" fmla="*/ 3 h 28"/>
                <a:gd name="T6" fmla="*/ 0 w 8"/>
                <a:gd name="T7" fmla="*/ 19 h 28"/>
                <a:gd name="T8" fmla="*/ 4 w 8"/>
                <a:gd name="T9" fmla="*/ 27 h 28"/>
                <a:gd name="T10" fmla="*/ 5 w 8"/>
                <a:gd name="T11" fmla="*/ 23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28">
                  <a:moveTo>
                    <a:pt x="5" y="23"/>
                  </a:moveTo>
                  <a:cubicBezTo>
                    <a:pt x="4" y="23"/>
                    <a:pt x="5" y="5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8"/>
                    <a:pt x="0" y="14"/>
                    <a:pt x="0" y="19"/>
                  </a:cubicBezTo>
                  <a:cubicBezTo>
                    <a:pt x="1" y="22"/>
                    <a:pt x="1" y="27"/>
                    <a:pt x="4" y="27"/>
                  </a:cubicBezTo>
                  <a:cubicBezTo>
                    <a:pt x="7" y="28"/>
                    <a:pt x="8" y="23"/>
                    <a:pt x="5" y="2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9" name="Freeform 28"/>
            <p:cNvSpPr/>
            <p:nvPr/>
          </p:nvSpPr>
          <p:spPr bwMode="auto">
            <a:xfrm>
              <a:off x="213" y="2614"/>
              <a:ext cx="28" cy="89"/>
            </a:xfrm>
            <a:custGeom>
              <a:avLst/>
              <a:gdLst>
                <a:gd name="T0" fmla="*/ 3 w 8"/>
                <a:gd name="T1" fmla="*/ 2 h 30"/>
                <a:gd name="T2" fmla="*/ 2 w 8"/>
                <a:gd name="T3" fmla="*/ 27 h 30"/>
                <a:gd name="T4" fmla="*/ 6 w 8"/>
                <a:gd name="T5" fmla="*/ 27 h 30"/>
                <a:gd name="T6" fmla="*/ 7 w 8"/>
                <a:gd name="T7" fmla="*/ 4 h 30"/>
                <a:gd name="T8" fmla="*/ 3 w 8"/>
                <a:gd name="T9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0">
                  <a:moveTo>
                    <a:pt x="3" y="2"/>
                  </a:moveTo>
                  <a:cubicBezTo>
                    <a:pt x="0" y="10"/>
                    <a:pt x="1" y="19"/>
                    <a:pt x="2" y="27"/>
                  </a:cubicBezTo>
                  <a:cubicBezTo>
                    <a:pt x="2" y="30"/>
                    <a:pt x="6" y="30"/>
                    <a:pt x="6" y="27"/>
                  </a:cubicBezTo>
                  <a:cubicBezTo>
                    <a:pt x="6" y="20"/>
                    <a:pt x="4" y="11"/>
                    <a:pt x="7" y="4"/>
                  </a:cubicBezTo>
                  <a:cubicBezTo>
                    <a:pt x="8" y="1"/>
                    <a:pt x="4" y="0"/>
                    <a:pt x="3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0" name="Freeform 29"/>
            <p:cNvSpPr/>
            <p:nvPr/>
          </p:nvSpPr>
          <p:spPr bwMode="auto">
            <a:xfrm>
              <a:off x="217" y="2735"/>
              <a:ext cx="21" cy="107"/>
            </a:xfrm>
            <a:custGeom>
              <a:avLst/>
              <a:gdLst>
                <a:gd name="T0" fmla="*/ 6 w 6"/>
                <a:gd name="T1" fmla="*/ 3 h 36"/>
                <a:gd name="T2" fmla="*/ 2 w 6"/>
                <a:gd name="T3" fmla="*/ 3 h 36"/>
                <a:gd name="T4" fmla="*/ 1 w 6"/>
                <a:gd name="T5" fmla="*/ 33 h 36"/>
                <a:gd name="T6" fmla="*/ 5 w 6"/>
                <a:gd name="T7" fmla="*/ 33 h 36"/>
                <a:gd name="T8" fmla="*/ 6 w 6"/>
                <a:gd name="T9" fmla="*/ 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6">
                  <a:moveTo>
                    <a:pt x="6" y="3"/>
                  </a:moveTo>
                  <a:cubicBezTo>
                    <a:pt x="6" y="0"/>
                    <a:pt x="2" y="0"/>
                    <a:pt x="2" y="3"/>
                  </a:cubicBezTo>
                  <a:cubicBezTo>
                    <a:pt x="1" y="13"/>
                    <a:pt x="0" y="23"/>
                    <a:pt x="1" y="33"/>
                  </a:cubicBezTo>
                  <a:cubicBezTo>
                    <a:pt x="1" y="36"/>
                    <a:pt x="5" y="36"/>
                    <a:pt x="5" y="33"/>
                  </a:cubicBezTo>
                  <a:cubicBezTo>
                    <a:pt x="4" y="23"/>
                    <a:pt x="6" y="13"/>
                    <a:pt x="6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1" name="Freeform 30"/>
            <p:cNvSpPr/>
            <p:nvPr/>
          </p:nvSpPr>
          <p:spPr bwMode="auto">
            <a:xfrm>
              <a:off x="210" y="2860"/>
              <a:ext cx="28" cy="104"/>
            </a:xfrm>
            <a:custGeom>
              <a:avLst/>
              <a:gdLst>
                <a:gd name="T0" fmla="*/ 8 w 8"/>
                <a:gd name="T1" fmla="*/ 3 h 35"/>
                <a:gd name="T2" fmla="*/ 4 w 8"/>
                <a:gd name="T3" fmla="*/ 3 h 35"/>
                <a:gd name="T4" fmla="*/ 3 w 8"/>
                <a:gd name="T5" fmla="*/ 32 h 35"/>
                <a:gd name="T6" fmla="*/ 7 w 8"/>
                <a:gd name="T7" fmla="*/ 31 h 35"/>
                <a:gd name="T8" fmla="*/ 8 w 8"/>
                <a:gd name="T9" fmla="*/ 3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5">
                  <a:moveTo>
                    <a:pt x="8" y="3"/>
                  </a:moveTo>
                  <a:cubicBezTo>
                    <a:pt x="8" y="0"/>
                    <a:pt x="4" y="0"/>
                    <a:pt x="4" y="3"/>
                  </a:cubicBezTo>
                  <a:cubicBezTo>
                    <a:pt x="3" y="13"/>
                    <a:pt x="0" y="23"/>
                    <a:pt x="3" y="32"/>
                  </a:cubicBezTo>
                  <a:cubicBezTo>
                    <a:pt x="3" y="35"/>
                    <a:pt x="8" y="34"/>
                    <a:pt x="7" y="31"/>
                  </a:cubicBezTo>
                  <a:cubicBezTo>
                    <a:pt x="5" y="22"/>
                    <a:pt x="8" y="12"/>
                    <a:pt x="8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2" name="Freeform 31"/>
            <p:cNvSpPr/>
            <p:nvPr/>
          </p:nvSpPr>
          <p:spPr bwMode="auto">
            <a:xfrm>
              <a:off x="206" y="3014"/>
              <a:ext cx="25" cy="98"/>
            </a:xfrm>
            <a:custGeom>
              <a:avLst/>
              <a:gdLst>
                <a:gd name="T0" fmla="*/ 6 w 7"/>
                <a:gd name="T1" fmla="*/ 24 h 33"/>
                <a:gd name="T2" fmla="*/ 5 w 7"/>
                <a:gd name="T3" fmla="*/ 3 h 33"/>
                <a:gd name="T4" fmla="*/ 0 w 7"/>
                <a:gd name="T5" fmla="*/ 3 h 33"/>
                <a:gd name="T6" fmla="*/ 1 w 7"/>
                <a:gd name="T7" fmla="*/ 30 h 33"/>
                <a:gd name="T8" fmla="*/ 6 w 7"/>
                <a:gd name="T9" fmla="*/ 32 h 33"/>
                <a:gd name="T10" fmla="*/ 7 w 7"/>
                <a:gd name="T11" fmla="*/ 26 h 33"/>
                <a:gd name="T12" fmla="*/ 6 w 7"/>
                <a:gd name="T13" fmla="*/ 24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3">
                  <a:moveTo>
                    <a:pt x="6" y="24"/>
                  </a:moveTo>
                  <a:cubicBezTo>
                    <a:pt x="6" y="17"/>
                    <a:pt x="6" y="10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1" y="12"/>
                    <a:pt x="1" y="21"/>
                    <a:pt x="1" y="30"/>
                  </a:cubicBezTo>
                  <a:cubicBezTo>
                    <a:pt x="1" y="33"/>
                    <a:pt x="4" y="33"/>
                    <a:pt x="6" y="32"/>
                  </a:cubicBezTo>
                  <a:cubicBezTo>
                    <a:pt x="7" y="30"/>
                    <a:pt x="7" y="28"/>
                    <a:pt x="7" y="26"/>
                  </a:cubicBezTo>
                  <a:cubicBezTo>
                    <a:pt x="7" y="25"/>
                    <a:pt x="7" y="25"/>
                    <a:pt x="6" y="2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3" name="Freeform 32"/>
            <p:cNvSpPr/>
            <p:nvPr/>
          </p:nvSpPr>
          <p:spPr bwMode="auto">
            <a:xfrm>
              <a:off x="210" y="3166"/>
              <a:ext cx="24" cy="92"/>
            </a:xfrm>
            <a:custGeom>
              <a:avLst/>
              <a:gdLst>
                <a:gd name="T0" fmla="*/ 3 w 7"/>
                <a:gd name="T1" fmla="*/ 3 h 31"/>
                <a:gd name="T2" fmla="*/ 2 w 7"/>
                <a:gd name="T3" fmla="*/ 17 h 31"/>
                <a:gd name="T4" fmla="*/ 1 w 7"/>
                <a:gd name="T5" fmla="*/ 24 h 31"/>
                <a:gd name="T6" fmla="*/ 1 w 7"/>
                <a:gd name="T7" fmla="*/ 27 h 31"/>
                <a:gd name="T8" fmla="*/ 0 w 7"/>
                <a:gd name="T9" fmla="*/ 28 h 31"/>
                <a:gd name="T10" fmla="*/ 1 w 7"/>
                <a:gd name="T11" fmla="*/ 29 h 31"/>
                <a:gd name="T12" fmla="*/ 4 w 7"/>
                <a:gd name="T13" fmla="*/ 30 h 31"/>
                <a:gd name="T14" fmla="*/ 6 w 7"/>
                <a:gd name="T15" fmla="*/ 20 h 31"/>
                <a:gd name="T16" fmla="*/ 7 w 7"/>
                <a:gd name="T17" fmla="*/ 3 h 31"/>
                <a:gd name="T18" fmla="*/ 3 w 7"/>
                <a:gd name="T19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" h="31">
                  <a:moveTo>
                    <a:pt x="3" y="3"/>
                  </a:moveTo>
                  <a:cubicBezTo>
                    <a:pt x="2" y="7"/>
                    <a:pt x="2" y="12"/>
                    <a:pt x="2" y="17"/>
                  </a:cubicBezTo>
                  <a:cubicBezTo>
                    <a:pt x="1" y="19"/>
                    <a:pt x="1" y="22"/>
                    <a:pt x="1" y="24"/>
                  </a:cubicBezTo>
                  <a:cubicBezTo>
                    <a:pt x="1" y="25"/>
                    <a:pt x="0" y="27"/>
                    <a:pt x="1" y="27"/>
                  </a:cubicBezTo>
                  <a:cubicBezTo>
                    <a:pt x="0" y="27"/>
                    <a:pt x="0" y="28"/>
                    <a:pt x="0" y="28"/>
                  </a:cubicBezTo>
                  <a:cubicBezTo>
                    <a:pt x="0" y="28"/>
                    <a:pt x="0" y="29"/>
                    <a:pt x="1" y="29"/>
                  </a:cubicBezTo>
                  <a:cubicBezTo>
                    <a:pt x="1" y="30"/>
                    <a:pt x="3" y="31"/>
                    <a:pt x="4" y="30"/>
                  </a:cubicBezTo>
                  <a:cubicBezTo>
                    <a:pt x="6" y="28"/>
                    <a:pt x="6" y="23"/>
                    <a:pt x="6" y="20"/>
                  </a:cubicBezTo>
                  <a:cubicBezTo>
                    <a:pt x="6" y="14"/>
                    <a:pt x="7" y="9"/>
                    <a:pt x="7" y="3"/>
                  </a:cubicBezTo>
                  <a:cubicBezTo>
                    <a:pt x="7" y="0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4" name="Freeform 33"/>
            <p:cNvSpPr/>
            <p:nvPr/>
          </p:nvSpPr>
          <p:spPr bwMode="auto">
            <a:xfrm>
              <a:off x="213" y="3290"/>
              <a:ext cx="28" cy="101"/>
            </a:xfrm>
            <a:custGeom>
              <a:avLst/>
              <a:gdLst>
                <a:gd name="T0" fmla="*/ 7 w 8"/>
                <a:gd name="T1" fmla="*/ 25 h 34"/>
                <a:gd name="T2" fmla="*/ 5 w 8"/>
                <a:gd name="T3" fmla="*/ 3 h 34"/>
                <a:gd name="T4" fmla="*/ 0 w 8"/>
                <a:gd name="T5" fmla="*/ 3 h 34"/>
                <a:gd name="T6" fmla="*/ 2 w 8"/>
                <a:gd name="T7" fmla="*/ 17 h 34"/>
                <a:gd name="T8" fmla="*/ 3 w 8"/>
                <a:gd name="T9" fmla="*/ 25 h 34"/>
                <a:gd name="T10" fmla="*/ 3 w 8"/>
                <a:gd name="T11" fmla="*/ 29 h 34"/>
                <a:gd name="T12" fmla="*/ 3 w 8"/>
                <a:gd name="T13" fmla="*/ 29 h 34"/>
                <a:gd name="T14" fmla="*/ 3 w 8"/>
                <a:gd name="T15" fmla="*/ 31 h 34"/>
                <a:gd name="T16" fmla="*/ 7 w 8"/>
                <a:gd name="T17" fmla="*/ 32 h 34"/>
                <a:gd name="T18" fmla="*/ 7 w 8"/>
                <a:gd name="T19" fmla="*/ 25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" h="34">
                  <a:moveTo>
                    <a:pt x="7" y="25"/>
                  </a:moveTo>
                  <a:cubicBezTo>
                    <a:pt x="7" y="18"/>
                    <a:pt x="5" y="10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1" y="8"/>
                    <a:pt x="1" y="12"/>
                    <a:pt x="2" y="17"/>
                  </a:cubicBezTo>
                  <a:cubicBezTo>
                    <a:pt x="2" y="20"/>
                    <a:pt x="3" y="23"/>
                    <a:pt x="3" y="25"/>
                  </a:cubicBezTo>
                  <a:cubicBezTo>
                    <a:pt x="3" y="27"/>
                    <a:pt x="3" y="28"/>
                    <a:pt x="3" y="29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3" y="30"/>
                    <a:pt x="2" y="31"/>
                    <a:pt x="3" y="31"/>
                  </a:cubicBezTo>
                  <a:cubicBezTo>
                    <a:pt x="4" y="33"/>
                    <a:pt x="6" y="34"/>
                    <a:pt x="7" y="32"/>
                  </a:cubicBezTo>
                  <a:cubicBezTo>
                    <a:pt x="8" y="30"/>
                    <a:pt x="8" y="28"/>
                    <a:pt x="7" y="2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5" name="Freeform 34"/>
            <p:cNvSpPr/>
            <p:nvPr/>
          </p:nvSpPr>
          <p:spPr bwMode="auto">
            <a:xfrm>
              <a:off x="217" y="3427"/>
              <a:ext cx="28" cy="110"/>
            </a:xfrm>
            <a:custGeom>
              <a:avLst/>
              <a:gdLst>
                <a:gd name="T0" fmla="*/ 6 w 8"/>
                <a:gd name="T1" fmla="*/ 30 h 37"/>
                <a:gd name="T2" fmla="*/ 6 w 8"/>
                <a:gd name="T3" fmla="*/ 29 h 37"/>
                <a:gd name="T4" fmla="*/ 6 w 8"/>
                <a:gd name="T5" fmla="*/ 20 h 37"/>
                <a:gd name="T6" fmla="*/ 7 w 8"/>
                <a:gd name="T7" fmla="*/ 4 h 37"/>
                <a:gd name="T8" fmla="*/ 3 w 8"/>
                <a:gd name="T9" fmla="*/ 3 h 37"/>
                <a:gd name="T10" fmla="*/ 1 w 8"/>
                <a:gd name="T11" fmla="*/ 20 h 37"/>
                <a:gd name="T12" fmla="*/ 3 w 8"/>
                <a:gd name="T13" fmla="*/ 35 h 37"/>
                <a:gd name="T14" fmla="*/ 7 w 8"/>
                <a:gd name="T15" fmla="*/ 33 h 37"/>
                <a:gd name="T16" fmla="*/ 6 w 8"/>
                <a:gd name="T17" fmla="*/ 3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" h="37">
                  <a:moveTo>
                    <a:pt x="6" y="30"/>
                  </a:moveTo>
                  <a:cubicBezTo>
                    <a:pt x="6" y="30"/>
                    <a:pt x="6" y="29"/>
                    <a:pt x="6" y="29"/>
                  </a:cubicBezTo>
                  <a:cubicBezTo>
                    <a:pt x="5" y="26"/>
                    <a:pt x="6" y="22"/>
                    <a:pt x="6" y="20"/>
                  </a:cubicBezTo>
                  <a:cubicBezTo>
                    <a:pt x="6" y="15"/>
                    <a:pt x="6" y="9"/>
                    <a:pt x="7" y="4"/>
                  </a:cubicBezTo>
                  <a:cubicBezTo>
                    <a:pt x="8" y="1"/>
                    <a:pt x="3" y="0"/>
                    <a:pt x="3" y="3"/>
                  </a:cubicBezTo>
                  <a:cubicBezTo>
                    <a:pt x="2" y="8"/>
                    <a:pt x="1" y="14"/>
                    <a:pt x="1" y="20"/>
                  </a:cubicBezTo>
                  <a:cubicBezTo>
                    <a:pt x="1" y="24"/>
                    <a:pt x="0" y="32"/>
                    <a:pt x="3" y="35"/>
                  </a:cubicBezTo>
                  <a:cubicBezTo>
                    <a:pt x="5" y="37"/>
                    <a:pt x="8" y="35"/>
                    <a:pt x="7" y="33"/>
                  </a:cubicBezTo>
                  <a:cubicBezTo>
                    <a:pt x="7" y="32"/>
                    <a:pt x="6" y="31"/>
                    <a:pt x="6" y="3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6" name="Freeform 35"/>
            <p:cNvSpPr/>
            <p:nvPr/>
          </p:nvSpPr>
          <p:spPr bwMode="auto">
            <a:xfrm>
              <a:off x="217" y="3590"/>
              <a:ext cx="24" cy="92"/>
            </a:xfrm>
            <a:custGeom>
              <a:avLst/>
              <a:gdLst>
                <a:gd name="T0" fmla="*/ 6 w 7"/>
                <a:gd name="T1" fmla="*/ 27 h 31"/>
                <a:gd name="T2" fmla="*/ 5 w 7"/>
                <a:gd name="T3" fmla="*/ 3 h 31"/>
                <a:gd name="T4" fmla="*/ 1 w 7"/>
                <a:gd name="T5" fmla="*/ 3 h 31"/>
                <a:gd name="T6" fmla="*/ 2 w 7"/>
                <a:gd name="T7" fmla="*/ 28 h 31"/>
                <a:gd name="T8" fmla="*/ 6 w 7"/>
                <a:gd name="T9" fmla="*/ 2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1">
                  <a:moveTo>
                    <a:pt x="6" y="27"/>
                  </a:moveTo>
                  <a:cubicBezTo>
                    <a:pt x="4" y="19"/>
                    <a:pt x="5" y="11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11"/>
                    <a:pt x="0" y="20"/>
                    <a:pt x="2" y="28"/>
                  </a:cubicBezTo>
                  <a:cubicBezTo>
                    <a:pt x="2" y="31"/>
                    <a:pt x="7" y="30"/>
                    <a:pt x="6" y="2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7" name="Freeform 36"/>
            <p:cNvSpPr/>
            <p:nvPr/>
          </p:nvSpPr>
          <p:spPr bwMode="auto">
            <a:xfrm>
              <a:off x="217" y="3721"/>
              <a:ext cx="24" cy="95"/>
            </a:xfrm>
            <a:custGeom>
              <a:avLst/>
              <a:gdLst>
                <a:gd name="T0" fmla="*/ 2 w 7"/>
                <a:gd name="T1" fmla="*/ 3 h 32"/>
                <a:gd name="T2" fmla="*/ 1 w 7"/>
                <a:gd name="T3" fmla="*/ 29 h 32"/>
                <a:gd name="T4" fmla="*/ 5 w 7"/>
                <a:gd name="T5" fmla="*/ 29 h 32"/>
                <a:gd name="T6" fmla="*/ 6 w 7"/>
                <a:gd name="T7" fmla="*/ 3 h 32"/>
                <a:gd name="T8" fmla="*/ 2 w 7"/>
                <a:gd name="T9" fmla="*/ 3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2">
                  <a:moveTo>
                    <a:pt x="2" y="3"/>
                  </a:moveTo>
                  <a:cubicBezTo>
                    <a:pt x="0" y="12"/>
                    <a:pt x="1" y="20"/>
                    <a:pt x="1" y="29"/>
                  </a:cubicBezTo>
                  <a:cubicBezTo>
                    <a:pt x="1" y="32"/>
                    <a:pt x="5" y="32"/>
                    <a:pt x="5" y="29"/>
                  </a:cubicBezTo>
                  <a:cubicBezTo>
                    <a:pt x="5" y="20"/>
                    <a:pt x="5" y="12"/>
                    <a:pt x="6" y="3"/>
                  </a:cubicBezTo>
                  <a:cubicBezTo>
                    <a:pt x="7" y="0"/>
                    <a:pt x="2" y="0"/>
                    <a:pt x="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8" name="Freeform 37"/>
            <p:cNvSpPr/>
            <p:nvPr/>
          </p:nvSpPr>
          <p:spPr bwMode="auto">
            <a:xfrm>
              <a:off x="210" y="3842"/>
              <a:ext cx="28" cy="95"/>
            </a:xfrm>
            <a:custGeom>
              <a:avLst/>
              <a:gdLst>
                <a:gd name="T0" fmla="*/ 7 w 8"/>
                <a:gd name="T1" fmla="*/ 28 h 32"/>
                <a:gd name="T2" fmla="*/ 6 w 8"/>
                <a:gd name="T3" fmla="*/ 3 h 32"/>
                <a:gd name="T4" fmla="*/ 1 w 8"/>
                <a:gd name="T5" fmla="*/ 3 h 32"/>
                <a:gd name="T6" fmla="*/ 3 w 8"/>
                <a:gd name="T7" fmla="*/ 29 h 32"/>
                <a:gd name="T8" fmla="*/ 7 w 8"/>
                <a:gd name="T9" fmla="*/ 28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2">
                  <a:moveTo>
                    <a:pt x="7" y="28"/>
                  </a:moveTo>
                  <a:cubicBezTo>
                    <a:pt x="5" y="21"/>
                    <a:pt x="6" y="11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12"/>
                    <a:pt x="0" y="21"/>
                    <a:pt x="3" y="29"/>
                  </a:cubicBezTo>
                  <a:cubicBezTo>
                    <a:pt x="3" y="32"/>
                    <a:pt x="8" y="31"/>
                    <a:pt x="7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9" name="Freeform 38"/>
            <p:cNvSpPr/>
            <p:nvPr/>
          </p:nvSpPr>
          <p:spPr bwMode="auto">
            <a:xfrm>
              <a:off x="217" y="3967"/>
              <a:ext cx="24" cy="56"/>
            </a:xfrm>
            <a:custGeom>
              <a:avLst/>
              <a:gdLst>
                <a:gd name="T0" fmla="*/ 6 w 7"/>
                <a:gd name="T1" fmla="*/ 15 h 19"/>
                <a:gd name="T2" fmla="*/ 5 w 7"/>
                <a:gd name="T3" fmla="*/ 3 h 19"/>
                <a:gd name="T4" fmla="*/ 1 w 7"/>
                <a:gd name="T5" fmla="*/ 3 h 19"/>
                <a:gd name="T6" fmla="*/ 2 w 7"/>
                <a:gd name="T7" fmla="*/ 16 h 19"/>
                <a:gd name="T8" fmla="*/ 6 w 7"/>
                <a:gd name="T9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19">
                  <a:moveTo>
                    <a:pt x="6" y="15"/>
                  </a:moveTo>
                  <a:cubicBezTo>
                    <a:pt x="5" y="11"/>
                    <a:pt x="5" y="7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7"/>
                    <a:pt x="0" y="12"/>
                    <a:pt x="2" y="16"/>
                  </a:cubicBezTo>
                  <a:cubicBezTo>
                    <a:pt x="2" y="19"/>
                    <a:pt x="7" y="17"/>
                    <a:pt x="6" y="1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0" name="Freeform 39"/>
            <p:cNvSpPr/>
            <p:nvPr/>
          </p:nvSpPr>
          <p:spPr bwMode="auto">
            <a:xfrm>
              <a:off x="213" y="4050"/>
              <a:ext cx="28" cy="62"/>
            </a:xfrm>
            <a:custGeom>
              <a:avLst/>
              <a:gdLst>
                <a:gd name="T0" fmla="*/ 7 w 8"/>
                <a:gd name="T1" fmla="*/ 17 h 21"/>
                <a:gd name="T2" fmla="*/ 6 w 8"/>
                <a:gd name="T3" fmla="*/ 4 h 21"/>
                <a:gd name="T4" fmla="*/ 2 w 8"/>
                <a:gd name="T5" fmla="*/ 2 h 21"/>
                <a:gd name="T6" fmla="*/ 3 w 8"/>
                <a:gd name="T7" fmla="*/ 18 h 21"/>
                <a:gd name="T8" fmla="*/ 7 w 8"/>
                <a:gd name="T9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1">
                  <a:moveTo>
                    <a:pt x="7" y="17"/>
                  </a:moveTo>
                  <a:cubicBezTo>
                    <a:pt x="6" y="13"/>
                    <a:pt x="5" y="8"/>
                    <a:pt x="6" y="4"/>
                  </a:cubicBezTo>
                  <a:cubicBezTo>
                    <a:pt x="7" y="1"/>
                    <a:pt x="2" y="0"/>
                    <a:pt x="2" y="2"/>
                  </a:cubicBezTo>
                  <a:cubicBezTo>
                    <a:pt x="0" y="7"/>
                    <a:pt x="1" y="13"/>
                    <a:pt x="3" y="18"/>
                  </a:cubicBezTo>
                  <a:cubicBezTo>
                    <a:pt x="3" y="21"/>
                    <a:pt x="8" y="20"/>
                    <a:pt x="7" y="1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1" name="Freeform 40"/>
            <p:cNvSpPr/>
            <p:nvPr/>
          </p:nvSpPr>
          <p:spPr bwMode="auto">
            <a:xfrm>
              <a:off x="259" y="4100"/>
              <a:ext cx="92" cy="30"/>
            </a:xfrm>
            <a:custGeom>
              <a:avLst/>
              <a:gdLst>
                <a:gd name="T0" fmla="*/ 23 w 26"/>
                <a:gd name="T1" fmla="*/ 5 h 10"/>
                <a:gd name="T2" fmla="*/ 14 w 26"/>
                <a:gd name="T3" fmla="*/ 4 h 10"/>
                <a:gd name="T4" fmla="*/ 5 w 26"/>
                <a:gd name="T5" fmla="*/ 3 h 10"/>
                <a:gd name="T6" fmla="*/ 1 w 26"/>
                <a:gd name="T7" fmla="*/ 5 h 10"/>
                <a:gd name="T8" fmla="*/ 8 w 26"/>
                <a:gd name="T9" fmla="*/ 8 h 10"/>
                <a:gd name="T10" fmla="*/ 22 w 26"/>
                <a:gd name="T11" fmla="*/ 9 h 10"/>
                <a:gd name="T12" fmla="*/ 23 w 26"/>
                <a:gd name="T13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10">
                  <a:moveTo>
                    <a:pt x="23" y="5"/>
                  </a:moveTo>
                  <a:cubicBezTo>
                    <a:pt x="20" y="4"/>
                    <a:pt x="17" y="4"/>
                    <a:pt x="14" y="4"/>
                  </a:cubicBezTo>
                  <a:cubicBezTo>
                    <a:pt x="12" y="4"/>
                    <a:pt x="6" y="5"/>
                    <a:pt x="5" y="3"/>
                  </a:cubicBezTo>
                  <a:cubicBezTo>
                    <a:pt x="4" y="0"/>
                    <a:pt x="0" y="2"/>
                    <a:pt x="1" y="5"/>
                  </a:cubicBezTo>
                  <a:cubicBezTo>
                    <a:pt x="3" y="8"/>
                    <a:pt x="6" y="8"/>
                    <a:pt x="8" y="8"/>
                  </a:cubicBezTo>
                  <a:cubicBezTo>
                    <a:pt x="13" y="9"/>
                    <a:pt x="17" y="9"/>
                    <a:pt x="22" y="9"/>
                  </a:cubicBezTo>
                  <a:cubicBezTo>
                    <a:pt x="25" y="10"/>
                    <a:pt x="26" y="5"/>
                    <a:pt x="2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2" name="Freeform 41"/>
            <p:cNvSpPr/>
            <p:nvPr/>
          </p:nvSpPr>
          <p:spPr bwMode="auto">
            <a:xfrm>
              <a:off x="397" y="4112"/>
              <a:ext cx="84" cy="21"/>
            </a:xfrm>
            <a:custGeom>
              <a:avLst/>
              <a:gdLst>
                <a:gd name="T0" fmla="*/ 21 w 24"/>
                <a:gd name="T1" fmla="*/ 0 h 7"/>
                <a:gd name="T2" fmla="*/ 3 w 24"/>
                <a:gd name="T3" fmla="*/ 2 h 7"/>
                <a:gd name="T4" fmla="*/ 4 w 24"/>
                <a:gd name="T5" fmla="*/ 6 h 7"/>
                <a:gd name="T6" fmla="*/ 21 w 24"/>
                <a:gd name="T7" fmla="*/ 4 h 7"/>
                <a:gd name="T8" fmla="*/ 21 w 24"/>
                <a:gd name="T9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7">
                  <a:moveTo>
                    <a:pt x="21" y="0"/>
                  </a:moveTo>
                  <a:cubicBezTo>
                    <a:pt x="15" y="0"/>
                    <a:pt x="9" y="0"/>
                    <a:pt x="3" y="2"/>
                  </a:cubicBezTo>
                  <a:cubicBezTo>
                    <a:pt x="0" y="3"/>
                    <a:pt x="1" y="7"/>
                    <a:pt x="4" y="6"/>
                  </a:cubicBezTo>
                  <a:cubicBezTo>
                    <a:pt x="10" y="4"/>
                    <a:pt x="16" y="4"/>
                    <a:pt x="21" y="4"/>
                  </a:cubicBezTo>
                  <a:cubicBezTo>
                    <a:pt x="24" y="4"/>
                    <a:pt x="24" y="0"/>
                    <a:pt x="21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3" name="Freeform 42"/>
            <p:cNvSpPr/>
            <p:nvPr/>
          </p:nvSpPr>
          <p:spPr bwMode="auto">
            <a:xfrm>
              <a:off x="520" y="4100"/>
              <a:ext cx="99" cy="24"/>
            </a:xfrm>
            <a:custGeom>
              <a:avLst/>
              <a:gdLst>
                <a:gd name="T0" fmla="*/ 24 w 28"/>
                <a:gd name="T1" fmla="*/ 1 h 8"/>
                <a:gd name="T2" fmla="*/ 4 w 28"/>
                <a:gd name="T3" fmla="*/ 2 h 8"/>
                <a:gd name="T4" fmla="*/ 3 w 28"/>
                <a:gd name="T5" fmla="*/ 6 h 8"/>
                <a:gd name="T6" fmla="*/ 25 w 28"/>
                <a:gd name="T7" fmla="*/ 5 h 8"/>
                <a:gd name="T8" fmla="*/ 24 w 28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24" y="1"/>
                  </a:moveTo>
                  <a:cubicBezTo>
                    <a:pt x="18" y="3"/>
                    <a:pt x="10" y="3"/>
                    <a:pt x="4" y="2"/>
                  </a:cubicBezTo>
                  <a:cubicBezTo>
                    <a:pt x="1" y="1"/>
                    <a:pt x="0" y="6"/>
                    <a:pt x="3" y="6"/>
                  </a:cubicBezTo>
                  <a:cubicBezTo>
                    <a:pt x="10" y="7"/>
                    <a:pt x="18" y="8"/>
                    <a:pt x="25" y="5"/>
                  </a:cubicBezTo>
                  <a:cubicBezTo>
                    <a:pt x="28" y="4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4" name="Freeform 43"/>
            <p:cNvSpPr/>
            <p:nvPr/>
          </p:nvSpPr>
          <p:spPr bwMode="auto">
            <a:xfrm>
              <a:off x="654" y="4106"/>
              <a:ext cx="81" cy="24"/>
            </a:xfrm>
            <a:custGeom>
              <a:avLst/>
              <a:gdLst>
                <a:gd name="T0" fmla="*/ 20 w 23"/>
                <a:gd name="T1" fmla="*/ 0 h 8"/>
                <a:gd name="T2" fmla="*/ 3 w 23"/>
                <a:gd name="T3" fmla="*/ 3 h 8"/>
                <a:gd name="T4" fmla="*/ 5 w 23"/>
                <a:gd name="T5" fmla="*/ 7 h 8"/>
                <a:gd name="T6" fmla="*/ 20 w 23"/>
                <a:gd name="T7" fmla="*/ 4 h 8"/>
                <a:gd name="T8" fmla="*/ 20 w 23"/>
                <a:gd name="T9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8">
                  <a:moveTo>
                    <a:pt x="20" y="0"/>
                  </a:moveTo>
                  <a:cubicBezTo>
                    <a:pt x="14" y="0"/>
                    <a:pt x="8" y="1"/>
                    <a:pt x="3" y="3"/>
                  </a:cubicBezTo>
                  <a:cubicBezTo>
                    <a:pt x="0" y="4"/>
                    <a:pt x="3" y="8"/>
                    <a:pt x="5" y="7"/>
                  </a:cubicBezTo>
                  <a:cubicBezTo>
                    <a:pt x="10" y="5"/>
                    <a:pt x="15" y="4"/>
                    <a:pt x="20" y="4"/>
                  </a:cubicBezTo>
                  <a:cubicBezTo>
                    <a:pt x="23" y="4"/>
                    <a:pt x="23" y="0"/>
                    <a:pt x="20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5" name="Freeform 44"/>
            <p:cNvSpPr/>
            <p:nvPr/>
          </p:nvSpPr>
          <p:spPr bwMode="auto">
            <a:xfrm>
              <a:off x="774" y="4106"/>
              <a:ext cx="88" cy="27"/>
            </a:xfrm>
            <a:custGeom>
              <a:avLst/>
              <a:gdLst>
                <a:gd name="T0" fmla="*/ 21 w 25"/>
                <a:gd name="T1" fmla="*/ 2 h 9"/>
                <a:gd name="T2" fmla="*/ 4 w 25"/>
                <a:gd name="T3" fmla="*/ 1 h 9"/>
                <a:gd name="T4" fmla="*/ 2 w 25"/>
                <a:gd name="T5" fmla="*/ 5 h 9"/>
                <a:gd name="T6" fmla="*/ 23 w 25"/>
                <a:gd name="T7" fmla="*/ 6 h 9"/>
                <a:gd name="T8" fmla="*/ 21 w 25"/>
                <a:gd name="T9" fmla="*/ 2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9">
                  <a:moveTo>
                    <a:pt x="21" y="2"/>
                  </a:moveTo>
                  <a:cubicBezTo>
                    <a:pt x="15" y="4"/>
                    <a:pt x="9" y="3"/>
                    <a:pt x="4" y="1"/>
                  </a:cubicBezTo>
                  <a:cubicBezTo>
                    <a:pt x="1" y="0"/>
                    <a:pt x="0" y="4"/>
                    <a:pt x="2" y="5"/>
                  </a:cubicBezTo>
                  <a:cubicBezTo>
                    <a:pt x="9" y="7"/>
                    <a:pt x="16" y="9"/>
                    <a:pt x="23" y="6"/>
                  </a:cubicBezTo>
                  <a:cubicBezTo>
                    <a:pt x="25" y="5"/>
                    <a:pt x="24" y="1"/>
                    <a:pt x="21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6" name="Freeform 45"/>
            <p:cNvSpPr/>
            <p:nvPr/>
          </p:nvSpPr>
          <p:spPr bwMode="auto">
            <a:xfrm>
              <a:off x="898" y="4109"/>
              <a:ext cx="95" cy="27"/>
            </a:xfrm>
            <a:custGeom>
              <a:avLst/>
              <a:gdLst>
                <a:gd name="T0" fmla="*/ 24 w 27"/>
                <a:gd name="T1" fmla="*/ 2 h 9"/>
                <a:gd name="T2" fmla="*/ 3 w 27"/>
                <a:gd name="T3" fmla="*/ 3 h 9"/>
                <a:gd name="T4" fmla="*/ 5 w 27"/>
                <a:gd name="T5" fmla="*/ 7 h 9"/>
                <a:gd name="T6" fmla="*/ 23 w 27"/>
                <a:gd name="T7" fmla="*/ 6 h 9"/>
                <a:gd name="T8" fmla="*/ 24 w 27"/>
                <a:gd name="T9" fmla="*/ 2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9">
                  <a:moveTo>
                    <a:pt x="24" y="2"/>
                  </a:moveTo>
                  <a:cubicBezTo>
                    <a:pt x="17" y="1"/>
                    <a:pt x="9" y="0"/>
                    <a:pt x="3" y="3"/>
                  </a:cubicBezTo>
                  <a:cubicBezTo>
                    <a:pt x="0" y="5"/>
                    <a:pt x="2" y="9"/>
                    <a:pt x="5" y="7"/>
                  </a:cubicBezTo>
                  <a:cubicBezTo>
                    <a:pt x="10" y="4"/>
                    <a:pt x="17" y="5"/>
                    <a:pt x="23" y="6"/>
                  </a:cubicBezTo>
                  <a:cubicBezTo>
                    <a:pt x="26" y="7"/>
                    <a:pt x="27" y="2"/>
                    <a:pt x="24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7" name="Freeform 46"/>
            <p:cNvSpPr/>
            <p:nvPr/>
          </p:nvSpPr>
          <p:spPr bwMode="auto">
            <a:xfrm>
              <a:off x="1035" y="4100"/>
              <a:ext cx="95" cy="33"/>
            </a:xfrm>
            <a:custGeom>
              <a:avLst/>
              <a:gdLst>
                <a:gd name="T0" fmla="*/ 21 w 27"/>
                <a:gd name="T1" fmla="*/ 2 h 11"/>
                <a:gd name="T2" fmla="*/ 4 w 27"/>
                <a:gd name="T3" fmla="*/ 3 h 11"/>
                <a:gd name="T4" fmla="*/ 3 w 27"/>
                <a:gd name="T5" fmla="*/ 7 h 11"/>
                <a:gd name="T6" fmla="*/ 24 w 27"/>
                <a:gd name="T7" fmla="*/ 6 h 11"/>
                <a:gd name="T8" fmla="*/ 21 w 27"/>
                <a:gd name="T9" fmla="*/ 2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11">
                  <a:moveTo>
                    <a:pt x="21" y="2"/>
                  </a:moveTo>
                  <a:cubicBezTo>
                    <a:pt x="17" y="6"/>
                    <a:pt x="9" y="4"/>
                    <a:pt x="4" y="3"/>
                  </a:cubicBezTo>
                  <a:cubicBezTo>
                    <a:pt x="2" y="2"/>
                    <a:pt x="0" y="7"/>
                    <a:pt x="3" y="7"/>
                  </a:cubicBezTo>
                  <a:cubicBezTo>
                    <a:pt x="10" y="8"/>
                    <a:pt x="18" y="11"/>
                    <a:pt x="24" y="6"/>
                  </a:cubicBezTo>
                  <a:cubicBezTo>
                    <a:pt x="27" y="4"/>
                    <a:pt x="23" y="0"/>
                    <a:pt x="21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8" name="Freeform 47"/>
            <p:cNvSpPr/>
            <p:nvPr/>
          </p:nvSpPr>
          <p:spPr bwMode="auto">
            <a:xfrm>
              <a:off x="1155" y="4097"/>
              <a:ext cx="81" cy="24"/>
            </a:xfrm>
            <a:custGeom>
              <a:avLst/>
              <a:gdLst>
                <a:gd name="T0" fmla="*/ 20 w 23"/>
                <a:gd name="T1" fmla="*/ 1 h 8"/>
                <a:gd name="T2" fmla="*/ 3 w 23"/>
                <a:gd name="T3" fmla="*/ 3 h 8"/>
                <a:gd name="T4" fmla="*/ 4 w 23"/>
                <a:gd name="T5" fmla="*/ 7 h 8"/>
                <a:gd name="T6" fmla="*/ 20 w 23"/>
                <a:gd name="T7" fmla="*/ 5 h 8"/>
                <a:gd name="T8" fmla="*/ 20 w 23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8">
                  <a:moveTo>
                    <a:pt x="20" y="1"/>
                  </a:moveTo>
                  <a:cubicBezTo>
                    <a:pt x="15" y="1"/>
                    <a:pt x="9" y="1"/>
                    <a:pt x="3" y="3"/>
                  </a:cubicBezTo>
                  <a:cubicBezTo>
                    <a:pt x="0" y="3"/>
                    <a:pt x="1" y="8"/>
                    <a:pt x="4" y="7"/>
                  </a:cubicBezTo>
                  <a:cubicBezTo>
                    <a:pt x="9" y="6"/>
                    <a:pt x="15" y="5"/>
                    <a:pt x="20" y="5"/>
                  </a:cubicBezTo>
                  <a:cubicBezTo>
                    <a:pt x="23" y="5"/>
                    <a:pt x="23" y="0"/>
                    <a:pt x="20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9" name="Freeform 48"/>
            <p:cNvSpPr/>
            <p:nvPr/>
          </p:nvSpPr>
          <p:spPr bwMode="auto">
            <a:xfrm>
              <a:off x="1275" y="4100"/>
              <a:ext cx="99" cy="18"/>
            </a:xfrm>
            <a:custGeom>
              <a:avLst/>
              <a:gdLst>
                <a:gd name="T0" fmla="*/ 24 w 28"/>
                <a:gd name="T1" fmla="*/ 1 h 6"/>
                <a:gd name="T2" fmla="*/ 3 w 28"/>
                <a:gd name="T3" fmla="*/ 2 h 6"/>
                <a:gd name="T4" fmla="*/ 3 w 28"/>
                <a:gd name="T5" fmla="*/ 6 h 6"/>
                <a:gd name="T6" fmla="*/ 25 w 28"/>
                <a:gd name="T7" fmla="*/ 5 h 6"/>
                <a:gd name="T8" fmla="*/ 24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4" y="1"/>
                  </a:moveTo>
                  <a:cubicBezTo>
                    <a:pt x="17" y="2"/>
                    <a:pt x="10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8" y="6"/>
                    <a:pt x="25" y="5"/>
                  </a:cubicBezTo>
                  <a:cubicBezTo>
                    <a:pt x="28" y="5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0" name="Freeform 49"/>
            <p:cNvSpPr/>
            <p:nvPr/>
          </p:nvSpPr>
          <p:spPr bwMode="auto">
            <a:xfrm>
              <a:off x="1420" y="4106"/>
              <a:ext cx="95" cy="18"/>
            </a:xfrm>
            <a:custGeom>
              <a:avLst/>
              <a:gdLst>
                <a:gd name="T0" fmla="*/ 24 w 27"/>
                <a:gd name="T1" fmla="*/ 0 h 6"/>
                <a:gd name="T2" fmla="*/ 3 w 27"/>
                <a:gd name="T3" fmla="*/ 1 h 6"/>
                <a:gd name="T4" fmla="*/ 3 w 27"/>
                <a:gd name="T5" fmla="*/ 5 h 6"/>
                <a:gd name="T6" fmla="*/ 24 w 27"/>
                <a:gd name="T7" fmla="*/ 4 h 6"/>
                <a:gd name="T8" fmla="*/ 24 w 27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24" y="0"/>
                  </a:moveTo>
                  <a:cubicBezTo>
                    <a:pt x="17" y="0"/>
                    <a:pt x="10" y="0"/>
                    <a:pt x="3" y="1"/>
                  </a:cubicBezTo>
                  <a:cubicBezTo>
                    <a:pt x="1" y="1"/>
                    <a:pt x="0" y="6"/>
                    <a:pt x="3" y="5"/>
                  </a:cubicBezTo>
                  <a:cubicBezTo>
                    <a:pt x="10" y="4"/>
                    <a:pt x="17" y="4"/>
                    <a:pt x="24" y="4"/>
                  </a:cubicBezTo>
                  <a:cubicBezTo>
                    <a:pt x="27" y="4"/>
                    <a:pt x="27" y="0"/>
                    <a:pt x="24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1" name="Freeform 50"/>
            <p:cNvSpPr/>
            <p:nvPr/>
          </p:nvSpPr>
          <p:spPr bwMode="auto">
            <a:xfrm>
              <a:off x="1554" y="4103"/>
              <a:ext cx="88" cy="18"/>
            </a:xfrm>
            <a:custGeom>
              <a:avLst/>
              <a:gdLst>
                <a:gd name="T0" fmla="*/ 22 w 25"/>
                <a:gd name="T1" fmla="*/ 0 h 6"/>
                <a:gd name="T2" fmla="*/ 3 w 25"/>
                <a:gd name="T3" fmla="*/ 1 h 6"/>
                <a:gd name="T4" fmla="*/ 4 w 25"/>
                <a:gd name="T5" fmla="*/ 5 h 6"/>
                <a:gd name="T6" fmla="*/ 22 w 25"/>
                <a:gd name="T7" fmla="*/ 4 h 6"/>
                <a:gd name="T8" fmla="*/ 22 w 2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22" y="0"/>
                  </a:moveTo>
                  <a:cubicBezTo>
                    <a:pt x="16" y="0"/>
                    <a:pt x="9" y="0"/>
                    <a:pt x="3" y="1"/>
                  </a:cubicBezTo>
                  <a:cubicBezTo>
                    <a:pt x="0" y="1"/>
                    <a:pt x="1" y="6"/>
                    <a:pt x="4" y="5"/>
                  </a:cubicBezTo>
                  <a:cubicBezTo>
                    <a:pt x="10" y="4"/>
                    <a:pt x="16" y="4"/>
                    <a:pt x="22" y="4"/>
                  </a:cubicBezTo>
                  <a:cubicBezTo>
                    <a:pt x="25" y="4"/>
                    <a:pt x="25" y="0"/>
                    <a:pt x="22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2" name="Freeform 51"/>
            <p:cNvSpPr/>
            <p:nvPr/>
          </p:nvSpPr>
          <p:spPr bwMode="auto">
            <a:xfrm>
              <a:off x="1681" y="4106"/>
              <a:ext cx="91" cy="21"/>
            </a:xfrm>
            <a:custGeom>
              <a:avLst/>
              <a:gdLst>
                <a:gd name="T0" fmla="*/ 23 w 26"/>
                <a:gd name="T1" fmla="*/ 0 h 7"/>
                <a:gd name="T2" fmla="*/ 3 w 26"/>
                <a:gd name="T3" fmla="*/ 2 h 7"/>
                <a:gd name="T4" fmla="*/ 4 w 26"/>
                <a:gd name="T5" fmla="*/ 6 h 7"/>
                <a:gd name="T6" fmla="*/ 23 w 26"/>
                <a:gd name="T7" fmla="*/ 4 h 7"/>
                <a:gd name="T8" fmla="*/ 23 w 26"/>
                <a:gd name="T9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">
                  <a:moveTo>
                    <a:pt x="23" y="0"/>
                  </a:moveTo>
                  <a:cubicBezTo>
                    <a:pt x="16" y="0"/>
                    <a:pt x="9" y="1"/>
                    <a:pt x="3" y="2"/>
                  </a:cubicBezTo>
                  <a:cubicBezTo>
                    <a:pt x="0" y="2"/>
                    <a:pt x="1" y="7"/>
                    <a:pt x="4" y="6"/>
                  </a:cubicBezTo>
                  <a:cubicBezTo>
                    <a:pt x="10" y="5"/>
                    <a:pt x="17" y="4"/>
                    <a:pt x="23" y="4"/>
                  </a:cubicBezTo>
                  <a:cubicBezTo>
                    <a:pt x="26" y="4"/>
                    <a:pt x="26" y="0"/>
                    <a:pt x="23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3" name="Freeform 52"/>
            <p:cNvSpPr/>
            <p:nvPr/>
          </p:nvSpPr>
          <p:spPr bwMode="auto">
            <a:xfrm>
              <a:off x="1829" y="4103"/>
              <a:ext cx="99" cy="18"/>
            </a:xfrm>
            <a:custGeom>
              <a:avLst/>
              <a:gdLst>
                <a:gd name="T0" fmla="*/ 26 w 28"/>
                <a:gd name="T1" fmla="*/ 1 h 6"/>
                <a:gd name="T2" fmla="*/ 3 w 28"/>
                <a:gd name="T3" fmla="*/ 2 h 6"/>
                <a:gd name="T4" fmla="*/ 3 w 28"/>
                <a:gd name="T5" fmla="*/ 6 h 6"/>
                <a:gd name="T6" fmla="*/ 26 w 28"/>
                <a:gd name="T7" fmla="*/ 5 h 6"/>
                <a:gd name="T8" fmla="*/ 26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6" y="1"/>
                  </a:moveTo>
                  <a:cubicBezTo>
                    <a:pt x="18" y="0"/>
                    <a:pt x="11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8" y="4"/>
                    <a:pt x="26" y="5"/>
                  </a:cubicBezTo>
                  <a:cubicBezTo>
                    <a:pt x="28" y="6"/>
                    <a:pt x="28" y="1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4" name="Freeform 53"/>
            <p:cNvSpPr/>
            <p:nvPr/>
          </p:nvSpPr>
          <p:spPr bwMode="auto">
            <a:xfrm>
              <a:off x="1952" y="4094"/>
              <a:ext cx="106" cy="24"/>
            </a:xfrm>
            <a:custGeom>
              <a:avLst/>
              <a:gdLst>
                <a:gd name="T0" fmla="*/ 26 w 30"/>
                <a:gd name="T1" fmla="*/ 2 h 8"/>
                <a:gd name="T2" fmla="*/ 15 w 30"/>
                <a:gd name="T3" fmla="*/ 2 h 8"/>
                <a:gd name="T4" fmla="*/ 5 w 30"/>
                <a:gd name="T5" fmla="*/ 1 h 8"/>
                <a:gd name="T6" fmla="*/ 3 w 30"/>
                <a:gd name="T7" fmla="*/ 5 h 8"/>
                <a:gd name="T8" fmla="*/ 13 w 30"/>
                <a:gd name="T9" fmla="*/ 7 h 8"/>
                <a:gd name="T10" fmla="*/ 27 w 30"/>
                <a:gd name="T11" fmla="*/ 6 h 8"/>
                <a:gd name="T12" fmla="*/ 26 w 30"/>
                <a:gd name="T13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8">
                  <a:moveTo>
                    <a:pt x="26" y="2"/>
                  </a:moveTo>
                  <a:cubicBezTo>
                    <a:pt x="22" y="3"/>
                    <a:pt x="19" y="3"/>
                    <a:pt x="15" y="2"/>
                  </a:cubicBezTo>
                  <a:cubicBezTo>
                    <a:pt x="12" y="2"/>
                    <a:pt x="8" y="2"/>
                    <a:pt x="5" y="1"/>
                  </a:cubicBezTo>
                  <a:cubicBezTo>
                    <a:pt x="3" y="0"/>
                    <a:pt x="0" y="4"/>
                    <a:pt x="3" y="5"/>
                  </a:cubicBezTo>
                  <a:cubicBezTo>
                    <a:pt x="6" y="6"/>
                    <a:pt x="10" y="6"/>
                    <a:pt x="13" y="7"/>
                  </a:cubicBezTo>
                  <a:cubicBezTo>
                    <a:pt x="18" y="7"/>
                    <a:pt x="23" y="8"/>
                    <a:pt x="27" y="6"/>
                  </a:cubicBezTo>
                  <a:cubicBezTo>
                    <a:pt x="30" y="5"/>
                    <a:pt x="29" y="1"/>
                    <a:pt x="26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5" name="Freeform 54"/>
            <p:cNvSpPr/>
            <p:nvPr/>
          </p:nvSpPr>
          <p:spPr bwMode="auto">
            <a:xfrm>
              <a:off x="2104" y="4100"/>
              <a:ext cx="127" cy="24"/>
            </a:xfrm>
            <a:custGeom>
              <a:avLst/>
              <a:gdLst>
                <a:gd name="T0" fmla="*/ 34 w 36"/>
                <a:gd name="T1" fmla="*/ 3 h 8"/>
                <a:gd name="T2" fmla="*/ 3 w 36"/>
                <a:gd name="T3" fmla="*/ 2 h 8"/>
                <a:gd name="T4" fmla="*/ 3 w 36"/>
                <a:gd name="T5" fmla="*/ 6 h 8"/>
                <a:gd name="T6" fmla="*/ 32 w 36"/>
                <a:gd name="T7" fmla="*/ 7 h 8"/>
                <a:gd name="T8" fmla="*/ 34 w 36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8">
                  <a:moveTo>
                    <a:pt x="34" y="3"/>
                  </a:moveTo>
                  <a:cubicBezTo>
                    <a:pt x="24" y="0"/>
                    <a:pt x="14" y="1"/>
                    <a:pt x="3" y="2"/>
                  </a:cubicBezTo>
                  <a:cubicBezTo>
                    <a:pt x="1" y="2"/>
                    <a:pt x="0" y="7"/>
                    <a:pt x="3" y="6"/>
                  </a:cubicBezTo>
                  <a:cubicBezTo>
                    <a:pt x="13" y="5"/>
                    <a:pt x="23" y="4"/>
                    <a:pt x="32" y="7"/>
                  </a:cubicBezTo>
                  <a:cubicBezTo>
                    <a:pt x="35" y="8"/>
                    <a:pt x="36" y="4"/>
                    <a:pt x="34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6" name="Freeform 55"/>
            <p:cNvSpPr/>
            <p:nvPr/>
          </p:nvSpPr>
          <p:spPr bwMode="auto">
            <a:xfrm>
              <a:off x="2280" y="4100"/>
              <a:ext cx="106" cy="15"/>
            </a:xfrm>
            <a:custGeom>
              <a:avLst/>
              <a:gdLst>
                <a:gd name="T0" fmla="*/ 27 w 30"/>
                <a:gd name="T1" fmla="*/ 1 h 5"/>
                <a:gd name="T2" fmla="*/ 3 w 30"/>
                <a:gd name="T3" fmla="*/ 0 h 5"/>
                <a:gd name="T4" fmla="*/ 3 w 30"/>
                <a:gd name="T5" fmla="*/ 4 h 5"/>
                <a:gd name="T6" fmla="*/ 27 w 30"/>
                <a:gd name="T7" fmla="*/ 5 h 5"/>
                <a:gd name="T8" fmla="*/ 27 w 30"/>
                <a:gd name="T9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5">
                  <a:moveTo>
                    <a:pt x="27" y="1"/>
                  </a:moveTo>
                  <a:cubicBezTo>
                    <a:pt x="19" y="1"/>
                    <a:pt x="11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11" y="4"/>
                    <a:pt x="19" y="5"/>
                    <a:pt x="27" y="5"/>
                  </a:cubicBezTo>
                  <a:cubicBezTo>
                    <a:pt x="30" y="5"/>
                    <a:pt x="30" y="1"/>
                    <a:pt x="27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7" name="Freeform 56"/>
            <p:cNvSpPr/>
            <p:nvPr/>
          </p:nvSpPr>
          <p:spPr bwMode="auto">
            <a:xfrm>
              <a:off x="2414" y="4097"/>
              <a:ext cx="103" cy="30"/>
            </a:xfrm>
            <a:custGeom>
              <a:avLst/>
              <a:gdLst>
                <a:gd name="T0" fmla="*/ 24 w 29"/>
                <a:gd name="T1" fmla="*/ 1 h 10"/>
                <a:gd name="T2" fmla="*/ 4 w 29"/>
                <a:gd name="T3" fmla="*/ 3 h 10"/>
                <a:gd name="T4" fmla="*/ 2 w 29"/>
                <a:gd name="T5" fmla="*/ 7 h 10"/>
                <a:gd name="T6" fmla="*/ 26 w 29"/>
                <a:gd name="T7" fmla="*/ 5 h 10"/>
                <a:gd name="T8" fmla="*/ 24 w 29"/>
                <a:gd name="T9" fmla="*/ 1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0">
                  <a:moveTo>
                    <a:pt x="24" y="1"/>
                  </a:moveTo>
                  <a:cubicBezTo>
                    <a:pt x="18" y="2"/>
                    <a:pt x="10" y="5"/>
                    <a:pt x="4" y="3"/>
                  </a:cubicBezTo>
                  <a:cubicBezTo>
                    <a:pt x="1" y="2"/>
                    <a:pt x="0" y="6"/>
                    <a:pt x="2" y="7"/>
                  </a:cubicBezTo>
                  <a:cubicBezTo>
                    <a:pt x="10" y="10"/>
                    <a:pt x="18" y="6"/>
                    <a:pt x="26" y="5"/>
                  </a:cubicBezTo>
                  <a:cubicBezTo>
                    <a:pt x="29" y="5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8" name="Freeform 57"/>
            <p:cNvSpPr/>
            <p:nvPr/>
          </p:nvSpPr>
          <p:spPr bwMode="auto">
            <a:xfrm>
              <a:off x="2534" y="4097"/>
              <a:ext cx="120" cy="21"/>
            </a:xfrm>
            <a:custGeom>
              <a:avLst/>
              <a:gdLst>
                <a:gd name="T0" fmla="*/ 31 w 34"/>
                <a:gd name="T1" fmla="*/ 2 h 7"/>
                <a:gd name="T2" fmla="*/ 3 w 34"/>
                <a:gd name="T3" fmla="*/ 2 h 7"/>
                <a:gd name="T4" fmla="*/ 3 w 34"/>
                <a:gd name="T5" fmla="*/ 6 h 7"/>
                <a:gd name="T6" fmla="*/ 29 w 34"/>
                <a:gd name="T7" fmla="*/ 6 h 7"/>
                <a:gd name="T8" fmla="*/ 31 w 34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7">
                  <a:moveTo>
                    <a:pt x="31" y="2"/>
                  </a:moveTo>
                  <a:cubicBezTo>
                    <a:pt x="21" y="0"/>
                    <a:pt x="12" y="0"/>
                    <a:pt x="3" y="2"/>
                  </a:cubicBezTo>
                  <a:cubicBezTo>
                    <a:pt x="0" y="2"/>
                    <a:pt x="0" y="7"/>
                    <a:pt x="3" y="6"/>
                  </a:cubicBezTo>
                  <a:cubicBezTo>
                    <a:pt x="12" y="5"/>
                    <a:pt x="21" y="4"/>
                    <a:pt x="29" y="6"/>
                  </a:cubicBezTo>
                  <a:cubicBezTo>
                    <a:pt x="32" y="7"/>
                    <a:pt x="34" y="2"/>
                    <a:pt x="31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9" name="Freeform 58"/>
            <p:cNvSpPr/>
            <p:nvPr/>
          </p:nvSpPr>
          <p:spPr bwMode="auto">
            <a:xfrm>
              <a:off x="2682" y="4103"/>
              <a:ext cx="110" cy="21"/>
            </a:xfrm>
            <a:custGeom>
              <a:avLst/>
              <a:gdLst>
                <a:gd name="T0" fmla="*/ 26 w 31"/>
                <a:gd name="T1" fmla="*/ 1 h 7"/>
                <a:gd name="T2" fmla="*/ 4 w 31"/>
                <a:gd name="T3" fmla="*/ 1 h 7"/>
                <a:gd name="T4" fmla="*/ 3 w 31"/>
                <a:gd name="T5" fmla="*/ 5 h 7"/>
                <a:gd name="T6" fmla="*/ 28 w 31"/>
                <a:gd name="T7" fmla="*/ 5 h 7"/>
                <a:gd name="T8" fmla="*/ 26 w 31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6" y="1"/>
                  </a:moveTo>
                  <a:cubicBezTo>
                    <a:pt x="19" y="2"/>
                    <a:pt x="12" y="3"/>
                    <a:pt x="4" y="1"/>
                  </a:cubicBezTo>
                  <a:cubicBezTo>
                    <a:pt x="2" y="0"/>
                    <a:pt x="0" y="4"/>
                    <a:pt x="3" y="5"/>
                  </a:cubicBezTo>
                  <a:cubicBezTo>
                    <a:pt x="11" y="7"/>
                    <a:pt x="20" y="6"/>
                    <a:pt x="28" y="5"/>
                  </a:cubicBezTo>
                  <a:cubicBezTo>
                    <a:pt x="31" y="5"/>
                    <a:pt x="29" y="0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0" name="Freeform 59"/>
            <p:cNvSpPr/>
            <p:nvPr/>
          </p:nvSpPr>
          <p:spPr bwMode="auto">
            <a:xfrm>
              <a:off x="2848" y="4094"/>
              <a:ext cx="102" cy="24"/>
            </a:xfrm>
            <a:custGeom>
              <a:avLst/>
              <a:gdLst>
                <a:gd name="T0" fmla="*/ 26 w 29"/>
                <a:gd name="T1" fmla="*/ 3 h 8"/>
                <a:gd name="T2" fmla="*/ 3 w 29"/>
                <a:gd name="T3" fmla="*/ 3 h 8"/>
                <a:gd name="T4" fmla="*/ 3 w 29"/>
                <a:gd name="T5" fmla="*/ 7 h 8"/>
                <a:gd name="T6" fmla="*/ 25 w 29"/>
                <a:gd name="T7" fmla="*/ 7 h 8"/>
                <a:gd name="T8" fmla="*/ 26 w 29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8">
                  <a:moveTo>
                    <a:pt x="26" y="3"/>
                  </a:moveTo>
                  <a:cubicBezTo>
                    <a:pt x="18" y="0"/>
                    <a:pt x="11" y="2"/>
                    <a:pt x="3" y="3"/>
                  </a:cubicBezTo>
                  <a:cubicBezTo>
                    <a:pt x="0" y="3"/>
                    <a:pt x="0" y="7"/>
                    <a:pt x="3" y="7"/>
                  </a:cubicBezTo>
                  <a:cubicBezTo>
                    <a:pt x="11" y="7"/>
                    <a:pt x="18" y="4"/>
                    <a:pt x="25" y="7"/>
                  </a:cubicBezTo>
                  <a:cubicBezTo>
                    <a:pt x="28" y="8"/>
                    <a:pt x="29" y="4"/>
                    <a:pt x="26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1" name="Freeform 60"/>
            <p:cNvSpPr/>
            <p:nvPr/>
          </p:nvSpPr>
          <p:spPr bwMode="auto">
            <a:xfrm>
              <a:off x="2993" y="4103"/>
              <a:ext cx="81" cy="12"/>
            </a:xfrm>
            <a:custGeom>
              <a:avLst/>
              <a:gdLst>
                <a:gd name="T0" fmla="*/ 20 w 23"/>
                <a:gd name="T1" fmla="*/ 0 h 4"/>
                <a:gd name="T2" fmla="*/ 3 w 23"/>
                <a:gd name="T3" fmla="*/ 0 h 4"/>
                <a:gd name="T4" fmla="*/ 3 w 23"/>
                <a:gd name="T5" fmla="*/ 4 h 4"/>
                <a:gd name="T6" fmla="*/ 20 w 23"/>
                <a:gd name="T7" fmla="*/ 4 h 4"/>
                <a:gd name="T8" fmla="*/ 20 w 23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4">
                  <a:moveTo>
                    <a:pt x="20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3" y="4"/>
                    <a:pt x="23" y="0"/>
                    <a:pt x="20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2" name="Freeform 61"/>
            <p:cNvSpPr/>
            <p:nvPr/>
          </p:nvSpPr>
          <p:spPr bwMode="auto">
            <a:xfrm>
              <a:off x="3155" y="4100"/>
              <a:ext cx="88" cy="24"/>
            </a:xfrm>
            <a:custGeom>
              <a:avLst/>
              <a:gdLst>
                <a:gd name="T0" fmla="*/ 22 w 25"/>
                <a:gd name="T1" fmla="*/ 3 h 8"/>
                <a:gd name="T2" fmla="*/ 3 w 25"/>
                <a:gd name="T3" fmla="*/ 3 h 8"/>
                <a:gd name="T4" fmla="*/ 5 w 25"/>
                <a:gd name="T5" fmla="*/ 7 h 8"/>
                <a:gd name="T6" fmla="*/ 21 w 25"/>
                <a:gd name="T7" fmla="*/ 7 h 8"/>
                <a:gd name="T8" fmla="*/ 22 w 25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8">
                  <a:moveTo>
                    <a:pt x="22" y="3"/>
                  </a:moveTo>
                  <a:cubicBezTo>
                    <a:pt x="16" y="2"/>
                    <a:pt x="9" y="0"/>
                    <a:pt x="3" y="3"/>
                  </a:cubicBezTo>
                  <a:cubicBezTo>
                    <a:pt x="0" y="4"/>
                    <a:pt x="2" y="8"/>
                    <a:pt x="5" y="7"/>
                  </a:cubicBezTo>
                  <a:cubicBezTo>
                    <a:pt x="10" y="5"/>
                    <a:pt x="16" y="6"/>
                    <a:pt x="21" y="7"/>
                  </a:cubicBezTo>
                  <a:cubicBezTo>
                    <a:pt x="24" y="8"/>
                    <a:pt x="25" y="3"/>
                    <a:pt x="2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3" name="Freeform 62"/>
            <p:cNvSpPr/>
            <p:nvPr/>
          </p:nvSpPr>
          <p:spPr bwMode="auto">
            <a:xfrm>
              <a:off x="3300" y="4106"/>
              <a:ext cx="109" cy="18"/>
            </a:xfrm>
            <a:custGeom>
              <a:avLst/>
              <a:gdLst>
                <a:gd name="T0" fmla="*/ 28 w 31"/>
                <a:gd name="T1" fmla="*/ 0 h 6"/>
                <a:gd name="T2" fmla="*/ 3 w 31"/>
                <a:gd name="T3" fmla="*/ 1 h 6"/>
                <a:gd name="T4" fmla="*/ 3 w 31"/>
                <a:gd name="T5" fmla="*/ 5 h 6"/>
                <a:gd name="T6" fmla="*/ 28 w 31"/>
                <a:gd name="T7" fmla="*/ 4 h 6"/>
                <a:gd name="T8" fmla="*/ 28 w 3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">
                  <a:moveTo>
                    <a:pt x="28" y="0"/>
                  </a:moveTo>
                  <a:cubicBezTo>
                    <a:pt x="20" y="0"/>
                    <a:pt x="11" y="0"/>
                    <a:pt x="3" y="1"/>
                  </a:cubicBezTo>
                  <a:cubicBezTo>
                    <a:pt x="0" y="1"/>
                    <a:pt x="0" y="6"/>
                    <a:pt x="3" y="5"/>
                  </a:cubicBezTo>
                  <a:cubicBezTo>
                    <a:pt x="11" y="4"/>
                    <a:pt x="20" y="4"/>
                    <a:pt x="28" y="4"/>
                  </a:cubicBezTo>
                  <a:cubicBezTo>
                    <a:pt x="31" y="4"/>
                    <a:pt x="31" y="0"/>
                    <a:pt x="28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4" name="Freeform 63"/>
            <p:cNvSpPr/>
            <p:nvPr/>
          </p:nvSpPr>
          <p:spPr bwMode="auto">
            <a:xfrm>
              <a:off x="3434" y="4100"/>
              <a:ext cx="99" cy="24"/>
            </a:xfrm>
            <a:custGeom>
              <a:avLst/>
              <a:gdLst>
                <a:gd name="T0" fmla="*/ 24 w 28"/>
                <a:gd name="T1" fmla="*/ 1 h 8"/>
                <a:gd name="T2" fmla="*/ 4 w 28"/>
                <a:gd name="T3" fmla="*/ 2 h 8"/>
                <a:gd name="T4" fmla="*/ 3 w 28"/>
                <a:gd name="T5" fmla="*/ 6 h 8"/>
                <a:gd name="T6" fmla="*/ 26 w 28"/>
                <a:gd name="T7" fmla="*/ 5 h 8"/>
                <a:gd name="T8" fmla="*/ 24 w 28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24" y="1"/>
                  </a:moveTo>
                  <a:cubicBezTo>
                    <a:pt x="18" y="2"/>
                    <a:pt x="11" y="4"/>
                    <a:pt x="4" y="2"/>
                  </a:cubicBezTo>
                  <a:cubicBezTo>
                    <a:pt x="2" y="1"/>
                    <a:pt x="0" y="5"/>
                    <a:pt x="3" y="6"/>
                  </a:cubicBezTo>
                  <a:cubicBezTo>
                    <a:pt x="11" y="8"/>
                    <a:pt x="18" y="6"/>
                    <a:pt x="26" y="5"/>
                  </a:cubicBezTo>
                  <a:cubicBezTo>
                    <a:pt x="28" y="5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5" name="Freeform 64"/>
            <p:cNvSpPr/>
            <p:nvPr/>
          </p:nvSpPr>
          <p:spPr bwMode="auto">
            <a:xfrm>
              <a:off x="3564" y="4097"/>
              <a:ext cx="103" cy="21"/>
            </a:xfrm>
            <a:custGeom>
              <a:avLst/>
              <a:gdLst>
                <a:gd name="T0" fmla="*/ 26 w 29"/>
                <a:gd name="T1" fmla="*/ 3 h 7"/>
                <a:gd name="T2" fmla="*/ 4 w 29"/>
                <a:gd name="T3" fmla="*/ 1 h 7"/>
                <a:gd name="T4" fmla="*/ 3 w 29"/>
                <a:gd name="T5" fmla="*/ 5 h 7"/>
                <a:gd name="T6" fmla="*/ 26 w 29"/>
                <a:gd name="T7" fmla="*/ 7 h 7"/>
                <a:gd name="T8" fmla="*/ 26 w 29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7">
                  <a:moveTo>
                    <a:pt x="26" y="3"/>
                  </a:moveTo>
                  <a:cubicBezTo>
                    <a:pt x="19" y="3"/>
                    <a:pt x="11" y="3"/>
                    <a:pt x="4" y="1"/>
                  </a:cubicBezTo>
                  <a:cubicBezTo>
                    <a:pt x="2" y="0"/>
                    <a:pt x="0" y="4"/>
                    <a:pt x="3" y="5"/>
                  </a:cubicBezTo>
                  <a:cubicBezTo>
                    <a:pt x="10" y="7"/>
                    <a:pt x="19" y="7"/>
                    <a:pt x="26" y="7"/>
                  </a:cubicBezTo>
                  <a:cubicBezTo>
                    <a:pt x="29" y="7"/>
                    <a:pt x="29" y="3"/>
                    <a:pt x="26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6" name="Freeform 65"/>
            <p:cNvSpPr/>
            <p:nvPr/>
          </p:nvSpPr>
          <p:spPr bwMode="auto">
            <a:xfrm>
              <a:off x="3698" y="4094"/>
              <a:ext cx="106" cy="18"/>
            </a:xfrm>
            <a:custGeom>
              <a:avLst/>
              <a:gdLst>
                <a:gd name="T0" fmla="*/ 27 w 30"/>
                <a:gd name="T1" fmla="*/ 1 h 6"/>
                <a:gd name="T2" fmla="*/ 3 w 30"/>
                <a:gd name="T3" fmla="*/ 2 h 6"/>
                <a:gd name="T4" fmla="*/ 3 w 30"/>
                <a:gd name="T5" fmla="*/ 6 h 6"/>
                <a:gd name="T6" fmla="*/ 27 w 30"/>
                <a:gd name="T7" fmla="*/ 5 h 6"/>
                <a:gd name="T8" fmla="*/ 27 w 30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27" y="1"/>
                  </a:moveTo>
                  <a:cubicBezTo>
                    <a:pt x="19" y="1"/>
                    <a:pt x="11" y="1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9" y="5"/>
                    <a:pt x="27" y="5"/>
                  </a:cubicBezTo>
                  <a:cubicBezTo>
                    <a:pt x="30" y="5"/>
                    <a:pt x="30" y="0"/>
                    <a:pt x="27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7" name="Freeform 66"/>
            <p:cNvSpPr/>
            <p:nvPr/>
          </p:nvSpPr>
          <p:spPr bwMode="auto">
            <a:xfrm>
              <a:off x="3846" y="4103"/>
              <a:ext cx="85" cy="18"/>
            </a:xfrm>
            <a:custGeom>
              <a:avLst/>
              <a:gdLst>
                <a:gd name="T0" fmla="*/ 21 w 24"/>
                <a:gd name="T1" fmla="*/ 1 h 6"/>
                <a:gd name="T2" fmla="*/ 3 w 24"/>
                <a:gd name="T3" fmla="*/ 0 h 6"/>
                <a:gd name="T4" fmla="*/ 3 w 24"/>
                <a:gd name="T5" fmla="*/ 4 h 6"/>
                <a:gd name="T6" fmla="*/ 20 w 24"/>
                <a:gd name="T7" fmla="*/ 5 h 6"/>
                <a:gd name="T8" fmla="*/ 21 w 24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21" y="1"/>
                  </a:moveTo>
                  <a:cubicBezTo>
                    <a:pt x="15" y="0"/>
                    <a:pt x="9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9" y="4"/>
                    <a:pt x="14" y="4"/>
                    <a:pt x="20" y="5"/>
                  </a:cubicBezTo>
                  <a:cubicBezTo>
                    <a:pt x="23" y="6"/>
                    <a:pt x="24" y="1"/>
                    <a:pt x="21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8" name="Freeform 67"/>
            <p:cNvSpPr/>
            <p:nvPr/>
          </p:nvSpPr>
          <p:spPr bwMode="auto">
            <a:xfrm>
              <a:off x="3977" y="4094"/>
              <a:ext cx="109" cy="24"/>
            </a:xfrm>
            <a:custGeom>
              <a:avLst/>
              <a:gdLst>
                <a:gd name="T0" fmla="*/ 28 w 31"/>
                <a:gd name="T1" fmla="*/ 2 h 8"/>
                <a:gd name="T2" fmla="*/ 3 w 31"/>
                <a:gd name="T3" fmla="*/ 3 h 8"/>
                <a:gd name="T4" fmla="*/ 4 w 31"/>
                <a:gd name="T5" fmla="*/ 7 h 8"/>
                <a:gd name="T6" fmla="*/ 28 w 31"/>
                <a:gd name="T7" fmla="*/ 6 h 8"/>
                <a:gd name="T8" fmla="*/ 28 w 31"/>
                <a:gd name="T9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8">
                  <a:moveTo>
                    <a:pt x="28" y="2"/>
                  </a:moveTo>
                  <a:cubicBezTo>
                    <a:pt x="20" y="2"/>
                    <a:pt x="11" y="0"/>
                    <a:pt x="3" y="3"/>
                  </a:cubicBezTo>
                  <a:cubicBezTo>
                    <a:pt x="0" y="4"/>
                    <a:pt x="2" y="8"/>
                    <a:pt x="4" y="7"/>
                  </a:cubicBezTo>
                  <a:cubicBezTo>
                    <a:pt x="12" y="5"/>
                    <a:pt x="20" y="6"/>
                    <a:pt x="28" y="6"/>
                  </a:cubicBezTo>
                  <a:cubicBezTo>
                    <a:pt x="31" y="6"/>
                    <a:pt x="31" y="2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9" name="Freeform 68"/>
            <p:cNvSpPr/>
            <p:nvPr/>
          </p:nvSpPr>
          <p:spPr bwMode="auto">
            <a:xfrm>
              <a:off x="4129" y="4092"/>
              <a:ext cx="102" cy="17"/>
            </a:xfrm>
            <a:custGeom>
              <a:avLst/>
              <a:gdLst>
                <a:gd name="T0" fmla="*/ 25 w 29"/>
                <a:gd name="T1" fmla="*/ 1 h 6"/>
                <a:gd name="T2" fmla="*/ 3 w 29"/>
                <a:gd name="T3" fmla="*/ 2 h 6"/>
                <a:gd name="T4" fmla="*/ 3 w 29"/>
                <a:gd name="T5" fmla="*/ 6 h 6"/>
                <a:gd name="T6" fmla="*/ 26 w 29"/>
                <a:gd name="T7" fmla="*/ 5 h 6"/>
                <a:gd name="T8" fmla="*/ 25 w 29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5" y="1"/>
                  </a:moveTo>
                  <a:cubicBezTo>
                    <a:pt x="17" y="2"/>
                    <a:pt x="10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8" y="6"/>
                    <a:pt x="26" y="5"/>
                  </a:cubicBezTo>
                  <a:cubicBezTo>
                    <a:pt x="29" y="4"/>
                    <a:pt x="27" y="0"/>
                    <a:pt x="25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0" name="Freeform 69"/>
            <p:cNvSpPr/>
            <p:nvPr/>
          </p:nvSpPr>
          <p:spPr bwMode="auto">
            <a:xfrm>
              <a:off x="4273" y="4103"/>
              <a:ext cx="110" cy="21"/>
            </a:xfrm>
            <a:custGeom>
              <a:avLst/>
              <a:gdLst>
                <a:gd name="T0" fmla="*/ 28 w 31"/>
                <a:gd name="T1" fmla="*/ 2 h 7"/>
                <a:gd name="T2" fmla="*/ 3 w 31"/>
                <a:gd name="T3" fmla="*/ 2 h 7"/>
                <a:gd name="T4" fmla="*/ 3 w 31"/>
                <a:gd name="T5" fmla="*/ 6 h 7"/>
                <a:gd name="T6" fmla="*/ 27 w 31"/>
                <a:gd name="T7" fmla="*/ 6 h 7"/>
                <a:gd name="T8" fmla="*/ 28 w 31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8" y="2"/>
                  </a:moveTo>
                  <a:cubicBezTo>
                    <a:pt x="20" y="0"/>
                    <a:pt x="11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9" y="4"/>
                    <a:pt x="27" y="6"/>
                  </a:cubicBezTo>
                  <a:cubicBezTo>
                    <a:pt x="30" y="7"/>
                    <a:pt x="31" y="3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1" name="Freeform 70"/>
            <p:cNvSpPr/>
            <p:nvPr/>
          </p:nvSpPr>
          <p:spPr bwMode="auto">
            <a:xfrm>
              <a:off x="4432" y="4097"/>
              <a:ext cx="95" cy="24"/>
            </a:xfrm>
            <a:custGeom>
              <a:avLst/>
              <a:gdLst>
                <a:gd name="T0" fmla="*/ 23 w 27"/>
                <a:gd name="T1" fmla="*/ 1 h 8"/>
                <a:gd name="T2" fmla="*/ 4 w 27"/>
                <a:gd name="T3" fmla="*/ 2 h 8"/>
                <a:gd name="T4" fmla="*/ 3 w 27"/>
                <a:gd name="T5" fmla="*/ 6 h 8"/>
                <a:gd name="T6" fmla="*/ 24 w 27"/>
                <a:gd name="T7" fmla="*/ 5 h 8"/>
                <a:gd name="T8" fmla="*/ 23 w 27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8">
                  <a:moveTo>
                    <a:pt x="23" y="1"/>
                  </a:moveTo>
                  <a:cubicBezTo>
                    <a:pt x="17" y="2"/>
                    <a:pt x="10" y="3"/>
                    <a:pt x="4" y="2"/>
                  </a:cubicBezTo>
                  <a:cubicBezTo>
                    <a:pt x="1" y="1"/>
                    <a:pt x="0" y="6"/>
                    <a:pt x="3" y="6"/>
                  </a:cubicBezTo>
                  <a:cubicBezTo>
                    <a:pt x="10" y="8"/>
                    <a:pt x="17" y="6"/>
                    <a:pt x="24" y="5"/>
                  </a:cubicBezTo>
                  <a:cubicBezTo>
                    <a:pt x="27" y="5"/>
                    <a:pt x="26" y="0"/>
                    <a:pt x="23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2" name="Freeform 71"/>
            <p:cNvSpPr/>
            <p:nvPr/>
          </p:nvSpPr>
          <p:spPr bwMode="auto">
            <a:xfrm>
              <a:off x="4580" y="4094"/>
              <a:ext cx="120" cy="27"/>
            </a:xfrm>
            <a:custGeom>
              <a:avLst/>
              <a:gdLst>
                <a:gd name="T0" fmla="*/ 31 w 34"/>
                <a:gd name="T1" fmla="*/ 1 h 9"/>
                <a:gd name="T2" fmla="*/ 18 w 34"/>
                <a:gd name="T3" fmla="*/ 2 h 9"/>
                <a:gd name="T4" fmla="*/ 5 w 34"/>
                <a:gd name="T5" fmla="*/ 1 h 9"/>
                <a:gd name="T6" fmla="*/ 2 w 34"/>
                <a:gd name="T7" fmla="*/ 5 h 9"/>
                <a:gd name="T8" fmla="*/ 31 w 34"/>
                <a:gd name="T9" fmla="*/ 5 h 9"/>
                <a:gd name="T10" fmla="*/ 31 w 34"/>
                <a:gd name="T11" fmla="*/ 1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" h="9">
                  <a:moveTo>
                    <a:pt x="31" y="1"/>
                  </a:moveTo>
                  <a:cubicBezTo>
                    <a:pt x="27" y="1"/>
                    <a:pt x="22" y="1"/>
                    <a:pt x="18" y="2"/>
                  </a:cubicBezTo>
                  <a:cubicBezTo>
                    <a:pt x="14" y="2"/>
                    <a:pt x="9" y="3"/>
                    <a:pt x="5" y="1"/>
                  </a:cubicBezTo>
                  <a:cubicBezTo>
                    <a:pt x="2" y="0"/>
                    <a:pt x="0" y="3"/>
                    <a:pt x="2" y="5"/>
                  </a:cubicBezTo>
                  <a:cubicBezTo>
                    <a:pt x="11" y="9"/>
                    <a:pt x="22" y="5"/>
                    <a:pt x="31" y="5"/>
                  </a:cubicBezTo>
                  <a:cubicBezTo>
                    <a:pt x="34" y="5"/>
                    <a:pt x="34" y="0"/>
                    <a:pt x="31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3" name="Freeform 72"/>
            <p:cNvSpPr/>
            <p:nvPr/>
          </p:nvSpPr>
          <p:spPr bwMode="auto">
            <a:xfrm>
              <a:off x="4735" y="4092"/>
              <a:ext cx="110" cy="20"/>
            </a:xfrm>
            <a:custGeom>
              <a:avLst/>
              <a:gdLst>
                <a:gd name="T0" fmla="*/ 28 w 31"/>
                <a:gd name="T1" fmla="*/ 2 h 7"/>
                <a:gd name="T2" fmla="*/ 3 w 31"/>
                <a:gd name="T3" fmla="*/ 3 h 7"/>
                <a:gd name="T4" fmla="*/ 5 w 31"/>
                <a:gd name="T5" fmla="*/ 7 h 7"/>
                <a:gd name="T6" fmla="*/ 27 w 31"/>
                <a:gd name="T7" fmla="*/ 6 h 7"/>
                <a:gd name="T8" fmla="*/ 28 w 31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8" y="2"/>
                  </a:moveTo>
                  <a:cubicBezTo>
                    <a:pt x="20" y="0"/>
                    <a:pt x="11" y="1"/>
                    <a:pt x="3" y="3"/>
                  </a:cubicBezTo>
                  <a:cubicBezTo>
                    <a:pt x="0" y="3"/>
                    <a:pt x="2" y="7"/>
                    <a:pt x="5" y="7"/>
                  </a:cubicBezTo>
                  <a:cubicBezTo>
                    <a:pt x="12" y="6"/>
                    <a:pt x="19" y="4"/>
                    <a:pt x="27" y="6"/>
                  </a:cubicBezTo>
                  <a:cubicBezTo>
                    <a:pt x="29" y="7"/>
                    <a:pt x="31" y="2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4" name="Freeform 73"/>
            <p:cNvSpPr/>
            <p:nvPr/>
          </p:nvSpPr>
          <p:spPr bwMode="auto">
            <a:xfrm>
              <a:off x="4912" y="4097"/>
              <a:ext cx="84" cy="18"/>
            </a:xfrm>
            <a:custGeom>
              <a:avLst/>
              <a:gdLst>
                <a:gd name="T0" fmla="*/ 21 w 24"/>
                <a:gd name="T1" fmla="*/ 1 h 6"/>
                <a:gd name="T2" fmla="*/ 4 w 24"/>
                <a:gd name="T3" fmla="*/ 1 h 6"/>
                <a:gd name="T4" fmla="*/ 3 w 24"/>
                <a:gd name="T5" fmla="*/ 5 h 6"/>
                <a:gd name="T6" fmla="*/ 21 w 24"/>
                <a:gd name="T7" fmla="*/ 5 h 6"/>
                <a:gd name="T8" fmla="*/ 21 w 24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21" y="1"/>
                  </a:moveTo>
                  <a:cubicBezTo>
                    <a:pt x="16" y="1"/>
                    <a:pt x="10" y="2"/>
                    <a:pt x="4" y="1"/>
                  </a:cubicBezTo>
                  <a:cubicBezTo>
                    <a:pt x="1" y="0"/>
                    <a:pt x="0" y="5"/>
                    <a:pt x="3" y="5"/>
                  </a:cubicBezTo>
                  <a:cubicBezTo>
                    <a:pt x="9" y="6"/>
                    <a:pt x="15" y="5"/>
                    <a:pt x="21" y="5"/>
                  </a:cubicBezTo>
                  <a:cubicBezTo>
                    <a:pt x="24" y="5"/>
                    <a:pt x="24" y="1"/>
                    <a:pt x="21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5" name="Freeform 74"/>
            <p:cNvSpPr/>
            <p:nvPr/>
          </p:nvSpPr>
          <p:spPr bwMode="auto">
            <a:xfrm>
              <a:off x="5060" y="4100"/>
              <a:ext cx="92" cy="18"/>
            </a:xfrm>
            <a:custGeom>
              <a:avLst/>
              <a:gdLst>
                <a:gd name="T0" fmla="*/ 23 w 26"/>
                <a:gd name="T1" fmla="*/ 1 h 6"/>
                <a:gd name="T2" fmla="*/ 3 w 26"/>
                <a:gd name="T3" fmla="*/ 0 h 6"/>
                <a:gd name="T4" fmla="*/ 3 w 26"/>
                <a:gd name="T5" fmla="*/ 4 h 6"/>
                <a:gd name="T6" fmla="*/ 22 w 26"/>
                <a:gd name="T7" fmla="*/ 5 h 6"/>
                <a:gd name="T8" fmla="*/ 23 w 26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23" y="1"/>
                  </a:moveTo>
                  <a:cubicBezTo>
                    <a:pt x="16" y="0"/>
                    <a:pt x="9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9" y="4"/>
                    <a:pt x="16" y="4"/>
                    <a:pt x="22" y="5"/>
                  </a:cubicBezTo>
                  <a:cubicBezTo>
                    <a:pt x="25" y="6"/>
                    <a:pt x="26" y="1"/>
                    <a:pt x="23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6" name="Freeform 75"/>
            <p:cNvSpPr/>
            <p:nvPr/>
          </p:nvSpPr>
          <p:spPr bwMode="auto">
            <a:xfrm>
              <a:off x="5190" y="4094"/>
              <a:ext cx="103" cy="18"/>
            </a:xfrm>
            <a:custGeom>
              <a:avLst/>
              <a:gdLst>
                <a:gd name="T0" fmla="*/ 26 w 29"/>
                <a:gd name="T1" fmla="*/ 1 h 6"/>
                <a:gd name="T2" fmla="*/ 2 w 29"/>
                <a:gd name="T3" fmla="*/ 2 h 6"/>
                <a:gd name="T4" fmla="*/ 2 w 29"/>
                <a:gd name="T5" fmla="*/ 6 h 6"/>
                <a:gd name="T6" fmla="*/ 26 w 29"/>
                <a:gd name="T7" fmla="*/ 5 h 6"/>
                <a:gd name="T8" fmla="*/ 26 w 29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6" y="1"/>
                  </a:moveTo>
                  <a:cubicBezTo>
                    <a:pt x="18" y="2"/>
                    <a:pt x="10" y="2"/>
                    <a:pt x="2" y="2"/>
                  </a:cubicBezTo>
                  <a:cubicBezTo>
                    <a:pt x="0" y="2"/>
                    <a:pt x="0" y="6"/>
                    <a:pt x="2" y="6"/>
                  </a:cubicBezTo>
                  <a:cubicBezTo>
                    <a:pt x="10" y="6"/>
                    <a:pt x="18" y="6"/>
                    <a:pt x="26" y="5"/>
                  </a:cubicBezTo>
                  <a:cubicBezTo>
                    <a:pt x="29" y="5"/>
                    <a:pt x="29" y="0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7" name="Freeform 76"/>
            <p:cNvSpPr/>
            <p:nvPr/>
          </p:nvSpPr>
          <p:spPr bwMode="auto">
            <a:xfrm>
              <a:off x="5339" y="4092"/>
              <a:ext cx="116" cy="20"/>
            </a:xfrm>
            <a:custGeom>
              <a:avLst/>
              <a:gdLst>
                <a:gd name="T0" fmla="*/ 30 w 33"/>
                <a:gd name="T1" fmla="*/ 2 h 7"/>
                <a:gd name="T2" fmla="*/ 3 w 33"/>
                <a:gd name="T3" fmla="*/ 0 h 7"/>
                <a:gd name="T4" fmla="*/ 3 w 33"/>
                <a:gd name="T5" fmla="*/ 0 h 7"/>
                <a:gd name="T6" fmla="*/ 3 w 33"/>
                <a:gd name="T7" fmla="*/ 0 h 7"/>
                <a:gd name="T8" fmla="*/ 3 w 33"/>
                <a:gd name="T9" fmla="*/ 5 h 7"/>
                <a:gd name="T10" fmla="*/ 28 w 33"/>
                <a:gd name="T11" fmla="*/ 6 h 7"/>
                <a:gd name="T12" fmla="*/ 30 w 33"/>
                <a:gd name="T13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7">
                  <a:moveTo>
                    <a:pt x="30" y="2"/>
                  </a:moveTo>
                  <a:cubicBezTo>
                    <a:pt x="21" y="0"/>
                    <a:pt x="12" y="1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11" y="6"/>
                    <a:pt x="20" y="4"/>
                    <a:pt x="28" y="6"/>
                  </a:cubicBezTo>
                  <a:cubicBezTo>
                    <a:pt x="31" y="7"/>
                    <a:pt x="33" y="2"/>
                    <a:pt x="30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8" name="Freeform 77"/>
            <p:cNvSpPr/>
            <p:nvPr/>
          </p:nvSpPr>
          <p:spPr bwMode="auto">
            <a:xfrm>
              <a:off x="5480" y="4089"/>
              <a:ext cx="102" cy="14"/>
            </a:xfrm>
            <a:custGeom>
              <a:avLst/>
              <a:gdLst>
                <a:gd name="T0" fmla="*/ 26 w 29"/>
                <a:gd name="T1" fmla="*/ 0 h 5"/>
                <a:gd name="T2" fmla="*/ 3 w 29"/>
                <a:gd name="T3" fmla="*/ 0 h 5"/>
                <a:gd name="T4" fmla="*/ 3 w 29"/>
                <a:gd name="T5" fmla="*/ 5 h 5"/>
                <a:gd name="T6" fmla="*/ 26 w 29"/>
                <a:gd name="T7" fmla="*/ 5 h 5"/>
                <a:gd name="T8" fmla="*/ 26 w 29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5">
                  <a:moveTo>
                    <a:pt x="26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9" y="5"/>
                    <a:pt x="29" y="0"/>
                    <a:pt x="26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9" name="Freeform 78"/>
            <p:cNvSpPr/>
            <p:nvPr/>
          </p:nvSpPr>
          <p:spPr bwMode="auto">
            <a:xfrm>
              <a:off x="5600" y="4089"/>
              <a:ext cx="98" cy="23"/>
            </a:xfrm>
            <a:custGeom>
              <a:avLst/>
              <a:gdLst>
                <a:gd name="T0" fmla="*/ 24 w 28"/>
                <a:gd name="T1" fmla="*/ 2 h 8"/>
                <a:gd name="T2" fmla="*/ 4 w 28"/>
                <a:gd name="T3" fmla="*/ 0 h 8"/>
                <a:gd name="T4" fmla="*/ 3 w 28"/>
                <a:gd name="T5" fmla="*/ 5 h 8"/>
                <a:gd name="T6" fmla="*/ 25 w 28"/>
                <a:gd name="T7" fmla="*/ 6 h 8"/>
                <a:gd name="T8" fmla="*/ 24 w 28"/>
                <a:gd name="T9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24" y="2"/>
                  </a:moveTo>
                  <a:cubicBezTo>
                    <a:pt x="17" y="3"/>
                    <a:pt x="11" y="3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ubicBezTo>
                    <a:pt x="10" y="7"/>
                    <a:pt x="18" y="8"/>
                    <a:pt x="25" y="6"/>
                  </a:cubicBezTo>
                  <a:cubicBezTo>
                    <a:pt x="28" y="5"/>
                    <a:pt x="27" y="1"/>
                    <a:pt x="24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0" name="Freeform 79"/>
            <p:cNvSpPr/>
            <p:nvPr/>
          </p:nvSpPr>
          <p:spPr bwMode="auto">
            <a:xfrm>
              <a:off x="5727" y="4103"/>
              <a:ext cx="98" cy="18"/>
            </a:xfrm>
            <a:custGeom>
              <a:avLst/>
              <a:gdLst>
                <a:gd name="T0" fmla="*/ 26 w 28"/>
                <a:gd name="T1" fmla="*/ 1 h 6"/>
                <a:gd name="T2" fmla="*/ 3 w 28"/>
                <a:gd name="T3" fmla="*/ 0 h 6"/>
                <a:gd name="T4" fmla="*/ 3 w 28"/>
                <a:gd name="T5" fmla="*/ 4 h 6"/>
                <a:gd name="T6" fmla="*/ 26 w 28"/>
                <a:gd name="T7" fmla="*/ 5 h 6"/>
                <a:gd name="T8" fmla="*/ 26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6" y="1"/>
                  </a:moveTo>
                  <a:cubicBezTo>
                    <a:pt x="18" y="0"/>
                    <a:pt x="11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11" y="4"/>
                    <a:pt x="18" y="4"/>
                    <a:pt x="26" y="5"/>
                  </a:cubicBezTo>
                  <a:cubicBezTo>
                    <a:pt x="28" y="6"/>
                    <a:pt x="28" y="1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1" name="Freeform 80"/>
            <p:cNvSpPr/>
            <p:nvPr/>
          </p:nvSpPr>
          <p:spPr bwMode="auto">
            <a:xfrm>
              <a:off x="5850" y="4092"/>
              <a:ext cx="109" cy="20"/>
            </a:xfrm>
            <a:custGeom>
              <a:avLst/>
              <a:gdLst>
                <a:gd name="T0" fmla="*/ 27 w 31"/>
                <a:gd name="T1" fmla="*/ 1 h 7"/>
                <a:gd name="T2" fmla="*/ 3 w 31"/>
                <a:gd name="T3" fmla="*/ 3 h 7"/>
                <a:gd name="T4" fmla="*/ 3 w 31"/>
                <a:gd name="T5" fmla="*/ 7 h 7"/>
                <a:gd name="T6" fmla="*/ 28 w 31"/>
                <a:gd name="T7" fmla="*/ 5 h 7"/>
                <a:gd name="T8" fmla="*/ 27 w 31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7" y="1"/>
                  </a:moveTo>
                  <a:cubicBezTo>
                    <a:pt x="19" y="2"/>
                    <a:pt x="11" y="3"/>
                    <a:pt x="3" y="3"/>
                  </a:cubicBezTo>
                  <a:cubicBezTo>
                    <a:pt x="0" y="3"/>
                    <a:pt x="0" y="7"/>
                    <a:pt x="3" y="7"/>
                  </a:cubicBezTo>
                  <a:cubicBezTo>
                    <a:pt x="11" y="7"/>
                    <a:pt x="20" y="6"/>
                    <a:pt x="28" y="5"/>
                  </a:cubicBezTo>
                  <a:cubicBezTo>
                    <a:pt x="31" y="4"/>
                    <a:pt x="30" y="0"/>
                    <a:pt x="27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2" name="Freeform 81"/>
            <p:cNvSpPr/>
            <p:nvPr/>
          </p:nvSpPr>
          <p:spPr bwMode="auto">
            <a:xfrm>
              <a:off x="5988" y="4097"/>
              <a:ext cx="102" cy="18"/>
            </a:xfrm>
            <a:custGeom>
              <a:avLst/>
              <a:gdLst>
                <a:gd name="T0" fmla="*/ 26 w 29"/>
                <a:gd name="T1" fmla="*/ 2 h 6"/>
                <a:gd name="T2" fmla="*/ 3 w 29"/>
                <a:gd name="T3" fmla="*/ 1 h 6"/>
                <a:gd name="T4" fmla="*/ 3 w 29"/>
                <a:gd name="T5" fmla="*/ 5 h 6"/>
                <a:gd name="T6" fmla="*/ 26 w 29"/>
                <a:gd name="T7" fmla="*/ 6 h 6"/>
                <a:gd name="T8" fmla="*/ 26 w 29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6" y="2"/>
                  </a:moveTo>
                  <a:cubicBezTo>
                    <a:pt x="19" y="1"/>
                    <a:pt x="11" y="0"/>
                    <a:pt x="3" y="1"/>
                  </a:cubicBezTo>
                  <a:cubicBezTo>
                    <a:pt x="0" y="1"/>
                    <a:pt x="0" y="5"/>
                    <a:pt x="3" y="5"/>
                  </a:cubicBezTo>
                  <a:cubicBezTo>
                    <a:pt x="11" y="4"/>
                    <a:pt x="19" y="6"/>
                    <a:pt x="26" y="6"/>
                  </a:cubicBezTo>
                  <a:cubicBezTo>
                    <a:pt x="29" y="6"/>
                    <a:pt x="29" y="2"/>
                    <a:pt x="26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3" name="Freeform 82"/>
            <p:cNvSpPr/>
            <p:nvPr/>
          </p:nvSpPr>
          <p:spPr bwMode="auto">
            <a:xfrm>
              <a:off x="6136" y="4100"/>
              <a:ext cx="102" cy="18"/>
            </a:xfrm>
            <a:custGeom>
              <a:avLst/>
              <a:gdLst>
                <a:gd name="T0" fmla="*/ 27 w 29"/>
                <a:gd name="T1" fmla="*/ 0 h 6"/>
                <a:gd name="T2" fmla="*/ 3 w 29"/>
                <a:gd name="T3" fmla="*/ 1 h 6"/>
                <a:gd name="T4" fmla="*/ 3 w 29"/>
                <a:gd name="T5" fmla="*/ 5 h 6"/>
                <a:gd name="T6" fmla="*/ 27 w 29"/>
                <a:gd name="T7" fmla="*/ 4 h 6"/>
                <a:gd name="T8" fmla="*/ 27 w 29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7" y="0"/>
                  </a:moveTo>
                  <a:cubicBezTo>
                    <a:pt x="19" y="0"/>
                    <a:pt x="11" y="0"/>
                    <a:pt x="3" y="1"/>
                  </a:cubicBezTo>
                  <a:cubicBezTo>
                    <a:pt x="0" y="1"/>
                    <a:pt x="0" y="6"/>
                    <a:pt x="3" y="5"/>
                  </a:cubicBezTo>
                  <a:cubicBezTo>
                    <a:pt x="11" y="4"/>
                    <a:pt x="19" y="4"/>
                    <a:pt x="27" y="4"/>
                  </a:cubicBezTo>
                  <a:cubicBezTo>
                    <a:pt x="29" y="4"/>
                    <a:pt x="29" y="0"/>
                    <a:pt x="27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4" name="Freeform 83"/>
            <p:cNvSpPr/>
            <p:nvPr/>
          </p:nvSpPr>
          <p:spPr bwMode="auto">
            <a:xfrm>
              <a:off x="6298" y="4100"/>
              <a:ext cx="92" cy="18"/>
            </a:xfrm>
            <a:custGeom>
              <a:avLst/>
              <a:gdLst>
                <a:gd name="T0" fmla="*/ 23 w 26"/>
                <a:gd name="T1" fmla="*/ 2 h 6"/>
                <a:gd name="T2" fmla="*/ 4 w 26"/>
                <a:gd name="T3" fmla="*/ 1 h 6"/>
                <a:gd name="T4" fmla="*/ 3 w 26"/>
                <a:gd name="T5" fmla="*/ 5 h 6"/>
                <a:gd name="T6" fmla="*/ 23 w 26"/>
                <a:gd name="T7" fmla="*/ 6 h 6"/>
                <a:gd name="T8" fmla="*/ 23 w 26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23" y="2"/>
                  </a:moveTo>
                  <a:cubicBezTo>
                    <a:pt x="17" y="2"/>
                    <a:pt x="10" y="2"/>
                    <a:pt x="4" y="1"/>
                  </a:cubicBezTo>
                  <a:cubicBezTo>
                    <a:pt x="1" y="0"/>
                    <a:pt x="0" y="5"/>
                    <a:pt x="3" y="5"/>
                  </a:cubicBezTo>
                  <a:cubicBezTo>
                    <a:pt x="10" y="6"/>
                    <a:pt x="16" y="6"/>
                    <a:pt x="23" y="6"/>
                  </a:cubicBezTo>
                  <a:cubicBezTo>
                    <a:pt x="26" y="6"/>
                    <a:pt x="26" y="2"/>
                    <a:pt x="23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5" name="Freeform 84"/>
            <p:cNvSpPr/>
            <p:nvPr/>
          </p:nvSpPr>
          <p:spPr bwMode="auto">
            <a:xfrm>
              <a:off x="6428" y="4103"/>
              <a:ext cx="99" cy="18"/>
            </a:xfrm>
            <a:custGeom>
              <a:avLst/>
              <a:gdLst>
                <a:gd name="T0" fmla="*/ 25 w 28"/>
                <a:gd name="T1" fmla="*/ 1 h 6"/>
                <a:gd name="T2" fmla="*/ 3 w 28"/>
                <a:gd name="T3" fmla="*/ 1 h 6"/>
                <a:gd name="T4" fmla="*/ 3 w 28"/>
                <a:gd name="T5" fmla="*/ 5 h 6"/>
                <a:gd name="T6" fmla="*/ 25 w 28"/>
                <a:gd name="T7" fmla="*/ 5 h 6"/>
                <a:gd name="T8" fmla="*/ 25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5" y="1"/>
                  </a:moveTo>
                  <a:cubicBezTo>
                    <a:pt x="17" y="1"/>
                    <a:pt x="10" y="2"/>
                    <a:pt x="3" y="1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10" y="6"/>
                    <a:pt x="17" y="5"/>
                    <a:pt x="25" y="5"/>
                  </a:cubicBezTo>
                  <a:cubicBezTo>
                    <a:pt x="28" y="5"/>
                    <a:pt x="28" y="1"/>
                    <a:pt x="25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6" name="Freeform 85"/>
            <p:cNvSpPr/>
            <p:nvPr/>
          </p:nvSpPr>
          <p:spPr bwMode="auto">
            <a:xfrm>
              <a:off x="6545" y="4103"/>
              <a:ext cx="92" cy="21"/>
            </a:xfrm>
            <a:custGeom>
              <a:avLst/>
              <a:gdLst>
                <a:gd name="T0" fmla="*/ 22 w 26"/>
                <a:gd name="T1" fmla="*/ 1 h 7"/>
                <a:gd name="T2" fmla="*/ 4 w 26"/>
                <a:gd name="T3" fmla="*/ 1 h 7"/>
                <a:gd name="T4" fmla="*/ 3 w 26"/>
                <a:gd name="T5" fmla="*/ 5 h 7"/>
                <a:gd name="T6" fmla="*/ 23 w 26"/>
                <a:gd name="T7" fmla="*/ 5 h 7"/>
                <a:gd name="T8" fmla="*/ 22 w 26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">
                  <a:moveTo>
                    <a:pt x="22" y="1"/>
                  </a:moveTo>
                  <a:cubicBezTo>
                    <a:pt x="16" y="2"/>
                    <a:pt x="10" y="3"/>
                    <a:pt x="4" y="1"/>
                  </a:cubicBezTo>
                  <a:cubicBezTo>
                    <a:pt x="1" y="0"/>
                    <a:pt x="0" y="4"/>
                    <a:pt x="3" y="5"/>
                  </a:cubicBezTo>
                  <a:cubicBezTo>
                    <a:pt x="9" y="7"/>
                    <a:pt x="16" y="6"/>
                    <a:pt x="23" y="5"/>
                  </a:cubicBezTo>
                  <a:cubicBezTo>
                    <a:pt x="26" y="5"/>
                    <a:pt x="25" y="0"/>
                    <a:pt x="22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7" name="Freeform 86"/>
            <p:cNvSpPr/>
            <p:nvPr/>
          </p:nvSpPr>
          <p:spPr bwMode="auto">
            <a:xfrm>
              <a:off x="6682" y="4103"/>
              <a:ext cx="110" cy="18"/>
            </a:xfrm>
            <a:custGeom>
              <a:avLst/>
              <a:gdLst>
                <a:gd name="T0" fmla="*/ 28 w 31"/>
                <a:gd name="T1" fmla="*/ 2 h 6"/>
                <a:gd name="T2" fmla="*/ 3 w 31"/>
                <a:gd name="T3" fmla="*/ 1 h 6"/>
                <a:gd name="T4" fmla="*/ 3 w 31"/>
                <a:gd name="T5" fmla="*/ 5 h 6"/>
                <a:gd name="T6" fmla="*/ 28 w 31"/>
                <a:gd name="T7" fmla="*/ 6 h 6"/>
                <a:gd name="T8" fmla="*/ 28 w 31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">
                  <a:moveTo>
                    <a:pt x="28" y="2"/>
                  </a:moveTo>
                  <a:cubicBezTo>
                    <a:pt x="19" y="2"/>
                    <a:pt x="11" y="2"/>
                    <a:pt x="3" y="1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11" y="6"/>
                    <a:pt x="19" y="6"/>
                    <a:pt x="28" y="6"/>
                  </a:cubicBezTo>
                  <a:cubicBezTo>
                    <a:pt x="31" y="6"/>
                    <a:pt x="31" y="2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8" name="Freeform 87"/>
            <p:cNvSpPr/>
            <p:nvPr/>
          </p:nvSpPr>
          <p:spPr bwMode="auto">
            <a:xfrm>
              <a:off x="6820" y="4103"/>
              <a:ext cx="106" cy="21"/>
            </a:xfrm>
            <a:custGeom>
              <a:avLst/>
              <a:gdLst>
                <a:gd name="T0" fmla="*/ 27 w 30"/>
                <a:gd name="T1" fmla="*/ 2 h 7"/>
                <a:gd name="T2" fmla="*/ 3 w 30"/>
                <a:gd name="T3" fmla="*/ 1 h 7"/>
                <a:gd name="T4" fmla="*/ 3 w 30"/>
                <a:gd name="T5" fmla="*/ 5 h 7"/>
                <a:gd name="T6" fmla="*/ 26 w 30"/>
                <a:gd name="T7" fmla="*/ 6 h 7"/>
                <a:gd name="T8" fmla="*/ 27 w 30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7">
                  <a:moveTo>
                    <a:pt x="27" y="2"/>
                  </a:move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5"/>
                    <a:pt x="3" y="5"/>
                  </a:cubicBezTo>
                  <a:cubicBezTo>
                    <a:pt x="11" y="5"/>
                    <a:pt x="19" y="4"/>
                    <a:pt x="26" y="6"/>
                  </a:cubicBezTo>
                  <a:cubicBezTo>
                    <a:pt x="29" y="7"/>
                    <a:pt x="30" y="3"/>
                    <a:pt x="27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9" name="Freeform 88"/>
            <p:cNvSpPr/>
            <p:nvPr/>
          </p:nvSpPr>
          <p:spPr bwMode="auto">
            <a:xfrm>
              <a:off x="6961" y="4106"/>
              <a:ext cx="92" cy="18"/>
            </a:xfrm>
            <a:custGeom>
              <a:avLst/>
              <a:gdLst>
                <a:gd name="T0" fmla="*/ 23 w 26"/>
                <a:gd name="T1" fmla="*/ 2 h 6"/>
                <a:gd name="T2" fmla="*/ 4 w 26"/>
                <a:gd name="T3" fmla="*/ 1 h 6"/>
                <a:gd name="T4" fmla="*/ 3 w 26"/>
                <a:gd name="T5" fmla="*/ 5 h 6"/>
                <a:gd name="T6" fmla="*/ 23 w 26"/>
                <a:gd name="T7" fmla="*/ 6 h 6"/>
                <a:gd name="T8" fmla="*/ 23 w 26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23" y="2"/>
                  </a:moveTo>
                  <a:cubicBezTo>
                    <a:pt x="17" y="2"/>
                    <a:pt x="10" y="2"/>
                    <a:pt x="4" y="1"/>
                  </a:cubicBezTo>
                  <a:cubicBezTo>
                    <a:pt x="1" y="0"/>
                    <a:pt x="0" y="5"/>
                    <a:pt x="3" y="5"/>
                  </a:cubicBezTo>
                  <a:cubicBezTo>
                    <a:pt x="10" y="6"/>
                    <a:pt x="17" y="6"/>
                    <a:pt x="23" y="6"/>
                  </a:cubicBezTo>
                  <a:cubicBezTo>
                    <a:pt x="26" y="6"/>
                    <a:pt x="26" y="2"/>
                    <a:pt x="23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0" name="Freeform 89"/>
            <p:cNvSpPr/>
            <p:nvPr/>
          </p:nvSpPr>
          <p:spPr bwMode="auto">
            <a:xfrm>
              <a:off x="7081" y="4106"/>
              <a:ext cx="113" cy="24"/>
            </a:xfrm>
            <a:custGeom>
              <a:avLst/>
              <a:gdLst>
                <a:gd name="T0" fmla="*/ 28 w 32"/>
                <a:gd name="T1" fmla="*/ 1 h 8"/>
                <a:gd name="T2" fmla="*/ 3 w 32"/>
                <a:gd name="T3" fmla="*/ 2 h 8"/>
                <a:gd name="T4" fmla="*/ 3 w 32"/>
                <a:gd name="T5" fmla="*/ 6 h 8"/>
                <a:gd name="T6" fmla="*/ 29 w 32"/>
                <a:gd name="T7" fmla="*/ 5 h 8"/>
                <a:gd name="T8" fmla="*/ 28 w 32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8">
                  <a:moveTo>
                    <a:pt x="28" y="1"/>
                  </a:moveTo>
                  <a:cubicBezTo>
                    <a:pt x="20" y="3"/>
                    <a:pt x="11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2" y="6"/>
                    <a:pt x="21" y="8"/>
                    <a:pt x="29" y="5"/>
                  </a:cubicBezTo>
                  <a:cubicBezTo>
                    <a:pt x="32" y="4"/>
                    <a:pt x="31" y="0"/>
                    <a:pt x="28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1" name="Freeform 90"/>
            <p:cNvSpPr/>
            <p:nvPr/>
          </p:nvSpPr>
          <p:spPr bwMode="auto">
            <a:xfrm>
              <a:off x="7219" y="4103"/>
              <a:ext cx="95" cy="18"/>
            </a:xfrm>
            <a:custGeom>
              <a:avLst/>
              <a:gdLst>
                <a:gd name="T0" fmla="*/ 23 w 27"/>
                <a:gd name="T1" fmla="*/ 1 h 6"/>
                <a:gd name="T2" fmla="*/ 3 w 27"/>
                <a:gd name="T3" fmla="*/ 2 h 6"/>
                <a:gd name="T4" fmla="*/ 3 w 27"/>
                <a:gd name="T5" fmla="*/ 6 h 6"/>
                <a:gd name="T6" fmla="*/ 24 w 27"/>
                <a:gd name="T7" fmla="*/ 5 h 6"/>
                <a:gd name="T8" fmla="*/ 23 w 27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23" y="1"/>
                  </a:moveTo>
                  <a:cubicBezTo>
                    <a:pt x="16" y="2"/>
                    <a:pt x="10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0" y="6"/>
                    <a:pt x="17" y="6"/>
                    <a:pt x="24" y="5"/>
                  </a:cubicBezTo>
                  <a:cubicBezTo>
                    <a:pt x="27" y="5"/>
                    <a:pt x="25" y="0"/>
                    <a:pt x="23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2" name="Freeform 91"/>
            <p:cNvSpPr/>
            <p:nvPr/>
          </p:nvSpPr>
          <p:spPr bwMode="auto">
            <a:xfrm>
              <a:off x="7321" y="4109"/>
              <a:ext cx="106" cy="15"/>
            </a:xfrm>
            <a:custGeom>
              <a:avLst/>
              <a:gdLst>
                <a:gd name="T0" fmla="*/ 27 w 30"/>
                <a:gd name="T1" fmla="*/ 0 h 5"/>
                <a:gd name="T2" fmla="*/ 3 w 30"/>
                <a:gd name="T3" fmla="*/ 1 h 5"/>
                <a:gd name="T4" fmla="*/ 3 w 30"/>
                <a:gd name="T5" fmla="*/ 5 h 5"/>
                <a:gd name="T6" fmla="*/ 27 w 30"/>
                <a:gd name="T7" fmla="*/ 4 h 5"/>
                <a:gd name="T8" fmla="*/ 27 w 30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5">
                  <a:moveTo>
                    <a:pt x="27" y="0"/>
                  </a:move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5"/>
                    <a:pt x="3" y="5"/>
                  </a:cubicBezTo>
                  <a:cubicBezTo>
                    <a:pt x="11" y="5"/>
                    <a:pt x="19" y="4"/>
                    <a:pt x="27" y="4"/>
                  </a:cubicBezTo>
                  <a:cubicBezTo>
                    <a:pt x="30" y="4"/>
                    <a:pt x="30" y="0"/>
                    <a:pt x="27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3" name="Freeform 92"/>
            <p:cNvSpPr/>
            <p:nvPr/>
          </p:nvSpPr>
          <p:spPr bwMode="auto">
            <a:xfrm>
              <a:off x="7448" y="4077"/>
              <a:ext cx="25" cy="59"/>
            </a:xfrm>
            <a:custGeom>
              <a:avLst/>
              <a:gdLst>
                <a:gd name="T0" fmla="*/ 1 w 7"/>
                <a:gd name="T1" fmla="*/ 7 h 20"/>
                <a:gd name="T2" fmla="*/ 1 w 7"/>
                <a:gd name="T3" fmla="*/ 7 h 20"/>
                <a:gd name="T4" fmla="*/ 2 w 7"/>
                <a:gd name="T5" fmla="*/ 17 h 20"/>
                <a:gd name="T6" fmla="*/ 7 w 7"/>
                <a:gd name="T7" fmla="*/ 17 h 20"/>
                <a:gd name="T8" fmla="*/ 6 w 7"/>
                <a:gd name="T9" fmla="*/ 3 h 20"/>
                <a:gd name="T10" fmla="*/ 2 w 7"/>
                <a:gd name="T11" fmla="*/ 1 h 20"/>
                <a:gd name="T12" fmla="*/ 0 w 7"/>
                <a:gd name="T13" fmla="*/ 3 h 20"/>
                <a:gd name="T14" fmla="*/ 1 w 7"/>
                <a:gd name="T15" fmla="*/ 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" h="20">
                  <a:moveTo>
                    <a:pt x="1" y="7"/>
                  </a:moveTo>
                  <a:cubicBezTo>
                    <a:pt x="1" y="7"/>
                    <a:pt x="1" y="7"/>
                    <a:pt x="1" y="7"/>
                  </a:cubicBezTo>
                  <a:cubicBezTo>
                    <a:pt x="2" y="10"/>
                    <a:pt x="2" y="14"/>
                    <a:pt x="2" y="17"/>
                  </a:cubicBezTo>
                  <a:cubicBezTo>
                    <a:pt x="2" y="20"/>
                    <a:pt x="7" y="20"/>
                    <a:pt x="7" y="17"/>
                  </a:cubicBezTo>
                  <a:cubicBezTo>
                    <a:pt x="7" y="13"/>
                    <a:pt x="6" y="8"/>
                    <a:pt x="6" y="3"/>
                  </a:cubicBezTo>
                  <a:cubicBezTo>
                    <a:pt x="6" y="1"/>
                    <a:pt x="4" y="0"/>
                    <a:pt x="2" y="1"/>
                  </a:cubicBezTo>
                  <a:cubicBezTo>
                    <a:pt x="1" y="2"/>
                    <a:pt x="1" y="2"/>
                    <a:pt x="0" y="3"/>
                  </a:cubicBezTo>
                  <a:cubicBezTo>
                    <a:pt x="0" y="4"/>
                    <a:pt x="1" y="5"/>
                    <a:pt x="1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4" name="Freeform 93"/>
            <p:cNvSpPr/>
            <p:nvPr/>
          </p:nvSpPr>
          <p:spPr bwMode="auto">
            <a:xfrm>
              <a:off x="7444" y="3994"/>
              <a:ext cx="22" cy="65"/>
            </a:xfrm>
            <a:custGeom>
              <a:avLst/>
              <a:gdLst>
                <a:gd name="T0" fmla="*/ 1 w 6"/>
                <a:gd name="T1" fmla="*/ 19 h 22"/>
                <a:gd name="T2" fmla="*/ 6 w 6"/>
                <a:gd name="T3" fmla="*/ 19 h 22"/>
                <a:gd name="T4" fmla="*/ 5 w 6"/>
                <a:gd name="T5" fmla="*/ 3 h 22"/>
                <a:gd name="T6" fmla="*/ 0 w 6"/>
                <a:gd name="T7" fmla="*/ 3 h 22"/>
                <a:gd name="T8" fmla="*/ 1 w 6"/>
                <a:gd name="T9" fmla="*/ 1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2">
                  <a:moveTo>
                    <a:pt x="1" y="19"/>
                  </a:moveTo>
                  <a:cubicBezTo>
                    <a:pt x="1" y="22"/>
                    <a:pt x="6" y="22"/>
                    <a:pt x="6" y="19"/>
                  </a:cubicBezTo>
                  <a:cubicBezTo>
                    <a:pt x="6" y="14"/>
                    <a:pt x="5" y="9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1" y="9"/>
                    <a:pt x="1" y="14"/>
                    <a:pt x="1" y="1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5" name="Freeform 94"/>
            <p:cNvSpPr/>
            <p:nvPr/>
          </p:nvSpPr>
          <p:spPr bwMode="auto">
            <a:xfrm>
              <a:off x="7444" y="3910"/>
              <a:ext cx="18" cy="63"/>
            </a:xfrm>
            <a:custGeom>
              <a:avLst/>
              <a:gdLst>
                <a:gd name="T0" fmla="*/ 0 w 5"/>
                <a:gd name="T1" fmla="*/ 5 h 21"/>
                <a:gd name="T2" fmla="*/ 1 w 5"/>
                <a:gd name="T3" fmla="*/ 6 h 21"/>
                <a:gd name="T4" fmla="*/ 0 w 5"/>
                <a:gd name="T5" fmla="*/ 11 h 21"/>
                <a:gd name="T6" fmla="*/ 0 w 5"/>
                <a:gd name="T7" fmla="*/ 15 h 21"/>
                <a:gd name="T8" fmla="*/ 0 w 5"/>
                <a:gd name="T9" fmla="*/ 17 h 21"/>
                <a:gd name="T10" fmla="*/ 0 w 5"/>
                <a:gd name="T11" fmla="*/ 17 h 21"/>
                <a:gd name="T12" fmla="*/ 0 w 5"/>
                <a:gd name="T13" fmla="*/ 18 h 21"/>
                <a:gd name="T14" fmla="*/ 0 w 5"/>
                <a:gd name="T15" fmla="*/ 19 h 21"/>
                <a:gd name="T16" fmla="*/ 5 w 5"/>
                <a:gd name="T17" fmla="*/ 18 h 21"/>
                <a:gd name="T18" fmla="*/ 5 w 5"/>
                <a:gd name="T19" fmla="*/ 7 h 21"/>
                <a:gd name="T20" fmla="*/ 5 w 5"/>
                <a:gd name="T21" fmla="*/ 2 h 21"/>
                <a:gd name="T22" fmla="*/ 0 w 5"/>
                <a:gd name="T23" fmla="*/ 3 h 21"/>
                <a:gd name="T24" fmla="*/ 0 w 5"/>
                <a:gd name="T25" fmla="*/ 5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21">
                  <a:moveTo>
                    <a:pt x="0" y="5"/>
                  </a:moveTo>
                  <a:cubicBezTo>
                    <a:pt x="0" y="5"/>
                    <a:pt x="1" y="6"/>
                    <a:pt x="1" y="6"/>
                  </a:cubicBezTo>
                  <a:cubicBezTo>
                    <a:pt x="1" y="8"/>
                    <a:pt x="0" y="9"/>
                    <a:pt x="0" y="11"/>
                  </a:cubicBezTo>
                  <a:cubicBezTo>
                    <a:pt x="0" y="12"/>
                    <a:pt x="0" y="14"/>
                    <a:pt x="0" y="15"/>
                  </a:cubicBezTo>
                  <a:cubicBezTo>
                    <a:pt x="0" y="16"/>
                    <a:pt x="0" y="16"/>
                    <a:pt x="0" y="17"/>
                  </a:cubicBezTo>
                  <a:cubicBezTo>
                    <a:pt x="0" y="17"/>
                    <a:pt x="0" y="18"/>
                    <a:pt x="0" y="17"/>
                  </a:cubicBezTo>
                  <a:cubicBezTo>
                    <a:pt x="0" y="17"/>
                    <a:pt x="0" y="17"/>
                    <a:pt x="0" y="18"/>
                  </a:cubicBezTo>
                  <a:cubicBezTo>
                    <a:pt x="0" y="18"/>
                    <a:pt x="0" y="18"/>
                    <a:pt x="0" y="19"/>
                  </a:cubicBezTo>
                  <a:cubicBezTo>
                    <a:pt x="1" y="21"/>
                    <a:pt x="4" y="20"/>
                    <a:pt x="5" y="18"/>
                  </a:cubicBezTo>
                  <a:cubicBezTo>
                    <a:pt x="5" y="15"/>
                    <a:pt x="5" y="11"/>
                    <a:pt x="5" y="7"/>
                  </a:cubicBezTo>
                  <a:cubicBezTo>
                    <a:pt x="5" y="6"/>
                    <a:pt x="5" y="3"/>
                    <a:pt x="5" y="2"/>
                  </a:cubicBezTo>
                  <a:cubicBezTo>
                    <a:pt x="3" y="0"/>
                    <a:pt x="1" y="1"/>
                    <a:pt x="0" y="3"/>
                  </a:cubicBezTo>
                  <a:cubicBezTo>
                    <a:pt x="0" y="4"/>
                    <a:pt x="0" y="5"/>
                    <a:pt x="0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6" name="Freeform 95"/>
            <p:cNvSpPr/>
            <p:nvPr/>
          </p:nvSpPr>
          <p:spPr bwMode="auto">
            <a:xfrm>
              <a:off x="7444" y="3827"/>
              <a:ext cx="18" cy="69"/>
            </a:xfrm>
            <a:custGeom>
              <a:avLst/>
              <a:gdLst>
                <a:gd name="T0" fmla="*/ 5 w 5"/>
                <a:gd name="T1" fmla="*/ 20 h 23"/>
                <a:gd name="T2" fmla="*/ 5 w 5"/>
                <a:gd name="T3" fmla="*/ 3 h 23"/>
                <a:gd name="T4" fmla="*/ 0 w 5"/>
                <a:gd name="T5" fmla="*/ 3 h 23"/>
                <a:gd name="T6" fmla="*/ 0 w 5"/>
                <a:gd name="T7" fmla="*/ 20 h 23"/>
                <a:gd name="T8" fmla="*/ 5 w 5"/>
                <a:gd name="T9" fmla="*/ 2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23">
                  <a:moveTo>
                    <a:pt x="5" y="20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3"/>
                    <a:pt x="5" y="23"/>
                    <a:pt x="5" y="2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7" name="Freeform 96"/>
            <p:cNvSpPr/>
            <p:nvPr/>
          </p:nvSpPr>
          <p:spPr bwMode="auto">
            <a:xfrm>
              <a:off x="7448" y="3747"/>
              <a:ext cx="18" cy="57"/>
            </a:xfrm>
            <a:custGeom>
              <a:avLst/>
              <a:gdLst>
                <a:gd name="T0" fmla="*/ 5 w 5"/>
                <a:gd name="T1" fmla="*/ 16 h 19"/>
                <a:gd name="T2" fmla="*/ 5 w 5"/>
                <a:gd name="T3" fmla="*/ 3 h 19"/>
                <a:gd name="T4" fmla="*/ 0 w 5"/>
                <a:gd name="T5" fmla="*/ 3 h 19"/>
                <a:gd name="T6" fmla="*/ 0 w 5"/>
                <a:gd name="T7" fmla="*/ 16 h 19"/>
                <a:gd name="T8" fmla="*/ 5 w 5"/>
                <a:gd name="T9" fmla="*/ 16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9">
                  <a:moveTo>
                    <a:pt x="5" y="16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9"/>
                    <a:pt x="5" y="19"/>
                    <a:pt x="5" y="1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8" name="Freeform 97"/>
            <p:cNvSpPr/>
            <p:nvPr/>
          </p:nvSpPr>
          <p:spPr bwMode="auto">
            <a:xfrm>
              <a:off x="7448" y="3658"/>
              <a:ext cx="18" cy="63"/>
            </a:xfrm>
            <a:custGeom>
              <a:avLst/>
              <a:gdLst>
                <a:gd name="T0" fmla="*/ 5 w 5"/>
                <a:gd name="T1" fmla="*/ 18 h 21"/>
                <a:gd name="T2" fmla="*/ 5 w 5"/>
                <a:gd name="T3" fmla="*/ 2 h 21"/>
                <a:gd name="T4" fmla="*/ 0 w 5"/>
                <a:gd name="T5" fmla="*/ 2 h 21"/>
                <a:gd name="T6" fmla="*/ 0 w 5"/>
                <a:gd name="T7" fmla="*/ 18 h 21"/>
                <a:gd name="T8" fmla="*/ 5 w 5"/>
                <a:gd name="T9" fmla="*/ 18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21">
                  <a:moveTo>
                    <a:pt x="5" y="18"/>
                  </a:moveTo>
                  <a:cubicBezTo>
                    <a:pt x="5" y="2"/>
                    <a:pt x="5" y="2"/>
                    <a:pt x="5" y="2"/>
                  </a:cubicBezTo>
                  <a:cubicBezTo>
                    <a:pt x="5" y="0"/>
                    <a:pt x="0" y="0"/>
                    <a:pt x="0" y="2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21"/>
                    <a:pt x="5" y="21"/>
                    <a:pt x="5" y="1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9" name="Freeform 98"/>
            <p:cNvSpPr/>
            <p:nvPr/>
          </p:nvSpPr>
          <p:spPr bwMode="auto">
            <a:xfrm>
              <a:off x="7444" y="3557"/>
              <a:ext cx="25" cy="80"/>
            </a:xfrm>
            <a:custGeom>
              <a:avLst/>
              <a:gdLst>
                <a:gd name="T0" fmla="*/ 2 w 7"/>
                <a:gd name="T1" fmla="*/ 24 h 27"/>
                <a:gd name="T2" fmla="*/ 7 w 7"/>
                <a:gd name="T3" fmla="*/ 23 h 27"/>
                <a:gd name="T4" fmla="*/ 5 w 7"/>
                <a:gd name="T5" fmla="*/ 3 h 27"/>
                <a:gd name="T6" fmla="*/ 0 w 7"/>
                <a:gd name="T7" fmla="*/ 4 h 27"/>
                <a:gd name="T8" fmla="*/ 2 w 7"/>
                <a:gd name="T9" fmla="*/ 2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7">
                  <a:moveTo>
                    <a:pt x="2" y="24"/>
                  </a:moveTo>
                  <a:cubicBezTo>
                    <a:pt x="3" y="27"/>
                    <a:pt x="7" y="26"/>
                    <a:pt x="7" y="23"/>
                  </a:cubicBezTo>
                  <a:cubicBezTo>
                    <a:pt x="6" y="17"/>
                    <a:pt x="6" y="10"/>
                    <a:pt x="5" y="3"/>
                  </a:cubicBezTo>
                  <a:cubicBezTo>
                    <a:pt x="4" y="0"/>
                    <a:pt x="0" y="1"/>
                    <a:pt x="0" y="4"/>
                  </a:cubicBezTo>
                  <a:cubicBezTo>
                    <a:pt x="1" y="11"/>
                    <a:pt x="1" y="18"/>
                    <a:pt x="2" y="2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0" name="Freeform 99"/>
            <p:cNvSpPr/>
            <p:nvPr/>
          </p:nvSpPr>
          <p:spPr bwMode="auto">
            <a:xfrm>
              <a:off x="7444" y="3462"/>
              <a:ext cx="25" cy="75"/>
            </a:xfrm>
            <a:custGeom>
              <a:avLst/>
              <a:gdLst>
                <a:gd name="T0" fmla="*/ 5 w 7"/>
                <a:gd name="T1" fmla="*/ 22 h 25"/>
                <a:gd name="T2" fmla="*/ 7 w 7"/>
                <a:gd name="T3" fmla="*/ 4 h 25"/>
                <a:gd name="T4" fmla="*/ 2 w 7"/>
                <a:gd name="T5" fmla="*/ 2 h 25"/>
                <a:gd name="T6" fmla="*/ 0 w 7"/>
                <a:gd name="T7" fmla="*/ 20 h 25"/>
                <a:gd name="T8" fmla="*/ 5 w 7"/>
                <a:gd name="T9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5">
                  <a:moveTo>
                    <a:pt x="5" y="22"/>
                  </a:moveTo>
                  <a:cubicBezTo>
                    <a:pt x="6" y="16"/>
                    <a:pt x="5" y="10"/>
                    <a:pt x="7" y="4"/>
                  </a:cubicBezTo>
                  <a:cubicBezTo>
                    <a:pt x="7" y="1"/>
                    <a:pt x="3" y="0"/>
                    <a:pt x="2" y="2"/>
                  </a:cubicBezTo>
                  <a:cubicBezTo>
                    <a:pt x="1" y="8"/>
                    <a:pt x="1" y="14"/>
                    <a:pt x="0" y="20"/>
                  </a:cubicBezTo>
                  <a:cubicBezTo>
                    <a:pt x="0" y="23"/>
                    <a:pt x="4" y="25"/>
                    <a:pt x="5" y="2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1" name="Freeform 100"/>
            <p:cNvSpPr/>
            <p:nvPr/>
          </p:nvSpPr>
          <p:spPr bwMode="auto">
            <a:xfrm>
              <a:off x="7448" y="3364"/>
              <a:ext cx="21" cy="75"/>
            </a:xfrm>
            <a:custGeom>
              <a:avLst/>
              <a:gdLst>
                <a:gd name="T0" fmla="*/ 5 w 6"/>
                <a:gd name="T1" fmla="*/ 22 h 25"/>
                <a:gd name="T2" fmla="*/ 6 w 6"/>
                <a:gd name="T3" fmla="*/ 3 h 25"/>
                <a:gd name="T4" fmla="*/ 1 w 6"/>
                <a:gd name="T5" fmla="*/ 3 h 25"/>
                <a:gd name="T6" fmla="*/ 0 w 6"/>
                <a:gd name="T7" fmla="*/ 22 h 25"/>
                <a:gd name="T8" fmla="*/ 5 w 6"/>
                <a:gd name="T9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5">
                  <a:moveTo>
                    <a:pt x="5" y="22"/>
                  </a:moveTo>
                  <a:cubicBezTo>
                    <a:pt x="5" y="16"/>
                    <a:pt x="6" y="10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10"/>
                    <a:pt x="0" y="16"/>
                    <a:pt x="0" y="22"/>
                  </a:cubicBezTo>
                  <a:cubicBezTo>
                    <a:pt x="0" y="25"/>
                    <a:pt x="5" y="25"/>
                    <a:pt x="5" y="2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2" name="Freeform 101"/>
            <p:cNvSpPr/>
            <p:nvPr/>
          </p:nvSpPr>
          <p:spPr bwMode="auto">
            <a:xfrm>
              <a:off x="7444" y="3272"/>
              <a:ext cx="25" cy="75"/>
            </a:xfrm>
            <a:custGeom>
              <a:avLst/>
              <a:gdLst>
                <a:gd name="T0" fmla="*/ 5 w 7"/>
                <a:gd name="T1" fmla="*/ 22 h 25"/>
                <a:gd name="T2" fmla="*/ 5 w 7"/>
                <a:gd name="T3" fmla="*/ 12 h 25"/>
                <a:gd name="T4" fmla="*/ 5 w 7"/>
                <a:gd name="T5" fmla="*/ 7 h 25"/>
                <a:gd name="T6" fmla="*/ 5 w 7"/>
                <a:gd name="T7" fmla="*/ 5 h 25"/>
                <a:gd name="T8" fmla="*/ 5 w 7"/>
                <a:gd name="T9" fmla="*/ 4 h 25"/>
                <a:gd name="T10" fmla="*/ 2 w 7"/>
                <a:gd name="T11" fmla="*/ 1 h 25"/>
                <a:gd name="T12" fmla="*/ 0 w 7"/>
                <a:gd name="T13" fmla="*/ 8 h 25"/>
                <a:gd name="T14" fmla="*/ 0 w 7"/>
                <a:gd name="T15" fmla="*/ 22 h 25"/>
                <a:gd name="T16" fmla="*/ 5 w 7"/>
                <a:gd name="T17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25">
                  <a:moveTo>
                    <a:pt x="5" y="22"/>
                  </a:moveTo>
                  <a:cubicBezTo>
                    <a:pt x="5" y="18"/>
                    <a:pt x="5" y="15"/>
                    <a:pt x="5" y="12"/>
                  </a:cubicBezTo>
                  <a:cubicBezTo>
                    <a:pt x="5" y="10"/>
                    <a:pt x="5" y="8"/>
                    <a:pt x="5" y="7"/>
                  </a:cubicBezTo>
                  <a:cubicBezTo>
                    <a:pt x="5" y="6"/>
                    <a:pt x="5" y="5"/>
                    <a:pt x="5" y="5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7" y="3"/>
                    <a:pt x="5" y="0"/>
                    <a:pt x="2" y="1"/>
                  </a:cubicBezTo>
                  <a:cubicBezTo>
                    <a:pt x="0" y="2"/>
                    <a:pt x="0" y="6"/>
                    <a:pt x="0" y="8"/>
                  </a:cubicBezTo>
                  <a:cubicBezTo>
                    <a:pt x="0" y="13"/>
                    <a:pt x="0" y="17"/>
                    <a:pt x="0" y="22"/>
                  </a:cubicBezTo>
                  <a:cubicBezTo>
                    <a:pt x="0" y="25"/>
                    <a:pt x="5" y="25"/>
                    <a:pt x="5" y="2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3" name="Freeform 102"/>
            <p:cNvSpPr/>
            <p:nvPr/>
          </p:nvSpPr>
          <p:spPr bwMode="auto">
            <a:xfrm>
              <a:off x="7451" y="3172"/>
              <a:ext cx="25" cy="77"/>
            </a:xfrm>
            <a:custGeom>
              <a:avLst/>
              <a:gdLst>
                <a:gd name="T0" fmla="*/ 0 w 7"/>
                <a:gd name="T1" fmla="*/ 7 h 26"/>
                <a:gd name="T2" fmla="*/ 1 w 7"/>
                <a:gd name="T3" fmla="*/ 16 h 26"/>
                <a:gd name="T4" fmla="*/ 1 w 7"/>
                <a:gd name="T5" fmla="*/ 19 h 26"/>
                <a:gd name="T6" fmla="*/ 2 w 7"/>
                <a:gd name="T7" fmla="*/ 21 h 26"/>
                <a:gd name="T8" fmla="*/ 5 w 7"/>
                <a:gd name="T9" fmla="*/ 23 h 26"/>
                <a:gd name="T10" fmla="*/ 5 w 7"/>
                <a:gd name="T11" fmla="*/ 14 h 26"/>
                <a:gd name="T12" fmla="*/ 5 w 7"/>
                <a:gd name="T13" fmla="*/ 8 h 26"/>
                <a:gd name="T14" fmla="*/ 5 w 7"/>
                <a:gd name="T15" fmla="*/ 6 h 26"/>
                <a:gd name="T16" fmla="*/ 5 w 7"/>
                <a:gd name="T17" fmla="*/ 3 h 26"/>
                <a:gd name="T18" fmla="*/ 1 w 7"/>
                <a:gd name="T19" fmla="*/ 2 h 26"/>
                <a:gd name="T20" fmla="*/ 0 w 7"/>
                <a:gd name="T21" fmla="*/ 7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" h="26">
                  <a:moveTo>
                    <a:pt x="0" y="7"/>
                  </a:moveTo>
                  <a:cubicBezTo>
                    <a:pt x="0" y="10"/>
                    <a:pt x="1" y="13"/>
                    <a:pt x="1" y="16"/>
                  </a:cubicBezTo>
                  <a:cubicBezTo>
                    <a:pt x="1" y="17"/>
                    <a:pt x="1" y="18"/>
                    <a:pt x="1" y="19"/>
                  </a:cubicBezTo>
                  <a:cubicBezTo>
                    <a:pt x="1" y="20"/>
                    <a:pt x="1" y="22"/>
                    <a:pt x="2" y="21"/>
                  </a:cubicBezTo>
                  <a:cubicBezTo>
                    <a:pt x="0" y="23"/>
                    <a:pt x="4" y="26"/>
                    <a:pt x="5" y="23"/>
                  </a:cubicBezTo>
                  <a:cubicBezTo>
                    <a:pt x="7" y="21"/>
                    <a:pt x="6" y="16"/>
                    <a:pt x="5" y="14"/>
                  </a:cubicBezTo>
                  <a:cubicBezTo>
                    <a:pt x="5" y="12"/>
                    <a:pt x="5" y="10"/>
                    <a:pt x="5" y="8"/>
                  </a:cubicBezTo>
                  <a:cubicBezTo>
                    <a:pt x="5" y="7"/>
                    <a:pt x="5" y="7"/>
                    <a:pt x="5" y="6"/>
                  </a:cubicBezTo>
                  <a:cubicBezTo>
                    <a:pt x="6" y="5"/>
                    <a:pt x="6" y="4"/>
                    <a:pt x="5" y="3"/>
                  </a:cubicBezTo>
                  <a:cubicBezTo>
                    <a:pt x="4" y="1"/>
                    <a:pt x="3" y="0"/>
                    <a:pt x="1" y="2"/>
                  </a:cubicBezTo>
                  <a:cubicBezTo>
                    <a:pt x="0" y="3"/>
                    <a:pt x="0" y="6"/>
                    <a:pt x="0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4" name="Freeform 103"/>
            <p:cNvSpPr/>
            <p:nvPr/>
          </p:nvSpPr>
          <p:spPr bwMode="auto">
            <a:xfrm>
              <a:off x="7444" y="3035"/>
              <a:ext cx="25" cy="101"/>
            </a:xfrm>
            <a:custGeom>
              <a:avLst/>
              <a:gdLst>
                <a:gd name="T0" fmla="*/ 0 w 7"/>
                <a:gd name="T1" fmla="*/ 4 h 34"/>
                <a:gd name="T2" fmla="*/ 1 w 7"/>
                <a:gd name="T3" fmla="*/ 31 h 34"/>
                <a:gd name="T4" fmla="*/ 6 w 7"/>
                <a:gd name="T5" fmla="*/ 31 h 34"/>
                <a:gd name="T6" fmla="*/ 6 w 7"/>
                <a:gd name="T7" fmla="*/ 10 h 34"/>
                <a:gd name="T8" fmla="*/ 6 w 7"/>
                <a:gd name="T9" fmla="*/ 7 h 34"/>
                <a:gd name="T10" fmla="*/ 4 w 7"/>
                <a:gd name="T11" fmla="*/ 2 h 34"/>
                <a:gd name="T12" fmla="*/ 0 w 7"/>
                <a:gd name="T13" fmla="*/ 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4">
                  <a:moveTo>
                    <a:pt x="0" y="4"/>
                  </a:moveTo>
                  <a:cubicBezTo>
                    <a:pt x="2" y="13"/>
                    <a:pt x="1" y="22"/>
                    <a:pt x="1" y="31"/>
                  </a:cubicBezTo>
                  <a:cubicBezTo>
                    <a:pt x="1" y="34"/>
                    <a:pt x="6" y="34"/>
                    <a:pt x="6" y="31"/>
                  </a:cubicBezTo>
                  <a:cubicBezTo>
                    <a:pt x="6" y="24"/>
                    <a:pt x="6" y="17"/>
                    <a:pt x="6" y="10"/>
                  </a:cubicBezTo>
                  <a:cubicBezTo>
                    <a:pt x="6" y="9"/>
                    <a:pt x="7" y="8"/>
                    <a:pt x="6" y="7"/>
                  </a:cubicBezTo>
                  <a:cubicBezTo>
                    <a:pt x="6" y="5"/>
                    <a:pt x="5" y="4"/>
                    <a:pt x="4" y="2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5" name="Freeform 104"/>
            <p:cNvSpPr/>
            <p:nvPr/>
          </p:nvSpPr>
          <p:spPr bwMode="auto">
            <a:xfrm>
              <a:off x="7448" y="2943"/>
              <a:ext cx="21" cy="62"/>
            </a:xfrm>
            <a:custGeom>
              <a:avLst/>
              <a:gdLst>
                <a:gd name="T0" fmla="*/ 5 w 6"/>
                <a:gd name="T1" fmla="*/ 18 h 21"/>
                <a:gd name="T2" fmla="*/ 6 w 6"/>
                <a:gd name="T3" fmla="*/ 3 h 21"/>
                <a:gd name="T4" fmla="*/ 1 w 6"/>
                <a:gd name="T5" fmla="*/ 3 h 21"/>
                <a:gd name="T6" fmla="*/ 0 w 6"/>
                <a:gd name="T7" fmla="*/ 18 h 21"/>
                <a:gd name="T8" fmla="*/ 5 w 6"/>
                <a:gd name="T9" fmla="*/ 18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1">
                  <a:moveTo>
                    <a:pt x="5" y="18"/>
                  </a:moveTo>
                  <a:cubicBezTo>
                    <a:pt x="5" y="13"/>
                    <a:pt x="6" y="8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8"/>
                    <a:pt x="1" y="13"/>
                    <a:pt x="0" y="18"/>
                  </a:cubicBezTo>
                  <a:cubicBezTo>
                    <a:pt x="0" y="21"/>
                    <a:pt x="4" y="21"/>
                    <a:pt x="5" y="1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6" name="Freeform 105"/>
            <p:cNvSpPr/>
            <p:nvPr/>
          </p:nvSpPr>
          <p:spPr bwMode="auto">
            <a:xfrm>
              <a:off x="7448" y="2827"/>
              <a:ext cx="25" cy="83"/>
            </a:xfrm>
            <a:custGeom>
              <a:avLst/>
              <a:gdLst>
                <a:gd name="T0" fmla="*/ 2 w 7"/>
                <a:gd name="T1" fmla="*/ 25 h 28"/>
                <a:gd name="T2" fmla="*/ 7 w 7"/>
                <a:gd name="T3" fmla="*/ 25 h 28"/>
                <a:gd name="T4" fmla="*/ 5 w 7"/>
                <a:gd name="T5" fmla="*/ 3 h 28"/>
                <a:gd name="T6" fmla="*/ 0 w 7"/>
                <a:gd name="T7" fmla="*/ 3 h 28"/>
                <a:gd name="T8" fmla="*/ 2 w 7"/>
                <a:gd name="T9" fmla="*/ 2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8">
                  <a:moveTo>
                    <a:pt x="2" y="25"/>
                  </a:moveTo>
                  <a:cubicBezTo>
                    <a:pt x="3" y="28"/>
                    <a:pt x="7" y="28"/>
                    <a:pt x="7" y="25"/>
                  </a:cubicBezTo>
                  <a:cubicBezTo>
                    <a:pt x="6" y="18"/>
                    <a:pt x="6" y="10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1" y="10"/>
                    <a:pt x="1" y="18"/>
                    <a:pt x="2" y="2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7" name="Freeform 106"/>
            <p:cNvSpPr/>
            <p:nvPr/>
          </p:nvSpPr>
          <p:spPr bwMode="auto">
            <a:xfrm>
              <a:off x="7441" y="2703"/>
              <a:ext cx="21" cy="92"/>
            </a:xfrm>
            <a:custGeom>
              <a:avLst/>
              <a:gdLst>
                <a:gd name="T0" fmla="*/ 1 w 6"/>
                <a:gd name="T1" fmla="*/ 28 h 31"/>
                <a:gd name="T2" fmla="*/ 6 w 6"/>
                <a:gd name="T3" fmla="*/ 28 h 31"/>
                <a:gd name="T4" fmla="*/ 5 w 6"/>
                <a:gd name="T5" fmla="*/ 3 h 31"/>
                <a:gd name="T6" fmla="*/ 0 w 6"/>
                <a:gd name="T7" fmla="*/ 3 h 31"/>
                <a:gd name="T8" fmla="*/ 1 w 6"/>
                <a:gd name="T9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1">
                  <a:moveTo>
                    <a:pt x="1" y="28"/>
                  </a:moveTo>
                  <a:cubicBezTo>
                    <a:pt x="1" y="31"/>
                    <a:pt x="6" y="31"/>
                    <a:pt x="6" y="28"/>
                  </a:cubicBezTo>
                  <a:cubicBezTo>
                    <a:pt x="6" y="20"/>
                    <a:pt x="6" y="11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1" y="11"/>
                    <a:pt x="1" y="20"/>
                    <a:pt x="1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8" name="Freeform 107"/>
            <p:cNvSpPr/>
            <p:nvPr/>
          </p:nvSpPr>
          <p:spPr bwMode="auto">
            <a:xfrm>
              <a:off x="7444" y="2581"/>
              <a:ext cx="22" cy="83"/>
            </a:xfrm>
            <a:custGeom>
              <a:avLst/>
              <a:gdLst>
                <a:gd name="T0" fmla="*/ 1 w 6"/>
                <a:gd name="T1" fmla="*/ 4 h 28"/>
                <a:gd name="T2" fmla="*/ 1 w 6"/>
                <a:gd name="T3" fmla="*/ 4 h 28"/>
                <a:gd name="T4" fmla="*/ 0 w 6"/>
                <a:gd name="T5" fmla="*/ 25 h 28"/>
                <a:gd name="T6" fmla="*/ 5 w 6"/>
                <a:gd name="T7" fmla="*/ 25 h 28"/>
                <a:gd name="T8" fmla="*/ 5 w 6"/>
                <a:gd name="T9" fmla="*/ 13 h 28"/>
                <a:gd name="T10" fmla="*/ 5 w 6"/>
                <a:gd name="T11" fmla="*/ 7 h 28"/>
                <a:gd name="T12" fmla="*/ 6 w 6"/>
                <a:gd name="T13" fmla="*/ 4 h 28"/>
                <a:gd name="T14" fmla="*/ 6 w 6"/>
                <a:gd name="T15" fmla="*/ 4 h 28"/>
                <a:gd name="T16" fmla="*/ 6 w 6"/>
                <a:gd name="T17" fmla="*/ 4 h 28"/>
                <a:gd name="T18" fmla="*/ 1 w 6"/>
                <a:gd name="T19" fmla="*/ 3 h 28"/>
                <a:gd name="T20" fmla="*/ 1 w 6"/>
                <a:gd name="T21" fmla="*/ 4 h 28"/>
                <a:gd name="T22" fmla="*/ 1 w 6"/>
                <a:gd name="T23" fmla="*/ 4 h 28"/>
                <a:gd name="T24" fmla="*/ 1 w 6"/>
                <a:gd name="T25" fmla="*/ 4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" h="28"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0" y="11"/>
                    <a:pt x="0" y="18"/>
                    <a:pt x="0" y="25"/>
                  </a:cubicBezTo>
                  <a:cubicBezTo>
                    <a:pt x="0" y="28"/>
                    <a:pt x="5" y="28"/>
                    <a:pt x="5" y="25"/>
                  </a:cubicBezTo>
                  <a:cubicBezTo>
                    <a:pt x="5" y="21"/>
                    <a:pt x="5" y="17"/>
                    <a:pt x="5" y="13"/>
                  </a:cubicBezTo>
                  <a:cubicBezTo>
                    <a:pt x="5" y="11"/>
                    <a:pt x="5" y="9"/>
                    <a:pt x="5" y="7"/>
                  </a:cubicBezTo>
                  <a:cubicBezTo>
                    <a:pt x="5" y="7"/>
                    <a:pt x="6" y="4"/>
                    <a:pt x="6" y="4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5" y="1"/>
                    <a:pt x="2" y="0"/>
                    <a:pt x="1" y="3"/>
                  </a:cubicBezTo>
                  <a:cubicBezTo>
                    <a:pt x="1" y="3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9" name="Freeform 108"/>
            <p:cNvSpPr/>
            <p:nvPr/>
          </p:nvSpPr>
          <p:spPr bwMode="auto">
            <a:xfrm>
              <a:off x="7455" y="2465"/>
              <a:ext cx="21" cy="98"/>
            </a:xfrm>
            <a:custGeom>
              <a:avLst/>
              <a:gdLst>
                <a:gd name="T0" fmla="*/ 5 w 6"/>
                <a:gd name="T1" fmla="*/ 30 h 33"/>
                <a:gd name="T2" fmla="*/ 5 w 6"/>
                <a:gd name="T3" fmla="*/ 10 h 33"/>
                <a:gd name="T4" fmla="*/ 6 w 6"/>
                <a:gd name="T5" fmla="*/ 8 h 33"/>
                <a:gd name="T6" fmla="*/ 5 w 6"/>
                <a:gd name="T7" fmla="*/ 3 h 33"/>
                <a:gd name="T8" fmla="*/ 0 w 6"/>
                <a:gd name="T9" fmla="*/ 3 h 33"/>
                <a:gd name="T10" fmla="*/ 0 w 6"/>
                <a:gd name="T11" fmla="*/ 30 h 33"/>
                <a:gd name="T12" fmla="*/ 5 w 6"/>
                <a:gd name="T13" fmla="*/ 3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33">
                  <a:moveTo>
                    <a:pt x="5" y="30"/>
                  </a:move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6" y="9"/>
                    <a:pt x="6" y="8"/>
                  </a:cubicBezTo>
                  <a:cubicBezTo>
                    <a:pt x="6" y="6"/>
                    <a:pt x="5" y="5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3"/>
                    <a:pt x="5" y="33"/>
                    <a:pt x="5" y="3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0" name="Freeform 109"/>
            <p:cNvSpPr/>
            <p:nvPr/>
          </p:nvSpPr>
          <p:spPr bwMode="auto">
            <a:xfrm>
              <a:off x="7444" y="2347"/>
              <a:ext cx="29" cy="89"/>
            </a:xfrm>
            <a:custGeom>
              <a:avLst/>
              <a:gdLst>
                <a:gd name="T0" fmla="*/ 1 w 8"/>
                <a:gd name="T1" fmla="*/ 4 h 30"/>
                <a:gd name="T2" fmla="*/ 2 w 8"/>
                <a:gd name="T3" fmla="*/ 27 h 30"/>
                <a:gd name="T4" fmla="*/ 7 w 8"/>
                <a:gd name="T5" fmla="*/ 27 h 30"/>
                <a:gd name="T6" fmla="*/ 6 w 8"/>
                <a:gd name="T7" fmla="*/ 3 h 30"/>
                <a:gd name="T8" fmla="*/ 1 w 8"/>
                <a:gd name="T9" fmla="*/ 4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0">
                  <a:moveTo>
                    <a:pt x="1" y="4"/>
                  </a:moveTo>
                  <a:cubicBezTo>
                    <a:pt x="3" y="11"/>
                    <a:pt x="2" y="20"/>
                    <a:pt x="2" y="27"/>
                  </a:cubicBezTo>
                  <a:cubicBezTo>
                    <a:pt x="2" y="30"/>
                    <a:pt x="7" y="30"/>
                    <a:pt x="7" y="27"/>
                  </a:cubicBezTo>
                  <a:cubicBezTo>
                    <a:pt x="7" y="19"/>
                    <a:pt x="8" y="11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1" name="Freeform 110"/>
            <p:cNvSpPr/>
            <p:nvPr/>
          </p:nvSpPr>
          <p:spPr bwMode="auto">
            <a:xfrm>
              <a:off x="7451" y="2231"/>
              <a:ext cx="18" cy="89"/>
            </a:xfrm>
            <a:custGeom>
              <a:avLst/>
              <a:gdLst>
                <a:gd name="T0" fmla="*/ 5 w 5"/>
                <a:gd name="T1" fmla="*/ 27 h 30"/>
                <a:gd name="T2" fmla="*/ 5 w 5"/>
                <a:gd name="T3" fmla="*/ 3 h 30"/>
                <a:gd name="T4" fmla="*/ 0 w 5"/>
                <a:gd name="T5" fmla="*/ 3 h 30"/>
                <a:gd name="T6" fmla="*/ 0 w 5"/>
                <a:gd name="T7" fmla="*/ 27 h 30"/>
                <a:gd name="T8" fmla="*/ 5 w 5"/>
                <a:gd name="T9" fmla="*/ 2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0">
                  <a:moveTo>
                    <a:pt x="5" y="27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30"/>
                    <a:pt x="5" y="30"/>
                    <a:pt x="5" y="2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2" name="Freeform 111"/>
            <p:cNvSpPr/>
            <p:nvPr/>
          </p:nvSpPr>
          <p:spPr bwMode="auto">
            <a:xfrm>
              <a:off x="7441" y="2109"/>
              <a:ext cx="28" cy="92"/>
            </a:xfrm>
            <a:custGeom>
              <a:avLst/>
              <a:gdLst>
                <a:gd name="T0" fmla="*/ 1 w 8"/>
                <a:gd name="T1" fmla="*/ 4 h 31"/>
                <a:gd name="T2" fmla="*/ 2 w 8"/>
                <a:gd name="T3" fmla="*/ 28 h 31"/>
                <a:gd name="T4" fmla="*/ 7 w 8"/>
                <a:gd name="T5" fmla="*/ 28 h 31"/>
                <a:gd name="T6" fmla="*/ 6 w 8"/>
                <a:gd name="T7" fmla="*/ 3 h 31"/>
                <a:gd name="T8" fmla="*/ 1 w 8"/>
                <a:gd name="T9" fmla="*/ 4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1">
                  <a:moveTo>
                    <a:pt x="1" y="4"/>
                  </a:moveTo>
                  <a:cubicBezTo>
                    <a:pt x="3" y="11"/>
                    <a:pt x="2" y="20"/>
                    <a:pt x="2" y="28"/>
                  </a:cubicBezTo>
                  <a:cubicBezTo>
                    <a:pt x="2" y="31"/>
                    <a:pt x="7" y="31"/>
                    <a:pt x="7" y="28"/>
                  </a:cubicBezTo>
                  <a:cubicBezTo>
                    <a:pt x="7" y="20"/>
                    <a:pt x="8" y="11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3" name="Freeform 112"/>
            <p:cNvSpPr/>
            <p:nvPr/>
          </p:nvSpPr>
          <p:spPr bwMode="auto">
            <a:xfrm>
              <a:off x="7444" y="1970"/>
              <a:ext cx="18" cy="112"/>
            </a:xfrm>
            <a:custGeom>
              <a:avLst/>
              <a:gdLst>
                <a:gd name="T0" fmla="*/ 5 w 5"/>
                <a:gd name="T1" fmla="*/ 35 h 38"/>
                <a:gd name="T2" fmla="*/ 5 w 5"/>
                <a:gd name="T3" fmla="*/ 3 h 38"/>
                <a:gd name="T4" fmla="*/ 0 w 5"/>
                <a:gd name="T5" fmla="*/ 3 h 38"/>
                <a:gd name="T6" fmla="*/ 0 w 5"/>
                <a:gd name="T7" fmla="*/ 35 h 38"/>
                <a:gd name="T8" fmla="*/ 5 w 5"/>
                <a:gd name="T9" fmla="*/ 35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8">
                  <a:moveTo>
                    <a:pt x="5" y="35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8"/>
                    <a:pt x="5" y="38"/>
                    <a:pt x="5" y="3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4" name="Freeform 113"/>
            <p:cNvSpPr/>
            <p:nvPr/>
          </p:nvSpPr>
          <p:spPr bwMode="auto">
            <a:xfrm>
              <a:off x="7444" y="1851"/>
              <a:ext cx="32" cy="107"/>
            </a:xfrm>
            <a:custGeom>
              <a:avLst/>
              <a:gdLst>
                <a:gd name="T0" fmla="*/ 1 w 9"/>
                <a:gd name="T1" fmla="*/ 33 h 36"/>
                <a:gd name="T2" fmla="*/ 6 w 9"/>
                <a:gd name="T3" fmla="*/ 33 h 36"/>
                <a:gd name="T4" fmla="*/ 8 w 9"/>
                <a:gd name="T5" fmla="*/ 4 h 36"/>
                <a:gd name="T6" fmla="*/ 3 w 9"/>
                <a:gd name="T7" fmla="*/ 2 h 36"/>
                <a:gd name="T8" fmla="*/ 1 w 9"/>
                <a:gd name="T9" fmla="*/ 3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" h="36">
                  <a:moveTo>
                    <a:pt x="1" y="33"/>
                  </a:moveTo>
                  <a:cubicBezTo>
                    <a:pt x="1" y="36"/>
                    <a:pt x="6" y="36"/>
                    <a:pt x="6" y="33"/>
                  </a:cubicBezTo>
                  <a:cubicBezTo>
                    <a:pt x="6" y="23"/>
                    <a:pt x="5" y="13"/>
                    <a:pt x="8" y="4"/>
                  </a:cubicBezTo>
                  <a:cubicBezTo>
                    <a:pt x="9" y="1"/>
                    <a:pt x="4" y="0"/>
                    <a:pt x="3" y="2"/>
                  </a:cubicBezTo>
                  <a:cubicBezTo>
                    <a:pt x="0" y="12"/>
                    <a:pt x="1" y="23"/>
                    <a:pt x="1" y="3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5" name="Freeform 114"/>
            <p:cNvSpPr/>
            <p:nvPr/>
          </p:nvSpPr>
          <p:spPr bwMode="auto">
            <a:xfrm>
              <a:off x="7441" y="1753"/>
              <a:ext cx="28" cy="80"/>
            </a:xfrm>
            <a:custGeom>
              <a:avLst/>
              <a:gdLst>
                <a:gd name="T0" fmla="*/ 3 w 8"/>
                <a:gd name="T1" fmla="*/ 5 h 27"/>
                <a:gd name="T2" fmla="*/ 3 w 8"/>
                <a:gd name="T3" fmla="*/ 24 h 27"/>
                <a:gd name="T4" fmla="*/ 8 w 8"/>
                <a:gd name="T5" fmla="*/ 24 h 27"/>
                <a:gd name="T6" fmla="*/ 8 w 8"/>
                <a:gd name="T7" fmla="*/ 9 h 27"/>
                <a:gd name="T8" fmla="*/ 4 w 8"/>
                <a:gd name="T9" fmla="*/ 0 h 27"/>
                <a:gd name="T10" fmla="*/ 3 w 8"/>
                <a:gd name="T11" fmla="*/ 5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27">
                  <a:moveTo>
                    <a:pt x="3" y="5"/>
                  </a:moveTo>
                  <a:cubicBezTo>
                    <a:pt x="4" y="5"/>
                    <a:pt x="3" y="22"/>
                    <a:pt x="3" y="24"/>
                  </a:cubicBezTo>
                  <a:cubicBezTo>
                    <a:pt x="3" y="27"/>
                    <a:pt x="8" y="27"/>
                    <a:pt x="8" y="24"/>
                  </a:cubicBezTo>
                  <a:cubicBezTo>
                    <a:pt x="8" y="19"/>
                    <a:pt x="8" y="14"/>
                    <a:pt x="8" y="9"/>
                  </a:cubicBezTo>
                  <a:cubicBezTo>
                    <a:pt x="8" y="6"/>
                    <a:pt x="7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6" name="Freeform 115"/>
            <p:cNvSpPr/>
            <p:nvPr/>
          </p:nvSpPr>
          <p:spPr bwMode="auto">
            <a:xfrm>
              <a:off x="7441" y="1622"/>
              <a:ext cx="28" cy="92"/>
            </a:xfrm>
            <a:custGeom>
              <a:avLst/>
              <a:gdLst>
                <a:gd name="T0" fmla="*/ 6 w 8"/>
                <a:gd name="T1" fmla="*/ 28 h 31"/>
                <a:gd name="T2" fmla="*/ 7 w 8"/>
                <a:gd name="T3" fmla="*/ 3 h 31"/>
                <a:gd name="T4" fmla="*/ 2 w 8"/>
                <a:gd name="T5" fmla="*/ 3 h 31"/>
                <a:gd name="T6" fmla="*/ 1 w 8"/>
                <a:gd name="T7" fmla="*/ 27 h 31"/>
                <a:gd name="T8" fmla="*/ 6 w 8"/>
                <a:gd name="T9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1">
                  <a:moveTo>
                    <a:pt x="6" y="28"/>
                  </a:moveTo>
                  <a:cubicBezTo>
                    <a:pt x="8" y="20"/>
                    <a:pt x="7" y="11"/>
                    <a:pt x="7" y="3"/>
                  </a:cubicBezTo>
                  <a:cubicBezTo>
                    <a:pt x="7" y="0"/>
                    <a:pt x="2" y="0"/>
                    <a:pt x="2" y="3"/>
                  </a:cubicBezTo>
                  <a:cubicBezTo>
                    <a:pt x="2" y="11"/>
                    <a:pt x="4" y="19"/>
                    <a:pt x="1" y="27"/>
                  </a:cubicBezTo>
                  <a:cubicBezTo>
                    <a:pt x="0" y="30"/>
                    <a:pt x="5" y="31"/>
                    <a:pt x="6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7" name="Freeform 116"/>
            <p:cNvSpPr/>
            <p:nvPr/>
          </p:nvSpPr>
          <p:spPr bwMode="auto">
            <a:xfrm>
              <a:off x="7444" y="1486"/>
              <a:ext cx="25" cy="104"/>
            </a:xfrm>
            <a:custGeom>
              <a:avLst/>
              <a:gdLst>
                <a:gd name="T0" fmla="*/ 0 w 7"/>
                <a:gd name="T1" fmla="*/ 32 h 35"/>
                <a:gd name="T2" fmla="*/ 5 w 7"/>
                <a:gd name="T3" fmla="*/ 32 h 35"/>
                <a:gd name="T4" fmla="*/ 6 w 7"/>
                <a:gd name="T5" fmla="*/ 3 h 35"/>
                <a:gd name="T6" fmla="*/ 1 w 7"/>
                <a:gd name="T7" fmla="*/ 3 h 35"/>
                <a:gd name="T8" fmla="*/ 0 w 7"/>
                <a:gd name="T9" fmla="*/ 3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5">
                  <a:moveTo>
                    <a:pt x="0" y="32"/>
                  </a:moveTo>
                  <a:cubicBezTo>
                    <a:pt x="0" y="35"/>
                    <a:pt x="5" y="35"/>
                    <a:pt x="5" y="32"/>
                  </a:cubicBezTo>
                  <a:cubicBezTo>
                    <a:pt x="5" y="22"/>
                    <a:pt x="7" y="13"/>
                    <a:pt x="6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2" y="13"/>
                    <a:pt x="0" y="22"/>
                    <a:pt x="0" y="3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8" name="Freeform 117"/>
            <p:cNvSpPr/>
            <p:nvPr/>
          </p:nvSpPr>
          <p:spPr bwMode="auto">
            <a:xfrm>
              <a:off x="7444" y="1361"/>
              <a:ext cx="29" cy="104"/>
            </a:xfrm>
            <a:custGeom>
              <a:avLst/>
              <a:gdLst>
                <a:gd name="T0" fmla="*/ 0 w 8"/>
                <a:gd name="T1" fmla="*/ 32 h 35"/>
                <a:gd name="T2" fmla="*/ 5 w 8"/>
                <a:gd name="T3" fmla="*/ 32 h 35"/>
                <a:gd name="T4" fmla="*/ 6 w 8"/>
                <a:gd name="T5" fmla="*/ 3 h 35"/>
                <a:gd name="T6" fmla="*/ 1 w 8"/>
                <a:gd name="T7" fmla="*/ 4 h 35"/>
                <a:gd name="T8" fmla="*/ 0 w 8"/>
                <a:gd name="T9" fmla="*/ 3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5">
                  <a:moveTo>
                    <a:pt x="0" y="32"/>
                  </a:moveTo>
                  <a:cubicBezTo>
                    <a:pt x="0" y="35"/>
                    <a:pt x="5" y="35"/>
                    <a:pt x="5" y="32"/>
                  </a:cubicBezTo>
                  <a:cubicBezTo>
                    <a:pt x="5" y="23"/>
                    <a:pt x="8" y="12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ubicBezTo>
                    <a:pt x="4" y="13"/>
                    <a:pt x="0" y="23"/>
                    <a:pt x="0" y="3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9" name="Freeform 118"/>
            <p:cNvSpPr/>
            <p:nvPr/>
          </p:nvSpPr>
          <p:spPr bwMode="auto">
            <a:xfrm>
              <a:off x="7451" y="1213"/>
              <a:ext cx="25" cy="98"/>
            </a:xfrm>
            <a:custGeom>
              <a:avLst/>
              <a:gdLst>
                <a:gd name="T0" fmla="*/ 1 w 7"/>
                <a:gd name="T1" fmla="*/ 9 h 33"/>
                <a:gd name="T2" fmla="*/ 2 w 7"/>
                <a:gd name="T3" fmla="*/ 30 h 33"/>
                <a:gd name="T4" fmla="*/ 7 w 7"/>
                <a:gd name="T5" fmla="*/ 30 h 33"/>
                <a:gd name="T6" fmla="*/ 6 w 7"/>
                <a:gd name="T7" fmla="*/ 3 h 33"/>
                <a:gd name="T8" fmla="*/ 2 w 7"/>
                <a:gd name="T9" fmla="*/ 2 h 33"/>
                <a:gd name="T10" fmla="*/ 0 w 7"/>
                <a:gd name="T11" fmla="*/ 7 h 33"/>
                <a:gd name="T12" fmla="*/ 1 w 7"/>
                <a:gd name="T13" fmla="*/ 9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3">
                  <a:moveTo>
                    <a:pt x="1" y="9"/>
                  </a:moveTo>
                  <a:cubicBezTo>
                    <a:pt x="1" y="16"/>
                    <a:pt x="1" y="23"/>
                    <a:pt x="2" y="30"/>
                  </a:cubicBezTo>
                  <a:cubicBezTo>
                    <a:pt x="3" y="33"/>
                    <a:pt x="7" y="33"/>
                    <a:pt x="7" y="30"/>
                  </a:cubicBezTo>
                  <a:cubicBezTo>
                    <a:pt x="6" y="21"/>
                    <a:pt x="6" y="12"/>
                    <a:pt x="6" y="3"/>
                  </a:cubicBezTo>
                  <a:cubicBezTo>
                    <a:pt x="6" y="1"/>
                    <a:pt x="3" y="0"/>
                    <a:pt x="2" y="2"/>
                  </a:cubicBezTo>
                  <a:cubicBezTo>
                    <a:pt x="0" y="3"/>
                    <a:pt x="0" y="5"/>
                    <a:pt x="0" y="7"/>
                  </a:cubicBezTo>
                  <a:cubicBezTo>
                    <a:pt x="0" y="8"/>
                    <a:pt x="1" y="9"/>
                    <a:pt x="1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0" name="Freeform 119"/>
            <p:cNvSpPr/>
            <p:nvPr/>
          </p:nvSpPr>
          <p:spPr bwMode="auto">
            <a:xfrm>
              <a:off x="7448" y="1068"/>
              <a:ext cx="25" cy="94"/>
            </a:xfrm>
            <a:custGeom>
              <a:avLst/>
              <a:gdLst>
                <a:gd name="T0" fmla="*/ 5 w 7"/>
                <a:gd name="T1" fmla="*/ 29 h 32"/>
                <a:gd name="T2" fmla="*/ 6 w 7"/>
                <a:gd name="T3" fmla="*/ 14 h 32"/>
                <a:gd name="T4" fmla="*/ 6 w 7"/>
                <a:gd name="T5" fmla="*/ 7 h 32"/>
                <a:gd name="T6" fmla="*/ 7 w 7"/>
                <a:gd name="T7" fmla="*/ 4 h 32"/>
                <a:gd name="T8" fmla="*/ 7 w 7"/>
                <a:gd name="T9" fmla="*/ 3 h 32"/>
                <a:gd name="T10" fmla="*/ 7 w 7"/>
                <a:gd name="T11" fmla="*/ 3 h 32"/>
                <a:gd name="T12" fmla="*/ 3 w 7"/>
                <a:gd name="T13" fmla="*/ 2 h 32"/>
                <a:gd name="T14" fmla="*/ 1 w 7"/>
                <a:gd name="T15" fmla="*/ 11 h 32"/>
                <a:gd name="T16" fmla="*/ 0 w 7"/>
                <a:gd name="T17" fmla="*/ 29 h 32"/>
                <a:gd name="T18" fmla="*/ 5 w 7"/>
                <a:gd name="T19" fmla="*/ 29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" h="32">
                  <a:moveTo>
                    <a:pt x="5" y="29"/>
                  </a:moveTo>
                  <a:cubicBezTo>
                    <a:pt x="5" y="24"/>
                    <a:pt x="5" y="19"/>
                    <a:pt x="6" y="14"/>
                  </a:cubicBezTo>
                  <a:cubicBezTo>
                    <a:pt x="6" y="12"/>
                    <a:pt x="6" y="10"/>
                    <a:pt x="6" y="7"/>
                  </a:cubicBezTo>
                  <a:cubicBezTo>
                    <a:pt x="6" y="6"/>
                    <a:pt x="7" y="5"/>
                    <a:pt x="7" y="4"/>
                  </a:cubicBezTo>
                  <a:cubicBezTo>
                    <a:pt x="7" y="4"/>
                    <a:pt x="7" y="4"/>
                    <a:pt x="7" y="3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6" y="1"/>
                    <a:pt x="4" y="0"/>
                    <a:pt x="3" y="2"/>
                  </a:cubicBezTo>
                  <a:cubicBezTo>
                    <a:pt x="1" y="4"/>
                    <a:pt x="2" y="8"/>
                    <a:pt x="1" y="11"/>
                  </a:cubicBezTo>
                  <a:cubicBezTo>
                    <a:pt x="1" y="17"/>
                    <a:pt x="0" y="23"/>
                    <a:pt x="0" y="29"/>
                  </a:cubicBezTo>
                  <a:cubicBezTo>
                    <a:pt x="0" y="32"/>
                    <a:pt x="5" y="32"/>
                    <a:pt x="5" y="2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1" name="Freeform 120"/>
            <p:cNvSpPr/>
            <p:nvPr/>
          </p:nvSpPr>
          <p:spPr bwMode="auto">
            <a:xfrm>
              <a:off x="7441" y="934"/>
              <a:ext cx="28" cy="104"/>
            </a:xfrm>
            <a:custGeom>
              <a:avLst/>
              <a:gdLst>
                <a:gd name="T0" fmla="*/ 1 w 8"/>
                <a:gd name="T1" fmla="*/ 9 h 35"/>
                <a:gd name="T2" fmla="*/ 3 w 8"/>
                <a:gd name="T3" fmla="*/ 32 h 35"/>
                <a:gd name="T4" fmla="*/ 8 w 8"/>
                <a:gd name="T5" fmla="*/ 32 h 35"/>
                <a:gd name="T6" fmla="*/ 6 w 8"/>
                <a:gd name="T7" fmla="*/ 17 h 35"/>
                <a:gd name="T8" fmla="*/ 5 w 8"/>
                <a:gd name="T9" fmla="*/ 9 h 35"/>
                <a:gd name="T10" fmla="*/ 5 w 8"/>
                <a:gd name="T11" fmla="*/ 6 h 35"/>
                <a:gd name="T12" fmla="*/ 5 w 8"/>
                <a:gd name="T13" fmla="*/ 5 h 35"/>
                <a:gd name="T14" fmla="*/ 5 w 8"/>
                <a:gd name="T15" fmla="*/ 3 h 35"/>
                <a:gd name="T16" fmla="*/ 1 w 8"/>
                <a:gd name="T17" fmla="*/ 2 h 35"/>
                <a:gd name="T18" fmla="*/ 1 w 8"/>
                <a:gd name="T19" fmla="*/ 9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" h="35">
                  <a:moveTo>
                    <a:pt x="1" y="9"/>
                  </a:moveTo>
                  <a:cubicBezTo>
                    <a:pt x="1" y="16"/>
                    <a:pt x="3" y="24"/>
                    <a:pt x="3" y="32"/>
                  </a:cubicBezTo>
                  <a:cubicBezTo>
                    <a:pt x="3" y="35"/>
                    <a:pt x="8" y="35"/>
                    <a:pt x="8" y="32"/>
                  </a:cubicBezTo>
                  <a:cubicBezTo>
                    <a:pt x="8" y="27"/>
                    <a:pt x="7" y="22"/>
                    <a:pt x="6" y="17"/>
                  </a:cubicBezTo>
                  <a:cubicBezTo>
                    <a:pt x="6" y="14"/>
                    <a:pt x="6" y="12"/>
                    <a:pt x="5" y="9"/>
                  </a:cubicBezTo>
                  <a:cubicBezTo>
                    <a:pt x="5" y="8"/>
                    <a:pt x="5" y="7"/>
                    <a:pt x="5" y="6"/>
                  </a:cubicBezTo>
                  <a:cubicBezTo>
                    <a:pt x="5" y="6"/>
                    <a:pt x="5" y="6"/>
                    <a:pt x="5" y="5"/>
                  </a:cubicBezTo>
                  <a:cubicBezTo>
                    <a:pt x="5" y="5"/>
                    <a:pt x="6" y="4"/>
                    <a:pt x="5" y="3"/>
                  </a:cubicBezTo>
                  <a:cubicBezTo>
                    <a:pt x="5" y="1"/>
                    <a:pt x="2" y="0"/>
                    <a:pt x="1" y="2"/>
                  </a:cubicBezTo>
                  <a:cubicBezTo>
                    <a:pt x="0" y="4"/>
                    <a:pt x="1" y="7"/>
                    <a:pt x="1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2" name="Freeform 121"/>
            <p:cNvSpPr/>
            <p:nvPr/>
          </p:nvSpPr>
          <p:spPr bwMode="auto">
            <a:xfrm>
              <a:off x="7441" y="792"/>
              <a:ext cx="25" cy="109"/>
            </a:xfrm>
            <a:custGeom>
              <a:avLst/>
              <a:gdLst>
                <a:gd name="T0" fmla="*/ 1 w 7"/>
                <a:gd name="T1" fmla="*/ 6 h 37"/>
                <a:gd name="T2" fmla="*/ 2 w 7"/>
                <a:gd name="T3" fmla="*/ 7 h 37"/>
                <a:gd name="T4" fmla="*/ 1 w 7"/>
                <a:gd name="T5" fmla="*/ 16 h 37"/>
                <a:gd name="T6" fmla="*/ 0 w 7"/>
                <a:gd name="T7" fmla="*/ 33 h 37"/>
                <a:gd name="T8" fmla="*/ 4 w 7"/>
                <a:gd name="T9" fmla="*/ 34 h 37"/>
                <a:gd name="T10" fmla="*/ 6 w 7"/>
                <a:gd name="T11" fmla="*/ 16 h 37"/>
                <a:gd name="T12" fmla="*/ 4 w 7"/>
                <a:gd name="T13" fmla="*/ 1 h 37"/>
                <a:gd name="T14" fmla="*/ 0 w 7"/>
                <a:gd name="T15" fmla="*/ 3 h 37"/>
                <a:gd name="T16" fmla="*/ 1 w 7"/>
                <a:gd name="T17" fmla="*/ 6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37">
                  <a:moveTo>
                    <a:pt x="1" y="6"/>
                  </a:moveTo>
                  <a:cubicBezTo>
                    <a:pt x="1" y="7"/>
                    <a:pt x="1" y="7"/>
                    <a:pt x="2" y="7"/>
                  </a:cubicBezTo>
                  <a:cubicBezTo>
                    <a:pt x="2" y="10"/>
                    <a:pt x="1" y="15"/>
                    <a:pt x="1" y="16"/>
                  </a:cubicBezTo>
                  <a:cubicBezTo>
                    <a:pt x="1" y="22"/>
                    <a:pt x="1" y="27"/>
                    <a:pt x="0" y="33"/>
                  </a:cubicBezTo>
                  <a:cubicBezTo>
                    <a:pt x="0" y="35"/>
                    <a:pt x="4" y="37"/>
                    <a:pt x="4" y="34"/>
                  </a:cubicBezTo>
                  <a:cubicBezTo>
                    <a:pt x="6" y="28"/>
                    <a:pt x="6" y="22"/>
                    <a:pt x="6" y="16"/>
                  </a:cubicBezTo>
                  <a:cubicBezTo>
                    <a:pt x="6" y="12"/>
                    <a:pt x="7" y="4"/>
                    <a:pt x="4" y="1"/>
                  </a:cubicBezTo>
                  <a:cubicBezTo>
                    <a:pt x="2" y="0"/>
                    <a:pt x="0" y="1"/>
                    <a:pt x="0" y="3"/>
                  </a:cubicBezTo>
                  <a:cubicBezTo>
                    <a:pt x="1" y="4"/>
                    <a:pt x="1" y="5"/>
                    <a:pt x="1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3" name="Freeform 122"/>
            <p:cNvSpPr/>
            <p:nvPr/>
          </p:nvSpPr>
          <p:spPr bwMode="auto">
            <a:xfrm>
              <a:off x="7444" y="646"/>
              <a:ext cx="22" cy="89"/>
            </a:xfrm>
            <a:custGeom>
              <a:avLst/>
              <a:gdLst>
                <a:gd name="T0" fmla="*/ 0 w 6"/>
                <a:gd name="T1" fmla="*/ 4 h 30"/>
                <a:gd name="T2" fmla="*/ 1 w 6"/>
                <a:gd name="T3" fmla="*/ 27 h 30"/>
                <a:gd name="T4" fmla="*/ 6 w 6"/>
                <a:gd name="T5" fmla="*/ 27 h 30"/>
                <a:gd name="T6" fmla="*/ 5 w 6"/>
                <a:gd name="T7" fmla="*/ 3 h 30"/>
                <a:gd name="T8" fmla="*/ 0 w 6"/>
                <a:gd name="T9" fmla="*/ 4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0">
                  <a:moveTo>
                    <a:pt x="0" y="4"/>
                  </a:moveTo>
                  <a:cubicBezTo>
                    <a:pt x="2" y="11"/>
                    <a:pt x="1" y="20"/>
                    <a:pt x="1" y="27"/>
                  </a:cubicBezTo>
                  <a:cubicBezTo>
                    <a:pt x="1" y="30"/>
                    <a:pt x="6" y="30"/>
                    <a:pt x="6" y="27"/>
                  </a:cubicBezTo>
                  <a:cubicBezTo>
                    <a:pt x="6" y="19"/>
                    <a:pt x="6" y="11"/>
                    <a:pt x="5" y="3"/>
                  </a:cubicBezTo>
                  <a:cubicBezTo>
                    <a:pt x="4" y="0"/>
                    <a:pt x="0" y="1"/>
                    <a:pt x="0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4" name="Freeform 123"/>
            <p:cNvSpPr/>
            <p:nvPr/>
          </p:nvSpPr>
          <p:spPr bwMode="auto">
            <a:xfrm>
              <a:off x="7444" y="513"/>
              <a:ext cx="22" cy="92"/>
            </a:xfrm>
            <a:custGeom>
              <a:avLst/>
              <a:gdLst>
                <a:gd name="T0" fmla="*/ 5 w 6"/>
                <a:gd name="T1" fmla="*/ 28 h 31"/>
                <a:gd name="T2" fmla="*/ 6 w 6"/>
                <a:gd name="T3" fmla="*/ 3 h 31"/>
                <a:gd name="T4" fmla="*/ 1 w 6"/>
                <a:gd name="T5" fmla="*/ 3 h 31"/>
                <a:gd name="T6" fmla="*/ 0 w 6"/>
                <a:gd name="T7" fmla="*/ 28 h 31"/>
                <a:gd name="T8" fmla="*/ 5 w 6"/>
                <a:gd name="T9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1">
                  <a:moveTo>
                    <a:pt x="5" y="28"/>
                  </a:moveTo>
                  <a:cubicBezTo>
                    <a:pt x="6" y="20"/>
                    <a:pt x="6" y="11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11"/>
                    <a:pt x="1" y="20"/>
                    <a:pt x="0" y="28"/>
                  </a:cubicBezTo>
                  <a:cubicBezTo>
                    <a:pt x="0" y="31"/>
                    <a:pt x="4" y="31"/>
                    <a:pt x="5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5" name="Freeform 124"/>
            <p:cNvSpPr/>
            <p:nvPr/>
          </p:nvSpPr>
          <p:spPr bwMode="auto">
            <a:xfrm>
              <a:off x="7444" y="388"/>
              <a:ext cx="29" cy="95"/>
            </a:xfrm>
            <a:custGeom>
              <a:avLst/>
              <a:gdLst>
                <a:gd name="T0" fmla="*/ 1 w 8"/>
                <a:gd name="T1" fmla="*/ 4 h 32"/>
                <a:gd name="T2" fmla="*/ 2 w 8"/>
                <a:gd name="T3" fmla="*/ 29 h 32"/>
                <a:gd name="T4" fmla="*/ 7 w 8"/>
                <a:gd name="T5" fmla="*/ 29 h 32"/>
                <a:gd name="T6" fmla="*/ 6 w 8"/>
                <a:gd name="T7" fmla="*/ 3 h 32"/>
                <a:gd name="T8" fmla="*/ 1 w 8"/>
                <a:gd name="T9" fmla="*/ 4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2">
                  <a:moveTo>
                    <a:pt x="1" y="4"/>
                  </a:moveTo>
                  <a:cubicBezTo>
                    <a:pt x="3" y="12"/>
                    <a:pt x="2" y="21"/>
                    <a:pt x="2" y="29"/>
                  </a:cubicBezTo>
                  <a:cubicBezTo>
                    <a:pt x="2" y="32"/>
                    <a:pt x="7" y="32"/>
                    <a:pt x="7" y="29"/>
                  </a:cubicBezTo>
                  <a:cubicBezTo>
                    <a:pt x="7" y="21"/>
                    <a:pt x="8" y="11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6" name="Freeform 125"/>
            <p:cNvSpPr/>
            <p:nvPr/>
          </p:nvSpPr>
          <p:spPr bwMode="auto">
            <a:xfrm>
              <a:off x="7441" y="305"/>
              <a:ext cx="25" cy="56"/>
            </a:xfrm>
            <a:custGeom>
              <a:avLst/>
              <a:gdLst>
                <a:gd name="T0" fmla="*/ 1 w 7"/>
                <a:gd name="T1" fmla="*/ 4 h 19"/>
                <a:gd name="T2" fmla="*/ 2 w 7"/>
                <a:gd name="T3" fmla="*/ 16 h 19"/>
                <a:gd name="T4" fmla="*/ 7 w 7"/>
                <a:gd name="T5" fmla="*/ 16 h 19"/>
                <a:gd name="T6" fmla="*/ 6 w 7"/>
                <a:gd name="T7" fmla="*/ 3 h 19"/>
                <a:gd name="T8" fmla="*/ 1 w 7"/>
                <a:gd name="T9" fmla="*/ 4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19">
                  <a:moveTo>
                    <a:pt x="1" y="4"/>
                  </a:moveTo>
                  <a:cubicBezTo>
                    <a:pt x="2" y="8"/>
                    <a:pt x="2" y="12"/>
                    <a:pt x="2" y="16"/>
                  </a:cubicBezTo>
                  <a:cubicBezTo>
                    <a:pt x="2" y="19"/>
                    <a:pt x="7" y="19"/>
                    <a:pt x="7" y="16"/>
                  </a:cubicBezTo>
                  <a:cubicBezTo>
                    <a:pt x="7" y="11"/>
                    <a:pt x="7" y="7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7" name="Freeform 126"/>
            <p:cNvSpPr/>
            <p:nvPr/>
          </p:nvSpPr>
          <p:spPr bwMode="auto">
            <a:xfrm>
              <a:off x="7441" y="213"/>
              <a:ext cx="28" cy="65"/>
            </a:xfrm>
            <a:custGeom>
              <a:avLst/>
              <a:gdLst>
                <a:gd name="T0" fmla="*/ 1 w 8"/>
                <a:gd name="T1" fmla="*/ 4 h 22"/>
                <a:gd name="T2" fmla="*/ 2 w 8"/>
                <a:gd name="T3" fmla="*/ 18 h 22"/>
                <a:gd name="T4" fmla="*/ 7 w 8"/>
                <a:gd name="T5" fmla="*/ 19 h 22"/>
                <a:gd name="T6" fmla="*/ 6 w 8"/>
                <a:gd name="T7" fmla="*/ 3 h 22"/>
                <a:gd name="T8" fmla="*/ 1 w 8"/>
                <a:gd name="T9" fmla="*/ 4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2">
                  <a:moveTo>
                    <a:pt x="1" y="4"/>
                  </a:moveTo>
                  <a:cubicBezTo>
                    <a:pt x="2" y="8"/>
                    <a:pt x="3" y="14"/>
                    <a:pt x="2" y="18"/>
                  </a:cubicBezTo>
                  <a:cubicBezTo>
                    <a:pt x="1" y="21"/>
                    <a:pt x="6" y="22"/>
                    <a:pt x="7" y="19"/>
                  </a:cubicBezTo>
                  <a:cubicBezTo>
                    <a:pt x="8" y="14"/>
                    <a:pt x="7" y="8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8" name="Freeform 127"/>
            <p:cNvSpPr/>
            <p:nvPr/>
          </p:nvSpPr>
          <p:spPr bwMode="auto">
            <a:xfrm>
              <a:off x="7331" y="198"/>
              <a:ext cx="92" cy="27"/>
            </a:xfrm>
            <a:custGeom>
              <a:avLst/>
              <a:gdLst>
                <a:gd name="T0" fmla="*/ 3 w 26"/>
                <a:gd name="T1" fmla="*/ 5 h 9"/>
                <a:gd name="T2" fmla="*/ 12 w 26"/>
                <a:gd name="T3" fmla="*/ 5 h 9"/>
                <a:gd name="T4" fmla="*/ 21 w 26"/>
                <a:gd name="T5" fmla="*/ 7 h 9"/>
                <a:gd name="T6" fmla="*/ 25 w 26"/>
                <a:gd name="T7" fmla="*/ 4 h 9"/>
                <a:gd name="T8" fmla="*/ 18 w 26"/>
                <a:gd name="T9" fmla="*/ 1 h 9"/>
                <a:gd name="T10" fmla="*/ 4 w 26"/>
                <a:gd name="T11" fmla="*/ 0 h 9"/>
                <a:gd name="T12" fmla="*/ 3 w 26"/>
                <a:gd name="T13" fmla="*/ 5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9">
                  <a:moveTo>
                    <a:pt x="3" y="5"/>
                  </a:moveTo>
                  <a:cubicBezTo>
                    <a:pt x="6" y="5"/>
                    <a:pt x="9" y="5"/>
                    <a:pt x="12" y="5"/>
                  </a:cubicBezTo>
                  <a:cubicBezTo>
                    <a:pt x="14" y="5"/>
                    <a:pt x="20" y="5"/>
                    <a:pt x="21" y="7"/>
                  </a:cubicBezTo>
                  <a:cubicBezTo>
                    <a:pt x="22" y="9"/>
                    <a:pt x="26" y="7"/>
                    <a:pt x="25" y="4"/>
                  </a:cubicBezTo>
                  <a:cubicBezTo>
                    <a:pt x="23" y="2"/>
                    <a:pt x="20" y="1"/>
                    <a:pt x="18" y="1"/>
                  </a:cubicBezTo>
                  <a:cubicBezTo>
                    <a:pt x="13" y="1"/>
                    <a:pt x="9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9" name="Freeform 128"/>
            <p:cNvSpPr/>
            <p:nvPr/>
          </p:nvSpPr>
          <p:spPr bwMode="auto">
            <a:xfrm>
              <a:off x="7201" y="192"/>
              <a:ext cx="85" cy="24"/>
            </a:xfrm>
            <a:custGeom>
              <a:avLst/>
              <a:gdLst>
                <a:gd name="T0" fmla="*/ 3 w 24"/>
                <a:gd name="T1" fmla="*/ 8 h 8"/>
                <a:gd name="T2" fmla="*/ 21 w 24"/>
                <a:gd name="T3" fmla="*/ 5 h 8"/>
                <a:gd name="T4" fmla="*/ 20 w 24"/>
                <a:gd name="T5" fmla="*/ 1 h 8"/>
                <a:gd name="T6" fmla="*/ 3 w 24"/>
                <a:gd name="T7" fmla="*/ 3 h 8"/>
                <a:gd name="T8" fmla="*/ 3 w 24"/>
                <a:gd name="T9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8">
                  <a:moveTo>
                    <a:pt x="3" y="8"/>
                  </a:moveTo>
                  <a:cubicBezTo>
                    <a:pt x="9" y="8"/>
                    <a:pt x="15" y="8"/>
                    <a:pt x="21" y="5"/>
                  </a:cubicBezTo>
                  <a:cubicBezTo>
                    <a:pt x="24" y="4"/>
                    <a:pt x="23" y="0"/>
                    <a:pt x="20" y="1"/>
                  </a:cubicBezTo>
                  <a:cubicBezTo>
                    <a:pt x="15" y="3"/>
                    <a:pt x="9" y="3"/>
                    <a:pt x="3" y="3"/>
                  </a:cubicBezTo>
                  <a:cubicBezTo>
                    <a:pt x="0" y="3"/>
                    <a:pt x="0" y="8"/>
                    <a:pt x="3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0" name="Freeform 129"/>
            <p:cNvSpPr/>
            <p:nvPr/>
          </p:nvSpPr>
          <p:spPr bwMode="auto">
            <a:xfrm>
              <a:off x="7063" y="204"/>
              <a:ext cx="99" cy="24"/>
            </a:xfrm>
            <a:custGeom>
              <a:avLst/>
              <a:gdLst>
                <a:gd name="T0" fmla="*/ 4 w 28"/>
                <a:gd name="T1" fmla="*/ 7 h 8"/>
                <a:gd name="T2" fmla="*/ 24 w 28"/>
                <a:gd name="T3" fmla="*/ 6 h 8"/>
                <a:gd name="T4" fmla="*/ 26 w 28"/>
                <a:gd name="T5" fmla="*/ 1 h 8"/>
                <a:gd name="T6" fmla="*/ 3 w 28"/>
                <a:gd name="T7" fmla="*/ 2 h 8"/>
                <a:gd name="T8" fmla="*/ 4 w 28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4" y="7"/>
                  </a:moveTo>
                  <a:cubicBezTo>
                    <a:pt x="11" y="4"/>
                    <a:pt x="18" y="5"/>
                    <a:pt x="24" y="6"/>
                  </a:cubicBezTo>
                  <a:cubicBezTo>
                    <a:pt x="27" y="6"/>
                    <a:pt x="28" y="2"/>
                    <a:pt x="26" y="1"/>
                  </a:cubicBezTo>
                  <a:cubicBezTo>
                    <a:pt x="18" y="0"/>
                    <a:pt x="10" y="0"/>
                    <a:pt x="3" y="2"/>
                  </a:cubicBezTo>
                  <a:cubicBezTo>
                    <a:pt x="0" y="3"/>
                    <a:pt x="2" y="8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1" name="Freeform 130"/>
            <p:cNvSpPr/>
            <p:nvPr/>
          </p:nvSpPr>
          <p:spPr bwMode="auto">
            <a:xfrm>
              <a:off x="6947" y="195"/>
              <a:ext cx="81" cy="27"/>
            </a:xfrm>
            <a:custGeom>
              <a:avLst/>
              <a:gdLst>
                <a:gd name="T0" fmla="*/ 3 w 23"/>
                <a:gd name="T1" fmla="*/ 9 h 9"/>
                <a:gd name="T2" fmla="*/ 20 w 23"/>
                <a:gd name="T3" fmla="*/ 5 h 9"/>
                <a:gd name="T4" fmla="*/ 18 w 23"/>
                <a:gd name="T5" fmla="*/ 1 h 9"/>
                <a:gd name="T6" fmla="*/ 3 w 23"/>
                <a:gd name="T7" fmla="*/ 4 h 9"/>
                <a:gd name="T8" fmla="*/ 3 w 23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9">
                  <a:moveTo>
                    <a:pt x="3" y="9"/>
                  </a:moveTo>
                  <a:cubicBezTo>
                    <a:pt x="9" y="9"/>
                    <a:pt x="15" y="8"/>
                    <a:pt x="20" y="5"/>
                  </a:cubicBezTo>
                  <a:cubicBezTo>
                    <a:pt x="23" y="4"/>
                    <a:pt x="20" y="0"/>
                    <a:pt x="18" y="1"/>
                  </a:cubicBezTo>
                  <a:cubicBezTo>
                    <a:pt x="13" y="3"/>
                    <a:pt x="8" y="4"/>
                    <a:pt x="3" y="4"/>
                  </a:cubicBezTo>
                  <a:cubicBezTo>
                    <a:pt x="0" y="4"/>
                    <a:pt x="0" y="9"/>
                    <a:pt x="3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2" name="Freeform 131"/>
            <p:cNvSpPr/>
            <p:nvPr/>
          </p:nvSpPr>
          <p:spPr bwMode="auto">
            <a:xfrm>
              <a:off x="6820" y="195"/>
              <a:ext cx="92" cy="27"/>
            </a:xfrm>
            <a:custGeom>
              <a:avLst/>
              <a:gdLst>
                <a:gd name="T0" fmla="*/ 4 w 26"/>
                <a:gd name="T1" fmla="*/ 7 h 9"/>
                <a:gd name="T2" fmla="*/ 22 w 26"/>
                <a:gd name="T3" fmla="*/ 8 h 9"/>
                <a:gd name="T4" fmla="*/ 23 w 26"/>
                <a:gd name="T5" fmla="*/ 3 h 9"/>
                <a:gd name="T6" fmla="*/ 3 w 26"/>
                <a:gd name="T7" fmla="*/ 2 h 9"/>
                <a:gd name="T8" fmla="*/ 4 w 26"/>
                <a:gd name="T9" fmla="*/ 7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9">
                  <a:moveTo>
                    <a:pt x="4" y="7"/>
                  </a:moveTo>
                  <a:cubicBezTo>
                    <a:pt x="10" y="4"/>
                    <a:pt x="16" y="6"/>
                    <a:pt x="22" y="8"/>
                  </a:cubicBezTo>
                  <a:cubicBezTo>
                    <a:pt x="24" y="9"/>
                    <a:pt x="26" y="4"/>
                    <a:pt x="23" y="3"/>
                  </a:cubicBezTo>
                  <a:cubicBezTo>
                    <a:pt x="16" y="1"/>
                    <a:pt x="9" y="0"/>
                    <a:pt x="3" y="2"/>
                  </a:cubicBezTo>
                  <a:cubicBezTo>
                    <a:pt x="0" y="3"/>
                    <a:pt x="1" y="8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3" name="Freeform 132"/>
            <p:cNvSpPr/>
            <p:nvPr/>
          </p:nvSpPr>
          <p:spPr bwMode="auto">
            <a:xfrm>
              <a:off x="6690" y="192"/>
              <a:ext cx="95" cy="27"/>
            </a:xfrm>
            <a:custGeom>
              <a:avLst/>
              <a:gdLst>
                <a:gd name="T0" fmla="*/ 3 w 27"/>
                <a:gd name="T1" fmla="*/ 7 h 9"/>
                <a:gd name="T2" fmla="*/ 25 w 27"/>
                <a:gd name="T3" fmla="*/ 5 h 9"/>
                <a:gd name="T4" fmla="*/ 22 w 27"/>
                <a:gd name="T5" fmla="*/ 1 h 9"/>
                <a:gd name="T6" fmla="*/ 4 w 27"/>
                <a:gd name="T7" fmla="*/ 2 h 9"/>
                <a:gd name="T8" fmla="*/ 3 w 27"/>
                <a:gd name="T9" fmla="*/ 7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9">
                  <a:moveTo>
                    <a:pt x="3" y="7"/>
                  </a:moveTo>
                  <a:cubicBezTo>
                    <a:pt x="10" y="8"/>
                    <a:pt x="18" y="9"/>
                    <a:pt x="25" y="5"/>
                  </a:cubicBezTo>
                  <a:cubicBezTo>
                    <a:pt x="27" y="4"/>
                    <a:pt x="25" y="0"/>
                    <a:pt x="22" y="1"/>
                  </a:cubicBezTo>
                  <a:cubicBezTo>
                    <a:pt x="17" y="4"/>
                    <a:pt x="10" y="3"/>
                    <a:pt x="4" y="2"/>
                  </a:cubicBezTo>
                  <a:cubicBezTo>
                    <a:pt x="1" y="2"/>
                    <a:pt x="0" y="6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4" name="Freeform 133"/>
            <p:cNvSpPr/>
            <p:nvPr/>
          </p:nvSpPr>
          <p:spPr bwMode="auto">
            <a:xfrm>
              <a:off x="6555" y="195"/>
              <a:ext cx="92" cy="30"/>
            </a:xfrm>
            <a:custGeom>
              <a:avLst/>
              <a:gdLst>
                <a:gd name="T0" fmla="*/ 5 w 26"/>
                <a:gd name="T1" fmla="*/ 8 h 10"/>
                <a:gd name="T2" fmla="*/ 22 w 26"/>
                <a:gd name="T3" fmla="*/ 8 h 10"/>
                <a:gd name="T4" fmla="*/ 23 w 26"/>
                <a:gd name="T5" fmla="*/ 3 h 10"/>
                <a:gd name="T6" fmla="*/ 2 w 26"/>
                <a:gd name="T7" fmla="*/ 5 h 10"/>
                <a:gd name="T8" fmla="*/ 5 w 26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0">
                  <a:moveTo>
                    <a:pt x="5" y="8"/>
                  </a:moveTo>
                  <a:cubicBezTo>
                    <a:pt x="9" y="4"/>
                    <a:pt x="17" y="7"/>
                    <a:pt x="22" y="8"/>
                  </a:cubicBezTo>
                  <a:cubicBezTo>
                    <a:pt x="25" y="8"/>
                    <a:pt x="26" y="4"/>
                    <a:pt x="23" y="3"/>
                  </a:cubicBezTo>
                  <a:cubicBezTo>
                    <a:pt x="16" y="2"/>
                    <a:pt x="8" y="0"/>
                    <a:pt x="2" y="5"/>
                  </a:cubicBezTo>
                  <a:cubicBezTo>
                    <a:pt x="0" y="7"/>
                    <a:pt x="3" y="10"/>
                    <a:pt x="5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5" name="Freeform 134"/>
            <p:cNvSpPr/>
            <p:nvPr/>
          </p:nvSpPr>
          <p:spPr bwMode="auto">
            <a:xfrm>
              <a:off x="6446" y="207"/>
              <a:ext cx="81" cy="21"/>
            </a:xfrm>
            <a:custGeom>
              <a:avLst/>
              <a:gdLst>
                <a:gd name="T0" fmla="*/ 3 w 23"/>
                <a:gd name="T1" fmla="*/ 7 h 7"/>
                <a:gd name="T2" fmla="*/ 20 w 23"/>
                <a:gd name="T3" fmla="*/ 5 h 7"/>
                <a:gd name="T4" fmla="*/ 19 w 23"/>
                <a:gd name="T5" fmla="*/ 0 h 7"/>
                <a:gd name="T6" fmla="*/ 3 w 23"/>
                <a:gd name="T7" fmla="*/ 2 h 7"/>
                <a:gd name="T8" fmla="*/ 3 w 23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7">
                  <a:moveTo>
                    <a:pt x="3" y="7"/>
                  </a:moveTo>
                  <a:cubicBezTo>
                    <a:pt x="9" y="7"/>
                    <a:pt x="15" y="6"/>
                    <a:pt x="20" y="5"/>
                  </a:cubicBezTo>
                  <a:cubicBezTo>
                    <a:pt x="23" y="4"/>
                    <a:pt x="22" y="0"/>
                    <a:pt x="19" y="0"/>
                  </a:cubicBezTo>
                  <a:cubicBezTo>
                    <a:pt x="14" y="1"/>
                    <a:pt x="8" y="2"/>
                    <a:pt x="3" y="2"/>
                  </a:cubicBezTo>
                  <a:cubicBezTo>
                    <a:pt x="0" y="2"/>
                    <a:pt x="0" y="7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6" name="Freeform 135"/>
            <p:cNvSpPr/>
            <p:nvPr/>
          </p:nvSpPr>
          <p:spPr bwMode="auto">
            <a:xfrm>
              <a:off x="6309" y="207"/>
              <a:ext cx="98" cy="18"/>
            </a:xfrm>
            <a:custGeom>
              <a:avLst/>
              <a:gdLst>
                <a:gd name="T0" fmla="*/ 4 w 28"/>
                <a:gd name="T1" fmla="*/ 6 h 6"/>
                <a:gd name="T2" fmla="*/ 25 w 28"/>
                <a:gd name="T3" fmla="*/ 5 h 6"/>
                <a:gd name="T4" fmla="*/ 25 w 28"/>
                <a:gd name="T5" fmla="*/ 0 h 6"/>
                <a:gd name="T6" fmla="*/ 3 w 28"/>
                <a:gd name="T7" fmla="*/ 1 h 6"/>
                <a:gd name="T8" fmla="*/ 4 w 2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4" y="6"/>
                  </a:moveTo>
                  <a:cubicBezTo>
                    <a:pt x="11" y="5"/>
                    <a:pt x="18" y="5"/>
                    <a:pt x="25" y="5"/>
                  </a:cubicBezTo>
                  <a:cubicBezTo>
                    <a:pt x="28" y="5"/>
                    <a:pt x="28" y="0"/>
                    <a:pt x="25" y="0"/>
                  </a:cubicBezTo>
                  <a:cubicBezTo>
                    <a:pt x="18" y="0"/>
                    <a:pt x="10" y="0"/>
                    <a:pt x="3" y="1"/>
                  </a:cubicBezTo>
                  <a:cubicBezTo>
                    <a:pt x="0" y="2"/>
                    <a:pt x="2" y="6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7" name="Freeform 136"/>
            <p:cNvSpPr/>
            <p:nvPr/>
          </p:nvSpPr>
          <p:spPr bwMode="auto">
            <a:xfrm>
              <a:off x="6167" y="204"/>
              <a:ext cx="96" cy="18"/>
            </a:xfrm>
            <a:custGeom>
              <a:avLst/>
              <a:gdLst>
                <a:gd name="T0" fmla="*/ 3 w 27"/>
                <a:gd name="T1" fmla="*/ 6 h 6"/>
                <a:gd name="T2" fmla="*/ 24 w 27"/>
                <a:gd name="T3" fmla="*/ 5 h 6"/>
                <a:gd name="T4" fmla="*/ 24 w 27"/>
                <a:gd name="T5" fmla="*/ 0 h 6"/>
                <a:gd name="T6" fmla="*/ 3 w 27"/>
                <a:gd name="T7" fmla="*/ 1 h 6"/>
                <a:gd name="T8" fmla="*/ 3 w 2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3" y="6"/>
                  </a:moveTo>
                  <a:cubicBezTo>
                    <a:pt x="10" y="6"/>
                    <a:pt x="17" y="6"/>
                    <a:pt x="24" y="5"/>
                  </a:cubicBezTo>
                  <a:cubicBezTo>
                    <a:pt x="27" y="4"/>
                    <a:pt x="27" y="0"/>
                    <a:pt x="24" y="0"/>
                  </a:cubicBezTo>
                  <a:cubicBezTo>
                    <a:pt x="17" y="1"/>
                    <a:pt x="10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8" name="Freeform 137"/>
            <p:cNvSpPr/>
            <p:nvPr/>
          </p:nvSpPr>
          <p:spPr bwMode="auto">
            <a:xfrm>
              <a:off x="6040" y="207"/>
              <a:ext cx="89" cy="18"/>
            </a:xfrm>
            <a:custGeom>
              <a:avLst/>
              <a:gdLst>
                <a:gd name="T0" fmla="*/ 3 w 25"/>
                <a:gd name="T1" fmla="*/ 6 h 6"/>
                <a:gd name="T2" fmla="*/ 22 w 25"/>
                <a:gd name="T3" fmla="*/ 5 h 6"/>
                <a:gd name="T4" fmla="*/ 21 w 25"/>
                <a:gd name="T5" fmla="*/ 0 h 6"/>
                <a:gd name="T6" fmla="*/ 3 w 25"/>
                <a:gd name="T7" fmla="*/ 1 h 6"/>
                <a:gd name="T8" fmla="*/ 3 w 25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3" y="6"/>
                  </a:moveTo>
                  <a:cubicBezTo>
                    <a:pt x="9" y="6"/>
                    <a:pt x="16" y="6"/>
                    <a:pt x="22" y="5"/>
                  </a:cubicBezTo>
                  <a:cubicBezTo>
                    <a:pt x="25" y="4"/>
                    <a:pt x="24" y="0"/>
                    <a:pt x="21" y="0"/>
                  </a:cubicBezTo>
                  <a:cubicBezTo>
                    <a:pt x="15" y="1"/>
                    <a:pt x="9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9" name="Freeform 138"/>
            <p:cNvSpPr/>
            <p:nvPr/>
          </p:nvSpPr>
          <p:spPr bwMode="auto">
            <a:xfrm>
              <a:off x="5910" y="201"/>
              <a:ext cx="92" cy="21"/>
            </a:xfrm>
            <a:custGeom>
              <a:avLst/>
              <a:gdLst>
                <a:gd name="T0" fmla="*/ 3 w 26"/>
                <a:gd name="T1" fmla="*/ 7 h 7"/>
                <a:gd name="T2" fmla="*/ 24 w 26"/>
                <a:gd name="T3" fmla="*/ 5 h 7"/>
                <a:gd name="T4" fmla="*/ 22 w 26"/>
                <a:gd name="T5" fmla="*/ 0 h 7"/>
                <a:gd name="T6" fmla="*/ 3 w 26"/>
                <a:gd name="T7" fmla="*/ 2 h 7"/>
                <a:gd name="T8" fmla="*/ 3 w 26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">
                  <a:moveTo>
                    <a:pt x="3" y="7"/>
                  </a:moveTo>
                  <a:cubicBezTo>
                    <a:pt x="10" y="7"/>
                    <a:pt x="17" y="6"/>
                    <a:pt x="24" y="5"/>
                  </a:cubicBezTo>
                  <a:cubicBezTo>
                    <a:pt x="26" y="4"/>
                    <a:pt x="25" y="0"/>
                    <a:pt x="22" y="0"/>
                  </a:cubicBezTo>
                  <a:cubicBezTo>
                    <a:pt x="16" y="1"/>
                    <a:pt x="9" y="2"/>
                    <a:pt x="3" y="2"/>
                  </a:cubicBezTo>
                  <a:cubicBezTo>
                    <a:pt x="0" y="2"/>
                    <a:pt x="0" y="7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0" name="Freeform 139"/>
            <p:cNvSpPr/>
            <p:nvPr/>
          </p:nvSpPr>
          <p:spPr bwMode="auto">
            <a:xfrm>
              <a:off x="5755" y="204"/>
              <a:ext cx="99" cy="21"/>
            </a:xfrm>
            <a:custGeom>
              <a:avLst/>
              <a:gdLst>
                <a:gd name="T0" fmla="*/ 3 w 28"/>
                <a:gd name="T1" fmla="*/ 6 h 7"/>
                <a:gd name="T2" fmla="*/ 25 w 28"/>
                <a:gd name="T3" fmla="*/ 5 h 7"/>
                <a:gd name="T4" fmla="*/ 25 w 28"/>
                <a:gd name="T5" fmla="*/ 0 h 7"/>
                <a:gd name="T6" fmla="*/ 3 w 28"/>
                <a:gd name="T7" fmla="*/ 1 h 7"/>
                <a:gd name="T8" fmla="*/ 3 w 28"/>
                <a:gd name="T9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7">
                  <a:moveTo>
                    <a:pt x="3" y="6"/>
                  </a:moveTo>
                  <a:cubicBezTo>
                    <a:pt x="10" y="7"/>
                    <a:pt x="17" y="5"/>
                    <a:pt x="25" y="5"/>
                  </a:cubicBezTo>
                  <a:cubicBezTo>
                    <a:pt x="28" y="5"/>
                    <a:pt x="28" y="0"/>
                    <a:pt x="25" y="0"/>
                  </a:cubicBezTo>
                  <a:cubicBezTo>
                    <a:pt x="17" y="0"/>
                    <a:pt x="10" y="2"/>
                    <a:pt x="3" y="1"/>
                  </a:cubicBezTo>
                  <a:cubicBezTo>
                    <a:pt x="0" y="1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1" name="Freeform 140"/>
            <p:cNvSpPr/>
            <p:nvPr/>
          </p:nvSpPr>
          <p:spPr bwMode="auto">
            <a:xfrm>
              <a:off x="5624" y="210"/>
              <a:ext cx="106" cy="24"/>
            </a:xfrm>
            <a:custGeom>
              <a:avLst/>
              <a:gdLst>
                <a:gd name="T0" fmla="*/ 4 w 30"/>
                <a:gd name="T1" fmla="*/ 6 h 8"/>
                <a:gd name="T2" fmla="*/ 15 w 30"/>
                <a:gd name="T3" fmla="*/ 5 h 8"/>
                <a:gd name="T4" fmla="*/ 25 w 30"/>
                <a:gd name="T5" fmla="*/ 7 h 8"/>
                <a:gd name="T6" fmla="*/ 27 w 30"/>
                <a:gd name="T7" fmla="*/ 3 h 8"/>
                <a:gd name="T8" fmla="*/ 17 w 30"/>
                <a:gd name="T9" fmla="*/ 1 h 8"/>
                <a:gd name="T10" fmla="*/ 3 w 30"/>
                <a:gd name="T11" fmla="*/ 1 h 8"/>
                <a:gd name="T12" fmla="*/ 4 w 30"/>
                <a:gd name="T13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8">
                  <a:moveTo>
                    <a:pt x="4" y="6"/>
                  </a:moveTo>
                  <a:cubicBezTo>
                    <a:pt x="8" y="5"/>
                    <a:pt x="12" y="5"/>
                    <a:pt x="15" y="5"/>
                  </a:cubicBezTo>
                  <a:cubicBezTo>
                    <a:pt x="18" y="5"/>
                    <a:pt x="22" y="5"/>
                    <a:pt x="25" y="7"/>
                  </a:cubicBezTo>
                  <a:cubicBezTo>
                    <a:pt x="27" y="8"/>
                    <a:pt x="30" y="4"/>
                    <a:pt x="27" y="3"/>
                  </a:cubicBezTo>
                  <a:cubicBezTo>
                    <a:pt x="24" y="1"/>
                    <a:pt x="20" y="1"/>
                    <a:pt x="17" y="1"/>
                  </a:cubicBezTo>
                  <a:cubicBezTo>
                    <a:pt x="13" y="0"/>
                    <a:pt x="8" y="0"/>
                    <a:pt x="3" y="1"/>
                  </a:cubicBezTo>
                  <a:cubicBezTo>
                    <a:pt x="0" y="2"/>
                    <a:pt x="2" y="7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2" name="Freeform 141"/>
            <p:cNvSpPr/>
            <p:nvPr/>
          </p:nvSpPr>
          <p:spPr bwMode="auto">
            <a:xfrm>
              <a:off x="5451" y="201"/>
              <a:ext cx="127" cy="27"/>
            </a:xfrm>
            <a:custGeom>
              <a:avLst/>
              <a:gdLst>
                <a:gd name="T0" fmla="*/ 3 w 36"/>
                <a:gd name="T1" fmla="*/ 6 h 9"/>
                <a:gd name="T2" fmla="*/ 33 w 36"/>
                <a:gd name="T3" fmla="*/ 7 h 9"/>
                <a:gd name="T4" fmla="*/ 33 w 36"/>
                <a:gd name="T5" fmla="*/ 2 h 9"/>
                <a:gd name="T6" fmla="*/ 4 w 36"/>
                <a:gd name="T7" fmla="*/ 1 h 9"/>
                <a:gd name="T8" fmla="*/ 3 w 36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9">
                  <a:moveTo>
                    <a:pt x="3" y="6"/>
                  </a:moveTo>
                  <a:cubicBezTo>
                    <a:pt x="13" y="9"/>
                    <a:pt x="23" y="8"/>
                    <a:pt x="33" y="7"/>
                  </a:cubicBezTo>
                  <a:cubicBezTo>
                    <a:pt x="36" y="6"/>
                    <a:pt x="36" y="2"/>
                    <a:pt x="33" y="2"/>
                  </a:cubicBezTo>
                  <a:cubicBezTo>
                    <a:pt x="23" y="3"/>
                    <a:pt x="13" y="4"/>
                    <a:pt x="4" y="1"/>
                  </a:cubicBezTo>
                  <a:cubicBezTo>
                    <a:pt x="1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3" name="Freeform 142"/>
            <p:cNvSpPr/>
            <p:nvPr/>
          </p:nvSpPr>
          <p:spPr bwMode="auto">
            <a:xfrm>
              <a:off x="5296" y="210"/>
              <a:ext cx="106" cy="18"/>
            </a:xfrm>
            <a:custGeom>
              <a:avLst/>
              <a:gdLst>
                <a:gd name="T0" fmla="*/ 3 w 30"/>
                <a:gd name="T1" fmla="*/ 5 h 6"/>
                <a:gd name="T2" fmla="*/ 27 w 30"/>
                <a:gd name="T3" fmla="*/ 6 h 6"/>
                <a:gd name="T4" fmla="*/ 27 w 30"/>
                <a:gd name="T5" fmla="*/ 1 h 6"/>
                <a:gd name="T6" fmla="*/ 3 w 30"/>
                <a:gd name="T7" fmla="*/ 0 h 6"/>
                <a:gd name="T8" fmla="*/ 3 w 30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5"/>
                  </a:moveTo>
                  <a:cubicBezTo>
                    <a:pt x="11" y="5"/>
                    <a:pt x="19" y="6"/>
                    <a:pt x="27" y="6"/>
                  </a:cubicBezTo>
                  <a:cubicBezTo>
                    <a:pt x="30" y="6"/>
                    <a:pt x="30" y="1"/>
                    <a:pt x="27" y="1"/>
                  </a:cubicBezTo>
                  <a:cubicBezTo>
                    <a:pt x="19" y="1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4" name="Freeform 143"/>
            <p:cNvSpPr/>
            <p:nvPr/>
          </p:nvSpPr>
          <p:spPr bwMode="auto">
            <a:xfrm>
              <a:off x="5169" y="201"/>
              <a:ext cx="103" cy="27"/>
            </a:xfrm>
            <a:custGeom>
              <a:avLst/>
              <a:gdLst>
                <a:gd name="T0" fmla="*/ 4 w 29"/>
                <a:gd name="T1" fmla="*/ 9 h 9"/>
                <a:gd name="T2" fmla="*/ 25 w 29"/>
                <a:gd name="T3" fmla="*/ 7 h 9"/>
                <a:gd name="T4" fmla="*/ 26 w 29"/>
                <a:gd name="T5" fmla="*/ 2 h 9"/>
                <a:gd name="T6" fmla="*/ 3 w 29"/>
                <a:gd name="T7" fmla="*/ 4 h 9"/>
                <a:gd name="T8" fmla="*/ 4 w 29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9">
                  <a:moveTo>
                    <a:pt x="4" y="9"/>
                  </a:moveTo>
                  <a:cubicBezTo>
                    <a:pt x="10" y="8"/>
                    <a:pt x="18" y="5"/>
                    <a:pt x="25" y="7"/>
                  </a:cubicBezTo>
                  <a:cubicBezTo>
                    <a:pt x="27" y="8"/>
                    <a:pt x="29" y="3"/>
                    <a:pt x="26" y="2"/>
                  </a:cubicBezTo>
                  <a:cubicBezTo>
                    <a:pt x="18" y="0"/>
                    <a:pt x="10" y="3"/>
                    <a:pt x="3" y="4"/>
                  </a:cubicBezTo>
                  <a:cubicBezTo>
                    <a:pt x="0" y="5"/>
                    <a:pt x="1" y="9"/>
                    <a:pt x="4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5" name="Freeform 144"/>
            <p:cNvSpPr/>
            <p:nvPr/>
          </p:nvSpPr>
          <p:spPr bwMode="auto">
            <a:xfrm>
              <a:off x="5032" y="210"/>
              <a:ext cx="116" cy="21"/>
            </a:xfrm>
            <a:custGeom>
              <a:avLst/>
              <a:gdLst>
                <a:gd name="T0" fmla="*/ 3 w 33"/>
                <a:gd name="T1" fmla="*/ 5 h 7"/>
                <a:gd name="T2" fmla="*/ 31 w 33"/>
                <a:gd name="T3" fmla="*/ 5 h 7"/>
                <a:gd name="T4" fmla="*/ 31 w 33"/>
                <a:gd name="T5" fmla="*/ 0 h 7"/>
                <a:gd name="T6" fmla="*/ 4 w 33"/>
                <a:gd name="T7" fmla="*/ 0 h 7"/>
                <a:gd name="T8" fmla="*/ 3 w 33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7">
                  <a:moveTo>
                    <a:pt x="3" y="5"/>
                  </a:moveTo>
                  <a:cubicBezTo>
                    <a:pt x="12" y="7"/>
                    <a:pt x="21" y="6"/>
                    <a:pt x="31" y="5"/>
                  </a:cubicBezTo>
                  <a:cubicBezTo>
                    <a:pt x="33" y="4"/>
                    <a:pt x="33" y="0"/>
                    <a:pt x="31" y="0"/>
                  </a:cubicBezTo>
                  <a:cubicBezTo>
                    <a:pt x="22" y="1"/>
                    <a:pt x="13" y="2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6" name="Freeform 145"/>
            <p:cNvSpPr/>
            <p:nvPr/>
          </p:nvSpPr>
          <p:spPr bwMode="auto">
            <a:xfrm>
              <a:off x="4894" y="201"/>
              <a:ext cx="106" cy="21"/>
            </a:xfrm>
            <a:custGeom>
              <a:avLst/>
              <a:gdLst>
                <a:gd name="T0" fmla="*/ 4 w 30"/>
                <a:gd name="T1" fmla="*/ 7 h 7"/>
                <a:gd name="T2" fmla="*/ 26 w 30"/>
                <a:gd name="T3" fmla="*/ 7 h 7"/>
                <a:gd name="T4" fmla="*/ 27 w 30"/>
                <a:gd name="T5" fmla="*/ 2 h 7"/>
                <a:gd name="T6" fmla="*/ 2 w 30"/>
                <a:gd name="T7" fmla="*/ 2 h 7"/>
                <a:gd name="T8" fmla="*/ 4 w 30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7">
                  <a:moveTo>
                    <a:pt x="4" y="7"/>
                  </a:moveTo>
                  <a:cubicBezTo>
                    <a:pt x="11" y="6"/>
                    <a:pt x="18" y="5"/>
                    <a:pt x="26" y="7"/>
                  </a:cubicBezTo>
                  <a:cubicBezTo>
                    <a:pt x="29" y="7"/>
                    <a:pt x="30" y="3"/>
                    <a:pt x="27" y="2"/>
                  </a:cubicBezTo>
                  <a:cubicBezTo>
                    <a:pt x="19" y="0"/>
                    <a:pt x="11" y="1"/>
                    <a:pt x="2" y="2"/>
                  </a:cubicBezTo>
                  <a:cubicBezTo>
                    <a:pt x="0" y="3"/>
                    <a:pt x="1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7" name="Freeform 146"/>
            <p:cNvSpPr/>
            <p:nvPr/>
          </p:nvSpPr>
          <p:spPr bwMode="auto">
            <a:xfrm>
              <a:off x="4732" y="207"/>
              <a:ext cx="102" cy="27"/>
            </a:xfrm>
            <a:custGeom>
              <a:avLst/>
              <a:gdLst>
                <a:gd name="T0" fmla="*/ 3 w 29"/>
                <a:gd name="T1" fmla="*/ 6 h 9"/>
                <a:gd name="T2" fmla="*/ 26 w 29"/>
                <a:gd name="T3" fmla="*/ 6 h 9"/>
                <a:gd name="T4" fmla="*/ 26 w 29"/>
                <a:gd name="T5" fmla="*/ 1 h 9"/>
                <a:gd name="T6" fmla="*/ 4 w 29"/>
                <a:gd name="T7" fmla="*/ 1 h 9"/>
                <a:gd name="T8" fmla="*/ 3 w 29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9">
                  <a:moveTo>
                    <a:pt x="3" y="6"/>
                  </a:moveTo>
                  <a:cubicBezTo>
                    <a:pt x="11" y="9"/>
                    <a:pt x="18" y="6"/>
                    <a:pt x="26" y="6"/>
                  </a:cubicBezTo>
                  <a:cubicBezTo>
                    <a:pt x="29" y="6"/>
                    <a:pt x="29" y="1"/>
                    <a:pt x="26" y="1"/>
                  </a:cubicBezTo>
                  <a:cubicBezTo>
                    <a:pt x="19" y="1"/>
                    <a:pt x="11" y="4"/>
                    <a:pt x="4" y="1"/>
                  </a:cubicBezTo>
                  <a:cubicBezTo>
                    <a:pt x="2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8" name="Freeform 147"/>
            <p:cNvSpPr/>
            <p:nvPr/>
          </p:nvSpPr>
          <p:spPr bwMode="auto">
            <a:xfrm>
              <a:off x="4608" y="210"/>
              <a:ext cx="81" cy="15"/>
            </a:xfrm>
            <a:custGeom>
              <a:avLst/>
              <a:gdLst>
                <a:gd name="T0" fmla="*/ 3 w 23"/>
                <a:gd name="T1" fmla="*/ 5 h 5"/>
                <a:gd name="T2" fmla="*/ 20 w 23"/>
                <a:gd name="T3" fmla="*/ 5 h 5"/>
                <a:gd name="T4" fmla="*/ 20 w 23"/>
                <a:gd name="T5" fmla="*/ 0 h 5"/>
                <a:gd name="T6" fmla="*/ 3 w 23"/>
                <a:gd name="T7" fmla="*/ 0 h 5"/>
                <a:gd name="T8" fmla="*/ 3 w 23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5">
                  <a:moveTo>
                    <a:pt x="3" y="5"/>
                  </a:moveTo>
                  <a:cubicBezTo>
                    <a:pt x="20" y="5"/>
                    <a:pt x="20" y="5"/>
                    <a:pt x="20" y="5"/>
                  </a:cubicBezTo>
                  <a:cubicBezTo>
                    <a:pt x="23" y="5"/>
                    <a:pt x="23" y="0"/>
                    <a:pt x="2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9" name="Freeform 148"/>
            <p:cNvSpPr/>
            <p:nvPr/>
          </p:nvSpPr>
          <p:spPr bwMode="auto">
            <a:xfrm>
              <a:off x="4439" y="201"/>
              <a:ext cx="88" cy="24"/>
            </a:xfrm>
            <a:custGeom>
              <a:avLst/>
              <a:gdLst>
                <a:gd name="T0" fmla="*/ 3 w 25"/>
                <a:gd name="T1" fmla="*/ 6 h 8"/>
                <a:gd name="T2" fmla="*/ 23 w 25"/>
                <a:gd name="T3" fmla="*/ 5 h 8"/>
                <a:gd name="T4" fmla="*/ 20 w 25"/>
                <a:gd name="T5" fmla="*/ 1 h 8"/>
                <a:gd name="T6" fmla="*/ 4 w 25"/>
                <a:gd name="T7" fmla="*/ 1 h 8"/>
                <a:gd name="T8" fmla="*/ 3 w 25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8">
                  <a:moveTo>
                    <a:pt x="3" y="6"/>
                  </a:moveTo>
                  <a:cubicBezTo>
                    <a:pt x="9" y="7"/>
                    <a:pt x="16" y="8"/>
                    <a:pt x="23" y="5"/>
                  </a:cubicBezTo>
                  <a:cubicBezTo>
                    <a:pt x="25" y="4"/>
                    <a:pt x="23" y="0"/>
                    <a:pt x="20" y="1"/>
                  </a:cubicBezTo>
                  <a:cubicBezTo>
                    <a:pt x="15" y="4"/>
                    <a:pt x="9" y="2"/>
                    <a:pt x="4" y="1"/>
                  </a:cubicBezTo>
                  <a:cubicBezTo>
                    <a:pt x="1" y="1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0" name="Freeform 149"/>
            <p:cNvSpPr/>
            <p:nvPr/>
          </p:nvSpPr>
          <p:spPr bwMode="auto">
            <a:xfrm>
              <a:off x="4273" y="204"/>
              <a:ext cx="110" cy="18"/>
            </a:xfrm>
            <a:custGeom>
              <a:avLst/>
              <a:gdLst>
                <a:gd name="T0" fmla="*/ 3 w 31"/>
                <a:gd name="T1" fmla="*/ 6 h 6"/>
                <a:gd name="T2" fmla="*/ 28 w 31"/>
                <a:gd name="T3" fmla="*/ 5 h 6"/>
                <a:gd name="T4" fmla="*/ 28 w 31"/>
                <a:gd name="T5" fmla="*/ 0 h 6"/>
                <a:gd name="T6" fmla="*/ 3 w 31"/>
                <a:gd name="T7" fmla="*/ 1 h 6"/>
                <a:gd name="T8" fmla="*/ 3 w 31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">
                  <a:moveTo>
                    <a:pt x="3" y="6"/>
                  </a:moveTo>
                  <a:cubicBezTo>
                    <a:pt x="11" y="6"/>
                    <a:pt x="20" y="6"/>
                    <a:pt x="28" y="5"/>
                  </a:cubicBezTo>
                  <a:cubicBezTo>
                    <a:pt x="31" y="4"/>
                    <a:pt x="31" y="0"/>
                    <a:pt x="28" y="0"/>
                  </a:cubicBezTo>
                  <a:cubicBezTo>
                    <a:pt x="20" y="1"/>
                    <a:pt x="11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1" name="Freeform 150"/>
            <p:cNvSpPr/>
            <p:nvPr/>
          </p:nvSpPr>
          <p:spPr bwMode="auto">
            <a:xfrm>
              <a:off x="4150" y="201"/>
              <a:ext cx="99" cy="24"/>
            </a:xfrm>
            <a:custGeom>
              <a:avLst/>
              <a:gdLst>
                <a:gd name="T0" fmla="*/ 4 w 28"/>
                <a:gd name="T1" fmla="*/ 8 h 8"/>
                <a:gd name="T2" fmla="*/ 24 w 28"/>
                <a:gd name="T3" fmla="*/ 7 h 8"/>
                <a:gd name="T4" fmla="*/ 25 w 28"/>
                <a:gd name="T5" fmla="*/ 2 h 8"/>
                <a:gd name="T6" fmla="*/ 3 w 28"/>
                <a:gd name="T7" fmla="*/ 3 h 8"/>
                <a:gd name="T8" fmla="*/ 4 w 28"/>
                <a:gd name="T9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4" y="8"/>
                  </a:moveTo>
                  <a:cubicBezTo>
                    <a:pt x="10" y="7"/>
                    <a:pt x="17" y="5"/>
                    <a:pt x="24" y="7"/>
                  </a:cubicBezTo>
                  <a:cubicBezTo>
                    <a:pt x="27" y="7"/>
                    <a:pt x="28" y="3"/>
                    <a:pt x="25" y="2"/>
                  </a:cubicBezTo>
                  <a:cubicBezTo>
                    <a:pt x="18" y="0"/>
                    <a:pt x="10" y="2"/>
                    <a:pt x="3" y="3"/>
                  </a:cubicBezTo>
                  <a:cubicBezTo>
                    <a:pt x="0" y="4"/>
                    <a:pt x="1" y="8"/>
                    <a:pt x="4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2" name="Freeform 151"/>
            <p:cNvSpPr/>
            <p:nvPr/>
          </p:nvSpPr>
          <p:spPr bwMode="auto">
            <a:xfrm>
              <a:off x="4016" y="207"/>
              <a:ext cx="102" cy="24"/>
            </a:xfrm>
            <a:custGeom>
              <a:avLst/>
              <a:gdLst>
                <a:gd name="T0" fmla="*/ 3 w 29"/>
                <a:gd name="T1" fmla="*/ 5 h 8"/>
                <a:gd name="T2" fmla="*/ 25 w 29"/>
                <a:gd name="T3" fmla="*/ 7 h 8"/>
                <a:gd name="T4" fmla="*/ 26 w 29"/>
                <a:gd name="T5" fmla="*/ 2 h 8"/>
                <a:gd name="T6" fmla="*/ 3 w 29"/>
                <a:gd name="T7" fmla="*/ 0 h 8"/>
                <a:gd name="T8" fmla="*/ 3 w 29"/>
                <a:gd name="T9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8">
                  <a:moveTo>
                    <a:pt x="3" y="5"/>
                  </a:moveTo>
                  <a:cubicBezTo>
                    <a:pt x="10" y="5"/>
                    <a:pt x="18" y="5"/>
                    <a:pt x="25" y="7"/>
                  </a:cubicBezTo>
                  <a:cubicBezTo>
                    <a:pt x="28" y="8"/>
                    <a:pt x="29" y="3"/>
                    <a:pt x="26" y="2"/>
                  </a:cubicBezTo>
                  <a:cubicBezTo>
                    <a:pt x="19" y="0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3" name="Freeform 152"/>
            <p:cNvSpPr/>
            <p:nvPr/>
          </p:nvSpPr>
          <p:spPr bwMode="auto">
            <a:xfrm>
              <a:off x="3878" y="213"/>
              <a:ext cx="106" cy="18"/>
            </a:xfrm>
            <a:custGeom>
              <a:avLst/>
              <a:gdLst>
                <a:gd name="T0" fmla="*/ 3 w 30"/>
                <a:gd name="T1" fmla="*/ 6 h 6"/>
                <a:gd name="T2" fmla="*/ 28 w 30"/>
                <a:gd name="T3" fmla="*/ 5 h 6"/>
                <a:gd name="T4" fmla="*/ 28 w 30"/>
                <a:gd name="T5" fmla="*/ 0 h 6"/>
                <a:gd name="T6" fmla="*/ 3 w 30"/>
                <a:gd name="T7" fmla="*/ 1 h 6"/>
                <a:gd name="T8" fmla="*/ 3 w 30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6"/>
                  </a:moveTo>
                  <a:cubicBezTo>
                    <a:pt x="11" y="6"/>
                    <a:pt x="19" y="5"/>
                    <a:pt x="28" y="5"/>
                  </a:cubicBezTo>
                  <a:cubicBezTo>
                    <a:pt x="30" y="5"/>
                    <a:pt x="30" y="0"/>
                    <a:pt x="28" y="0"/>
                  </a:cubicBez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4" name="Freeform 153"/>
            <p:cNvSpPr/>
            <p:nvPr/>
          </p:nvSpPr>
          <p:spPr bwMode="auto">
            <a:xfrm>
              <a:off x="3751" y="207"/>
              <a:ext cx="85" cy="18"/>
            </a:xfrm>
            <a:custGeom>
              <a:avLst/>
              <a:gdLst>
                <a:gd name="T0" fmla="*/ 3 w 24"/>
                <a:gd name="T1" fmla="*/ 5 h 6"/>
                <a:gd name="T2" fmla="*/ 21 w 24"/>
                <a:gd name="T3" fmla="*/ 6 h 6"/>
                <a:gd name="T4" fmla="*/ 21 w 24"/>
                <a:gd name="T5" fmla="*/ 1 h 6"/>
                <a:gd name="T6" fmla="*/ 4 w 24"/>
                <a:gd name="T7" fmla="*/ 0 h 6"/>
                <a:gd name="T8" fmla="*/ 3 w 24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3" y="5"/>
                  </a:moveTo>
                  <a:cubicBezTo>
                    <a:pt x="9" y="6"/>
                    <a:pt x="15" y="6"/>
                    <a:pt x="21" y="6"/>
                  </a:cubicBezTo>
                  <a:cubicBezTo>
                    <a:pt x="24" y="6"/>
                    <a:pt x="24" y="1"/>
                    <a:pt x="21" y="1"/>
                  </a:cubicBezTo>
                  <a:cubicBezTo>
                    <a:pt x="16" y="1"/>
                    <a:pt x="10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5" name="Freeform 154"/>
            <p:cNvSpPr/>
            <p:nvPr/>
          </p:nvSpPr>
          <p:spPr bwMode="auto">
            <a:xfrm>
              <a:off x="3596" y="207"/>
              <a:ext cx="109" cy="24"/>
            </a:xfrm>
            <a:custGeom>
              <a:avLst/>
              <a:gdLst>
                <a:gd name="T0" fmla="*/ 3 w 31"/>
                <a:gd name="T1" fmla="*/ 7 h 8"/>
                <a:gd name="T2" fmla="*/ 28 w 31"/>
                <a:gd name="T3" fmla="*/ 6 h 8"/>
                <a:gd name="T4" fmla="*/ 27 w 31"/>
                <a:gd name="T5" fmla="*/ 1 h 8"/>
                <a:gd name="T6" fmla="*/ 3 w 31"/>
                <a:gd name="T7" fmla="*/ 2 h 8"/>
                <a:gd name="T8" fmla="*/ 3 w 31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8">
                  <a:moveTo>
                    <a:pt x="3" y="7"/>
                  </a:moveTo>
                  <a:cubicBezTo>
                    <a:pt x="11" y="7"/>
                    <a:pt x="20" y="8"/>
                    <a:pt x="28" y="6"/>
                  </a:cubicBezTo>
                  <a:cubicBezTo>
                    <a:pt x="31" y="5"/>
                    <a:pt x="30" y="0"/>
                    <a:pt x="27" y="1"/>
                  </a:cubicBezTo>
                  <a:cubicBezTo>
                    <a:pt x="19" y="4"/>
                    <a:pt x="11" y="2"/>
                    <a:pt x="3" y="2"/>
                  </a:cubicBezTo>
                  <a:cubicBezTo>
                    <a:pt x="0" y="2"/>
                    <a:pt x="0" y="7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6" name="Freeform 155"/>
            <p:cNvSpPr/>
            <p:nvPr/>
          </p:nvSpPr>
          <p:spPr bwMode="auto">
            <a:xfrm>
              <a:off x="3455" y="216"/>
              <a:ext cx="99" cy="18"/>
            </a:xfrm>
            <a:custGeom>
              <a:avLst/>
              <a:gdLst>
                <a:gd name="T0" fmla="*/ 4 w 28"/>
                <a:gd name="T1" fmla="*/ 6 h 6"/>
                <a:gd name="T2" fmla="*/ 25 w 28"/>
                <a:gd name="T3" fmla="*/ 5 h 6"/>
                <a:gd name="T4" fmla="*/ 25 w 28"/>
                <a:gd name="T5" fmla="*/ 0 h 6"/>
                <a:gd name="T6" fmla="*/ 2 w 28"/>
                <a:gd name="T7" fmla="*/ 1 h 6"/>
                <a:gd name="T8" fmla="*/ 4 w 2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4" y="6"/>
                  </a:moveTo>
                  <a:cubicBezTo>
                    <a:pt x="11" y="5"/>
                    <a:pt x="18" y="5"/>
                    <a:pt x="25" y="5"/>
                  </a:cubicBezTo>
                  <a:cubicBezTo>
                    <a:pt x="28" y="5"/>
                    <a:pt x="28" y="0"/>
                    <a:pt x="25" y="0"/>
                  </a:cubicBezTo>
                  <a:cubicBezTo>
                    <a:pt x="18" y="0"/>
                    <a:pt x="10" y="0"/>
                    <a:pt x="2" y="1"/>
                  </a:cubicBezTo>
                  <a:cubicBezTo>
                    <a:pt x="0" y="2"/>
                    <a:pt x="1" y="6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7" name="Freeform 156"/>
            <p:cNvSpPr/>
            <p:nvPr/>
          </p:nvSpPr>
          <p:spPr bwMode="auto">
            <a:xfrm>
              <a:off x="3300" y="204"/>
              <a:ext cx="109" cy="21"/>
            </a:xfrm>
            <a:custGeom>
              <a:avLst/>
              <a:gdLst>
                <a:gd name="T0" fmla="*/ 3 w 31"/>
                <a:gd name="T1" fmla="*/ 5 h 7"/>
                <a:gd name="T2" fmla="*/ 28 w 31"/>
                <a:gd name="T3" fmla="*/ 5 h 7"/>
                <a:gd name="T4" fmla="*/ 28 w 31"/>
                <a:gd name="T5" fmla="*/ 0 h 7"/>
                <a:gd name="T6" fmla="*/ 4 w 31"/>
                <a:gd name="T7" fmla="*/ 0 h 7"/>
                <a:gd name="T8" fmla="*/ 3 w 31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3" y="5"/>
                  </a:moveTo>
                  <a:cubicBezTo>
                    <a:pt x="11" y="7"/>
                    <a:pt x="20" y="5"/>
                    <a:pt x="28" y="5"/>
                  </a:cubicBezTo>
                  <a:cubicBezTo>
                    <a:pt x="31" y="5"/>
                    <a:pt x="31" y="0"/>
                    <a:pt x="28" y="0"/>
                  </a:cubicBezTo>
                  <a:cubicBezTo>
                    <a:pt x="20" y="0"/>
                    <a:pt x="12" y="2"/>
                    <a:pt x="4" y="0"/>
                  </a:cubicBezTo>
                  <a:cubicBezTo>
                    <a:pt x="2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8" name="Freeform 157"/>
            <p:cNvSpPr/>
            <p:nvPr/>
          </p:nvSpPr>
          <p:spPr bwMode="auto">
            <a:xfrm>
              <a:off x="3155" y="207"/>
              <a:ext cx="95" cy="21"/>
            </a:xfrm>
            <a:custGeom>
              <a:avLst/>
              <a:gdLst>
                <a:gd name="T0" fmla="*/ 4 w 27"/>
                <a:gd name="T1" fmla="*/ 7 h 7"/>
                <a:gd name="T2" fmla="*/ 23 w 27"/>
                <a:gd name="T3" fmla="*/ 6 h 7"/>
                <a:gd name="T4" fmla="*/ 24 w 27"/>
                <a:gd name="T5" fmla="*/ 1 h 7"/>
                <a:gd name="T6" fmla="*/ 3 w 27"/>
                <a:gd name="T7" fmla="*/ 2 h 7"/>
                <a:gd name="T8" fmla="*/ 4 w 27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7">
                  <a:moveTo>
                    <a:pt x="4" y="7"/>
                  </a:moveTo>
                  <a:cubicBezTo>
                    <a:pt x="10" y="6"/>
                    <a:pt x="17" y="4"/>
                    <a:pt x="23" y="6"/>
                  </a:cubicBezTo>
                  <a:cubicBezTo>
                    <a:pt x="26" y="6"/>
                    <a:pt x="27" y="2"/>
                    <a:pt x="24" y="1"/>
                  </a:cubicBezTo>
                  <a:cubicBezTo>
                    <a:pt x="17" y="0"/>
                    <a:pt x="10" y="1"/>
                    <a:pt x="3" y="2"/>
                  </a:cubicBezTo>
                  <a:cubicBezTo>
                    <a:pt x="0" y="3"/>
                    <a:pt x="1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9" name="Freeform 158"/>
            <p:cNvSpPr/>
            <p:nvPr/>
          </p:nvSpPr>
          <p:spPr bwMode="auto">
            <a:xfrm>
              <a:off x="2982" y="204"/>
              <a:ext cx="120" cy="30"/>
            </a:xfrm>
            <a:custGeom>
              <a:avLst/>
              <a:gdLst>
                <a:gd name="T0" fmla="*/ 3 w 34"/>
                <a:gd name="T1" fmla="*/ 9 h 10"/>
                <a:gd name="T2" fmla="*/ 16 w 34"/>
                <a:gd name="T3" fmla="*/ 8 h 10"/>
                <a:gd name="T4" fmla="*/ 29 w 34"/>
                <a:gd name="T5" fmla="*/ 9 h 10"/>
                <a:gd name="T6" fmla="*/ 32 w 34"/>
                <a:gd name="T7" fmla="*/ 5 h 10"/>
                <a:gd name="T8" fmla="*/ 3 w 34"/>
                <a:gd name="T9" fmla="*/ 4 h 10"/>
                <a:gd name="T10" fmla="*/ 3 w 34"/>
                <a:gd name="T11" fmla="*/ 9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" h="10">
                  <a:moveTo>
                    <a:pt x="3" y="9"/>
                  </a:moveTo>
                  <a:cubicBezTo>
                    <a:pt x="8" y="9"/>
                    <a:pt x="12" y="8"/>
                    <a:pt x="16" y="8"/>
                  </a:cubicBezTo>
                  <a:cubicBezTo>
                    <a:pt x="21" y="7"/>
                    <a:pt x="26" y="7"/>
                    <a:pt x="29" y="9"/>
                  </a:cubicBezTo>
                  <a:cubicBezTo>
                    <a:pt x="32" y="10"/>
                    <a:pt x="34" y="6"/>
                    <a:pt x="32" y="5"/>
                  </a:cubicBezTo>
                  <a:cubicBezTo>
                    <a:pt x="23" y="0"/>
                    <a:pt x="12" y="4"/>
                    <a:pt x="3" y="4"/>
                  </a:cubicBezTo>
                  <a:cubicBezTo>
                    <a:pt x="0" y="4"/>
                    <a:pt x="0" y="9"/>
                    <a:pt x="3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0" name="Freeform 159"/>
            <p:cNvSpPr/>
            <p:nvPr/>
          </p:nvSpPr>
          <p:spPr bwMode="auto">
            <a:xfrm>
              <a:off x="2841" y="213"/>
              <a:ext cx="106" cy="24"/>
            </a:xfrm>
            <a:custGeom>
              <a:avLst/>
              <a:gdLst>
                <a:gd name="T0" fmla="*/ 2 w 30"/>
                <a:gd name="T1" fmla="*/ 6 h 8"/>
                <a:gd name="T2" fmla="*/ 27 w 30"/>
                <a:gd name="T3" fmla="*/ 5 h 8"/>
                <a:gd name="T4" fmla="*/ 26 w 30"/>
                <a:gd name="T5" fmla="*/ 0 h 8"/>
                <a:gd name="T6" fmla="*/ 4 w 30"/>
                <a:gd name="T7" fmla="*/ 1 h 8"/>
                <a:gd name="T8" fmla="*/ 2 w 30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8">
                  <a:moveTo>
                    <a:pt x="2" y="6"/>
                  </a:moveTo>
                  <a:cubicBezTo>
                    <a:pt x="11" y="8"/>
                    <a:pt x="19" y="6"/>
                    <a:pt x="27" y="5"/>
                  </a:cubicBezTo>
                  <a:cubicBezTo>
                    <a:pt x="30" y="4"/>
                    <a:pt x="29" y="0"/>
                    <a:pt x="26" y="0"/>
                  </a:cubicBezTo>
                  <a:cubicBezTo>
                    <a:pt x="18" y="1"/>
                    <a:pt x="11" y="3"/>
                    <a:pt x="4" y="1"/>
                  </a:cubicBezTo>
                  <a:cubicBezTo>
                    <a:pt x="1" y="1"/>
                    <a:pt x="0" y="5"/>
                    <a:pt x="2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1" name="Freeform 160"/>
            <p:cNvSpPr/>
            <p:nvPr/>
          </p:nvSpPr>
          <p:spPr bwMode="auto">
            <a:xfrm>
              <a:off x="2686" y="210"/>
              <a:ext cx="85" cy="18"/>
            </a:xfrm>
            <a:custGeom>
              <a:avLst/>
              <a:gdLst>
                <a:gd name="T0" fmla="*/ 3 w 24"/>
                <a:gd name="T1" fmla="*/ 6 h 6"/>
                <a:gd name="T2" fmla="*/ 20 w 24"/>
                <a:gd name="T3" fmla="*/ 6 h 6"/>
                <a:gd name="T4" fmla="*/ 21 w 24"/>
                <a:gd name="T5" fmla="*/ 1 h 6"/>
                <a:gd name="T6" fmla="*/ 3 w 24"/>
                <a:gd name="T7" fmla="*/ 1 h 6"/>
                <a:gd name="T8" fmla="*/ 3 w 24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3" y="6"/>
                  </a:moveTo>
                  <a:cubicBezTo>
                    <a:pt x="9" y="6"/>
                    <a:pt x="14" y="5"/>
                    <a:pt x="20" y="6"/>
                  </a:cubicBezTo>
                  <a:cubicBezTo>
                    <a:pt x="23" y="6"/>
                    <a:pt x="24" y="2"/>
                    <a:pt x="21" y="1"/>
                  </a:cubicBezTo>
                  <a:cubicBezTo>
                    <a:pt x="15" y="0"/>
                    <a:pt x="9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2" name="Freeform 161"/>
            <p:cNvSpPr/>
            <p:nvPr/>
          </p:nvSpPr>
          <p:spPr bwMode="auto">
            <a:xfrm>
              <a:off x="2531" y="210"/>
              <a:ext cx="95" cy="18"/>
            </a:xfrm>
            <a:custGeom>
              <a:avLst/>
              <a:gdLst>
                <a:gd name="T0" fmla="*/ 3 w 27"/>
                <a:gd name="T1" fmla="*/ 5 h 6"/>
                <a:gd name="T2" fmla="*/ 24 w 27"/>
                <a:gd name="T3" fmla="*/ 6 h 6"/>
                <a:gd name="T4" fmla="*/ 24 w 27"/>
                <a:gd name="T5" fmla="*/ 1 h 6"/>
                <a:gd name="T6" fmla="*/ 4 w 27"/>
                <a:gd name="T7" fmla="*/ 0 h 6"/>
                <a:gd name="T8" fmla="*/ 3 w 27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3" y="5"/>
                  </a:moveTo>
                  <a:cubicBezTo>
                    <a:pt x="10" y="6"/>
                    <a:pt x="17" y="6"/>
                    <a:pt x="24" y="6"/>
                  </a:cubicBezTo>
                  <a:cubicBezTo>
                    <a:pt x="27" y="6"/>
                    <a:pt x="27" y="1"/>
                    <a:pt x="24" y="1"/>
                  </a:cubicBezTo>
                  <a:cubicBezTo>
                    <a:pt x="17" y="1"/>
                    <a:pt x="11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3" name="Freeform 162"/>
            <p:cNvSpPr/>
            <p:nvPr/>
          </p:nvSpPr>
          <p:spPr bwMode="auto">
            <a:xfrm>
              <a:off x="2393" y="213"/>
              <a:ext cx="102" cy="18"/>
            </a:xfrm>
            <a:custGeom>
              <a:avLst/>
              <a:gdLst>
                <a:gd name="T0" fmla="*/ 2 w 29"/>
                <a:gd name="T1" fmla="*/ 6 h 6"/>
                <a:gd name="T2" fmla="*/ 26 w 29"/>
                <a:gd name="T3" fmla="*/ 5 h 6"/>
                <a:gd name="T4" fmla="*/ 26 w 29"/>
                <a:gd name="T5" fmla="*/ 0 h 6"/>
                <a:gd name="T6" fmla="*/ 2 w 29"/>
                <a:gd name="T7" fmla="*/ 1 h 6"/>
                <a:gd name="T8" fmla="*/ 2 w 2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" y="6"/>
                  </a:moveTo>
                  <a:cubicBezTo>
                    <a:pt x="10" y="5"/>
                    <a:pt x="18" y="5"/>
                    <a:pt x="26" y="5"/>
                  </a:cubicBezTo>
                  <a:cubicBezTo>
                    <a:pt x="29" y="5"/>
                    <a:pt x="29" y="0"/>
                    <a:pt x="26" y="0"/>
                  </a:cubicBezTo>
                  <a:cubicBezTo>
                    <a:pt x="18" y="0"/>
                    <a:pt x="10" y="0"/>
                    <a:pt x="2" y="1"/>
                  </a:cubicBezTo>
                  <a:cubicBezTo>
                    <a:pt x="0" y="2"/>
                    <a:pt x="0" y="6"/>
                    <a:pt x="2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4" name="Freeform 163"/>
            <p:cNvSpPr/>
            <p:nvPr/>
          </p:nvSpPr>
          <p:spPr bwMode="auto">
            <a:xfrm>
              <a:off x="2231" y="216"/>
              <a:ext cx="116" cy="18"/>
            </a:xfrm>
            <a:custGeom>
              <a:avLst/>
              <a:gdLst>
                <a:gd name="T0" fmla="*/ 3 w 33"/>
                <a:gd name="T1" fmla="*/ 5 h 6"/>
                <a:gd name="T2" fmla="*/ 29 w 33"/>
                <a:gd name="T3" fmla="*/ 6 h 6"/>
                <a:gd name="T4" fmla="*/ 30 w 33"/>
                <a:gd name="T5" fmla="*/ 6 h 6"/>
                <a:gd name="T6" fmla="*/ 30 w 33"/>
                <a:gd name="T7" fmla="*/ 6 h 6"/>
                <a:gd name="T8" fmla="*/ 30 w 33"/>
                <a:gd name="T9" fmla="*/ 1 h 6"/>
                <a:gd name="T10" fmla="*/ 4 w 33"/>
                <a:gd name="T11" fmla="*/ 0 h 6"/>
                <a:gd name="T12" fmla="*/ 3 w 33"/>
                <a:gd name="T13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6">
                  <a:moveTo>
                    <a:pt x="3" y="5"/>
                  </a:moveTo>
                  <a:cubicBezTo>
                    <a:pt x="11" y="6"/>
                    <a:pt x="21" y="5"/>
                    <a:pt x="29" y="6"/>
                  </a:cubicBezTo>
                  <a:cubicBezTo>
                    <a:pt x="30" y="6"/>
                    <a:pt x="30" y="6"/>
                    <a:pt x="30" y="6"/>
                  </a:cubicBezTo>
                  <a:cubicBezTo>
                    <a:pt x="30" y="6"/>
                    <a:pt x="30" y="6"/>
                    <a:pt x="30" y="6"/>
                  </a:cubicBezTo>
                  <a:cubicBezTo>
                    <a:pt x="33" y="6"/>
                    <a:pt x="33" y="2"/>
                    <a:pt x="30" y="1"/>
                  </a:cubicBezTo>
                  <a:cubicBezTo>
                    <a:pt x="21" y="1"/>
                    <a:pt x="12" y="2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5" name="Freeform 164"/>
            <p:cNvSpPr/>
            <p:nvPr/>
          </p:nvSpPr>
          <p:spPr bwMode="auto">
            <a:xfrm>
              <a:off x="2100" y="222"/>
              <a:ext cx="103" cy="15"/>
            </a:xfrm>
            <a:custGeom>
              <a:avLst/>
              <a:gdLst>
                <a:gd name="T0" fmla="*/ 3 w 29"/>
                <a:gd name="T1" fmla="*/ 5 h 5"/>
                <a:gd name="T2" fmla="*/ 26 w 29"/>
                <a:gd name="T3" fmla="*/ 5 h 5"/>
                <a:gd name="T4" fmla="*/ 26 w 29"/>
                <a:gd name="T5" fmla="*/ 0 h 5"/>
                <a:gd name="T6" fmla="*/ 3 w 29"/>
                <a:gd name="T7" fmla="*/ 0 h 5"/>
                <a:gd name="T8" fmla="*/ 3 w 29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5">
                  <a:moveTo>
                    <a:pt x="3" y="5"/>
                  </a:moveTo>
                  <a:cubicBezTo>
                    <a:pt x="26" y="5"/>
                    <a:pt x="26" y="5"/>
                    <a:pt x="26" y="5"/>
                  </a:cubicBezTo>
                  <a:cubicBezTo>
                    <a:pt x="29" y="5"/>
                    <a:pt x="29" y="0"/>
                    <a:pt x="26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6" name="Freeform 165"/>
            <p:cNvSpPr/>
            <p:nvPr/>
          </p:nvSpPr>
          <p:spPr bwMode="auto">
            <a:xfrm>
              <a:off x="1984" y="216"/>
              <a:ext cx="99" cy="24"/>
            </a:xfrm>
            <a:custGeom>
              <a:avLst/>
              <a:gdLst>
                <a:gd name="T0" fmla="*/ 4 w 28"/>
                <a:gd name="T1" fmla="*/ 6 h 8"/>
                <a:gd name="T2" fmla="*/ 24 w 28"/>
                <a:gd name="T3" fmla="*/ 7 h 8"/>
                <a:gd name="T4" fmla="*/ 25 w 28"/>
                <a:gd name="T5" fmla="*/ 3 h 8"/>
                <a:gd name="T6" fmla="*/ 3 w 28"/>
                <a:gd name="T7" fmla="*/ 1 h 8"/>
                <a:gd name="T8" fmla="*/ 4 w 28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4" y="6"/>
                  </a:moveTo>
                  <a:cubicBezTo>
                    <a:pt x="11" y="4"/>
                    <a:pt x="17" y="5"/>
                    <a:pt x="24" y="7"/>
                  </a:cubicBezTo>
                  <a:cubicBezTo>
                    <a:pt x="27" y="8"/>
                    <a:pt x="28" y="3"/>
                    <a:pt x="25" y="3"/>
                  </a:cubicBezTo>
                  <a:cubicBezTo>
                    <a:pt x="18" y="0"/>
                    <a:pt x="10" y="0"/>
                    <a:pt x="3" y="1"/>
                  </a:cubicBezTo>
                  <a:cubicBezTo>
                    <a:pt x="0" y="2"/>
                    <a:pt x="1" y="7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7" name="Freeform 166"/>
            <p:cNvSpPr/>
            <p:nvPr/>
          </p:nvSpPr>
          <p:spPr bwMode="auto">
            <a:xfrm>
              <a:off x="1857" y="207"/>
              <a:ext cx="99" cy="18"/>
            </a:xfrm>
            <a:custGeom>
              <a:avLst/>
              <a:gdLst>
                <a:gd name="T0" fmla="*/ 3 w 28"/>
                <a:gd name="T1" fmla="*/ 5 h 6"/>
                <a:gd name="T2" fmla="*/ 25 w 28"/>
                <a:gd name="T3" fmla="*/ 6 h 6"/>
                <a:gd name="T4" fmla="*/ 25 w 28"/>
                <a:gd name="T5" fmla="*/ 1 h 6"/>
                <a:gd name="T6" fmla="*/ 3 w 28"/>
                <a:gd name="T7" fmla="*/ 0 h 6"/>
                <a:gd name="T8" fmla="*/ 3 w 28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3" y="5"/>
                  </a:moveTo>
                  <a:cubicBezTo>
                    <a:pt x="10" y="6"/>
                    <a:pt x="17" y="6"/>
                    <a:pt x="25" y="6"/>
                  </a:cubicBezTo>
                  <a:cubicBezTo>
                    <a:pt x="28" y="6"/>
                    <a:pt x="28" y="1"/>
                    <a:pt x="25" y="1"/>
                  </a:cubicBezTo>
                  <a:cubicBezTo>
                    <a:pt x="17" y="1"/>
                    <a:pt x="10" y="1"/>
                    <a:pt x="3" y="0"/>
                  </a:cubicBezTo>
                  <a:cubicBezTo>
                    <a:pt x="0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8" name="Freeform 167"/>
            <p:cNvSpPr/>
            <p:nvPr/>
          </p:nvSpPr>
          <p:spPr bwMode="auto">
            <a:xfrm>
              <a:off x="1723" y="213"/>
              <a:ext cx="109" cy="21"/>
            </a:xfrm>
            <a:custGeom>
              <a:avLst/>
              <a:gdLst>
                <a:gd name="T0" fmla="*/ 4 w 31"/>
                <a:gd name="T1" fmla="*/ 7 h 7"/>
                <a:gd name="T2" fmla="*/ 28 w 31"/>
                <a:gd name="T3" fmla="*/ 5 h 7"/>
                <a:gd name="T4" fmla="*/ 28 w 31"/>
                <a:gd name="T5" fmla="*/ 0 h 7"/>
                <a:gd name="T6" fmla="*/ 3 w 31"/>
                <a:gd name="T7" fmla="*/ 2 h 7"/>
                <a:gd name="T8" fmla="*/ 4 w 31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4" y="7"/>
                  </a:moveTo>
                  <a:cubicBezTo>
                    <a:pt x="12" y="5"/>
                    <a:pt x="20" y="5"/>
                    <a:pt x="28" y="5"/>
                  </a:cubicBezTo>
                  <a:cubicBezTo>
                    <a:pt x="31" y="5"/>
                    <a:pt x="31" y="0"/>
                    <a:pt x="28" y="0"/>
                  </a:cubicBezTo>
                  <a:cubicBezTo>
                    <a:pt x="20" y="0"/>
                    <a:pt x="11" y="1"/>
                    <a:pt x="3" y="2"/>
                  </a:cubicBezTo>
                  <a:cubicBezTo>
                    <a:pt x="0" y="3"/>
                    <a:pt x="1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9" name="Freeform 168"/>
            <p:cNvSpPr/>
            <p:nvPr/>
          </p:nvSpPr>
          <p:spPr bwMode="auto">
            <a:xfrm>
              <a:off x="1592" y="210"/>
              <a:ext cx="103" cy="21"/>
            </a:xfrm>
            <a:custGeom>
              <a:avLst/>
              <a:gdLst>
                <a:gd name="T0" fmla="*/ 3 w 29"/>
                <a:gd name="T1" fmla="*/ 5 h 7"/>
                <a:gd name="T2" fmla="*/ 26 w 29"/>
                <a:gd name="T3" fmla="*/ 6 h 7"/>
                <a:gd name="T4" fmla="*/ 26 w 29"/>
                <a:gd name="T5" fmla="*/ 1 h 7"/>
                <a:gd name="T6" fmla="*/ 3 w 29"/>
                <a:gd name="T7" fmla="*/ 0 h 7"/>
                <a:gd name="T8" fmla="*/ 3 w 29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7">
                  <a:moveTo>
                    <a:pt x="3" y="5"/>
                  </a:moveTo>
                  <a:cubicBezTo>
                    <a:pt x="11" y="5"/>
                    <a:pt x="18" y="7"/>
                    <a:pt x="26" y="6"/>
                  </a:cubicBezTo>
                  <a:cubicBezTo>
                    <a:pt x="29" y="6"/>
                    <a:pt x="29" y="1"/>
                    <a:pt x="26" y="1"/>
                  </a:cubicBezTo>
                  <a:cubicBezTo>
                    <a:pt x="18" y="2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0" name="Freeform 169"/>
            <p:cNvSpPr/>
            <p:nvPr/>
          </p:nvSpPr>
          <p:spPr bwMode="auto">
            <a:xfrm>
              <a:off x="1444" y="210"/>
              <a:ext cx="103" cy="18"/>
            </a:xfrm>
            <a:custGeom>
              <a:avLst/>
              <a:gdLst>
                <a:gd name="T0" fmla="*/ 3 w 29"/>
                <a:gd name="T1" fmla="*/ 6 h 6"/>
                <a:gd name="T2" fmla="*/ 26 w 29"/>
                <a:gd name="T3" fmla="*/ 5 h 6"/>
                <a:gd name="T4" fmla="*/ 26 w 29"/>
                <a:gd name="T5" fmla="*/ 0 h 6"/>
                <a:gd name="T6" fmla="*/ 3 w 29"/>
                <a:gd name="T7" fmla="*/ 1 h 6"/>
                <a:gd name="T8" fmla="*/ 3 w 2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3" y="6"/>
                  </a:moveTo>
                  <a:cubicBezTo>
                    <a:pt x="10" y="6"/>
                    <a:pt x="18" y="6"/>
                    <a:pt x="26" y="5"/>
                  </a:cubicBezTo>
                  <a:cubicBezTo>
                    <a:pt x="29" y="4"/>
                    <a:pt x="29" y="0"/>
                    <a:pt x="26" y="0"/>
                  </a:cubicBezTo>
                  <a:cubicBezTo>
                    <a:pt x="18" y="1"/>
                    <a:pt x="10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1" name="Freeform 170"/>
            <p:cNvSpPr/>
            <p:nvPr/>
          </p:nvSpPr>
          <p:spPr bwMode="auto">
            <a:xfrm>
              <a:off x="1296" y="207"/>
              <a:ext cx="88" cy="18"/>
            </a:xfrm>
            <a:custGeom>
              <a:avLst/>
              <a:gdLst>
                <a:gd name="T0" fmla="*/ 2 w 25"/>
                <a:gd name="T1" fmla="*/ 5 h 6"/>
                <a:gd name="T2" fmla="*/ 21 w 25"/>
                <a:gd name="T3" fmla="*/ 6 h 6"/>
                <a:gd name="T4" fmla="*/ 22 w 25"/>
                <a:gd name="T5" fmla="*/ 1 h 6"/>
                <a:gd name="T6" fmla="*/ 2 w 25"/>
                <a:gd name="T7" fmla="*/ 0 h 6"/>
                <a:gd name="T8" fmla="*/ 2 w 25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2" y="5"/>
                  </a:moveTo>
                  <a:cubicBezTo>
                    <a:pt x="9" y="5"/>
                    <a:pt x="15" y="5"/>
                    <a:pt x="21" y="6"/>
                  </a:cubicBezTo>
                  <a:cubicBezTo>
                    <a:pt x="24" y="6"/>
                    <a:pt x="25" y="2"/>
                    <a:pt x="22" y="1"/>
                  </a:cubicBezTo>
                  <a:cubicBezTo>
                    <a:pt x="16" y="0"/>
                    <a:pt x="9" y="0"/>
                    <a:pt x="2" y="0"/>
                  </a:cubicBezTo>
                  <a:cubicBezTo>
                    <a:pt x="0" y="0"/>
                    <a:pt x="0" y="5"/>
                    <a:pt x="2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2" name="Freeform 171"/>
            <p:cNvSpPr/>
            <p:nvPr/>
          </p:nvSpPr>
          <p:spPr bwMode="auto">
            <a:xfrm>
              <a:off x="1155" y="204"/>
              <a:ext cx="102" cy="18"/>
            </a:xfrm>
            <a:custGeom>
              <a:avLst/>
              <a:gdLst>
                <a:gd name="T0" fmla="*/ 3 w 29"/>
                <a:gd name="T1" fmla="*/ 6 h 6"/>
                <a:gd name="T2" fmla="*/ 26 w 29"/>
                <a:gd name="T3" fmla="*/ 6 h 6"/>
                <a:gd name="T4" fmla="*/ 26 w 29"/>
                <a:gd name="T5" fmla="*/ 1 h 6"/>
                <a:gd name="T6" fmla="*/ 3 w 29"/>
                <a:gd name="T7" fmla="*/ 1 h 6"/>
                <a:gd name="T8" fmla="*/ 3 w 2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3" y="6"/>
                  </a:moveTo>
                  <a:cubicBezTo>
                    <a:pt x="11" y="6"/>
                    <a:pt x="18" y="5"/>
                    <a:pt x="26" y="6"/>
                  </a:cubicBezTo>
                  <a:cubicBezTo>
                    <a:pt x="29" y="6"/>
                    <a:pt x="28" y="2"/>
                    <a:pt x="26" y="1"/>
                  </a:cubicBezTo>
                  <a:cubicBezTo>
                    <a:pt x="18" y="0"/>
                    <a:pt x="11" y="1"/>
                    <a:pt x="3" y="1"/>
                  </a:cubicBezTo>
                  <a:cubicBezTo>
                    <a:pt x="1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3" name="Freeform 172"/>
            <p:cNvSpPr/>
            <p:nvPr/>
          </p:nvSpPr>
          <p:spPr bwMode="auto">
            <a:xfrm>
              <a:off x="1046" y="201"/>
              <a:ext cx="91" cy="24"/>
            </a:xfrm>
            <a:custGeom>
              <a:avLst/>
              <a:gdLst>
                <a:gd name="T0" fmla="*/ 4 w 26"/>
                <a:gd name="T1" fmla="*/ 7 h 8"/>
                <a:gd name="T2" fmla="*/ 22 w 26"/>
                <a:gd name="T3" fmla="*/ 7 h 8"/>
                <a:gd name="T4" fmla="*/ 23 w 26"/>
                <a:gd name="T5" fmla="*/ 2 h 8"/>
                <a:gd name="T6" fmla="*/ 3 w 26"/>
                <a:gd name="T7" fmla="*/ 2 h 8"/>
                <a:gd name="T8" fmla="*/ 4 w 26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8">
                  <a:moveTo>
                    <a:pt x="4" y="7"/>
                  </a:moveTo>
                  <a:cubicBezTo>
                    <a:pt x="10" y="6"/>
                    <a:pt x="17" y="5"/>
                    <a:pt x="22" y="7"/>
                  </a:cubicBezTo>
                  <a:cubicBezTo>
                    <a:pt x="25" y="8"/>
                    <a:pt x="26" y="3"/>
                    <a:pt x="23" y="2"/>
                  </a:cubicBezTo>
                  <a:cubicBezTo>
                    <a:pt x="17" y="0"/>
                    <a:pt x="10" y="1"/>
                    <a:pt x="3" y="2"/>
                  </a:cubicBezTo>
                  <a:cubicBezTo>
                    <a:pt x="0" y="3"/>
                    <a:pt x="2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4" name="Freeform 173"/>
            <p:cNvSpPr/>
            <p:nvPr/>
          </p:nvSpPr>
          <p:spPr bwMode="auto">
            <a:xfrm>
              <a:off x="894" y="204"/>
              <a:ext cx="106" cy="18"/>
            </a:xfrm>
            <a:custGeom>
              <a:avLst/>
              <a:gdLst>
                <a:gd name="T0" fmla="*/ 3 w 30"/>
                <a:gd name="T1" fmla="*/ 5 h 6"/>
                <a:gd name="T2" fmla="*/ 27 w 30"/>
                <a:gd name="T3" fmla="*/ 6 h 6"/>
                <a:gd name="T4" fmla="*/ 27 w 30"/>
                <a:gd name="T5" fmla="*/ 1 h 6"/>
                <a:gd name="T6" fmla="*/ 3 w 30"/>
                <a:gd name="T7" fmla="*/ 0 h 6"/>
                <a:gd name="T8" fmla="*/ 3 w 30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5"/>
                  </a:moveTo>
                  <a:cubicBezTo>
                    <a:pt x="11" y="5"/>
                    <a:pt x="19" y="5"/>
                    <a:pt x="27" y="6"/>
                  </a:cubicBezTo>
                  <a:cubicBezTo>
                    <a:pt x="30" y="6"/>
                    <a:pt x="30" y="2"/>
                    <a:pt x="27" y="1"/>
                  </a:cubicBezTo>
                  <a:cubicBezTo>
                    <a:pt x="19" y="0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5" name="Freeform 174"/>
            <p:cNvSpPr/>
            <p:nvPr/>
          </p:nvSpPr>
          <p:spPr bwMode="auto">
            <a:xfrm>
              <a:off x="756" y="201"/>
              <a:ext cx="106" cy="24"/>
            </a:xfrm>
            <a:custGeom>
              <a:avLst/>
              <a:gdLst>
                <a:gd name="T0" fmla="*/ 3 w 30"/>
                <a:gd name="T1" fmla="*/ 6 h 8"/>
                <a:gd name="T2" fmla="*/ 27 w 30"/>
                <a:gd name="T3" fmla="*/ 7 h 8"/>
                <a:gd name="T4" fmla="*/ 27 w 30"/>
                <a:gd name="T5" fmla="*/ 2 h 8"/>
                <a:gd name="T6" fmla="*/ 4 w 30"/>
                <a:gd name="T7" fmla="*/ 1 h 8"/>
                <a:gd name="T8" fmla="*/ 3 w 30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8">
                  <a:moveTo>
                    <a:pt x="3" y="6"/>
                  </a:moveTo>
                  <a:cubicBezTo>
                    <a:pt x="11" y="8"/>
                    <a:pt x="19" y="7"/>
                    <a:pt x="27" y="7"/>
                  </a:cubicBezTo>
                  <a:cubicBezTo>
                    <a:pt x="30" y="7"/>
                    <a:pt x="30" y="2"/>
                    <a:pt x="27" y="2"/>
                  </a:cubicBezTo>
                  <a:cubicBezTo>
                    <a:pt x="19" y="2"/>
                    <a:pt x="12" y="3"/>
                    <a:pt x="4" y="1"/>
                  </a:cubicBezTo>
                  <a:cubicBezTo>
                    <a:pt x="1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6" name="Freeform 175"/>
            <p:cNvSpPr/>
            <p:nvPr/>
          </p:nvSpPr>
          <p:spPr bwMode="auto">
            <a:xfrm>
              <a:off x="629" y="201"/>
              <a:ext cx="92" cy="18"/>
            </a:xfrm>
            <a:custGeom>
              <a:avLst/>
              <a:gdLst>
                <a:gd name="T0" fmla="*/ 3 w 26"/>
                <a:gd name="T1" fmla="*/ 5 h 6"/>
                <a:gd name="T2" fmla="*/ 22 w 26"/>
                <a:gd name="T3" fmla="*/ 6 h 6"/>
                <a:gd name="T4" fmla="*/ 23 w 26"/>
                <a:gd name="T5" fmla="*/ 1 h 6"/>
                <a:gd name="T6" fmla="*/ 3 w 26"/>
                <a:gd name="T7" fmla="*/ 0 h 6"/>
                <a:gd name="T8" fmla="*/ 3 w 26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3" y="5"/>
                  </a:moveTo>
                  <a:cubicBezTo>
                    <a:pt x="9" y="5"/>
                    <a:pt x="16" y="5"/>
                    <a:pt x="22" y="6"/>
                  </a:cubicBezTo>
                  <a:cubicBezTo>
                    <a:pt x="25" y="6"/>
                    <a:pt x="26" y="2"/>
                    <a:pt x="23" y="1"/>
                  </a:cubicBezTo>
                  <a:cubicBezTo>
                    <a:pt x="17" y="0"/>
                    <a:pt x="10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7" name="Freeform 176"/>
            <p:cNvSpPr/>
            <p:nvPr/>
          </p:nvSpPr>
          <p:spPr bwMode="auto">
            <a:xfrm>
              <a:off x="488" y="195"/>
              <a:ext cx="113" cy="27"/>
            </a:xfrm>
            <a:custGeom>
              <a:avLst/>
              <a:gdLst>
                <a:gd name="T0" fmla="*/ 4 w 32"/>
                <a:gd name="T1" fmla="*/ 8 h 9"/>
                <a:gd name="T2" fmla="*/ 29 w 32"/>
                <a:gd name="T3" fmla="*/ 7 h 9"/>
                <a:gd name="T4" fmla="*/ 29 w 32"/>
                <a:gd name="T5" fmla="*/ 2 h 9"/>
                <a:gd name="T6" fmla="*/ 3 w 32"/>
                <a:gd name="T7" fmla="*/ 3 h 9"/>
                <a:gd name="T8" fmla="*/ 4 w 32"/>
                <a:gd name="T9" fmla="*/ 8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9">
                  <a:moveTo>
                    <a:pt x="4" y="8"/>
                  </a:moveTo>
                  <a:cubicBezTo>
                    <a:pt x="12" y="5"/>
                    <a:pt x="21" y="7"/>
                    <a:pt x="29" y="7"/>
                  </a:cubicBezTo>
                  <a:cubicBezTo>
                    <a:pt x="32" y="7"/>
                    <a:pt x="32" y="2"/>
                    <a:pt x="29" y="2"/>
                  </a:cubicBezTo>
                  <a:cubicBezTo>
                    <a:pt x="21" y="2"/>
                    <a:pt x="11" y="0"/>
                    <a:pt x="3" y="3"/>
                  </a:cubicBezTo>
                  <a:cubicBezTo>
                    <a:pt x="0" y="4"/>
                    <a:pt x="2" y="9"/>
                    <a:pt x="4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8" name="Freeform 177"/>
            <p:cNvSpPr/>
            <p:nvPr/>
          </p:nvSpPr>
          <p:spPr bwMode="auto">
            <a:xfrm>
              <a:off x="368" y="204"/>
              <a:ext cx="96" cy="18"/>
            </a:xfrm>
            <a:custGeom>
              <a:avLst/>
              <a:gdLst>
                <a:gd name="T0" fmla="*/ 5 w 27"/>
                <a:gd name="T1" fmla="*/ 6 h 6"/>
                <a:gd name="T2" fmla="*/ 24 w 27"/>
                <a:gd name="T3" fmla="*/ 5 h 6"/>
                <a:gd name="T4" fmla="*/ 24 w 27"/>
                <a:gd name="T5" fmla="*/ 0 h 6"/>
                <a:gd name="T6" fmla="*/ 3 w 27"/>
                <a:gd name="T7" fmla="*/ 1 h 6"/>
                <a:gd name="T8" fmla="*/ 5 w 2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5" y="6"/>
                  </a:moveTo>
                  <a:cubicBezTo>
                    <a:pt x="11" y="5"/>
                    <a:pt x="18" y="5"/>
                    <a:pt x="24" y="5"/>
                  </a:cubicBezTo>
                  <a:cubicBezTo>
                    <a:pt x="27" y="5"/>
                    <a:pt x="27" y="0"/>
                    <a:pt x="24" y="0"/>
                  </a:cubicBezTo>
                  <a:cubicBezTo>
                    <a:pt x="17" y="0"/>
                    <a:pt x="10" y="0"/>
                    <a:pt x="3" y="1"/>
                  </a:cubicBezTo>
                  <a:cubicBezTo>
                    <a:pt x="0" y="2"/>
                    <a:pt x="2" y="6"/>
                    <a:pt x="5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9" name="Freeform 178"/>
            <p:cNvSpPr/>
            <p:nvPr/>
          </p:nvSpPr>
          <p:spPr bwMode="auto">
            <a:xfrm>
              <a:off x="256" y="201"/>
              <a:ext cx="105" cy="18"/>
            </a:xfrm>
            <a:custGeom>
              <a:avLst/>
              <a:gdLst>
                <a:gd name="T0" fmla="*/ 3 w 30"/>
                <a:gd name="T1" fmla="*/ 6 h 6"/>
                <a:gd name="T2" fmla="*/ 28 w 30"/>
                <a:gd name="T3" fmla="*/ 5 h 6"/>
                <a:gd name="T4" fmla="*/ 28 w 30"/>
                <a:gd name="T5" fmla="*/ 0 h 6"/>
                <a:gd name="T6" fmla="*/ 3 w 30"/>
                <a:gd name="T7" fmla="*/ 1 h 6"/>
                <a:gd name="T8" fmla="*/ 3 w 30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6"/>
                  </a:moveTo>
                  <a:cubicBezTo>
                    <a:pt x="11" y="6"/>
                    <a:pt x="19" y="5"/>
                    <a:pt x="28" y="5"/>
                  </a:cubicBezTo>
                  <a:cubicBezTo>
                    <a:pt x="30" y="5"/>
                    <a:pt x="30" y="0"/>
                    <a:pt x="28" y="0"/>
                  </a:cubicBez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</p:grpSp>
      <p:grpSp>
        <p:nvGrpSpPr>
          <p:cNvPr id="3" name="组合 247"/>
          <p:cNvGrpSpPr/>
          <p:nvPr/>
        </p:nvGrpSpPr>
        <p:grpSpPr>
          <a:xfrm>
            <a:off x="-1" y="-1"/>
            <a:ext cx="8323386" cy="1423007"/>
            <a:chOff x="-1" y="-1"/>
            <a:chExt cx="8323386" cy="1423007"/>
          </a:xfrm>
        </p:grpSpPr>
        <p:pic>
          <p:nvPicPr>
            <p:cNvPr id="2097158" name="图片 248"/>
            <p:cNvPicPr>
              <a:picLocks noChangeAspect="1"/>
            </p:cNvPicPr>
            <p:nvPr/>
          </p:nvPicPr>
          <p:blipFill rotWithShape="1">
            <a:blip r:embed="rId3"/>
            <a:srcRect t="47438" r="7491"/>
            <a:stretch>
              <a:fillRect/>
            </a:stretch>
          </p:blipFill>
          <p:spPr>
            <a:xfrm flipH="1">
              <a:off x="-1" y="-1"/>
              <a:ext cx="2162470" cy="1423007"/>
            </a:xfrm>
            <a:prstGeom prst="rect">
              <a:avLst/>
            </a:prstGeom>
          </p:spPr>
        </p:pic>
        <p:sp>
          <p:nvSpPr>
            <p:cNvPr id="1049550" name="稻壳儿小白白(http://dwz.cn/Wu2UP)"/>
            <p:cNvSpPr txBox="1">
              <a:spLocks noChangeArrowheads="1"/>
            </p:cNvSpPr>
            <p:nvPr/>
          </p:nvSpPr>
          <p:spPr bwMode="auto">
            <a:xfrm>
              <a:off x="1479433" y="539262"/>
              <a:ext cx="6843952" cy="43088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>
              <a:spAutoFit/>
            </a:bodyPr>
            <a:lstStyle>
              <a:lvl1pPr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1pPr>
              <a:lvl2pPr marL="742950" indent="-285750"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2pPr>
              <a:lvl3pPr marL="1143000" indent="-228600"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3pPr>
              <a:lvl4pPr marL="1600200" indent="-228600"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4pPr>
              <a:lvl5pPr marL="2057400" indent="-228600"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5pPr>
              <a:lvl6pPr marL="25146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6pPr>
              <a:lvl7pPr marL="29718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7pPr>
              <a:lvl8pPr marL="34290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8pPr>
              <a:lvl9pPr marL="38862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zh-CN" sz="2800" b="1" dirty="0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3. </a:t>
              </a:r>
              <a:r>
                <a:rPr lang="en-US" altLang="zh-CN" sz="2800" b="1" dirty="0" err="1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Individu</a:t>
              </a:r>
              <a:r>
                <a:rPr lang="en-US" altLang="zh-CN" sz="2800" b="1" dirty="0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 </a:t>
              </a:r>
              <a:r>
                <a:rPr lang="en-US" altLang="zh-CN" sz="2800" b="1" dirty="0" err="1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dan</a:t>
              </a:r>
              <a:r>
                <a:rPr lang="en-US" altLang="zh-CN" sz="2800" b="1" dirty="0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 </a:t>
              </a:r>
              <a:r>
                <a:rPr lang="en-US" altLang="zh-CN" sz="2800" b="1" dirty="0" err="1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Kelompok</a:t>
              </a:r>
              <a:r>
                <a:rPr lang="en-US" altLang="zh-CN" sz="2800" b="1" dirty="0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 </a:t>
              </a:r>
              <a:r>
                <a:rPr lang="en-US" altLang="zh-CN" sz="2800" b="1" dirty="0" err="1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Sosial</a:t>
              </a:r>
              <a:endParaRPr lang="en-US" altLang="zh-CN" sz="2800" b="1" dirty="0">
                <a:solidFill>
                  <a:srgbClr val="595959"/>
                </a:solidFill>
                <a:latin typeface="方正兰亭粗黑简体" panose="02000000000000000000" pitchFamily="2" charset="-122"/>
                <a:ea typeface="方正兰亭粗黑简体" panose="02000000000000000000" pitchFamily="2" charset="-122"/>
                <a:sym typeface="Arial" panose="020B0604020202020204" pitchFamily="34" charset="0"/>
              </a:endParaRPr>
            </a:p>
          </p:txBody>
        </p:sp>
      </p:grpSp>
      <p:sp>
        <p:nvSpPr>
          <p:cNvPr id="231" name="Rectangle 41"/>
          <p:cNvSpPr/>
          <p:nvPr/>
        </p:nvSpPr>
        <p:spPr>
          <a:xfrm>
            <a:off x="656493" y="1184031"/>
            <a:ext cx="10925908" cy="5228492"/>
          </a:xfrm>
          <a:prstGeom prst="rect">
            <a:avLst/>
          </a:prstGeom>
          <a:solidFill>
            <a:srgbClr val="BE9C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5695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32" name="TextBox 231"/>
          <p:cNvSpPr txBox="1"/>
          <p:nvPr/>
        </p:nvSpPr>
        <p:spPr>
          <a:xfrm>
            <a:off x="820614" y="1078524"/>
            <a:ext cx="10714893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800" dirty="0" err="1">
                <a:latin typeface="Agency FB" pitchFamily="34" charset="0"/>
              </a:rPr>
              <a:t>K</a:t>
            </a:r>
            <a:r>
              <a:rPr lang="en-ID" sz="2800" dirty="0" err="1" smtClean="0">
                <a:latin typeface="Agency FB" pitchFamily="34" charset="0"/>
              </a:rPr>
              <a:t>ehidupan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berkelompok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merupakan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kebutuhan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mutlak</a:t>
            </a:r>
            <a:r>
              <a:rPr lang="en-ID" sz="2800" dirty="0" smtClean="0">
                <a:latin typeface="Agency FB" pitchFamily="34" charset="0"/>
              </a:rPr>
              <a:t>, </a:t>
            </a:r>
            <a:r>
              <a:rPr lang="en-ID" sz="2800" dirty="0" err="1" smtClean="0">
                <a:latin typeface="Agency FB" pitchFamily="34" charset="0"/>
              </a:rPr>
              <a:t>sebab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sendirian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saja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seorang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individu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tidak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mungkin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hidup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secara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wajar</a:t>
            </a:r>
            <a:r>
              <a:rPr lang="en-ID" sz="2800" dirty="0" smtClean="0">
                <a:latin typeface="Agency FB" pitchFamily="34" charset="0"/>
              </a:rPr>
              <a:t>. </a:t>
            </a:r>
            <a:r>
              <a:rPr lang="en-ID" sz="2800" dirty="0" err="1" smtClean="0">
                <a:latin typeface="Agency FB" pitchFamily="34" charset="0"/>
              </a:rPr>
              <a:t>Maka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timbullah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kelompok-kelompok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sosial</a:t>
            </a:r>
            <a:r>
              <a:rPr lang="en-ID" sz="2800" dirty="0" smtClean="0">
                <a:latin typeface="Agency FB" pitchFamily="34" charset="0"/>
              </a:rPr>
              <a:t> (</a:t>
            </a:r>
            <a:r>
              <a:rPr lang="en-ID" sz="2800" i="1" dirty="0" smtClean="0">
                <a:latin typeface="Agency FB" pitchFamily="34" charset="0"/>
              </a:rPr>
              <a:t>social group</a:t>
            </a:r>
            <a:r>
              <a:rPr lang="en-ID" sz="2800" dirty="0" smtClean="0">
                <a:latin typeface="Agency FB" pitchFamily="34" charset="0"/>
              </a:rPr>
              <a:t>) </a:t>
            </a:r>
            <a:r>
              <a:rPr lang="en-ID" sz="2800" dirty="0" err="1" smtClean="0">
                <a:latin typeface="Agency FB" pitchFamily="34" charset="0"/>
              </a:rPr>
              <a:t>di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dalam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kehidupan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manusia</a:t>
            </a:r>
            <a:r>
              <a:rPr lang="en-ID" sz="2800" dirty="0" smtClean="0">
                <a:latin typeface="Agency FB" pitchFamily="34" charset="0"/>
              </a:rPr>
              <a:t>. </a:t>
            </a:r>
            <a:r>
              <a:rPr lang="en-ID" sz="2800" dirty="0" err="1" smtClean="0">
                <a:latin typeface="Agency FB" pitchFamily="34" charset="0"/>
              </a:rPr>
              <a:t>Kelompok-kelompok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sosial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tersebut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merupakan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himpunan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atau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kesatuan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manusia</a:t>
            </a:r>
            <a:r>
              <a:rPr lang="en-ID" sz="2800" dirty="0" smtClean="0">
                <a:latin typeface="Agency FB" pitchFamily="34" charset="0"/>
              </a:rPr>
              <a:t> yang </a:t>
            </a:r>
            <a:r>
              <a:rPr lang="en-ID" sz="2800" dirty="0" err="1" smtClean="0">
                <a:latin typeface="Agency FB" pitchFamily="34" charset="0"/>
              </a:rPr>
              <a:t>hidup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bersama</a:t>
            </a:r>
            <a:r>
              <a:rPr lang="en-ID" sz="2800" dirty="0" smtClean="0">
                <a:latin typeface="Agency FB" pitchFamily="34" charset="0"/>
              </a:rPr>
              <a:t>.</a:t>
            </a:r>
            <a:endParaRPr lang="en-US" sz="2800" dirty="0" smtClean="0">
              <a:latin typeface="Agency FB" pitchFamily="34" charset="0"/>
            </a:endParaRPr>
          </a:p>
          <a:p>
            <a:endParaRPr lang="en-US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Agency FB" pitchFamily="34" charset="0"/>
            </a:endParaRPr>
          </a:p>
          <a:p>
            <a:r>
              <a:rPr lang="en-ID" sz="2800" dirty="0" err="1" smtClean="0">
                <a:latin typeface="Agency FB" pitchFamily="34" charset="0"/>
              </a:rPr>
              <a:t>Menurut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Soerjono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Soekanto</a:t>
            </a:r>
            <a:r>
              <a:rPr lang="en-ID" sz="2800" dirty="0" smtClean="0">
                <a:latin typeface="Agency FB" pitchFamily="34" charset="0"/>
              </a:rPr>
              <a:t> (1990), </a:t>
            </a:r>
            <a:r>
              <a:rPr lang="en-ID" sz="2800" dirty="0" err="1" smtClean="0">
                <a:latin typeface="Agency FB" pitchFamily="34" charset="0"/>
              </a:rPr>
              <a:t>bahwa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tidak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semua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himpunan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manusia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dapat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dikatakan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sebagai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kelompok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sosial</a:t>
            </a:r>
            <a:r>
              <a:rPr lang="en-ID" sz="2800" dirty="0" smtClean="0">
                <a:latin typeface="Agency FB" pitchFamily="34" charset="0"/>
              </a:rPr>
              <a:t>. </a:t>
            </a:r>
            <a:r>
              <a:rPr lang="en-ID" sz="2800" dirty="0" err="1" smtClean="0">
                <a:latin typeface="Agency FB" pitchFamily="34" charset="0"/>
              </a:rPr>
              <a:t>Suatu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himpunan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manusia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dapat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dikatakan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kelompok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sosial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apabila</a:t>
            </a:r>
            <a:r>
              <a:rPr lang="en-ID" sz="2800" dirty="0" smtClean="0">
                <a:latin typeface="Agency FB" pitchFamily="34" charset="0"/>
              </a:rPr>
              <a:t>:</a:t>
            </a:r>
          </a:p>
          <a:p>
            <a:pPr marL="457200" lvl="0" indent="-457200">
              <a:buAutoNum type="arabicPeriod"/>
            </a:pPr>
            <a:r>
              <a:rPr lang="en-ID" sz="2800" dirty="0" err="1" smtClean="0">
                <a:latin typeface="Agency FB" pitchFamily="34" charset="0"/>
              </a:rPr>
              <a:t>Kesadaran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setiap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anggota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bahwa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ia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merupakan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bagian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dari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kelompok</a:t>
            </a:r>
            <a:r>
              <a:rPr lang="en-ID" sz="2800" dirty="0" smtClean="0">
                <a:latin typeface="Agency FB" pitchFamily="34" charset="0"/>
              </a:rPr>
              <a:t> yang  </a:t>
            </a:r>
            <a:r>
              <a:rPr lang="en-ID" sz="2800" dirty="0" err="1" smtClean="0">
                <a:latin typeface="Agency FB" pitchFamily="34" charset="0"/>
              </a:rPr>
              <a:t>bersangkutan</a:t>
            </a:r>
            <a:r>
              <a:rPr lang="en-ID" sz="2800" dirty="0" smtClean="0">
                <a:latin typeface="Agency FB" pitchFamily="34" charset="0"/>
              </a:rPr>
              <a:t>.</a:t>
            </a:r>
          </a:p>
          <a:p>
            <a:pPr marL="457200" lvl="0" indent="-457200">
              <a:buAutoNum type="arabicPeriod"/>
            </a:pPr>
            <a:r>
              <a:rPr lang="en-ID" sz="2800" dirty="0" err="1" smtClean="0">
                <a:latin typeface="Agency FB" pitchFamily="34" charset="0"/>
              </a:rPr>
              <a:t>Ada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interaksi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dan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timbal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balik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antara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anggota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kelompok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satu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dengan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anggota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lainnya</a:t>
            </a:r>
            <a:endParaRPr lang="en-ID" sz="2800" dirty="0" smtClean="0">
              <a:latin typeface="Agency FB" pitchFamily="34" charset="0"/>
            </a:endParaRPr>
          </a:p>
          <a:p>
            <a:pPr marL="457200" indent="-457200">
              <a:buFontTx/>
              <a:buAutoNum type="arabicPeriod"/>
            </a:pPr>
            <a:r>
              <a:rPr lang="en-ID" sz="2800" dirty="0" err="1" smtClean="0">
                <a:latin typeface="Agency FB" pitchFamily="34" charset="0"/>
              </a:rPr>
              <a:t>Ada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sesuatu</a:t>
            </a:r>
            <a:r>
              <a:rPr lang="en-ID" sz="2800" dirty="0" smtClean="0">
                <a:latin typeface="Agency FB" pitchFamily="34" charset="0"/>
              </a:rPr>
              <a:t> yang </a:t>
            </a:r>
            <a:r>
              <a:rPr lang="en-ID" sz="2800" dirty="0" err="1" smtClean="0">
                <a:latin typeface="Agency FB" pitchFamily="34" charset="0"/>
              </a:rPr>
              <a:t>dimiliki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bersama</a:t>
            </a:r>
            <a:r>
              <a:rPr lang="en-ID" sz="2800" dirty="0" smtClean="0">
                <a:latin typeface="Agency FB" pitchFamily="34" charset="0"/>
              </a:rPr>
              <a:t>, </a:t>
            </a:r>
            <a:r>
              <a:rPr lang="en-ID" sz="2800" dirty="0" err="1" smtClean="0">
                <a:latin typeface="Agency FB" pitchFamily="34" charset="0"/>
              </a:rPr>
              <a:t>misalnya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tujuan</a:t>
            </a:r>
            <a:r>
              <a:rPr lang="en-ID" sz="2800" dirty="0" smtClean="0">
                <a:latin typeface="Agency FB" pitchFamily="34" charset="0"/>
              </a:rPr>
              <a:t>, </a:t>
            </a:r>
            <a:r>
              <a:rPr lang="en-ID" sz="2800" dirty="0" err="1" smtClean="0">
                <a:latin typeface="Agency FB" pitchFamily="34" charset="0"/>
              </a:rPr>
              <a:t>cita-cita</a:t>
            </a:r>
            <a:r>
              <a:rPr lang="en-ID" sz="2800" dirty="0" smtClean="0">
                <a:latin typeface="Agency FB" pitchFamily="34" charset="0"/>
              </a:rPr>
              <a:t>, </a:t>
            </a:r>
            <a:r>
              <a:rPr lang="en-ID" sz="2800" dirty="0" err="1" smtClean="0">
                <a:latin typeface="Agency FB" pitchFamily="34" charset="0"/>
              </a:rPr>
              <a:t>idiologi</a:t>
            </a:r>
            <a:r>
              <a:rPr lang="en-ID" sz="2800" dirty="0" smtClean="0">
                <a:latin typeface="Agency FB" pitchFamily="34" charset="0"/>
              </a:rPr>
              <a:t>, </a:t>
            </a:r>
            <a:r>
              <a:rPr lang="en-ID" sz="2800" dirty="0" err="1" smtClean="0">
                <a:latin typeface="Agency FB" pitchFamily="34" charset="0"/>
              </a:rPr>
              <a:t>dan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kepentingan</a:t>
            </a:r>
            <a:r>
              <a:rPr lang="en-ID" sz="2800" dirty="0" smtClean="0">
                <a:latin typeface="Agency FB" pitchFamily="34" charset="0"/>
              </a:rPr>
              <a:t>.</a:t>
            </a:r>
            <a:endParaRPr lang="en-US" sz="2800" dirty="0" smtClean="0">
              <a:latin typeface="Agency FB" pitchFamily="34" charset="0"/>
            </a:endParaRPr>
          </a:p>
          <a:p>
            <a:pPr marL="457200" indent="-457200">
              <a:buFontTx/>
              <a:buAutoNum type="arabicPeriod"/>
            </a:pPr>
            <a:r>
              <a:rPr lang="en-ID" sz="2800" dirty="0" err="1" smtClean="0">
                <a:latin typeface="Agency FB" pitchFamily="34" charset="0"/>
              </a:rPr>
              <a:t>Berstruktur</a:t>
            </a:r>
            <a:r>
              <a:rPr lang="en-ID" sz="2800" dirty="0" smtClean="0">
                <a:latin typeface="Agency FB" pitchFamily="34" charset="0"/>
              </a:rPr>
              <a:t>, </a:t>
            </a:r>
            <a:r>
              <a:rPr lang="en-ID" sz="2800" dirty="0" err="1" smtClean="0">
                <a:latin typeface="Agency FB" pitchFamily="34" charset="0"/>
              </a:rPr>
              <a:t>berkaidah</a:t>
            </a:r>
            <a:r>
              <a:rPr lang="en-ID" sz="2800" dirty="0" smtClean="0">
                <a:latin typeface="Agency FB" pitchFamily="34" charset="0"/>
              </a:rPr>
              <a:t>, </a:t>
            </a:r>
            <a:r>
              <a:rPr lang="en-ID" sz="2800" dirty="0" err="1" smtClean="0">
                <a:latin typeface="Agency FB" pitchFamily="34" charset="0"/>
              </a:rPr>
              <a:t>dan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memiliki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pola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perilaku</a:t>
            </a:r>
            <a:r>
              <a:rPr lang="en-ID" sz="2800" dirty="0" smtClean="0">
                <a:latin typeface="Agency FB" pitchFamily="34" charset="0"/>
              </a:rPr>
              <a:t>.</a:t>
            </a:r>
            <a:endParaRPr lang="en-US" sz="2800" dirty="0" smtClean="0">
              <a:latin typeface="Agency FB" pitchFamily="34" charset="0"/>
            </a:endParaRPr>
          </a:p>
          <a:p>
            <a:pPr marL="457200" indent="-457200">
              <a:buFontTx/>
              <a:buAutoNum type="arabicPeriod"/>
            </a:pPr>
            <a:r>
              <a:rPr lang="en-ID" sz="2800" dirty="0" err="1" smtClean="0">
                <a:latin typeface="Agency FB" pitchFamily="34" charset="0"/>
              </a:rPr>
              <a:t>Bersistem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dan</a:t>
            </a:r>
            <a:r>
              <a:rPr lang="en-ID" sz="2800" dirty="0" smtClean="0">
                <a:latin typeface="Agency FB" pitchFamily="34" charset="0"/>
              </a:rPr>
              <a:t> </a:t>
            </a:r>
            <a:r>
              <a:rPr lang="en-ID" sz="2800" dirty="0" err="1" smtClean="0">
                <a:latin typeface="Agency FB" pitchFamily="34" charset="0"/>
              </a:rPr>
              <a:t>berproses</a:t>
            </a:r>
            <a:r>
              <a:rPr lang="en-ID" sz="2800" dirty="0" smtClean="0">
                <a:latin typeface="Agency FB" pitchFamily="34" charset="0"/>
              </a:rPr>
              <a:t>.</a:t>
            </a:r>
            <a:endParaRPr lang="en-US" sz="2800" dirty="0" smtClean="0">
              <a:latin typeface="Agency FB" pitchFamily="34" charset="0"/>
            </a:endParaRPr>
          </a:p>
          <a:p>
            <a:pPr marL="457200" lvl="0" indent="-457200"/>
            <a:endParaRPr lang="en-US" sz="2400" dirty="0" smtClean="0"/>
          </a:p>
          <a:p>
            <a:endParaRPr lang="en-US" sz="2400" dirty="0" smtClean="0"/>
          </a:p>
          <a:p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Book Antiqua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9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9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49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49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49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49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9372" grpId="0"/>
      <p:bldP spid="104937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372" name="Rectangle 62"/>
          <p:cNvSpPr/>
          <p:nvPr/>
        </p:nvSpPr>
        <p:spPr>
          <a:xfrm>
            <a:off x="8105174" y="3827463"/>
            <a:ext cx="2275815" cy="2613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altLang="zh-CN" sz="1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Text</a:t>
            </a:r>
            <a:endParaRPr lang="en-GB" altLang="zh-CN" sz="10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1049373" name="Rectangle 63"/>
          <p:cNvSpPr/>
          <p:nvPr/>
        </p:nvSpPr>
        <p:spPr>
          <a:xfrm>
            <a:off x="8099363" y="5272011"/>
            <a:ext cx="2275815" cy="2613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altLang="zh-CN" sz="1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Text</a:t>
            </a:r>
            <a:endParaRPr lang="en-GB" altLang="zh-CN" sz="10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1049375" name="稻壳儿小白白(http://dwz.cn/Wu2UP)"/>
          <p:cNvSpPr txBox="1">
            <a:spLocks noChangeArrowheads="1"/>
          </p:cNvSpPr>
          <p:nvPr/>
        </p:nvSpPr>
        <p:spPr bwMode="auto">
          <a:xfrm>
            <a:off x="5667446" y="2263034"/>
            <a:ext cx="4707732" cy="406265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lvl1pPr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zh-CN" sz="1200" dirty="0">
                <a:solidFill>
                  <a:srgbClr val="595959"/>
                </a:solidFill>
                <a:latin typeface="微软雅黑" panose="020B0503020204020204" pitchFamily="34" charset="-122"/>
                <a:sym typeface="Arial" panose="020B0604020202020204" pitchFamily="34" charset="0"/>
              </a:rPr>
              <a:t>Text</a:t>
            </a:r>
          </a:p>
          <a:p>
            <a:pPr eaLnBrk="1" hangingPunct="1">
              <a:spcBef>
                <a:spcPct val="20000"/>
              </a:spcBef>
            </a:pPr>
            <a:endParaRPr lang="en-US" altLang="zh-CN" sz="1200" dirty="0">
              <a:solidFill>
                <a:srgbClr val="595959"/>
              </a:solidFill>
              <a:latin typeface="微软雅黑" panose="020B0503020204020204" pitchFamily="34" charset="-122"/>
              <a:sym typeface="Arial" panose="020B0604020202020204" pitchFamily="34" charset="0"/>
            </a:endParaRPr>
          </a:p>
        </p:txBody>
      </p:sp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166668" y="191589"/>
            <a:ext cx="11844464" cy="6500428"/>
            <a:chOff x="206" y="189"/>
            <a:chExt cx="7270" cy="3947"/>
          </a:xfrm>
        </p:grpSpPr>
        <p:sp>
          <p:nvSpPr>
            <p:cNvPr id="1049376" name="Freeform 5"/>
            <p:cNvSpPr/>
            <p:nvPr/>
          </p:nvSpPr>
          <p:spPr bwMode="auto">
            <a:xfrm>
              <a:off x="210" y="189"/>
              <a:ext cx="24" cy="62"/>
            </a:xfrm>
            <a:custGeom>
              <a:avLst/>
              <a:gdLst>
                <a:gd name="T0" fmla="*/ 6 w 7"/>
                <a:gd name="T1" fmla="*/ 14 h 21"/>
                <a:gd name="T2" fmla="*/ 6 w 7"/>
                <a:gd name="T3" fmla="*/ 14 h 21"/>
                <a:gd name="T4" fmla="*/ 5 w 7"/>
                <a:gd name="T5" fmla="*/ 3 h 21"/>
                <a:gd name="T6" fmla="*/ 0 w 7"/>
                <a:gd name="T7" fmla="*/ 3 h 21"/>
                <a:gd name="T8" fmla="*/ 1 w 7"/>
                <a:gd name="T9" fmla="*/ 18 h 21"/>
                <a:gd name="T10" fmla="*/ 5 w 7"/>
                <a:gd name="T11" fmla="*/ 20 h 21"/>
                <a:gd name="T12" fmla="*/ 7 w 7"/>
                <a:gd name="T13" fmla="*/ 17 h 21"/>
                <a:gd name="T14" fmla="*/ 6 w 7"/>
                <a:gd name="T15" fmla="*/ 14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" h="21">
                  <a:moveTo>
                    <a:pt x="6" y="14"/>
                  </a:moveTo>
                  <a:cubicBezTo>
                    <a:pt x="6" y="14"/>
                    <a:pt x="6" y="14"/>
                    <a:pt x="6" y="14"/>
                  </a:cubicBezTo>
                  <a:cubicBezTo>
                    <a:pt x="6" y="10"/>
                    <a:pt x="5" y="7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8"/>
                    <a:pt x="1" y="13"/>
                    <a:pt x="1" y="18"/>
                  </a:cubicBezTo>
                  <a:cubicBezTo>
                    <a:pt x="1" y="19"/>
                    <a:pt x="3" y="21"/>
                    <a:pt x="5" y="20"/>
                  </a:cubicBezTo>
                  <a:cubicBezTo>
                    <a:pt x="6" y="19"/>
                    <a:pt x="6" y="18"/>
                    <a:pt x="7" y="17"/>
                  </a:cubicBezTo>
                  <a:cubicBezTo>
                    <a:pt x="7" y="16"/>
                    <a:pt x="6" y="15"/>
                    <a:pt x="6" y="1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77" name="Freeform 6"/>
            <p:cNvSpPr/>
            <p:nvPr/>
          </p:nvSpPr>
          <p:spPr bwMode="auto">
            <a:xfrm>
              <a:off x="217" y="266"/>
              <a:ext cx="21" cy="66"/>
            </a:xfrm>
            <a:custGeom>
              <a:avLst/>
              <a:gdLst>
                <a:gd name="T0" fmla="*/ 5 w 6"/>
                <a:gd name="T1" fmla="*/ 3 h 22"/>
                <a:gd name="T2" fmla="*/ 1 w 6"/>
                <a:gd name="T3" fmla="*/ 3 h 22"/>
                <a:gd name="T4" fmla="*/ 2 w 6"/>
                <a:gd name="T5" fmla="*/ 19 h 22"/>
                <a:gd name="T6" fmla="*/ 6 w 6"/>
                <a:gd name="T7" fmla="*/ 19 h 22"/>
                <a:gd name="T8" fmla="*/ 5 w 6"/>
                <a:gd name="T9" fmla="*/ 3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2">
                  <a:moveTo>
                    <a:pt x="5" y="3"/>
                  </a:moveTo>
                  <a:cubicBezTo>
                    <a:pt x="5" y="0"/>
                    <a:pt x="0" y="0"/>
                    <a:pt x="1" y="3"/>
                  </a:cubicBezTo>
                  <a:cubicBezTo>
                    <a:pt x="1" y="9"/>
                    <a:pt x="1" y="14"/>
                    <a:pt x="2" y="19"/>
                  </a:cubicBezTo>
                  <a:cubicBezTo>
                    <a:pt x="2" y="22"/>
                    <a:pt x="6" y="22"/>
                    <a:pt x="6" y="19"/>
                  </a:cubicBezTo>
                  <a:cubicBezTo>
                    <a:pt x="6" y="14"/>
                    <a:pt x="5" y="9"/>
                    <a:pt x="5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78" name="Freeform 7"/>
            <p:cNvSpPr/>
            <p:nvPr/>
          </p:nvSpPr>
          <p:spPr bwMode="auto">
            <a:xfrm>
              <a:off x="220" y="355"/>
              <a:ext cx="18" cy="60"/>
            </a:xfrm>
            <a:custGeom>
              <a:avLst/>
              <a:gdLst>
                <a:gd name="T0" fmla="*/ 5 w 5"/>
                <a:gd name="T1" fmla="*/ 15 h 20"/>
                <a:gd name="T2" fmla="*/ 5 w 5"/>
                <a:gd name="T3" fmla="*/ 14 h 20"/>
                <a:gd name="T4" fmla="*/ 5 w 5"/>
                <a:gd name="T5" fmla="*/ 10 h 20"/>
                <a:gd name="T6" fmla="*/ 5 w 5"/>
                <a:gd name="T7" fmla="*/ 5 h 20"/>
                <a:gd name="T8" fmla="*/ 5 w 5"/>
                <a:gd name="T9" fmla="*/ 4 h 20"/>
                <a:gd name="T10" fmla="*/ 5 w 5"/>
                <a:gd name="T11" fmla="*/ 3 h 20"/>
                <a:gd name="T12" fmla="*/ 5 w 5"/>
                <a:gd name="T13" fmla="*/ 3 h 20"/>
                <a:gd name="T14" fmla="*/ 5 w 5"/>
                <a:gd name="T15" fmla="*/ 2 h 20"/>
                <a:gd name="T16" fmla="*/ 1 w 5"/>
                <a:gd name="T17" fmla="*/ 2 h 20"/>
                <a:gd name="T18" fmla="*/ 0 w 5"/>
                <a:gd name="T19" fmla="*/ 13 h 20"/>
                <a:gd name="T20" fmla="*/ 1 w 5"/>
                <a:gd name="T21" fmla="*/ 18 h 20"/>
                <a:gd name="T22" fmla="*/ 5 w 5"/>
                <a:gd name="T23" fmla="*/ 17 h 20"/>
                <a:gd name="T24" fmla="*/ 5 w 5"/>
                <a:gd name="T25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20">
                  <a:moveTo>
                    <a:pt x="5" y="15"/>
                  </a:moveTo>
                  <a:cubicBezTo>
                    <a:pt x="5" y="15"/>
                    <a:pt x="5" y="15"/>
                    <a:pt x="5" y="14"/>
                  </a:cubicBezTo>
                  <a:cubicBezTo>
                    <a:pt x="5" y="13"/>
                    <a:pt x="5" y="11"/>
                    <a:pt x="5" y="10"/>
                  </a:cubicBezTo>
                  <a:cubicBezTo>
                    <a:pt x="5" y="8"/>
                    <a:pt x="5" y="7"/>
                    <a:pt x="5" y="5"/>
                  </a:cubicBezTo>
                  <a:cubicBezTo>
                    <a:pt x="5" y="5"/>
                    <a:pt x="5" y="4"/>
                    <a:pt x="5" y="4"/>
                  </a:cubicBezTo>
                  <a:cubicBezTo>
                    <a:pt x="5" y="3"/>
                    <a:pt x="5" y="2"/>
                    <a:pt x="5" y="3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4" y="0"/>
                    <a:pt x="1" y="0"/>
                    <a:pt x="1" y="2"/>
                  </a:cubicBezTo>
                  <a:cubicBezTo>
                    <a:pt x="0" y="6"/>
                    <a:pt x="0" y="10"/>
                    <a:pt x="0" y="13"/>
                  </a:cubicBezTo>
                  <a:cubicBezTo>
                    <a:pt x="0" y="15"/>
                    <a:pt x="0" y="17"/>
                    <a:pt x="1" y="18"/>
                  </a:cubicBezTo>
                  <a:cubicBezTo>
                    <a:pt x="2" y="20"/>
                    <a:pt x="4" y="19"/>
                    <a:pt x="5" y="17"/>
                  </a:cubicBezTo>
                  <a:cubicBezTo>
                    <a:pt x="5" y="16"/>
                    <a:pt x="5" y="16"/>
                    <a:pt x="5" y="1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79" name="Freeform 8"/>
            <p:cNvSpPr/>
            <p:nvPr/>
          </p:nvSpPr>
          <p:spPr bwMode="auto">
            <a:xfrm>
              <a:off x="224" y="429"/>
              <a:ext cx="14" cy="69"/>
            </a:xfrm>
            <a:custGeom>
              <a:avLst/>
              <a:gdLst>
                <a:gd name="T0" fmla="*/ 0 w 4"/>
                <a:gd name="T1" fmla="*/ 3 h 23"/>
                <a:gd name="T2" fmla="*/ 0 w 4"/>
                <a:gd name="T3" fmla="*/ 20 h 23"/>
                <a:gd name="T4" fmla="*/ 4 w 4"/>
                <a:gd name="T5" fmla="*/ 20 h 23"/>
                <a:gd name="T6" fmla="*/ 4 w 4"/>
                <a:gd name="T7" fmla="*/ 3 h 23"/>
                <a:gd name="T8" fmla="*/ 0 w 4"/>
                <a:gd name="T9" fmla="*/ 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3">
                  <a:moveTo>
                    <a:pt x="0" y="3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23"/>
                    <a:pt x="4" y="23"/>
                    <a:pt x="4" y="20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0" name="Freeform 9"/>
            <p:cNvSpPr/>
            <p:nvPr/>
          </p:nvSpPr>
          <p:spPr bwMode="auto">
            <a:xfrm>
              <a:off x="220" y="524"/>
              <a:ext cx="14" cy="57"/>
            </a:xfrm>
            <a:custGeom>
              <a:avLst/>
              <a:gdLst>
                <a:gd name="T0" fmla="*/ 0 w 4"/>
                <a:gd name="T1" fmla="*/ 3 h 19"/>
                <a:gd name="T2" fmla="*/ 0 w 4"/>
                <a:gd name="T3" fmla="*/ 16 h 19"/>
                <a:gd name="T4" fmla="*/ 4 w 4"/>
                <a:gd name="T5" fmla="*/ 16 h 19"/>
                <a:gd name="T6" fmla="*/ 4 w 4"/>
                <a:gd name="T7" fmla="*/ 3 h 19"/>
                <a:gd name="T8" fmla="*/ 0 w 4"/>
                <a:gd name="T9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19">
                  <a:moveTo>
                    <a:pt x="0" y="3"/>
                  </a:moveTo>
                  <a:cubicBezTo>
                    <a:pt x="0" y="16"/>
                    <a:pt x="0" y="16"/>
                    <a:pt x="0" y="16"/>
                  </a:cubicBezTo>
                  <a:cubicBezTo>
                    <a:pt x="0" y="19"/>
                    <a:pt x="4" y="19"/>
                    <a:pt x="4" y="16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1" name="Freeform 10"/>
            <p:cNvSpPr/>
            <p:nvPr/>
          </p:nvSpPr>
          <p:spPr bwMode="auto">
            <a:xfrm>
              <a:off x="220" y="605"/>
              <a:ext cx="14" cy="65"/>
            </a:xfrm>
            <a:custGeom>
              <a:avLst/>
              <a:gdLst>
                <a:gd name="T0" fmla="*/ 0 w 4"/>
                <a:gd name="T1" fmla="*/ 3 h 22"/>
                <a:gd name="T2" fmla="*/ 0 w 4"/>
                <a:gd name="T3" fmla="*/ 19 h 22"/>
                <a:gd name="T4" fmla="*/ 4 w 4"/>
                <a:gd name="T5" fmla="*/ 19 h 22"/>
                <a:gd name="T6" fmla="*/ 4 w 4"/>
                <a:gd name="T7" fmla="*/ 3 h 22"/>
                <a:gd name="T8" fmla="*/ 0 w 4"/>
                <a:gd name="T9" fmla="*/ 3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2">
                  <a:moveTo>
                    <a:pt x="0" y="3"/>
                  </a:moveTo>
                  <a:cubicBezTo>
                    <a:pt x="0" y="19"/>
                    <a:pt x="0" y="19"/>
                    <a:pt x="0" y="19"/>
                  </a:cubicBezTo>
                  <a:cubicBezTo>
                    <a:pt x="0" y="22"/>
                    <a:pt x="4" y="22"/>
                    <a:pt x="4" y="19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2" name="Freeform 11"/>
            <p:cNvSpPr/>
            <p:nvPr/>
          </p:nvSpPr>
          <p:spPr bwMode="auto">
            <a:xfrm>
              <a:off x="213" y="688"/>
              <a:ext cx="28" cy="80"/>
            </a:xfrm>
            <a:custGeom>
              <a:avLst/>
              <a:gdLst>
                <a:gd name="T0" fmla="*/ 5 w 8"/>
                <a:gd name="T1" fmla="*/ 3 h 27"/>
                <a:gd name="T2" fmla="*/ 1 w 8"/>
                <a:gd name="T3" fmla="*/ 4 h 27"/>
                <a:gd name="T4" fmla="*/ 3 w 8"/>
                <a:gd name="T5" fmla="*/ 24 h 27"/>
                <a:gd name="T6" fmla="*/ 7 w 8"/>
                <a:gd name="T7" fmla="*/ 23 h 27"/>
                <a:gd name="T8" fmla="*/ 5 w 8"/>
                <a:gd name="T9" fmla="*/ 3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7">
                  <a:moveTo>
                    <a:pt x="5" y="3"/>
                  </a:moveTo>
                  <a:cubicBezTo>
                    <a:pt x="5" y="0"/>
                    <a:pt x="0" y="1"/>
                    <a:pt x="1" y="4"/>
                  </a:cubicBezTo>
                  <a:cubicBezTo>
                    <a:pt x="2" y="11"/>
                    <a:pt x="1" y="18"/>
                    <a:pt x="3" y="24"/>
                  </a:cubicBezTo>
                  <a:cubicBezTo>
                    <a:pt x="3" y="27"/>
                    <a:pt x="8" y="26"/>
                    <a:pt x="7" y="23"/>
                  </a:cubicBezTo>
                  <a:cubicBezTo>
                    <a:pt x="6" y="16"/>
                    <a:pt x="6" y="10"/>
                    <a:pt x="5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3" name="Freeform 12"/>
            <p:cNvSpPr/>
            <p:nvPr/>
          </p:nvSpPr>
          <p:spPr bwMode="auto">
            <a:xfrm>
              <a:off x="213" y="792"/>
              <a:ext cx="28" cy="74"/>
            </a:xfrm>
            <a:custGeom>
              <a:avLst/>
              <a:gdLst>
                <a:gd name="T0" fmla="*/ 3 w 8"/>
                <a:gd name="T1" fmla="*/ 3 h 25"/>
                <a:gd name="T2" fmla="*/ 1 w 8"/>
                <a:gd name="T3" fmla="*/ 21 h 25"/>
                <a:gd name="T4" fmla="*/ 5 w 8"/>
                <a:gd name="T5" fmla="*/ 22 h 25"/>
                <a:gd name="T6" fmla="*/ 7 w 8"/>
                <a:gd name="T7" fmla="*/ 4 h 25"/>
                <a:gd name="T8" fmla="*/ 3 w 8"/>
                <a:gd name="T9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5">
                  <a:moveTo>
                    <a:pt x="3" y="3"/>
                  </a:moveTo>
                  <a:cubicBezTo>
                    <a:pt x="2" y="9"/>
                    <a:pt x="2" y="15"/>
                    <a:pt x="1" y="21"/>
                  </a:cubicBezTo>
                  <a:cubicBezTo>
                    <a:pt x="0" y="24"/>
                    <a:pt x="4" y="25"/>
                    <a:pt x="5" y="22"/>
                  </a:cubicBezTo>
                  <a:cubicBezTo>
                    <a:pt x="6" y="16"/>
                    <a:pt x="6" y="10"/>
                    <a:pt x="7" y="4"/>
                  </a:cubicBezTo>
                  <a:cubicBezTo>
                    <a:pt x="8" y="1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4" name="Freeform 13"/>
            <p:cNvSpPr/>
            <p:nvPr/>
          </p:nvSpPr>
          <p:spPr bwMode="auto">
            <a:xfrm>
              <a:off x="213" y="887"/>
              <a:ext cx="21" cy="74"/>
            </a:xfrm>
            <a:custGeom>
              <a:avLst/>
              <a:gdLst>
                <a:gd name="T0" fmla="*/ 2 w 6"/>
                <a:gd name="T1" fmla="*/ 3 h 25"/>
                <a:gd name="T2" fmla="*/ 0 w 6"/>
                <a:gd name="T3" fmla="*/ 22 h 25"/>
                <a:gd name="T4" fmla="*/ 5 w 6"/>
                <a:gd name="T5" fmla="*/ 22 h 25"/>
                <a:gd name="T6" fmla="*/ 6 w 6"/>
                <a:gd name="T7" fmla="*/ 3 h 25"/>
                <a:gd name="T8" fmla="*/ 2 w 6"/>
                <a:gd name="T9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5">
                  <a:moveTo>
                    <a:pt x="2" y="3"/>
                  </a:moveTo>
                  <a:cubicBezTo>
                    <a:pt x="1" y="9"/>
                    <a:pt x="1" y="16"/>
                    <a:pt x="0" y="22"/>
                  </a:cubicBezTo>
                  <a:cubicBezTo>
                    <a:pt x="0" y="25"/>
                    <a:pt x="5" y="25"/>
                    <a:pt x="5" y="22"/>
                  </a:cubicBezTo>
                  <a:cubicBezTo>
                    <a:pt x="5" y="16"/>
                    <a:pt x="6" y="9"/>
                    <a:pt x="6" y="3"/>
                  </a:cubicBezTo>
                  <a:cubicBezTo>
                    <a:pt x="6" y="0"/>
                    <a:pt x="2" y="0"/>
                    <a:pt x="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5" name="Freeform 14"/>
            <p:cNvSpPr/>
            <p:nvPr/>
          </p:nvSpPr>
          <p:spPr bwMode="auto">
            <a:xfrm>
              <a:off x="213" y="981"/>
              <a:ext cx="25" cy="75"/>
            </a:xfrm>
            <a:custGeom>
              <a:avLst/>
              <a:gdLst>
                <a:gd name="T0" fmla="*/ 3 w 7"/>
                <a:gd name="T1" fmla="*/ 3 h 25"/>
                <a:gd name="T2" fmla="*/ 2 w 7"/>
                <a:gd name="T3" fmla="*/ 13 h 25"/>
                <a:gd name="T4" fmla="*/ 2 w 7"/>
                <a:gd name="T5" fmla="*/ 18 h 25"/>
                <a:gd name="T6" fmla="*/ 2 w 7"/>
                <a:gd name="T7" fmla="*/ 20 h 25"/>
                <a:gd name="T8" fmla="*/ 2 w 7"/>
                <a:gd name="T9" fmla="*/ 20 h 25"/>
                <a:gd name="T10" fmla="*/ 5 w 7"/>
                <a:gd name="T11" fmla="*/ 24 h 25"/>
                <a:gd name="T12" fmla="*/ 7 w 7"/>
                <a:gd name="T13" fmla="*/ 16 h 25"/>
                <a:gd name="T14" fmla="*/ 7 w 7"/>
                <a:gd name="T15" fmla="*/ 3 h 25"/>
                <a:gd name="T16" fmla="*/ 3 w 7"/>
                <a:gd name="T17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25">
                  <a:moveTo>
                    <a:pt x="3" y="3"/>
                  </a:moveTo>
                  <a:cubicBezTo>
                    <a:pt x="3" y="6"/>
                    <a:pt x="3" y="9"/>
                    <a:pt x="2" y="13"/>
                  </a:cubicBezTo>
                  <a:cubicBezTo>
                    <a:pt x="2" y="14"/>
                    <a:pt x="2" y="16"/>
                    <a:pt x="2" y="18"/>
                  </a:cubicBezTo>
                  <a:cubicBezTo>
                    <a:pt x="2" y="19"/>
                    <a:pt x="2" y="19"/>
                    <a:pt x="2" y="20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0" y="22"/>
                    <a:pt x="3" y="25"/>
                    <a:pt x="5" y="24"/>
                  </a:cubicBezTo>
                  <a:cubicBezTo>
                    <a:pt x="7" y="23"/>
                    <a:pt x="7" y="18"/>
                    <a:pt x="7" y="16"/>
                  </a:cubicBezTo>
                  <a:cubicBezTo>
                    <a:pt x="7" y="12"/>
                    <a:pt x="7" y="7"/>
                    <a:pt x="7" y="3"/>
                  </a:cubicBezTo>
                  <a:cubicBezTo>
                    <a:pt x="7" y="0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6" name="Freeform 15"/>
            <p:cNvSpPr/>
            <p:nvPr/>
          </p:nvSpPr>
          <p:spPr bwMode="auto">
            <a:xfrm>
              <a:off x="206" y="1079"/>
              <a:ext cx="28" cy="75"/>
            </a:xfrm>
            <a:custGeom>
              <a:avLst/>
              <a:gdLst>
                <a:gd name="T0" fmla="*/ 7 w 8"/>
                <a:gd name="T1" fmla="*/ 18 h 25"/>
                <a:gd name="T2" fmla="*/ 6 w 8"/>
                <a:gd name="T3" fmla="*/ 10 h 25"/>
                <a:gd name="T4" fmla="*/ 6 w 8"/>
                <a:gd name="T5" fmla="*/ 6 h 25"/>
                <a:gd name="T6" fmla="*/ 6 w 8"/>
                <a:gd name="T7" fmla="*/ 5 h 25"/>
                <a:gd name="T8" fmla="*/ 2 w 8"/>
                <a:gd name="T9" fmla="*/ 2 h 25"/>
                <a:gd name="T10" fmla="*/ 2 w 8"/>
                <a:gd name="T11" fmla="*/ 12 h 25"/>
                <a:gd name="T12" fmla="*/ 2 w 8"/>
                <a:gd name="T13" fmla="*/ 18 h 25"/>
                <a:gd name="T14" fmla="*/ 3 w 8"/>
                <a:gd name="T15" fmla="*/ 19 h 25"/>
                <a:gd name="T16" fmla="*/ 2 w 8"/>
                <a:gd name="T17" fmla="*/ 23 h 25"/>
                <a:gd name="T18" fmla="*/ 6 w 8"/>
                <a:gd name="T19" fmla="*/ 24 h 25"/>
                <a:gd name="T20" fmla="*/ 7 w 8"/>
                <a:gd name="T21" fmla="*/ 18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" h="25">
                  <a:moveTo>
                    <a:pt x="7" y="18"/>
                  </a:moveTo>
                  <a:cubicBezTo>
                    <a:pt x="7" y="15"/>
                    <a:pt x="7" y="13"/>
                    <a:pt x="6" y="10"/>
                  </a:cubicBezTo>
                  <a:cubicBezTo>
                    <a:pt x="6" y="8"/>
                    <a:pt x="6" y="7"/>
                    <a:pt x="6" y="6"/>
                  </a:cubicBezTo>
                  <a:cubicBezTo>
                    <a:pt x="6" y="5"/>
                    <a:pt x="6" y="4"/>
                    <a:pt x="6" y="5"/>
                  </a:cubicBezTo>
                  <a:cubicBezTo>
                    <a:pt x="7" y="2"/>
                    <a:pt x="3" y="0"/>
                    <a:pt x="2" y="2"/>
                  </a:cubicBezTo>
                  <a:cubicBezTo>
                    <a:pt x="0" y="5"/>
                    <a:pt x="2" y="9"/>
                    <a:pt x="2" y="12"/>
                  </a:cubicBezTo>
                  <a:cubicBezTo>
                    <a:pt x="2" y="14"/>
                    <a:pt x="2" y="16"/>
                    <a:pt x="2" y="18"/>
                  </a:cubicBezTo>
                  <a:cubicBezTo>
                    <a:pt x="3" y="18"/>
                    <a:pt x="3" y="19"/>
                    <a:pt x="3" y="19"/>
                  </a:cubicBezTo>
                  <a:cubicBezTo>
                    <a:pt x="2" y="20"/>
                    <a:pt x="1" y="21"/>
                    <a:pt x="2" y="23"/>
                  </a:cubicBezTo>
                  <a:cubicBezTo>
                    <a:pt x="3" y="24"/>
                    <a:pt x="5" y="25"/>
                    <a:pt x="6" y="24"/>
                  </a:cubicBezTo>
                  <a:cubicBezTo>
                    <a:pt x="8" y="22"/>
                    <a:pt x="7" y="20"/>
                    <a:pt x="7" y="1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7" name="Freeform 16"/>
            <p:cNvSpPr/>
            <p:nvPr/>
          </p:nvSpPr>
          <p:spPr bwMode="auto">
            <a:xfrm>
              <a:off x="213" y="1189"/>
              <a:ext cx="28" cy="101"/>
            </a:xfrm>
            <a:custGeom>
              <a:avLst/>
              <a:gdLst>
                <a:gd name="T0" fmla="*/ 7 w 8"/>
                <a:gd name="T1" fmla="*/ 30 h 34"/>
                <a:gd name="T2" fmla="*/ 6 w 8"/>
                <a:gd name="T3" fmla="*/ 3 h 34"/>
                <a:gd name="T4" fmla="*/ 2 w 8"/>
                <a:gd name="T5" fmla="*/ 3 h 34"/>
                <a:gd name="T6" fmla="*/ 2 w 8"/>
                <a:gd name="T7" fmla="*/ 25 h 34"/>
                <a:gd name="T8" fmla="*/ 1 w 8"/>
                <a:gd name="T9" fmla="*/ 28 h 34"/>
                <a:gd name="T10" fmla="*/ 3 w 8"/>
                <a:gd name="T11" fmla="*/ 32 h 34"/>
                <a:gd name="T12" fmla="*/ 7 w 8"/>
                <a:gd name="T13" fmla="*/ 3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34">
                  <a:moveTo>
                    <a:pt x="7" y="30"/>
                  </a:moveTo>
                  <a:cubicBezTo>
                    <a:pt x="5" y="21"/>
                    <a:pt x="6" y="12"/>
                    <a:pt x="6" y="3"/>
                  </a:cubicBezTo>
                  <a:cubicBezTo>
                    <a:pt x="6" y="0"/>
                    <a:pt x="2" y="0"/>
                    <a:pt x="2" y="3"/>
                  </a:cubicBezTo>
                  <a:cubicBezTo>
                    <a:pt x="1" y="10"/>
                    <a:pt x="1" y="18"/>
                    <a:pt x="2" y="25"/>
                  </a:cubicBezTo>
                  <a:cubicBezTo>
                    <a:pt x="1" y="25"/>
                    <a:pt x="0" y="26"/>
                    <a:pt x="1" y="28"/>
                  </a:cubicBezTo>
                  <a:cubicBezTo>
                    <a:pt x="2" y="29"/>
                    <a:pt x="2" y="31"/>
                    <a:pt x="3" y="32"/>
                  </a:cubicBezTo>
                  <a:cubicBezTo>
                    <a:pt x="5" y="34"/>
                    <a:pt x="8" y="32"/>
                    <a:pt x="7" y="3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8" name="Freeform 17"/>
            <p:cNvSpPr/>
            <p:nvPr/>
          </p:nvSpPr>
          <p:spPr bwMode="auto">
            <a:xfrm>
              <a:off x="213" y="1323"/>
              <a:ext cx="21" cy="59"/>
            </a:xfrm>
            <a:custGeom>
              <a:avLst/>
              <a:gdLst>
                <a:gd name="T0" fmla="*/ 2 w 6"/>
                <a:gd name="T1" fmla="*/ 3 h 20"/>
                <a:gd name="T2" fmla="*/ 0 w 6"/>
                <a:gd name="T3" fmla="*/ 17 h 20"/>
                <a:gd name="T4" fmla="*/ 5 w 6"/>
                <a:gd name="T5" fmla="*/ 17 h 20"/>
                <a:gd name="T6" fmla="*/ 6 w 6"/>
                <a:gd name="T7" fmla="*/ 3 h 20"/>
                <a:gd name="T8" fmla="*/ 2 w 6"/>
                <a:gd name="T9" fmla="*/ 3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0">
                  <a:moveTo>
                    <a:pt x="2" y="3"/>
                  </a:moveTo>
                  <a:cubicBezTo>
                    <a:pt x="1" y="8"/>
                    <a:pt x="1" y="12"/>
                    <a:pt x="0" y="17"/>
                  </a:cubicBezTo>
                  <a:cubicBezTo>
                    <a:pt x="0" y="20"/>
                    <a:pt x="5" y="20"/>
                    <a:pt x="5" y="17"/>
                  </a:cubicBezTo>
                  <a:cubicBezTo>
                    <a:pt x="5" y="12"/>
                    <a:pt x="6" y="8"/>
                    <a:pt x="6" y="3"/>
                  </a:cubicBezTo>
                  <a:cubicBezTo>
                    <a:pt x="6" y="0"/>
                    <a:pt x="2" y="0"/>
                    <a:pt x="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9" name="Freeform 18"/>
            <p:cNvSpPr/>
            <p:nvPr/>
          </p:nvSpPr>
          <p:spPr bwMode="auto">
            <a:xfrm>
              <a:off x="210" y="1415"/>
              <a:ext cx="24" cy="83"/>
            </a:xfrm>
            <a:custGeom>
              <a:avLst/>
              <a:gdLst>
                <a:gd name="T0" fmla="*/ 5 w 7"/>
                <a:gd name="T1" fmla="*/ 3 h 28"/>
                <a:gd name="T2" fmla="*/ 0 w 7"/>
                <a:gd name="T3" fmla="*/ 3 h 28"/>
                <a:gd name="T4" fmla="*/ 3 w 7"/>
                <a:gd name="T5" fmla="*/ 25 h 28"/>
                <a:gd name="T6" fmla="*/ 7 w 7"/>
                <a:gd name="T7" fmla="*/ 25 h 28"/>
                <a:gd name="T8" fmla="*/ 5 w 7"/>
                <a:gd name="T9" fmla="*/ 3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8">
                  <a:moveTo>
                    <a:pt x="5" y="3"/>
                  </a:moveTo>
                  <a:cubicBezTo>
                    <a:pt x="5" y="0"/>
                    <a:pt x="0" y="0"/>
                    <a:pt x="0" y="3"/>
                  </a:cubicBezTo>
                  <a:cubicBezTo>
                    <a:pt x="1" y="11"/>
                    <a:pt x="2" y="18"/>
                    <a:pt x="3" y="25"/>
                  </a:cubicBezTo>
                  <a:cubicBezTo>
                    <a:pt x="3" y="28"/>
                    <a:pt x="7" y="28"/>
                    <a:pt x="7" y="25"/>
                  </a:cubicBezTo>
                  <a:cubicBezTo>
                    <a:pt x="6" y="18"/>
                    <a:pt x="6" y="11"/>
                    <a:pt x="5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0" name="Freeform 19"/>
            <p:cNvSpPr/>
            <p:nvPr/>
          </p:nvSpPr>
          <p:spPr bwMode="auto">
            <a:xfrm>
              <a:off x="224" y="1530"/>
              <a:ext cx="21" cy="92"/>
            </a:xfrm>
            <a:custGeom>
              <a:avLst/>
              <a:gdLst>
                <a:gd name="T0" fmla="*/ 4 w 6"/>
                <a:gd name="T1" fmla="*/ 3 h 31"/>
                <a:gd name="T2" fmla="*/ 0 w 6"/>
                <a:gd name="T3" fmla="*/ 3 h 31"/>
                <a:gd name="T4" fmla="*/ 1 w 6"/>
                <a:gd name="T5" fmla="*/ 29 h 31"/>
                <a:gd name="T6" fmla="*/ 5 w 6"/>
                <a:gd name="T7" fmla="*/ 29 h 31"/>
                <a:gd name="T8" fmla="*/ 4 w 6"/>
                <a:gd name="T9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1">
                  <a:moveTo>
                    <a:pt x="4" y="3"/>
                  </a:moveTo>
                  <a:cubicBezTo>
                    <a:pt x="4" y="0"/>
                    <a:pt x="0" y="0"/>
                    <a:pt x="0" y="3"/>
                  </a:cubicBezTo>
                  <a:cubicBezTo>
                    <a:pt x="0" y="12"/>
                    <a:pt x="0" y="20"/>
                    <a:pt x="1" y="29"/>
                  </a:cubicBezTo>
                  <a:cubicBezTo>
                    <a:pt x="1" y="31"/>
                    <a:pt x="6" y="31"/>
                    <a:pt x="5" y="29"/>
                  </a:cubicBezTo>
                  <a:cubicBezTo>
                    <a:pt x="4" y="20"/>
                    <a:pt x="4" y="12"/>
                    <a:pt x="4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1" name="Freeform 20"/>
            <p:cNvSpPr/>
            <p:nvPr/>
          </p:nvSpPr>
          <p:spPr bwMode="auto">
            <a:xfrm>
              <a:off x="220" y="1664"/>
              <a:ext cx="18" cy="80"/>
            </a:xfrm>
            <a:custGeom>
              <a:avLst/>
              <a:gdLst>
                <a:gd name="T0" fmla="*/ 4 w 5"/>
                <a:gd name="T1" fmla="*/ 24 h 27"/>
                <a:gd name="T2" fmla="*/ 4 w 5"/>
                <a:gd name="T3" fmla="*/ 24 h 27"/>
                <a:gd name="T4" fmla="*/ 5 w 5"/>
                <a:gd name="T5" fmla="*/ 3 h 27"/>
                <a:gd name="T6" fmla="*/ 1 w 5"/>
                <a:gd name="T7" fmla="*/ 3 h 27"/>
                <a:gd name="T8" fmla="*/ 0 w 5"/>
                <a:gd name="T9" fmla="*/ 14 h 27"/>
                <a:gd name="T10" fmla="*/ 0 w 5"/>
                <a:gd name="T11" fmla="*/ 20 h 27"/>
                <a:gd name="T12" fmla="*/ 0 w 5"/>
                <a:gd name="T13" fmla="*/ 23 h 27"/>
                <a:gd name="T14" fmla="*/ 0 w 5"/>
                <a:gd name="T15" fmla="*/ 24 h 27"/>
                <a:gd name="T16" fmla="*/ 0 w 5"/>
                <a:gd name="T17" fmla="*/ 24 h 27"/>
                <a:gd name="T18" fmla="*/ 4 w 5"/>
                <a:gd name="T19" fmla="*/ 24 h 27"/>
                <a:gd name="T20" fmla="*/ 4 w 5"/>
                <a:gd name="T21" fmla="*/ 24 h 27"/>
                <a:gd name="T22" fmla="*/ 4 w 5"/>
                <a:gd name="T23" fmla="*/ 24 h 27"/>
                <a:gd name="T24" fmla="*/ 4 w 5"/>
                <a:gd name="T25" fmla="*/ 2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27">
                  <a:moveTo>
                    <a:pt x="4" y="24"/>
                  </a:moveTo>
                  <a:cubicBezTo>
                    <a:pt x="4" y="24"/>
                    <a:pt x="4" y="24"/>
                    <a:pt x="4" y="24"/>
                  </a:cubicBezTo>
                  <a:cubicBezTo>
                    <a:pt x="5" y="17"/>
                    <a:pt x="5" y="9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6"/>
                    <a:pt x="0" y="10"/>
                    <a:pt x="0" y="14"/>
                  </a:cubicBezTo>
                  <a:cubicBezTo>
                    <a:pt x="0" y="16"/>
                    <a:pt x="0" y="18"/>
                    <a:pt x="0" y="20"/>
                  </a:cubicBezTo>
                  <a:cubicBezTo>
                    <a:pt x="0" y="21"/>
                    <a:pt x="0" y="23"/>
                    <a:pt x="0" y="23"/>
                  </a:cubicBezTo>
                  <a:cubicBezTo>
                    <a:pt x="0" y="23"/>
                    <a:pt x="0" y="23"/>
                    <a:pt x="0" y="24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6"/>
                    <a:pt x="4" y="27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2" name="Freeform 21"/>
            <p:cNvSpPr/>
            <p:nvPr/>
          </p:nvSpPr>
          <p:spPr bwMode="auto">
            <a:xfrm>
              <a:off x="206" y="1762"/>
              <a:ext cx="21" cy="101"/>
            </a:xfrm>
            <a:custGeom>
              <a:avLst/>
              <a:gdLst>
                <a:gd name="T0" fmla="*/ 1 w 6"/>
                <a:gd name="T1" fmla="*/ 3 h 34"/>
                <a:gd name="T2" fmla="*/ 1 w 6"/>
                <a:gd name="T3" fmla="*/ 23 h 34"/>
                <a:gd name="T4" fmla="*/ 0 w 6"/>
                <a:gd name="T5" fmla="*/ 25 h 34"/>
                <a:gd name="T6" fmla="*/ 1 w 6"/>
                <a:gd name="T7" fmla="*/ 31 h 34"/>
                <a:gd name="T8" fmla="*/ 6 w 6"/>
                <a:gd name="T9" fmla="*/ 31 h 34"/>
                <a:gd name="T10" fmla="*/ 6 w 6"/>
                <a:gd name="T11" fmla="*/ 3 h 34"/>
                <a:gd name="T12" fmla="*/ 1 w 6"/>
                <a:gd name="T13" fmla="*/ 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34">
                  <a:moveTo>
                    <a:pt x="1" y="3"/>
                  </a:moveTo>
                  <a:cubicBezTo>
                    <a:pt x="1" y="23"/>
                    <a:pt x="1" y="23"/>
                    <a:pt x="1" y="23"/>
                  </a:cubicBezTo>
                  <a:cubicBezTo>
                    <a:pt x="1" y="24"/>
                    <a:pt x="0" y="24"/>
                    <a:pt x="0" y="25"/>
                  </a:cubicBezTo>
                  <a:cubicBezTo>
                    <a:pt x="1" y="27"/>
                    <a:pt x="1" y="29"/>
                    <a:pt x="1" y="31"/>
                  </a:cubicBezTo>
                  <a:cubicBezTo>
                    <a:pt x="2" y="34"/>
                    <a:pt x="6" y="34"/>
                    <a:pt x="6" y="31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3" name="Freeform 22"/>
            <p:cNvSpPr/>
            <p:nvPr/>
          </p:nvSpPr>
          <p:spPr bwMode="auto">
            <a:xfrm>
              <a:off x="213" y="1893"/>
              <a:ext cx="25" cy="86"/>
            </a:xfrm>
            <a:custGeom>
              <a:avLst/>
              <a:gdLst>
                <a:gd name="T0" fmla="*/ 6 w 7"/>
                <a:gd name="T1" fmla="*/ 25 h 29"/>
                <a:gd name="T2" fmla="*/ 5 w 7"/>
                <a:gd name="T3" fmla="*/ 3 h 29"/>
                <a:gd name="T4" fmla="*/ 0 w 7"/>
                <a:gd name="T5" fmla="*/ 3 h 29"/>
                <a:gd name="T6" fmla="*/ 2 w 7"/>
                <a:gd name="T7" fmla="*/ 26 h 29"/>
                <a:gd name="T8" fmla="*/ 6 w 7"/>
                <a:gd name="T9" fmla="*/ 25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9">
                  <a:moveTo>
                    <a:pt x="6" y="25"/>
                  </a:moveTo>
                  <a:cubicBezTo>
                    <a:pt x="4" y="18"/>
                    <a:pt x="5" y="10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10"/>
                    <a:pt x="0" y="19"/>
                    <a:pt x="2" y="26"/>
                  </a:cubicBezTo>
                  <a:cubicBezTo>
                    <a:pt x="2" y="29"/>
                    <a:pt x="7" y="28"/>
                    <a:pt x="6" y="2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4" name="Freeform 23"/>
            <p:cNvSpPr/>
            <p:nvPr/>
          </p:nvSpPr>
          <p:spPr bwMode="auto">
            <a:xfrm>
              <a:off x="213" y="2008"/>
              <a:ext cx="18" cy="89"/>
            </a:xfrm>
            <a:custGeom>
              <a:avLst/>
              <a:gdLst>
                <a:gd name="T0" fmla="*/ 0 w 5"/>
                <a:gd name="T1" fmla="*/ 3 h 30"/>
                <a:gd name="T2" fmla="*/ 0 w 5"/>
                <a:gd name="T3" fmla="*/ 27 h 30"/>
                <a:gd name="T4" fmla="*/ 5 w 5"/>
                <a:gd name="T5" fmla="*/ 27 h 30"/>
                <a:gd name="T6" fmla="*/ 5 w 5"/>
                <a:gd name="T7" fmla="*/ 3 h 30"/>
                <a:gd name="T8" fmla="*/ 0 w 5"/>
                <a:gd name="T9" fmla="*/ 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0">
                  <a:moveTo>
                    <a:pt x="0" y="3"/>
                  </a:moveTo>
                  <a:cubicBezTo>
                    <a:pt x="0" y="27"/>
                    <a:pt x="0" y="27"/>
                    <a:pt x="0" y="27"/>
                  </a:cubicBezTo>
                  <a:cubicBezTo>
                    <a:pt x="0" y="30"/>
                    <a:pt x="5" y="30"/>
                    <a:pt x="5" y="27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5" name="Freeform 24"/>
            <p:cNvSpPr/>
            <p:nvPr/>
          </p:nvSpPr>
          <p:spPr bwMode="auto">
            <a:xfrm>
              <a:off x="217" y="2127"/>
              <a:ext cx="24" cy="89"/>
            </a:xfrm>
            <a:custGeom>
              <a:avLst/>
              <a:gdLst>
                <a:gd name="T0" fmla="*/ 6 w 7"/>
                <a:gd name="T1" fmla="*/ 26 h 30"/>
                <a:gd name="T2" fmla="*/ 5 w 7"/>
                <a:gd name="T3" fmla="*/ 3 h 30"/>
                <a:gd name="T4" fmla="*/ 1 w 7"/>
                <a:gd name="T5" fmla="*/ 3 h 30"/>
                <a:gd name="T6" fmla="*/ 2 w 7"/>
                <a:gd name="T7" fmla="*/ 27 h 30"/>
                <a:gd name="T8" fmla="*/ 6 w 7"/>
                <a:gd name="T9" fmla="*/ 26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0">
                  <a:moveTo>
                    <a:pt x="6" y="26"/>
                  </a:moveTo>
                  <a:cubicBezTo>
                    <a:pt x="4" y="19"/>
                    <a:pt x="5" y="10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11"/>
                    <a:pt x="0" y="20"/>
                    <a:pt x="2" y="27"/>
                  </a:cubicBezTo>
                  <a:cubicBezTo>
                    <a:pt x="2" y="30"/>
                    <a:pt x="7" y="29"/>
                    <a:pt x="6" y="2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6" name="Freeform 25"/>
            <p:cNvSpPr/>
            <p:nvPr/>
          </p:nvSpPr>
          <p:spPr bwMode="auto">
            <a:xfrm>
              <a:off x="224" y="2246"/>
              <a:ext cx="14" cy="109"/>
            </a:xfrm>
            <a:custGeom>
              <a:avLst/>
              <a:gdLst>
                <a:gd name="T0" fmla="*/ 0 w 4"/>
                <a:gd name="T1" fmla="*/ 3 h 37"/>
                <a:gd name="T2" fmla="*/ 0 w 4"/>
                <a:gd name="T3" fmla="*/ 34 h 37"/>
                <a:gd name="T4" fmla="*/ 4 w 4"/>
                <a:gd name="T5" fmla="*/ 34 h 37"/>
                <a:gd name="T6" fmla="*/ 4 w 4"/>
                <a:gd name="T7" fmla="*/ 3 h 37"/>
                <a:gd name="T8" fmla="*/ 0 w 4"/>
                <a:gd name="T9" fmla="*/ 3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37">
                  <a:moveTo>
                    <a:pt x="0" y="3"/>
                  </a:moveTo>
                  <a:cubicBezTo>
                    <a:pt x="0" y="34"/>
                    <a:pt x="0" y="34"/>
                    <a:pt x="0" y="34"/>
                  </a:cubicBezTo>
                  <a:cubicBezTo>
                    <a:pt x="0" y="37"/>
                    <a:pt x="4" y="37"/>
                    <a:pt x="4" y="34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7" name="Freeform 26"/>
            <p:cNvSpPr/>
            <p:nvPr/>
          </p:nvSpPr>
          <p:spPr bwMode="auto">
            <a:xfrm>
              <a:off x="210" y="2370"/>
              <a:ext cx="28" cy="107"/>
            </a:xfrm>
            <a:custGeom>
              <a:avLst/>
              <a:gdLst>
                <a:gd name="T0" fmla="*/ 7 w 8"/>
                <a:gd name="T1" fmla="*/ 3 h 36"/>
                <a:gd name="T2" fmla="*/ 3 w 8"/>
                <a:gd name="T3" fmla="*/ 3 h 36"/>
                <a:gd name="T4" fmla="*/ 0 w 8"/>
                <a:gd name="T5" fmla="*/ 32 h 36"/>
                <a:gd name="T6" fmla="*/ 5 w 8"/>
                <a:gd name="T7" fmla="*/ 33 h 36"/>
                <a:gd name="T8" fmla="*/ 7 w 8"/>
                <a:gd name="T9" fmla="*/ 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6">
                  <a:moveTo>
                    <a:pt x="7" y="3"/>
                  </a:moveTo>
                  <a:cubicBezTo>
                    <a:pt x="7" y="0"/>
                    <a:pt x="3" y="0"/>
                    <a:pt x="3" y="3"/>
                  </a:cubicBezTo>
                  <a:cubicBezTo>
                    <a:pt x="3" y="12"/>
                    <a:pt x="4" y="23"/>
                    <a:pt x="0" y="32"/>
                  </a:cubicBezTo>
                  <a:cubicBezTo>
                    <a:pt x="0" y="35"/>
                    <a:pt x="4" y="36"/>
                    <a:pt x="5" y="33"/>
                  </a:cubicBezTo>
                  <a:cubicBezTo>
                    <a:pt x="8" y="24"/>
                    <a:pt x="7" y="12"/>
                    <a:pt x="7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8" name="Freeform 27"/>
            <p:cNvSpPr/>
            <p:nvPr/>
          </p:nvSpPr>
          <p:spPr bwMode="auto">
            <a:xfrm>
              <a:off x="213" y="2492"/>
              <a:ext cx="28" cy="83"/>
            </a:xfrm>
            <a:custGeom>
              <a:avLst/>
              <a:gdLst>
                <a:gd name="T0" fmla="*/ 5 w 8"/>
                <a:gd name="T1" fmla="*/ 23 h 28"/>
                <a:gd name="T2" fmla="*/ 5 w 8"/>
                <a:gd name="T3" fmla="*/ 3 h 28"/>
                <a:gd name="T4" fmla="*/ 0 w 8"/>
                <a:gd name="T5" fmla="*/ 3 h 28"/>
                <a:gd name="T6" fmla="*/ 0 w 8"/>
                <a:gd name="T7" fmla="*/ 19 h 28"/>
                <a:gd name="T8" fmla="*/ 4 w 8"/>
                <a:gd name="T9" fmla="*/ 27 h 28"/>
                <a:gd name="T10" fmla="*/ 5 w 8"/>
                <a:gd name="T11" fmla="*/ 23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28">
                  <a:moveTo>
                    <a:pt x="5" y="23"/>
                  </a:moveTo>
                  <a:cubicBezTo>
                    <a:pt x="4" y="23"/>
                    <a:pt x="5" y="5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8"/>
                    <a:pt x="0" y="14"/>
                    <a:pt x="0" y="19"/>
                  </a:cubicBezTo>
                  <a:cubicBezTo>
                    <a:pt x="1" y="22"/>
                    <a:pt x="1" y="27"/>
                    <a:pt x="4" y="27"/>
                  </a:cubicBezTo>
                  <a:cubicBezTo>
                    <a:pt x="7" y="28"/>
                    <a:pt x="8" y="23"/>
                    <a:pt x="5" y="2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9" name="Freeform 28"/>
            <p:cNvSpPr/>
            <p:nvPr/>
          </p:nvSpPr>
          <p:spPr bwMode="auto">
            <a:xfrm>
              <a:off x="213" y="2614"/>
              <a:ext cx="28" cy="89"/>
            </a:xfrm>
            <a:custGeom>
              <a:avLst/>
              <a:gdLst>
                <a:gd name="T0" fmla="*/ 3 w 8"/>
                <a:gd name="T1" fmla="*/ 2 h 30"/>
                <a:gd name="T2" fmla="*/ 2 w 8"/>
                <a:gd name="T3" fmla="*/ 27 h 30"/>
                <a:gd name="T4" fmla="*/ 6 w 8"/>
                <a:gd name="T5" fmla="*/ 27 h 30"/>
                <a:gd name="T6" fmla="*/ 7 w 8"/>
                <a:gd name="T7" fmla="*/ 4 h 30"/>
                <a:gd name="T8" fmla="*/ 3 w 8"/>
                <a:gd name="T9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0">
                  <a:moveTo>
                    <a:pt x="3" y="2"/>
                  </a:moveTo>
                  <a:cubicBezTo>
                    <a:pt x="0" y="10"/>
                    <a:pt x="1" y="19"/>
                    <a:pt x="2" y="27"/>
                  </a:cubicBezTo>
                  <a:cubicBezTo>
                    <a:pt x="2" y="30"/>
                    <a:pt x="6" y="30"/>
                    <a:pt x="6" y="27"/>
                  </a:cubicBezTo>
                  <a:cubicBezTo>
                    <a:pt x="6" y="20"/>
                    <a:pt x="4" y="11"/>
                    <a:pt x="7" y="4"/>
                  </a:cubicBezTo>
                  <a:cubicBezTo>
                    <a:pt x="8" y="1"/>
                    <a:pt x="4" y="0"/>
                    <a:pt x="3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0" name="Freeform 29"/>
            <p:cNvSpPr/>
            <p:nvPr/>
          </p:nvSpPr>
          <p:spPr bwMode="auto">
            <a:xfrm>
              <a:off x="217" y="2735"/>
              <a:ext cx="21" cy="107"/>
            </a:xfrm>
            <a:custGeom>
              <a:avLst/>
              <a:gdLst>
                <a:gd name="T0" fmla="*/ 6 w 6"/>
                <a:gd name="T1" fmla="*/ 3 h 36"/>
                <a:gd name="T2" fmla="*/ 2 w 6"/>
                <a:gd name="T3" fmla="*/ 3 h 36"/>
                <a:gd name="T4" fmla="*/ 1 w 6"/>
                <a:gd name="T5" fmla="*/ 33 h 36"/>
                <a:gd name="T6" fmla="*/ 5 w 6"/>
                <a:gd name="T7" fmla="*/ 33 h 36"/>
                <a:gd name="T8" fmla="*/ 6 w 6"/>
                <a:gd name="T9" fmla="*/ 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6">
                  <a:moveTo>
                    <a:pt x="6" y="3"/>
                  </a:moveTo>
                  <a:cubicBezTo>
                    <a:pt x="6" y="0"/>
                    <a:pt x="2" y="0"/>
                    <a:pt x="2" y="3"/>
                  </a:cubicBezTo>
                  <a:cubicBezTo>
                    <a:pt x="1" y="13"/>
                    <a:pt x="0" y="23"/>
                    <a:pt x="1" y="33"/>
                  </a:cubicBezTo>
                  <a:cubicBezTo>
                    <a:pt x="1" y="36"/>
                    <a:pt x="5" y="36"/>
                    <a:pt x="5" y="33"/>
                  </a:cubicBezTo>
                  <a:cubicBezTo>
                    <a:pt x="4" y="23"/>
                    <a:pt x="6" y="13"/>
                    <a:pt x="6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1" name="Freeform 30"/>
            <p:cNvSpPr/>
            <p:nvPr/>
          </p:nvSpPr>
          <p:spPr bwMode="auto">
            <a:xfrm>
              <a:off x="210" y="2860"/>
              <a:ext cx="28" cy="104"/>
            </a:xfrm>
            <a:custGeom>
              <a:avLst/>
              <a:gdLst>
                <a:gd name="T0" fmla="*/ 8 w 8"/>
                <a:gd name="T1" fmla="*/ 3 h 35"/>
                <a:gd name="T2" fmla="*/ 4 w 8"/>
                <a:gd name="T3" fmla="*/ 3 h 35"/>
                <a:gd name="T4" fmla="*/ 3 w 8"/>
                <a:gd name="T5" fmla="*/ 32 h 35"/>
                <a:gd name="T6" fmla="*/ 7 w 8"/>
                <a:gd name="T7" fmla="*/ 31 h 35"/>
                <a:gd name="T8" fmla="*/ 8 w 8"/>
                <a:gd name="T9" fmla="*/ 3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5">
                  <a:moveTo>
                    <a:pt x="8" y="3"/>
                  </a:moveTo>
                  <a:cubicBezTo>
                    <a:pt x="8" y="0"/>
                    <a:pt x="4" y="0"/>
                    <a:pt x="4" y="3"/>
                  </a:cubicBezTo>
                  <a:cubicBezTo>
                    <a:pt x="3" y="13"/>
                    <a:pt x="0" y="23"/>
                    <a:pt x="3" y="32"/>
                  </a:cubicBezTo>
                  <a:cubicBezTo>
                    <a:pt x="3" y="35"/>
                    <a:pt x="8" y="34"/>
                    <a:pt x="7" y="31"/>
                  </a:cubicBezTo>
                  <a:cubicBezTo>
                    <a:pt x="5" y="22"/>
                    <a:pt x="8" y="12"/>
                    <a:pt x="8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2" name="Freeform 31"/>
            <p:cNvSpPr/>
            <p:nvPr/>
          </p:nvSpPr>
          <p:spPr bwMode="auto">
            <a:xfrm>
              <a:off x="206" y="3014"/>
              <a:ext cx="25" cy="98"/>
            </a:xfrm>
            <a:custGeom>
              <a:avLst/>
              <a:gdLst>
                <a:gd name="T0" fmla="*/ 6 w 7"/>
                <a:gd name="T1" fmla="*/ 24 h 33"/>
                <a:gd name="T2" fmla="*/ 5 w 7"/>
                <a:gd name="T3" fmla="*/ 3 h 33"/>
                <a:gd name="T4" fmla="*/ 0 w 7"/>
                <a:gd name="T5" fmla="*/ 3 h 33"/>
                <a:gd name="T6" fmla="*/ 1 w 7"/>
                <a:gd name="T7" fmla="*/ 30 h 33"/>
                <a:gd name="T8" fmla="*/ 6 w 7"/>
                <a:gd name="T9" fmla="*/ 32 h 33"/>
                <a:gd name="T10" fmla="*/ 7 w 7"/>
                <a:gd name="T11" fmla="*/ 26 h 33"/>
                <a:gd name="T12" fmla="*/ 6 w 7"/>
                <a:gd name="T13" fmla="*/ 24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3">
                  <a:moveTo>
                    <a:pt x="6" y="24"/>
                  </a:moveTo>
                  <a:cubicBezTo>
                    <a:pt x="6" y="17"/>
                    <a:pt x="6" y="10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1" y="12"/>
                    <a:pt x="1" y="21"/>
                    <a:pt x="1" y="30"/>
                  </a:cubicBezTo>
                  <a:cubicBezTo>
                    <a:pt x="1" y="33"/>
                    <a:pt x="4" y="33"/>
                    <a:pt x="6" y="32"/>
                  </a:cubicBezTo>
                  <a:cubicBezTo>
                    <a:pt x="7" y="30"/>
                    <a:pt x="7" y="28"/>
                    <a:pt x="7" y="26"/>
                  </a:cubicBezTo>
                  <a:cubicBezTo>
                    <a:pt x="7" y="25"/>
                    <a:pt x="7" y="25"/>
                    <a:pt x="6" y="2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3" name="Freeform 32"/>
            <p:cNvSpPr/>
            <p:nvPr/>
          </p:nvSpPr>
          <p:spPr bwMode="auto">
            <a:xfrm>
              <a:off x="210" y="3166"/>
              <a:ext cx="24" cy="92"/>
            </a:xfrm>
            <a:custGeom>
              <a:avLst/>
              <a:gdLst>
                <a:gd name="T0" fmla="*/ 3 w 7"/>
                <a:gd name="T1" fmla="*/ 3 h 31"/>
                <a:gd name="T2" fmla="*/ 2 w 7"/>
                <a:gd name="T3" fmla="*/ 17 h 31"/>
                <a:gd name="T4" fmla="*/ 1 w 7"/>
                <a:gd name="T5" fmla="*/ 24 h 31"/>
                <a:gd name="T6" fmla="*/ 1 w 7"/>
                <a:gd name="T7" fmla="*/ 27 h 31"/>
                <a:gd name="T8" fmla="*/ 0 w 7"/>
                <a:gd name="T9" fmla="*/ 28 h 31"/>
                <a:gd name="T10" fmla="*/ 1 w 7"/>
                <a:gd name="T11" fmla="*/ 29 h 31"/>
                <a:gd name="T12" fmla="*/ 4 w 7"/>
                <a:gd name="T13" fmla="*/ 30 h 31"/>
                <a:gd name="T14" fmla="*/ 6 w 7"/>
                <a:gd name="T15" fmla="*/ 20 h 31"/>
                <a:gd name="T16" fmla="*/ 7 w 7"/>
                <a:gd name="T17" fmla="*/ 3 h 31"/>
                <a:gd name="T18" fmla="*/ 3 w 7"/>
                <a:gd name="T19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" h="31">
                  <a:moveTo>
                    <a:pt x="3" y="3"/>
                  </a:moveTo>
                  <a:cubicBezTo>
                    <a:pt x="2" y="7"/>
                    <a:pt x="2" y="12"/>
                    <a:pt x="2" y="17"/>
                  </a:cubicBezTo>
                  <a:cubicBezTo>
                    <a:pt x="1" y="19"/>
                    <a:pt x="1" y="22"/>
                    <a:pt x="1" y="24"/>
                  </a:cubicBezTo>
                  <a:cubicBezTo>
                    <a:pt x="1" y="25"/>
                    <a:pt x="0" y="27"/>
                    <a:pt x="1" y="27"/>
                  </a:cubicBezTo>
                  <a:cubicBezTo>
                    <a:pt x="0" y="27"/>
                    <a:pt x="0" y="28"/>
                    <a:pt x="0" y="28"/>
                  </a:cubicBezTo>
                  <a:cubicBezTo>
                    <a:pt x="0" y="28"/>
                    <a:pt x="0" y="29"/>
                    <a:pt x="1" y="29"/>
                  </a:cubicBezTo>
                  <a:cubicBezTo>
                    <a:pt x="1" y="30"/>
                    <a:pt x="3" y="31"/>
                    <a:pt x="4" y="30"/>
                  </a:cubicBezTo>
                  <a:cubicBezTo>
                    <a:pt x="6" y="28"/>
                    <a:pt x="6" y="23"/>
                    <a:pt x="6" y="20"/>
                  </a:cubicBezTo>
                  <a:cubicBezTo>
                    <a:pt x="6" y="14"/>
                    <a:pt x="7" y="9"/>
                    <a:pt x="7" y="3"/>
                  </a:cubicBezTo>
                  <a:cubicBezTo>
                    <a:pt x="7" y="0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4" name="Freeform 33"/>
            <p:cNvSpPr/>
            <p:nvPr/>
          </p:nvSpPr>
          <p:spPr bwMode="auto">
            <a:xfrm>
              <a:off x="213" y="3290"/>
              <a:ext cx="28" cy="101"/>
            </a:xfrm>
            <a:custGeom>
              <a:avLst/>
              <a:gdLst>
                <a:gd name="T0" fmla="*/ 7 w 8"/>
                <a:gd name="T1" fmla="*/ 25 h 34"/>
                <a:gd name="T2" fmla="*/ 5 w 8"/>
                <a:gd name="T3" fmla="*/ 3 h 34"/>
                <a:gd name="T4" fmla="*/ 0 w 8"/>
                <a:gd name="T5" fmla="*/ 3 h 34"/>
                <a:gd name="T6" fmla="*/ 2 w 8"/>
                <a:gd name="T7" fmla="*/ 17 h 34"/>
                <a:gd name="T8" fmla="*/ 3 w 8"/>
                <a:gd name="T9" fmla="*/ 25 h 34"/>
                <a:gd name="T10" fmla="*/ 3 w 8"/>
                <a:gd name="T11" fmla="*/ 29 h 34"/>
                <a:gd name="T12" fmla="*/ 3 w 8"/>
                <a:gd name="T13" fmla="*/ 29 h 34"/>
                <a:gd name="T14" fmla="*/ 3 w 8"/>
                <a:gd name="T15" fmla="*/ 31 h 34"/>
                <a:gd name="T16" fmla="*/ 7 w 8"/>
                <a:gd name="T17" fmla="*/ 32 h 34"/>
                <a:gd name="T18" fmla="*/ 7 w 8"/>
                <a:gd name="T19" fmla="*/ 25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" h="34">
                  <a:moveTo>
                    <a:pt x="7" y="25"/>
                  </a:moveTo>
                  <a:cubicBezTo>
                    <a:pt x="7" y="18"/>
                    <a:pt x="5" y="10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1" y="8"/>
                    <a:pt x="1" y="12"/>
                    <a:pt x="2" y="17"/>
                  </a:cubicBezTo>
                  <a:cubicBezTo>
                    <a:pt x="2" y="20"/>
                    <a:pt x="3" y="23"/>
                    <a:pt x="3" y="25"/>
                  </a:cubicBezTo>
                  <a:cubicBezTo>
                    <a:pt x="3" y="27"/>
                    <a:pt x="3" y="28"/>
                    <a:pt x="3" y="29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3" y="30"/>
                    <a:pt x="2" y="31"/>
                    <a:pt x="3" y="31"/>
                  </a:cubicBezTo>
                  <a:cubicBezTo>
                    <a:pt x="4" y="33"/>
                    <a:pt x="6" y="34"/>
                    <a:pt x="7" y="32"/>
                  </a:cubicBezTo>
                  <a:cubicBezTo>
                    <a:pt x="8" y="30"/>
                    <a:pt x="8" y="28"/>
                    <a:pt x="7" y="2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5" name="Freeform 34"/>
            <p:cNvSpPr/>
            <p:nvPr/>
          </p:nvSpPr>
          <p:spPr bwMode="auto">
            <a:xfrm>
              <a:off x="217" y="3427"/>
              <a:ext cx="28" cy="110"/>
            </a:xfrm>
            <a:custGeom>
              <a:avLst/>
              <a:gdLst>
                <a:gd name="T0" fmla="*/ 6 w 8"/>
                <a:gd name="T1" fmla="*/ 30 h 37"/>
                <a:gd name="T2" fmla="*/ 6 w 8"/>
                <a:gd name="T3" fmla="*/ 29 h 37"/>
                <a:gd name="T4" fmla="*/ 6 w 8"/>
                <a:gd name="T5" fmla="*/ 20 h 37"/>
                <a:gd name="T6" fmla="*/ 7 w 8"/>
                <a:gd name="T7" fmla="*/ 4 h 37"/>
                <a:gd name="T8" fmla="*/ 3 w 8"/>
                <a:gd name="T9" fmla="*/ 3 h 37"/>
                <a:gd name="T10" fmla="*/ 1 w 8"/>
                <a:gd name="T11" fmla="*/ 20 h 37"/>
                <a:gd name="T12" fmla="*/ 3 w 8"/>
                <a:gd name="T13" fmla="*/ 35 h 37"/>
                <a:gd name="T14" fmla="*/ 7 w 8"/>
                <a:gd name="T15" fmla="*/ 33 h 37"/>
                <a:gd name="T16" fmla="*/ 6 w 8"/>
                <a:gd name="T17" fmla="*/ 3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" h="37">
                  <a:moveTo>
                    <a:pt x="6" y="30"/>
                  </a:moveTo>
                  <a:cubicBezTo>
                    <a:pt x="6" y="30"/>
                    <a:pt x="6" y="29"/>
                    <a:pt x="6" y="29"/>
                  </a:cubicBezTo>
                  <a:cubicBezTo>
                    <a:pt x="5" y="26"/>
                    <a:pt x="6" y="22"/>
                    <a:pt x="6" y="20"/>
                  </a:cubicBezTo>
                  <a:cubicBezTo>
                    <a:pt x="6" y="15"/>
                    <a:pt x="6" y="9"/>
                    <a:pt x="7" y="4"/>
                  </a:cubicBezTo>
                  <a:cubicBezTo>
                    <a:pt x="8" y="1"/>
                    <a:pt x="3" y="0"/>
                    <a:pt x="3" y="3"/>
                  </a:cubicBezTo>
                  <a:cubicBezTo>
                    <a:pt x="2" y="8"/>
                    <a:pt x="1" y="14"/>
                    <a:pt x="1" y="20"/>
                  </a:cubicBezTo>
                  <a:cubicBezTo>
                    <a:pt x="1" y="24"/>
                    <a:pt x="0" y="32"/>
                    <a:pt x="3" y="35"/>
                  </a:cubicBezTo>
                  <a:cubicBezTo>
                    <a:pt x="5" y="37"/>
                    <a:pt x="8" y="35"/>
                    <a:pt x="7" y="33"/>
                  </a:cubicBezTo>
                  <a:cubicBezTo>
                    <a:pt x="7" y="32"/>
                    <a:pt x="6" y="31"/>
                    <a:pt x="6" y="3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6" name="Freeform 35"/>
            <p:cNvSpPr/>
            <p:nvPr/>
          </p:nvSpPr>
          <p:spPr bwMode="auto">
            <a:xfrm>
              <a:off x="217" y="3590"/>
              <a:ext cx="24" cy="92"/>
            </a:xfrm>
            <a:custGeom>
              <a:avLst/>
              <a:gdLst>
                <a:gd name="T0" fmla="*/ 6 w 7"/>
                <a:gd name="T1" fmla="*/ 27 h 31"/>
                <a:gd name="T2" fmla="*/ 5 w 7"/>
                <a:gd name="T3" fmla="*/ 3 h 31"/>
                <a:gd name="T4" fmla="*/ 1 w 7"/>
                <a:gd name="T5" fmla="*/ 3 h 31"/>
                <a:gd name="T6" fmla="*/ 2 w 7"/>
                <a:gd name="T7" fmla="*/ 28 h 31"/>
                <a:gd name="T8" fmla="*/ 6 w 7"/>
                <a:gd name="T9" fmla="*/ 2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1">
                  <a:moveTo>
                    <a:pt x="6" y="27"/>
                  </a:moveTo>
                  <a:cubicBezTo>
                    <a:pt x="4" y="19"/>
                    <a:pt x="5" y="11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11"/>
                    <a:pt x="0" y="20"/>
                    <a:pt x="2" y="28"/>
                  </a:cubicBezTo>
                  <a:cubicBezTo>
                    <a:pt x="2" y="31"/>
                    <a:pt x="7" y="30"/>
                    <a:pt x="6" y="2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7" name="Freeform 36"/>
            <p:cNvSpPr/>
            <p:nvPr/>
          </p:nvSpPr>
          <p:spPr bwMode="auto">
            <a:xfrm>
              <a:off x="217" y="3721"/>
              <a:ext cx="24" cy="95"/>
            </a:xfrm>
            <a:custGeom>
              <a:avLst/>
              <a:gdLst>
                <a:gd name="T0" fmla="*/ 2 w 7"/>
                <a:gd name="T1" fmla="*/ 3 h 32"/>
                <a:gd name="T2" fmla="*/ 1 w 7"/>
                <a:gd name="T3" fmla="*/ 29 h 32"/>
                <a:gd name="T4" fmla="*/ 5 w 7"/>
                <a:gd name="T5" fmla="*/ 29 h 32"/>
                <a:gd name="T6" fmla="*/ 6 w 7"/>
                <a:gd name="T7" fmla="*/ 3 h 32"/>
                <a:gd name="T8" fmla="*/ 2 w 7"/>
                <a:gd name="T9" fmla="*/ 3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2">
                  <a:moveTo>
                    <a:pt x="2" y="3"/>
                  </a:moveTo>
                  <a:cubicBezTo>
                    <a:pt x="0" y="12"/>
                    <a:pt x="1" y="20"/>
                    <a:pt x="1" y="29"/>
                  </a:cubicBezTo>
                  <a:cubicBezTo>
                    <a:pt x="1" y="32"/>
                    <a:pt x="5" y="32"/>
                    <a:pt x="5" y="29"/>
                  </a:cubicBezTo>
                  <a:cubicBezTo>
                    <a:pt x="5" y="20"/>
                    <a:pt x="5" y="12"/>
                    <a:pt x="6" y="3"/>
                  </a:cubicBezTo>
                  <a:cubicBezTo>
                    <a:pt x="7" y="0"/>
                    <a:pt x="2" y="0"/>
                    <a:pt x="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8" name="Freeform 37"/>
            <p:cNvSpPr/>
            <p:nvPr/>
          </p:nvSpPr>
          <p:spPr bwMode="auto">
            <a:xfrm>
              <a:off x="210" y="3842"/>
              <a:ext cx="28" cy="95"/>
            </a:xfrm>
            <a:custGeom>
              <a:avLst/>
              <a:gdLst>
                <a:gd name="T0" fmla="*/ 7 w 8"/>
                <a:gd name="T1" fmla="*/ 28 h 32"/>
                <a:gd name="T2" fmla="*/ 6 w 8"/>
                <a:gd name="T3" fmla="*/ 3 h 32"/>
                <a:gd name="T4" fmla="*/ 1 w 8"/>
                <a:gd name="T5" fmla="*/ 3 h 32"/>
                <a:gd name="T6" fmla="*/ 3 w 8"/>
                <a:gd name="T7" fmla="*/ 29 h 32"/>
                <a:gd name="T8" fmla="*/ 7 w 8"/>
                <a:gd name="T9" fmla="*/ 28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2">
                  <a:moveTo>
                    <a:pt x="7" y="28"/>
                  </a:moveTo>
                  <a:cubicBezTo>
                    <a:pt x="5" y="21"/>
                    <a:pt x="6" y="11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12"/>
                    <a:pt x="0" y="21"/>
                    <a:pt x="3" y="29"/>
                  </a:cubicBezTo>
                  <a:cubicBezTo>
                    <a:pt x="3" y="32"/>
                    <a:pt x="8" y="31"/>
                    <a:pt x="7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9" name="Freeform 38"/>
            <p:cNvSpPr/>
            <p:nvPr/>
          </p:nvSpPr>
          <p:spPr bwMode="auto">
            <a:xfrm>
              <a:off x="217" y="3967"/>
              <a:ext cx="24" cy="56"/>
            </a:xfrm>
            <a:custGeom>
              <a:avLst/>
              <a:gdLst>
                <a:gd name="T0" fmla="*/ 6 w 7"/>
                <a:gd name="T1" fmla="*/ 15 h 19"/>
                <a:gd name="T2" fmla="*/ 5 w 7"/>
                <a:gd name="T3" fmla="*/ 3 h 19"/>
                <a:gd name="T4" fmla="*/ 1 w 7"/>
                <a:gd name="T5" fmla="*/ 3 h 19"/>
                <a:gd name="T6" fmla="*/ 2 w 7"/>
                <a:gd name="T7" fmla="*/ 16 h 19"/>
                <a:gd name="T8" fmla="*/ 6 w 7"/>
                <a:gd name="T9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19">
                  <a:moveTo>
                    <a:pt x="6" y="15"/>
                  </a:moveTo>
                  <a:cubicBezTo>
                    <a:pt x="5" y="11"/>
                    <a:pt x="5" y="7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7"/>
                    <a:pt x="0" y="12"/>
                    <a:pt x="2" y="16"/>
                  </a:cubicBezTo>
                  <a:cubicBezTo>
                    <a:pt x="2" y="19"/>
                    <a:pt x="7" y="17"/>
                    <a:pt x="6" y="1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0" name="Freeform 39"/>
            <p:cNvSpPr/>
            <p:nvPr/>
          </p:nvSpPr>
          <p:spPr bwMode="auto">
            <a:xfrm>
              <a:off x="213" y="4050"/>
              <a:ext cx="28" cy="62"/>
            </a:xfrm>
            <a:custGeom>
              <a:avLst/>
              <a:gdLst>
                <a:gd name="T0" fmla="*/ 7 w 8"/>
                <a:gd name="T1" fmla="*/ 17 h 21"/>
                <a:gd name="T2" fmla="*/ 6 w 8"/>
                <a:gd name="T3" fmla="*/ 4 h 21"/>
                <a:gd name="T4" fmla="*/ 2 w 8"/>
                <a:gd name="T5" fmla="*/ 2 h 21"/>
                <a:gd name="T6" fmla="*/ 3 w 8"/>
                <a:gd name="T7" fmla="*/ 18 h 21"/>
                <a:gd name="T8" fmla="*/ 7 w 8"/>
                <a:gd name="T9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1">
                  <a:moveTo>
                    <a:pt x="7" y="17"/>
                  </a:moveTo>
                  <a:cubicBezTo>
                    <a:pt x="6" y="13"/>
                    <a:pt x="5" y="8"/>
                    <a:pt x="6" y="4"/>
                  </a:cubicBezTo>
                  <a:cubicBezTo>
                    <a:pt x="7" y="1"/>
                    <a:pt x="2" y="0"/>
                    <a:pt x="2" y="2"/>
                  </a:cubicBezTo>
                  <a:cubicBezTo>
                    <a:pt x="0" y="7"/>
                    <a:pt x="1" y="13"/>
                    <a:pt x="3" y="18"/>
                  </a:cubicBezTo>
                  <a:cubicBezTo>
                    <a:pt x="3" y="21"/>
                    <a:pt x="8" y="20"/>
                    <a:pt x="7" y="1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1" name="Freeform 40"/>
            <p:cNvSpPr/>
            <p:nvPr/>
          </p:nvSpPr>
          <p:spPr bwMode="auto">
            <a:xfrm>
              <a:off x="259" y="4100"/>
              <a:ext cx="92" cy="30"/>
            </a:xfrm>
            <a:custGeom>
              <a:avLst/>
              <a:gdLst>
                <a:gd name="T0" fmla="*/ 23 w 26"/>
                <a:gd name="T1" fmla="*/ 5 h 10"/>
                <a:gd name="T2" fmla="*/ 14 w 26"/>
                <a:gd name="T3" fmla="*/ 4 h 10"/>
                <a:gd name="T4" fmla="*/ 5 w 26"/>
                <a:gd name="T5" fmla="*/ 3 h 10"/>
                <a:gd name="T6" fmla="*/ 1 w 26"/>
                <a:gd name="T7" fmla="*/ 5 h 10"/>
                <a:gd name="T8" fmla="*/ 8 w 26"/>
                <a:gd name="T9" fmla="*/ 8 h 10"/>
                <a:gd name="T10" fmla="*/ 22 w 26"/>
                <a:gd name="T11" fmla="*/ 9 h 10"/>
                <a:gd name="T12" fmla="*/ 23 w 26"/>
                <a:gd name="T13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10">
                  <a:moveTo>
                    <a:pt x="23" y="5"/>
                  </a:moveTo>
                  <a:cubicBezTo>
                    <a:pt x="20" y="4"/>
                    <a:pt x="17" y="4"/>
                    <a:pt x="14" y="4"/>
                  </a:cubicBezTo>
                  <a:cubicBezTo>
                    <a:pt x="12" y="4"/>
                    <a:pt x="6" y="5"/>
                    <a:pt x="5" y="3"/>
                  </a:cubicBezTo>
                  <a:cubicBezTo>
                    <a:pt x="4" y="0"/>
                    <a:pt x="0" y="2"/>
                    <a:pt x="1" y="5"/>
                  </a:cubicBezTo>
                  <a:cubicBezTo>
                    <a:pt x="3" y="8"/>
                    <a:pt x="6" y="8"/>
                    <a:pt x="8" y="8"/>
                  </a:cubicBezTo>
                  <a:cubicBezTo>
                    <a:pt x="13" y="9"/>
                    <a:pt x="17" y="9"/>
                    <a:pt x="22" y="9"/>
                  </a:cubicBezTo>
                  <a:cubicBezTo>
                    <a:pt x="25" y="10"/>
                    <a:pt x="26" y="5"/>
                    <a:pt x="2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2" name="Freeform 41"/>
            <p:cNvSpPr/>
            <p:nvPr/>
          </p:nvSpPr>
          <p:spPr bwMode="auto">
            <a:xfrm>
              <a:off x="397" y="4112"/>
              <a:ext cx="84" cy="21"/>
            </a:xfrm>
            <a:custGeom>
              <a:avLst/>
              <a:gdLst>
                <a:gd name="T0" fmla="*/ 21 w 24"/>
                <a:gd name="T1" fmla="*/ 0 h 7"/>
                <a:gd name="T2" fmla="*/ 3 w 24"/>
                <a:gd name="T3" fmla="*/ 2 h 7"/>
                <a:gd name="T4" fmla="*/ 4 w 24"/>
                <a:gd name="T5" fmla="*/ 6 h 7"/>
                <a:gd name="T6" fmla="*/ 21 w 24"/>
                <a:gd name="T7" fmla="*/ 4 h 7"/>
                <a:gd name="T8" fmla="*/ 21 w 24"/>
                <a:gd name="T9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7">
                  <a:moveTo>
                    <a:pt x="21" y="0"/>
                  </a:moveTo>
                  <a:cubicBezTo>
                    <a:pt x="15" y="0"/>
                    <a:pt x="9" y="0"/>
                    <a:pt x="3" y="2"/>
                  </a:cubicBezTo>
                  <a:cubicBezTo>
                    <a:pt x="0" y="3"/>
                    <a:pt x="1" y="7"/>
                    <a:pt x="4" y="6"/>
                  </a:cubicBezTo>
                  <a:cubicBezTo>
                    <a:pt x="10" y="4"/>
                    <a:pt x="16" y="4"/>
                    <a:pt x="21" y="4"/>
                  </a:cubicBezTo>
                  <a:cubicBezTo>
                    <a:pt x="24" y="4"/>
                    <a:pt x="24" y="0"/>
                    <a:pt x="21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3" name="Freeform 42"/>
            <p:cNvSpPr/>
            <p:nvPr/>
          </p:nvSpPr>
          <p:spPr bwMode="auto">
            <a:xfrm>
              <a:off x="520" y="4100"/>
              <a:ext cx="99" cy="24"/>
            </a:xfrm>
            <a:custGeom>
              <a:avLst/>
              <a:gdLst>
                <a:gd name="T0" fmla="*/ 24 w 28"/>
                <a:gd name="T1" fmla="*/ 1 h 8"/>
                <a:gd name="T2" fmla="*/ 4 w 28"/>
                <a:gd name="T3" fmla="*/ 2 h 8"/>
                <a:gd name="T4" fmla="*/ 3 w 28"/>
                <a:gd name="T5" fmla="*/ 6 h 8"/>
                <a:gd name="T6" fmla="*/ 25 w 28"/>
                <a:gd name="T7" fmla="*/ 5 h 8"/>
                <a:gd name="T8" fmla="*/ 24 w 28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24" y="1"/>
                  </a:moveTo>
                  <a:cubicBezTo>
                    <a:pt x="18" y="3"/>
                    <a:pt x="10" y="3"/>
                    <a:pt x="4" y="2"/>
                  </a:cubicBezTo>
                  <a:cubicBezTo>
                    <a:pt x="1" y="1"/>
                    <a:pt x="0" y="6"/>
                    <a:pt x="3" y="6"/>
                  </a:cubicBezTo>
                  <a:cubicBezTo>
                    <a:pt x="10" y="7"/>
                    <a:pt x="18" y="8"/>
                    <a:pt x="25" y="5"/>
                  </a:cubicBezTo>
                  <a:cubicBezTo>
                    <a:pt x="28" y="4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4" name="Freeform 43"/>
            <p:cNvSpPr/>
            <p:nvPr/>
          </p:nvSpPr>
          <p:spPr bwMode="auto">
            <a:xfrm>
              <a:off x="654" y="4106"/>
              <a:ext cx="81" cy="24"/>
            </a:xfrm>
            <a:custGeom>
              <a:avLst/>
              <a:gdLst>
                <a:gd name="T0" fmla="*/ 20 w 23"/>
                <a:gd name="T1" fmla="*/ 0 h 8"/>
                <a:gd name="T2" fmla="*/ 3 w 23"/>
                <a:gd name="T3" fmla="*/ 3 h 8"/>
                <a:gd name="T4" fmla="*/ 5 w 23"/>
                <a:gd name="T5" fmla="*/ 7 h 8"/>
                <a:gd name="T6" fmla="*/ 20 w 23"/>
                <a:gd name="T7" fmla="*/ 4 h 8"/>
                <a:gd name="T8" fmla="*/ 20 w 23"/>
                <a:gd name="T9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8">
                  <a:moveTo>
                    <a:pt x="20" y="0"/>
                  </a:moveTo>
                  <a:cubicBezTo>
                    <a:pt x="14" y="0"/>
                    <a:pt x="8" y="1"/>
                    <a:pt x="3" y="3"/>
                  </a:cubicBezTo>
                  <a:cubicBezTo>
                    <a:pt x="0" y="4"/>
                    <a:pt x="3" y="8"/>
                    <a:pt x="5" y="7"/>
                  </a:cubicBezTo>
                  <a:cubicBezTo>
                    <a:pt x="10" y="5"/>
                    <a:pt x="15" y="4"/>
                    <a:pt x="20" y="4"/>
                  </a:cubicBezTo>
                  <a:cubicBezTo>
                    <a:pt x="23" y="4"/>
                    <a:pt x="23" y="0"/>
                    <a:pt x="20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5" name="Freeform 44"/>
            <p:cNvSpPr/>
            <p:nvPr/>
          </p:nvSpPr>
          <p:spPr bwMode="auto">
            <a:xfrm>
              <a:off x="774" y="4106"/>
              <a:ext cx="88" cy="27"/>
            </a:xfrm>
            <a:custGeom>
              <a:avLst/>
              <a:gdLst>
                <a:gd name="T0" fmla="*/ 21 w 25"/>
                <a:gd name="T1" fmla="*/ 2 h 9"/>
                <a:gd name="T2" fmla="*/ 4 w 25"/>
                <a:gd name="T3" fmla="*/ 1 h 9"/>
                <a:gd name="T4" fmla="*/ 2 w 25"/>
                <a:gd name="T5" fmla="*/ 5 h 9"/>
                <a:gd name="T6" fmla="*/ 23 w 25"/>
                <a:gd name="T7" fmla="*/ 6 h 9"/>
                <a:gd name="T8" fmla="*/ 21 w 25"/>
                <a:gd name="T9" fmla="*/ 2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9">
                  <a:moveTo>
                    <a:pt x="21" y="2"/>
                  </a:moveTo>
                  <a:cubicBezTo>
                    <a:pt x="15" y="4"/>
                    <a:pt x="9" y="3"/>
                    <a:pt x="4" y="1"/>
                  </a:cubicBezTo>
                  <a:cubicBezTo>
                    <a:pt x="1" y="0"/>
                    <a:pt x="0" y="4"/>
                    <a:pt x="2" y="5"/>
                  </a:cubicBezTo>
                  <a:cubicBezTo>
                    <a:pt x="9" y="7"/>
                    <a:pt x="16" y="9"/>
                    <a:pt x="23" y="6"/>
                  </a:cubicBezTo>
                  <a:cubicBezTo>
                    <a:pt x="25" y="5"/>
                    <a:pt x="24" y="1"/>
                    <a:pt x="21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6" name="Freeform 45"/>
            <p:cNvSpPr/>
            <p:nvPr/>
          </p:nvSpPr>
          <p:spPr bwMode="auto">
            <a:xfrm>
              <a:off x="898" y="4109"/>
              <a:ext cx="95" cy="27"/>
            </a:xfrm>
            <a:custGeom>
              <a:avLst/>
              <a:gdLst>
                <a:gd name="T0" fmla="*/ 24 w 27"/>
                <a:gd name="T1" fmla="*/ 2 h 9"/>
                <a:gd name="T2" fmla="*/ 3 w 27"/>
                <a:gd name="T3" fmla="*/ 3 h 9"/>
                <a:gd name="T4" fmla="*/ 5 w 27"/>
                <a:gd name="T5" fmla="*/ 7 h 9"/>
                <a:gd name="T6" fmla="*/ 23 w 27"/>
                <a:gd name="T7" fmla="*/ 6 h 9"/>
                <a:gd name="T8" fmla="*/ 24 w 27"/>
                <a:gd name="T9" fmla="*/ 2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9">
                  <a:moveTo>
                    <a:pt x="24" y="2"/>
                  </a:moveTo>
                  <a:cubicBezTo>
                    <a:pt x="17" y="1"/>
                    <a:pt x="9" y="0"/>
                    <a:pt x="3" y="3"/>
                  </a:cubicBezTo>
                  <a:cubicBezTo>
                    <a:pt x="0" y="5"/>
                    <a:pt x="2" y="9"/>
                    <a:pt x="5" y="7"/>
                  </a:cubicBezTo>
                  <a:cubicBezTo>
                    <a:pt x="10" y="4"/>
                    <a:pt x="17" y="5"/>
                    <a:pt x="23" y="6"/>
                  </a:cubicBezTo>
                  <a:cubicBezTo>
                    <a:pt x="26" y="7"/>
                    <a:pt x="27" y="2"/>
                    <a:pt x="24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7" name="Freeform 46"/>
            <p:cNvSpPr/>
            <p:nvPr/>
          </p:nvSpPr>
          <p:spPr bwMode="auto">
            <a:xfrm>
              <a:off x="1035" y="4100"/>
              <a:ext cx="95" cy="33"/>
            </a:xfrm>
            <a:custGeom>
              <a:avLst/>
              <a:gdLst>
                <a:gd name="T0" fmla="*/ 21 w 27"/>
                <a:gd name="T1" fmla="*/ 2 h 11"/>
                <a:gd name="T2" fmla="*/ 4 w 27"/>
                <a:gd name="T3" fmla="*/ 3 h 11"/>
                <a:gd name="T4" fmla="*/ 3 w 27"/>
                <a:gd name="T5" fmla="*/ 7 h 11"/>
                <a:gd name="T6" fmla="*/ 24 w 27"/>
                <a:gd name="T7" fmla="*/ 6 h 11"/>
                <a:gd name="T8" fmla="*/ 21 w 27"/>
                <a:gd name="T9" fmla="*/ 2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11">
                  <a:moveTo>
                    <a:pt x="21" y="2"/>
                  </a:moveTo>
                  <a:cubicBezTo>
                    <a:pt x="17" y="6"/>
                    <a:pt x="9" y="4"/>
                    <a:pt x="4" y="3"/>
                  </a:cubicBezTo>
                  <a:cubicBezTo>
                    <a:pt x="2" y="2"/>
                    <a:pt x="0" y="7"/>
                    <a:pt x="3" y="7"/>
                  </a:cubicBezTo>
                  <a:cubicBezTo>
                    <a:pt x="10" y="8"/>
                    <a:pt x="18" y="11"/>
                    <a:pt x="24" y="6"/>
                  </a:cubicBezTo>
                  <a:cubicBezTo>
                    <a:pt x="27" y="4"/>
                    <a:pt x="23" y="0"/>
                    <a:pt x="21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8" name="Freeform 47"/>
            <p:cNvSpPr/>
            <p:nvPr/>
          </p:nvSpPr>
          <p:spPr bwMode="auto">
            <a:xfrm>
              <a:off x="1155" y="4097"/>
              <a:ext cx="81" cy="24"/>
            </a:xfrm>
            <a:custGeom>
              <a:avLst/>
              <a:gdLst>
                <a:gd name="T0" fmla="*/ 20 w 23"/>
                <a:gd name="T1" fmla="*/ 1 h 8"/>
                <a:gd name="T2" fmla="*/ 3 w 23"/>
                <a:gd name="T3" fmla="*/ 3 h 8"/>
                <a:gd name="T4" fmla="*/ 4 w 23"/>
                <a:gd name="T5" fmla="*/ 7 h 8"/>
                <a:gd name="T6" fmla="*/ 20 w 23"/>
                <a:gd name="T7" fmla="*/ 5 h 8"/>
                <a:gd name="T8" fmla="*/ 20 w 23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8">
                  <a:moveTo>
                    <a:pt x="20" y="1"/>
                  </a:moveTo>
                  <a:cubicBezTo>
                    <a:pt x="15" y="1"/>
                    <a:pt x="9" y="1"/>
                    <a:pt x="3" y="3"/>
                  </a:cubicBezTo>
                  <a:cubicBezTo>
                    <a:pt x="0" y="3"/>
                    <a:pt x="1" y="8"/>
                    <a:pt x="4" y="7"/>
                  </a:cubicBezTo>
                  <a:cubicBezTo>
                    <a:pt x="9" y="6"/>
                    <a:pt x="15" y="5"/>
                    <a:pt x="20" y="5"/>
                  </a:cubicBezTo>
                  <a:cubicBezTo>
                    <a:pt x="23" y="5"/>
                    <a:pt x="23" y="0"/>
                    <a:pt x="20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9" name="Freeform 48"/>
            <p:cNvSpPr/>
            <p:nvPr/>
          </p:nvSpPr>
          <p:spPr bwMode="auto">
            <a:xfrm>
              <a:off x="1275" y="4100"/>
              <a:ext cx="99" cy="18"/>
            </a:xfrm>
            <a:custGeom>
              <a:avLst/>
              <a:gdLst>
                <a:gd name="T0" fmla="*/ 24 w 28"/>
                <a:gd name="T1" fmla="*/ 1 h 6"/>
                <a:gd name="T2" fmla="*/ 3 w 28"/>
                <a:gd name="T3" fmla="*/ 2 h 6"/>
                <a:gd name="T4" fmla="*/ 3 w 28"/>
                <a:gd name="T5" fmla="*/ 6 h 6"/>
                <a:gd name="T6" fmla="*/ 25 w 28"/>
                <a:gd name="T7" fmla="*/ 5 h 6"/>
                <a:gd name="T8" fmla="*/ 24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4" y="1"/>
                  </a:moveTo>
                  <a:cubicBezTo>
                    <a:pt x="17" y="2"/>
                    <a:pt x="10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8" y="6"/>
                    <a:pt x="25" y="5"/>
                  </a:cubicBezTo>
                  <a:cubicBezTo>
                    <a:pt x="28" y="5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0" name="Freeform 49"/>
            <p:cNvSpPr/>
            <p:nvPr/>
          </p:nvSpPr>
          <p:spPr bwMode="auto">
            <a:xfrm>
              <a:off x="1420" y="4106"/>
              <a:ext cx="95" cy="18"/>
            </a:xfrm>
            <a:custGeom>
              <a:avLst/>
              <a:gdLst>
                <a:gd name="T0" fmla="*/ 24 w 27"/>
                <a:gd name="T1" fmla="*/ 0 h 6"/>
                <a:gd name="T2" fmla="*/ 3 w 27"/>
                <a:gd name="T3" fmla="*/ 1 h 6"/>
                <a:gd name="T4" fmla="*/ 3 w 27"/>
                <a:gd name="T5" fmla="*/ 5 h 6"/>
                <a:gd name="T6" fmla="*/ 24 w 27"/>
                <a:gd name="T7" fmla="*/ 4 h 6"/>
                <a:gd name="T8" fmla="*/ 24 w 27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24" y="0"/>
                  </a:moveTo>
                  <a:cubicBezTo>
                    <a:pt x="17" y="0"/>
                    <a:pt x="10" y="0"/>
                    <a:pt x="3" y="1"/>
                  </a:cubicBezTo>
                  <a:cubicBezTo>
                    <a:pt x="1" y="1"/>
                    <a:pt x="0" y="6"/>
                    <a:pt x="3" y="5"/>
                  </a:cubicBezTo>
                  <a:cubicBezTo>
                    <a:pt x="10" y="4"/>
                    <a:pt x="17" y="4"/>
                    <a:pt x="24" y="4"/>
                  </a:cubicBezTo>
                  <a:cubicBezTo>
                    <a:pt x="27" y="4"/>
                    <a:pt x="27" y="0"/>
                    <a:pt x="24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1" name="Freeform 50"/>
            <p:cNvSpPr/>
            <p:nvPr/>
          </p:nvSpPr>
          <p:spPr bwMode="auto">
            <a:xfrm>
              <a:off x="1554" y="4103"/>
              <a:ext cx="88" cy="18"/>
            </a:xfrm>
            <a:custGeom>
              <a:avLst/>
              <a:gdLst>
                <a:gd name="T0" fmla="*/ 22 w 25"/>
                <a:gd name="T1" fmla="*/ 0 h 6"/>
                <a:gd name="T2" fmla="*/ 3 w 25"/>
                <a:gd name="T3" fmla="*/ 1 h 6"/>
                <a:gd name="T4" fmla="*/ 4 w 25"/>
                <a:gd name="T5" fmla="*/ 5 h 6"/>
                <a:gd name="T6" fmla="*/ 22 w 25"/>
                <a:gd name="T7" fmla="*/ 4 h 6"/>
                <a:gd name="T8" fmla="*/ 22 w 2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22" y="0"/>
                  </a:moveTo>
                  <a:cubicBezTo>
                    <a:pt x="16" y="0"/>
                    <a:pt x="9" y="0"/>
                    <a:pt x="3" y="1"/>
                  </a:cubicBezTo>
                  <a:cubicBezTo>
                    <a:pt x="0" y="1"/>
                    <a:pt x="1" y="6"/>
                    <a:pt x="4" y="5"/>
                  </a:cubicBezTo>
                  <a:cubicBezTo>
                    <a:pt x="10" y="4"/>
                    <a:pt x="16" y="4"/>
                    <a:pt x="22" y="4"/>
                  </a:cubicBezTo>
                  <a:cubicBezTo>
                    <a:pt x="25" y="4"/>
                    <a:pt x="25" y="0"/>
                    <a:pt x="22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2" name="Freeform 51"/>
            <p:cNvSpPr/>
            <p:nvPr/>
          </p:nvSpPr>
          <p:spPr bwMode="auto">
            <a:xfrm>
              <a:off x="1681" y="4106"/>
              <a:ext cx="91" cy="21"/>
            </a:xfrm>
            <a:custGeom>
              <a:avLst/>
              <a:gdLst>
                <a:gd name="T0" fmla="*/ 23 w 26"/>
                <a:gd name="T1" fmla="*/ 0 h 7"/>
                <a:gd name="T2" fmla="*/ 3 w 26"/>
                <a:gd name="T3" fmla="*/ 2 h 7"/>
                <a:gd name="T4" fmla="*/ 4 w 26"/>
                <a:gd name="T5" fmla="*/ 6 h 7"/>
                <a:gd name="T6" fmla="*/ 23 w 26"/>
                <a:gd name="T7" fmla="*/ 4 h 7"/>
                <a:gd name="T8" fmla="*/ 23 w 26"/>
                <a:gd name="T9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">
                  <a:moveTo>
                    <a:pt x="23" y="0"/>
                  </a:moveTo>
                  <a:cubicBezTo>
                    <a:pt x="16" y="0"/>
                    <a:pt x="9" y="1"/>
                    <a:pt x="3" y="2"/>
                  </a:cubicBezTo>
                  <a:cubicBezTo>
                    <a:pt x="0" y="2"/>
                    <a:pt x="1" y="7"/>
                    <a:pt x="4" y="6"/>
                  </a:cubicBezTo>
                  <a:cubicBezTo>
                    <a:pt x="10" y="5"/>
                    <a:pt x="17" y="4"/>
                    <a:pt x="23" y="4"/>
                  </a:cubicBezTo>
                  <a:cubicBezTo>
                    <a:pt x="26" y="4"/>
                    <a:pt x="26" y="0"/>
                    <a:pt x="23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3" name="Freeform 52"/>
            <p:cNvSpPr/>
            <p:nvPr/>
          </p:nvSpPr>
          <p:spPr bwMode="auto">
            <a:xfrm>
              <a:off x="1829" y="4103"/>
              <a:ext cx="99" cy="18"/>
            </a:xfrm>
            <a:custGeom>
              <a:avLst/>
              <a:gdLst>
                <a:gd name="T0" fmla="*/ 26 w 28"/>
                <a:gd name="T1" fmla="*/ 1 h 6"/>
                <a:gd name="T2" fmla="*/ 3 w 28"/>
                <a:gd name="T3" fmla="*/ 2 h 6"/>
                <a:gd name="T4" fmla="*/ 3 w 28"/>
                <a:gd name="T5" fmla="*/ 6 h 6"/>
                <a:gd name="T6" fmla="*/ 26 w 28"/>
                <a:gd name="T7" fmla="*/ 5 h 6"/>
                <a:gd name="T8" fmla="*/ 26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6" y="1"/>
                  </a:moveTo>
                  <a:cubicBezTo>
                    <a:pt x="18" y="0"/>
                    <a:pt x="11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8" y="4"/>
                    <a:pt x="26" y="5"/>
                  </a:cubicBezTo>
                  <a:cubicBezTo>
                    <a:pt x="28" y="6"/>
                    <a:pt x="28" y="1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4" name="Freeform 53"/>
            <p:cNvSpPr/>
            <p:nvPr/>
          </p:nvSpPr>
          <p:spPr bwMode="auto">
            <a:xfrm>
              <a:off x="1952" y="4094"/>
              <a:ext cx="106" cy="24"/>
            </a:xfrm>
            <a:custGeom>
              <a:avLst/>
              <a:gdLst>
                <a:gd name="T0" fmla="*/ 26 w 30"/>
                <a:gd name="T1" fmla="*/ 2 h 8"/>
                <a:gd name="T2" fmla="*/ 15 w 30"/>
                <a:gd name="T3" fmla="*/ 2 h 8"/>
                <a:gd name="T4" fmla="*/ 5 w 30"/>
                <a:gd name="T5" fmla="*/ 1 h 8"/>
                <a:gd name="T6" fmla="*/ 3 w 30"/>
                <a:gd name="T7" fmla="*/ 5 h 8"/>
                <a:gd name="T8" fmla="*/ 13 w 30"/>
                <a:gd name="T9" fmla="*/ 7 h 8"/>
                <a:gd name="T10" fmla="*/ 27 w 30"/>
                <a:gd name="T11" fmla="*/ 6 h 8"/>
                <a:gd name="T12" fmla="*/ 26 w 30"/>
                <a:gd name="T13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8">
                  <a:moveTo>
                    <a:pt x="26" y="2"/>
                  </a:moveTo>
                  <a:cubicBezTo>
                    <a:pt x="22" y="3"/>
                    <a:pt x="19" y="3"/>
                    <a:pt x="15" y="2"/>
                  </a:cubicBezTo>
                  <a:cubicBezTo>
                    <a:pt x="12" y="2"/>
                    <a:pt x="8" y="2"/>
                    <a:pt x="5" y="1"/>
                  </a:cubicBezTo>
                  <a:cubicBezTo>
                    <a:pt x="3" y="0"/>
                    <a:pt x="0" y="4"/>
                    <a:pt x="3" y="5"/>
                  </a:cubicBezTo>
                  <a:cubicBezTo>
                    <a:pt x="6" y="6"/>
                    <a:pt x="10" y="6"/>
                    <a:pt x="13" y="7"/>
                  </a:cubicBezTo>
                  <a:cubicBezTo>
                    <a:pt x="18" y="7"/>
                    <a:pt x="23" y="8"/>
                    <a:pt x="27" y="6"/>
                  </a:cubicBezTo>
                  <a:cubicBezTo>
                    <a:pt x="30" y="5"/>
                    <a:pt x="29" y="1"/>
                    <a:pt x="26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5" name="Freeform 54"/>
            <p:cNvSpPr/>
            <p:nvPr/>
          </p:nvSpPr>
          <p:spPr bwMode="auto">
            <a:xfrm>
              <a:off x="2104" y="4100"/>
              <a:ext cx="127" cy="24"/>
            </a:xfrm>
            <a:custGeom>
              <a:avLst/>
              <a:gdLst>
                <a:gd name="T0" fmla="*/ 34 w 36"/>
                <a:gd name="T1" fmla="*/ 3 h 8"/>
                <a:gd name="T2" fmla="*/ 3 w 36"/>
                <a:gd name="T3" fmla="*/ 2 h 8"/>
                <a:gd name="T4" fmla="*/ 3 w 36"/>
                <a:gd name="T5" fmla="*/ 6 h 8"/>
                <a:gd name="T6" fmla="*/ 32 w 36"/>
                <a:gd name="T7" fmla="*/ 7 h 8"/>
                <a:gd name="T8" fmla="*/ 34 w 36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8">
                  <a:moveTo>
                    <a:pt x="34" y="3"/>
                  </a:moveTo>
                  <a:cubicBezTo>
                    <a:pt x="24" y="0"/>
                    <a:pt x="14" y="1"/>
                    <a:pt x="3" y="2"/>
                  </a:cubicBezTo>
                  <a:cubicBezTo>
                    <a:pt x="1" y="2"/>
                    <a:pt x="0" y="7"/>
                    <a:pt x="3" y="6"/>
                  </a:cubicBezTo>
                  <a:cubicBezTo>
                    <a:pt x="13" y="5"/>
                    <a:pt x="23" y="4"/>
                    <a:pt x="32" y="7"/>
                  </a:cubicBezTo>
                  <a:cubicBezTo>
                    <a:pt x="35" y="8"/>
                    <a:pt x="36" y="4"/>
                    <a:pt x="34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6" name="Freeform 55"/>
            <p:cNvSpPr/>
            <p:nvPr/>
          </p:nvSpPr>
          <p:spPr bwMode="auto">
            <a:xfrm>
              <a:off x="2280" y="4100"/>
              <a:ext cx="106" cy="15"/>
            </a:xfrm>
            <a:custGeom>
              <a:avLst/>
              <a:gdLst>
                <a:gd name="T0" fmla="*/ 27 w 30"/>
                <a:gd name="T1" fmla="*/ 1 h 5"/>
                <a:gd name="T2" fmla="*/ 3 w 30"/>
                <a:gd name="T3" fmla="*/ 0 h 5"/>
                <a:gd name="T4" fmla="*/ 3 w 30"/>
                <a:gd name="T5" fmla="*/ 4 h 5"/>
                <a:gd name="T6" fmla="*/ 27 w 30"/>
                <a:gd name="T7" fmla="*/ 5 h 5"/>
                <a:gd name="T8" fmla="*/ 27 w 30"/>
                <a:gd name="T9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5">
                  <a:moveTo>
                    <a:pt x="27" y="1"/>
                  </a:moveTo>
                  <a:cubicBezTo>
                    <a:pt x="19" y="1"/>
                    <a:pt x="11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11" y="4"/>
                    <a:pt x="19" y="5"/>
                    <a:pt x="27" y="5"/>
                  </a:cubicBezTo>
                  <a:cubicBezTo>
                    <a:pt x="30" y="5"/>
                    <a:pt x="30" y="1"/>
                    <a:pt x="27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7" name="Freeform 56"/>
            <p:cNvSpPr/>
            <p:nvPr/>
          </p:nvSpPr>
          <p:spPr bwMode="auto">
            <a:xfrm>
              <a:off x="2414" y="4097"/>
              <a:ext cx="103" cy="30"/>
            </a:xfrm>
            <a:custGeom>
              <a:avLst/>
              <a:gdLst>
                <a:gd name="T0" fmla="*/ 24 w 29"/>
                <a:gd name="T1" fmla="*/ 1 h 10"/>
                <a:gd name="T2" fmla="*/ 4 w 29"/>
                <a:gd name="T3" fmla="*/ 3 h 10"/>
                <a:gd name="T4" fmla="*/ 2 w 29"/>
                <a:gd name="T5" fmla="*/ 7 h 10"/>
                <a:gd name="T6" fmla="*/ 26 w 29"/>
                <a:gd name="T7" fmla="*/ 5 h 10"/>
                <a:gd name="T8" fmla="*/ 24 w 29"/>
                <a:gd name="T9" fmla="*/ 1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0">
                  <a:moveTo>
                    <a:pt x="24" y="1"/>
                  </a:moveTo>
                  <a:cubicBezTo>
                    <a:pt x="18" y="2"/>
                    <a:pt x="10" y="5"/>
                    <a:pt x="4" y="3"/>
                  </a:cubicBezTo>
                  <a:cubicBezTo>
                    <a:pt x="1" y="2"/>
                    <a:pt x="0" y="6"/>
                    <a:pt x="2" y="7"/>
                  </a:cubicBezTo>
                  <a:cubicBezTo>
                    <a:pt x="10" y="10"/>
                    <a:pt x="18" y="6"/>
                    <a:pt x="26" y="5"/>
                  </a:cubicBezTo>
                  <a:cubicBezTo>
                    <a:pt x="29" y="5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8" name="Freeform 57"/>
            <p:cNvSpPr/>
            <p:nvPr/>
          </p:nvSpPr>
          <p:spPr bwMode="auto">
            <a:xfrm>
              <a:off x="2534" y="4097"/>
              <a:ext cx="120" cy="21"/>
            </a:xfrm>
            <a:custGeom>
              <a:avLst/>
              <a:gdLst>
                <a:gd name="T0" fmla="*/ 31 w 34"/>
                <a:gd name="T1" fmla="*/ 2 h 7"/>
                <a:gd name="T2" fmla="*/ 3 w 34"/>
                <a:gd name="T3" fmla="*/ 2 h 7"/>
                <a:gd name="T4" fmla="*/ 3 w 34"/>
                <a:gd name="T5" fmla="*/ 6 h 7"/>
                <a:gd name="T6" fmla="*/ 29 w 34"/>
                <a:gd name="T7" fmla="*/ 6 h 7"/>
                <a:gd name="T8" fmla="*/ 31 w 34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7">
                  <a:moveTo>
                    <a:pt x="31" y="2"/>
                  </a:moveTo>
                  <a:cubicBezTo>
                    <a:pt x="21" y="0"/>
                    <a:pt x="12" y="0"/>
                    <a:pt x="3" y="2"/>
                  </a:cubicBezTo>
                  <a:cubicBezTo>
                    <a:pt x="0" y="2"/>
                    <a:pt x="0" y="7"/>
                    <a:pt x="3" y="6"/>
                  </a:cubicBezTo>
                  <a:cubicBezTo>
                    <a:pt x="12" y="5"/>
                    <a:pt x="21" y="4"/>
                    <a:pt x="29" y="6"/>
                  </a:cubicBezTo>
                  <a:cubicBezTo>
                    <a:pt x="32" y="7"/>
                    <a:pt x="34" y="2"/>
                    <a:pt x="31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9" name="Freeform 58"/>
            <p:cNvSpPr/>
            <p:nvPr/>
          </p:nvSpPr>
          <p:spPr bwMode="auto">
            <a:xfrm>
              <a:off x="2682" y="4103"/>
              <a:ext cx="110" cy="21"/>
            </a:xfrm>
            <a:custGeom>
              <a:avLst/>
              <a:gdLst>
                <a:gd name="T0" fmla="*/ 26 w 31"/>
                <a:gd name="T1" fmla="*/ 1 h 7"/>
                <a:gd name="T2" fmla="*/ 4 w 31"/>
                <a:gd name="T3" fmla="*/ 1 h 7"/>
                <a:gd name="T4" fmla="*/ 3 w 31"/>
                <a:gd name="T5" fmla="*/ 5 h 7"/>
                <a:gd name="T6" fmla="*/ 28 w 31"/>
                <a:gd name="T7" fmla="*/ 5 h 7"/>
                <a:gd name="T8" fmla="*/ 26 w 31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6" y="1"/>
                  </a:moveTo>
                  <a:cubicBezTo>
                    <a:pt x="19" y="2"/>
                    <a:pt x="12" y="3"/>
                    <a:pt x="4" y="1"/>
                  </a:cubicBezTo>
                  <a:cubicBezTo>
                    <a:pt x="2" y="0"/>
                    <a:pt x="0" y="4"/>
                    <a:pt x="3" y="5"/>
                  </a:cubicBezTo>
                  <a:cubicBezTo>
                    <a:pt x="11" y="7"/>
                    <a:pt x="20" y="6"/>
                    <a:pt x="28" y="5"/>
                  </a:cubicBezTo>
                  <a:cubicBezTo>
                    <a:pt x="31" y="5"/>
                    <a:pt x="29" y="0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0" name="Freeform 59"/>
            <p:cNvSpPr/>
            <p:nvPr/>
          </p:nvSpPr>
          <p:spPr bwMode="auto">
            <a:xfrm>
              <a:off x="2848" y="4094"/>
              <a:ext cx="102" cy="24"/>
            </a:xfrm>
            <a:custGeom>
              <a:avLst/>
              <a:gdLst>
                <a:gd name="T0" fmla="*/ 26 w 29"/>
                <a:gd name="T1" fmla="*/ 3 h 8"/>
                <a:gd name="T2" fmla="*/ 3 w 29"/>
                <a:gd name="T3" fmla="*/ 3 h 8"/>
                <a:gd name="T4" fmla="*/ 3 w 29"/>
                <a:gd name="T5" fmla="*/ 7 h 8"/>
                <a:gd name="T6" fmla="*/ 25 w 29"/>
                <a:gd name="T7" fmla="*/ 7 h 8"/>
                <a:gd name="T8" fmla="*/ 26 w 29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8">
                  <a:moveTo>
                    <a:pt x="26" y="3"/>
                  </a:moveTo>
                  <a:cubicBezTo>
                    <a:pt x="18" y="0"/>
                    <a:pt x="11" y="2"/>
                    <a:pt x="3" y="3"/>
                  </a:cubicBezTo>
                  <a:cubicBezTo>
                    <a:pt x="0" y="3"/>
                    <a:pt x="0" y="7"/>
                    <a:pt x="3" y="7"/>
                  </a:cubicBezTo>
                  <a:cubicBezTo>
                    <a:pt x="11" y="7"/>
                    <a:pt x="18" y="4"/>
                    <a:pt x="25" y="7"/>
                  </a:cubicBezTo>
                  <a:cubicBezTo>
                    <a:pt x="28" y="8"/>
                    <a:pt x="29" y="4"/>
                    <a:pt x="26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1" name="Freeform 60"/>
            <p:cNvSpPr/>
            <p:nvPr/>
          </p:nvSpPr>
          <p:spPr bwMode="auto">
            <a:xfrm>
              <a:off x="2993" y="4103"/>
              <a:ext cx="81" cy="12"/>
            </a:xfrm>
            <a:custGeom>
              <a:avLst/>
              <a:gdLst>
                <a:gd name="T0" fmla="*/ 20 w 23"/>
                <a:gd name="T1" fmla="*/ 0 h 4"/>
                <a:gd name="T2" fmla="*/ 3 w 23"/>
                <a:gd name="T3" fmla="*/ 0 h 4"/>
                <a:gd name="T4" fmla="*/ 3 w 23"/>
                <a:gd name="T5" fmla="*/ 4 h 4"/>
                <a:gd name="T6" fmla="*/ 20 w 23"/>
                <a:gd name="T7" fmla="*/ 4 h 4"/>
                <a:gd name="T8" fmla="*/ 20 w 23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4">
                  <a:moveTo>
                    <a:pt x="20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3" y="4"/>
                    <a:pt x="23" y="0"/>
                    <a:pt x="20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2" name="Freeform 61"/>
            <p:cNvSpPr/>
            <p:nvPr/>
          </p:nvSpPr>
          <p:spPr bwMode="auto">
            <a:xfrm>
              <a:off x="3155" y="4100"/>
              <a:ext cx="88" cy="24"/>
            </a:xfrm>
            <a:custGeom>
              <a:avLst/>
              <a:gdLst>
                <a:gd name="T0" fmla="*/ 22 w 25"/>
                <a:gd name="T1" fmla="*/ 3 h 8"/>
                <a:gd name="T2" fmla="*/ 3 w 25"/>
                <a:gd name="T3" fmla="*/ 3 h 8"/>
                <a:gd name="T4" fmla="*/ 5 w 25"/>
                <a:gd name="T5" fmla="*/ 7 h 8"/>
                <a:gd name="T6" fmla="*/ 21 w 25"/>
                <a:gd name="T7" fmla="*/ 7 h 8"/>
                <a:gd name="T8" fmla="*/ 22 w 25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8">
                  <a:moveTo>
                    <a:pt x="22" y="3"/>
                  </a:moveTo>
                  <a:cubicBezTo>
                    <a:pt x="16" y="2"/>
                    <a:pt x="9" y="0"/>
                    <a:pt x="3" y="3"/>
                  </a:cubicBezTo>
                  <a:cubicBezTo>
                    <a:pt x="0" y="4"/>
                    <a:pt x="2" y="8"/>
                    <a:pt x="5" y="7"/>
                  </a:cubicBezTo>
                  <a:cubicBezTo>
                    <a:pt x="10" y="5"/>
                    <a:pt x="16" y="6"/>
                    <a:pt x="21" y="7"/>
                  </a:cubicBezTo>
                  <a:cubicBezTo>
                    <a:pt x="24" y="8"/>
                    <a:pt x="25" y="3"/>
                    <a:pt x="2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3" name="Freeform 62"/>
            <p:cNvSpPr/>
            <p:nvPr/>
          </p:nvSpPr>
          <p:spPr bwMode="auto">
            <a:xfrm>
              <a:off x="3300" y="4106"/>
              <a:ext cx="109" cy="18"/>
            </a:xfrm>
            <a:custGeom>
              <a:avLst/>
              <a:gdLst>
                <a:gd name="T0" fmla="*/ 28 w 31"/>
                <a:gd name="T1" fmla="*/ 0 h 6"/>
                <a:gd name="T2" fmla="*/ 3 w 31"/>
                <a:gd name="T3" fmla="*/ 1 h 6"/>
                <a:gd name="T4" fmla="*/ 3 w 31"/>
                <a:gd name="T5" fmla="*/ 5 h 6"/>
                <a:gd name="T6" fmla="*/ 28 w 31"/>
                <a:gd name="T7" fmla="*/ 4 h 6"/>
                <a:gd name="T8" fmla="*/ 28 w 3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">
                  <a:moveTo>
                    <a:pt x="28" y="0"/>
                  </a:moveTo>
                  <a:cubicBezTo>
                    <a:pt x="20" y="0"/>
                    <a:pt x="11" y="0"/>
                    <a:pt x="3" y="1"/>
                  </a:cubicBezTo>
                  <a:cubicBezTo>
                    <a:pt x="0" y="1"/>
                    <a:pt x="0" y="6"/>
                    <a:pt x="3" y="5"/>
                  </a:cubicBezTo>
                  <a:cubicBezTo>
                    <a:pt x="11" y="4"/>
                    <a:pt x="20" y="4"/>
                    <a:pt x="28" y="4"/>
                  </a:cubicBezTo>
                  <a:cubicBezTo>
                    <a:pt x="31" y="4"/>
                    <a:pt x="31" y="0"/>
                    <a:pt x="28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4" name="Freeform 63"/>
            <p:cNvSpPr/>
            <p:nvPr/>
          </p:nvSpPr>
          <p:spPr bwMode="auto">
            <a:xfrm>
              <a:off x="3434" y="4100"/>
              <a:ext cx="99" cy="24"/>
            </a:xfrm>
            <a:custGeom>
              <a:avLst/>
              <a:gdLst>
                <a:gd name="T0" fmla="*/ 24 w 28"/>
                <a:gd name="T1" fmla="*/ 1 h 8"/>
                <a:gd name="T2" fmla="*/ 4 w 28"/>
                <a:gd name="T3" fmla="*/ 2 h 8"/>
                <a:gd name="T4" fmla="*/ 3 w 28"/>
                <a:gd name="T5" fmla="*/ 6 h 8"/>
                <a:gd name="T6" fmla="*/ 26 w 28"/>
                <a:gd name="T7" fmla="*/ 5 h 8"/>
                <a:gd name="T8" fmla="*/ 24 w 28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24" y="1"/>
                  </a:moveTo>
                  <a:cubicBezTo>
                    <a:pt x="18" y="2"/>
                    <a:pt x="11" y="4"/>
                    <a:pt x="4" y="2"/>
                  </a:cubicBezTo>
                  <a:cubicBezTo>
                    <a:pt x="2" y="1"/>
                    <a:pt x="0" y="5"/>
                    <a:pt x="3" y="6"/>
                  </a:cubicBezTo>
                  <a:cubicBezTo>
                    <a:pt x="11" y="8"/>
                    <a:pt x="18" y="6"/>
                    <a:pt x="26" y="5"/>
                  </a:cubicBezTo>
                  <a:cubicBezTo>
                    <a:pt x="28" y="5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5" name="Freeform 64"/>
            <p:cNvSpPr/>
            <p:nvPr/>
          </p:nvSpPr>
          <p:spPr bwMode="auto">
            <a:xfrm>
              <a:off x="3564" y="4097"/>
              <a:ext cx="103" cy="21"/>
            </a:xfrm>
            <a:custGeom>
              <a:avLst/>
              <a:gdLst>
                <a:gd name="T0" fmla="*/ 26 w 29"/>
                <a:gd name="T1" fmla="*/ 3 h 7"/>
                <a:gd name="T2" fmla="*/ 4 w 29"/>
                <a:gd name="T3" fmla="*/ 1 h 7"/>
                <a:gd name="T4" fmla="*/ 3 w 29"/>
                <a:gd name="T5" fmla="*/ 5 h 7"/>
                <a:gd name="T6" fmla="*/ 26 w 29"/>
                <a:gd name="T7" fmla="*/ 7 h 7"/>
                <a:gd name="T8" fmla="*/ 26 w 29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7">
                  <a:moveTo>
                    <a:pt x="26" y="3"/>
                  </a:moveTo>
                  <a:cubicBezTo>
                    <a:pt x="19" y="3"/>
                    <a:pt x="11" y="3"/>
                    <a:pt x="4" y="1"/>
                  </a:cubicBezTo>
                  <a:cubicBezTo>
                    <a:pt x="2" y="0"/>
                    <a:pt x="0" y="4"/>
                    <a:pt x="3" y="5"/>
                  </a:cubicBezTo>
                  <a:cubicBezTo>
                    <a:pt x="10" y="7"/>
                    <a:pt x="19" y="7"/>
                    <a:pt x="26" y="7"/>
                  </a:cubicBezTo>
                  <a:cubicBezTo>
                    <a:pt x="29" y="7"/>
                    <a:pt x="29" y="3"/>
                    <a:pt x="26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6" name="Freeform 65"/>
            <p:cNvSpPr/>
            <p:nvPr/>
          </p:nvSpPr>
          <p:spPr bwMode="auto">
            <a:xfrm>
              <a:off x="3698" y="4094"/>
              <a:ext cx="106" cy="18"/>
            </a:xfrm>
            <a:custGeom>
              <a:avLst/>
              <a:gdLst>
                <a:gd name="T0" fmla="*/ 27 w 30"/>
                <a:gd name="T1" fmla="*/ 1 h 6"/>
                <a:gd name="T2" fmla="*/ 3 w 30"/>
                <a:gd name="T3" fmla="*/ 2 h 6"/>
                <a:gd name="T4" fmla="*/ 3 w 30"/>
                <a:gd name="T5" fmla="*/ 6 h 6"/>
                <a:gd name="T6" fmla="*/ 27 w 30"/>
                <a:gd name="T7" fmla="*/ 5 h 6"/>
                <a:gd name="T8" fmla="*/ 27 w 30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27" y="1"/>
                  </a:moveTo>
                  <a:cubicBezTo>
                    <a:pt x="19" y="1"/>
                    <a:pt x="11" y="1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9" y="5"/>
                    <a:pt x="27" y="5"/>
                  </a:cubicBezTo>
                  <a:cubicBezTo>
                    <a:pt x="30" y="5"/>
                    <a:pt x="30" y="0"/>
                    <a:pt x="27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7" name="Freeform 66"/>
            <p:cNvSpPr/>
            <p:nvPr/>
          </p:nvSpPr>
          <p:spPr bwMode="auto">
            <a:xfrm>
              <a:off x="3846" y="4103"/>
              <a:ext cx="85" cy="18"/>
            </a:xfrm>
            <a:custGeom>
              <a:avLst/>
              <a:gdLst>
                <a:gd name="T0" fmla="*/ 21 w 24"/>
                <a:gd name="T1" fmla="*/ 1 h 6"/>
                <a:gd name="T2" fmla="*/ 3 w 24"/>
                <a:gd name="T3" fmla="*/ 0 h 6"/>
                <a:gd name="T4" fmla="*/ 3 w 24"/>
                <a:gd name="T5" fmla="*/ 4 h 6"/>
                <a:gd name="T6" fmla="*/ 20 w 24"/>
                <a:gd name="T7" fmla="*/ 5 h 6"/>
                <a:gd name="T8" fmla="*/ 21 w 24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21" y="1"/>
                  </a:moveTo>
                  <a:cubicBezTo>
                    <a:pt x="15" y="0"/>
                    <a:pt x="9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9" y="4"/>
                    <a:pt x="14" y="4"/>
                    <a:pt x="20" y="5"/>
                  </a:cubicBezTo>
                  <a:cubicBezTo>
                    <a:pt x="23" y="6"/>
                    <a:pt x="24" y="1"/>
                    <a:pt x="21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8" name="Freeform 67"/>
            <p:cNvSpPr/>
            <p:nvPr/>
          </p:nvSpPr>
          <p:spPr bwMode="auto">
            <a:xfrm>
              <a:off x="3977" y="4094"/>
              <a:ext cx="109" cy="24"/>
            </a:xfrm>
            <a:custGeom>
              <a:avLst/>
              <a:gdLst>
                <a:gd name="T0" fmla="*/ 28 w 31"/>
                <a:gd name="T1" fmla="*/ 2 h 8"/>
                <a:gd name="T2" fmla="*/ 3 w 31"/>
                <a:gd name="T3" fmla="*/ 3 h 8"/>
                <a:gd name="T4" fmla="*/ 4 w 31"/>
                <a:gd name="T5" fmla="*/ 7 h 8"/>
                <a:gd name="T6" fmla="*/ 28 w 31"/>
                <a:gd name="T7" fmla="*/ 6 h 8"/>
                <a:gd name="T8" fmla="*/ 28 w 31"/>
                <a:gd name="T9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8">
                  <a:moveTo>
                    <a:pt x="28" y="2"/>
                  </a:moveTo>
                  <a:cubicBezTo>
                    <a:pt x="20" y="2"/>
                    <a:pt x="11" y="0"/>
                    <a:pt x="3" y="3"/>
                  </a:cubicBezTo>
                  <a:cubicBezTo>
                    <a:pt x="0" y="4"/>
                    <a:pt x="2" y="8"/>
                    <a:pt x="4" y="7"/>
                  </a:cubicBezTo>
                  <a:cubicBezTo>
                    <a:pt x="12" y="5"/>
                    <a:pt x="20" y="6"/>
                    <a:pt x="28" y="6"/>
                  </a:cubicBezTo>
                  <a:cubicBezTo>
                    <a:pt x="31" y="6"/>
                    <a:pt x="31" y="2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9" name="Freeform 68"/>
            <p:cNvSpPr/>
            <p:nvPr/>
          </p:nvSpPr>
          <p:spPr bwMode="auto">
            <a:xfrm>
              <a:off x="4129" y="4092"/>
              <a:ext cx="102" cy="17"/>
            </a:xfrm>
            <a:custGeom>
              <a:avLst/>
              <a:gdLst>
                <a:gd name="T0" fmla="*/ 25 w 29"/>
                <a:gd name="T1" fmla="*/ 1 h 6"/>
                <a:gd name="T2" fmla="*/ 3 w 29"/>
                <a:gd name="T3" fmla="*/ 2 h 6"/>
                <a:gd name="T4" fmla="*/ 3 w 29"/>
                <a:gd name="T5" fmla="*/ 6 h 6"/>
                <a:gd name="T6" fmla="*/ 26 w 29"/>
                <a:gd name="T7" fmla="*/ 5 h 6"/>
                <a:gd name="T8" fmla="*/ 25 w 29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5" y="1"/>
                  </a:moveTo>
                  <a:cubicBezTo>
                    <a:pt x="17" y="2"/>
                    <a:pt x="10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8" y="6"/>
                    <a:pt x="26" y="5"/>
                  </a:cubicBezTo>
                  <a:cubicBezTo>
                    <a:pt x="29" y="4"/>
                    <a:pt x="27" y="0"/>
                    <a:pt x="25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0" name="Freeform 69"/>
            <p:cNvSpPr/>
            <p:nvPr/>
          </p:nvSpPr>
          <p:spPr bwMode="auto">
            <a:xfrm>
              <a:off x="4273" y="4103"/>
              <a:ext cx="110" cy="21"/>
            </a:xfrm>
            <a:custGeom>
              <a:avLst/>
              <a:gdLst>
                <a:gd name="T0" fmla="*/ 28 w 31"/>
                <a:gd name="T1" fmla="*/ 2 h 7"/>
                <a:gd name="T2" fmla="*/ 3 w 31"/>
                <a:gd name="T3" fmla="*/ 2 h 7"/>
                <a:gd name="T4" fmla="*/ 3 w 31"/>
                <a:gd name="T5" fmla="*/ 6 h 7"/>
                <a:gd name="T6" fmla="*/ 27 w 31"/>
                <a:gd name="T7" fmla="*/ 6 h 7"/>
                <a:gd name="T8" fmla="*/ 28 w 31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8" y="2"/>
                  </a:moveTo>
                  <a:cubicBezTo>
                    <a:pt x="20" y="0"/>
                    <a:pt x="11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9" y="4"/>
                    <a:pt x="27" y="6"/>
                  </a:cubicBezTo>
                  <a:cubicBezTo>
                    <a:pt x="30" y="7"/>
                    <a:pt x="31" y="3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1" name="Freeform 70"/>
            <p:cNvSpPr/>
            <p:nvPr/>
          </p:nvSpPr>
          <p:spPr bwMode="auto">
            <a:xfrm>
              <a:off x="4432" y="4097"/>
              <a:ext cx="95" cy="24"/>
            </a:xfrm>
            <a:custGeom>
              <a:avLst/>
              <a:gdLst>
                <a:gd name="T0" fmla="*/ 23 w 27"/>
                <a:gd name="T1" fmla="*/ 1 h 8"/>
                <a:gd name="T2" fmla="*/ 4 w 27"/>
                <a:gd name="T3" fmla="*/ 2 h 8"/>
                <a:gd name="T4" fmla="*/ 3 w 27"/>
                <a:gd name="T5" fmla="*/ 6 h 8"/>
                <a:gd name="T6" fmla="*/ 24 w 27"/>
                <a:gd name="T7" fmla="*/ 5 h 8"/>
                <a:gd name="T8" fmla="*/ 23 w 27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8">
                  <a:moveTo>
                    <a:pt x="23" y="1"/>
                  </a:moveTo>
                  <a:cubicBezTo>
                    <a:pt x="17" y="2"/>
                    <a:pt x="10" y="3"/>
                    <a:pt x="4" y="2"/>
                  </a:cubicBezTo>
                  <a:cubicBezTo>
                    <a:pt x="1" y="1"/>
                    <a:pt x="0" y="6"/>
                    <a:pt x="3" y="6"/>
                  </a:cubicBezTo>
                  <a:cubicBezTo>
                    <a:pt x="10" y="8"/>
                    <a:pt x="17" y="6"/>
                    <a:pt x="24" y="5"/>
                  </a:cubicBezTo>
                  <a:cubicBezTo>
                    <a:pt x="27" y="5"/>
                    <a:pt x="26" y="0"/>
                    <a:pt x="23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2" name="Freeform 71"/>
            <p:cNvSpPr/>
            <p:nvPr/>
          </p:nvSpPr>
          <p:spPr bwMode="auto">
            <a:xfrm>
              <a:off x="4580" y="4094"/>
              <a:ext cx="120" cy="27"/>
            </a:xfrm>
            <a:custGeom>
              <a:avLst/>
              <a:gdLst>
                <a:gd name="T0" fmla="*/ 31 w 34"/>
                <a:gd name="T1" fmla="*/ 1 h 9"/>
                <a:gd name="T2" fmla="*/ 18 w 34"/>
                <a:gd name="T3" fmla="*/ 2 h 9"/>
                <a:gd name="T4" fmla="*/ 5 w 34"/>
                <a:gd name="T5" fmla="*/ 1 h 9"/>
                <a:gd name="T6" fmla="*/ 2 w 34"/>
                <a:gd name="T7" fmla="*/ 5 h 9"/>
                <a:gd name="T8" fmla="*/ 31 w 34"/>
                <a:gd name="T9" fmla="*/ 5 h 9"/>
                <a:gd name="T10" fmla="*/ 31 w 34"/>
                <a:gd name="T11" fmla="*/ 1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" h="9">
                  <a:moveTo>
                    <a:pt x="31" y="1"/>
                  </a:moveTo>
                  <a:cubicBezTo>
                    <a:pt x="27" y="1"/>
                    <a:pt x="22" y="1"/>
                    <a:pt x="18" y="2"/>
                  </a:cubicBezTo>
                  <a:cubicBezTo>
                    <a:pt x="14" y="2"/>
                    <a:pt x="9" y="3"/>
                    <a:pt x="5" y="1"/>
                  </a:cubicBezTo>
                  <a:cubicBezTo>
                    <a:pt x="2" y="0"/>
                    <a:pt x="0" y="3"/>
                    <a:pt x="2" y="5"/>
                  </a:cubicBezTo>
                  <a:cubicBezTo>
                    <a:pt x="11" y="9"/>
                    <a:pt x="22" y="5"/>
                    <a:pt x="31" y="5"/>
                  </a:cubicBezTo>
                  <a:cubicBezTo>
                    <a:pt x="34" y="5"/>
                    <a:pt x="34" y="0"/>
                    <a:pt x="31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3" name="Freeform 72"/>
            <p:cNvSpPr/>
            <p:nvPr/>
          </p:nvSpPr>
          <p:spPr bwMode="auto">
            <a:xfrm>
              <a:off x="4735" y="4092"/>
              <a:ext cx="110" cy="20"/>
            </a:xfrm>
            <a:custGeom>
              <a:avLst/>
              <a:gdLst>
                <a:gd name="T0" fmla="*/ 28 w 31"/>
                <a:gd name="T1" fmla="*/ 2 h 7"/>
                <a:gd name="T2" fmla="*/ 3 w 31"/>
                <a:gd name="T3" fmla="*/ 3 h 7"/>
                <a:gd name="T4" fmla="*/ 5 w 31"/>
                <a:gd name="T5" fmla="*/ 7 h 7"/>
                <a:gd name="T6" fmla="*/ 27 w 31"/>
                <a:gd name="T7" fmla="*/ 6 h 7"/>
                <a:gd name="T8" fmla="*/ 28 w 31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8" y="2"/>
                  </a:moveTo>
                  <a:cubicBezTo>
                    <a:pt x="20" y="0"/>
                    <a:pt x="11" y="1"/>
                    <a:pt x="3" y="3"/>
                  </a:cubicBezTo>
                  <a:cubicBezTo>
                    <a:pt x="0" y="3"/>
                    <a:pt x="2" y="7"/>
                    <a:pt x="5" y="7"/>
                  </a:cubicBezTo>
                  <a:cubicBezTo>
                    <a:pt x="12" y="6"/>
                    <a:pt x="19" y="4"/>
                    <a:pt x="27" y="6"/>
                  </a:cubicBezTo>
                  <a:cubicBezTo>
                    <a:pt x="29" y="7"/>
                    <a:pt x="31" y="2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4" name="Freeform 73"/>
            <p:cNvSpPr/>
            <p:nvPr/>
          </p:nvSpPr>
          <p:spPr bwMode="auto">
            <a:xfrm>
              <a:off x="4912" y="4097"/>
              <a:ext cx="84" cy="18"/>
            </a:xfrm>
            <a:custGeom>
              <a:avLst/>
              <a:gdLst>
                <a:gd name="T0" fmla="*/ 21 w 24"/>
                <a:gd name="T1" fmla="*/ 1 h 6"/>
                <a:gd name="T2" fmla="*/ 4 w 24"/>
                <a:gd name="T3" fmla="*/ 1 h 6"/>
                <a:gd name="T4" fmla="*/ 3 w 24"/>
                <a:gd name="T5" fmla="*/ 5 h 6"/>
                <a:gd name="T6" fmla="*/ 21 w 24"/>
                <a:gd name="T7" fmla="*/ 5 h 6"/>
                <a:gd name="T8" fmla="*/ 21 w 24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21" y="1"/>
                  </a:moveTo>
                  <a:cubicBezTo>
                    <a:pt x="16" y="1"/>
                    <a:pt x="10" y="2"/>
                    <a:pt x="4" y="1"/>
                  </a:cubicBezTo>
                  <a:cubicBezTo>
                    <a:pt x="1" y="0"/>
                    <a:pt x="0" y="5"/>
                    <a:pt x="3" y="5"/>
                  </a:cubicBezTo>
                  <a:cubicBezTo>
                    <a:pt x="9" y="6"/>
                    <a:pt x="15" y="5"/>
                    <a:pt x="21" y="5"/>
                  </a:cubicBezTo>
                  <a:cubicBezTo>
                    <a:pt x="24" y="5"/>
                    <a:pt x="24" y="1"/>
                    <a:pt x="21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5" name="Freeform 74"/>
            <p:cNvSpPr/>
            <p:nvPr/>
          </p:nvSpPr>
          <p:spPr bwMode="auto">
            <a:xfrm>
              <a:off x="5060" y="4100"/>
              <a:ext cx="92" cy="18"/>
            </a:xfrm>
            <a:custGeom>
              <a:avLst/>
              <a:gdLst>
                <a:gd name="T0" fmla="*/ 23 w 26"/>
                <a:gd name="T1" fmla="*/ 1 h 6"/>
                <a:gd name="T2" fmla="*/ 3 w 26"/>
                <a:gd name="T3" fmla="*/ 0 h 6"/>
                <a:gd name="T4" fmla="*/ 3 w 26"/>
                <a:gd name="T5" fmla="*/ 4 h 6"/>
                <a:gd name="T6" fmla="*/ 22 w 26"/>
                <a:gd name="T7" fmla="*/ 5 h 6"/>
                <a:gd name="T8" fmla="*/ 23 w 26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23" y="1"/>
                  </a:moveTo>
                  <a:cubicBezTo>
                    <a:pt x="16" y="0"/>
                    <a:pt x="9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9" y="4"/>
                    <a:pt x="16" y="4"/>
                    <a:pt x="22" y="5"/>
                  </a:cubicBezTo>
                  <a:cubicBezTo>
                    <a:pt x="25" y="6"/>
                    <a:pt x="26" y="1"/>
                    <a:pt x="23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6" name="Freeform 75"/>
            <p:cNvSpPr/>
            <p:nvPr/>
          </p:nvSpPr>
          <p:spPr bwMode="auto">
            <a:xfrm>
              <a:off x="5190" y="4094"/>
              <a:ext cx="103" cy="18"/>
            </a:xfrm>
            <a:custGeom>
              <a:avLst/>
              <a:gdLst>
                <a:gd name="T0" fmla="*/ 26 w 29"/>
                <a:gd name="T1" fmla="*/ 1 h 6"/>
                <a:gd name="T2" fmla="*/ 2 w 29"/>
                <a:gd name="T3" fmla="*/ 2 h 6"/>
                <a:gd name="T4" fmla="*/ 2 w 29"/>
                <a:gd name="T5" fmla="*/ 6 h 6"/>
                <a:gd name="T6" fmla="*/ 26 w 29"/>
                <a:gd name="T7" fmla="*/ 5 h 6"/>
                <a:gd name="T8" fmla="*/ 26 w 29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6" y="1"/>
                  </a:moveTo>
                  <a:cubicBezTo>
                    <a:pt x="18" y="2"/>
                    <a:pt x="10" y="2"/>
                    <a:pt x="2" y="2"/>
                  </a:cubicBezTo>
                  <a:cubicBezTo>
                    <a:pt x="0" y="2"/>
                    <a:pt x="0" y="6"/>
                    <a:pt x="2" y="6"/>
                  </a:cubicBezTo>
                  <a:cubicBezTo>
                    <a:pt x="10" y="6"/>
                    <a:pt x="18" y="6"/>
                    <a:pt x="26" y="5"/>
                  </a:cubicBezTo>
                  <a:cubicBezTo>
                    <a:pt x="29" y="5"/>
                    <a:pt x="29" y="0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7" name="Freeform 76"/>
            <p:cNvSpPr/>
            <p:nvPr/>
          </p:nvSpPr>
          <p:spPr bwMode="auto">
            <a:xfrm>
              <a:off x="5339" y="4092"/>
              <a:ext cx="116" cy="20"/>
            </a:xfrm>
            <a:custGeom>
              <a:avLst/>
              <a:gdLst>
                <a:gd name="T0" fmla="*/ 30 w 33"/>
                <a:gd name="T1" fmla="*/ 2 h 7"/>
                <a:gd name="T2" fmla="*/ 3 w 33"/>
                <a:gd name="T3" fmla="*/ 0 h 7"/>
                <a:gd name="T4" fmla="*/ 3 w 33"/>
                <a:gd name="T5" fmla="*/ 0 h 7"/>
                <a:gd name="T6" fmla="*/ 3 w 33"/>
                <a:gd name="T7" fmla="*/ 0 h 7"/>
                <a:gd name="T8" fmla="*/ 3 w 33"/>
                <a:gd name="T9" fmla="*/ 5 h 7"/>
                <a:gd name="T10" fmla="*/ 28 w 33"/>
                <a:gd name="T11" fmla="*/ 6 h 7"/>
                <a:gd name="T12" fmla="*/ 30 w 33"/>
                <a:gd name="T13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7">
                  <a:moveTo>
                    <a:pt x="30" y="2"/>
                  </a:moveTo>
                  <a:cubicBezTo>
                    <a:pt x="21" y="0"/>
                    <a:pt x="12" y="1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11" y="6"/>
                    <a:pt x="20" y="4"/>
                    <a:pt x="28" y="6"/>
                  </a:cubicBezTo>
                  <a:cubicBezTo>
                    <a:pt x="31" y="7"/>
                    <a:pt x="33" y="2"/>
                    <a:pt x="30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8" name="Freeform 77"/>
            <p:cNvSpPr/>
            <p:nvPr/>
          </p:nvSpPr>
          <p:spPr bwMode="auto">
            <a:xfrm>
              <a:off x="5480" y="4089"/>
              <a:ext cx="102" cy="14"/>
            </a:xfrm>
            <a:custGeom>
              <a:avLst/>
              <a:gdLst>
                <a:gd name="T0" fmla="*/ 26 w 29"/>
                <a:gd name="T1" fmla="*/ 0 h 5"/>
                <a:gd name="T2" fmla="*/ 3 w 29"/>
                <a:gd name="T3" fmla="*/ 0 h 5"/>
                <a:gd name="T4" fmla="*/ 3 w 29"/>
                <a:gd name="T5" fmla="*/ 5 h 5"/>
                <a:gd name="T6" fmla="*/ 26 w 29"/>
                <a:gd name="T7" fmla="*/ 5 h 5"/>
                <a:gd name="T8" fmla="*/ 26 w 29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5">
                  <a:moveTo>
                    <a:pt x="26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9" y="5"/>
                    <a:pt x="29" y="0"/>
                    <a:pt x="26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9" name="Freeform 78"/>
            <p:cNvSpPr/>
            <p:nvPr/>
          </p:nvSpPr>
          <p:spPr bwMode="auto">
            <a:xfrm>
              <a:off x="5600" y="4089"/>
              <a:ext cx="98" cy="23"/>
            </a:xfrm>
            <a:custGeom>
              <a:avLst/>
              <a:gdLst>
                <a:gd name="T0" fmla="*/ 24 w 28"/>
                <a:gd name="T1" fmla="*/ 2 h 8"/>
                <a:gd name="T2" fmla="*/ 4 w 28"/>
                <a:gd name="T3" fmla="*/ 0 h 8"/>
                <a:gd name="T4" fmla="*/ 3 w 28"/>
                <a:gd name="T5" fmla="*/ 5 h 8"/>
                <a:gd name="T6" fmla="*/ 25 w 28"/>
                <a:gd name="T7" fmla="*/ 6 h 8"/>
                <a:gd name="T8" fmla="*/ 24 w 28"/>
                <a:gd name="T9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24" y="2"/>
                  </a:moveTo>
                  <a:cubicBezTo>
                    <a:pt x="17" y="3"/>
                    <a:pt x="11" y="3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ubicBezTo>
                    <a:pt x="10" y="7"/>
                    <a:pt x="18" y="8"/>
                    <a:pt x="25" y="6"/>
                  </a:cubicBezTo>
                  <a:cubicBezTo>
                    <a:pt x="28" y="5"/>
                    <a:pt x="27" y="1"/>
                    <a:pt x="24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0" name="Freeform 79"/>
            <p:cNvSpPr/>
            <p:nvPr/>
          </p:nvSpPr>
          <p:spPr bwMode="auto">
            <a:xfrm>
              <a:off x="5727" y="4103"/>
              <a:ext cx="98" cy="18"/>
            </a:xfrm>
            <a:custGeom>
              <a:avLst/>
              <a:gdLst>
                <a:gd name="T0" fmla="*/ 26 w 28"/>
                <a:gd name="T1" fmla="*/ 1 h 6"/>
                <a:gd name="T2" fmla="*/ 3 w 28"/>
                <a:gd name="T3" fmla="*/ 0 h 6"/>
                <a:gd name="T4" fmla="*/ 3 w 28"/>
                <a:gd name="T5" fmla="*/ 4 h 6"/>
                <a:gd name="T6" fmla="*/ 26 w 28"/>
                <a:gd name="T7" fmla="*/ 5 h 6"/>
                <a:gd name="T8" fmla="*/ 26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6" y="1"/>
                  </a:moveTo>
                  <a:cubicBezTo>
                    <a:pt x="18" y="0"/>
                    <a:pt x="11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11" y="4"/>
                    <a:pt x="18" y="4"/>
                    <a:pt x="26" y="5"/>
                  </a:cubicBezTo>
                  <a:cubicBezTo>
                    <a:pt x="28" y="6"/>
                    <a:pt x="28" y="1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1" name="Freeform 80"/>
            <p:cNvSpPr/>
            <p:nvPr/>
          </p:nvSpPr>
          <p:spPr bwMode="auto">
            <a:xfrm>
              <a:off x="5850" y="4092"/>
              <a:ext cx="109" cy="20"/>
            </a:xfrm>
            <a:custGeom>
              <a:avLst/>
              <a:gdLst>
                <a:gd name="T0" fmla="*/ 27 w 31"/>
                <a:gd name="T1" fmla="*/ 1 h 7"/>
                <a:gd name="T2" fmla="*/ 3 w 31"/>
                <a:gd name="T3" fmla="*/ 3 h 7"/>
                <a:gd name="T4" fmla="*/ 3 w 31"/>
                <a:gd name="T5" fmla="*/ 7 h 7"/>
                <a:gd name="T6" fmla="*/ 28 w 31"/>
                <a:gd name="T7" fmla="*/ 5 h 7"/>
                <a:gd name="T8" fmla="*/ 27 w 31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7" y="1"/>
                  </a:moveTo>
                  <a:cubicBezTo>
                    <a:pt x="19" y="2"/>
                    <a:pt x="11" y="3"/>
                    <a:pt x="3" y="3"/>
                  </a:cubicBezTo>
                  <a:cubicBezTo>
                    <a:pt x="0" y="3"/>
                    <a:pt x="0" y="7"/>
                    <a:pt x="3" y="7"/>
                  </a:cubicBezTo>
                  <a:cubicBezTo>
                    <a:pt x="11" y="7"/>
                    <a:pt x="20" y="6"/>
                    <a:pt x="28" y="5"/>
                  </a:cubicBezTo>
                  <a:cubicBezTo>
                    <a:pt x="31" y="4"/>
                    <a:pt x="30" y="0"/>
                    <a:pt x="27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2" name="Freeform 81"/>
            <p:cNvSpPr/>
            <p:nvPr/>
          </p:nvSpPr>
          <p:spPr bwMode="auto">
            <a:xfrm>
              <a:off x="5988" y="4097"/>
              <a:ext cx="102" cy="18"/>
            </a:xfrm>
            <a:custGeom>
              <a:avLst/>
              <a:gdLst>
                <a:gd name="T0" fmla="*/ 26 w 29"/>
                <a:gd name="T1" fmla="*/ 2 h 6"/>
                <a:gd name="T2" fmla="*/ 3 w 29"/>
                <a:gd name="T3" fmla="*/ 1 h 6"/>
                <a:gd name="T4" fmla="*/ 3 w 29"/>
                <a:gd name="T5" fmla="*/ 5 h 6"/>
                <a:gd name="T6" fmla="*/ 26 w 29"/>
                <a:gd name="T7" fmla="*/ 6 h 6"/>
                <a:gd name="T8" fmla="*/ 26 w 29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6" y="2"/>
                  </a:moveTo>
                  <a:cubicBezTo>
                    <a:pt x="19" y="1"/>
                    <a:pt x="11" y="0"/>
                    <a:pt x="3" y="1"/>
                  </a:cubicBezTo>
                  <a:cubicBezTo>
                    <a:pt x="0" y="1"/>
                    <a:pt x="0" y="5"/>
                    <a:pt x="3" y="5"/>
                  </a:cubicBezTo>
                  <a:cubicBezTo>
                    <a:pt x="11" y="4"/>
                    <a:pt x="19" y="6"/>
                    <a:pt x="26" y="6"/>
                  </a:cubicBezTo>
                  <a:cubicBezTo>
                    <a:pt x="29" y="6"/>
                    <a:pt x="29" y="2"/>
                    <a:pt x="26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3" name="Freeform 82"/>
            <p:cNvSpPr/>
            <p:nvPr/>
          </p:nvSpPr>
          <p:spPr bwMode="auto">
            <a:xfrm>
              <a:off x="6136" y="4100"/>
              <a:ext cx="102" cy="18"/>
            </a:xfrm>
            <a:custGeom>
              <a:avLst/>
              <a:gdLst>
                <a:gd name="T0" fmla="*/ 27 w 29"/>
                <a:gd name="T1" fmla="*/ 0 h 6"/>
                <a:gd name="T2" fmla="*/ 3 w 29"/>
                <a:gd name="T3" fmla="*/ 1 h 6"/>
                <a:gd name="T4" fmla="*/ 3 w 29"/>
                <a:gd name="T5" fmla="*/ 5 h 6"/>
                <a:gd name="T6" fmla="*/ 27 w 29"/>
                <a:gd name="T7" fmla="*/ 4 h 6"/>
                <a:gd name="T8" fmla="*/ 27 w 29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7" y="0"/>
                  </a:moveTo>
                  <a:cubicBezTo>
                    <a:pt x="19" y="0"/>
                    <a:pt x="11" y="0"/>
                    <a:pt x="3" y="1"/>
                  </a:cubicBezTo>
                  <a:cubicBezTo>
                    <a:pt x="0" y="1"/>
                    <a:pt x="0" y="6"/>
                    <a:pt x="3" y="5"/>
                  </a:cubicBezTo>
                  <a:cubicBezTo>
                    <a:pt x="11" y="4"/>
                    <a:pt x="19" y="4"/>
                    <a:pt x="27" y="4"/>
                  </a:cubicBezTo>
                  <a:cubicBezTo>
                    <a:pt x="29" y="4"/>
                    <a:pt x="29" y="0"/>
                    <a:pt x="27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4" name="Freeform 83"/>
            <p:cNvSpPr/>
            <p:nvPr/>
          </p:nvSpPr>
          <p:spPr bwMode="auto">
            <a:xfrm>
              <a:off x="6298" y="4100"/>
              <a:ext cx="92" cy="18"/>
            </a:xfrm>
            <a:custGeom>
              <a:avLst/>
              <a:gdLst>
                <a:gd name="T0" fmla="*/ 23 w 26"/>
                <a:gd name="T1" fmla="*/ 2 h 6"/>
                <a:gd name="T2" fmla="*/ 4 w 26"/>
                <a:gd name="T3" fmla="*/ 1 h 6"/>
                <a:gd name="T4" fmla="*/ 3 w 26"/>
                <a:gd name="T5" fmla="*/ 5 h 6"/>
                <a:gd name="T6" fmla="*/ 23 w 26"/>
                <a:gd name="T7" fmla="*/ 6 h 6"/>
                <a:gd name="T8" fmla="*/ 23 w 26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23" y="2"/>
                  </a:moveTo>
                  <a:cubicBezTo>
                    <a:pt x="17" y="2"/>
                    <a:pt x="10" y="2"/>
                    <a:pt x="4" y="1"/>
                  </a:cubicBezTo>
                  <a:cubicBezTo>
                    <a:pt x="1" y="0"/>
                    <a:pt x="0" y="5"/>
                    <a:pt x="3" y="5"/>
                  </a:cubicBezTo>
                  <a:cubicBezTo>
                    <a:pt x="10" y="6"/>
                    <a:pt x="16" y="6"/>
                    <a:pt x="23" y="6"/>
                  </a:cubicBezTo>
                  <a:cubicBezTo>
                    <a:pt x="26" y="6"/>
                    <a:pt x="26" y="2"/>
                    <a:pt x="23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5" name="Freeform 84"/>
            <p:cNvSpPr/>
            <p:nvPr/>
          </p:nvSpPr>
          <p:spPr bwMode="auto">
            <a:xfrm>
              <a:off x="6428" y="4103"/>
              <a:ext cx="99" cy="18"/>
            </a:xfrm>
            <a:custGeom>
              <a:avLst/>
              <a:gdLst>
                <a:gd name="T0" fmla="*/ 25 w 28"/>
                <a:gd name="T1" fmla="*/ 1 h 6"/>
                <a:gd name="T2" fmla="*/ 3 w 28"/>
                <a:gd name="T3" fmla="*/ 1 h 6"/>
                <a:gd name="T4" fmla="*/ 3 w 28"/>
                <a:gd name="T5" fmla="*/ 5 h 6"/>
                <a:gd name="T6" fmla="*/ 25 w 28"/>
                <a:gd name="T7" fmla="*/ 5 h 6"/>
                <a:gd name="T8" fmla="*/ 25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5" y="1"/>
                  </a:moveTo>
                  <a:cubicBezTo>
                    <a:pt x="17" y="1"/>
                    <a:pt x="10" y="2"/>
                    <a:pt x="3" y="1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10" y="6"/>
                    <a:pt x="17" y="5"/>
                    <a:pt x="25" y="5"/>
                  </a:cubicBezTo>
                  <a:cubicBezTo>
                    <a:pt x="28" y="5"/>
                    <a:pt x="28" y="1"/>
                    <a:pt x="25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6" name="Freeform 85"/>
            <p:cNvSpPr/>
            <p:nvPr/>
          </p:nvSpPr>
          <p:spPr bwMode="auto">
            <a:xfrm>
              <a:off x="6545" y="4103"/>
              <a:ext cx="92" cy="21"/>
            </a:xfrm>
            <a:custGeom>
              <a:avLst/>
              <a:gdLst>
                <a:gd name="T0" fmla="*/ 22 w 26"/>
                <a:gd name="T1" fmla="*/ 1 h 7"/>
                <a:gd name="T2" fmla="*/ 4 w 26"/>
                <a:gd name="T3" fmla="*/ 1 h 7"/>
                <a:gd name="T4" fmla="*/ 3 w 26"/>
                <a:gd name="T5" fmla="*/ 5 h 7"/>
                <a:gd name="T6" fmla="*/ 23 w 26"/>
                <a:gd name="T7" fmla="*/ 5 h 7"/>
                <a:gd name="T8" fmla="*/ 22 w 26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">
                  <a:moveTo>
                    <a:pt x="22" y="1"/>
                  </a:moveTo>
                  <a:cubicBezTo>
                    <a:pt x="16" y="2"/>
                    <a:pt x="10" y="3"/>
                    <a:pt x="4" y="1"/>
                  </a:cubicBezTo>
                  <a:cubicBezTo>
                    <a:pt x="1" y="0"/>
                    <a:pt x="0" y="4"/>
                    <a:pt x="3" y="5"/>
                  </a:cubicBezTo>
                  <a:cubicBezTo>
                    <a:pt x="9" y="7"/>
                    <a:pt x="16" y="6"/>
                    <a:pt x="23" y="5"/>
                  </a:cubicBezTo>
                  <a:cubicBezTo>
                    <a:pt x="26" y="5"/>
                    <a:pt x="25" y="0"/>
                    <a:pt x="22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7" name="Freeform 86"/>
            <p:cNvSpPr/>
            <p:nvPr/>
          </p:nvSpPr>
          <p:spPr bwMode="auto">
            <a:xfrm>
              <a:off x="6682" y="4103"/>
              <a:ext cx="110" cy="18"/>
            </a:xfrm>
            <a:custGeom>
              <a:avLst/>
              <a:gdLst>
                <a:gd name="T0" fmla="*/ 28 w 31"/>
                <a:gd name="T1" fmla="*/ 2 h 6"/>
                <a:gd name="T2" fmla="*/ 3 w 31"/>
                <a:gd name="T3" fmla="*/ 1 h 6"/>
                <a:gd name="T4" fmla="*/ 3 w 31"/>
                <a:gd name="T5" fmla="*/ 5 h 6"/>
                <a:gd name="T6" fmla="*/ 28 w 31"/>
                <a:gd name="T7" fmla="*/ 6 h 6"/>
                <a:gd name="T8" fmla="*/ 28 w 31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">
                  <a:moveTo>
                    <a:pt x="28" y="2"/>
                  </a:moveTo>
                  <a:cubicBezTo>
                    <a:pt x="19" y="2"/>
                    <a:pt x="11" y="2"/>
                    <a:pt x="3" y="1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11" y="6"/>
                    <a:pt x="19" y="6"/>
                    <a:pt x="28" y="6"/>
                  </a:cubicBezTo>
                  <a:cubicBezTo>
                    <a:pt x="31" y="6"/>
                    <a:pt x="31" y="2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8" name="Freeform 87"/>
            <p:cNvSpPr/>
            <p:nvPr/>
          </p:nvSpPr>
          <p:spPr bwMode="auto">
            <a:xfrm>
              <a:off x="6820" y="4103"/>
              <a:ext cx="106" cy="21"/>
            </a:xfrm>
            <a:custGeom>
              <a:avLst/>
              <a:gdLst>
                <a:gd name="T0" fmla="*/ 27 w 30"/>
                <a:gd name="T1" fmla="*/ 2 h 7"/>
                <a:gd name="T2" fmla="*/ 3 w 30"/>
                <a:gd name="T3" fmla="*/ 1 h 7"/>
                <a:gd name="T4" fmla="*/ 3 w 30"/>
                <a:gd name="T5" fmla="*/ 5 h 7"/>
                <a:gd name="T6" fmla="*/ 26 w 30"/>
                <a:gd name="T7" fmla="*/ 6 h 7"/>
                <a:gd name="T8" fmla="*/ 27 w 30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7">
                  <a:moveTo>
                    <a:pt x="27" y="2"/>
                  </a:move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5"/>
                    <a:pt x="3" y="5"/>
                  </a:cubicBezTo>
                  <a:cubicBezTo>
                    <a:pt x="11" y="5"/>
                    <a:pt x="19" y="4"/>
                    <a:pt x="26" y="6"/>
                  </a:cubicBezTo>
                  <a:cubicBezTo>
                    <a:pt x="29" y="7"/>
                    <a:pt x="30" y="3"/>
                    <a:pt x="27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9" name="Freeform 88"/>
            <p:cNvSpPr/>
            <p:nvPr/>
          </p:nvSpPr>
          <p:spPr bwMode="auto">
            <a:xfrm>
              <a:off x="6961" y="4106"/>
              <a:ext cx="92" cy="18"/>
            </a:xfrm>
            <a:custGeom>
              <a:avLst/>
              <a:gdLst>
                <a:gd name="T0" fmla="*/ 23 w 26"/>
                <a:gd name="T1" fmla="*/ 2 h 6"/>
                <a:gd name="T2" fmla="*/ 4 w 26"/>
                <a:gd name="T3" fmla="*/ 1 h 6"/>
                <a:gd name="T4" fmla="*/ 3 w 26"/>
                <a:gd name="T5" fmla="*/ 5 h 6"/>
                <a:gd name="T6" fmla="*/ 23 w 26"/>
                <a:gd name="T7" fmla="*/ 6 h 6"/>
                <a:gd name="T8" fmla="*/ 23 w 26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23" y="2"/>
                  </a:moveTo>
                  <a:cubicBezTo>
                    <a:pt x="17" y="2"/>
                    <a:pt x="10" y="2"/>
                    <a:pt x="4" y="1"/>
                  </a:cubicBezTo>
                  <a:cubicBezTo>
                    <a:pt x="1" y="0"/>
                    <a:pt x="0" y="5"/>
                    <a:pt x="3" y="5"/>
                  </a:cubicBezTo>
                  <a:cubicBezTo>
                    <a:pt x="10" y="6"/>
                    <a:pt x="17" y="6"/>
                    <a:pt x="23" y="6"/>
                  </a:cubicBezTo>
                  <a:cubicBezTo>
                    <a:pt x="26" y="6"/>
                    <a:pt x="26" y="2"/>
                    <a:pt x="23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0" name="Freeform 89"/>
            <p:cNvSpPr/>
            <p:nvPr/>
          </p:nvSpPr>
          <p:spPr bwMode="auto">
            <a:xfrm>
              <a:off x="7081" y="4106"/>
              <a:ext cx="113" cy="24"/>
            </a:xfrm>
            <a:custGeom>
              <a:avLst/>
              <a:gdLst>
                <a:gd name="T0" fmla="*/ 28 w 32"/>
                <a:gd name="T1" fmla="*/ 1 h 8"/>
                <a:gd name="T2" fmla="*/ 3 w 32"/>
                <a:gd name="T3" fmla="*/ 2 h 8"/>
                <a:gd name="T4" fmla="*/ 3 w 32"/>
                <a:gd name="T5" fmla="*/ 6 h 8"/>
                <a:gd name="T6" fmla="*/ 29 w 32"/>
                <a:gd name="T7" fmla="*/ 5 h 8"/>
                <a:gd name="T8" fmla="*/ 28 w 32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8">
                  <a:moveTo>
                    <a:pt x="28" y="1"/>
                  </a:moveTo>
                  <a:cubicBezTo>
                    <a:pt x="20" y="3"/>
                    <a:pt x="11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2" y="6"/>
                    <a:pt x="21" y="8"/>
                    <a:pt x="29" y="5"/>
                  </a:cubicBezTo>
                  <a:cubicBezTo>
                    <a:pt x="32" y="4"/>
                    <a:pt x="31" y="0"/>
                    <a:pt x="28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1" name="Freeform 90"/>
            <p:cNvSpPr/>
            <p:nvPr/>
          </p:nvSpPr>
          <p:spPr bwMode="auto">
            <a:xfrm>
              <a:off x="7219" y="4103"/>
              <a:ext cx="95" cy="18"/>
            </a:xfrm>
            <a:custGeom>
              <a:avLst/>
              <a:gdLst>
                <a:gd name="T0" fmla="*/ 23 w 27"/>
                <a:gd name="T1" fmla="*/ 1 h 6"/>
                <a:gd name="T2" fmla="*/ 3 w 27"/>
                <a:gd name="T3" fmla="*/ 2 h 6"/>
                <a:gd name="T4" fmla="*/ 3 w 27"/>
                <a:gd name="T5" fmla="*/ 6 h 6"/>
                <a:gd name="T6" fmla="*/ 24 w 27"/>
                <a:gd name="T7" fmla="*/ 5 h 6"/>
                <a:gd name="T8" fmla="*/ 23 w 27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23" y="1"/>
                  </a:moveTo>
                  <a:cubicBezTo>
                    <a:pt x="16" y="2"/>
                    <a:pt x="10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0" y="6"/>
                    <a:pt x="17" y="6"/>
                    <a:pt x="24" y="5"/>
                  </a:cubicBezTo>
                  <a:cubicBezTo>
                    <a:pt x="27" y="5"/>
                    <a:pt x="25" y="0"/>
                    <a:pt x="23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2" name="Freeform 91"/>
            <p:cNvSpPr/>
            <p:nvPr/>
          </p:nvSpPr>
          <p:spPr bwMode="auto">
            <a:xfrm>
              <a:off x="7321" y="4109"/>
              <a:ext cx="106" cy="15"/>
            </a:xfrm>
            <a:custGeom>
              <a:avLst/>
              <a:gdLst>
                <a:gd name="T0" fmla="*/ 27 w 30"/>
                <a:gd name="T1" fmla="*/ 0 h 5"/>
                <a:gd name="T2" fmla="*/ 3 w 30"/>
                <a:gd name="T3" fmla="*/ 1 h 5"/>
                <a:gd name="T4" fmla="*/ 3 w 30"/>
                <a:gd name="T5" fmla="*/ 5 h 5"/>
                <a:gd name="T6" fmla="*/ 27 w 30"/>
                <a:gd name="T7" fmla="*/ 4 h 5"/>
                <a:gd name="T8" fmla="*/ 27 w 30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5">
                  <a:moveTo>
                    <a:pt x="27" y="0"/>
                  </a:move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5"/>
                    <a:pt x="3" y="5"/>
                  </a:cubicBezTo>
                  <a:cubicBezTo>
                    <a:pt x="11" y="5"/>
                    <a:pt x="19" y="4"/>
                    <a:pt x="27" y="4"/>
                  </a:cubicBezTo>
                  <a:cubicBezTo>
                    <a:pt x="30" y="4"/>
                    <a:pt x="30" y="0"/>
                    <a:pt x="27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3" name="Freeform 92"/>
            <p:cNvSpPr/>
            <p:nvPr/>
          </p:nvSpPr>
          <p:spPr bwMode="auto">
            <a:xfrm>
              <a:off x="7448" y="4077"/>
              <a:ext cx="25" cy="59"/>
            </a:xfrm>
            <a:custGeom>
              <a:avLst/>
              <a:gdLst>
                <a:gd name="T0" fmla="*/ 1 w 7"/>
                <a:gd name="T1" fmla="*/ 7 h 20"/>
                <a:gd name="T2" fmla="*/ 1 w 7"/>
                <a:gd name="T3" fmla="*/ 7 h 20"/>
                <a:gd name="T4" fmla="*/ 2 w 7"/>
                <a:gd name="T5" fmla="*/ 17 h 20"/>
                <a:gd name="T6" fmla="*/ 7 w 7"/>
                <a:gd name="T7" fmla="*/ 17 h 20"/>
                <a:gd name="T8" fmla="*/ 6 w 7"/>
                <a:gd name="T9" fmla="*/ 3 h 20"/>
                <a:gd name="T10" fmla="*/ 2 w 7"/>
                <a:gd name="T11" fmla="*/ 1 h 20"/>
                <a:gd name="T12" fmla="*/ 0 w 7"/>
                <a:gd name="T13" fmla="*/ 3 h 20"/>
                <a:gd name="T14" fmla="*/ 1 w 7"/>
                <a:gd name="T15" fmla="*/ 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" h="20">
                  <a:moveTo>
                    <a:pt x="1" y="7"/>
                  </a:moveTo>
                  <a:cubicBezTo>
                    <a:pt x="1" y="7"/>
                    <a:pt x="1" y="7"/>
                    <a:pt x="1" y="7"/>
                  </a:cubicBezTo>
                  <a:cubicBezTo>
                    <a:pt x="2" y="10"/>
                    <a:pt x="2" y="14"/>
                    <a:pt x="2" y="17"/>
                  </a:cubicBezTo>
                  <a:cubicBezTo>
                    <a:pt x="2" y="20"/>
                    <a:pt x="7" y="20"/>
                    <a:pt x="7" y="17"/>
                  </a:cubicBezTo>
                  <a:cubicBezTo>
                    <a:pt x="7" y="13"/>
                    <a:pt x="6" y="8"/>
                    <a:pt x="6" y="3"/>
                  </a:cubicBezTo>
                  <a:cubicBezTo>
                    <a:pt x="6" y="1"/>
                    <a:pt x="4" y="0"/>
                    <a:pt x="2" y="1"/>
                  </a:cubicBezTo>
                  <a:cubicBezTo>
                    <a:pt x="1" y="2"/>
                    <a:pt x="1" y="2"/>
                    <a:pt x="0" y="3"/>
                  </a:cubicBezTo>
                  <a:cubicBezTo>
                    <a:pt x="0" y="4"/>
                    <a:pt x="1" y="5"/>
                    <a:pt x="1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4" name="Freeform 93"/>
            <p:cNvSpPr/>
            <p:nvPr/>
          </p:nvSpPr>
          <p:spPr bwMode="auto">
            <a:xfrm>
              <a:off x="7444" y="3994"/>
              <a:ext cx="22" cy="65"/>
            </a:xfrm>
            <a:custGeom>
              <a:avLst/>
              <a:gdLst>
                <a:gd name="T0" fmla="*/ 1 w 6"/>
                <a:gd name="T1" fmla="*/ 19 h 22"/>
                <a:gd name="T2" fmla="*/ 6 w 6"/>
                <a:gd name="T3" fmla="*/ 19 h 22"/>
                <a:gd name="T4" fmla="*/ 5 w 6"/>
                <a:gd name="T5" fmla="*/ 3 h 22"/>
                <a:gd name="T6" fmla="*/ 0 w 6"/>
                <a:gd name="T7" fmla="*/ 3 h 22"/>
                <a:gd name="T8" fmla="*/ 1 w 6"/>
                <a:gd name="T9" fmla="*/ 1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2">
                  <a:moveTo>
                    <a:pt x="1" y="19"/>
                  </a:moveTo>
                  <a:cubicBezTo>
                    <a:pt x="1" y="22"/>
                    <a:pt x="6" y="22"/>
                    <a:pt x="6" y="19"/>
                  </a:cubicBezTo>
                  <a:cubicBezTo>
                    <a:pt x="6" y="14"/>
                    <a:pt x="5" y="9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1" y="9"/>
                    <a:pt x="1" y="14"/>
                    <a:pt x="1" y="1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5" name="Freeform 94"/>
            <p:cNvSpPr/>
            <p:nvPr/>
          </p:nvSpPr>
          <p:spPr bwMode="auto">
            <a:xfrm>
              <a:off x="7444" y="3910"/>
              <a:ext cx="18" cy="63"/>
            </a:xfrm>
            <a:custGeom>
              <a:avLst/>
              <a:gdLst>
                <a:gd name="T0" fmla="*/ 0 w 5"/>
                <a:gd name="T1" fmla="*/ 5 h 21"/>
                <a:gd name="T2" fmla="*/ 1 w 5"/>
                <a:gd name="T3" fmla="*/ 6 h 21"/>
                <a:gd name="T4" fmla="*/ 0 w 5"/>
                <a:gd name="T5" fmla="*/ 11 h 21"/>
                <a:gd name="T6" fmla="*/ 0 w 5"/>
                <a:gd name="T7" fmla="*/ 15 h 21"/>
                <a:gd name="T8" fmla="*/ 0 w 5"/>
                <a:gd name="T9" fmla="*/ 17 h 21"/>
                <a:gd name="T10" fmla="*/ 0 w 5"/>
                <a:gd name="T11" fmla="*/ 17 h 21"/>
                <a:gd name="T12" fmla="*/ 0 w 5"/>
                <a:gd name="T13" fmla="*/ 18 h 21"/>
                <a:gd name="T14" fmla="*/ 0 w 5"/>
                <a:gd name="T15" fmla="*/ 19 h 21"/>
                <a:gd name="T16" fmla="*/ 5 w 5"/>
                <a:gd name="T17" fmla="*/ 18 h 21"/>
                <a:gd name="T18" fmla="*/ 5 w 5"/>
                <a:gd name="T19" fmla="*/ 7 h 21"/>
                <a:gd name="T20" fmla="*/ 5 w 5"/>
                <a:gd name="T21" fmla="*/ 2 h 21"/>
                <a:gd name="T22" fmla="*/ 0 w 5"/>
                <a:gd name="T23" fmla="*/ 3 h 21"/>
                <a:gd name="T24" fmla="*/ 0 w 5"/>
                <a:gd name="T25" fmla="*/ 5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21">
                  <a:moveTo>
                    <a:pt x="0" y="5"/>
                  </a:moveTo>
                  <a:cubicBezTo>
                    <a:pt x="0" y="5"/>
                    <a:pt x="1" y="6"/>
                    <a:pt x="1" y="6"/>
                  </a:cubicBezTo>
                  <a:cubicBezTo>
                    <a:pt x="1" y="8"/>
                    <a:pt x="0" y="9"/>
                    <a:pt x="0" y="11"/>
                  </a:cubicBezTo>
                  <a:cubicBezTo>
                    <a:pt x="0" y="12"/>
                    <a:pt x="0" y="14"/>
                    <a:pt x="0" y="15"/>
                  </a:cubicBezTo>
                  <a:cubicBezTo>
                    <a:pt x="0" y="16"/>
                    <a:pt x="0" y="16"/>
                    <a:pt x="0" y="17"/>
                  </a:cubicBezTo>
                  <a:cubicBezTo>
                    <a:pt x="0" y="17"/>
                    <a:pt x="0" y="18"/>
                    <a:pt x="0" y="17"/>
                  </a:cubicBezTo>
                  <a:cubicBezTo>
                    <a:pt x="0" y="17"/>
                    <a:pt x="0" y="17"/>
                    <a:pt x="0" y="18"/>
                  </a:cubicBezTo>
                  <a:cubicBezTo>
                    <a:pt x="0" y="18"/>
                    <a:pt x="0" y="18"/>
                    <a:pt x="0" y="19"/>
                  </a:cubicBezTo>
                  <a:cubicBezTo>
                    <a:pt x="1" y="21"/>
                    <a:pt x="4" y="20"/>
                    <a:pt x="5" y="18"/>
                  </a:cubicBezTo>
                  <a:cubicBezTo>
                    <a:pt x="5" y="15"/>
                    <a:pt x="5" y="11"/>
                    <a:pt x="5" y="7"/>
                  </a:cubicBezTo>
                  <a:cubicBezTo>
                    <a:pt x="5" y="6"/>
                    <a:pt x="5" y="3"/>
                    <a:pt x="5" y="2"/>
                  </a:cubicBezTo>
                  <a:cubicBezTo>
                    <a:pt x="3" y="0"/>
                    <a:pt x="1" y="1"/>
                    <a:pt x="0" y="3"/>
                  </a:cubicBezTo>
                  <a:cubicBezTo>
                    <a:pt x="0" y="4"/>
                    <a:pt x="0" y="5"/>
                    <a:pt x="0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6" name="Freeform 95"/>
            <p:cNvSpPr/>
            <p:nvPr/>
          </p:nvSpPr>
          <p:spPr bwMode="auto">
            <a:xfrm>
              <a:off x="7444" y="3827"/>
              <a:ext cx="18" cy="69"/>
            </a:xfrm>
            <a:custGeom>
              <a:avLst/>
              <a:gdLst>
                <a:gd name="T0" fmla="*/ 5 w 5"/>
                <a:gd name="T1" fmla="*/ 20 h 23"/>
                <a:gd name="T2" fmla="*/ 5 w 5"/>
                <a:gd name="T3" fmla="*/ 3 h 23"/>
                <a:gd name="T4" fmla="*/ 0 w 5"/>
                <a:gd name="T5" fmla="*/ 3 h 23"/>
                <a:gd name="T6" fmla="*/ 0 w 5"/>
                <a:gd name="T7" fmla="*/ 20 h 23"/>
                <a:gd name="T8" fmla="*/ 5 w 5"/>
                <a:gd name="T9" fmla="*/ 2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23">
                  <a:moveTo>
                    <a:pt x="5" y="20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3"/>
                    <a:pt x="5" y="23"/>
                    <a:pt x="5" y="2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7" name="Freeform 96"/>
            <p:cNvSpPr/>
            <p:nvPr/>
          </p:nvSpPr>
          <p:spPr bwMode="auto">
            <a:xfrm>
              <a:off x="7448" y="3747"/>
              <a:ext cx="18" cy="57"/>
            </a:xfrm>
            <a:custGeom>
              <a:avLst/>
              <a:gdLst>
                <a:gd name="T0" fmla="*/ 5 w 5"/>
                <a:gd name="T1" fmla="*/ 16 h 19"/>
                <a:gd name="T2" fmla="*/ 5 w 5"/>
                <a:gd name="T3" fmla="*/ 3 h 19"/>
                <a:gd name="T4" fmla="*/ 0 w 5"/>
                <a:gd name="T5" fmla="*/ 3 h 19"/>
                <a:gd name="T6" fmla="*/ 0 w 5"/>
                <a:gd name="T7" fmla="*/ 16 h 19"/>
                <a:gd name="T8" fmla="*/ 5 w 5"/>
                <a:gd name="T9" fmla="*/ 16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9">
                  <a:moveTo>
                    <a:pt x="5" y="16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9"/>
                    <a:pt x="5" y="19"/>
                    <a:pt x="5" y="1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8" name="Freeform 97"/>
            <p:cNvSpPr/>
            <p:nvPr/>
          </p:nvSpPr>
          <p:spPr bwMode="auto">
            <a:xfrm>
              <a:off x="7448" y="3658"/>
              <a:ext cx="18" cy="63"/>
            </a:xfrm>
            <a:custGeom>
              <a:avLst/>
              <a:gdLst>
                <a:gd name="T0" fmla="*/ 5 w 5"/>
                <a:gd name="T1" fmla="*/ 18 h 21"/>
                <a:gd name="T2" fmla="*/ 5 w 5"/>
                <a:gd name="T3" fmla="*/ 2 h 21"/>
                <a:gd name="T4" fmla="*/ 0 w 5"/>
                <a:gd name="T5" fmla="*/ 2 h 21"/>
                <a:gd name="T6" fmla="*/ 0 w 5"/>
                <a:gd name="T7" fmla="*/ 18 h 21"/>
                <a:gd name="T8" fmla="*/ 5 w 5"/>
                <a:gd name="T9" fmla="*/ 18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21">
                  <a:moveTo>
                    <a:pt x="5" y="18"/>
                  </a:moveTo>
                  <a:cubicBezTo>
                    <a:pt x="5" y="2"/>
                    <a:pt x="5" y="2"/>
                    <a:pt x="5" y="2"/>
                  </a:cubicBezTo>
                  <a:cubicBezTo>
                    <a:pt x="5" y="0"/>
                    <a:pt x="0" y="0"/>
                    <a:pt x="0" y="2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21"/>
                    <a:pt x="5" y="21"/>
                    <a:pt x="5" y="1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9" name="Freeform 98"/>
            <p:cNvSpPr/>
            <p:nvPr/>
          </p:nvSpPr>
          <p:spPr bwMode="auto">
            <a:xfrm>
              <a:off x="7444" y="3557"/>
              <a:ext cx="25" cy="80"/>
            </a:xfrm>
            <a:custGeom>
              <a:avLst/>
              <a:gdLst>
                <a:gd name="T0" fmla="*/ 2 w 7"/>
                <a:gd name="T1" fmla="*/ 24 h 27"/>
                <a:gd name="T2" fmla="*/ 7 w 7"/>
                <a:gd name="T3" fmla="*/ 23 h 27"/>
                <a:gd name="T4" fmla="*/ 5 w 7"/>
                <a:gd name="T5" fmla="*/ 3 h 27"/>
                <a:gd name="T6" fmla="*/ 0 w 7"/>
                <a:gd name="T7" fmla="*/ 4 h 27"/>
                <a:gd name="T8" fmla="*/ 2 w 7"/>
                <a:gd name="T9" fmla="*/ 2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7">
                  <a:moveTo>
                    <a:pt x="2" y="24"/>
                  </a:moveTo>
                  <a:cubicBezTo>
                    <a:pt x="3" y="27"/>
                    <a:pt x="7" y="26"/>
                    <a:pt x="7" y="23"/>
                  </a:cubicBezTo>
                  <a:cubicBezTo>
                    <a:pt x="6" y="17"/>
                    <a:pt x="6" y="10"/>
                    <a:pt x="5" y="3"/>
                  </a:cubicBezTo>
                  <a:cubicBezTo>
                    <a:pt x="4" y="0"/>
                    <a:pt x="0" y="1"/>
                    <a:pt x="0" y="4"/>
                  </a:cubicBezTo>
                  <a:cubicBezTo>
                    <a:pt x="1" y="11"/>
                    <a:pt x="1" y="18"/>
                    <a:pt x="2" y="2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0" name="Freeform 99"/>
            <p:cNvSpPr/>
            <p:nvPr/>
          </p:nvSpPr>
          <p:spPr bwMode="auto">
            <a:xfrm>
              <a:off x="7444" y="3462"/>
              <a:ext cx="25" cy="75"/>
            </a:xfrm>
            <a:custGeom>
              <a:avLst/>
              <a:gdLst>
                <a:gd name="T0" fmla="*/ 5 w 7"/>
                <a:gd name="T1" fmla="*/ 22 h 25"/>
                <a:gd name="T2" fmla="*/ 7 w 7"/>
                <a:gd name="T3" fmla="*/ 4 h 25"/>
                <a:gd name="T4" fmla="*/ 2 w 7"/>
                <a:gd name="T5" fmla="*/ 2 h 25"/>
                <a:gd name="T6" fmla="*/ 0 w 7"/>
                <a:gd name="T7" fmla="*/ 20 h 25"/>
                <a:gd name="T8" fmla="*/ 5 w 7"/>
                <a:gd name="T9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5">
                  <a:moveTo>
                    <a:pt x="5" y="22"/>
                  </a:moveTo>
                  <a:cubicBezTo>
                    <a:pt x="6" y="16"/>
                    <a:pt x="5" y="10"/>
                    <a:pt x="7" y="4"/>
                  </a:cubicBezTo>
                  <a:cubicBezTo>
                    <a:pt x="7" y="1"/>
                    <a:pt x="3" y="0"/>
                    <a:pt x="2" y="2"/>
                  </a:cubicBezTo>
                  <a:cubicBezTo>
                    <a:pt x="1" y="8"/>
                    <a:pt x="1" y="14"/>
                    <a:pt x="0" y="20"/>
                  </a:cubicBezTo>
                  <a:cubicBezTo>
                    <a:pt x="0" y="23"/>
                    <a:pt x="4" y="25"/>
                    <a:pt x="5" y="2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1" name="Freeform 100"/>
            <p:cNvSpPr/>
            <p:nvPr/>
          </p:nvSpPr>
          <p:spPr bwMode="auto">
            <a:xfrm>
              <a:off x="7448" y="3364"/>
              <a:ext cx="21" cy="75"/>
            </a:xfrm>
            <a:custGeom>
              <a:avLst/>
              <a:gdLst>
                <a:gd name="T0" fmla="*/ 5 w 6"/>
                <a:gd name="T1" fmla="*/ 22 h 25"/>
                <a:gd name="T2" fmla="*/ 6 w 6"/>
                <a:gd name="T3" fmla="*/ 3 h 25"/>
                <a:gd name="T4" fmla="*/ 1 w 6"/>
                <a:gd name="T5" fmla="*/ 3 h 25"/>
                <a:gd name="T6" fmla="*/ 0 w 6"/>
                <a:gd name="T7" fmla="*/ 22 h 25"/>
                <a:gd name="T8" fmla="*/ 5 w 6"/>
                <a:gd name="T9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5">
                  <a:moveTo>
                    <a:pt x="5" y="22"/>
                  </a:moveTo>
                  <a:cubicBezTo>
                    <a:pt x="5" y="16"/>
                    <a:pt x="6" y="10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10"/>
                    <a:pt x="0" y="16"/>
                    <a:pt x="0" y="22"/>
                  </a:cubicBezTo>
                  <a:cubicBezTo>
                    <a:pt x="0" y="25"/>
                    <a:pt x="5" y="25"/>
                    <a:pt x="5" y="2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2" name="Freeform 101"/>
            <p:cNvSpPr/>
            <p:nvPr/>
          </p:nvSpPr>
          <p:spPr bwMode="auto">
            <a:xfrm>
              <a:off x="7444" y="3272"/>
              <a:ext cx="25" cy="75"/>
            </a:xfrm>
            <a:custGeom>
              <a:avLst/>
              <a:gdLst>
                <a:gd name="T0" fmla="*/ 5 w 7"/>
                <a:gd name="T1" fmla="*/ 22 h 25"/>
                <a:gd name="T2" fmla="*/ 5 w 7"/>
                <a:gd name="T3" fmla="*/ 12 h 25"/>
                <a:gd name="T4" fmla="*/ 5 w 7"/>
                <a:gd name="T5" fmla="*/ 7 h 25"/>
                <a:gd name="T6" fmla="*/ 5 w 7"/>
                <a:gd name="T7" fmla="*/ 5 h 25"/>
                <a:gd name="T8" fmla="*/ 5 w 7"/>
                <a:gd name="T9" fmla="*/ 4 h 25"/>
                <a:gd name="T10" fmla="*/ 2 w 7"/>
                <a:gd name="T11" fmla="*/ 1 h 25"/>
                <a:gd name="T12" fmla="*/ 0 w 7"/>
                <a:gd name="T13" fmla="*/ 8 h 25"/>
                <a:gd name="T14" fmla="*/ 0 w 7"/>
                <a:gd name="T15" fmla="*/ 22 h 25"/>
                <a:gd name="T16" fmla="*/ 5 w 7"/>
                <a:gd name="T17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25">
                  <a:moveTo>
                    <a:pt x="5" y="22"/>
                  </a:moveTo>
                  <a:cubicBezTo>
                    <a:pt x="5" y="18"/>
                    <a:pt x="5" y="15"/>
                    <a:pt x="5" y="12"/>
                  </a:cubicBezTo>
                  <a:cubicBezTo>
                    <a:pt x="5" y="10"/>
                    <a:pt x="5" y="8"/>
                    <a:pt x="5" y="7"/>
                  </a:cubicBezTo>
                  <a:cubicBezTo>
                    <a:pt x="5" y="6"/>
                    <a:pt x="5" y="5"/>
                    <a:pt x="5" y="5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7" y="3"/>
                    <a:pt x="5" y="0"/>
                    <a:pt x="2" y="1"/>
                  </a:cubicBezTo>
                  <a:cubicBezTo>
                    <a:pt x="0" y="2"/>
                    <a:pt x="0" y="6"/>
                    <a:pt x="0" y="8"/>
                  </a:cubicBezTo>
                  <a:cubicBezTo>
                    <a:pt x="0" y="13"/>
                    <a:pt x="0" y="17"/>
                    <a:pt x="0" y="22"/>
                  </a:cubicBezTo>
                  <a:cubicBezTo>
                    <a:pt x="0" y="25"/>
                    <a:pt x="5" y="25"/>
                    <a:pt x="5" y="2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3" name="Freeform 102"/>
            <p:cNvSpPr/>
            <p:nvPr/>
          </p:nvSpPr>
          <p:spPr bwMode="auto">
            <a:xfrm>
              <a:off x="7451" y="3172"/>
              <a:ext cx="25" cy="77"/>
            </a:xfrm>
            <a:custGeom>
              <a:avLst/>
              <a:gdLst>
                <a:gd name="T0" fmla="*/ 0 w 7"/>
                <a:gd name="T1" fmla="*/ 7 h 26"/>
                <a:gd name="T2" fmla="*/ 1 w 7"/>
                <a:gd name="T3" fmla="*/ 16 h 26"/>
                <a:gd name="T4" fmla="*/ 1 w 7"/>
                <a:gd name="T5" fmla="*/ 19 h 26"/>
                <a:gd name="T6" fmla="*/ 2 w 7"/>
                <a:gd name="T7" fmla="*/ 21 h 26"/>
                <a:gd name="T8" fmla="*/ 5 w 7"/>
                <a:gd name="T9" fmla="*/ 23 h 26"/>
                <a:gd name="T10" fmla="*/ 5 w 7"/>
                <a:gd name="T11" fmla="*/ 14 h 26"/>
                <a:gd name="T12" fmla="*/ 5 w 7"/>
                <a:gd name="T13" fmla="*/ 8 h 26"/>
                <a:gd name="T14" fmla="*/ 5 w 7"/>
                <a:gd name="T15" fmla="*/ 6 h 26"/>
                <a:gd name="T16" fmla="*/ 5 w 7"/>
                <a:gd name="T17" fmla="*/ 3 h 26"/>
                <a:gd name="T18" fmla="*/ 1 w 7"/>
                <a:gd name="T19" fmla="*/ 2 h 26"/>
                <a:gd name="T20" fmla="*/ 0 w 7"/>
                <a:gd name="T21" fmla="*/ 7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" h="26">
                  <a:moveTo>
                    <a:pt x="0" y="7"/>
                  </a:moveTo>
                  <a:cubicBezTo>
                    <a:pt x="0" y="10"/>
                    <a:pt x="1" y="13"/>
                    <a:pt x="1" y="16"/>
                  </a:cubicBezTo>
                  <a:cubicBezTo>
                    <a:pt x="1" y="17"/>
                    <a:pt x="1" y="18"/>
                    <a:pt x="1" y="19"/>
                  </a:cubicBezTo>
                  <a:cubicBezTo>
                    <a:pt x="1" y="20"/>
                    <a:pt x="1" y="22"/>
                    <a:pt x="2" y="21"/>
                  </a:cubicBezTo>
                  <a:cubicBezTo>
                    <a:pt x="0" y="23"/>
                    <a:pt x="4" y="26"/>
                    <a:pt x="5" y="23"/>
                  </a:cubicBezTo>
                  <a:cubicBezTo>
                    <a:pt x="7" y="21"/>
                    <a:pt x="6" y="16"/>
                    <a:pt x="5" y="14"/>
                  </a:cubicBezTo>
                  <a:cubicBezTo>
                    <a:pt x="5" y="12"/>
                    <a:pt x="5" y="10"/>
                    <a:pt x="5" y="8"/>
                  </a:cubicBezTo>
                  <a:cubicBezTo>
                    <a:pt x="5" y="7"/>
                    <a:pt x="5" y="7"/>
                    <a:pt x="5" y="6"/>
                  </a:cubicBezTo>
                  <a:cubicBezTo>
                    <a:pt x="6" y="5"/>
                    <a:pt x="6" y="4"/>
                    <a:pt x="5" y="3"/>
                  </a:cubicBezTo>
                  <a:cubicBezTo>
                    <a:pt x="4" y="1"/>
                    <a:pt x="3" y="0"/>
                    <a:pt x="1" y="2"/>
                  </a:cubicBezTo>
                  <a:cubicBezTo>
                    <a:pt x="0" y="3"/>
                    <a:pt x="0" y="6"/>
                    <a:pt x="0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4" name="Freeform 103"/>
            <p:cNvSpPr/>
            <p:nvPr/>
          </p:nvSpPr>
          <p:spPr bwMode="auto">
            <a:xfrm>
              <a:off x="7444" y="3035"/>
              <a:ext cx="25" cy="101"/>
            </a:xfrm>
            <a:custGeom>
              <a:avLst/>
              <a:gdLst>
                <a:gd name="T0" fmla="*/ 0 w 7"/>
                <a:gd name="T1" fmla="*/ 4 h 34"/>
                <a:gd name="T2" fmla="*/ 1 w 7"/>
                <a:gd name="T3" fmla="*/ 31 h 34"/>
                <a:gd name="T4" fmla="*/ 6 w 7"/>
                <a:gd name="T5" fmla="*/ 31 h 34"/>
                <a:gd name="T6" fmla="*/ 6 w 7"/>
                <a:gd name="T7" fmla="*/ 10 h 34"/>
                <a:gd name="T8" fmla="*/ 6 w 7"/>
                <a:gd name="T9" fmla="*/ 7 h 34"/>
                <a:gd name="T10" fmla="*/ 4 w 7"/>
                <a:gd name="T11" fmla="*/ 2 h 34"/>
                <a:gd name="T12" fmla="*/ 0 w 7"/>
                <a:gd name="T13" fmla="*/ 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4">
                  <a:moveTo>
                    <a:pt x="0" y="4"/>
                  </a:moveTo>
                  <a:cubicBezTo>
                    <a:pt x="2" y="13"/>
                    <a:pt x="1" y="22"/>
                    <a:pt x="1" y="31"/>
                  </a:cubicBezTo>
                  <a:cubicBezTo>
                    <a:pt x="1" y="34"/>
                    <a:pt x="6" y="34"/>
                    <a:pt x="6" y="31"/>
                  </a:cubicBezTo>
                  <a:cubicBezTo>
                    <a:pt x="6" y="24"/>
                    <a:pt x="6" y="17"/>
                    <a:pt x="6" y="10"/>
                  </a:cubicBezTo>
                  <a:cubicBezTo>
                    <a:pt x="6" y="9"/>
                    <a:pt x="7" y="8"/>
                    <a:pt x="6" y="7"/>
                  </a:cubicBezTo>
                  <a:cubicBezTo>
                    <a:pt x="6" y="5"/>
                    <a:pt x="5" y="4"/>
                    <a:pt x="4" y="2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5" name="Freeform 104"/>
            <p:cNvSpPr/>
            <p:nvPr/>
          </p:nvSpPr>
          <p:spPr bwMode="auto">
            <a:xfrm>
              <a:off x="7448" y="2943"/>
              <a:ext cx="21" cy="62"/>
            </a:xfrm>
            <a:custGeom>
              <a:avLst/>
              <a:gdLst>
                <a:gd name="T0" fmla="*/ 5 w 6"/>
                <a:gd name="T1" fmla="*/ 18 h 21"/>
                <a:gd name="T2" fmla="*/ 6 w 6"/>
                <a:gd name="T3" fmla="*/ 3 h 21"/>
                <a:gd name="T4" fmla="*/ 1 w 6"/>
                <a:gd name="T5" fmla="*/ 3 h 21"/>
                <a:gd name="T6" fmla="*/ 0 w 6"/>
                <a:gd name="T7" fmla="*/ 18 h 21"/>
                <a:gd name="T8" fmla="*/ 5 w 6"/>
                <a:gd name="T9" fmla="*/ 18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1">
                  <a:moveTo>
                    <a:pt x="5" y="18"/>
                  </a:moveTo>
                  <a:cubicBezTo>
                    <a:pt x="5" y="13"/>
                    <a:pt x="6" y="8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8"/>
                    <a:pt x="1" y="13"/>
                    <a:pt x="0" y="18"/>
                  </a:cubicBezTo>
                  <a:cubicBezTo>
                    <a:pt x="0" y="21"/>
                    <a:pt x="4" y="21"/>
                    <a:pt x="5" y="1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6" name="Freeform 105"/>
            <p:cNvSpPr/>
            <p:nvPr/>
          </p:nvSpPr>
          <p:spPr bwMode="auto">
            <a:xfrm>
              <a:off x="7448" y="2827"/>
              <a:ext cx="25" cy="83"/>
            </a:xfrm>
            <a:custGeom>
              <a:avLst/>
              <a:gdLst>
                <a:gd name="T0" fmla="*/ 2 w 7"/>
                <a:gd name="T1" fmla="*/ 25 h 28"/>
                <a:gd name="T2" fmla="*/ 7 w 7"/>
                <a:gd name="T3" fmla="*/ 25 h 28"/>
                <a:gd name="T4" fmla="*/ 5 w 7"/>
                <a:gd name="T5" fmla="*/ 3 h 28"/>
                <a:gd name="T6" fmla="*/ 0 w 7"/>
                <a:gd name="T7" fmla="*/ 3 h 28"/>
                <a:gd name="T8" fmla="*/ 2 w 7"/>
                <a:gd name="T9" fmla="*/ 2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8">
                  <a:moveTo>
                    <a:pt x="2" y="25"/>
                  </a:moveTo>
                  <a:cubicBezTo>
                    <a:pt x="3" y="28"/>
                    <a:pt x="7" y="28"/>
                    <a:pt x="7" y="25"/>
                  </a:cubicBezTo>
                  <a:cubicBezTo>
                    <a:pt x="6" y="18"/>
                    <a:pt x="6" y="10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1" y="10"/>
                    <a:pt x="1" y="18"/>
                    <a:pt x="2" y="2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7" name="Freeform 106"/>
            <p:cNvSpPr/>
            <p:nvPr/>
          </p:nvSpPr>
          <p:spPr bwMode="auto">
            <a:xfrm>
              <a:off x="7441" y="2703"/>
              <a:ext cx="21" cy="92"/>
            </a:xfrm>
            <a:custGeom>
              <a:avLst/>
              <a:gdLst>
                <a:gd name="T0" fmla="*/ 1 w 6"/>
                <a:gd name="T1" fmla="*/ 28 h 31"/>
                <a:gd name="T2" fmla="*/ 6 w 6"/>
                <a:gd name="T3" fmla="*/ 28 h 31"/>
                <a:gd name="T4" fmla="*/ 5 w 6"/>
                <a:gd name="T5" fmla="*/ 3 h 31"/>
                <a:gd name="T6" fmla="*/ 0 w 6"/>
                <a:gd name="T7" fmla="*/ 3 h 31"/>
                <a:gd name="T8" fmla="*/ 1 w 6"/>
                <a:gd name="T9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1">
                  <a:moveTo>
                    <a:pt x="1" y="28"/>
                  </a:moveTo>
                  <a:cubicBezTo>
                    <a:pt x="1" y="31"/>
                    <a:pt x="6" y="31"/>
                    <a:pt x="6" y="28"/>
                  </a:cubicBezTo>
                  <a:cubicBezTo>
                    <a:pt x="6" y="20"/>
                    <a:pt x="6" y="11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1" y="11"/>
                    <a:pt x="1" y="20"/>
                    <a:pt x="1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8" name="Freeform 107"/>
            <p:cNvSpPr/>
            <p:nvPr/>
          </p:nvSpPr>
          <p:spPr bwMode="auto">
            <a:xfrm>
              <a:off x="7444" y="2581"/>
              <a:ext cx="22" cy="83"/>
            </a:xfrm>
            <a:custGeom>
              <a:avLst/>
              <a:gdLst>
                <a:gd name="T0" fmla="*/ 1 w 6"/>
                <a:gd name="T1" fmla="*/ 4 h 28"/>
                <a:gd name="T2" fmla="*/ 1 w 6"/>
                <a:gd name="T3" fmla="*/ 4 h 28"/>
                <a:gd name="T4" fmla="*/ 0 w 6"/>
                <a:gd name="T5" fmla="*/ 25 h 28"/>
                <a:gd name="T6" fmla="*/ 5 w 6"/>
                <a:gd name="T7" fmla="*/ 25 h 28"/>
                <a:gd name="T8" fmla="*/ 5 w 6"/>
                <a:gd name="T9" fmla="*/ 13 h 28"/>
                <a:gd name="T10" fmla="*/ 5 w 6"/>
                <a:gd name="T11" fmla="*/ 7 h 28"/>
                <a:gd name="T12" fmla="*/ 6 w 6"/>
                <a:gd name="T13" fmla="*/ 4 h 28"/>
                <a:gd name="T14" fmla="*/ 6 w 6"/>
                <a:gd name="T15" fmla="*/ 4 h 28"/>
                <a:gd name="T16" fmla="*/ 6 w 6"/>
                <a:gd name="T17" fmla="*/ 4 h 28"/>
                <a:gd name="T18" fmla="*/ 1 w 6"/>
                <a:gd name="T19" fmla="*/ 3 h 28"/>
                <a:gd name="T20" fmla="*/ 1 w 6"/>
                <a:gd name="T21" fmla="*/ 4 h 28"/>
                <a:gd name="T22" fmla="*/ 1 w 6"/>
                <a:gd name="T23" fmla="*/ 4 h 28"/>
                <a:gd name="T24" fmla="*/ 1 w 6"/>
                <a:gd name="T25" fmla="*/ 4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" h="28"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0" y="11"/>
                    <a:pt x="0" y="18"/>
                    <a:pt x="0" y="25"/>
                  </a:cubicBezTo>
                  <a:cubicBezTo>
                    <a:pt x="0" y="28"/>
                    <a:pt x="5" y="28"/>
                    <a:pt x="5" y="25"/>
                  </a:cubicBezTo>
                  <a:cubicBezTo>
                    <a:pt x="5" y="21"/>
                    <a:pt x="5" y="17"/>
                    <a:pt x="5" y="13"/>
                  </a:cubicBezTo>
                  <a:cubicBezTo>
                    <a:pt x="5" y="11"/>
                    <a:pt x="5" y="9"/>
                    <a:pt x="5" y="7"/>
                  </a:cubicBezTo>
                  <a:cubicBezTo>
                    <a:pt x="5" y="7"/>
                    <a:pt x="6" y="4"/>
                    <a:pt x="6" y="4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5" y="1"/>
                    <a:pt x="2" y="0"/>
                    <a:pt x="1" y="3"/>
                  </a:cubicBezTo>
                  <a:cubicBezTo>
                    <a:pt x="1" y="3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9" name="Freeform 108"/>
            <p:cNvSpPr/>
            <p:nvPr/>
          </p:nvSpPr>
          <p:spPr bwMode="auto">
            <a:xfrm>
              <a:off x="7455" y="2465"/>
              <a:ext cx="21" cy="98"/>
            </a:xfrm>
            <a:custGeom>
              <a:avLst/>
              <a:gdLst>
                <a:gd name="T0" fmla="*/ 5 w 6"/>
                <a:gd name="T1" fmla="*/ 30 h 33"/>
                <a:gd name="T2" fmla="*/ 5 w 6"/>
                <a:gd name="T3" fmla="*/ 10 h 33"/>
                <a:gd name="T4" fmla="*/ 6 w 6"/>
                <a:gd name="T5" fmla="*/ 8 h 33"/>
                <a:gd name="T6" fmla="*/ 5 w 6"/>
                <a:gd name="T7" fmla="*/ 3 h 33"/>
                <a:gd name="T8" fmla="*/ 0 w 6"/>
                <a:gd name="T9" fmla="*/ 3 h 33"/>
                <a:gd name="T10" fmla="*/ 0 w 6"/>
                <a:gd name="T11" fmla="*/ 30 h 33"/>
                <a:gd name="T12" fmla="*/ 5 w 6"/>
                <a:gd name="T13" fmla="*/ 3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33">
                  <a:moveTo>
                    <a:pt x="5" y="30"/>
                  </a:move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6" y="9"/>
                    <a:pt x="6" y="8"/>
                  </a:cubicBezTo>
                  <a:cubicBezTo>
                    <a:pt x="6" y="6"/>
                    <a:pt x="5" y="5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3"/>
                    <a:pt x="5" y="33"/>
                    <a:pt x="5" y="3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0" name="Freeform 109"/>
            <p:cNvSpPr/>
            <p:nvPr/>
          </p:nvSpPr>
          <p:spPr bwMode="auto">
            <a:xfrm>
              <a:off x="7444" y="2347"/>
              <a:ext cx="29" cy="89"/>
            </a:xfrm>
            <a:custGeom>
              <a:avLst/>
              <a:gdLst>
                <a:gd name="T0" fmla="*/ 1 w 8"/>
                <a:gd name="T1" fmla="*/ 4 h 30"/>
                <a:gd name="T2" fmla="*/ 2 w 8"/>
                <a:gd name="T3" fmla="*/ 27 h 30"/>
                <a:gd name="T4" fmla="*/ 7 w 8"/>
                <a:gd name="T5" fmla="*/ 27 h 30"/>
                <a:gd name="T6" fmla="*/ 6 w 8"/>
                <a:gd name="T7" fmla="*/ 3 h 30"/>
                <a:gd name="T8" fmla="*/ 1 w 8"/>
                <a:gd name="T9" fmla="*/ 4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0">
                  <a:moveTo>
                    <a:pt x="1" y="4"/>
                  </a:moveTo>
                  <a:cubicBezTo>
                    <a:pt x="3" y="11"/>
                    <a:pt x="2" y="20"/>
                    <a:pt x="2" y="27"/>
                  </a:cubicBezTo>
                  <a:cubicBezTo>
                    <a:pt x="2" y="30"/>
                    <a:pt x="7" y="30"/>
                    <a:pt x="7" y="27"/>
                  </a:cubicBezTo>
                  <a:cubicBezTo>
                    <a:pt x="7" y="19"/>
                    <a:pt x="8" y="11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1" name="Freeform 110"/>
            <p:cNvSpPr/>
            <p:nvPr/>
          </p:nvSpPr>
          <p:spPr bwMode="auto">
            <a:xfrm>
              <a:off x="7451" y="2231"/>
              <a:ext cx="18" cy="89"/>
            </a:xfrm>
            <a:custGeom>
              <a:avLst/>
              <a:gdLst>
                <a:gd name="T0" fmla="*/ 5 w 5"/>
                <a:gd name="T1" fmla="*/ 27 h 30"/>
                <a:gd name="T2" fmla="*/ 5 w 5"/>
                <a:gd name="T3" fmla="*/ 3 h 30"/>
                <a:gd name="T4" fmla="*/ 0 w 5"/>
                <a:gd name="T5" fmla="*/ 3 h 30"/>
                <a:gd name="T6" fmla="*/ 0 w 5"/>
                <a:gd name="T7" fmla="*/ 27 h 30"/>
                <a:gd name="T8" fmla="*/ 5 w 5"/>
                <a:gd name="T9" fmla="*/ 2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0">
                  <a:moveTo>
                    <a:pt x="5" y="27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30"/>
                    <a:pt x="5" y="30"/>
                    <a:pt x="5" y="2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2" name="Freeform 111"/>
            <p:cNvSpPr/>
            <p:nvPr/>
          </p:nvSpPr>
          <p:spPr bwMode="auto">
            <a:xfrm>
              <a:off x="7441" y="2109"/>
              <a:ext cx="28" cy="92"/>
            </a:xfrm>
            <a:custGeom>
              <a:avLst/>
              <a:gdLst>
                <a:gd name="T0" fmla="*/ 1 w 8"/>
                <a:gd name="T1" fmla="*/ 4 h 31"/>
                <a:gd name="T2" fmla="*/ 2 w 8"/>
                <a:gd name="T3" fmla="*/ 28 h 31"/>
                <a:gd name="T4" fmla="*/ 7 w 8"/>
                <a:gd name="T5" fmla="*/ 28 h 31"/>
                <a:gd name="T6" fmla="*/ 6 w 8"/>
                <a:gd name="T7" fmla="*/ 3 h 31"/>
                <a:gd name="T8" fmla="*/ 1 w 8"/>
                <a:gd name="T9" fmla="*/ 4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1">
                  <a:moveTo>
                    <a:pt x="1" y="4"/>
                  </a:moveTo>
                  <a:cubicBezTo>
                    <a:pt x="3" y="11"/>
                    <a:pt x="2" y="20"/>
                    <a:pt x="2" y="28"/>
                  </a:cubicBezTo>
                  <a:cubicBezTo>
                    <a:pt x="2" y="31"/>
                    <a:pt x="7" y="31"/>
                    <a:pt x="7" y="28"/>
                  </a:cubicBezTo>
                  <a:cubicBezTo>
                    <a:pt x="7" y="20"/>
                    <a:pt x="8" y="11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3" name="Freeform 112"/>
            <p:cNvSpPr/>
            <p:nvPr/>
          </p:nvSpPr>
          <p:spPr bwMode="auto">
            <a:xfrm>
              <a:off x="7444" y="1970"/>
              <a:ext cx="18" cy="112"/>
            </a:xfrm>
            <a:custGeom>
              <a:avLst/>
              <a:gdLst>
                <a:gd name="T0" fmla="*/ 5 w 5"/>
                <a:gd name="T1" fmla="*/ 35 h 38"/>
                <a:gd name="T2" fmla="*/ 5 w 5"/>
                <a:gd name="T3" fmla="*/ 3 h 38"/>
                <a:gd name="T4" fmla="*/ 0 w 5"/>
                <a:gd name="T5" fmla="*/ 3 h 38"/>
                <a:gd name="T6" fmla="*/ 0 w 5"/>
                <a:gd name="T7" fmla="*/ 35 h 38"/>
                <a:gd name="T8" fmla="*/ 5 w 5"/>
                <a:gd name="T9" fmla="*/ 35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8">
                  <a:moveTo>
                    <a:pt x="5" y="35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8"/>
                    <a:pt x="5" y="38"/>
                    <a:pt x="5" y="3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4" name="Freeform 113"/>
            <p:cNvSpPr/>
            <p:nvPr/>
          </p:nvSpPr>
          <p:spPr bwMode="auto">
            <a:xfrm>
              <a:off x="7444" y="1851"/>
              <a:ext cx="32" cy="107"/>
            </a:xfrm>
            <a:custGeom>
              <a:avLst/>
              <a:gdLst>
                <a:gd name="T0" fmla="*/ 1 w 9"/>
                <a:gd name="T1" fmla="*/ 33 h 36"/>
                <a:gd name="T2" fmla="*/ 6 w 9"/>
                <a:gd name="T3" fmla="*/ 33 h 36"/>
                <a:gd name="T4" fmla="*/ 8 w 9"/>
                <a:gd name="T5" fmla="*/ 4 h 36"/>
                <a:gd name="T6" fmla="*/ 3 w 9"/>
                <a:gd name="T7" fmla="*/ 2 h 36"/>
                <a:gd name="T8" fmla="*/ 1 w 9"/>
                <a:gd name="T9" fmla="*/ 3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" h="36">
                  <a:moveTo>
                    <a:pt x="1" y="33"/>
                  </a:moveTo>
                  <a:cubicBezTo>
                    <a:pt x="1" y="36"/>
                    <a:pt x="6" y="36"/>
                    <a:pt x="6" y="33"/>
                  </a:cubicBezTo>
                  <a:cubicBezTo>
                    <a:pt x="6" y="23"/>
                    <a:pt x="5" y="13"/>
                    <a:pt x="8" y="4"/>
                  </a:cubicBezTo>
                  <a:cubicBezTo>
                    <a:pt x="9" y="1"/>
                    <a:pt x="4" y="0"/>
                    <a:pt x="3" y="2"/>
                  </a:cubicBezTo>
                  <a:cubicBezTo>
                    <a:pt x="0" y="12"/>
                    <a:pt x="1" y="23"/>
                    <a:pt x="1" y="3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5" name="Freeform 114"/>
            <p:cNvSpPr/>
            <p:nvPr/>
          </p:nvSpPr>
          <p:spPr bwMode="auto">
            <a:xfrm>
              <a:off x="7441" y="1753"/>
              <a:ext cx="28" cy="80"/>
            </a:xfrm>
            <a:custGeom>
              <a:avLst/>
              <a:gdLst>
                <a:gd name="T0" fmla="*/ 3 w 8"/>
                <a:gd name="T1" fmla="*/ 5 h 27"/>
                <a:gd name="T2" fmla="*/ 3 w 8"/>
                <a:gd name="T3" fmla="*/ 24 h 27"/>
                <a:gd name="T4" fmla="*/ 8 w 8"/>
                <a:gd name="T5" fmla="*/ 24 h 27"/>
                <a:gd name="T6" fmla="*/ 8 w 8"/>
                <a:gd name="T7" fmla="*/ 9 h 27"/>
                <a:gd name="T8" fmla="*/ 4 w 8"/>
                <a:gd name="T9" fmla="*/ 0 h 27"/>
                <a:gd name="T10" fmla="*/ 3 w 8"/>
                <a:gd name="T11" fmla="*/ 5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27">
                  <a:moveTo>
                    <a:pt x="3" y="5"/>
                  </a:moveTo>
                  <a:cubicBezTo>
                    <a:pt x="4" y="5"/>
                    <a:pt x="3" y="22"/>
                    <a:pt x="3" y="24"/>
                  </a:cubicBezTo>
                  <a:cubicBezTo>
                    <a:pt x="3" y="27"/>
                    <a:pt x="8" y="27"/>
                    <a:pt x="8" y="24"/>
                  </a:cubicBezTo>
                  <a:cubicBezTo>
                    <a:pt x="8" y="19"/>
                    <a:pt x="8" y="14"/>
                    <a:pt x="8" y="9"/>
                  </a:cubicBezTo>
                  <a:cubicBezTo>
                    <a:pt x="8" y="6"/>
                    <a:pt x="7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6" name="Freeform 115"/>
            <p:cNvSpPr/>
            <p:nvPr/>
          </p:nvSpPr>
          <p:spPr bwMode="auto">
            <a:xfrm>
              <a:off x="7441" y="1622"/>
              <a:ext cx="28" cy="92"/>
            </a:xfrm>
            <a:custGeom>
              <a:avLst/>
              <a:gdLst>
                <a:gd name="T0" fmla="*/ 6 w 8"/>
                <a:gd name="T1" fmla="*/ 28 h 31"/>
                <a:gd name="T2" fmla="*/ 7 w 8"/>
                <a:gd name="T3" fmla="*/ 3 h 31"/>
                <a:gd name="T4" fmla="*/ 2 w 8"/>
                <a:gd name="T5" fmla="*/ 3 h 31"/>
                <a:gd name="T6" fmla="*/ 1 w 8"/>
                <a:gd name="T7" fmla="*/ 27 h 31"/>
                <a:gd name="T8" fmla="*/ 6 w 8"/>
                <a:gd name="T9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1">
                  <a:moveTo>
                    <a:pt x="6" y="28"/>
                  </a:moveTo>
                  <a:cubicBezTo>
                    <a:pt x="8" y="20"/>
                    <a:pt x="7" y="11"/>
                    <a:pt x="7" y="3"/>
                  </a:cubicBezTo>
                  <a:cubicBezTo>
                    <a:pt x="7" y="0"/>
                    <a:pt x="2" y="0"/>
                    <a:pt x="2" y="3"/>
                  </a:cubicBezTo>
                  <a:cubicBezTo>
                    <a:pt x="2" y="11"/>
                    <a:pt x="4" y="19"/>
                    <a:pt x="1" y="27"/>
                  </a:cubicBezTo>
                  <a:cubicBezTo>
                    <a:pt x="0" y="30"/>
                    <a:pt x="5" y="31"/>
                    <a:pt x="6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7" name="Freeform 116"/>
            <p:cNvSpPr/>
            <p:nvPr/>
          </p:nvSpPr>
          <p:spPr bwMode="auto">
            <a:xfrm>
              <a:off x="7444" y="1486"/>
              <a:ext cx="25" cy="104"/>
            </a:xfrm>
            <a:custGeom>
              <a:avLst/>
              <a:gdLst>
                <a:gd name="T0" fmla="*/ 0 w 7"/>
                <a:gd name="T1" fmla="*/ 32 h 35"/>
                <a:gd name="T2" fmla="*/ 5 w 7"/>
                <a:gd name="T3" fmla="*/ 32 h 35"/>
                <a:gd name="T4" fmla="*/ 6 w 7"/>
                <a:gd name="T5" fmla="*/ 3 h 35"/>
                <a:gd name="T6" fmla="*/ 1 w 7"/>
                <a:gd name="T7" fmla="*/ 3 h 35"/>
                <a:gd name="T8" fmla="*/ 0 w 7"/>
                <a:gd name="T9" fmla="*/ 3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5">
                  <a:moveTo>
                    <a:pt x="0" y="32"/>
                  </a:moveTo>
                  <a:cubicBezTo>
                    <a:pt x="0" y="35"/>
                    <a:pt x="5" y="35"/>
                    <a:pt x="5" y="32"/>
                  </a:cubicBezTo>
                  <a:cubicBezTo>
                    <a:pt x="5" y="22"/>
                    <a:pt x="7" y="13"/>
                    <a:pt x="6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2" y="13"/>
                    <a:pt x="0" y="22"/>
                    <a:pt x="0" y="3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8" name="Freeform 117"/>
            <p:cNvSpPr/>
            <p:nvPr/>
          </p:nvSpPr>
          <p:spPr bwMode="auto">
            <a:xfrm>
              <a:off x="7444" y="1361"/>
              <a:ext cx="29" cy="104"/>
            </a:xfrm>
            <a:custGeom>
              <a:avLst/>
              <a:gdLst>
                <a:gd name="T0" fmla="*/ 0 w 8"/>
                <a:gd name="T1" fmla="*/ 32 h 35"/>
                <a:gd name="T2" fmla="*/ 5 w 8"/>
                <a:gd name="T3" fmla="*/ 32 h 35"/>
                <a:gd name="T4" fmla="*/ 6 w 8"/>
                <a:gd name="T5" fmla="*/ 3 h 35"/>
                <a:gd name="T6" fmla="*/ 1 w 8"/>
                <a:gd name="T7" fmla="*/ 4 h 35"/>
                <a:gd name="T8" fmla="*/ 0 w 8"/>
                <a:gd name="T9" fmla="*/ 3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5">
                  <a:moveTo>
                    <a:pt x="0" y="32"/>
                  </a:moveTo>
                  <a:cubicBezTo>
                    <a:pt x="0" y="35"/>
                    <a:pt x="5" y="35"/>
                    <a:pt x="5" y="32"/>
                  </a:cubicBezTo>
                  <a:cubicBezTo>
                    <a:pt x="5" y="23"/>
                    <a:pt x="8" y="12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ubicBezTo>
                    <a:pt x="4" y="13"/>
                    <a:pt x="0" y="23"/>
                    <a:pt x="0" y="3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9" name="Freeform 118"/>
            <p:cNvSpPr/>
            <p:nvPr/>
          </p:nvSpPr>
          <p:spPr bwMode="auto">
            <a:xfrm>
              <a:off x="7451" y="1213"/>
              <a:ext cx="25" cy="98"/>
            </a:xfrm>
            <a:custGeom>
              <a:avLst/>
              <a:gdLst>
                <a:gd name="T0" fmla="*/ 1 w 7"/>
                <a:gd name="T1" fmla="*/ 9 h 33"/>
                <a:gd name="T2" fmla="*/ 2 w 7"/>
                <a:gd name="T3" fmla="*/ 30 h 33"/>
                <a:gd name="T4" fmla="*/ 7 w 7"/>
                <a:gd name="T5" fmla="*/ 30 h 33"/>
                <a:gd name="T6" fmla="*/ 6 w 7"/>
                <a:gd name="T7" fmla="*/ 3 h 33"/>
                <a:gd name="T8" fmla="*/ 2 w 7"/>
                <a:gd name="T9" fmla="*/ 2 h 33"/>
                <a:gd name="T10" fmla="*/ 0 w 7"/>
                <a:gd name="T11" fmla="*/ 7 h 33"/>
                <a:gd name="T12" fmla="*/ 1 w 7"/>
                <a:gd name="T13" fmla="*/ 9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3">
                  <a:moveTo>
                    <a:pt x="1" y="9"/>
                  </a:moveTo>
                  <a:cubicBezTo>
                    <a:pt x="1" y="16"/>
                    <a:pt x="1" y="23"/>
                    <a:pt x="2" y="30"/>
                  </a:cubicBezTo>
                  <a:cubicBezTo>
                    <a:pt x="3" y="33"/>
                    <a:pt x="7" y="33"/>
                    <a:pt x="7" y="30"/>
                  </a:cubicBezTo>
                  <a:cubicBezTo>
                    <a:pt x="6" y="21"/>
                    <a:pt x="6" y="12"/>
                    <a:pt x="6" y="3"/>
                  </a:cubicBezTo>
                  <a:cubicBezTo>
                    <a:pt x="6" y="1"/>
                    <a:pt x="3" y="0"/>
                    <a:pt x="2" y="2"/>
                  </a:cubicBezTo>
                  <a:cubicBezTo>
                    <a:pt x="0" y="3"/>
                    <a:pt x="0" y="5"/>
                    <a:pt x="0" y="7"/>
                  </a:cubicBezTo>
                  <a:cubicBezTo>
                    <a:pt x="0" y="8"/>
                    <a:pt x="1" y="9"/>
                    <a:pt x="1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0" name="Freeform 119"/>
            <p:cNvSpPr/>
            <p:nvPr/>
          </p:nvSpPr>
          <p:spPr bwMode="auto">
            <a:xfrm>
              <a:off x="7448" y="1068"/>
              <a:ext cx="25" cy="94"/>
            </a:xfrm>
            <a:custGeom>
              <a:avLst/>
              <a:gdLst>
                <a:gd name="T0" fmla="*/ 5 w 7"/>
                <a:gd name="T1" fmla="*/ 29 h 32"/>
                <a:gd name="T2" fmla="*/ 6 w 7"/>
                <a:gd name="T3" fmla="*/ 14 h 32"/>
                <a:gd name="T4" fmla="*/ 6 w 7"/>
                <a:gd name="T5" fmla="*/ 7 h 32"/>
                <a:gd name="T6" fmla="*/ 7 w 7"/>
                <a:gd name="T7" fmla="*/ 4 h 32"/>
                <a:gd name="T8" fmla="*/ 7 w 7"/>
                <a:gd name="T9" fmla="*/ 3 h 32"/>
                <a:gd name="T10" fmla="*/ 7 w 7"/>
                <a:gd name="T11" fmla="*/ 3 h 32"/>
                <a:gd name="T12" fmla="*/ 3 w 7"/>
                <a:gd name="T13" fmla="*/ 2 h 32"/>
                <a:gd name="T14" fmla="*/ 1 w 7"/>
                <a:gd name="T15" fmla="*/ 11 h 32"/>
                <a:gd name="T16" fmla="*/ 0 w 7"/>
                <a:gd name="T17" fmla="*/ 29 h 32"/>
                <a:gd name="T18" fmla="*/ 5 w 7"/>
                <a:gd name="T19" fmla="*/ 29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" h="32">
                  <a:moveTo>
                    <a:pt x="5" y="29"/>
                  </a:moveTo>
                  <a:cubicBezTo>
                    <a:pt x="5" y="24"/>
                    <a:pt x="5" y="19"/>
                    <a:pt x="6" y="14"/>
                  </a:cubicBezTo>
                  <a:cubicBezTo>
                    <a:pt x="6" y="12"/>
                    <a:pt x="6" y="10"/>
                    <a:pt x="6" y="7"/>
                  </a:cubicBezTo>
                  <a:cubicBezTo>
                    <a:pt x="6" y="6"/>
                    <a:pt x="7" y="5"/>
                    <a:pt x="7" y="4"/>
                  </a:cubicBezTo>
                  <a:cubicBezTo>
                    <a:pt x="7" y="4"/>
                    <a:pt x="7" y="4"/>
                    <a:pt x="7" y="3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6" y="1"/>
                    <a:pt x="4" y="0"/>
                    <a:pt x="3" y="2"/>
                  </a:cubicBezTo>
                  <a:cubicBezTo>
                    <a:pt x="1" y="4"/>
                    <a:pt x="2" y="8"/>
                    <a:pt x="1" y="11"/>
                  </a:cubicBezTo>
                  <a:cubicBezTo>
                    <a:pt x="1" y="17"/>
                    <a:pt x="0" y="23"/>
                    <a:pt x="0" y="29"/>
                  </a:cubicBezTo>
                  <a:cubicBezTo>
                    <a:pt x="0" y="32"/>
                    <a:pt x="5" y="32"/>
                    <a:pt x="5" y="2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1" name="Freeform 120"/>
            <p:cNvSpPr/>
            <p:nvPr/>
          </p:nvSpPr>
          <p:spPr bwMode="auto">
            <a:xfrm>
              <a:off x="7441" y="934"/>
              <a:ext cx="28" cy="104"/>
            </a:xfrm>
            <a:custGeom>
              <a:avLst/>
              <a:gdLst>
                <a:gd name="T0" fmla="*/ 1 w 8"/>
                <a:gd name="T1" fmla="*/ 9 h 35"/>
                <a:gd name="T2" fmla="*/ 3 w 8"/>
                <a:gd name="T3" fmla="*/ 32 h 35"/>
                <a:gd name="T4" fmla="*/ 8 w 8"/>
                <a:gd name="T5" fmla="*/ 32 h 35"/>
                <a:gd name="T6" fmla="*/ 6 w 8"/>
                <a:gd name="T7" fmla="*/ 17 h 35"/>
                <a:gd name="T8" fmla="*/ 5 w 8"/>
                <a:gd name="T9" fmla="*/ 9 h 35"/>
                <a:gd name="T10" fmla="*/ 5 w 8"/>
                <a:gd name="T11" fmla="*/ 6 h 35"/>
                <a:gd name="T12" fmla="*/ 5 w 8"/>
                <a:gd name="T13" fmla="*/ 5 h 35"/>
                <a:gd name="T14" fmla="*/ 5 w 8"/>
                <a:gd name="T15" fmla="*/ 3 h 35"/>
                <a:gd name="T16" fmla="*/ 1 w 8"/>
                <a:gd name="T17" fmla="*/ 2 h 35"/>
                <a:gd name="T18" fmla="*/ 1 w 8"/>
                <a:gd name="T19" fmla="*/ 9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" h="35">
                  <a:moveTo>
                    <a:pt x="1" y="9"/>
                  </a:moveTo>
                  <a:cubicBezTo>
                    <a:pt x="1" y="16"/>
                    <a:pt x="3" y="24"/>
                    <a:pt x="3" y="32"/>
                  </a:cubicBezTo>
                  <a:cubicBezTo>
                    <a:pt x="3" y="35"/>
                    <a:pt x="8" y="35"/>
                    <a:pt x="8" y="32"/>
                  </a:cubicBezTo>
                  <a:cubicBezTo>
                    <a:pt x="8" y="27"/>
                    <a:pt x="7" y="22"/>
                    <a:pt x="6" y="17"/>
                  </a:cubicBezTo>
                  <a:cubicBezTo>
                    <a:pt x="6" y="14"/>
                    <a:pt x="6" y="12"/>
                    <a:pt x="5" y="9"/>
                  </a:cubicBezTo>
                  <a:cubicBezTo>
                    <a:pt x="5" y="8"/>
                    <a:pt x="5" y="7"/>
                    <a:pt x="5" y="6"/>
                  </a:cubicBezTo>
                  <a:cubicBezTo>
                    <a:pt x="5" y="6"/>
                    <a:pt x="5" y="6"/>
                    <a:pt x="5" y="5"/>
                  </a:cubicBezTo>
                  <a:cubicBezTo>
                    <a:pt x="5" y="5"/>
                    <a:pt x="6" y="4"/>
                    <a:pt x="5" y="3"/>
                  </a:cubicBezTo>
                  <a:cubicBezTo>
                    <a:pt x="5" y="1"/>
                    <a:pt x="2" y="0"/>
                    <a:pt x="1" y="2"/>
                  </a:cubicBezTo>
                  <a:cubicBezTo>
                    <a:pt x="0" y="4"/>
                    <a:pt x="1" y="7"/>
                    <a:pt x="1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2" name="Freeform 121"/>
            <p:cNvSpPr/>
            <p:nvPr/>
          </p:nvSpPr>
          <p:spPr bwMode="auto">
            <a:xfrm>
              <a:off x="7441" y="792"/>
              <a:ext cx="25" cy="109"/>
            </a:xfrm>
            <a:custGeom>
              <a:avLst/>
              <a:gdLst>
                <a:gd name="T0" fmla="*/ 1 w 7"/>
                <a:gd name="T1" fmla="*/ 6 h 37"/>
                <a:gd name="T2" fmla="*/ 2 w 7"/>
                <a:gd name="T3" fmla="*/ 7 h 37"/>
                <a:gd name="T4" fmla="*/ 1 w 7"/>
                <a:gd name="T5" fmla="*/ 16 h 37"/>
                <a:gd name="T6" fmla="*/ 0 w 7"/>
                <a:gd name="T7" fmla="*/ 33 h 37"/>
                <a:gd name="T8" fmla="*/ 4 w 7"/>
                <a:gd name="T9" fmla="*/ 34 h 37"/>
                <a:gd name="T10" fmla="*/ 6 w 7"/>
                <a:gd name="T11" fmla="*/ 16 h 37"/>
                <a:gd name="T12" fmla="*/ 4 w 7"/>
                <a:gd name="T13" fmla="*/ 1 h 37"/>
                <a:gd name="T14" fmla="*/ 0 w 7"/>
                <a:gd name="T15" fmla="*/ 3 h 37"/>
                <a:gd name="T16" fmla="*/ 1 w 7"/>
                <a:gd name="T17" fmla="*/ 6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37">
                  <a:moveTo>
                    <a:pt x="1" y="6"/>
                  </a:moveTo>
                  <a:cubicBezTo>
                    <a:pt x="1" y="7"/>
                    <a:pt x="1" y="7"/>
                    <a:pt x="2" y="7"/>
                  </a:cubicBezTo>
                  <a:cubicBezTo>
                    <a:pt x="2" y="10"/>
                    <a:pt x="1" y="15"/>
                    <a:pt x="1" y="16"/>
                  </a:cubicBezTo>
                  <a:cubicBezTo>
                    <a:pt x="1" y="22"/>
                    <a:pt x="1" y="27"/>
                    <a:pt x="0" y="33"/>
                  </a:cubicBezTo>
                  <a:cubicBezTo>
                    <a:pt x="0" y="35"/>
                    <a:pt x="4" y="37"/>
                    <a:pt x="4" y="34"/>
                  </a:cubicBezTo>
                  <a:cubicBezTo>
                    <a:pt x="6" y="28"/>
                    <a:pt x="6" y="22"/>
                    <a:pt x="6" y="16"/>
                  </a:cubicBezTo>
                  <a:cubicBezTo>
                    <a:pt x="6" y="12"/>
                    <a:pt x="7" y="4"/>
                    <a:pt x="4" y="1"/>
                  </a:cubicBezTo>
                  <a:cubicBezTo>
                    <a:pt x="2" y="0"/>
                    <a:pt x="0" y="1"/>
                    <a:pt x="0" y="3"/>
                  </a:cubicBezTo>
                  <a:cubicBezTo>
                    <a:pt x="1" y="4"/>
                    <a:pt x="1" y="5"/>
                    <a:pt x="1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3" name="Freeform 122"/>
            <p:cNvSpPr/>
            <p:nvPr/>
          </p:nvSpPr>
          <p:spPr bwMode="auto">
            <a:xfrm>
              <a:off x="7444" y="646"/>
              <a:ext cx="22" cy="89"/>
            </a:xfrm>
            <a:custGeom>
              <a:avLst/>
              <a:gdLst>
                <a:gd name="T0" fmla="*/ 0 w 6"/>
                <a:gd name="T1" fmla="*/ 4 h 30"/>
                <a:gd name="T2" fmla="*/ 1 w 6"/>
                <a:gd name="T3" fmla="*/ 27 h 30"/>
                <a:gd name="T4" fmla="*/ 6 w 6"/>
                <a:gd name="T5" fmla="*/ 27 h 30"/>
                <a:gd name="T6" fmla="*/ 5 w 6"/>
                <a:gd name="T7" fmla="*/ 3 h 30"/>
                <a:gd name="T8" fmla="*/ 0 w 6"/>
                <a:gd name="T9" fmla="*/ 4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0">
                  <a:moveTo>
                    <a:pt x="0" y="4"/>
                  </a:moveTo>
                  <a:cubicBezTo>
                    <a:pt x="2" y="11"/>
                    <a:pt x="1" y="20"/>
                    <a:pt x="1" y="27"/>
                  </a:cubicBezTo>
                  <a:cubicBezTo>
                    <a:pt x="1" y="30"/>
                    <a:pt x="6" y="30"/>
                    <a:pt x="6" y="27"/>
                  </a:cubicBezTo>
                  <a:cubicBezTo>
                    <a:pt x="6" y="19"/>
                    <a:pt x="6" y="11"/>
                    <a:pt x="5" y="3"/>
                  </a:cubicBezTo>
                  <a:cubicBezTo>
                    <a:pt x="4" y="0"/>
                    <a:pt x="0" y="1"/>
                    <a:pt x="0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4" name="Freeform 123"/>
            <p:cNvSpPr/>
            <p:nvPr/>
          </p:nvSpPr>
          <p:spPr bwMode="auto">
            <a:xfrm>
              <a:off x="7444" y="513"/>
              <a:ext cx="22" cy="92"/>
            </a:xfrm>
            <a:custGeom>
              <a:avLst/>
              <a:gdLst>
                <a:gd name="T0" fmla="*/ 5 w 6"/>
                <a:gd name="T1" fmla="*/ 28 h 31"/>
                <a:gd name="T2" fmla="*/ 6 w 6"/>
                <a:gd name="T3" fmla="*/ 3 h 31"/>
                <a:gd name="T4" fmla="*/ 1 w 6"/>
                <a:gd name="T5" fmla="*/ 3 h 31"/>
                <a:gd name="T6" fmla="*/ 0 w 6"/>
                <a:gd name="T7" fmla="*/ 28 h 31"/>
                <a:gd name="T8" fmla="*/ 5 w 6"/>
                <a:gd name="T9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1">
                  <a:moveTo>
                    <a:pt x="5" y="28"/>
                  </a:moveTo>
                  <a:cubicBezTo>
                    <a:pt x="6" y="20"/>
                    <a:pt x="6" y="11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11"/>
                    <a:pt x="1" y="20"/>
                    <a:pt x="0" y="28"/>
                  </a:cubicBezTo>
                  <a:cubicBezTo>
                    <a:pt x="0" y="31"/>
                    <a:pt x="4" y="31"/>
                    <a:pt x="5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5" name="Freeform 124"/>
            <p:cNvSpPr/>
            <p:nvPr/>
          </p:nvSpPr>
          <p:spPr bwMode="auto">
            <a:xfrm>
              <a:off x="7444" y="388"/>
              <a:ext cx="29" cy="95"/>
            </a:xfrm>
            <a:custGeom>
              <a:avLst/>
              <a:gdLst>
                <a:gd name="T0" fmla="*/ 1 w 8"/>
                <a:gd name="T1" fmla="*/ 4 h 32"/>
                <a:gd name="T2" fmla="*/ 2 w 8"/>
                <a:gd name="T3" fmla="*/ 29 h 32"/>
                <a:gd name="T4" fmla="*/ 7 w 8"/>
                <a:gd name="T5" fmla="*/ 29 h 32"/>
                <a:gd name="T6" fmla="*/ 6 w 8"/>
                <a:gd name="T7" fmla="*/ 3 h 32"/>
                <a:gd name="T8" fmla="*/ 1 w 8"/>
                <a:gd name="T9" fmla="*/ 4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2">
                  <a:moveTo>
                    <a:pt x="1" y="4"/>
                  </a:moveTo>
                  <a:cubicBezTo>
                    <a:pt x="3" y="12"/>
                    <a:pt x="2" y="21"/>
                    <a:pt x="2" y="29"/>
                  </a:cubicBezTo>
                  <a:cubicBezTo>
                    <a:pt x="2" y="32"/>
                    <a:pt x="7" y="32"/>
                    <a:pt x="7" y="29"/>
                  </a:cubicBezTo>
                  <a:cubicBezTo>
                    <a:pt x="7" y="21"/>
                    <a:pt x="8" y="11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6" name="Freeform 125"/>
            <p:cNvSpPr/>
            <p:nvPr/>
          </p:nvSpPr>
          <p:spPr bwMode="auto">
            <a:xfrm>
              <a:off x="7441" y="305"/>
              <a:ext cx="25" cy="56"/>
            </a:xfrm>
            <a:custGeom>
              <a:avLst/>
              <a:gdLst>
                <a:gd name="T0" fmla="*/ 1 w 7"/>
                <a:gd name="T1" fmla="*/ 4 h 19"/>
                <a:gd name="T2" fmla="*/ 2 w 7"/>
                <a:gd name="T3" fmla="*/ 16 h 19"/>
                <a:gd name="T4" fmla="*/ 7 w 7"/>
                <a:gd name="T5" fmla="*/ 16 h 19"/>
                <a:gd name="T6" fmla="*/ 6 w 7"/>
                <a:gd name="T7" fmla="*/ 3 h 19"/>
                <a:gd name="T8" fmla="*/ 1 w 7"/>
                <a:gd name="T9" fmla="*/ 4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19">
                  <a:moveTo>
                    <a:pt x="1" y="4"/>
                  </a:moveTo>
                  <a:cubicBezTo>
                    <a:pt x="2" y="8"/>
                    <a:pt x="2" y="12"/>
                    <a:pt x="2" y="16"/>
                  </a:cubicBezTo>
                  <a:cubicBezTo>
                    <a:pt x="2" y="19"/>
                    <a:pt x="7" y="19"/>
                    <a:pt x="7" y="16"/>
                  </a:cubicBezTo>
                  <a:cubicBezTo>
                    <a:pt x="7" y="11"/>
                    <a:pt x="7" y="7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7" name="Freeform 126"/>
            <p:cNvSpPr/>
            <p:nvPr/>
          </p:nvSpPr>
          <p:spPr bwMode="auto">
            <a:xfrm>
              <a:off x="7441" y="213"/>
              <a:ext cx="28" cy="65"/>
            </a:xfrm>
            <a:custGeom>
              <a:avLst/>
              <a:gdLst>
                <a:gd name="T0" fmla="*/ 1 w 8"/>
                <a:gd name="T1" fmla="*/ 4 h 22"/>
                <a:gd name="T2" fmla="*/ 2 w 8"/>
                <a:gd name="T3" fmla="*/ 18 h 22"/>
                <a:gd name="T4" fmla="*/ 7 w 8"/>
                <a:gd name="T5" fmla="*/ 19 h 22"/>
                <a:gd name="T6" fmla="*/ 6 w 8"/>
                <a:gd name="T7" fmla="*/ 3 h 22"/>
                <a:gd name="T8" fmla="*/ 1 w 8"/>
                <a:gd name="T9" fmla="*/ 4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2">
                  <a:moveTo>
                    <a:pt x="1" y="4"/>
                  </a:moveTo>
                  <a:cubicBezTo>
                    <a:pt x="2" y="8"/>
                    <a:pt x="3" y="14"/>
                    <a:pt x="2" y="18"/>
                  </a:cubicBezTo>
                  <a:cubicBezTo>
                    <a:pt x="1" y="21"/>
                    <a:pt x="6" y="22"/>
                    <a:pt x="7" y="19"/>
                  </a:cubicBezTo>
                  <a:cubicBezTo>
                    <a:pt x="8" y="14"/>
                    <a:pt x="7" y="8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8" name="Freeform 127"/>
            <p:cNvSpPr/>
            <p:nvPr/>
          </p:nvSpPr>
          <p:spPr bwMode="auto">
            <a:xfrm>
              <a:off x="7331" y="198"/>
              <a:ext cx="92" cy="27"/>
            </a:xfrm>
            <a:custGeom>
              <a:avLst/>
              <a:gdLst>
                <a:gd name="T0" fmla="*/ 3 w 26"/>
                <a:gd name="T1" fmla="*/ 5 h 9"/>
                <a:gd name="T2" fmla="*/ 12 w 26"/>
                <a:gd name="T3" fmla="*/ 5 h 9"/>
                <a:gd name="T4" fmla="*/ 21 w 26"/>
                <a:gd name="T5" fmla="*/ 7 h 9"/>
                <a:gd name="T6" fmla="*/ 25 w 26"/>
                <a:gd name="T7" fmla="*/ 4 h 9"/>
                <a:gd name="T8" fmla="*/ 18 w 26"/>
                <a:gd name="T9" fmla="*/ 1 h 9"/>
                <a:gd name="T10" fmla="*/ 4 w 26"/>
                <a:gd name="T11" fmla="*/ 0 h 9"/>
                <a:gd name="T12" fmla="*/ 3 w 26"/>
                <a:gd name="T13" fmla="*/ 5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9">
                  <a:moveTo>
                    <a:pt x="3" y="5"/>
                  </a:moveTo>
                  <a:cubicBezTo>
                    <a:pt x="6" y="5"/>
                    <a:pt x="9" y="5"/>
                    <a:pt x="12" y="5"/>
                  </a:cubicBezTo>
                  <a:cubicBezTo>
                    <a:pt x="14" y="5"/>
                    <a:pt x="20" y="5"/>
                    <a:pt x="21" y="7"/>
                  </a:cubicBezTo>
                  <a:cubicBezTo>
                    <a:pt x="22" y="9"/>
                    <a:pt x="26" y="7"/>
                    <a:pt x="25" y="4"/>
                  </a:cubicBezTo>
                  <a:cubicBezTo>
                    <a:pt x="23" y="2"/>
                    <a:pt x="20" y="1"/>
                    <a:pt x="18" y="1"/>
                  </a:cubicBezTo>
                  <a:cubicBezTo>
                    <a:pt x="13" y="1"/>
                    <a:pt x="9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9" name="Freeform 128"/>
            <p:cNvSpPr/>
            <p:nvPr/>
          </p:nvSpPr>
          <p:spPr bwMode="auto">
            <a:xfrm>
              <a:off x="7201" y="192"/>
              <a:ext cx="85" cy="24"/>
            </a:xfrm>
            <a:custGeom>
              <a:avLst/>
              <a:gdLst>
                <a:gd name="T0" fmla="*/ 3 w 24"/>
                <a:gd name="T1" fmla="*/ 8 h 8"/>
                <a:gd name="T2" fmla="*/ 21 w 24"/>
                <a:gd name="T3" fmla="*/ 5 h 8"/>
                <a:gd name="T4" fmla="*/ 20 w 24"/>
                <a:gd name="T5" fmla="*/ 1 h 8"/>
                <a:gd name="T6" fmla="*/ 3 w 24"/>
                <a:gd name="T7" fmla="*/ 3 h 8"/>
                <a:gd name="T8" fmla="*/ 3 w 24"/>
                <a:gd name="T9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8">
                  <a:moveTo>
                    <a:pt x="3" y="8"/>
                  </a:moveTo>
                  <a:cubicBezTo>
                    <a:pt x="9" y="8"/>
                    <a:pt x="15" y="8"/>
                    <a:pt x="21" y="5"/>
                  </a:cubicBezTo>
                  <a:cubicBezTo>
                    <a:pt x="24" y="4"/>
                    <a:pt x="23" y="0"/>
                    <a:pt x="20" y="1"/>
                  </a:cubicBezTo>
                  <a:cubicBezTo>
                    <a:pt x="15" y="3"/>
                    <a:pt x="9" y="3"/>
                    <a:pt x="3" y="3"/>
                  </a:cubicBezTo>
                  <a:cubicBezTo>
                    <a:pt x="0" y="3"/>
                    <a:pt x="0" y="8"/>
                    <a:pt x="3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0" name="Freeform 129"/>
            <p:cNvSpPr/>
            <p:nvPr/>
          </p:nvSpPr>
          <p:spPr bwMode="auto">
            <a:xfrm>
              <a:off x="7063" y="204"/>
              <a:ext cx="99" cy="24"/>
            </a:xfrm>
            <a:custGeom>
              <a:avLst/>
              <a:gdLst>
                <a:gd name="T0" fmla="*/ 4 w 28"/>
                <a:gd name="T1" fmla="*/ 7 h 8"/>
                <a:gd name="T2" fmla="*/ 24 w 28"/>
                <a:gd name="T3" fmla="*/ 6 h 8"/>
                <a:gd name="T4" fmla="*/ 26 w 28"/>
                <a:gd name="T5" fmla="*/ 1 h 8"/>
                <a:gd name="T6" fmla="*/ 3 w 28"/>
                <a:gd name="T7" fmla="*/ 2 h 8"/>
                <a:gd name="T8" fmla="*/ 4 w 28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4" y="7"/>
                  </a:moveTo>
                  <a:cubicBezTo>
                    <a:pt x="11" y="4"/>
                    <a:pt x="18" y="5"/>
                    <a:pt x="24" y="6"/>
                  </a:cubicBezTo>
                  <a:cubicBezTo>
                    <a:pt x="27" y="6"/>
                    <a:pt x="28" y="2"/>
                    <a:pt x="26" y="1"/>
                  </a:cubicBezTo>
                  <a:cubicBezTo>
                    <a:pt x="18" y="0"/>
                    <a:pt x="10" y="0"/>
                    <a:pt x="3" y="2"/>
                  </a:cubicBezTo>
                  <a:cubicBezTo>
                    <a:pt x="0" y="3"/>
                    <a:pt x="2" y="8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1" name="Freeform 130"/>
            <p:cNvSpPr/>
            <p:nvPr/>
          </p:nvSpPr>
          <p:spPr bwMode="auto">
            <a:xfrm>
              <a:off x="6947" y="195"/>
              <a:ext cx="81" cy="27"/>
            </a:xfrm>
            <a:custGeom>
              <a:avLst/>
              <a:gdLst>
                <a:gd name="T0" fmla="*/ 3 w 23"/>
                <a:gd name="T1" fmla="*/ 9 h 9"/>
                <a:gd name="T2" fmla="*/ 20 w 23"/>
                <a:gd name="T3" fmla="*/ 5 h 9"/>
                <a:gd name="T4" fmla="*/ 18 w 23"/>
                <a:gd name="T5" fmla="*/ 1 h 9"/>
                <a:gd name="T6" fmla="*/ 3 w 23"/>
                <a:gd name="T7" fmla="*/ 4 h 9"/>
                <a:gd name="T8" fmla="*/ 3 w 23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9">
                  <a:moveTo>
                    <a:pt x="3" y="9"/>
                  </a:moveTo>
                  <a:cubicBezTo>
                    <a:pt x="9" y="9"/>
                    <a:pt x="15" y="8"/>
                    <a:pt x="20" y="5"/>
                  </a:cubicBezTo>
                  <a:cubicBezTo>
                    <a:pt x="23" y="4"/>
                    <a:pt x="20" y="0"/>
                    <a:pt x="18" y="1"/>
                  </a:cubicBezTo>
                  <a:cubicBezTo>
                    <a:pt x="13" y="3"/>
                    <a:pt x="8" y="4"/>
                    <a:pt x="3" y="4"/>
                  </a:cubicBezTo>
                  <a:cubicBezTo>
                    <a:pt x="0" y="4"/>
                    <a:pt x="0" y="9"/>
                    <a:pt x="3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2" name="Freeform 131"/>
            <p:cNvSpPr/>
            <p:nvPr/>
          </p:nvSpPr>
          <p:spPr bwMode="auto">
            <a:xfrm>
              <a:off x="6820" y="195"/>
              <a:ext cx="92" cy="27"/>
            </a:xfrm>
            <a:custGeom>
              <a:avLst/>
              <a:gdLst>
                <a:gd name="T0" fmla="*/ 4 w 26"/>
                <a:gd name="T1" fmla="*/ 7 h 9"/>
                <a:gd name="T2" fmla="*/ 22 w 26"/>
                <a:gd name="T3" fmla="*/ 8 h 9"/>
                <a:gd name="T4" fmla="*/ 23 w 26"/>
                <a:gd name="T5" fmla="*/ 3 h 9"/>
                <a:gd name="T6" fmla="*/ 3 w 26"/>
                <a:gd name="T7" fmla="*/ 2 h 9"/>
                <a:gd name="T8" fmla="*/ 4 w 26"/>
                <a:gd name="T9" fmla="*/ 7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9">
                  <a:moveTo>
                    <a:pt x="4" y="7"/>
                  </a:moveTo>
                  <a:cubicBezTo>
                    <a:pt x="10" y="4"/>
                    <a:pt x="16" y="6"/>
                    <a:pt x="22" y="8"/>
                  </a:cubicBezTo>
                  <a:cubicBezTo>
                    <a:pt x="24" y="9"/>
                    <a:pt x="26" y="4"/>
                    <a:pt x="23" y="3"/>
                  </a:cubicBezTo>
                  <a:cubicBezTo>
                    <a:pt x="16" y="1"/>
                    <a:pt x="9" y="0"/>
                    <a:pt x="3" y="2"/>
                  </a:cubicBezTo>
                  <a:cubicBezTo>
                    <a:pt x="0" y="3"/>
                    <a:pt x="1" y="8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3" name="Freeform 132"/>
            <p:cNvSpPr/>
            <p:nvPr/>
          </p:nvSpPr>
          <p:spPr bwMode="auto">
            <a:xfrm>
              <a:off x="6690" y="192"/>
              <a:ext cx="95" cy="27"/>
            </a:xfrm>
            <a:custGeom>
              <a:avLst/>
              <a:gdLst>
                <a:gd name="T0" fmla="*/ 3 w 27"/>
                <a:gd name="T1" fmla="*/ 7 h 9"/>
                <a:gd name="T2" fmla="*/ 25 w 27"/>
                <a:gd name="T3" fmla="*/ 5 h 9"/>
                <a:gd name="T4" fmla="*/ 22 w 27"/>
                <a:gd name="T5" fmla="*/ 1 h 9"/>
                <a:gd name="T6" fmla="*/ 4 w 27"/>
                <a:gd name="T7" fmla="*/ 2 h 9"/>
                <a:gd name="T8" fmla="*/ 3 w 27"/>
                <a:gd name="T9" fmla="*/ 7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9">
                  <a:moveTo>
                    <a:pt x="3" y="7"/>
                  </a:moveTo>
                  <a:cubicBezTo>
                    <a:pt x="10" y="8"/>
                    <a:pt x="18" y="9"/>
                    <a:pt x="25" y="5"/>
                  </a:cubicBezTo>
                  <a:cubicBezTo>
                    <a:pt x="27" y="4"/>
                    <a:pt x="25" y="0"/>
                    <a:pt x="22" y="1"/>
                  </a:cubicBezTo>
                  <a:cubicBezTo>
                    <a:pt x="17" y="4"/>
                    <a:pt x="10" y="3"/>
                    <a:pt x="4" y="2"/>
                  </a:cubicBezTo>
                  <a:cubicBezTo>
                    <a:pt x="1" y="2"/>
                    <a:pt x="0" y="6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4" name="Freeform 133"/>
            <p:cNvSpPr/>
            <p:nvPr/>
          </p:nvSpPr>
          <p:spPr bwMode="auto">
            <a:xfrm>
              <a:off x="6555" y="195"/>
              <a:ext cx="92" cy="30"/>
            </a:xfrm>
            <a:custGeom>
              <a:avLst/>
              <a:gdLst>
                <a:gd name="T0" fmla="*/ 5 w 26"/>
                <a:gd name="T1" fmla="*/ 8 h 10"/>
                <a:gd name="T2" fmla="*/ 22 w 26"/>
                <a:gd name="T3" fmla="*/ 8 h 10"/>
                <a:gd name="T4" fmla="*/ 23 w 26"/>
                <a:gd name="T5" fmla="*/ 3 h 10"/>
                <a:gd name="T6" fmla="*/ 2 w 26"/>
                <a:gd name="T7" fmla="*/ 5 h 10"/>
                <a:gd name="T8" fmla="*/ 5 w 26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0">
                  <a:moveTo>
                    <a:pt x="5" y="8"/>
                  </a:moveTo>
                  <a:cubicBezTo>
                    <a:pt x="9" y="4"/>
                    <a:pt x="17" y="7"/>
                    <a:pt x="22" y="8"/>
                  </a:cubicBezTo>
                  <a:cubicBezTo>
                    <a:pt x="25" y="8"/>
                    <a:pt x="26" y="4"/>
                    <a:pt x="23" y="3"/>
                  </a:cubicBezTo>
                  <a:cubicBezTo>
                    <a:pt x="16" y="2"/>
                    <a:pt x="8" y="0"/>
                    <a:pt x="2" y="5"/>
                  </a:cubicBezTo>
                  <a:cubicBezTo>
                    <a:pt x="0" y="7"/>
                    <a:pt x="3" y="10"/>
                    <a:pt x="5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5" name="Freeform 134"/>
            <p:cNvSpPr/>
            <p:nvPr/>
          </p:nvSpPr>
          <p:spPr bwMode="auto">
            <a:xfrm>
              <a:off x="6446" y="207"/>
              <a:ext cx="81" cy="21"/>
            </a:xfrm>
            <a:custGeom>
              <a:avLst/>
              <a:gdLst>
                <a:gd name="T0" fmla="*/ 3 w 23"/>
                <a:gd name="T1" fmla="*/ 7 h 7"/>
                <a:gd name="T2" fmla="*/ 20 w 23"/>
                <a:gd name="T3" fmla="*/ 5 h 7"/>
                <a:gd name="T4" fmla="*/ 19 w 23"/>
                <a:gd name="T5" fmla="*/ 0 h 7"/>
                <a:gd name="T6" fmla="*/ 3 w 23"/>
                <a:gd name="T7" fmla="*/ 2 h 7"/>
                <a:gd name="T8" fmla="*/ 3 w 23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7">
                  <a:moveTo>
                    <a:pt x="3" y="7"/>
                  </a:moveTo>
                  <a:cubicBezTo>
                    <a:pt x="9" y="7"/>
                    <a:pt x="15" y="6"/>
                    <a:pt x="20" y="5"/>
                  </a:cubicBezTo>
                  <a:cubicBezTo>
                    <a:pt x="23" y="4"/>
                    <a:pt x="22" y="0"/>
                    <a:pt x="19" y="0"/>
                  </a:cubicBezTo>
                  <a:cubicBezTo>
                    <a:pt x="14" y="1"/>
                    <a:pt x="8" y="2"/>
                    <a:pt x="3" y="2"/>
                  </a:cubicBezTo>
                  <a:cubicBezTo>
                    <a:pt x="0" y="2"/>
                    <a:pt x="0" y="7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6" name="Freeform 135"/>
            <p:cNvSpPr/>
            <p:nvPr/>
          </p:nvSpPr>
          <p:spPr bwMode="auto">
            <a:xfrm>
              <a:off x="6309" y="207"/>
              <a:ext cx="98" cy="18"/>
            </a:xfrm>
            <a:custGeom>
              <a:avLst/>
              <a:gdLst>
                <a:gd name="T0" fmla="*/ 4 w 28"/>
                <a:gd name="T1" fmla="*/ 6 h 6"/>
                <a:gd name="T2" fmla="*/ 25 w 28"/>
                <a:gd name="T3" fmla="*/ 5 h 6"/>
                <a:gd name="T4" fmla="*/ 25 w 28"/>
                <a:gd name="T5" fmla="*/ 0 h 6"/>
                <a:gd name="T6" fmla="*/ 3 w 28"/>
                <a:gd name="T7" fmla="*/ 1 h 6"/>
                <a:gd name="T8" fmla="*/ 4 w 2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4" y="6"/>
                  </a:moveTo>
                  <a:cubicBezTo>
                    <a:pt x="11" y="5"/>
                    <a:pt x="18" y="5"/>
                    <a:pt x="25" y="5"/>
                  </a:cubicBezTo>
                  <a:cubicBezTo>
                    <a:pt x="28" y="5"/>
                    <a:pt x="28" y="0"/>
                    <a:pt x="25" y="0"/>
                  </a:cubicBezTo>
                  <a:cubicBezTo>
                    <a:pt x="18" y="0"/>
                    <a:pt x="10" y="0"/>
                    <a:pt x="3" y="1"/>
                  </a:cubicBezTo>
                  <a:cubicBezTo>
                    <a:pt x="0" y="2"/>
                    <a:pt x="2" y="6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7" name="Freeform 136"/>
            <p:cNvSpPr/>
            <p:nvPr/>
          </p:nvSpPr>
          <p:spPr bwMode="auto">
            <a:xfrm>
              <a:off x="6167" y="204"/>
              <a:ext cx="96" cy="18"/>
            </a:xfrm>
            <a:custGeom>
              <a:avLst/>
              <a:gdLst>
                <a:gd name="T0" fmla="*/ 3 w 27"/>
                <a:gd name="T1" fmla="*/ 6 h 6"/>
                <a:gd name="T2" fmla="*/ 24 w 27"/>
                <a:gd name="T3" fmla="*/ 5 h 6"/>
                <a:gd name="T4" fmla="*/ 24 w 27"/>
                <a:gd name="T5" fmla="*/ 0 h 6"/>
                <a:gd name="T6" fmla="*/ 3 w 27"/>
                <a:gd name="T7" fmla="*/ 1 h 6"/>
                <a:gd name="T8" fmla="*/ 3 w 2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3" y="6"/>
                  </a:moveTo>
                  <a:cubicBezTo>
                    <a:pt x="10" y="6"/>
                    <a:pt x="17" y="6"/>
                    <a:pt x="24" y="5"/>
                  </a:cubicBezTo>
                  <a:cubicBezTo>
                    <a:pt x="27" y="4"/>
                    <a:pt x="27" y="0"/>
                    <a:pt x="24" y="0"/>
                  </a:cubicBezTo>
                  <a:cubicBezTo>
                    <a:pt x="17" y="1"/>
                    <a:pt x="10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8" name="Freeform 137"/>
            <p:cNvSpPr/>
            <p:nvPr/>
          </p:nvSpPr>
          <p:spPr bwMode="auto">
            <a:xfrm>
              <a:off x="6040" y="207"/>
              <a:ext cx="89" cy="18"/>
            </a:xfrm>
            <a:custGeom>
              <a:avLst/>
              <a:gdLst>
                <a:gd name="T0" fmla="*/ 3 w 25"/>
                <a:gd name="T1" fmla="*/ 6 h 6"/>
                <a:gd name="T2" fmla="*/ 22 w 25"/>
                <a:gd name="T3" fmla="*/ 5 h 6"/>
                <a:gd name="T4" fmla="*/ 21 w 25"/>
                <a:gd name="T5" fmla="*/ 0 h 6"/>
                <a:gd name="T6" fmla="*/ 3 w 25"/>
                <a:gd name="T7" fmla="*/ 1 h 6"/>
                <a:gd name="T8" fmla="*/ 3 w 25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3" y="6"/>
                  </a:moveTo>
                  <a:cubicBezTo>
                    <a:pt x="9" y="6"/>
                    <a:pt x="16" y="6"/>
                    <a:pt x="22" y="5"/>
                  </a:cubicBezTo>
                  <a:cubicBezTo>
                    <a:pt x="25" y="4"/>
                    <a:pt x="24" y="0"/>
                    <a:pt x="21" y="0"/>
                  </a:cubicBezTo>
                  <a:cubicBezTo>
                    <a:pt x="15" y="1"/>
                    <a:pt x="9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9" name="Freeform 138"/>
            <p:cNvSpPr/>
            <p:nvPr/>
          </p:nvSpPr>
          <p:spPr bwMode="auto">
            <a:xfrm>
              <a:off x="5910" y="201"/>
              <a:ext cx="92" cy="21"/>
            </a:xfrm>
            <a:custGeom>
              <a:avLst/>
              <a:gdLst>
                <a:gd name="T0" fmla="*/ 3 w 26"/>
                <a:gd name="T1" fmla="*/ 7 h 7"/>
                <a:gd name="T2" fmla="*/ 24 w 26"/>
                <a:gd name="T3" fmla="*/ 5 h 7"/>
                <a:gd name="T4" fmla="*/ 22 w 26"/>
                <a:gd name="T5" fmla="*/ 0 h 7"/>
                <a:gd name="T6" fmla="*/ 3 w 26"/>
                <a:gd name="T7" fmla="*/ 2 h 7"/>
                <a:gd name="T8" fmla="*/ 3 w 26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">
                  <a:moveTo>
                    <a:pt x="3" y="7"/>
                  </a:moveTo>
                  <a:cubicBezTo>
                    <a:pt x="10" y="7"/>
                    <a:pt x="17" y="6"/>
                    <a:pt x="24" y="5"/>
                  </a:cubicBezTo>
                  <a:cubicBezTo>
                    <a:pt x="26" y="4"/>
                    <a:pt x="25" y="0"/>
                    <a:pt x="22" y="0"/>
                  </a:cubicBezTo>
                  <a:cubicBezTo>
                    <a:pt x="16" y="1"/>
                    <a:pt x="9" y="2"/>
                    <a:pt x="3" y="2"/>
                  </a:cubicBezTo>
                  <a:cubicBezTo>
                    <a:pt x="0" y="2"/>
                    <a:pt x="0" y="7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0" name="Freeform 139"/>
            <p:cNvSpPr/>
            <p:nvPr/>
          </p:nvSpPr>
          <p:spPr bwMode="auto">
            <a:xfrm>
              <a:off x="5755" y="204"/>
              <a:ext cx="99" cy="21"/>
            </a:xfrm>
            <a:custGeom>
              <a:avLst/>
              <a:gdLst>
                <a:gd name="T0" fmla="*/ 3 w 28"/>
                <a:gd name="T1" fmla="*/ 6 h 7"/>
                <a:gd name="T2" fmla="*/ 25 w 28"/>
                <a:gd name="T3" fmla="*/ 5 h 7"/>
                <a:gd name="T4" fmla="*/ 25 w 28"/>
                <a:gd name="T5" fmla="*/ 0 h 7"/>
                <a:gd name="T6" fmla="*/ 3 w 28"/>
                <a:gd name="T7" fmla="*/ 1 h 7"/>
                <a:gd name="T8" fmla="*/ 3 w 28"/>
                <a:gd name="T9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7">
                  <a:moveTo>
                    <a:pt x="3" y="6"/>
                  </a:moveTo>
                  <a:cubicBezTo>
                    <a:pt x="10" y="7"/>
                    <a:pt x="17" y="5"/>
                    <a:pt x="25" y="5"/>
                  </a:cubicBezTo>
                  <a:cubicBezTo>
                    <a:pt x="28" y="5"/>
                    <a:pt x="28" y="0"/>
                    <a:pt x="25" y="0"/>
                  </a:cubicBezTo>
                  <a:cubicBezTo>
                    <a:pt x="17" y="0"/>
                    <a:pt x="10" y="2"/>
                    <a:pt x="3" y="1"/>
                  </a:cubicBezTo>
                  <a:cubicBezTo>
                    <a:pt x="0" y="1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1" name="Freeform 140"/>
            <p:cNvSpPr/>
            <p:nvPr/>
          </p:nvSpPr>
          <p:spPr bwMode="auto">
            <a:xfrm>
              <a:off x="5624" y="210"/>
              <a:ext cx="106" cy="24"/>
            </a:xfrm>
            <a:custGeom>
              <a:avLst/>
              <a:gdLst>
                <a:gd name="T0" fmla="*/ 4 w 30"/>
                <a:gd name="T1" fmla="*/ 6 h 8"/>
                <a:gd name="T2" fmla="*/ 15 w 30"/>
                <a:gd name="T3" fmla="*/ 5 h 8"/>
                <a:gd name="T4" fmla="*/ 25 w 30"/>
                <a:gd name="T5" fmla="*/ 7 h 8"/>
                <a:gd name="T6" fmla="*/ 27 w 30"/>
                <a:gd name="T7" fmla="*/ 3 h 8"/>
                <a:gd name="T8" fmla="*/ 17 w 30"/>
                <a:gd name="T9" fmla="*/ 1 h 8"/>
                <a:gd name="T10" fmla="*/ 3 w 30"/>
                <a:gd name="T11" fmla="*/ 1 h 8"/>
                <a:gd name="T12" fmla="*/ 4 w 30"/>
                <a:gd name="T13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8">
                  <a:moveTo>
                    <a:pt x="4" y="6"/>
                  </a:moveTo>
                  <a:cubicBezTo>
                    <a:pt x="8" y="5"/>
                    <a:pt x="12" y="5"/>
                    <a:pt x="15" y="5"/>
                  </a:cubicBezTo>
                  <a:cubicBezTo>
                    <a:pt x="18" y="5"/>
                    <a:pt x="22" y="5"/>
                    <a:pt x="25" y="7"/>
                  </a:cubicBezTo>
                  <a:cubicBezTo>
                    <a:pt x="27" y="8"/>
                    <a:pt x="30" y="4"/>
                    <a:pt x="27" y="3"/>
                  </a:cubicBezTo>
                  <a:cubicBezTo>
                    <a:pt x="24" y="1"/>
                    <a:pt x="20" y="1"/>
                    <a:pt x="17" y="1"/>
                  </a:cubicBezTo>
                  <a:cubicBezTo>
                    <a:pt x="13" y="0"/>
                    <a:pt x="8" y="0"/>
                    <a:pt x="3" y="1"/>
                  </a:cubicBezTo>
                  <a:cubicBezTo>
                    <a:pt x="0" y="2"/>
                    <a:pt x="2" y="7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2" name="Freeform 141"/>
            <p:cNvSpPr/>
            <p:nvPr/>
          </p:nvSpPr>
          <p:spPr bwMode="auto">
            <a:xfrm>
              <a:off x="5451" y="201"/>
              <a:ext cx="127" cy="27"/>
            </a:xfrm>
            <a:custGeom>
              <a:avLst/>
              <a:gdLst>
                <a:gd name="T0" fmla="*/ 3 w 36"/>
                <a:gd name="T1" fmla="*/ 6 h 9"/>
                <a:gd name="T2" fmla="*/ 33 w 36"/>
                <a:gd name="T3" fmla="*/ 7 h 9"/>
                <a:gd name="T4" fmla="*/ 33 w 36"/>
                <a:gd name="T5" fmla="*/ 2 h 9"/>
                <a:gd name="T6" fmla="*/ 4 w 36"/>
                <a:gd name="T7" fmla="*/ 1 h 9"/>
                <a:gd name="T8" fmla="*/ 3 w 36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9">
                  <a:moveTo>
                    <a:pt x="3" y="6"/>
                  </a:moveTo>
                  <a:cubicBezTo>
                    <a:pt x="13" y="9"/>
                    <a:pt x="23" y="8"/>
                    <a:pt x="33" y="7"/>
                  </a:cubicBezTo>
                  <a:cubicBezTo>
                    <a:pt x="36" y="6"/>
                    <a:pt x="36" y="2"/>
                    <a:pt x="33" y="2"/>
                  </a:cubicBezTo>
                  <a:cubicBezTo>
                    <a:pt x="23" y="3"/>
                    <a:pt x="13" y="4"/>
                    <a:pt x="4" y="1"/>
                  </a:cubicBezTo>
                  <a:cubicBezTo>
                    <a:pt x="1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3" name="Freeform 142"/>
            <p:cNvSpPr/>
            <p:nvPr/>
          </p:nvSpPr>
          <p:spPr bwMode="auto">
            <a:xfrm>
              <a:off x="5296" y="210"/>
              <a:ext cx="106" cy="18"/>
            </a:xfrm>
            <a:custGeom>
              <a:avLst/>
              <a:gdLst>
                <a:gd name="T0" fmla="*/ 3 w 30"/>
                <a:gd name="T1" fmla="*/ 5 h 6"/>
                <a:gd name="T2" fmla="*/ 27 w 30"/>
                <a:gd name="T3" fmla="*/ 6 h 6"/>
                <a:gd name="T4" fmla="*/ 27 w 30"/>
                <a:gd name="T5" fmla="*/ 1 h 6"/>
                <a:gd name="T6" fmla="*/ 3 w 30"/>
                <a:gd name="T7" fmla="*/ 0 h 6"/>
                <a:gd name="T8" fmla="*/ 3 w 30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5"/>
                  </a:moveTo>
                  <a:cubicBezTo>
                    <a:pt x="11" y="5"/>
                    <a:pt x="19" y="6"/>
                    <a:pt x="27" y="6"/>
                  </a:cubicBezTo>
                  <a:cubicBezTo>
                    <a:pt x="30" y="6"/>
                    <a:pt x="30" y="1"/>
                    <a:pt x="27" y="1"/>
                  </a:cubicBezTo>
                  <a:cubicBezTo>
                    <a:pt x="19" y="1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4" name="Freeform 143"/>
            <p:cNvSpPr/>
            <p:nvPr/>
          </p:nvSpPr>
          <p:spPr bwMode="auto">
            <a:xfrm>
              <a:off x="5169" y="201"/>
              <a:ext cx="103" cy="27"/>
            </a:xfrm>
            <a:custGeom>
              <a:avLst/>
              <a:gdLst>
                <a:gd name="T0" fmla="*/ 4 w 29"/>
                <a:gd name="T1" fmla="*/ 9 h 9"/>
                <a:gd name="T2" fmla="*/ 25 w 29"/>
                <a:gd name="T3" fmla="*/ 7 h 9"/>
                <a:gd name="T4" fmla="*/ 26 w 29"/>
                <a:gd name="T5" fmla="*/ 2 h 9"/>
                <a:gd name="T6" fmla="*/ 3 w 29"/>
                <a:gd name="T7" fmla="*/ 4 h 9"/>
                <a:gd name="T8" fmla="*/ 4 w 29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9">
                  <a:moveTo>
                    <a:pt x="4" y="9"/>
                  </a:moveTo>
                  <a:cubicBezTo>
                    <a:pt x="10" y="8"/>
                    <a:pt x="18" y="5"/>
                    <a:pt x="25" y="7"/>
                  </a:cubicBezTo>
                  <a:cubicBezTo>
                    <a:pt x="27" y="8"/>
                    <a:pt x="29" y="3"/>
                    <a:pt x="26" y="2"/>
                  </a:cubicBezTo>
                  <a:cubicBezTo>
                    <a:pt x="18" y="0"/>
                    <a:pt x="10" y="3"/>
                    <a:pt x="3" y="4"/>
                  </a:cubicBezTo>
                  <a:cubicBezTo>
                    <a:pt x="0" y="5"/>
                    <a:pt x="1" y="9"/>
                    <a:pt x="4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5" name="Freeform 144"/>
            <p:cNvSpPr/>
            <p:nvPr/>
          </p:nvSpPr>
          <p:spPr bwMode="auto">
            <a:xfrm>
              <a:off x="5032" y="210"/>
              <a:ext cx="116" cy="21"/>
            </a:xfrm>
            <a:custGeom>
              <a:avLst/>
              <a:gdLst>
                <a:gd name="T0" fmla="*/ 3 w 33"/>
                <a:gd name="T1" fmla="*/ 5 h 7"/>
                <a:gd name="T2" fmla="*/ 31 w 33"/>
                <a:gd name="T3" fmla="*/ 5 h 7"/>
                <a:gd name="T4" fmla="*/ 31 w 33"/>
                <a:gd name="T5" fmla="*/ 0 h 7"/>
                <a:gd name="T6" fmla="*/ 4 w 33"/>
                <a:gd name="T7" fmla="*/ 0 h 7"/>
                <a:gd name="T8" fmla="*/ 3 w 33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7">
                  <a:moveTo>
                    <a:pt x="3" y="5"/>
                  </a:moveTo>
                  <a:cubicBezTo>
                    <a:pt x="12" y="7"/>
                    <a:pt x="21" y="6"/>
                    <a:pt x="31" y="5"/>
                  </a:cubicBezTo>
                  <a:cubicBezTo>
                    <a:pt x="33" y="4"/>
                    <a:pt x="33" y="0"/>
                    <a:pt x="31" y="0"/>
                  </a:cubicBezTo>
                  <a:cubicBezTo>
                    <a:pt x="22" y="1"/>
                    <a:pt x="13" y="2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6" name="Freeform 145"/>
            <p:cNvSpPr/>
            <p:nvPr/>
          </p:nvSpPr>
          <p:spPr bwMode="auto">
            <a:xfrm>
              <a:off x="4894" y="201"/>
              <a:ext cx="106" cy="21"/>
            </a:xfrm>
            <a:custGeom>
              <a:avLst/>
              <a:gdLst>
                <a:gd name="T0" fmla="*/ 4 w 30"/>
                <a:gd name="T1" fmla="*/ 7 h 7"/>
                <a:gd name="T2" fmla="*/ 26 w 30"/>
                <a:gd name="T3" fmla="*/ 7 h 7"/>
                <a:gd name="T4" fmla="*/ 27 w 30"/>
                <a:gd name="T5" fmla="*/ 2 h 7"/>
                <a:gd name="T6" fmla="*/ 2 w 30"/>
                <a:gd name="T7" fmla="*/ 2 h 7"/>
                <a:gd name="T8" fmla="*/ 4 w 30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7">
                  <a:moveTo>
                    <a:pt x="4" y="7"/>
                  </a:moveTo>
                  <a:cubicBezTo>
                    <a:pt x="11" y="6"/>
                    <a:pt x="18" y="5"/>
                    <a:pt x="26" y="7"/>
                  </a:cubicBezTo>
                  <a:cubicBezTo>
                    <a:pt x="29" y="7"/>
                    <a:pt x="30" y="3"/>
                    <a:pt x="27" y="2"/>
                  </a:cubicBezTo>
                  <a:cubicBezTo>
                    <a:pt x="19" y="0"/>
                    <a:pt x="11" y="1"/>
                    <a:pt x="2" y="2"/>
                  </a:cubicBezTo>
                  <a:cubicBezTo>
                    <a:pt x="0" y="3"/>
                    <a:pt x="1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7" name="Freeform 146"/>
            <p:cNvSpPr/>
            <p:nvPr/>
          </p:nvSpPr>
          <p:spPr bwMode="auto">
            <a:xfrm>
              <a:off x="4732" y="207"/>
              <a:ext cx="102" cy="27"/>
            </a:xfrm>
            <a:custGeom>
              <a:avLst/>
              <a:gdLst>
                <a:gd name="T0" fmla="*/ 3 w 29"/>
                <a:gd name="T1" fmla="*/ 6 h 9"/>
                <a:gd name="T2" fmla="*/ 26 w 29"/>
                <a:gd name="T3" fmla="*/ 6 h 9"/>
                <a:gd name="T4" fmla="*/ 26 w 29"/>
                <a:gd name="T5" fmla="*/ 1 h 9"/>
                <a:gd name="T6" fmla="*/ 4 w 29"/>
                <a:gd name="T7" fmla="*/ 1 h 9"/>
                <a:gd name="T8" fmla="*/ 3 w 29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9">
                  <a:moveTo>
                    <a:pt x="3" y="6"/>
                  </a:moveTo>
                  <a:cubicBezTo>
                    <a:pt x="11" y="9"/>
                    <a:pt x="18" y="6"/>
                    <a:pt x="26" y="6"/>
                  </a:cubicBezTo>
                  <a:cubicBezTo>
                    <a:pt x="29" y="6"/>
                    <a:pt x="29" y="1"/>
                    <a:pt x="26" y="1"/>
                  </a:cubicBezTo>
                  <a:cubicBezTo>
                    <a:pt x="19" y="1"/>
                    <a:pt x="11" y="4"/>
                    <a:pt x="4" y="1"/>
                  </a:cubicBezTo>
                  <a:cubicBezTo>
                    <a:pt x="2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8" name="Freeform 147"/>
            <p:cNvSpPr/>
            <p:nvPr/>
          </p:nvSpPr>
          <p:spPr bwMode="auto">
            <a:xfrm>
              <a:off x="4608" y="210"/>
              <a:ext cx="81" cy="15"/>
            </a:xfrm>
            <a:custGeom>
              <a:avLst/>
              <a:gdLst>
                <a:gd name="T0" fmla="*/ 3 w 23"/>
                <a:gd name="T1" fmla="*/ 5 h 5"/>
                <a:gd name="T2" fmla="*/ 20 w 23"/>
                <a:gd name="T3" fmla="*/ 5 h 5"/>
                <a:gd name="T4" fmla="*/ 20 w 23"/>
                <a:gd name="T5" fmla="*/ 0 h 5"/>
                <a:gd name="T6" fmla="*/ 3 w 23"/>
                <a:gd name="T7" fmla="*/ 0 h 5"/>
                <a:gd name="T8" fmla="*/ 3 w 23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5">
                  <a:moveTo>
                    <a:pt x="3" y="5"/>
                  </a:moveTo>
                  <a:cubicBezTo>
                    <a:pt x="20" y="5"/>
                    <a:pt x="20" y="5"/>
                    <a:pt x="20" y="5"/>
                  </a:cubicBezTo>
                  <a:cubicBezTo>
                    <a:pt x="23" y="5"/>
                    <a:pt x="23" y="0"/>
                    <a:pt x="2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9" name="Freeform 148"/>
            <p:cNvSpPr/>
            <p:nvPr/>
          </p:nvSpPr>
          <p:spPr bwMode="auto">
            <a:xfrm>
              <a:off x="4439" y="201"/>
              <a:ext cx="88" cy="24"/>
            </a:xfrm>
            <a:custGeom>
              <a:avLst/>
              <a:gdLst>
                <a:gd name="T0" fmla="*/ 3 w 25"/>
                <a:gd name="T1" fmla="*/ 6 h 8"/>
                <a:gd name="T2" fmla="*/ 23 w 25"/>
                <a:gd name="T3" fmla="*/ 5 h 8"/>
                <a:gd name="T4" fmla="*/ 20 w 25"/>
                <a:gd name="T5" fmla="*/ 1 h 8"/>
                <a:gd name="T6" fmla="*/ 4 w 25"/>
                <a:gd name="T7" fmla="*/ 1 h 8"/>
                <a:gd name="T8" fmla="*/ 3 w 25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8">
                  <a:moveTo>
                    <a:pt x="3" y="6"/>
                  </a:moveTo>
                  <a:cubicBezTo>
                    <a:pt x="9" y="7"/>
                    <a:pt x="16" y="8"/>
                    <a:pt x="23" y="5"/>
                  </a:cubicBezTo>
                  <a:cubicBezTo>
                    <a:pt x="25" y="4"/>
                    <a:pt x="23" y="0"/>
                    <a:pt x="20" y="1"/>
                  </a:cubicBezTo>
                  <a:cubicBezTo>
                    <a:pt x="15" y="4"/>
                    <a:pt x="9" y="2"/>
                    <a:pt x="4" y="1"/>
                  </a:cubicBezTo>
                  <a:cubicBezTo>
                    <a:pt x="1" y="1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0" name="Freeform 149"/>
            <p:cNvSpPr/>
            <p:nvPr/>
          </p:nvSpPr>
          <p:spPr bwMode="auto">
            <a:xfrm>
              <a:off x="4273" y="204"/>
              <a:ext cx="110" cy="18"/>
            </a:xfrm>
            <a:custGeom>
              <a:avLst/>
              <a:gdLst>
                <a:gd name="T0" fmla="*/ 3 w 31"/>
                <a:gd name="T1" fmla="*/ 6 h 6"/>
                <a:gd name="T2" fmla="*/ 28 w 31"/>
                <a:gd name="T3" fmla="*/ 5 h 6"/>
                <a:gd name="T4" fmla="*/ 28 w 31"/>
                <a:gd name="T5" fmla="*/ 0 h 6"/>
                <a:gd name="T6" fmla="*/ 3 w 31"/>
                <a:gd name="T7" fmla="*/ 1 h 6"/>
                <a:gd name="T8" fmla="*/ 3 w 31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">
                  <a:moveTo>
                    <a:pt x="3" y="6"/>
                  </a:moveTo>
                  <a:cubicBezTo>
                    <a:pt x="11" y="6"/>
                    <a:pt x="20" y="6"/>
                    <a:pt x="28" y="5"/>
                  </a:cubicBezTo>
                  <a:cubicBezTo>
                    <a:pt x="31" y="4"/>
                    <a:pt x="31" y="0"/>
                    <a:pt x="28" y="0"/>
                  </a:cubicBezTo>
                  <a:cubicBezTo>
                    <a:pt x="20" y="1"/>
                    <a:pt x="11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1" name="Freeform 150"/>
            <p:cNvSpPr/>
            <p:nvPr/>
          </p:nvSpPr>
          <p:spPr bwMode="auto">
            <a:xfrm>
              <a:off x="4150" y="201"/>
              <a:ext cx="99" cy="24"/>
            </a:xfrm>
            <a:custGeom>
              <a:avLst/>
              <a:gdLst>
                <a:gd name="T0" fmla="*/ 4 w 28"/>
                <a:gd name="T1" fmla="*/ 8 h 8"/>
                <a:gd name="T2" fmla="*/ 24 w 28"/>
                <a:gd name="T3" fmla="*/ 7 h 8"/>
                <a:gd name="T4" fmla="*/ 25 w 28"/>
                <a:gd name="T5" fmla="*/ 2 h 8"/>
                <a:gd name="T6" fmla="*/ 3 w 28"/>
                <a:gd name="T7" fmla="*/ 3 h 8"/>
                <a:gd name="T8" fmla="*/ 4 w 28"/>
                <a:gd name="T9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4" y="8"/>
                  </a:moveTo>
                  <a:cubicBezTo>
                    <a:pt x="10" y="7"/>
                    <a:pt x="17" y="5"/>
                    <a:pt x="24" y="7"/>
                  </a:cubicBezTo>
                  <a:cubicBezTo>
                    <a:pt x="27" y="7"/>
                    <a:pt x="28" y="3"/>
                    <a:pt x="25" y="2"/>
                  </a:cubicBezTo>
                  <a:cubicBezTo>
                    <a:pt x="18" y="0"/>
                    <a:pt x="10" y="2"/>
                    <a:pt x="3" y="3"/>
                  </a:cubicBezTo>
                  <a:cubicBezTo>
                    <a:pt x="0" y="4"/>
                    <a:pt x="1" y="8"/>
                    <a:pt x="4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2" name="Freeform 151"/>
            <p:cNvSpPr/>
            <p:nvPr/>
          </p:nvSpPr>
          <p:spPr bwMode="auto">
            <a:xfrm>
              <a:off x="4016" y="207"/>
              <a:ext cx="102" cy="24"/>
            </a:xfrm>
            <a:custGeom>
              <a:avLst/>
              <a:gdLst>
                <a:gd name="T0" fmla="*/ 3 w 29"/>
                <a:gd name="T1" fmla="*/ 5 h 8"/>
                <a:gd name="T2" fmla="*/ 25 w 29"/>
                <a:gd name="T3" fmla="*/ 7 h 8"/>
                <a:gd name="T4" fmla="*/ 26 w 29"/>
                <a:gd name="T5" fmla="*/ 2 h 8"/>
                <a:gd name="T6" fmla="*/ 3 w 29"/>
                <a:gd name="T7" fmla="*/ 0 h 8"/>
                <a:gd name="T8" fmla="*/ 3 w 29"/>
                <a:gd name="T9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8">
                  <a:moveTo>
                    <a:pt x="3" y="5"/>
                  </a:moveTo>
                  <a:cubicBezTo>
                    <a:pt x="10" y="5"/>
                    <a:pt x="18" y="5"/>
                    <a:pt x="25" y="7"/>
                  </a:cubicBezTo>
                  <a:cubicBezTo>
                    <a:pt x="28" y="8"/>
                    <a:pt x="29" y="3"/>
                    <a:pt x="26" y="2"/>
                  </a:cubicBezTo>
                  <a:cubicBezTo>
                    <a:pt x="19" y="0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3" name="Freeform 152"/>
            <p:cNvSpPr/>
            <p:nvPr/>
          </p:nvSpPr>
          <p:spPr bwMode="auto">
            <a:xfrm>
              <a:off x="3878" y="213"/>
              <a:ext cx="106" cy="18"/>
            </a:xfrm>
            <a:custGeom>
              <a:avLst/>
              <a:gdLst>
                <a:gd name="T0" fmla="*/ 3 w 30"/>
                <a:gd name="T1" fmla="*/ 6 h 6"/>
                <a:gd name="T2" fmla="*/ 28 w 30"/>
                <a:gd name="T3" fmla="*/ 5 h 6"/>
                <a:gd name="T4" fmla="*/ 28 w 30"/>
                <a:gd name="T5" fmla="*/ 0 h 6"/>
                <a:gd name="T6" fmla="*/ 3 w 30"/>
                <a:gd name="T7" fmla="*/ 1 h 6"/>
                <a:gd name="T8" fmla="*/ 3 w 30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6"/>
                  </a:moveTo>
                  <a:cubicBezTo>
                    <a:pt x="11" y="6"/>
                    <a:pt x="19" y="5"/>
                    <a:pt x="28" y="5"/>
                  </a:cubicBezTo>
                  <a:cubicBezTo>
                    <a:pt x="30" y="5"/>
                    <a:pt x="30" y="0"/>
                    <a:pt x="28" y="0"/>
                  </a:cubicBez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4" name="Freeform 153"/>
            <p:cNvSpPr/>
            <p:nvPr/>
          </p:nvSpPr>
          <p:spPr bwMode="auto">
            <a:xfrm>
              <a:off x="3751" y="207"/>
              <a:ext cx="85" cy="18"/>
            </a:xfrm>
            <a:custGeom>
              <a:avLst/>
              <a:gdLst>
                <a:gd name="T0" fmla="*/ 3 w 24"/>
                <a:gd name="T1" fmla="*/ 5 h 6"/>
                <a:gd name="T2" fmla="*/ 21 w 24"/>
                <a:gd name="T3" fmla="*/ 6 h 6"/>
                <a:gd name="T4" fmla="*/ 21 w 24"/>
                <a:gd name="T5" fmla="*/ 1 h 6"/>
                <a:gd name="T6" fmla="*/ 4 w 24"/>
                <a:gd name="T7" fmla="*/ 0 h 6"/>
                <a:gd name="T8" fmla="*/ 3 w 24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3" y="5"/>
                  </a:moveTo>
                  <a:cubicBezTo>
                    <a:pt x="9" y="6"/>
                    <a:pt x="15" y="6"/>
                    <a:pt x="21" y="6"/>
                  </a:cubicBezTo>
                  <a:cubicBezTo>
                    <a:pt x="24" y="6"/>
                    <a:pt x="24" y="1"/>
                    <a:pt x="21" y="1"/>
                  </a:cubicBezTo>
                  <a:cubicBezTo>
                    <a:pt x="16" y="1"/>
                    <a:pt x="10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5" name="Freeform 154"/>
            <p:cNvSpPr/>
            <p:nvPr/>
          </p:nvSpPr>
          <p:spPr bwMode="auto">
            <a:xfrm>
              <a:off x="3596" y="207"/>
              <a:ext cx="109" cy="24"/>
            </a:xfrm>
            <a:custGeom>
              <a:avLst/>
              <a:gdLst>
                <a:gd name="T0" fmla="*/ 3 w 31"/>
                <a:gd name="T1" fmla="*/ 7 h 8"/>
                <a:gd name="T2" fmla="*/ 28 w 31"/>
                <a:gd name="T3" fmla="*/ 6 h 8"/>
                <a:gd name="T4" fmla="*/ 27 w 31"/>
                <a:gd name="T5" fmla="*/ 1 h 8"/>
                <a:gd name="T6" fmla="*/ 3 w 31"/>
                <a:gd name="T7" fmla="*/ 2 h 8"/>
                <a:gd name="T8" fmla="*/ 3 w 31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8">
                  <a:moveTo>
                    <a:pt x="3" y="7"/>
                  </a:moveTo>
                  <a:cubicBezTo>
                    <a:pt x="11" y="7"/>
                    <a:pt x="20" y="8"/>
                    <a:pt x="28" y="6"/>
                  </a:cubicBezTo>
                  <a:cubicBezTo>
                    <a:pt x="31" y="5"/>
                    <a:pt x="30" y="0"/>
                    <a:pt x="27" y="1"/>
                  </a:cubicBezTo>
                  <a:cubicBezTo>
                    <a:pt x="19" y="4"/>
                    <a:pt x="11" y="2"/>
                    <a:pt x="3" y="2"/>
                  </a:cubicBezTo>
                  <a:cubicBezTo>
                    <a:pt x="0" y="2"/>
                    <a:pt x="0" y="7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6" name="Freeform 155"/>
            <p:cNvSpPr/>
            <p:nvPr/>
          </p:nvSpPr>
          <p:spPr bwMode="auto">
            <a:xfrm>
              <a:off x="3455" y="216"/>
              <a:ext cx="99" cy="18"/>
            </a:xfrm>
            <a:custGeom>
              <a:avLst/>
              <a:gdLst>
                <a:gd name="T0" fmla="*/ 4 w 28"/>
                <a:gd name="T1" fmla="*/ 6 h 6"/>
                <a:gd name="T2" fmla="*/ 25 w 28"/>
                <a:gd name="T3" fmla="*/ 5 h 6"/>
                <a:gd name="T4" fmla="*/ 25 w 28"/>
                <a:gd name="T5" fmla="*/ 0 h 6"/>
                <a:gd name="T6" fmla="*/ 2 w 28"/>
                <a:gd name="T7" fmla="*/ 1 h 6"/>
                <a:gd name="T8" fmla="*/ 4 w 2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4" y="6"/>
                  </a:moveTo>
                  <a:cubicBezTo>
                    <a:pt x="11" y="5"/>
                    <a:pt x="18" y="5"/>
                    <a:pt x="25" y="5"/>
                  </a:cubicBezTo>
                  <a:cubicBezTo>
                    <a:pt x="28" y="5"/>
                    <a:pt x="28" y="0"/>
                    <a:pt x="25" y="0"/>
                  </a:cubicBezTo>
                  <a:cubicBezTo>
                    <a:pt x="18" y="0"/>
                    <a:pt x="10" y="0"/>
                    <a:pt x="2" y="1"/>
                  </a:cubicBezTo>
                  <a:cubicBezTo>
                    <a:pt x="0" y="2"/>
                    <a:pt x="1" y="6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7" name="Freeform 156"/>
            <p:cNvSpPr/>
            <p:nvPr/>
          </p:nvSpPr>
          <p:spPr bwMode="auto">
            <a:xfrm>
              <a:off x="3300" y="204"/>
              <a:ext cx="109" cy="21"/>
            </a:xfrm>
            <a:custGeom>
              <a:avLst/>
              <a:gdLst>
                <a:gd name="T0" fmla="*/ 3 w 31"/>
                <a:gd name="T1" fmla="*/ 5 h 7"/>
                <a:gd name="T2" fmla="*/ 28 w 31"/>
                <a:gd name="T3" fmla="*/ 5 h 7"/>
                <a:gd name="T4" fmla="*/ 28 w 31"/>
                <a:gd name="T5" fmla="*/ 0 h 7"/>
                <a:gd name="T6" fmla="*/ 4 w 31"/>
                <a:gd name="T7" fmla="*/ 0 h 7"/>
                <a:gd name="T8" fmla="*/ 3 w 31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3" y="5"/>
                  </a:moveTo>
                  <a:cubicBezTo>
                    <a:pt x="11" y="7"/>
                    <a:pt x="20" y="5"/>
                    <a:pt x="28" y="5"/>
                  </a:cubicBezTo>
                  <a:cubicBezTo>
                    <a:pt x="31" y="5"/>
                    <a:pt x="31" y="0"/>
                    <a:pt x="28" y="0"/>
                  </a:cubicBezTo>
                  <a:cubicBezTo>
                    <a:pt x="20" y="0"/>
                    <a:pt x="12" y="2"/>
                    <a:pt x="4" y="0"/>
                  </a:cubicBezTo>
                  <a:cubicBezTo>
                    <a:pt x="2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8" name="Freeform 157"/>
            <p:cNvSpPr/>
            <p:nvPr/>
          </p:nvSpPr>
          <p:spPr bwMode="auto">
            <a:xfrm>
              <a:off x="3155" y="207"/>
              <a:ext cx="95" cy="21"/>
            </a:xfrm>
            <a:custGeom>
              <a:avLst/>
              <a:gdLst>
                <a:gd name="T0" fmla="*/ 4 w 27"/>
                <a:gd name="T1" fmla="*/ 7 h 7"/>
                <a:gd name="T2" fmla="*/ 23 w 27"/>
                <a:gd name="T3" fmla="*/ 6 h 7"/>
                <a:gd name="T4" fmla="*/ 24 w 27"/>
                <a:gd name="T5" fmla="*/ 1 h 7"/>
                <a:gd name="T6" fmla="*/ 3 w 27"/>
                <a:gd name="T7" fmla="*/ 2 h 7"/>
                <a:gd name="T8" fmla="*/ 4 w 27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7">
                  <a:moveTo>
                    <a:pt x="4" y="7"/>
                  </a:moveTo>
                  <a:cubicBezTo>
                    <a:pt x="10" y="6"/>
                    <a:pt x="17" y="4"/>
                    <a:pt x="23" y="6"/>
                  </a:cubicBezTo>
                  <a:cubicBezTo>
                    <a:pt x="26" y="6"/>
                    <a:pt x="27" y="2"/>
                    <a:pt x="24" y="1"/>
                  </a:cubicBezTo>
                  <a:cubicBezTo>
                    <a:pt x="17" y="0"/>
                    <a:pt x="10" y="1"/>
                    <a:pt x="3" y="2"/>
                  </a:cubicBezTo>
                  <a:cubicBezTo>
                    <a:pt x="0" y="3"/>
                    <a:pt x="1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9" name="Freeform 158"/>
            <p:cNvSpPr/>
            <p:nvPr/>
          </p:nvSpPr>
          <p:spPr bwMode="auto">
            <a:xfrm>
              <a:off x="2982" y="204"/>
              <a:ext cx="120" cy="30"/>
            </a:xfrm>
            <a:custGeom>
              <a:avLst/>
              <a:gdLst>
                <a:gd name="T0" fmla="*/ 3 w 34"/>
                <a:gd name="T1" fmla="*/ 9 h 10"/>
                <a:gd name="T2" fmla="*/ 16 w 34"/>
                <a:gd name="T3" fmla="*/ 8 h 10"/>
                <a:gd name="T4" fmla="*/ 29 w 34"/>
                <a:gd name="T5" fmla="*/ 9 h 10"/>
                <a:gd name="T6" fmla="*/ 32 w 34"/>
                <a:gd name="T7" fmla="*/ 5 h 10"/>
                <a:gd name="T8" fmla="*/ 3 w 34"/>
                <a:gd name="T9" fmla="*/ 4 h 10"/>
                <a:gd name="T10" fmla="*/ 3 w 34"/>
                <a:gd name="T11" fmla="*/ 9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" h="10">
                  <a:moveTo>
                    <a:pt x="3" y="9"/>
                  </a:moveTo>
                  <a:cubicBezTo>
                    <a:pt x="8" y="9"/>
                    <a:pt x="12" y="8"/>
                    <a:pt x="16" y="8"/>
                  </a:cubicBezTo>
                  <a:cubicBezTo>
                    <a:pt x="21" y="7"/>
                    <a:pt x="26" y="7"/>
                    <a:pt x="29" y="9"/>
                  </a:cubicBezTo>
                  <a:cubicBezTo>
                    <a:pt x="32" y="10"/>
                    <a:pt x="34" y="6"/>
                    <a:pt x="32" y="5"/>
                  </a:cubicBezTo>
                  <a:cubicBezTo>
                    <a:pt x="23" y="0"/>
                    <a:pt x="12" y="4"/>
                    <a:pt x="3" y="4"/>
                  </a:cubicBezTo>
                  <a:cubicBezTo>
                    <a:pt x="0" y="4"/>
                    <a:pt x="0" y="9"/>
                    <a:pt x="3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0" name="Freeform 159"/>
            <p:cNvSpPr/>
            <p:nvPr/>
          </p:nvSpPr>
          <p:spPr bwMode="auto">
            <a:xfrm>
              <a:off x="2841" y="213"/>
              <a:ext cx="106" cy="24"/>
            </a:xfrm>
            <a:custGeom>
              <a:avLst/>
              <a:gdLst>
                <a:gd name="T0" fmla="*/ 2 w 30"/>
                <a:gd name="T1" fmla="*/ 6 h 8"/>
                <a:gd name="T2" fmla="*/ 27 w 30"/>
                <a:gd name="T3" fmla="*/ 5 h 8"/>
                <a:gd name="T4" fmla="*/ 26 w 30"/>
                <a:gd name="T5" fmla="*/ 0 h 8"/>
                <a:gd name="T6" fmla="*/ 4 w 30"/>
                <a:gd name="T7" fmla="*/ 1 h 8"/>
                <a:gd name="T8" fmla="*/ 2 w 30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8">
                  <a:moveTo>
                    <a:pt x="2" y="6"/>
                  </a:moveTo>
                  <a:cubicBezTo>
                    <a:pt x="11" y="8"/>
                    <a:pt x="19" y="6"/>
                    <a:pt x="27" y="5"/>
                  </a:cubicBezTo>
                  <a:cubicBezTo>
                    <a:pt x="30" y="4"/>
                    <a:pt x="29" y="0"/>
                    <a:pt x="26" y="0"/>
                  </a:cubicBezTo>
                  <a:cubicBezTo>
                    <a:pt x="18" y="1"/>
                    <a:pt x="11" y="3"/>
                    <a:pt x="4" y="1"/>
                  </a:cubicBezTo>
                  <a:cubicBezTo>
                    <a:pt x="1" y="1"/>
                    <a:pt x="0" y="5"/>
                    <a:pt x="2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1" name="Freeform 160"/>
            <p:cNvSpPr/>
            <p:nvPr/>
          </p:nvSpPr>
          <p:spPr bwMode="auto">
            <a:xfrm>
              <a:off x="2686" y="210"/>
              <a:ext cx="85" cy="18"/>
            </a:xfrm>
            <a:custGeom>
              <a:avLst/>
              <a:gdLst>
                <a:gd name="T0" fmla="*/ 3 w 24"/>
                <a:gd name="T1" fmla="*/ 6 h 6"/>
                <a:gd name="T2" fmla="*/ 20 w 24"/>
                <a:gd name="T3" fmla="*/ 6 h 6"/>
                <a:gd name="T4" fmla="*/ 21 w 24"/>
                <a:gd name="T5" fmla="*/ 1 h 6"/>
                <a:gd name="T6" fmla="*/ 3 w 24"/>
                <a:gd name="T7" fmla="*/ 1 h 6"/>
                <a:gd name="T8" fmla="*/ 3 w 24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3" y="6"/>
                  </a:moveTo>
                  <a:cubicBezTo>
                    <a:pt x="9" y="6"/>
                    <a:pt x="14" y="5"/>
                    <a:pt x="20" y="6"/>
                  </a:cubicBezTo>
                  <a:cubicBezTo>
                    <a:pt x="23" y="6"/>
                    <a:pt x="24" y="2"/>
                    <a:pt x="21" y="1"/>
                  </a:cubicBezTo>
                  <a:cubicBezTo>
                    <a:pt x="15" y="0"/>
                    <a:pt x="9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2" name="Freeform 161"/>
            <p:cNvSpPr/>
            <p:nvPr/>
          </p:nvSpPr>
          <p:spPr bwMode="auto">
            <a:xfrm>
              <a:off x="2531" y="210"/>
              <a:ext cx="95" cy="18"/>
            </a:xfrm>
            <a:custGeom>
              <a:avLst/>
              <a:gdLst>
                <a:gd name="T0" fmla="*/ 3 w 27"/>
                <a:gd name="T1" fmla="*/ 5 h 6"/>
                <a:gd name="T2" fmla="*/ 24 w 27"/>
                <a:gd name="T3" fmla="*/ 6 h 6"/>
                <a:gd name="T4" fmla="*/ 24 w 27"/>
                <a:gd name="T5" fmla="*/ 1 h 6"/>
                <a:gd name="T6" fmla="*/ 4 w 27"/>
                <a:gd name="T7" fmla="*/ 0 h 6"/>
                <a:gd name="T8" fmla="*/ 3 w 27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3" y="5"/>
                  </a:moveTo>
                  <a:cubicBezTo>
                    <a:pt x="10" y="6"/>
                    <a:pt x="17" y="6"/>
                    <a:pt x="24" y="6"/>
                  </a:cubicBezTo>
                  <a:cubicBezTo>
                    <a:pt x="27" y="6"/>
                    <a:pt x="27" y="1"/>
                    <a:pt x="24" y="1"/>
                  </a:cubicBezTo>
                  <a:cubicBezTo>
                    <a:pt x="17" y="1"/>
                    <a:pt x="11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3" name="Freeform 162"/>
            <p:cNvSpPr/>
            <p:nvPr/>
          </p:nvSpPr>
          <p:spPr bwMode="auto">
            <a:xfrm>
              <a:off x="2393" y="213"/>
              <a:ext cx="102" cy="18"/>
            </a:xfrm>
            <a:custGeom>
              <a:avLst/>
              <a:gdLst>
                <a:gd name="T0" fmla="*/ 2 w 29"/>
                <a:gd name="T1" fmla="*/ 6 h 6"/>
                <a:gd name="T2" fmla="*/ 26 w 29"/>
                <a:gd name="T3" fmla="*/ 5 h 6"/>
                <a:gd name="T4" fmla="*/ 26 w 29"/>
                <a:gd name="T5" fmla="*/ 0 h 6"/>
                <a:gd name="T6" fmla="*/ 2 w 29"/>
                <a:gd name="T7" fmla="*/ 1 h 6"/>
                <a:gd name="T8" fmla="*/ 2 w 2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" y="6"/>
                  </a:moveTo>
                  <a:cubicBezTo>
                    <a:pt x="10" y="5"/>
                    <a:pt x="18" y="5"/>
                    <a:pt x="26" y="5"/>
                  </a:cubicBezTo>
                  <a:cubicBezTo>
                    <a:pt x="29" y="5"/>
                    <a:pt x="29" y="0"/>
                    <a:pt x="26" y="0"/>
                  </a:cubicBezTo>
                  <a:cubicBezTo>
                    <a:pt x="18" y="0"/>
                    <a:pt x="10" y="0"/>
                    <a:pt x="2" y="1"/>
                  </a:cubicBezTo>
                  <a:cubicBezTo>
                    <a:pt x="0" y="2"/>
                    <a:pt x="0" y="6"/>
                    <a:pt x="2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4" name="Freeform 163"/>
            <p:cNvSpPr/>
            <p:nvPr/>
          </p:nvSpPr>
          <p:spPr bwMode="auto">
            <a:xfrm>
              <a:off x="2231" y="216"/>
              <a:ext cx="116" cy="18"/>
            </a:xfrm>
            <a:custGeom>
              <a:avLst/>
              <a:gdLst>
                <a:gd name="T0" fmla="*/ 3 w 33"/>
                <a:gd name="T1" fmla="*/ 5 h 6"/>
                <a:gd name="T2" fmla="*/ 29 w 33"/>
                <a:gd name="T3" fmla="*/ 6 h 6"/>
                <a:gd name="T4" fmla="*/ 30 w 33"/>
                <a:gd name="T5" fmla="*/ 6 h 6"/>
                <a:gd name="T6" fmla="*/ 30 w 33"/>
                <a:gd name="T7" fmla="*/ 6 h 6"/>
                <a:gd name="T8" fmla="*/ 30 w 33"/>
                <a:gd name="T9" fmla="*/ 1 h 6"/>
                <a:gd name="T10" fmla="*/ 4 w 33"/>
                <a:gd name="T11" fmla="*/ 0 h 6"/>
                <a:gd name="T12" fmla="*/ 3 w 33"/>
                <a:gd name="T13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6">
                  <a:moveTo>
                    <a:pt x="3" y="5"/>
                  </a:moveTo>
                  <a:cubicBezTo>
                    <a:pt x="11" y="6"/>
                    <a:pt x="21" y="5"/>
                    <a:pt x="29" y="6"/>
                  </a:cubicBezTo>
                  <a:cubicBezTo>
                    <a:pt x="30" y="6"/>
                    <a:pt x="30" y="6"/>
                    <a:pt x="30" y="6"/>
                  </a:cubicBezTo>
                  <a:cubicBezTo>
                    <a:pt x="30" y="6"/>
                    <a:pt x="30" y="6"/>
                    <a:pt x="30" y="6"/>
                  </a:cubicBezTo>
                  <a:cubicBezTo>
                    <a:pt x="33" y="6"/>
                    <a:pt x="33" y="2"/>
                    <a:pt x="30" y="1"/>
                  </a:cubicBezTo>
                  <a:cubicBezTo>
                    <a:pt x="21" y="1"/>
                    <a:pt x="12" y="2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5" name="Freeform 164"/>
            <p:cNvSpPr/>
            <p:nvPr/>
          </p:nvSpPr>
          <p:spPr bwMode="auto">
            <a:xfrm>
              <a:off x="2100" y="222"/>
              <a:ext cx="103" cy="15"/>
            </a:xfrm>
            <a:custGeom>
              <a:avLst/>
              <a:gdLst>
                <a:gd name="T0" fmla="*/ 3 w 29"/>
                <a:gd name="T1" fmla="*/ 5 h 5"/>
                <a:gd name="T2" fmla="*/ 26 w 29"/>
                <a:gd name="T3" fmla="*/ 5 h 5"/>
                <a:gd name="T4" fmla="*/ 26 w 29"/>
                <a:gd name="T5" fmla="*/ 0 h 5"/>
                <a:gd name="T6" fmla="*/ 3 w 29"/>
                <a:gd name="T7" fmla="*/ 0 h 5"/>
                <a:gd name="T8" fmla="*/ 3 w 29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5">
                  <a:moveTo>
                    <a:pt x="3" y="5"/>
                  </a:moveTo>
                  <a:cubicBezTo>
                    <a:pt x="26" y="5"/>
                    <a:pt x="26" y="5"/>
                    <a:pt x="26" y="5"/>
                  </a:cubicBezTo>
                  <a:cubicBezTo>
                    <a:pt x="29" y="5"/>
                    <a:pt x="29" y="0"/>
                    <a:pt x="26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6" name="Freeform 165"/>
            <p:cNvSpPr/>
            <p:nvPr/>
          </p:nvSpPr>
          <p:spPr bwMode="auto">
            <a:xfrm>
              <a:off x="1984" y="216"/>
              <a:ext cx="99" cy="24"/>
            </a:xfrm>
            <a:custGeom>
              <a:avLst/>
              <a:gdLst>
                <a:gd name="T0" fmla="*/ 4 w 28"/>
                <a:gd name="T1" fmla="*/ 6 h 8"/>
                <a:gd name="T2" fmla="*/ 24 w 28"/>
                <a:gd name="T3" fmla="*/ 7 h 8"/>
                <a:gd name="T4" fmla="*/ 25 w 28"/>
                <a:gd name="T5" fmla="*/ 3 h 8"/>
                <a:gd name="T6" fmla="*/ 3 w 28"/>
                <a:gd name="T7" fmla="*/ 1 h 8"/>
                <a:gd name="T8" fmla="*/ 4 w 28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4" y="6"/>
                  </a:moveTo>
                  <a:cubicBezTo>
                    <a:pt x="11" y="4"/>
                    <a:pt x="17" y="5"/>
                    <a:pt x="24" y="7"/>
                  </a:cubicBezTo>
                  <a:cubicBezTo>
                    <a:pt x="27" y="8"/>
                    <a:pt x="28" y="3"/>
                    <a:pt x="25" y="3"/>
                  </a:cubicBezTo>
                  <a:cubicBezTo>
                    <a:pt x="18" y="0"/>
                    <a:pt x="10" y="0"/>
                    <a:pt x="3" y="1"/>
                  </a:cubicBezTo>
                  <a:cubicBezTo>
                    <a:pt x="0" y="2"/>
                    <a:pt x="1" y="7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7" name="Freeform 166"/>
            <p:cNvSpPr/>
            <p:nvPr/>
          </p:nvSpPr>
          <p:spPr bwMode="auto">
            <a:xfrm>
              <a:off x="1857" y="207"/>
              <a:ext cx="99" cy="18"/>
            </a:xfrm>
            <a:custGeom>
              <a:avLst/>
              <a:gdLst>
                <a:gd name="T0" fmla="*/ 3 w 28"/>
                <a:gd name="T1" fmla="*/ 5 h 6"/>
                <a:gd name="T2" fmla="*/ 25 w 28"/>
                <a:gd name="T3" fmla="*/ 6 h 6"/>
                <a:gd name="T4" fmla="*/ 25 w 28"/>
                <a:gd name="T5" fmla="*/ 1 h 6"/>
                <a:gd name="T6" fmla="*/ 3 w 28"/>
                <a:gd name="T7" fmla="*/ 0 h 6"/>
                <a:gd name="T8" fmla="*/ 3 w 28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3" y="5"/>
                  </a:moveTo>
                  <a:cubicBezTo>
                    <a:pt x="10" y="6"/>
                    <a:pt x="17" y="6"/>
                    <a:pt x="25" y="6"/>
                  </a:cubicBezTo>
                  <a:cubicBezTo>
                    <a:pt x="28" y="6"/>
                    <a:pt x="28" y="1"/>
                    <a:pt x="25" y="1"/>
                  </a:cubicBezTo>
                  <a:cubicBezTo>
                    <a:pt x="17" y="1"/>
                    <a:pt x="10" y="1"/>
                    <a:pt x="3" y="0"/>
                  </a:cubicBezTo>
                  <a:cubicBezTo>
                    <a:pt x="0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8" name="Freeform 167"/>
            <p:cNvSpPr/>
            <p:nvPr/>
          </p:nvSpPr>
          <p:spPr bwMode="auto">
            <a:xfrm>
              <a:off x="1723" y="213"/>
              <a:ext cx="109" cy="21"/>
            </a:xfrm>
            <a:custGeom>
              <a:avLst/>
              <a:gdLst>
                <a:gd name="T0" fmla="*/ 4 w 31"/>
                <a:gd name="T1" fmla="*/ 7 h 7"/>
                <a:gd name="T2" fmla="*/ 28 w 31"/>
                <a:gd name="T3" fmla="*/ 5 h 7"/>
                <a:gd name="T4" fmla="*/ 28 w 31"/>
                <a:gd name="T5" fmla="*/ 0 h 7"/>
                <a:gd name="T6" fmla="*/ 3 w 31"/>
                <a:gd name="T7" fmla="*/ 2 h 7"/>
                <a:gd name="T8" fmla="*/ 4 w 31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4" y="7"/>
                  </a:moveTo>
                  <a:cubicBezTo>
                    <a:pt x="12" y="5"/>
                    <a:pt x="20" y="5"/>
                    <a:pt x="28" y="5"/>
                  </a:cubicBezTo>
                  <a:cubicBezTo>
                    <a:pt x="31" y="5"/>
                    <a:pt x="31" y="0"/>
                    <a:pt x="28" y="0"/>
                  </a:cubicBezTo>
                  <a:cubicBezTo>
                    <a:pt x="20" y="0"/>
                    <a:pt x="11" y="1"/>
                    <a:pt x="3" y="2"/>
                  </a:cubicBezTo>
                  <a:cubicBezTo>
                    <a:pt x="0" y="3"/>
                    <a:pt x="1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9" name="Freeform 168"/>
            <p:cNvSpPr/>
            <p:nvPr/>
          </p:nvSpPr>
          <p:spPr bwMode="auto">
            <a:xfrm>
              <a:off x="1592" y="210"/>
              <a:ext cx="103" cy="21"/>
            </a:xfrm>
            <a:custGeom>
              <a:avLst/>
              <a:gdLst>
                <a:gd name="T0" fmla="*/ 3 w 29"/>
                <a:gd name="T1" fmla="*/ 5 h 7"/>
                <a:gd name="T2" fmla="*/ 26 w 29"/>
                <a:gd name="T3" fmla="*/ 6 h 7"/>
                <a:gd name="T4" fmla="*/ 26 w 29"/>
                <a:gd name="T5" fmla="*/ 1 h 7"/>
                <a:gd name="T6" fmla="*/ 3 w 29"/>
                <a:gd name="T7" fmla="*/ 0 h 7"/>
                <a:gd name="T8" fmla="*/ 3 w 29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7">
                  <a:moveTo>
                    <a:pt x="3" y="5"/>
                  </a:moveTo>
                  <a:cubicBezTo>
                    <a:pt x="11" y="5"/>
                    <a:pt x="18" y="7"/>
                    <a:pt x="26" y="6"/>
                  </a:cubicBezTo>
                  <a:cubicBezTo>
                    <a:pt x="29" y="6"/>
                    <a:pt x="29" y="1"/>
                    <a:pt x="26" y="1"/>
                  </a:cubicBezTo>
                  <a:cubicBezTo>
                    <a:pt x="18" y="2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0" name="Freeform 169"/>
            <p:cNvSpPr/>
            <p:nvPr/>
          </p:nvSpPr>
          <p:spPr bwMode="auto">
            <a:xfrm>
              <a:off x="1444" y="210"/>
              <a:ext cx="103" cy="18"/>
            </a:xfrm>
            <a:custGeom>
              <a:avLst/>
              <a:gdLst>
                <a:gd name="T0" fmla="*/ 3 w 29"/>
                <a:gd name="T1" fmla="*/ 6 h 6"/>
                <a:gd name="T2" fmla="*/ 26 w 29"/>
                <a:gd name="T3" fmla="*/ 5 h 6"/>
                <a:gd name="T4" fmla="*/ 26 w 29"/>
                <a:gd name="T5" fmla="*/ 0 h 6"/>
                <a:gd name="T6" fmla="*/ 3 w 29"/>
                <a:gd name="T7" fmla="*/ 1 h 6"/>
                <a:gd name="T8" fmla="*/ 3 w 2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3" y="6"/>
                  </a:moveTo>
                  <a:cubicBezTo>
                    <a:pt x="10" y="6"/>
                    <a:pt x="18" y="6"/>
                    <a:pt x="26" y="5"/>
                  </a:cubicBezTo>
                  <a:cubicBezTo>
                    <a:pt x="29" y="4"/>
                    <a:pt x="29" y="0"/>
                    <a:pt x="26" y="0"/>
                  </a:cubicBezTo>
                  <a:cubicBezTo>
                    <a:pt x="18" y="1"/>
                    <a:pt x="10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1" name="Freeform 170"/>
            <p:cNvSpPr/>
            <p:nvPr/>
          </p:nvSpPr>
          <p:spPr bwMode="auto">
            <a:xfrm>
              <a:off x="1296" y="207"/>
              <a:ext cx="88" cy="18"/>
            </a:xfrm>
            <a:custGeom>
              <a:avLst/>
              <a:gdLst>
                <a:gd name="T0" fmla="*/ 2 w 25"/>
                <a:gd name="T1" fmla="*/ 5 h 6"/>
                <a:gd name="T2" fmla="*/ 21 w 25"/>
                <a:gd name="T3" fmla="*/ 6 h 6"/>
                <a:gd name="T4" fmla="*/ 22 w 25"/>
                <a:gd name="T5" fmla="*/ 1 h 6"/>
                <a:gd name="T6" fmla="*/ 2 w 25"/>
                <a:gd name="T7" fmla="*/ 0 h 6"/>
                <a:gd name="T8" fmla="*/ 2 w 25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2" y="5"/>
                  </a:moveTo>
                  <a:cubicBezTo>
                    <a:pt x="9" y="5"/>
                    <a:pt x="15" y="5"/>
                    <a:pt x="21" y="6"/>
                  </a:cubicBezTo>
                  <a:cubicBezTo>
                    <a:pt x="24" y="6"/>
                    <a:pt x="25" y="2"/>
                    <a:pt x="22" y="1"/>
                  </a:cubicBezTo>
                  <a:cubicBezTo>
                    <a:pt x="16" y="0"/>
                    <a:pt x="9" y="0"/>
                    <a:pt x="2" y="0"/>
                  </a:cubicBezTo>
                  <a:cubicBezTo>
                    <a:pt x="0" y="0"/>
                    <a:pt x="0" y="5"/>
                    <a:pt x="2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2" name="Freeform 171"/>
            <p:cNvSpPr/>
            <p:nvPr/>
          </p:nvSpPr>
          <p:spPr bwMode="auto">
            <a:xfrm>
              <a:off x="1155" y="204"/>
              <a:ext cx="102" cy="18"/>
            </a:xfrm>
            <a:custGeom>
              <a:avLst/>
              <a:gdLst>
                <a:gd name="T0" fmla="*/ 3 w 29"/>
                <a:gd name="T1" fmla="*/ 6 h 6"/>
                <a:gd name="T2" fmla="*/ 26 w 29"/>
                <a:gd name="T3" fmla="*/ 6 h 6"/>
                <a:gd name="T4" fmla="*/ 26 w 29"/>
                <a:gd name="T5" fmla="*/ 1 h 6"/>
                <a:gd name="T6" fmla="*/ 3 w 29"/>
                <a:gd name="T7" fmla="*/ 1 h 6"/>
                <a:gd name="T8" fmla="*/ 3 w 2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3" y="6"/>
                  </a:moveTo>
                  <a:cubicBezTo>
                    <a:pt x="11" y="6"/>
                    <a:pt x="18" y="5"/>
                    <a:pt x="26" y="6"/>
                  </a:cubicBezTo>
                  <a:cubicBezTo>
                    <a:pt x="29" y="6"/>
                    <a:pt x="28" y="2"/>
                    <a:pt x="26" y="1"/>
                  </a:cubicBezTo>
                  <a:cubicBezTo>
                    <a:pt x="18" y="0"/>
                    <a:pt x="11" y="1"/>
                    <a:pt x="3" y="1"/>
                  </a:cubicBezTo>
                  <a:cubicBezTo>
                    <a:pt x="1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3" name="Freeform 172"/>
            <p:cNvSpPr/>
            <p:nvPr/>
          </p:nvSpPr>
          <p:spPr bwMode="auto">
            <a:xfrm>
              <a:off x="1046" y="201"/>
              <a:ext cx="91" cy="24"/>
            </a:xfrm>
            <a:custGeom>
              <a:avLst/>
              <a:gdLst>
                <a:gd name="T0" fmla="*/ 4 w 26"/>
                <a:gd name="T1" fmla="*/ 7 h 8"/>
                <a:gd name="T2" fmla="*/ 22 w 26"/>
                <a:gd name="T3" fmla="*/ 7 h 8"/>
                <a:gd name="T4" fmla="*/ 23 w 26"/>
                <a:gd name="T5" fmla="*/ 2 h 8"/>
                <a:gd name="T6" fmla="*/ 3 w 26"/>
                <a:gd name="T7" fmla="*/ 2 h 8"/>
                <a:gd name="T8" fmla="*/ 4 w 26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8">
                  <a:moveTo>
                    <a:pt x="4" y="7"/>
                  </a:moveTo>
                  <a:cubicBezTo>
                    <a:pt x="10" y="6"/>
                    <a:pt x="17" y="5"/>
                    <a:pt x="22" y="7"/>
                  </a:cubicBezTo>
                  <a:cubicBezTo>
                    <a:pt x="25" y="8"/>
                    <a:pt x="26" y="3"/>
                    <a:pt x="23" y="2"/>
                  </a:cubicBezTo>
                  <a:cubicBezTo>
                    <a:pt x="17" y="0"/>
                    <a:pt x="10" y="1"/>
                    <a:pt x="3" y="2"/>
                  </a:cubicBezTo>
                  <a:cubicBezTo>
                    <a:pt x="0" y="3"/>
                    <a:pt x="2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4" name="Freeform 173"/>
            <p:cNvSpPr/>
            <p:nvPr/>
          </p:nvSpPr>
          <p:spPr bwMode="auto">
            <a:xfrm>
              <a:off x="894" y="204"/>
              <a:ext cx="106" cy="18"/>
            </a:xfrm>
            <a:custGeom>
              <a:avLst/>
              <a:gdLst>
                <a:gd name="T0" fmla="*/ 3 w 30"/>
                <a:gd name="T1" fmla="*/ 5 h 6"/>
                <a:gd name="T2" fmla="*/ 27 w 30"/>
                <a:gd name="T3" fmla="*/ 6 h 6"/>
                <a:gd name="T4" fmla="*/ 27 w 30"/>
                <a:gd name="T5" fmla="*/ 1 h 6"/>
                <a:gd name="T6" fmla="*/ 3 w 30"/>
                <a:gd name="T7" fmla="*/ 0 h 6"/>
                <a:gd name="T8" fmla="*/ 3 w 30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5"/>
                  </a:moveTo>
                  <a:cubicBezTo>
                    <a:pt x="11" y="5"/>
                    <a:pt x="19" y="5"/>
                    <a:pt x="27" y="6"/>
                  </a:cubicBezTo>
                  <a:cubicBezTo>
                    <a:pt x="30" y="6"/>
                    <a:pt x="30" y="2"/>
                    <a:pt x="27" y="1"/>
                  </a:cubicBezTo>
                  <a:cubicBezTo>
                    <a:pt x="19" y="0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5" name="Freeform 174"/>
            <p:cNvSpPr/>
            <p:nvPr/>
          </p:nvSpPr>
          <p:spPr bwMode="auto">
            <a:xfrm>
              <a:off x="756" y="201"/>
              <a:ext cx="106" cy="24"/>
            </a:xfrm>
            <a:custGeom>
              <a:avLst/>
              <a:gdLst>
                <a:gd name="T0" fmla="*/ 3 w 30"/>
                <a:gd name="T1" fmla="*/ 6 h 8"/>
                <a:gd name="T2" fmla="*/ 27 w 30"/>
                <a:gd name="T3" fmla="*/ 7 h 8"/>
                <a:gd name="T4" fmla="*/ 27 w 30"/>
                <a:gd name="T5" fmla="*/ 2 h 8"/>
                <a:gd name="T6" fmla="*/ 4 w 30"/>
                <a:gd name="T7" fmla="*/ 1 h 8"/>
                <a:gd name="T8" fmla="*/ 3 w 30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8">
                  <a:moveTo>
                    <a:pt x="3" y="6"/>
                  </a:moveTo>
                  <a:cubicBezTo>
                    <a:pt x="11" y="8"/>
                    <a:pt x="19" y="7"/>
                    <a:pt x="27" y="7"/>
                  </a:cubicBezTo>
                  <a:cubicBezTo>
                    <a:pt x="30" y="7"/>
                    <a:pt x="30" y="2"/>
                    <a:pt x="27" y="2"/>
                  </a:cubicBezTo>
                  <a:cubicBezTo>
                    <a:pt x="19" y="2"/>
                    <a:pt x="12" y="3"/>
                    <a:pt x="4" y="1"/>
                  </a:cubicBezTo>
                  <a:cubicBezTo>
                    <a:pt x="1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6" name="Freeform 175"/>
            <p:cNvSpPr/>
            <p:nvPr/>
          </p:nvSpPr>
          <p:spPr bwMode="auto">
            <a:xfrm>
              <a:off x="629" y="201"/>
              <a:ext cx="92" cy="18"/>
            </a:xfrm>
            <a:custGeom>
              <a:avLst/>
              <a:gdLst>
                <a:gd name="T0" fmla="*/ 3 w 26"/>
                <a:gd name="T1" fmla="*/ 5 h 6"/>
                <a:gd name="T2" fmla="*/ 22 w 26"/>
                <a:gd name="T3" fmla="*/ 6 h 6"/>
                <a:gd name="T4" fmla="*/ 23 w 26"/>
                <a:gd name="T5" fmla="*/ 1 h 6"/>
                <a:gd name="T6" fmla="*/ 3 w 26"/>
                <a:gd name="T7" fmla="*/ 0 h 6"/>
                <a:gd name="T8" fmla="*/ 3 w 26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3" y="5"/>
                  </a:moveTo>
                  <a:cubicBezTo>
                    <a:pt x="9" y="5"/>
                    <a:pt x="16" y="5"/>
                    <a:pt x="22" y="6"/>
                  </a:cubicBezTo>
                  <a:cubicBezTo>
                    <a:pt x="25" y="6"/>
                    <a:pt x="26" y="2"/>
                    <a:pt x="23" y="1"/>
                  </a:cubicBezTo>
                  <a:cubicBezTo>
                    <a:pt x="17" y="0"/>
                    <a:pt x="10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7" name="Freeform 176"/>
            <p:cNvSpPr/>
            <p:nvPr/>
          </p:nvSpPr>
          <p:spPr bwMode="auto">
            <a:xfrm>
              <a:off x="488" y="195"/>
              <a:ext cx="113" cy="27"/>
            </a:xfrm>
            <a:custGeom>
              <a:avLst/>
              <a:gdLst>
                <a:gd name="T0" fmla="*/ 4 w 32"/>
                <a:gd name="T1" fmla="*/ 8 h 9"/>
                <a:gd name="T2" fmla="*/ 29 w 32"/>
                <a:gd name="T3" fmla="*/ 7 h 9"/>
                <a:gd name="T4" fmla="*/ 29 w 32"/>
                <a:gd name="T5" fmla="*/ 2 h 9"/>
                <a:gd name="T6" fmla="*/ 3 w 32"/>
                <a:gd name="T7" fmla="*/ 3 h 9"/>
                <a:gd name="T8" fmla="*/ 4 w 32"/>
                <a:gd name="T9" fmla="*/ 8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9">
                  <a:moveTo>
                    <a:pt x="4" y="8"/>
                  </a:moveTo>
                  <a:cubicBezTo>
                    <a:pt x="12" y="5"/>
                    <a:pt x="21" y="7"/>
                    <a:pt x="29" y="7"/>
                  </a:cubicBezTo>
                  <a:cubicBezTo>
                    <a:pt x="32" y="7"/>
                    <a:pt x="32" y="2"/>
                    <a:pt x="29" y="2"/>
                  </a:cubicBezTo>
                  <a:cubicBezTo>
                    <a:pt x="21" y="2"/>
                    <a:pt x="11" y="0"/>
                    <a:pt x="3" y="3"/>
                  </a:cubicBezTo>
                  <a:cubicBezTo>
                    <a:pt x="0" y="4"/>
                    <a:pt x="2" y="9"/>
                    <a:pt x="4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8" name="Freeform 177"/>
            <p:cNvSpPr/>
            <p:nvPr/>
          </p:nvSpPr>
          <p:spPr bwMode="auto">
            <a:xfrm>
              <a:off x="368" y="204"/>
              <a:ext cx="96" cy="18"/>
            </a:xfrm>
            <a:custGeom>
              <a:avLst/>
              <a:gdLst>
                <a:gd name="T0" fmla="*/ 5 w 27"/>
                <a:gd name="T1" fmla="*/ 6 h 6"/>
                <a:gd name="T2" fmla="*/ 24 w 27"/>
                <a:gd name="T3" fmla="*/ 5 h 6"/>
                <a:gd name="T4" fmla="*/ 24 w 27"/>
                <a:gd name="T5" fmla="*/ 0 h 6"/>
                <a:gd name="T6" fmla="*/ 3 w 27"/>
                <a:gd name="T7" fmla="*/ 1 h 6"/>
                <a:gd name="T8" fmla="*/ 5 w 2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5" y="6"/>
                  </a:moveTo>
                  <a:cubicBezTo>
                    <a:pt x="11" y="5"/>
                    <a:pt x="18" y="5"/>
                    <a:pt x="24" y="5"/>
                  </a:cubicBezTo>
                  <a:cubicBezTo>
                    <a:pt x="27" y="5"/>
                    <a:pt x="27" y="0"/>
                    <a:pt x="24" y="0"/>
                  </a:cubicBezTo>
                  <a:cubicBezTo>
                    <a:pt x="17" y="0"/>
                    <a:pt x="10" y="0"/>
                    <a:pt x="3" y="1"/>
                  </a:cubicBezTo>
                  <a:cubicBezTo>
                    <a:pt x="0" y="2"/>
                    <a:pt x="2" y="6"/>
                    <a:pt x="5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9" name="Freeform 178"/>
            <p:cNvSpPr/>
            <p:nvPr/>
          </p:nvSpPr>
          <p:spPr bwMode="auto">
            <a:xfrm>
              <a:off x="256" y="201"/>
              <a:ext cx="105" cy="18"/>
            </a:xfrm>
            <a:custGeom>
              <a:avLst/>
              <a:gdLst>
                <a:gd name="T0" fmla="*/ 3 w 30"/>
                <a:gd name="T1" fmla="*/ 6 h 6"/>
                <a:gd name="T2" fmla="*/ 28 w 30"/>
                <a:gd name="T3" fmla="*/ 5 h 6"/>
                <a:gd name="T4" fmla="*/ 28 w 30"/>
                <a:gd name="T5" fmla="*/ 0 h 6"/>
                <a:gd name="T6" fmla="*/ 3 w 30"/>
                <a:gd name="T7" fmla="*/ 1 h 6"/>
                <a:gd name="T8" fmla="*/ 3 w 30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6"/>
                  </a:moveTo>
                  <a:cubicBezTo>
                    <a:pt x="11" y="6"/>
                    <a:pt x="19" y="5"/>
                    <a:pt x="28" y="5"/>
                  </a:cubicBezTo>
                  <a:cubicBezTo>
                    <a:pt x="30" y="5"/>
                    <a:pt x="30" y="0"/>
                    <a:pt x="28" y="0"/>
                  </a:cubicBez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</p:grpSp>
      <p:grpSp>
        <p:nvGrpSpPr>
          <p:cNvPr id="3" name="组合 247"/>
          <p:cNvGrpSpPr/>
          <p:nvPr/>
        </p:nvGrpSpPr>
        <p:grpSpPr>
          <a:xfrm>
            <a:off x="-1" y="-1"/>
            <a:ext cx="4890183" cy="1423007"/>
            <a:chOff x="-1" y="-1"/>
            <a:chExt cx="4890183" cy="1423007"/>
          </a:xfrm>
        </p:grpSpPr>
        <p:pic>
          <p:nvPicPr>
            <p:cNvPr id="2097158" name="图片 248"/>
            <p:cNvPicPr>
              <a:picLocks noChangeAspect="1"/>
            </p:cNvPicPr>
            <p:nvPr/>
          </p:nvPicPr>
          <p:blipFill rotWithShape="1">
            <a:blip r:embed="rId3"/>
            <a:srcRect t="47438" r="7491"/>
            <a:stretch>
              <a:fillRect/>
            </a:stretch>
          </p:blipFill>
          <p:spPr>
            <a:xfrm flipH="1">
              <a:off x="-1" y="-1"/>
              <a:ext cx="2162470" cy="1423007"/>
            </a:xfrm>
            <a:prstGeom prst="rect">
              <a:avLst/>
            </a:prstGeom>
          </p:spPr>
        </p:pic>
        <p:sp>
          <p:nvSpPr>
            <p:cNvPr id="1049550" name="稻壳儿小白白(http://dwz.cn/Wu2UP)"/>
            <p:cNvSpPr txBox="1">
              <a:spLocks noChangeArrowheads="1"/>
            </p:cNvSpPr>
            <p:nvPr/>
          </p:nvSpPr>
          <p:spPr bwMode="auto">
            <a:xfrm>
              <a:off x="1479433" y="539262"/>
              <a:ext cx="3410749" cy="43088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>
              <a:spAutoFit/>
            </a:bodyPr>
            <a:lstStyle>
              <a:lvl1pPr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1pPr>
              <a:lvl2pPr marL="742950" indent="-285750"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2pPr>
              <a:lvl3pPr marL="1143000" indent="-228600"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3pPr>
              <a:lvl4pPr marL="1600200" indent="-228600"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4pPr>
              <a:lvl5pPr marL="2057400" indent="-228600"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5pPr>
              <a:lvl6pPr marL="25146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6pPr>
              <a:lvl7pPr marL="29718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7pPr>
              <a:lvl8pPr marL="34290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8pPr>
              <a:lvl9pPr marL="38862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zh-CN" sz="2800" b="1" dirty="0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4. </a:t>
              </a:r>
              <a:r>
                <a:rPr lang="en-US" altLang="zh-CN" sz="2800" b="1" dirty="0" err="1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Interaksi</a:t>
              </a:r>
              <a:r>
                <a:rPr lang="en-US" altLang="zh-CN" sz="2800" b="1" dirty="0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 </a:t>
              </a:r>
              <a:r>
                <a:rPr lang="en-US" altLang="zh-CN" sz="2800" b="1" dirty="0" err="1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Sosial</a:t>
              </a:r>
              <a:endParaRPr lang="en-US" altLang="zh-CN" sz="2800" b="1" dirty="0">
                <a:solidFill>
                  <a:srgbClr val="595959"/>
                </a:solidFill>
                <a:latin typeface="方正兰亭粗黑简体" panose="02000000000000000000" pitchFamily="2" charset="-122"/>
                <a:ea typeface="方正兰亭粗黑简体" panose="02000000000000000000" pitchFamily="2" charset="-122"/>
                <a:sym typeface="Arial" panose="020B0604020202020204" pitchFamily="34" charset="0"/>
              </a:endParaRPr>
            </a:p>
          </p:txBody>
        </p:sp>
      </p:grpSp>
      <p:sp>
        <p:nvSpPr>
          <p:cNvPr id="231" name="Rectangle 41"/>
          <p:cNvSpPr/>
          <p:nvPr/>
        </p:nvSpPr>
        <p:spPr>
          <a:xfrm>
            <a:off x="656493" y="1184031"/>
            <a:ext cx="10925908" cy="5228492"/>
          </a:xfrm>
          <a:prstGeom prst="rect">
            <a:avLst/>
          </a:prstGeom>
          <a:solidFill>
            <a:srgbClr val="BE9C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5695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32" name="TextBox 231"/>
          <p:cNvSpPr txBox="1"/>
          <p:nvPr/>
        </p:nvSpPr>
        <p:spPr>
          <a:xfrm>
            <a:off x="820614" y="1078524"/>
            <a:ext cx="10714893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3200" dirty="0" err="1" smtClean="0">
                <a:latin typeface="Agency FB" pitchFamily="34" charset="0"/>
              </a:rPr>
              <a:t>Menurut</a:t>
            </a:r>
            <a:r>
              <a:rPr lang="en-ID" sz="3200" dirty="0" smtClean="0">
                <a:latin typeface="Agency FB" pitchFamily="34" charset="0"/>
              </a:rPr>
              <a:t> </a:t>
            </a:r>
            <a:r>
              <a:rPr lang="en-ID" sz="3200" dirty="0" err="1" smtClean="0">
                <a:latin typeface="Agency FB" pitchFamily="34" charset="0"/>
              </a:rPr>
              <a:t>Gillin</a:t>
            </a:r>
            <a:r>
              <a:rPr lang="en-ID" sz="3200" dirty="0" smtClean="0">
                <a:latin typeface="Agency FB" pitchFamily="34" charset="0"/>
              </a:rPr>
              <a:t> </a:t>
            </a:r>
            <a:r>
              <a:rPr lang="en-ID" sz="3200" dirty="0" err="1" smtClean="0">
                <a:latin typeface="Agency FB" pitchFamily="34" charset="0"/>
              </a:rPr>
              <a:t>dan</a:t>
            </a:r>
            <a:r>
              <a:rPr lang="en-ID" sz="3200" dirty="0" smtClean="0">
                <a:latin typeface="Agency FB" pitchFamily="34" charset="0"/>
              </a:rPr>
              <a:t> </a:t>
            </a:r>
            <a:r>
              <a:rPr lang="en-ID" sz="3200" dirty="0" err="1" smtClean="0">
                <a:latin typeface="Agency FB" pitchFamily="34" charset="0"/>
              </a:rPr>
              <a:t>Gillin</a:t>
            </a:r>
            <a:r>
              <a:rPr lang="en-ID" sz="3200" dirty="0" smtClean="0">
                <a:latin typeface="Agency FB" pitchFamily="34" charset="0"/>
              </a:rPr>
              <a:t> (1954:489), </a:t>
            </a:r>
            <a:r>
              <a:rPr lang="en-ID" sz="3200" dirty="0" err="1" smtClean="0">
                <a:latin typeface="Agency FB" pitchFamily="34" charset="0"/>
              </a:rPr>
              <a:t>interaksi</a:t>
            </a:r>
            <a:r>
              <a:rPr lang="en-ID" sz="3200" dirty="0" smtClean="0">
                <a:latin typeface="Agency FB" pitchFamily="34" charset="0"/>
              </a:rPr>
              <a:t> </a:t>
            </a:r>
            <a:r>
              <a:rPr lang="en-ID" sz="3200" dirty="0" err="1" smtClean="0">
                <a:latin typeface="Agency FB" pitchFamily="34" charset="0"/>
              </a:rPr>
              <a:t>sosial</a:t>
            </a:r>
            <a:r>
              <a:rPr lang="en-ID" sz="3200" dirty="0" smtClean="0">
                <a:latin typeface="Agency FB" pitchFamily="34" charset="0"/>
              </a:rPr>
              <a:t> </a:t>
            </a:r>
            <a:r>
              <a:rPr lang="en-ID" sz="3200" dirty="0" err="1" smtClean="0">
                <a:latin typeface="Agency FB" pitchFamily="34" charset="0"/>
              </a:rPr>
              <a:t>merupakan</a:t>
            </a:r>
            <a:r>
              <a:rPr lang="en-ID" sz="3200" dirty="0" smtClean="0">
                <a:latin typeface="Agency FB" pitchFamily="34" charset="0"/>
              </a:rPr>
              <a:t> </a:t>
            </a:r>
            <a:r>
              <a:rPr lang="en-ID" sz="3200" dirty="0" err="1" smtClean="0">
                <a:latin typeface="Agency FB" pitchFamily="34" charset="0"/>
              </a:rPr>
              <a:t>hubungan-hubungan</a:t>
            </a:r>
            <a:r>
              <a:rPr lang="en-ID" sz="3200" dirty="0" smtClean="0">
                <a:latin typeface="Agency FB" pitchFamily="34" charset="0"/>
              </a:rPr>
              <a:t> </a:t>
            </a:r>
            <a:r>
              <a:rPr lang="en-ID" sz="3200" dirty="0" err="1" smtClean="0">
                <a:latin typeface="Agency FB" pitchFamily="34" charset="0"/>
              </a:rPr>
              <a:t>sosial</a:t>
            </a:r>
            <a:r>
              <a:rPr lang="en-ID" sz="3200" dirty="0" smtClean="0">
                <a:latin typeface="Agency FB" pitchFamily="34" charset="0"/>
              </a:rPr>
              <a:t> yang </a:t>
            </a:r>
            <a:r>
              <a:rPr lang="en-ID" sz="3200" dirty="0" err="1" smtClean="0">
                <a:latin typeface="Agency FB" pitchFamily="34" charset="0"/>
              </a:rPr>
              <a:t>dinamis</a:t>
            </a:r>
            <a:r>
              <a:rPr lang="en-ID" sz="3200" dirty="0" smtClean="0">
                <a:latin typeface="Agency FB" pitchFamily="34" charset="0"/>
              </a:rPr>
              <a:t> yang </a:t>
            </a:r>
            <a:r>
              <a:rPr lang="en-ID" sz="3200" dirty="0" err="1" smtClean="0">
                <a:latin typeface="Agency FB" pitchFamily="34" charset="0"/>
              </a:rPr>
              <a:t>menyangkut</a:t>
            </a:r>
            <a:r>
              <a:rPr lang="en-ID" sz="3200" dirty="0" smtClean="0">
                <a:latin typeface="Agency FB" pitchFamily="34" charset="0"/>
              </a:rPr>
              <a:t> </a:t>
            </a:r>
            <a:r>
              <a:rPr lang="en-ID" sz="3200" dirty="0" err="1" smtClean="0">
                <a:latin typeface="Agency FB" pitchFamily="34" charset="0"/>
              </a:rPr>
              <a:t>hubungan</a:t>
            </a:r>
            <a:r>
              <a:rPr lang="en-ID" sz="3200" dirty="0" smtClean="0">
                <a:latin typeface="Agency FB" pitchFamily="34" charset="0"/>
              </a:rPr>
              <a:t> </a:t>
            </a:r>
            <a:r>
              <a:rPr lang="en-ID" sz="3200" dirty="0" err="1" smtClean="0">
                <a:latin typeface="Agency FB" pitchFamily="34" charset="0"/>
              </a:rPr>
              <a:t>antara</a:t>
            </a:r>
            <a:r>
              <a:rPr lang="en-ID" sz="3200" dirty="0" smtClean="0">
                <a:latin typeface="Agency FB" pitchFamily="34" charset="0"/>
              </a:rPr>
              <a:t> </a:t>
            </a:r>
            <a:r>
              <a:rPr lang="en-ID" sz="3200" dirty="0" err="1" smtClean="0">
                <a:latin typeface="Agency FB" pitchFamily="34" charset="0"/>
              </a:rPr>
              <a:t>orang</a:t>
            </a:r>
            <a:r>
              <a:rPr lang="en-ID" sz="3200" dirty="0" smtClean="0">
                <a:latin typeface="Agency FB" pitchFamily="34" charset="0"/>
              </a:rPr>
              <a:t> </a:t>
            </a:r>
            <a:r>
              <a:rPr lang="en-ID" sz="3200" dirty="0" err="1" smtClean="0">
                <a:latin typeface="Agency FB" pitchFamily="34" charset="0"/>
              </a:rPr>
              <a:t>perorangan</a:t>
            </a:r>
            <a:r>
              <a:rPr lang="en-ID" sz="3200" dirty="0" smtClean="0">
                <a:latin typeface="Agency FB" pitchFamily="34" charset="0"/>
              </a:rPr>
              <a:t>, </a:t>
            </a:r>
            <a:r>
              <a:rPr lang="en-ID" sz="3200" dirty="0" err="1" smtClean="0">
                <a:latin typeface="Agency FB" pitchFamily="34" charset="0"/>
              </a:rPr>
              <a:t>antara</a:t>
            </a:r>
            <a:r>
              <a:rPr lang="en-ID" sz="3200" dirty="0" smtClean="0">
                <a:latin typeface="Agency FB" pitchFamily="34" charset="0"/>
              </a:rPr>
              <a:t> </a:t>
            </a:r>
            <a:r>
              <a:rPr lang="en-ID" sz="3200" dirty="0" err="1" smtClean="0">
                <a:latin typeface="Agency FB" pitchFamily="34" charset="0"/>
              </a:rPr>
              <a:t>kelompok-kelompok</a:t>
            </a:r>
            <a:r>
              <a:rPr lang="en-ID" sz="3200" dirty="0" smtClean="0">
                <a:latin typeface="Agency FB" pitchFamily="34" charset="0"/>
              </a:rPr>
              <a:t> </a:t>
            </a:r>
            <a:r>
              <a:rPr lang="en-ID" sz="3200" dirty="0" err="1" smtClean="0">
                <a:latin typeface="Agency FB" pitchFamily="34" charset="0"/>
              </a:rPr>
              <a:t>manusia</a:t>
            </a:r>
            <a:r>
              <a:rPr lang="en-ID" sz="3200" dirty="0" smtClean="0">
                <a:latin typeface="Agency FB" pitchFamily="34" charset="0"/>
              </a:rPr>
              <a:t> </a:t>
            </a:r>
            <a:r>
              <a:rPr lang="en-ID" sz="3200" dirty="0" err="1" smtClean="0">
                <a:latin typeface="Agency FB" pitchFamily="34" charset="0"/>
              </a:rPr>
              <a:t>maupun</a:t>
            </a:r>
            <a:r>
              <a:rPr lang="en-ID" sz="3200" dirty="0" smtClean="0">
                <a:latin typeface="Agency FB" pitchFamily="34" charset="0"/>
              </a:rPr>
              <a:t> </a:t>
            </a:r>
            <a:r>
              <a:rPr lang="en-ID" sz="3200" dirty="0" err="1" smtClean="0">
                <a:latin typeface="Agency FB" pitchFamily="34" charset="0"/>
              </a:rPr>
              <a:t>antara</a:t>
            </a:r>
            <a:r>
              <a:rPr lang="en-ID" sz="3200" dirty="0" smtClean="0">
                <a:latin typeface="Agency FB" pitchFamily="34" charset="0"/>
              </a:rPr>
              <a:t> </a:t>
            </a:r>
            <a:r>
              <a:rPr lang="en-ID" sz="3200" dirty="0" err="1" smtClean="0">
                <a:latin typeface="Agency FB" pitchFamily="34" charset="0"/>
              </a:rPr>
              <a:t>orang</a:t>
            </a:r>
            <a:r>
              <a:rPr lang="en-ID" sz="3200" dirty="0" smtClean="0">
                <a:latin typeface="Agency FB" pitchFamily="34" charset="0"/>
              </a:rPr>
              <a:t> </a:t>
            </a:r>
            <a:r>
              <a:rPr lang="en-ID" sz="3200" dirty="0" err="1" smtClean="0">
                <a:latin typeface="Agency FB" pitchFamily="34" charset="0"/>
              </a:rPr>
              <a:t>perorangan</a:t>
            </a:r>
            <a:r>
              <a:rPr lang="en-ID" sz="3200" dirty="0" smtClean="0">
                <a:latin typeface="Agency FB" pitchFamily="34" charset="0"/>
              </a:rPr>
              <a:t> </a:t>
            </a:r>
            <a:r>
              <a:rPr lang="en-ID" sz="3200" dirty="0" err="1" smtClean="0">
                <a:latin typeface="Agency FB" pitchFamily="34" charset="0"/>
              </a:rPr>
              <a:t>dengan</a:t>
            </a:r>
            <a:r>
              <a:rPr lang="en-ID" sz="3200" dirty="0" smtClean="0">
                <a:latin typeface="Agency FB" pitchFamily="34" charset="0"/>
              </a:rPr>
              <a:t> </a:t>
            </a:r>
            <a:r>
              <a:rPr lang="en-ID" sz="3200" dirty="0" err="1" smtClean="0">
                <a:latin typeface="Agency FB" pitchFamily="34" charset="0"/>
              </a:rPr>
              <a:t>kelompok</a:t>
            </a:r>
            <a:r>
              <a:rPr lang="en-ID" sz="3200" dirty="0" smtClean="0">
                <a:latin typeface="Agency FB" pitchFamily="34" charset="0"/>
              </a:rPr>
              <a:t> </a:t>
            </a:r>
            <a:r>
              <a:rPr lang="en-ID" sz="3200" dirty="0" err="1" smtClean="0">
                <a:latin typeface="Agency FB" pitchFamily="34" charset="0"/>
              </a:rPr>
              <a:t>manusia</a:t>
            </a:r>
            <a:r>
              <a:rPr lang="en-ID" sz="3200" dirty="0" smtClean="0">
                <a:latin typeface="Agency FB" pitchFamily="34" charset="0"/>
              </a:rPr>
              <a:t>.</a:t>
            </a:r>
          </a:p>
          <a:p>
            <a:endParaRPr lang="en-ID" sz="3200" dirty="0" smtClean="0">
              <a:solidFill>
                <a:schemeClr val="tx1">
                  <a:lumMod val="75000"/>
                  <a:lumOff val="25000"/>
                </a:schemeClr>
              </a:solidFill>
              <a:latin typeface="Agency FB" pitchFamily="34" charset="0"/>
            </a:endParaRPr>
          </a:p>
          <a:p>
            <a:r>
              <a:rPr lang="en-ID" sz="3200" dirty="0" err="1" smtClean="0">
                <a:latin typeface="Agency FB" pitchFamily="34" charset="0"/>
              </a:rPr>
              <a:t>Bentuk-bentuk</a:t>
            </a:r>
            <a:r>
              <a:rPr lang="en-ID" sz="3200" dirty="0" smtClean="0">
                <a:latin typeface="Agency FB" pitchFamily="34" charset="0"/>
              </a:rPr>
              <a:t> </a:t>
            </a:r>
            <a:r>
              <a:rPr lang="en-ID" sz="3200" dirty="0" err="1" smtClean="0">
                <a:latin typeface="Agency FB" pitchFamily="34" charset="0"/>
              </a:rPr>
              <a:t>interaksi</a:t>
            </a:r>
            <a:r>
              <a:rPr lang="en-ID" sz="3200" dirty="0" smtClean="0">
                <a:latin typeface="Agency FB" pitchFamily="34" charset="0"/>
              </a:rPr>
              <a:t> </a:t>
            </a:r>
            <a:r>
              <a:rPr lang="en-ID" sz="3200" dirty="0" err="1" smtClean="0">
                <a:latin typeface="Agency FB" pitchFamily="34" charset="0"/>
              </a:rPr>
              <a:t>sosial</a:t>
            </a:r>
            <a:r>
              <a:rPr lang="en-ID" sz="3200" dirty="0" smtClean="0">
                <a:latin typeface="Agency FB" pitchFamily="34" charset="0"/>
              </a:rPr>
              <a:t> </a:t>
            </a:r>
            <a:r>
              <a:rPr lang="en-ID" sz="3200" dirty="0" err="1" smtClean="0">
                <a:latin typeface="Agency FB" pitchFamily="34" charset="0"/>
              </a:rPr>
              <a:t>dapat</a:t>
            </a:r>
            <a:r>
              <a:rPr lang="en-ID" sz="3200" dirty="0" smtClean="0">
                <a:latin typeface="Agency FB" pitchFamily="34" charset="0"/>
              </a:rPr>
              <a:t> </a:t>
            </a:r>
            <a:r>
              <a:rPr lang="en-ID" sz="3200" dirty="0" err="1" smtClean="0">
                <a:latin typeface="Agency FB" pitchFamily="34" charset="0"/>
              </a:rPr>
              <a:t>berupa</a:t>
            </a:r>
            <a:r>
              <a:rPr lang="en-ID" sz="3200" dirty="0" smtClean="0">
                <a:latin typeface="Agency FB" pitchFamily="34" charset="0"/>
              </a:rPr>
              <a:t> </a:t>
            </a:r>
            <a:r>
              <a:rPr lang="en-ID" sz="3200" dirty="0" err="1" smtClean="0">
                <a:latin typeface="Agency FB" pitchFamily="34" charset="0"/>
              </a:rPr>
              <a:t>kerja</a:t>
            </a:r>
            <a:r>
              <a:rPr lang="en-ID" sz="3200" dirty="0" smtClean="0">
                <a:latin typeface="Agency FB" pitchFamily="34" charset="0"/>
              </a:rPr>
              <a:t> </a:t>
            </a:r>
            <a:r>
              <a:rPr lang="en-ID" sz="3200" dirty="0" err="1" smtClean="0">
                <a:latin typeface="Agency FB" pitchFamily="34" charset="0"/>
              </a:rPr>
              <a:t>sama</a:t>
            </a:r>
            <a:r>
              <a:rPr lang="en-ID" sz="3200" dirty="0" smtClean="0">
                <a:latin typeface="Agency FB" pitchFamily="34" charset="0"/>
              </a:rPr>
              <a:t> (</a:t>
            </a:r>
            <a:r>
              <a:rPr lang="en-ID" sz="3200" i="1" dirty="0" smtClean="0">
                <a:latin typeface="Agency FB" pitchFamily="34" charset="0"/>
              </a:rPr>
              <a:t>cooperation</a:t>
            </a:r>
            <a:r>
              <a:rPr lang="en-ID" sz="3200" dirty="0" smtClean="0">
                <a:latin typeface="Agency FB" pitchFamily="34" charset="0"/>
              </a:rPr>
              <a:t>), </a:t>
            </a:r>
            <a:r>
              <a:rPr lang="en-ID" sz="3200" dirty="0" err="1" smtClean="0">
                <a:latin typeface="Agency FB" pitchFamily="34" charset="0"/>
              </a:rPr>
              <a:t>persaingan</a:t>
            </a:r>
            <a:r>
              <a:rPr lang="en-ID" sz="3200" dirty="0" smtClean="0">
                <a:latin typeface="Agency FB" pitchFamily="34" charset="0"/>
              </a:rPr>
              <a:t> (</a:t>
            </a:r>
            <a:r>
              <a:rPr lang="en-ID" sz="3200" i="1" dirty="0" smtClean="0">
                <a:latin typeface="Agency FB" pitchFamily="34" charset="0"/>
              </a:rPr>
              <a:t>competition</a:t>
            </a:r>
            <a:r>
              <a:rPr lang="en-ID" sz="3200" dirty="0" smtClean="0">
                <a:latin typeface="Agency FB" pitchFamily="34" charset="0"/>
              </a:rPr>
              <a:t>), </a:t>
            </a:r>
            <a:r>
              <a:rPr lang="en-ID" sz="3200" dirty="0" err="1" smtClean="0">
                <a:latin typeface="Agency FB" pitchFamily="34" charset="0"/>
              </a:rPr>
              <a:t>pertikaian</a:t>
            </a:r>
            <a:r>
              <a:rPr lang="en-ID" sz="3200" dirty="0" smtClean="0">
                <a:latin typeface="Agency FB" pitchFamily="34" charset="0"/>
              </a:rPr>
              <a:t> (</a:t>
            </a:r>
            <a:r>
              <a:rPr lang="en-ID" sz="3200" i="1" dirty="0" smtClean="0">
                <a:latin typeface="Agency FB" pitchFamily="34" charset="0"/>
              </a:rPr>
              <a:t>conflict</a:t>
            </a:r>
            <a:r>
              <a:rPr lang="en-ID" sz="3200" dirty="0" smtClean="0">
                <a:latin typeface="Agency FB" pitchFamily="34" charset="0"/>
              </a:rPr>
              <a:t>), </a:t>
            </a:r>
            <a:r>
              <a:rPr lang="en-ID" sz="3200" dirty="0" err="1" smtClean="0">
                <a:latin typeface="Agency FB" pitchFamily="34" charset="0"/>
              </a:rPr>
              <a:t>dan</a:t>
            </a:r>
            <a:r>
              <a:rPr lang="en-ID" sz="3200" dirty="0" smtClean="0">
                <a:latin typeface="Agency FB" pitchFamily="34" charset="0"/>
              </a:rPr>
              <a:t> </a:t>
            </a:r>
            <a:r>
              <a:rPr lang="en-ID" sz="3200" dirty="0" err="1" smtClean="0">
                <a:latin typeface="Agency FB" pitchFamily="34" charset="0"/>
              </a:rPr>
              <a:t>akomodasi</a:t>
            </a:r>
            <a:r>
              <a:rPr lang="en-ID" sz="3200" dirty="0" smtClean="0">
                <a:latin typeface="Agency FB" pitchFamily="34" charset="0"/>
              </a:rPr>
              <a:t> (</a:t>
            </a:r>
            <a:r>
              <a:rPr lang="en-ID" sz="3200" i="1" dirty="0" smtClean="0">
                <a:latin typeface="Agency FB" pitchFamily="34" charset="0"/>
              </a:rPr>
              <a:t>accommodation</a:t>
            </a:r>
            <a:r>
              <a:rPr lang="en-ID" sz="3200" dirty="0" smtClean="0">
                <a:latin typeface="Agency FB" pitchFamily="34" charset="0"/>
              </a:rPr>
              <a:t>).</a:t>
            </a:r>
            <a:endParaRPr lang="en-US" sz="3200" dirty="0" smtClean="0">
              <a:latin typeface="Agency FB" pitchFamily="34" charset="0"/>
            </a:endParaRPr>
          </a:p>
          <a:p>
            <a:endParaRPr lang="en-US" sz="3200" dirty="0">
              <a:solidFill>
                <a:schemeClr val="tx1">
                  <a:lumMod val="75000"/>
                  <a:lumOff val="25000"/>
                </a:schemeClr>
              </a:solidFill>
              <a:latin typeface="Agency FB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9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9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49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49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49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49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9372" grpId="0"/>
      <p:bldP spid="104937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372" name="Rectangle 62"/>
          <p:cNvSpPr/>
          <p:nvPr/>
        </p:nvSpPr>
        <p:spPr>
          <a:xfrm>
            <a:off x="8105174" y="3827463"/>
            <a:ext cx="2275815" cy="2613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altLang="zh-CN" sz="1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Text</a:t>
            </a:r>
            <a:endParaRPr lang="en-GB" altLang="zh-CN" sz="10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1049373" name="Rectangle 63"/>
          <p:cNvSpPr/>
          <p:nvPr/>
        </p:nvSpPr>
        <p:spPr>
          <a:xfrm>
            <a:off x="8099363" y="5272011"/>
            <a:ext cx="2275815" cy="2613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altLang="zh-CN" sz="1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Text</a:t>
            </a:r>
            <a:endParaRPr lang="en-GB" altLang="zh-CN" sz="10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1049375" name="稻壳儿小白白(http://dwz.cn/Wu2UP)"/>
          <p:cNvSpPr txBox="1">
            <a:spLocks noChangeArrowheads="1"/>
          </p:cNvSpPr>
          <p:nvPr/>
        </p:nvSpPr>
        <p:spPr bwMode="auto">
          <a:xfrm>
            <a:off x="5667446" y="2263034"/>
            <a:ext cx="4707732" cy="406265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lvl1pPr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zh-CN" sz="1200" dirty="0">
                <a:solidFill>
                  <a:srgbClr val="595959"/>
                </a:solidFill>
                <a:latin typeface="微软雅黑" panose="020B0503020204020204" pitchFamily="34" charset="-122"/>
                <a:sym typeface="Arial" panose="020B0604020202020204" pitchFamily="34" charset="0"/>
              </a:rPr>
              <a:t>Text</a:t>
            </a:r>
          </a:p>
          <a:p>
            <a:pPr eaLnBrk="1" hangingPunct="1">
              <a:spcBef>
                <a:spcPct val="20000"/>
              </a:spcBef>
            </a:pPr>
            <a:endParaRPr lang="en-US" altLang="zh-CN" sz="1200" dirty="0">
              <a:solidFill>
                <a:srgbClr val="595959"/>
              </a:solidFill>
              <a:latin typeface="微软雅黑" panose="020B0503020204020204" pitchFamily="34" charset="-122"/>
              <a:sym typeface="Arial" panose="020B0604020202020204" pitchFamily="34" charset="0"/>
            </a:endParaRPr>
          </a:p>
        </p:txBody>
      </p:sp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166668" y="191589"/>
            <a:ext cx="11844464" cy="6500428"/>
            <a:chOff x="206" y="189"/>
            <a:chExt cx="7270" cy="3947"/>
          </a:xfrm>
        </p:grpSpPr>
        <p:sp>
          <p:nvSpPr>
            <p:cNvPr id="1049376" name="Freeform 5"/>
            <p:cNvSpPr/>
            <p:nvPr/>
          </p:nvSpPr>
          <p:spPr bwMode="auto">
            <a:xfrm>
              <a:off x="210" y="189"/>
              <a:ext cx="24" cy="62"/>
            </a:xfrm>
            <a:custGeom>
              <a:avLst/>
              <a:gdLst>
                <a:gd name="T0" fmla="*/ 6 w 7"/>
                <a:gd name="T1" fmla="*/ 14 h 21"/>
                <a:gd name="T2" fmla="*/ 6 w 7"/>
                <a:gd name="T3" fmla="*/ 14 h 21"/>
                <a:gd name="T4" fmla="*/ 5 w 7"/>
                <a:gd name="T5" fmla="*/ 3 h 21"/>
                <a:gd name="T6" fmla="*/ 0 w 7"/>
                <a:gd name="T7" fmla="*/ 3 h 21"/>
                <a:gd name="T8" fmla="*/ 1 w 7"/>
                <a:gd name="T9" fmla="*/ 18 h 21"/>
                <a:gd name="T10" fmla="*/ 5 w 7"/>
                <a:gd name="T11" fmla="*/ 20 h 21"/>
                <a:gd name="T12" fmla="*/ 7 w 7"/>
                <a:gd name="T13" fmla="*/ 17 h 21"/>
                <a:gd name="T14" fmla="*/ 6 w 7"/>
                <a:gd name="T15" fmla="*/ 14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" h="21">
                  <a:moveTo>
                    <a:pt x="6" y="14"/>
                  </a:moveTo>
                  <a:cubicBezTo>
                    <a:pt x="6" y="14"/>
                    <a:pt x="6" y="14"/>
                    <a:pt x="6" y="14"/>
                  </a:cubicBezTo>
                  <a:cubicBezTo>
                    <a:pt x="6" y="10"/>
                    <a:pt x="5" y="7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8"/>
                    <a:pt x="1" y="13"/>
                    <a:pt x="1" y="18"/>
                  </a:cubicBezTo>
                  <a:cubicBezTo>
                    <a:pt x="1" y="19"/>
                    <a:pt x="3" y="21"/>
                    <a:pt x="5" y="20"/>
                  </a:cubicBezTo>
                  <a:cubicBezTo>
                    <a:pt x="6" y="19"/>
                    <a:pt x="6" y="18"/>
                    <a:pt x="7" y="17"/>
                  </a:cubicBezTo>
                  <a:cubicBezTo>
                    <a:pt x="7" y="16"/>
                    <a:pt x="6" y="15"/>
                    <a:pt x="6" y="1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77" name="Freeform 6"/>
            <p:cNvSpPr/>
            <p:nvPr/>
          </p:nvSpPr>
          <p:spPr bwMode="auto">
            <a:xfrm>
              <a:off x="217" y="266"/>
              <a:ext cx="21" cy="66"/>
            </a:xfrm>
            <a:custGeom>
              <a:avLst/>
              <a:gdLst>
                <a:gd name="T0" fmla="*/ 5 w 6"/>
                <a:gd name="T1" fmla="*/ 3 h 22"/>
                <a:gd name="T2" fmla="*/ 1 w 6"/>
                <a:gd name="T3" fmla="*/ 3 h 22"/>
                <a:gd name="T4" fmla="*/ 2 w 6"/>
                <a:gd name="T5" fmla="*/ 19 h 22"/>
                <a:gd name="T6" fmla="*/ 6 w 6"/>
                <a:gd name="T7" fmla="*/ 19 h 22"/>
                <a:gd name="T8" fmla="*/ 5 w 6"/>
                <a:gd name="T9" fmla="*/ 3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2">
                  <a:moveTo>
                    <a:pt x="5" y="3"/>
                  </a:moveTo>
                  <a:cubicBezTo>
                    <a:pt x="5" y="0"/>
                    <a:pt x="0" y="0"/>
                    <a:pt x="1" y="3"/>
                  </a:cubicBezTo>
                  <a:cubicBezTo>
                    <a:pt x="1" y="9"/>
                    <a:pt x="1" y="14"/>
                    <a:pt x="2" y="19"/>
                  </a:cubicBezTo>
                  <a:cubicBezTo>
                    <a:pt x="2" y="22"/>
                    <a:pt x="6" y="22"/>
                    <a:pt x="6" y="19"/>
                  </a:cubicBezTo>
                  <a:cubicBezTo>
                    <a:pt x="6" y="14"/>
                    <a:pt x="5" y="9"/>
                    <a:pt x="5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78" name="Freeform 7"/>
            <p:cNvSpPr/>
            <p:nvPr/>
          </p:nvSpPr>
          <p:spPr bwMode="auto">
            <a:xfrm>
              <a:off x="220" y="355"/>
              <a:ext cx="18" cy="60"/>
            </a:xfrm>
            <a:custGeom>
              <a:avLst/>
              <a:gdLst>
                <a:gd name="T0" fmla="*/ 5 w 5"/>
                <a:gd name="T1" fmla="*/ 15 h 20"/>
                <a:gd name="T2" fmla="*/ 5 w 5"/>
                <a:gd name="T3" fmla="*/ 14 h 20"/>
                <a:gd name="T4" fmla="*/ 5 w 5"/>
                <a:gd name="T5" fmla="*/ 10 h 20"/>
                <a:gd name="T6" fmla="*/ 5 w 5"/>
                <a:gd name="T7" fmla="*/ 5 h 20"/>
                <a:gd name="T8" fmla="*/ 5 w 5"/>
                <a:gd name="T9" fmla="*/ 4 h 20"/>
                <a:gd name="T10" fmla="*/ 5 w 5"/>
                <a:gd name="T11" fmla="*/ 3 h 20"/>
                <a:gd name="T12" fmla="*/ 5 w 5"/>
                <a:gd name="T13" fmla="*/ 3 h 20"/>
                <a:gd name="T14" fmla="*/ 5 w 5"/>
                <a:gd name="T15" fmla="*/ 2 h 20"/>
                <a:gd name="T16" fmla="*/ 1 w 5"/>
                <a:gd name="T17" fmla="*/ 2 h 20"/>
                <a:gd name="T18" fmla="*/ 0 w 5"/>
                <a:gd name="T19" fmla="*/ 13 h 20"/>
                <a:gd name="T20" fmla="*/ 1 w 5"/>
                <a:gd name="T21" fmla="*/ 18 h 20"/>
                <a:gd name="T22" fmla="*/ 5 w 5"/>
                <a:gd name="T23" fmla="*/ 17 h 20"/>
                <a:gd name="T24" fmla="*/ 5 w 5"/>
                <a:gd name="T25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20">
                  <a:moveTo>
                    <a:pt x="5" y="15"/>
                  </a:moveTo>
                  <a:cubicBezTo>
                    <a:pt x="5" y="15"/>
                    <a:pt x="5" y="15"/>
                    <a:pt x="5" y="14"/>
                  </a:cubicBezTo>
                  <a:cubicBezTo>
                    <a:pt x="5" y="13"/>
                    <a:pt x="5" y="11"/>
                    <a:pt x="5" y="10"/>
                  </a:cubicBezTo>
                  <a:cubicBezTo>
                    <a:pt x="5" y="8"/>
                    <a:pt x="5" y="7"/>
                    <a:pt x="5" y="5"/>
                  </a:cubicBezTo>
                  <a:cubicBezTo>
                    <a:pt x="5" y="5"/>
                    <a:pt x="5" y="4"/>
                    <a:pt x="5" y="4"/>
                  </a:cubicBezTo>
                  <a:cubicBezTo>
                    <a:pt x="5" y="3"/>
                    <a:pt x="5" y="2"/>
                    <a:pt x="5" y="3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4" y="0"/>
                    <a:pt x="1" y="0"/>
                    <a:pt x="1" y="2"/>
                  </a:cubicBezTo>
                  <a:cubicBezTo>
                    <a:pt x="0" y="6"/>
                    <a:pt x="0" y="10"/>
                    <a:pt x="0" y="13"/>
                  </a:cubicBezTo>
                  <a:cubicBezTo>
                    <a:pt x="0" y="15"/>
                    <a:pt x="0" y="17"/>
                    <a:pt x="1" y="18"/>
                  </a:cubicBezTo>
                  <a:cubicBezTo>
                    <a:pt x="2" y="20"/>
                    <a:pt x="4" y="19"/>
                    <a:pt x="5" y="17"/>
                  </a:cubicBezTo>
                  <a:cubicBezTo>
                    <a:pt x="5" y="16"/>
                    <a:pt x="5" y="16"/>
                    <a:pt x="5" y="1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79" name="Freeform 8"/>
            <p:cNvSpPr/>
            <p:nvPr/>
          </p:nvSpPr>
          <p:spPr bwMode="auto">
            <a:xfrm>
              <a:off x="224" y="429"/>
              <a:ext cx="14" cy="69"/>
            </a:xfrm>
            <a:custGeom>
              <a:avLst/>
              <a:gdLst>
                <a:gd name="T0" fmla="*/ 0 w 4"/>
                <a:gd name="T1" fmla="*/ 3 h 23"/>
                <a:gd name="T2" fmla="*/ 0 w 4"/>
                <a:gd name="T3" fmla="*/ 20 h 23"/>
                <a:gd name="T4" fmla="*/ 4 w 4"/>
                <a:gd name="T5" fmla="*/ 20 h 23"/>
                <a:gd name="T6" fmla="*/ 4 w 4"/>
                <a:gd name="T7" fmla="*/ 3 h 23"/>
                <a:gd name="T8" fmla="*/ 0 w 4"/>
                <a:gd name="T9" fmla="*/ 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3">
                  <a:moveTo>
                    <a:pt x="0" y="3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23"/>
                    <a:pt x="4" y="23"/>
                    <a:pt x="4" y="20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0" name="Freeform 9"/>
            <p:cNvSpPr/>
            <p:nvPr/>
          </p:nvSpPr>
          <p:spPr bwMode="auto">
            <a:xfrm>
              <a:off x="220" y="524"/>
              <a:ext cx="14" cy="57"/>
            </a:xfrm>
            <a:custGeom>
              <a:avLst/>
              <a:gdLst>
                <a:gd name="T0" fmla="*/ 0 w 4"/>
                <a:gd name="T1" fmla="*/ 3 h 19"/>
                <a:gd name="T2" fmla="*/ 0 w 4"/>
                <a:gd name="T3" fmla="*/ 16 h 19"/>
                <a:gd name="T4" fmla="*/ 4 w 4"/>
                <a:gd name="T5" fmla="*/ 16 h 19"/>
                <a:gd name="T6" fmla="*/ 4 w 4"/>
                <a:gd name="T7" fmla="*/ 3 h 19"/>
                <a:gd name="T8" fmla="*/ 0 w 4"/>
                <a:gd name="T9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19">
                  <a:moveTo>
                    <a:pt x="0" y="3"/>
                  </a:moveTo>
                  <a:cubicBezTo>
                    <a:pt x="0" y="16"/>
                    <a:pt x="0" y="16"/>
                    <a:pt x="0" y="16"/>
                  </a:cubicBezTo>
                  <a:cubicBezTo>
                    <a:pt x="0" y="19"/>
                    <a:pt x="4" y="19"/>
                    <a:pt x="4" y="16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1" name="Freeform 10"/>
            <p:cNvSpPr/>
            <p:nvPr/>
          </p:nvSpPr>
          <p:spPr bwMode="auto">
            <a:xfrm>
              <a:off x="220" y="605"/>
              <a:ext cx="14" cy="65"/>
            </a:xfrm>
            <a:custGeom>
              <a:avLst/>
              <a:gdLst>
                <a:gd name="T0" fmla="*/ 0 w 4"/>
                <a:gd name="T1" fmla="*/ 3 h 22"/>
                <a:gd name="T2" fmla="*/ 0 w 4"/>
                <a:gd name="T3" fmla="*/ 19 h 22"/>
                <a:gd name="T4" fmla="*/ 4 w 4"/>
                <a:gd name="T5" fmla="*/ 19 h 22"/>
                <a:gd name="T6" fmla="*/ 4 w 4"/>
                <a:gd name="T7" fmla="*/ 3 h 22"/>
                <a:gd name="T8" fmla="*/ 0 w 4"/>
                <a:gd name="T9" fmla="*/ 3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2">
                  <a:moveTo>
                    <a:pt x="0" y="3"/>
                  </a:moveTo>
                  <a:cubicBezTo>
                    <a:pt x="0" y="19"/>
                    <a:pt x="0" y="19"/>
                    <a:pt x="0" y="19"/>
                  </a:cubicBezTo>
                  <a:cubicBezTo>
                    <a:pt x="0" y="22"/>
                    <a:pt x="4" y="22"/>
                    <a:pt x="4" y="19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2" name="Freeform 11"/>
            <p:cNvSpPr/>
            <p:nvPr/>
          </p:nvSpPr>
          <p:spPr bwMode="auto">
            <a:xfrm>
              <a:off x="213" y="688"/>
              <a:ext cx="28" cy="80"/>
            </a:xfrm>
            <a:custGeom>
              <a:avLst/>
              <a:gdLst>
                <a:gd name="T0" fmla="*/ 5 w 8"/>
                <a:gd name="T1" fmla="*/ 3 h 27"/>
                <a:gd name="T2" fmla="*/ 1 w 8"/>
                <a:gd name="T3" fmla="*/ 4 h 27"/>
                <a:gd name="T4" fmla="*/ 3 w 8"/>
                <a:gd name="T5" fmla="*/ 24 h 27"/>
                <a:gd name="T6" fmla="*/ 7 w 8"/>
                <a:gd name="T7" fmla="*/ 23 h 27"/>
                <a:gd name="T8" fmla="*/ 5 w 8"/>
                <a:gd name="T9" fmla="*/ 3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7">
                  <a:moveTo>
                    <a:pt x="5" y="3"/>
                  </a:moveTo>
                  <a:cubicBezTo>
                    <a:pt x="5" y="0"/>
                    <a:pt x="0" y="1"/>
                    <a:pt x="1" y="4"/>
                  </a:cubicBezTo>
                  <a:cubicBezTo>
                    <a:pt x="2" y="11"/>
                    <a:pt x="1" y="18"/>
                    <a:pt x="3" y="24"/>
                  </a:cubicBezTo>
                  <a:cubicBezTo>
                    <a:pt x="3" y="27"/>
                    <a:pt x="8" y="26"/>
                    <a:pt x="7" y="23"/>
                  </a:cubicBezTo>
                  <a:cubicBezTo>
                    <a:pt x="6" y="16"/>
                    <a:pt x="6" y="10"/>
                    <a:pt x="5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3" name="Freeform 12"/>
            <p:cNvSpPr/>
            <p:nvPr/>
          </p:nvSpPr>
          <p:spPr bwMode="auto">
            <a:xfrm>
              <a:off x="213" y="792"/>
              <a:ext cx="28" cy="74"/>
            </a:xfrm>
            <a:custGeom>
              <a:avLst/>
              <a:gdLst>
                <a:gd name="T0" fmla="*/ 3 w 8"/>
                <a:gd name="T1" fmla="*/ 3 h 25"/>
                <a:gd name="T2" fmla="*/ 1 w 8"/>
                <a:gd name="T3" fmla="*/ 21 h 25"/>
                <a:gd name="T4" fmla="*/ 5 w 8"/>
                <a:gd name="T5" fmla="*/ 22 h 25"/>
                <a:gd name="T6" fmla="*/ 7 w 8"/>
                <a:gd name="T7" fmla="*/ 4 h 25"/>
                <a:gd name="T8" fmla="*/ 3 w 8"/>
                <a:gd name="T9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5">
                  <a:moveTo>
                    <a:pt x="3" y="3"/>
                  </a:moveTo>
                  <a:cubicBezTo>
                    <a:pt x="2" y="9"/>
                    <a:pt x="2" y="15"/>
                    <a:pt x="1" y="21"/>
                  </a:cubicBezTo>
                  <a:cubicBezTo>
                    <a:pt x="0" y="24"/>
                    <a:pt x="4" y="25"/>
                    <a:pt x="5" y="22"/>
                  </a:cubicBezTo>
                  <a:cubicBezTo>
                    <a:pt x="6" y="16"/>
                    <a:pt x="6" y="10"/>
                    <a:pt x="7" y="4"/>
                  </a:cubicBezTo>
                  <a:cubicBezTo>
                    <a:pt x="8" y="1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4" name="Freeform 13"/>
            <p:cNvSpPr/>
            <p:nvPr/>
          </p:nvSpPr>
          <p:spPr bwMode="auto">
            <a:xfrm>
              <a:off x="213" y="887"/>
              <a:ext cx="21" cy="74"/>
            </a:xfrm>
            <a:custGeom>
              <a:avLst/>
              <a:gdLst>
                <a:gd name="T0" fmla="*/ 2 w 6"/>
                <a:gd name="T1" fmla="*/ 3 h 25"/>
                <a:gd name="T2" fmla="*/ 0 w 6"/>
                <a:gd name="T3" fmla="*/ 22 h 25"/>
                <a:gd name="T4" fmla="*/ 5 w 6"/>
                <a:gd name="T5" fmla="*/ 22 h 25"/>
                <a:gd name="T6" fmla="*/ 6 w 6"/>
                <a:gd name="T7" fmla="*/ 3 h 25"/>
                <a:gd name="T8" fmla="*/ 2 w 6"/>
                <a:gd name="T9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5">
                  <a:moveTo>
                    <a:pt x="2" y="3"/>
                  </a:moveTo>
                  <a:cubicBezTo>
                    <a:pt x="1" y="9"/>
                    <a:pt x="1" y="16"/>
                    <a:pt x="0" y="22"/>
                  </a:cubicBezTo>
                  <a:cubicBezTo>
                    <a:pt x="0" y="25"/>
                    <a:pt x="5" y="25"/>
                    <a:pt x="5" y="22"/>
                  </a:cubicBezTo>
                  <a:cubicBezTo>
                    <a:pt x="5" y="16"/>
                    <a:pt x="6" y="9"/>
                    <a:pt x="6" y="3"/>
                  </a:cubicBezTo>
                  <a:cubicBezTo>
                    <a:pt x="6" y="0"/>
                    <a:pt x="2" y="0"/>
                    <a:pt x="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5" name="Freeform 14"/>
            <p:cNvSpPr/>
            <p:nvPr/>
          </p:nvSpPr>
          <p:spPr bwMode="auto">
            <a:xfrm>
              <a:off x="213" y="981"/>
              <a:ext cx="25" cy="75"/>
            </a:xfrm>
            <a:custGeom>
              <a:avLst/>
              <a:gdLst>
                <a:gd name="T0" fmla="*/ 3 w 7"/>
                <a:gd name="T1" fmla="*/ 3 h 25"/>
                <a:gd name="T2" fmla="*/ 2 w 7"/>
                <a:gd name="T3" fmla="*/ 13 h 25"/>
                <a:gd name="T4" fmla="*/ 2 w 7"/>
                <a:gd name="T5" fmla="*/ 18 h 25"/>
                <a:gd name="T6" fmla="*/ 2 w 7"/>
                <a:gd name="T7" fmla="*/ 20 h 25"/>
                <a:gd name="T8" fmla="*/ 2 w 7"/>
                <a:gd name="T9" fmla="*/ 20 h 25"/>
                <a:gd name="T10" fmla="*/ 5 w 7"/>
                <a:gd name="T11" fmla="*/ 24 h 25"/>
                <a:gd name="T12" fmla="*/ 7 w 7"/>
                <a:gd name="T13" fmla="*/ 16 h 25"/>
                <a:gd name="T14" fmla="*/ 7 w 7"/>
                <a:gd name="T15" fmla="*/ 3 h 25"/>
                <a:gd name="T16" fmla="*/ 3 w 7"/>
                <a:gd name="T17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25">
                  <a:moveTo>
                    <a:pt x="3" y="3"/>
                  </a:moveTo>
                  <a:cubicBezTo>
                    <a:pt x="3" y="6"/>
                    <a:pt x="3" y="9"/>
                    <a:pt x="2" y="13"/>
                  </a:cubicBezTo>
                  <a:cubicBezTo>
                    <a:pt x="2" y="14"/>
                    <a:pt x="2" y="16"/>
                    <a:pt x="2" y="18"/>
                  </a:cubicBezTo>
                  <a:cubicBezTo>
                    <a:pt x="2" y="19"/>
                    <a:pt x="2" y="19"/>
                    <a:pt x="2" y="20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0" y="22"/>
                    <a:pt x="3" y="25"/>
                    <a:pt x="5" y="24"/>
                  </a:cubicBezTo>
                  <a:cubicBezTo>
                    <a:pt x="7" y="23"/>
                    <a:pt x="7" y="18"/>
                    <a:pt x="7" y="16"/>
                  </a:cubicBezTo>
                  <a:cubicBezTo>
                    <a:pt x="7" y="12"/>
                    <a:pt x="7" y="7"/>
                    <a:pt x="7" y="3"/>
                  </a:cubicBezTo>
                  <a:cubicBezTo>
                    <a:pt x="7" y="0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6" name="Freeform 15"/>
            <p:cNvSpPr/>
            <p:nvPr/>
          </p:nvSpPr>
          <p:spPr bwMode="auto">
            <a:xfrm>
              <a:off x="206" y="1079"/>
              <a:ext cx="28" cy="75"/>
            </a:xfrm>
            <a:custGeom>
              <a:avLst/>
              <a:gdLst>
                <a:gd name="T0" fmla="*/ 7 w 8"/>
                <a:gd name="T1" fmla="*/ 18 h 25"/>
                <a:gd name="T2" fmla="*/ 6 w 8"/>
                <a:gd name="T3" fmla="*/ 10 h 25"/>
                <a:gd name="T4" fmla="*/ 6 w 8"/>
                <a:gd name="T5" fmla="*/ 6 h 25"/>
                <a:gd name="T6" fmla="*/ 6 w 8"/>
                <a:gd name="T7" fmla="*/ 5 h 25"/>
                <a:gd name="T8" fmla="*/ 2 w 8"/>
                <a:gd name="T9" fmla="*/ 2 h 25"/>
                <a:gd name="T10" fmla="*/ 2 w 8"/>
                <a:gd name="T11" fmla="*/ 12 h 25"/>
                <a:gd name="T12" fmla="*/ 2 w 8"/>
                <a:gd name="T13" fmla="*/ 18 h 25"/>
                <a:gd name="T14" fmla="*/ 3 w 8"/>
                <a:gd name="T15" fmla="*/ 19 h 25"/>
                <a:gd name="T16" fmla="*/ 2 w 8"/>
                <a:gd name="T17" fmla="*/ 23 h 25"/>
                <a:gd name="T18" fmla="*/ 6 w 8"/>
                <a:gd name="T19" fmla="*/ 24 h 25"/>
                <a:gd name="T20" fmla="*/ 7 w 8"/>
                <a:gd name="T21" fmla="*/ 18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" h="25">
                  <a:moveTo>
                    <a:pt x="7" y="18"/>
                  </a:moveTo>
                  <a:cubicBezTo>
                    <a:pt x="7" y="15"/>
                    <a:pt x="7" y="13"/>
                    <a:pt x="6" y="10"/>
                  </a:cubicBezTo>
                  <a:cubicBezTo>
                    <a:pt x="6" y="8"/>
                    <a:pt x="6" y="7"/>
                    <a:pt x="6" y="6"/>
                  </a:cubicBezTo>
                  <a:cubicBezTo>
                    <a:pt x="6" y="5"/>
                    <a:pt x="6" y="4"/>
                    <a:pt x="6" y="5"/>
                  </a:cubicBezTo>
                  <a:cubicBezTo>
                    <a:pt x="7" y="2"/>
                    <a:pt x="3" y="0"/>
                    <a:pt x="2" y="2"/>
                  </a:cubicBezTo>
                  <a:cubicBezTo>
                    <a:pt x="0" y="5"/>
                    <a:pt x="2" y="9"/>
                    <a:pt x="2" y="12"/>
                  </a:cubicBezTo>
                  <a:cubicBezTo>
                    <a:pt x="2" y="14"/>
                    <a:pt x="2" y="16"/>
                    <a:pt x="2" y="18"/>
                  </a:cubicBezTo>
                  <a:cubicBezTo>
                    <a:pt x="3" y="18"/>
                    <a:pt x="3" y="19"/>
                    <a:pt x="3" y="19"/>
                  </a:cubicBezTo>
                  <a:cubicBezTo>
                    <a:pt x="2" y="20"/>
                    <a:pt x="1" y="21"/>
                    <a:pt x="2" y="23"/>
                  </a:cubicBezTo>
                  <a:cubicBezTo>
                    <a:pt x="3" y="24"/>
                    <a:pt x="5" y="25"/>
                    <a:pt x="6" y="24"/>
                  </a:cubicBezTo>
                  <a:cubicBezTo>
                    <a:pt x="8" y="22"/>
                    <a:pt x="7" y="20"/>
                    <a:pt x="7" y="1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7" name="Freeform 16"/>
            <p:cNvSpPr/>
            <p:nvPr/>
          </p:nvSpPr>
          <p:spPr bwMode="auto">
            <a:xfrm>
              <a:off x="213" y="1189"/>
              <a:ext cx="28" cy="101"/>
            </a:xfrm>
            <a:custGeom>
              <a:avLst/>
              <a:gdLst>
                <a:gd name="T0" fmla="*/ 7 w 8"/>
                <a:gd name="T1" fmla="*/ 30 h 34"/>
                <a:gd name="T2" fmla="*/ 6 w 8"/>
                <a:gd name="T3" fmla="*/ 3 h 34"/>
                <a:gd name="T4" fmla="*/ 2 w 8"/>
                <a:gd name="T5" fmla="*/ 3 h 34"/>
                <a:gd name="T6" fmla="*/ 2 w 8"/>
                <a:gd name="T7" fmla="*/ 25 h 34"/>
                <a:gd name="T8" fmla="*/ 1 w 8"/>
                <a:gd name="T9" fmla="*/ 28 h 34"/>
                <a:gd name="T10" fmla="*/ 3 w 8"/>
                <a:gd name="T11" fmla="*/ 32 h 34"/>
                <a:gd name="T12" fmla="*/ 7 w 8"/>
                <a:gd name="T13" fmla="*/ 3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34">
                  <a:moveTo>
                    <a:pt x="7" y="30"/>
                  </a:moveTo>
                  <a:cubicBezTo>
                    <a:pt x="5" y="21"/>
                    <a:pt x="6" y="12"/>
                    <a:pt x="6" y="3"/>
                  </a:cubicBezTo>
                  <a:cubicBezTo>
                    <a:pt x="6" y="0"/>
                    <a:pt x="2" y="0"/>
                    <a:pt x="2" y="3"/>
                  </a:cubicBezTo>
                  <a:cubicBezTo>
                    <a:pt x="1" y="10"/>
                    <a:pt x="1" y="18"/>
                    <a:pt x="2" y="25"/>
                  </a:cubicBezTo>
                  <a:cubicBezTo>
                    <a:pt x="1" y="25"/>
                    <a:pt x="0" y="26"/>
                    <a:pt x="1" y="28"/>
                  </a:cubicBezTo>
                  <a:cubicBezTo>
                    <a:pt x="2" y="29"/>
                    <a:pt x="2" y="31"/>
                    <a:pt x="3" y="32"/>
                  </a:cubicBezTo>
                  <a:cubicBezTo>
                    <a:pt x="5" y="34"/>
                    <a:pt x="8" y="32"/>
                    <a:pt x="7" y="3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8" name="Freeform 17"/>
            <p:cNvSpPr/>
            <p:nvPr/>
          </p:nvSpPr>
          <p:spPr bwMode="auto">
            <a:xfrm>
              <a:off x="213" y="1323"/>
              <a:ext cx="21" cy="59"/>
            </a:xfrm>
            <a:custGeom>
              <a:avLst/>
              <a:gdLst>
                <a:gd name="T0" fmla="*/ 2 w 6"/>
                <a:gd name="T1" fmla="*/ 3 h 20"/>
                <a:gd name="T2" fmla="*/ 0 w 6"/>
                <a:gd name="T3" fmla="*/ 17 h 20"/>
                <a:gd name="T4" fmla="*/ 5 w 6"/>
                <a:gd name="T5" fmla="*/ 17 h 20"/>
                <a:gd name="T6" fmla="*/ 6 w 6"/>
                <a:gd name="T7" fmla="*/ 3 h 20"/>
                <a:gd name="T8" fmla="*/ 2 w 6"/>
                <a:gd name="T9" fmla="*/ 3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0">
                  <a:moveTo>
                    <a:pt x="2" y="3"/>
                  </a:moveTo>
                  <a:cubicBezTo>
                    <a:pt x="1" y="8"/>
                    <a:pt x="1" y="12"/>
                    <a:pt x="0" y="17"/>
                  </a:cubicBezTo>
                  <a:cubicBezTo>
                    <a:pt x="0" y="20"/>
                    <a:pt x="5" y="20"/>
                    <a:pt x="5" y="17"/>
                  </a:cubicBezTo>
                  <a:cubicBezTo>
                    <a:pt x="5" y="12"/>
                    <a:pt x="6" y="8"/>
                    <a:pt x="6" y="3"/>
                  </a:cubicBezTo>
                  <a:cubicBezTo>
                    <a:pt x="6" y="0"/>
                    <a:pt x="2" y="0"/>
                    <a:pt x="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89" name="Freeform 18"/>
            <p:cNvSpPr/>
            <p:nvPr/>
          </p:nvSpPr>
          <p:spPr bwMode="auto">
            <a:xfrm>
              <a:off x="210" y="1415"/>
              <a:ext cx="24" cy="83"/>
            </a:xfrm>
            <a:custGeom>
              <a:avLst/>
              <a:gdLst>
                <a:gd name="T0" fmla="*/ 5 w 7"/>
                <a:gd name="T1" fmla="*/ 3 h 28"/>
                <a:gd name="T2" fmla="*/ 0 w 7"/>
                <a:gd name="T3" fmla="*/ 3 h 28"/>
                <a:gd name="T4" fmla="*/ 3 w 7"/>
                <a:gd name="T5" fmla="*/ 25 h 28"/>
                <a:gd name="T6" fmla="*/ 7 w 7"/>
                <a:gd name="T7" fmla="*/ 25 h 28"/>
                <a:gd name="T8" fmla="*/ 5 w 7"/>
                <a:gd name="T9" fmla="*/ 3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8">
                  <a:moveTo>
                    <a:pt x="5" y="3"/>
                  </a:moveTo>
                  <a:cubicBezTo>
                    <a:pt x="5" y="0"/>
                    <a:pt x="0" y="0"/>
                    <a:pt x="0" y="3"/>
                  </a:cubicBezTo>
                  <a:cubicBezTo>
                    <a:pt x="1" y="11"/>
                    <a:pt x="2" y="18"/>
                    <a:pt x="3" y="25"/>
                  </a:cubicBezTo>
                  <a:cubicBezTo>
                    <a:pt x="3" y="28"/>
                    <a:pt x="7" y="28"/>
                    <a:pt x="7" y="25"/>
                  </a:cubicBezTo>
                  <a:cubicBezTo>
                    <a:pt x="6" y="18"/>
                    <a:pt x="6" y="11"/>
                    <a:pt x="5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0" name="Freeform 19"/>
            <p:cNvSpPr/>
            <p:nvPr/>
          </p:nvSpPr>
          <p:spPr bwMode="auto">
            <a:xfrm>
              <a:off x="224" y="1530"/>
              <a:ext cx="21" cy="92"/>
            </a:xfrm>
            <a:custGeom>
              <a:avLst/>
              <a:gdLst>
                <a:gd name="T0" fmla="*/ 4 w 6"/>
                <a:gd name="T1" fmla="*/ 3 h 31"/>
                <a:gd name="T2" fmla="*/ 0 w 6"/>
                <a:gd name="T3" fmla="*/ 3 h 31"/>
                <a:gd name="T4" fmla="*/ 1 w 6"/>
                <a:gd name="T5" fmla="*/ 29 h 31"/>
                <a:gd name="T6" fmla="*/ 5 w 6"/>
                <a:gd name="T7" fmla="*/ 29 h 31"/>
                <a:gd name="T8" fmla="*/ 4 w 6"/>
                <a:gd name="T9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1">
                  <a:moveTo>
                    <a:pt x="4" y="3"/>
                  </a:moveTo>
                  <a:cubicBezTo>
                    <a:pt x="4" y="0"/>
                    <a:pt x="0" y="0"/>
                    <a:pt x="0" y="3"/>
                  </a:cubicBezTo>
                  <a:cubicBezTo>
                    <a:pt x="0" y="12"/>
                    <a:pt x="0" y="20"/>
                    <a:pt x="1" y="29"/>
                  </a:cubicBezTo>
                  <a:cubicBezTo>
                    <a:pt x="1" y="31"/>
                    <a:pt x="6" y="31"/>
                    <a:pt x="5" y="29"/>
                  </a:cubicBezTo>
                  <a:cubicBezTo>
                    <a:pt x="4" y="20"/>
                    <a:pt x="4" y="12"/>
                    <a:pt x="4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1" name="Freeform 20"/>
            <p:cNvSpPr/>
            <p:nvPr/>
          </p:nvSpPr>
          <p:spPr bwMode="auto">
            <a:xfrm>
              <a:off x="220" y="1664"/>
              <a:ext cx="18" cy="80"/>
            </a:xfrm>
            <a:custGeom>
              <a:avLst/>
              <a:gdLst>
                <a:gd name="T0" fmla="*/ 4 w 5"/>
                <a:gd name="T1" fmla="*/ 24 h 27"/>
                <a:gd name="T2" fmla="*/ 4 w 5"/>
                <a:gd name="T3" fmla="*/ 24 h 27"/>
                <a:gd name="T4" fmla="*/ 5 w 5"/>
                <a:gd name="T5" fmla="*/ 3 h 27"/>
                <a:gd name="T6" fmla="*/ 1 w 5"/>
                <a:gd name="T7" fmla="*/ 3 h 27"/>
                <a:gd name="T8" fmla="*/ 0 w 5"/>
                <a:gd name="T9" fmla="*/ 14 h 27"/>
                <a:gd name="T10" fmla="*/ 0 w 5"/>
                <a:gd name="T11" fmla="*/ 20 h 27"/>
                <a:gd name="T12" fmla="*/ 0 w 5"/>
                <a:gd name="T13" fmla="*/ 23 h 27"/>
                <a:gd name="T14" fmla="*/ 0 w 5"/>
                <a:gd name="T15" fmla="*/ 24 h 27"/>
                <a:gd name="T16" fmla="*/ 0 w 5"/>
                <a:gd name="T17" fmla="*/ 24 h 27"/>
                <a:gd name="T18" fmla="*/ 4 w 5"/>
                <a:gd name="T19" fmla="*/ 24 h 27"/>
                <a:gd name="T20" fmla="*/ 4 w 5"/>
                <a:gd name="T21" fmla="*/ 24 h 27"/>
                <a:gd name="T22" fmla="*/ 4 w 5"/>
                <a:gd name="T23" fmla="*/ 24 h 27"/>
                <a:gd name="T24" fmla="*/ 4 w 5"/>
                <a:gd name="T25" fmla="*/ 2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27">
                  <a:moveTo>
                    <a:pt x="4" y="24"/>
                  </a:moveTo>
                  <a:cubicBezTo>
                    <a:pt x="4" y="24"/>
                    <a:pt x="4" y="24"/>
                    <a:pt x="4" y="24"/>
                  </a:cubicBezTo>
                  <a:cubicBezTo>
                    <a:pt x="5" y="17"/>
                    <a:pt x="5" y="9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6"/>
                    <a:pt x="0" y="10"/>
                    <a:pt x="0" y="14"/>
                  </a:cubicBezTo>
                  <a:cubicBezTo>
                    <a:pt x="0" y="16"/>
                    <a:pt x="0" y="18"/>
                    <a:pt x="0" y="20"/>
                  </a:cubicBezTo>
                  <a:cubicBezTo>
                    <a:pt x="0" y="21"/>
                    <a:pt x="0" y="23"/>
                    <a:pt x="0" y="23"/>
                  </a:cubicBezTo>
                  <a:cubicBezTo>
                    <a:pt x="0" y="23"/>
                    <a:pt x="0" y="23"/>
                    <a:pt x="0" y="24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6"/>
                    <a:pt x="4" y="27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2" name="Freeform 21"/>
            <p:cNvSpPr/>
            <p:nvPr/>
          </p:nvSpPr>
          <p:spPr bwMode="auto">
            <a:xfrm>
              <a:off x="206" y="1762"/>
              <a:ext cx="21" cy="101"/>
            </a:xfrm>
            <a:custGeom>
              <a:avLst/>
              <a:gdLst>
                <a:gd name="T0" fmla="*/ 1 w 6"/>
                <a:gd name="T1" fmla="*/ 3 h 34"/>
                <a:gd name="T2" fmla="*/ 1 w 6"/>
                <a:gd name="T3" fmla="*/ 23 h 34"/>
                <a:gd name="T4" fmla="*/ 0 w 6"/>
                <a:gd name="T5" fmla="*/ 25 h 34"/>
                <a:gd name="T6" fmla="*/ 1 w 6"/>
                <a:gd name="T7" fmla="*/ 31 h 34"/>
                <a:gd name="T8" fmla="*/ 6 w 6"/>
                <a:gd name="T9" fmla="*/ 31 h 34"/>
                <a:gd name="T10" fmla="*/ 6 w 6"/>
                <a:gd name="T11" fmla="*/ 3 h 34"/>
                <a:gd name="T12" fmla="*/ 1 w 6"/>
                <a:gd name="T13" fmla="*/ 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34">
                  <a:moveTo>
                    <a:pt x="1" y="3"/>
                  </a:moveTo>
                  <a:cubicBezTo>
                    <a:pt x="1" y="23"/>
                    <a:pt x="1" y="23"/>
                    <a:pt x="1" y="23"/>
                  </a:cubicBezTo>
                  <a:cubicBezTo>
                    <a:pt x="1" y="24"/>
                    <a:pt x="0" y="24"/>
                    <a:pt x="0" y="25"/>
                  </a:cubicBezTo>
                  <a:cubicBezTo>
                    <a:pt x="1" y="27"/>
                    <a:pt x="1" y="29"/>
                    <a:pt x="1" y="31"/>
                  </a:cubicBezTo>
                  <a:cubicBezTo>
                    <a:pt x="2" y="34"/>
                    <a:pt x="6" y="34"/>
                    <a:pt x="6" y="31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3" name="Freeform 22"/>
            <p:cNvSpPr/>
            <p:nvPr/>
          </p:nvSpPr>
          <p:spPr bwMode="auto">
            <a:xfrm>
              <a:off x="213" y="1893"/>
              <a:ext cx="25" cy="86"/>
            </a:xfrm>
            <a:custGeom>
              <a:avLst/>
              <a:gdLst>
                <a:gd name="T0" fmla="*/ 6 w 7"/>
                <a:gd name="T1" fmla="*/ 25 h 29"/>
                <a:gd name="T2" fmla="*/ 5 w 7"/>
                <a:gd name="T3" fmla="*/ 3 h 29"/>
                <a:gd name="T4" fmla="*/ 0 w 7"/>
                <a:gd name="T5" fmla="*/ 3 h 29"/>
                <a:gd name="T6" fmla="*/ 2 w 7"/>
                <a:gd name="T7" fmla="*/ 26 h 29"/>
                <a:gd name="T8" fmla="*/ 6 w 7"/>
                <a:gd name="T9" fmla="*/ 25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9">
                  <a:moveTo>
                    <a:pt x="6" y="25"/>
                  </a:moveTo>
                  <a:cubicBezTo>
                    <a:pt x="4" y="18"/>
                    <a:pt x="5" y="10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10"/>
                    <a:pt x="0" y="19"/>
                    <a:pt x="2" y="26"/>
                  </a:cubicBezTo>
                  <a:cubicBezTo>
                    <a:pt x="2" y="29"/>
                    <a:pt x="7" y="28"/>
                    <a:pt x="6" y="2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4" name="Freeform 23"/>
            <p:cNvSpPr/>
            <p:nvPr/>
          </p:nvSpPr>
          <p:spPr bwMode="auto">
            <a:xfrm>
              <a:off x="213" y="2008"/>
              <a:ext cx="18" cy="89"/>
            </a:xfrm>
            <a:custGeom>
              <a:avLst/>
              <a:gdLst>
                <a:gd name="T0" fmla="*/ 0 w 5"/>
                <a:gd name="T1" fmla="*/ 3 h 30"/>
                <a:gd name="T2" fmla="*/ 0 w 5"/>
                <a:gd name="T3" fmla="*/ 27 h 30"/>
                <a:gd name="T4" fmla="*/ 5 w 5"/>
                <a:gd name="T5" fmla="*/ 27 h 30"/>
                <a:gd name="T6" fmla="*/ 5 w 5"/>
                <a:gd name="T7" fmla="*/ 3 h 30"/>
                <a:gd name="T8" fmla="*/ 0 w 5"/>
                <a:gd name="T9" fmla="*/ 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0">
                  <a:moveTo>
                    <a:pt x="0" y="3"/>
                  </a:moveTo>
                  <a:cubicBezTo>
                    <a:pt x="0" y="27"/>
                    <a:pt x="0" y="27"/>
                    <a:pt x="0" y="27"/>
                  </a:cubicBezTo>
                  <a:cubicBezTo>
                    <a:pt x="0" y="30"/>
                    <a:pt x="5" y="30"/>
                    <a:pt x="5" y="27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5" name="Freeform 24"/>
            <p:cNvSpPr/>
            <p:nvPr/>
          </p:nvSpPr>
          <p:spPr bwMode="auto">
            <a:xfrm>
              <a:off x="217" y="2127"/>
              <a:ext cx="24" cy="89"/>
            </a:xfrm>
            <a:custGeom>
              <a:avLst/>
              <a:gdLst>
                <a:gd name="T0" fmla="*/ 6 w 7"/>
                <a:gd name="T1" fmla="*/ 26 h 30"/>
                <a:gd name="T2" fmla="*/ 5 w 7"/>
                <a:gd name="T3" fmla="*/ 3 h 30"/>
                <a:gd name="T4" fmla="*/ 1 w 7"/>
                <a:gd name="T5" fmla="*/ 3 h 30"/>
                <a:gd name="T6" fmla="*/ 2 w 7"/>
                <a:gd name="T7" fmla="*/ 27 h 30"/>
                <a:gd name="T8" fmla="*/ 6 w 7"/>
                <a:gd name="T9" fmla="*/ 26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0">
                  <a:moveTo>
                    <a:pt x="6" y="26"/>
                  </a:moveTo>
                  <a:cubicBezTo>
                    <a:pt x="4" y="19"/>
                    <a:pt x="5" y="10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11"/>
                    <a:pt x="0" y="20"/>
                    <a:pt x="2" y="27"/>
                  </a:cubicBezTo>
                  <a:cubicBezTo>
                    <a:pt x="2" y="30"/>
                    <a:pt x="7" y="29"/>
                    <a:pt x="6" y="2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6" name="Freeform 25"/>
            <p:cNvSpPr/>
            <p:nvPr/>
          </p:nvSpPr>
          <p:spPr bwMode="auto">
            <a:xfrm>
              <a:off x="224" y="2246"/>
              <a:ext cx="14" cy="109"/>
            </a:xfrm>
            <a:custGeom>
              <a:avLst/>
              <a:gdLst>
                <a:gd name="T0" fmla="*/ 0 w 4"/>
                <a:gd name="T1" fmla="*/ 3 h 37"/>
                <a:gd name="T2" fmla="*/ 0 w 4"/>
                <a:gd name="T3" fmla="*/ 34 h 37"/>
                <a:gd name="T4" fmla="*/ 4 w 4"/>
                <a:gd name="T5" fmla="*/ 34 h 37"/>
                <a:gd name="T6" fmla="*/ 4 w 4"/>
                <a:gd name="T7" fmla="*/ 3 h 37"/>
                <a:gd name="T8" fmla="*/ 0 w 4"/>
                <a:gd name="T9" fmla="*/ 3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37">
                  <a:moveTo>
                    <a:pt x="0" y="3"/>
                  </a:moveTo>
                  <a:cubicBezTo>
                    <a:pt x="0" y="34"/>
                    <a:pt x="0" y="34"/>
                    <a:pt x="0" y="34"/>
                  </a:cubicBezTo>
                  <a:cubicBezTo>
                    <a:pt x="0" y="37"/>
                    <a:pt x="4" y="37"/>
                    <a:pt x="4" y="34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0"/>
                    <a:pt x="0" y="0"/>
                    <a:pt x="0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7" name="Freeform 26"/>
            <p:cNvSpPr/>
            <p:nvPr/>
          </p:nvSpPr>
          <p:spPr bwMode="auto">
            <a:xfrm>
              <a:off x="210" y="2370"/>
              <a:ext cx="28" cy="107"/>
            </a:xfrm>
            <a:custGeom>
              <a:avLst/>
              <a:gdLst>
                <a:gd name="T0" fmla="*/ 7 w 8"/>
                <a:gd name="T1" fmla="*/ 3 h 36"/>
                <a:gd name="T2" fmla="*/ 3 w 8"/>
                <a:gd name="T3" fmla="*/ 3 h 36"/>
                <a:gd name="T4" fmla="*/ 0 w 8"/>
                <a:gd name="T5" fmla="*/ 32 h 36"/>
                <a:gd name="T6" fmla="*/ 5 w 8"/>
                <a:gd name="T7" fmla="*/ 33 h 36"/>
                <a:gd name="T8" fmla="*/ 7 w 8"/>
                <a:gd name="T9" fmla="*/ 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6">
                  <a:moveTo>
                    <a:pt x="7" y="3"/>
                  </a:moveTo>
                  <a:cubicBezTo>
                    <a:pt x="7" y="0"/>
                    <a:pt x="3" y="0"/>
                    <a:pt x="3" y="3"/>
                  </a:cubicBezTo>
                  <a:cubicBezTo>
                    <a:pt x="3" y="12"/>
                    <a:pt x="4" y="23"/>
                    <a:pt x="0" y="32"/>
                  </a:cubicBezTo>
                  <a:cubicBezTo>
                    <a:pt x="0" y="35"/>
                    <a:pt x="4" y="36"/>
                    <a:pt x="5" y="33"/>
                  </a:cubicBezTo>
                  <a:cubicBezTo>
                    <a:pt x="8" y="24"/>
                    <a:pt x="7" y="12"/>
                    <a:pt x="7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8" name="Freeform 27"/>
            <p:cNvSpPr/>
            <p:nvPr/>
          </p:nvSpPr>
          <p:spPr bwMode="auto">
            <a:xfrm>
              <a:off x="213" y="2492"/>
              <a:ext cx="28" cy="83"/>
            </a:xfrm>
            <a:custGeom>
              <a:avLst/>
              <a:gdLst>
                <a:gd name="T0" fmla="*/ 5 w 8"/>
                <a:gd name="T1" fmla="*/ 23 h 28"/>
                <a:gd name="T2" fmla="*/ 5 w 8"/>
                <a:gd name="T3" fmla="*/ 3 h 28"/>
                <a:gd name="T4" fmla="*/ 0 w 8"/>
                <a:gd name="T5" fmla="*/ 3 h 28"/>
                <a:gd name="T6" fmla="*/ 0 w 8"/>
                <a:gd name="T7" fmla="*/ 19 h 28"/>
                <a:gd name="T8" fmla="*/ 4 w 8"/>
                <a:gd name="T9" fmla="*/ 27 h 28"/>
                <a:gd name="T10" fmla="*/ 5 w 8"/>
                <a:gd name="T11" fmla="*/ 23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28">
                  <a:moveTo>
                    <a:pt x="5" y="23"/>
                  </a:moveTo>
                  <a:cubicBezTo>
                    <a:pt x="4" y="23"/>
                    <a:pt x="5" y="5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8"/>
                    <a:pt x="0" y="14"/>
                    <a:pt x="0" y="19"/>
                  </a:cubicBezTo>
                  <a:cubicBezTo>
                    <a:pt x="1" y="22"/>
                    <a:pt x="1" y="27"/>
                    <a:pt x="4" y="27"/>
                  </a:cubicBezTo>
                  <a:cubicBezTo>
                    <a:pt x="7" y="28"/>
                    <a:pt x="8" y="23"/>
                    <a:pt x="5" y="2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399" name="Freeform 28"/>
            <p:cNvSpPr/>
            <p:nvPr/>
          </p:nvSpPr>
          <p:spPr bwMode="auto">
            <a:xfrm>
              <a:off x="213" y="2614"/>
              <a:ext cx="28" cy="89"/>
            </a:xfrm>
            <a:custGeom>
              <a:avLst/>
              <a:gdLst>
                <a:gd name="T0" fmla="*/ 3 w 8"/>
                <a:gd name="T1" fmla="*/ 2 h 30"/>
                <a:gd name="T2" fmla="*/ 2 w 8"/>
                <a:gd name="T3" fmla="*/ 27 h 30"/>
                <a:gd name="T4" fmla="*/ 6 w 8"/>
                <a:gd name="T5" fmla="*/ 27 h 30"/>
                <a:gd name="T6" fmla="*/ 7 w 8"/>
                <a:gd name="T7" fmla="*/ 4 h 30"/>
                <a:gd name="T8" fmla="*/ 3 w 8"/>
                <a:gd name="T9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0">
                  <a:moveTo>
                    <a:pt x="3" y="2"/>
                  </a:moveTo>
                  <a:cubicBezTo>
                    <a:pt x="0" y="10"/>
                    <a:pt x="1" y="19"/>
                    <a:pt x="2" y="27"/>
                  </a:cubicBezTo>
                  <a:cubicBezTo>
                    <a:pt x="2" y="30"/>
                    <a:pt x="6" y="30"/>
                    <a:pt x="6" y="27"/>
                  </a:cubicBezTo>
                  <a:cubicBezTo>
                    <a:pt x="6" y="20"/>
                    <a:pt x="4" y="11"/>
                    <a:pt x="7" y="4"/>
                  </a:cubicBezTo>
                  <a:cubicBezTo>
                    <a:pt x="8" y="1"/>
                    <a:pt x="4" y="0"/>
                    <a:pt x="3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0" name="Freeform 29"/>
            <p:cNvSpPr/>
            <p:nvPr/>
          </p:nvSpPr>
          <p:spPr bwMode="auto">
            <a:xfrm>
              <a:off x="217" y="2735"/>
              <a:ext cx="21" cy="107"/>
            </a:xfrm>
            <a:custGeom>
              <a:avLst/>
              <a:gdLst>
                <a:gd name="T0" fmla="*/ 6 w 6"/>
                <a:gd name="T1" fmla="*/ 3 h 36"/>
                <a:gd name="T2" fmla="*/ 2 w 6"/>
                <a:gd name="T3" fmla="*/ 3 h 36"/>
                <a:gd name="T4" fmla="*/ 1 w 6"/>
                <a:gd name="T5" fmla="*/ 33 h 36"/>
                <a:gd name="T6" fmla="*/ 5 w 6"/>
                <a:gd name="T7" fmla="*/ 33 h 36"/>
                <a:gd name="T8" fmla="*/ 6 w 6"/>
                <a:gd name="T9" fmla="*/ 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6">
                  <a:moveTo>
                    <a:pt x="6" y="3"/>
                  </a:moveTo>
                  <a:cubicBezTo>
                    <a:pt x="6" y="0"/>
                    <a:pt x="2" y="0"/>
                    <a:pt x="2" y="3"/>
                  </a:cubicBezTo>
                  <a:cubicBezTo>
                    <a:pt x="1" y="13"/>
                    <a:pt x="0" y="23"/>
                    <a:pt x="1" y="33"/>
                  </a:cubicBezTo>
                  <a:cubicBezTo>
                    <a:pt x="1" y="36"/>
                    <a:pt x="5" y="36"/>
                    <a:pt x="5" y="33"/>
                  </a:cubicBezTo>
                  <a:cubicBezTo>
                    <a:pt x="4" y="23"/>
                    <a:pt x="6" y="13"/>
                    <a:pt x="6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1" name="Freeform 30"/>
            <p:cNvSpPr/>
            <p:nvPr/>
          </p:nvSpPr>
          <p:spPr bwMode="auto">
            <a:xfrm>
              <a:off x="210" y="2860"/>
              <a:ext cx="28" cy="104"/>
            </a:xfrm>
            <a:custGeom>
              <a:avLst/>
              <a:gdLst>
                <a:gd name="T0" fmla="*/ 8 w 8"/>
                <a:gd name="T1" fmla="*/ 3 h 35"/>
                <a:gd name="T2" fmla="*/ 4 w 8"/>
                <a:gd name="T3" fmla="*/ 3 h 35"/>
                <a:gd name="T4" fmla="*/ 3 w 8"/>
                <a:gd name="T5" fmla="*/ 32 h 35"/>
                <a:gd name="T6" fmla="*/ 7 w 8"/>
                <a:gd name="T7" fmla="*/ 31 h 35"/>
                <a:gd name="T8" fmla="*/ 8 w 8"/>
                <a:gd name="T9" fmla="*/ 3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5">
                  <a:moveTo>
                    <a:pt x="8" y="3"/>
                  </a:moveTo>
                  <a:cubicBezTo>
                    <a:pt x="8" y="0"/>
                    <a:pt x="4" y="0"/>
                    <a:pt x="4" y="3"/>
                  </a:cubicBezTo>
                  <a:cubicBezTo>
                    <a:pt x="3" y="13"/>
                    <a:pt x="0" y="23"/>
                    <a:pt x="3" y="32"/>
                  </a:cubicBezTo>
                  <a:cubicBezTo>
                    <a:pt x="3" y="35"/>
                    <a:pt x="8" y="34"/>
                    <a:pt x="7" y="31"/>
                  </a:cubicBezTo>
                  <a:cubicBezTo>
                    <a:pt x="5" y="22"/>
                    <a:pt x="8" y="12"/>
                    <a:pt x="8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2" name="Freeform 31"/>
            <p:cNvSpPr/>
            <p:nvPr/>
          </p:nvSpPr>
          <p:spPr bwMode="auto">
            <a:xfrm>
              <a:off x="206" y="3014"/>
              <a:ext cx="25" cy="98"/>
            </a:xfrm>
            <a:custGeom>
              <a:avLst/>
              <a:gdLst>
                <a:gd name="T0" fmla="*/ 6 w 7"/>
                <a:gd name="T1" fmla="*/ 24 h 33"/>
                <a:gd name="T2" fmla="*/ 5 w 7"/>
                <a:gd name="T3" fmla="*/ 3 h 33"/>
                <a:gd name="T4" fmla="*/ 0 w 7"/>
                <a:gd name="T5" fmla="*/ 3 h 33"/>
                <a:gd name="T6" fmla="*/ 1 w 7"/>
                <a:gd name="T7" fmla="*/ 30 h 33"/>
                <a:gd name="T8" fmla="*/ 6 w 7"/>
                <a:gd name="T9" fmla="*/ 32 h 33"/>
                <a:gd name="T10" fmla="*/ 7 w 7"/>
                <a:gd name="T11" fmla="*/ 26 h 33"/>
                <a:gd name="T12" fmla="*/ 6 w 7"/>
                <a:gd name="T13" fmla="*/ 24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3">
                  <a:moveTo>
                    <a:pt x="6" y="24"/>
                  </a:moveTo>
                  <a:cubicBezTo>
                    <a:pt x="6" y="17"/>
                    <a:pt x="6" y="10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1" y="12"/>
                    <a:pt x="1" y="21"/>
                    <a:pt x="1" y="30"/>
                  </a:cubicBezTo>
                  <a:cubicBezTo>
                    <a:pt x="1" y="33"/>
                    <a:pt x="4" y="33"/>
                    <a:pt x="6" y="32"/>
                  </a:cubicBezTo>
                  <a:cubicBezTo>
                    <a:pt x="7" y="30"/>
                    <a:pt x="7" y="28"/>
                    <a:pt x="7" y="26"/>
                  </a:cubicBezTo>
                  <a:cubicBezTo>
                    <a:pt x="7" y="25"/>
                    <a:pt x="7" y="25"/>
                    <a:pt x="6" y="2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3" name="Freeform 32"/>
            <p:cNvSpPr/>
            <p:nvPr/>
          </p:nvSpPr>
          <p:spPr bwMode="auto">
            <a:xfrm>
              <a:off x="210" y="3166"/>
              <a:ext cx="24" cy="92"/>
            </a:xfrm>
            <a:custGeom>
              <a:avLst/>
              <a:gdLst>
                <a:gd name="T0" fmla="*/ 3 w 7"/>
                <a:gd name="T1" fmla="*/ 3 h 31"/>
                <a:gd name="T2" fmla="*/ 2 w 7"/>
                <a:gd name="T3" fmla="*/ 17 h 31"/>
                <a:gd name="T4" fmla="*/ 1 w 7"/>
                <a:gd name="T5" fmla="*/ 24 h 31"/>
                <a:gd name="T6" fmla="*/ 1 w 7"/>
                <a:gd name="T7" fmla="*/ 27 h 31"/>
                <a:gd name="T8" fmla="*/ 0 w 7"/>
                <a:gd name="T9" fmla="*/ 28 h 31"/>
                <a:gd name="T10" fmla="*/ 1 w 7"/>
                <a:gd name="T11" fmla="*/ 29 h 31"/>
                <a:gd name="T12" fmla="*/ 4 w 7"/>
                <a:gd name="T13" fmla="*/ 30 h 31"/>
                <a:gd name="T14" fmla="*/ 6 w 7"/>
                <a:gd name="T15" fmla="*/ 20 h 31"/>
                <a:gd name="T16" fmla="*/ 7 w 7"/>
                <a:gd name="T17" fmla="*/ 3 h 31"/>
                <a:gd name="T18" fmla="*/ 3 w 7"/>
                <a:gd name="T19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" h="31">
                  <a:moveTo>
                    <a:pt x="3" y="3"/>
                  </a:moveTo>
                  <a:cubicBezTo>
                    <a:pt x="2" y="7"/>
                    <a:pt x="2" y="12"/>
                    <a:pt x="2" y="17"/>
                  </a:cubicBezTo>
                  <a:cubicBezTo>
                    <a:pt x="1" y="19"/>
                    <a:pt x="1" y="22"/>
                    <a:pt x="1" y="24"/>
                  </a:cubicBezTo>
                  <a:cubicBezTo>
                    <a:pt x="1" y="25"/>
                    <a:pt x="0" y="27"/>
                    <a:pt x="1" y="27"/>
                  </a:cubicBezTo>
                  <a:cubicBezTo>
                    <a:pt x="0" y="27"/>
                    <a:pt x="0" y="28"/>
                    <a:pt x="0" y="28"/>
                  </a:cubicBezTo>
                  <a:cubicBezTo>
                    <a:pt x="0" y="28"/>
                    <a:pt x="0" y="29"/>
                    <a:pt x="1" y="29"/>
                  </a:cubicBezTo>
                  <a:cubicBezTo>
                    <a:pt x="1" y="30"/>
                    <a:pt x="3" y="31"/>
                    <a:pt x="4" y="30"/>
                  </a:cubicBezTo>
                  <a:cubicBezTo>
                    <a:pt x="6" y="28"/>
                    <a:pt x="6" y="23"/>
                    <a:pt x="6" y="20"/>
                  </a:cubicBezTo>
                  <a:cubicBezTo>
                    <a:pt x="6" y="14"/>
                    <a:pt x="7" y="9"/>
                    <a:pt x="7" y="3"/>
                  </a:cubicBezTo>
                  <a:cubicBezTo>
                    <a:pt x="7" y="0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4" name="Freeform 33"/>
            <p:cNvSpPr/>
            <p:nvPr/>
          </p:nvSpPr>
          <p:spPr bwMode="auto">
            <a:xfrm>
              <a:off x="213" y="3290"/>
              <a:ext cx="28" cy="101"/>
            </a:xfrm>
            <a:custGeom>
              <a:avLst/>
              <a:gdLst>
                <a:gd name="T0" fmla="*/ 7 w 8"/>
                <a:gd name="T1" fmla="*/ 25 h 34"/>
                <a:gd name="T2" fmla="*/ 5 w 8"/>
                <a:gd name="T3" fmla="*/ 3 h 34"/>
                <a:gd name="T4" fmla="*/ 0 w 8"/>
                <a:gd name="T5" fmla="*/ 3 h 34"/>
                <a:gd name="T6" fmla="*/ 2 w 8"/>
                <a:gd name="T7" fmla="*/ 17 h 34"/>
                <a:gd name="T8" fmla="*/ 3 w 8"/>
                <a:gd name="T9" fmla="*/ 25 h 34"/>
                <a:gd name="T10" fmla="*/ 3 w 8"/>
                <a:gd name="T11" fmla="*/ 29 h 34"/>
                <a:gd name="T12" fmla="*/ 3 w 8"/>
                <a:gd name="T13" fmla="*/ 29 h 34"/>
                <a:gd name="T14" fmla="*/ 3 w 8"/>
                <a:gd name="T15" fmla="*/ 31 h 34"/>
                <a:gd name="T16" fmla="*/ 7 w 8"/>
                <a:gd name="T17" fmla="*/ 32 h 34"/>
                <a:gd name="T18" fmla="*/ 7 w 8"/>
                <a:gd name="T19" fmla="*/ 25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" h="34">
                  <a:moveTo>
                    <a:pt x="7" y="25"/>
                  </a:moveTo>
                  <a:cubicBezTo>
                    <a:pt x="7" y="18"/>
                    <a:pt x="5" y="10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1" y="8"/>
                    <a:pt x="1" y="12"/>
                    <a:pt x="2" y="17"/>
                  </a:cubicBezTo>
                  <a:cubicBezTo>
                    <a:pt x="2" y="20"/>
                    <a:pt x="3" y="23"/>
                    <a:pt x="3" y="25"/>
                  </a:cubicBezTo>
                  <a:cubicBezTo>
                    <a:pt x="3" y="27"/>
                    <a:pt x="3" y="28"/>
                    <a:pt x="3" y="29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3" y="30"/>
                    <a:pt x="2" y="31"/>
                    <a:pt x="3" y="31"/>
                  </a:cubicBezTo>
                  <a:cubicBezTo>
                    <a:pt x="4" y="33"/>
                    <a:pt x="6" y="34"/>
                    <a:pt x="7" y="32"/>
                  </a:cubicBezTo>
                  <a:cubicBezTo>
                    <a:pt x="8" y="30"/>
                    <a:pt x="8" y="28"/>
                    <a:pt x="7" y="2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5" name="Freeform 34"/>
            <p:cNvSpPr/>
            <p:nvPr/>
          </p:nvSpPr>
          <p:spPr bwMode="auto">
            <a:xfrm>
              <a:off x="217" y="3427"/>
              <a:ext cx="28" cy="110"/>
            </a:xfrm>
            <a:custGeom>
              <a:avLst/>
              <a:gdLst>
                <a:gd name="T0" fmla="*/ 6 w 8"/>
                <a:gd name="T1" fmla="*/ 30 h 37"/>
                <a:gd name="T2" fmla="*/ 6 w 8"/>
                <a:gd name="T3" fmla="*/ 29 h 37"/>
                <a:gd name="T4" fmla="*/ 6 w 8"/>
                <a:gd name="T5" fmla="*/ 20 h 37"/>
                <a:gd name="T6" fmla="*/ 7 w 8"/>
                <a:gd name="T7" fmla="*/ 4 h 37"/>
                <a:gd name="T8" fmla="*/ 3 w 8"/>
                <a:gd name="T9" fmla="*/ 3 h 37"/>
                <a:gd name="T10" fmla="*/ 1 w 8"/>
                <a:gd name="T11" fmla="*/ 20 h 37"/>
                <a:gd name="T12" fmla="*/ 3 w 8"/>
                <a:gd name="T13" fmla="*/ 35 h 37"/>
                <a:gd name="T14" fmla="*/ 7 w 8"/>
                <a:gd name="T15" fmla="*/ 33 h 37"/>
                <a:gd name="T16" fmla="*/ 6 w 8"/>
                <a:gd name="T17" fmla="*/ 3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" h="37">
                  <a:moveTo>
                    <a:pt x="6" y="30"/>
                  </a:moveTo>
                  <a:cubicBezTo>
                    <a:pt x="6" y="30"/>
                    <a:pt x="6" y="29"/>
                    <a:pt x="6" y="29"/>
                  </a:cubicBezTo>
                  <a:cubicBezTo>
                    <a:pt x="5" y="26"/>
                    <a:pt x="6" y="22"/>
                    <a:pt x="6" y="20"/>
                  </a:cubicBezTo>
                  <a:cubicBezTo>
                    <a:pt x="6" y="15"/>
                    <a:pt x="6" y="9"/>
                    <a:pt x="7" y="4"/>
                  </a:cubicBezTo>
                  <a:cubicBezTo>
                    <a:pt x="8" y="1"/>
                    <a:pt x="3" y="0"/>
                    <a:pt x="3" y="3"/>
                  </a:cubicBezTo>
                  <a:cubicBezTo>
                    <a:pt x="2" y="8"/>
                    <a:pt x="1" y="14"/>
                    <a:pt x="1" y="20"/>
                  </a:cubicBezTo>
                  <a:cubicBezTo>
                    <a:pt x="1" y="24"/>
                    <a:pt x="0" y="32"/>
                    <a:pt x="3" y="35"/>
                  </a:cubicBezTo>
                  <a:cubicBezTo>
                    <a:pt x="5" y="37"/>
                    <a:pt x="8" y="35"/>
                    <a:pt x="7" y="33"/>
                  </a:cubicBezTo>
                  <a:cubicBezTo>
                    <a:pt x="7" y="32"/>
                    <a:pt x="6" y="31"/>
                    <a:pt x="6" y="3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6" name="Freeform 35"/>
            <p:cNvSpPr/>
            <p:nvPr/>
          </p:nvSpPr>
          <p:spPr bwMode="auto">
            <a:xfrm>
              <a:off x="217" y="3590"/>
              <a:ext cx="24" cy="92"/>
            </a:xfrm>
            <a:custGeom>
              <a:avLst/>
              <a:gdLst>
                <a:gd name="T0" fmla="*/ 6 w 7"/>
                <a:gd name="T1" fmla="*/ 27 h 31"/>
                <a:gd name="T2" fmla="*/ 5 w 7"/>
                <a:gd name="T3" fmla="*/ 3 h 31"/>
                <a:gd name="T4" fmla="*/ 1 w 7"/>
                <a:gd name="T5" fmla="*/ 3 h 31"/>
                <a:gd name="T6" fmla="*/ 2 w 7"/>
                <a:gd name="T7" fmla="*/ 28 h 31"/>
                <a:gd name="T8" fmla="*/ 6 w 7"/>
                <a:gd name="T9" fmla="*/ 2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1">
                  <a:moveTo>
                    <a:pt x="6" y="27"/>
                  </a:moveTo>
                  <a:cubicBezTo>
                    <a:pt x="4" y="19"/>
                    <a:pt x="5" y="11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11"/>
                    <a:pt x="0" y="20"/>
                    <a:pt x="2" y="28"/>
                  </a:cubicBezTo>
                  <a:cubicBezTo>
                    <a:pt x="2" y="31"/>
                    <a:pt x="7" y="30"/>
                    <a:pt x="6" y="2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7" name="Freeform 36"/>
            <p:cNvSpPr/>
            <p:nvPr/>
          </p:nvSpPr>
          <p:spPr bwMode="auto">
            <a:xfrm>
              <a:off x="217" y="3721"/>
              <a:ext cx="24" cy="95"/>
            </a:xfrm>
            <a:custGeom>
              <a:avLst/>
              <a:gdLst>
                <a:gd name="T0" fmla="*/ 2 w 7"/>
                <a:gd name="T1" fmla="*/ 3 h 32"/>
                <a:gd name="T2" fmla="*/ 1 w 7"/>
                <a:gd name="T3" fmla="*/ 29 h 32"/>
                <a:gd name="T4" fmla="*/ 5 w 7"/>
                <a:gd name="T5" fmla="*/ 29 h 32"/>
                <a:gd name="T6" fmla="*/ 6 w 7"/>
                <a:gd name="T7" fmla="*/ 3 h 32"/>
                <a:gd name="T8" fmla="*/ 2 w 7"/>
                <a:gd name="T9" fmla="*/ 3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2">
                  <a:moveTo>
                    <a:pt x="2" y="3"/>
                  </a:moveTo>
                  <a:cubicBezTo>
                    <a:pt x="0" y="12"/>
                    <a:pt x="1" y="20"/>
                    <a:pt x="1" y="29"/>
                  </a:cubicBezTo>
                  <a:cubicBezTo>
                    <a:pt x="1" y="32"/>
                    <a:pt x="5" y="32"/>
                    <a:pt x="5" y="29"/>
                  </a:cubicBezTo>
                  <a:cubicBezTo>
                    <a:pt x="5" y="20"/>
                    <a:pt x="5" y="12"/>
                    <a:pt x="6" y="3"/>
                  </a:cubicBezTo>
                  <a:cubicBezTo>
                    <a:pt x="7" y="0"/>
                    <a:pt x="2" y="0"/>
                    <a:pt x="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8" name="Freeform 37"/>
            <p:cNvSpPr/>
            <p:nvPr/>
          </p:nvSpPr>
          <p:spPr bwMode="auto">
            <a:xfrm>
              <a:off x="210" y="3842"/>
              <a:ext cx="28" cy="95"/>
            </a:xfrm>
            <a:custGeom>
              <a:avLst/>
              <a:gdLst>
                <a:gd name="T0" fmla="*/ 7 w 8"/>
                <a:gd name="T1" fmla="*/ 28 h 32"/>
                <a:gd name="T2" fmla="*/ 6 w 8"/>
                <a:gd name="T3" fmla="*/ 3 h 32"/>
                <a:gd name="T4" fmla="*/ 1 w 8"/>
                <a:gd name="T5" fmla="*/ 3 h 32"/>
                <a:gd name="T6" fmla="*/ 3 w 8"/>
                <a:gd name="T7" fmla="*/ 29 h 32"/>
                <a:gd name="T8" fmla="*/ 7 w 8"/>
                <a:gd name="T9" fmla="*/ 28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2">
                  <a:moveTo>
                    <a:pt x="7" y="28"/>
                  </a:moveTo>
                  <a:cubicBezTo>
                    <a:pt x="5" y="21"/>
                    <a:pt x="6" y="11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12"/>
                    <a:pt x="0" y="21"/>
                    <a:pt x="3" y="29"/>
                  </a:cubicBezTo>
                  <a:cubicBezTo>
                    <a:pt x="3" y="32"/>
                    <a:pt x="8" y="31"/>
                    <a:pt x="7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09" name="Freeform 38"/>
            <p:cNvSpPr/>
            <p:nvPr/>
          </p:nvSpPr>
          <p:spPr bwMode="auto">
            <a:xfrm>
              <a:off x="217" y="3967"/>
              <a:ext cx="24" cy="56"/>
            </a:xfrm>
            <a:custGeom>
              <a:avLst/>
              <a:gdLst>
                <a:gd name="T0" fmla="*/ 6 w 7"/>
                <a:gd name="T1" fmla="*/ 15 h 19"/>
                <a:gd name="T2" fmla="*/ 5 w 7"/>
                <a:gd name="T3" fmla="*/ 3 h 19"/>
                <a:gd name="T4" fmla="*/ 1 w 7"/>
                <a:gd name="T5" fmla="*/ 3 h 19"/>
                <a:gd name="T6" fmla="*/ 2 w 7"/>
                <a:gd name="T7" fmla="*/ 16 h 19"/>
                <a:gd name="T8" fmla="*/ 6 w 7"/>
                <a:gd name="T9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19">
                  <a:moveTo>
                    <a:pt x="6" y="15"/>
                  </a:moveTo>
                  <a:cubicBezTo>
                    <a:pt x="5" y="11"/>
                    <a:pt x="5" y="7"/>
                    <a:pt x="5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1" y="7"/>
                    <a:pt x="0" y="12"/>
                    <a:pt x="2" y="16"/>
                  </a:cubicBezTo>
                  <a:cubicBezTo>
                    <a:pt x="2" y="19"/>
                    <a:pt x="7" y="17"/>
                    <a:pt x="6" y="1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0" name="Freeform 39"/>
            <p:cNvSpPr/>
            <p:nvPr/>
          </p:nvSpPr>
          <p:spPr bwMode="auto">
            <a:xfrm>
              <a:off x="213" y="4050"/>
              <a:ext cx="28" cy="62"/>
            </a:xfrm>
            <a:custGeom>
              <a:avLst/>
              <a:gdLst>
                <a:gd name="T0" fmla="*/ 7 w 8"/>
                <a:gd name="T1" fmla="*/ 17 h 21"/>
                <a:gd name="T2" fmla="*/ 6 w 8"/>
                <a:gd name="T3" fmla="*/ 4 h 21"/>
                <a:gd name="T4" fmla="*/ 2 w 8"/>
                <a:gd name="T5" fmla="*/ 2 h 21"/>
                <a:gd name="T6" fmla="*/ 3 w 8"/>
                <a:gd name="T7" fmla="*/ 18 h 21"/>
                <a:gd name="T8" fmla="*/ 7 w 8"/>
                <a:gd name="T9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1">
                  <a:moveTo>
                    <a:pt x="7" y="17"/>
                  </a:moveTo>
                  <a:cubicBezTo>
                    <a:pt x="6" y="13"/>
                    <a:pt x="5" y="8"/>
                    <a:pt x="6" y="4"/>
                  </a:cubicBezTo>
                  <a:cubicBezTo>
                    <a:pt x="7" y="1"/>
                    <a:pt x="2" y="0"/>
                    <a:pt x="2" y="2"/>
                  </a:cubicBezTo>
                  <a:cubicBezTo>
                    <a:pt x="0" y="7"/>
                    <a:pt x="1" y="13"/>
                    <a:pt x="3" y="18"/>
                  </a:cubicBezTo>
                  <a:cubicBezTo>
                    <a:pt x="3" y="21"/>
                    <a:pt x="8" y="20"/>
                    <a:pt x="7" y="1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1" name="Freeform 40"/>
            <p:cNvSpPr/>
            <p:nvPr/>
          </p:nvSpPr>
          <p:spPr bwMode="auto">
            <a:xfrm>
              <a:off x="259" y="4100"/>
              <a:ext cx="92" cy="30"/>
            </a:xfrm>
            <a:custGeom>
              <a:avLst/>
              <a:gdLst>
                <a:gd name="T0" fmla="*/ 23 w 26"/>
                <a:gd name="T1" fmla="*/ 5 h 10"/>
                <a:gd name="T2" fmla="*/ 14 w 26"/>
                <a:gd name="T3" fmla="*/ 4 h 10"/>
                <a:gd name="T4" fmla="*/ 5 w 26"/>
                <a:gd name="T5" fmla="*/ 3 h 10"/>
                <a:gd name="T6" fmla="*/ 1 w 26"/>
                <a:gd name="T7" fmla="*/ 5 h 10"/>
                <a:gd name="T8" fmla="*/ 8 w 26"/>
                <a:gd name="T9" fmla="*/ 8 h 10"/>
                <a:gd name="T10" fmla="*/ 22 w 26"/>
                <a:gd name="T11" fmla="*/ 9 h 10"/>
                <a:gd name="T12" fmla="*/ 23 w 26"/>
                <a:gd name="T13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10">
                  <a:moveTo>
                    <a:pt x="23" y="5"/>
                  </a:moveTo>
                  <a:cubicBezTo>
                    <a:pt x="20" y="4"/>
                    <a:pt x="17" y="4"/>
                    <a:pt x="14" y="4"/>
                  </a:cubicBezTo>
                  <a:cubicBezTo>
                    <a:pt x="12" y="4"/>
                    <a:pt x="6" y="5"/>
                    <a:pt x="5" y="3"/>
                  </a:cubicBezTo>
                  <a:cubicBezTo>
                    <a:pt x="4" y="0"/>
                    <a:pt x="0" y="2"/>
                    <a:pt x="1" y="5"/>
                  </a:cubicBezTo>
                  <a:cubicBezTo>
                    <a:pt x="3" y="8"/>
                    <a:pt x="6" y="8"/>
                    <a:pt x="8" y="8"/>
                  </a:cubicBezTo>
                  <a:cubicBezTo>
                    <a:pt x="13" y="9"/>
                    <a:pt x="17" y="9"/>
                    <a:pt x="22" y="9"/>
                  </a:cubicBezTo>
                  <a:cubicBezTo>
                    <a:pt x="25" y="10"/>
                    <a:pt x="26" y="5"/>
                    <a:pt x="2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2" name="Freeform 41"/>
            <p:cNvSpPr/>
            <p:nvPr/>
          </p:nvSpPr>
          <p:spPr bwMode="auto">
            <a:xfrm>
              <a:off x="397" y="4112"/>
              <a:ext cx="84" cy="21"/>
            </a:xfrm>
            <a:custGeom>
              <a:avLst/>
              <a:gdLst>
                <a:gd name="T0" fmla="*/ 21 w 24"/>
                <a:gd name="T1" fmla="*/ 0 h 7"/>
                <a:gd name="T2" fmla="*/ 3 w 24"/>
                <a:gd name="T3" fmla="*/ 2 h 7"/>
                <a:gd name="T4" fmla="*/ 4 w 24"/>
                <a:gd name="T5" fmla="*/ 6 h 7"/>
                <a:gd name="T6" fmla="*/ 21 w 24"/>
                <a:gd name="T7" fmla="*/ 4 h 7"/>
                <a:gd name="T8" fmla="*/ 21 w 24"/>
                <a:gd name="T9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7">
                  <a:moveTo>
                    <a:pt x="21" y="0"/>
                  </a:moveTo>
                  <a:cubicBezTo>
                    <a:pt x="15" y="0"/>
                    <a:pt x="9" y="0"/>
                    <a:pt x="3" y="2"/>
                  </a:cubicBezTo>
                  <a:cubicBezTo>
                    <a:pt x="0" y="3"/>
                    <a:pt x="1" y="7"/>
                    <a:pt x="4" y="6"/>
                  </a:cubicBezTo>
                  <a:cubicBezTo>
                    <a:pt x="10" y="4"/>
                    <a:pt x="16" y="4"/>
                    <a:pt x="21" y="4"/>
                  </a:cubicBezTo>
                  <a:cubicBezTo>
                    <a:pt x="24" y="4"/>
                    <a:pt x="24" y="0"/>
                    <a:pt x="21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3" name="Freeform 42"/>
            <p:cNvSpPr/>
            <p:nvPr/>
          </p:nvSpPr>
          <p:spPr bwMode="auto">
            <a:xfrm>
              <a:off x="520" y="4100"/>
              <a:ext cx="99" cy="24"/>
            </a:xfrm>
            <a:custGeom>
              <a:avLst/>
              <a:gdLst>
                <a:gd name="T0" fmla="*/ 24 w 28"/>
                <a:gd name="T1" fmla="*/ 1 h 8"/>
                <a:gd name="T2" fmla="*/ 4 w 28"/>
                <a:gd name="T3" fmla="*/ 2 h 8"/>
                <a:gd name="T4" fmla="*/ 3 w 28"/>
                <a:gd name="T5" fmla="*/ 6 h 8"/>
                <a:gd name="T6" fmla="*/ 25 w 28"/>
                <a:gd name="T7" fmla="*/ 5 h 8"/>
                <a:gd name="T8" fmla="*/ 24 w 28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24" y="1"/>
                  </a:moveTo>
                  <a:cubicBezTo>
                    <a:pt x="18" y="3"/>
                    <a:pt x="10" y="3"/>
                    <a:pt x="4" y="2"/>
                  </a:cubicBezTo>
                  <a:cubicBezTo>
                    <a:pt x="1" y="1"/>
                    <a:pt x="0" y="6"/>
                    <a:pt x="3" y="6"/>
                  </a:cubicBezTo>
                  <a:cubicBezTo>
                    <a:pt x="10" y="7"/>
                    <a:pt x="18" y="8"/>
                    <a:pt x="25" y="5"/>
                  </a:cubicBezTo>
                  <a:cubicBezTo>
                    <a:pt x="28" y="4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4" name="Freeform 43"/>
            <p:cNvSpPr/>
            <p:nvPr/>
          </p:nvSpPr>
          <p:spPr bwMode="auto">
            <a:xfrm>
              <a:off x="654" y="4106"/>
              <a:ext cx="81" cy="24"/>
            </a:xfrm>
            <a:custGeom>
              <a:avLst/>
              <a:gdLst>
                <a:gd name="T0" fmla="*/ 20 w 23"/>
                <a:gd name="T1" fmla="*/ 0 h 8"/>
                <a:gd name="T2" fmla="*/ 3 w 23"/>
                <a:gd name="T3" fmla="*/ 3 h 8"/>
                <a:gd name="T4" fmla="*/ 5 w 23"/>
                <a:gd name="T5" fmla="*/ 7 h 8"/>
                <a:gd name="T6" fmla="*/ 20 w 23"/>
                <a:gd name="T7" fmla="*/ 4 h 8"/>
                <a:gd name="T8" fmla="*/ 20 w 23"/>
                <a:gd name="T9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8">
                  <a:moveTo>
                    <a:pt x="20" y="0"/>
                  </a:moveTo>
                  <a:cubicBezTo>
                    <a:pt x="14" y="0"/>
                    <a:pt x="8" y="1"/>
                    <a:pt x="3" y="3"/>
                  </a:cubicBezTo>
                  <a:cubicBezTo>
                    <a:pt x="0" y="4"/>
                    <a:pt x="3" y="8"/>
                    <a:pt x="5" y="7"/>
                  </a:cubicBezTo>
                  <a:cubicBezTo>
                    <a:pt x="10" y="5"/>
                    <a:pt x="15" y="4"/>
                    <a:pt x="20" y="4"/>
                  </a:cubicBezTo>
                  <a:cubicBezTo>
                    <a:pt x="23" y="4"/>
                    <a:pt x="23" y="0"/>
                    <a:pt x="20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5" name="Freeform 44"/>
            <p:cNvSpPr/>
            <p:nvPr/>
          </p:nvSpPr>
          <p:spPr bwMode="auto">
            <a:xfrm>
              <a:off x="774" y="4106"/>
              <a:ext cx="88" cy="27"/>
            </a:xfrm>
            <a:custGeom>
              <a:avLst/>
              <a:gdLst>
                <a:gd name="T0" fmla="*/ 21 w 25"/>
                <a:gd name="T1" fmla="*/ 2 h 9"/>
                <a:gd name="T2" fmla="*/ 4 w 25"/>
                <a:gd name="T3" fmla="*/ 1 h 9"/>
                <a:gd name="T4" fmla="*/ 2 w 25"/>
                <a:gd name="T5" fmla="*/ 5 h 9"/>
                <a:gd name="T6" fmla="*/ 23 w 25"/>
                <a:gd name="T7" fmla="*/ 6 h 9"/>
                <a:gd name="T8" fmla="*/ 21 w 25"/>
                <a:gd name="T9" fmla="*/ 2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9">
                  <a:moveTo>
                    <a:pt x="21" y="2"/>
                  </a:moveTo>
                  <a:cubicBezTo>
                    <a:pt x="15" y="4"/>
                    <a:pt x="9" y="3"/>
                    <a:pt x="4" y="1"/>
                  </a:cubicBezTo>
                  <a:cubicBezTo>
                    <a:pt x="1" y="0"/>
                    <a:pt x="0" y="4"/>
                    <a:pt x="2" y="5"/>
                  </a:cubicBezTo>
                  <a:cubicBezTo>
                    <a:pt x="9" y="7"/>
                    <a:pt x="16" y="9"/>
                    <a:pt x="23" y="6"/>
                  </a:cubicBezTo>
                  <a:cubicBezTo>
                    <a:pt x="25" y="5"/>
                    <a:pt x="24" y="1"/>
                    <a:pt x="21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6" name="Freeform 45"/>
            <p:cNvSpPr/>
            <p:nvPr/>
          </p:nvSpPr>
          <p:spPr bwMode="auto">
            <a:xfrm>
              <a:off x="898" y="4109"/>
              <a:ext cx="95" cy="27"/>
            </a:xfrm>
            <a:custGeom>
              <a:avLst/>
              <a:gdLst>
                <a:gd name="T0" fmla="*/ 24 w 27"/>
                <a:gd name="T1" fmla="*/ 2 h 9"/>
                <a:gd name="T2" fmla="*/ 3 w 27"/>
                <a:gd name="T3" fmla="*/ 3 h 9"/>
                <a:gd name="T4" fmla="*/ 5 w 27"/>
                <a:gd name="T5" fmla="*/ 7 h 9"/>
                <a:gd name="T6" fmla="*/ 23 w 27"/>
                <a:gd name="T7" fmla="*/ 6 h 9"/>
                <a:gd name="T8" fmla="*/ 24 w 27"/>
                <a:gd name="T9" fmla="*/ 2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9">
                  <a:moveTo>
                    <a:pt x="24" y="2"/>
                  </a:moveTo>
                  <a:cubicBezTo>
                    <a:pt x="17" y="1"/>
                    <a:pt x="9" y="0"/>
                    <a:pt x="3" y="3"/>
                  </a:cubicBezTo>
                  <a:cubicBezTo>
                    <a:pt x="0" y="5"/>
                    <a:pt x="2" y="9"/>
                    <a:pt x="5" y="7"/>
                  </a:cubicBezTo>
                  <a:cubicBezTo>
                    <a:pt x="10" y="4"/>
                    <a:pt x="17" y="5"/>
                    <a:pt x="23" y="6"/>
                  </a:cubicBezTo>
                  <a:cubicBezTo>
                    <a:pt x="26" y="7"/>
                    <a:pt x="27" y="2"/>
                    <a:pt x="24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7" name="Freeform 46"/>
            <p:cNvSpPr/>
            <p:nvPr/>
          </p:nvSpPr>
          <p:spPr bwMode="auto">
            <a:xfrm>
              <a:off x="1035" y="4100"/>
              <a:ext cx="95" cy="33"/>
            </a:xfrm>
            <a:custGeom>
              <a:avLst/>
              <a:gdLst>
                <a:gd name="T0" fmla="*/ 21 w 27"/>
                <a:gd name="T1" fmla="*/ 2 h 11"/>
                <a:gd name="T2" fmla="*/ 4 w 27"/>
                <a:gd name="T3" fmla="*/ 3 h 11"/>
                <a:gd name="T4" fmla="*/ 3 w 27"/>
                <a:gd name="T5" fmla="*/ 7 h 11"/>
                <a:gd name="T6" fmla="*/ 24 w 27"/>
                <a:gd name="T7" fmla="*/ 6 h 11"/>
                <a:gd name="T8" fmla="*/ 21 w 27"/>
                <a:gd name="T9" fmla="*/ 2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11">
                  <a:moveTo>
                    <a:pt x="21" y="2"/>
                  </a:moveTo>
                  <a:cubicBezTo>
                    <a:pt x="17" y="6"/>
                    <a:pt x="9" y="4"/>
                    <a:pt x="4" y="3"/>
                  </a:cubicBezTo>
                  <a:cubicBezTo>
                    <a:pt x="2" y="2"/>
                    <a:pt x="0" y="7"/>
                    <a:pt x="3" y="7"/>
                  </a:cubicBezTo>
                  <a:cubicBezTo>
                    <a:pt x="10" y="8"/>
                    <a:pt x="18" y="11"/>
                    <a:pt x="24" y="6"/>
                  </a:cubicBezTo>
                  <a:cubicBezTo>
                    <a:pt x="27" y="4"/>
                    <a:pt x="23" y="0"/>
                    <a:pt x="21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8" name="Freeform 47"/>
            <p:cNvSpPr/>
            <p:nvPr/>
          </p:nvSpPr>
          <p:spPr bwMode="auto">
            <a:xfrm>
              <a:off x="1155" y="4097"/>
              <a:ext cx="81" cy="24"/>
            </a:xfrm>
            <a:custGeom>
              <a:avLst/>
              <a:gdLst>
                <a:gd name="T0" fmla="*/ 20 w 23"/>
                <a:gd name="T1" fmla="*/ 1 h 8"/>
                <a:gd name="T2" fmla="*/ 3 w 23"/>
                <a:gd name="T3" fmla="*/ 3 h 8"/>
                <a:gd name="T4" fmla="*/ 4 w 23"/>
                <a:gd name="T5" fmla="*/ 7 h 8"/>
                <a:gd name="T6" fmla="*/ 20 w 23"/>
                <a:gd name="T7" fmla="*/ 5 h 8"/>
                <a:gd name="T8" fmla="*/ 20 w 23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8">
                  <a:moveTo>
                    <a:pt x="20" y="1"/>
                  </a:moveTo>
                  <a:cubicBezTo>
                    <a:pt x="15" y="1"/>
                    <a:pt x="9" y="1"/>
                    <a:pt x="3" y="3"/>
                  </a:cubicBezTo>
                  <a:cubicBezTo>
                    <a:pt x="0" y="3"/>
                    <a:pt x="1" y="8"/>
                    <a:pt x="4" y="7"/>
                  </a:cubicBezTo>
                  <a:cubicBezTo>
                    <a:pt x="9" y="6"/>
                    <a:pt x="15" y="5"/>
                    <a:pt x="20" y="5"/>
                  </a:cubicBezTo>
                  <a:cubicBezTo>
                    <a:pt x="23" y="5"/>
                    <a:pt x="23" y="0"/>
                    <a:pt x="20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19" name="Freeform 48"/>
            <p:cNvSpPr/>
            <p:nvPr/>
          </p:nvSpPr>
          <p:spPr bwMode="auto">
            <a:xfrm>
              <a:off x="1275" y="4100"/>
              <a:ext cx="99" cy="18"/>
            </a:xfrm>
            <a:custGeom>
              <a:avLst/>
              <a:gdLst>
                <a:gd name="T0" fmla="*/ 24 w 28"/>
                <a:gd name="T1" fmla="*/ 1 h 6"/>
                <a:gd name="T2" fmla="*/ 3 w 28"/>
                <a:gd name="T3" fmla="*/ 2 h 6"/>
                <a:gd name="T4" fmla="*/ 3 w 28"/>
                <a:gd name="T5" fmla="*/ 6 h 6"/>
                <a:gd name="T6" fmla="*/ 25 w 28"/>
                <a:gd name="T7" fmla="*/ 5 h 6"/>
                <a:gd name="T8" fmla="*/ 24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4" y="1"/>
                  </a:moveTo>
                  <a:cubicBezTo>
                    <a:pt x="17" y="2"/>
                    <a:pt x="10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8" y="6"/>
                    <a:pt x="25" y="5"/>
                  </a:cubicBezTo>
                  <a:cubicBezTo>
                    <a:pt x="28" y="5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0" name="Freeform 49"/>
            <p:cNvSpPr/>
            <p:nvPr/>
          </p:nvSpPr>
          <p:spPr bwMode="auto">
            <a:xfrm>
              <a:off x="1420" y="4106"/>
              <a:ext cx="95" cy="18"/>
            </a:xfrm>
            <a:custGeom>
              <a:avLst/>
              <a:gdLst>
                <a:gd name="T0" fmla="*/ 24 w 27"/>
                <a:gd name="T1" fmla="*/ 0 h 6"/>
                <a:gd name="T2" fmla="*/ 3 w 27"/>
                <a:gd name="T3" fmla="*/ 1 h 6"/>
                <a:gd name="T4" fmla="*/ 3 w 27"/>
                <a:gd name="T5" fmla="*/ 5 h 6"/>
                <a:gd name="T6" fmla="*/ 24 w 27"/>
                <a:gd name="T7" fmla="*/ 4 h 6"/>
                <a:gd name="T8" fmla="*/ 24 w 27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24" y="0"/>
                  </a:moveTo>
                  <a:cubicBezTo>
                    <a:pt x="17" y="0"/>
                    <a:pt x="10" y="0"/>
                    <a:pt x="3" y="1"/>
                  </a:cubicBezTo>
                  <a:cubicBezTo>
                    <a:pt x="1" y="1"/>
                    <a:pt x="0" y="6"/>
                    <a:pt x="3" y="5"/>
                  </a:cubicBezTo>
                  <a:cubicBezTo>
                    <a:pt x="10" y="4"/>
                    <a:pt x="17" y="4"/>
                    <a:pt x="24" y="4"/>
                  </a:cubicBezTo>
                  <a:cubicBezTo>
                    <a:pt x="27" y="4"/>
                    <a:pt x="27" y="0"/>
                    <a:pt x="24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1" name="Freeform 50"/>
            <p:cNvSpPr/>
            <p:nvPr/>
          </p:nvSpPr>
          <p:spPr bwMode="auto">
            <a:xfrm>
              <a:off x="1554" y="4103"/>
              <a:ext cx="88" cy="18"/>
            </a:xfrm>
            <a:custGeom>
              <a:avLst/>
              <a:gdLst>
                <a:gd name="T0" fmla="*/ 22 w 25"/>
                <a:gd name="T1" fmla="*/ 0 h 6"/>
                <a:gd name="T2" fmla="*/ 3 w 25"/>
                <a:gd name="T3" fmla="*/ 1 h 6"/>
                <a:gd name="T4" fmla="*/ 4 w 25"/>
                <a:gd name="T5" fmla="*/ 5 h 6"/>
                <a:gd name="T6" fmla="*/ 22 w 25"/>
                <a:gd name="T7" fmla="*/ 4 h 6"/>
                <a:gd name="T8" fmla="*/ 22 w 2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22" y="0"/>
                  </a:moveTo>
                  <a:cubicBezTo>
                    <a:pt x="16" y="0"/>
                    <a:pt x="9" y="0"/>
                    <a:pt x="3" y="1"/>
                  </a:cubicBezTo>
                  <a:cubicBezTo>
                    <a:pt x="0" y="1"/>
                    <a:pt x="1" y="6"/>
                    <a:pt x="4" y="5"/>
                  </a:cubicBezTo>
                  <a:cubicBezTo>
                    <a:pt x="10" y="4"/>
                    <a:pt x="16" y="4"/>
                    <a:pt x="22" y="4"/>
                  </a:cubicBezTo>
                  <a:cubicBezTo>
                    <a:pt x="25" y="4"/>
                    <a:pt x="25" y="0"/>
                    <a:pt x="22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2" name="Freeform 51"/>
            <p:cNvSpPr/>
            <p:nvPr/>
          </p:nvSpPr>
          <p:spPr bwMode="auto">
            <a:xfrm>
              <a:off x="1681" y="4106"/>
              <a:ext cx="91" cy="21"/>
            </a:xfrm>
            <a:custGeom>
              <a:avLst/>
              <a:gdLst>
                <a:gd name="T0" fmla="*/ 23 w 26"/>
                <a:gd name="T1" fmla="*/ 0 h 7"/>
                <a:gd name="T2" fmla="*/ 3 w 26"/>
                <a:gd name="T3" fmla="*/ 2 h 7"/>
                <a:gd name="T4" fmla="*/ 4 w 26"/>
                <a:gd name="T5" fmla="*/ 6 h 7"/>
                <a:gd name="T6" fmla="*/ 23 w 26"/>
                <a:gd name="T7" fmla="*/ 4 h 7"/>
                <a:gd name="T8" fmla="*/ 23 w 26"/>
                <a:gd name="T9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">
                  <a:moveTo>
                    <a:pt x="23" y="0"/>
                  </a:moveTo>
                  <a:cubicBezTo>
                    <a:pt x="16" y="0"/>
                    <a:pt x="9" y="1"/>
                    <a:pt x="3" y="2"/>
                  </a:cubicBezTo>
                  <a:cubicBezTo>
                    <a:pt x="0" y="2"/>
                    <a:pt x="1" y="7"/>
                    <a:pt x="4" y="6"/>
                  </a:cubicBezTo>
                  <a:cubicBezTo>
                    <a:pt x="10" y="5"/>
                    <a:pt x="17" y="4"/>
                    <a:pt x="23" y="4"/>
                  </a:cubicBezTo>
                  <a:cubicBezTo>
                    <a:pt x="26" y="4"/>
                    <a:pt x="26" y="0"/>
                    <a:pt x="23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3" name="Freeform 52"/>
            <p:cNvSpPr/>
            <p:nvPr/>
          </p:nvSpPr>
          <p:spPr bwMode="auto">
            <a:xfrm>
              <a:off x="1829" y="4103"/>
              <a:ext cx="99" cy="18"/>
            </a:xfrm>
            <a:custGeom>
              <a:avLst/>
              <a:gdLst>
                <a:gd name="T0" fmla="*/ 26 w 28"/>
                <a:gd name="T1" fmla="*/ 1 h 6"/>
                <a:gd name="T2" fmla="*/ 3 w 28"/>
                <a:gd name="T3" fmla="*/ 2 h 6"/>
                <a:gd name="T4" fmla="*/ 3 w 28"/>
                <a:gd name="T5" fmla="*/ 6 h 6"/>
                <a:gd name="T6" fmla="*/ 26 w 28"/>
                <a:gd name="T7" fmla="*/ 5 h 6"/>
                <a:gd name="T8" fmla="*/ 26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6" y="1"/>
                  </a:moveTo>
                  <a:cubicBezTo>
                    <a:pt x="18" y="0"/>
                    <a:pt x="11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8" y="4"/>
                    <a:pt x="26" y="5"/>
                  </a:cubicBezTo>
                  <a:cubicBezTo>
                    <a:pt x="28" y="6"/>
                    <a:pt x="28" y="1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4" name="Freeform 53"/>
            <p:cNvSpPr/>
            <p:nvPr/>
          </p:nvSpPr>
          <p:spPr bwMode="auto">
            <a:xfrm>
              <a:off x="1952" y="4094"/>
              <a:ext cx="106" cy="24"/>
            </a:xfrm>
            <a:custGeom>
              <a:avLst/>
              <a:gdLst>
                <a:gd name="T0" fmla="*/ 26 w 30"/>
                <a:gd name="T1" fmla="*/ 2 h 8"/>
                <a:gd name="T2" fmla="*/ 15 w 30"/>
                <a:gd name="T3" fmla="*/ 2 h 8"/>
                <a:gd name="T4" fmla="*/ 5 w 30"/>
                <a:gd name="T5" fmla="*/ 1 h 8"/>
                <a:gd name="T6" fmla="*/ 3 w 30"/>
                <a:gd name="T7" fmla="*/ 5 h 8"/>
                <a:gd name="T8" fmla="*/ 13 w 30"/>
                <a:gd name="T9" fmla="*/ 7 h 8"/>
                <a:gd name="T10" fmla="*/ 27 w 30"/>
                <a:gd name="T11" fmla="*/ 6 h 8"/>
                <a:gd name="T12" fmla="*/ 26 w 30"/>
                <a:gd name="T13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8">
                  <a:moveTo>
                    <a:pt x="26" y="2"/>
                  </a:moveTo>
                  <a:cubicBezTo>
                    <a:pt x="22" y="3"/>
                    <a:pt x="19" y="3"/>
                    <a:pt x="15" y="2"/>
                  </a:cubicBezTo>
                  <a:cubicBezTo>
                    <a:pt x="12" y="2"/>
                    <a:pt x="8" y="2"/>
                    <a:pt x="5" y="1"/>
                  </a:cubicBezTo>
                  <a:cubicBezTo>
                    <a:pt x="3" y="0"/>
                    <a:pt x="0" y="4"/>
                    <a:pt x="3" y="5"/>
                  </a:cubicBezTo>
                  <a:cubicBezTo>
                    <a:pt x="6" y="6"/>
                    <a:pt x="10" y="6"/>
                    <a:pt x="13" y="7"/>
                  </a:cubicBezTo>
                  <a:cubicBezTo>
                    <a:pt x="18" y="7"/>
                    <a:pt x="23" y="8"/>
                    <a:pt x="27" y="6"/>
                  </a:cubicBezTo>
                  <a:cubicBezTo>
                    <a:pt x="30" y="5"/>
                    <a:pt x="29" y="1"/>
                    <a:pt x="26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5" name="Freeform 54"/>
            <p:cNvSpPr/>
            <p:nvPr/>
          </p:nvSpPr>
          <p:spPr bwMode="auto">
            <a:xfrm>
              <a:off x="2104" y="4100"/>
              <a:ext cx="127" cy="24"/>
            </a:xfrm>
            <a:custGeom>
              <a:avLst/>
              <a:gdLst>
                <a:gd name="T0" fmla="*/ 34 w 36"/>
                <a:gd name="T1" fmla="*/ 3 h 8"/>
                <a:gd name="T2" fmla="*/ 3 w 36"/>
                <a:gd name="T3" fmla="*/ 2 h 8"/>
                <a:gd name="T4" fmla="*/ 3 w 36"/>
                <a:gd name="T5" fmla="*/ 6 h 8"/>
                <a:gd name="T6" fmla="*/ 32 w 36"/>
                <a:gd name="T7" fmla="*/ 7 h 8"/>
                <a:gd name="T8" fmla="*/ 34 w 36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8">
                  <a:moveTo>
                    <a:pt x="34" y="3"/>
                  </a:moveTo>
                  <a:cubicBezTo>
                    <a:pt x="24" y="0"/>
                    <a:pt x="14" y="1"/>
                    <a:pt x="3" y="2"/>
                  </a:cubicBezTo>
                  <a:cubicBezTo>
                    <a:pt x="1" y="2"/>
                    <a:pt x="0" y="7"/>
                    <a:pt x="3" y="6"/>
                  </a:cubicBezTo>
                  <a:cubicBezTo>
                    <a:pt x="13" y="5"/>
                    <a:pt x="23" y="4"/>
                    <a:pt x="32" y="7"/>
                  </a:cubicBezTo>
                  <a:cubicBezTo>
                    <a:pt x="35" y="8"/>
                    <a:pt x="36" y="4"/>
                    <a:pt x="34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6" name="Freeform 55"/>
            <p:cNvSpPr/>
            <p:nvPr/>
          </p:nvSpPr>
          <p:spPr bwMode="auto">
            <a:xfrm>
              <a:off x="2280" y="4100"/>
              <a:ext cx="106" cy="15"/>
            </a:xfrm>
            <a:custGeom>
              <a:avLst/>
              <a:gdLst>
                <a:gd name="T0" fmla="*/ 27 w 30"/>
                <a:gd name="T1" fmla="*/ 1 h 5"/>
                <a:gd name="T2" fmla="*/ 3 w 30"/>
                <a:gd name="T3" fmla="*/ 0 h 5"/>
                <a:gd name="T4" fmla="*/ 3 w 30"/>
                <a:gd name="T5" fmla="*/ 4 h 5"/>
                <a:gd name="T6" fmla="*/ 27 w 30"/>
                <a:gd name="T7" fmla="*/ 5 h 5"/>
                <a:gd name="T8" fmla="*/ 27 w 30"/>
                <a:gd name="T9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5">
                  <a:moveTo>
                    <a:pt x="27" y="1"/>
                  </a:moveTo>
                  <a:cubicBezTo>
                    <a:pt x="19" y="1"/>
                    <a:pt x="11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11" y="4"/>
                    <a:pt x="19" y="5"/>
                    <a:pt x="27" y="5"/>
                  </a:cubicBezTo>
                  <a:cubicBezTo>
                    <a:pt x="30" y="5"/>
                    <a:pt x="30" y="1"/>
                    <a:pt x="27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7" name="Freeform 56"/>
            <p:cNvSpPr/>
            <p:nvPr/>
          </p:nvSpPr>
          <p:spPr bwMode="auto">
            <a:xfrm>
              <a:off x="2414" y="4097"/>
              <a:ext cx="103" cy="30"/>
            </a:xfrm>
            <a:custGeom>
              <a:avLst/>
              <a:gdLst>
                <a:gd name="T0" fmla="*/ 24 w 29"/>
                <a:gd name="T1" fmla="*/ 1 h 10"/>
                <a:gd name="T2" fmla="*/ 4 w 29"/>
                <a:gd name="T3" fmla="*/ 3 h 10"/>
                <a:gd name="T4" fmla="*/ 2 w 29"/>
                <a:gd name="T5" fmla="*/ 7 h 10"/>
                <a:gd name="T6" fmla="*/ 26 w 29"/>
                <a:gd name="T7" fmla="*/ 5 h 10"/>
                <a:gd name="T8" fmla="*/ 24 w 29"/>
                <a:gd name="T9" fmla="*/ 1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0">
                  <a:moveTo>
                    <a:pt x="24" y="1"/>
                  </a:moveTo>
                  <a:cubicBezTo>
                    <a:pt x="18" y="2"/>
                    <a:pt x="10" y="5"/>
                    <a:pt x="4" y="3"/>
                  </a:cubicBezTo>
                  <a:cubicBezTo>
                    <a:pt x="1" y="2"/>
                    <a:pt x="0" y="6"/>
                    <a:pt x="2" y="7"/>
                  </a:cubicBezTo>
                  <a:cubicBezTo>
                    <a:pt x="10" y="10"/>
                    <a:pt x="18" y="6"/>
                    <a:pt x="26" y="5"/>
                  </a:cubicBezTo>
                  <a:cubicBezTo>
                    <a:pt x="29" y="5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8" name="Freeform 57"/>
            <p:cNvSpPr/>
            <p:nvPr/>
          </p:nvSpPr>
          <p:spPr bwMode="auto">
            <a:xfrm>
              <a:off x="2534" y="4097"/>
              <a:ext cx="120" cy="21"/>
            </a:xfrm>
            <a:custGeom>
              <a:avLst/>
              <a:gdLst>
                <a:gd name="T0" fmla="*/ 31 w 34"/>
                <a:gd name="T1" fmla="*/ 2 h 7"/>
                <a:gd name="T2" fmla="*/ 3 w 34"/>
                <a:gd name="T3" fmla="*/ 2 h 7"/>
                <a:gd name="T4" fmla="*/ 3 w 34"/>
                <a:gd name="T5" fmla="*/ 6 h 7"/>
                <a:gd name="T6" fmla="*/ 29 w 34"/>
                <a:gd name="T7" fmla="*/ 6 h 7"/>
                <a:gd name="T8" fmla="*/ 31 w 34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7">
                  <a:moveTo>
                    <a:pt x="31" y="2"/>
                  </a:moveTo>
                  <a:cubicBezTo>
                    <a:pt x="21" y="0"/>
                    <a:pt x="12" y="0"/>
                    <a:pt x="3" y="2"/>
                  </a:cubicBezTo>
                  <a:cubicBezTo>
                    <a:pt x="0" y="2"/>
                    <a:pt x="0" y="7"/>
                    <a:pt x="3" y="6"/>
                  </a:cubicBezTo>
                  <a:cubicBezTo>
                    <a:pt x="12" y="5"/>
                    <a:pt x="21" y="4"/>
                    <a:pt x="29" y="6"/>
                  </a:cubicBezTo>
                  <a:cubicBezTo>
                    <a:pt x="32" y="7"/>
                    <a:pt x="34" y="2"/>
                    <a:pt x="31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29" name="Freeform 58"/>
            <p:cNvSpPr/>
            <p:nvPr/>
          </p:nvSpPr>
          <p:spPr bwMode="auto">
            <a:xfrm>
              <a:off x="2682" y="4103"/>
              <a:ext cx="110" cy="21"/>
            </a:xfrm>
            <a:custGeom>
              <a:avLst/>
              <a:gdLst>
                <a:gd name="T0" fmla="*/ 26 w 31"/>
                <a:gd name="T1" fmla="*/ 1 h 7"/>
                <a:gd name="T2" fmla="*/ 4 w 31"/>
                <a:gd name="T3" fmla="*/ 1 h 7"/>
                <a:gd name="T4" fmla="*/ 3 w 31"/>
                <a:gd name="T5" fmla="*/ 5 h 7"/>
                <a:gd name="T6" fmla="*/ 28 w 31"/>
                <a:gd name="T7" fmla="*/ 5 h 7"/>
                <a:gd name="T8" fmla="*/ 26 w 31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6" y="1"/>
                  </a:moveTo>
                  <a:cubicBezTo>
                    <a:pt x="19" y="2"/>
                    <a:pt x="12" y="3"/>
                    <a:pt x="4" y="1"/>
                  </a:cubicBezTo>
                  <a:cubicBezTo>
                    <a:pt x="2" y="0"/>
                    <a:pt x="0" y="4"/>
                    <a:pt x="3" y="5"/>
                  </a:cubicBezTo>
                  <a:cubicBezTo>
                    <a:pt x="11" y="7"/>
                    <a:pt x="20" y="6"/>
                    <a:pt x="28" y="5"/>
                  </a:cubicBezTo>
                  <a:cubicBezTo>
                    <a:pt x="31" y="5"/>
                    <a:pt x="29" y="0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0" name="Freeform 59"/>
            <p:cNvSpPr/>
            <p:nvPr/>
          </p:nvSpPr>
          <p:spPr bwMode="auto">
            <a:xfrm>
              <a:off x="2848" y="4094"/>
              <a:ext cx="102" cy="24"/>
            </a:xfrm>
            <a:custGeom>
              <a:avLst/>
              <a:gdLst>
                <a:gd name="T0" fmla="*/ 26 w 29"/>
                <a:gd name="T1" fmla="*/ 3 h 8"/>
                <a:gd name="T2" fmla="*/ 3 w 29"/>
                <a:gd name="T3" fmla="*/ 3 h 8"/>
                <a:gd name="T4" fmla="*/ 3 w 29"/>
                <a:gd name="T5" fmla="*/ 7 h 8"/>
                <a:gd name="T6" fmla="*/ 25 w 29"/>
                <a:gd name="T7" fmla="*/ 7 h 8"/>
                <a:gd name="T8" fmla="*/ 26 w 29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8">
                  <a:moveTo>
                    <a:pt x="26" y="3"/>
                  </a:moveTo>
                  <a:cubicBezTo>
                    <a:pt x="18" y="0"/>
                    <a:pt x="11" y="2"/>
                    <a:pt x="3" y="3"/>
                  </a:cubicBezTo>
                  <a:cubicBezTo>
                    <a:pt x="0" y="3"/>
                    <a:pt x="0" y="7"/>
                    <a:pt x="3" y="7"/>
                  </a:cubicBezTo>
                  <a:cubicBezTo>
                    <a:pt x="11" y="7"/>
                    <a:pt x="18" y="4"/>
                    <a:pt x="25" y="7"/>
                  </a:cubicBezTo>
                  <a:cubicBezTo>
                    <a:pt x="28" y="8"/>
                    <a:pt x="29" y="4"/>
                    <a:pt x="26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1" name="Freeform 60"/>
            <p:cNvSpPr/>
            <p:nvPr/>
          </p:nvSpPr>
          <p:spPr bwMode="auto">
            <a:xfrm>
              <a:off x="2993" y="4103"/>
              <a:ext cx="81" cy="12"/>
            </a:xfrm>
            <a:custGeom>
              <a:avLst/>
              <a:gdLst>
                <a:gd name="T0" fmla="*/ 20 w 23"/>
                <a:gd name="T1" fmla="*/ 0 h 4"/>
                <a:gd name="T2" fmla="*/ 3 w 23"/>
                <a:gd name="T3" fmla="*/ 0 h 4"/>
                <a:gd name="T4" fmla="*/ 3 w 23"/>
                <a:gd name="T5" fmla="*/ 4 h 4"/>
                <a:gd name="T6" fmla="*/ 20 w 23"/>
                <a:gd name="T7" fmla="*/ 4 h 4"/>
                <a:gd name="T8" fmla="*/ 20 w 23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4">
                  <a:moveTo>
                    <a:pt x="20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3" y="4"/>
                    <a:pt x="23" y="0"/>
                    <a:pt x="20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2" name="Freeform 61"/>
            <p:cNvSpPr/>
            <p:nvPr/>
          </p:nvSpPr>
          <p:spPr bwMode="auto">
            <a:xfrm>
              <a:off x="3155" y="4100"/>
              <a:ext cx="88" cy="24"/>
            </a:xfrm>
            <a:custGeom>
              <a:avLst/>
              <a:gdLst>
                <a:gd name="T0" fmla="*/ 22 w 25"/>
                <a:gd name="T1" fmla="*/ 3 h 8"/>
                <a:gd name="T2" fmla="*/ 3 w 25"/>
                <a:gd name="T3" fmla="*/ 3 h 8"/>
                <a:gd name="T4" fmla="*/ 5 w 25"/>
                <a:gd name="T5" fmla="*/ 7 h 8"/>
                <a:gd name="T6" fmla="*/ 21 w 25"/>
                <a:gd name="T7" fmla="*/ 7 h 8"/>
                <a:gd name="T8" fmla="*/ 22 w 25"/>
                <a:gd name="T9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8">
                  <a:moveTo>
                    <a:pt x="22" y="3"/>
                  </a:moveTo>
                  <a:cubicBezTo>
                    <a:pt x="16" y="2"/>
                    <a:pt x="9" y="0"/>
                    <a:pt x="3" y="3"/>
                  </a:cubicBezTo>
                  <a:cubicBezTo>
                    <a:pt x="0" y="4"/>
                    <a:pt x="2" y="8"/>
                    <a:pt x="5" y="7"/>
                  </a:cubicBezTo>
                  <a:cubicBezTo>
                    <a:pt x="10" y="5"/>
                    <a:pt x="16" y="6"/>
                    <a:pt x="21" y="7"/>
                  </a:cubicBezTo>
                  <a:cubicBezTo>
                    <a:pt x="24" y="8"/>
                    <a:pt x="25" y="3"/>
                    <a:pt x="22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3" name="Freeform 62"/>
            <p:cNvSpPr/>
            <p:nvPr/>
          </p:nvSpPr>
          <p:spPr bwMode="auto">
            <a:xfrm>
              <a:off x="3300" y="4106"/>
              <a:ext cx="109" cy="18"/>
            </a:xfrm>
            <a:custGeom>
              <a:avLst/>
              <a:gdLst>
                <a:gd name="T0" fmla="*/ 28 w 31"/>
                <a:gd name="T1" fmla="*/ 0 h 6"/>
                <a:gd name="T2" fmla="*/ 3 w 31"/>
                <a:gd name="T3" fmla="*/ 1 h 6"/>
                <a:gd name="T4" fmla="*/ 3 w 31"/>
                <a:gd name="T5" fmla="*/ 5 h 6"/>
                <a:gd name="T6" fmla="*/ 28 w 31"/>
                <a:gd name="T7" fmla="*/ 4 h 6"/>
                <a:gd name="T8" fmla="*/ 28 w 3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">
                  <a:moveTo>
                    <a:pt x="28" y="0"/>
                  </a:moveTo>
                  <a:cubicBezTo>
                    <a:pt x="20" y="0"/>
                    <a:pt x="11" y="0"/>
                    <a:pt x="3" y="1"/>
                  </a:cubicBezTo>
                  <a:cubicBezTo>
                    <a:pt x="0" y="1"/>
                    <a:pt x="0" y="6"/>
                    <a:pt x="3" y="5"/>
                  </a:cubicBezTo>
                  <a:cubicBezTo>
                    <a:pt x="11" y="4"/>
                    <a:pt x="20" y="4"/>
                    <a:pt x="28" y="4"/>
                  </a:cubicBezTo>
                  <a:cubicBezTo>
                    <a:pt x="31" y="4"/>
                    <a:pt x="31" y="0"/>
                    <a:pt x="28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4" name="Freeform 63"/>
            <p:cNvSpPr/>
            <p:nvPr/>
          </p:nvSpPr>
          <p:spPr bwMode="auto">
            <a:xfrm>
              <a:off x="3434" y="4100"/>
              <a:ext cx="99" cy="24"/>
            </a:xfrm>
            <a:custGeom>
              <a:avLst/>
              <a:gdLst>
                <a:gd name="T0" fmla="*/ 24 w 28"/>
                <a:gd name="T1" fmla="*/ 1 h 8"/>
                <a:gd name="T2" fmla="*/ 4 w 28"/>
                <a:gd name="T3" fmla="*/ 2 h 8"/>
                <a:gd name="T4" fmla="*/ 3 w 28"/>
                <a:gd name="T5" fmla="*/ 6 h 8"/>
                <a:gd name="T6" fmla="*/ 26 w 28"/>
                <a:gd name="T7" fmla="*/ 5 h 8"/>
                <a:gd name="T8" fmla="*/ 24 w 28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24" y="1"/>
                  </a:moveTo>
                  <a:cubicBezTo>
                    <a:pt x="18" y="2"/>
                    <a:pt x="11" y="4"/>
                    <a:pt x="4" y="2"/>
                  </a:cubicBezTo>
                  <a:cubicBezTo>
                    <a:pt x="2" y="1"/>
                    <a:pt x="0" y="5"/>
                    <a:pt x="3" y="6"/>
                  </a:cubicBezTo>
                  <a:cubicBezTo>
                    <a:pt x="11" y="8"/>
                    <a:pt x="18" y="6"/>
                    <a:pt x="26" y="5"/>
                  </a:cubicBezTo>
                  <a:cubicBezTo>
                    <a:pt x="28" y="5"/>
                    <a:pt x="27" y="0"/>
                    <a:pt x="24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5" name="Freeform 64"/>
            <p:cNvSpPr/>
            <p:nvPr/>
          </p:nvSpPr>
          <p:spPr bwMode="auto">
            <a:xfrm>
              <a:off x="3564" y="4097"/>
              <a:ext cx="103" cy="21"/>
            </a:xfrm>
            <a:custGeom>
              <a:avLst/>
              <a:gdLst>
                <a:gd name="T0" fmla="*/ 26 w 29"/>
                <a:gd name="T1" fmla="*/ 3 h 7"/>
                <a:gd name="T2" fmla="*/ 4 w 29"/>
                <a:gd name="T3" fmla="*/ 1 h 7"/>
                <a:gd name="T4" fmla="*/ 3 w 29"/>
                <a:gd name="T5" fmla="*/ 5 h 7"/>
                <a:gd name="T6" fmla="*/ 26 w 29"/>
                <a:gd name="T7" fmla="*/ 7 h 7"/>
                <a:gd name="T8" fmla="*/ 26 w 29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7">
                  <a:moveTo>
                    <a:pt x="26" y="3"/>
                  </a:moveTo>
                  <a:cubicBezTo>
                    <a:pt x="19" y="3"/>
                    <a:pt x="11" y="3"/>
                    <a:pt x="4" y="1"/>
                  </a:cubicBezTo>
                  <a:cubicBezTo>
                    <a:pt x="2" y="0"/>
                    <a:pt x="0" y="4"/>
                    <a:pt x="3" y="5"/>
                  </a:cubicBezTo>
                  <a:cubicBezTo>
                    <a:pt x="10" y="7"/>
                    <a:pt x="19" y="7"/>
                    <a:pt x="26" y="7"/>
                  </a:cubicBezTo>
                  <a:cubicBezTo>
                    <a:pt x="29" y="7"/>
                    <a:pt x="29" y="3"/>
                    <a:pt x="26" y="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6" name="Freeform 65"/>
            <p:cNvSpPr/>
            <p:nvPr/>
          </p:nvSpPr>
          <p:spPr bwMode="auto">
            <a:xfrm>
              <a:off x="3698" y="4094"/>
              <a:ext cx="106" cy="18"/>
            </a:xfrm>
            <a:custGeom>
              <a:avLst/>
              <a:gdLst>
                <a:gd name="T0" fmla="*/ 27 w 30"/>
                <a:gd name="T1" fmla="*/ 1 h 6"/>
                <a:gd name="T2" fmla="*/ 3 w 30"/>
                <a:gd name="T3" fmla="*/ 2 h 6"/>
                <a:gd name="T4" fmla="*/ 3 w 30"/>
                <a:gd name="T5" fmla="*/ 6 h 6"/>
                <a:gd name="T6" fmla="*/ 27 w 30"/>
                <a:gd name="T7" fmla="*/ 5 h 6"/>
                <a:gd name="T8" fmla="*/ 27 w 30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27" y="1"/>
                  </a:moveTo>
                  <a:cubicBezTo>
                    <a:pt x="19" y="1"/>
                    <a:pt x="11" y="1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9" y="5"/>
                    <a:pt x="27" y="5"/>
                  </a:cubicBezTo>
                  <a:cubicBezTo>
                    <a:pt x="30" y="5"/>
                    <a:pt x="30" y="0"/>
                    <a:pt x="27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7" name="Freeform 66"/>
            <p:cNvSpPr/>
            <p:nvPr/>
          </p:nvSpPr>
          <p:spPr bwMode="auto">
            <a:xfrm>
              <a:off x="3846" y="4103"/>
              <a:ext cx="85" cy="18"/>
            </a:xfrm>
            <a:custGeom>
              <a:avLst/>
              <a:gdLst>
                <a:gd name="T0" fmla="*/ 21 w 24"/>
                <a:gd name="T1" fmla="*/ 1 h 6"/>
                <a:gd name="T2" fmla="*/ 3 w 24"/>
                <a:gd name="T3" fmla="*/ 0 h 6"/>
                <a:gd name="T4" fmla="*/ 3 w 24"/>
                <a:gd name="T5" fmla="*/ 4 h 6"/>
                <a:gd name="T6" fmla="*/ 20 w 24"/>
                <a:gd name="T7" fmla="*/ 5 h 6"/>
                <a:gd name="T8" fmla="*/ 21 w 24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21" y="1"/>
                  </a:moveTo>
                  <a:cubicBezTo>
                    <a:pt x="15" y="0"/>
                    <a:pt x="9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9" y="4"/>
                    <a:pt x="14" y="4"/>
                    <a:pt x="20" y="5"/>
                  </a:cubicBezTo>
                  <a:cubicBezTo>
                    <a:pt x="23" y="6"/>
                    <a:pt x="24" y="1"/>
                    <a:pt x="21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8" name="Freeform 67"/>
            <p:cNvSpPr/>
            <p:nvPr/>
          </p:nvSpPr>
          <p:spPr bwMode="auto">
            <a:xfrm>
              <a:off x="3977" y="4094"/>
              <a:ext cx="109" cy="24"/>
            </a:xfrm>
            <a:custGeom>
              <a:avLst/>
              <a:gdLst>
                <a:gd name="T0" fmla="*/ 28 w 31"/>
                <a:gd name="T1" fmla="*/ 2 h 8"/>
                <a:gd name="T2" fmla="*/ 3 w 31"/>
                <a:gd name="T3" fmla="*/ 3 h 8"/>
                <a:gd name="T4" fmla="*/ 4 w 31"/>
                <a:gd name="T5" fmla="*/ 7 h 8"/>
                <a:gd name="T6" fmla="*/ 28 w 31"/>
                <a:gd name="T7" fmla="*/ 6 h 8"/>
                <a:gd name="T8" fmla="*/ 28 w 31"/>
                <a:gd name="T9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8">
                  <a:moveTo>
                    <a:pt x="28" y="2"/>
                  </a:moveTo>
                  <a:cubicBezTo>
                    <a:pt x="20" y="2"/>
                    <a:pt x="11" y="0"/>
                    <a:pt x="3" y="3"/>
                  </a:cubicBezTo>
                  <a:cubicBezTo>
                    <a:pt x="0" y="4"/>
                    <a:pt x="2" y="8"/>
                    <a:pt x="4" y="7"/>
                  </a:cubicBezTo>
                  <a:cubicBezTo>
                    <a:pt x="12" y="5"/>
                    <a:pt x="20" y="6"/>
                    <a:pt x="28" y="6"/>
                  </a:cubicBezTo>
                  <a:cubicBezTo>
                    <a:pt x="31" y="6"/>
                    <a:pt x="31" y="2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39" name="Freeform 68"/>
            <p:cNvSpPr/>
            <p:nvPr/>
          </p:nvSpPr>
          <p:spPr bwMode="auto">
            <a:xfrm>
              <a:off x="4129" y="4092"/>
              <a:ext cx="102" cy="17"/>
            </a:xfrm>
            <a:custGeom>
              <a:avLst/>
              <a:gdLst>
                <a:gd name="T0" fmla="*/ 25 w 29"/>
                <a:gd name="T1" fmla="*/ 1 h 6"/>
                <a:gd name="T2" fmla="*/ 3 w 29"/>
                <a:gd name="T3" fmla="*/ 2 h 6"/>
                <a:gd name="T4" fmla="*/ 3 w 29"/>
                <a:gd name="T5" fmla="*/ 6 h 6"/>
                <a:gd name="T6" fmla="*/ 26 w 29"/>
                <a:gd name="T7" fmla="*/ 5 h 6"/>
                <a:gd name="T8" fmla="*/ 25 w 29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5" y="1"/>
                  </a:moveTo>
                  <a:cubicBezTo>
                    <a:pt x="17" y="2"/>
                    <a:pt x="10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8" y="6"/>
                    <a:pt x="26" y="5"/>
                  </a:cubicBezTo>
                  <a:cubicBezTo>
                    <a:pt x="29" y="4"/>
                    <a:pt x="27" y="0"/>
                    <a:pt x="25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0" name="Freeform 69"/>
            <p:cNvSpPr/>
            <p:nvPr/>
          </p:nvSpPr>
          <p:spPr bwMode="auto">
            <a:xfrm>
              <a:off x="4273" y="4103"/>
              <a:ext cx="110" cy="21"/>
            </a:xfrm>
            <a:custGeom>
              <a:avLst/>
              <a:gdLst>
                <a:gd name="T0" fmla="*/ 28 w 31"/>
                <a:gd name="T1" fmla="*/ 2 h 7"/>
                <a:gd name="T2" fmla="*/ 3 w 31"/>
                <a:gd name="T3" fmla="*/ 2 h 7"/>
                <a:gd name="T4" fmla="*/ 3 w 31"/>
                <a:gd name="T5" fmla="*/ 6 h 7"/>
                <a:gd name="T6" fmla="*/ 27 w 31"/>
                <a:gd name="T7" fmla="*/ 6 h 7"/>
                <a:gd name="T8" fmla="*/ 28 w 31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8" y="2"/>
                  </a:moveTo>
                  <a:cubicBezTo>
                    <a:pt x="20" y="0"/>
                    <a:pt x="11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1" y="6"/>
                    <a:pt x="19" y="4"/>
                    <a:pt x="27" y="6"/>
                  </a:cubicBezTo>
                  <a:cubicBezTo>
                    <a:pt x="30" y="7"/>
                    <a:pt x="31" y="3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1" name="Freeform 70"/>
            <p:cNvSpPr/>
            <p:nvPr/>
          </p:nvSpPr>
          <p:spPr bwMode="auto">
            <a:xfrm>
              <a:off x="4432" y="4097"/>
              <a:ext cx="95" cy="24"/>
            </a:xfrm>
            <a:custGeom>
              <a:avLst/>
              <a:gdLst>
                <a:gd name="T0" fmla="*/ 23 w 27"/>
                <a:gd name="T1" fmla="*/ 1 h 8"/>
                <a:gd name="T2" fmla="*/ 4 w 27"/>
                <a:gd name="T3" fmla="*/ 2 h 8"/>
                <a:gd name="T4" fmla="*/ 3 w 27"/>
                <a:gd name="T5" fmla="*/ 6 h 8"/>
                <a:gd name="T6" fmla="*/ 24 w 27"/>
                <a:gd name="T7" fmla="*/ 5 h 8"/>
                <a:gd name="T8" fmla="*/ 23 w 27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8">
                  <a:moveTo>
                    <a:pt x="23" y="1"/>
                  </a:moveTo>
                  <a:cubicBezTo>
                    <a:pt x="17" y="2"/>
                    <a:pt x="10" y="3"/>
                    <a:pt x="4" y="2"/>
                  </a:cubicBezTo>
                  <a:cubicBezTo>
                    <a:pt x="1" y="1"/>
                    <a:pt x="0" y="6"/>
                    <a:pt x="3" y="6"/>
                  </a:cubicBezTo>
                  <a:cubicBezTo>
                    <a:pt x="10" y="8"/>
                    <a:pt x="17" y="6"/>
                    <a:pt x="24" y="5"/>
                  </a:cubicBezTo>
                  <a:cubicBezTo>
                    <a:pt x="27" y="5"/>
                    <a:pt x="26" y="0"/>
                    <a:pt x="23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2" name="Freeform 71"/>
            <p:cNvSpPr/>
            <p:nvPr/>
          </p:nvSpPr>
          <p:spPr bwMode="auto">
            <a:xfrm>
              <a:off x="4580" y="4094"/>
              <a:ext cx="120" cy="27"/>
            </a:xfrm>
            <a:custGeom>
              <a:avLst/>
              <a:gdLst>
                <a:gd name="T0" fmla="*/ 31 w 34"/>
                <a:gd name="T1" fmla="*/ 1 h 9"/>
                <a:gd name="T2" fmla="*/ 18 w 34"/>
                <a:gd name="T3" fmla="*/ 2 h 9"/>
                <a:gd name="T4" fmla="*/ 5 w 34"/>
                <a:gd name="T5" fmla="*/ 1 h 9"/>
                <a:gd name="T6" fmla="*/ 2 w 34"/>
                <a:gd name="T7" fmla="*/ 5 h 9"/>
                <a:gd name="T8" fmla="*/ 31 w 34"/>
                <a:gd name="T9" fmla="*/ 5 h 9"/>
                <a:gd name="T10" fmla="*/ 31 w 34"/>
                <a:gd name="T11" fmla="*/ 1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" h="9">
                  <a:moveTo>
                    <a:pt x="31" y="1"/>
                  </a:moveTo>
                  <a:cubicBezTo>
                    <a:pt x="27" y="1"/>
                    <a:pt x="22" y="1"/>
                    <a:pt x="18" y="2"/>
                  </a:cubicBezTo>
                  <a:cubicBezTo>
                    <a:pt x="14" y="2"/>
                    <a:pt x="9" y="3"/>
                    <a:pt x="5" y="1"/>
                  </a:cubicBezTo>
                  <a:cubicBezTo>
                    <a:pt x="2" y="0"/>
                    <a:pt x="0" y="3"/>
                    <a:pt x="2" y="5"/>
                  </a:cubicBezTo>
                  <a:cubicBezTo>
                    <a:pt x="11" y="9"/>
                    <a:pt x="22" y="5"/>
                    <a:pt x="31" y="5"/>
                  </a:cubicBezTo>
                  <a:cubicBezTo>
                    <a:pt x="34" y="5"/>
                    <a:pt x="34" y="0"/>
                    <a:pt x="31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3" name="Freeform 72"/>
            <p:cNvSpPr/>
            <p:nvPr/>
          </p:nvSpPr>
          <p:spPr bwMode="auto">
            <a:xfrm>
              <a:off x="4735" y="4092"/>
              <a:ext cx="110" cy="20"/>
            </a:xfrm>
            <a:custGeom>
              <a:avLst/>
              <a:gdLst>
                <a:gd name="T0" fmla="*/ 28 w 31"/>
                <a:gd name="T1" fmla="*/ 2 h 7"/>
                <a:gd name="T2" fmla="*/ 3 w 31"/>
                <a:gd name="T3" fmla="*/ 3 h 7"/>
                <a:gd name="T4" fmla="*/ 5 w 31"/>
                <a:gd name="T5" fmla="*/ 7 h 7"/>
                <a:gd name="T6" fmla="*/ 27 w 31"/>
                <a:gd name="T7" fmla="*/ 6 h 7"/>
                <a:gd name="T8" fmla="*/ 28 w 31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8" y="2"/>
                  </a:moveTo>
                  <a:cubicBezTo>
                    <a:pt x="20" y="0"/>
                    <a:pt x="11" y="1"/>
                    <a:pt x="3" y="3"/>
                  </a:cubicBezTo>
                  <a:cubicBezTo>
                    <a:pt x="0" y="3"/>
                    <a:pt x="2" y="7"/>
                    <a:pt x="5" y="7"/>
                  </a:cubicBezTo>
                  <a:cubicBezTo>
                    <a:pt x="12" y="6"/>
                    <a:pt x="19" y="4"/>
                    <a:pt x="27" y="6"/>
                  </a:cubicBezTo>
                  <a:cubicBezTo>
                    <a:pt x="29" y="7"/>
                    <a:pt x="31" y="2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4" name="Freeform 73"/>
            <p:cNvSpPr/>
            <p:nvPr/>
          </p:nvSpPr>
          <p:spPr bwMode="auto">
            <a:xfrm>
              <a:off x="4912" y="4097"/>
              <a:ext cx="84" cy="18"/>
            </a:xfrm>
            <a:custGeom>
              <a:avLst/>
              <a:gdLst>
                <a:gd name="T0" fmla="*/ 21 w 24"/>
                <a:gd name="T1" fmla="*/ 1 h 6"/>
                <a:gd name="T2" fmla="*/ 4 w 24"/>
                <a:gd name="T3" fmla="*/ 1 h 6"/>
                <a:gd name="T4" fmla="*/ 3 w 24"/>
                <a:gd name="T5" fmla="*/ 5 h 6"/>
                <a:gd name="T6" fmla="*/ 21 w 24"/>
                <a:gd name="T7" fmla="*/ 5 h 6"/>
                <a:gd name="T8" fmla="*/ 21 w 24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21" y="1"/>
                  </a:moveTo>
                  <a:cubicBezTo>
                    <a:pt x="16" y="1"/>
                    <a:pt x="10" y="2"/>
                    <a:pt x="4" y="1"/>
                  </a:cubicBezTo>
                  <a:cubicBezTo>
                    <a:pt x="1" y="0"/>
                    <a:pt x="0" y="5"/>
                    <a:pt x="3" y="5"/>
                  </a:cubicBezTo>
                  <a:cubicBezTo>
                    <a:pt x="9" y="6"/>
                    <a:pt x="15" y="5"/>
                    <a:pt x="21" y="5"/>
                  </a:cubicBezTo>
                  <a:cubicBezTo>
                    <a:pt x="24" y="5"/>
                    <a:pt x="24" y="1"/>
                    <a:pt x="21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5" name="Freeform 74"/>
            <p:cNvSpPr/>
            <p:nvPr/>
          </p:nvSpPr>
          <p:spPr bwMode="auto">
            <a:xfrm>
              <a:off x="5060" y="4100"/>
              <a:ext cx="92" cy="18"/>
            </a:xfrm>
            <a:custGeom>
              <a:avLst/>
              <a:gdLst>
                <a:gd name="T0" fmla="*/ 23 w 26"/>
                <a:gd name="T1" fmla="*/ 1 h 6"/>
                <a:gd name="T2" fmla="*/ 3 w 26"/>
                <a:gd name="T3" fmla="*/ 0 h 6"/>
                <a:gd name="T4" fmla="*/ 3 w 26"/>
                <a:gd name="T5" fmla="*/ 4 h 6"/>
                <a:gd name="T6" fmla="*/ 22 w 26"/>
                <a:gd name="T7" fmla="*/ 5 h 6"/>
                <a:gd name="T8" fmla="*/ 23 w 26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23" y="1"/>
                  </a:moveTo>
                  <a:cubicBezTo>
                    <a:pt x="16" y="0"/>
                    <a:pt x="9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9" y="4"/>
                    <a:pt x="16" y="4"/>
                    <a:pt x="22" y="5"/>
                  </a:cubicBezTo>
                  <a:cubicBezTo>
                    <a:pt x="25" y="6"/>
                    <a:pt x="26" y="1"/>
                    <a:pt x="23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6" name="Freeform 75"/>
            <p:cNvSpPr/>
            <p:nvPr/>
          </p:nvSpPr>
          <p:spPr bwMode="auto">
            <a:xfrm>
              <a:off x="5190" y="4094"/>
              <a:ext cx="103" cy="18"/>
            </a:xfrm>
            <a:custGeom>
              <a:avLst/>
              <a:gdLst>
                <a:gd name="T0" fmla="*/ 26 w 29"/>
                <a:gd name="T1" fmla="*/ 1 h 6"/>
                <a:gd name="T2" fmla="*/ 2 w 29"/>
                <a:gd name="T3" fmla="*/ 2 h 6"/>
                <a:gd name="T4" fmla="*/ 2 w 29"/>
                <a:gd name="T5" fmla="*/ 6 h 6"/>
                <a:gd name="T6" fmla="*/ 26 w 29"/>
                <a:gd name="T7" fmla="*/ 5 h 6"/>
                <a:gd name="T8" fmla="*/ 26 w 29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6" y="1"/>
                  </a:moveTo>
                  <a:cubicBezTo>
                    <a:pt x="18" y="2"/>
                    <a:pt x="10" y="2"/>
                    <a:pt x="2" y="2"/>
                  </a:cubicBezTo>
                  <a:cubicBezTo>
                    <a:pt x="0" y="2"/>
                    <a:pt x="0" y="6"/>
                    <a:pt x="2" y="6"/>
                  </a:cubicBezTo>
                  <a:cubicBezTo>
                    <a:pt x="10" y="6"/>
                    <a:pt x="18" y="6"/>
                    <a:pt x="26" y="5"/>
                  </a:cubicBezTo>
                  <a:cubicBezTo>
                    <a:pt x="29" y="5"/>
                    <a:pt x="29" y="0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7" name="Freeform 76"/>
            <p:cNvSpPr/>
            <p:nvPr/>
          </p:nvSpPr>
          <p:spPr bwMode="auto">
            <a:xfrm>
              <a:off x="5339" y="4092"/>
              <a:ext cx="116" cy="20"/>
            </a:xfrm>
            <a:custGeom>
              <a:avLst/>
              <a:gdLst>
                <a:gd name="T0" fmla="*/ 30 w 33"/>
                <a:gd name="T1" fmla="*/ 2 h 7"/>
                <a:gd name="T2" fmla="*/ 3 w 33"/>
                <a:gd name="T3" fmla="*/ 0 h 7"/>
                <a:gd name="T4" fmla="*/ 3 w 33"/>
                <a:gd name="T5" fmla="*/ 0 h 7"/>
                <a:gd name="T6" fmla="*/ 3 w 33"/>
                <a:gd name="T7" fmla="*/ 0 h 7"/>
                <a:gd name="T8" fmla="*/ 3 w 33"/>
                <a:gd name="T9" fmla="*/ 5 h 7"/>
                <a:gd name="T10" fmla="*/ 28 w 33"/>
                <a:gd name="T11" fmla="*/ 6 h 7"/>
                <a:gd name="T12" fmla="*/ 30 w 33"/>
                <a:gd name="T13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7">
                  <a:moveTo>
                    <a:pt x="30" y="2"/>
                  </a:moveTo>
                  <a:cubicBezTo>
                    <a:pt x="21" y="0"/>
                    <a:pt x="12" y="1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11" y="6"/>
                    <a:pt x="20" y="4"/>
                    <a:pt x="28" y="6"/>
                  </a:cubicBezTo>
                  <a:cubicBezTo>
                    <a:pt x="31" y="7"/>
                    <a:pt x="33" y="2"/>
                    <a:pt x="30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8" name="Freeform 77"/>
            <p:cNvSpPr/>
            <p:nvPr/>
          </p:nvSpPr>
          <p:spPr bwMode="auto">
            <a:xfrm>
              <a:off x="5480" y="4089"/>
              <a:ext cx="102" cy="14"/>
            </a:xfrm>
            <a:custGeom>
              <a:avLst/>
              <a:gdLst>
                <a:gd name="T0" fmla="*/ 26 w 29"/>
                <a:gd name="T1" fmla="*/ 0 h 5"/>
                <a:gd name="T2" fmla="*/ 3 w 29"/>
                <a:gd name="T3" fmla="*/ 0 h 5"/>
                <a:gd name="T4" fmla="*/ 3 w 29"/>
                <a:gd name="T5" fmla="*/ 5 h 5"/>
                <a:gd name="T6" fmla="*/ 26 w 29"/>
                <a:gd name="T7" fmla="*/ 5 h 5"/>
                <a:gd name="T8" fmla="*/ 26 w 29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5">
                  <a:moveTo>
                    <a:pt x="26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9" y="5"/>
                    <a:pt x="29" y="0"/>
                    <a:pt x="26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49" name="Freeform 78"/>
            <p:cNvSpPr/>
            <p:nvPr/>
          </p:nvSpPr>
          <p:spPr bwMode="auto">
            <a:xfrm>
              <a:off x="5600" y="4089"/>
              <a:ext cx="98" cy="23"/>
            </a:xfrm>
            <a:custGeom>
              <a:avLst/>
              <a:gdLst>
                <a:gd name="T0" fmla="*/ 24 w 28"/>
                <a:gd name="T1" fmla="*/ 2 h 8"/>
                <a:gd name="T2" fmla="*/ 4 w 28"/>
                <a:gd name="T3" fmla="*/ 0 h 8"/>
                <a:gd name="T4" fmla="*/ 3 w 28"/>
                <a:gd name="T5" fmla="*/ 5 h 8"/>
                <a:gd name="T6" fmla="*/ 25 w 28"/>
                <a:gd name="T7" fmla="*/ 6 h 8"/>
                <a:gd name="T8" fmla="*/ 24 w 28"/>
                <a:gd name="T9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24" y="2"/>
                  </a:moveTo>
                  <a:cubicBezTo>
                    <a:pt x="17" y="3"/>
                    <a:pt x="11" y="3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ubicBezTo>
                    <a:pt x="10" y="7"/>
                    <a:pt x="18" y="8"/>
                    <a:pt x="25" y="6"/>
                  </a:cubicBezTo>
                  <a:cubicBezTo>
                    <a:pt x="28" y="5"/>
                    <a:pt x="27" y="1"/>
                    <a:pt x="24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0" name="Freeform 79"/>
            <p:cNvSpPr/>
            <p:nvPr/>
          </p:nvSpPr>
          <p:spPr bwMode="auto">
            <a:xfrm>
              <a:off x="5727" y="4103"/>
              <a:ext cx="98" cy="18"/>
            </a:xfrm>
            <a:custGeom>
              <a:avLst/>
              <a:gdLst>
                <a:gd name="T0" fmla="*/ 26 w 28"/>
                <a:gd name="T1" fmla="*/ 1 h 6"/>
                <a:gd name="T2" fmla="*/ 3 w 28"/>
                <a:gd name="T3" fmla="*/ 0 h 6"/>
                <a:gd name="T4" fmla="*/ 3 w 28"/>
                <a:gd name="T5" fmla="*/ 4 h 6"/>
                <a:gd name="T6" fmla="*/ 26 w 28"/>
                <a:gd name="T7" fmla="*/ 5 h 6"/>
                <a:gd name="T8" fmla="*/ 26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6" y="1"/>
                  </a:moveTo>
                  <a:cubicBezTo>
                    <a:pt x="18" y="0"/>
                    <a:pt x="11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ubicBezTo>
                    <a:pt x="11" y="4"/>
                    <a:pt x="18" y="4"/>
                    <a:pt x="26" y="5"/>
                  </a:cubicBezTo>
                  <a:cubicBezTo>
                    <a:pt x="28" y="6"/>
                    <a:pt x="28" y="1"/>
                    <a:pt x="26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1" name="Freeform 80"/>
            <p:cNvSpPr/>
            <p:nvPr/>
          </p:nvSpPr>
          <p:spPr bwMode="auto">
            <a:xfrm>
              <a:off x="5850" y="4092"/>
              <a:ext cx="109" cy="20"/>
            </a:xfrm>
            <a:custGeom>
              <a:avLst/>
              <a:gdLst>
                <a:gd name="T0" fmla="*/ 27 w 31"/>
                <a:gd name="T1" fmla="*/ 1 h 7"/>
                <a:gd name="T2" fmla="*/ 3 w 31"/>
                <a:gd name="T3" fmla="*/ 3 h 7"/>
                <a:gd name="T4" fmla="*/ 3 w 31"/>
                <a:gd name="T5" fmla="*/ 7 h 7"/>
                <a:gd name="T6" fmla="*/ 28 w 31"/>
                <a:gd name="T7" fmla="*/ 5 h 7"/>
                <a:gd name="T8" fmla="*/ 27 w 31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27" y="1"/>
                  </a:moveTo>
                  <a:cubicBezTo>
                    <a:pt x="19" y="2"/>
                    <a:pt x="11" y="3"/>
                    <a:pt x="3" y="3"/>
                  </a:cubicBezTo>
                  <a:cubicBezTo>
                    <a:pt x="0" y="3"/>
                    <a:pt x="0" y="7"/>
                    <a:pt x="3" y="7"/>
                  </a:cubicBezTo>
                  <a:cubicBezTo>
                    <a:pt x="11" y="7"/>
                    <a:pt x="20" y="6"/>
                    <a:pt x="28" y="5"/>
                  </a:cubicBezTo>
                  <a:cubicBezTo>
                    <a:pt x="31" y="4"/>
                    <a:pt x="30" y="0"/>
                    <a:pt x="27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2" name="Freeform 81"/>
            <p:cNvSpPr/>
            <p:nvPr/>
          </p:nvSpPr>
          <p:spPr bwMode="auto">
            <a:xfrm>
              <a:off x="5988" y="4097"/>
              <a:ext cx="102" cy="18"/>
            </a:xfrm>
            <a:custGeom>
              <a:avLst/>
              <a:gdLst>
                <a:gd name="T0" fmla="*/ 26 w 29"/>
                <a:gd name="T1" fmla="*/ 2 h 6"/>
                <a:gd name="T2" fmla="*/ 3 w 29"/>
                <a:gd name="T3" fmla="*/ 1 h 6"/>
                <a:gd name="T4" fmla="*/ 3 w 29"/>
                <a:gd name="T5" fmla="*/ 5 h 6"/>
                <a:gd name="T6" fmla="*/ 26 w 29"/>
                <a:gd name="T7" fmla="*/ 6 h 6"/>
                <a:gd name="T8" fmla="*/ 26 w 29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6" y="2"/>
                  </a:moveTo>
                  <a:cubicBezTo>
                    <a:pt x="19" y="1"/>
                    <a:pt x="11" y="0"/>
                    <a:pt x="3" y="1"/>
                  </a:cubicBezTo>
                  <a:cubicBezTo>
                    <a:pt x="0" y="1"/>
                    <a:pt x="0" y="5"/>
                    <a:pt x="3" y="5"/>
                  </a:cubicBezTo>
                  <a:cubicBezTo>
                    <a:pt x="11" y="4"/>
                    <a:pt x="19" y="6"/>
                    <a:pt x="26" y="6"/>
                  </a:cubicBezTo>
                  <a:cubicBezTo>
                    <a:pt x="29" y="6"/>
                    <a:pt x="29" y="2"/>
                    <a:pt x="26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3" name="Freeform 82"/>
            <p:cNvSpPr/>
            <p:nvPr/>
          </p:nvSpPr>
          <p:spPr bwMode="auto">
            <a:xfrm>
              <a:off x="6136" y="4100"/>
              <a:ext cx="102" cy="18"/>
            </a:xfrm>
            <a:custGeom>
              <a:avLst/>
              <a:gdLst>
                <a:gd name="T0" fmla="*/ 27 w 29"/>
                <a:gd name="T1" fmla="*/ 0 h 6"/>
                <a:gd name="T2" fmla="*/ 3 w 29"/>
                <a:gd name="T3" fmla="*/ 1 h 6"/>
                <a:gd name="T4" fmla="*/ 3 w 29"/>
                <a:gd name="T5" fmla="*/ 5 h 6"/>
                <a:gd name="T6" fmla="*/ 27 w 29"/>
                <a:gd name="T7" fmla="*/ 4 h 6"/>
                <a:gd name="T8" fmla="*/ 27 w 29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7" y="0"/>
                  </a:moveTo>
                  <a:cubicBezTo>
                    <a:pt x="19" y="0"/>
                    <a:pt x="11" y="0"/>
                    <a:pt x="3" y="1"/>
                  </a:cubicBezTo>
                  <a:cubicBezTo>
                    <a:pt x="0" y="1"/>
                    <a:pt x="0" y="6"/>
                    <a:pt x="3" y="5"/>
                  </a:cubicBezTo>
                  <a:cubicBezTo>
                    <a:pt x="11" y="4"/>
                    <a:pt x="19" y="4"/>
                    <a:pt x="27" y="4"/>
                  </a:cubicBezTo>
                  <a:cubicBezTo>
                    <a:pt x="29" y="4"/>
                    <a:pt x="29" y="0"/>
                    <a:pt x="27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4" name="Freeform 83"/>
            <p:cNvSpPr/>
            <p:nvPr/>
          </p:nvSpPr>
          <p:spPr bwMode="auto">
            <a:xfrm>
              <a:off x="6298" y="4100"/>
              <a:ext cx="92" cy="18"/>
            </a:xfrm>
            <a:custGeom>
              <a:avLst/>
              <a:gdLst>
                <a:gd name="T0" fmla="*/ 23 w 26"/>
                <a:gd name="T1" fmla="*/ 2 h 6"/>
                <a:gd name="T2" fmla="*/ 4 w 26"/>
                <a:gd name="T3" fmla="*/ 1 h 6"/>
                <a:gd name="T4" fmla="*/ 3 w 26"/>
                <a:gd name="T5" fmla="*/ 5 h 6"/>
                <a:gd name="T6" fmla="*/ 23 w 26"/>
                <a:gd name="T7" fmla="*/ 6 h 6"/>
                <a:gd name="T8" fmla="*/ 23 w 26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23" y="2"/>
                  </a:moveTo>
                  <a:cubicBezTo>
                    <a:pt x="17" y="2"/>
                    <a:pt x="10" y="2"/>
                    <a:pt x="4" y="1"/>
                  </a:cubicBezTo>
                  <a:cubicBezTo>
                    <a:pt x="1" y="0"/>
                    <a:pt x="0" y="5"/>
                    <a:pt x="3" y="5"/>
                  </a:cubicBezTo>
                  <a:cubicBezTo>
                    <a:pt x="10" y="6"/>
                    <a:pt x="16" y="6"/>
                    <a:pt x="23" y="6"/>
                  </a:cubicBezTo>
                  <a:cubicBezTo>
                    <a:pt x="26" y="6"/>
                    <a:pt x="26" y="2"/>
                    <a:pt x="23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5" name="Freeform 84"/>
            <p:cNvSpPr/>
            <p:nvPr/>
          </p:nvSpPr>
          <p:spPr bwMode="auto">
            <a:xfrm>
              <a:off x="6428" y="4103"/>
              <a:ext cx="99" cy="18"/>
            </a:xfrm>
            <a:custGeom>
              <a:avLst/>
              <a:gdLst>
                <a:gd name="T0" fmla="*/ 25 w 28"/>
                <a:gd name="T1" fmla="*/ 1 h 6"/>
                <a:gd name="T2" fmla="*/ 3 w 28"/>
                <a:gd name="T3" fmla="*/ 1 h 6"/>
                <a:gd name="T4" fmla="*/ 3 w 28"/>
                <a:gd name="T5" fmla="*/ 5 h 6"/>
                <a:gd name="T6" fmla="*/ 25 w 28"/>
                <a:gd name="T7" fmla="*/ 5 h 6"/>
                <a:gd name="T8" fmla="*/ 25 w 28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25" y="1"/>
                  </a:moveTo>
                  <a:cubicBezTo>
                    <a:pt x="17" y="1"/>
                    <a:pt x="10" y="2"/>
                    <a:pt x="3" y="1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10" y="6"/>
                    <a:pt x="17" y="5"/>
                    <a:pt x="25" y="5"/>
                  </a:cubicBezTo>
                  <a:cubicBezTo>
                    <a:pt x="28" y="5"/>
                    <a:pt x="28" y="1"/>
                    <a:pt x="25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6" name="Freeform 85"/>
            <p:cNvSpPr/>
            <p:nvPr/>
          </p:nvSpPr>
          <p:spPr bwMode="auto">
            <a:xfrm>
              <a:off x="6545" y="4103"/>
              <a:ext cx="92" cy="21"/>
            </a:xfrm>
            <a:custGeom>
              <a:avLst/>
              <a:gdLst>
                <a:gd name="T0" fmla="*/ 22 w 26"/>
                <a:gd name="T1" fmla="*/ 1 h 7"/>
                <a:gd name="T2" fmla="*/ 4 w 26"/>
                <a:gd name="T3" fmla="*/ 1 h 7"/>
                <a:gd name="T4" fmla="*/ 3 w 26"/>
                <a:gd name="T5" fmla="*/ 5 h 7"/>
                <a:gd name="T6" fmla="*/ 23 w 26"/>
                <a:gd name="T7" fmla="*/ 5 h 7"/>
                <a:gd name="T8" fmla="*/ 22 w 26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">
                  <a:moveTo>
                    <a:pt x="22" y="1"/>
                  </a:moveTo>
                  <a:cubicBezTo>
                    <a:pt x="16" y="2"/>
                    <a:pt x="10" y="3"/>
                    <a:pt x="4" y="1"/>
                  </a:cubicBezTo>
                  <a:cubicBezTo>
                    <a:pt x="1" y="0"/>
                    <a:pt x="0" y="4"/>
                    <a:pt x="3" y="5"/>
                  </a:cubicBezTo>
                  <a:cubicBezTo>
                    <a:pt x="9" y="7"/>
                    <a:pt x="16" y="6"/>
                    <a:pt x="23" y="5"/>
                  </a:cubicBezTo>
                  <a:cubicBezTo>
                    <a:pt x="26" y="5"/>
                    <a:pt x="25" y="0"/>
                    <a:pt x="22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7" name="Freeform 86"/>
            <p:cNvSpPr/>
            <p:nvPr/>
          </p:nvSpPr>
          <p:spPr bwMode="auto">
            <a:xfrm>
              <a:off x="6682" y="4103"/>
              <a:ext cx="110" cy="18"/>
            </a:xfrm>
            <a:custGeom>
              <a:avLst/>
              <a:gdLst>
                <a:gd name="T0" fmla="*/ 28 w 31"/>
                <a:gd name="T1" fmla="*/ 2 h 6"/>
                <a:gd name="T2" fmla="*/ 3 w 31"/>
                <a:gd name="T3" fmla="*/ 1 h 6"/>
                <a:gd name="T4" fmla="*/ 3 w 31"/>
                <a:gd name="T5" fmla="*/ 5 h 6"/>
                <a:gd name="T6" fmla="*/ 28 w 31"/>
                <a:gd name="T7" fmla="*/ 6 h 6"/>
                <a:gd name="T8" fmla="*/ 28 w 31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">
                  <a:moveTo>
                    <a:pt x="28" y="2"/>
                  </a:moveTo>
                  <a:cubicBezTo>
                    <a:pt x="19" y="2"/>
                    <a:pt x="11" y="2"/>
                    <a:pt x="3" y="1"/>
                  </a:cubicBezTo>
                  <a:cubicBezTo>
                    <a:pt x="0" y="0"/>
                    <a:pt x="0" y="5"/>
                    <a:pt x="3" y="5"/>
                  </a:cubicBezTo>
                  <a:cubicBezTo>
                    <a:pt x="11" y="6"/>
                    <a:pt x="19" y="6"/>
                    <a:pt x="28" y="6"/>
                  </a:cubicBezTo>
                  <a:cubicBezTo>
                    <a:pt x="31" y="6"/>
                    <a:pt x="31" y="2"/>
                    <a:pt x="28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8" name="Freeform 87"/>
            <p:cNvSpPr/>
            <p:nvPr/>
          </p:nvSpPr>
          <p:spPr bwMode="auto">
            <a:xfrm>
              <a:off x="6820" y="4103"/>
              <a:ext cx="106" cy="21"/>
            </a:xfrm>
            <a:custGeom>
              <a:avLst/>
              <a:gdLst>
                <a:gd name="T0" fmla="*/ 27 w 30"/>
                <a:gd name="T1" fmla="*/ 2 h 7"/>
                <a:gd name="T2" fmla="*/ 3 w 30"/>
                <a:gd name="T3" fmla="*/ 1 h 7"/>
                <a:gd name="T4" fmla="*/ 3 w 30"/>
                <a:gd name="T5" fmla="*/ 5 h 7"/>
                <a:gd name="T6" fmla="*/ 26 w 30"/>
                <a:gd name="T7" fmla="*/ 6 h 7"/>
                <a:gd name="T8" fmla="*/ 27 w 30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7">
                  <a:moveTo>
                    <a:pt x="27" y="2"/>
                  </a:move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5"/>
                    <a:pt x="3" y="5"/>
                  </a:cubicBezTo>
                  <a:cubicBezTo>
                    <a:pt x="11" y="5"/>
                    <a:pt x="19" y="4"/>
                    <a:pt x="26" y="6"/>
                  </a:cubicBezTo>
                  <a:cubicBezTo>
                    <a:pt x="29" y="7"/>
                    <a:pt x="30" y="3"/>
                    <a:pt x="27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59" name="Freeform 88"/>
            <p:cNvSpPr/>
            <p:nvPr/>
          </p:nvSpPr>
          <p:spPr bwMode="auto">
            <a:xfrm>
              <a:off x="6961" y="4106"/>
              <a:ext cx="92" cy="18"/>
            </a:xfrm>
            <a:custGeom>
              <a:avLst/>
              <a:gdLst>
                <a:gd name="T0" fmla="*/ 23 w 26"/>
                <a:gd name="T1" fmla="*/ 2 h 6"/>
                <a:gd name="T2" fmla="*/ 4 w 26"/>
                <a:gd name="T3" fmla="*/ 1 h 6"/>
                <a:gd name="T4" fmla="*/ 3 w 26"/>
                <a:gd name="T5" fmla="*/ 5 h 6"/>
                <a:gd name="T6" fmla="*/ 23 w 26"/>
                <a:gd name="T7" fmla="*/ 6 h 6"/>
                <a:gd name="T8" fmla="*/ 23 w 26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23" y="2"/>
                  </a:moveTo>
                  <a:cubicBezTo>
                    <a:pt x="17" y="2"/>
                    <a:pt x="10" y="2"/>
                    <a:pt x="4" y="1"/>
                  </a:cubicBezTo>
                  <a:cubicBezTo>
                    <a:pt x="1" y="0"/>
                    <a:pt x="0" y="5"/>
                    <a:pt x="3" y="5"/>
                  </a:cubicBezTo>
                  <a:cubicBezTo>
                    <a:pt x="10" y="6"/>
                    <a:pt x="17" y="6"/>
                    <a:pt x="23" y="6"/>
                  </a:cubicBezTo>
                  <a:cubicBezTo>
                    <a:pt x="26" y="6"/>
                    <a:pt x="26" y="2"/>
                    <a:pt x="23" y="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0" name="Freeform 89"/>
            <p:cNvSpPr/>
            <p:nvPr/>
          </p:nvSpPr>
          <p:spPr bwMode="auto">
            <a:xfrm>
              <a:off x="7081" y="4106"/>
              <a:ext cx="113" cy="24"/>
            </a:xfrm>
            <a:custGeom>
              <a:avLst/>
              <a:gdLst>
                <a:gd name="T0" fmla="*/ 28 w 32"/>
                <a:gd name="T1" fmla="*/ 1 h 8"/>
                <a:gd name="T2" fmla="*/ 3 w 32"/>
                <a:gd name="T3" fmla="*/ 2 h 8"/>
                <a:gd name="T4" fmla="*/ 3 w 32"/>
                <a:gd name="T5" fmla="*/ 6 h 8"/>
                <a:gd name="T6" fmla="*/ 29 w 32"/>
                <a:gd name="T7" fmla="*/ 5 h 8"/>
                <a:gd name="T8" fmla="*/ 28 w 32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8">
                  <a:moveTo>
                    <a:pt x="28" y="1"/>
                  </a:moveTo>
                  <a:cubicBezTo>
                    <a:pt x="20" y="3"/>
                    <a:pt x="11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2" y="6"/>
                    <a:pt x="21" y="8"/>
                    <a:pt x="29" y="5"/>
                  </a:cubicBezTo>
                  <a:cubicBezTo>
                    <a:pt x="32" y="4"/>
                    <a:pt x="31" y="0"/>
                    <a:pt x="28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1" name="Freeform 90"/>
            <p:cNvSpPr/>
            <p:nvPr/>
          </p:nvSpPr>
          <p:spPr bwMode="auto">
            <a:xfrm>
              <a:off x="7219" y="4103"/>
              <a:ext cx="95" cy="18"/>
            </a:xfrm>
            <a:custGeom>
              <a:avLst/>
              <a:gdLst>
                <a:gd name="T0" fmla="*/ 23 w 27"/>
                <a:gd name="T1" fmla="*/ 1 h 6"/>
                <a:gd name="T2" fmla="*/ 3 w 27"/>
                <a:gd name="T3" fmla="*/ 2 h 6"/>
                <a:gd name="T4" fmla="*/ 3 w 27"/>
                <a:gd name="T5" fmla="*/ 6 h 6"/>
                <a:gd name="T6" fmla="*/ 24 w 27"/>
                <a:gd name="T7" fmla="*/ 5 h 6"/>
                <a:gd name="T8" fmla="*/ 23 w 27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23" y="1"/>
                  </a:moveTo>
                  <a:cubicBezTo>
                    <a:pt x="16" y="2"/>
                    <a:pt x="10" y="2"/>
                    <a:pt x="3" y="2"/>
                  </a:cubicBezTo>
                  <a:cubicBezTo>
                    <a:pt x="0" y="2"/>
                    <a:pt x="0" y="6"/>
                    <a:pt x="3" y="6"/>
                  </a:cubicBezTo>
                  <a:cubicBezTo>
                    <a:pt x="10" y="6"/>
                    <a:pt x="17" y="6"/>
                    <a:pt x="24" y="5"/>
                  </a:cubicBezTo>
                  <a:cubicBezTo>
                    <a:pt x="27" y="5"/>
                    <a:pt x="25" y="0"/>
                    <a:pt x="23" y="1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2" name="Freeform 91"/>
            <p:cNvSpPr/>
            <p:nvPr/>
          </p:nvSpPr>
          <p:spPr bwMode="auto">
            <a:xfrm>
              <a:off x="7321" y="4109"/>
              <a:ext cx="106" cy="15"/>
            </a:xfrm>
            <a:custGeom>
              <a:avLst/>
              <a:gdLst>
                <a:gd name="T0" fmla="*/ 27 w 30"/>
                <a:gd name="T1" fmla="*/ 0 h 5"/>
                <a:gd name="T2" fmla="*/ 3 w 30"/>
                <a:gd name="T3" fmla="*/ 1 h 5"/>
                <a:gd name="T4" fmla="*/ 3 w 30"/>
                <a:gd name="T5" fmla="*/ 5 h 5"/>
                <a:gd name="T6" fmla="*/ 27 w 30"/>
                <a:gd name="T7" fmla="*/ 4 h 5"/>
                <a:gd name="T8" fmla="*/ 27 w 30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5">
                  <a:moveTo>
                    <a:pt x="27" y="0"/>
                  </a:move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5"/>
                    <a:pt x="3" y="5"/>
                  </a:cubicBezTo>
                  <a:cubicBezTo>
                    <a:pt x="11" y="5"/>
                    <a:pt x="19" y="4"/>
                    <a:pt x="27" y="4"/>
                  </a:cubicBezTo>
                  <a:cubicBezTo>
                    <a:pt x="30" y="4"/>
                    <a:pt x="30" y="0"/>
                    <a:pt x="27" y="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3" name="Freeform 92"/>
            <p:cNvSpPr/>
            <p:nvPr/>
          </p:nvSpPr>
          <p:spPr bwMode="auto">
            <a:xfrm>
              <a:off x="7448" y="4077"/>
              <a:ext cx="25" cy="59"/>
            </a:xfrm>
            <a:custGeom>
              <a:avLst/>
              <a:gdLst>
                <a:gd name="T0" fmla="*/ 1 w 7"/>
                <a:gd name="T1" fmla="*/ 7 h 20"/>
                <a:gd name="T2" fmla="*/ 1 w 7"/>
                <a:gd name="T3" fmla="*/ 7 h 20"/>
                <a:gd name="T4" fmla="*/ 2 w 7"/>
                <a:gd name="T5" fmla="*/ 17 h 20"/>
                <a:gd name="T6" fmla="*/ 7 w 7"/>
                <a:gd name="T7" fmla="*/ 17 h 20"/>
                <a:gd name="T8" fmla="*/ 6 w 7"/>
                <a:gd name="T9" fmla="*/ 3 h 20"/>
                <a:gd name="T10" fmla="*/ 2 w 7"/>
                <a:gd name="T11" fmla="*/ 1 h 20"/>
                <a:gd name="T12" fmla="*/ 0 w 7"/>
                <a:gd name="T13" fmla="*/ 3 h 20"/>
                <a:gd name="T14" fmla="*/ 1 w 7"/>
                <a:gd name="T15" fmla="*/ 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" h="20">
                  <a:moveTo>
                    <a:pt x="1" y="7"/>
                  </a:moveTo>
                  <a:cubicBezTo>
                    <a:pt x="1" y="7"/>
                    <a:pt x="1" y="7"/>
                    <a:pt x="1" y="7"/>
                  </a:cubicBezTo>
                  <a:cubicBezTo>
                    <a:pt x="2" y="10"/>
                    <a:pt x="2" y="14"/>
                    <a:pt x="2" y="17"/>
                  </a:cubicBezTo>
                  <a:cubicBezTo>
                    <a:pt x="2" y="20"/>
                    <a:pt x="7" y="20"/>
                    <a:pt x="7" y="17"/>
                  </a:cubicBezTo>
                  <a:cubicBezTo>
                    <a:pt x="7" y="13"/>
                    <a:pt x="6" y="8"/>
                    <a:pt x="6" y="3"/>
                  </a:cubicBezTo>
                  <a:cubicBezTo>
                    <a:pt x="6" y="1"/>
                    <a:pt x="4" y="0"/>
                    <a:pt x="2" y="1"/>
                  </a:cubicBezTo>
                  <a:cubicBezTo>
                    <a:pt x="1" y="2"/>
                    <a:pt x="1" y="2"/>
                    <a:pt x="0" y="3"/>
                  </a:cubicBezTo>
                  <a:cubicBezTo>
                    <a:pt x="0" y="4"/>
                    <a:pt x="1" y="5"/>
                    <a:pt x="1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4" name="Freeform 93"/>
            <p:cNvSpPr/>
            <p:nvPr/>
          </p:nvSpPr>
          <p:spPr bwMode="auto">
            <a:xfrm>
              <a:off x="7444" y="3994"/>
              <a:ext cx="22" cy="65"/>
            </a:xfrm>
            <a:custGeom>
              <a:avLst/>
              <a:gdLst>
                <a:gd name="T0" fmla="*/ 1 w 6"/>
                <a:gd name="T1" fmla="*/ 19 h 22"/>
                <a:gd name="T2" fmla="*/ 6 w 6"/>
                <a:gd name="T3" fmla="*/ 19 h 22"/>
                <a:gd name="T4" fmla="*/ 5 w 6"/>
                <a:gd name="T5" fmla="*/ 3 h 22"/>
                <a:gd name="T6" fmla="*/ 0 w 6"/>
                <a:gd name="T7" fmla="*/ 3 h 22"/>
                <a:gd name="T8" fmla="*/ 1 w 6"/>
                <a:gd name="T9" fmla="*/ 1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2">
                  <a:moveTo>
                    <a:pt x="1" y="19"/>
                  </a:moveTo>
                  <a:cubicBezTo>
                    <a:pt x="1" y="22"/>
                    <a:pt x="6" y="22"/>
                    <a:pt x="6" y="19"/>
                  </a:cubicBezTo>
                  <a:cubicBezTo>
                    <a:pt x="6" y="14"/>
                    <a:pt x="5" y="9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1" y="9"/>
                    <a:pt x="1" y="14"/>
                    <a:pt x="1" y="1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5" name="Freeform 94"/>
            <p:cNvSpPr/>
            <p:nvPr/>
          </p:nvSpPr>
          <p:spPr bwMode="auto">
            <a:xfrm>
              <a:off x="7444" y="3910"/>
              <a:ext cx="18" cy="63"/>
            </a:xfrm>
            <a:custGeom>
              <a:avLst/>
              <a:gdLst>
                <a:gd name="T0" fmla="*/ 0 w 5"/>
                <a:gd name="T1" fmla="*/ 5 h 21"/>
                <a:gd name="T2" fmla="*/ 1 w 5"/>
                <a:gd name="T3" fmla="*/ 6 h 21"/>
                <a:gd name="T4" fmla="*/ 0 w 5"/>
                <a:gd name="T5" fmla="*/ 11 h 21"/>
                <a:gd name="T6" fmla="*/ 0 w 5"/>
                <a:gd name="T7" fmla="*/ 15 h 21"/>
                <a:gd name="T8" fmla="*/ 0 w 5"/>
                <a:gd name="T9" fmla="*/ 17 h 21"/>
                <a:gd name="T10" fmla="*/ 0 w 5"/>
                <a:gd name="T11" fmla="*/ 17 h 21"/>
                <a:gd name="T12" fmla="*/ 0 w 5"/>
                <a:gd name="T13" fmla="*/ 18 h 21"/>
                <a:gd name="T14" fmla="*/ 0 w 5"/>
                <a:gd name="T15" fmla="*/ 19 h 21"/>
                <a:gd name="T16" fmla="*/ 5 w 5"/>
                <a:gd name="T17" fmla="*/ 18 h 21"/>
                <a:gd name="T18" fmla="*/ 5 w 5"/>
                <a:gd name="T19" fmla="*/ 7 h 21"/>
                <a:gd name="T20" fmla="*/ 5 w 5"/>
                <a:gd name="T21" fmla="*/ 2 h 21"/>
                <a:gd name="T22" fmla="*/ 0 w 5"/>
                <a:gd name="T23" fmla="*/ 3 h 21"/>
                <a:gd name="T24" fmla="*/ 0 w 5"/>
                <a:gd name="T25" fmla="*/ 5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" h="21">
                  <a:moveTo>
                    <a:pt x="0" y="5"/>
                  </a:moveTo>
                  <a:cubicBezTo>
                    <a:pt x="0" y="5"/>
                    <a:pt x="1" y="6"/>
                    <a:pt x="1" y="6"/>
                  </a:cubicBezTo>
                  <a:cubicBezTo>
                    <a:pt x="1" y="8"/>
                    <a:pt x="0" y="9"/>
                    <a:pt x="0" y="11"/>
                  </a:cubicBezTo>
                  <a:cubicBezTo>
                    <a:pt x="0" y="12"/>
                    <a:pt x="0" y="14"/>
                    <a:pt x="0" y="15"/>
                  </a:cubicBezTo>
                  <a:cubicBezTo>
                    <a:pt x="0" y="16"/>
                    <a:pt x="0" y="16"/>
                    <a:pt x="0" y="17"/>
                  </a:cubicBezTo>
                  <a:cubicBezTo>
                    <a:pt x="0" y="17"/>
                    <a:pt x="0" y="18"/>
                    <a:pt x="0" y="17"/>
                  </a:cubicBezTo>
                  <a:cubicBezTo>
                    <a:pt x="0" y="17"/>
                    <a:pt x="0" y="17"/>
                    <a:pt x="0" y="18"/>
                  </a:cubicBezTo>
                  <a:cubicBezTo>
                    <a:pt x="0" y="18"/>
                    <a:pt x="0" y="18"/>
                    <a:pt x="0" y="19"/>
                  </a:cubicBezTo>
                  <a:cubicBezTo>
                    <a:pt x="1" y="21"/>
                    <a:pt x="4" y="20"/>
                    <a:pt x="5" y="18"/>
                  </a:cubicBezTo>
                  <a:cubicBezTo>
                    <a:pt x="5" y="15"/>
                    <a:pt x="5" y="11"/>
                    <a:pt x="5" y="7"/>
                  </a:cubicBezTo>
                  <a:cubicBezTo>
                    <a:pt x="5" y="6"/>
                    <a:pt x="5" y="3"/>
                    <a:pt x="5" y="2"/>
                  </a:cubicBezTo>
                  <a:cubicBezTo>
                    <a:pt x="3" y="0"/>
                    <a:pt x="1" y="1"/>
                    <a:pt x="0" y="3"/>
                  </a:cubicBezTo>
                  <a:cubicBezTo>
                    <a:pt x="0" y="4"/>
                    <a:pt x="0" y="5"/>
                    <a:pt x="0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6" name="Freeform 95"/>
            <p:cNvSpPr/>
            <p:nvPr/>
          </p:nvSpPr>
          <p:spPr bwMode="auto">
            <a:xfrm>
              <a:off x="7444" y="3827"/>
              <a:ext cx="18" cy="69"/>
            </a:xfrm>
            <a:custGeom>
              <a:avLst/>
              <a:gdLst>
                <a:gd name="T0" fmla="*/ 5 w 5"/>
                <a:gd name="T1" fmla="*/ 20 h 23"/>
                <a:gd name="T2" fmla="*/ 5 w 5"/>
                <a:gd name="T3" fmla="*/ 3 h 23"/>
                <a:gd name="T4" fmla="*/ 0 w 5"/>
                <a:gd name="T5" fmla="*/ 3 h 23"/>
                <a:gd name="T6" fmla="*/ 0 w 5"/>
                <a:gd name="T7" fmla="*/ 20 h 23"/>
                <a:gd name="T8" fmla="*/ 5 w 5"/>
                <a:gd name="T9" fmla="*/ 2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23">
                  <a:moveTo>
                    <a:pt x="5" y="20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3"/>
                    <a:pt x="5" y="23"/>
                    <a:pt x="5" y="2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7" name="Freeform 96"/>
            <p:cNvSpPr/>
            <p:nvPr/>
          </p:nvSpPr>
          <p:spPr bwMode="auto">
            <a:xfrm>
              <a:off x="7448" y="3747"/>
              <a:ext cx="18" cy="57"/>
            </a:xfrm>
            <a:custGeom>
              <a:avLst/>
              <a:gdLst>
                <a:gd name="T0" fmla="*/ 5 w 5"/>
                <a:gd name="T1" fmla="*/ 16 h 19"/>
                <a:gd name="T2" fmla="*/ 5 w 5"/>
                <a:gd name="T3" fmla="*/ 3 h 19"/>
                <a:gd name="T4" fmla="*/ 0 w 5"/>
                <a:gd name="T5" fmla="*/ 3 h 19"/>
                <a:gd name="T6" fmla="*/ 0 w 5"/>
                <a:gd name="T7" fmla="*/ 16 h 19"/>
                <a:gd name="T8" fmla="*/ 5 w 5"/>
                <a:gd name="T9" fmla="*/ 16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9">
                  <a:moveTo>
                    <a:pt x="5" y="16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9"/>
                    <a:pt x="5" y="19"/>
                    <a:pt x="5" y="1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8" name="Freeform 97"/>
            <p:cNvSpPr/>
            <p:nvPr/>
          </p:nvSpPr>
          <p:spPr bwMode="auto">
            <a:xfrm>
              <a:off x="7448" y="3658"/>
              <a:ext cx="18" cy="63"/>
            </a:xfrm>
            <a:custGeom>
              <a:avLst/>
              <a:gdLst>
                <a:gd name="T0" fmla="*/ 5 w 5"/>
                <a:gd name="T1" fmla="*/ 18 h 21"/>
                <a:gd name="T2" fmla="*/ 5 w 5"/>
                <a:gd name="T3" fmla="*/ 2 h 21"/>
                <a:gd name="T4" fmla="*/ 0 w 5"/>
                <a:gd name="T5" fmla="*/ 2 h 21"/>
                <a:gd name="T6" fmla="*/ 0 w 5"/>
                <a:gd name="T7" fmla="*/ 18 h 21"/>
                <a:gd name="T8" fmla="*/ 5 w 5"/>
                <a:gd name="T9" fmla="*/ 18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21">
                  <a:moveTo>
                    <a:pt x="5" y="18"/>
                  </a:moveTo>
                  <a:cubicBezTo>
                    <a:pt x="5" y="2"/>
                    <a:pt x="5" y="2"/>
                    <a:pt x="5" y="2"/>
                  </a:cubicBezTo>
                  <a:cubicBezTo>
                    <a:pt x="5" y="0"/>
                    <a:pt x="0" y="0"/>
                    <a:pt x="0" y="2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21"/>
                    <a:pt x="5" y="21"/>
                    <a:pt x="5" y="1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69" name="Freeform 98"/>
            <p:cNvSpPr/>
            <p:nvPr/>
          </p:nvSpPr>
          <p:spPr bwMode="auto">
            <a:xfrm>
              <a:off x="7444" y="3557"/>
              <a:ext cx="25" cy="80"/>
            </a:xfrm>
            <a:custGeom>
              <a:avLst/>
              <a:gdLst>
                <a:gd name="T0" fmla="*/ 2 w 7"/>
                <a:gd name="T1" fmla="*/ 24 h 27"/>
                <a:gd name="T2" fmla="*/ 7 w 7"/>
                <a:gd name="T3" fmla="*/ 23 h 27"/>
                <a:gd name="T4" fmla="*/ 5 w 7"/>
                <a:gd name="T5" fmla="*/ 3 h 27"/>
                <a:gd name="T6" fmla="*/ 0 w 7"/>
                <a:gd name="T7" fmla="*/ 4 h 27"/>
                <a:gd name="T8" fmla="*/ 2 w 7"/>
                <a:gd name="T9" fmla="*/ 2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7">
                  <a:moveTo>
                    <a:pt x="2" y="24"/>
                  </a:moveTo>
                  <a:cubicBezTo>
                    <a:pt x="3" y="27"/>
                    <a:pt x="7" y="26"/>
                    <a:pt x="7" y="23"/>
                  </a:cubicBezTo>
                  <a:cubicBezTo>
                    <a:pt x="6" y="17"/>
                    <a:pt x="6" y="10"/>
                    <a:pt x="5" y="3"/>
                  </a:cubicBezTo>
                  <a:cubicBezTo>
                    <a:pt x="4" y="0"/>
                    <a:pt x="0" y="1"/>
                    <a:pt x="0" y="4"/>
                  </a:cubicBezTo>
                  <a:cubicBezTo>
                    <a:pt x="1" y="11"/>
                    <a:pt x="1" y="18"/>
                    <a:pt x="2" y="2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0" name="Freeform 99"/>
            <p:cNvSpPr/>
            <p:nvPr/>
          </p:nvSpPr>
          <p:spPr bwMode="auto">
            <a:xfrm>
              <a:off x="7444" y="3462"/>
              <a:ext cx="25" cy="75"/>
            </a:xfrm>
            <a:custGeom>
              <a:avLst/>
              <a:gdLst>
                <a:gd name="T0" fmla="*/ 5 w 7"/>
                <a:gd name="T1" fmla="*/ 22 h 25"/>
                <a:gd name="T2" fmla="*/ 7 w 7"/>
                <a:gd name="T3" fmla="*/ 4 h 25"/>
                <a:gd name="T4" fmla="*/ 2 w 7"/>
                <a:gd name="T5" fmla="*/ 2 h 25"/>
                <a:gd name="T6" fmla="*/ 0 w 7"/>
                <a:gd name="T7" fmla="*/ 20 h 25"/>
                <a:gd name="T8" fmla="*/ 5 w 7"/>
                <a:gd name="T9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5">
                  <a:moveTo>
                    <a:pt x="5" y="22"/>
                  </a:moveTo>
                  <a:cubicBezTo>
                    <a:pt x="6" y="16"/>
                    <a:pt x="5" y="10"/>
                    <a:pt x="7" y="4"/>
                  </a:cubicBezTo>
                  <a:cubicBezTo>
                    <a:pt x="7" y="1"/>
                    <a:pt x="3" y="0"/>
                    <a:pt x="2" y="2"/>
                  </a:cubicBezTo>
                  <a:cubicBezTo>
                    <a:pt x="1" y="8"/>
                    <a:pt x="1" y="14"/>
                    <a:pt x="0" y="20"/>
                  </a:cubicBezTo>
                  <a:cubicBezTo>
                    <a:pt x="0" y="23"/>
                    <a:pt x="4" y="25"/>
                    <a:pt x="5" y="2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1" name="Freeform 100"/>
            <p:cNvSpPr/>
            <p:nvPr/>
          </p:nvSpPr>
          <p:spPr bwMode="auto">
            <a:xfrm>
              <a:off x="7448" y="3364"/>
              <a:ext cx="21" cy="75"/>
            </a:xfrm>
            <a:custGeom>
              <a:avLst/>
              <a:gdLst>
                <a:gd name="T0" fmla="*/ 5 w 6"/>
                <a:gd name="T1" fmla="*/ 22 h 25"/>
                <a:gd name="T2" fmla="*/ 6 w 6"/>
                <a:gd name="T3" fmla="*/ 3 h 25"/>
                <a:gd name="T4" fmla="*/ 1 w 6"/>
                <a:gd name="T5" fmla="*/ 3 h 25"/>
                <a:gd name="T6" fmla="*/ 0 w 6"/>
                <a:gd name="T7" fmla="*/ 22 h 25"/>
                <a:gd name="T8" fmla="*/ 5 w 6"/>
                <a:gd name="T9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5">
                  <a:moveTo>
                    <a:pt x="5" y="22"/>
                  </a:moveTo>
                  <a:cubicBezTo>
                    <a:pt x="5" y="16"/>
                    <a:pt x="6" y="10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10"/>
                    <a:pt x="0" y="16"/>
                    <a:pt x="0" y="22"/>
                  </a:cubicBezTo>
                  <a:cubicBezTo>
                    <a:pt x="0" y="25"/>
                    <a:pt x="5" y="25"/>
                    <a:pt x="5" y="2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2" name="Freeform 101"/>
            <p:cNvSpPr/>
            <p:nvPr/>
          </p:nvSpPr>
          <p:spPr bwMode="auto">
            <a:xfrm>
              <a:off x="7444" y="3272"/>
              <a:ext cx="25" cy="75"/>
            </a:xfrm>
            <a:custGeom>
              <a:avLst/>
              <a:gdLst>
                <a:gd name="T0" fmla="*/ 5 w 7"/>
                <a:gd name="T1" fmla="*/ 22 h 25"/>
                <a:gd name="T2" fmla="*/ 5 w 7"/>
                <a:gd name="T3" fmla="*/ 12 h 25"/>
                <a:gd name="T4" fmla="*/ 5 w 7"/>
                <a:gd name="T5" fmla="*/ 7 h 25"/>
                <a:gd name="T6" fmla="*/ 5 w 7"/>
                <a:gd name="T7" fmla="*/ 5 h 25"/>
                <a:gd name="T8" fmla="*/ 5 w 7"/>
                <a:gd name="T9" fmla="*/ 4 h 25"/>
                <a:gd name="T10" fmla="*/ 2 w 7"/>
                <a:gd name="T11" fmla="*/ 1 h 25"/>
                <a:gd name="T12" fmla="*/ 0 w 7"/>
                <a:gd name="T13" fmla="*/ 8 h 25"/>
                <a:gd name="T14" fmla="*/ 0 w 7"/>
                <a:gd name="T15" fmla="*/ 22 h 25"/>
                <a:gd name="T16" fmla="*/ 5 w 7"/>
                <a:gd name="T17" fmla="*/ 22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25">
                  <a:moveTo>
                    <a:pt x="5" y="22"/>
                  </a:moveTo>
                  <a:cubicBezTo>
                    <a:pt x="5" y="18"/>
                    <a:pt x="5" y="15"/>
                    <a:pt x="5" y="12"/>
                  </a:cubicBezTo>
                  <a:cubicBezTo>
                    <a:pt x="5" y="10"/>
                    <a:pt x="5" y="8"/>
                    <a:pt x="5" y="7"/>
                  </a:cubicBezTo>
                  <a:cubicBezTo>
                    <a:pt x="5" y="6"/>
                    <a:pt x="5" y="5"/>
                    <a:pt x="5" y="5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7" y="3"/>
                    <a:pt x="5" y="0"/>
                    <a:pt x="2" y="1"/>
                  </a:cubicBezTo>
                  <a:cubicBezTo>
                    <a:pt x="0" y="2"/>
                    <a:pt x="0" y="6"/>
                    <a:pt x="0" y="8"/>
                  </a:cubicBezTo>
                  <a:cubicBezTo>
                    <a:pt x="0" y="13"/>
                    <a:pt x="0" y="17"/>
                    <a:pt x="0" y="22"/>
                  </a:cubicBezTo>
                  <a:cubicBezTo>
                    <a:pt x="0" y="25"/>
                    <a:pt x="5" y="25"/>
                    <a:pt x="5" y="2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3" name="Freeform 102"/>
            <p:cNvSpPr/>
            <p:nvPr/>
          </p:nvSpPr>
          <p:spPr bwMode="auto">
            <a:xfrm>
              <a:off x="7451" y="3172"/>
              <a:ext cx="25" cy="77"/>
            </a:xfrm>
            <a:custGeom>
              <a:avLst/>
              <a:gdLst>
                <a:gd name="T0" fmla="*/ 0 w 7"/>
                <a:gd name="T1" fmla="*/ 7 h 26"/>
                <a:gd name="T2" fmla="*/ 1 w 7"/>
                <a:gd name="T3" fmla="*/ 16 h 26"/>
                <a:gd name="T4" fmla="*/ 1 w 7"/>
                <a:gd name="T5" fmla="*/ 19 h 26"/>
                <a:gd name="T6" fmla="*/ 2 w 7"/>
                <a:gd name="T7" fmla="*/ 21 h 26"/>
                <a:gd name="T8" fmla="*/ 5 w 7"/>
                <a:gd name="T9" fmla="*/ 23 h 26"/>
                <a:gd name="T10" fmla="*/ 5 w 7"/>
                <a:gd name="T11" fmla="*/ 14 h 26"/>
                <a:gd name="T12" fmla="*/ 5 w 7"/>
                <a:gd name="T13" fmla="*/ 8 h 26"/>
                <a:gd name="T14" fmla="*/ 5 w 7"/>
                <a:gd name="T15" fmla="*/ 6 h 26"/>
                <a:gd name="T16" fmla="*/ 5 w 7"/>
                <a:gd name="T17" fmla="*/ 3 h 26"/>
                <a:gd name="T18" fmla="*/ 1 w 7"/>
                <a:gd name="T19" fmla="*/ 2 h 26"/>
                <a:gd name="T20" fmla="*/ 0 w 7"/>
                <a:gd name="T21" fmla="*/ 7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" h="26">
                  <a:moveTo>
                    <a:pt x="0" y="7"/>
                  </a:moveTo>
                  <a:cubicBezTo>
                    <a:pt x="0" y="10"/>
                    <a:pt x="1" y="13"/>
                    <a:pt x="1" y="16"/>
                  </a:cubicBezTo>
                  <a:cubicBezTo>
                    <a:pt x="1" y="17"/>
                    <a:pt x="1" y="18"/>
                    <a:pt x="1" y="19"/>
                  </a:cubicBezTo>
                  <a:cubicBezTo>
                    <a:pt x="1" y="20"/>
                    <a:pt x="1" y="22"/>
                    <a:pt x="2" y="21"/>
                  </a:cubicBezTo>
                  <a:cubicBezTo>
                    <a:pt x="0" y="23"/>
                    <a:pt x="4" y="26"/>
                    <a:pt x="5" y="23"/>
                  </a:cubicBezTo>
                  <a:cubicBezTo>
                    <a:pt x="7" y="21"/>
                    <a:pt x="6" y="16"/>
                    <a:pt x="5" y="14"/>
                  </a:cubicBezTo>
                  <a:cubicBezTo>
                    <a:pt x="5" y="12"/>
                    <a:pt x="5" y="10"/>
                    <a:pt x="5" y="8"/>
                  </a:cubicBezTo>
                  <a:cubicBezTo>
                    <a:pt x="5" y="7"/>
                    <a:pt x="5" y="7"/>
                    <a:pt x="5" y="6"/>
                  </a:cubicBezTo>
                  <a:cubicBezTo>
                    <a:pt x="6" y="5"/>
                    <a:pt x="6" y="4"/>
                    <a:pt x="5" y="3"/>
                  </a:cubicBezTo>
                  <a:cubicBezTo>
                    <a:pt x="4" y="1"/>
                    <a:pt x="3" y="0"/>
                    <a:pt x="1" y="2"/>
                  </a:cubicBezTo>
                  <a:cubicBezTo>
                    <a:pt x="0" y="3"/>
                    <a:pt x="0" y="6"/>
                    <a:pt x="0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4" name="Freeform 103"/>
            <p:cNvSpPr/>
            <p:nvPr/>
          </p:nvSpPr>
          <p:spPr bwMode="auto">
            <a:xfrm>
              <a:off x="7444" y="3035"/>
              <a:ext cx="25" cy="101"/>
            </a:xfrm>
            <a:custGeom>
              <a:avLst/>
              <a:gdLst>
                <a:gd name="T0" fmla="*/ 0 w 7"/>
                <a:gd name="T1" fmla="*/ 4 h 34"/>
                <a:gd name="T2" fmla="*/ 1 w 7"/>
                <a:gd name="T3" fmla="*/ 31 h 34"/>
                <a:gd name="T4" fmla="*/ 6 w 7"/>
                <a:gd name="T5" fmla="*/ 31 h 34"/>
                <a:gd name="T6" fmla="*/ 6 w 7"/>
                <a:gd name="T7" fmla="*/ 10 h 34"/>
                <a:gd name="T8" fmla="*/ 6 w 7"/>
                <a:gd name="T9" fmla="*/ 7 h 34"/>
                <a:gd name="T10" fmla="*/ 4 w 7"/>
                <a:gd name="T11" fmla="*/ 2 h 34"/>
                <a:gd name="T12" fmla="*/ 0 w 7"/>
                <a:gd name="T13" fmla="*/ 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4">
                  <a:moveTo>
                    <a:pt x="0" y="4"/>
                  </a:moveTo>
                  <a:cubicBezTo>
                    <a:pt x="2" y="13"/>
                    <a:pt x="1" y="22"/>
                    <a:pt x="1" y="31"/>
                  </a:cubicBezTo>
                  <a:cubicBezTo>
                    <a:pt x="1" y="34"/>
                    <a:pt x="6" y="34"/>
                    <a:pt x="6" y="31"/>
                  </a:cubicBezTo>
                  <a:cubicBezTo>
                    <a:pt x="6" y="24"/>
                    <a:pt x="6" y="17"/>
                    <a:pt x="6" y="10"/>
                  </a:cubicBezTo>
                  <a:cubicBezTo>
                    <a:pt x="6" y="9"/>
                    <a:pt x="7" y="8"/>
                    <a:pt x="6" y="7"/>
                  </a:cubicBezTo>
                  <a:cubicBezTo>
                    <a:pt x="6" y="5"/>
                    <a:pt x="5" y="4"/>
                    <a:pt x="4" y="2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5" name="Freeform 104"/>
            <p:cNvSpPr/>
            <p:nvPr/>
          </p:nvSpPr>
          <p:spPr bwMode="auto">
            <a:xfrm>
              <a:off x="7448" y="2943"/>
              <a:ext cx="21" cy="62"/>
            </a:xfrm>
            <a:custGeom>
              <a:avLst/>
              <a:gdLst>
                <a:gd name="T0" fmla="*/ 5 w 6"/>
                <a:gd name="T1" fmla="*/ 18 h 21"/>
                <a:gd name="T2" fmla="*/ 6 w 6"/>
                <a:gd name="T3" fmla="*/ 3 h 21"/>
                <a:gd name="T4" fmla="*/ 1 w 6"/>
                <a:gd name="T5" fmla="*/ 3 h 21"/>
                <a:gd name="T6" fmla="*/ 0 w 6"/>
                <a:gd name="T7" fmla="*/ 18 h 21"/>
                <a:gd name="T8" fmla="*/ 5 w 6"/>
                <a:gd name="T9" fmla="*/ 18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1">
                  <a:moveTo>
                    <a:pt x="5" y="18"/>
                  </a:moveTo>
                  <a:cubicBezTo>
                    <a:pt x="5" y="13"/>
                    <a:pt x="6" y="8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8"/>
                    <a:pt x="1" y="13"/>
                    <a:pt x="0" y="18"/>
                  </a:cubicBezTo>
                  <a:cubicBezTo>
                    <a:pt x="0" y="21"/>
                    <a:pt x="4" y="21"/>
                    <a:pt x="5" y="1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6" name="Freeform 105"/>
            <p:cNvSpPr/>
            <p:nvPr/>
          </p:nvSpPr>
          <p:spPr bwMode="auto">
            <a:xfrm>
              <a:off x="7448" y="2827"/>
              <a:ext cx="25" cy="83"/>
            </a:xfrm>
            <a:custGeom>
              <a:avLst/>
              <a:gdLst>
                <a:gd name="T0" fmla="*/ 2 w 7"/>
                <a:gd name="T1" fmla="*/ 25 h 28"/>
                <a:gd name="T2" fmla="*/ 7 w 7"/>
                <a:gd name="T3" fmla="*/ 25 h 28"/>
                <a:gd name="T4" fmla="*/ 5 w 7"/>
                <a:gd name="T5" fmla="*/ 3 h 28"/>
                <a:gd name="T6" fmla="*/ 0 w 7"/>
                <a:gd name="T7" fmla="*/ 3 h 28"/>
                <a:gd name="T8" fmla="*/ 2 w 7"/>
                <a:gd name="T9" fmla="*/ 2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28">
                  <a:moveTo>
                    <a:pt x="2" y="25"/>
                  </a:moveTo>
                  <a:cubicBezTo>
                    <a:pt x="3" y="28"/>
                    <a:pt x="7" y="28"/>
                    <a:pt x="7" y="25"/>
                  </a:cubicBezTo>
                  <a:cubicBezTo>
                    <a:pt x="6" y="18"/>
                    <a:pt x="6" y="10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1" y="10"/>
                    <a:pt x="1" y="18"/>
                    <a:pt x="2" y="2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7" name="Freeform 106"/>
            <p:cNvSpPr/>
            <p:nvPr/>
          </p:nvSpPr>
          <p:spPr bwMode="auto">
            <a:xfrm>
              <a:off x="7441" y="2703"/>
              <a:ext cx="21" cy="92"/>
            </a:xfrm>
            <a:custGeom>
              <a:avLst/>
              <a:gdLst>
                <a:gd name="T0" fmla="*/ 1 w 6"/>
                <a:gd name="T1" fmla="*/ 28 h 31"/>
                <a:gd name="T2" fmla="*/ 6 w 6"/>
                <a:gd name="T3" fmla="*/ 28 h 31"/>
                <a:gd name="T4" fmla="*/ 5 w 6"/>
                <a:gd name="T5" fmla="*/ 3 h 31"/>
                <a:gd name="T6" fmla="*/ 0 w 6"/>
                <a:gd name="T7" fmla="*/ 3 h 31"/>
                <a:gd name="T8" fmla="*/ 1 w 6"/>
                <a:gd name="T9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1">
                  <a:moveTo>
                    <a:pt x="1" y="28"/>
                  </a:moveTo>
                  <a:cubicBezTo>
                    <a:pt x="1" y="31"/>
                    <a:pt x="6" y="31"/>
                    <a:pt x="6" y="28"/>
                  </a:cubicBezTo>
                  <a:cubicBezTo>
                    <a:pt x="6" y="20"/>
                    <a:pt x="6" y="11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1" y="11"/>
                    <a:pt x="1" y="20"/>
                    <a:pt x="1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8" name="Freeform 107"/>
            <p:cNvSpPr/>
            <p:nvPr/>
          </p:nvSpPr>
          <p:spPr bwMode="auto">
            <a:xfrm>
              <a:off x="7444" y="2581"/>
              <a:ext cx="22" cy="83"/>
            </a:xfrm>
            <a:custGeom>
              <a:avLst/>
              <a:gdLst>
                <a:gd name="T0" fmla="*/ 1 w 6"/>
                <a:gd name="T1" fmla="*/ 4 h 28"/>
                <a:gd name="T2" fmla="*/ 1 w 6"/>
                <a:gd name="T3" fmla="*/ 4 h 28"/>
                <a:gd name="T4" fmla="*/ 0 w 6"/>
                <a:gd name="T5" fmla="*/ 25 h 28"/>
                <a:gd name="T6" fmla="*/ 5 w 6"/>
                <a:gd name="T7" fmla="*/ 25 h 28"/>
                <a:gd name="T8" fmla="*/ 5 w 6"/>
                <a:gd name="T9" fmla="*/ 13 h 28"/>
                <a:gd name="T10" fmla="*/ 5 w 6"/>
                <a:gd name="T11" fmla="*/ 7 h 28"/>
                <a:gd name="T12" fmla="*/ 6 w 6"/>
                <a:gd name="T13" fmla="*/ 4 h 28"/>
                <a:gd name="T14" fmla="*/ 6 w 6"/>
                <a:gd name="T15" fmla="*/ 4 h 28"/>
                <a:gd name="T16" fmla="*/ 6 w 6"/>
                <a:gd name="T17" fmla="*/ 4 h 28"/>
                <a:gd name="T18" fmla="*/ 1 w 6"/>
                <a:gd name="T19" fmla="*/ 3 h 28"/>
                <a:gd name="T20" fmla="*/ 1 w 6"/>
                <a:gd name="T21" fmla="*/ 4 h 28"/>
                <a:gd name="T22" fmla="*/ 1 w 6"/>
                <a:gd name="T23" fmla="*/ 4 h 28"/>
                <a:gd name="T24" fmla="*/ 1 w 6"/>
                <a:gd name="T25" fmla="*/ 4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" h="28"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0" y="11"/>
                    <a:pt x="0" y="18"/>
                    <a:pt x="0" y="25"/>
                  </a:cubicBezTo>
                  <a:cubicBezTo>
                    <a:pt x="0" y="28"/>
                    <a:pt x="5" y="28"/>
                    <a:pt x="5" y="25"/>
                  </a:cubicBezTo>
                  <a:cubicBezTo>
                    <a:pt x="5" y="21"/>
                    <a:pt x="5" y="17"/>
                    <a:pt x="5" y="13"/>
                  </a:cubicBezTo>
                  <a:cubicBezTo>
                    <a:pt x="5" y="11"/>
                    <a:pt x="5" y="9"/>
                    <a:pt x="5" y="7"/>
                  </a:cubicBezTo>
                  <a:cubicBezTo>
                    <a:pt x="5" y="7"/>
                    <a:pt x="6" y="4"/>
                    <a:pt x="6" y="4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5" y="1"/>
                    <a:pt x="2" y="0"/>
                    <a:pt x="1" y="3"/>
                  </a:cubicBezTo>
                  <a:cubicBezTo>
                    <a:pt x="1" y="3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79" name="Freeform 108"/>
            <p:cNvSpPr/>
            <p:nvPr/>
          </p:nvSpPr>
          <p:spPr bwMode="auto">
            <a:xfrm>
              <a:off x="7455" y="2465"/>
              <a:ext cx="21" cy="98"/>
            </a:xfrm>
            <a:custGeom>
              <a:avLst/>
              <a:gdLst>
                <a:gd name="T0" fmla="*/ 5 w 6"/>
                <a:gd name="T1" fmla="*/ 30 h 33"/>
                <a:gd name="T2" fmla="*/ 5 w 6"/>
                <a:gd name="T3" fmla="*/ 10 h 33"/>
                <a:gd name="T4" fmla="*/ 6 w 6"/>
                <a:gd name="T5" fmla="*/ 8 h 33"/>
                <a:gd name="T6" fmla="*/ 5 w 6"/>
                <a:gd name="T7" fmla="*/ 3 h 33"/>
                <a:gd name="T8" fmla="*/ 0 w 6"/>
                <a:gd name="T9" fmla="*/ 3 h 33"/>
                <a:gd name="T10" fmla="*/ 0 w 6"/>
                <a:gd name="T11" fmla="*/ 30 h 33"/>
                <a:gd name="T12" fmla="*/ 5 w 6"/>
                <a:gd name="T13" fmla="*/ 3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33">
                  <a:moveTo>
                    <a:pt x="5" y="30"/>
                  </a:move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6" y="9"/>
                    <a:pt x="6" y="8"/>
                  </a:cubicBezTo>
                  <a:cubicBezTo>
                    <a:pt x="6" y="6"/>
                    <a:pt x="5" y="5"/>
                    <a:pt x="5" y="3"/>
                  </a:cubicBezTo>
                  <a:cubicBezTo>
                    <a:pt x="4" y="0"/>
                    <a:pt x="0" y="0"/>
                    <a:pt x="0" y="3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3"/>
                    <a:pt x="5" y="33"/>
                    <a:pt x="5" y="30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0" name="Freeform 109"/>
            <p:cNvSpPr/>
            <p:nvPr/>
          </p:nvSpPr>
          <p:spPr bwMode="auto">
            <a:xfrm>
              <a:off x="7444" y="2347"/>
              <a:ext cx="29" cy="89"/>
            </a:xfrm>
            <a:custGeom>
              <a:avLst/>
              <a:gdLst>
                <a:gd name="T0" fmla="*/ 1 w 8"/>
                <a:gd name="T1" fmla="*/ 4 h 30"/>
                <a:gd name="T2" fmla="*/ 2 w 8"/>
                <a:gd name="T3" fmla="*/ 27 h 30"/>
                <a:gd name="T4" fmla="*/ 7 w 8"/>
                <a:gd name="T5" fmla="*/ 27 h 30"/>
                <a:gd name="T6" fmla="*/ 6 w 8"/>
                <a:gd name="T7" fmla="*/ 3 h 30"/>
                <a:gd name="T8" fmla="*/ 1 w 8"/>
                <a:gd name="T9" fmla="*/ 4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0">
                  <a:moveTo>
                    <a:pt x="1" y="4"/>
                  </a:moveTo>
                  <a:cubicBezTo>
                    <a:pt x="3" y="11"/>
                    <a:pt x="2" y="20"/>
                    <a:pt x="2" y="27"/>
                  </a:cubicBezTo>
                  <a:cubicBezTo>
                    <a:pt x="2" y="30"/>
                    <a:pt x="7" y="30"/>
                    <a:pt x="7" y="27"/>
                  </a:cubicBezTo>
                  <a:cubicBezTo>
                    <a:pt x="7" y="19"/>
                    <a:pt x="8" y="11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1" name="Freeform 110"/>
            <p:cNvSpPr/>
            <p:nvPr/>
          </p:nvSpPr>
          <p:spPr bwMode="auto">
            <a:xfrm>
              <a:off x="7451" y="2231"/>
              <a:ext cx="18" cy="89"/>
            </a:xfrm>
            <a:custGeom>
              <a:avLst/>
              <a:gdLst>
                <a:gd name="T0" fmla="*/ 5 w 5"/>
                <a:gd name="T1" fmla="*/ 27 h 30"/>
                <a:gd name="T2" fmla="*/ 5 w 5"/>
                <a:gd name="T3" fmla="*/ 3 h 30"/>
                <a:gd name="T4" fmla="*/ 0 w 5"/>
                <a:gd name="T5" fmla="*/ 3 h 30"/>
                <a:gd name="T6" fmla="*/ 0 w 5"/>
                <a:gd name="T7" fmla="*/ 27 h 30"/>
                <a:gd name="T8" fmla="*/ 5 w 5"/>
                <a:gd name="T9" fmla="*/ 2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0">
                  <a:moveTo>
                    <a:pt x="5" y="27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30"/>
                    <a:pt x="5" y="30"/>
                    <a:pt x="5" y="2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2" name="Freeform 111"/>
            <p:cNvSpPr/>
            <p:nvPr/>
          </p:nvSpPr>
          <p:spPr bwMode="auto">
            <a:xfrm>
              <a:off x="7441" y="2109"/>
              <a:ext cx="28" cy="92"/>
            </a:xfrm>
            <a:custGeom>
              <a:avLst/>
              <a:gdLst>
                <a:gd name="T0" fmla="*/ 1 w 8"/>
                <a:gd name="T1" fmla="*/ 4 h 31"/>
                <a:gd name="T2" fmla="*/ 2 w 8"/>
                <a:gd name="T3" fmla="*/ 28 h 31"/>
                <a:gd name="T4" fmla="*/ 7 w 8"/>
                <a:gd name="T5" fmla="*/ 28 h 31"/>
                <a:gd name="T6" fmla="*/ 6 w 8"/>
                <a:gd name="T7" fmla="*/ 3 h 31"/>
                <a:gd name="T8" fmla="*/ 1 w 8"/>
                <a:gd name="T9" fmla="*/ 4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1">
                  <a:moveTo>
                    <a:pt x="1" y="4"/>
                  </a:moveTo>
                  <a:cubicBezTo>
                    <a:pt x="3" y="11"/>
                    <a:pt x="2" y="20"/>
                    <a:pt x="2" y="28"/>
                  </a:cubicBezTo>
                  <a:cubicBezTo>
                    <a:pt x="2" y="31"/>
                    <a:pt x="7" y="31"/>
                    <a:pt x="7" y="28"/>
                  </a:cubicBezTo>
                  <a:cubicBezTo>
                    <a:pt x="7" y="20"/>
                    <a:pt x="8" y="11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3" name="Freeform 112"/>
            <p:cNvSpPr/>
            <p:nvPr/>
          </p:nvSpPr>
          <p:spPr bwMode="auto">
            <a:xfrm>
              <a:off x="7444" y="1970"/>
              <a:ext cx="18" cy="112"/>
            </a:xfrm>
            <a:custGeom>
              <a:avLst/>
              <a:gdLst>
                <a:gd name="T0" fmla="*/ 5 w 5"/>
                <a:gd name="T1" fmla="*/ 35 h 38"/>
                <a:gd name="T2" fmla="*/ 5 w 5"/>
                <a:gd name="T3" fmla="*/ 3 h 38"/>
                <a:gd name="T4" fmla="*/ 0 w 5"/>
                <a:gd name="T5" fmla="*/ 3 h 38"/>
                <a:gd name="T6" fmla="*/ 0 w 5"/>
                <a:gd name="T7" fmla="*/ 35 h 38"/>
                <a:gd name="T8" fmla="*/ 5 w 5"/>
                <a:gd name="T9" fmla="*/ 35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8">
                  <a:moveTo>
                    <a:pt x="5" y="35"/>
                  </a:moveTo>
                  <a:cubicBezTo>
                    <a:pt x="5" y="3"/>
                    <a:pt x="5" y="3"/>
                    <a:pt x="5" y="3"/>
                  </a:cubicBezTo>
                  <a:cubicBezTo>
                    <a:pt x="5" y="0"/>
                    <a:pt x="0" y="0"/>
                    <a:pt x="0" y="3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8"/>
                    <a:pt x="5" y="38"/>
                    <a:pt x="5" y="3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4" name="Freeform 113"/>
            <p:cNvSpPr/>
            <p:nvPr/>
          </p:nvSpPr>
          <p:spPr bwMode="auto">
            <a:xfrm>
              <a:off x="7444" y="1851"/>
              <a:ext cx="32" cy="107"/>
            </a:xfrm>
            <a:custGeom>
              <a:avLst/>
              <a:gdLst>
                <a:gd name="T0" fmla="*/ 1 w 9"/>
                <a:gd name="T1" fmla="*/ 33 h 36"/>
                <a:gd name="T2" fmla="*/ 6 w 9"/>
                <a:gd name="T3" fmla="*/ 33 h 36"/>
                <a:gd name="T4" fmla="*/ 8 w 9"/>
                <a:gd name="T5" fmla="*/ 4 h 36"/>
                <a:gd name="T6" fmla="*/ 3 w 9"/>
                <a:gd name="T7" fmla="*/ 2 h 36"/>
                <a:gd name="T8" fmla="*/ 1 w 9"/>
                <a:gd name="T9" fmla="*/ 3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" h="36">
                  <a:moveTo>
                    <a:pt x="1" y="33"/>
                  </a:moveTo>
                  <a:cubicBezTo>
                    <a:pt x="1" y="36"/>
                    <a:pt x="6" y="36"/>
                    <a:pt x="6" y="33"/>
                  </a:cubicBezTo>
                  <a:cubicBezTo>
                    <a:pt x="6" y="23"/>
                    <a:pt x="5" y="13"/>
                    <a:pt x="8" y="4"/>
                  </a:cubicBezTo>
                  <a:cubicBezTo>
                    <a:pt x="9" y="1"/>
                    <a:pt x="4" y="0"/>
                    <a:pt x="3" y="2"/>
                  </a:cubicBezTo>
                  <a:cubicBezTo>
                    <a:pt x="0" y="12"/>
                    <a:pt x="1" y="23"/>
                    <a:pt x="1" y="33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5" name="Freeform 114"/>
            <p:cNvSpPr/>
            <p:nvPr/>
          </p:nvSpPr>
          <p:spPr bwMode="auto">
            <a:xfrm>
              <a:off x="7441" y="1753"/>
              <a:ext cx="28" cy="80"/>
            </a:xfrm>
            <a:custGeom>
              <a:avLst/>
              <a:gdLst>
                <a:gd name="T0" fmla="*/ 3 w 8"/>
                <a:gd name="T1" fmla="*/ 5 h 27"/>
                <a:gd name="T2" fmla="*/ 3 w 8"/>
                <a:gd name="T3" fmla="*/ 24 h 27"/>
                <a:gd name="T4" fmla="*/ 8 w 8"/>
                <a:gd name="T5" fmla="*/ 24 h 27"/>
                <a:gd name="T6" fmla="*/ 8 w 8"/>
                <a:gd name="T7" fmla="*/ 9 h 27"/>
                <a:gd name="T8" fmla="*/ 4 w 8"/>
                <a:gd name="T9" fmla="*/ 0 h 27"/>
                <a:gd name="T10" fmla="*/ 3 w 8"/>
                <a:gd name="T11" fmla="*/ 5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27">
                  <a:moveTo>
                    <a:pt x="3" y="5"/>
                  </a:moveTo>
                  <a:cubicBezTo>
                    <a:pt x="4" y="5"/>
                    <a:pt x="3" y="22"/>
                    <a:pt x="3" y="24"/>
                  </a:cubicBezTo>
                  <a:cubicBezTo>
                    <a:pt x="3" y="27"/>
                    <a:pt x="8" y="27"/>
                    <a:pt x="8" y="24"/>
                  </a:cubicBezTo>
                  <a:cubicBezTo>
                    <a:pt x="8" y="19"/>
                    <a:pt x="8" y="14"/>
                    <a:pt x="8" y="9"/>
                  </a:cubicBezTo>
                  <a:cubicBezTo>
                    <a:pt x="8" y="6"/>
                    <a:pt x="7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6" name="Freeform 115"/>
            <p:cNvSpPr/>
            <p:nvPr/>
          </p:nvSpPr>
          <p:spPr bwMode="auto">
            <a:xfrm>
              <a:off x="7441" y="1622"/>
              <a:ext cx="28" cy="92"/>
            </a:xfrm>
            <a:custGeom>
              <a:avLst/>
              <a:gdLst>
                <a:gd name="T0" fmla="*/ 6 w 8"/>
                <a:gd name="T1" fmla="*/ 28 h 31"/>
                <a:gd name="T2" fmla="*/ 7 w 8"/>
                <a:gd name="T3" fmla="*/ 3 h 31"/>
                <a:gd name="T4" fmla="*/ 2 w 8"/>
                <a:gd name="T5" fmla="*/ 3 h 31"/>
                <a:gd name="T6" fmla="*/ 1 w 8"/>
                <a:gd name="T7" fmla="*/ 27 h 31"/>
                <a:gd name="T8" fmla="*/ 6 w 8"/>
                <a:gd name="T9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1">
                  <a:moveTo>
                    <a:pt x="6" y="28"/>
                  </a:moveTo>
                  <a:cubicBezTo>
                    <a:pt x="8" y="20"/>
                    <a:pt x="7" y="11"/>
                    <a:pt x="7" y="3"/>
                  </a:cubicBezTo>
                  <a:cubicBezTo>
                    <a:pt x="7" y="0"/>
                    <a:pt x="2" y="0"/>
                    <a:pt x="2" y="3"/>
                  </a:cubicBezTo>
                  <a:cubicBezTo>
                    <a:pt x="2" y="11"/>
                    <a:pt x="4" y="19"/>
                    <a:pt x="1" y="27"/>
                  </a:cubicBezTo>
                  <a:cubicBezTo>
                    <a:pt x="0" y="30"/>
                    <a:pt x="5" y="31"/>
                    <a:pt x="6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7" name="Freeform 116"/>
            <p:cNvSpPr/>
            <p:nvPr/>
          </p:nvSpPr>
          <p:spPr bwMode="auto">
            <a:xfrm>
              <a:off x="7444" y="1486"/>
              <a:ext cx="25" cy="104"/>
            </a:xfrm>
            <a:custGeom>
              <a:avLst/>
              <a:gdLst>
                <a:gd name="T0" fmla="*/ 0 w 7"/>
                <a:gd name="T1" fmla="*/ 32 h 35"/>
                <a:gd name="T2" fmla="*/ 5 w 7"/>
                <a:gd name="T3" fmla="*/ 32 h 35"/>
                <a:gd name="T4" fmla="*/ 6 w 7"/>
                <a:gd name="T5" fmla="*/ 3 h 35"/>
                <a:gd name="T6" fmla="*/ 1 w 7"/>
                <a:gd name="T7" fmla="*/ 3 h 35"/>
                <a:gd name="T8" fmla="*/ 0 w 7"/>
                <a:gd name="T9" fmla="*/ 3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5">
                  <a:moveTo>
                    <a:pt x="0" y="32"/>
                  </a:moveTo>
                  <a:cubicBezTo>
                    <a:pt x="0" y="35"/>
                    <a:pt x="5" y="35"/>
                    <a:pt x="5" y="32"/>
                  </a:cubicBezTo>
                  <a:cubicBezTo>
                    <a:pt x="5" y="22"/>
                    <a:pt x="7" y="13"/>
                    <a:pt x="6" y="3"/>
                  </a:cubicBezTo>
                  <a:cubicBezTo>
                    <a:pt x="5" y="0"/>
                    <a:pt x="1" y="0"/>
                    <a:pt x="1" y="3"/>
                  </a:cubicBezTo>
                  <a:cubicBezTo>
                    <a:pt x="2" y="13"/>
                    <a:pt x="0" y="22"/>
                    <a:pt x="0" y="3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8" name="Freeform 117"/>
            <p:cNvSpPr/>
            <p:nvPr/>
          </p:nvSpPr>
          <p:spPr bwMode="auto">
            <a:xfrm>
              <a:off x="7444" y="1361"/>
              <a:ext cx="29" cy="104"/>
            </a:xfrm>
            <a:custGeom>
              <a:avLst/>
              <a:gdLst>
                <a:gd name="T0" fmla="*/ 0 w 8"/>
                <a:gd name="T1" fmla="*/ 32 h 35"/>
                <a:gd name="T2" fmla="*/ 5 w 8"/>
                <a:gd name="T3" fmla="*/ 32 h 35"/>
                <a:gd name="T4" fmla="*/ 6 w 8"/>
                <a:gd name="T5" fmla="*/ 3 h 35"/>
                <a:gd name="T6" fmla="*/ 1 w 8"/>
                <a:gd name="T7" fmla="*/ 4 h 35"/>
                <a:gd name="T8" fmla="*/ 0 w 8"/>
                <a:gd name="T9" fmla="*/ 3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5">
                  <a:moveTo>
                    <a:pt x="0" y="32"/>
                  </a:moveTo>
                  <a:cubicBezTo>
                    <a:pt x="0" y="35"/>
                    <a:pt x="5" y="35"/>
                    <a:pt x="5" y="32"/>
                  </a:cubicBezTo>
                  <a:cubicBezTo>
                    <a:pt x="5" y="23"/>
                    <a:pt x="8" y="12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ubicBezTo>
                    <a:pt x="4" y="13"/>
                    <a:pt x="0" y="23"/>
                    <a:pt x="0" y="32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89" name="Freeform 118"/>
            <p:cNvSpPr/>
            <p:nvPr/>
          </p:nvSpPr>
          <p:spPr bwMode="auto">
            <a:xfrm>
              <a:off x="7451" y="1213"/>
              <a:ext cx="25" cy="98"/>
            </a:xfrm>
            <a:custGeom>
              <a:avLst/>
              <a:gdLst>
                <a:gd name="T0" fmla="*/ 1 w 7"/>
                <a:gd name="T1" fmla="*/ 9 h 33"/>
                <a:gd name="T2" fmla="*/ 2 w 7"/>
                <a:gd name="T3" fmla="*/ 30 h 33"/>
                <a:gd name="T4" fmla="*/ 7 w 7"/>
                <a:gd name="T5" fmla="*/ 30 h 33"/>
                <a:gd name="T6" fmla="*/ 6 w 7"/>
                <a:gd name="T7" fmla="*/ 3 h 33"/>
                <a:gd name="T8" fmla="*/ 2 w 7"/>
                <a:gd name="T9" fmla="*/ 2 h 33"/>
                <a:gd name="T10" fmla="*/ 0 w 7"/>
                <a:gd name="T11" fmla="*/ 7 h 33"/>
                <a:gd name="T12" fmla="*/ 1 w 7"/>
                <a:gd name="T13" fmla="*/ 9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3">
                  <a:moveTo>
                    <a:pt x="1" y="9"/>
                  </a:moveTo>
                  <a:cubicBezTo>
                    <a:pt x="1" y="16"/>
                    <a:pt x="1" y="23"/>
                    <a:pt x="2" y="30"/>
                  </a:cubicBezTo>
                  <a:cubicBezTo>
                    <a:pt x="3" y="33"/>
                    <a:pt x="7" y="33"/>
                    <a:pt x="7" y="30"/>
                  </a:cubicBezTo>
                  <a:cubicBezTo>
                    <a:pt x="6" y="21"/>
                    <a:pt x="6" y="12"/>
                    <a:pt x="6" y="3"/>
                  </a:cubicBezTo>
                  <a:cubicBezTo>
                    <a:pt x="6" y="1"/>
                    <a:pt x="3" y="0"/>
                    <a:pt x="2" y="2"/>
                  </a:cubicBezTo>
                  <a:cubicBezTo>
                    <a:pt x="0" y="3"/>
                    <a:pt x="0" y="5"/>
                    <a:pt x="0" y="7"/>
                  </a:cubicBezTo>
                  <a:cubicBezTo>
                    <a:pt x="0" y="8"/>
                    <a:pt x="1" y="9"/>
                    <a:pt x="1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0" name="Freeform 119"/>
            <p:cNvSpPr/>
            <p:nvPr/>
          </p:nvSpPr>
          <p:spPr bwMode="auto">
            <a:xfrm>
              <a:off x="7448" y="1068"/>
              <a:ext cx="25" cy="94"/>
            </a:xfrm>
            <a:custGeom>
              <a:avLst/>
              <a:gdLst>
                <a:gd name="T0" fmla="*/ 5 w 7"/>
                <a:gd name="T1" fmla="*/ 29 h 32"/>
                <a:gd name="T2" fmla="*/ 6 w 7"/>
                <a:gd name="T3" fmla="*/ 14 h 32"/>
                <a:gd name="T4" fmla="*/ 6 w 7"/>
                <a:gd name="T5" fmla="*/ 7 h 32"/>
                <a:gd name="T6" fmla="*/ 7 w 7"/>
                <a:gd name="T7" fmla="*/ 4 h 32"/>
                <a:gd name="T8" fmla="*/ 7 w 7"/>
                <a:gd name="T9" fmla="*/ 3 h 32"/>
                <a:gd name="T10" fmla="*/ 7 w 7"/>
                <a:gd name="T11" fmla="*/ 3 h 32"/>
                <a:gd name="T12" fmla="*/ 3 w 7"/>
                <a:gd name="T13" fmla="*/ 2 h 32"/>
                <a:gd name="T14" fmla="*/ 1 w 7"/>
                <a:gd name="T15" fmla="*/ 11 h 32"/>
                <a:gd name="T16" fmla="*/ 0 w 7"/>
                <a:gd name="T17" fmla="*/ 29 h 32"/>
                <a:gd name="T18" fmla="*/ 5 w 7"/>
                <a:gd name="T19" fmla="*/ 29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" h="32">
                  <a:moveTo>
                    <a:pt x="5" y="29"/>
                  </a:moveTo>
                  <a:cubicBezTo>
                    <a:pt x="5" y="24"/>
                    <a:pt x="5" y="19"/>
                    <a:pt x="6" y="14"/>
                  </a:cubicBezTo>
                  <a:cubicBezTo>
                    <a:pt x="6" y="12"/>
                    <a:pt x="6" y="10"/>
                    <a:pt x="6" y="7"/>
                  </a:cubicBezTo>
                  <a:cubicBezTo>
                    <a:pt x="6" y="6"/>
                    <a:pt x="7" y="5"/>
                    <a:pt x="7" y="4"/>
                  </a:cubicBezTo>
                  <a:cubicBezTo>
                    <a:pt x="7" y="4"/>
                    <a:pt x="7" y="4"/>
                    <a:pt x="7" y="3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6" y="1"/>
                    <a:pt x="4" y="0"/>
                    <a:pt x="3" y="2"/>
                  </a:cubicBezTo>
                  <a:cubicBezTo>
                    <a:pt x="1" y="4"/>
                    <a:pt x="2" y="8"/>
                    <a:pt x="1" y="11"/>
                  </a:cubicBezTo>
                  <a:cubicBezTo>
                    <a:pt x="1" y="17"/>
                    <a:pt x="0" y="23"/>
                    <a:pt x="0" y="29"/>
                  </a:cubicBezTo>
                  <a:cubicBezTo>
                    <a:pt x="0" y="32"/>
                    <a:pt x="5" y="32"/>
                    <a:pt x="5" y="2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1" name="Freeform 120"/>
            <p:cNvSpPr/>
            <p:nvPr/>
          </p:nvSpPr>
          <p:spPr bwMode="auto">
            <a:xfrm>
              <a:off x="7441" y="934"/>
              <a:ext cx="28" cy="104"/>
            </a:xfrm>
            <a:custGeom>
              <a:avLst/>
              <a:gdLst>
                <a:gd name="T0" fmla="*/ 1 w 8"/>
                <a:gd name="T1" fmla="*/ 9 h 35"/>
                <a:gd name="T2" fmla="*/ 3 w 8"/>
                <a:gd name="T3" fmla="*/ 32 h 35"/>
                <a:gd name="T4" fmla="*/ 8 w 8"/>
                <a:gd name="T5" fmla="*/ 32 h 35"/>
                <a:gd name="T6" fmla="*/ 6 w 8"/>
                <a:gd name="T7" fmla="*/ 17 h 35"/>
                <a:gd name="T8" fmla="*/ 5 w 8"/>
                <a:gd name="T9" fmla="*/ 9 h 35"/>
                <a:gd name="T10" fmla="*/ 5 w 8"/>
                <a:gd name="T11" fmla="*/ 6 h 35"/>
                <a:gd name="T12" fmla="*/ 5 w 8"/>
                <a:gd name="T13" fmla="*/ 5 h 35"/>
                <a:gd name="T14" fmla="*/ 5 w 8"/>
                <a:gd name="T15" fmla="*/ 3 h 35"/>
                <a:gd name="T16" fmla="*/ 1 w 8"/>
                <a:gd name="T17" fmla="*/ 2 h 35"/>
                <a:gd name="T18" fmla="*/ 1 w 8"/>
                <a:gd name="T19" fmla="*/ 9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" h="35">
                  <a:moveTo>
                    <a:pt x="1" y="9"/>
                  </a:moveTo>
                  <a:cubicBezTo>
                    <a:pt x="1" y="16"/>
                    <a:pt x="3" y="24"/>
                    <a:pt x="3" y="32"/>
                  </a:cubicBezTo>
                  <a:cubicBezTo>
                    <a:pt x="3" y="35"/>
                    <a:pt x="8" y="35"/>
                    <a:pt x="8" y="32"/>
                  </a:cubicBezTo>
                  <a:cubicBezTo>
                    <a:pt x="8" y="27"/>
                    <a:pt x="7" y="22"/>
                    <a:pt x="6" y="17"/>
                  </a:cubicBezTo>
                  <a:cubicBezTo>
                    <a:pt x="6" y="14"/>
                    <a:pt x="6" y="12"/>
                    <a:pt x="5" y="9"/>
                  </a:cubicBezTo>
                  <a:cubicBezTo>
                    <a:pt x="5" y="8"/>
                    <a:pt x="5" y="7"/>
                    <a:pt x="5" y="6"/>
                  </a:cubicBezTo>
                  <a:cubicBezTo>
                    <a:pt x="5" y="6"/>
                    <a:pt x="5" y="6"/>
                    <a:pt x="5" y="5"/>
                  </a:cubicBezTo>
                  <a:cubicBezTo>
                    <a:pt x="5" y="5"/>
                    <a:pt x="6" y="4"/>
                    <a:pt x="5" y="3"/>
                  </a:cubicBezTo>
                  <a:cubicBezTo>
                    <a:pt x="5" y="1"/>
                    <a:pt x="2" y="0"/>
                    <a:pt x="1" y="2"/>
                  </a:cubicBezTo>
                  <a:cubicBezTo>
                    <a:pt x="0" y="4"/>
                    <a:pt x="1" y="7"/>
                    <a:pt x="1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2" name="Freeform 121"/>
            <p:cNvSpPr/>
            <p:nvPr/>
          </p:nvSpPr>
          <p:spPr bwMode="auto">
            <a:xfrm>
              <a:off x="7441" y="792"/>
              <a:ext cx="25" cy="109"/>
            </a:xfrm>
            <a:custGeom>
              <a:avLst/>
              <a:gdLst>
                <a:gd name="T0" fmla="*/ 1 w 7"/>
                <a:gd name="T1" fmla="*/ 6 h 37"/>
                <a:gd name="T2" fmla="*/ 2 w 7"/>
                <a:gd name="T3" fmla="*/ 7 h 37"/>
                <a:gd name="T4" fmla="*/ 1 w 7"/>
                <a:gd name="T5" fmla="*/ 16 h 37"/>
                <a:gd name="T6" fmla="*/ 0 w 7"/>
                <a:gd name="T7" fmla="*/ 33 h 37"/>
                <a:gd name="T8" fmla="*/ 4 w 7"/>
                <a:gd name="T9" fmla="*/ 34 h 37"/>
                <a:gd name="T10" fmla="*/ 6 w 7"/>
                <a:gd name="T11" fmla="*/ 16 h 37"/>
                <a:gd name="T12" fmla="*/ 4 w 7"/>
                <a:gd name="T13" fmla="*/ 1 h 37"/>
                <a:gd name="T14" fmla="*/ 0 w 7"/>
                <a:gd name="T15" fmla="*/ 3 h 37"/>
                <a:gd name="T16" fmla="*/ 1 w 7"/>
                <a:gd name="T17" fmla="*/ 6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37">
                  <a:moveTo>
                    <a:pt x="1" y="6"/>
                  </a:moveTo>
                  <a:cubicBezTo>
                    <a:pt x="1" y="7"/>
                    <a:pt x="1" y="7"/>
                    <a:pt x="2" y="7"/>
                  </a:cubicBezTo>
                  <a:cubicBezTo>
                    <a:pt x="2" y="10"/>
                    <a:pt x="1" y="15"/>
                    <a:pt x="1" y="16"/>
                  </a:cubicBezTo>
                  <a:cubicBezTo>
                    <a:pt x="1" y="22"/>
                    <a:pt x="1" y="27"/>
                    <a:pt x="0" y="33"/>
                  </a:cubicBezTo>
                  <a:cubicBezTo>
                    <a:pt x="0" y="35"/>
                    <a:pt x="4" y="37"/>
                    <a:pt x="4" y="34"/>
                  </a:cubicBezTo>
                  <a:cubicBezTo>
                    <a:pt x="6" y="28"/>
                    <a:pt x="6" y="22"/>
                    <a:pt x="6" y="16"/>
                  </a:cubicBezTo>
                  <a:cubicBezTo>
                    <a:pt x="6" y="12"/>
                    <a:pt x="7" y="4"/>
                    <a:pt x="4" y="1"/>
                  </a:cubicBezTo>
                  <a:cubicBezTo>
                    <a:pt x="2" y="0"/>
                    <a:pt x="0" y="1"/>
                    <a:pt x="0" y="3"/>
                  </a:cubicBezTo>
                  <a:cubicBezTo>
                    <a:pt x="1" y="4"/>
                    <a:pt x="1" y="5"/>
                    <a:pt x="1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3" name="Freeform 122"/>
            <p:cNvSpPr/>
            <p:nvPr/>
          </p:nvSpPr>
          <p:spPr bwMode="auto">
            <a:xfrm>
              <a:off x="7444" y="646"/>
              <a:ext cx="22" cy="89"/>
            </a:xfrm>
            <a:custGeom>
              <a:avLst/>
              <a:gdLst>
                <a:gd name="T0" fmla="*/ 0 w 6"/>
                <a:gd name="T1" fmla="*/ 4 h 30"/>
                <a:gd name="T2" fmla="*/ 1 w 6"/>
                <a:gd name="T3" fmla="*/ 27 h 30"/>
                <a:gd name="T4" fmla="*/ 6 w 6"/>
                <a:gd name="T5" fmla="*/ 27 h 30"/>
                <a:gd name="T6" fmla="*/ 5 w 6"/>
                <a:gd name="T7" fmla="*/ 3 h 30"/>
                <a:gd name="T8" fmla="*/ 0 w 6"/>
                <a:gd name="T9" fmla="*/ 4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0">
                  <a:moveTo>
                    <a:pt x="0" y="4"/>
                  </a:moveTo>
                  <a:cubicBezTo>
                    <a:pt x="2" y="11"/>
                    <a:pt x="1" y="20"/>
                    <a:pt x="1" y="27"/>
                  </a:cubicBezTo>
                  <a:cubicBezTo>
                    <a:pt x="1" y="30"/>
                    <a:pt x="6" y="30"/>
                    <a:pt x="6" y="27"/>
                  </a:cubicBezTo>
                  <a:cubicBezTo>
                    <a:pt x="6" y="19"/>
                    <a:pt x="6" y="11"/>
                    <a:pt x="5" y="3"/>
                  </a:cubicBezTo>
                  <a:cubicBezTo>
                    <a:pt x="4" y="0"/>
                    <a:pt x="0" y="1"/>
                    <a:pt x="0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4" name="Freeform 123"/>
            <p:cNvSpPr/>
            <p:nvPr/>
          </p:nvSpPr>
          <p:spPr bwMode="auto">
            <a:xfrm>
              <a:off x="7444" y="513"/>
              <a:ext cx="22" cy="92"/>
            </a:xfrm>
            <a:custGeom>
              <a:avLst/>
              <a:gdLst>
                <a:gd name="T0" fmla="*/ 5 w 6"/>
                <a:gd name="T1" fmla="*/ 28 h 31"/>
                <a:gd name="T2" fmla="*/ 6 w 6"/>
                <a:gd name="T3" fmla="*/ 3 h 31"/>
                <a:gd name="T4" fmla="*/ 1 w 6"/>
                <a:gd name="T5" fmla="*/ 3 h 31"/>
                <a:gd name="T6" fmla="*/ 0 w 6"/>
                <a:gd name="T7" fmla="*/ 28 h 31"/>
                <a:gd name="T8" fmla="*/ 5 w 6"/>
                <a:gd name="T9" fmla="*/ 2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1">
                  <a:moveTo>
                    <a:pt x="5" y="28"/>
                  </a:moveTo>
                  <a:cubicBezTo>
                    <a:pt x="6" y="20"/>
                    <a:pt x="6" y="11"/>
                    <a:pt x="6" y="3"/>
                  </a:cubicBezTo>
                  <a:cubicBezTo>
                    <a:pt x="6" y="0"/>
                    <a:pt x="1" y="0"/>
                    <a:pt x="1" y="3"/>
                  </a:cubicBezTo>
                  <a:cubicBezTo>
                    <a:pt x="1" y="11"/>
                    <a:pt x="1" y="20"/>
                    <a:pt x="0" y="28"/>
                  </a:cubicBezTo>
                  <a:cubicBezTo>
                    <a:pt x="0" y="31"/>
                    <a:pt x="4" y="31"/>
                    <a:pt x="5" y="2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5" name="Freeform 124"/>
            <p:cNvSpPr/>
            <p:nvPr/>
          </p:nvSpPr>
          <p:spPr bwMode="auto">
            <a:xfrm>
              <a:off x="7444" y="388"/>
              <a:ext cx="29" cy="95"/>
            </a:xfrm>
            <a:custGeom>
              <a:avLst/>
              <a:gdLst>
                <a:gd name="T0" fmla="*/ 1 w 8"/>
                <a:gd name="T1" fmla="*/ 4 h 32"/>
                <a:gd name="T2" fmla="*/ 2 w 8"/>
                <a:gd name="T3" fmla="*/ 29 h 32"/>
                <a:gd name="T4" fmla="*/ 7 w 8"/>
                <a:gd name="T5" fmla="*/ 29 h 32"/>
                <a:gd name="T6" fmla="*/ 6 w 8"/>
                <a:gd name="T7" fmla="*/ 3 h 32"/>
                <a:gd name="T8" fmla="*/ 1 w 8"/>
                <a:gd name="T9" fmla="*/ 4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2">
                  <a:moveTo>
                    <a:pt x="1" y="4"/>
                  </a:moveTo>
                  <a:cubicBezTo>
                    <a:pt x="3" y="12"/>
                    <a:pt x="2" y="21"/>
                    <a:pt x="2" y="29"/>
                  </a:cubicBezTo>
                  <a:cubicBezTo>
                    <a:pt x="2" y="32"/>
                    <a:pt x="7" y="32"/>
                    <a:pt x="7" y="29"/>
                  </a:cubicBezTo>
                  <a:cubicBezTo>
                    <a:pt x="7" y="21"/>
                    <a:pt x="8" y="11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6" name="Freeform 125"/>
            <p:cNvSpPr/>
            <p:nvPr/>
          </p:nvSpPr>
          <p:spPr bwMode="auto">
            <a:xfrm>
              <a:off x="7441" y="305"/>
              <a:ext cx="25" cy="56"/>
            </a:xfrm>
            <a:custGeom>
              <a:avLst/>
              <a:gdLst>
                <a:gd name="T0" fmla="*/ 1 w 7"/>
                <a:gd name="T1" fmla="*/ 4 h 19"/>
                <a:gd name="T2" fmla="*/ 2 w 7"/>
                <a:gd name="T3" fmla="*/ 16 h 19"/>
                <a:gd name="T4" fmla="*/ 7 w 7"/>
                <a:gd name="T5" fmla="*/ 16 h 19"/>
                <a:gd name="T6" fmla="*/ 6 w 7"/>
                <a:gd name="T7" fmla="*/ 3 h 19"/>
                <a:gd name="T8" fmla="*/ 1 w 7"/>
                <a:gd name="T9" fmla="*/ 4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19">
                  <a:moveTo>
                    <a:pt x="1" y="4"/>
                  </a:moveTo>
                  <a:cubicBezTo>
                    <a:pt x="2" y="8"/>
                    <a:pt x="2" y="12"/>
                    <a:pt x="2" y="16"/>
                  </a:cubicBezTo>
                  <a:cubicBezTo>
                    <a:pt x="2" y="19"/>
                    <a:pt x="7" y="19"/>
                    <a:pt x="7" y="16"/>
                  </a:cubicBezTo>
                  <a:cubicBezTo>
                    <a:pt x="7" y="11"/>
                    <a:pt x="7" y="7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7" name="Freeform 126"/>
            <p:cNvSpPr/>
            <p:nvPr/>
          </p:nvSpPr>
          <p:spPr bwMode="auto">
            <a:xfrm>
              <a:off x="7441" y="213"/>
              <a:ext cx="28" cy="65"/>
            </a:xfrm>
            <a:custGeom>
              <a:avLst/>
              <a:gdLst>
                <a:gd name="T0" fmla="*/ 1 w 8"/>
                <a:gd name="T1" fmla="*/ 4 h 22"/>
                <a:gd name="T2" fmla="*/ 2 w 8"/>
                <a:gd name="T3" fmla="*/ 18 h 22"/>
                <a:gd name="T4" fmla="*/ 7 w 8"/>
                <a:gd name="T5" fmla="*/ 19 h 22"/>
                <a:gd name="T6" fmla="*/ 6 w 8"/>
                <a:gd name="T7" fmla="*/ 3 h 22"/>
                <a:gd name="T8" fmla="*/ 1 w 8"/>
                <a:gd name="T9" fmla="*/ 4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2">
                  <a:moveTo>
                    <a:pt x="1" y="4"/>
                  </a:moveTo>
                  <a:cubicBezTo>
                    <a:pt x="2" y="8"/>
                    <a:pt x="3" y="14"/>
                    <a:pt x="2" y="18"/>
                  </a:cubicBezTo>
                  <a:cubicBezTo>
                    <a:pt x="1" y="21"/>
                    <a:pt x="6" y="22"/>
                    <a:pt x="7" y="19"/>
                  </a:cubicBezTo>
                  <a:cubicBezTo>
                    <a:pt x="8" y="14"/>
                    <a:pt x="7" y="8"/>
                    <a:pt x="6" y="3"/>
                  </a:cubicBezTo>
                  <a:cubicBezTo>
                    <a:pt x="5" y="0"/>
                    <a:pt x="0" y="1"/>
                    <a:pt x="1" y="4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8" name="Freeform 127"/>
            <p:cNvSpPr/>
            <p:nvPr/>
          </p:nvSpPr>
          <p:spPr bwMode="auto">
            <a:xfrm>
              <a:off x="7331" y="198"/>
              <a:ext cx="92" cy="27"/>
            </a:xfrm>
            <a:custGeom>
              <a:avLst/>
              <a:gdLst>
                <a:gd name="T0" fmla="*/ 3 w 26"/>
                <a:gd name="T1" fmla="*/ 5 h 9"/>
                <a:gd name="T2" fmla="*/ 12 w 26"/>
                <a:gd name="T3" fmla="*/ 5 h 9"/>
                <a:gd name="T4" fmla="*/ 21 w 26"/>
                <a:gd name="T5" fmla="*/ 7 h 9"/>
                <a:gd name="T6" fmla="*/ 25 w 26"/>
                <a:gd name="T7" fmla="*/ 4 h 9"/>
                <a:gd name="T8" fmla="*/ 18 w 26"/>
                <a:gd name="T9" fmla="*/ 1 h 9"/>
                <a:gd name="T10" fmla="*/ 4 w 26"/>
                <a:gd name="T11" fmla="*/ 0 h 9"/>
                <a:gd name="T12" fmla="*/ 3 w 26"/>
                <a:gd name="T13" fmla="*/ 5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9">
                  <a:moveTo>
                    <a:pt x="3" y="5"/>
                  </a:moveTo>
                  <a:cubicBezTo>
                    <a:pt x="6" y="5"/>
                    <a:pt x="9" y="5"/>
                    <a:pt x="12" y="5"/>
                  </a:cubicBezTo>
                  <a:cubicBezTo>
                    <a:pt x="14" y="5"/>
                    <a:pt x="20" y="5"/>
                    <a:pt x="21" y="7"/>
                  </a:cubicBezTo>
                  <a:cubicBezTo>
                    <a:pt x="22" y="9"/>
                    <a:pt x="26" y="7"/>
                    <a:pt x="25" y="4"/>
                  </a:cubicBezTo>
                  <a:cubicBezTo>
                    <a:pt x="23" y="2"/>
                    <a:pt x="20" y="1"/>
                    <a:pt x="18" y="1"/>
                  </a:cubicBezTo>
                  <a:cubicBezTo>
                    <a:pt x="13" y="1"/>
                    <a:pt x="9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499" name="Freeform 128"/>
            <p:cNvSpPr/>
            <p:nvPr/>
          </p:nvSpPr>
          <p:spPr bwMode="auto">
            <a:xfrm>
              <a:off x="7201" y="192"/>
              <a:ext cx="85" cy="24"/>
            </a:xfrm>
            <a:custGeom>
              <a:avLst/>
              <a:gdLst>
                <a:gd name="T0" fmla="*/ 3 w 24"/>
                <a:gd name="T1" fmla="*/ 8 h 8"/>
                <a:gd name="T2" fmla="*/ 21 w 24"/>
                <a:gd name="T3" fmla="*/ 5 h 8"/>
                <a:gd name="T4" fmla="*/ 20 w 24"/>
                <a:gd name="T5" fmla="*/ 1 h 8"/>
                <a:gd name="T6" fmla="*/ 3 w 24"/>
                <a:gd name="T7" fmla="*/ 3 h 8"/>
                <a:gd name="T8" fmla="*/ 3 w 24"/>
                <a:gd name="T9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8">
                  <a:moveTo>
                    <a:pt x="3" y="8"/>
                  </a:moveTo>
                  <a:cubicBezTo>
                    <a:pt x="9" y="8"/>
                    <a:pt x="15" y="8"/>
                    <a:pt x="21" y="5"/>
                  </a:cubicBezTo>
                  <a:cubicBezTo>
                    <a:pt x="24" y="4"/>
                    <a:pt x="23" y="0"/>
                    <a:pt x="20" y="1"/>
                  </a:cubicBezTo>
                  <a:cubicBezTo>
                    <a:pt x="15" y="3"/>
                    <a:pt x="9" y="3"/>
                    <a:pt x="3" y="3"/>
                  </a:cubicBezTo>
                  <a:cubicBezTo>
                    <a:pt x="0" y="3"/>
                    <a:pt x="0" y="8"/>
                    <a:pt x="3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0" name="Freeform 129"/>
            <p:cNvSpPr/>
            <p:nvPr/>
          </p:nvSpPr>
          <p:spPr bwMode="auto">
            <a:xfrm>
              <a:off x="7063" y="204"/>
              <a:ext cx="99" cy="24"/>
            </a:xfrm>
            <a:custGeom>
              <a:avLst/>
              <a:gdLst>
                <a:gd name="T0" fmla="*/ 4 w 28"/>
                <a:gd name="T1" fmla="*/ 7 h 8"/>
                <a:gd name="T2" fmla="*/ 24 w 28"/>
                <a:gd name="T3" fmla="*/ 6 h 8"/>
                <a:gd name="T4" fmla="*/ 26 w 28"/>
                <a:gd name="T5" fmla="*/ 1 h 8"/>
                <a:gd name="T6" fmla="*/ 3 w 28"/>
                <a:gd name="T7" fmla="*/ 2 h 8"/>
                <a:gd name="T8" fmla="*/ 4 w 28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4" y="7"/>
                  </a:moveTo>
                  <a:cubicBezTo>
                    <a:pt x="11" y="4"/>
                    <a:pt x="18" y="5"/>
                    <a:pt x="24" y="6"/>
                  </a:cubicBezTo>
                  <a:cubicBezTo>
                    <a:pt x="27" y="6"/>
                    <a:pt x="28" y="2"/>
                    <a:pt x="26" y="1"/>
                  </a:cubicBezTo>
                  <a:cubicBezTo>
                    <a:pt x="18" y="0"/>
                    <a:pt x="10" y="0"/>
                    <a:pt x="3" y="2"/>
                  </a:cubicBezTo>
                  <a:cubicBezTo>
                    <a:pt x="0" y="3"/>
                    <a:pt x="2" y="8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1" name="Freeform 130"/>
            <p:cNvSpPr/>
            <p:nvPr/>
          </p:nvSpPr>
          <p:spPr bwMode="auto">
            <a:xfrm>
              <a:off x="6947" y="195"/>
              <a:ext cx="81" cy="27"/>
            </a:xfrm>
            <a:custGeom>
              <a:avLst/>
              <a:gdLst>
                <a:gd name="T0" fmla="*/ 3 w 23"/>
                <a:gd name="T1" fmla="*/ 9 h 9"/>
                <a:gd name="T2" fmla="*/ 20 w 23"/>
                <a:gd name="T3" fmla="*/ 5 h 9"/>
                <a:gd name="T4" fmla="*/ 18 w 23"/>
                <a:gd name="T5" fmla="*/ 1 h 9"/>
                <a:gd name="T6" fmla="*/ 3 w 23"/>
                <a:gd name="T7" fmla="*/ 4 h 9"/>
                <a:gd name="T8" fmla="*/ 3 w 23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9">
                  <a:moveTo>
                    <a:pt x="3" y="9"/>
                  </a:moveTo>
                  <a:cubicBezTo>
                    <a:pt x="9" y="9"/>
                    <a:pt x="15" y="8"/>
                    <a:pt x="20" y="5"/>
                  </a:cubicBezTo>
                  <a:cubicBezTo>
                    <a:pt x="23" y="4"/>
                    <a:pt x="20" y="0"/>
                    <a:pt x="18" y="1"/>
                  </a:cubicBezTo>
                  <a:cubicBezTo>
                    <a:pt x="13" y="3"/>
                    <a:pt x="8" y="4"/>
                    <a:pt x="3" y="4"/>
                  </a:cubicBezTo>
                  <a:cubicBezTo>
                    <a:pt x="0" y="4"/>
                    <a:pt x="0" y="9"/>
                    <a:pt x="3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2" name="Freeform 131"/>
            <p:cNvSpPr/>
            <p:nvPr/>
          </p:nvSpPr>
          <p:spPr bwMode="auto">
            <a:xfrm>
              <a:off x="6820" y="195"/>
              <a:ext cx="92" cy="27"/>
            </a:xfrm>
            <a:custGeom>
              <a:avLst/>
              <a:gdLst>
                <a:gd name="T0" fmla="*/ 4 w 26"/>
                <a:gd name="T1" fmla="*/ 7 h 9"/>
                <a:gd name="T2" fmla="*/ 22 w 26"/>
                <a:gd name="T3" fmla="*/ 8 h 9"/>
                <a:gd name="T4" fmla="*/ 23 w 26"/>
                <a:gd name="T5" fmla="*/ 3 h 9"/>
                <a:gd name="T6" fmla="*/ 3 w 26"/>
                <a:gd name="T7" fmla="*/ 2 h 9"/>
                <a:gd name="T8" fmla="*/ 4 w 26"/>
                <a:gd name="T9" fmla="*/ 7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9">
                  <a:moveTo>
                    <a:pt x="4" y="7"/>
                  </a:moveTo>
                  <a:cubicBezTo>
                    <a:pt x="10" y="4"/>
                    <a:pt x="16" y="6"/>
                    <a:pt x="22" y="8"/>
                  </a:cubicBezTo>
                  <a:cubicBezTo>
                    <a:pt x="24" y="9"/>
                    <a:pt x="26" y="4"/>
                    <a:pt x="23" y="3"/>
                  </a:cubicBezTo>
                  <a:cubicBezTo>
                    <a:pt x="16" y="1"/>
                    <a:pt x="9" y="0"/>
                    <a:pt x="3" y="2"/>
                  </a:cubicBezTo>
                  <a:cubicBezTo>
                    <a:pt x="0" y="3"/>
                    <a:pt x="1" y="8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3" name="Freeform 132"/>
            <p:cNvSpPr/>
            <p:nvPr/>
          </p:nvSpPr>
          <p:spPr bwMode="auto">
            <a:xfrm>
              <a:off x="6690" y="192"/>
              <a:ext cx="95" cy="27"/>
            </a:xfrm>
            <a:custGeom>
              <a:avLst/>
              <a:gdLst>
                <a:gd name="T0" fmla="*/ 3 w 27"/>
                <a:gd name="T1" fmla="*/ 7 h 9"/>
                <a:gd name="T2" fmla="*/ 25 w 27"/>
                <a:gd name="T3" fmla="*/ 5 h 9"/>
                <a:gd name="T4" fmla="*/ 22 w 27"/>
                <a:gd name="T5" fmla="*/ 1 h 9"/>
                <a:gd name="T6" fmla="*/ 4 w 27"/>
                <a:gd name="T7" fmla="*/ 2 h 9"/>
                <a:gd name="T8" fmla="*/ 3 w 27"/>
                <a:gd name="T9" fmla="*/ 7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9">
                  <a:moveTo>
                    <a:pt x="3" y="7"/>
                  </a:moveTo>
                  <a:cubicBezTo>
                    <a:pt x="10" y="8"/>
                    <a:pt x="18" y="9"/>
                    <a:pt x="25" y="5"/>
                  </a:cubicBezTo>
                  <a:cubicBezTo>
                    <a:pt x="27" y="4"/>
                    <a:pt x="25" y="0"/>
                    <a:pt x="22" y="1"/>
                  </a:cubicBezTo>
                  <a:cubicBezTo>
                    <a:pt x="17" y="4"/>
                    <a:pt x="10" y="3"/>
                    <a:pt x="4" y="2"/>
                  </a:cubicBezTo>
                  <a:cubicBezTo>
                    <a:pt x="1" y="2"/>
                    <a:pt x="0" y="6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4" name="Freeform 133"/>
            <p:cNvSpPr/>
            <p:nvPr/>
          </p:nvSpPr>
          <p:spPr bwMode="auto">
            <a:xfrm>
              <a:off x="6555" y="195"/>
              <a:ext cx="92" cy="30"/>
            </a:xfrm>
            <a:custGeom>
              <a:avLst/>
              <a:gdLst>
                <a:gd name="T0" fmla="*/ 5 w 26"/>
                <a:gd name="T1" fmla="*/ 8 h 10"/>
                <a:gd name="T2" fmla="*/ 22 w 26"/>
                <a:gd name="T3" fmla="*/ 8 h 10"/>
                <a:gd name="T4" fmla="*/ 23 w 26"/>
                <a:gd name="T5" fmla="*/ 3 h 10"/>
                <a:gd name="T6" fmla="*/ 2 w 26"/>
                <a:gd name="T7" fmla="*/ 5 h 10"/>
                <a:gd name="T8" fmla="*/ 5 w 26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0">
                  <a:moveTo>
                    <a:pt x="5" y="8"/>
                  </a:moveTo>
                  <a:cubicBezTo>
                    <a:pt x="9" y="4"/>
                    <a:pt x="17" y="7"/>
                    <a:pt x="22" y="8"/>
                  </a:cubicBezTo>
                  <a:cubicBezTo>
                    <a:pt x="25" y="8"/>
                    <a:pt x="26" y="4"/>
                    <a:pt x="23" y="3"/>
                  </a:cubicBezTo>
                  <a:cubicBezTo>
                    <a:pt x="16" y="2"/>
                    <a:pt x="8" y="0"/>
                    <a:pt x="2" y="5"/>
                  </a:cubicBezTo>
                  <a:cubicBezTo>
                    <a:pt x="0" y="7"/>
                    <a:pt x="3" y="10"/>
                    <a:pt x="5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5" name="Freeform 134"/>
            <p:cNvSpPr/>
            <p:nvPr/>
          </p:nvSpPr>
          <p:spPr bwMode="auto">
            <a:xfrm>
              <a:off x="6446" y="207"/>
              <a:ext cx="81" cy="21"/>
            </a:xfrm>
            <a:custGeom>
              <a:avLst/>
              <a:gdLst>
                <a:gd name="T0" fmla="*/ 3 w 23"/>
                <a:gd name="T1" fmla="*/ 7 h 7"/>
                <a:gd name="T2" fmla="*/ 20 w 23"/>
                <a:gd name="T3" fmla="*/ 5 h 7"/>
                <a:gd name="T4" fmla="*/ 19 w 23"/>
                <a:gd name="T5" fmla="*/ 0 h 7"/>
                <a:gd name="T6" fmla="*/ 3 w 23"/>
                <a:gd name="T7" fmla="*/ 2 h 7"/>
                <a:gd name="T8" fmla="*/ 3 w 23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7">
                  <a:moveTo>
                    <a:pt x="3" y="7"/>
                  </a:moveTo>
                  <a:cubicBezTo>
                    <a:pt x="9" y="7"/>
                    <a:pt x="15" y="6"/>
                    <a:pt x="20" y="5"/>
                  </a:cubicBezTo>
                  <a:cubicBezTo>
                    <a:pt x="23" y="4"/>
                    <a:pt x="22" y="0"/>
                    <a:pt x="19" y="0"/>
                  </a:cubicBezTo>
                  <a:cubicBezTo>
                    <a:pt x="14" y="1"/>
                    <a:pt x="8" y="2"/>
                    <a:pt x="3" y="2"/>
                  </a:cubicBezTo>
                  <a:cubicBezTo>
                    <a:pt x="0" y="2"/>
                    <a:pt x="0" y="7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6" name="Freeform 135"/>
            <p:cNvSpPr/>
            <p:nvPr/>
          </p:nvSpPr>
          <p:spPr bwMode="auto">
            <a:xfrm>
              <a:off x="6309" y="207"/>
              <a:ext cx="98" cy="18"/>
            </a:xfrm>
            <a:custGeom>
              <a:avLst/>
              <a:gdLst>
                <a:gd name="T0" fmla="*/ 4 w 28"/>
                <a:gd name="T1" fmla="*/ 6 h 6"/>
                <a:gd name="T2" fmla="*/ 25 w 28"/>
                <a:gd name="T3" fmla="*/ 5 h 6"/>
                <a:gd name="T4" fmla="*/ 25 w 28"/>
                <a:gd name="T5" fmla="*/ 0 h 6"/>
                <a:gd name="T6" fmla="*/ 3 w 28"/>
                <a:gd name="T7" fmla="*/ 1 h 6"/>
                <a:gd name="T8" fmla="*/ 4 w 2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4" y="6"/>
                  </a:moveTo>
                  <a:cubicBezTo>
                    <a:pt x="11" y="5"/>
                    <a:pt x="18" y="5"/>
                    <a:pt x="25" y="5"/>
                  </a:cubicBezTo>
                  <a:cubicBezTo>
                    <a:pt x="28" y="5"/>
                    <a:pt x="28" y="0"/>
                    <a:pt x="25" y="0"/>
                  </a:cubicBezTo>
                  <a:cubicBezTo>
                    <a:pt x="18" y="0"/>
                    <a:pt x="10" y="0"/>
                    <a:pt x="3" y="1"/>
                  </a:cubicBezTo>
                  <a:cubicBezTo>
                    <a:pt x="0" y="2"/>
                    <a:pt x="2" y="6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7" name="Freeform 136"/>
            <p:cNvSpPr/>
            <p:nvPr/>
          </p:nvSpPr>
          <p:spPr bwMode="auto">
            <a:xfrm>
              <a:off x="6167" y="204"/>
              <a:ext cx="96" cy="18"/>
            </a:xfrm>
            <a:custGeom>
              <a:avLst/>
              <a:gdLst>
                <a:gd name="T0" fmla="*/ 3 w 27"/>
                <a:gd name="T1" fmla="*/ 6 h 6"/>
                <a:gd name="T2" fmla="*/ 24 w 27"/>
                <a:gd name="T3" fmla="*/ 5 h 6"/>
                <a:gd name="T4" fmla="*/ 24 w 27"/>
                <a:gd name="T5" fmla="*/ 0 h 6"/>
                <a:gd name="T6" fmla="*/ 3 w 27"/>
                <a:gd name="T7" fmla="*/ 1 h 6"/>
                <a:gd name="T8" fmla="*/ 3 w 2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3" y="6"/>
                  </a:moveTo>
                  <a:cubicBezTo>
                    <a:pt x="10" y="6"/>
                    <a:pt x="17" y="6"/>
                    <a:pt x="24" y="5"/>
                  </a:cubicBezTo>
                  <a:cubicBezTo>
                    <a:pt x="27" y="4"/>
                    <a:pt x="27" y="0"/>
                    <a:pt x="24" y="0"/>
                  </a:cubicBezTo>
                  <a:cubicBezTo>
                    <a:pt x="17" y="1"/>
                    <a:pt x="10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8" name="Freeform 137"/>
            <p:cNvSpPr/>
            <p:nvPr/>
          </p:nvSpPr>
          <p:spPr bwMode="auto">
            <a:xfrm>
              <a:off x="6040" y="207"/>
              <a:ext cx="89" cy="18"/>
            </a:xfrm>
            <a:custGeom>
              <a:avLst/>
              <a:gdLst>
                <a:gd name="T0" fmla="*/ 3 w 25"/>
                <a:gd name="T1" fmla="*/ 6 h 6"/>
                <a:gd name="T2" fmla="*/ 22 w 25"/>
                <a:gd name="T3" fmla="*/ 5 h 6"/>
                <a:gd name="T4" fmla="*/ 21 w 25"/>
                <a:gd name="T5" fmla="*/ 0 h 6"/>
                <a:gd name="T6" fmla="*/ 3 w 25"/>
                <a:gd name="T7" fmla="*/ 1 h 6"/>
                <a:gd name="T8" fmla="*/ 3 w 25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3" y="6"/>
                  </a:moveTo>
                  <a:cubicBezTo>
                    <a:pt x="9" y="6"/>
                    <a:pt x="16" y="6"/>
                    <a:pt x="22" y="5"/>
                  </a:cubicBezTo>
                  <a:cubicBezTo>
                    <a:pt x="25" y="4"/>
                    <a:pt x="24" y="0"/>
                    <a:pt x="21" y="0"/>
                  </a:cubicBezTo>
                  <a:cubicBezTo>
                    <a:pt x="15" y="1"/>
                    <a:pt x="9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09" name="Freeform 138"/>
            <p:cNvSpPr/>
            <p:nvPr/>
          </p:nvSpPr>
          <p:spPr bwMode="auto">
            <a:xfrm>
              <a:off x="5910" y="201"/>
              <a:ext cx="92" cy="21"/>
            </a:xfrm>
            <a:custGeom>
              <a:avLst/>
              <a:gdLst>
                <a:gd name="T0" fmla="*/ 3 w 26"/>
                <a:gd name="T1" fmla="*/ 7 h 7"/>
                <a:gd name="T2" fmla="*/ 24 w 26"/>
                <a:gd name="T3" fmla="*/ 5 h 7"/>
                <a:gd name="T4" fmla="*/ 22 w 26"/>
                <a:gd name="T5" fmla="*/ 0 h 7"/>
                <a:gd name="T6" fmla="*/ 3 w 26"/>
                <a:gd name="T7" fmla="*/ 2 h 7"/>
                <a:gd name="T8" fmla="*/ 3 w 26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7">
                  <a:moveTo>
                    <a:pt x="3" y="7"/>
                  </a:moveTo>
                  <a:cubicBezTo>
                    <a:pt x="10" y="7"/>
                    <a:pt x="17" y="6"/>
                    <a:pt x="24" y="5"/>
                  </a:cubicBezTo>
                  <a:cubicBezTo>
                    <a:pt x="26" y="4"/>
                    <a:pt x="25" y="0"/>
                    <a:pt x="22" y="0"/>
                  </a:cubicBezTo>
                  <a:cubicBezTo>
                    <a:pt x="16" y="1"/>
                    <a:pt x="9" y="2"/>
                    <a:pt x="3" y="2"/>
                  </a:cubicBezTo>
                  <a:cubicBezTo>
                    <a:pt x="0" y="2"/>
                    <a:pt x="0" y="7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0" name="Freeform 139"/>
            <p:cNvSpPr/>
            <p:nvPr/>
          </p:nvSpPr>
          <p:spPr bwMode="auto">
            <a:xfrm>
              <a:off x="5755" y="204"/>
              <a:ext cx="99" cy="21"/>
            </a:xfrm>
            <a:custGeom>
              <a:avLst/>
              <a:gdLst>
                <a:gd name="T0" fmla="*/ 3 w 28"/>
                <a:gd name="T1" fmla="*/ 6 h 7"/>
                <a:gd name="T2" fmla="*/ 25 w 28"/>
                <a:gd name="T3" fmla="*/ 5 h 7"/>
                <a:gd name="T4" fmla="*/ 25 w 28"/>
                <a:gd name="T5" fmla="*/ 0 h 7"/>
                <a:gd name="T6" fmla="*/ 3 w 28"/>
                <a:gd name="T7" fmla="*/ 1 h 7"/>
                <a:gd name="T8" fmla="*/ 3 w 28"/>
                <a:gd name="T9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7">
                  <a:moveTo>
                    <a:pt x="3" y="6"/>
                  </a:moveTo>
                  <a:cubicBezTo>
                    <a:pt x="10" y="7"/>
                    <a:pt x="17" y="5"/>
                    <a:pt x="25" y="5"/>
                  </a:cubicBezTo>
                  <a:cubicBezTo>
                    <a:pt x="28" y="5"/>
                    <a:pt x="28" y="0"/>
                    <a:pt x="25" y="0"/>
                  </a:cubicBezTo>
                  <a:cubicBezTo>
                    <a:pt x="17" y="0"/>
                    <a:pt x="10" y="2"/>
                    <a:pt x="3" y="1"/>
                  </a:cubicBezTo>
                  <a:cubicBezTo>
                    <a:pt x="0" y="1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1" name="Freeform 140"/>
            <p:cNvSpPr/>
            <p:nvPr/>
          </p:nvSpPr>
          <p:spPr bwMode="auto">
            <a:xfrm>
              <a:off x="5624" y="210"/>
              <a:ext cx="106" cy="24"/>
            </a:xfrm>
            <a:custGeom>
              <a:avLst/>
              <a:gdLst>
                <a:gd name="T0" fmla="*/ 4 w 30"/>
                <a:gd name="T1" fmla="*/ 6 h 8"/>
                <a:gd name="T2" fmla="*/ 15 w 30"/>
                <a:gd name="T3" fmla="*/ 5 h 8"/>
                <a:gd name="T4" fmla="*/ 25 w 30"/>
                <a:gd name="T5" fmla="*/ 7 h 8"/>
                <a:gd name="T6" fmla="*/ 27 w 30"/>
                <a:gd name="T7" fmla="*/ 3 h 8"/>
                <a:gd name="T8" fmla="*/ 17 w 30"/>
                <a:gd name="T9" fmla="*/ 1 h 8"/>
                <a:gd name="T10" fmla="*/ 3 w 30"/>
                <a:gd name="T11" fmla="*/ 1 h 8"/>
                <a:gd name="T12" fmla="*/ 4 w 30"/>
                <a:gd name="T13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8">
                  <a:moveTo>
                    <a:pt x="4" y="6"/>
                  </a:moveTo>
                  <a:cubicBezTo>
                    <a:pt x="8" y="5"/>
                    <a:pt x="12" y="5"/>
                    <a:pt x="15" y="5"/>
                  </a:cubicBezTo>
                  <a:cubicBezTo>
                    <a:pt x="18" y="5"/>
                    <a:pt x="22" y="5"/>
                    <a:pt x="25" y="7"/>
                  </a:cubicBezTo>
                  <a:cubicBezTo>
                    <a:pt x="27" y="8"/>
                    <a:pt x="30" y="4"/>
                    <a:pt x="27" y="3"/>
                  </a:cubicBezTo>
                  <a:cubicBezTo>
                    <a:pt x="24" y="1"/>
                    <a:pt x="20" y="1"/>
                    <a:pt x="17" y="1"/>
                  </a:cubicBezTo>
                  <a:cubicBezTo>
                    <a:pt x="13" y="0"/>
                    <a:pt x="8" y="0"/>
                    <a:pt x="3" y="1"/>
                  </a:cubicBezTo>
                  <a:cubicBezTo>
                    <a:pt x="0" y="2"/>
                    <a:pt x="2" y="7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2" name="Freeform 141"/>
            <p:cNvSpPr/>
            <p:nvPr/>
          </p:nvSpPr>
          <p:spPr bwMode="auto">
            <a:xfrm>
              <a:off x="5451" y="201"/>
              <a:ext cx="127" cy="27"/>
            </a:xfrm>
            <a:custGeom>
              <a:avLst/>
              <a:gdLst>
                <a:gd name="T0" fmla="*/ 3 w 36"/>
                <a:gd name="T1" fmla="*/ 6 h 9"/>
                <a:gd name="T2" fmla="*/ 33 w 36"/>
                <a:gd name="T3" fmla="*/ 7 h 9"/>
                <a:gd name="T4" fmla="*/ 33 w 36"/>
                <a:gd name="T5" fmla="*/ 2 h 9"/>
                <a:gd name="T6" fmla="*/ 4 w 36"/>
                <a:gd name="T7" fmla="*/ 1 h 9"/>
                <a:gd name="T8" fmla="*/ 3 w 36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9">
                  <a:moveTo>
                    <a:pt x="3" y="6"/>
                  </a:moveTo>
                  <a:cubicBezTo>
                    <a:pt x="13" y="9"/>
                    <a:pt x="23" y="8"/>
                    <a:pt x="33" y="7"/>
                  </a:cubicBezTo>
                  <a:cubicBezTo>
                    <a:pt x="36" y="6"/>
                    <a:pt x="36" y="2"/>
                    <a:pt x="33" y="2"/>
                  </a:cubicBezTo>
                  <a:cubicBezTo>
                    <a:pt x="23" y="3"/>
                    <a:pt x="13" y="4"/>
                    <a:pt x="4" y="1"/>
                  </a:cubicBezTo>
                  <a:cubicBezTo>
                    <a:pt x="1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3" name="Freeform 142"/>
            <p:cNvSpPr/>
            <p:nvPr/>
          </p:nvSpPr>
          <p:spPr bwMode="auto">
            <a:xfrm>
              <a:off x="5296" y="210"/>
              <a:ext cx="106" cy="18"/>
            </a:xfrm>
            <a:custGeom>
              <a:avLst/>
              <a:gdLst>
                <a:gd name="T0" fmla="*/ 3 w 30"/>
                <a:gd name="T1" fmla="*/ 5 h 6"/>
                <a:gd name="T2" fmla="*/ 27 w 30"/>
                <a:gd name="T3" fmla="*/ 6 h 6"/>
                <a:gd name="T4" fmla="*/ 27 w 30"/>
                <a:gd name="T5" fmla="*/ 1 h 6"/>
                <a:gd name="T6" fmla="*/ 3 w 30"/>
                <a:gd name="T7" fmla="*/ 0 h 6"/>
                <a:gd name="T8" fmla="*/ 3 w 30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5"/>
                  </a:moveTo>
                  <a:cubicBezTo>
                    <a:pt x="11" y="5"/>
                    <a:pt x="19" y="6"/>
                    <a:pt x="27" y="6"/>
                  </a:cubicBezTo>
                  <a:cubicBezTo>
                    <a:pt x="30" y="6"/>
                    <a:pt x="30" y="1"/>
                    <a:pt x="27" y="1"/>
                  </a:cubicBezTo>
                  <a:cubicBezTo>
                    <a:pt x="19" y="1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4" name="Freeform 143"/>
            <p:cNvSpPr/>
            <p:nvPr/>
          </p:nvSpPr>
          <p:spPr bwMode="auto">
            <a:xfrm>
              <a:off x="5169" y="201"/>
              <a:ext cx="103" cy="27"/>
            </a:xfrm>
            <a:custGeom>
              <a:avLst/>
              <a:gdLst>
                <a:gd name="T0" fmla="*/ 4 w 29"/>
                <a:gd name="T1" fmla="*/ 9 h 9"/>
                <a:gd name="T2" fmla="*/ 25 w 29"/>
                <a:gd name="T3" fmla="*/ 7 h 9"/>
                <a:gd name="T4" fmla="*/ 26 w 29"/>
                <a:gd name="T5" fmla="*/ 2 h 9"/>
                <a:gd name="T6" fmla="*/ 3 w 29"/>
                <a:gd name="T7" fmla="*/ 4 h 9"/>
                <a:gd name="T8" fmla="*/ 4 w 29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9">
                  <a:moveTo>
                    <a:pt x="4" y="9"/>
                  </a:moveTo>
                  <a:cubicBezTo>
                    <a:pt x="10" y="8"/>
                    <a:pt x="18" y="5"/>
                    <a:pt x="25" y="7"/>
                  </a:cubicBezTo>
                  <a:cubicBezTo>
                    <a:pt x="27" y="8"/>
                    <a:pt x="29" y="3"/>
                    <a:pt x="26" y="2"/>
                  </a:cubicBezTo>
                  <a:cubicBezTo>
                    <a:pt x="18" y="0"/>
                    <a:pt x="10" y="3"/>
                    <a:pt x="3" y="4"/>
                  </a:cubicBezTo>
                  <a:cubicBezTo>
                    <a:pt x="0" y="5"/>
                    <a:pt x="1" y="9"/>
                    <a:pt x="4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5" name="Freeform 144"/>
            <p:cNvSpPr/>
            <p:nvPr/>
          </p:nvSpPr>
          <p:spPr bwMode="auto">
            <a:xfrm>
              <a:off x="5032" y="210"/>
              <a:ext cx="116" cy="21"/>
            </a:xfrm>
            <a:custGeom>
              <a:avLst/>
              <a:gdLst>
                <a:gd name="T0" fmla="*/ 3 w 33"/>
                <a:gd name="T1" fmla="*/ 5 h 7"/>
                <a:gd name="T2" fmla="*/ 31 w 33"/>
                <a:gd name="T3" fmla="*/ 5 h 7"/>
                <a:gd name="T4" fmla="*/ 31 w 33"/>
                <a:gd name="T5" fmla="*/ 0 h 7"/>
                <a:gd name="T6" fmla="*/ 4 w 33"/>
                <a:gd name="T7" fmla="*/ 0 h 7"/>
                <a:gd name="T8" fmla="*/ 3 w 33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7">
                  <a:moveTo>
                    <a:pt x="3" y="5"/>
                  </a:moveTo>
                  <a:cubicBezTo>
                    <a:pt x="12" y="7"/>
                    <a:pt x="21" y="6"/>
                    <a:pt x="31" y="5"/>
                  </a:cubicBezTo>
                  <a:cubicBezTo>
                    <a:pt x="33" y="4"/>
                    <a:pt x="33" y="0"/>
                    <a:pt x="31" y="0"/>
                  </a:cubicBezTo>
                  <a:cubicBezTo>
                    <a:pt x="22" y="1"/>
                    <a:pt x="13" y="2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6" name="Freeform 145"/>
            <p:cNvSpPr/>
            <p:nvPr/>
          </p:nvSpPr>
          <p:spPr bwMode="auto">
            <a:xfrm>
              <a:off x="4894" y="201"/>
              <a:ext cx="106" cy="21"/>
            </a:xfrm>
            <a:custGeom>
              <a:avLst/>
              <a:gdLst>
                <a:gd name="T0" fmla="*/ 4 w 30"/>
                <a:gd name="T1" fmla="*/ 7 h 7"/>
                <a:gd name="T2" fmla="*/ 26 w 30"/>
                <a:gd name="T3" fmla="*/ 7 h 7"/>
                <a:gd name="T4" fmla="*/ 27 w 30"/>
                <a:gd name="T5" fmla="*/ 2 h 7"/>
                <a:gd name="T6" fmla="*/ 2 w 30"/>
                <a:gd name="T7" fmla="*/ 2 h 7"/>
                <a:gd name="T8" fmla="*/ 4 w 30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7">
                  <a:moveTo>
                    <a:pt x="4" y="7"/>
                  </a:moveTo>
                  <a:cubicBezTo>
                    <a:pt x="11" y="6"/>
                    <a:pt x="18" y="5"/>
                    <a:pt x="26" y="7"/>
                  </a:cubicBezTo>
                  <a:cubicBezTo>
                    <a:pt x="29" y="7"/>
                    <a:pt x="30" y="3"/>
                    <a:pt x="27" y="2"/>
                  </a:cubicBezTo>
                  <a:cubicBezTo>
                    <a:pt x="19" y="0"/>
                    <a:pt x="11" y="1"/>
                    <a:pt x="2" y="2"/>
                  </a:cubicBezTo>
                  <a:cubicBezTo>
                    <a:pt x="0" y="3"/>
                    <a:pt x="1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7" name="Freeform 146"/>
            <p:cNvSpPr/>
            <p:nvPr/>
          </p:nvSpPr>
          <p:spPr bwMode="auto">
            <a:xfrm>
              <a:off x="4732" y="207"/>
              <a:ext cx="102" cy="27"/>
            </a:xfrm>
            <a:custGeom>
              <a:avLst/>
              <a:gdLst>
                <a:gd name="T0" fmla="*/ 3 w 29"/>
                <a:gd name="T1" fmla="*/ 6 h 9"/>
                <a:gd name="T2" fmla="*/ 26 w 29"/>
                <a:gd name="T3" fmla="*/ 6 h 9"/>
                <a:gd name="T4" fmla="*/ 26 w 29"/>
                <a:gd name="T5" fmla="*/ 1 h 9"/>
                <a:gd name="T6" fmla="*/ 4 w 29"/>
                <a:gd name="T7" fmla="*/ 1 h 9"/>
                <a:gd name="T8" fmla="*/ 3 w 29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9">
                  <a:moveTo>
                    <a:pt x="3" y="6"/>
                  </a:moveTo>
                  <a:cubicBezTo>
                    <a:pt x="11" y="9"/>
                    <a:pt x="18" y="6"/>
                    <a:pt x="26" y="6"/>
                  </a:cubicBezTo>
                  <a:cubicBezTo>
                    <a:pt x="29" y="6"/>
                    <a:pt x="29" y="1"/>
                    <a:pt x="26" y="1"/>
                  </a:cubicBezTo>
                  <a:cubicBezTo>
                    <a:pt x="19" y="1"/>
                    <a:pt x="11" y="4"/>
                    <a:pt x="4" y="1"/>
                  </a:cubicBezTo>
                  <a:cubicBezTo>
                    <a:pt x="2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8" name="Freeform 147"/>
            <p:cNvSpPr/>
            <p:nvPr/>
          </p:nvSpPr>
          <p:spPr bwMode="auto">
            <a:xfrm>
              <a:off x="4608" y="210"/>
              <a:ext cx="81" cy="15"/>
            </a:xfrm>
            <a:custGeom>
              <a:avLst/>
              <a:gdLst>
                <a:gd name="T0" fmla="*/ 3 w 23"/>
                <a:gd name="T1" fmla="*/ 5 h 5"/>
                <a:gd name="T2" fmla="*/ 20 w 23"/>
                <a:gd name="T3" fmla="*/ 5 h 5"/>
                <a:gd name="T4" fmla="*/ 20 w 23"/>
                <a:gd name="T5" fmla="*/ 0 h 5"/>
                <a:gd name="T6" fmla="*/ 3 w 23"/>
                <a:gd name="T7" fmla="*/ 0 h 5"/>
                <a:gd name="T8" fmla="*/ 3 w 23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5">
                  <a:moveTo>
                    <a:pt x="3" y="5"/>
                  </a:moveTo>
                  <a:cubicBezTo>
                    <a:pt x="20" y="5"/>
                    <a:pt x="20" y="5"/>
                    <a:pt x="20" y="5"/>
                  </a:cubicBezTo>
                  <a:cubicBezTo>
                    <a:pt x="23" y="5"/>
                    <a:pt x="23" y="0"/>
                    <a:pt x="2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19" name="Freeform 148"/>
            <p:cNvSpPr/>
            <p:nvPr/>
          </p:nvSpPr>
          <p:spPr bwMode="auto">
            <a:xfrm>
              <a:off x="4439" y="201"/>
              <a:ext cx="88" cy="24"/>
            </a:xfrm>
            <a:custGeom>
              <a:avLst/>
              <a:gdLst>
                <a:gd name="T0" fmla="*/ 3 w 25"/>
                <a:gd name="T1" fmla="*/ 6 h 8"/>
                <a:gd name="T2" fmla="*/ 23 w 25"/>
                <a:gd name="T3" fmla="*/ 5 h 8"/>
                <a:gd name="T4" fmla="*/ 20 w 25"/>
                <a:gd name="T5" fmla="*/ 1 h 8"/>
                <a:gd name="T6" fmla="*/ 4 w 25"/>
                <a:gd name="T7" fmla="*/ 1 h 8"/>
                <a:gd name="T8" fmla="*/ 3 w 25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8">
                  <a:moveTo>
                    <a:pt x="3" y="6"/>
                  </a:moveTo>
                  <a:cubicBezTo>
                    <a:pt x="9" y="7"/>
                    <a:pt x="16" y="8"/>
                    <a:pt x="23" y="5"/>
                  </a:cubicBezTo>
                  <a:cubicBezTo>
                    <a:pt x="25" y="4"/>
                    <a:pt x="23" y="0"/>
                    <a:pt x="20" y="1"/>
                  </a:cubicBezTo>
                  <a:cubicBezTo>
                    <a:pt x="15" y="4"/>
                    <a:pt x="9" y="2"/>
                    <a:pt x="4" y="1"/>
                  </a:cubicBezTo>
                  <a:cubicBezTo>
                    <a:pt x="1" y="1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0" name="Freeform 149"/>
            <p:cNvSpPr/>
            <p:nvPr/>
          </p:nvSpPr>
          <p:spPr bwMode="auto">
            <a:xfrm>
              <a:off x="4273" y="204"/>
              <a:ext cx="110" cy="18"/>
            </a:xfrm>
            <a:custGeom>
              <a:avLst/>
              <a:gdLst>
                <a:gd name="T0" fmla="*/ 3 w 31"/>
                <a:gd name="T1" fmla="*/ 6 h 6"/>
                <a:gd name="T2" fmla="*/ 28 w 31"/>
                <a:gd name="T3" fmla="*/ 5 h 6"/>
                <a:gd name="T4" fmla="*/ 28 w 31"/>
                <a:gd name="T5" fmla="*/ 0 h 6"/>
                <a:gd name="T6" fmla="*/ 3 w 31"/>
                <a:gd name="T7" fmla="*/ 1 h 6"/>
                <a:gd name="T8" fmla="*/ 3 w 31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">
                  <a:moveTo>
                    <a:pt x="3" y="6"/>
                  </a:moveTo>
                  <a:cubicBezTo>
                    <a:pt x="11" y="6"/>
                    <a:pt x="20" y="6"/>
                    <a:pt x="28" y="5"/>
                  </a:cubicBezTo>
                  <a:cubicBezTo>
                    <a:pt x="31" y="4"/>
                    <a:pt x="31" y="0"/>
                    <a:pt x="28" y="0"/>
                  </a:cubicBezTo>
                  <a:cubicBezTo>
                    <a:pt x="20" y="1"/>
                    <a:pt x="11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1" name="Freeform 150"/>
            <p:cNvSpPr/>
            <p:nvPr/>
          </p:nvSpPr>
          <p:spPr bwMode="auto">
            <a:xfrm>
              <a:off x="4150" y="201"/>
              <a:ext cx="99" cy="24"/>
            </a:xfrm>
            <a:custGeom>
              <a:avLst/>
              <a:gdLst>
                <a:gd name="T0" fmla="*/ 4 w 28"/>
                <a:gd name="T1" fmla="*/ 8 h 8"/>
                <a:gd name="T2" fmla="*/ 24 w 28"/>
                <a:gd name="T3" fmla="*/ 7 h 8"/>
                <a:gd name="T4" fmla="*/ 25 w 28"/>
                <a:gd name="T5" fmla="*/ 2 h 8"/>
                <a:gd name="T6" fmla="*/ 3 w 28"/>
                <a:gd name="T7" fmla="*/ 3 h 8"/>
                <a:gd name="T8" fmla="*/ 4 w 28"/>
                <a:gd name="T9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4" y="8"/>
                  </a:moveTo>
                  <a:cubicBezTo>
                    <a:pt x="10" y="7"/>
                    <a:pt x="17" y="5"/>
                    <a:pt x="24" y="7"/>
                  </a:cubicBezTo>
                  <a:cubicBezTo>
                    <a:pt x="27" y="7"/>
                    <a:pt x="28" y="3"/>
                    <a:pt x="25" y="2"/>
                  </a:cubicBezTo>
                  <a:cubicBezTo>
                    <a:pt x="18" y="0"/>
                    <a:pt x="10" y="2"/>
                    <a:pt x="3" y="3"/>
                  </a:cubicBezTo>
                  <a:cubicBezTo>
                    <a:pt x="0" y="4"/>
                    <a:pt x="1" y="8"/>
                    <a:pt x="4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2" name="Freeform 151"/>
            <p:cNvSpPr/>
            <p:nvPr/>
          </p:nvSpPr>
          <p:spPr bwMode="auto">
            <a:xfrm>
              <a:off x="4016" y="207"/>
              <a:ext cx="102" cy="24"/>
            </a:xfrm>
            <a:custGeom>
              <a:avLst/>
              <a:gdLst>
                <a:gd name="T0" fmla="*/ 3 w 29"/>
                <a:gd name="T1" fmla="*/ 5 h 8"/>
                <a:gd name="T2" fmla="*/ 25 w 29"/>
                <a:gd name="T3" fmla="*/ 7 h 8"/>
                <a:gd name="T4" fmla="*/ 26 w 29"/>
                <a:gd name="T5" fmla="*/ 2 h 8"/>
                <a:gd name="T6" fmla="*/ 3 w 29"/>
                <a:gd name="T7" fmla="*/ 0 h 8"/>
                <a:gd name="T8" fmla="*/ 3 w 29"/>
                <a:gd name="T9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8">
                  <a:moveTo>
                    <a:pt x="3" y="5"/>
                  </a:moveTo>
                  <a:cubicBezTo>
                    <a:pt x="10" y="5"/>
                    <a:pt x="18" y="5"/>
                    <a:pt x="25" y="7"/>
                  </a:cubicBezTo>
                  <a:cubicBezTo>
                    <a:pt x="28" y="8"/>
                    <a:pt x="29" y="3"/>
                    <a:pt x="26" y="2"/>
                  </a:cubicBezTo>
                  <a:cubicBezTo>
                    <a:pt x="19" y="0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3" name="Freeform 152"/>
            <p:cNvSpPr/>
            <p:nvPr/>
          </p:nvSpPr>
          <p:spPr bwMode="auto">
            <a:xfrm>
              <a:off x="3878" y="213"/>
              <a:ext cx="106" cy="18"/>
            </a:xfrm>
            <a:custGeom>
              <a:avLst/>
              <a:gdLst>
                <a:gd name="T0" fmla="*/ 3 w 30"/>
                <a:gd name="T1" fmla="*/ 6 h 6"/>
                <a:gd name="T2" fmla="*/ 28 w 30"/>
                <a:gd name="T3" fmla="*/ 5 h 6"/>
                <a:gd name="T4" fmla="*/ 28 w 30"/>
                <a:gd name="T5" fmla="*/ 0 h 6"/>
                <a:gd name="T6" fmla="*/ 3 w 30"/>
                <a:gd name="T7" fmla="*/ 1 h 6"/>
                <a:gd name="T8" fmla="*/ 3 w 30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6"/>
                  </a:moveTo>
                  <a:cubicBezTo>
                    <a:pt x="11" y="6"/>
                    <a:pt x="19" y="5"/>
                    <a:pt x="28" y="5"/>
                  </a:cubicBezTo>
                  <a:cubicBezTo>
                    <a:pt x="30" y="5"/>
                    <a:pt x="30" y="0"/>
                    <a:pt x="28" y="0"/>
                  </a:cubicBez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4" name="Freeform 153"/>
            <p:cNvSpPr/>
            <p:nvPr/>
          </p:nvSpPr>
          <p:spPr bwMode="auto">
            <a:xfrm>
              <a:off x="3751" y="207"/>
              <a:ext cx="85" cy="18"/>
            </a:xfrm>
            <a:custGeom>
              <a:avLst/>
              <a:gdLst>
                <a:gd name="T0" fmla="*/ 3 w 24"/>
                <a:gd name="T1" fmla="*/ 5 h 6"/>
                <a:gd name="T2" fmla="*/ 21 w 24"/>
                <a:gd name="T3" fmla="*/ 6 h 6"/>
                <a:gd name="T4" fmla="*/ 21 w 24"/>
                <a:gd name="T5" fmla="*/ 1 h 6"/>
                <a:gd name="T6" fmla="*/ 4 w 24"/>
                <a:gd name="T7" fmla="*/ 0 h 6"/>
                <a:gd name="T8" fmla="*/ 3 w 24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3" y="5"/>
                  </a:moveTo>
                  <a:cubicBezTo>
                    <a:pt x="9" y="6"/>
                    <a:pt x="15" y="6"/>
                    <a:pt x="21" y="6"/>
                  </a:cubicBezTo>
                  <a:cubicBezTo>
                    <a:pt x="24" y="6"/>
                    <a:pt x="24" y="1"/>
                    <a:pt x="21" y="1"/>
                  </a:cubicBezTo>
                  <a:cubicBezTo>
                    <a:pt x="16" y="1"/>
                    <a:pt x="10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5" name="Freeform 154"/>
            <p:cNvSpPr/>
            <p:nvPr/>
          </p:nvSpPr>
          <p:spPr bwMode="auto">
            <a:xfrm>
              <a:off x="3596" y="207"/>
              <a:ext cx="109" cy="24"/>
            </a:xfrm>
            <a:custGeom>
              <a:avLst/>
              <a:gdLst>
                <a:gd name="T0" fmla="*/ 3 w 31"/>
                <a:gd name="T1" fmla="*/ 7 h 8"/>
                <a:gd name="T2" fmla="*/ 28 w 31"/>
                <a:gd name="T3" fmla="*/ 6 h 8"/>
                <a:gd name="T4" fmla="*/ 27 w 31"/>
                <a:gd name="T5" fmla="*/ 1 h 8"/>
                <a:gd name="T6" fmla="*/ 3 w 31"/>
                <a:gd name="T7" fmla="*/ 2 h 8"/>
                <a:gd name="T8" fmla="*/ 3 w 31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8">
                  <a:moveTo>
                    <a:pt x="3" y="7"/>
                  </a:moveTo>
                  <a:cubicBezTo>
                    <a:pt x="11" y="7"/>
                    <a:pt x="20" y="8"/>
                    <a:pt x="28" y="6"/>
                  </a:cubicBezTo>
                  <a:cubicBezTo>
                    <a:pt x="31" y="5"/>
                    <a:pt x="30" y="0"/>
                    <a:pt x="27" y="1"/>
                  </a:cubicBezTo>
                  <a:cubicBezTo>
                    <a:pt x="19" y="4"/>
                    <a:pt x="11" y="2"/>
                    <a:pt x="3" y="2"/>
                  </a:cubicBezTo>
                  <a:cubicBezTo>
                    <a:pt x="0" y="2"/>
                    <a:pt x="0" y="7"/>
                    <a:pt x="3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6" name="Freeform 155"/>
            <p:cNvSpPr/>
            <p:nvPr/>
          </p:nvSpPr>
          <p:spPr bwMode="auto">
            <a:xfrm>
              <a:off x="3455" y="216"/>
              <a:ext cx="99" cy="18"/>
            </a:xfrm>
            <a:custGeom>
              <a:avLst/>
              <a:gdLst>
                <a:gd name="T0" fmla="*/ 4 w 28"/>
                <a:gd name="T1" fmla="*/ 6 h 6"/>
                <a:gd name="T2" fmla="*/ 25 w 28"/>
                <a:gd name="T3" fmla="*/ 5 h 6"/>
                <a:gd name="T4" fmla="*/ 25 w 28"/>
                <a:gd name="T5" fmla="*/ 0 h 6"/>
                <a:gd name="T6" fmla="*/ 2 w 28"/>
                <a:gd name="T7" fmla="*/ 1 h 6"/>
                <a:gd name="T8" fmla="*/ 4 w 2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4" y="6"/>
                  </a:moveTo>
                  <a:cubicBezTo>
                    <a:pt x="11" y="5"/>
                    <a:pt x="18" y="5"/>
                    <a:pt x="25" y="5"/>
                  </a:cubicBezTo>
                  <a:cubicBezTo>
                    <a:pt x="28" y="5"/>
                    <a:pt x="28" y="0"/>
                    <a:pt x="25" y="0"/>
                  </a:cubicBezTo>
                  <a:cubicBezTo>
                    <a:pt x="18" y="0"/>
                    <a:pt x="10" y="0"/>
                    <a:pt x="2" y="1"/>
                  </a:cubicBezTo>
                  <a:cubicBezTo>
                    <a:pt x="0" y="2"/>
                    <a:pt x="1" y="6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7" name="Freeform 156"/>
            <p:cNvSpPr/>
            <p:nvPr/>
          </p:nvSpPr>
          <p:spPr bwMode="auto">
            <a:xfrm>
              <a:off x="3300" y="204"/>
              <a:ext cx="109" cy="21"/>
            </a:xfrm>
            <a:custGeom>
              <a:avLst/>
              <a:gdLst>
                <a:gd name="T0" fmla="*/ 3 w 31"/>
                <a:gd name="T1" fmla="*/ 5 h 7"/>
                <a:gd name="T2" fmla="*/ 28 w 31"/>
                <a:gd name="T3" fmla="*/ 5 h 7"/>
                <a:gd name="T4" fmla="*/ 28 w 31"/>
                <a:gd name="T5" fmla="*/ 0 h 7"/>
                <a:gd name="T6" fmla="*/ 4 w 31"/>
                <a:gd name="T7" fmla="*/ 0 h 7"/>
                <a:gd name="T8" fmla="*/ 3 w 31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3" y="5"/>
                  </a:moveTo>
                  <a:cubicBezTo>
                    <a:pt x="11" y="7"/>
                    <a:pt x="20" y="5"/>
                    <a:pt x="28" y="5"/>
                  </a:cubicBezTo>
                  <a:cubicBezTo>
                    <a:pt x="31" y="5"/>
                    <a:pt x="31" y="0"/>
                    <a:pt x="28" y="0"/>
                  </a:cubicBezTo>
                  <a:cubicBezTo>
                    <a:pt x="20" y="0"/>
                    <a:pt x="12" y="2"/>
                    <a:pt x="4" y="0"/>
                  </a:cubicBezTo>
                  <a:cubicBezTo>
                    <a:pt x="2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8" name="Freeform 157"/>
            <p:cNvSpPr/>
            <p:nvPr/>
          </p:nvSpPr>
          <p:spPr bwMode="auto">
            <a:xfrm>
              <a:off x="3155" y="207"/>
              <a:ext cx="95" cy="21"/>
            </a:xfrm>
            <a:custGeom>
              <a:avLst/>
              <a:gdLst>
                <a:gd name="T0" fmla="*/ 4 w 27"/>
                <a:gd name="T1" fmla="*/ 7 h 7"/>
                <a:gd name="T2" fmla="*/ 23 w 27"/>
                <a:gd name="T3" fmla="*/ 6 h 7"/>
                <a:gd name="T4" fmla="*/ 24 w 27"/>
                <a:gd name="T5" fmla="*/ 1 h 7"/>
                <a:gd name="T6" fmla="*/ 3 w 27"/>
                <a:gd name="T7" fmla="*/ 2 h 7"/>
                <a:gd name="T8" fmla="*/ 4 w 27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7">
                  <a:moveTo>
                    <a:pt x="4" y="7"/>
                  </a:moveTo>
                  <a:cubicBezTo>
                    <a:pt x="10" y="6"/>
                    <a:pt x="17" y="4"/>
                    <a:pt x="23" y="6"/>
                  </a:cubicBezTo>
                  <a:cubicBezTo>
                    <a:pt x="26" y="6"/>
                    <a:pt x="27" y="2"/>
                    <a:pt x="24" y="1"/>
                  </a:cubicBezTo>
                  <a:cubicBezTo>
                    <a:pt x="17" y="0"/>
                    <a:pt x="10" y="1"/>
                    <a:pt x="3" y="2"/>
                  </a:cubicBezTo>
                  <a:cubicBezTo>
                    <a:pt x="0" y="3"/>
                    <a:pt x="1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29" name="Freeform 158"/>
            <p:cNvSpPr/>
            <p:nvPr/>
          </p:nvSpPr>
          <p:spPr bwMode="auto">
            <a:xfrm>
              <a:off x="2982" y="204"/>
              <a:ext cx="120" cy="30"/>
            </a:xfrm>
            <a:custGeom>
              <a:avLst/>
              <a:gdLst>
                <a:gd name="T0" fmla="*/ 3 w 34"/>
                <a:gd name="T1" fmla="*/ 9 h 10"/>
                <a:gd name="T2" fmla="*/ 16 w 34"/>
                <a:gd name="T3" fmla="*/ 8 h 10"/>
                <a:gd name="T4" fmla="*/ 29 w 34"/>
                <a:gd name="T5" fmla="*/ 9 h 10"/>
                <a:gd name="T6" fmla="*/ 32 w 34"/>
                <a:gd name="T7" fmla="*/ 5 h 10"/>
                <a:gd name="T8" fmla="*/ 3 w 34"/>
                <a:gd name="T9" fmla="*/ 4 h 10"/>
                <a:gd name="T10" fmla="*/ 3 w 34"/>
                <a:gd name="T11" fmla="*/ 9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" h="10">
                  <a:moveTo>
                    <a:pt x="3" y="9"/>
                  </a:moveTo>
                  <a:cubicBezTo>
                    <a:pt x="8" y="9"/>
                    <a:pt x="12" y="8"/>
                    <a:pt x="16" y="8"/>
                  </a:cubicBezTo>
                  <a:cubicBezTo>
                    <a:pt x="21" y="7"/>
                    <a:pt x="26" y="7"/>
                    <a:pt x="29" y="9"/>
                  </a:cubicBezTo>
                  <a:cubicBezTo>
                    <a:pt x="32" y="10"/>
                    <a:pt x="34" y="6"/>
                    <a:pt x="32" y="5"/>
                  </a:cubicBezTo>
                  <a:cubicBezTo>
                    <a:pt x="23" y="0"/>
                    <a:pt x="12" y="4"/>
                    <a:pt x="3" y="4"/>
                  </a:cubicBezTo>
                  <a:cubicBezTo>
                    <a:pt x="0" y="4"/>
                    <a:pt x="0" y="9"/>
                    <a:pt x="3" y="9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0" name="Freeform 159"/>
            <p:cNvSpPr/>
            <p:nvPr/>
          </p:nvSpPr>
          <p:spPr bwMode="auto">
            <a:xfrm>
              <a:off x="2841" y="213"/>
              <a:ext cx="106" cy="24"/>
            </a:xfrm>
            <a:custGeom>
              <a:avLst/>
              <a:gdLst>
                <a:gd name="T0" fmla="*/ 2 w 30"/>
                <a:gd name="T1" fmla="*/ 6 h 8"/>
                <a:gd name="T2" fmla="*/ 27 w 30"/>
                <a:gd name="T3" fmla="*/ 5 h 8"/>
                <a:gd name="T4" fmla="*/ 26 w 30"/>
                <a:gd name="T5" fmla="*/ 0 h 8"/>
                <a:gd name="T6" fmla="*/ 4 w 30"/>
                <a:gd name="T7" fmla="*/ 1 h 8"/>
                <a:gd name="T8" fmla="*/ 2 w 30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8">
                  <a:moveTo>
                    <a:pt x="2" y="6"/>
                  </a:moveTo>
                  <a:cubicBezTo>
                    <a:pt x="11" y="8"/>
                    <a:pt x="19" y="6"/>
                    <a:pt x="27" y="5"/>
                  </a:cubicBezTo>
                  <a:cubicBezTo>
                    <a:pt x="30" y="4"/>
                    <a:pt x="29" y="0"/>
                    <a:pt x="26" y="0"/>
                  </a:cubicBezTo>
                  <a:cubicBezTo>
                    <a:pt x="18" y="1"/>
                    <a:pt x="11" y="3"/>
                    <a:pt x="4" y="1"/>
                  </a:cubicBezTo>
                  <a:cubicBezTo>
                    <a:pt x="1" y="1"/>
                    <a:pt x="0" y="5"/>
                    <a:pt x="2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1" name="Freeform 160"/>
            <p:cNvSpPr/>
            <p:nvPr/>
          </p:nvSpPr>
          <p:spPr bwMode="auto">
            <a:xfrm>
              <a:off x="2686" y="210"/>
              <a:ext cx="85" cy="18"/>
            </a:xfrm>
            <a:custGeom>
              <a:avLst/>
              <a:gdLst>
                <a:gd name="T0" fmla="*/ 3 w 24"/>
                <a:gd name="T1" fmla="*/ 6 h 6"/>
                <a:gd name="T2" fmla="*/ 20 w 24"/>
                <a:gd name="T3" fmla="*/ 6 h 6"/>
                <a:gd name="T4" fmla="*/ 21 w 24"/>
                <a:gd name="T5" fmla="*/ 1 h 6"/>
                <a:gd name="T6" fmla="*/ 3 w 24"/>
                <a:gd name="T7" fmla="*/ 1 h 6"/>
                <a:gd name="T8" fmla="*/ 3 w 24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6">
                  <a:moveTo>
                    <a:pt x="3" y="6"/>
                  </a:moveTo>
                  <a:cubicBezTo>
                    <a:pt x="9" y="6"/>
                    <a:pt x="14" y="5"/>
                    <a:pt x="20" y="6"/>
                  </a:cubicBezTo>
                  <a:cubicBezTo>
                    <a:pt x="23" y="6"/>
                    <a:pt x="24" y="2"/>
                    <a:pt x="21" y="1"/>
                  </a:cubicBezTo>
                  <a:cubicBezTo>
                    <a:pt x="15" y="0"/>
                    <a:pt x="9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2" name="Freeform 161"/>
            <p:cNvSpPr/>
            <p:nvPr/>
          </p:nvSpPr>
          <p:spPr bwMode="auto">
            <a:xfrm>
              <a:off x="2531" y="210"/>
              <a:ext cx="95" cy="18"/>
            </a:xfrm>
            <a:custGeom>
              <a:avLst/>
              <a:gdLst>
                <a:gd name="T0" fmla="*/ 3 w 27"/>
                <a:gd name="T1" fmla="*/ 5 h 6"/>
                <a:gd name="T2" fmla="*/ 24 w 27"/>
                <a:gd name="T3" fmla="*/ 6 h 6"/>
                <a:gd name="T4" fmla="*/ 24 w 27"/>
                <a:gd name="T5" fmla="*/ 1 h 6"/>
                <a:gd name="T6" fmla="*/ 4 w 27"/>
                <a:gd name="T7" fmla="*/ 0 h 6"/>
                <a:gd name="T8" fmla="*/ 3 w 27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3" y="5"/>
                  </a:moveTo>
                  <a:cubicBezTo>
                    <a:pt x="10" y="6"/>
                    <a:pt x="17" y="6"/>
                    <a:pt x="24" y="6"/>
                  </a:cubicBezTo>
                  <a:cubicBezTo>
                    <a:pt x="27" y="6"/>
                    <a:pt x="27" y="1"/>
                    <a:pt x="24" y="1"/>
                  </a:cubicBezTo>
                  <a:cubicBezTo>
                    <a:pt x="17" y="1"/>
                    <a:pt x="11" y="1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3" name="Freeform 162"/>
            <p:cNvSpPr/>
            <p:nvPr/>
          </p:nvSpPr>
          <p:spPr bwMode="auto">
            <a:xfrm>
              <a:off x="2393" y="213"/>
              <a:ext cx="102" cy="18"/>
            </a:xfrm>
            <a:custGeom>
              <a:avLst/>
              <a:gdLst>
                <a:gd name="T0" fmla="*/ 2 w 29"/>
                <a:gd name="T1" fmla="*/ 6 h 6"/>
                <a:gd name="T2" fmla="*/ 26 w 29"/>
                <a:gd name="T3" fmla="*/ 5 h 6"/>
                <a:gd name="T4" fmla="*/ 26 w 29"/>
                <a:gd name="T5" fmla="*/ 0 h 6"/>
                <a:gd name="T6" fmla="*/ 2 w 29"/>
                <a:gd name="T7" fmla="*/ 1 h 6"/>
                <a:gd name="T8" fmla="*/ 2 w 2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2" y="6"/>
                  </a:moveTo>
                  <a:cubicBezTo>
                    <a:pt x="10" y="5"/>
                    <a:pt x="18" y="5"/>
                    <a:pt x="26" y="5"/>
                  </a:cubicBezTo>
                  <a:cubicBezTo>
                    <a:pt x="29" y="5"/>
                    <a:pt x="29" y="0"/>
                    <a:pt x="26" y="0"/>
                  </a:cubicBezTo>
                  <a:cubicBezTo>
                    <a:pt x="18" y="0"/>
                    <a:pt x="10" y="0"/>
                    <a:pt x="2" y="1"/>
                  </a:cubicBezTo>
                  <a:cubicBezTo>
                    <a:pt x="0" y="2"/>
                    <a:pt x="0" y="6"/>
                    <a:pt x="2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4" name="Freeform 163"/>
            <p:cNvSpPr/>
            <p:nvPr/>
          </p:nvSpPr>
          <p:spPr bwMode="auto">
            <a:xfrm>
              <a:off x="2231" y="216"/>
              <a:ext cx="116" cy="18"/>
            </a:xfrm>
            <a:custGeom>
              <a:avLst/>
              <a:gdLst>
                <a:gd name="T0" fmla="*/ 3 w 33"/>
                <a:gd name="T1" fmla="*/ 5 h 6"/>
                <a:gd name="T2" fmla="*/ 29 w 33"/>
                <a:gd name="T3" fmla="*/ 6 h 6"/>
                <a:gd name="T4" fmla="*/ 30 w 33"/>
                <a:gd name="T5" fmla="*/ 6 h 6"/>
                <a:gd name="T6" fmla="*/ 30 w 33"/>
                <a:gd name="T7" fmla="*/ 6 h 6"/>
                <a:gd name="T8" fmla="*/ 30 w 33"/>
                <a:gd name="T9" fmla="*/ 1 h 6"/>
                <a:gd name="T10" fmla="*/ 4 w 33"/>
                <a:gd name="T11" fmla="*/ 0 h 6"/>
                <a:gd name="T12" fmla="*/ 3 w 33"/>
                <a:gd name="T13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6">
                  <a:moveTo>
                    <a:pt x="3" y="5"/>
                  </a:moveTo>
                  <a:cubicBezTo>
                    <a:pt x="11" y="6"/>
                    <a:pt x="21" y="5"/>
                    <a:pt x="29" y="6"/>
                  </a:cubicBezTo>
                  <a:cubicBezTo>
                    <a:pt x="30" y="6"/>
                    <a:pt x="30" y="6"/>
                    <a:pt x="30" y="6"/>
                  </a:cubicBezTo>
                  <a:cubicBezTo>
                    <a:pt x="30" y="6"/>
                    <a:pt x="30" y="6"/>
                    <a:pt x="30" y="6"/>
                  </a:cubicBezTo>
                  <a:cubicBezTo>
                    <a:pt x="33" y="6"/>
                    <a:pt x="33" y="2"/>
                    <a:pt x="30" y="1"/>
                  </a:cubicBezTo>
                  <a:cubicBezTo>
                    <a:pt x="21" y="1"/>
                    <a:pt x="12" y="2"/>
                    <a:pt x="4" y="0"/>
                  </a:cubicBezTo>
                  <a:cubicBezTo>
                    <a:pt x="1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5" name="Freeform 164"/>
            <p:cNvSpPr/>
            <p:nvPr/>
          </p:nvSpPr>
          <p:spPr bwMode="auto">
            <a:xfrm>
              <a:off x="2100" y="222"/>
              <a:ext cx="103" cy="15"/>
            </a:xfrm>
            <a:custGeom>
              <a:avLst/>
              <a:gdLst>
                <a:gd name="T0" fmla="*/ 3 w 29"/>
                <a:gd name="T1" fmla="*/ 5 h 5"/>
                <a:gd name="T2" fmla="*/ 26 w 29"/>
                <a:gd name="T3" fmla="*/ 5 h 5"/>
                <a:gd name="T4" fmla="*/ 26 w 29"/>
                <a:gd name="T5" fmla="*/ 0 h 5"/>
                <a:gd name="T6" fmla="*/ 3 w 29"/>
                <a:gd name="T7" fmla="*/ 0 h 5"/>
                <a:gd name="T8" fmla="*/ 3 w 29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5">
                  <a:moveTo>
                    <a:pt x="3" y="5"/>
                  </a:moveTo>
                  <a:cubicBezTo>
                    <a:pt x="26" y="5"/>
                    <a:pt x="26" y="5"/>
                    <a:pt x="26" y="5"/>
                  </a:cubicBezTo>
                  <a:cubicBezTo>
                    <a:pt x="29" y="5"/>
                    <a:pt x="29" y="0"/>
                    <a:pt x="26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6" name="Freeform 165"/>
            <p:cNvSpPr/>
            <p:nvPr/>
          </p:nvSpPr>
          <p:spPr bwMode="auto">
            <a:xfrm>
              <a:off x="1984" y="216"/>
              <a:ext cx="99" cy="24"/>
            </a:xfrm>
            <a:custGeom>
              <a:avLst/>
              <a:gdLst>
                <a:gd name="T0" fmla="*/ 4 w 28"/>
                <a:gd name="T1" fmla="*/ 6 h 8"/>
                <a:gd name="T2" fmla="*/ 24 w 28"/>
                <a:gd name="T3" fmla="*/ 7 h 8"/>
                <a:gd name="T4" fmla="*/ 25 w 28"/>
                <a:gd name="T5" fmla="*/ 3 h 8"/>
                <a:gd name="T6" fmla="*/ 3 w 28"/>
                <a:gd name="T7" fmla="*/ 1 h 8"/>
                <a:gd name="T8" fmla="*/ 4 w 28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8">
                  <a:moveTo>
                    <a:pt x="4" y="6"/>
                  </a:moveTo>
                  <a:cubicBezTo>
                    <a:pt x="11" y="4"/>
                    <a:pt x="17" y="5"/>
                    <a:pt x="24" y="7"/>
                  </a:cubicBezTo>
                  <a:cubicBezTo>
                    <a:pt x="27" y="8"/>
                    <a:pt x="28" y="3"/>
                    <a:pt x="25" y="3"/>
                  </a:cubicBezTo>
                  <a:cubicBezTo>
                    <a:pt x="18" y="0"/>
                    <a:pt x="10" y="0"/>
                    <a:pt x="3" y="1"/>
                  </a:cubicBezTo>
                  <a:cubicBezTo>
                    <a:pt x="0" y="2"/>
                    <a:pt x="1" y="7"/>
                    <a:pt x="4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7" name="Freeform 166"/>
            <p:cNvSpPr/>
            <p:nvPr/>
          </p:nvSpPr>
          <p:spPr bwMode="auto">
            <a:xfrm>
              <a:off x="1857" y="207"/>
              <a:ext cx="99" cy="18"/>
            </a:xfrm>
            <a:custGeom>
              <a:avLst/>
              <a:gdLst>
                <a:gd name="T0" fmla="*/ 3 w 28"/>
                <a:gd name="T1" fmla="*/ 5 h 6"/>
                <a:gd name="T2" fmla="*/ 25 w 28"/>
                <a:gd name="T3" fmla="*/ 6 h 6"/>
                <a:gd name="T4" fmla="*/ 25 w 28"/>
                <a:gd name="T5" fmla="*/ 1 h 6"/>
                <a:gd name="T6" fmla="*/ 3 w 28"/>
                <a:gd name="T7" fmla="*/ 0 h 6"/>
                <a:gd name="T8" fmla="*/ 3 w 28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6">
                  <a:moveTo>
                    <a:pt x="3" y="5"/>
                  </a:moveTo>
                  <a:cubicBezTo>
                    <a:pt x="10" y="6"/>
                    <a:pt x="17" y="6"/>
                    <a:pt x="25" y="6"/>
                  </a:cubicBezTo>
                  <a:cubicBezTo>
                    <a:pt x="28" y="6"/>
                    <a:pt x="28" y="1"/>
                    <a:pt x="25" y="1"/>
                  </a:cubicBezTo>
                  <a:cubicBezTo>
                    <a:pt x="17" y="1"/>
                    <a:pt x="10" y="1"/>
                    <a:pt x="3" y="0"/>
                  </a:cubicBezTo>
                  <a:cubicBezTo>
                    <a:pt x="0" y="0"/>
                    <a:pt x="0" y="4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8" name="Freeform 167"/>
            <p:cNvSpPr/>
            <p:nvPr/>
          </p:nvSpPr>
          <p:spPr bwMode="auto">
            <a:xfrm>
              <a:off x="1723" y="213"/>
              <a:ext cx="109" cy="21"/>
            </a:xfrm>
            <a:custGeom>
              <a:avLst/>
              <a:gdLst>
                <a:gd name="T0" fmla="*/ 4 w 31"/>
                <a:gd name="T1" fmla="*/ 7 h 7"/>
                <a:gd name="T2" fmla="*/ 28 w 31"/>
                <a:gd name="T3" fmla="*/ 5 h 7"/>
                <a:gd name="T4" fmla="*/ 28 w 31"/>
                <a:gd name="T5" fmla="*/ 0 h 7"/>
                <a:gd name="T6" fmla="*/ 3 w 31"/>
                <a:gd name="T7" fmla="*/ 2 h 7"/>
                <a:gd name="T8" fmla="*/ 4 w 31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">
                  <a:moveTo>
                    <a:pt x="4" y="7"/>
                  </a:moveTo>
                  <a:cubicBezTo>
                    <a:pt x="12" y="5"/>
                    <a:pt x="20" y="5"/>
                    <a:pt x="28" y="5"/>
                  </a:cubicBezTo>
                  <a:cubicBezTo>
                    <a:pt x="31" y="5"/>
                    <a:pt x="31" y="0"/>
                    <a:pt x="28" y="0"/>
                  </a:cubicBezTo>
                  <a:cubicBezTo>
                    <a:pt x="20" y="0"/>
                    <a:pt x="11" y="1"/>
                    <a:pt x="3" y="2"/>
                  </a:cubicBezTo>
                  <a:cubicBezTo>
                    <a:pt x="0" y="3"/>
                    <a:pt x="1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39" name="Freeform 168"/>
            <p:cNvSpPr/>
            <p:nvPr/>
          </p:nvSpPr>
          <p:spPr bwMode="auto">
            <a:xfrm>
              <a:off x="1592" y="210"/>
              <a:ext cx="103" cy="21"/>
            </a:xfrm>
            <a:custGeom>
              <a:avLst/>
              <a:gdLst>
                <a:gd name="T0" fmla="*/ 3 w 29"/>
                <a:gd name="T1" fmla="*/ 5 h 7"/>
                <a:gd name="T2" fmla="*/ 26 w 29"/>
                <a:gd name="T3" fmla="*/ 6 h 7"/>
                <a:gd name="T4" fmla="*/ 26 w 29"/>
                <a:gd name="T5" fmla="*/ 1 h 7"/>
                <a:gd name="T6" fmla="*/ 3 w 29"/>
                <a:gd name="T7" fmla="*/ 0 h 7"/>
                <a:gd name="T8" fmla="*/ 3 w 29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7">
                  <a:moveTo>
                    <a:pt x="3" y="5"/>
                  </a:moveTo>
                  <a:cubicBezTo>
                    <a:pt x="11" y="5"/>
                    <a:pt x="18" y="7"/>
                    <a:pt x="26" y="6"/>
                  </a:cubicBezTo>
                  <a:cubicBezTo>
                    <a:pt x="29" y="6"/>
                    <a:pt x="29" y="1"/>
                    <a:pt x="26" y="1"/>
                  </a:cubicBezTo>
                  <a:cubicBezTo>
                    <a:pt x="18" y="2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0" name="Freeform 169"/>
            <p:cNvSpPr/>
            <p:nvPr/>
          </p:nvSpPr>
          <p:spPr bwMode="auto">
            <a:xfrm>
              <a:off x="1444" y="210"/>
              <a:ext cx="103" cy="18"/>
            </a:xfrm>
            <a:custGeom>
              <a:avLst/>
              <a:gdLst>
                <a:gd name="T0" fmla="*/ 3 w 29"/>
                <a:gd name="T1" fmla="*/ 6 h 6"/>
                <a:gd name="T2" fmla="*/ 26 w 29"/>
                <a:gd name="T3" fmla="*/ 5 h 6"/>
                <a:gd name="T4" fmla="*/ 26 w 29"/>
                <a:gd name="T5" fmla="*/ 0 h 6"/>
                <a:gd name="T6" fmla="*/ 3 w 29"/>
                <a:gd name="T7" fmla="*/ 1 h 6"/>
                <a:gd name="T8" fmla="*/ 3 w 2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3" y="6"/>
                  </a:moveTo>
                  <a:cubicBezTo>
                    <a:pt x="10" y="6"/>
                    <a:pt x="18" y="6"/>
                    <a:pt x="26" y="5"/>
                  </a:cubicBezTo>
                  <a:cubicBezTo>
                    <a:pt x="29" y="4"/>
                    <a:pt x="29" y="0"/>
                    <a:pt x="26" y="0"/>
                  </a:cubicBezTo>
                  <a:cubicBezTo>
                    <a:pt x="18" y="1"/>
                    <a:pt x="10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1" name="Freeform 170"/>
            <p:cNvSpPr/>
            <p:nvPr/>
          </p:nvSpPr>
          <p:spPr bwMode="auto">
            <a:xfrm>
              <a:off x="1296" y="207"/>
              <a:ext cx="88" cy="18"/>
            </a:xfrm>
            <a:custGeom>
              <a:avLst/>
              <a:gdLst>
                <a:gd name="T0" fmla="*/ 2 w 25"/>
                <a:gd name="T1" fmla="*/ 5 h 6"/>
                <a:gd name="T2" fmla="*/ 21 w 25"/>
                <a:gd name="T3" fmla="*/ 6 h 6"/>
                <a:gd name="T4" fmla="*/ 22 w 25"/>
                <a:gd name="T5" fmla="*/ 1 h 6"/>
                <a:gd name="T6" fmla="*/ 2 w 25"/>
                <a:gd name="T7" fmla="*/ 0 h 6"/>
                <a:gd name="T8" fmla="*/ 2 w 25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2" y="5"/>
                  </a:moveTo>
                  <a:cubicBezTo>
                    <a:pt x="9" y="5"/>
                    <a:pt x="15" y="5"/>
                    <a:pt x="21" y="6"/>
                  </a:cubicBezTo>
                  <a:cubicBezTo>
                    <a:pt x="24" y="6"/>
                    <a:pt x="25" y="2"/>
                    <a:pt x="22" y="1"/>
                  </a:cubicBezTo>
                  <a:cubicBezTo>
                    <a:pt x="16" y="0"/>
                    <a:pt x="9" y="0"/>
                    <a:pt x="2" y="0"/>
                  </a:cubicBezTo>
                  <a:cubicBezTo>
                    <a:pt x="0" y="0"/>
                    <a:pt x="0" y="5"/>
                    <a:pt x="2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2" name="Freeform 171"/>
            <p:cNvSpPr/>
            <p:nvPr/>
          </p:nvSpPr>
          <p:spPr bwMode="auto">
            <a:xfrm>
              <a:off x="1155" y="204"/>
              <a:ext cx="102" cy="18"/>
            </a:xfrm>
            <a:custGeom>
              <a:avLst/>
              <a:gdLst>
                <a:gd name="T0" fmla="*/ 3 w 29"/>
                <a:gd name="T1" fmla="*/ 6 h 6"/>
                <a:gd name="T2" fmla="*/ 26 w 29"/>
                <a:gd name="T3" fmla="*/ 6 h 6"/>
                <a:gd name="T4" fmla="*/ 26 w 29"/>
                <a:gd name="T5" fmla="*/ 1 h 6"/>
                <a:gd name="T6" fmla="*/ 3 w 29"/>
                <a:gd name="T7" fmla="*/ 1 h 6"/>
                <a:gd name="T8" fmla="*/ 3 w 2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6">
                  <a:moveTo>
                    <a:pt x="3" y="6"/>
                  </a:moveTo>
                  <a:cubicBezTo>
                    <a:pt x="11" y="6"/>
                    <a:pt x="18" y="5"/>
                    <a:pt x="26" y="6"/>
                  </a:cubicBezTo>
                  <a:cubicBezTo>
                    <a:pt x="29" y="6"/>
                    <a:pt x="28" y="2"/>
                    <a:pt x="26" y="1"/>
                  </a:cubicBezTo>
                  <a:cubicBezTo>
                    <a:pt x="18" y="0"/>
                    <a:pt x="11" y="1"/>
                    <a:pt x="3" y="1"/>
                  </a:cubicBezTo>
                  <a:cubicBezTo>
                    <a:pt x="1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3" name="Freeform 172"/>
            <p:cNvSpPr/>
            <p:nvPr/>
          </p:nvSpPr>
          <p:spPr bwMode="auto">
            <a:xfrm>
              <a:off x="1046" y="201"/>
              <a:ext cx="91" cy="24"/>
            </a:xfrm>
            <a:custGeom>
              <a:avLst/>
              <a:gdLst>
                <a:gd name="T0" fmla="*/ 4 w 26"/>
                <a:gd name="T1" fmla="*/ 7 h 8"/>
                <a:gd name="T2" fmla="*/ 22 w 26"/>
                <a:gd name="T3" fmla="*/ 7 h 8"/>
                <a:gd name="T4" fmla="*/ 23 w 26"/>
                <a:gd name="T5" fmla="*/ 2 h 8"/>
                <a:gd name="T6" fmla="*/ 3 w 26"/>
                <a:gd name="T7" fmla="*/ 2 h 8"/>
                <a:gd name="T8" fmla="*/ 4 w 26"/>
                <a:gd name="T9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8">
                  <a:moveTo>
                    <a:pt x="4" y="7"/>
                  </a:moveTo>
                  <a:cubicBezTo>
                    <a:pt x="10" y="6"/>
                    <a:pt x="17" y="5"/>
                    <a:pt x="22" y="7"/>
                  </a:cubicBezTo>
                  <a:cubicBezTo>
                    <a:pt x="25" y="8"/>
                    <a:pt x="26" y="3"/>
                    <a:pt x="23" y="2"/>
                  </a:cubicBezTo>
                  <a:cubicBezTo>
                    <a:pt x="17" y="0"/>
                    <a:pt x="10" y="1"/>
                    <a:pt x="3" y="2"/>
                  </a:cubicBezTo>
                  <a:cubicBezTo>
                    <a:pt x="0" y="3"/>
                    <a:pt x="2" y="7"/>
                    <a:pt x="4" y="7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4" name="Freeform 173"/>
            <p:cNvSpPr/>
            <p:nvPr/>
          </p:nvSpPr>
          <p:spPr bwMode="auto">
            <a:xfrm>
              <a:off x="894" y="204"/>
              <a:ext cx="106" cy="18"/>
            </a:xfrm>
            <a:custGeom>
              <a:avLst/>
              <a:gdLst>
                <a:gd name="T0" fmla="*/ 3 w 30"/>
                <a:gd name="T1" fmla="*/ 5 h 6"/>
                <a:gd name="T2" fmla="*/ 27 w 30"/>
                <a:gd name="T3" fmla="*/ 6 h 6"/>
                <a:gd name="T4" fmla="*/ 27 w 30"/>
                <a:gd name="T5" fmla="*/ 1 h 6"/>
                <a:gd name="T6" fmla="*/ 3 w 30"/>
                <a:gd name="T7" fmla="*/ 0 h 6"/>
                <a:gd name="T8" fmla="*/ 3 w 30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5"/>
                  </a:moveTo>
                  <a:cubicBezTo>
                    <a:pt x="11" y="5"/>
                    <a:pt x="19" y="5"/>
                    <a:pt x="27" y="6"/>
                  </a:cubicBezTo>
                  <a:cubicBezTo>
                    <a:pt x="30" y="6"/>
                    <a:pt x="30" y="2"/>
                    <a:pt x="27" y="1"/>
                  </a:cubicBezTo>
                  <a:cubicBezTo>
                    <a:pt x="19" y="0"/>
                    <a:pt x="11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5" name="Freeform 174"/>
            <p:cNvSpPr/>
            <p:nvPr/>
          </p:nvSpPr>
          <p:spPr bwMode="auto">
            <a:xfrm>
              <a:off x="756" y="201"/>
              <a:ext cx="106" cy="24"/>
            </a:xfrm>
            <a:custGeom>
              <a:avLst/>
              <a:gdLst>
                <a:gd name="T0" fmla="*/ 3 w 30"/>
                <a:gd name="T1" fmla="*/ 6 h 8"/>
                <a:gd name="T2" fmla="*/ 27 w 30"/>
                <a:gd name="T3" fmla="*/ 7 h 8"/>
                <a:gd name="T4" fmla="*/ 27 w 30"/>
                <a:gd name="T5" fmla="*/ 2 h 8"/>
                <a:gd name="T6" fmla="*/ 4 w 30"/>
                <a:gd name="T7" fmla="*/ 1 h 8"/>
                <a:gd name="T8" fmla="*/ 3 w 30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8">
                  <a:moveTo>
                    <a:pt x="3" y="6"/>
                  </a:moveTo>
                  <a:cubicBezTo>
                    <a:pt x="11" y="8"/>
                    <a:pt x="19" y="7"/>
                    <a:pt x="27" y="7"/>
                  </a:cubicBezTo>
                  <a:cubicBezTo>
                    <a:pt x="30" y="7"/>
                    <a:pt x="30" y="2"/>
                    <a:pt x="27" y="2"/>
                  </a:cubicBezTo>
                  <a:cubicBezTo>
                    <a:pt x="19" y="2"/>
                    <a:pt x="12" y="3"/>
                    <a:pt x="4" y="1"/>
                  </a:cubicBezTo>
                  <a:cubicBezTo>
                    <a:pt x="1" y="0"/>
                    <a:pt x="0" y="5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6" name="Freeform 175"/>
            <p:cNvSpPr/>
            <p:nvPr/>
          </p:nvSpPr>
          <p:spPr bwMode="auto">
            <a:xfrm>
              <a:off x="629" y="201"/>
              <a:ext cx="92" cy="18"/>
            </a:xfrm>
            <a:custGeom>
              <a:avLst/>
              <a:gdLst>
                <a:gd name="T0" fmla="*/ 3 w 26"/>
                <a:gd name="T1" fmla="*/ 5 h 6"/>
                <a:gd name="T2" fmla="*/ 22 w 26"/>
                <a:gd name="T3" fmla="*/ 6 h 6"/>
                <a:gd name="T4" fmla="*/ 23 w 26"/>
                <a:gd name="T5" fmla="*/ 1 h 6"/>
                <a:gd name="T6" fmla="*/ 3 w 26"/>
                <a:gd name="T7" fmla="*/ 0 h 6"/>
                <a:gd name="T8" fmla="*/ 3 w 26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6">
                  <a:moveTo>
                    <a:pt x="3" y="5"/>
                  </a:moveTo>
                  <a:cubicBezTo>
                    <a:pt x="9" y="5"/>
                    <a:pt x="16" y="5"/>
                    <a:pt x="22" y="6"/>
                  </a:cubicBezTo>
                  <a:cubicBezTo>
                    <a:pt x="25" y="6"/>
                    <a:pt x="26" y="2"/>
                    <a:pt x="23" y="1"/>
                  </a:cubicBezTo>
                  <a:cubicBezTo>
                    <a:pt x="17" y="0"/>
                    <a:pt x="10" y="0"/>
                    <a:pt x="3" y="0"/>
                  </a:cubicBezTo>
                  <a:cubicBezTo>
                    <a:pt x="0" y="0"/>
                    <a:pt x="0" y="5"/>
                    <a:pt x="3" y="5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7" name="Freeform 176"/>
            <p:cNvSpPr/>
            <p:nvPr/>
          </p:nvSpPr>
          <p:spPr bwMode="auto">
            <a:xfrm>
              <a:off x="488" y="195"/>
              <a:ext cx="113" cy="27"/>
            </a:xfrm>
            <a:custGeom>
              <a:avLst/>
              <a:gdLst>
                <a:gd name="T0" fmla="*/ 4 w 32"/>
                <a:gd name="T1" fmla="*/ 8 h 9"/>
                <a:gd name="T2" fmla="*/ 29 w 32"/>
                <a:gd name="T3" fmla="*/ 7 h 9"/>
                <a:gd name="T4" fmla="*/ 29 w 32"/>
                <a:gd name="T5" fmla="*/ 2 h 9"/>
                <a:gd name="T6" fmla="*/ 3 w 32"/>
                <a:gd name="T7" fmla="*/ 3 h 9"/>
                <a:gd name="T8" fmla="*/ 4 w 32"/>
                <a:gd name="T9" fmla="*/ 8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9">
                  <a:moveTo>
                    <a:pt x="4" y="8"/>
                  </a:moveTo>
                  <a:cubicBezTo>
                    <a:pt x="12" y="5"/>
                    <a:pt x="21" y="7"/>
                    <a:pt x="29" y="7"/>
                  </a:cubicBezTo>
                  <a:cubicBezTo>
                    <a:pt x="32" y="7"/>
                    <a:pt x="32" y="2"/>
                    <a:pt x="29" y="2"/>
                  </a:cubicBezTo>
                  <a:cubicBezTo>
                    <a:pt x="21" y="2"/>
                    <a:pt x="11" y="0"/>
                    <a:pt x="3" y="3"/>
                  </a:cubicBezTo>
                  <a:cubicBezTo>
                    <a:pt x="0" y="4"/>
                    <a:pt x="2" y="9"/>
                    <a:pt x="4" y="8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8" name="Freeform 177"/>
            <p:cNvSpPr/>
            <p:nvPr/>
          </p:nvSpPr>
          <p:spPr bwMode="auto">
            <a:xfrm>
              <a:off x="368" y="204"/>
              <a:ext cx="96" cy="18"/>
            </a:xfrm>
            <a:custGeom>
              <a:avLst/>
              <a:gdLst>
                <a:gd name="T0" fmla="*/ 5 w 27"/>
                <a:gd name="T1" fmla="*/ 6 h 6"/>
                <a:gd name="T2" fmla="*/ 24 w 27"/>
                <a:gd name="T3" fmla="*/ 5 h 6"/>
                <a:gd name="T4" fmla="*/ 24 w 27"/>
                <a:gd name="T5" fmla="*/ 0 h 6"/>
                <a:gd name="T6" fmla="*/ 3 w 27"/>
                <a:gd name="T7" fmla="*/ 1 h 6"/>
                <a:gd name="T8" fmla="*/ 5 w 2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6">
                  <a:moveTo>
                    <a:pt x="5" y="6"/>
                  </a:moveTo>
                  <a:cubicBezTo>
                    <a:pt x="11" y="5"/>
                    <a:pt x="18" y="5"/>
                    <a:pt x="24" y="5"/>
                  </a:cubicBezTo>
                  <a:cubicBezTo>
                    <a:pt x="27" y="5"/>
                    <a:pt x="27" y="0"/>
                    <a:pt x="24" y="0"/>
                  </a:cubicBezTo>
                  <a:cubicBezTo>
                    <a:pt x="17" y="0"/>
                    <a:pt x="10" y="0"/>
                    <a:pt x="3" y="1"/>
                  </a:cubicBezTo>
                  <a:cubicBezTo>
                    <a:pt x="0" y="2"/>
                    <a:pt x="2" y="6"/>
                    <a:pt x="5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  <p:sp>
          <p:nvSpPr>
            <p:cNvPr id="1049549" name="Freeform 178"/>
            <p:cNvSpPr/>
            <p:nvPr/>
          </p:nvSpPr>
          <p:spPr bwMode="auto">
            <a:xfrm>
              <a:off x="256" y="201"/>
              <a:ext cx="105" cy="18"/>
            </a:xfrm>
            <a:custGeom>
              <a:avLst/>
              <a:gdLst>
                <a:gd name="T0" fmla="*/ 3 w 30"/>
                <a:gd name="T1" fmla="*/ 6 h 6"/>
                <a:gd name="T2" fmla="*/ 28 w 30"/>
                <a:gd name="T3" fmla="*/ 5 h 6"/>
                <a:gd name="T4" fmla="*/ 28 w 30"/>
                <a:gd name="T5" fmla="*/ 0 h 6"/>
                <a:gd name="T6" fmla="*/ 3 w 30"/>
                <a:gd name="T7" fmla="*/ 1 h 6"/>
                <a:gd name="T8" fmla="*/ 3 w 30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6">
                  <a:moveTo>
                    <a:pt x="3" y="6"/>
                  </a:moveTo>
                  <a:cubicBezTo>
                    <a:pt x="11" y="6"/>
                    <a:pt x="19" y="5"/>
                    <a:pt x="28" y="5"/>
                  </a:cubicBezTo>
                  <a:cubicBezTo>
                    <a:pt x="30" y="5"/>
                    <a:pt x="30" y="0"/>
                    <a:pt x="28" y="0"/>
                  </a:cubicBezTo>
                  <a:cubicBezTo>
                    <a:pt x="19" y="0"/>
                    <a:pt x="11" y="1"/>
                    <a:pt x="3" y="1"/>
                  </a:cubicBezTo>
                  <a:cubicBezTo>
                    <a:pt x="0" y="1"/>
                    <a:pt x="0" y="6"/>
                    <a:pt x="3" y="6"/>
                  </a:cubicBezTo>
                  <a:close/>
                </a:path>
              </a:pathLst>
            </a:custGeom>
            <a:solidFill>
              <a:srgbClr val="13122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595959"/>
                </a:solidFill>
              </a:endParaRPr>
            </a:p>
          </p:txBody>
        </p:sp>
      </p:grpSp>
      <p:grpSp>
        <p:nvGrpSpPr>
          <p:cNvPr id="3" name="组合 247"/>
          <p:cNvGrpSpPr/>
          <p:nvPr/>
        </p:nvGrpSpPr>
        <p:grpSpPr>
          <a:xfrm>
            <a:off x="-1" y="-1"/>
            <a:ext cx="4890183" cy="1423007"/>
            <a:chOff x="-1" y="-1"/>
            <a:chExt cx="4890183" cy="1423007"/>
          </a:xfrm>
        </p:grpSpPr>
        <p:pic>
          <p:nvPicPr>
            <p:cNvPr id="2097158" name="图片 248"/>
            <p:cNvPicPr>
              <a:picLocks noChangeAspect="1"/>
            </p:cNvPicPr>
            <p:nvPr/>
          </p:nvPicPr>
          <p:blipFill rotWithShape="1">
            <a:blip r:embed="rId3"/>
            <a:srcRect t="47438" r="7491"/>
            <a:stretch>
              <a:fillRect/>
            </a:stretch>
          </p:blipFill>
          <p:spPr>
            <a:xfrm flipH="1">
              <a:off x="-1" y="-1"/>
              <a:ext cx="2162470" cy="1423007"/>
            </a:xfrm>
            <a:prstGeom prst="rect">
              <a:avLst/>
            </a:prstGeom>
          </p:spPr>
        </p:pic>
        <p:sp>
          <p:nvSpPr>
            <p:cNvPr id="1049550" name="稻壳儿小白白(http://dwz.cn/Wu2UP)"/>
            <p:cNvSpPr txBox="1">
              <a:spLocks noChangeArrowheads="1"/>
            </p:cNvSpPr>
            <p:nvPr/>
          </p:nvSpPr>
          <p:spPr bwMode="auto">
            <a:xfrm>
              <a:off x="1479433" y="539262"/>
              <a:ext cx="3410749" cy="43088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>
              <a:spAutoFit/>
            </a:bodyPr>
            <a:lstStyle>
              <a:lvl1pPr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1pPr>
              <a:lvl2pPr marL="742950" indent="-285750"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2pPr>
              <a:lvl3pPr marL="1143000" indent="-228600"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3pPr>
              <a:lvl4pPr marL="1600200" indent="-228600"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4pPr>
              <a:lvl5pPr marL="2057400" indent="-228600" defTabSz="121602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5pPr>
              <a:lvl6pPr marL="25146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6pPr>
              <a:lvl7pPr marL="29718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7pPr>
              <a:lvl8pPr marL="34290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8pPr>
              <a:lvl9pPr marL="38862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zh-CN" sz="2800" b="1" dirty="0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5. </a:t>
              </a:r>
              <a:r>
                <a:rPr lang="en-US" altLang="zh-CN" sz="2800" b="1" dirty="0" err="1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Perubahan</a:t>
              </a:r>
              <a:r>
                <a:rPr lang="en-US" altLang="zh-CN" sz="2800" b="1" dirty="0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 </a:t>
              </a:r>
              <a:r>
                <a:rPr lang="en-US" altLang="zh-CN" sz="2800" b="1" dirty="0" err="1" smtClean="0">
                  <a:solidFill>
                    <a:srgbClr val="595959"/>
                  </a:solidFill>
                  <a:latin typeface="方正兰亭粗黑简体" panose="02000000000000000000" pitchFamily="2" charset="-122"/>
                  <a:ea typeface="方正兰亭粗黑简体" panose="02000000000000000000" pitchFamily="2" charset="-122"/>
                  <a:sym typeface="Arial" panose="020B0604020202020204" pitchFamily="34" charset="0"/>
                </a:rPr>
                <a:t>Sosial</a:t>
              </a:r>
              <a:endParaRPr lang="en-US" altLang="zh-CN" sz="2800" b="1" dirty="0">
                <a:solidFill>
                  <a:srgbClr val="595959"/>
                </a:solidFill>
                <a:latin typeface="方正兰亭粗黑简体" panose="02000000000000000000" pitchFamily="2" charset="-122"/>
                <a:ea typeface="方正兰亭粗黑简体" panose="02000000000000000000" pitchFamily="2" charset="-122"/>
                <a:sym typeface="Arial" panose="020B0604020202020204" pitchFamily="34" charset="0"/>
              </a:endParaRPr>
            </a:p>
          </p:txBody>
        </p:sp>
      </p:grpSp>
      <p:sp>
        <p:nvSpPr>
          <p:cNvPr id="231" name="Rectangle 41"/>
          <p:cNvSpPr/>
          <p:nvPr/>
        </p:nvSpPr>
        <p:spPr>
          <a:xfrm>
            <a:off x="656493" y="1184031"/>
            <a:ext cx="10925908" cy="5228492"/>
          </a:xfrm>
          <a:prstGeom prst="rect">
            <a:avLst/>
          </a:prstGeom>
          <a:solidFill>
            <a:srgbClr val="BE9C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5695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32" name="TextBox 231"/>
          <p:cNvSpPr txBox="1"/>
          <p:nvPr/>
        </p:nvSpPr>
        <p:spPr>
          <a:xfrm>
            <a:off x="820614" y="1078524"/>
            <a:ext cx="10714893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400" dirty="0" err="1" smtClean="0">
                <a:latin typeface="Agency FB" pitchFamily="34" charset="0"/>
              </a:rPr>
              <a:t>Perubahan</a:t>
            </a:r>
            <a:r>
              <a:rPr lang="en-ID" sz="2400" dirty="0" smtClean="0">
                <a:latin typeface="Agency FB" pitchFamily="34" charset="0"/>
              </a:rPr>
              <a:t> yang </a:t>
            </a:r>
            <a:r>
              <a:rPr lang="en-ID" sz="2400" dirty="0" err="1" smtClean="0">
                <a:latin typeface="Agency FB" pitchFamily="34" charset="0"/>
              </a:rPr>
              <a:t>terjadi</a:t>
            </a:r>
            <a:r>
              <a:rPr lang="en-ID" sz="2400" dirty="0" smtClean="0">
                <a:latin typeface="Agency FB" pitchFamily="34" charset="0"/>
              </a:rPr>
              <a:t> </a:t>
            </a:r>
            <a:r>
              <a:rPr lang="en-ID" sz="2400" dirty="0" err="1" smtClean="0">
                <a:latin typeface="Agency FB" pitchFamily="34" charset="0"/>
              </a:rPr>
              <a:t>pada</a:t>
            </a:r>
            <a:r>
              <a:rPr lang="en-ID" sz="2400" dirty="0" smtClean="0">
                <a:latin typeface="Agency FB" pitchFamily="34" charset="0"/>
              </a:rPr>
              <a:t> </a:t>
            </a:r>
            <a:r>
              <a:rPr lang="en-ID" sz="2400" dirty="0" err="1" smtClean="0">
                <a:latin typeface="Agency FB" pitchFamily="34" charset="0"/>
              </a:rPr>
              <a:t>setiap</a:t>
            </a:r>
            <a:r>
              <a:rPr lang="en-ID" sz="2400" dirty="0" smtClean="0">
                <a:latin typeface="Agency FB" pitchFamily="34" charset="0"/>
              </a:rPr>
              <a:t> </a:t>
            </a:r>
            <a:r>
              <a:rPr lang="en-ID" sz="2400" dirty="0" err="1" smtClean="0">
                <a:latin typeface="Agency FB" pitchFamily="34" charset="0"/>
              </a:rPr>
              <a:t>masyarakat</a:t>
            </a:r>
            <a:r>
              <a:rPr lang="en-ID" sz="2400" dirty="0" smtClean="0">
                <a:latin typeface="Agency FB" pitchFamily="34" charset="0"/>
              </a:rPr>
              <a:t> </a:t>
            </a:r>
            <a:r>
              <a:rPr lang="en-ID" sz="2400" dirty="0" err="1" smtClean="0">
                <a:latin typeface="Agency FB" pitchFamily="34" charset="0"/>
              </a:rPr>
              <a:t>tidak</a:t>
            </a:r>
            <a:r>
              <a:rPr lang="en-ID" sz="2400" dirty="0" smtClean="0">
                <a:latin typeface="Agency FB" pitchFamily="34" charset="0"/>
              </a:rPr>
              <a:t> </a:t>
            </a:r>
            <a:r>
              <a:rPr lang="en-ID" sz="2400" dirty="0" err="1" smtClean="0">
                <a:latin typeface="Agency FB" pitchFamily="34" charset="0"/>
              </a:rPr>
              <a:t>selalu</a:t>
            </a:r>
            <a:r>
              <a:rPr lang="en-ID" sz="2400" dirty="0" smtClean="0">
                <a:latin typeface="Agency FB" pitchFamily="34" charset="0"/>
              </a:rPr>
              <a:t> </a:t>
            </a:r>
            <a:r>
              <a:rPr lang="en-ID" sz="2400" dirty="0" err="1" smtClean="0">
                <a:latin typeface="Agency FB" pitchFamily="34" charset="0"/>
              </a:rPr>
              <a:t>sama</a:t>
            </a:r>
            <a:r>
              <a:rPr lang="en-ID" sz="2400" dirty="0" smtClean="0">
                <a:latin typeface="Agency FB" pitchFamily="34" charset="0"/>
              </a:rPr>
              <a:t>, </a:t>
            </a:r>
            <a:r>
              <a:rPr lang="en-ID" sz="2400" dirty="0" err="1" smtClean="0">
                <a:latin typeface="Agency FB" pitchFamily="34" charset="0"/>
              </a:rPr>
              <a:t>perubahan</a:t>
            </a:r>
            <a:r>
              <a:rPr lang="en-ID" sz="2400" dirty="0" smtClean="0">
                <a:latin typeface="Agency FB" pitchFamily="34" charset="0"/>
              </a:rPr>
              <a:t> </a:t>
            </a:r>
            <a:r>
              <a:rPr lang="en-ID" sz="2400" dirty="0" err="1" smtClean="0">
                <a:latin typeface="Agency FB" pitchFamily="34" charset="0"/>
              </a:rPr>
              <a:t>itu</a:t>
            </a:r>
            <a:r>
              <a:rPr lang="en-ID" sz="2400" dirty="0" smtClean="0">
                <a:latin typeface="Agency FB" pitchFamily="34" charset="0"/>
              </a:rPr>
              <a:t> </a:t>
            </a:r>
            <a:r>
              <a:rPr lang="en-ID" sz="2400" dirty="0" err="1" smtClean="0">
                <a:latin typeface="Agency FB" pitchFamily="34" charset="0"/>
              </a:rPr>
              <a:t>bisa</a:t>
            </a:r>
            <a:r>
              <a:rPr lang="en-ID" sz="2400" dirty="0" smtClean="0">
                <a:latin typeface="Agency FB" pitchFamily="34" charset="0"/>
              </a:rPr>
              <a:t> </a:t>
            </a:r>
            <a:r>
              <a:rPr lang="en-ID" sz="2400" dirty="0" err="1" smtClean="0">
                <a:latin typeface="Agency FB" pitchFamily="34" charset="0"/>
              </a:rPr>
              <a:t>lambat</a:t>
            </a:r>
            <a:r>
              <a:rPr lang="en-ID" sz="2400" dirty="0" smtClean="0">
                <a:latin typeface="Agency FB" pitchFamily="34" charset="0"/>
              </a:rPr>
              <a:t> (</a:t>
            </a:r>
            <a:r>
              <a:rPr lang="en-ID" sz="2400" dirty="0" err="1" smtClean="0">
                <a:latin typeface="Agency FB" pitchFamily="34" charset="0"/>
              </a:rPr>
              <a:t>evolusi</a:t>
            </a:r>
            <a:r>
              <a:rPr lang="en-ID" sz="2400" dirty="0" smtClean="0">
                <a:latin typeface="Agency FB" pitchFamily="34" charset="0"/>
              </a:rPr>
              <a:t>) </a:t>
            </a:r>
            <a:r>
              <a:rPr lang="en-ID" sz="2400" dirty="0" err="1" smtClean="0">
                <a:latin typeface="Agency FB" pitchFamily="34" charset="0"/>
              </a:rPr>
              <a:t>dan</a:t>
            </a:r>
            <a:r>
              <a:rPr lang="en-ID" sz="2400" dirty="0" smtClean="0">
                <a:latin typeface="Agency FB" pitchFamily="34" charset="0"/>
              </a:rPr>
              <a:t> </a:t>
            </a:r>
            <a:r>
              <a:rPr lang="en-ID" sz="2400" dirty="0" err="1" smtClean="0">
                <a:latin typeface="Agency FB" pitchFamily="34" charset="0"/>
              </a:rPr>
              <a:t>perubahan</a:t>
            </a:r>
            <a:r>
              <a:rPr lang="en-ID" sz="2400" dirty="0" smtClean="0">
                <a:latin typeface="Agency FB" pitchFamily="34" charset="0"/>
              </a:rPr>
              <a:t> </a:t>
            </a:r>
            <a:r>
              <a:rPr lang="en-ID" sz="2400" dirty="0" err="1" smtClean="0">
                <a:latin typeface="Agency FB" pitchFamily="34" charset="0"/>
              </a:rPr>
              <a:t>cepat</a:t>
            </a:r>
            <a:r>
              <a:rPr lang="en-ID" sz="2400" dirty="0" smtClean="0">
                <a:latin typeface="Agency FB" pitchFamily="34" charset="0"/>
              </a:rPr>
              <a:t> (</a:t>
            </a:r>
            <a:r>
              <a:rPr lang="en-ID" sz="2400" dirty="0" err="1" smtClean="0">
                <a:latin typeface="Agency FB" pitchFamily="34" charset="0"/>
              </a:rPr>
              <a:t>revolusi</a:t>
            </a:r>
            <a:r>
              <a:rPr lang="en-ID" sz="2400" dirty="0" smtClean="0">
                <a:latin typeface="Agency FB" pitchFamily="34" charset="0"/>
              </a:rPr>
              <a:t>).</a:t>
            </a:r>
          </a:p>
          <a:p>
            <a:endParaRPr lang="en-ID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Agency FB" pitchFamily="34" charset="0"/>
            </a:endParaRPr>
          </a:p>
          <a:p>
            <a:r>
              <a:rPr lang="en-ID" sz="2400" dirty="0" err="1" smtClean="0">
                <a:latin typeface="Agency FB" pitchFamily="34" charset="0"/>
              </a:rPr>
              <a:t>Perubahan</a:t>
            </a:r>
            <a:r>
              <a:rPr lang="en-ID" sz="2400" dirty="0" smtClean="0">
                <a:latin typeface="Agency FB" pitchFamily="34" charset="0"/>
              </a:rPr>
              <a:t> </a:t>
            </a:r>
            <a:r>
              <a:rPr lang="en-ID" sz="2400" dirty="0" err="1" smtClean="0">
                <a:latin typeface="Agency FB" pitchFamily="34" charset="0"/>
              </a:rPr>
              <a:t>sosial</a:t>
            </a:r>
            <a:r>
              <a:rPr lang="en-ID" sz="2400" dirty="0" smtClean="0">
                <a:latin typeface="Agency FB" pitchFamily="34" charset="0"/>
              </a:rPr>
              <a:t> </a:t>
            </a:r>
            <a:r>
              <a:rPr lang="en-ID" sz="2400" dirty="0" err="1" smtClean="0">
                <a:latin typeface="Agency FB" pitchFamily="34" charset="0"/>
              </a:rPr>
              <a:t>dapat</a:t>
            </a:r>
            <a:r>
              <a:rPr lang="en-ID" sz="2400" dirty="0" smtClean="0">
                <a:latin typeface="Agency FB" pitchFamily="34" charset="0"/>
              </a:rPr>
              <a:t> </a:t>
            </a:r>
            <a:r>
              <a:rPr lang="en-ID" sz="2400" dirty="0" err="1" smtClean="0">
                <a:latin typeface="Agency FB" pitchFamily="34" charset="0"/>
              </a:rPr>
              <a:t>dipengaruhi</a:t>
            </a:r>
            <a:r>
              <a:rPr lang="en-ID" sz="2400" dirty="0" smtClean="0">
                <a:latin typeface="Agency FB" pitchFamily="34" charset="0"/>
              </a:rPr>
              <a:t> </a:t>
            </a:r>
            <a:r>
              <a:rPr lang="en-ID" sz="2400" dirty="0" err="1" smtClean="0">
                <a:latin typeface="Agency FB" pitchFamily="34" charset="0"/>
              </a:rPr>
              <a:t>oleh</a:t>
            </a:r>
            <a:r>
              <a:rPr lang="en-ID" sz="2400" dirty="0" smtClean="0">
                <a:latin typeface="Agency FB" pitchFamily="34" charset="0"/>
              </a:rPr>
              <a:t> </a:t>
            </a:r>
            <a:r>
              <a:rPr lang="en-ID" sz="2400" dirty="0" err="1" smtClean="0">
                <a:latin typeface="Agency FB" pitchFamily="34" charset="0"/>
              </a:rPr>
              <a:t>berbagai</a:t>
            </a:r>
            <a:r>
              <a:rPr lang="en-ID" sz="2400" dirty="0" smtClean="0">
                <a:latin typeface="Agency FB" pitchFamily="34" charset="0"/>
              </a:rPr>
              <a:t> </a:t>
            </a:r>
            <a:r>
              <a:rPr lang="en-ID" sz="2400" dirty="0" err="1" smtClean="0">
                <a:latin typeface="Agency FB" pitchFamily="34" charset="0"/>
              </a:rPr>
              <a:t>faktor</a:t>
            </a:r>
            <a:r>
              <a:rPr lang="en-ID" sz="2400" dirty="0" smtClean="0">
                <a:latin typeface="Agency FB" pitchFamily="34" charset="0"/>
              </a:rPr>
              <a:t>, </a:t>
            </a:r>
            <a:r>
              <a:rPr lang="en-ID" sz="2400" dirty="0" err="1" smtClean="0">
                <a:latin typeface="Agency FB" pitchFamily="34" charset="0"/>
              </a:rPr>
              <a:t>yaitu</a:t>
            </a:r>
            <a:r>
              <a:rPr lang="en-ID" sz="2400" dirty="0" smtClean="0">
                <a:latin typeface="Agency FB" pitchFamily="34" charset="0"/>
              </a:rPr>
              <a:t> </a:t>
            </a:r>
            <a:r>
              <a:rPr lang="en-ID" sz="2400" dirty="0" err="1" smtClean="0">
                <a:latin typeface="Agency FB" pitchFamily="34" charset="0"/>
              </a:rPr>
              <a:t>faktor</a:t>
            </a:r>
            <a:r>
              <a:rPr lang="en-ID" sz="2400" dirty="0" smtClean="0">
                <a:latin typeface="Agency FB" pitchFamily="34" charset="0"/>
              </a:rPr>
              <a:t> </a:t>
            </a:r>
            <a:r>
              <a:rPr lang="en-ID" sz="2400" dirty="0" err="1" smtClean="0">
                <a:latin typeface="Agency FB" pitchFamily="34" charset="0"/>
              </a:rPr>
              <a:t>dari</a:t>
            </a:r>
            <a:r>
              <a:rPr lang="en-ID" sz="2400" dirty="0" smtClean="0">
                <a:latin typeface="Agency FB" pitchFamily="34" charset="0"/>
              </a:rPr>
              <a:t> </a:t>
            </a:r>
            <a:r>
              <a:rPr lang="en-ID" sz="2400" dirty="0" err="1" smtClean="0">
                <a:latin typeface="Agency FB" pitchFamily="34" charset="0"/>
              </a:rPr>
              <a:t>dalam</a:t>
            </a:r>
            <a:r>
              <a:rPr lang="en-ID" sz="2400" dirty="0" smtClean="0">
                <a:latin typeface="Agency FB" pitchFamily="34" charset="0"/>
              </a:rPr>
              <a:t> </a:t>
            </a:r>
            <a:r>
              <a:rPr lang="en-ID" sz="2400" dirty="0" err="1" smtClean="0">
                <a:latin typeface="Agency FB" pitchFamily="34" charset="0"/>
              </a:rPr>
              <a:t>dan</a:t>
            </a:r>
            <a:r>
              <a:rPr lang="en-ID" sz="2400" dirty="0" smtClean="0">
                <a:latin typeface="Agency FB" pitchFamily="34" charset="0"/>
              </a:rPr>
              <a:t> </a:t>
            </a:r>
            <a:r>
              <a:rPr lang="en-ID" sz="2400" dirty="0" err="1" smtClean="0">
                <a:latin typeface="Agency FB" pitchFamily="34" charset="0"/>
              </a:rPr>
              <a:t>faktor</a:t>
            </a:r>
            <a:r>
              <a:rPr lang="en-ID" sz="2400" dirty="0" smtClean="0">
                <a:latin typeface="Agency FB" pitchFamily="34" charset="0"/>
              </a:rPr>
              <a:t> </a:t>
            </a:r>
            <a:r>
              <a:rPr lang="en-ID" sz="2400" dirty="0" err="1" smtClean="0">
                <a:latin typeface="Agency FB" pitchFamily="34" charset="0"/>
              </a:rPr>
              <a:t>dari</a:t>
            </a:r>
            <a:r>
              <a:rPr lang="en-ID" sz="2400" dirty="0" smtClean="0">
                <a:latin typeface="Agency FB" pitchFamily="34" charset="0"/>
              </a:rPr>
              <a:t> </a:t>
            </a:r>
            <a:r>
              <a:rPr lang="en-ID" sz="2400" dirty="0" err="1" smtClean="0">
                <a:latin typeface="Agency FB" pitchFamily="34" charset="0"/>
              </a:rPr>
              <a:t>luar</a:t>
            </a:r>
            <a:r>
              <a:rPr lang="en-ID" sz="2400" dirty="0" smtClean="0">
                <a:latin typeface="Agency FB" pitchFamily="34" charset="0"/>
              </a:rPr>
              <a:t>.</a:t>
            </a:r>
          </a:p>
          <a:p>
            <a:r>
              <a:rPr lang="en-ID" sz="2400" dirty="0" err="1" smtClean="0">
                <a:latin typeface="Agency FB" pitchFamily="34" charset="0"/>
              </a:rPr>
              <a:t>Faktor-faktor</a:t>
            </a:r>
            <a:r>
              <a:rPr lang="en-ID" sz="2400" dirty="0" smtClean="0">
                <a:latin typeface="Agency FB" pitchFamily="34" charset="0"/>
              </a:rPr>
              <a:t> intern </a:t>
            </a:r>
            <a:r>
              <a:rPr lang="en-ID" sz="2400" dirty="0" err="1" smtClean="0">
                <a:latin typeface="Agency FB" pitchFamily="34" charset="0"/>
              </a:rPr>
              <a:t>atau</a:t>
            </a:r>
            <a:r>
              <a:rPr lang="en-ID" sz="2400" dirty="0" smtClean="0">
                <a:latin typeface="Agency FB" pitchFamily="34" charset="0"/>
              </a:rPr>
              <a:t> yang </a:t>
            </a:r>
            <a:r>
              <a:rPr lang="en-ID" sz="2400" dirty="0" err="1" smtClean="0">
                <a:latin typeface="Agency FB" pitchFamily="34" charset="0"/>
              </a:rPr>
              <a:t>bersumber</a:t>
            </a:r>
            <a:r>
              <a:rPr lang="en-ID" sz="2400" dirty="0" smtClean="0">
                <a:latin typeface="Agency FB" pitchFamily="34" charset="0"/>
              </a:rPr>
              <a:t> </a:t>
            </a:r>
            <a:r>
              <a:rPr lang="en-ID" sz="2400" dirty="0" err="1" smtClean="0">
                <a:latin typeface="Agency FB" pitchFamily="34" charset="0"/>
              </a:rPr>
              <a:t>dari</a:t>
            </a:r>
            <a:r>
              <a:rPr lang="en-ID" sz="2400" dirty="0" smtClean="0">
                <a:latin typeface="Agency FB" pitchFamily="34" charset="0"/>
              </a:rPr>
              <a:t> </a:t>
            </a:r>
            <a:r>
              <a:rPr lang="en-ID" sz="2400" dirty="0" err="1" smtClean="0">
                <a:latin typeface="Agency FB" pitchFamily="34" charset="0"/>
              </a:rPr>
              <a:t>masyarakat</a:t>
            </a:r>
            <a:r>
              <a:rPr lang="en-ID" sz="2400" dirty="0" smtClean="0">
                <a:latin typeface="Agency FB" pitchFamily="34" charset="0"/>
              </a:rPr>
              <a:t> </a:t>
            </a:r>
            <a:r>
              <a:rPr lang="en-ID" sz="2400" dirty="0" err="1" smtClean="0">
                <a:latin typeface="Agency FB" pitchFamily="34" charset="0"/>
              </a:rPr>
              <a:t>itu</a:t>
            </a:r>
            <a:r>
              <a:rPr lang="en-ID" sz="2400" dirty="0" smtClean="0">
                <a:latin typeface="Agency FB" pitchFamily="34" charset="0"/>
              </a:rPr>
              <a:t> </a:t>
            </a:r>
            <a:r>
              <a:rPr lang="en-ID" sz="2400" dirty="0" err="1" smtClean="0">
                <a:latin typeface="Agency FB" pitchFamily="34" charset="0"/>
              </a:rPr>
              <a:t>sendiri</a:t>
            </a:r>
            <a:r>
              <a:rPr lang="en-ID" sz="2400" dirty="0" smtClean="0">
                <a:latin typeface="Agency FB" pitchFamily="34" charset="0"/>
              </a:rPr>
              <a:t>, </a:t>
            </a:r>
            <a:r>
              <a:rPr lang="en-ID" sz="2400" dirty="0" err="1" smtClean="0">
                <a:latin typeface="Agency FB" pitchFamily="34" charset="0"/>
              </a:rPr>
              <a:t>antara</a:t>
            </a:r>
            <a:r>
              <a:rPr lang="en-ID" sz="2400" dirty="0" smtClean="0">
                <a:latin typeface="Agency FB" pitchFamily="34" charset="0"/>
              </a:rPr>
              <a:t> lain:</a:t>
            </a:r>
            <a:endParaRPr lang="en-US" sz="2400" dirty="0" smtClean="0">
              <a:latin typeface="Agency FB" pitchFamily="34" charset="0"/>
            </a:endParaRPr>
          </a:p>
          <a:p>
            <a:pPr marL="457200" indent="-457200">
              <a:buAutoNum type="arabicPeriod"/>
            </a:pPr>
            <a:r>
              <a:rPr lang="en-ID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gency FB" pitchFamily="34" charset="0"/>
              </a:rPr>
              <a:t>Perubahan</a:t>
            </a:r>
            <a:r>
              <a:rPr lang="en-ID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gency FB" pitchFamily="34" charset="0"/>
              </a:rPr>
              <a:t> </a:t>
            </a:r>
            <a:r>
              <a:rPr lang="en-ID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gency FB" pitchFamily="34" charset="0"/>
              </a:rPr>
              <a:t>Jumlah</a:t>
            </a:r>
            <a:r>
              <a:rPr lang="en-ID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gency FB" pitchFamily="34" charset="0"/>
              </a:rPr>
              <a:t>  </a:t>
            </a:r>
            <a:r>
              <a:rPr lang="en-ID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gency FB" pitchFamily="34" charset="0"/>
              </a:rPr>
              <a:t>Penduduk</a:t>
            </a:r>
            <a:endParaRPr lang="en-ID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Agency FB" pitchFamily="34" charset="0"/>
            </a:endParaRPr>
          </a:p>
          <a:p>
            <a:pPr marL="457200" indent="-457200">
              <a:buAutoNum type="arabicPeriod"/>
            </a:pPr>
            <a:r>
              <a:rPr lang="en-ID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gency FB" pitchFamily="34" charset="0"/>
              </a:rPr>
              <a:t>Penemuan</a:t>
            </a:r>
            <a:r>
              <a:rPr lang="en-ID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gency FB" pitchFamily="34" charset="0"/>
              </a:rPr>
              <a:t> </a:t>
            </a:r>
            <a:r>
              <a:rPr lang="en-ID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gency FB" pitchFamily="34" charset="0"/>
              </a:rPr>
              <a:t>Baru</a:t>
            </a:r>
            <a:endParaRPr lang="en-ID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Agency FB" pitchFamily="34" charset="0"/>
            </a:endParaRPr>
          </a:p>
          <a:p>
            <a:pPr marL="457200" indent="-457200">
              <a:buAutoNum type="arabicPeriod"/>
            </a:pPr>
            <a:r>
              <a:rPr lang="en-ID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gency FB" pitchFamily="34" charset="0"/>
              </a:rPr>
              <a:t>Pertentangan</a:t>
            </a:r>
            <a:r>
              <a:rPr lang="en-ID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gency FB" pitchFamily="34" charset="0"/>
              </a:rPr>
              <a:t> (Conflict) </a:t>
            </a:r>
            <a:r>
              <a:rPr lang="en-ID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gency FB" pitchFamily="34" charset="0"/>
              </a:rPr>
              <a:t>Sosial</a:t>
            </a:r>
            <a:endParaRPr lang="en-ID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Agency FB" pitchFamily="34" charset="0"/>
            </a:endParaRPr>
          </a:p>
          <a:p>
            <a:pPr marL="457200" indent="-457200">
              <a:buAutoNum type="arabicPeriod"/>
            </a:pPr>
            <a:r>
              <a:rPr lang="en-ID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gency FB" pitchFamily="34" charset="0"/>
              </a:rPr>
              <a:t>Pemberontakan</a:t>
            </a:r>
            <a:r>
              <a:rPr lang="en-ID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gency FB" pitchFamily="34" charset="0"/>
              </a:rPr>
              <a:t> </a:t>
            </a:r>
            <a:r>
              <a:rPr lang="en-ID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gency FB" pitchFamily="34" charset="0"/>
              </a:rPr>
              <a:t>atau</a:t>
            </a:r>
            <a:r>
              <a:rPr lang="en-ID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gency FB" pitchFamily="34" charset="0"/>
              </a:rPr>
              <a:t> </a:t>
            </a:r>
            <a:r>
              <a:rPr lang="en-ID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gency FB" pitchFamily="34" charset="0"/>
              </a:rPr>
              <a:t>Revolusi</a:t>
            </a:r>
            <a:endParaRPr lang="en-ID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Agency FB" pitchFamily="34" charset="0"/>
            </a:endParaRPr>
          </a:p>
          <a:p>
            <a:pPr marL="457200" indent="-457200"/>
            <a:endParaRPr lang="en-ID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Agency FB" pitchFamily="34" charset="0"/>
            </a:endParaRPr>
          </a:p>
          <a:p>
            <a:pPr marL="457200" indent="-457200"/>
            <a:r>
              <a:rPr lang="en-ID" sz="2400" dirty="0" err="1" smtClean="0">
                <a:latin typeface="Agency FB" pitchFamily="34" charset="0"/>
              </a:rPr>
              <a:t>Sedangkan</a:t>
            </a:r>
            <a:r>
              <a:rPr lang="en-ID" sz="2400" dirty="0" smtClean="0">
                <a:latin typeface="Agency FB" pitchFamily="34" charset="0"/>
              </a:rPr>
              <a:t> </a:t>
            </a:r>
            <a:r>
              <a:rPr lang="en-ID" sz="2400" dirty="0" err="1" smtClean="0">
                <a:latin typeface="Agency FB" pitchFamily="34" charset="0"/>
              </a:rPr>
              <a:t>faktor</a:t>
            </a:r>
            <a:r>
              <a:rPr lang="en-ID" sz="2400" dirty="0" smtClean="0">
                <a:latin typeface="Agency FB" pitchFamily="34" charset="0"/>
              </a:rPr>
              <a:t> </a:t>
            </a:r>
            <a:r>
              <a:rPr lang="en-ID" sz="2400" dirty="0" err="1" smtClean="0">
                <a:latin typeface="Agency FB" pitchFamily="34" charset="0"/>
              </a:rPr>
              <a:t>dari</a:t>
            </a:r>
            <a:r>
              <a:rPr lang="en-ID" sz="2400" dirty="0" smtClean="0">
                <a:latin typeface="Agency FB" pitchFamily="34" charset="0"/>
              </a:rPr>
              <a:t> </a:t>
            </a:r>
            <a:r>
              <a:rPr lang="en-ID" sz="2400" dirty="0" err="1" smtClean="0">
                <a:latin typeface="Agency FB" pitchFamily="34" charset="0"/>
              </a:rPr>
              <a:t>luar</a:t>
            </a:r>
            <a:r>
              <a:rPr lang="en-ID" sz="2400" dirty="0" smtClean="0">
                <a:latin typeface="Agency FB" pitchFamily="34" charset="0"/>
              </a:rPr>
              <a:t> :</a:t>
            </a:r>
          </a:p>
          <a:p>
            <a:pPr marL="457200" indent="-457200">
              <a:buAutoNum type="arabicPeriod"/>
            </a:pPr>
            <a:r>
              <a:rPr lang="en-ID" sz="2400" dirty="0" err="1" smtClean="0">
                <a:latin typeface="Agency FB" pitchFamily="34" charset="0"/>
              </a:rPr>
              <a:t>lingkungan</a:t>
            </a:r>
            <a:r>
              <a:rPr lang="en-ID" sz="2400" dirty="0" smtClean="0">
                <a:latin typeface="Agency FB" pitchFamily="34" charset="0"/>
              </a:rPr>
              <a:t> </a:t>
            </a:r>
            <a:r>
              <a:rPr lang="en-ID" sz="2400" dirty="0" err="1" smtClean="0">
                <a:latin typeface="Agency FB" pitchFamily="34" charset="0"/>
              </a:rPr>
              <a:t>fisik</a:t>
            </a:r>
            <a:r>
              <a:rPr lang="en-ID" sz="2400" dirty="0" smtClean="0">
                <a:latin typeface="Agency FB" pitchFamily="34" charset="0"/>
              </a:rPr>
              <a:t> yang </a:t>
            </a:r>
            <a:r>
              <a:rPr lang="en-ID" sz="2400" dirty="0" err="1" smtClean="0">
                <a:latin typeface="Agency FB" pitchFamily="34" charset="0"/>
              </a:rPr>
              <a:t>ada</a:t>
            </a:r>
            <a:r>
              <a:rPr lang="en-ID" sz="2400" dirty="0" smtClean="0">
                <a:latin typeface="Agency FB" pitchFamily="34" charset="0"/>
              </a:rPr>
              <a:t> </a:t>
            </a:r>
            <a:r>
              <a:rPr lang="en-ID" sz="2400" dirty="0" err="1" smtClean="0">
                <a:latin typeface="Agency FB" pitchFamily="34" charset="0"/>
              </a:rPr>
              <a:t>di</a:t>
            </a:r>
            <a:r>
              <a:rPr lang="en-ID" sz="2400" dirty="0" smtClean="0">
                <a:latin typeface="Agency FB" pitchFamily="34" charset="0"/>
              </a:rPr>
              <a:t> </a:t>
            </a:r>
            <a:r>
              <a:rPr lang="en-ID" sz="2400" dirty="0" err="1" smtClean="0">
                <a:latin typeface="Agency FB" pitchFamily="34" charset="0"/>
              </a:rPr>
              <a:t>sekitar</a:t>
            </a:r>
            <a:r>
              <a:rPr lang="en-ID" sz="2400" dirty="0" smtClean="0">
                <a:latin typeface="Agency FB" pitchFamily="34" charset="0"/>
              </a:rPr>
              <a:t> </a:t>
            </a:r>
            <a:r>
              <a:rPr lang="en-ID" sz="2400" dirty="0" err="1" smtClean="0">
                <a:latin typeface="Agency FB" pitchFamily="34" charset="0"/>
              </a:rPr>
              <a:t>manusia</a:t>
            </a:r>
            <a:r>
              <a:rPr lang="en-ID" sz="2400" dirty="0" smtClean="0">
                <a:latin typeface="Agency FB" pitchFamily="34" charset="0"/>
              </a:rPr>
              <a:t>,( </a:t>
            </a:r>
            <a:r>
              <a:rPr lang="en-ID" sz="2400" dirty="0" err="1" smtClean="0">
                <a:latin typeface="Agency FB" pitchFamily="34" charset="0"/>
              </a:rPr>
              <a:t>misalnya</a:t>
            </a:r>
            <a:r>
              <a:rPr lang="en-ID" sz="2400" dirty="0" smtClean="0">
                <a:latin typeface="Agency FB" pitchFamily="34" charset="0"/>
              </a:rPr>
              <a:t> </a:t>
            </a:r>
            <a:r>
              <a:rPr lang="en-ID" sz="2400" dirty="0" err="1" smtClean="0">
                <a:latin typeface="Agency FB" pitchFamily="34" charset="0"/>
              </a:rPr>
              <a:t>bencana</a:t>
            </a:r>
            <a:r>
              <a:rPr lang="en-ID" sz="2400" dirty="0" smtClean="0">
                <a:latin typeface="Agency FB" pitchFamily="34" charset="0"/>
              </a:rPr>
              <a:t> </a:t>
            </a:r>
            <a:r>
              <a:rPr lang="en-ID" sz="2400" dirty="0" err="1" smtClean="0">
                <a:latin typeface="Agency FB" pitchFamily="34" charset="0"/>
              </a:rPr>
              <a:t>alam</a:t>
            </a:r>
            <a:r>
              <a:rPr lang="en-ID" sz="2400" dirty="0" smtClean="0">
                <a:latin typeface="Agency FB" pitchFamily="34" charset="0"/>
              </a:rPr>
              <a:t> </a:t>
            </a:r>
            <a:r>
              <a:rPr lang="en-ID" sz="2400" dirty="0" err="1" smtClean="0">
                <a:latin typeface="Agency FB" pitchFamily="34" charset="0"/>
              </a:rPr>
              <a:t>gempa</a:t>
            </a:r>
            <a:r>
              <a:rPr lang="en-ID" sz="2400" dirty="0" smtClean="0">
                <a:latin typeface="Agency FB" pitchFamily="34" charset="0"/>
              </a:rPr>
              <a:t> </a:t>
            </a:r>
            <a:r>
              <a:rPr lang="en-ID" sz="2400" dirty="0" err="1" smtClean="0">
                <a:latin typeface="Agency FB" pitchFamily="34" charset="0"/>
              </a:rPr>
              <a:t>bumi</a:t>
            </a:r>
            <a:r>
              <a:rPr lang="en-ID" sz="2400" dirty="0" smtClean="0">
                <a:latin typeface="Agency FB" pitchFamily="34" charset="0"/>
              </a:rPr>
              <a:t>, </a:t>
            </a:r>
            <a:r>
              <a:rPr lang="en-ID" sz="2400" dirty="0" err="1" smtClean="0">
                <a:latin typeface="Agency FB" pitchFamily="34" charset="0"/>
              </a:rPr>
              <a:t>lumpur</a:t>
            </a:r>
            <a:r>
              <a:rPr lang="en-ID" sz="2400" dirty="0" smtClean="0">
                <a:latin typeface="Agency FB" pitchFamily="34" charset="0"/>
              </a:rPr>
              <a:t> </a:t>
            </a:r>
            <a:r>
              <a:rPr lang="en-ID" sz="2400" dirty="0" err="1" smtClean="0">
                <a:latin typeface="Agency FB" pitchFamily="34" charset="0"/>
              </a:rPr>
              <a:t>lapindo</a:t>
            </a:r>
            <a:r>
              <a:rPr lang="en-ID" sz="2400" dirty="0" smtClean="0">
                <a:latin typeface="Agency FB" pitchFamily="34" charset="0"/>
              </a:rPr>
              <a:t>, </a:t>
            </a:r>
            <a:r>
              <a:rPr lang="en-ID" sz="2400" dirty="0" err="1" smtClean="0">
                <a:latin typeface="Agency FB" pitchFamily="34" charset="0"/>
              </a:rPr>
              <a:t>tanah</a:t>
            </a:r>
            <a:r>
              <a:rPr lang="en-ID" sz="2400" dirty="0" smtClean="0">
                <a:latin typeface="Agency FB" pitchFamily="34" charset="0"/>
              </a:rPr>
              <a:t> </a:t>
            </a:r>
            <a:r>
              <a:rPr lang="en-ID" sz="2400" dirty="0" err="1" smtClean="0">
                <a:latin typeface="Agency FB" pitchFamily="34" charset="0"/>
              </a:rPr>
              <a:t>longsor</a:t>
            </a:r>
            <a:r>
              <a:rPr lang="en-ID" sz="2400" dirty="0" smtClean="0">
                <a:latin typeface="Agency FB" pitchFamily="34" charset="0"/>
              </a:rPr>
              <a:t>, </a:t>
            </a:r>
            <a:r>
              <a:rPr lang="en-ID" sz="2400" dirty="0" err="1" smtClean="0">
                <a:latin typeface="Agency FB" pitchFamily="34" charset="0"/>
              </a:rPr>
              <a:t>dll</a:t>
            </a:r>
            <a:r>
              <a:rPr lang="en-ID" sz="2400" dirty="0" smtClean="0">
                <a:latin typeface="Agency FB" pitchFamily="34" charset="0"/>
              </a:rPr>
              <a:t>.)</a:t>
            </a:r>
          </a:p>
          <a:p>
            <a:pPr marL="457200" indent="-457200">
              <a:buAutoNum type="arabicPeriod"/>
            </a:pPr>
            <a:r>
              <a:rPr lang="en-ID" sz="2400" dirty="0" err="1" smtClean="0">
                <a:latin typeface="Agency FB" pitchFamily="34" charset="0"/>
              </a:rPr>
              <a:t>Perkembangan</a:t>
            </a:r>
            <a:r>
              <a:rPr lang="en-ID" sz="2400" dirty="0" smtClean="0">
                <a:latin typeface="Agency FB" pitchFamily="34" charset="0"/>
              </a:rPr>
              <a:t> IPTEK</a:t>
            </a:r>
          </a:p>
          <a:p>
            <a:pPr marL="457200" indent="-457200"/>
            <a:endParaRPr lang="en-ID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Agency FB" pitchFamily="34" charset="0"/>
            </a:endParaRPr>
          </a:p>
          <a:p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Agency FB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9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9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49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49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49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49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9372" grpId="0"/>
      <p:bldP spid="1049373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951</Words>
  <Application>Microsoft Office PowerPoint</Application>
  <PresentationFormat>Custom</PresentationFormat>
  <Paragraphs>143</Paragraphs>
  <Slides>17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</dc:creator>
  <cp:lastModifiedBy>FRISKA</cp:lastModifiedBy>
  <cp:revision>32</cp:revision>
  <dcterms:created xsi:type="dcterms:W3CDTF">2017-09-24T17:11:37Z</dcterms:created>
  <dcterms:modified xsi:type="dcterms:W3CDTF">2021-06-13T11:26:19Z</dcterms:modified>
</cp:coreProperties>
</file>