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8" r:id="rId2"/>
    <p:sldId id="275" r:id="rId3"/>
    <p:sldId id="284" r:id="rId4"/>
    <p:sldId id="285" r:id="rId5"/>
    <p:sldId id="276" r:id="rId6"/>
    <p:sldId id="286" r:id="rId7"/>
    <p:sldId id="287" r:id="rId8"/>
    <p:sldId id="288" r:id="rId9"/>
    <p:sldId id="289" r:id="rId10"/>
    <p:sldId id="277" r:id="rId11"/>
    <p:sldId id="280" r:id="rId12"/>
    <p:sldId id="281" r:id="rId13"/>
    <p:sldId id="290" r:id="rId14"/>
    <p:sldId id="291" r:id="rId15"/>
    <p:sldId id="28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71" autoAdjust="0"/>
    <p:restoredTop sz="95294" autoAdjust="0"/>
  </p:normalViewPr>
  <p:slideViewPr>
    <p:cSldViewPr snapToGrid="0">
      <p:cViewPr>
        <p:scale>
          <a:sx n="70" d="100"/>
          <a:sy n="70" d="100"/>
        </p:scale>
        <p:origin x="882" y="13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808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08F2E-5F06-4CE2-A139-452A1382A6F0}" type="datetimeFigureOut">
              <a:rPr lang="en-US"/>
              <a:t>4/22/2022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8588A-5C4E-401A-AECC-B6F63A9DE96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C5DC6-1594-414D-9341-ABA08739246C}" type="datetimeFigureOut">
              <a:rPr lang="en-US"/>
              <a:t>4/22/2022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42409-6A04-4DC6-AC3A-D3758287A8F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42409-6A04-4DC6-AC3A-D3758287A8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600200" y="0"/>
            <a:ext cx="50292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777" y="3019706"/>
            <a:ext cx="4846320" cy="23876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777" y="5381894"/>
            <a:ext cx="4846320" cy="44805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pic>
        <p:nvPicPr>
          <p:cNvPr id="8" name="Picture 7" descr="Puffy white clouds in deep blue sk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7400"/>
            <a:ext cx="1490472" cy="3886200"/>
          </a:xfrm>
          <a:prstGeom prst="rect">
            <a:avLst/>
          </a:prstGeom>
        </p:spPr>
      </p:pic>
      <p:pic>
        <p:nvPicPr>
          <p:cNvPr id="10" name="Picture 9" descr="Closeup of plant shoot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9128" y="2057400"/>
            <a:ext cx="2060767" cy="3886200"/>
          </a:xfrm>
          <a:prstGeom prst="rect">
            <a:avLst/>
          </a:prstGeom>
        </p:spPr>
      </p:pic>
      <p:pic>
        <p:nvPicPr>
          <p:cNvPr id="11" name="Picture 10" descr="Waves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7400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55A74-0919-413E-865C-E0E8D1722ED7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90500"/>
            <a:ext cx="2057400" cy="5986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90500"/>
            <a:ext cx="7734300" cy="598646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E46A-5893-4F80-829A-F37AF8AAC03B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777" y="2263913"/>
            <a:ext cx="6949440" cy="3143393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1777" y="5381893"/>
            <a:ext cx="6949440" cy="449523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pic>
        <p:nvPicPr>
          <p:cNvPr id="11" name="Picture 10" descr="Closeup of green plant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Picture 8" descr="W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9700" y="1556281"/>
            <a:ext cx="4610099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6281"/>
            <a:ext cx="4609775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6BA0-BF77-43AC-894A-20AD8220B887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09699" y="2434147"/>
            <a:ext cx="4608576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54480"/>
            <a:ext cx="4610100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434147"/>
            <a:ext cx="4610100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AC23-C97B-41FB-9B89-C7FE0FB631CA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4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699" y="915923"/>
            <a:ext cx="5216979" cy="506577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4" y="3502152"/>
            <a:ext cx="4155622" cy="2479548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3310-D664-4933-9402-AB5DB0887727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</p:spPr>
        <p:txBody>
          <a:bodyPr tIns="137160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2" cy="2479547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47A63-5E3D-469C-A0D1-119323F4F95E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629400"/>
            <a:ext cx="1499616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609344" y="6629400"/>
            <a:ext cx="10582656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0027" y="1566001"/>
            <a:ext cx="9371948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</a:t>
            </a:r>
            <a:r>
              <a:rPr dirty="0"/>
              <a:t>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4104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3403" y="6629400"/>
            <a:ext cx="100066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E56E745-E731-42F7-BC46-83DD513FC98F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10312" indent="-210312" algn="l" defTabSz="91440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6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05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38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624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19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INDEKS PENCEMARAN (IP)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Darma</a:t>
            </a:r>
            <a:r>
              <a:rPr lang="en-US" dirty="0" smtClean="0"/>
              <a:t> Yuliana, </a:t>
            </a:r>
            <a:r>
              <a:rPr lang="en-US" dirty="0" err="1" smtClean="0"/>
              <a:t>S.Kel</a:t>
            </a:r>
            <a:r>
              <a:rPr lang="en-US" dirty="0" smtClean="0"/>
              <a:t>., </a:t>
            </a:r>
            <a:r>
              <a:rPr lang="en-US" dirty="0" err="1" smtClean="0"/>
              <a:t>M.Si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10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6BA0-BF77-43AC-894A-20AD8220B887}" type="datetime1">
              <a:rPr lang="en-US" smtClean="0"/>
              <a:pPr/>
              <a:t>4/22/2022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b="34430"/>
          <a:stretch/>
        </p:blipFill>
        <p:spPr>
          <a:xfrm>
            <a:off x="669970" y="624640"/>
            <a:ext cx="7487439" cy="358641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t="73930"/>
          <a:stretch/>
        </p:blipFill>
        <p:spPr>
          <a:xfrm>
            <a:off x="669970" y="4250251"/>
            <a:ext cx="7487439" cy="142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59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11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AC23-C97B-41FB-9B89-C7FE0FB631CA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402" y="252663"/>
            <a:ext cx="8449965" cy="576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294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12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492" y="372227"/>
            <a:ext cx="8839971" cy="6071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6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13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734" y="214620"/>
            <a:ext cx="9828241" cy="607590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45180" y="5021345"/>
            <a:ext cx="758541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7,5)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636043" y="5021345"/>
            <a:ext cx="832279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0,33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81088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14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3310-D664-4933-9402-AB5DB0887727}" type="datetime1">
              <a:rPr lang="en-US" smtClean="0"/>
              <a:pPr/>
              <a:t>4/22/2022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125807"/>
              </p:ext>
            </p:extLst>
          </p:nvPr>
        </p:nvGraphicFramePr>
        <p:xfrm>
          <a:off x="1959810" y="1898760"/>
          <a:ext cx="6594375" cy="2225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66165">
                  <a:extLst>
                    <a:ext uri="{9D8B030D-6E8A-4147-A177-3AD203B41FA5}">
                      <a16:colId xmlns:a16="http://schemas.microsoft.com/office/drawing/2014/main" val="1601899423"/>
                    </a:ext>
                  </a:extLst>
                </a:gridCol>
                <a:gridCol w="1231022">
                  <a:extLst>
                    <a:ext uri="{9D8B030D-6E8A-4147-A177-3AD203B41FA5}">
                      <a16:colId xmlns:a16="http://schemas.microsoft.com/office/drawing/2014/main" val="270888729"/>
                    </a:ext>
                  </a:extLst>
                </a:gridCol>
                <a:gridCol w="1648594">
                  <a:extLst>
                    <a:ext uri="{9D8B030D-6E8A-4147-A177-3AD203B41FA5}">
                      <a16:colId xmlns:a16="http://schemas.microsoft.com/office/drawing/2014/main" val="3513307448"/>
                    </a:ext>
                  </a:extLst>
                </a:gridCol>
                <a:gridCol w="1648594">
                  <a:extLst>
                    <a:ext uri="{9D8B030D-6E8A-4147-A177-3AD203B41FA5}">
                      <a16:colId xmlns:a16="http://schemas.microsoft.com/office/drawing/2014/main" val="33331752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Parmeter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Ci/</a:t>
                      </a:r>
                      <a:r>
                        <a:rPr lang="en-US" dirty="0" err="1" smtClean="0"/>
                        <a:t>LixBaru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94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607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0,83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971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6-9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0,33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375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147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7137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959810" y="4299382"/>
            <a:ext cx="285526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(Ci/</a:t>
            </a:r>
            <a:r>
              <a:rPr lang="en-US" sz="3200" dirty="0" err="1" smtClean="0"/>
              <a:t>Lix</a:t>
            </a:r>
            <a:r>
              <a:rPr lang="en-US" sz="3200" dirty="0" smtClean="0"/>
              <a:t>) R =</a:t>
            </a:r>
            <a:r>
              <a:rPr lang="en-US" sz="3200" dirty="0" smtClean="0"/>
              <a:t>2,572</a:t>
            </a:r>
            <a:endParaRPr lang="en-US" sz="3200" dirty="0" smtClean="0"/>
          </a:p>
          <a:p>
            <a:r>
              <a:rPr lang="en-US" sz="3200" dirty="0" smtClean="0"/>
              <a:t>(Ci/</a:t>
            </a:r>
            <a:r>
              <a:rPr lang="en-US" sz="3200" dirty="0" err="1" smtClean="0"/>
              <a:t>Lix</a:t>
            </a:r>
            <a:r>
              <a:rPr lang="en-US" sz="3200" dirty="0" smtClean="0"/>
              <a:t>) M = 5,2 </a:t>
            </a:r>
          </a:p>
          <a:p>
            <a:r>
              <a:rPr lang="en-US" sz="3200" dirty="0" err="1" smtClean="0"/>
              <a:t>Maka</a:t>
            </a:r>
            <a:r>
              <a:rPr lang="en-US" sz="3200" dirty="0" smtClean="0"/>
              <a:t> , </a:t>
            </a:r>
          </a:p>
          <a:p>
            <a:endParaRPr lang="en-US" sz="32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878" y="5352742"/>
            <a:ext cx="3671218" cy="127665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202304" y="4954137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IP=4.19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376258" y="5621739"/>
            <a:ext cx="4815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1,0&lt; IP </a:t>
            </a:r>
            <a:r>
              <a:rPr lang="en-US" dirty="0"/>
              <a:t>≤ </a:t>
            </a:r>
            <a:r>
              <a:rPr lang="sv-SE" dirty="0"/>
              <a:t>5,0 = tercemar ringan (slightly  </a:t>
            </a:r>
            <a:r>
              <a:rPr lang="en-US" dirty="0"/>
              <a:t>polluted)</a:t>
            </a:r>
          </a:p>
        </p:txBody>
      </p:sp>
    </p:spTree>
    <p:extLst>
      <p:ext uri="{BB962C8B-B14F-4D97-AF65-F5344CB8AC3E}">
        <p14:creationId xmlns:p14="http://schemas.microsoft.com/office/powerpoint/2010/main" val="464443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47A63-5E3D-469C-A0D1-119323F4F95E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791104"/>
              </p:ext>
            </p:extLst>
          </p:nvPr>
        </p:nvGraphicFramePr>
        <p:xfrm>
          <a:off x="953734" y="1686860"/>
          <a:ext cx="7545137" cy="1854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515964">
                  <a:extLst>
                    <a:ext uri="{9D8B030D-6E8A-4147-A177-3AD203B41FA5}">
                      <a16:colId xmlns:a16="http://schemas.microsoft.com/office/drawing/2014/main" val="1601899423"/>
                    </a:ext>
                  </a:extLst>
                </a:gridCol>
                <a:gridCol w="2650844">
                  <a:extLst>
                    <a:ext uri="{9D8B030D-6E8A-4147-A177-3AD203B41FA5}">
                      <a16:colId xmlns:a16="http://schemas.microsoft.com/office/drawing/2014/main" val="270888729"/>
                    </a:ext>
                  </a:extLst>
                </a:gridCol>
                <a:gridCol w="2378329">
                  <a:extLst>
                    <a:ext uri="{9D8B030D-6E8A-4147-A177-3AD203B41FA5}">
                      <a16:colId xmlns:a16="http://schemas.microsoft.com/office/drawing/2014/main" val="35133074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Parmeter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Konsentrasi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Cemaran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Baku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Mutu</a:t>
                      </a:r>
                      <a:r>
                        <a:rPr lang="en-US" baseline="0" dirty="0" smtClean="0"/>
                        <a:t> Air </a:t>
                      </a:r>
                      <a:r>
                        <a:rPr lang="en-US" baseline="0" dirty="0" err="1" smtClean="0"/>
                        <a:t>Kelas</a:t>
                      </a:r>
                      <a:r>
                        <a:rPr lang="en-US" baseline="0" dirty="0" smtClean="0"/>
                        <a:t> II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94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500+XX (NPM)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607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30+XX (NPM)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971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652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6-9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375779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953734" y="4018174"/>
            <a:ext cx="869482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/>
              <a:t>Tentukan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 (Ci/</a:t>
            </a:r>
            <a:r>
              <a:rPr lang="en-US" sz="3200" dirty="0" err="1" smtClean="0"/>
              <a:t>Lix</a:t>
            </a:r>
            <a:r>
              <a:rPr lang="en-US" sz="3200" dirty="0"/>
              <a:t>) R </a:t>
            </a:r>
            <a:r>
              <a:rPr lang="en-US" sz="3200" dirty="0" smtClean="0"/>
              <a:t>, (</a:t>
            </a:r>
            <a:r>
              <a:rPr lang="en-US" sz="3200" dirty="0"/>
              <a:t>Ci/</a:t>
            </a:r>
            <a:r>
              <a:rPr lang="en-US" sz="3200" dirty="0" err="1"/>
              <a:t>Lix</a:t>
            </a:r>
            <a:r>
              <a:rPr lang="en-US" sz="3200" dirty="0"/>
              <a:t>) M </a:t>
            </a:r>
            <a:r>
              <a:rPr lang="en-US" sz="3200" dirty="0" smtClean="0"/>
              <a:t>,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Pij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45667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Indeks</a:t>
            </a:r>
            <a:r>
              <a:rPr lang="fr-FR" dirty="0" smtClean="0"/>
              <a:t> </a:t>
            </a:r>
            <a:r>
              <a:rPr lang="fr-FR" dirty="0" err="1" smtClean="0"/>
              <a:t>Pencemaran</a:t>
            </a:r>
            <a:r>
              <a:rPr lang="fr-FR" dirty="0" smtClean="0"/>
              <a:t> (IP)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Sumitomo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Nemerow</a:t>
            </a:r>
            <a:r>
              <a:rPr lang="en-US" dirty="0"/>
              <a:t> (1970), </a:t>
            </a:r>
            <a:r>
              <a:rPr lang="en-US" dirty="0" err="1"/>
              <a:t>Universitas</a:t>
            </a:r>
            <a:r>
              <a:rPr lang="en-US" dirty="0"/>
              <a:t> Texas, A.S., </a:t>
            </a:r>
            <a:r>
              <a:rPr lang="en-US" dirty="0" err="1"/>
              <a:t>mengusulkan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senyawa</a:t>
            </a:r>
            <a:r>
              <a:rPr lang="en-US" dirty="0"/>
              <a:t> </a:t>
            </a:r>
            <a:r>
              <a:rPr lang="en-US" dirty="0" err="1"/>
              <a:t>pencemar</a:t>
            </a:r>
            <a:r>
              <a:rPr lang="en-US" dirty="0"/>
              <a:t> yang </a:t>
            </a:r>
            <a:r>
              <a:rPr lang="en-US" dirty="0" err="1"/>
              <a:t>bermakna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peruntukan</a:t>
            </a:r>
            <a:r>
              <a:rPr lang="en-US" dirty="0"/>
              <a:t>.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Pencemaran</a:t>
            </a:r>
            <a:r>
              <a:rPr lang="en-US" dirty="0"/>
              <a:t> (Pollution Index)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pencemaran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parameter </a:t>
            </a:r>
            <a:r>
              <a:rPr lang="en-US" dirty="0" err="1"/>
              <a:t>kualitas</a:t>
            </a:r>
            <a:r>
              <a:rPr lang="en-US" dirty="0"/>
              <a:t> air yang </a:t>
            </a:r>
            <a:r>
              <a:rPr lang="en-US" dirty="0" err="1"/>
              <a:t>diizinkan</a:t>
            </a:r>
            <a:r>
              <a:rPr lang="en-US" dirty="0"/>
              <a:t> (</a:t>
            </a:r>
            <a:r>
              <a:rPr lang="en-US" dirty="0" err="1"/>
              <a:t>Nemerow</a:t>
            </a:r>
            <a:r>
              <a:rPr lang="en-US" dirty="0"/>
              <a:t>, 1974</a:t>
            </a:r>
            <a:r>
              <a:rPr lang="en-US" dirty="0" smtClean="0"/>
              <a:t>).</a:t>
            </a:r>
          </a:p>
          <a:p>
            <a:pPr algn="just"/>
            <a:r>
              <a:rPr lang="en-US" dirty="0" err="1"/>
              <a:t>Metode</a:t>
            </a:r>
            <a:r>
              <a:rPr lang="en-US" dirty="0"/>
              <a:t> IP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. Yang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rata-rata (IR).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pencemaran</a:t>
            </a:r>
            <a:r>
              <a:rPr lang="en-US" dirty="0"/>
              <a:t> rata-rata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parameter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kali </a:t>
            </a:r>
            <a:r>
              <a:rPr lang="en-US" dirty="0" err="1"/>
              <a:t>pengamatan</a:t>
            </a:r>
            <a:r>
              <a:rPr lang="en-US" dirty="0"/>
              <a:t>. Yang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 (IM).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parameter yang </a:t>
            </a:r>
            <a:r>
              <a:rPr lang="en-US" dirty="0" err="1"/>
              <a:t>dominan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air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kali </a:t>
            </a:r>
            <a:r>
              <a:rPr lang="en-US" dirty="0" err="1"/>
              <a:t>pengamatan</a:t>
            </a:r>
            <a:r>
              <a:rPr lang="en-US" dirty="0"/>
              <a:t> (</a:t>
            </a:r>
            <a:r>
              <a:rPr lang="en-US" dirty="0" err="1"/>
              <a:t>Marganingrum</a:t>
            </a:r>
            <a:r>
              <a:rPr lang="en-US" dirty="0"/>
              <a:t>, 2013). </a:t>
            </a:r>
            <a:r>
              <a:rPr lang="en-US" dirty="0" err="1"/>
              <a:t>Untuk</a:t>
            </a:r>
            <a:r>
              <a:rPr lang="en-US" dirty="0"/>
              <a:t> Status </a:t>
            </a:r>
            <a:r>
              <a:rPr lang="en-US" dirty="0" err="1"/>
              <a:t>mutu</a:t>
            </a:r>
            <a:r>
              <a:rPr lang="en-US" dirty="0"/>
              <a:t> air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Pencemaran</a:t>
            </a:r>
            <a:r>
              <a:rPr lang="en-US" dirty="0"/>
              <a:t> </a:t>
            </a:r>
            <a:r>
              <a:rPr lang="en-US" dirty="0" err="1"/>
              <a:t>dikonversi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status </a:t>
            </a:r>
            <a:r>
              <a:rPr lang="en-US" dirty="0" err="1"/>
              <a:t>mutu</a:t>
            </a:r>
            <a:r>
              <a:rPr lang="en-US" dirty="0"/>
              <a:t> air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Kepmen</a:t>
            </a:r>
            <a:r>
              <a:rPr lang="en-US" dirty="0"/>
              <a:t> LH No. 115 </a:t>
            </a:r>
            <a:r>
              <a:rPr lang="en-US" dirty="0" err="1"/>
              <a:t>Tahun</a:t>
            </a:r>
            <a:r>
              <a:rPr lang="en-US" dirty="0"/>
              <a:t> 2003.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61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065" y="758239"/>
            <a:ext cx="9513740" cy="5402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00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Pollution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0027" y="2454441"/>
            <a:ext cx="9371948" cy="3732241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1) 0≤</a:t>
            </a:r>
            <a:r>
              <a:rPr lang="en-US" sz="3200" dirty="0" smtClean="0"/>
              <a:t>IP</a:t>
            </a:r>
            <a:r>
              <a:rPr lang="en-US" sz="3200" dirty="0"/>
              <a:t> ≤ 1,0 = </a:t>
            </a:r>
            <a:r>
              <a:rPr lang="en-US" sz="3200" dirty="0" err="1"/>
              <a:t>memenuhi</a:t>
            </a:r>
            <a:r>
              <a:rPr lang="en-US" sz="3200" dirty="0"/>
              <a:t> </a:t>
            </a:r>
            <a:r>
              <a:rPr lang="en-US" sz="3200" dirty="0" err="1"/>
              <a:t>baku</a:t>
            </a:r>
            <a:r>
              <a:rPr lang="en-US" sz="3200" dirty="0"/>
              <a:t> </a:t>
            </a:r>
            <a:r>
              <a:rPr lang="en-US" sz="3200" dirty="0" err="1"/>
              <a:t>mutu</a:t>
            </a:r>
            <a:r>
              <a:rPr lang="en-US" sz="3200" dirty="0"/>
              <a:t> (good)</a:t>
            </a:r>
          </a:p>
          <a:p>
            <a:pPr algn="just"/>
            <a:r>
              <a:rPr lang="sv-SE" sz="3200" dirty="0"/>
              <a:t>2) 1,0&lt; </a:t>
            </a:r>
            <a:r>
              <a:rPr lang="sv-SE" sz="3200" dirty="0" smtClean="0"/>
              <a:t>IP </a:t>
            </a:r>
            <a:r>
              <a:rPr lang="en-US" sz="3200" dirty="0"/>
              <a:t>≤ </a:t>
            </a:r>
            <a:r>
              <a:rPr lang="sv-SE" sz="3200" dirty="0" smtClean="0"/>
              <a:t>5,0 </a:t>
            </a:r>
            <a:r>
              <a:rPr lang="sv-SE" sz="3200" dirty="0"/>
              <a:t>= tercemar ringan (slightly </a:t>
            </a:r>
            <a:r>
              <a:rPr lang="sv-SE" sz="3200" dirty="0" smtClean="0"/>
              <a:t> </a:t>
            </a:r>
            <a:r>
              <a:rPr lang="en-US" sz="3200" dirty="0" smtClean="0"/>
              <a:t>polluted</a:t>
            </a:r>
            <a:r>
              <a:rPr lang="en-US" sz="3200" dirty="0"/>
              <a:t>); </a:t>
            </a:r>
          </a:p>
          <a:p>
            <a:pPr algn="just"/>
            <a:r>
              <a:rPr lang="en-US" sz="3200" dirty="0"/>
              <a:t>3) 5,0&lt; IP ≤ 10 = </a:t>
            </a:r>
            <a:r>
              <a:rPr lang="en-US" sz="3200" dirty="0" err="1"/>
              <a:t>tercemar</a:t>
            </a:r>
            <a:r>
              <a:rPr lang="en-US" sz="3200" dirty="0"/>
              <a:t> </a:t>
            </a:r>
            <a:r>
              <a:rPr lang="en-US" sz="3200" dirty="0" err="1"/>
              <a:t>sedang</a:t>
            </a:r>
            <a:r>
              <a:rPr lang="en-US" sz="3200" dirty="0"/>
              <a:t> (fairly </a:t>
            </a:r>
            <a:r>
              <a:rPr lang="en-US" sz="3200" dirty="0" smtClean="0"/>
              <a:t>polluted</a:t>
            </a:r>
            <a:r>
              <a:rPr lang="en-US" sz="3200" dirty="0"/>
              <a:t>),</a:t>
            </a:r>
          </a:p>
          <a:p>
            <a:pPr algn="just"/>
            <a:r>
              <a:rPr lang="en-US" sz="3200" dirty="0"/>
              <a:t>4) IP </a:t>
            </a:r>
            <a:r>
              <a:rPr lang="en-US" sz="3200" dirty="0" smtClean="0"/>
              <a:t>&gt; 10,0 </a:t>
            </a:r>
            <a:r>
              <a:rPr lang="en-US" sz="3200" dirty="0"/>
              <a:t>= </a:t>
            </a:r>
            <a:r>
              <a:rPr lang="en-US" sz="3200" dirty="0" err="1"/>
              <a:t>tercemar</a:t>
            </a:r>
            <a:r>
              <a:rPr lang="en-US" sz="3200" dirty="0"/>
              <a:t> </a:t>
            </a:r>
            <a:r>
              <a:rPr lang="en-US" sz="3200" dirty="0" err="1"/>
              <a:t>berat</a:t>
            </a:r>
            <a:r>
              <a:rPr lang="en-US" sz="3200" dirty="0"/>
              <a:t> (heavily polluted).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79725" y="1311680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IP=4.19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94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3309" y="404881"/>
            <a:ext cx="47458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>
                <a:solidFill>
                  <a:srgbClr val="000000"/>
                </a:solidFill>
                <a:latin typeface="Calibri" panose="020F0502020204030204" pitchFamily="34" charset="0"/>
              </a:rPr>
              <a:t>Prosedur</a:t>
            </a:r>
            <a:r>
              <a:rPr lang="en-US" sz="40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Calibri" panose="020F0502020204030204" pitchFamily="34" charset="0"/>
              </a:rPr>
              <a:t>Penggunaan</a:t>
            </a:r>
            <a:endParaRPr lang="en-US" sz="4000" dirty="0"/>
          </a:p>
        </p:txBody>
      </p:sp>
      <p:sp>
        <p:nvSpPr>
          <p:cNvPr id="10" name="Rectangle 9"/>
          <p:cNvSpPr/>
          <p:nvPr/>
        </p:nvSpPr>
        <p:spPr>
          <a:xfrm>
            <a:off x="333309" y="1331927"/>
            <a:ext cx="1105378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1)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Lij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=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konsentrasi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parameter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kualitas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air </a:t>
            </a:r>
            <a:r>
              <a:rPr lang="en-US" sz="3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yang </a:t>
            </a:r>
            <a:r>
              <a:rPr lang="en-US" sz="36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dicantumkan</a:t>
            </a:r>
            <a:r>
              <a:rPr lang="en-US" sz="3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dalam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</a:rPr>
              <a:t>Baku </a:t>
            </a:r>
            <a:r>
              <a:rPr lang="en-US" sz="3600" dirty="0" err="1">
                <a:solidFill>
                  <a:srgbClr val="FF0000"/>
                </a:solidFill>
                <a:latin typeface="Calibri" panose="020F0502020204030204" pitchFamily="34" charset="0"/>
              </a:rPr>
              <a:t>Mutu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suatu</a:t>
            </a:r>
            <a:r>
              <a:rPr lang="en-US" sz="3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Peruntukan</a:t>
            </a:r>
            <a:r>
              <a:rPr lang="en-US" sz="3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Air (j), </a:t>
            </a:r>
          </a:p>
          <a:p>
            <a:pPr algn="just"/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2) Ci =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konsentrasi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parameter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kualitas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air (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i</a:t>
            </a:r>
            <a:r>
              <a:rPr lang="en-US" sz="3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 yang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diperoleh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dari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hasil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analisis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cuplikan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air </a:t>
            </a:r>
            <a:r>
              <a:rPr lang="en-US" sz="36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pada</a:t>
            </a:r>
            <a:r>
              <a:rPr lang="en-US" sz="3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suatu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lokasi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pengambilan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cuplikan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dari</a:t>
            </a:r>
            <a:r>
              <a:rPr lang="en-US" sz="3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suatu</a:t>
            </a:r>
            <a:r>
              <a:rPr lang="en-US" sz="3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alur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sungai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n-US" sz="3600" dirty="0" err="1">
                <a:solidFill>
                  <a:srgbClr val="FF0000"/>
                </a:solidFill>
                <a:latin typeface="Calibri" panose="020F0502020204030204" pitchFamily="34" charset="0"/>
              </a:rPr>
              <a:t>Hasil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Calibri" panose="020F0502020204030204" pitchFamily="34" charset="0"/>
              </a:rPr>
              <a:t>Pengukuran</a:t>
            </a:r>
            <a:endParaRPr lang="en-US" sz="36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/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3)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PIj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=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Indeks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Pencemaran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bagi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</a:rPr>
              <a:t>peruntukan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 (j</a:t>
            </a:r>
            <a:r>
              <a:rPr lang="en-US" sz="3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  <a:r>
              <a:rPr lang="it-IT" sz="3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yang </a:t>
            </a:r>
            <a:r>
              <a:rPr lang="it-IT" sz="3600" dirty="0">
                <a:solidFill>
                  <a:srgbClr val="000000"/>
                </a:solidFill>
                <a:latin typeface="Calibri" panose="020F0502020204030204" pitchFamily="34" charset="0"/>
              </a:rPr>
              <a:t>merupakan </a:t>
            </a:r>
            <a:r>
              <a:rPr lang="it-IT" sz="3600" dirty="0">
                <a:solidFill>
                  <a:srgbClr val="FF0000"/>
                </a:solidFill>
                <a:latin typeface="Calibri" panose="020F0502020204030204" pitchFamily="34" charset="0"/>
              </a:rPr>
              <a:t>fungsi dari Ci/Lij.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3269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05200" y="218256"/>
            <a:ext cx="108879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Harga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Pij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ini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dapat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ditentukan</a:t>
            </a:r>
            <a:r>
              <a:rPr 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dengan</a:t>
            </a:r>
            <a:r>
              <a:rPr 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cara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 :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453403" y="1084726"/>
            <a:ext cx="1095253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4a)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Jika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nilai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konsentrasi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parameter 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yang </a:t>
            </a:r>
            <a:r>
              <a:rPr lang="en-US" sz="2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menurun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menyatakan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tingkat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pencemaran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meningkat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misal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DO. </a:t>
            </a:r>
            <a:endParaRPr lang="en-US" sz="28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sz="2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Dalam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kasus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ini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nilai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</a:rPr>
              <a:t>Ci/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</a:rPr>
              <a:t>Lij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</a:rPr>
              <a:t>hasil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pengukuran</a:t>
            </a: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digantikan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oleh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nilai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</a:rPr>
              <a:t>Ci/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</a:rPr>
              <a:t>Lij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</a:rPr>
              <a:t>hasil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</a:rPr>
              <a:t>perhitungan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yaitu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  <a:endParaRPr lang="en-US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0865" y="3789822"/>
            <a:ext cx="6439072" cy="1816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43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05200" y="507014"/>
            <a:ext cx="96847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Harga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Pij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ini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dapat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ditentukan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dengan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cara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: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10402" y="1319282"/>
            <a:ext cx="58217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4b)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Jika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nilai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baku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mutu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Lij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memiliki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rentang</a:t>
            </a:r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7076" y="2069995"/>
            <a:ext cx="5610225" cy="423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34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10402" y="386699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Harga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Pij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ini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dapat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ditentukan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dengan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cara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: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453402" y="1071680"/>
            <a:ext cx="977343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rgbClr val="000000"/>
                </a:solidFill>
                <a:latin typeface="Calibri" panose="020F0502020204030204" pitchFamily="34" charset="0"/>
              </a:rPr>
              <a:t>4c ) Keraguan timbul jika dua nilai (Ci/Lij</a:t>
            </a:r>
            <a:r>
              <a:rPr lang="it-IT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  <a:r>
              <a:rPr lang="en-US" sz="2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berdekatan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dengan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nilai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acuan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1,0, 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missal </a:t>
            </a:r>
            <a:r>
              <a:rPr lang="nl-NL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C1/L1j </a:t>
            </a:r>
            <a:r>
              <a:rPr lang="nl-NL" sz="2800" dirty="0">
                <a:solidFill>
                  <a:srgbClr val="000000"/>
                </a:solidFill>
                <a:latin typeface="Calibri" panose="020F0502020204030204" pitchFamily="34" charset="0"/>
              </a:rPr>
              <a:t>= 0,9 dan C2/L2j = 1,1  atau </a:t>
            </a:r>
            <a:r>
              <a:rPr lang="nl-NL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perbedaan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yang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sangat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besar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misal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C3/L3j = 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5,0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dan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C4/L4j = 10,0.</a:t>
            </a:r>
          </a:p>
          <a:p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Dalam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contoh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ini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tingkat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kerusakan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badan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air 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sulit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ditentukan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. Cara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untuk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mengatasi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kesulitan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ini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adalah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: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2223380" y="3468400"/>
            <a:ext cx="93509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Gunakan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nilai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</a:rPr>
              <a:t>(Ci/</a:t>
            </a:r>
            <a:r>
              <a:rPr lang="en-US" sz="2400" dirty="0" err="1">
                <a:solidFill>
                  <a:srgbClr val="FF0000"/>
                </a:solidFill>
                <a:latin typeface="Calibri" panose="020F0502020204030204" pitchFamily="34" charset="0"/>
              </a:rPr>
              <a:t>Lij</a:t>
            </a:r>
            <a:r>
              <a:rPr lang="en-US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) </a:t>
            </a:r>
            <a:r>
              <a:rPr lang="en-US" sz="1200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hasil</a:t>
            </a:r>
            <a:r>
              <a:rPr lang="en-US" sz="12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1200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pengukuran</a:t>
            </a:r>
            <a:r>
              <a:rPr lang="en-US" sz="12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Wingdings" panose="05000000000000000000" pitchFamily="2" charset="2"/>
              </a:rPr>
              <a:t>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kalau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nilai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ini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lebih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kecil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dari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1,0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•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Gunakan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nilai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</a:rPr>
              <a:t>(Ci/</a:t>
            </a:r>
            <a:r>
              <a:rPr lang="en-US" sz="2400" dirty="0" err="1">
                <a:solidFill>
                  <a:srgbClr val="FF0000"/>
                </a:solidFill>
                <a:latin typeface="Calibri" panose="020F0502020204030204" pitchFamily="34" charset="0"/>
              </a:rPr>
              <a:t>Lij</a:t>
            </a:r>
            <a:r>
              <a:rPr lang="en-US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) </a:t>
            </a:r>
            <a:r>
              <a:rPr lang="en-US" sz="1200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baru</a:t>
            </a:r>
            <a:r>
              <a:rPr lang="en-US" sz="12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Wingdings" panose="05000000000000000000" pitchFamily="2" charset="2"/>
              </a:rPr>
              <a:t>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jika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nilai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Ci/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Lij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  <a:r>
              <a:rPr lang="en-US" sz="12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hasil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pengukuran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lebih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besar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dari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1,0.</a:t>
            </a:r>
          </a:p>
          <a:p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</a:rPr>
              <a:t>(Ci/</a:t>
            </a:r>
            <a:r>
              <a:rPr lang="en-US" sz="2400" dirty="0" err="1">
                <a:solidFill>
                  <a:srgbClr val="FF0000"/>
                </a:solidFill>
                <a:latin typeface="Calibri" panose="020F0502020204030204" pitchFamily="34" charset="0"/>
              </a:rPr>
              <a:t>Lij</a:t>
            </a:r>
            <a:r>
              <a:rPr lang="en-US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)  </a:t>
            </a:r>
            <a:r>
              <a:rPr lang="en-US" sz="1200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baru</a:t>
            </a:r>
            <a:r>
              <a:rPr lang="en-US" sz="12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= 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</a:rPr>
              <a:t>1,0 + P.log (Ci/</a:t>
            </a:r>
            <a:r>
              <a:rPr lang="en-US" sz="2400" dirty="0" err="1">
                <a:solidFill>
                  <a:srgbClr val="FF0000"/>
                </a:solidFill>
                <a:latin typeface="Calibri" panose="020F0502020204030204" pitchFamily="34" charset="0"/>
              </a:rPr>
              <a:t>Lij</a:t>
            </a:r>
            <a:r>
              <a:rPr lang="en-US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) </a:t>
            </a:r>
            <a:r>
              <a:rPr lang="en-US" sz="1200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hasil</a:t>
            </a:r>
            <a:r>
              <a:rPr lang="en-US" sz="12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libri" panose="020F0502020204030204" pitchFamily="34" charset="0"/>
              </a:rPr>
              <a:t>pengukuran</a:t>
            </a:r>
            <a:endParaRPr lang="en-US" sz="12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sv-SE" sz="2400" dirty="0">
                <a:solidFill>
                  <a:srgbClr val="000000"/>
                </a:solidFill>
                <a:latin typeface="Arial" panose="020B0604020202020204" pitchFamily="34" charset="0"/>
              </a:rPr>
              <a:t>• </a:t>
            </a:r>
            <a:r>
              <a:rPr lang="sv-SE" sz="2400" dirty="0">
                <a:solidFill>
                  <a:srgbClr val="000000"/>
                </a:solidFill>
                <a:latin typeface="Calibri" panose="020F0502020204030204" pitchFamily="34" charset="0"/>
              </a:rPr>
              <a:t>P  :   konstanta   dan   nilainya   ditentukan  </a:t>
            </a:r>
            <a:r>
              <a:rPr lang="sv-SE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dengan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bebas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dan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disesuaikan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dengan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hasil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pengamatan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lingkungan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dan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atau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persyaratan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 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yang  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dikehendaki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untuk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suatu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peruntukan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biasanya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digunakan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nilai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</a:rPr>
              <a:t>5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7854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Pij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0026" y="1459653"/>
            <a:ext cx="9371948" cy="4620682"/>
          </a:xfrm>
        </p:spPr>
        <p:txBody>
          <a:bodyPr/>
          <a:lstStyle/>
          <a:p>
            <a:r>
              <a:rPr lang="fi-FI" dirty="0"/>
              <a:t>5) Tentukan nilai rata-rata dan nilai </a:t>
            </a:r>
            <a:r>
              <a:rPr lang="fi-FI" dirty="0" smtClean="0"/>
              <a:t>maksimum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/>
              <a:t>keseluruhan</a:t>
            </a:r>
            <a:r>
              <a:rPr lang="en-US" dirty="0"/>
              <a:t> Ci/</a:t>
            </a:r>
            <a:r>
              <a:rPr lang="en-US" dirty="0" err="1"/>
              <a:t>Lij</a:t>
            </a:r>
            <a:r>
              <a:rPr lang="en-US" dirty="0"/>
              <a:t>.</a:t>
            </a:r>
          </a:p>
          <a:p>
            <a:r>
              <a:rPr lang="en-US" dirty="0"/>
              <a:t>6)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 smtClean="0"/>
              <a:t>Pij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4/22/2022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2812" y="3255795"/>
            <a:ext cx="5286375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94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ology 16x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ture ecology education photo presentation.potx" id="{C2041BFC-79DD-469A-9C9C-CE3A45FF64F3}" vid="{F6D325B2-35D9-40C5-B4CD-C0A8483D5659}"/>
    </a:ext>
  </a:extLst>
</a:theme>
</file>

<file path=ppt/theme/theme2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Nature ecology education photo presentation</Template>
  <TotalTime>548</TotalTime>
  <Words>657</Words>
  <Application>Microsoft Office PowerPoint</Application>
  <PresentationFormat>Widescreen</PresentationFormat>
  <Paragraphs>118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Corbel</vt:lpstr>
      <vt:lpstr>Wingdings</vt:lpstr>
      <vt:lpstr>Ecology 16x9</vt:lpstr>
      <vt:lpstr>INDEKS PENCEMARAN (IP)</vt:lpstr>
      <vt:lpstr>Indeks Pencemaran (IP)</vt:lpstr>
      <vt:lpstr>PowerPoint Presentation</vt:lpstr>
      <vt:lpstr>Kategori Kelas indeks Pollution</vt:lpstr>
      <vt:lpstr>PowerPoint Presentation</vt:lpstr>
      <vt:lpstr>PowerPoint Presentation</vt:lpstr>
      <vt:lpstr>PowerPoint Presentation</vt:lpstr>
      <vt:lpstr>PowerPoint Presentation</vt:lpstr>
      <vt:lpstr>Harga Pij ini dapat ditentukan dengan cara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INDEKS PENCEMARAN (IP)</dc:title>
  <dc:creator>Admin</dc:creator>
  <cp:lastModifiedBy>User</cp:lastModifiedBy>
  <cp:revision>19</cp:revision>
  <dcterms:created xsi:type="dcterms:W3CDTF">2021-06-02T04:09:40Z</dcterms:created>
  <dcterms:modified xsi:type="dcterms:W3CDTF">2022-04-22T09:17:30Z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