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39" r:id="rId3"/>
    <p:sldId id="352" r:id="rId4"/>
    <p:sldId id="350" r:id="rId5"/>
    <p:sldId id="343" r:id="rId6"/>
    <p:sldId id="346" r:id="rId7"/>
    <p:sldId id="356" r:id="rId8"/>
    <p:sldId id="357" r:id="rId9"/>
    <p:sldId id="340" r:id="rId10"/>
    <p:sldId id="334" r:id="rId11"/>
    <p:sldId id="360" r:id="rId12"/>
    <p:sldId id="332" r:id="rId13"/>
    <p:sldId id="341" r:id="rId14"/>
    <p:sldId id="355" r:id="rId15"/>
    <p:sldId id="362" r:id="rId16"/>
    <p:sldId id="363" r:id="rId17"/>
    <p:sldId id="359" r:id="rId18"/>
    <p:sldId id="351" r:id="rId19"/>
    <p:sldId id="366" r:id="rId20"/>
    <p:sldId id="365" r:id="rId21"/>
    <p:sldId id="367" r:id="rId22"/>
    <p:sldId id="337" r:id="rId23"/>
    <p:sldId id="338" r:id="rId24"/>
    <p:sldId id="342" r:id="rId25"/>
    <p:sldId id="361" r:id="rId26"/>
    <p:sldId id="335" r:id="rId27"/>
    <p:sldId id="364" r:id="rId28"/>
    <p:sldId id="349" r:id="rId29"/>
  </p:sldIdLst>
  <p:sldSz cx="9144000" cy="6858000" type="screen4x3"/>
  <p:notesSz cx="6858000" cy="9144000"/>
  <p:custDataLst>
    <p:tags r:id="rId31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9302" autoAdjust="0"/>
  </p:normalViewPr>
  <p:slideViewPr>
    <p:cSldViewPr>
      <p:cViewPr varScale="1">
        <p:scale>
          <a:sx n="71" d="100"/>
          <a:sy n="71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A404-69CF-43C5-8E88-CA6B413840D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B7FE-CF81-475D-863F-81821F23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http://www.desertbruchid.net/Scanned_Essentials_2012/Fig_01_01_BiolOrg_Ess_100.jpg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3B7FE-CF81-475D-863F-81821F234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http://classes.midlandstech.edu/carterp/courses/bio225/chap04/table_04_02_labeled.jpg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3B7FE-CF81-475D-863F-81821F2348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9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72AC-50E6-4D97-8CF5-AB4F567D5B9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109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4E1-4A1B-4C75-A645-C38548550D86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39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3000-9DC2-4549-BBDC-1FCF131B2C6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488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0B0-EAEB-4B7C-94F7-75D7638AA7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877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C9E-8FC1-47F3-98BD-682996D3BA4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94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F98E-0155-49D1-AA59-5362B805D47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0769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7805-838B-48E4-BDBD-C318787117F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01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EDDC-17E3-4BCD-B123-FE689AA294B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707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7B25-D829-4ED6-9BF2-13F9C101B00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2214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68F5-F4F1-4722-AFC0-71A8D428145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24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6614-08A7-48C8-9C4F-83EB91869B0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89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103C-F65C-4DC3-8FED-2E6E2777D75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15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ertbruchid.net/Scanned_Essentials_2012/Fig_01_01_BiolOrg_Ess_10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sses.midlandstech.edu/carterp/courses/bio225/chap04/table_04_02_labeled.jpg" TargetMode="Externa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20" y="764704"/>
            <a:ext cx="4713354" cy="2661832"/>
          </a:xfrm>
          <a:prstGeom prst="rect">
            <a:avLst/>
          </a:prstGeom>
        </p:spPr>
      </p:pic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23369" y="3146261"/>
            <a:ext cx="5904656" cy="1224446"/>
          </a:xfrm>
          <a:noFill/>
          <a:ln/>
        </p:spPr>
        <p:txBody>
          <a:bodyPr>
            <a:normAutofit/>
          </a:bodyPr>
          <a:lstStyle/>
          <a:p>
            <a:r>
              <a:rPr lang="es-ES" altLang="en-US" sz="60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BIOLOGI SEL</a:t>
            </a:r>
            <a:endParaRPr lang="es-ES" altLang="en-US" sz="60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2055540" y="4496747"/>
            <a:ext cx="50403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Tri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Jalmo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M.Si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Pramudiyanti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S. Si., M. Si. </a:t>
            </a:r>
          </a:p>
          <a:p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Ismi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Rakhmawati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S.Pd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.,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M.Pd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Median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Agus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P, S. Pd., M. Pd.</a:t>
            </a:r>
          </a:p>
          <a:p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Tri Suwandi,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S.Pd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., </a:t>
            </a:r>
            <a:r>
              <a:rPr lang="es-UY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M.Sc</a:t>
            </a:r>
            <a:r>
              <a:rPr lang="es-UY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alt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429" y="5986790"/>
            <a:ext cx="361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PROGRAM STUDI S1 </a:t>
            </a:r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PENDIDIKAN BIOLOGI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FAKULTAS KEGURUAN DAN ILMU PENDIDIKAN</a:t>
            </a:r>
            <a:endParaRPr lang="id-ID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UNIVERSITAS LAMPUNG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9" y="5838889"/>
            <a:ext cx="863290" cy="84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esertbruchid.net/Scanned_Essentials_2012/Fig_01_01_BiolOrg_Ess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" y="1156276"/>
            <a:ext cx="9020672" cy="47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10" y="6453336"/>
            <a:ext cx="9145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www.desertbruchid.net/Scanned_Essentials_2012/Fig_01_01_BiolOrg_Ess_100.jpg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64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438"/>
            <a:ext cx="2581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75"/>
            <a:ext cx="46958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2583"/>
            <a:ext cx="2228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3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411" y="192766"/>
            <a:ext cx="4041648" cy="6634972"/>
            <a:chOff x="2207739" y="-8323"/>
            <a:chExt cx="4609926" cy="75988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760" y="-8323"/>
              <a:ext cx="4391026" cy="44672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739" y="4412281"/>
              <a:ext cx="4609926" cy="3178273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48680"/>
            <a:ext cx="9144807" cy="4184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59" y="4941168"/>
            <a:ext cx="8964488" cy="13340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3276" y="6472650"/>
            <a:ext cx="2781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Nelson &amp; Cox, 2008:4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515" y="224409"/>
            <a:ext cx="5445616" cy="3276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708088"/>
            <a:ext cx="5241591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287" y="1484784"/>
            <a:ext cx="3128348" cy="1134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287" y="3991005"/>
            <a:ext cx="3128348" cy="2448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42407"/>
            <a:ext cx="8922485" cy="3358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3" y="3708088"/>
            <a:ext cx="8922485" cy="301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6176" y="6433233"/>
            <a:ext cx="2943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Albert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2008:29-30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4352" y="403298"/>
            <a:ext cx="289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Endosymbiont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Theory</a:t>
            </a:r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0"/>
            <a:ext cx="2861890" cy="68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819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645333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Karp</a:t>
            </a:r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BAGAIMANAKAH PERISTIWA ENDOSIMBIOSIS?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95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BAGAIMANA CARA MEMPELAJARI SEL?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1671010"/>
            <a:ext cx="7598276" cy="4303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077" y="6367446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Nelson &amp; Cox, 2008:10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4544" y="5974928"/>
            <a:ext cx="7591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Structural hierarchy in the </a:t>
            </a:r>
            <a:r>
              <a:rPr lang="en-US" sz="2000" b="1" dirty="0" smtClean="0"/>
              <a:t>molecular organization of cells</a:t>
            </a:r>
            <a:endParaRPr lang="en-US" sz="20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6013" y="719296"/>
            <a:ext cx="2130840" cy="24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Lipid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nukleat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Ion/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elektrolit</a:t>
            </a: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117077" y="247502"/>
            <a:ext cx="4953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Bahan Penyusun Sel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Tabel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Perbandingan</a:t>
            </a:r>
            <a:r>
              <a:rPr lang="en-US" alt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Senyawa-Senyawa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Penyusun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Protoplasma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Sel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Hewan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Dan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Tumbuhan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Sumber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alt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Issoegianti</a:t>
            </a:r>
            <a:r>
              <a:rPr lang="en-US" alt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1993: 20)</a:t>
            </a:r>
            <a:r>
              <a:rPr lang="en-US" alt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600" dirty="0"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41001"/>
              </p:ext>
            </p:extLst>
          </p:nvPr>
        </p:nvGraphicFramePr>
        <p:xfrm>
          <a:off x="483190" y="1916832"/>
          <a:ext cx="7992888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274"/>
                <a:gridCol w="2436554"/>
                <a:gridCol w="293206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Senyawa Sel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Protoplasma Sel Hewan  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                  (%)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Protoplasma Sel Tumbuhan 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                     (%)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Air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Senyawa organik: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  Protein dan asam nuk­leat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  Lipid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  Sakarida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35.7: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17.8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11.7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6.2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22.5: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0.5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Senyawa anorganik : Mn, Mg dst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4.3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9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4" y="3645024"/>
            <a:ext cx="9144000" cy="92835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1. </a:t>
            </a:r>
            <a:r>
              <a:rPr lang="en-US" sz="4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Konsep</a:t>
            </a:r>
            <a:r>
              <a:rPr lang="en-US" sz="4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4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</a:t>
            </a:r>
            <a:endParaRPr lang="en-US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76"/>
          <a:stretch/>
        </p:blipFill>
        <p:spPr>
          <a:xfrm>
            <a:off x="0" y="-1"/>
            <a:ext cx="9144000" cy="34367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3373" y="4365104"/>
            <a:ext cx="8417541" cy="170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Teori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</a:t>
            </a:r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Organel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</a:t>
            </a:r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Penyusun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</a:t>
            </a:r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Perbandingan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Prokaryon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Eukaryon</a:t>
            </a:r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Perbandingan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Hewan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8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r>
              <a:rPr lang="en-US" sz="1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umbuhan</a:t>
            </a:r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APAKAH ADA PERBEDAAN BAHAN PENYUSUN PADA ORGANEL-ORGANEL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3" y="476672"/>
            <a:ext cx="629789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89" y="836712"/>
            <a:ext cx="9103024" cy="5184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9804" y="6453336"/>
            <a:ext cx="2691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Reece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2011:98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0"/>
            <a:ext cx="7884368" cy="6823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39"/>
            <a:ext cx="2691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Reece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2011:99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510" y="-4220"/>
            <a:ext cx="8059938" cy="6862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30751"/>
            <a:ext cx="2790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Reece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2011:100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APAKAH PERBEDAAN DASAR ANTARA SEL PROKARIOT DAN SEL EUKARIOT?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76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lasses.midlandstech.edu/carterp/courses/bio225/chap04/table_04_02_labele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704856" cy="63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6508989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classes.midlandstech.edu/carterp/courses/bio225/chap04/table_04_02_labeled.jpg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36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6"/>
          <a:stretch/>
        </p:blipFill>
        <p:spPr bwMode="auto">
          <a:xfrm>
            <a:off x="-36512" y="116631"/>
            <a:ext cx="5040560" cy="362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3"/>
          <a:stretch/>
        </p:blipFill>
        <p:spPr bwMode="auto">
          <a:xfrm>
            <a:off x="4934324" y="2276872"/>
            <a:ext cx="41021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7531" y="653086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Karp, 2013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27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8867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kasih</a:t>
            </a:r>
            <a:r>
              <a:rPr lang="en-US" sz="5400" b="1" dirty="0" smtClean="0">
                <a:latin typeface="Adobe Caslon Pro Bold" panose="0205070206050A020403" pitchFamily="18" charset="0"/>
              </a:rPr>
              <a:t/>
            </a:r>
            <a:br>
              <a:rPr lang="en-US" sz="5400" b="1" dirty="0" smtClean="0">
                <a:latin typeface="Adobe Caslon Pro Bold" panose="0205070206050A020403" pitchFamily="18" charset="0"/>
              </a:rPr>
            </a:br>
            <a:r>
              <a:rPr lang="en-US" sz="3800" b="1" dirty="0" err="1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Sampai</a:t>
            </a:r>
            <a:r>
              <a:rPr lang="en-US" sz="3800" b="1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jumpa</a:t>
            </a:r>
            <a:r>
              <a:rPr lang="en-US" sz="3800" b="1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 di </a:t>
            </a:r>
            <a:r>
              <a:rPr lang="en-US" sz="3800" b="1" dirty="0" err="1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pertemuan</a:t>
            </a:r>
            <a:r>
              <a:rPr lang="en-US" sz="3800" b="1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selanjutnya</a:t>
            </a:r>
            <a:r>
              <a:rPr lang="en-US" sz="3800" b="1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… </a:t>
            </a:r>
            <a:br>
              <a:rPr lang="en-US" sz="3800" b="1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</a:br>
            <a:r>
              <a:rPr lang="en-US" sz="9800" b="1" dirty="0" smtClean="0">
                <a:solidFill>
                  <a:srgbClr val="0070C0"/>
                </a:solidFill>
                <a:latin typeface="Adobe Caslon Pro Bold" panose="0205070206050A020403" pitchFamily="18" charset="0"/>
                <a:sym typeface="Wingdings" panose="05000000000000000000" pitchFamily="2" charset="2"/>
              </a:rPr>
              <a:t></a:t>
            </a:r>
            <a:endParaRPr lang="en-US" sz="4700" b="1" dirty="0">
              <a:solidFill>
                <a:srgbClr val="0070C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APAKAH YANG DIMAKSUD DENGAN SEL?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3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err="1" smtClean="0"/>
              <a:t>Gambaran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Umum</a:t>
            </a:r>
            <a:r>
              <a:rPr lang="en-US" altLang="en-US" dirty="0" smtClean="0"/>
              <a:t>: Unit Fundamental </a:t>
            </a:r>
            <a:r>
              <a:rPr lang="en-US" altLang="en-US" dirty="0" err="1" smtClean="0"/>
              <a:t>Kehidupan</a:t>
            </a:r>
            <a:endParaRPr lang="en-US" altLang="en-US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8600" y="1222375"/>
            <a:ext cx="8534400" cy="38227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</a:pPr>
            <a:r>
              <a:rPr lang="en-US" altLang="en-US" sz="2800" dirty="0" err="1" smtClean="0"/>
              <a:t>Semua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organisme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tersusun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sel</a:t>
            </a:r>
            <a:endParaRPr lang="en-US" altLang="en-US" sz="2800" dirty="0" smtClean="0"/>
          </a:p>
          <a:p>
            <a:pPr marL="342900" indent="-342900" fontAlgn="auto">
              <a:spcAft>
                <a:spcPts val="0"/>
              </a:spcAft>
            </a:pPr>
            <a:r>
              <a:rPr lang="en-US" altLang="en-US" sz="2800" dirty="0" err="1" smtClean="0"/>
              <a:t>Sel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merupakan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kumpulan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materi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tersederhana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hidup</a:t>
            </a:r>
            <a:endParaRPr lang="en-US" altLang="en-US" sz="2800" dirty="0" smtClean="0"/>
          </a:p>
          <a:p>
            <a:pPr marL="342900" indent="-342900" fontAlgn="auto">
              <a:spcAft>
                <a:spcPts val="0"/>
              </a:spcAft>
            </a:pPr>
            <a:r>
              <a:rPr lang="en-US" altLang="en-US" sz="2800" dirty="0" err="1" smtClean="0"/>
              <a:t>Struktur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berkorelasi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fungsi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selular</a:t>
            </a:r>
            <a:endParaRPr lang="en-US" altLang="en-US" sz="2800" dirty="0" smtClean="0"/>
          </a:p>
          <a:p>
            <a:pPr marL="342900" indent="-342900" fontAlgn="auto">
              <a:spcAft>
                <a:spcPts val="0"/>
              </a:spcAft>
            </a:pPr>
            <a:r>
              <a:rPr lang="en-US" altLang="en-US" sz="2800" dirty="0" err="1" smtClean="0"/>
              <a:t>Semua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dikaitkan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keturunannya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sel-sel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dahulu</a:t>
            </a:r>
            <a:endParaRPr lang="en-US" altLang="en-US" sz="2800" dirty="0" smtClean="0"/>
          </a:p>
          <a:p>
            <a:pPr marL="342900" indent="-342900" fontAlgn="auto">
              <a:spcAft>
                <a:spcPts val="0"/>
              </a:spcAft>
            </a:pPr>
            <a:r>
              <a:rPr lang="en-US" altLang="en-US" sz="2800" dirty="0" smtClean="0"/>
              <a:t>Unit </a:t>
            </a:r>
            <a:r>
              <a:rPr lang="en-US" altLang="en-US" sz="2800" dirty="0" err="1" smtClean="0"/>
              <a:t>struktural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fungsional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terkecil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organisme</a:t>
            </a:r>
            <a:endParaRPr lang="en-US" altLang="en-US" sz="2800" dirty="0" smtClean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57592" y="6370042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Campbell, 2012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907631"/>
          </a:xfrm>
        </p:spPr>
        <p:txBody>
          <a:bodyPr>
            <a:normAutofit/>
          </a:bodyPr>
          <a:lstStyle/>
          <a:p>
            <a:pPr marL="346075" indent="-346075">
              <a:buClr>
                <a:schemeClr val="accent2"/>
              </a:buClr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Hooke discover cells in 1665</a:t>
            </a:r>
          </a:p>
          <a:p>
            <a:pPr marL="346075" indent="-346075">
              <a:buClr>
                <a:schemeClr val="accent2"/>
              </a:buClr>
              <a:buNone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of bark of tree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Microscope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Honeycomb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Clr>
                <a:schemeClr val="accent2"/>
              </a:buClr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Anton van Leeuwenhoek</a:t>
            </a:r>
          </a:p>
          <a:p>
            <a:pPr marL="346075" indent="-346075">
              <a:buClr>
                <a:schemeClr val="accent2"/>
              </a:buClr>
              <a:buNone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Pond water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microscope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animacules &amp; bacteria </a:t>
            </a:r>
            <a:endParaRPr lang="id-ID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Clr>
                <a:schemeClr val="accent2"/>
              </a:buClr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Matthias Schleiden &amp; Theodore Schwan 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(1830)</a:t>
            </a:r>
            <a:endParaRPr lang="id-ID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Clr>
                <a:schemeClr val="accent2"/>
              </a:buClr>
              <a:buNone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Publish cellular basis of animal cell </a:t>
            </a:r>
          </a:p>
          <a:p>
            <a:pPr marL="346075" indent="-346075">
              <a:buClr>
                <a:schemeClr val="accent2"/>
              </a:buClr>
              <a:buNone/>
            </a:pP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Conclude similiar structures of plants &amp; animals cells</a:t>
            </a:r>
          </a:p>
          <a:p>
            <a:pPr marL="346075" indent="-346075">
              <a:buClr>
                <a:schemeClr val="accent2"/>
              </a:buClr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Rudolf Virchow (1855)</a:t>
            </a:r>
          </a:p>
          <a:p>
            <a:pPr marL="346075" indent="-346075">
              <a:buClr>
                <a:schemeClr val="accent2"/>
              </a:buClr>
              <a:buNone/>
            </a:pP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Cells can arise only by division from a preexisting cell</a:t>
            </a:r>
            <a:endParaRPr lang="id-ID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226" y="6523931"/>
            <a:ext cx="2185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Karp,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2013:1-2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Properties of Cells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are highly complex &amp; organized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possess a genetic program &amp; the means to use it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are capable of producing more of themselves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acquire and utilize energy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carry out a variety of chemical reactions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engage in mechanical activities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are able to respond to stimuli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are capable of self regulation</a:t>
            </a:r>
          </a:p>
          <a:p>
            <a:pPr marL="284163" indent="-284163">
              <a:buClr>
                <a:schemeClr val="accent2"/>
              </a:buClr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Cells evolve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8786" y="6521805"/>
            <a:ext cx="2185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Karp,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2013:3-7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APAKAH VIRUS TERMASUK SEL?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96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76200"/>
            <a:ext cx="8534400" cy="5032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1" dirty="0" err="1" smtClean="0"/>
              <a:t>Struktur</a:t>
            </a:r>
            <a:r>
              <a:rPr lang="en-US" altLang="en-US" b="1" dirty="0" smtClean="0"/>
              <a:t> Virus</a:t>
            </a:r>
            <a:endParaRPr lang="en-US" altLang="en-US" b="1" dirty="0" smtClean="0">
              <a:solidFill>
                <a:srgbClr val="99336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6375" y="1165225"/>
            <a:ext cx="5743575" cy="35242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5750" fontAlgn="auto">
              <a:spcAft>
                <a:spcPts val="0"/>
              </a:spcAft>
            </a:pPr>
            <a:r>
              <a:rPr lang="en-US" altLang="en-US" sz="2400" b="1" dirty="0" smtClean="0"/>
              <a:t>Virus </a:t>
            </a:r>
            <a:r>
              <a:rPr lang="en-US" altLang="en-US" sz="2400" b="1" dirty="0" err="1" smtClean="0"/>
              <a:t>bukanlah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sel</a:t>
            </a:r>
            <a:endParaRPr lang="en-US" altLang="en-US" sz="2400" b="1" dirty="0" smtClean="0"/>
          </a:p>
          <a:p>
            <a:pPr marL="342900" indent="-285750" fontAlgn="auto">
              <a:spcAft>
                <a:spcPts val="0"/>
              </a:spcAft>
            </a:pPr>
            <a:r>
              <a:rPr lang="en-US" altLang="en-US" sz="2400" b="1" dirty="0" smtClean="0"/>
              <a:t>Virus </a:t>
            </a:r>
            <a:r>
              <a:rPr lang="en-US" altLang="en-US" sz="2400" b="1" dirty="0" err="1" smtClean="0"/>
              <a:t>adalah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partikel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penginfeksi</a:t>
            </a:r>
            <a:r>
              <a:rPr lang="en-US" altLang="en-US" sz="2400" b="1" dirty="0" smtClean="0"/>
              <a:t> yang </a:t>
            </a:r>
            <a:r>
              <a:rPr lang="en-US" altLang="en-US" sz="2400" b="1" dirty="0" err="1" smtClean="0"/>
              <a:t>sangat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kecil</a:t>
            </a:r>
            <a:r>
              <a:rPr lang="en-US" altLang="en-US" sz="2400" b="1" dirty="0" smtClean="0"/>
              <a:t> yang </a:t>
            </a:r>
            <a:r>
              <a:rPr lang="en-US" altLang="en-US" sz="2400" b="1" dirty="0" err="1" smtClean="0"/>
              <a:t>terdiri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atas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asam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nukleat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berselubung</a:t>
            </a:r>
            <a:r>
              <a:rPr lang="en-US" altLang="en-US" sz="2400" b="1" dirty="0" smtClean="0"/>
              <a:t> protein </a:t>
            </a:r>
            <a:r>
              <a:rPr lang="en-US" altLang="en-US" sz="2400" b="1" dirty="0" err="1" smtClean="0"/>
              <a:t>dan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pada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beberapa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kasus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dilindungi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oleh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amplop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bermembran</a:t>
            </a:r>
            <a:endParaRPr lang="en-US" altLang="en-US" sz="2400" b="1" dirty="0"/>
          </a:p>
          <a:p>
            <a:pPr marL="342900" indent="-285750"/>
            <a:r>
              <a:rPr lang="en-US" altLang="en-US" sz="2400" b="1" dirty="0" err="1"/>
              <a:t>Genom</a:t>
            </a:r>
            <a:r>
              <a:rPr lang="en-US" altLang="en-US" sz="2400" b="1" dirty="0"/>
              <a:t> virus </a:t>
            </a:r>
            <a:r>
              <a:rPr lang="en-US" altLang="en-US" sz="2400" b="1" dirty="0" err="1"/>
              <a:t>mungkin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terdiri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atas</a:t>
            </a:r>
            <a:endParaRPr lang="en-US" altLang="en-US" sz="2400" b="1" dirty="0"/>
          </a:p>
          <a:p>
            <a:pPr marL="57150" lvl="1" indent="0"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DNA </a:t>
            </a:r>
            <a:r>
              <a:rPr lang="en-US" altLang="en-US" sz="2400" b="1" dirty="0" err="1"/>
              <a:t>beruntai-ganda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tunggal</a:t>
            </a:r>
            <a:endParaRPr lang="en-US" altLang="en-US" sz="2400" b="1" dirty="0"/>
          </a:p>
          <a:p>
            <a:pPr marL="57150" lvl="1" indent="0">
              <a:buNone/>
            </a:pPr>
            <a:r>
              <a:rPr lang="en-US" altLang="en-US" sz="2400" b="1" dirty="0" smtClean="0"/>
              <a:t>	RNA </a:t>
            </a:r>
            <a:r>
              <a:rPr lang="en-US" altLang="en-US" sz="2400" b="1" dirty="0" err="1"/>
              <a:t>beruntai-ganda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tunggal</a:t>
            </a:r>
            <a:endParaRPr lang="en-US" altLang="en-US" sz="2400" b="1" dirty="0"/>
          </a:p>
          <a:p>
            <a:pPr marL="342900" indent="-285750" fontAlgn="auto">
              <a:spcAft>
                <a:spcPts val="0"/>
              </a:spcAft>
            </a:pPr>
            <a:endParaRPr lang="en-US" altLang="en-US" sz="2400" b="1" dirty="0" smtClean="0"/>
          </a:p>
        </p:txBody>
      </p:sp>
      <p:pic>
        <p:nvPicPr>
          <p:cNvPr id="5" name="Picture 2" descr="19_03dViralStructure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8"/>
          <a:stretch>
            <a:fillRect/>
          </a:stretch>
        </p:blipFill>
        <p:spPr bwMode="auto">
          <a:xfrm>
            <a:off x="5949950" y="76200"/>
            <a:ext cx="31940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89048" y="104390"/>
            <a:ext cx="6552728" cy="6408712"/>
            <a:chOff x="611559" y="131912"/>
            <a:chExt cx="7272809" cy="6948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59" y="131912"/>
              <a:ext cx="7272809" cy="23168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59" y="2448760"/>
              <a:ext cx="7272809" cy="23053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59" y="4754136"/>
              <a:ext cx="7056785" cy="232593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458906" y="6525344"/>
            <a:ext cx="2685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2010:13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427" y="202702"/>
            <a:ext cx="1313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is a cell and how big are </a:t>
            </a:r>
            <a:r>
              <a:rPr lang="en-US" sz="20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parts?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23427d8a725826adad8c81745327cd03b527b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15712</TotalTime>
  <Words>434</Words>
  <Application>Microsoft Office PowerPoint</Application>
  <PresentationFormat>On-screen Show (4:3)</PresentationFormat>
  <Paragraphs>107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BIOLOGI SEL</vt:lpstr>
      <vt:lpstr>PowerPoint Presentation</vt:lpstr>
      <vt:lpstr>APAKAH YANG DIMAKSUD DENGAN SEL?</vt:lpstr>
      <vt:lpstr>PowerPoint Presentation</vt:lpstr>
      <vt:lpstr>History</vt:lpstr>
      <vt:lpstr>Basic Properties of Cells</vt:lpstr>
      <vt:lpstr>APAKAH VIRUS TERMASUK SEL?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BAGAIMANAKAH PERISTIWA ENDOSIMBIOSIS?</vt:lpstr>
      <vt:lpstr>BAGAIMANA CARA MEMPELAJARI SEL?</vt:lpstr>
      <vt:lpstr>PowerPoint Presentation</vt:lpstr>
      <vt:lpstr>Tabel Perbandingan Senyawa-Senyawa Penyusun Protoplasma Sel Hewan Dan Tumbuhan (Sumber: Issoegianti, 1993: 20) </vt:lpstr>
      <vt:lpstr>APAKAH ADA PERBEDAAN BAHAN PENYUSUN PADA ORGANEL-ORGANEL?</vt:lpstr>
      <vt:lpstr>PowerPoint Presentation</vt:lpstr>
      <vt:lpstr>PowerPoint Presentation</vt:lpstr>
      <vt:lpstr>PowerPoint Presentation</vt:lpstr>
      <vt:lpstr>PowerPoint Presentation</vt:lpstr>
      <vt:lpstr>APAKAH PERBEDAAN DASAR ANTARA SEL PROKARIOT DAN SEL EUKARIOT?</vt:lpstr>
      <vt:lpstr>PowerPoint Presentation</vt:lpstr>
      <vt:lpstr>PowerPoint Presentation</vt:lpstr>
      <vt:lpstr>Terima kasih Sampai jumpa di pertemuan selanjutnya…  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Ayie</cp:lastModifiedBy>
  <cp:revision>868</cp:revision>
  <dcterms:created xsi:type="dcterms:W3CDTF">2010-05-23T14:28:12Z</dcterms:created>
  <dcterms:modified xsi:type="dcterms:W3CDTF">2017-03-13T08:13:10Z</dcterms:modified>
</cp:coreProperties>
</file>