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18" r:id="rId2"/>
    <p:sldId id="354" r:id="rId3"/>
    <p:sldId id="317" r:id="rId4"/>
    <p:sldId id="319" r:id="rId5"/>
    <p:sldId id="320" r:id="rId6"/>
    <p:sldId id="321" r:id="rId7"/>
    <p:sldId id="322" r:id="rId8"/>
    <p:sldId id="323" r:id="rId9"/>
    <p:sldId id="330" r:id="rId10"/>
    <p:sldId id="325" r:id="rId11"/>
    <p:sldId id="326" r:id="rId12"/>
    <p:sldId id="327" r:id="rId13"/>
    <p:sldId id="328" r:id="rId14"/>
    <p:sldId id="356" r:id="rId15"/>
    <p:sldId id="355" r:id="rId16"/>
    <p:sldId id="329" r:id="rId17"/>
    <p:sldId id="357" r:id="rId18"/>
    <p:sldId id="358" r:id="rId19"/>
    <p:sldId id="359" r:id="rId20"/>
    <p:sldId id="360" r:id="rId21"/>
  </p:sldIdLst>
  <p:sldSz cx="9144000" cy="756126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590" autoAdjust="0"/>
  </p:normalViewPr>
  <p:slideViewPr>
    <p:cSldViewPr>
      <p:cViewPr varScale="1">
        <p:scale>
          <a:sx n="64" d="100"/>
          <a:sy n="64" d="100"/>
        </p:scale>
        <p:origin x="1482" y="78"/>
      </p:cViewPr>
      <p:guideLst>
        <p:guide orient="horz" pos="2160"/>
        <p:guide pos="2880"/>
        <p:guide orient="horz" pos="2382"/>
      </p:guideLst>
    </p:cSldViewPr>
  </p:slideViewPr>
  <p:outlineViewPr>
    <p:cViewPr>
      <p:scale>
        <a:sx n="33" d="100"/>
        <a:sy n="33" d="100"/>
      </p:scale>
      <p:origin x="24" y="87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FE820-3CB8-4233-91FE-7D3BAE098250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5725" y="685800"/>
            <a:ext cx="41465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AEE3E-5419-47B6-B66C-8825B4563ED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52240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48893"/>
            <a:ext cx="7772400" cy="16207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84716"/>
            <a:ext cx="640080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2802"/>
            <a:ext cx="2057400" cy="64515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2802"/>
            <a:ext cx="6019800" cy="645157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858812"/>
            <a:ext cx="7772400" cy="150175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04786"/>
            <a:ext cx="777240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64295"/>
            <a:ext cx="4038600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64295"/>
            <a:ext cx="4038600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2533"/>
            <a:ext cx="4040188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97901"/>
            <a:ext cx="4040188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92533"/>
            <a:ext cx="4041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397901"/>
            <a:ext cx="4041775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1050"/>
            <a:ext cx="3008313" cy="12812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1051"/>
            <a:ext cx="5111750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82265"/>
            <a:ext cx="3008313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292884"/>
            <a:ext cx="548640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75613"/>
            <a:ext cx="5486400" cy="45367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917739"/>
            <a:ext cx="548640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2801"/>
            <a:ext cx="8229600" cy="12602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64295"/>
            <a:ext cx="8229600" cy="4990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7008171"/>
            <a:ext cx="2133600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008171"/>
            <a:ext cx="2895600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7008171"/>
            <a:ext cx="2133600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352928" cy="2589749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id-ID" sz="3600" b="1" dirty="0" smtClean="0"/>
              <a:t>Perbuatan Melawan Hukum (Onrechtmatige daad) DAN TANGGUNGJAWAB PRODUK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748534"/>
            <a:ext cx="8351912" cy="41321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d-ID" sz="2600" b="1" dirty="0" smtClean="0">
                <a:latin typeface="Arial Narrow" pitchFamily="34" charset="0"/>
              </a:rPr>
              <a:t>PMH diatur dlm Pasal 1365 BW/1401 NBW:</a:t>
            </a:r>
          </a:p>
          <a:p>
            <a:pPr marL="0" indent="0">
              <a:buNone/>
            </a:pPr>
            <a:endParaRPr lang="id-ID" sz="2600" b="1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id-ID" sz="2600" b="1" dirty="0" smtClean="0">
                <a:latin typeface="Arial Narrow" pitchFamily="34" charset="0"/>
              </a:rPr>
              <a:t> </a:t>
            </a:r>
            <a:r>
              <a:rPr lang="id-ID" sz="2600" b="1" i="1" dirty="0" smtClean="0">
                <a:latin typeface="Arial Narrow" pitchFamily="34" charset="0"/>
              </a:rPr>
              <a:t>“setiap perbuatan melawan hk yg mengakibatkan kerugian pd org lain, mewajibkan org yg krn kesalahannya menimbulkan kerugian itu, mengantikan kerugian tsb”.</a:t>
            </a:r>
          </a:p>
          <a:p>
            <a:pPr>
              <a:buNone/>
            </a:pPr>
            <a:r>
              <a:rPr lang="id-ID" sz="2600" b="1" dirty="0" smtClean="0">
                <a:latin typeface="Arial Narrow" pitchFamily="34" charset="0"/>
              </a:rPr>
              <a:t> </a:t>
            </a:r>
            <a:endParaRPr lang="id-ID" sz="2600" b="1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7484" y="0"/>
            <a:ext cx="9171484" cy="1398867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d-ID" dirty="0" smtClean="0"/>
              <a:t>Unsur ke-2: Kesalahan, Kelalaian dlm PMH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75248"/>
            <a:ext cx="9144000" cy="5179131"/>
          </a:xfrm>
        </p:spPr>
        <p:txBody>
          <a:bodyPr>
            <a:normAutofit/>
          </a:bodyPr>
          <a:lstStyle/>
          <a:p>
            <a:r>
              <a:rPr lang="id-ID" sz="2800" dirty="0" smtClean="0"/>
              <a:t>Kesalahan mrt 1365 BW dlm arti kesengajaan sampai kelalaian.</a:t>
            </a:r>
          </a:p>
          <a:p>
            <a:r>
              <a:rPr lang="id-ID" sz="2800" dirty="0" smtClean="0"/>
              <a:t>Orang yg melakukan kesalahan hrs dpt dipertanggungjawabkan:</a:t>
            </a:r>
          </a:p>
          <a:p>
            <a:pPr>
              <a:buNone/>
            </a:pPr>
            <a:r>
              <a:rPr lang="id-ID" sz="2800" dirty="0" smtClean="0"/>
              <a:t>	</a:t>
            </a:r>
            <a:r>
              <a:rPr lang="id-ID" sz="2800" dirty="0" smtClean="0">
                <a:solidFill>
                  <a:srgbClr val="FF0000"/>
                </a:solidFill>
              </a:rPr>
              <a:t>tanggung  jawab: </a:t>
            </a:r>
            <a:r>
              <a:rPr lang="id-ID" sz="2800" i="1" dirty="0" smtClean="0">
                <a:solidFill>
                  <a:srgbClr val="FF0000"/>
                </a:solidFill>
              </a:rPr>
              <a:t>verantwoordelijkheid,responsibility</a:t>
            </a:r>
          </a:p>
          <a:p>
            <a:pPr>
              <a:buNone/>
            </a:pPr>
            <a:r>
              <a:rPr lang="id-ID" sz="2800" dirty="0" smtClean="0">
                <a:solidFill>
                  <a:srgbClr val="FF0000"/>
                </a:solidFill>
              </a:rPr>
              <a:t>	tanggung  gugat: </a:t>
            </a:r>
            <a:r>
              <a:rPr lang="id-ID" sz="2800" i="1" dirty="0" smtClean="0">
                <a:solidFill>
                  <a:srgbClr val="FF0000"/>
                </a:solidFill>
              </a:rPr>
              <a:t>aansprakelijkheid, liability</a:t>
            </a:r>
          </a:p>
          <a:p>
            <a:pPr>
              <a:buNone/>
            </a:pPr>
            <a:r>
              <a:rPr lang="id-ID" sz="2800" dirty="0" smtClean="0">
                <a:solidFill>
                  <a:srgbClr val="FF0000"/>
                </a:solidFill>
              </a:rPr>
              <a:t>	dipertangunggjawabkan: </a:t>
            </a:r>
            <a:r>
              <a:rPr lang="id-ID" sz="2800" i="1" dirty="0" smtClean="0">
                <a:solidFill>
                  <a:srgbClr val="FF0000"/>
                </a:solidFill>
              </a:rPr>
              <a:t>toerekenbaarheid, accountability</a:t>
            </a:r>
          </a:p>
          <a:p>
            <a:pPr>
              <a:buFont typeface="Arial" charset="0"/>
              <a:buChar char="•"/>
            </a:pPr>
            <a:r>
              <a:rPr lang="id-ID" sz="2800" dirty="0" smtClean="0"/>
              <a:t>Dpt dipertanggungjawabkan artinya org yg berbuat sdh dewasa , sehat akalnya &amp; tdk di bwah pengampuan.</a:t>
            </a:r>
          </a:p>
          <a:p>
            <a:pPr>
              <a:buNone/>
            </a:pP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3308050"/>
            <a:ext cx="1428728" cy="95410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d-ID" sz="2800" b="1" dirty="0" smtClean="0"/>
              <a:t>T.Jawab  PMH</a:t>
            </a:r>
            <a:endParaRPr lang="id-ID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786050" y="945138"/>
            <a:ext cx="2928958" cy="230832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d-ID" sz="2400" b="1" dirty="0" smtClean="0"/>
              <a:t>T.Jawab thdp perbuatan  yg dilakukan orng lain &amp; brg2 di bawah pengawasannya</a:t>
            </a:r>
          </a:p>
          <a:p>
            <a:r>
              <a:rPr lang="id-ID" sz="2400" b="1" dirty="0" smtClean="0"/>
              <a:t>Pasal 1367 (1) BW</a:t>
            </a:r>
            <a:endParaRPr lang="id-ID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357950" y="236265"/>
            <a:ext cx="1928826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400" b="1" dirty="0" smtClean="0"/>
              <a:t>T.Jawab thd perbuatan orang lain</a:t>
            </a:r>
            <a:endParaRPr lang="id-ID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286512" y="2047830"/>
            <a:ext cx="2857488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400" b="1" dirty="0" smtClean="0"/>
              <a:t>T.Jawab thd  brg dlm pengawasannya</a:t>
            </a:r>
            <a:endParaRPr lang="id-ID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786050" y="3701869"/>
            <a:ext cx="2500330" cy="120032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d-ID" sz="2400" b="1" dirty="0" smtClean="0"/>
              <a:t>Perbuatan thd tubuh &amp; jiwa manusia 1370 BW</a:t>
            </a:r>
            <a:endParaRPr lang="id-ID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857488" y="5434669"/>
            <a:ext cx="2143140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400" b="1" dirty="0" smtClean="0"/>
              <a:t>PMH thd nama baik (Penghinaan Ps 1372-1330 BW)</a:t>
            </a:r>
            <a:endParaRPr lang="id-ID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357950" y="3701869"/>
            <a:ext cx="2428892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400" b="1" dirty="0" smtClean="0"/>
              <a:t>Korban pembunuhan dpt ganti kerugian</a:t>
            </a:r>
            <a:endParaRPr lang="id-ID" sz="2400" b="1" dirty="0"/>
          </a:p>
        </p:txBody>
      </p:sp>
      <p:cxnSp>
        <p:nvCxnSpPr>
          <p:cNvPr id="20" name="Straight Arrow Connector 19"/>
          <p:cNvCxnSpPr>
            <a:stCxn id="4" idx="3"/>
            <a:endCxn id="5" idx="1"/>
          </p:cNvCxnSpPr>
          <p:nvPr/>
        </p:nvCxnSpPr>
        <p:spPr>
          <a:xfrm flipV="1">
            <a:off x="1714448" y="2099300"/>
            <a:ext cx="1071602" cy="16858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3"/>
            <a:endCxn id="16" idx="1"/>
          </p:cNvCxnSpPr>
          <p:nvPr/>
        </p:nvCxnSpPr>
        <p:spPr>
          <a:xfrm>
            <a:off x="1714448" y="3785104"/>
            <a:ext cx="1071602" cy="51693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4" idx="3"/>
            <a:endCxn id="17" idx="1"/>
          </p:cNvCxnSpPr>
          <p:nvPr/>
        </p:nvCxnSpPr>
        <p:spPr>
          <a:xfrm>
            <a:off x="1714448" y="3785104"/>
            <a:ext cx="1143040" cy="243439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5" idx="3"/>
            <a:endCxn id="6" idx="1"/>
          </p:cNvCxnSpPr>
          <p:nvPr/>
        </p:nvCxnSpPr>
        <p:spPr>
          <a:xfrm flipV="1">
            <a:off x="5715008" y="836430"/>
            <a:ext cx="642942" cy="126287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5" idx="3"/>
            <a:endCxn id="15" idx="1"/>
          </p:cNvCxnSpPr>
          <p:nvPr/>
        </p:nvCxnSpPr>
        <p:spPr>
          <a:xfrm>
            <a:off x="5715008" y="2099300"/>
            <a:ext cx="571504" cy="36402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6" idx="3"/>
            <a:endCxn id="18" idx="1"/>
          </p:cNvCxnSpPr>
          <p:nvPr/>
        </p:nvCxnSpPr>
        <p:spPr>
          <a:xfrm>
            <a:off x="5286380" y="4302034"/>
            <a:ext cx="107157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429388" y="5423434"/>
            <a:ext cx="2500330" cy="156966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d-ID" sz="2400" b="1" dirty="0" smtClean="0"/>
              <a:t>Tuntutan penghinaan unk memulihkan nama baik</a:t>
            </a:r>
            <a:endParaRPr lang="id-ID" sz="2400" b="1" dirty="0"/>
          </a:p>
        </p:txBody>
      </p:sp>
      <p:cxnSp>
        <p:nvCxnSpPr>
          <p:cNvPr id="34" name="Straight Arrow Connector 33"/>
          <p:cNvCxnSpPr>
            <a:stCxn id="17" idx="3"/>
            <a:endCxn id="32" idx="1"/>
          </p:cNvCxnSpPr>
          <p:nvPr/>
        </p:nvCxnSpPr>
        <p:spPr>
          <a:xfrm flipV="1">
            <a:off x="5000628" y="6208264"/>
            <a:ext cx="1428760" cy="1123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4" name="AutoShape 2" descr="data:image/jpeg;base64,/9j/4AAQSkZJRgABAQAAAQABAAD/2wCEAAkGBhQSERUUExQWFRUWGB0VFBQXGBcXGBgdFRcYFxcXFxcYHSgeFxokHBgXHy8gIycpLCwsFx4xNTAqNSYrLCkBCQoKDgwOGg8PGiwkHCQsLCopKSksKSksLCkpKSwsLCksLCwpKSkpKSksLCksKSwpLCksLCksLCkpLCwpKSwpKf/AABEIALIBGwMBIgACEQEDEQH/xAAcAAAABwEBAAAAAAAAAAAAAAAAAQIDBAUGBwj/xABFEAACAQMCAwUEBwYEBQMFAAABAgMABBESIQUGMRMiQVFhBzJxgRQjUpGx0fAzQnKSocFTYoKTFSRDsuFUY/EWJTRzg//EABoBAAIDAQEAAAAAAAAAAAAAAAABAgMEBQb/xAApEQACAgEEAAUEAwEAAAAAAAAAAQIRAwQSITEFEyJBUWFxgaEUQpEy/9oADAMBAAIRAxEAPwDsfCl+pi6fs0/7RUwVG4aPqY/4F/7RUoCgSBQo6S1AwE0dVs3FHjP1kL6ftx/Wj5qvfHyU1IsuJxTDMbq+Ouk5I/iHVT6GgCTmiIoZos0AJNKFEaUBtvTAFJJpzFIZhnFIBNEKcxR4pgNZoxTmmkSsFBJIAAJydgMDqfSgAYoaax0/tStxnsYbq6A27S3t3eM466XOARkHcbbdaZHtn4cHCSPLC3j2sMi6TjOG2OPKlY6ZuAKGajcL4tFcxiWCRJUboyEEfA46HfodxUvTQITijxSgKGKAE4o8UqiNABaaIpS6ImgBkqa5VxL20MXlFtDEYY2KC5uJuyR2XqI0xlj44BJxucZFb/ncSf8ADrvsv2nYSafPOg9PXGceteU+PHLKEOYVVVhIB0gaQzAf5tRYnxJJNBJI7TwL26IXAvIkVScCaB+1C/xxnvgddx91aa69rVksgWMtONId3iMZ0BgW2R3DyEKCxCKxUdd9q8wRyPE6sCyOpDKdwQRuCPEU3JOSxY9Sc7ADfrsBgD5UA6PWl/z3bRyCNO0uH0h2S3TtSiMAVZsHxBBCjLEHOMVd8N4lHPEksTB43GpGHQjx69DnYg7ggg14yiuWVlZWIZSCrDYgg5BB8DmvQnsU5plu/pYdNKaxOAPdV7h5DIqeOkldQBzg6vTDEdUotNAGlYpCElaRj4UsmkkUCGuHfso/4F/7RUqqy1sNUaHXIp0L7rkDZV8OlOtYyfuzsPRljYeO2yg4+fhQNE7NAVDKzAjDRsPHKsp+8Ej+lK7eQdYwds91wd/LDAffQBKNQL/g0M27oCw6OMq4/hkUhl+RpLcYA9+KZf8A+Zf+seqkx8wW7HAmQN9lm0N/K+DQMY/4dcRfsZ+0HhHONXyEqYcfFg9I/wCNsn/5MLxY6un10X8yDUo9WUVcI2RtvShQKyNZXscy6opFkX7SMGHwyPwqWKrbvlyGRi+kpIessbGKQ46ZdCC3wbIqMYbyH3XS5QfuyYil+UiDQ59Ci/GgZY8U4rHbxmSUkKCFGAzMzMQqqqKCzMSQAAM1krMycQup1nW+tYo1jMCBmtg4YHW7PC2WfUCNOrAUKcZJw3zdzEgksmmMlqsV0JJTInTEMqqNY1IyMzaSyk41Dp1FknNc8xP0OzeWM4EdxI6wxNkbthh2pQbYZUOrfHnQFC+R+KTOs8E6ya7aZo1eQqWkiJLQuxXYvoxnxOx8aY9oXHp4Vt4LVgtzdSiKNiobQANUj4O2wx16Zz4Vd8B4SYIzrbXLIxlmkxjW74yQN8KAFVRk4VFG9YbmXm9RxmOO3ha7uILaRUjToss7xe+52RVjU6m8NYHXoASeT+aJLc8Qi4hciRbKVQLhwFLLKCwUhRu2wwBk5bAztVVx3mduJJ3u0tuGsdPu/wDNX5G/Y28YywQ4wSOvwzi2s/ZqkkxuuIETTuwkeBMraqyqEBEfWQhRjUx332qdNyPHO+q4muJsZCR9p2McYbbSiQBSBpwCCxyBvUHImkjK3vFJI48y8Ti4YwAS3sIkjn7JF2UShQXaQjrp6bfCosPMV2yTMt5b3hhiM01pc2bW7SRJuzJkd4Fehx4jIqk4rzpHAZBwy2js40VwtyIUeaRl2GnUcIhbAySTg5wOlaTjirxa4sUtpdUxgYX9zAQUjhnj0vGxIPeZtWlTuMn4iVP3G+BfKvNPDre9llhcW9tNbRM0eiQR9tqcvpwunuppBI2ya6HwPnCzvNra4jlI3Kq3eHroOGx8qsreEIiqOigKAPJRgbD0rLczezCyvO8E7CYbrcQYjcHrk6dn389/UUEODYA0KwHJnMVzBdHhnETrlCl7W66C4QdQf/cA+exz0y2k4nznaW7BZJ0BJIIXL6NOMtJoB7JRqXvNgd4UxUXlETVdFzHbNP8AR1mjM2nX2YYFtJAIOPHYg/Ag9KsaBAoiaPFQ+LcWitomlmcIi9WOfE4AAG5JOwA3NAFDxTnJ4pVi+iOS+rs9c9rEX7MEsUVpdRUAZyQNq5xy3yva3DT8SmjNrbMWeCFJGjURoMPM5Q573e2GBjPgRVlzgknEWMtvw6dZTEYEuJ5Eg0xuTrKwsSQzIzrqIBAfpU65W+jsiIo7dbgFViiUlkWMaV0kvgMwUHfpufGqMk64Rpxw9zGc6eyZ5pxNYqDDKgIVXTAbGxBkcZjbY6gSck7U3cewecIixkSu6jVIrKkcTajrDq/ekTTjDL3sg93BGOg8t8KntBHEjrLDtrUko0LEfWGEhSGi1EsIzgjJwcHFbbhpyCPI+Oevzoxzt0GRVycc5m9ly8PtJp8W0yxR91po5O1UkhQAI3Eb95ti6nGwOQK6lyTy8lpZxIo7zIrysfeZyigk+QAAUDoAAKpfaz9ZbW9pne7uoYT6KG1ufUDSPvrbDGNulaDO2OA0dNrTgpCARSDSgKSaAG7H9mn8K/8AaKkVHtG7ifwj/tFPBqBIVRUWuktJQMVTckIYYYBh5EZH3Go3E+JpBE80raI41Lux8APTxPhjzNYO6524pKwWDh7QAgSLLKGmLRk4AMcZASQ9SpbYbdSKB9m6PAoc5EaqfNMofvQikjhDL7k8wwcgMRIPHrqGojfz8BSeV+NfS7SGfTpLr30+yykq67+TBh8qtKAILfSFOxiceRDRn7xqH9KIcRce/A49UKSD47EN/Sp9HQIqZeOWx7kjqueqzKYwfTEgANRU4Co71nO0PjpUiaE584nJCj+ApV8ygjB3HlWE5ghR5JBbWMUv0fe4kDGBy2kOYYGiGppdBDHJCjKjOScBJMHPF9xIWbxRQjW5CNc27E9mhP1knYkdqGxthdeMk52FWHIHCLC2gKWTI5/6r5BmY+coOGU/5SAB5VC5QuZBcoGWaOK4gae3jkuGnwqPHvKsq64ZNMibK7L3mB3GauObLO2SJ7yaIF7VTMsikpJ9UCwTtFwdLEYKnIOelIC0uQTuuD49cetc95q5/wBY+h8PPb3Uv1ZeI6khDbMdY2MmM4xsOp6YrF88ccZbNRPezi7nVZzZxbWqRSHUsTgAZOnfJLZIwRg5rf8ALPBLfgtpHJMwaaQDU5GTqZQexgVRkjOwUDJ3PoIUlyya+Cz4LyTawWkMEsSSmPvsWGQXYAHY9VwAoz4KKlG7gtFCRLFAHIwg0RBi2w0rtliSOm9YjiHNd5fTNBbB4VUd54YxcS5Y7Iz6hBEQDlsvlc9c5AzPAeYIgJHfSJYzIGmXLvIIlDMzSOWIzkKMMQT08KpzTm437GnDjjJ1JnUG5gaNu84xnckgDz3JI+7+9XljxB5MdMHfP3frIrmsl7GYG7eHtVCLIVYI6FzhVhByfrQzBcY8etVfGLS74VOht7iCKVo2uJOHxrI0axxhmkP1jFWICt00FtDafAVVgU5cst1MYR4Rvfatbj6D9IU6JrWRJYZce6TIiOMnbSVfp46R5Vk+UOaYYpuxt4Le7ZbdoA1mjrJKYmBBl7YKmh8nUwL4bJJIYCugcOujfWpS6tlwwAZCcxyqQHV01YcKdu66qykEEbVxTgN7PccRgiuIo1kF2EQxhYJolTV2yfUhWaHs8rknbAIPvCtqZgS+TpvKvC+3Nu0EAtbO3k7ePUri4lkaJ1kGGA0x5lK6ju3Z4A04NdDFcmn9oSRxxyW0t84dWZlaOO5jj7NDIyu7srFgiliFkJUdfKpre0t4bhxKRcKq6eytoZwytG2ZJcPGQRh0B+swMeZqRGmzpuawftB4vHbXvD5bklbZDOxchmVZezAhLBQd8F8HGxOaXw32o2WhjcXOhtTOoliaIhG0vGgAyHIR03BJOc4rS3HFITbPOCskSoZCQQykIpY+mcCkwXDObr7WI7iVltLS4uFXGZVCquW89Xu+QLEZ8qft+KXlxcxN2RtoU1GQGVXaVSuADGgwCDgg52rOcm8YCQGRozJPdTPcmNSi6VY6YyzSMqKCQwUZycnAxmtRy9xB5ZJWPQMFEbxmOWFgpLRSruGwNJDDqCfAVgyJp8Lj5Ohipx5ZsLaMY2/874q6ij0riqexHeXyz8vP5narmeUKpYnCqCxPTAAyTV+BcWZM3dHEub5Ev+NNY3kkpCMwtew7MJFriEmqUlSzN3QT9nHxro3sy4vLdcMt5piDIQyl/tiN2QOfUhcn1z51zPk7k+54vLPxB5zbJcSMncQdo8eNLIj/ALi4xGWwc6T16Ht3DuHxwRJFEoSONQqKOgAGw/8APjWlFLJAoZowKSTQRFCkUeaTg+dACbVe4v8ACPwFPYpi39xf4R+Ap6mCDqsukuWJEZhjHgzK8rH/AEgoB95qypJFIZg+P8NuL3teHicMO49zctEoEXe1xxRoh78jaQx1HCrjOdYqy58vJVsSLWYLO0sUCOCM62lRWAAz3upK/ZDVkeEX97Gl3ZfRrk3dzcSn6VpPYoswVFmMueiIMgDyUDFa7lz2bWtpL24Ms03XtZnLnUVCs4XoGIGM7nG2aCRe8v8AB1tbaKBCSsahdR6sf3mPqTk/Ol30UzbRyJGPtFC7fIFgB881MzSSf0aCJD4XZSRhu1neck5BZI00+iiNRt8c1YCotzdpGuqRlRR+8zBR95OKgLzEH/YRSzf5lXRH1x+0l0g/6dVAFw1c24BzObfW7QXcs07vJdhYZFjgkA0wxKCoRQygKZM47oZm3FbHsruTOp47ceUYMzgY+3IAgP8AoNNScs2/v3BafT3i1w+tABvnQcRLjrkKKQzJcMuna8+kMIppBuwsEkkLsYyixzXEhESpGHbbUNR0sQuMVZc239ybOd7lYLe2EbdorariV1Pd0ALojRmJAG74JqWeZ3uO5w5UKAhPpbgmBT5RRp3piBvkaYx9o9Ky3P3DCkdlZS3Dy/TrxfpM0pwWCaO4qr3Y0yVAUdMeOTQSKnk72ZS8Rtree/fRGIhHCiIomeIZ7PtZWBwMHugDOnG4NdM45DEAp0KXiUrGxGSgYBSF8sgAEjwHlmpsWqC3zLIp0JlmVQigIg1aF8B3WI+OK5jc8z3TpNcJPBGq24uhDIit76GWGJW1qzymPvO3ujWoVTjNV5E5KkTxtbrkO8p8TvAk6WUUD2YkfS02uIK7kmSOHswWkjBOQdIxqxnyz3DeAW1rEsNxHrZj2shRlITM0MaoG1A6dZQb+RJqdxPg9xCltb9t2tveZKQRym2VSFE2gGTtNIOdgGAztkA1ST8qxxTRxSWDFpWZYY1YCU4BbvSpcspAHUkDIHhiq5RbSTs1QcbclRpzylHCs4kk0JKV7+mOExmMllYEYRmDYYZGcKM5HRqPhVxxBzcdtw66kRVjmEbSI0qDOI5ZAWEYbqQqqG6E4qE3DJFv0t5Y4O07MyRteXclzFH3iNI7ulZMKTjyGxFN/QLeS6mW/mhhijOiG4gtYRHMVOZF1MkgOkspIz4nNGOMotiyzhKjdcJ5ia4jWbSV1ZDITnSysyMuobEBlIB8dvOs9zHwefh8zcWtS0iYK3UEmXZUbAZ4XYkqAcHAxjH2cgUfAeZykM7rdqwgP1VsYQyyRKNa4aCNewJXOCe75gb1sLaSMcJ4kh1Rwx/SFVXIOkSxrLGFOAcYkQBDkhmK74FGOEoydkMk4tKioHs0ZkspLWRngEAlIAQo0xVdMvYTMFCuANa53wNskmpMvLvEdDr2WXkt7mFpA0IBkvbkTO6oZsgCNdPXOQPAZp7l3mmeGBLGKEdpZRo107HKrGtukzDGx7R3LxDGQunUfAVCi5qubpIJmkt49bTyQT9ipMYjt4mITtWx75li1MAWHeAAxWkzD1hwlob7VHHN9L1GaVcWhEltIyoIWT6RgBSi6WzkHwIp/na0V41ReGyQvcTRwNIjW8bMrtqkX6qbvsUVh39tySdqo7rni7WKNoZ5ruRltmH1C6dc63QkiIRF1qCFKgE5MfXY1bxcTuLhuGdpPG0byTEMFYyl44JQRKWSNVPfdcLGMY2JpN0SXJxPme6Dzkr2gUgFFkAUqmMRL3diBEI9wBnJ+J2vKHEXZbOTVlxJGjbnJ7KcW6E+Z7G5MfwjXyrHS8t3k0iAQySNIoClRkYjHZkFhsmjTpYNjTjfzrp/JPLDCKEgKyxzxgSLjSywdtLJKGOCVM7KgPiIlNV5GtpKCe46xwiTfH+Xb7xn+1Zv2s80xQWwtXkMbXR7NnVSxjhyBNJpG57uVA8S3oatfpsdtHJcTNpihUszfHwA8T0AHiWFcL45xW4m4g9xN3WkiVkjBJ7KOQAxRt66DqI83J6mq4S247NGPB5+dY0+zsfKvtK4U0ccEM6whVCRxSgxEADAGpu6T8963Ga80zcMRhgqpGOuAPjgjetd7N+cZ7SeOzuHMlrKdEEje9C59yNm+wegz0yMYGQDFqFPg067wnJpY7090TtGaTRhhR5rSccIffSSf1inMUhh8aAG7Y9xf4R+Ap4GmLf3F/hH4CngKYkGTRUeKLpQADRM+BknAG5JOMfHyqFK8z/s1VB9uUEn5RqQf5mHwNJHAkYgzEzEdO0wUHqsYwg+OCfWgY0/Hw2RAjTnzQAR/OZ8J/KWPpSezuZB9ZIsIz7sI1tjHQyyLgf6U+dWpjojEaAK224HCra9GuT/ABJCZX+TvkqPQYFWLThQWYgAbkk4AA8ST0FRuISMiEqhkbHdRcAsfAajso9T09a4nzJzNLPdzRzya44B2ZjjP1IlJ3Azu5QAqWO+rJBAxTSt0RlJRTlJ8HReNe1GFCUtUNzINiQdMKn/ADS4OT6IGrJcTvru8XXcFWQHIQDTAhG+yMSZn9XzjGwXrRcq8stOQ7d2MHAGMDHiB8cVJ9qfExbW6Km7AHSqjoxwqZx4ABj/AErQoRh3yzE8s8q9PC/YPZK2eJ3unJXsYw58NatpwNt8bj4g1pvaxyq95ZaoQTcW7dtCB1JHvKP82Nx/mVa5r7NedjaWrx29qZ7uR9TkuFQJpHZs7dF3Zu7nJyxODW2bmjjBAMdvYlurxa5Q3ydsKfHpnHrVDTlykbo1Gk2QeDe2C0vIDBffUSMjRzBsiNsgq2G/dzvscEHbwzVVFyRAJXkFvPdW0oXsmt5o9cenKlSrFe0Ud0BskjTvUrm3ikLgS8Q4LIMkI08M0ZkyQc4MRVmG37xqg5YivYYO3sZHmAcpJaONWCshXugN3ZAgQ6cYw3UnaqZRnfBohOFUPcJ5CRrTEvDr03JV1LmWKNAQSEYI0i7DCnGN8HrTMvK1rHCY5bQRXPZgM8vEbeP6wptIIg/u6twMAYrSv7XbREUus0bghWhaNg4BJyRnusF8dwfIVZcv882V0Q69mJcYIlCLKAOneYd9fgT8qqeSS7RYop9MykfJOrh+F4W0kzRaluoryJ0eTSdMoQOA25yFA2BIGfGZxTlUPHbra8IeGSOWJ5O1aJI5EQESRu3anIY4ydJzjfyrbvzFGD+1QDGffjGw8euMVmuI+0W3jyQJ5E91ZY4i8TMOqLJsrMPTb1qPnOXEUS8qu2Sk4DJJNI0vY28EiRLJZ22SHWBnKh5dKAKTIQyoveAAyBnNTLxSK4vPoDaEtbSRJWhjDPNeTNmQLj94BiWY+ONzvsIeaL64DG3sJVUBiZrpuzjUAZLFcAsMDoCah8u8r21xGk9xFHNJKnaSM/aAs0h1scK4AI1acAdAKvwwyzbcijNPFjSVmlPI81xLLPLotxJM8qsvfuezlhSFoHYZiCkKSR3+oxjGatuF8hWMBBSBXfAHaSDtHOBpyM7KcbZUA1nx7OIcZtpbi167287hf5GJHyyKjDhfFYwiz/8A3K2O0kKSCGXfG0jEL2ygD3dWCSc5FXOLRUpJ9E3mPnWz4eq/R4RLLgWqdkMRqI9xE0wyCF1Z0rkjO+KxvMHMsxMUzs0k8UgkQKxWEJpKyRJF/mB99iW+/FWPOkva8WjgChEtofq0AA0lwpbAGw6gbbDSKpONRfvA+6fw8sVgzZWpUj0Ph+ghkg5ZO/b/AA1/DOFWN6n0lV1LI2ZF1uoLY3WaNWCls9cjfY9DV7bjsBI880aRA4iU6Y4oo02UAkZdyNyOnQKNt+L27Tx67iNmtgxYzrAcNpZiwIjYhQFyFAznHzpQ4jFIdcxmu5d+zjmcsuT4sowFUePnj51KODenLd6UYMinGSg4u319Tf23H7XitwO1lRLK2PamORlR7qRRkHsyc9kgycfvH+mK+mtd3Mty+zTOZMfZHRFz6KAM1TJYAg6lXLHUSFCgb9FA2Aq9jGgDbAxsPDH6FZs2VOOyJ6Dw3w6eHJ52Tuv8NNwTgwmzkbdBjr+t6c5q5caEjYtHImkt0IJxg5xsVYBgfDHhUvke+BxgjG3wIrposklj0MgKt1/XnV2HEpQ47M+t1ssOWpcwff2M77NubzdxPFMf+Ztj2cx6axuElA/zAb+oPmK2aDFce43w6Thd4t3FkhBpmTwkiPg3npIB8wB6Cur8G4lHcRLLGcq2+PEHxU48R+R6EVsi77POZ8WyVr/l9E5aIijxSG+FMziLYdxf4R+Ap+mrUd1f4R+Ap0igSATRA0emiWmMInyoK9GVpPZeNIQsGgTQxRGgCo5q48tnaTXDb9mpKL9pzsiepLEDHrXD+E8NGURzlslpCB70jtl/6nHwArde3Jp2t7aOGKST64yvoRnH1KalDBRsCWz8qxPLPMPZzj6RBJEwxJpddyCcal1YyufzrRgq+THrFJxVde52tI0hhVVAGAAAMeAArD33BJZLgsy6s9AemDtv95q+tuNRXRAj1AjGQQNt/Ag1oIbUdf6Vans7IbfMqvYpOXuW44VwkUUercqiBRkDG+BufCp95wrvBs+O2Klf8SQNp2O+DuPDH50/OdSj9fOq3KVl+2NHP/aUG7FcdAQTv8h3eh61l+V+Y4bSK6MuEBeF1wN3LxNGQqDqcxZPq1dC5i4asyaW8/j5Y8Nq5pxPgCRTCQrlgNAP2RknOD479fwq2MN3KMcp7JtvpkPjvNt5ICTDJFbsuCI2UylW69o+CyggDKqAN9zR8A4jwnSUubONkyTrAuDL0zuR1O3gwqYrtqznp+X9PlThVGjfJO/hqYb7fZO/jUMml3PcmasHiSjDZKCr9jkl9wa2+sHCxJGd9WppcAgEEiRigByPH76puG2d1DPJIjSWETkukEUgfGvBQFSShUAg5IBOcYHhZcnQYtFL4OhpIsEBs6GKgEHqMHG/gKXeRJBMkEYIhkXt7cMclQWZZrcEnojjUviAxqjFDn1dG/WPbjU8XdWHxfni9FrJZTQiR7odnFdIMK6sdEmtN8NjP3n41d8GtSCAM7AAbHbGAP7U3aOe0XYE40531YByFOPDJJ+dajhdkpw2nB+X9a3KChbOQ8nm19C34VGUTGNh1O/6FWcOk79aYgjH/ny/QqX2Q8vurJNm6HCOZ898NEHFbe4UD6+J1YbkloShJ+JRh/JVPxqyLI0gGCcHcdPAVv8A2jWJ+jR3KLqezlW409dUYGmdPXMZY/6as7/gkF1CO6CrqGUg4yGGQR4Hrn51z8uDfdM72i8R8hJNfn6HnXjsmRpOwLDVjpsC34gfdTHAbPMhX7Sr+LflVrzdwsQTNDnUC6gHxwGPX1x+NK5Ssj9JbSCdOhR8TlsemxH31KCrRtPuzo5p7vEYzXVX+iXxHg7B1CrnHp8N6RcRlcasd3bbw8d66q/LpYA4GT1xjFUPNXJhW3aUEd3BK48+p/CsWTTyStHRweKY5yUJe/BiOT73sLjsycYOU9Qdxg13vhfEVZRv4CvOtzaGTDxnEse6nzxuR5f26joa2HKntHLMscwCv7ucYUkbED19Dv8AGr8GSlZzfEtM5PY/br7HXeN8NWWJsgZAJBPpviuX8D5nThVwsMjYt5Gwj/uqrE7N4go3unoUdgfcWumcM4wsgx6fGsXznyjHIrhhlWBGR1XfIYeo/t8a0y49SONhhuTxT/H3OkBhjz+FEW9Pwrl3sy5pkgccMvTiRRmzlJyJUGcJk9SMHT6AjwGeklm8BVi5MMouLpj1q3cX+EfgKezUe2HcX+EfgKfzTIIImgKImksN87+Xpvjw+X9aAHAaGaTmlUAChQxRkUgEE1xz2kW0cPE4O0kSGFraTQX1ka+21OqqgJBIK4AGOvTNdi7HcnJ3AGNsDGd/nn+lM3HDo5CC6KxXOklQSuoYOluq59KadMJJSTTOMcs81KupLcrJhsNqjZWHh7p3x8fHNbS75xCKFwrPjfTuAfEZ6D8aqeOexyR7/wCkWlwLeOQDtwV1NkHcouNJ1YB36EE75rO8x8v29rf28FvcXE0y6nutcgZVTRhAwGArE47uOhHpWqOVSaTXJieB403F8F215JJIHCnruB0/p+tq2RvzoB9Omwqu4bABGuMHbY4q8jse7t06/oVbka6K8UH3ZEt8EaiOoz4H5/rzrJce4f20p7PdfHfr13Hr8a1F6hwVXOen37Z2pFlwwKCW+OfP40Rdcjnj3cGOXltsjUD5eOcfrFROI8L7MYA2yM/nXRgysNumPxrAc8XP0dQW2xlj8vD41NTT7KJ4dq4Mlyfduq6CuQZpCSfUgHbG5yDWn510LDYlgNa3LKmOul42L59M9ntVTy/w/TFFn3tOt8+LOdRG3T3v6VJ5quRJPbRgfskklx5a9Ea5+5jXOw5HJ7V8nqNbhWPTKTX9S15ahMkg8PL/AMV0G3i0Ab1jOS7fdTv4n9eNdH7EEb56dP71uzyqkee00E1Y1GuR13/DapMK1XrDg5JqwiXbO1Y2b0hUuMYIyDsds7HrnzFZfltzbvJZHOiLv2rH96BsdwH94xMezz9kx1rGXNNPCoION+mSATv1Hp4fdVZYmcS9pXBUF3GdTGR3Z2zjSEjUeHUklwPLA9dqPhVvJ9InWIEsQjY3G2Mfipq/9qt+rX7Kn/RiWNiPB5SHI+IRY/vNV3AmMd1Ax21ROv8AtsjDPTPvkfOrcuFfxvzZv0mpl/IUnzxR13gMLJAqkksBvnz8Rnx3qJziH+iOBtnrv4dcDFH/AMUKwk+J8s7Z8jVTxy+7S23O4+Jz5fPFZMkqg/sWYYN6hN/JzVG7PUxOFRck9did9huao2kN0/uaTjBcDAYDodJHlVpzDO6xZGysdMmACcEEeOfH+tSOVuBhhkZ0jcHrn9GsEOI37s9LlbyTqXEUuTcez6WVEVHk1HOASPDwBPVseZ3rocluGVlbfOx8PnWV5a4XpKnw2wRv4fDp91aHi/GVtoixYdNh8up9PyrowdR9R5bUrdmrGcw5l4V2/F+Gw4PcdmdlyGVVcEEkbrupx6n1rsLRnzrnvs24bJcTS8Sk1ASfVwDpmND1PmGbLfIV0RqP6oy6hrfbFW7dxf4R+ApMk+PT7qKJu4uPsj/tFRrnONh/8VazOh4XZz88f0/OnklzVVCx2yP/AD61YwPt1+NIkSQaUppDCgHpkRzNHmkaqVSGHQohShQAhga4BznyNc8MnM8L9rbyuAQcBtRyVWQ4945IV/E7Hc7+gSKjXvD0lRo3VXRhpZWGQwPUEeIpptO0DSap9HN+XOco3jRWAB2XbqCDjDKejDcEdfhW7tJgRttt12rkHPnIUnDJfp1uWkt8jtkJLNHvgbndk6AMclTjJIrZct8fLhVz1GoNtuDgg9dtiK1qskb9zE15MlH29jRykaj4j9dKa4h7mFO53+8HbJ6VOMSnB6EH032I6Y3G/p0qNISxxjOOvzqKZNog8Fs3Vm1gnVvv92c9ANh0rm3tqjZRv0BUnH2Sc48/AV2mKPTjwPlXOPbZYh7RmyMgDyzswJqKd2iUlVP6lPc3CQgszADw+S9Mfdt61nVuzJeTvggdlEAOu22N/U6jTyCS5toBuT2Yz6gALv6d3OamdgI7wppB7a2VVzsA6OzKMn3sqrr8So8RnHprjlXwek8Vip6Ljvj/AA2nJUGrvHoo22+8/retDy1zjbXsMk0TkJE5jZpMRjZQ2rvHuqQ22cdOlZPl3gaMSyzXNs7HMhhk7MOemWRgyZxjcAGrzl32X2FtqOjtgX1p2x7QJ3VU4U9wsSCdWnO4HgK3ajc5cnmdMoqHZObm2GTa3jluiPGCMtHn/wDe5WLw8GNaSEEgEjBx0OCRt0JGx8tqUiY2HToP14U4azGoI1A43xNba3lnb3Yo2kI89IyB8zt86sax/tSmAsez8Z5oYQPPMquw/kR6Iq3QHOuG8qPcJ2krfWTOZJPHvudTfDc6QPQVZJwTTc6X3aK2kkTbG6TW+r70J++tpy5w/wB0ADu9evn5UXM9oUu7aRcDtO3ts9O9PAGTJO27QAD1YVqz5PTsJYpOMlIrLm50DOcggAdAR03G2D0zispxC6JGlQRn3vUb79T1H3YNbBbLQgDHYbENvuOo9d655x/juZnSIDXnDN+4mNserelcbM3VHpdJFeZuXJT8ZRpZI7eP3mOpv8o3AJ+AOfkK6tyxy4scQUAHoBt4Dbz8hWI5S4GQ+tjlie8x6n511C0uUij1M2AB94HXP68KeBKr+A8QlNNpPllrAiIu4CgD4AD57VzrmaT/AIhcRWcbFRIxMjD92KM97Hkze4Pj6U9zFzmZIyxUrCCAqgd+VidkUA7knoBWl5F5WaBGmnVRcTHU6jcRqPchB8dIzk+LM1aE97+hypx/jpub9b/SNFw7h6QxrHGoVFGFAzsMeFPsd6h8SvTGPIeBxnfwHp5Z6b1CHEyRnJ+7+lLJIwU3yWdsp0LnppH4D76TcQnG1LtX7i5+yPwFO5q8rRUzppwfEnY7bevXpRdoRvqOx6n08/SrCZQwwT+e9Zzjtu40rjuZznJPTpnbbrUXwTRqI21KDRqPn/aqrl5G7M56E5U/jj0q1Bpoiw80ofGkFz5UvFMA/wBGlCiFKpAChihiioAwXtnn/wDtcsYYL2hwT6Rq0xA/i7MJ/rrJcplY40HTCLp3O2QM9fnWi9usRbh8QAJLXMSgDr31kGNvPpVIeH4UeBB+WM7Vs0iuzDrXSjRubbjGFCjcnx+Xn41M4RKAxy2fu+f9ay3AoifUDqfL8vGtNaWRGCfH03+7qc08kVHgWKTkXmA3ka5P7YbluykDbKEIHnk7DG3mQPmK6k7FVJG2B+t/P0rivHke+4gkI1Pg9qwwMFY9kBJ65cHrthKox8Wy/Ly0iYbAQw20a4BWNEfTvl1Re0OR/nBqbzZyyz2wljOZogWVQQGKHDYXJ95GWOQDx7MjxFNx2jpLplGPdwPHGAM+mSpNSOYeISsw7NdJK48ydsbjG+fT+1ReNpKjvbt62t8UXvK9ylzbxXCadMqAkL+4376HyIbI+FaW2TYADp91ZD2bxdlPeW4XSumG60+CPcIyyKo8FJjDD41vo4seH6603O1TOK8ahJpC4iceNOCgKOqiwLNc+9plwTdcPj8O0ll+aQsEG/xJ+VdAIrl3tNmxf2p8I+zzn/3nljP4j7qtwq5Aa/gdwkalicdM9P7etV/O/Eg9nMVB+rTtEbONMiEPAw8c9oqgY33xVFJeAqozv73U+XT8f1irPg9qbmdImH1UWm6mBOzOx/5SNvQBXmK4/wALNXZoKPqYkTuYLOQq+EPViNOD4np4+P8AauSWXDdLHfOWJG++c9DnfzFehHhB6/Cszd+zm1kcyYdGY57jafPPxz1+6uVmwOfKO94f4lDAnHIvyjH2cq6MjugbZPoOnwqFfcyaVGdTdSiICztjc4A8AN8+GKUeHv8ATGtYFM2hiSqkjSHPd7WU5WMbA6sFjnuqTit7yzyPHaDWWMkze/Ic9OoSMEkog8s5PVsnpXjxSffRp1WsxY+VzJ8/YpPZ/wAnylxe3qhXx/ytselurfvEH/qttnxAz4nC9Dx5USCl5rakl0ecnNzlufZmuPXx7RVVNWOvXx8dtx/femtBO5z9xP8AXNaB7IFv6/r76amhGep/QrPmVcgpUSLVQUX+EfgKd7MU1bL3E9FH/bina0laD0iklfSlEUmgYeijCUntBQLUAKxR4ppmxvjO2w2+4E1X23HonkaNSxZcasAED5g0AWpWjpqKcN039R0pYkFACqKi10DQBjvalIFtImPQXdsTt5TKTWYvrhBKVz49SSPA9K0ftgj1cKm+0HiKHyYTR4O/x/rWRjtcyIznuMFc+uvDEZxsMNW3SPswa1Oos13DLdRGj4yZGCAYI6+Xj4da1tpBpUA49f141EtJIV0YdcY7gz0z4/jU8Sg9MeW1UZZtvkvww2rgg8x3iw2s0jnCpGzsf4VJ+/asP7JOEj6MbyUkzzlnckgAL+4g9FG/+qtBz5wKa6gaKFh9YDG4YjADjGfiKzvJHOaR2CRzKPpMKhOzwAZFb9m6nGDldmP2o2BqKfFFyi5OxHOPHYzchYULMNOpwQVIHUD4dOlQxdt3cMwycdfP++9RuMyNNctMuEBIDKuTjYDJONztUmG1UapmYiOBGmf/AEqTj44BA/j+7BkWTzNrPV4/Khp1JL25NR7PbLL3lyf+tKIoznOUtF7HPzkEprZAedUfJ9i0NnbxMMMIlLkY99u9Jt/Exq9zWvo8xJ7pNh0dFREUEQya5T7coiixTKDurJkfaRkmQH+Vv611TNV3HuBx3cJilGVOD4Ddc6TnG2Dg7eXlkGeOW2VgcVsb57maOG3UyyMchAcKFGMsz/uJjGTv1wMkiu0cucD+jRaWbXI57SaTGNbkAbD91VUKijwVFHrTPK/K0NlCqRxxh9I7WRVCmRgN2bAyd8kDwq7FTy5XkYB0nTR0ns6pAYt7KOMnQoXU2pvU+J9TinwKGmjIoG3YCBQAo1FCgQQWolwe8f14VMqDcuNR/XhWfP0gJFvgIv8ACPwFOU3CncX+EfgKcYfGtAg8Ukxg0eKABoGJKAZOP/P50sUKANABaPOmG4em5xjPlt+ulSDmk4NAASICgIhnP9zSREQf7b/j8KdoABShpoZog2aAGrizV1KuoYHqCMg/KqWy5It4gqgOyoNKLI7PgeAyxJwo2AzsOlaDNCmpNdEZRUuGVcXLcCkEJgjpuf6+dWKRgDA2pdHQ5N9gopdCDHWC5w9laTt9Is37C5UlgDkwuWJLB0305JJyviSSDnNb+hSJptdHFOIcWazPYXkS28h6PuYZMeMUuOnmrYIocXvhKlvaIB/zk0atv1jSRC+APeU9Nj4GuwcR4bFcRtHNGsiNsysAwP5H161j+WPZXDZz9oZJJhG2bRHZsQL3tsasM2XbfAHjjO9NtPtcmn+RLY4exs7UEjJ6n+9P4okajpNmRKgjQyP/AI3oEUMUDBnPQUOzowaFAAIo9NDahmgA6GKLVR6qABiiKj7qPVRZoAFHRUKADqlv5gJCPh+Aq4NY7j1yBcOP4fL7C1m1H/KAzwbb5/lSDIdtz4fhR0Kw2c6xJkPmfvopZT5nx8aFCmmOwCU+Z+/1pv6Q32j95oUKVuyV8DRuW27zfeaNLl9+83h4nyoUKnZFMAunx7zfefSmvpj6j32/mPnR0KLYNiDfSbfWP/MfzpI4hJj9o/8AM3kfWhQp2xWKfiMv+I/8zfnSH4nL/iyfzt+dFQothYpeKTZ/aydftt+dJbis3+LJ/O3kfWhQqNsVjbcYn3+ul6/bb19aI8Zn2+ul/wBx/X1oqFFsVhNxqff6+X/cf86QeO3Gf283+4/n8aOhSbYWNf8A1Bc4H/MTf7r/AJ0f/wBQ3P8A6if/AHX/ADoqFK2Wpi25huc//kT/AO6/50scw3P/AKib/df86FCnbJpkmDj9z/6ib/cf86f/AOO3GB9fN1/xH8/jQoUJskmPJxy4/wAeX/cf86eHGp/8eX/cf86FCpWyVil41P8A40v+4/50+OMT5/bS/wA7fnQoU02TQpeLzYH10nh++351KXik3+LJ/O350VCptsaJEXEpf8R/5m/OnzxCT/Efx/eb86FChNliHvp0n238f3j5fGs/x2du3fvH93xP2VoUKo1D9KGf/9k="/>
          <p:cNvSpPr>
            <a:spLocks noChangeAspect="1" noChangeArrowheads="1"/>
          </p:cNvSpPr>
          <p:nvPr/>
        </p:nvSpPr>
        <p:spPr bwMode="auto">
          <a:xfrm>
            <a:off x="155575" y="-1268962"/>
            <a:ext cx="3810000" cy="264644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076" name="AutoShape 4" descr="data:image/jpeg;base64,/9j/4AAQSkZJRgABAQAAAQABAAD/2wCEAAkGBhQSERUUExQWFRUWGB0VFBQXGBcXGBgdFRcYFxcXFxcYHSgeFxokHBgXHy8gIycpLCwsFx4xNTAqNSYrLCkBCQoKDgwOGg8PGiwkHCQsLCopKSksKSksLCkpKSwsLCksLCwpKSkpKSksLCksKSwpLCksLCksLCkpLCwpKSwpKf/AABEIALIBGwMBIgACEQEDEQH/xAAcAAAABwEBAAAAAAAAAAAAAAAAAQIDBAUGBwj/xABFEAACAQMCAwUEBwYEBQMFAAABAgMABBESIQUGMRMiQVFhBzJxgRQjUpGx0fAzQnKSocFTYoKTFSRDsuFUY/EWJTRzg//EABoBAAIDAQEAAAAAAAAAAAAAAAABAgMEBQb/xAApEQACAgEEAAUEAwEAAAAAAAAAAQIRAwQSITEFEyJBUWFxgaEUQpEy/9oADAMBAAIRAxEAPwDsfCl+pi6fs0/7RUwVG4aPqY/4F/7RUoCgSBQo6S1AwE0dVs3FHjP1kL6ftx/Wj5qvfHyU1IsuJxTDMbq+Ouk5I/iHVT6GgCTmiIoZos0AJNKFEaUBtvTAFJJpzFIZhnFIBNEKcxR4pgNZoxTmmkSsFBJIAAJydgMDqfSgAYoaax0/tStxnsYbq6A27S3t3eM466XOARkHcbbdaZHtn4cHCSPLC3j2sMi6TjOG2OPKlY6ZuAKGajcL4tFcxiWCRJUboyEEfA46HfodxUvTQITijxSgKGKAE4o8UqiNABaaIpS6ImgBkqa5VxL20MXlFtDEYY2KC5uJuyR2XqI0xlj44BJxucZFb/ncSf8ADrvsv2nYSafPOg9PXGceteU+PHLKEOYVVVhIB0gaQzAf5tRYnxJJNBJI7TwL26IXAvIkVScCaB+1C/xxnvgddx91aa69rVksgWMtONId3iMZ0BgW2R3DyEKCxCKxUdd9q8wRyPE6sCyOpDKdwQRuCPEU3JOSxY9Sc7ADfrsBgD5UA6PWl/z3bRyCNO0uH0h2S3TtSiMAVZsHxBBCjLEHOMVd8N4lHPEksTB43GpGHQjx69DnYg7ggg14yiuWVlZWIZSCrDYgg5BB8DmvQnsU5plu/pYdNKaxOAPdV7h5DIqeOkldQBzg6vTDEdUotNAGlYpCElaRj4UsmkkUCGuHfso/4F/7RUqqy1sNUaHXIp0L7rkDZV8OlOtYyfuzsPRljYeO2yg4+fhQNE7NAVDKzAjDRsPHKsp+8Ej+lK7eQdYwds91wd/LDAffQBKNQL/g0M27oCw6OMq4/hkUhl+RpLcYA9+KZf8A+Zf+seqkx8wW7HAmQN9lm0N/K+DQMY/4dcRfsZ+0HhHONXyEqYcfFg9I/wCNsn/5MLxY6un10X8yDUo9WUVcI2RtvShQKyNZXscy6opFkX7SMGHwyPwqWKrbvlyGRi+kpIessbGKQ46ZdCC3wbIqMYbyH3XS5QfuyYil+UiDQ59Ci/GgZY8U4rHbxmSUkKCFGAzMzMQqqqKCzMSQAAM1krMycQup1nW+tYo1jMCBmtg4YHW7PC2WfUCNOrAUKcZJw3zdzEgksmmMlqsV0JJTInTEMqqNY1IyMzaSyk41Dp1FknNc8xP0OzeWM4EdxI6wxNkbthh2pQbYZUOrfHnQFC+R+KTOs8E6ya7aZo1eQqWkiJLQuxXYvoxnxOx8aY9oXHp4Vt4LVgtzdSiKNiobQANUj4O2wx16Zz4Vd8B4SYIzrbXLIxlmkxjW74yQN8KAFVRk4VFG9YbmXm9RxmOO3ha7uILaRUjToss7xe+52RVjU6m8NYHXoASeT+aJLc8Qi4hciRbKVQLhwFLLKCwUhRu2wwBk5bAztVVx3mduJJ3u0tuGsdPu/wDNX5G/Y28YywQ4wSOvwzi2s/ZqkkxuuIETTuwkeBMraqyqEBEfWQhRjUx332qdNyPHO+q4muJsZCR9p2McYbbSiQBSBpwCCxyBvUHImkjK3vFJI48y8Ti4YwAS3sIkjn7JF2UShQXaQjrp6bfCosPMV2yTMt5b3hhiM01pc2bW7SRJuzJkd4Fehx4jIqk4rzpHAZBwy2js40VwtyIUeaRl2GnUcIhbAySTg5wOlaTjirxa4sUtpdUxgYX9zAQUjhnj0vGxIPeZtWlTuMn4iVP3G+BfKvNPDre9llhcW9tNbRM0eiQR9tqcvpwunuppBI2ya6HwPnCzvNra4jlI3Kq3eHroOGx8qsreEIiqOigKAPJRgbD0rLczezCyvO8E7CYbrcQYjcHrk6dn389/UUEODYA0KwHJnMVzBdHhnETrlCl7W66C4QdQf/cA+exz0y2k4nznaW7BZJ0BJIIXL6NOMtJoB7JRqXvNgd4UxUXlETVdFzHbNP8AR1mjM2nX2YYFtJAIOPHYg/Ag9KsaBAoiaPFQ+LcWitomlmcIi9WOfE4AAG5JOwA3NAFDxTnJ4pVi+iOS+rs9c9rEX7MEsUVpdRUAZyQNq5xy3yva3DT8SmjNrbMWeCFJGjURoMPM5Q573e2GBjPgRVlzgknEWMtvw6dZTEYEuJ5Eg0xuTrKwsSQzIzrqIBAfpU65W+jsiIo7dbgFViiUlkWMaV0kvgMwUHfpufGqMk64Rpxw9zGc6eyZ5pxNYqDDKgIVXTAbGxBkcZjbY6gSck7U3cewecIixkSu6jVIrKkcTajrDq/ekTTjDL3sg93BGOg8t8KntBHEjrLDtrUko0LEfWGEhSGi1EsIzgjJwcHFbbhpyCPI+Oevzoxzt0GRVycc5m9ly8PtJp8W0yxR91po5O1UkhQAI3Eb95ti6nGwOQK6lyTy8lpZxIo7zIrysfeZyigk+QAAUDoAAKpfaz9ZbW9pne7uoYT6KG1ufUDSPvrbDGNulaDO2OA0dNrTgpCARSDSgKSaAG7H9mn8K/8AaKkVHtG7ifwj/tFPBqBIVRUWuktJQMVTckIYYYBh5EZH3Go3E+JpBE80raI41Lux8APTxPhjzNYO6524pKwWDh7QAgSLLKGmLRk4AMcZASQ9SpbYbdSKB9m6PAoc5EaqfNMofvQikjhDL7k8wwcgMRIPHrqGojfz8BSeV+NfS7SGfTpLr30+yykq67+TBh8qtKAILfSFOxiceRDRn7xqH9KIcRce/A49UKSD47EN/Sp9HQIqZeOWx7kjqueqzKYwfTEgANRU4Co71nO0PjpUiaE584nJCj+ApV8ygjB3HlWE5ghR5JBbWMUv0fe4kDGBy2kOYYGiGppdBDHJCjKjOScBJMHPF9xIWbxRQjW5CNc27E9mhP1knYkdqGxthdeMk52FWHIHCLC2gKWTI5/6r5BmY+coOGU/5SAB5VC5QuZBcoGWaOK4gae3jkuGnwqPHvKsq64ZNMibK7L3mB3GauObLO2SJ7yaIF7VTMsikpJ9UCwTtFwdLEYKnIOelIC0uQTuuD49cetc95q5/wBY+h8PPb3Uv1ZeI6khDbMdY2MmM4xsOp6YrF88ccZbNRPezi7nVZzZxbWqRSHUsTgAZOnfJLZIwRg5rf8ALPBLfgtpHJMwaaQDU5GTqZQexgVRkjOwUDJ3PoIUlyya+Cz4LyTawWkMEsSSmPvsWGQXYAHY9VwAoz4KKlG7gtFCRLFAHIwg0RBi2w0rtliSOm9YjiHNd5fTNBbB4VUd54YxcS5Y7Iz6hBEQDlsvlc9c5AzPAeYIgJHfSJYzIGmXLvIIlDMzSOWIzkKMMQT08KpzTm437GnDjjJ1JnUG5gaNu84xnckgDz3JI+7+9XljxB5MdMHfP3frIrmsl7GYG7eHtVCLIVYI6FzhVhByfrQzBcY8etVfGLS74VOht7iCKVo2uJOHxrI0axxhmkP1jFWICt00FtDafAVVgU5cst1MYR4Rvfatbj6D9IU6JrWRJYZce6TIiOMnbSVfp46R5Vk+UOaYYpuxt4Le7ZbdoA1mjrJKYmBBl7YKmh8nUwL4bJJIYCugcOujfWpS6tlwwAZCcxyqQHV01YcKdu66qykEEbVxTgN7PccRgiuIo1kF2EQxhYJolTV2yfUhWaHs8rknbAIPvCtqZgS+TpvKvC+3Nu0EAtbO3k7ePUri4lkaJ1kGGA0x5lK6ju3Z4A04NdDFcmn9oSRxxyW0t84dWZlaOO5jj7NDIyu7srFgiliFkJUdfKpre0t4bhxKRcKq6eytoZwytG2ZJcPGQRh0B+swMeZqRGmzpuawftB4vHbXvD5bklbZDOxchmVZezAhLBQd8F8HGxOaXw32o2WhjcXOhtTOoliaIhG0vGgAyHIR03BJOc4rS3HFITbPOCskSoZCQQykIpY+mcCkwXDObr7WI7iVltLS4uFXGZVCquW89Xu+QLEZ8qft+KXlxcxN2RtoU1GQGVXaVSuADGgwCDgg52rOcm8YCQGRozJPdTPcmNSi6VY6YyzSMqKCQwUZycnAxmtRy9xB5ZJWPQMFEbxmOWFgpLRSruGwNJDDqCfAVgyJp8Lj5Ohipx5ZsLaMY2/874q6ij0riqexHeXyz8vP5narmeUKpYnCqCxPTAAyTV+BcWZM3dHEub5Ev+NNY3kkpCMwtew7MJFriEmqUlSzN3QT9nHxro3sy4vLdcMt5piDIQyl/tiN2QOfUhcn1z51zPk7k+54vLPxB5zbJcSMncQdo8eNLIj/ALi4xGWwc6T16Ht3DuHxwRJFEoSONQqKOgAGw/8APjWlFLJAoZowKSTQRFCkUeaTg+dACbVe4v8ACPwFPYpi39xf4R+Ap6mCDqsukuWJEZhjHgzK8rH/AEgoB95qypJFIZg+P8NuL3teHicMO49zctEoEXe1xxRoh78jaQx1HCrjOdYqy58vJVsSLWYLO0sUCOCM62lRWAAz3upK/ZDVkeEX97Gl3ZfRrk3dzcSn6VpPYoswVFmMueiIMgDyUDFa7lz2bWtpL24Ms03XtZnLnUVCs4XoGIGM7nG2aCRe8v8AB1tbaKBCSsahdR6sf3mPqTk/Ol30UzbRyJGPtFC7fIFgB881MzSSf0aCJD4XZSRhu1neck5BZI00+iiNRt8c1YCotzdpGuqRlRR+8zBR95OKgLzEH/YRSzf5lXRH1x+0l0g/6dVAFw1c24BzObfW7QXcs07vJdhYZFjgkA0wxKCoRQygKZM47oZm3FbHsruTOp47ceUYMzgY+3IAgP8AoNNScs2/v3BafT3i1w+tABvnQcRLjrkKKQzJcMuna8+kMIppBuwsEkkLsYyixzXEhESpGHbbUNR0sQuMVZc239ybOd7lYLe2EbdorariV1Pd0ALojRmJAG74JqWeZ3uO5w5UKAhPpbgmBT5RRp3piBvkaYx9o9Ky3P3DCkdlZS3Dy/TrxfpM0pwWCaO4qr3Y0yVAUdMeOTQSKnk72ZS8Rtree/fRGIhHCiIomeIZ7PtZWBwMHugDOnG4NdM45DEAp0KXiUrGxGSgYBSF8sgAEjwHlmpsWqC3zLIp0JlmVQigIg1aF8B3WI+OK5jc8z3TpNcJPBGq24uhDIit76GWGJW1qzymPvO3ujWoVTjNV5E5KkTxtbrkO8p8TvAk6WUUD2YkfS02uIK7kmSOHswWkjBOQdIxqxnyz3DeAW1rEsNxHrZj2shRlITM0MaoG1A6dZQb+RJqdxPg9xCltb9t2tveZKQRym2VSFE2gGTtNIOdgGAztkA1ST8qxxTRxSWDFpWZYY1YCU4BbvSpcspAHUkDIHhiq5RbSTs1QcbclRpzylHCs4kk0JKV7+mOExmMllYEYRmDYYZGcKM5HRqPhVxxBzcdtw66kRVjmEbSI0qDOI5ZAWEYbqQqqG6E4qE3DJFv0t5Y4O07MyRteXclzFH3iNI7ulZMKTjyGxFN/QLeS6mW/mhhijOiG4gtYRHMVOZF1MkgOkspIz4nNGOMotiyzhKjdcJ5ia4jWbSV1ZDITnSysyMuobEBlIB8dvOs9zHwefh8zcWtS0iYK3UEmXZUbAZ4XYkqAcHAxjH2cgUfAeZykM7rdqwgP1VsYQyyRKNa4aCNewJXOCe75gb1sLaSMcJ4kh1Rwx/SFVXIOkSxrLGFOAcYkQBDkhmK74FGOEoydkMk4tKioHs0ZkspLWRngEAlIAQo0xVdMvYTMFCuANa53wNskmpMvLvEdDr2WXkt7mFpA0IBkvbkTO6oZsgCNdPXOQPAZp7l3mmeGBLGKEdpZRo107HKrGtukzDGx7R3LxDGQunUfAVCi5qubpIJmkt49bTyQT9ipMYjt4mITtWx75li1MAWHeAAxWkzD1hwlob7VHHN9L1GaVcWhEltIyoIWT6RgBSi6WzkHwIp/na0V41ReGyQvcTRwNIjW8bMrtqkX6qbvsUVh39tySdqo7rni7WKNoZ5ruRltmH1C6dc63QkiIRF1qCFKgE5MfXY1bxcTuLhuGdpPG0byTEMFYyl44JQRKWSNVPfdcLGMY2JpN0SXJxPme6Dzkr2gUgFFkAUqmMRL3diBEI9wBnJ+J2vKHEXZbOTVlxJGjbnJ7KcW6E+Z7G5MfwjXyrHS8t3k0iAQySNIoClRkYjHZkFhsmjTpYNjTjfzrp/JPLDCKEgKyxzxgSLjSywdtLJKGOCVM7KgPiIlNV5GtpKCe46xwiTfH+Xb7xn+1Zv2s80xQWwtXkMbXR7NnVSxjhyBNJpG57uVA8S3oatfpsdtHJcTNpihUszfHwA8T0AHiWFcL45xW4m4g9xN3WkiVkjBJ7KOQAxRt66DqI83J6mq4S247NGPB5+dY0+zsfKvtK4U0ccEM6whVCRxSgxEADAGpu6T8963Ga80zcMRhgqpGOuAPjgjetd7N+cZ7SeOzuHMlrKdEEje9C59yNm+wegz0yMYGQDFqFPg067wnJpY7090TtGaTRhhR5rSccIffSSf1inMUhh8aAG7Y9xf4R+Ap4GmLf3F/hH4CngKYkGTRUeKLpQADRM+BknAG5JOMfHyqFK8z/s1VB9uUEn5RqQf5mHwNJHAkYgzEzEdO0wUHqsYwg+OCfWgY0/Hw2RAjTnzQAR/OZ8J/KWPpSezuZB9ZIsIz7sI1tjHQyyLgf6U+dWpjojEaAK224HCra9GuT/ABJCZX+TvkqPQYFWLThQWYgAbkk4AA8ST0FRuISMiEqhkbHdRcAsfAajso9T09a4nzJzNLPdzRzya44B2ZjjP1IlJ3Azu5QAqWO+rJBAxTSt0RlJRTlJ8HReNe1GFCUtUNzINiQdMKn/ADS4OT6IGrJcTvru8XXcFWQHIQDTAhG+yMSZn9XzjGwXrRcq8stOQ7d2MHAGMDHiB8cVJ9qfExbW6Km7AHSqjoxwqZx4ABj/AErQoRh3yzE8s8q9PC/YPZK2eJ3unJXsYw58NatpwNt8bj4g1pvaxyq95ZaoQTcW7dtCB1JHvKP82Nx/mVa5r7NedjaWrx29qZ7uR9TkuFQJpHZs7dF3Zu7nJyxODW2bmjjBAMdvYlurxa5Q3ydsKfHpnHrVDTlykbo1Gk2QeDe2C0vIDBffUSMjRzBsiNsgq2G/dzvscEHbwzVVFyRAJXkFvPdW0oXsmt5o9cenKlSrFe0Ud0BskjTvUrm3ikLgS8Q4LIMkI08M0ZkyQc4MRVmG37xqg5YivYYO3sZHmAcpJaONWCshXugN3ZAgQ6cYw3UnaqZRnfBohOFUPcJ5CRrTEvDr03JV1LmWKNAQSEYI0i7DCnGN8HrTMvK1rHCY5bQRXPZgM8vEbeP6wptIIg/u6twMAYrSv7XbREUus0bghWhaNg4BJyRnusF8dwfIVZcv882V0Q69mJcYIlCLKAOneYd9fgT8qqeSS7RYop9MykfJOrh+F4W0kzRaluoryJ0eTSdMoQOA25yFA2BIGfGZxTlUPHbra8IeGSOWJ5O1aJI5EQESRu3anIY4ydJzjfyrbvzFGD+1QDGffjGw8euMVmuI+0W3jyQJ5E91ZY4i8TMOqLJsrMPTb1qPnOXEUS8qu2Sk4DJJNI0vY28EiRLJZ22SHWBnKh5dKAKTIQyoveAAyBnNTLxSK4vPoDaEtbSRJWhjDPNeTNmQLj94BiWY+ONzvsIeaL64DG3sJVUBiZrpuzjUAZLFcAsMDoCah8u8r21xGk9xFHNJKnaSM/aAs0h1scK4AI1acAdAKvwwyzbcijNPFjSVmlPI81xLLPLotxJM8qsvfuezlhSFoHYZiCkKSR3+oxjGatuF8hWMBBSBXfAHaSDtHOBpyM7KcbZUA1nx7OIcZtpbi167287hf5GJHyyKjDhfFYwiz/8A3K2O0kKSCGXfG0jEL2ygD3dWCSc5FXOLRUpJ9E3mPnWz4eq/R4RLLgWqdkMRqI9xE0wyCF1Z0rkjO+KxvMHMsxMUzs0k8UgkQKxWEJpKyRJF/mB99iW+/FWPOkva8WjgChEtofq0AA0lwpbAGw6gbbDSKpONRfvA+6fw8sVgzZWpUj0Ph+ghkg5ZO/b/AA1/DOFWN6n0lV1LI2ZF1uoLY3WaNWCls9cjfY9DV7bjsBI880aRA4iU6Y4oo02UAkZdyNyOnQKNt+L27Tx67iNmtgxYzrAcNpZiwIjYhQFyFAznHzpQ4jFIdcxmu5d+zjmcsuT4sowFUePnj51KODenLd6UYMinGSg4u319Tf23H7XitwO1lRLK2PamORlR7qRRkHsyc9kgycfvH+mK+mtd3Mty+zTOZMfZHRFz6KAM1TJYAg6lXLHUSFCgb9FA2Aq9jGgDbAxsPDH6FZs2VOOyJ6Dw3w6eHJ52Tuv8NNwTgwmzkbdBjr+t6c5q5caEjYtHImkt0IJxg5xsVYBgfDHhUvke+BxgjG3wIrposklj0MgKt1/XnV2HEpQ47M+t1ssOWpcwff2M77NubzdxPFMf+Ztj2cx6axuElA/zAb+oPmK2aDFce43w6Thd4t3FkhBpmTwkiPg3npIB8wB6Cur8G4lHcRLLGcq2+PEHxU48R+R6EVsi77POZ8WyVr/l9E5aIijxSG+FMziLYdxf4R+Ap+mrUd1f4R+Ap0igSATRA0emiWmMInyoK9GVpPZeNIQsGgTQxRGgCo5q48tnaTXDb9mpKL9pzsiepLEDHrXD+E8NGURzlslpCB70jtl/6nHwArde3Jp2t7aOGKST64yvoRnH1KalDBRsCWz8qxPLPMPZzj6RBJEwxJpddyCcal1YyufzrRgq+THrFJxVde52tI0hhVVAGAAAMeAArD33BJZLgsy6s9AemDtv95q+tuNRXRAj1AjGQQNt/Ag1oIbUdf6Vans7IbfMqvYpOXuW44VwkUUercqiBRkDG+BufCp95wrvBs+O2Klf8SQNp2O+DuPDH50/OdSj9fOq3KVl+2NHP/aUG7FcdAQTv8h3eh61l+V+Y4bSK6MuEBeF1wN3LxNGQqDqcxZPq1dC5i4asyaW8/j5Y8Nq5pxPgCRTCQrlgNAP2RknOD479fwq2MN3KMcp7JtvpkPjvNt5ICTDJFbsuCI2UylW69o+CyggDKqAN9zR8A4jwnSUubONkyTrAuDL0zuR1O3gwqYrtqznp+X9PlThVGjfJO/hqYb7fZO/jUMml3PcmasHiSjDZKCr9jkl9wa2+sHCxJGd9WppcAgEEiRigByPH76puG2d1DPJIjSWETkukEUgfGvBQFSShUAg5IBOcYHhZcnQYtFL4OhpIsEBs6GKgEHqMHG/gKXeRJBMkEYIhkXt7cMclQWZZrcEnojjUviAxqjFDn1dG/WPbjU8XdWHxfni9FrJZTQiR7odnFdIMK6sdEmtN8NjP3n41d8GtSCAM7AAbHbGAP7U3aOe0XYE40531YByFOPDJJ+dajhdkpw2nB+X9a3KChbOQ8nm19C34VGUTGNh1O/6FWcOk79aYgjH/ny/QqX2Q8vurJNm6HCOZ898NEHFbe4UD6+J1YbkloShJ+JRh/JVPxqyLI0gGCcHcdPAVv8A2jWJ+jR3KLqezlW409dUYGmdPXMZY/6as7/gkF1CO6CrqGUg4yGGQR4Hrn51z8uDfdM72i8R8hJNfn6HnXjsmRpOwLDVjpsC34gfdTHAbPMhX7Sr+LflVrzdwsQTNDnUC6gHxwGPX1x+NK5Ssj9JbSCdOhR8TlsemxH31KCrRtPuzo5p7vEYzXVX+iXxHg7B1CrnHp8N6RcRlcasd3bbw8d66q/LpYA4GT1xjFUPNXJhW3aUEd3BK48+p/CsWTTyStHRweKY5yUJe/BiOT73sLjsycYOU9Qdxg13vhfEVZRv4CvOtzaGTDxnEse6nzxuR5f26joa2HKntHLMscwCv7ucYUkbED19Dv8AGr8GSlZzfEtM5PY/br7HXeN8NWWJsgZAJBPpviuX8D5nThVwsMjYt5Gwj/uqrE7N4go3unoUdgfcWumcM4wsgx6fGsXznyjHIrhhlWBGR1XfIYeo/t8a0y49SONhhuTxT/H3OkBhjz+FEW9Pwrl3sy5pkgccMvTiRRmzlJyJUGcJk9SMHT6AjwGeklm8BVi5MMouLpj1q3cX+EfgKezUe2HcX+EfgKfzTIIImgKImksN87+Xpvjw+X9aAHAaGaTmlUAChQxRkUgEE1xz2kW0cPE4O0kSGFraTQX1ka+21OqqgJBIK4AGOvTNdi7HcnJ3AGNsDGd/nn+lM3HDo5CC6KxXOklQSuoYOluq59KadMJJSTTOMcs81KupLcrJhsNqjZWHh7p3x8fHNbS75xCKFwrPjfTuAfEZ6D8aqeOexyR7/wCkWlwLeOQDtwV1NkHcouNJ1YB36EE75rO8x8v29rf28FvcXE0y6nutcgZVTRhAwGArE47uOhHpWqOVSaTXJieB403F8F215JJIHCnruB0/p+tq2RvzoB9Omwqu4bABGuMHbY4q8jse7t06/oVbka6K8UH3ZEt8EaiOoz4H5/rzrJce4f20p7PdfHfr13Hr8a1F6hwVXOen37Z2pFlwwKCW+OfP40Rdcjnj3cGOXltsjUD5eOcfrFROI8L7MYA2yM/nXRgysNumPxrAc8XP0dQW2xlj8vD41NTT7KJ4dq4Mlyfduq6CuQZpCSfUgHbG5yDWn510LDYlgNa3LKmOul42L59M9ntVTy/w/TFFn3tOt8+LOdRG3T3v6VJ5quRJPbRgfskklx5a9Ea5+5jXOw5HJ7V8nqNbhWPTKTX9S15ahMkg8PL/AMV0G3i0Ab1jOS7fdTv4n9eNdH7EEb56dP71uzyqkee00E1Y1GuR13/DapMK1XrDg5JqwiXbO1Y2b0hUuMYIyDsds7HrnzFZfltzbvJZHOiLv2rH96BsdwH94xMezz9kx1rGXNNPCoION+mSATv1Hp4fdVZYmcS9pXBUF3GdTGR3Z2zjSEjUeHUklwPLA9dqPhVvJ9InWIEsQjY3G2Mfipq/9qt+rX7Kn/RiWNiPB5SHI+IRY/vNV3AmMd1Ax21ROv8AtsjDPTPvkfOrcuFfxvzZv0mpl/IUnzxR13gMLJAqkksBvnz8Rnx3qJziH+iOBtnrv4dcDFH/AMUKwk+J8s7Z8jVTxy+7S23O4+Jz5fPFZMkqg/sWYYN6hN/JzVG7PUxOFRck9did9huao2kN0/uaTjBcDAYDodJHlVpzDO6xZGysdMmACcEEeOfH+tSOVuBhhkZ0jcHrn9GsEOI37s9LlbyTqXEUuTcez6WVEVHk1HOASPDwBPVseZ3rocluGVlbfOx8PnWV5a4XpKnw2wRv4fDp91aHi/GVtoixYdNh8up9PyrowdR9R5bUrdmrGcw5l4V2/F+Gw4PcdmdlyGVVcEEkbrupx6n1rsLRnzrnvs24bJcTS8Sk1ASfVwDpmND1PmGbLfIV0RqP6oy6hrfbFW7dxf4R+ApMk+PT7qKJu4uPsj/tFRrnONh/8VazOh4XZz88f0/OnklzVVCx2yP/AD61YwPt1+NIkSQaUppDCgHpkRzNHmkaqVSGHQohShQAhga4BznyNc8MnM8L9rbyuAQcBtRyVWQ4945IV/E7Hc7+gSKjXvD0lRo3VXRhpZWGQwPUEeIpptO0DSap9HN+XOco3jRWAB2XbqCDjDKejDcEdfhW7tJgRttt12rkHPnIUnDJfp1uWkt8jtkJLNHvgbndk6AMclTjJIrZct8fLhVz1GoNtuDgg9dtiK1qskb9zE15MlH29jRykaj4j9dKa4h7mFO53+8HbJ6VOMSnB6EH032I6Y3G/p0qNISxxjOOvzqKZNog8Fs3Vm1gnVvv92c9ANh0rm3tqjZRv0BUnH2Sc48/AV2mKPTjwPlXOPbZYh7RmyMgDyzswJqKd2iUlVP6lPc3CQgszADw+S9Mfdt61nVuzJeTvggdlEAOu22N/U6jTyCS5toBuT2Yz6gALv6d3OamdgI7wppB7a2VVzsA6OzKMn3sqrr8So8RnHprjlXwek8Vip6Ljvj/AA2nJUGrvHoo22+8/retDy1zjbXsMk0TkJE5jZpMRjZQ2rvHuqQ22cdOlZPl3gaMSyzXNs7HMhhk7MOemWRgyZxjcAGrzl32X2FtqOjtgX1p2x7QJ3VU4U9wsSCdWnO4HgK3ajc5cnmdMoqHZObm2GTa3jluiPGCMtHn/wDe5WLw8GNaSEEgEjBx0OCRt0JGx8tqUiY2HToP14U4azGoI1A43xNba3lnb3Yo2kI89IyB8zt86sax/tSmAsez8Z5oYQPPMquw/kR6Iq3QHOuG8qPcJ2krfWTOZJPHvudTfDc6QPQVZJwTTc6X3aK2kkTbG6TW+r70J++tpy5w/wB0ADu9evn5UXM9oUu7aRcDtO3ts9O9PAGTJO27QAD1YVqz5PTsJYpOMlIrLm50DOcggAdAR03G2D0zispxC6JGlQRn3vUb79T1H3YNbBbLQgDHYbENvuOo9d655x/juZnSIDXnDN+4mNserelcbM3VHpdJFeZuXJT8ZRpZI7eP3mOpv8o3AJ+AOfkK6tyxy4scQUAHoBt4Dbz8hWI5S4GQ+tjlie8x6n511C0uUij1M2AB94HXP68KeBKr+A8QlNNpPllrAiIu4CgD4AD57VzrmaT/AIhcRWcbFRIxMjD92KM97Hkze4Pj6U9zFzmZIyxUrCCAqgd+VidkUA7knoBWl5F5WaBGmnVRcTHU6jcRqPchB8dIzk+LM1aE97+hypx/jpub9b/SNFw7h6QxrHGoVFGFAzsMeFPsd6h8SvTGPIeBxnfwHp5Z6b1CHEyRnJ+7+lLJIwU3yWdsp0LnppH4D76TcQnG1LtX7i5+yPwFO5q8rRUzppwfEnY7bevXpRdoRvqOx6n08/SrCZQwwT+e9Zzjtu40rjuZznJPTpnbbrUXwTRqI21KDRqPn/aqrl5G7M56E5U/jj0q1Bpoiw80ofGkFz5UvFMA/wBGlCiFKpAChihiioAwXtnn/wDtcsYYL2hwT6Rq0xA/i7MJ/rrJcplY40HTCLp3O2QM9fnWi9usRbh8QAJLXMSgDr31kGNvPpVIeH4UeBB+WM7Vs0iuzDrXSjRubbjGFCjcnx+Xn41M4RKAxy2fu+f9ay3AoifUDqfL8vGtNaWRGCfH03+7qc08kVHgWKTkXmA3ka5P7YbluykDbKEIHnk7DG3mQPmK6k7FVJG2B+t/P0rivHke+4gkI1Pg9qwwMFY9kBJ65cHrthKox8Wy/Ly0iYbAQw20a4BWNEfTvl1Re0OR/nBqbzZyyz2wljOZogWVQQGKHDYXJ95GWOQDx7MjxFNx2jpLplGPdwPHGAM+mSpNSOYeISsw7NdJK48ydsbjG+fT+1ReNpKjvbt62t8UXvK9ylzbxXCadMqAkL+4376HyIbI+FaW2TYADp91ZD2bxdlPeW4XSumG60+CPcIyyKo8FJjDD41vo4seH6603O1TOK8ahJpC4iceNOCgKOqiwLNc+9plwTdcPj8O0ll+aQsEG/xJ+VdAIrl3tNmxf2p8I+zzn/3nljP4j7qtwq5Aa/gdwkalicdM9P7etV/O/Eg9nMVB+rTtEbONMiEPAw8c9oqgY33xVFJeAqozv73U+XT8f1irPg9qbmdImH1UWm6mBOzOx/5SNvQBXmK4/wALNXZoKPqYkTuYLOQq+EPViNOD4np4+P8AauSWXDdLHfOWJG++c9DnfzFehHhB6/Cszd+zm1kcyYdGY57jafPPxz1+6uVmwOfKO94f4lDAnHIvyjH2cq6MjugbZPoOnwqFfcyaVGdTdSiICztjc4A8AN8+GKUeHv8ATGtYFM2hiSqkjSHPd7WU5WMbA6sFjnuqTit7yzyPHaDWWMkze/Ic9OoSMEkog8s5PVsnpXjxSffRp1WsxY+VzJ8/YpPZ/wAnylxe3qhXx/ytselurfvEH/qttnxAz4nC9Dx5USCl5rakl0ecnNzlufZmuPXx7RVVNWOvXx8dtx/femtBO5z9xP8AXNaB7IFv6/r76amhGep/QrPmVcgpUSLVQUX+EfgKd7MU1bL3E9FH/bina0laD0iklfSlEUmgYeijCUntBQLUAKxR4ppmxvjO2w2+4E1X23HonkaNSxZcasAED5g0AWpWjpqKcN039R0pYkFACqKi10DQBjvalIFtImPQXdsTt5TKTWYvrhBKVz49SSPA9K0ftgj1cKm+0HiKHyYTR4O/x/rWRjtcyIznuMFc+uvDEZxsMNW3SPswa1Oos13DLdRGj4yZGCAYI6+Xj4da1tpBpUA49f141EtJIV0YdcY7gz0z4/jU8Sg9MeW1UZZtvkvww2rgg8x3iw2s0jnCpGzsf4VJ+/asP7JOEj6MbyUkzzlnckgAL+4g9FG/+qtBz5wKa6gaKFh9YDG4YjADjGfiKzvJHOaR2CRzKPpMKhOzwAZFb9m6nGDldmP2o2BqKfFFyi5OxHOPHYzchYULMNOpwQVIHUD4dOlQxdt3cMwycdfP++9RuMyNNctMuEBIDKuTjYDJONztUmG1UapmYiOBGmf/AEqTj44BA/j+7BkWTzNrPV4/Khp1JL25NR7PbLL3lyf+tKIoznOUtF7HPzkEprZAedUfJ9i0NnbxMMMIlLkY99u9Jt/Exq9zWvo8xJ7pNh0dFREUEQya5T7coiixTKDurJkfaRkmQH+Vv611TNV3HuBx3cJilGVOD4Ddc6TnG2Dg7eXlkGeOW2VgcVsb57maOG3UyyMchAcKFGMsz/uJjGTv1wMkiu0cucD+jRaWbXI57SaTGNbkAbD91VUKijwVFHrTPK/K0NlCqRxxh9I7WRVCmRgN2bAyd8kDwq7FTy5XkYB0nTR0ns6pAYt7KOMnQoXU2pvU+J9TinwKGmjIoG3YCBQAo1FCgQQWolwe8f14VMqDcuNR/XhWfP0gJFvgIv8ACPwFOU3CncX+EfgKcYfGtAg8Ukxg0eKABoGJKAZOP/P50sUKANABaPOmG4em5xjPlt+ulSDmk4NAASICgIhnP9zSREQf7b/j8KdoABShpoZog2aAGrizV1KuoYHqCMg/KqWy5It4gqgOyoNKLI7PgeAyxJwo2AzsOlaDNCmpNdEZRUuGVcXLcCkEJgjpuf6+dWKRgDA2pdHQ5N9gopdCDHWC5w9laTt9Is37C5UlgDkwuWJLB0305JJyviSSDnNb+hSJptdHFOIcWazPYXkS28h6PuYZMeMUuOnmrYIocXvhKlvaIB/zk0atv1jSRC+APeU9Nj4GuwcR4bFcRtHNGsiNsysAwP5H161j+WPZXDZz9oZJJhG2bRHZsQL3tsasM2XbfAHjjO9NtPtcmn+RLY4exs7UEjJ6n+9P4okajpNmRKgjQyP/AI3oEUMUDBnPQUOzowaFAAIo9NDahmgA6GKLVR6qABiiKj7qPVRZoAFHRUKADqlv5gJCPh+Aq4NY7j1yBcOP4fL7C1m1H/KAzwbb5/lSDIdtz4fhR0Kw2c6xJkPmfvopZT5nx8aFCmmOwCU+Z+/1pv6Q32j95oUKVuyV8DRuW27zfeaNLl9+83h4nyoUKnZFMAunx7zfefSmvpj6j32/mPnR0KLYNiDfSbfWP/MfzpI4hJj9o/8AM3kfWhQp2xWKfiMv+I/8zfnSH4nL/iyfzt+dFQothYpeKTZ/aydftt+dJbis3+LJ/O3kfWhQqNsVjbcYn3+ul6/bb19aI8Zn2+ul/wBx/X1oqFFsVhNxqff6+X/cf86QeO3Gf283+4/n8aOhSbYWNf8A1Bc4H/MTf7r/AJ0f/wBQ3P8A6if/AHX/ADoqFK2Wpi25huc//kT/AO6/50scw3P/AKib/df86FCnbJpkmDj9z/6ib/cf86f/AOO3GB9fN1/xH8/jQoUJskmPJxy4/wAeX/cf86eHGp/8eX/cf86FCpWyVil41P8A40v+4/50+OMT5/bS/wA7fnQoU02TQpeLzYH10nh++351KXik3+LJ/O350VCptsaJEXEpf8R/5m/OnzxCT/Efx/eb86FChNliHvp0n238f3j5fGs/x2du3fvH93xP2VoUKo1D9KGf/9k="/>
          <p:cNvSpPr>
            <a:spLocks noChangeAspect="1" noChangeArrowheads="1"/>
          </p:cNvSpPr>
          <p:nvPr/>
        </p:nvSpPr>
        <p:spPr bwMode="auto">
          <a:xfrm>
            <a:off x="155575" y="-1268962"/>
            <a:ext cx="3810000" cy="264644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pic>
        <p:nvPicPr>
          <p:cNvPr id="3078" name="Picture 6" descr="https://encrypted-tbn3.gstatic.com/images?q=tbn:ANd9GcRTdtHD6Id-mj0qMCmQ2iTlcRVGaHSQgMEnMma8J6NZtv4BmrPJP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83323"/>
            <a:ext cx="2000232" cy="2441675"/>
          </a:xfrm>
          <a:prstGeom prst="rect">
            <a:avLst/>
          </a:prstGeom>
          <a:noFill/>
        </p:spPr>
      </p:pic>
      <p:sp>
        <p:nvSpPr>
          <p:cNvPr id="3080" name="AutoShape 8" descr="data:image/jpeg;base64,/9j/4AAQSkZJRgABAQAAAQABAAD/2wCEAAkGBxQSEhUUEhAVFRUXFRUUFxcWFRUfFRgUGBcYGBUXFBgYHCggGhwnHBUYIzEhJSktLi4uGCAzODMsNyguLiwBCgoKDgwOGxAQGiwlICYxKzcsNy00MDcsNzMuMSs0NzE3NDcsNzEsNzMwNzcuNy8tNDgvNzU0Ly83Ljc0Ly0sNP/AABEIAMkA+wMBIgACEQEDEQH/xAAcAAEAAgIDAQAAAAAAAAAAAAAABwgFBgEDBAL/xABGEAABAwIDBAYGCAMHAwUAAAABAAIDBBEFEiEGBzFBEyJRYXGBCBQygpGhI0JSYpKiscFyg9EkMzVDssLwc7O0FSVEU2P/xAAbAQEAAgMBAQAAAAAAAAAAAAAAAQQCAwUGB//EACkRAQACAQMBBgcBAAAAAAAAAAABAhEDBEESITFRcZHRBQYiYaHB8BP/2gAMAwEAAhEDEQA/AJxREQEREBFiNqNo4MPgdPUvytGjQPae+xIYwc3G37nRQHtJvsr5nn1UtpY76ANa+QjX23PBHwA8UFk0VZsA31YjC8dO5lSzm17Wtdb7r2NFj4gqwey+PxV9NHUwE5HjgbZmuGjmOtzBQRpvS3h4hRTzQRUoZDka1lQQ49Z49trrZQQcwyn7N1Dez21tVRziaKd9wRma5zi14AcLPBNnWDnWvwJurI70Nhv/AFWnY1sgjmicXRucCWnMAHNdbUA2Go4WVaKXC+jrmU9SLBtQyKUNN9M4a/KRx0vwQWcoN5uFyi7a+NvdJmYR3HOAtgocap5rdDUxSX5MkYT8AVD9d6P4/wAnECB2SRA/Nrh+ixr9wNTfSthI7Sx4PwQWBRRlshsPU4a5slRjUhha5oMQH0brkNDXGQusLkDQA68QpNCJxyIiIgREQEREBERAREQEREBERAREQEREBERARF5MXr208EszzZsUb5HeDGlx/RBXjfntD63XGnY67KUZABwdMdZfeGjQPuuUXL0VtW6WV8rj13vdIT95zi4n4lcyDOMw4j2h/uH7oPMpi9HLFpBUz01iYnx9N3MkaWtv7wdb3QoeVivR82cENG6rJBfUkgW+rFG5zbeJcHE+DUEk49ijKWnlqJD1Yo3PPfYaDxJsPNU8w6qc6rjleS55nY9xPEuLw4k+amr0h9qMsUdBGdZLSza8GNIMbfNwv7o7VDmyFCZ66miH154h5ZgXH4AoLloiIMXtJgzayB0DnuYHFhzN4gtcHD9Fk2NsAOwWXKKMRnLKb2msV4j949hERSxEREBERAREQEREBERAREQEREBERAREQFGe/raEU+H9A130lS4MtcXETetI63ZoG+8pMVU98uJOmxaozE2iLYWDsa1ovb3i4+aDSF9xSFpuP+DsPcvhEHpfG02cDZhIB0uWnmLX17tdVLOHb26fDqNtJh9PNLkL8r6osHtOL7lsR1GZx0uNOaiKCWx4XB0I7R/XvXtw7BJqmURU0T5nO1aGDl2u5NtzvoEHzjmLy1k8lRO7NJI7M42sOAAAHIAAAdwW3blcDmnxOCVkZ6KFxfI+3Vb1XZW3+0SRot32M3GAWkxKS549BE42/mSDU+DbeKmTDcOip4xFBEyONvBrGgAd9hz70HqREQEREBERAREQEREBERAREQEREBERAREQEREBERAVRd6P+LVv/Xd+yt0qi70cQbPitY9osOlMfj0YEZd5ll/NBqyIiDkK0W5DBG0+FxPtZ85Mzz3E2jHhkAPmVG/o8YGyepqJpYmvbFG1jc4u0PkdyB0JysPxVh2NAAAFgNABwA7Ag5REQEREBERAREQEREBERAREQEREBERAREQEREBERAREQefEaoRRSSHgxj3nwa0uP6KlVZUOkkfI72nuc91uGZxJNvMq0e+nFzTYVNlNnSlsA8H+3b3A5VXKDhERBZL0eaLJhr5CLGWoeb9rWhrB8w5Sitf2Awr1XDqWG1i2FpcPvvGd/wCZxWwICIiAiIgIuqrqGxsc95s1rS5xPJoFyV2AonHLlERECIiAiIgIiICIiAiIgIiICIiAiIgIiwe22PtoKKapdxYyzB2yO6sY/ER5XQQFvz2rNXWmnY76GmJYADo6b/MceRt7I8D2qNV9zSl7i5xJc4lxJ4kk3JPfdfCAs/sHhHrmIU0BF2vlaXg8DG3rvH4WlYBSZ6PtI1+K5jxjgkkb4ksZ+jygssAuURAREQEREGJ2roHz0k8Mds743Nbc6E8gT38PNevCIXsghZIbyNija89rw0Bx+IK9aKMduWf+k9HRxnIiIpYCIiAiIgIiICIiAiIgIiICIiAiIgKLPSIpJH4cx7PYjna6TXk4FjTbn1nD4qU1oe/Af+zVPcYP+/GgqwiIgKYvRvw4mqqKjMzKyHoi2/XzPexzXWt7No3C/aodW9bmsf8AU8TizG0c/wDZ39nXIyE+Dw3XsJQWpREQEREBERAREQEREBERAREQEREBERARF0V1YyGN8srwxjGlznOOgaOJKDvRRPW7+KFry2OnqJGg+0AxoPeA51/iAu2k364e6+eKojsObGG/cMrj80Epook2g360sQb6pC+ocbZi68bWjmNWkk+Vu9blu82zZitO6ZsRicx/RvYXZrOytdcOsLjrdnJBtKIiAtF33f4LVeMH/kRLeloG/Soa3B52uNi90DWjtcJWPI/CwnyQVbRF68JojPPFCOMkjIx4vcGj9UHTPA5hAe0glrXWP2XtD2Hza4HzXwx5BBBIINwQdQRwIUob/wDAfV6yGVjQI5IGM0+3D1D4dTo/n2KLUFxth8cFbQ09RcXfGM9uUjerIPxArOqEPRwx/SoonHhaojHcbNkA/IfMqb0BEXy14PAg20Pig+kREBERAREQEREBF8veALkgDtKxddtNRwtLpKyFoHMyN/YoMsijnE971LHK2Jkb5M+bI8OYI3ZSQLOudCRobc14K3fOyKEyPoJGuuAGOlj6x55SAdO+yCVUUIVXpADJ9Hh5EmntygsHbwaCfkupvpBHKb4aM1tCKg5b9pHR3t3XQToog9IrHujpYqRp1mf0j/8ApxkWHm8g+4VoOLb6MTmuGSRwA3/u4wXW7Mz83xFitExPEpaiQyTyvleeLnuJNuzXlrwQezZXC4qqpjgmqRTNecolLMwD/qhwzNsCdL30uFNNFuBpwPpq6Z57Y2MYPg7P+qgAKxuy2+Oj9SidXT2qQC17GRyEktNg64blFxY8eN0HkxLcHTODegrJYiBZxexrw7jrYFuU/LTgpF2P2Zhw6mbTwi9tXvIAdI88Xutz0A7gAFrdBviwuUkGofFYX+kieAfAtvqtvwTGoKuMS00zZWXtdp4EcQ4cQe4oMgiIgKIvSRd/YqYX/wDk8P5b/wCql1V79I/ES6rp4L6RwmS33pHWJ+EYQRAt83JYT6xi0JIu2EOqD7lg0/je1aGp+9G/B8sFRVEaySCFp+6wZnEd13293uQZ3f1gpqMMMjR1qeRsvuEFjx+YO91VlKu1X0jJonxSC7JGOjcO1rgWuHwKpptBh3q1VPAST0U0kVzzDHFoPmBfzQZbdvjBpMSppQTbpBG8drJOo6/4r+QVvVSKjv0jMvtZm28biyu43gEHXVtcWODDZxa4NPY4jQ/FQJV7QzYS95LyyUcY3a9I77zT7Q19r5qwC07efsnHX0Uo6NpnjY58L7dcOb1sgNr5XWsR/RB5dhN51JXxDpJI6ecWDopHtAJ5GIuIzA9nEfrtNNj9LI57GVULnMNntErC5p53F9FS+y4QW/xLbzDoL9JXwXHENeHO/Cy5v3LVMS344dH/AHbZ5u9sYa34vIPyVb4oi7hwHEngB3lfUr2gZWi45uI1Ph2BBNOI+kAdRBh47nSy/q1rf9y07Gt7+J1HsziBvZC0Dwu513fNaCiDfot7uKCIs9bJfcWeY4bho4i2TXxKw2IbfYlNfpMQn15NfkHwZYLWl3xZXANNgeTuXg/+v/AHZVYlNKLSzySDse9zh8yvMZDa1zbsvp8FzJGWmxFivhB9F3/P6Ll8hPEk8tSvhEBERAREQEREBbvuo2xfh1Xwc+GVpbJGCNSBdjxfS4PyJWmdA77DvgVncBw8tJe8WNrAHjrxJC16mpFKzK7stpfca1a4nHPktFsttfBX5uhDw5gBc17bEA3sQQSDwWwKsuD4rLSyiWB+R407i3m1w5g2GilXDd6cbommWnl6S3W6Nt2XBtdpPLu5cFp0txEx9Xev774Pqads6MZrPrCQpZA1pc4gNAJJPAAaklVI3lbUDEq6SdrbRgCOPtMbb2c7vJJPdcBWC3z4wabCp8ps+XLA33z1/wAgd8lVUq04YrY7oqPosIpBaxdGZD77i4HzBBVdN3eyzsSrY4NRGPpJnDlE0jNbvNw0fxK3FNC1jGsY0Na1oa0DgGgWAHdYIOxVN3vQFmL1d+b2vHg5jSrZKrm/SLLi833mRO/IB+yDSMMnEc0bzwbIxx8GuB/ZXZaVSCBmZzQTa5Av4lXeZwHgg+kREEeVO5vDZKh87mS9fMTEHgQhzhqWgNzDXUDNa/K2ii/ancvV0t5IHetRDW0bT04/l65uWoJ8FZNEFTKLd9ilQQ1mHzMaD/mN6MdmYmS2Y+Hktnodw9c6xlqKaMdgdI5w8gwD5qxiIIRo/R/b/m4gT/BCB/qcV94luBjyf2eueJOXSsaWHu6uo8dVNaIKx125TE4wS1sMtv8A65dT4dIGrX37vcTDspw6ouOyMlvk4dU/FW8Wt7bbZ02GRdJO4lzr9HE22eQjjbsAuLk6fogr9SbrsTc09NTNijAzZ5Zomhg5m+Y2HaD8lp2K0HQvyiaOUfbiLjGTfUNc5ov5LYdt94VXibrSP6OG/VgYTkHYX83nvPkAtXhmtpxaeIP6jsPeg6UXdLDpmabt+Y7nD9+a6UBFzZcICLbMD3cYlVtD4qN4YeD5C1gt2jOQSO8ArM7TbsjhtEamsnaZXObHFDFqM5uSXvI1s0E2A5cUTEZR0uWoVlMDoS94eR1Wm/iewLG9orGZbdvoW19SNOvP9lsNE0iNgPENAPjZdyIuTM5nL6FSvTWKxw7KaEve1gNi5zWgnhdxA1+Ksbg2z8NPBHC1jXBjbZiBdx4ucfEklVvY8tIcOIII8RqFZnB6zpoIpRp0kbJLdmZoNj8Vb2mMy8/8wTeK0xPZ2+qGvSUxI/2SnB0+kmcO/qsZ/v8AioOW/wC/HE+mxaZo9mFscI8m5n/me4eS0BXXl1iPR0wgMo5qgjrTS5Af/wA4wLfmc74BS2tS3U4b6vhVI3m6ITHxl+k+QcB5LbUBV19I2hy18MttJKcN8XMe6/yc1WKUI+ktSnLRyW0BlZ5kNI/0lBBauDsDtE2voYZwesWhsg7JW6PHx1HcQqfWW1bDbbVeG9J6s5mR9i9srSYwRwcACCHW004+QQW4RRNu03ry4hVClnp25nMc5sseYC7BmOdhvlBHA342HNSyEBERARF1zztY0ve4Na0XLnEBoHaSeCDsXBdbiop2n340kBLKSJ1S4EjNfJFfhcEgl3kLHtUT7W7zq+vDo3yiOF2hiiFmkffd7Tu8E204IJg223yUtLmjpbVM40uCehafvP8AreDfC4VfMexuasmdPUSF8juZ4AcmtHBrR2BY5c2QcIs9szsdWV5tS07ntvYvNmxt7bvdYadgue5Sxs7uEaLOravNwvHCLC/fI7UjwaPFBBsUpabjw7iOYI5hSPsTulqK4tlma6lp9Cc4+keLi4iadQCPrO4feU64BsLQUVjT0cbXD67rvkv253kkcOVln5pWsaXOcGtAuXOIAAHEkngEEH4NuJLp5XVM5ZA2V4iYyxlfEHdRz3cGXbysT4KSMB3cYbSOD4qRpeLWfIXPcCOYzkhp8AFq+M776SOUx08L6i1xnDgxjnDkwuBJ8bAHktF2z30VdQ4so70sVrE2aZifrXcbhov9nXTjyQSttzvOpMNJjN5qgD+5jI6vZ0j+DfDU9yr/ALfbdz4rI10rWxxxgiONhJAvbM5xPtONhrpwWEw3DaismyQxvmleS42uXEk6ucTw1OpPapc2e3EPMRfWVAZKW9WKPVrXcukf9bvDfiUTEZnCI8Kw8ynXRo4n9gtpijDQA0WA4BZmbZKrik6H1OS4NhkYSw97XDQhbns1urkfZ9a/o28eiYQXn+J40b5X8Quffr1rYiHrttG0+HaXVa8TM8x3z5fZGy4urBU2wWHs4UbD/EXuP5nFe2HZWiabtooAe3o2/wBFMbS3i12+YNHis/j3RVsLsA6saJ53FkF+q0e3IAdbH6rb6X4m3mpppqdsbGsYMrWtDWgcA1osAPIL7YwAAAAAaADgB2BfSt6elFI7HA3u+1N3fNu7iPBSrHKl8tRNJIC175ZHOB4hxcSWnwOnkvEArB7xdzgqZJaqjlySvzSPieOo51rnoyBdpJHA31PJV9ewgkEEEaEHiDzBWxTXR2fpeipYI/sQxs/CwD9lkFqG6raV2IYfHK9tpGEwvtexcwCzh4tIPjdbegLF7RbPU1dEIquESsDg8AlwIcAQCHNII0J581lEQahhe7HC6d2ZlCwu7ZHPktbhYSOIHjZZit2WoprdLRU77cM0LDbw0WXRB4cMwanpgRT08UIPERsa2/jYL3ItX2r2+ocPOWon+ksD0TAXSWPC4GjfeIQbQsFju2NFRnLU1ccbtDkuS+x4HK25+SijaHf3drm0VIWuIIEkzh1e8Rt0PmfIqF62rfNI6SV5e95LnOcbkk8SUFg94u+BtLkjoOhnc+POZc+ZjLkhoyt4u0vqRbTTVQhtFtXV1zr1VS+QA3DdBGD3MbZo48bXWGLTYGxseB7e2y7aOjkleGRRvkeeDWNLnHwDRcoOlcKTtnNydfUWdUFlKw/bOaXyY3QeZHgpQ2d3N4dTWdIx1S8c5j1L90bbC3c66CAdl9jKzEHWpoHObexkd1Ym9t3nTyFz3KZ9lNx1NDZ9bIah+hyNu2IdxsczvkO5SxBC1jQ1jQ1o0AaAAB3AcF2IOqmpmRtDI2NYxos1rQA0DsAGgXaiICwW21JNLRTx0+TpHMt9JGHtLeLx0ZBDnFoIAItchZ1EFKX0Uz5ujMT+mdII8hbZ3SuNsmWws65tZTtsVuZi9XvijC+d3BrJHDomi1gXMNnu7TqBe3epWlw6Jz2vdDGXtcXtcWNzNcRlLmm1wbaXXqQYrZ3ZymoY+ipYGxt4m1y5x7XuNy4+JWVREHFlyiICIiAiIgLUMd3Z4dVzGaam+kOrix7mhx7XBpAJ71t6IPLhmGxU0bYoImxxtFmtaLAcz4knUnmvUiICIiAiIgKte/7AnQYj6xqWVLGuB1sHxtaxzb+AafeVlFGfpA/4X/Nj/VBAWzey1VXvyUsDpNbOda0bf43nQeHFTbsVuSggLZK54qJBr0Tf7gHvuLyedh3Fbru2/wAOg/hH6LZ0Gm7cbu6fEmQMc4wiFxt0TWC7HWzMFxZvsjW3Lgszs3svS0DMlLA1mnWda8ju97zqf0WZRAREQEREBERAREQEREBERAREQEREBERB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082" name="AutoShape 10" descr="data:image/jpeg;base64,/9j/4AAQSkZJRgABAQAAAQABAAD/2wCEAAkGBxQSEhUUEhAVFRUXFRUUFxcWFRUfFRgUGBcYGBUXFBgYHCggGhwnHBUYIzEhJSktLi4uGCAzODMsNyguLiwBCgoKDgwOGxAQGiwlICYxKzcsNy00MDcsNzMuMSs0NzE3NDcsNzEsNzMwNzcuNy8tNDgvNzU0Ly83Ljc0Ly0sNP/AABEIAMkA+wMBIgACEQEDEQH/xAAcAAEAAgIDAQAAAAAAAAAAAAAABwgFBgEDBAL/xABGEAABAwIDBAYGCAMHAwUAAAABAAIDBBEFEiEGBzFBEyJRYXGBCBQygpGhI0JSYpKiscFyg9EkMzVDssLwc7O0FSVEU2P/xAAbAQEAAgMBAQAAAAAAAAAAAAAAAQQCAwUGB//EACkRAQACAQMBBgcBAAAAAAAAAAABAhEDBEESITFRcZHRBQYiYaHB8BP/2gAMAwEAAhEDEQA/AJxREQEREBFiNqNo4MPgdPUvytGjQPae+xIYwc3G37nRQHtJvsr5nn1UtpY76ANa+QjX23PBHwA8UFk0VZsA31YjC8dO5lSzm17Wtdb7r2NFj4gqwey+PxV9NHUwE5HjgbZmuGjmOtzBQRpvS3h4hRTzQRUoZDka1lQQ49Z49trrZQQcwyn7N1Dez21tVRziaKd9wRma5zi14AcLPBNnWDnWvwJurI70Nhv/AFWnY1sgjmicXRucCWnMAHNdbUA2Go4WVaKXC+jrmU9SLBtQyKUNN9M4a/KRx0vwQWcoN5uFyi7a+NvdJmYR3HOAtgocap5rdDUxSX5MkYT8AVD9d6P4/wAnECB2SRA/Nrh+ixr9wNTfSthI7Sx4PwQWBRRlshsPU4a5slRjUhha5oMQH0brkNDXGQusLkDQA68QpNCJxyIiIgREQEREBERAREQEREBERAREQEREBERARF5MXr208EszzZsUb5HeDGlx/RBXjfntD63XGnY67KUZABwdMdZfeGjQPuuUXL0VtW6WV8rj13vdIT95zi4n4lcyDOMw4j2h/uH7oPMpi9HLFpBUz01iYnx9N3MkaWtv7wdb3QoeVivR82cENG6rJBfUkgW+rFG5zbeJcHE+DUEk49ijKWnlqJD1Yo3PPfYaDxJsPNU8w6qc6rjleS55nY9xPEuLw4k+amr0h9qMsUdBGdZLSza8GNIMbfNwv7o7VDmyFCZ66miH154h5ZgXH4AoLloiIMXtJgzayB0DnuYHFhzN4gtcHD9Fk2NsAOwWXKKMRnLKb2msV4j949hERSxEREBERAREQEREBERAREQEREBERAREQFGe/raEU+H9A130lS4MtcXETetI63ZoG+8pMVU98uJOmxaozE2iLYWDsa1ovb3i4+aDSF9xSFpuP+DsPcvhEHpfG02cDZhIB0uWnmLX17tdVLOHb26fDqNtJh9PNLkL8r6osHtOL7lsR1GZx0uNOaiKCWx4XB0I7R/XvXtw7BJqmURU0T5nO1aGDl2u5NtzvoEHzjmLy1k8lRO7NJI7M42sOAAAHIAAAdwW3blcDmnxOCVkZ6KFxfI+3Vb1XZW3+0SRot32M3GAWkxKS549BE42/mSDU+DbeKmTDcOip4xFBEyONvBrGgAd9hz70HqREQEREBERAREQEREBERAREQEREBERAREQEREBERAVRd6P+LVv/Xd+yt0qi70cQbPitY9osOlMfj0YEZd5ll/NBqyIiDkK0W5DBG0+FxPtZ85Mzz3E2jHhkAPmVG/o8YGyepqJpYmvbFG1jc4u0PkdyB0JysPxVh2NAAAFgNABwA7Ag5REQEREBERAREQEREBERAREQEREBERAREQEREBERAREQefEaoRRSSHgxj3nwa0uP6KlVZUOkkfI72nuc91uGZxJNvMq0e+nFzTYVNlNnSlsA8H+3b3A5VXKDhERBZL0eaLJhr5CLGWoeb9rWhrB8w5Sitf2Awr1XDqWG1i2FpcPvvGd/wCZxWwICIiAiIgIuqrqGxsc95s1rS5xPJoFyV2AonHLlERECIiAiIgIiICIiAiIgIiICIiAiIgIiwe22PtoKKapdxYyzB2yO6sY/ER5XQQFvz2rNXWmnY76GmJYADo6b/MceRt7I8D2qNV9zSl7i5xJc4lxJ4kk3JPfdfCAs/sHhHrmIU0BF2vlaXg8DG3rvH4WlYBSZ6PtI1+K5jxjgkkb4ksZ+jygssAuURAREQEREGJ2roHz0k8Mds743Nbc6E8gT38PNevCIXsghZIbyNija89rw0Bx+IK9aKMduWf+k9HRxnIiIpYCIiAiIgIiICIiAiIgIiICIiAiIgKLPSIpJH4cx7PYjna6TXk4FjTbn1nD4qU1oe/Af+zVPcYP+/GgqwiIgKYvRvw4mqqKjMzKyHoi2/XzPexzXWt7No3C/aodW9bmsf8AU8TizG0c/wDZ39nXIyE+Dw3XsJQWpREQEREBERAREQEREBERAREQEREBERARF0V1YyGN8srwxjGlznOOgaOJKDvRRPW7+KFry2OnqJGg+0AxoPeA51/iAu2k364e6+eKojsObGG/cMrj80Epook2g360sQb6pC+ocbZi68bWjmNWkk+Vu9blu82zZitO6ZsRicx/RvYXZrOytdcOsLjrdnJBtKIiAtF33f4LVeMH/kRLeloG/Soa3B52uNi90DWjtcJWPI/CwnyQVbRF68JojPPFCOMkjIx4vcGj9UHTPA5hAe0glrXWP2XtD2Hza4HzXwx5BBBIINwQdQRwIUob/wDAfV6yGVjQI5IGM0+3D1D4dTo/n2KLUFxth8cFbQ09RcXfGM9uUjerIPxArOqEPRwx/SoonHhaojHcbNkA/IfMqb0BEXy14PAg20Pig+kREBERAREQEREBF8veALkgDtKxddtNRwtLpKyFoHMyN/YoMsijnE971LHK2Jkb5M+bI8OYI3ZSQLOudCRobc14K3fOyKEyPoJGuuAGOlj6x55SAdO+yCVUUIVXpADJ9Hh5EmntygsHbwaCfkupvpBHKb4aM1tCKg5b9pHR3t3XQToog9IrHujpYqRp1mf0j/8ApxkWHm8g+4VoOLb6MTmuGSRwA3/u4wXW7Mz83xFitExPEpaiQyTyvleeLnuJNuzXlrwQezZXC4qqpjgmqRTNecolLMwD/qhwzNsCdL30uFNNFuBpwPpq6Z57Y2MYPg7P+qgAKxuy2+Oj9SidXT2qQC17GRyEktNg64blFxY8eN0HkxLcHTODegrJYiBZxexrw7jrYFuU/LTgpF2P2Zhw6mbTwi9tXvIAdI88Xutz0A7gAFrdBviwuUkGofFYX+kieAfAtvqtvwTGoKuMS00zZWXtdp4EcQ4cQe4oMgiIgKIvSRd/YqYX/wDk8P5b/wCql1V79I/ES6rp4L6RwmS33pHWJ+EYQRAt83JYT6xi0JIu2EOqD7lg0/je1aGp+9G/B8sFRVEaySCFp+6wZnEd13293uQZ3f1gpqMMMjR1qeRsvuEFjx+YO91VlKu1X0jJonxSC7JGOjcO1rgWuHwKpptBh3q1VPAST0U0kVzzDHFoPmBfzQZbdvjBpMSppQTbpBG8drJOo6/4r+QVvVSKjv0jMvtZm28biyu43gEHXVtcWODDZxa4NPY4jQ/FQJV7QzYS95LyyUcY3a9I77zT7Q19r5qwC07efsnHX0Uo6NpnjY58L7dcOb1sgNr5XWsR/RB5dhN51JXxDpJI6ecWDopHtAJ5GIuIzA9nEfrtNNj9LI57GVULnMNntErC5p53F9FS+y4QW/xLbzDoL9JXwXHENeHO/Cy5v3LVMS344dH/AHbZ5u9sYa34vIPyVb4oi7hwHEngB3lfUr2gZWi45uI1Ph2BBNOI+kAdRBh47nSy/q1rf9y07Gt7+J1HsziBvZC0Dwu513fNaCiDfot7uKCIs9bJfcWeY4bho4i2TXxKw2IbfYlNfpMQn15NfkHwZYLWl3xZXANNgeTuXg/+v/AHZVYlNKLSzySDse9zh8yvMZDa1zbsvp8FzJGWmxFivhB9F3/P6Ll8hPEk8tSvhEBERAREQEREBbvuo2xfh1Xwc+GVpbJGCNSBdjxfS4PyJWmdA77DvgVncBw8tJe8WNrAHjrxJC16mpFKzK7stpfca1a4nHPktFsttfBX5uhDw5gBc17bEA3sQQSDwWwKsuD4rLSyiWB+R407i3m1w5g2GilXDd6cbommWnl6S3W6Nt2XBtdpPLu5cFp0txEx9Xev774Pqads6MZrPrCQpZA1pc4gNAJJPAAaklVI3lbUDEq6SdrbRgCOPtMbb2c7vJJPdcBWC3z4wabCp8ps+XLA33z1/wAgd8lVUq04YrY7oqPosIpBaxdGZD77i4HzBBVdN3eyzsSrY4NRGPpJnDlE0jNbvNw0fxK3FNC1jGsY0Na1oa0DgGgWAHdYIOxVN3vQFmL1d+b2vHg5jSrZKrm/SLLi833mRO/IB+yDSMMnEc0bzwbIxx8GuB/ZXZaVSCBmZzQTa5Av4lXeZwHgg+kREEeVO5vDZKh87mS9fMTEHgQhzhqWgNzDXUDNa/K2ii/ancvV0t5IHetRDW0bT04/l65uWoJ8FZNEFTKLd9ilQQ1mHzMaD/mN6MdmYmS2Y+Hktnodw9c6xlqKaMdgdI5w8gwD5qxiIIRo/R/b/m4gT/BCB/qcV94luBjyf2eueJOXSsaWHu6uo8dVNaIKx125TE4wS1sMtv8A65dT4dIGrX37vcTDspw6ouOyMlvk4dU/FW8Wt7bbZ02GRdJO4lzr9HE22eQjjbsAuLk6fogr9SbrsTc09NTNijAzZ5Zomhg5m+Y2HaD8lp2K0HQvyiaOUfbiLjGTfUNc5ov5LYdt94VXibrSP6OG/VgYTkHYX83nvPkAtXhmtpxaeIP6jsPeg6UXdLDpmabt+Y7nD9+a6UBFzZcICLbMD3cYlVtD4qN4YeD5C1gt2jOQSO8ArM7TbsjhtEamsnaZXObHFDFqM5uSXvI1s0E2A5cUTEZR0uWoVlMDoS94eR1Wm/iewLG9orGZbdvoW19SNOvP9lsNE0iNgPENAPjZdyIuTM5nL6FSvTWKxw7KaEve1gNi5zWgnhdxA1+Ksbg2z8NPBHC1jXBjbZiBdx4ucfEklVvY8tIcOIII8RqFZnB6zpoIpRp0kbJLdmZoNj8Vb2mMy8/8wTeK0xPZ2+qGvSUxI/2SnB0+kmcO/qsZ/v8AioOW/wC/HE+mxaZo9mFscI8m5n/me4eS0BXXl1iPR0wgMo5qgjrTS5Af/wA4wLfmc74BS2tS3U4b6vhVI3m6ITHxl+k+QcB5LbUBV19I2hy18MttJKcN8XMe6/yc1WKUI+ktSnLRyW0BlZ5kNI/0lBBauDsDtE2voYZwesWhsg7JW6PHx1HcQqfWW1bDbbVeG9J6s5mR9i9srSYwRwcACCHW004+QQW4RRNu03ry4hVClnp25nMc5sseYC7BmOdhvlBHA342HNSyEBERARF1zztY0ve4Na0XLnEBoHaSeCDsXBdbiop2n340kBLKSJ1S4EjNfJFfhcEgl3kLHtUT7W7zq+vDo3yiOF2hiiFmkffd7Tu8E204IJg223yUtLmjpbVM40uCehafvP8AreDfC4VfMexuasmdPUSF8juZ4AcmtHBrR2BY5c2QcIs9szsdWV5tS07ntvYvNmxt7bvdYadgue5Sxs7uEaLOravNwvHCLC/fI7UjwaPFBBsUpabjw7iOYI5hSPsTulqK4tlma6lp9Cc4+keLi4iadQCPrO4feU64BsLQUVjT0cbXD67rvkv253kkcOVln5pWsaXOcGtAuXOIAAHEkngEEH4NuJLp5XVM5ZA2V4iYyxlfEHdRz3cGXbysT4KSMB3cYbSOD4qRpeLWfIXPcCOYzkhp8AFq+M776SOUx08L6i1xnDgxjnDkwuBJ8bAHktF2z30VdQ4so70sVrE2aZifrXcbhov9nXTjyQSttzvOpMNJjN5qgD+5jI6vZ0j+DfDU9yr/ALfbdz4rI10rWxxxgiONhJAvbM5xPtONhrpwWEw3DaismyQxvmleS42uXEk6ucTw1OpPapc2e3EPMRfWVAZKW9WKPVrXcukf9bvDfiUTEZnCI8Kw8ynXRo4n9gtpijDQA0WA4BZmbZKrik6H1OS4NhkYSw97XDQhbns1urkfZ9a/o28eiYQXn+J40b5X8Quffr1rYiHrttG0+HaXVa8TM8x3z5fZGy4urBU2wWHs4UbD/EXuP5nFe2HZWiabtooAe3o2/wBFMbS3i12+YNHis/j3RVsLsA6saJ53FkF+q0e3IAdbH6rb6X4m3mpppqdsbGsYMrWtDWgcA1osAPIL7YwAAAAAaADgB2BfSt6elFI7HA3u+1N3fNu7iPBSrHKl8tRNJIC175ZHOB4hxcSWnwOnkvEArB7xdzgqZJaqjlySvzSPieOo51rnoyBdpJHA31PJV9ewgkEEEaEHiDzBWxTXR2fpeipYI/sQxs/CwD9lkFqG6raV2IYfHK9tpGEwvtexcwCzh4tIPjdbegLF7RbPU1dEIquESsDg8AlwIcAQCHNII0J581lEQahhe7HC6d2ZlCwu7ZHPktbhYSOIHjZZit2WoprdLRU77cM0LDbw0WXRB4cMwanpgRT08UIPERsa2/jYL3ItX2r2+ocPOWon+ksD0TAXSWPC4GjfeIQbQsFju2NFRnLU1ccbtDkuS+x4HK25+SijaHf3drm0VIWuIIEkzh1e8Rt0PmfIqF62rfNI6SV5e95LnOcbkk8SUFg94u+BtLkjoOhnc+POZc+ZjLkhoyt4u0vqRbTTVQhtFtXV1zr1VS+QA3DdBGD3MbZo48bXWGLTYGxseB7e2y7aOjkleGRRvkeeDWNLnHwDRcoOlcKTtnNydfUWdUFlKw/bOaXyY3QeZHgpQ2d3N4dTWdIx1S8c5j1L90bbC3c66CAdl9jKzEHWpoHObexkd1Ym9t3nTyFz3KZ9lNx1NDZ9bIah+hyNu2IdxsczvkO5SxBC1jQ1jQ1o0AaAAB3AcF2IOqmpmRtDI2NYxos1rQA0DsAGgXaiICwW21JNLRTx0+TpHMt9JGHtLeLx0ZBDnFoIAItchZ1EFKX0Uz5ujMT+mdII8hbZ3SuNsmWws65tZTtsVuZi9XvijC+d3BrJHDomi1gXMNnu7TqBe3epWlw6Jz2vdDGXtcXtcWNzNcRlLmm1wbaXXqQYrZ3ZymoY+ipYGxt4m1y5x7XuNy4+JWVREHFlyiICIiAiIgLUMd3Z4dVzGaam+kOrix7mhx7XBpAJ71t6IPLhmGxU0bYoImxxtFmtaLAcz4knUnmvUiICIiAiIgKte/7AnQYj6xqWVLGuB1sHxtaxzb+AafeVlFGfpA/4X/Nj/VBAWzey1VXvyUsDpNbOda0bf43nQeHFTbsVuSggLZK54qJBr0Tf7gHvuLyedh3Fbru2/wAOg/hH6LZ0Gm7cbu6fEmQMc4wiFxt0TWC7HWzMFxZvsjW3Lgszs3svS0DMlLA1mnWda8ju97zqf0WZRAREQEREBERAREQEREBERAREQEREBERB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084" name="AutoShape 12" descr="data:image/jpeg;base64,/9j/4AAQSkZJRgABAQAAAQABAAD/2wCEAAkGBxQSEhUUEhAVFRUXFRUUFxcWFRUfFRgUGBcYGBUXFBgYHCggGhwnHBUYIzEhJSktLi4uGCAzODMsNyguLiwBCgoKDgwOGxAQGiwlICYxKzcsNy00MDcsNzMuMSs0NzE3NDcsNzEsNzMwNzcuNy8tNDgvNzU0Ly83Ljc0Ly0sNP/AABEIAMkA+wMBIgACEQEDEQH/xAAcAAEAAgIDAQAAAAAAAAAAAAAABwgFBgEDBAL/xABGEAABAwIDBAYGCAMHAwUAAAABAAIDBBEFEiEGBzFBEyJRYXGBCBQygpGhI0JSYpKiscFyg9EkMzVDssLwc7O0FSVEU2P/xAAbAQEAAgMBAQAAAAAAAAAAAAAAAQQCAwUGB//EACkRAQACAQMBBgcBAAAAAAAAAAABAhEDBEESITFRcZHRBQYiYaHB8BP/2gAMAwEAAhEDEQA/AJxREQEREBFiNqNo4MPgdPUvytGjQPae+xIYwc3G37nRQHtJvsr5nn1UtpY76ANa+QjX23PBHwA8UFk0VZsA31YjC8dO5lSzm17Wtdb7r2NFj4gqwey+PxV9NHUwE5HjgbZmuGjmOtzBQRpvS3h4hRTzQRUoZDka1lQQ49Z49trrZQQcwyn7N1Dez21tVRziaKd9wRma5zi14AcLPBNnWDnWvwJurI70Nhv/AFWnY1sgjmicXRucCWnMAHNdbUA2Go4WVaKXC+jrmU9SLBtQyKUNN9M4a/KRx0vwQWcoN5uFyi7a+NvdJmYR3HOAtgocap5rdDUxSX5MkYT8AVD9d6P4/wAnECB2SRA/Nrh+ixr9wNTfSthI7Sx4PwQWBRRlshsPU4a5slRjUhha5oMQH0brkNDXGQusLkDQA68QpNCJxyIiIgREQEREBERAREQEREBERAREQEREBERARF5MXr208EszzZsUb5HeDGlx/RBXjfntD63XGnY67KUZABwdMdZfeGjQPuuUXL0VtW6WV8rj13vdIT95zi4n4lcyDOMw4j2h/uH7oPMpi9HLFpBUz01iYnx9N3MkaWtv7wdb3QoeVivR82cENG6rJBfUkgW+rFG5zbeJcHE+DUEk49ijKWnlqJD1Yo3PPfYaDxJsPNU8w6qc6rjleS55nY9xPEuLw4k+amr0h9qMsUdBGdZLSza8GNIMbfNwv7o7VDmyFCZ66miH154h5ZgXH4AoLloiIMXtJgzayB0DnuYHFhzN4gtcHD9Fk2NsAOwWXKKMRnLKb2msV4j949hERSxEREBERAREQEREBERAREQEREBERAREQFGe/raEU+H9A130lS4MtcXETetI63ZoG+8pMVU98uJOmxaozE2iLYWDsa1ovb3i4+aDSF9xSFpuP+DsPcvhEHpfG02cDZhIB0uWnmLX17tdVLOHb26fDqNtJh9PNLkL8r6osHtOL7lsR1GZx0uNOaiKCWx4XB0I7R/XvXtw7BJqmURU0T5nO1aGDl2u5NtzvoEHzjmLy1k8lRO7NJI7M42sOAAAHIAAAdwW3blcDmnxOCVkZ6KFxfI+3Vb1XZW3+0SRot32M3GAWkxKS549BE42/mSDU+DbeKmTDcOip4xFBEyONvBrGgAd9hz70HqREQEREBERAREQEREBERAREQEREBERAREQEREBERAVRd6P+LVv/Xd+yt0qi70cQbPitY9osOlMfj0YEZd5ll/NBqyIiDkK0W5DBG0+FxPtZ85Mzz3E2jHhkAPmVG/o8YGyepqJpYmvbFG1jc4u0PkdyB0JysPxVh2NAAAFgNABwA7Ag5REQEREBERAREQEREBERAREQEREBERAREQEREBERAREQefEaoRRSSHgxj3nwa0uP6KlVZUOkkfI72nuc91uGZxJNvMq0e+nFzTYVNlNnSlsA8H+3b3A5VXKDhERBZL0eaLJhr5CLGWoeb9rWhrB8w5Sitf2Awr1XDqWG1i2FpcPvvGd/wCZxWwICIiAiIgIuqrqGxsc95s1rS5xPJoFyV2AonHLlERECIiAiIgIiICIiAiIgIiICIiAiIgIiwe22PtoKKapdxYyzB2yO6sY/ER5XQQFvz2rNXWmnY76GmJYADo6b/MceRt7I8D2qNV9zSl7i5xJc4lxJ4kk3JPfdfCAs/sHhHrmIU0BF2vlaXg8DG3rvH4WlYBSZ6PtI1+K5jxjgkkb4ksZ+jygssAuURAREQEREGJ2roHz0k8Mds743Nbc6E8gT38PNevCIXsghZIbyNija89rw0Bx+IK9aKMduWf+k9HRxnIiIpYCIiAiIgIiICIiAiIgIiICIiAiIgKLPSIpJH4cx7PYjna6TXk4FjTbn1nD4qU1oe/Af+zVPcYP+/GgqwiIgKYvRvw4mqqKjMzKyHoi2/XzPexzXWt7No3C/aodW9bmsf8AU8TizG0c/wDZ39nXIyE+Dw3XsJQWpREQEREBERAREQEREBERAREQEREBERARF0V1YyGN8srwxjGlznOOgaOJKDvRRPW7+KFry2OnqJGg+0AxoPeA51/iAu2k364e6+eKojsObGG/cMrj80Epook2g360sQb6pC+ocbZi68bWjmNWkk+Vu9blu82zZitO6ZsRicx/RvYXZrOytdcOsLjrdnJBtKIiAtF33f4LVeMH/kRLeloG/Soa3B52uNi90DWjtcJWPI/CwnyQVbRF68JojPPFCOMkjIx4vcGj9UHTPA5hAe0glrXWP2XtD2Hza4HzXwx5BBBIINwQdQRwIUob/wDAfV6yGVjQI5IGM0+3D1D4dTo/n2KLUFxth8cFbQ09RcXfGM9uUjerIPxArOqEPRwx/SoonHhaojHcbNkA/IfMqb0BEXy14PAg20Pig+kREBERAREQEREBF8veALkgDtKxddtNRwtLpKyFoHMyN/YoMsijnE971LHK2Jkb5M+bI8OYI3ZSQLOudCRobc14K3fOyKEyPoJGuuAGOlj6x55SAdO+yCVUUIVXpADJ9Hh5EmntygsHbwaCfkupvpBHKb4aM1tCKg5b9pHR3t3XQToog9IrHujpYqRp1mf0j/8ApxkWHm8g+4VoOLb6MTmuGSRwA3/u4wXW7Mz83xFitExPEpaiQyTyvleeLnuJNuzXlrwQezZXC4qqpjgmqRTNecolLMwD/qhwzNsCdL30uFNNFuBpwPpq6Z57Y2MYPg7P+qgAKxuy2+Oj9SidXT2qQC17GRyEktNg64blFxY8eN0HkxLcHTODegrJYiBZxexrw7jrYFuU/LTgpF2P2Zhw6mbTwi9tXvIAdI88Xutz0A7gAFrdBviwuUkGofFYX+kieAfAtvqtvwTGoKuMS00zZWXtdp4EcQ4cQe4oMgiIgKIvSRd/YqYX/wDk8P5b/wCql1V79I/ES6rp4L6RwmS33pHWJ+EYQRAt83JYT6xi0JIu2EOqD7lg0/je1aGp+9G/B8sFRVEaySCFp+6wZnEd13293uQZ3f1gpqMMMjR1qeRsvuEFjx+YO91VlKu1X0jJonxSC7JGOjcO1rgWuHwKpptBh3q1VPAST0U0kVzzDHFoPmBfzQZbdvjBpMSppQTbpBG8drJOo6/4r+QVvVSKjv0jMvtZm28biyu43gEHXVtcWODDZxa4NPY4jQ/FQJV7QzYS95LyyUcY3a9I77zT7Q19r5qwC07efsnHX0Uo6NpnjY58L7dcOb1sgNr5XWsR/RB5dhN51JXxDpJI6ecWDopHtAJ5GIuIzA9nEfrtNNj9LI57GVULnMNntErC5p53F9FS+y4QW/xLbzDoL9JXwXHENeHO/Cy5v3LVMS344dH/AHbZ5u9sYa34vIPyVb4oi7hwHEngB3lfUr2gZWi45uI1Ph2BBNOI+kAdRBh47nSy/q1rf9y07Gt7+J1HsziBvZC0Dwu513fNaCiDfot7uKCIs9bJfcWeY4bho4i2TXxKw2IbfYlNfpMQn15NfkHwZYLWl3xZXANNgeTuXg/+v/AHZVYlNKLSzySDse9zh8yvMZDa1zbsvp8FzJGWmxFivhB9F3/P6Ll8hPEk8tSvhEBERAREQEREBbvuo2xfh1Xwc+GVpbJGCNSBdjxfS4PyJWmdA77DvgVncBw8tJe8WNrAHjrxJC16mpFKzK7stpfca1a4nHPktFsttfBX5uhDw5gBc17bEA3sQQSDwWwKsuD4rLSyiWB+R407i3m1w5g2GilXDd6cbommWnl6S3W6Nt2XBtdpPLu5cFp0txEx9Xev774Pqads6MZrPrCQpZA1pc4gNAJJPAAaklVI3lbUDEq6SdrbRgCOPtMbb2c7vJJPdcBWC3z4wabCp8ps+XLA33z1/wAgd8lVUq04YrY7oqPosIpBaxdGZD77i4HzBBVdN3eyzsSrY4NRGPpJnDlE0jNbvNw0fxK3FNC1jGsY0Na1oa0DgGgWAHdYIOxVN3vQFmL1d+b2vHg5jSrZKrm/SLLi833mRO/IB+yDSMMnEc0bzwbIxx8GuB/ZXZaVSCBmZzQTa5Av4lXeZwHgg+kREEeVO5vDZKh87mS9fMTEHgQhzhqWgNzDXUDNa/K2ii/ancvV0t5IHetRDW0bT04/l65uWoJ8FZNEFTKLd9ilQQ1mHzMaD/mN6MdmYmS2Y+Hktnodw9c6xlqKaMdgdI5w8gwD5qxiIIRo/R/b/m4gT/BCB/qcV94luBjyf2eueJOXSsaWHu6uo8dVNaIKx125TE4wS1sMtv8A65dT4dIGrX37vcTDspw6ouOyMlvk4dU/FW8Wt7bbZ02GRdJO4lzr9HE22eQjjbsAuLk6fogr9SbrsTc09NTNijAzZ5Zomhg5m+Y2HaD8lp2K0HQvyiaOUfbiLjGTfUNc5ov5LYdt94VXibrSP6OG/VgYTkHYX83nvPkAtXhmtpxaeIP6jsPeg6UXdLDpmabt+Y7nD9+a6UBFzZcICLbMD3cYlVtD4qN4YeD5C1gt2jOQSO8ArM7TbsjhtEamsnaZXObHFDFqM5uSXvI1s0E2A5cUTEZR0uWoVlMDoS94eR1Wm/iewLG9orGZbdvoW19SNOvP9lsNE0iNgPENAPjZdyIuTM5nL6FSvTWKxw7KaEve1gNi5zWgnhdxA1+Ksbg2z8NPBHC1jXBjbZiBdx4ucfEklVvY8tIcOIII8RqFZnB6zpoIpRp0kbJLdmZoNj8Vb2mMy8/8wTeK0xPZ2+qGvSUxI/2SnB0+kmcO/qsZ/v8AioOW/wC/HE+mxaZo9mFscI8m5n/me4eS0BXXl1iPR0wgMo5qgjrTS5Af/wA4wLfmc74BS2tS3U4b6vhVI3m6ITHxl+k+QcB5LbUBV19I2hy18MttJKcN8XMe6/yc1WKUI+ktSnLRyW0BlZ5kNI/0lBBauDsDtE2voYZwesWhsg7JW6PHx1HcQqfWW1bDbbVeG9J6s5mR9i9srSYwRwcACCHW004+QQW4RRNu03ry4hVClnp25nMc5sseYC7BmOdhvlBHA342HNSyEBERARF1zztY0ve4Na0XLnEBoHaSeCDsXBdbiop2n340kBLKSJ1S4EjNfJFfhcEgl3kLHtUT7W7zq+vDo3yiOF2hiiFmkffd7Tu8E204IJg223yUtLmjpbVM40uCehafvP8AreDfC4VfMexuasmdPUSF8juZ4AcmtHBrR2BY5c2QcIs9szsdWV5tS07ntvYvNmxt7bvdYadgue5Sxs7uEaLOravNwvHCLC/fI7UjwaPFBBsUpabjw7iOYI5hSPsTulqK4tlma6lp9Cc4+keLi4iadQCPrO4feU64BsLQUVjT0cbXD67rvkv253kkcOVln5pWsaXOcGtAuXOIAAHEkngEEH4NuJLp5XVM5ZA2V4iYyxlfEHdRz3cGXbysT4KSMB3cYbSOD4qRpeLWfIXPcCOYzkhp8AFq+M776SOUx08L6i1xnDgxjnDkwuBJ8bAHktF2z30VdQ4so70sVrE2aZifrXcbhov9nXTjyQSttzvOpMNJjN5qgD+5jI6vZ0j+DfDU9yr/ALfbdz4rI10rWxxxgiONhJAvbM5xPtONhrpwWEw3DaismyQxvmleS42uXEk6ucTw1OpPapc2e3EPMRfWVAZKW9WKPVrXcukf9bvDfiUTEZnCI8Kw8ynXRo4n9gtpijDQA0WA4BZmbZKrik6H1OS4NhkYSw97XDQhbns1urkfZ9a/o28eiYQXn+J40b5X8Quffr1rYiHrttG0+HaXVa8TM8x3z5fZGy4urBU2wWHs4UbD/EXuP5nFe2HZWiabtooAe3o2/wBFMbS3i12+YNHis/j3RVsLsA6saJ53FkF+q0e3IAdbH6rb6X4m3mpppqdsbGsYMrWtDWgcA1osAPIL7YwAAAAAaADgB2BfSt6elFI7HA3u+1N3fNu7iPBSrHKl8tRNJIC175ZHOB4hxcSWnwOnkvEArB7xdzgqZJaqjlySvzSPieOo51rnoyBdpJHA31PJV9ewgkEEEaEHiDzBWxTXR2fpeipYI/sQxs/CwD9lkFqG6raV2IYfHK9tpGEwvtexcwCzh4tIPjdbegLF7RbPU1dEIquESsDg8AlwIcAQCHNII0J581lEQahhe7HC6d2ZlCwu7ZHPktbhYSOIHjZZit2WoprdLRU77cM0LDbw0WXRB4cMwanpgRT08UIPERsa2/jYL3ItX2r2+ocPOWon+ksD0TAXSWPC4GjfeIQbQsFju2NFRnLU1ccbtDkuS+x4HK25+SijaHf3drm0VIWuIIEkzh1e8Rt0PmfIqF62rfNI6SV5e95LnOcbkk8SUFg94u+BtLkjoOhnc+POZc+ZjLkhoyt4u0vqRbTTVQhtFtXV1zr1VS+QA3DdBGD3MbZo48bXWGLTYGxseB7e2y7aOjkleGRRvkeeDWNLnHwDRcoOlcKTtnNydfUWdUFlKw/bOaXyY3QeZHgpQ2d3N4dTWdIx1S8c5j1L90bbC3c66CAdl9jKzEHWpoHObexkd1Ym9t3nTyFz3KZ9lNx1NDZ9bIah+hyNu2IdxsczvkO5SxBC1jQ1jQ1o0AaAAB3AcF2IOqmpmRtDI2NYxos1rQA0DsAGgXaiICwW21JNLRTx0+TpHMt9JGHtLeLx0ZBDnFoIAItchZ1EFKX0Uz5ujMT+mdII8hbZ3SuNsmWws65tZTtsVuZi9XvijC+d3BrJHDomi1gXMNnu7TqBe3epWlw6Jz2vdDGXtcXtcWNzNcRlLmm1wbaXXqQYrZ3ZymoY+ipYGxt4m1y5x7XuNy4+JWVREHFlyiICIiAiIgLUMd3Z4dVzGaam+kOrix7mhx7XBpAJ71t6IPLhmGxU0bYoImxxtFmtaLAcz4knUnmvUiICIiAiIgKte/7AnQYj6xqWVLGuB1sHxtaxzb+AafeVlFGfpA/4X/Nj/VBAWzey1VXvyUsDpNbOda0bf43nQeHFTbsVuSggLZK54qJBr0Tf7gHvuLyedh3Fbru2/wAOg/hH6LZ0Gm7cbu6fEmQMc4wiFxt0TWC7HWzMFxZvsjW3Lgszs3svS0DMlLA1mnWda8ju97zqf0WZRAREQEREBERAREQEREBERAREQEREBERB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pic>
        <p:nvPicPr>
          <p:cNvPr id="3086" name="Picture 14" descr="https://encrypted-tbn2.gstatic.com/images?q=tbn:ANd9GcQgv2REh_5MRFqIBARAHAmFQv4zQjb1Dofus6YHknIi-W4LN3A0F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1872"/>
            <a:ext cx="2500298" cy="19690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14876" y="236265"/>
            <a:ext cx="4214842" cy="13849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Perbuatan oleh orng yg menjadi tanggungannya scr umum (contoh pejabat)</a:t>
            </a:r>
            <a:endParaRPr lang="id-ID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714876" y="2205358"/>
            <a:ext cx="4214842" cy="138499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Orng tua &amp; wali thd anak yg blm dewasa 1367 (2) BW (ontoh kasus AQJ)</a:t>
            </a:r>
            <a:endParaRPr lang="id-ID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786314" y="4174451"/>
            <a:ext cx="4143404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Majikan &amp; karyawan 1367 (3) BW (dokter –rmh sakit)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857752" y="5670961"/>
            <a:ext cx="4071966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Guru thd muridnya, kepala tukang thd tukangnya 1367 (4) BW</a:t>
            </a:r>
            <a:endParaRPr lang="id-ID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14282" y="2835467"/>
            <a:ext cx="3071834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3200" b="1" dirty="0" smtClean="0"/>
              <a:t>T.Jawab thd perbuatan orang lain</a:t>
            </a:r>
            <a:endParaRPr lang="id-ID" sz="3200" b="1" dirty="0"/>
          </a:p>
        </p:txBody>
      </p:sp>
      <p:cxnSp>
        <p:nvCxnSpPr>
          <p:cNvPr id="10" name="Straight Arrow Connector 9"/>
          <p:cNvCxnSpPr>
            <a:stCxn id="8" idx="3"/>
            <a:endCxn id="4" idx="1"/>
          </p:cNvCxnSpPr>
          <p:nvPr/>
        </p:nvCxnSpPr>
        <p:spPr>
          <a:xfrm flipV="1">
            <a:off x="3286116" y="928763"/>
            <a:ext cx="1428760" cy="269153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3"/>
            <a:endCxn id="5" idx="1"/>
          </p:cNvCxnSpPr>
          <p:nvPr/>
        </p:nvCxnSpPr>
        <p:spPr>
          <a:xfrm flipV="1">
            <a:off x="3286116" y="2897856"/>
            <a:ext cx="1428760" cy="72244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3"/>
            <a:endCxn id="6" idx="1"/>
          </p:cNvCxnSpPr>
          <p:nvPr/>
        </p:nvCxnSpPr>
        <p:spPr>
          <a:xfrm>
            <a:off x="3286116" y="3620297"/>
            <a:ext cx="1500198" cy="103120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3"/>
            <a:endCxn id="7" idx="1"/>
          </p:cNvCxnSpPr>
          <p:nvPr/>
        </p:nvCxnSpPr>
        <p:spPr>
          <a:xfrm>
            <a:off x="3286116" y="3620297"/>
            <a:ext cx="1571636" cy="274316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s://encrypted-tbn2.gstatic.com/images?q=tbn:ANd9GcTqpeh6RhzM_7PtMlpotF0XBDSHksVnlcUe-Z8TBaK9bT1PQYU-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93792"/>
            <a:ext cx="3214710" cy="2284148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428596" y="315028"/>
            <a:ext cx="3000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b="1" dirty="0" smtClean="0"/>
              <a:t>Bus Bintang-bus Indah</a:t>
            </a:r>
            <a:endParaRPr lang="id-ID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756703"/>
            <a:ext cx="3071834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3200" b="1" dirty="0" smtClean="0"/>
              <a:t>T.Jawab thd  brg dlm pengawasannya</a:t>
            </a:r>
            <a:endParaRPr lang="id-ID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786314" y="787611"/>
            <a:ext cx="4000528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T. Jawab thd brng pada umumnya 1367 (1) BW</a:t>
            </a:r>
            <a:endParaRPr lang="id-ID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786314" y="3150522"/>
            <a:ext cx="3857652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T. Jawab thd binatang 1368 BW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857752" y="5355906"/>
            <a:ext cx="3643338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T. Jawab Pemilik thd gedung 1369 BW</a:t>
            </a:r>
            <a:endParaRPr lang="id-ID" sz="2800" b="1" dirty="0"/>
          </a:p>
        </p:txBody>
      </p: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>
          <a:xfrm flipV="1">
            <a:off x="3428992" y="1264665"/>
            <a:ext cx="1357322" cy="227686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3"/>
            <a:endCxn id="6" idx="1"/>
          </p:cNvCxnSpPr>
          <p:nvPr/>
        </p:nvCxnSpPr>
        <p:spPr>
          <a:xfrm>
            <a:off x="3428992" y="3541533"/>
            <a:ext cx="1357322" cy="8604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3"/>
          </p:cNvCxnSpPr>
          <p:nvPr/>
        </p:nvCxnSpPr>
        <p:spPr>
          <a:xfrm>
            <a:off x="3428992" y="3541533"/>
            <a:ext cx="1428760" cy="252324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s://encrypted-tbn1.gstatic.com/images?q=tbn:ANd9GcS6XUVJzpcmnLIvDXUsIASaB2Sj72VouvO6UAP3dDGTceRihGg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15029"/>
            <a:ext cx="3452812" cy="2284146"/>
          </a:xfrm>
          <a:prstGeom prst="rect">
            <a:avLst/>
          </a:prstGeom>
          <a:noFill/>
        </p:spPr>
      </p:pic>
      <p:sp>
        <p:nvSpPr>
          <p:cNvPr id="1028" name="AutoShape 4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0" name="AutoShape 6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2" name="AutoShape 8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4" name="AutoShape 10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6" name="AutoShape 12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8" name="AutoShape 14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0" name="AutoShape 16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2" name="AutoShape 18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pic>
        <p:nvPicPr>
          <p:cNvPr id="1044" name="Picture 20" descr="http://v-images2.antarafoto.com/gpr/1327481712/bangunan-gedung-roboh-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804560"/>
            <a:ext cx="3643338" cy="25204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52536" y="207985"/>
            <a:ext cx="9663360" cy="1575265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d-ID" b="1" dirty="0" smtClean="0"/>
              <a:t>UNSUR Ke-3:  Ganti Kerugian dalam PMH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75220"/>
            <a:ext cx="8572560" cy="504087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id-ID" sz="3400" b="1" dirty="0" smtClean="0">
                <a:latin typeface="Arial Narrow" pitchFamily="34" charset="0"/>
              </a:rPr>
              <a:t> Kerugian menurut pasal 1243, 1244 BW adalah: - -  biaya (konten), </a:t>
            </a:r>
          </a:p>
          <a:p>
            <a:pPr>
              <a:buFontTx/>
              <a:buChar char="-"/>
            </a:pPr>
            <a:r>
              <a:rPr lang="id-ID" sz="3400" b="1" dirty="0" smtClean="0">
                <a:latin typeface="Arial Narrow" pitchFamily="34" charset="0"/>
              </a:rPr>
              <a:t>rugi (schaden) </a:t>
            </a:r>
          </a:p>
          <a:p>
            <a:pPr>
              <a:buFontTx/>
              <a:buChar char="-"/>
            </a:pPr>
            <a:r>
              <a:rPr lang="id-ID" sz="3400" b="1" dirty="0" smtClean="0">
                <a:latin typeface="Arial Narrow" pitchFamily="34" charset="0"/>
              </a:rPr>
              <a:t>dan bunga (interessen).</a:t>
            </a:r>
          </a:p>
          <a:p>
            <a:pPr marL="0" indent="0">
              <a:buNone/>
            </a:pPr>
            <a:endParaRPr lang="id-ID" sz="3400" b="1" dirty="0" smtClean="0">
              <a:latin typeface="Arial Narrow" pitchFamily="34" charset="0"/>
            </a:endParaRPr>
          </a:p>
          <a:p>
            <a:r>
              <a:rPr lang="id-ID" sz="3400" b="1" dirty="0" smtClean="0">
                <a:latin typeface="Arial Narrow" pitchFamily="34" charset="0"/>
              </a:rPr>
              <a:t>Kerugian akibat wanprestasi mrt ps 1246 -1248 BW tdk dpt diterapkan secara langsung pada PMH, ttp dapat diterapkan secara analogi</a:t>
            </a:r>
            <a:endParaRPr lang="id-ID" sz="34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2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7698" y="10119"/>
            <a:ext cx="9649072" cy="1575265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d-ID" b="1" dirty="0" smtClean="0"/>
              <a:t>UNSUR Ke-3:  Ganti Kerugian dalam PMH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75220"/>
            <a:ext cx="8572560" cy="504087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id-ID" sz="3400" b="1" dirty="0" smtClean="0">
                <a:latin typeface="Arial Narrow" pitchFamily="34" charset="0"/>
              </a:rPr>
              <a:t>Kerugian adalah:</a:t>
            </a:r>
          </a:p>
          <a:p>
            <a:pPr>
              <a:buFontTx/>
              <a:buChar char="-"/>
            </a:pPr>
            <a:r>
              <a:rPr lang="id-ID" sz="3400" b="1" dirty="0" smtClean="0">
                <a:latin typeface="Arial Narrow" pitchFamily="34" charset="0"/>
              </a:rPr>
              <a:t>Akibat yg secara nyata timbul dari perbuatan;</a:t>
            </a:r>
          </a:p>
          <a:p>
            <a:pPr>
              <a:buFontTx/>
              <a:buChar char="-"/>
            </a:pPr>
            <a:r>
              <a:rPr lang="id-ID" sz="3400" b="1" dirty="0" smtClean="0">
                <a:latin typeface="Arial Narrow" pitchFamily="34" charset="0"/>
              </a:rPr>
              <a:t>Baik kerugian materiil maupun kerugian immateriil</a:t>
            </a:r>
          </a:p>
        </p:txBody>
      </p:sp>
    </p:spTree>
    <p:extLst>
      <p:ext uri="{BB962C8B-B14F-4D97-AF65-F5344CB8AC3E}">
        <p14:creationId xmlns:p14="http://schemas.microsoft.com/office/powerpoint/2010/main" val="36258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5576" y="1063284"/>
            <a:ext cx="2916227" cy="32730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b="1" dirty="0" smtClean="0"/>
              <a:t>Unsur Ke-4: Hubungan Kausal dlm PMH</a:t>
            </a:r>
            <a:endParaRPr lang="id-ID" sz="32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4500562" y="393792"/>
            <a:ext cx="4429156" cy="133898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Perbuatan yg krn kesalahannya menimbulkan kerugian 1365 BW</a:t>
            </a:r>
            <a:endParaRPr lang="id-ID" sz="2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3479800" y="4653945"/>
            <a:ext cx="4357718" cy="189032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Teori Adequate Veroorzaking (Von Kries): teori sebab Akibat : antara perbuatan &amp; kerugian harus ada hubungan langsung</a:t>
            </a:r>
            <a:endParaRPr lang="id-ID" sz="2400" b="1" dirty="0"/>
          </a:p>
        </p:txBody>
      </p:sp>
      <p:sp>
        <p:nvSpPr>
          <p:cNvPr id="81922" name="AutoShape 2" descr="data:image/jpeg;base64,/9j/4AAQSkZJRgABAQAAAQABAAD/2wCEAAkGBxQTEhUUExQWFRUWGB0aGRgYGR8cHBcZHRoYGB4dGhsfHCggHBolHRodITEhJSksLi4uGh80ODMsNygtLisBCgoKDg0OGxAQGywlHyUsLCwuLCwsLCwsLCwsLCwsLCwsLCwsLCwsLCwsLCwsLCwsLCwsLCwsLCwsLCwsLCwsLP/AABEIAO4A0wMBIgACEQEDEQH/xAAcAAACAgMBAQAAAAAAAAAAAAAEBQMGAAIHAQj/xAA/EAACAQIEAwYDBgUDAwUBAAABAhEDIQAEEjEFQVEGEyJhcYEykaEUI0JSscEHctHh8EOC8WKSshUWM6LSwv/EABkBAAMBAQEAAAAAAAAAAAAAAAIDBAEABf/EACgRAAICAgEEAgMAAgMAAAAAAAABAhEDIRIEEzFBIlFhcZEUgSMy8P/aAAwDAQACEQMRAD8A7EKR6H5YwUf+n6YA+y1Nu8b5nGhWoP8AVP8A3HE/KP2HTGFSlz0z7Y1UiPh+YwGq1uVQ/P8AtjC2YH4z9P6Y64G7JUdWMaT8jjbMLCPbYEx6A4Er1cwQRqPqIB+YwApq0yHIZlBuDJHrE8t8dUDvkSdlqf3HiMgsSD63/ePbDPJIPvB0a3uqn98Bp2i1/gRhzvt64kp8ZQf6UfytgpJSVGLTDxQ6E++Ia1A76v2xH/6xRO6uPaf3xsc9l2/1CPUEfthfbC5A+ZyxY2aLX88YMswBuPW23piSnlaR+GuOm/8AffHtbhtUklKikRt5+sYHs/g3uCyurjSsMTEWNh5k8vbFWz2V7sO+l+8NgQpgC8geWLY2Rzii6q/ocBVsxmE+LLv6jGrADKdlH4lUCb6ixEHpPoPbAOVzpAY6irEwSANuYxe6vFqcxVpH/cgOIH+wuDqpoOvh0xPmIwSwqgbOeZuoDMC3Q3v18seZUKzDUpafhWmN2PKCYAv9MXxuzORq2UsP5ahP/lOMyXZXL0X0oxqF/wA1yg8ioGDfxRzkV1KrOFoIlQMairJ2C3FiFAIg7H1wz4pkG7x20kBZiWgiDY6SfEIgemGPC+yOYy7StZWQTonUCk/lBkT9N8DZvKZ5VK6O95awy6gDuAZkDblhU4Tv4o0QmhR74F2IpkHlqfWdwFsNPQ+XXCL7UVJWBf8AMJ528hty64Y57h9dTL0HUA3hW5efMnrgLhhQ1NFaFV5BYyCJFpgGLgXjDIxa8mWNeF8bp05U5dXLC7N4jNosbAW/Q4ecQ8TLUXV3bQWmCVHQxcmRt74qnGMvl0AFFqjnaXUKp9OcDribh2drAayzlFgG5CMALKTI6WjC8uLltGO2Z2lzCkjQrLTFtMAAfynciOvPGvZTLGtW7k1GpLURhpALByRAkT5zq8se8TztGpToQKuoDTUWfiIAhgYIiSYEfrhjw2ouVpM9M6axZdZN2RLEIsARNtR9uWOr/j4hpWWKj2PyCKFZ6jMogsCYJ5xj3AOZ4rl1dlejVLBjJULBuYi/TGYWu41dh8UdQdha++NBEzIta+BxSBAgmOm+JZUbwSu3l6YzkaTDyGPT7/tgKkzltVwvQn1+ePalWbQQPljORgWynlAxoUMQTgPvSJsZ6+WB24mSCF32v57f846zRVRyipUrhRy+hE4L4XmAEa1zH7jGuYEvUI/FTXbrLrgClW0LMEweWHvcQXpjKpWFjpWYsNpwpzuaMwsAxsBaffE3Ec2hAKjeLHn5eUYAzMKxLysH5c8Ieg47MpZ069NQBRz6ixMdJwOOPBSRBEdDf9MC8TztODGpz1jc+uBErU1XXoJblfn8sOg21ewZR2WCn2rKxFSoPW8etzg6j20Yb1VP84j62xSquWdgZAUi8bR/XA7ohhWad4IOzc74PnR0cTkrOnU+1Wr4qdNx5H/nGzcUyjiKmXAnoo/tjkdbLl6mmmDbnP64YZeo1G2tnbaCx0i/64Pk6FtUXrMZHhrVIKmmCBDAkQQTIPqCI35++vAuGpV0vSrlH0kSABpkghRNyQNzt88VA8VV6i0yWKNOq3w9PFpt4iBfqPXB3BqmjvYIZaZZZ6AkgC7XbrYxa/LCZZPwI5Wy6Zrs/nCCRmgxjcoB+mAWyPEEmVpuBtBIJ9eWEdLj2jaowjoTfyEb4LpdudJg1xb8wkfOMPUkOphZ4nmEtUyz+qkN+mIcxx+ltVpEfz05/UYZZbtnq3FN/Q/3ODF7QZdrPRKzvEftGCtGUys5pMjmSC4pseRkqfaCMaV+x+UZAqs6QZs8if8AcDOLI+XyFU3MTyZQfqymPniKp2Ry73pVFmeTMOX/AEvv5xjTim1/4eg3p5i8yNS9PMN+2NaPZLM0mZwtCuWmRUAYSTOzARi2VuyWYT/46jn0qBvoyD/ywvajnqXxCofWkSPnTL/pjHGzk2eP2aNb7w5empYCVMGIAXcHa2MxPl+KZjSJfLg9C1QEeoNORjMRvpl9v+m9xlrDQdMfI4mGWAMm/tilZfjmYBkPrWdnAP1icH1u2OggPTW/5W/tgYyiUOMixZipo5T6YDTNAAyPMA8iOmFv/uaiSC7PTnqNUj/beOW2IavEVqr90wZZ+Jdj1uY/wYCnJ6AaYRxPOiLGJ+nt54DpOSpImDvMX/paceZiihYkk36beW/lgvKZmig5X6mfpsMMcGvIyEJMCy7sayAXERAvHi1X98EvwuoVgLF5vb9Tgmr2kpILX9MKc/2uaPAAv1OO7sUqGrppSPKvAquonUiz0lvfYR88ZU7PhvjrHeTAAk+5OK1m+O1qh8TkYW1s+fzkn1xnJfQ1dKl5ZdBwPKD4q59Na/8A5xNUo5FQAzyOXiPLzAGOaE3JmSTjUucHzZ3Yii/57OcPY38RFp1N/XC4Zjhoj7va48b7/wDdilucRPjVZzjFejomXznDLi6TvDt/XfAvGRw+nRNSgzu45Bg0c7z/AHxz2oceUXAgkavF8ExP+ftgkn9kubiovQ+pKiqH7wuFILAyunXLgaY+IaSvMElT0GLfRoLWypWk6U3qEhWZSWcSAbLN5WJANlJ535kilhUEaablblSQGQghQ8eGZuduuDMvnRS0lSJA5CJMnfqeU46UX5IIr5eC2cZ7JZujTSGRoBJ01CCxN7I0QAOQuZOKnWyNcCTRqheuho97W98b1+PV6janqMx8yTA6YKyvaWskeInBxn9l7w34FIq6zExFp6YMy+Yrj/46jGOjfscdEyXazh1dBTzFFSYuaiBr9dVzgLinZrLOHq5Yd0BdKiNrpmBqIqKSWT2PnBxnej7B/wAafoqSdqa1OzeIjfUI9NsF0O2pEaqU9SrR9CP3xVHYu2onfef2xmXALw0gGbiMNpCDomS7eoDAqVV9iR7QT+mLDlO3R275D5PAPXYwccp4fRRKJqNdthMggmRaN8BnMIV+G83dj6GAOR8/PGHaO7r2yaPhQ+d/64zHLMp2ny6ooFKpYcin7jGYHlP6NqI3XOyYb6j/AAYKytE1fhS2xZrAfS+CuMGgtZl+zMXVvF4oUN0ABPyFvLElHibWBpaR5EQPaNsISh7LIwk1aN6fDqawX+8Yc229h/XG+Y4gFF+WwGAuI53kI9cJqtSeeDlkUdRGww3thuZ4ox2tgfvzzOBC+N6fmfYb4nlKyqMUvAS+YOAK9Vj1j5DBbA8gF9bn+mAMwnUlvXAKhjBH9ca+2PQw9MROxnDRLZ45jGTbGTjR8aBZpVqjriNqnnjDSnfGpSMFQtsjqVDgRjONq7RiOhvMxHv03HTDUiTNLQRw/NEA+JhvYGxbYMVIi0kdcF/Z0KeEkm28ACepwtpHSdZIMk25j29RjejUH4jO/L3n3wUlojhalom2xsMQo2JFwlnrRNsF5HilajPdVXSdwrEBv5hsdzv1wHjw4yw+I0HEgx+9pq83JA0n18MCfbEo4TTrAdxVGqbpUsSOgbYn1jCcNhhwFNVdARZdTnzFNWqEeh0xgk36YucItfJAHEEJYgrGkxfkdr+dvpgWsoJUEwB06fucSZmodRJJYm8zvJk++PKNPUw2vYyNp5jFC0ecz1FgQGtykYzFqyeWphFGim0DcyCcZhPfRvB/RdauX11GqsCWZi0A7T74DzdBbxMiDBJ2M8pjcYcNKyv4hYgiCD53wl4pSZoZdwCCJ3U8vY4ikz2ca+hZWOAnPXBQuNj0g4W5pyTGDWw5aNw4wXQHTAWWoYf5DJzGAyOjYbAmpE4iGUJ5YtKZEDfETOi8sKUgyupwFjtiLM8CqLcrI6i8YsdXiIG0DAeY42AN8EpyBcEVd8vE9ced2PLG/FuKKzaufPzwpPEBimNtE8mkw50GB6iYEOfGPGzY64OmKckZVSMBVGglRed4naL9MSvmgTA/WPqcC5+i1OpfS2k30mQDvBPP2w2JFnoytR30C3OSDHOY33wUKMAaTNvFcfLAzqXqECAJtEAe/nG2JMuQBYWJsefpbBS8CMX/AGJNGPUY3GCBBxrTSZwmz00iDXiUMMZUy+ItEXxmmHbROVHLB/BzoNVzt9nrAerUyo95YYXUn64YZirpUUwgMqJJ3EjUQOkyJ9MbFbAyzqIDmSpAAbz6ifTfHuRRKatUcksCAqgwTsSSeQ5Y8q0qeklRDAwZHI7FTPW3vhc1MlggiSYkmB7k7euKKtUQJ1saZnNs7FpidhOw5D5YzClGgC+Mxqikd3JHeeO52m+Y103DJUpqwI5kSvztt5YW1qf1OBHSir0u6zC1l0lR4dJXezKdpJwVWeNP80H5HHlZXcj2cCXFUJM6umyyTPPEH2a+GvcTci5xs1CBOOixjQJl8rG+GNLMBRbCupmL4HqZjHSNSGua4lhRXzhPPA9auNufTAOZr2/XGKIRLWzkzBFurAX9zgKGqNGlxTAnUFkEbHyJnYAzHXC7NVxJAufK8bf1xowZBczJ6EzBFgD0jnimGNeSHqM1OkRcScAypmSfLziImfpiBaDEWDat4A3WL++1vXpgvg+TFeoxb4BqGok/FA+ED4okE+XImAXmTpPr0FC+ggNoZJXUBDw1ym5tJhSbxOGSnx0vJ57yMWcF4cSZZZNjf8M/uemHNbszl4JatomZJUwux8MSCR+Wdpw1TJ6QWXvajmmXSmyDWjCHAKC0738j649p5FnqGlm6VI1CsKAolVMsGaXAFW6gTECRIgyl8n8uVAvJRROM8DKOTTrUnozHeao0mDZ1uQTEgiRBFxeBcxkWpKpBV0IgurSNW5HJgNJBggb+Rw97ScGBZO7oplgAAW1WqgkgFVkliIMlZu1zBGK4eGOr3WoVB3UET6SMVQbpWwHKyBKxUFrzO8/TE5qW5TuT/m2GJ7OtVrFMsO8WC3hJ1LpsQRAvOwG8iNxhfnctUou1OoNLKYYHkY8vIg++DtM6K3ZNRzUYKoV5wDSQHmD7YkrVQjCTy2/zbC5RXothk+xqr41K4GoVZxKtS9sKqilu0apSLMF21GB5SYwZns6RmKpCaj3rAAiRCsQBA5QNsTcCyhq5imqCWZoAmPMnygScNqvYzN/aGqV1FOmXLu6OLKxJOkzPOJI54ZBq3+iXNdJCzhHDHYO7qVGkgSI1E9JGwjA1bh6FCqRJ5zeemLb2iz4KvBSksaaYWSECgBRYXJ69Tio0e7NTT3gjlUKlQTEiRuATacbGTlbFSio6ET0iCQZtjzHQeG8JpCmO+ywNSTJOuTLEjYRtG2MwfcE0K+G1WWfKD8jOLtXcHRcDURHWSCRGKLw+p95Ebj++LFxJWGSVhc0yrDr4GkfTEOWNtHs4ZfAsVKlgHP1N8FZHOrVoq6GQRhVnGwh6dD1sWVnviBmxvVOIahwwIEzgtMkHaxi3T0wHlMymsagCByO3v19MbcSrcsI85XCX3J5YdCPLQjJk4bLwOHrmCCFQEbGBIG0bXF9jgfNdlM2g1KlCso3DFlaLnaQDzNuQOKvwntA1MyjR5G4xfOEcabMHve9RHpoV7sz4gWDFlAuxhfOL8iTgZ88b/AqXazRteRZ2V4LWy9dxWGiix+IDUCBLSpnwGwgsNpuCMWbMBwqQ+lfhllFgZG7AkXabfDJ3wNxusyudYkVBKlSTo8OkaJMq2oQwBIt1IwtrZmrVp00RhoEzqKqTGom4HxwpPTw3tgbeR2zyc0VF0nYbl8muyNUEEhlUhSwNwHYC8gg9Ta9sB5msQ002Vk8QemrLFhGwPKNJ52Em2AKavRZyrzAXYyHJUX2sTPxzMbEYr/GOIhqkpqRjB1BtWqJIAHrsd/PD441LYulQTxHMvUqaqjTYEEtqgTbxdOnSMa5fODUs6Y8ragDcG3rfEGdzaai5s34lbcnrEbb/ADOG/AKdJ2+0OESmLnU47whTuFuYMgRIuMMkuMQdo6P2b4PSp1Cy0zRYqT3ckawWQ6iQbFQT4SACSMLuK/w+ylR9YDqZhl7yQDNwJhp3JM/PbHvZ7PKakoo7tg2iCys6qNQMSYgzJAiZi4xacrmQ4LLfcmJAO8ReJ+gJ8sef3Zx/ZXgg5HLn/hzWBcKw0jSVaQAyksDYmzLC22hhfFNz3A8ylTScvWcKSCUQkHl8QBHnj6HqaQQegMTymPrb9euA81nFG5GKI9RJeSmPSuT86PnsUa9P46VVP5kYT8xgpKvM29cdlqZ5GlW0spsQdjibgnAMsjCooJZTIJc28oEAiLXnBd9Pyh3YcPZSf4clRmw5BYU6bN4RJvCbD+fF07T8Zp9wYaNbafECsEQx3jl+uLHRyFAVO9Wmi1I061EMQeRI3HrhZ2g4JRZatas0hUMBiQgUAk6gLGevlgovT/ImflMi7EZOj9kq1660zTqMRLgFdCErJm121e0YqvazJcNK6stS0tq+JSQp6gIbR7DyxSszxao1JaALCmpJVdRKqCSYC7DffDfsz2bzWcgL4ac/G9gf5R+L9PPFEcfBEjlbGmV4ZmSoNPMVKaGdKLsok2F9sZjrOR7PUUpqugnSIksb/KMZgkl9AcmfOVPiBNYN4VUn4ALKIi0kn5kk4v8AwKoK1J6bQLbDmDY45pmaRQwQQw5EQR7YtHZnjKd6mrUrzFhIabEWv7fXCM+O42i3pctfGTGXZ2aFStlz+E6l81by8jf/AHHB2aN8BdoG7vM0aynwse7aOYO0+8H2wdmNsQz3TPSxvVfQorYFzNQgSCVPIjfBmY54T5xpm9gP+cHEKT0DJxJy6o0HUwEBUXVJAA1KkicedpqFF1LNpp1B4ENM+FiCRDqbkASC+4MTawXZjKVH8SgmNtJuD13/AL40znB6vcUm0GF1hj0Jcm+LsfFezyM/JukhHTaDhnlMyRBUkEEG3I7gjobb4AqZVl5HHuWq6TfY4a0mIi3FlmHHatQsazk2sVABkQFBMXE3MycPuH1ErUn0C4kuPhKOAw1EbNfSNgPFcdalRzZCKFemD3gIDmBNvFMyI8vaThxRzpp6TqBc/E6GDEBdLfmXzJOJ5QS8IDI7lZHmPG7XbRUCpPM6WWLfhJAJ5g6p8saLlkapoEaQwHigMyjczEzP054JfMEhgoEAi+mJj3Mj3/rgSuktrA8WhjImZ9oudWwjYY5M7hcbCOIcCerVZ6SSEXYmzQDFyAATa0nlhfRohgFDgfiAuLzEXtq2gdB13unB+zLKKhFWm5FMlY1BKrGfAzGACCpBEnfdTfAOcyvfFe+pilXcQzNKyy6lDEfhY2BBFyNxthazfw6MNWwutme7oKI+9gU5AIbQVX4TIK2np8JmZw3p8fqGgO7rU1ILhiykqWXSWIaCZOsN4gdzeBbzg+cyRY5YHWQyVEqhSp1hh4CpIBAc2EiQxWZkmSlSo00daeZy5c1mqGKcimQtSNMktaRMtsCJvibQ+EuG6KzxXi+ZRjrqSJglWUrMTHh28gYJ6YWvxV23ZvngntQtMIjZddNFiWYHdKsQVjUQFiIHLxQYxWlzBmBh8IJq0iuPU2rsdrn25McG5btBWT4XJ8oxXTWjfF2odhqjKGpVlcMAykoVESoYN4jpYapAvMHBdtv0M/yEvLJ8j23rL8QDD3Bw8pdrlzCNQZDNVSgESCWBUfU45zxuh3Zam1yrESJgwSOd4kEe2OvdkuziUaFEsi98Elni8tciegmPTAKNHZMkfFWVFf4bVggYVqZqRJWCAD5NefkMOuBtxajUUOoqptJVWAHqhDfPFyIvGGWQWBOK3lvR5rhWxYe05FmpQRuNUf8A84zFO7VfxA7jNVaQuEIG430ifkZGMx3cQSwWvJJ27DZ1BRoUgzs6gMQAReSS34Egf8zGGvZb+H4ydJiroc2wjvimoUweVNZEfzG55iLYtfDeEpSWAJPMncnBpGNSdC5NXo4p2x4U+XR6LkM2kVEcbG/6yD9MZRqa6YYCZAI9wDi+/wAQuEGtQ1qJelJjmUPxD6A+2OVZBoJCtKndZuJtI/6b8tpxHkh6PSw5rjf+i05XgAVDVzJ7pVZCASsOuoF9jPwyI88UXi2bXvHqIhCEk6SQbGZEgAX+nni85LtHWSiVQS4dStgVWmoAK6d7kGf5id8UbtWH1NUZY1ibC0kbDqfrhlQ0ogLM25KQPSrd3SYk6gHXSfzIwlT/AJznpiydmuLJouR4qjCDz8FKRB9frip5DLu2Xegw8RE0+tjrj5gx6nC/N66VOipBk66hmx8TBB9KU/7sdLEp2vYGHqJY38lovvGuA5eo33DBarCe6vpIkCQ2yb7G3pikca4K6yrDSy8rW9YxFleOMh+JgfO4/rGC8xxo1TLQT5c/b/N8bjjkhpjMksWRWvIhyuVPeBXUwN/Qf3xasjk6bRLKv5tU7bWIWPLrfC/LHWZw1pUsHklYmHT2vIZkcsFa5XuupIEgfmBMmYsMQ5GC4AcapGkrMrcA+EgTA9ffEOdMJyBNsA5SrpddAYsGBtMmL2i/XCHbC7CjabL1mVP2Yqcqtdz4jUYCoAYVQbGTqhTAkAEDVFhXu1SV0KPUIC1VIWkGLCjp0ykbJcggA8+WJ87wjMMe8q1dOXFNBrqPrKo6qphATpMgkatIkC8jCPtNnKb127pFpp0SoHRyJhxpspYESoJgyOuMxw3oTGSjo8pODSqSyggCBHieXUx7RPsfLDfJ59Hy7uKXeZxTcwB92QZqEiCTaD5kfmxU2qRjaln3pMHQlGIsRaRN46iRB9xh/D2jJSG3Dc6GLUKiqKbjSQFCaGGxMC97Sb/XHvZnsnmM1V+FjTFXu6zqB90JF4JlgQQRA5HBmfanXqE90atRh8CkhnUqGsVBJIIYAQbEdMW7sZn6WQ73MVKlT8NNqKhajsw21MpjUNQtZvLcYDHNX4qye2Je038OmyWX72pmFeoapVECHxIATq3kMFGoiCB15487GdqKiulEtUq0wrKFsqoApbXNj4dMb7M3OMXP+JvFKtTKr3NamlKsQrMw/AwkDUJIllIMDaJ5459wDhmimUqVEoVMwCpepMUaY0nxQPDrJAkwAMHLJFq4P8DFvyMaOdy2czIrPW0FXDFKo0ggX8FQEqRN4bSbnfHWOG8Rp1FDK6sDYQRflA67YqfDewuWOTT7R3VOugqU0qLVUJWYktTcsLtE7ETvY2wL2c4Ky1qasQe5O6m3gvbqCzROFZouFMswqORP8HR8vSm5jEmarimhP5QTgdKx2A98Je2rP9lZUPieFF43ufoDjlIU472cc4hXZ6rvUJ1sxLSLgkzB9MZh2nY/NMARl2YHYjTf64zGcxnJHfMeNjbCjjnFhRWBdz8KjcnyxdJpIhim3SF/arjooLpQaqrWUC98UnJdi/D39UVTUKs3dJpETO0sNhupjcDyxbuE8E7uczmfFWN1X8vt1/T1xWO2PHKupXpsUemxNjupEEHlsR8sK/aHL6RU8h3dSo6d73Smy97Oo3ERoWJ1RfpgztBkFyvgNVawnS9PSQ0aQZKmQeVwdyOuK1WqEOoPiVjueu9/PlPp1xO6s7VKaDxM50AW8R2jyJt8sIaX0JyWnTAs8j5aor0hqQwyX/EGA03mbkX6HDvN8ZpioaFQU2ohVYd6sqUKgAipuSTPnqB6Y1+wMcuErh1C9258MMuoAlVB+J06WuLxviu9p+FPSRAHV8v/AKVTkwIasACNwTUcj1IsQQDUFLUvIyGecQzOZTJaZTvSWHhuAo6Ei7fM/LFZzeUjYW+eAwSuxI9LYlGefmZ9cPjBx92c5p+h5welCD54d0hbCzh+ww1TE2R7PTwr4ifjuaAdV6An52/bC5a07HEXHTrrvceEAewE4DpUSdj8sOjBcUQZcz5s6rwBstncsTXqBjTSaqKzGrCQoZF5BlRZKyAxJNzij8U4PWp9+wp1BToimzGppDBKximWCkiT5Eixwpo0npsGVirLcMpIYHqCLj1GH1ftvnqlA5Z65amyFCakFyt9Sl41NIteeXrjI4+L+JPyK2a846h/CapRr5bM0M2i1KOXPfQ8MACCSEWNSnwFiQQDO03xWstk/t1AvSA+2UR40i2YQfjUbd8BvbxR13r1CsyyfDdSp8IEqwKkalgwQSPfBxmpWvoyy1cW40VdWoUhl6JMPRUQxCyDSqE+JjMiCY8sNclXSmtRVQ6KaqXLMR30kuwgbEJDSLg6emK/xbiH2kUqrmKoAapsNSgwr+bgrB6g4s/BqiusMpIYLVWT/p1B8Porax9MQ5m+KbQLCuzXDDUGaoVC1fJN3NegzSJVyTAPIqFggc0Nr4I7b5/RlaWWphC2YYnwghVSmQ0i8zLJ4juBMdC+F5inSorSpn7umO7B/NeL9bgzjbtPmnJp0kYg1ADpRS7mb2QegGo2GJlnay+P/V5GQeyt9luMVaFTuUC1KTwj0SuoMoJksBs5JJ8pvtjofCaS0weWoyfXpPTf3nC7s7wanR+8qI5qwVksrMg81HhBMnb53wZxUpTI1POoWA5+/LFDkpFcclKl/saZfPXjAXH6+tkXeJPlf98VbPcVYbdeXIYe5IFmVtza316+8YynHydla4hLcWSn4DMgD8JPLrjMRJlkrTUaZJPyBKj6AYzC+K+2K7bLhxTiegQo1N0xXuCGsc4wfLuQBPfMRpE8kuZ/sdsVOl2zqVsyWpKpoizFgZb+Xp5D3PQb8X7R16spr0J+VLD3O59zj0YqU3yYLagqRbe0vaCjTJHeBm20p4iPWLD3xzLinGGZm0rE2hrnz8pxnc6f82xGFUz5YZxQKkQdnqVI5gd+UCoNQFQjSzfCJDCDvPtPLEvH6allNNQKTL4XBBGrUxMGbqZAjywqzNdRUEaW8j/m+Bc1mRIApDTOwBt5yDb5YTJejcseSsKqV6mkKxIIELqA8Ai2kkSBIUkSRacGdmsgGjK127/LVwK2oNpNOourvGB306tQ6+GTF5V5XXqZQq2mJPhkXEXJEjptOHOTzZIog/duCWGhtlnQxFvi0lz0scA5S2JUqYg4z2bpUqrU1JJWzQZCmT4Z5kCJPWRyxXM1k9Jw7zufFN6qgK1WnUYS2rxBDpsZnUIne42iLqczmmcSQo/lBH6k4ohyrYzlF+h9w8Ww6yGXNRgowl4ebYvPZPKxDn1nyxHnlxTPZwRtHOv/AE962YqimhaHaf5QSL4NpcLVKhp1D3cWJA1aedxI974uHYvhQbNZisBUVDVcKFMSpYkrtsRaZG3ni28O7MUKbFxTWoTBEwwAgT0Em5mDv1wnN1ii+P4PEmm5P9nOa3A9VOmUVW8JVyAY+KzNEMsAj3HOYwDS4BSaoCoYhXVSvImGU6SbsNQmJmBaJOntNWlSZWViUZwVLU7HxTvbeRIMdbb4q1Lg3cORlyO7LF2J+JYEAAltPxtMGNvkmHVtJ72BVFT4Z2denUDZVytem7A06p0OwmAEtoYm5jVO0YA7dcMuMxTXuxUYirTIg0q8S4YctXxD3xbuO5QOparpUgBiWaSjDpe8CLT8sa8K43lcxQfLZ2t42+7Sqdytu7LtN3VriYMGJIJGHYsspPn/AH9HHPKiHuFlQS0KI30U4EDpqqEiTy1Hli68DyVWrkMu6Ad6uukxOyqcwGm+0JUt/IfLCrK9nnSo9KsWXuvFVePDpkimKZO/hDMtjdztEGz9ls4j0XTw0kSpTI8dMmPEoZgGJBJA+Lc/RvUTVUvtP+hJBD5NKNNafiqTUOtxuATq0oIsvhA1HkDzMYNy1XMVdbPooqSFREs7J+aq0ybbLYeXRJxzSrCv3bUhJUU9RdCBp0tUIYgkgm07N54JXPmjRfM1A7wAWKQwIsoJEBRuJN4kWN8RPE5O/LYcVuw3iGfRHj8YtP4U6W5n164UZrPORLFGPPzPqBfCtOOrUJZKaibszfeNO99Xhn0UY1zWeLPyNgIiPly+mPThjryhidBwExaCbCJI+XP0xaXXRQZgPhEibmRf6nc+eEvAMoZ1cgPkT0/znh32pVaeWWS3iIsCIMGRaOoGFzjcqRkm5MY5JQtNF6KBv5Y8woyQpsisXYEjrjMH2UF3GVeVpKEQCFsAP8ufPHqZmRtBxG0KAogn9MaU2kTDD1ET6A3j1xcydG2Ya1jE/XCTiOd0+Fb4I4rn9Aj8XTCrKUGLSfiP0/vgAvAZw+hvIlmHyH+c8eVqBXUuog+pvFxMcsHUnSkVVjDNYA8z+2JuKZaV1jcb+mBnBtWMxTXLi/DKea1SpVQINLswVlExMxP9+mHNSqHqsFBC0mCUyDFlW0erU/8A7YDq1+5Y1wCSV0wOTG2o+gn3jAPD+JsXgCSRKyd3Uh1HQTBX/dgUrWgJ41Fuyfimio7PzY+KRediYNr+X0wsqhfhUi552A9+mMztMGoxU6kfxJ/Kbx5EfD7YHanhkVoG1RZuB+IL5xjqHAacBcck7P5iI8sdZ7PVgVHlv5euPL6xbPd6N3jEXFs/VylepTUwpdTrYEiW0uxuCsC40i98XXgdQJRDF++BuH31CTe5HrPOTE4oPaSsMzmywdVoAA6mabICKkKviGwF4JgxzgvhXEa9ZqNGkBoXwruCEUfFPQ6RYzBPnARmw8op/wBPEy6yM6FUzkhgEbVIG0TJMDULgQJPISL9Q8+qOSKiEkqwMG5AgGwJYwTaw3x5lOIKhjvVgRuGJ0kWJeIAKi3oDsQMaVsyWLGZKHxpB1E2gzsfhIsYvuIMySjx9AsXcMyVVKap4TEMwemjlSSbAkSWFgTsOU4T9oc8Gczk6VdaKh20oaJbUREOs6AAJ1EeVsOc9x1aCN3ggke4JFjcQRY3HQdcc5pcZvUqzeNPXVqkAgE+LTP/ABinpVlk+XoEs+bq0M5kmp5es/eUdRSk0F2pCTpBImoiqSUbfwsL74p/ZWslGnmna6r3REQQ3iqqPqQR6YgfOdxmF0grpZG1SdRUhSeZ0kqTbzIgbAXMZ5fvVCaFqsOc6dLSAPKSfoOWPVWJcXFeHsYOODVa1Wv3pdlBILEAEMtxoIIIYQYMgi+Ln2wqPlKNBKAWmz69TaAdIGgaFmQqkWI5iMV7sD2W76oK2talCmx1AqwOobKQV0mx1HSTFhzGOu1+HgU9DDvACQJuQpuJ/rifJSyL6Xodjh8bfs47RpUtJgGnU3KqJpkR8SyZQzHhlh6bY3yOVlhPKDHti+5vstQa6yhHS8x5YQZzs5WTSqEEuwvtBYxce+2Ko5YsGUGix9ncn92h/NL+x2/+oGEvbfNMaqUifCi6z6sYAI6gL9cXutlhSTwj4VCgeQt+mOVcbzeupVfYs5A/lSEH6ThcVcrAiBf+o6bdMZgDuzjMP4oKxtTbSJP+emAs7xULONc/nQqycJKc1Drbn8I/f0wxsUiRFZjra7HYdPP18sOchlNIDHf/AJx5kcnF2ufPDKmeotjUjmwTOZAOUc7owPrcSMEZiry6/pj1n8vQdfXAtdgg1ljM2HW0R5YMAU5rK6GI3U7jpP8ATCVuF1EclFZoAdWUEwJFzAtHnjfiPE27yRdpv0jpixcCz0qClVqRm7Lcp1tz9DY4nb4u/RZFLLGvaEOaog6WQAit4lVbkNsy/wDfIA6R5Yjq8MqBtFRGplRqZXBDKvUqRMc9sWjP8dZajimjGo8BcyxAci0wqKEUnadwOc4ByXBGYOWkBkPwkXawKk+/vJO2DtUTuNOgCr2er02HdRUV/hMEWmLjy5kSMWDhXBK1ZFWpWrASQ1NIAgASJ3NiZnYdcHcOqlKDaHJ0oB4/iWYjxTcBokNPOOuDMvWpIpGpyz6VSkASI06ySQRMQBIAEjrgGr8jYyklSbE/DHXKB6FVS61H0lV0hygkRJYwbENeNxNsbZLiZSvV7pEADSoEszJPhCsraSpDSINwBHmTne6CuUcsjeJSv4ajuEa4JZVIYHxAggkbYQcT4fnqbKHooxpzGgqRM3sGudV48xaIwuWJO/yKkhzX48j1pLPFlKD4doMEEDTbmI8TEWAwzXjbz3lJdKWuWZ1p+EGYsQYgauQM7GMcwzefdnJYeI7yLz6YnzXFtRAghV22nYdP8uepwL6dOtA2dEq8UpZmkO/VwFIiognYtLX3E2jzEDqFlTlzT7xqY06gUq1EYEgjTsSae4vJEzvcRSTxKqtgzIsRpPMbgHqLzBtt0GDsnSqvRIqNVWiQSPCWUaJYn2AawInAR6bj4ejqAM5mGeoTqLQYUk8vmemHPZbs5VzVc04jSAzswMIjbH3vA536YM7JcIQszVJWmYKs7QCk3U6d6hUgwI9gb23guZqBytKW1MSQxOkm3iYTEAWHICANgMHmzcFxj5LOn6WWRcnpF74DlaeXpijTXwCYH6k+bXJ6zjOK8S0dI6zy+X+dcB5bPAA7CT167QeQPTCLjoL7MbC0mx9RE3nfE+KLa+Qc0k9BFXi4LAQYIMEG9txb5zOCuE5g1syhPwoCxJsBFhPnP6YqeSysT3YIRfhm8zuAOUGRbF27K8M/1W2FgvmOZvcyT73w/ikKlLTGXHc2UQlRJgkT12UfPHK+N5HSwUXCiJ6xb9sdS4+RoRebPJH/AEoNX/lpxS8/kZJJ646M9gQjaKXpA3nGYfvwcTjzDe4dwOe5nNliHfbZV6+fpgR+JvMhtMdMHcRyjd0WKmLQ0GPY4W0KTRrVHImA+klQbbGI1ScPQiy/cNq66auRpLASOfP5D16jBOYa1gPIT+pwB2ayVRKUVARzIIIIJJMmfXDLMIbWgdSNx5f1wdAgleoAJNgvyxWeM8S589lHTqcHccz0SGsqnbmW6YqpJqaqh+FSATyBMwPoflgJO9BI0VeZ3OJsrm2ptqX3HI+uB2q4mo5Oq4BWm5BMAhTpJvs0Ry+mNrWzlJp2i2cI4glUE8wLqdx6dfXFhPGEp0R4NRdggAtLEeEm8H3GOVU6+khlaCOYOGiZo1qZkkqpE9ATMT8jHvid4WpWnos78ZwqS39l5SpUZdNYE1Kag6GABCmQRqnxKQb33Iw2fLMdHcxULmHbWEKqColpHiUEkwTAE7kxjnVDi706oqBiG8MydWsiJ1DYqSPh2x2jsxSyuepivTQU6q2YDZWiDpBsFIt4YtbljMk+HlARjatFep0RVUllWpoYzqaG0BiAAPxG8hSoIIBuZkPjGQURVas1Bg/iBUa2aNmYjxWBINrkneMW/M8HqUFc0dB3IHjDTpImzEuet732wt4dwfNeM5lKNRVtTpgyCDcklpEExIIkRYmcCs+N+wnjl9FE4lkKuYPefdhKhkM6qWgqDeoJYkFSgmIKETO68dnu6qmmSj1fiAEsUURJ0zDPeQsE2m3O4doKtVfC6U6ZqCAxYhaYSLrTUkKwkWBOsGGFiSh+0UqKt3bO7vDFzYq4ad9yDckR+gg1lRn+PJ7oKo9kwdNVtROpiyuAxYLfUNp5TJgyOuGi1aIp93BqCFABaKcCZlFAF9io8JgzIMYr2XrM9iYA5DyEep9yeeLD2e4BUzTaUOhB8VQiQPIdW8uXOMInlk3USvH0+OC5ZAfO5suQSBAEAKAAALAKBYD0xdOx2RByiuVAZyxPsxUX6AD54oqVgdSioKvdkoHUQpUMSI8jv746VlOGLRoIZKMqKXIYgFgJMiYNyeXTpgZYVBfkCfUvI6WkC5lNIhCbQLC52PP1woz+XLQLgkGb8vWZEFuXX0w6pVHepHdtpJ3ba8ERz6g9Dg2plDvEESJ3tyJ/t18sbHQqTsplDIMoIMERAPxAmNW1h5TA3x0PhKBKCjnEn1N/3xVq1KJjmQqg7AlvW25+eGHGeIplKVNVI1M25O55knBcvLFziFcQfVXaf9NAo9W8TfQJhfWog2xvwulNIVGMGqTUt0a6j2TSMEimTsNvqMBHwEtIR1csZNsZh4KS87H0xmN5GnJ83WpuuhFuylTA+IsGF5EwsgiDyW3SbhHC0owQpFSRMiQQGV9Iv4bgE2Oww64HwkUxrsSw8NtuuGJyqwAd+vni8iEyVoYUwjae70h7b6i3iEjryn+qzjueVR3aEgC7TFrCb9T9ABhjxvM90JUb+EesmSfpjnnHM2SxT3Y9Tv8ALBNnJDOrx9HqVdKMRUbV4lB/NKka7qdQMn8o8PSSr2jpgj7tmgi5sLCqJVZMFdYIggSuy4SUqGlNXM4EqLgYmsZ53iivRYADWzaQdOkilCM0xI8VRepN3k3vLw/jS01plkLNT0hTYFQCbBhdhf4WFpN7DCdVtjxhbBAjyjx9Sul0MkJqcgMXIprTJa42K6g0MbmwN8H5bjIetpp6yO9DmobFqYqO5SJPg0sFAPU2G2Kkox0T+FnZ5a+YUNEAd6w/MFIhfQsRPlOBk6NLJ/7FzFXLCpQZFqNThKR8DoIUSr8pjVELvvOKh/7rq5apFJjTqI7BlJVlXwoppiCQygrM+eOz/wAQO0FTI5KrXQKzyEQn8DOQqmI8QEzymIx8w5hyzMzElmJLE7kkkk+5OA42tjIzcWdSy38U68feUqTnqCUP6kfTBL/xKQr4qLIfJwflIGOQaj1x73p64TLpMcvQ+PVSiWbO8U7x2dmZixJuZieQ6bYg+3pzwiUk88T5SlLemD7UUc+qmyx0M4DAWwxaeD9qcwinLhlKaSt1AKLzKkRe/ObnHPc5Rak3xTOHOSqaqOtuZggdBb+v0x3BC3kbGOWzKOyqFhS+wFiAbkwCYABm2OmUMw1R/Ez6ADZVMHVBBJGrVA2ZbeIz5c9/hzw/vqz1ngoqlQvMEgGRaOf646FwWiUXxnUR4pAgmBF77/1wrK7l+huNfEeUeFr33eEtOkKqkeFQDJPr788S5wQstuJFiYibT5xe+CcpV1IDHM/MGP1GIOJJK35Gf6XwPoH2UrtTxLuSmiGdQamjmbFU9tV8DZxTVp02roWV6Sqhhv8A5WtBK2S7TfpGF/HODnN5rNVdWgUFgb6johAB0BYk+mDuE8HzWXzi5avXWpTCGoAJ5EQDIHMz7YJUkDJ3IsmrkLDYegsMF0WMY8GW2xNowtjSZdsZiLGYw4//2Q=="/>
          <p:cNvSpPr>
            <a:spLocks noChangeAspect="1" noChangeArrowheads="1"/>
          </p:cNvSpPr>
          <p:nvPr/>
        </p:nvSpPr>
        <p:spPr bwMode="auto">
          <a:xfrm>
            <a:off x="155576" y="-1974329"/>
            <a:ext cx="3324225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1924" name="AutoShape 4" descr="data:image/jpeg;base64,/9j/4AAQSkZJRgABAQAAAQABAAD/2wCEAAkGBxQTEhUUExQWFRUWGB0aGRgYGR8cHBcZHRoYGB4dGhsfHCggHBolHRodITEhJSksLi4uGh80ODMsNygtLisBCgoKDg0OGxAQGywlHyUsLCwuLCwsLCwsLCwsLCwsLCwsLCwsLCwsLCwsLCwsLCwsLCwsLCwsLCwsLCwsLCwsLP/AABEIAO4A0wMBIgACEQEDEQH/xAAcAAACAgMBAQAAAAAAAAAAAAAEBQMGAAIHAQj/xAA/EAACAQIEAwYDBgUDAwUBAAABAhEDIQAEEjEFQVEGEyJhcYEykaEUI0JSscEHctHh8EOC8WKSshUWM6LSwv/EABkBAAMBAQEAAAAAAAAAAAAAAAIDBAEABf/EACgRAAICAgEEAgMAAgMAAAAAAAABAhEDIRIEEzFBIlFhcZEUgSMy8P/aAAwDAQACEQMRAD8A7EKR6H5YwUf+n6YA+y1Nu8b5nGhWoP8AVP8A3HE/KP2HTGFSlz0z7Y1UiPh+YwGq1uVQ/P8AtjC2YH4z9P6Y64G7JUdWMaT8jjbMLCPbYEx6A4Er1cwQRqPqIB+YwApq0yHIZlBuDJHrE8t8dUDvkSdlqf3HiMgsSD63/ePbDPJIPvB0a3uqn98Bp2i1/gRhzvt64kp8ZQf6UfytgpJSVGLTDxQ6E++Ia1A76v2xH/6xRO6uPaf3xsc9l2/1CPUEfthfbC5A+ZyxY2aLX88YMswBuPW23piSnlaR+GuOm/8AffHtbhtUklKikRt5+sYHs/g3uCyurjSsMTEWNh5k8vbFWz2V7sO+l+8NgQpgC8geWLY2Rzii6q/ocBVsxmE+LLv6jGrADKdlH4lUCb6ixEHpPoPbAOVzpAY6irEwSANuYxe6vFqcxVpH/cgOIH+wuDqpoOvh0xPmIwSwqgbOeZuoDMC3Q3v18seZUKzDUpafhWmN2PKCYAv9MXxuzORq2UsP5ahP/lOMyXZXL0X0oxqF/wA1yg8ioGDfxRzkV1KrOFoIlQMairJ2C3FiFAIg7H1wz4pkG7x20kBZiWgiDY6SfEIgemGPC+yOYy7StZWQTonUCk/lBkT9N8DZvKZ5VK6O95awy6gDuAZkDblhU4Tv4o0QmhR74F2IpkHlqfWdwFsNPQ+XXCL7UVJWBf8AMJ528hty64Y57h9dTL0HUA3hW5efMnrgLhhQ1NFaFV5BYyCJFpgGLgXjDIxa8mWNeF8bp05U5dXLC7N4jNosbAW/Q4ecQ8TLUXV3bQWmCVHQxcmRt74qnGMvl0AFFqjnaXUKp9OcDribh2drAayzlFgG5CMALKTI6WjC8uLltGO2Z2lzCkjQrLTFtMAAfynciOvPGvZTLGtW7k1GpLURhpALByRAkT5zq8se8TztGpToQKuoDTUWfiIAhgYIiSYEfrhjw2ouVpM9M6axZdZN2RLEIsARNtR9uWOr/j4hpWWKj2PyCKFZ6jMogsCYJ5xj3AOZ4rl1dlejVLBjJULBuYi/TGYWu41dh8UdQdha++NBEzIta+BxSBAgmOm+JZUbwSu3l6YzkaTDyGPT7/tgKkzltVwvQn1+ePalWbQQPljORgWynlAxoUMQTgPvSJsZ6+WB24mSCF32v57f846zRVRyipUrhRy+hE4L4XmAEa1zH7jGuYEvUI/FTXbrLrgClW0LMEweWHvcQXpjKpWFjpWYsNpwpzuaMwsAxsBaffE3Ec2hAKjeLHn5eUYAzMKxLysH5c8Ieg47MpZ069NQBRz6ixMdJwOOPBSRBEdDf9MC8TztODGpz1jc+uBErU1XXoJblfn8sOg21ewZR2WCn2rKxFSoPW8etzg6j20Yb1VP84j62xSquWdgZAUi8bR/XA7ohhWad4IOzc74PnR0cTkrOnU+1Wr4qdNx5H/nGzcUyjiKmXAnoo/tjkdbLl6mmmDbnP64YZeo1G2tnbaCx0i/64Pk6FtUXrMZHhrVIKmmCBDAkQQTIPqCI35++vAuGpV0vSrlH0kSABpkghRNyQNzt88VA8VV6i0yWKNOq3w9PFpt4iBfqPXB3BqmjvYIZaZZZ6AkgC7XbrYxa/LCZZPwI5Wy6Zrs/nCCRmgxjcoB+mAWyPEEmVpuBtBIJ9eWEdLj2jaowjoTfyEb4LpdudJg1xb8wkfOMPUkOphZ4nmEtUyz+qkN+mIcxx+ltVpEfz05/UYZZbtnq3FN/Q/3ODF7QZdrPRKzvEftGCtGUys5pMjmSC4pseRkqfaCMaV+x+UZAqs6QZs8if8AcDOLI+XyFU3MTyZQfqymPniKp2Ry73pVFmeTMOX/AEvv5xjTim1/4eg3p5i8yNS9PMN+2NaPZLM0mZwtCuWmRUAYSTOzARi2VuyWYT/46jn0qBvoyD/ywvajnqXxCofWkSPnTL/pjHGzk2eP2aNb7w5empYCVMGIAXcHa2MxPl+KZjSJfLg9C1QEeoNORjMRvpl9v+m9xlrDQdMfI4mGWAMm/tilZfjmYBkPrWdnAP1icH1u2OggPTW/5W/tgYyiUOMixZipo5T6YDTNAAyPMA8iOmFv/uaiSC7PTnqNUj/beOW2IavEVqr90wZZ+Jdj1uY/wYCnJ6AaYRxPOiLGJ+nt54DpOSpImDvMX/paceZiihYkk36beW/lgvKZmig5X6mfpsMMcGvIyEJMCy7sayAXERAvHi1X98EvwuoVgLF5vb9Tgmr2kpILX9MKc/2uaPAAv1OO7sUqGrppSPKvAquonUiz0lvfYR88ZU7PhvjrHeTAAk+5OK1m+O1qh8TkYW1s+fzkn1xnJfQ1dKl5ZdBwPKD4q59Na/8A5xNUo5FQAzyOXiPLzAGOaE3JmSTjUucHzZ3Yii/57OcPY38RFp1N/XC4Zjhoj7va48b7/wDdilucRPjVZzjFejomXznDLi6TvDt/XfAvGRw+nRNSgzu45Bg0c7z/AHxz2oceUXAgkavF8ExP+ftgkn9kubiovQ+pKiqH7wuFILAyunXLgaY+IaSvMElT0GLfRoLWypWk6U3qEhWZSWcSAbLN5WJANlJ535kilhUEaablblSQGQghQ8eGZuduuDMvnRS0lSJA5CJMnfqeU46UX5IIr5eC2cZ7JZujTSGRoBJ01CCxN7I0QAOQuZOKnWyNcCTRqheuho97W98b1+PV6janqMx8yTA6YKyvaWskeInBxn9l7w34FIq6zExFp6YMy+Yrj/46jGOjfscdEyXazh1dBTzFFSYuaiBr9dVzgLinZrLOHq5Yd0BdKiNrpmBqIqKSWT2PnBxnej7B/wAafoqSdqa1OzeIjfUI9NsF0O2pEaqU9SrR9CP3xVHYu2onfef2xmXALw0gGbiMNpCDomS7eoDAqVV9iR7QT+mLDlO3R275D5PAPXYwccp4fRRKJqNdthMggmRaN8BnMIV+G83dj6GAOR8/PGHaO7r2yaPhQ+d/64zHLMp2ny6ooFKpYcin7jGYHlP6NqI3XOyYb6j/AAYKytE1fhS2xZrAfS+CuMGgtZl+zMXVvF4oUN0ABPyFvLElHibWBpaR5EQPaNsISh7LIwk1aN6fDqawX+8Yc229h/XG+Y4gFF+WwGAuI53kI9cJqtSeeDlkUdRGww3thuZ4ox2tgfvzzOBC+N6fmfYb4nlKyqMUvAS+YOAK9Vj1j5DBbA8gF9bn+mAMwnUlvXAKhjBH9ca+2PQw9MROxnDRLZ45jGTbGTjR8aBZpVqjriNqnnjDSnfGpSMFQtsjqVDgRjONq7RiOhvMxHv03HTDUiTNLQRw/NEA+JhvYGxbYMVIi0kdcF/Z0KeEkm28ACepwtpHSdZIMk25j29RjejUH4jO/L3n3wUlojhalom2xsMQo2JFwlnrRNsF5HilajPdVXSdwrEBv5hsdzv1wHjw4yw+I0HEgx+9pq83JA0n18MCfbEo4TTrAdxVGqbpUsSOgbYn1jCcNhhwFNVdARZdTnzFNWqEeh0xgk36YucItfJAHEEJYgrGkxfkdr+dvpgWsoJUEwB06fucSZmodRJJYm8zvJk++PKNPUw2vYyNp5jFC0ecz1FgQGtykYzFqyeWphFGim0DcyCcZhPfRvB/RdauX11GqsCWZi0A7T74DzdBbxMiDBJ2M8pjcYcNKyv4hYgiCD53wl4pSZoZdwCCJ3U8vY4ikz2ca+hZWOAnPXBQuNj0g4W5pyTGDWw5aNw4wXQHTAWWoYf5DJzGAyOjYbAmpE4iGUJ5YtKZEDfETOi8sKUgyupwFjtiLM8CqLcrI6i8YsdXiIG0DAeY42AN8EpyBcEVd8vE9ced2PLG/FuKKzaufPzwpPEBimNtE8mkw50GB6iYEOfGPGzY64OmKckZVSMBVGglRed4naL9MSvmgTA/WPqcC5+i1OpfS2k30mQDvBPP2w2JFnoytR30C3OSDHOY33wUKMAaTNvFcfLAzqXqECAJtEAe/nG2JMuQBYWJsefpbBS8CMX/AGJNGPUY3GCBBxrTSZwmz00iDXiUMMZUy+ItEXxmmHbROVHLB/BzoNVzt9nrAerUyo95YYXUn64YZirpUUwgMqJJ3EjUQOkyJ9MbFbAyzqIDmSpAAbz6ifTfHuRRKatUcksCAqgwTsSSeQ5Y8q0qeklRDAwZHI7FTPW3vhc1MlggiSYkmB7k7euKKtUQJ1saZnNs7FpidhOw5D5YzClGgC+Mxqikd3JHeeO52m+Y103DJUpqwI5kSvztt5YW1qf1OBHSir0u6zC1l0lR4dJXezKdpJwVWeNP80H5HHlZXcj2cCXFUJM6umyyTPPEH2a+GvcTci5xs1CBOOixjQJl8rG+GNLMBRbCupmL4HqZjHSNSGua4lhRXzhPPA9auNufTAOZr2/XGKIRLWzkzBFurAX9zgKGqNGlxTAnUFkEbHyJnYAzHXC7NVxJAufK8bf1xowZBczJ6EzBFgD0jnimGNeSHqM1OkRcScAypmSfLziImfpiBaDEWDat4A3WL++1vXpgvg+TFeoxb4BqGok/FA+ED4okE+XImAXmTpPr0FC+ggNoZJXUBDw1ym5tJhSbxOGSnx0vJ57yMWcF4cSZZZNjf8M/uemHNbszl4JatomZJUwux8MSCR+Wdpw1TJ6QWXvajmmXSmyDWjCHAKC0738j649p5FnqGlm6VI1CsKAolVMsGaXAFW6gTECRIgyl8n8uVAvJRROM8DKOTTrUnozHeao0mDZ1uQTEgiRBFxeBcxkWpKpBV0IgurSNW5HJgNJBggb+Rw97ScGBZO7oplgAAW1WqgkgFVkliIMlZu1zBGK4eGOr3WoVB3UET6SMVQbpWwHKyBKxUFrzO8/TE5qW5TuT/m2GJ7OtVrFMsO8WC3hJ1LpsQRAvOwG8iNxhfnctUou1OoNLKYYHkY8vIg++DtM6K3ZNRzUYKoV5wDSQHmD7YkrVQjCTy2/zbC5RXothk+xqr41K4GoVZxKtS9sKqilu0apSLMF21GB5SYwZns6RmKpCaj3rAAiRCsQBA5QNsTcCyhq5imqCWZoAmPMnygScNqvYzN/aGqV1FOmXLu6OLKxJOkzPOJI54ZBq3+iXNdJCzhHDHYO7qVGkgSI1E9JGwjA1bh6FCqRJ5zeemLb2iz4KvBSksaaYWSECgBRYXJ69Tio0e7NTT3gjlUKlQTEiRuATacbGTlbFSio6ET0iCQZtjzHQeG8JpCmO+ywNSTJOuTLEjYRtG2MwfcE0K+G1WWfKD8jOLtXcHRcDURHWSCRGKLw+p95Ebj++LFxJWGSVhc0yrDr4GkfTEOWNtHs4ZfAsVKlgHP1N8FZHOrVoq6GQRhVnGwh6dD1sWVnviBmxvVOIahwwIEzgtMkHaxi3T0wHlMymsagCByO3v19MbcSrcsI85XCX3J5YdCPLQjJk4bLwOHrmCCFQEbGBIG0bXF9jgfNdlM2g1KlCso3DFlaLnaQDzNuQOKvwntA1MyjR5G4xfOEcabMHve9RHpoV7sz4gWDFlAuxhfOL8iTgZ88b/AqXazRteRZ2V4LWy9dxWGiix+IDUCBLSpnwGwgsNpuCMWbMBwqQ+lfhllFgZG7AkXabfDJ3wNxusyudYkVBKlSTo8OkaJMq2oQwBIt1IwtrZmrVp00RhoEzqKqTGom4HxwpPTw3tgbeR2zyc0VF0nYbl8muyNUEEhlUhSwNwHYC8gg9Ta9sB5msQ002Vk8QemrLFhGwPKNJ52Em2AKavRZyrzAXYyHJUX2sTPxzMbEYr/GOIhqkpqRjB1BtWqJIAHrsd/PD441LYulQTxHMvUqaqjTYEEtqgTbxdOnSMa5fODUs6Y8ragDcG3rfEGdzaai5s34lbcnrEbb/ADOG/AKdJ2+0OESmLnU47whTuFuYMgRIuMMkuMQdo6P2b4PSp1Cy0zRYqT3ckawWQ6iQbFQT4SACSMLuK/w+ylR9YDqZhl7yQDNwJhp3JM/PbHvZ7PKakoo7tg2iCys6qNQMSYgzJAiZi4xacrmQ4LLfcmJAO8ReJ+gJ8sef3Zx/ZXgg5HLn/hzWBcKw0jSVaQAyksDYmzLC22hhfFNz3A8ylTScvWcKSCUQkHl8QBHnj6HqaQQegMTymPrb9euA81nFG5GKI9RJeSmPSuT86PnsUa9P46VVP5kYT8xgpKvM29cdlqZ5GlW0spsQdjibgnAMsjCooJZTIJc28oEAiLXnBd9Pyh3YcPZSf4clRmw5BYU6bN4RJvCbD+fF07T8Zp9wYaNbafECsEQx3jl+uLHRyFAVO9Wmi1I061EMQeRI3HrhZ2g4JRZatas0hUMBiQgUAk6gLGevlgovT/ImflMi7EZOj9kq1660zTqMRLgFdCErJm121e0YqvazJcNK6stS0tq+JSQp6gIbR7DyxSszxao1JaALCmpJVdRKqCSYC7DffDfsz2bzWcgL4ac/G9gf5R+L9PPFEcfBEjlbGmV4ZmSoNPMVKaGdKLsok2F9sZjrOR7PUUpqugnSIksb/KMZgkl9AcmfOVPiBNYN4VUn4ALKIi0kn5kk4v8AwKoK1J6bQLbDmDY45pmaRQwQQw5EQR7YtHZnjKd6mrUrzFhIabEWv7fXCM+O42i3pctfGTGXZ2aFStlz+E6l81by8jf/AHHB2aN8BdoG7vM0aynwse7aOYO0+8H2wdmNsQz3TPSxvVfQorYFzNQgSCVPIjfBmY54T5xpm9gP+cHEKT0DJxJy6o0HUwEBUXVJAA1KkicedpqFF1LNpp1B4ENM+FiCRDqbkASC+4MTawXZjKVH8SgmNtJuD13/AL40znB6vcUm0GF1hj0Jcm+LsfFezyM/JukhHTaDhnlMyRBUkEEG3I7gjobb4AqZVl5HHuWq6TfY4a0mIi3FlmHHatQsazk2sVABkQFBMXE3MycPuH1ErUn0C4kuPhKOAw1EbNfSNgPFcdalRzZCKFemD3gIDmBNvFMyI8vaThxRzpp6TqBc/E6GDEBdLfmXzJOJ5QS8IDI7lZHmPG7XbRUCpPM6WWLfhJAJ5g6p8saLlkapoEaQwHigMyjczEzP054JfMEhgoEAi+mJj3Mj3/rgSuktrA8WhjImZ9oudWwjYY5M7hcbCOIcCerVZ6SSEXYmzQDFyAATa0nlhfRohgFDgfiAuLzEXtq2gdB13unB+zLKKhFWm5FMlY1BKrGfAzGACCpBEnfdTfAOcyvfFe+pilXcQzNKyy6lDEfhY2BBFyNxthazfw6MNWwutme7oKI+9gU5AIbQVX4TIK2np8JmZw3p8fqGgO7rU1ILhiykqWXSWIaCZOsN4gdzeBbzg+cyRY5YHWQyVEqhSp1hh4CpIBAc2EiQxWZkmSlSo00daeZy5c1mqGKcimQtSNMktaRMtsCJvibQ+EuG6KzxXi+ZRjrqSJglWUrMTHh28gYJ6YWvxV23ZvngntQtMIjZddNFiWYHdKsQVjUQFiIHLxQYxWlzBmBh8IJq0iuPU2rsdrn25McG5btBWT4XJ8oxXTWjfF2odhqjKGpVlcMAykoVESoYN4jpYapAvMHBdtv0M/yEvLJ8j23rL8QDD3Bw8pdrlzCNQZDNVSgESCWBUfU45zxuh3Zam1yrESJgwSOd4kEe2OvdkuziUaFEsi98Elni8tciegmPTAKNHZMkfFWVFf4bVggYVqZqRJWCAD5NefkMOuBtxajUUOoqptJVWAHqhDfPFyIvGGWQWBOK3lvR5rhWxYe05FmpQRuNUf8A84zFO7VfxA7jNVaQuEIG430ifkZGMx3cQSwWvJJ27DZ1BRoUgzs6gMQAReSS34Egf8zGGvZb+H4ydJiroc2wjvimoUweVNZEfzG55iLYtfDeEpSWAJPMncnBpGNSdC5NXo4p2x4U+XR6LkM2kVEcbG/6yD9MZRqa6YYCZAI9wDi+/wAQuEGtQ1qJelJjmUPxD6A+2OVZBoJCtKndZuJtI/6b8tpxHkh6PSw5rjf+i05XgAVDVzJ7pVZCASsOuoF9jPwyI88UXi2bXvHqIhCEk6SQbGZEgAX+nni85LtHWSiVQS4dStgVWmoAK6d7kGf5id8UbtWH1NUZY1ibC0kbDqfrhlQ0ogLM25KQPSrd3SYk6gHXSfzIwlT/AJznpiydmuLJouR4qjCDz8FKRB9frip5DLu2Xegw8RE0+tjrj5gx6nC/N66VOipBk66hmx8TBB9KU/7sdLEp2vYGHqJY38lovvGuA5eo33DBarCe6vpIkCQ2yb7G3pikca4K6yrDSy8rW9YxFleOMh+JgfO4/rGC8xxo1TLQT5c/b/N8bjjkhpjMksWRWvIhyuVPeBXUwN/Qf3xasjk6bRLKv5tU7bWIWPLrfC/LHWZw1pUsHklYmHT2vIZkcsFa5XuupIEgfmBMmYsMQ5GC4AcapGkrMrcA+EgTA9ffEOdMJyBNsA5SrpddAYsGBtMmL2i/XCHbC7CjabL1mVP2Yqcqtdz4jUYCoAYVQbGTqhTAkAEDVFhXu1SV0KPUIC1VIWkGLCjp0ykbJcggA8+WJ87wjMMe8q1dOXFNBrqPrKo6qphATpMgkatIkC8jCPtNnKb127pFpp0SoHRyJhxpspYESoJgyOuMxw3oTGSjo8pODSqSyggCBHieXUx7RPsfLDfJ59Hy7uKXeZxTcwB92QZqEiCTaD5kfmxU2qRjaln3pMHQlGIsRaRN46iRB9xh/D2jJSG3Dc6GLUKiqKbjSQFCaGGxMC97Sb/XHvZnsnmM1V+FjTFXu6zqB90JF4JlgQQRA5HBmfanXqE90atRh8CkhnUqGsVBJIIYAQbEdMW7sZn6WQ73MVKlT8NNqKhajsw21MpjUNQtZvLcYDHNX4qye2Je038OmyWX72pmFeoapVECHxIATq3kMFGoiCB15487GdqKiulEtUq0wrKFsqoApbXNj4dMb7M3OMXP+JvFKtTKr3NamlKsQrMw/AwkDUJIllIMDaJ5459wDhmimUqVEoVMwCpepMUaY0nxQPDrJAkwAMHLJFq4P8DFvyMaOdy2czIrPW0FXDFKo0ggX8FQEqRN4bSbnfHWOG8Rp1FDK6sDYQRflA67YqfDewuWOTT7R3VOugqU0qLVUJWYktTcsLtE7ETvY2wL2c4Ky1qasQe5O6m3gvbqCzROFZouFMswqORP8HR8vSm5jEmarimhP5QTgdKx2A98Je2rP9lZUPieFF43ufoDjlIU472cc4hXZ6rvUJ1sxLSLgkzB9MZh2nY/NMARl2YHYjTf64zGcxnJHfMeNjbCjjnFhRWBdz8KjcnyxdJpIhim3SF/arjooLpQaqrWUC98UnJdi/D39UVTUKs3dJpETO0sNhupjcDyxbuE8E7uczmfFWN1X8vt1/T1xWO2PHKupXpsUemxNjupEEHlsR8sK/aHL6RU8h3dSo6d73Smy97Oo3ERoWJ1RfpgztBkFyvgNVawnS9PSQ0aQZKmQeVwdyOuK1WqEOoPiVjueu9/PlPp1xO6s7VKaDxM50AW8R2jyJt8sIaX0JyWnTAs8j5aor0hqQwyX/EGA03mbkX6HDvN8ZpioaFQU2ohVYd6sqUKgAipuSTPnqB6Y1+wMcuErh1C9258MMuoAlVB+J06WuLxviu9p+FPSRAHV8v/AKVTkwIasACNwTUcj1IsQQDUFLUvIyGecQzOZTJaZTvSWHhuAo6Ei7fM/LFZzeUjYW+eAwSuxI9LYlGefmZ9cPjBx92c5p+h5welCD54d0hbCzh+ww1TE2R7PTwr4ifjuaAdV6An52/bC5a07HEXHTrrvceEAewE4DpUSdj8sOjBcUQZcz5s6rwBstncsTXqBjTSaqKzGrCQoZF5BlRZKyAxJNzij8U4PWp9+wp1BToimzGppDBKximWCkiT5Eixwpo0npsGVirLcMpIYHqCLj1GH1ftvnqlA5Z65amyFCakFyt9Sl41NIteeXrjI4+L+JPyK2a846h/CapRr5bM0M2i1KOXPfQ8MACCSEWNSnwFiQQDO03xWstk/t1AvSA+2UR40i2YQfjUbd8BvbxR13r1CsyyfDdSp8IEqwKkalgwQSPfBxmpWvoyy1cW40VdWoUhl6JMPRUQxCyDSqE+JjMiCY8sNclXSmtRVQ6KaqXLMR30kuwgbEJDSLg6emK/xbiH2kUqrmKoAapsNSgwr+bgrB6g4s/BqiusMpIYLVWT/p1B8Porax9MQ5m+KbQLCuzXDDUGaoVC1fJN3NegzSJVyTAPIqFggc0Nr4I7b5/RlaWWphC2YYnwghVSmQ0i8zLJ4juBMdC+F5inSorSpn7umO7B/NeL9bgzjbtPmnJp0kYg1ADpRS7mb2QegGo2GJlnay+P/V5GQeyt9luMVaFTuUC1KTwj0SuoMoJksBs5JJ8pvtjofCaS0weWoyfXpPTf3nC7s7wanR+8qI5qwVksrMg81HhBMnb53wZxUpTI1POoWA5+/LFDkpFcclKl/saZfPXjAXH6+tkXeJPlf98VbPcVYbdeXIYe5IFmVtza316+8YynHydla4hLcWSn4DMgD8JPLrjMRJlkrTUaZJPyBKj6AYzC+K+2K7bLhxTiegQo1N0xXuCGsc4wfLuQBPfMRpE8kuZ/sdsVOl2zqVsyWpKpoizFgZb+Xp5D3PQb8X7R16spr0J+VLD3O59zj0YqU3yYLagqRbe0vaCjTJHeBm20p4iPWLD3xzLinGGZm0rE2hrnz8pxnc6f82xGFUz5YZxQKkQdnqVI5gd+UCoNQFQjSzfCJDCDvPtPLEvH6allNNQKTL4XBBGrUxMGbqZAjywqzNdRUEaW8j/m+Bc1mRIApDTOwBt5yDb5YTJejcseSsKqV6mkKxIIELqA8Ai2kkSBIUkSRacGdmsgGjK127/LVwK2oNpNOourvGB306tQ6+GTF5V5XXqZQq2mJPhkXEXJEjptOHOTzZIog/duCWGhtlnQxFvi0lz0scA5S2JUqYg4z2bpUqrU1JJWzQZCmT4Z5kCJPWRyxXM1k9Jw7zufFN6qgK1WnUYS2rxBDpsZnUIne42iLqczmmcSQo/lBH6k4ohyrYzlF+h9w8Ww6yGXNRgowl4ebYvPZPKxDn1nyxHnlxTPZwRtHOv/AE962YqimhaHaf5QSL4NpcLVKhp1D3cWJA1aedxI974uHYvhQbNZisBUVDVcKFMSpYkrtsRaZG3ni28O7MUKbFxTWoTBEwwAgT0Em5mDv1wnN1ii+P4PEmm5P9nOa3A9VOmUVW8JVyAY+KzNEMsAj3HOYwDS4BSaoCoYhXVSvImGU6SbsNQmJmBaJOntNWlSZWViUZwVLU7HxTvbeRIMdbb4q1Lg3cORlyO7LF2J+JYEAAltPxtMGNvkmHVtJ72BVFT4Z2denUDZVytem7A06p0OwmAEtoYm5jVO0YA7dcMuMxTXuxUYirTIg0q8S4YctXxD3xbuO5QOparpUgBiWaSjDpe8CLT8sa8K43lcxQfLZ2t42+7Sqdytu7LtN3VriYMGJIJGHYsspPn/AH9HHPKiHuFlQS0KI30U4EDpqqEiTy1Hli68DyVWrkMu6Ad6uukxOyqcwGm+0JUt/IfLCrK9nnSo9KsWXuvFVePDpkimKZO/hDMtjdztEGz9ls4j0XTw0kSpTI8dMmPEoZgGJBJA+Lc/RvUTVUvtP+hJBD5NKNNafiqTUOtxuATq0oIsvhA1HkDzMYNy1XMVdbPooqSFREs7J+aq0ybbLYeXRJxzSrCv3bUhJUU9RdCBp0tUIYgkgm07N54JXPmjRfM1A7wAWKQwIsoJEBRuJN4kWN8RPE5O/LYcVuw3iGfRHj8YtP4U6W5n164UZrPORLFGPPzPqBfCtOOrUJZKaibszfeNO99Xhn0UY1zWeLPyNgIiPly+mPThjryhidBwExaCbCJI+XP0xaXXRQZgPhEibmRf6nc+eEvAMoZ1cgPkT0/znh32pVaeWWS3iIsCIMGRaOoGFzjcqRkm5MY5JQtNF6KBv5Y8woyQpsisXYEjrjMH2UF3GVeVpKEQCFsAP8ufPHqZmRtBxG0KAogn9MaU2kTDD1ET6A3j1xcydG2Ya1jE/XCTiOd0+Fb4I4rn9Aj8XTCrKUGLSfiP0/vgAvAZw+hvIlmHyH+c8eVqBXUuog+pvFxMcsHUnSkVVjDNYA8z+2JuKZaV1jcb+mBnBtWMxTXLi/DKea1SpVQINLswVlExMxP9+mHNSqHqsFBC0mCUyDFlW0erU/8A7YDq1+5Y1wCSV0wOTG2o+gn3jAPD+JsXgCSRKyd3Uh1HQTBX/dgUrWgJ41Fuyfimio7PzY+KRediYNr+X0wsqhfhUi552A9+mMztMGoxU6kfxJ/Kbx5EfD7YHanhkVoG1RZuB+IL5xjqHAacBcck7P5iI8sdZ7PVgVHlv5euPL6xbPd6N3jEXFs/VylepTUwpdTrYEiW0uxuCsC40i98XXgdQJRDF++BuH31CTe5HrPOTE4oPaSsMzmywdVoAA6mabICKkKviGwF4JgxzgvhXEa9ZqNGkBoXwruCEUfFPQ6RYzBPnARmw8op/wBPEy6yM6FUzkhgEbVIG0TJMDULgQJPISL9Q8+qOSKiEkqwMG5AgGwJYwTaw3x5lOIKhjvVgRuGJ0kWJeIAKi3oDsQMaVsyWLGZKHxpB1E2gzsfhIsYvuIMySjx9AsXcMyVVKap4TEMwemjlSSbAkSWFgTsOU4T9oc8Gczk6VdaKh20oaJbUREOs6AAJ1EeVsOc9x1aCN3ggke4JFjcQRY3HQdcc5pcZvUqzeNPXVqkAgE+LTP/ABinpVlk+XoEs+bq0M5kmp5es/eUdRSk0F2pCTpBImoiqSUbfwsL74p/ZWslGnmna6r3REQQ3iqqPqQR6YgfOdxmF0grpZG1SdRUhSeZ0kqTbzIgbAXMZ5fvVCaFqsOc6dLSAPKSfoOWPVWJcXFeHsYOODVa1Wv3pdlBILEAEMtxoIIIYQYMgi+Ln2wqPlKNBKAWmz69TaAdIGgaFmQqkWI5iMV7sD2W76oK2talCmx1AqwOobKQV0mx1HSTFhzGOu1+HgU9DDvACQJuQpuJ/rifJSyL6Xodjh8bfs47RpUtJgGnU3KqJpkR8SyZQzHhlh6bY3yOVlhPKDHti+5vstQa6yhHS8x5YQZzs5WTSqEEuwvtBYxce+2Ko5YsGUGix9ncn92h/NL+x2/+oGEvbfNMaqUifCi6z6sYAI6gL9cXutlhSTwj4VCgeQt+mOVcbzeupVfYs5A/lSEH6ThcVcrAiBf+o6bdMZgDuzjMP4oKxtTbSJP+emAs7xULONc/nQqycJKc1Drbn8I/f0wxsUiRFZjra7HYdPP18sOchlNIDHf/AJx5kcnF2ufPDKmeotjUjmwTOZAOUc7owPrcSMEZiry6/pj1n8vQdfXAtdgg1ljM2HW0R5YMAU5rK6GI3U7jpP8ATCVuF1EclFZoAdWUEwJFzAtHnjfiPE27yRdpv0jpixcCz0qClVqRm7Lcp1tz9DY4nb4u/RZFLLGvaEOaog6WQAit4lVbkNsy/wDfIA6R5Yjq8MqBtFRGplRqZXBDKvUqRMc9sWjP8dZajimjGo8BcyxAci0wqKEUnadwOc4ByXBGYOWkBkPwkXawKk+/vJO2DtUTuNOgCr2er02HdRUV/hMEWmLjy5kSMWDhXBK1ZFWpWrASQ1NIAgASJ3NiZnYdcHcOqlKDaHJ0oB4/iWYjxTcBokNPOOuDMvWpIpGpyz6VSkASI06ySQRMQBIAEjrgGr8jYyklSbE/DHXKB6FVS61H0lV0hygkRJYwbENeNxNsbZLiZSvV7pEADSoEszJPhCsraSpDSINwBHmTne6CuUcsjeJSv4ajuEa4JZVIYHxAggkbYQcT4fnqbKHooxpzGgqRM3sGudV48xaIwuWJO/yKkhzX48j1pLPFlKD4doMEEDTbmI8TEWAwzXjbz3lJdKWuWZ1p+EGYsQYgauQM7GMcwzefdnJYeI7yLz6YnzXFtRAghV22nYdP8uepwL6dOtA2dEq8UpZmkO/VwFIiognYtLX3E2jzEDqFlTlzT7xqY06gUq1EYEgjTsSae4vJEzvcRSTxKqtgzIsRpPMbgHqLzBtt0GDsnSqvRIqNVWiQSPCWUaJYn2AawInAR6bj4ejqAM5mGeoTqLQYUk8vmemHPZbs5VzVc04jSAzswMIjbH3vA536YM7JcIQszVJWmYKs7QCk3U6d6hUgwI9gb23guZqBytKW1MSQxOkm3iYTEAWHICANgMHmzcFxj5LOn6WWRcnpF74DlaeXpijTXwCYH6k+bXJ6zjOK8S0dI6zy+X+dcB5bPAA7CT167QeQPTCLjoL7MbC0mx9RE3nfE+KLa+Qc0k9BFXi4LAQYIMEG9txb5zOCuE5g1syhPwoCxJsBFhPnP6YqeSysT3YIRfhm8zuAOUGRbF27K8M/1W2FgvmOZvcyT73w/ikKlLTGXHc2UQlRJgkT12UfPHK+N5HSwUXCiJ6xb9sdS4+RoRebPJH/AEoNX/lpxS8/kZJJ646M9gQjaKXpA3nGYfvwcTjzDe4dwOe5nNliHfbZV6+fpgR+JvMhtMdMHcRyjd0WKmLQ0GPY4W0KTRrVHImA+klQbbGI1ScPQiy/cNq66auRpLASOfP5D16jBOYa1gPIT+pwB2ayVRKUVARzIIIIJJMmfXDLMIbWgdSNx5f1wdAgleoAJNgvyxWeM8S589lHTqcHccz0SGsqnbmW6YqpJqaqh+FSATyBMwPoflgJO9BI0VeZ3OJsrm2ptqX3HI+uB2q4mo5Oq4BWm5BMAhTpJvs0Ry+mNrWzlJp2i2cI4glUE8wLqdx6dfXFhPGEp0R4NRdggAtLEeEm8H3GOVU6+khlaCOYOGiZo1qZkkqpE9ATMT8jHvid4WpWnos78ZwqS39l5SpUZdNYE1Kag6GABCmQRqnxKQb33Iw2fLMdHcxULmHbWEKqColpHiUEkwTAE7kxjnVDi706oqBiG8MydWsiJ1DYqSPh2x2jsxSyuepivTQU6q2YDZWiDpBsFIt4YtbljMk+HlARjatFep0RVUllWpoYzqaG0BiAAPxG8hSoIIBuZkPjGQURVas1Bg/iBUa2aNmYjxWBINrkneMW/M8HqUFc0dB3IHjDTpImzEuet732wt4dwfNeM5lKNRVtTpgyCDcklpEExIIkRYmcCs+N+wnjl9FE4lkKuYPefdhKhkM6qWgqDeoJYkFSgmIKETO68dnu6qmmSj1fiAEsUURJ0zDPeQsE2m3O4doKtVfC6U6ZqCAxYhaYSLrTUkKwkWBOsGGFiSh+0UqKt3bO7vDFzYq4ad9yDckR+gg1lRn+PJ7oKo9kwdNVtROpiyuAxYLfUNp5TJgyOuGi1aIp93BqCFABaKcCZlFAF9io8JgzIMYr2XrM9iYA5DyEep9yeeLD2e4BUzTaUOhB8VQiQPIdW8uXOMInlk3USvH0+OC5ZAfO5suQSBAEAKAAALAKBYD0xdOx2RByiuVAZyxPsxUX6AD54oqVgdSioKvdkoHUQpUMSI8jv746VlOGLRoIZKMqKXIYgFgJMiYNyeXTpgZYVBfkCfUvI6WkC5lNIhCbQLC52PP1woz+XLQLgkGb8vWZEFuXX0w6pVHepHdtpJ3ba8ERz6g9Dg2plDvEESJ3tyJ/t18sbHQqTsplDIMoIMERAPxAmNW1h5TA3x0PhKBKCjnEn1N/3xVq1KJjmQqg7AlvW25+eGHGeIplKVNVI1M25O55knBcvLFziFcQfVXaf9NAo9W8TfQJhfWog2xvwulNIVGMGqTUt0a6j2TSMEimTsNvqMBHwEtIR1csZNsZh4KS87H0xmN5GnJ83WpuuhFuylTA+IsGF5EwsgiDyW3SbhHC0owQpFSRMiQQGV9Iv4bgE2Oww64HwkUxrsSw8NtuuGJyqwAd+vni8iEyVoYUwjae70h7b6i3iEjryn+qzjueVR3aEgC7TFrCb9T9ABhjxvM90JUb+EesmSfpjnnHM2SxT3Y9Tv8ALBNnJDOrx9HqVdKMRUbV4lB/NKka7qdQMn8o8PSSr2jpgj7tmgi5sLCqJVZMFdYIggSuy4SUqGlNXM4EqLgYmsZ53iivRYADWzaQdOkilCM0xI8VRepN3k3vLw/jS01plkLNT0hTYFQCbBhdhf4WFpN7DCdVtjxhbBAjyjx9Sul0MkJqcgMXIprTJa42K6g0MbmwN8H5bjIetpp6yO9DmobFqYqO5SJPg0sFAPU2G2Kkox0T+FnZ5a+YUNEAd6w/MFIhfQsRPlOBk6NLJ/7FzFXLCpQZFqNThKR8DoIUSr8pjVELvvOKh/7rq5apFJjTqI7BlJVlXwoppiCQygrM+eOz/wAQO0FTI5KrXQKzyEQn8DOQqmI8QEzymIx8w5hyzMzElmJLE7kkkk+5OA42tjIzcWdSy38U68feUqTnqCUP6kfTBL/xKQr4qLIfJwflIGOQaj1x73p64TLpMcvQ+PVSiWbO8U7x2dmZixJuZieQ6bYg+3pzwiUk88T5SlLemD7UUc+qmyx0M4DAWwxaeD9qcwinLhlKaSt1AKLzKkRe/ObnHPc5Rak3xTOHOSqaqOtuZggdBb+v0x3BC3kbGOWzKOyqFhS+wFiAbkwCYABm2OmUMw1R/Ez6ADZVMHVBBJGrVA2ZbeIz5c9/hzw/vqz1ngoqlQvMEgGRaOf646FwWiUXxnUR4pAgmBF77/1wrK7l+huNfEeUeFr33eEtOkKqkeFQDJPr788S5wQstuJFiYibT5xe+CcpV1IDHM/MGP1GIOJJK35Gf6XwPoH2UrtTxLuSmiGdQamjmbFU9tV8DZxTVp02roWV6Sqhhv8A5WtBK2S7TfpGF/HODnN5rNVdWgUFgb6johAB0BYk+mDuE8HzWXzi5avXWpTCGoAJ5EQDIHMz7YJUkDJ3IsmrkLDYegsMF0WMY8GW2xNowtjSZdsZiLGYw4//2Q=="/>
          <p:cNvSpPr>
            <a:spLocks noChangeAspect="1" noChangeArrowheads="1"/>
          </p:cNvSpPr>
          <p:nvPr/>
        </p:nvSpPr>
        <p:spPr bwMode="auto">
          <a:xfrm>
            <a:off x="155576" y="-1974329"/>
            <a:ext cx="3324225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1926" name="AutoShape 6" descr="data:image/jpeg;base64,/9j/4AAQSkZJRgABAQAAAQABAAD/2wCEAAkGBxQTEhUUExQWFRUWGB0aGRgYGR8cHBcZHRoYGB4dGhsfHCggHBolHRodITEhJSksLi4uGh80ODMsNygtLisBCgoKDg0OGxAQGywlHyUsLCwuLCwsLCwsLCwsLCwsLCwsLCwsLCwsLCwsLCwsLCwsLCwsLCwsLCwsLCwsLCwsLP/AABEIAO4A0wMBIgACEQEDEQH/xAAcAAACAgMBAQAAAAAAAAAAAAAEBQMGAAIHAQj/xAA/EAACAQIEAwYDBgUDAwUBAAABAhEDIQAEEjEFQVEGEyJhcYEykaEUI0JSscEHctHh8EOC8WKSshUWM6LSwv/EABkBAAMBAQEAAAAAAAAAAAAAAAIDBAEABf/EACgRAAICAgEEAgMAAgMAAAAAAAABAhEDIRIEEzFBIlFhcZEUgSMy8P/aAAwDAQACEQMRAD8A7EKR6H5YwUf+n6YA+y1Nu8b5nGhWoP8AVP8A3HE/KP2HTGFSlz0z7Y1UiPh+YwGq1uVQ/P8AtjC2YH4z9P6Y64G7JUdWMaT8jjbMLCPbYEx6A4Er1cwQRqPqIB+YwApq0yHIZlBuDJHrE8t8dUDvkSdlqf3HiMgsSD63/ePbDPJIPvB0a3uqn98Bp2i1/gRhzvt64kp8ZQf6UfytgpJSVGLTDxQ6E++Ia1A76v2xH/6xRO6uPaf3xsc9l2/1CPUEfthfbC5A+ZyxY2aLX88YMswBuPW23piSnlaR+GuOm/8AffHtbhtUklKikRt5+sYHs/g3uCyurjSsMTEWNh5k8vbFWz2V7sO+l+8NgQpgC8geWLY2Rzii6q/ocBVsxmE+LLv6jGrADKdlH4lUCb6ixEHpPoPbAOVzpAY6irEwSANuYxe6vFqcxVpH/cgOIH+wuDqpoOvh0xPmIwSwqgbOeZuoDMC3Q3v18seZUKzDUpafhWmN2PKCYAv9MXxuzORq2UsP5ahP/lOMyXZXL0X0oxqF/wA1yg8ioGDfxRzkV1KrOFoIlQMairJ2C3FiFAIg7H1wz4pkG7x20kBZiWgiDY6SfEIgemGPC+yOYy7StZWQTonUCk/lBkT9N8DZvKZ5VK6O95awy6gDuAZkDblhU4Tv4o0QmhR74F2IpkHlqfWdwFsNPQ+XXCL7UVJWBf8AMJ528hty64Y57h9dTL0HUA3hW5efMnrgLhhQ1NFaFV5BYyCJFpgGLgXjDIxa8mWNeF8bp05U5dXLC7N4jNosbAW/Q4ecQ8TLUXV3bQWmCVHQxcmRt74qnGMvl0AFFqjnaXUKp9OcDribh2drAayzlFgG5CMALKTI6WjC8uLltGO2Z2lzCkjQrLTFtMAAfynciOvPGvZTLGtW7k1GpLURhpALByRAkT5zq8se8TztGpToQKuoDTUWfiIAhgYIiSYEfrhjw2ouVpM9M6axZdZN2RLEIsARNtR9uWOr/j4hpWWKj2PyCKFZ6jMogsCYJ5xj3AOZ4rl1dlejVLBjJULBuYi/TGYWu41dh8UdQdha++NBEzIta+BxSBAgmOm+JZUbwSu3l6YzkaTDyGPT7/tgKkzltVwvQn1+ePalWbQQPljORgWynlAxoUMQTgPvSJsZ6+WB24mSCF32v57f846zRVRyipUrhRy+hE4L4XmAEa1zH7jGuYEvUI/FTXbrLrgClW0LMEweWHvcQXpjKpWFjpWYsNpwpzuaMwsAxsBaffE3Ec2hAKjeLHn5eUYAzMKxLysH5c8Ieg47MpZ069NQBRz6ixMdJwOOPBSRBEdDf9MC8TztODGpz1jc+uBErU1XXoJblfn8sOg21ewZR2WCn2rKxFSoPW8etzg6j20Yb1VP84j62xSquWdgZAUi8bR/XA7ohhWad4IOzc74PnR0cTkrOnU+1Wr4qdNx5H/nGzcUyjiKmXAnoo/tjkdbLl6mmmDbnP64YZeo1G2tnbaCx0i/64Pk6FtUXrMZHhrVIKmmCBDAkQQTIPqCI35++vAuGpV0vSrlH0kSABpkghRNyQNzt88VA8VV6i0yWKNOq3w9PFpt4iBfqPXB3BqmjvYIZaZZZ6AkgC7XbrYxa/LCZZPwI5Wy6Zrs/nCCRmgxjcoB+mAWyPEEmVpuBtBIJ9eWEdLj2jaowjoTfyEb4LpdudJg1xb8wkfOMPUkOphZ4nmEtUyz+qkN+mIcxx+ltVpEfz05/UYZZbtnq3FN/Q/3ODF7QZdrPRKzvEftGCtGUys5pMjmSC4pseRkqfaCMaV+x+UZAqs6QZs8if8AcDOLI+XyFU3MTyZQfqymPniKp2Ry73pVFmeTMOX/AEvv5xjTim1/4eg3p5i8yNS9PMN+2NaPZLM0mZwtCuWmRUAYSTOzARi2VuyWYT/46jn0qBvoyD/ywvajnqXxCofWkSPnTL/pjHGzk2eP2aNb7w5empYCVMGIAXcHa2MxPl+KZjSJfLg9C1QEeoNORjMRvpl9v+m9xlrDQdMfI4mGWAMm/tilZfjmYBkPrWdnAP1icH1u2OggPTW/5W/tgYyiUOMixZipo5T6YDTNAAyPMA8iOmFv/uaiSC7PTnqNUj/beOW2IavEVqr90wZZ+Jdj1uY/wYCnJ6AaYRxPOiLGJ+nt54DpOSpImDvMX/paceZiihYkk36beW/lgvKZmig5X6mfpsMMcGvIyEJMCy7sayAXERAvHi1X98EvwuoVgLF5vb9Tgmr2kpILX9MKc/2uaPAAv1OO7sUqGrppSPKvAquonUiz0lvfYR88ZU7PhvjrHeTAAk+5OK1m+O1qh8TkYW1s+fzkn1xnJfQ1dKl5ZdBwPKD4q59Na/8A5xNUo5FQAzyOXiPLzAGOaE3JmSTjUucHzZ3Yii/57OcPY38RFp1N/XC4Zjhoj7va48b7/wDdilucRPjVZzjFejomXznDLi6TvDt/XfAvGRw+nRNSgzu45Bg0c7z/AHxz2oceUXAgkavF8ExP+ftgkn9kubiovQ+pKiqH7wuFILAyunXLgaY+IaSvMElT0GLfRoLWypWk6U3qEhWZSWcSAbLN5WJANlJ535kilhUEaablblSQGQghQ8eGZuduuDMvnRS0lSJA5CJMnfqeU46UX5IIr5eC2cZ7JZujTSGRoBJ01CCxN7I0QAOQuZOKnWyNcCTRqheuho97W98b1+PV6janqMx8yTA6YKyvaWskeInBxn9l7w34FIq6zExFp6YMy+Yrj/46jGOjfscdEyXazh1dBTzFFSYuaiBr9dVzgLinZrLOHq5Yd0BdKiNrpmBqIqKSWT2PnBxnej7B/wAafoqSdqa1OzeIjfUI9NsF0O2pEaqU9SrR9CP3xVHYu2onfef2xmXALw0gGbiMNpCDomS7eoDAqVV9iR7QT+mLDlO3R275D5PAPXYwccp4fRRKJqNdthMggmRaN8BnMIV+G83dj6GAOR8/PGHaO7r2yaPhQ+d/64zHLMp2ny6ooFKpYcin7jGYHlP6NqI3XOyYb6j/AAYKytE1fhS2xZrAfS+CuMGgtZl+zMXVvF4oUN0ABPyFvLElHibWBpaR5EQPaNsISh7LIwk1aN6fDqawX+8Yc229h/XG+Y4gFF+WwGAuI53kI9cJqtSeeDlkUdRGww3thuZ4ox2tgfvzzOBC+N6fmfYb4nlKyqMUvAS+YOAK9Vj1j5DBbA8gF9bn+mAMwnUlvXAKhjBH9ca+2PQw9MROxnDRLZ45jGTbGTjR8aBZpVqjriNqnnjDSnfGpSMFQtsjqVDgRjONq7RiOhvMxHv03HTDUiTNLQRw/NEA+JhvYGxbYMVIi0kdcF/Z0KeEkm28ACepwtpHSdZIMk25j29RjejUH4jO/L3n3wUlojhalom2xsMQo2JFwlnrRNsF5HilajPdVXSdwrEBv5hsdzv1wHjw4yw+I0HEgx+9pq83JA0n18MCfbEo4TTrAdxVGqbpUsSOgbYn1jCcNhhwFNVdARZdTnzFNWqEeh0xgk36YucItfJAHEEJYgrGkxfkdr+dvpgWsoJUEwB06fucSZmodRJJYm8zvJk++PKNPUw2vYyNp5jFC0ecz1FgQGtykYzFqyeWphFGim0DcyCcZhPfRvB/RdauX11GqsCWZi0A7T74DzdBbxMiDBJ2M8pjcYcNKyv4hYgiCD53wl4pSZoZdwCCJ3U8vY4ikz2ca+hZWOAnPXBQuNj0g4W5pyTGDWw5aNw4wXQHTAWWoYf5DJzGAyOjYbAmpE4iGUJ5YtKZEDfETOi8sKUgyupwFjtiLM8CqLcrI6i8YsdXiIG0DAeY42AN8EpyBcEVd8vE9ced2PLG/FuKKzaufPzwpPEBimNtE8mkw50GB6iYEOfGPGzY64OmKckZVSMBVGglRed4naL9MSvmgTA/WPqcC5+i1OpfS2k30mQDvBPP2w2JFnoytR30C3OSDHOY33wUKMAaTNvFcfLAzqXqECAJtEAe/nG2JMuQBYWJsefpbBS8CMX/AGJNGPUY3GCBBxrTSZwmz00iDXiUMMZUy+ItEXxmmHbROVHLB/BzoNVzt9nrAerUyo95YYXUn64YZirpUUwgMqJJ3EjUQOkyJ9MbFbAyzqIDmSpAAbz6ifTfHuRRKatUcksCAqgwTsSSeQ5Y8q0qeklRDAwZHI7FTPW3vhc1MlggiSYkmB7k7euKKtUQJ1saZnNs7FpidhOw5D5YzClGgC+Mxqikd3JHeeO52m+Y103DJUpqwI5kSvztt5YW1qf1OBHSir0u6zC1l0lR4dJXezKdpJwVWeNP80H5HHlZXcj2cCXFUJM6umyyTPPEH2a+GvcTci5xs1CBOOixjQJl8rG+GNLMBRbCupmL4HqZjHSNSGua4lhRXzhPPA9auNufTAOZr2/XGKIRLWzkzBFurAX9zgKGqNGlxTAnUFkEbHyJnYAzHXC7NVxJAufK8bf1xowZBczJ6EzBFgD0jnimGNeSHqM1OkRcScAypmSfLziImfpiBaDEWDat4A3WL++1vXpgvg+TFeoxb4BqGok/FA+ED4okE+XImAXmTpPr0FC+ggNoZJXUBDw1ym5tJhSbxOGSnx0vJ57yMWcF4cSZZZNjf8M/uemHNbszl4JatomZJUwux8MSCR+Wdpw1TJ6QWXvajmmXSmyDWjCHAKC0738j649p5FnqGlm6VI1CsKAolVMsGaXAFW6gTECRIgyl8n8uVAvJRROM8DKOTTrUnozHeao0mDZ1uQTEgiRBFxeBcxkWpKpBV0IgurSNW5HJgNJBggb+Rw97ScGBZO7oplgAAW1WqgkgFVkliIMlZu1zBGK4eGOr3WoVB3UET6SMVQbpWwHKyBKxUFrzO8/TE5qW5TuT/m2GJ7OtVrFMsO8WC3hJ1LpsQRAvOwG8iNxhfnctUou1OoNLKYYHkY8vIg++DtM6K3ZNRzUYKoV5wDSQHmD7YkrVQjCTy2/zbC5RXothk+xqr41K4GoVZxKtS9sKqilu0apSLMF21GB5SYwZns6RmKpCaj3rAAiRCsQBA5QNsTcCyhq5imqCWZoAmPMnygScNqvYzN/aGqV1FOmXLu6OLKxJOkzPOJI54ZBq3+iXNdJCzhHDHYO7qVGkgSI1E9JGwjA1bh6FCqRJ5zeemLb2iz4KvBSksaaYWSECgBRYXJ69Tio0e7NTT3gjlUKlQTEiRuATacbGTlbFSio6ET0iCQZtjzHQeG8JpCmO+ywNSTJOuTLEjYRtG2MwfcE0K+G1WWfKD8jOLtXcHRcDURHWSCRGKLw+p95Ebj++LFxJWGSVhc0yrDr4GkfTEOWNtHs4ZfAsVKlgHP1N8FZHOrVoq6GQRhVnGwh6dD1sWVnviBmxvVOIahwwIEzgtMkHaxi3T0wHlMymsagCByO3v19MbcSrcsI85XCX3J5YdCPLQjJk4bLwOHrmCCFQEbGBIG0bXF9jgfNdlM2g1KlCso3DFlaLnaQDzNuQOKvwntA1MyjR5G4xfOEcabMHve9RHpoV7sz4gWDFlAuxhfOL8iTgZ88b/AqXazRteRZ2V4LWy9dxWGiix+IDUCBLSpnwGwgsNpuCMWbMBwqQ+lfhllFgZG7AkXabfDJ3wNxusyudYkVBKlSTo8OkaJMq2oQwBIt1IwtrZmrVp00RhoEzqKqTGom4HxwpPTw3tgbeR2zyc0VF0nYbl8muyNUEEhlUhSwNwHYC8gg9Ta9sB5msQ002Vk8QemrLFhGwPKNJ52Em2AKavRZyrzAXYyHJUX2sTPxzMbEYr/GOIhqkpqRjB1BtWqJIAHrsd/PD441LYulQTxHMvUqaqjTYEEtqgTbxdOnSMa5fODUs6Y8ragDcG3rfEGdzaai5s34lbcnrEbb/ADOG/AKdJ2+0OESmLnU47whTuFuYMgRIuMMkuMQdo6P2b4PSp1Cy0zRYqT3ckawWQ6iQbFQT4SACSMLuK/w+ylR9YDqZhl7yQDNwJhp3JM/PbHvZ7PKakoo7tg2iCys6qNQMSYgzJAiZi4xacrmQ4LLfcmJAO8ReJ+gJ8sef3Zx/ZXgg5HLn/hzWBcKw0jSVaQAyksDYmzLC22hhfFNz3A8ylTScvWcKSCUQkHl8QBHnj6HqaQQegMTymPrb9euA81nFG5GKI9RJeSmPSuT86PnsUa9P46VVP5kYT8xgpKvM29cdlqZ5GlW0spsQdjibgnAMsjCooJZTIJc28oEAiLXnBd9Pyh3YcPZSf4clRmw5BYU6bN4RJvCbD+fF07T8Zp9wYaNbafECsEQx3jl+uLHRyFAVO9Wmi1I061EMQeRI3HrhZ2g4JRZatas0hUMBiQgUAk6gLGevlgovT/ImflMi7EZOj9kq1660zTqMRLgFdCErJm121e0YqvazJcNK6stS0tq+JSQp6gIbR7DyxSszxao1JaALCmpJVdRKqCSYC7DffDfsz2bzWcgL4ac/G9gf5R+L9PPFEcfBEjlbGmV4ZmSoNPMVKaGdKLsok2F9sZjrOR7PUUpqugnSIksb/KMZgkl9AcmfOVPiBNYN4VUn4ALKIi0kn5kk4v8AwKoK1J6bQLbDmDY45pmaRQwQQw5EQR7YtHZnjKd6mrUrzFhIabEWv7fXCM+O42i3pctfGTGXZ2aFStlz+E6l81by8jf/AHHB2aN8BdoG7vM0aynwse7aOYO0+8H2wdmNsQz3TPSxvVfQorYFzNQgSCVPIjfBmY54T5xpm9gP+cHEKT0DJxJy6o0HUwEBUXVJAA1KkicedpqFF1LNpp1B4ENM+FiCRDqbkASC+4MTawXZjKVH8SgmNtJuD13/AL40znB6vcUm0GF1hj0Jcm+LsfFezyM/JukhHTaDhnlMyRBUkEEG3I7gjobb4AqZVl5HHuWq6TfY4a0mIi3FlmHHatQsazk2sVABkQFBMXE3MycPuH1ErUn0C4kuPhKOAw1EbNfSNgPFcdalRzZCKFemD3gIDmBNvFMyI8vaThxRzpp6TqBc/E6GDEBdLfmXzJOJ5QS8IDI7lZHmPG7XbRUCpPM6WWLfhJAJ5g6p8saLlkapoEaQwHigMyjczEzP054JfMEhgoEAi+mJj3Mj3/rgSuktrA8WhjImZ9oudWwjYY5M7hcbCOIcCerVZ6SSEXYmzQDFyAATa0nlhfRohgFDgfiAuLzEXtq2gdB13unB+zLKKhFWm5FMlY1BKrGfAzGACCpBEnfdTfAOcyvfFe+pilXcQzNKyy6lDEfhY2BBFyNxthazfw6MNWwutme7oKI+9gU5AIbQVX4TIK2np8JmZw3p8fqGgO7rU1ILhiykqWXSWIaCZOsN4gdzeBbzg+cyRY5YHWQyVEqhSp1hh4CpIBAc2EiQxWZkmSlSo00daeZy5c1mqGKcimQtSNMktaRMtsCJvibQ+EuG6KzxXi+ZRjrqSJglWUrMTHh28gYJ6YWvxV23ZvngntQtMIjZddNFiWYHdKsQVjUQFiIHLxQYxWlzBmBh8IJq0iuPU2rsdrn25McG5btBWT4XJ8oxXTWjfF2odhqjKGpVlcMAykoVESoYN4jpYapAvMHBdtv0M/yEvLJ8j23rL8QDD3Bw8pdrlzCNQZDNVSgESCWBUfU45zxuh3Zam1yrESJgwSOd4kEe2OvdkuziUaFEsi98Elni8tciegmPTAKNHZMkfFWVFf4bVggYVqZqRJWCAD5NefkMOuBtxajUUOoqptJVWAHqhDfPFyIvGGWQWBOK3lvR5rhWxYe05FmpQRuNUf8A84zFO7VfxA7jNVaQuEIG430ifkZGMx3cQSwWvJJ27DZ1BRoUgzs6gMQAReSS34Egf8zGGvZb+H4ydJiroc2wjvimoUweVNZEfzG55iLYtfDeEpSWAJPMncnBpGNSdC5NXo4p2x4U+XR6LkM2kVEcbG/6yD9MZRqa6YYCZAI9wDi+/wAQuEGtQ1qJelJjmUPxD6A+2OVZBoJCtKndZuJtI/6b8tpxHkh6PSw5rjf+i05XgAVDVzJ7pVZCASsOuoF9jPwyI88UXi2bXvHqIhCEk6SQbGZEgAX+nni85LtHWSiVQS4dStgVWmoAK6d7kGf5id8UbtWH1NUZY1ibC0kbDqfrhlQ0ogLM25KQPSrd3SYk6gHXSfzIwlT/AJznpiydmuLJouR4qjCDz8FKRB9frip5DLu2Xegw8RE0+tjrj5gx6nC/N66VOipBk66hmx8TBB9KU/7sdLEp2vYGHqJY38lovvGuA5eo33DBarCe6vpIkCQ2yb7G3pikca4K6yrDSy8rW9YxFleOMh+JgfO4/rGC8xxo1TLQT5c/b/N8bjjkhpjMksWRWvIhyuVPeBXUwN/Qf3xasjk6bRLKv5tU7bWIWPLrfC/LHWZw1pUsHklYmHT2vIZkcsFa5XuupIEgfmBMmYsMQ5GC4AcapGkrMrcA+EgTA9ffEOdMJyBNsA5SrpddAYsGBtMmL2i/XCHbC7CjabL1mVP2Yqcqtdz4jUYCoAYVQbGTqhTAkAEDVFhXu1SV0KPUIC1VIWkGLCjp0ykbJcggA8+WJ87wjMMe8q1dOXFNBrqPrKo6qphATpMgkatIkC8jCPtNnKb127pFpp0SoHRyJhxpspYESoJgyOuMxw3oTGSjo8pODSqSyggCBHieXUx7RPsfLDfJ59Hy7uKXeZxTcwB92QZqEiCTaD5kfmxU2qRjaln3pMHQlGIsRaRN46iRB9xh/D2jJSG3Dc6GLUKiqKbjSQFCaGGxMC97Sb/XHvZnsnmM1V+FjTFXu6zqB90JF4JlgQQRA5HBmfanXqE90atRh8CkhnUqGsVBJIIYAQbEdMW7sZn6WQ73MVKlT8NNqKhajsw21MpjUNQtZvLcYDHNX4qye2Je038OmyWX72pmFeoapVECHxIATq3kMFGoiCB15487GdqKiulEtUq0wrKFsqoApbXNj4dMb7M3OMXP+JvFKtTKr3NamlKsQrMw/AwkDUJIllIMDaJ5459wDhmimUqVEoVMwCpepMUaY0nxQPDrJAkwAMHLJFq4P8DFvyMaOdy2czIrPW0FXDFKo0ggX8FQEqRN4bSbnfHWOG8Rp1FDK6sDYQRflA67YqfDewuWOTT7R3VOugqU0qLVUJWYktTcsLtE7ETvY2wL2c4Ky1qasQe5O6m3gvbqCzROFZouFMswqORP8HR8vSm5jEmarimhP5QTgdKx2A98Je2rP9lZUPieFF43ufoDjlIU472cc4hXZ6rvUJ1sxLSLgkzB9MZh2nY/NMARl2YHYjTf64zGcxnJHfMeNjbCjjnFhRWBdz8KjcnyxdJpIhim3SF/arjooLpQaqrWUC98UnJdi/D39UVTUKs3dJpETO0sNhupjcDyxbuE8E7uczmfFWN1X8vt1/T1xWO2PHKupXpsUemxNjupEEHlsR8sK/aHL6RU8h3dSo6d73Smy97Oo3ERoWJ1RfpgztBkFyvgNVawnS9PSQ0aQZKmQeVwdyOuK1WqEOoPiVjueu9/PlPp1xO6s7VKaDxM50AW8R2jyJt8sIaX0JyWnTAs8j5aor0hqQwyX/EGA03mbkX6HDvN8ZpioaFQU2ohVYd6sqUKgAipuSTPnqB6Y1+wMcuErh1C9258MMuoAlVB+J06WuLxviu9p+FPSRAHV8v/AKVTkwIasACNwTUcj1IsQQDUFLUvIyGecQzOZTJaZTvSWHhuAo6Ei7fM/LFZzeUjYW+eAwSuxI9LYlGefmZ9cPjBx92c5p+h5welCD54d0hbCzh+ww1TE2R7PTwr4ifjuaAdV6An52/bC5a07HEXHTrrvceEAewE4DpUSdj8sOjBcUQZcz5s6rwBstncsTXqBjTSaqKzGrCQoZF5BlRZKyAxJNzij8U4PWp9+wp1BToimzGppDBKximWCkiT5Eixwpo0npsGVirLcMpIYHqCLj1GH1ftvnqlA5Z65amyFCakFyt9Sl41NIteeXrjI4+L+JPyK2a846h/CapRr5bM0M2i1KOXPfQ8MACCSEWNSnwFiQQDO03xWstk/t1AvSA+2UR40i2YQfjUbd8BvbxR13r1CsyyfDdSp8IEqwKkalgwQSPfBxmpWvoyy1cW40VdWoUhl6JMPRUQxCyDSqE+JjMiCY8sNclXSmtRVQ6KaqXLMR30kuwgbEJDSLg6emK/xbiH2kUqrmKoAapsNSgwr+bgrB6g4s/BqiusMpIYLVWT/p1B8Porax9MQ5m+KbQLCuzXDDUGaoVC1fJN3NegzSJVyTAPIqFggc0Nr4I7b5/RlaWWphC2YYnwghVSmQ0i8zLJ4juBMdC+F5inSorSpn7umO7B/NeL9bgzjbtPmnJp0kYg1ADpRS7mb2QegGo2GJlnay+P/V5GQeyt9luMVaFTuUC1KTwj0SuoMoJksBs5JJ8pvtjofCaS0weWoyfXpPTf3nC7s7wanR+8qI5qwVksrMg81HhBMnb53wZxUpTI1POoWA5+/LFDkpFcclKl/saZfPXjAXH6+tkXeJPlf98VbPcVYbdeXIYe5IFmVtza316+8YynHydla4hLcWSn4DMgD8JPLrjMRJlkrTUaZJPyBKj6AYzC+K+2K7bLhxTiegQo1N0xXuCGsc4wfLuQBPfMRpE8kuZ/sdsVOl2zqVsyWpKpoizFgZb+Xp5D3PQb8X7R16spr0J+VLD3O59zj0YqU3yYLagqRbe0vaCjTJHeBm20p4iPWLD3xzLinGGZm0rE2hrnz8pxnc6f82xGFUz5YZxQKkQdnqVI5gd+UCoNQFQjSzfCJDCDvPtPLEvH6allNNQKTL4XBBGrUxMGbqZAjywqzNdRUEaW8j/m+Bc1mRIApDTOwBt5yDb5YTJejcseSsKqV6mkKxIIELqA8Ai2kkSBIUkSRacGdmsgGjK127/LVwK2oNpNOourvGB306tQ6+GTF5V5XXqZQq2mJPhkXEXJEjptOHOTzZIog/duCWGhtlnQxFvi0lz0scA5S2JUqYg4z2bpUqrU1JJWzQZCmT4Z5kCJPWRyxXM1k9Jw7zufFN6qgK1WnUYS2rxBDpsZnUIne42iLqczmmcSQo/lBH6k4ohyrYzlF+h9w8Ww6yGXNRgowl4ebYvPZPKxDn1nyxHnlxTPZwRtHOv/AE962YqimhaHaf5QSL4NpcLVKhp1D3cWJA1aedxI974uHYvhQbNZisBUVDVcKFMSpYkrtsRaZG3ni28O7MUKbFxTWoTBEwwAgT0Em5mDv1wnN1ii+P4PEmm5P9nOa3A9VOmUVW8JVyAY+KzNEMsAj3HOYwDS4BSaoCoYhXVSvImGU6SbsNQmJmBaJOntNWlSZWViUZwVLU7HxTvbeRIMdbb4q1Lg3cORlyO7LF2J+JYEAAltPxtMGNvkmHVtJ72BVFT4Z2denUDZVytem7A06p0OwmAEtoYm5jVO0YA7dcMuMxTXuxUYirTIg0q8S4YctXxD3xbuO5QOparpUgBiWaSjDpe8CLT8sa8K43lcxQfLZ2t42+7Sqdytu7LtN3VriYMGJIJGHYsspPn/AH9HHPKiHuFlQS0KI30U4EDpqqEiTy1Hli68DyVWrkMu6Ad6uukxOyqcwGm+0JUt/IfLCrK9nnSo9KsWXuvFVePDpkimKZO/hDMtjdztEGz9ls4j0XTw0kSpTI8dMmPEoZgGJBJA+Lc/RvUTVUvtP+hJBD5NKNNafiqTUOtxuATq0oIsvhA1HkDzMYNy1XMVdbPooqSFREs7J+aq0ybbLYeXRJxzSrCv3bUhJUU9RdCBp0tUIYgkgm07N54JXPmjRfM1A7wAWKQwIsoJEBRuJN4kWN8RPE5O/LYcVuw3iGfRHj8YtP4U6W5n164UZrPORLFGPPzPqBfCtOOrUJZKaibszfeNO99Xhn0UY1zWeLPyNgIiPly+mPThjryhidBwExaCbCJI+XP0xaXXRQZgPhEibmRf6nc+eEvAMoZ1cgPkT0/znh32pVaeWWS3iIsCIMGRaOoGFzjcqRkm5MY5JQtNF6KBv5Y8woyQpsisXYEjrjMH2UF3GVeVpKEQCFsAP8ufPHqZmRtBxG0KAogn9MaU2kTDD1ET6A3j1xcydG2Ya1jE/XCTiOd0+Fb4I4rn9Aj8XTCrKUGLSfiP0/vgAvAZw+hvIlmHyH+c8eVqBXUuog+pvFxMcsHUnSkVVjDNYA8z+2JuKZaV1jcb+mBnBtWMxTXLi/DKea1SpVQINLswVlExMxP9+mHNSqHqsFBC0mCUyDFlW0erU/8A7YDq1+5Y1wCSV0wOTG2o+gn3jAPD+JsXgCSRKyd3Uh1HQTBX/dgUrWgJ41Fuyfimio7PzY+KRediYNr+X0wsqhfhUi552A9+mMztMGoxU6kfxJ/Kbx5EfD7YHanhkVoG1RZuB+IL5xjqHAacBcck7P5iI8sdZ7PVgVHlv5euPL6xbPd6N3jEXFs/VylepTUwpdTrYEiW0uxuCsC40i98XXgdQJRDF++BuH31CTe5HrPOTE4oPaSsMzmywdVoAA6mabICKkKviGwF4JgxzgvhXEa9ZqNGkBoXwruCEUfFPQ6RYzBPnARmw8op/wBPEy6yM6FUzkhgEbVIG0TJMDULgQJPISL9Q8+qOSKiEkqwMG5AgGwJYwTaw3x5lOIKhjvVgRuGJ0kWJeIAKi3oDsQMaVsyWLGZKHxpB1E2gzsfhIsYvuIMySjx9AsXcMyVVKap4TEMwemjlSSbAkSWFgTsOU4T9oc8Gczk6VdaKh20oaJbUREOs6AAJ1EeVsOc9x1aCN3ggke4JFjcQRY3HQdcc5pcZvUqzeNPXVqkAgE+LTP/ABinpVlk+XoEs+bq0M5kmp5es/eUdRSk0F2pCTpBImoiqSUbfwsL74p/ZWslGnmna6r3REQQ3iqqPqQR6YgfOdxmF0grpZG1SdRUhSeZ0kqTbzIgbAXMZ5fvVCaFqsOc6dLSAPKSfoOWPVWJcXFeHsYOODVa1Wv3pdlBILEAEMtxoIIIYQYMgi+Ln2wqPlKNBKAWmz69TaAdIGgaFmQqkWI5iMV7sD2W76oK2talCmx1AqwOobKQV0mx1HSTFhzGOu1+HgU9DDvACQJuQpuJ/rifJSyL6Xodjh8bfs47RpUtJgGnU3KqJpkR8SyZQzHhlh6bY3yOVlhPKDHti+5vstQa6yhHS8x5YQZzs5WTSqEEuwvtBYxce+2Ko5YsGUGix9ncn92h/NL+x2/+oGEvbfNMaqUifCi6z6sYAI6gL9cXutlhSTwj4VCgeQt+mOVcbzeupVfYs5A/lSEH6ThcVcrAiBf+o6bdMZgDuzjMP4oKxtTbSJP+emAs7xULONc/nQqycJKc1Drbn8I/f0wxsUiRFZjra7HYdPP18sOchlNIDHf/AJx5kcnF2ufPDKmeotjUjmwTOZAOUc7owPrcSMEZiry6/pj1n8vQdfXAtdgg1ljM2HW0R5YMAU5rK6GI3U7jpP8ATCVuF1EclFZoAdWUEwJFzAtHnjfiPE27yRdpv0jpixcCz0qClVqRm7Lcp1tz9DY4nb4u/RZFLLGvaEOaog6WQAit4lVbkNsy/wDfIA6R5Yjq8MqBtFRGplRqZXBDKvUqRMc9sWjP8dZajimjGo8BcyxAci0wqKEUnadwOc4ByXBGYOWkBkPwkXawKk+/vJO2DtUTuNOgCr2er02HdRUV/hMEWmLjy5kSMWDhXBK1ZFWpWrASQ1NIAgASJ3NiZnYdcHcOqlKDaHJ0oB4/iWYjxTcBokNPOOuDMvWpIpGpyz6VSkASI06ySQRMQBIAEjrgGr8jYyklSbE/DHXKB6FVS61H0lV0hygkRJYwbENeNxNsbZLiZSvV7pEADSoEszJPhCsraSpDSINwBHmTne6CuUcsjeJSv4ajuEa4JZVIYHxAggkbYQcT4fnqbKHooxpzGgqRM3sGudV48xaIwuWJO/yKkhzX48j1pLPFlKD4doMEEDTbmI8TEWAwzXjbz3lJdKWuWZ1p+EGYsQYgauQM7GMcwzefdnJYeI7yLz6YnzXFtRAghV22nYdP8uepwL6dOtA2dEq8UpZmkO/VwFIiognYtLX3E2jzEDqFlTlzT7xqY06gUq1EYEgjTsSae4vJEzvcRSTxKqtgzIsRpPMbgHqLzBtt0GDsnSqvRIqNVWiQSPCWUaJYn2AawInAR6bj4ejqAM5mGeoTqLQYUk8vmemHPZbs5VzVc04jSAzswMIjbH3vA536YM7JcIQszVJWmYKs7QCk3U6d6hUgwI9gb23guZqBytKW1MSQxOkm3iYTEAWHICANgMHmzcFxj5LOn6WWRcnpF74DlaeXpijTXwCYH6k+bXJ6zjOK8S0dI6zy+X+dcB5bPAA7CT167QeQPTCLjoL7MbC0mx9RE3nfE+KLa+Qc0k9BFXi4LAQYIMEG9txb5zOCuE5g1syhPwoCxJsBFhPnP6YqeSysT3YIRfhm8zuAOUGRbF27K8M/1W2FgvmOZvcyT73w/ikKlLTGXHc2UQlRJgkT12UfPHK+N5HSwUXCiJ6xb9sdS4+RoRebPJH/AEoNX/lpxS8/kZJJ646M9gQjaKXpA3nGYfvwcTjzDe4dwOe5nNliHfbZV6+fpgR+JvMhtMdMHcRyjd0WKmLQ0GPY4W0KTRrVHImA+klQbbGI1ScPQiy/cNq66auRpLASOfP5D16jBOYa1gPIT+pwB2ayVRKUVARzIIIIJJMmfXDLMIbWgdSNx5f1wdAgleoAJNgvyxWeM8S589lHTqcHccz0SGsqnbmW6YqpJqaqh+FSATyBMwPoflgJO9BI0VeZ3OJsrm2ptqX3HI+uB2q4mo5Oq4BWm5BMAhTpJvs0Ry+mNrWzlJp2i2cI4glUE8wLqdx6dfXFhPGEp0R4NRdggAtLEeEm8H3GOVU6+khlaCOYOGiZo1qZkkqpE9ATMT8jHvid4WpWnos78ZwqS39l5SpUZdNYE1Kag6GABCmQRqnxKQb33Iw2fLMdHcxULmHbWEKqColpHiUEkwTAE7kxjnVDi706oqBiG8MydWsiJ1DYqSPh2x2jsxSyuepivTQU6q2YDZWiDpBsFIt4YtbljMk+HlARjatFep0RVUllWpoYzqaG0BiAAPxG8hSoIIBuZkPjGQURVas1Bg/iBUa2aNmYjxWBINrkneMW/M8HqUFc0dB3IHjDTpImzEuet732wt4dwfNeM5lKNRVtTpgyCDcklpEExIIkRYmcCs+N+wnjl9FE4lkKuYPefdhKhkM6qWgqDeoJYkFSgmIKETO68dnu6qmmSj1fiAEsUURJ0zDPeQsE2m3O4doKtVfC6U6ZqCAxYhaYSLrTUkKwkWBOsGGFiSh+0UqKt3bO7vDFzYq4ad9yDckR+gg1lRn+PJ7oKo9kwdNVtROpiyuAxYLfUNp5TJgyOuGi1aIp93BqCFABaKcCZlFAF9io8JgzIMYr2XrM9iYA5DyEep9yeeLD2e4BUzTaUOhB8VQiQPIdW8uXOMInlk3USvH0+OC5ZAfO5suQSBAEAKAAALAKBYD0xdOx2RByiuVAZyxPsxUX6AD54oqVgdSioKvdkoHUQpUMSI8jv746VlOGLRoIZKMqKXIYgFgJMiYNyeXTpgZYVBfkCfUvI6WkC5lNIhCbQLC52PP1woz+XLQLgkGb8vWZEFuXX0w6pVHepHdtpJ3ba8ERz6g9Dg2plDvEESJ3tyJ/t18sbHQqTsplDIMoIMERAPxAmNW1h5TA3x0PhKBKCjnEn1N/3xVq1KJjmQqg7AlvW25+eGHGeIplKVNVI1M25O55knBcvLFziFcQfVXaf9NAo9W8TfQJhfWog2xvwulNIVGMGqTUt0a6j2TSMEimTsNvqMBHwEtIR1csZNsZh4KS87H0xmN5GnJ83WpuuhFuylTA+IsGF5EwsgiDyW3SbhHC0owQpFSRMiQQGV9Iv4bgE2Oww64HwkUxrsSw8NtuuGJyqwAd+vni8iEyVoYUwjae70h7b6i3iEjryn+qzjueVR3aEgC7TFrCb9T9ABhjxvM90JUb+EesmSfpjnnHM2SxT3Y9Tv8ALBNnJDOrx9HqVdKMRUbV4lB/NKka7qdQMn8o8PSSr2jpgj7tmgi5sLCqJVZMFdYIggSuy4SUqGlNXM4EqLgYmsZ53iivRYADWzaQdOkilCM0xI8VRepN3k3vLw/jS01plkLNT0hTYFQCbBhdhf4WFpN7DCdVtjxhbBAjyjx9Sul0MkJqcgMXIprTJa42K6g0MbmwN8H5bjIetpp6yO9DmobFqYqO5SJPg0sFAPU2G2Kkox0T+FnZ5a+YUNEAd6w/MFIhfQsRPlOBk6NLJ/7FzFXLCpQZFqNThKR8DoIUSr8pjVELvvOKh/7rq5apFJjTqI7BlJVlXwoppiCQygrM+eOz/wAQO0FTI5KrXQKzyEQn8DOQqmI8QEzymIx8w5hyzMzElmJLE7kkkk+5OA42tjIzcWdSy38U68feUqTnqCUP6kfTBL/xKQr4qLIfJwflIGOQaj1x73p64TLpMcvQ+PVSiWbO8U7x2dmZixJuZieQ6bYg+3pzwiUk88T5SlLemD7UUc+qmyx0M4DAWwxaeD9qcwinLhlKaSt1AKLzKkRe/ObnHPc5Rak3xTOHOSqaqOtuZggdBb+v0x3BC3kbGOWzKOyqFhS+wFiAbkwCYABm2OmUMw1R/Ez6ADZVMHVBBJGrVA2ZbeIz5c9/hzw/vqz1ngoqlQvMEgGRaOf646FwWiUXxnUR4pAgmBF77/1wrK7l+huNfEeUeFr33eEtOkKqkeFQDJPr788S5wQstuJFiYibT5xe+CcpV1IDHM/MGP1GIOJJK35Gf6XwPoH2UrtTxLuSmiGdQamjmbFU9tV8DZxTVp02roWV6Sqhhv8A5WtBK2S7TfpGF/HODnN5rNVdWgUFgb6johAB0BYk+mDuE8HzWXzi5avXWpTCGoAJ5EQDIHMz7YJUkDJ3IsmrkLDYegsMF0WMY8GW2xNowtjSZdsZiLGYw4//2Q=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1928" name="AutoShape 8" descr="data:image/jpeg;base64,/9j/4AAQSkZJRgABAQAAAQABAAD/2wCEAAkGBxMTEhUUExQVFRUXGB0aGBcYFxwaGBwcHRwYHRwcGhwdHCggGhwlHBwdITEiJSkrLi4uHB8zODMsNygtLisBCgoKDg0OGxAQGywkICQ0LCwsLCwsLCwsLCwsLCwsLCwsLCwsLCwsLCwsLCwsLCwsLCwsLCwsLCwsLCwsLCwsLP/AABEIAOUA3AMBIgACEQEDEQH/xAAbAAACAgMBAAAAAAAAAAAAAAAEBQMGAAIHAf/EAEAQAAIBAgQEBAMGBAUCBwEAAAECEQADBBIhMQVBUWETInGBBpGxMkKhweHwFCNS0TNicoLxB6IVFkOSk7LSJP/EABoBAAMBAQEBAAAAAAAAAAAAAAIDBAEABQb/xAAqEQACAgICAgIBAgcBAAAAAAAAAQIRAyESMQRBE1EiYXEFFCMyQpHwM//aAAwDAQACEQMRAD8A6fxH4mWycpGZt42gHad63wPxVZYec5GmI3GveqHgsOHuqLhyjmW1HvrR3EcIqKbisoXNoFIZdO29HSE3JezpQcdRWwNctXirP5QUtiCSwlZ7b0Vg+KXrOqPnXcj7S+pispBKTOjO0CTyqsHGvfZguYKdCQpJIHIHlQ+FvXMSfNd+7JAMAdo60w4U9xFZFYEITqR+takY3ZpmuplW3YIAGklZnqdaXfErglWGhI8wgggyNwaKxnG2tOrkE2yCJPXtzik3FOLriPMoiJG/cVzZy7Nvh9l8YZvs+aeX3TT7+PsqDKkqfsk66nlrVNwZJOm/6Vl/Hu2WScq6etdYXG2N/AuW2UrcCLc5KTAJ2kVM2OveOPFL2yFIRrayraidKV4rHnILhhSOp17GmHDONm6LJymLR81wjTXT5VyaBcRpgSbrE51unqxIKjplFA8bwF46gys99I+tScZxaWb+ZQCWUZo05nURzra1xNRbdwxJPJtYPaucl0CaYbiH8LbUOczMJENOo5HXQGnnC+OrdBOVgBOsTt1iqbxlEa2lzyrcO8aTWfD3HPBeXnKxysI07EfvasvYXR0O3ikYgKwJIkCdamBpKLFu+y3rflZDEiIOnONxTS1dkkEQfr6V1GpkqtpS/iVxpQCBJ12P3T10k7b1ticVkKZjCPKz/m3HzAb5Ckl7E5r8khgHCouaJYASewBnvNYDKWqHvDWRUyg7HWdNa0x2OIEoM0bx2+ooHjd0lVQCdMx9joO53rWxjcwzBfMigLPXY7V3ujr1Qzs3FuAPbM667x6a0Nct3XJmPDB2O5HURzpPcuEeRcytmOa2pn3Gm1Mi7eGT4n8yPKsQB10B15611mAuH4qWKr4Ra2CJgSd9Dp9KeHDLcClxtqBJj360msYps3kYFFklcgEjuZEdZApjwzEFl3A02mYPrv8A8Vpyf2AcSwCeMoZvKykeYktvoF/ZpPxbH27dwoloEKAJk71YuK+PmUWwI3LkCfbpUON43ZVoIzGNSFNZI6tnJMRjDaeM2YA79e8VseK+by7nUjLv7e1LrN3LAYR3jX5mmmHZGJWVkDQkakevWglKtjEgi5xdbt03biEEjVR5V2gRUmD4lctAk3CqvpoN45aj2rU8PU22yOJjnrt+VQpg7jymdQF2UjSe3SgWZMZw0XbAWrTJbYWb8lQSykzm+cR3pr/G3VtwlpiZ+1AEjuJ3qq/C3Grlv+Xdncr27elW7C8QQKusQTIpynB6EyUkKcXYtXli4zq0xDiBJ005fKlOK4Z4GZZJnnyO21W+9etXLRG4bSqtxSQSuYsqzBO/pPOico9HRjKxMr+VtY79KGv2rgt+JskxJMn1jlU62wQwbY70txOMdV8MaxtSZSQ6mepiEKMB5nMklj9ByronBcSLti35VC6AgamuX8Nw4tlmuLmbl0qx8J461gBQJAMxOneihOK7AnGXoefENoByVHKq5evNqVPqvI96Z8U+IhdIlCO8yT2pNfvEmApApU5fk66OjF1s0F83fKx9O1P8OoS1lJDBp8pG/p3pBk1kaUwtYtYXfMNaxSaNcWW/4e/kAAyQzAjnEirKSpBn9+lUKzx1AQSYAOoIo/inxCvgk221jcDUGqFKNCnyXoD4h8Rgi5YYyNQjFSCGXzCZ5xIj/L3qPB47+UDKlnaQk5mbaSwmAuswdSWHY1VeI8Q8jtcgs2UmNSNZBOkAg+XSmHwo9tcly4+WSWS2AGYw2UEyZAB20kwSNqxSEW2dCTH52tjKygCSWESI5VuxOdjbgKSNQB5Y3idyahwuLUZfEYCUGp7nY9Klu4m0ykaPLaKOZ+lM19h2xRa4gbhaDkaY8q6lZ1JPIzrpS6+CzNDA6TMzt1gb07uWUU5LYKuwggAHTcnfl+dLsL/i+CzlSv2WA3Xv89zS3BPTZuwO0R9iBn0iD1iNelXThEeGDCgkDMABow0MxSLhpt+Ezo6h38skCJAAHWNvxovA4e1bBd2VXcS0tC+3L3oowr2ZbHT3Qw8skTqR+XX2pOUt5mzkrr5RAGn/ADNG3Ly+GWRl208wAqp47ijArmIJy6w3c9KLSCts54jDLlGs7yJ26HlXjFojQDltM0RburACLCjnUSkAG4xhAYJiZP8ASo+8akc6KIxbdIlwWIaeenOdPc0ytErBuBRJnz3Ap9Roa1wmPsi2DbRgejrDT3Ib6UsxfESCDJhjB1MiefXepZzbej1MfjwUblsszYqwBrmP+4fULXh4zaB2Y8vtfpVYF+QKhe7TFQt4I2Wu18RoihVQwO5qC/8AEisZKT/uNVjxO4rTxR+prb9mrFEsLccSD/LH/ub+9DnilmZ8Aeud/wD9Uie7UZuV1s3hEdXeI2WImwCRt/Muf/uiF4xbiPBA5/ab6zVZa6a3bEsewrrZyhD6HVz4jtK0eEPXO2n40VY+IkjS2NerN+ZqlXW8xn97VLZuxttXPYPxxfoun/mFIg2h8zW9rjlvnb/GqlnNSKxoeKO+OH0XIcQw7fcPz/So8dft5P5cg92Eac/lVWt3GHKiVuZgc0yPs6dTW7QrNjhwdIhxbm7cKzKjcSFJjadNRIn2pl8O2yzGCvlMFo35mY3OoGp5RSXGMwBOUBo56wDAPKZplwPHqBlA13Op3+vamydR0QYYRcql0Xa5bna56SP1qXCXAhUG9EfdiRHSTtVbvYuF3j986RjHkkmTO0b/ALilQm+z0peLjOurxS02XIfskbKeRE/9sil+PZMQ+YXV8NdWP2LgI3U7EGOscqpfBuJx5ToOvP8AWny4s9aY/IfTA/kk+mNcBetgEWQtsKurzBaBtruDrTROJW2sz4T3V3IKAAdiWgfKq4MQ3Wtbl4OUtsTlYnNGhKhSY+cUcPI9C5+FxXKxa0ufCsYcAyfNrI1n7XTsKYf+W7AAz3WZ48xUws9BTNsQtqbqZFMQqER22HaknGMMj3M3iKJEgaCN+tHzX7ktO6KzhrDBIK+wqSy5XQL1jSYn8zVnCYIfcb/5DW63cGP/AE/+813xIJSop19jnMyNBQl9ZkHb9xTjj11GvN4a5UCrGpOp33pRebYdiflH96gmqkz28P8A5KwfDGAZI0MDvXly4O5qO9dy7D5CobqsTRr9QJP6JfFB6fOtTc9PlUAtGtwla2gUmzY3T1rVrnc154Va+HXcjeJrmH7Nam4P3NYcOZmsaxW6BpkN3XatkMVJ4Rrw2TXHGpvDpUyXAeVRLhzUqWjWOjlZuLg/ZNGYTKFZ2JgbqGInp6+1ABCCCVkTqJgx+VNcMSbmVjAIVgpJJMbbb+h/KuJfKm4xoXX+K6FpIfMZI1EFYETW/AcXDZVB1Orc/fShOIKviuWbLLQVg7KQOWh0H0qewwnMnlHIA02dcSTx1+aofcUukJoeeugpGjmeXyrMXimIg0LbvTSYqkexKSbHvDnbMIAn1q02301B+tUrAFiwgxVpwjQoEzFJyOmPx7QcLq9Y9RWysM6SdCG1B65RUCP3mmfC7Ngoru5zGTEAhRyA9gD60WCLnLQjzJqGP9we9ZuqobN5QTsZ20pR/FnYhWjmatjYfDxC3nXQg6TM+9Q2+G4YCPEn/Z+tVPAzxZSsrWHwCFdrpMf16fSt7/DraLrnLHlnOlM798IPLt1pRjL3750dsfQBdULI12G5kjXnS675m9Br7z/amigGSx5GNdzr9KRJfC4shjo6AD1Ex9akaubPVg6xxCvBnlUiWO1FNC0PcxNCGeGwKj8ICoGxNQvia1GMMIWo2cUC181C100SBbGRuivPEFKzerLNzMYEzy77fmaKgHNLsYNcHaiXwzhA5Q5Tzg6axrppJNRWOHZ7JZc3iBoykRsAefKDM1YMBgHFlrV1g0gCQZKg7CSOUn5is0Tz8lLoR4HKzqDsTETEnkJgxJ/You8qLeKgFYJEEzqNJHY8qkwfCAl8M32FYFQrZiYjRtNJI3n6TU3E8A11laCpk5mLAwN9huZO40oX3R38zFTT9Gi4dSZihrtwW7iGNcxWdtDEQR+n92mGwyAB2JAT7ZCkgmdiDrJAmP8ANWj3fKjGFU3AFUgTAYQoynmQSTrp7UMNPYjzMscq/FFMUC5cZncEgk65jP8AlHX9Ka8FwYNvOdM2oFM8VaJu5kS3eueGTtmRjmAUZtpAgabgH1qvLcdSxYmQSOgkGDAp8pWgPESUw/GWF5GgrOGnah/4ok/hTJbD2guaIbUQQfaKHpHotpyRLgsIykGnGHuMPeosHdEUSHFIk7KoRpG7Yk5SRyFNsFwlMpz3HGXaGG3ypJa0mV0iD3Pb6e9Wjh+KDvECIOkbxW45OD17PO8+e4r9wK7wrzeV7kESJI/tWn/hLHa9+H9hT97bAkj7JB9etLXjTXLI1Eka095JI86VL0V18YznWAAdKiu3VE8460RbsCJiob+HVjB2G9UUUABfMo5w2v4R85PypP8AEKAZLo+6dfn/AM06xdxV/wAJcsc/y7+9KeKyyOp3ianlHjLkXYsilDh7Crt+RvQrvUGCulrSE7wJ/frWMaVWyq7VmO1QM9bO1QOaJIBs2z1oz1DeuRW+A4jG2U+tMrQpyV0z1AWMLv0kf3pnwzDOHUsY8wMwN+QPvRWHxlsgF7SN7D+1eXeG2bnmyKCeakr84O9A8noGeCU1poseEaGuKxY6j0gyZU6Ef05dRodqIVwWnzLA/wBUKsiOsnfWToKVreGZYOZsqqGYvACySBymSDO4Ous1M4YswSH8yQTAIPcCDmAAkH1pb2zxpLYTmRczWgs7tJ0J5c9wBMSBrQy48OVywyliAQdSdS5jURM69CKixF1Wu3LbBIEEkZQT0zBdGI3Mk9DQGG4dmcMoi1bILDUlRqdY1zGB1J031pl2thOV6GnEMWbaqu05iQxBJgDcjSBP7ihRismuhUDaNid4ManbbY+9B8YtBQ7MjZNMrazPXfUDQERG0zNDXGyqrFs7EwBE5dWgxuGJO2+p7iu4r0ZX0WLDX0tK/mTMeUsI6g6GdgJpHeVGDHEXUljmDTFyIQKqooKkETJIEepqOxb0h2H+gkb9e09T2okcDw8KGJmSYGhnY6gaifpQpqPZRixtvXZHwtrNoOFzXWaNXVVt6TAySxO+5I2iNTUePxjFouXMwmQgGs+oEIO34dG+E4SoBCFhO0GDuef9oPeocV8HvcuB1uhAJ0yksT8xWKUb2z0Y4ZLdWD4HbSiUf1ppg+BuqgEiRuYImpxwc9BU7ez0EtAPDpzruecacgSPk0VYFby+Ua0Ja4cysGUewI2II5mjsKsBi6kArpMgg8wevrRQXJnifxGMnlX1QTYvtk+0G/eoFBtYzQY3HPevLS5AZA1jTUj251r4lppJtZtYkbaUy3JkF8tFEfH3Au57a0HZxLq2adehMio713MfpXgMakVeWDB8czch6UK92SdIB0rw3R6d6xjCn8KCatDMb4yTIOG/4cdCR+Jre5U3w1w972JXDrH8wkgnsJb10HzromC+C8G2cFna4ouDKzwAbcKzsQsCCdOXYwaX8bbsq+eMUkzl9wRvpz9qHutVo+NcBct3FZlti2VUW2tsDK5YTNrvlXTQTB6VUsQ1Zx3RqmpRsFxL0sc0XeuTtQhqmCIcs7egjC3WH2WI9DR6Yu8dAx9efzpVbMfvWnNlpUDSSNdtevyoZqgscr0mMfhjHMLoDB3AVsuUxlmDJ08xnmx/KrJZVltuXysYggTOWTuY6aTGu2szSX4NwitfZiNLZSJJyFtT5gPtAHKYNWfi1zzf4hQ5pV1IXKusiIJI2nzCSFMCDUuVq6BlhtNldbCeDAg2lUt5lEmTqBB35DYV43xFIIAfLsEL5Y0g+VQOekzy5U6x95HsN4ZYjcsw8zExsNDOk8zrzql4Oykks7GCQcvLU9d+fIithUlbJq1se4/G4hlzoxYP5QWBBjbQTA009KLsYO8c9xmCkQVG2kRAjqI5RrrvQdiyLxXwVLFeZJ0B0n/MdtZ9tdHGG4FdvR52eDvvG2gbdYjl0BokmHGGiKxgwPOLQfNI0+3LKQSV5nplPMyep2GcraYuoSSFHiMAcoAHmBgkg7RJGnTSbjXBbvgZGWBMkhTl+UaanYVSOINkGQHSDMbCDtt1/Leh+NjYwtFxv8ZtoQGMNMEFpjbcfdNTD4hQGQQRz61TcT/MsrcA89vyv3A2J7/r0qDBI7nLbVnbfKoLHkNhruR8xQPEmX4c7Uafo6MnxFbNF2eNWzzqn2/hnGiAbDAlS2WRnAAnVZzAkAwpEmDpoahNt1VS6sFacpIIBgkNE7wdD0pcsbRTDKpdM6AmLQ8xRCsPWudWruUQgj3IFEYfitwEASQehk/IgTtWKLfRmTLCLqZaMTjhmZfMSpMZd96E/iUBIi4NeQrVbyEFwHWd5Vh33I3qY2kEZjqdd6L5Eu0fPy4OTaRQMgGh302rdLcn8qhRhuZPeiGQkADQnrV7Kkb27OYnoomvEUE67nYete27WRYHmJ58gKIwlrXqeZ/tWGnnwxZxS4sNh7ZvHDuruiss5Jg5czAyw8unXWrHxbB3bWKulle01wXT3IcOYaCVeNDoSJHajPhz4taySt4eKGOhMAiBoCQBpNIeBXxZvMt1DcUrKFiwXfXYySOkjc0vJKNVYORyX5AWMQ3ba521BieWnT/br6zVax2HZCM6lVacubTNG8dRqNdq6RxbiOGtITbw5tOIXKWlXMQ2cagg7yIJiZqm/F7tdsWrvh2s05CVDSoAkBfNGWc24J1ocdX32dDK12KLWHTqRPQ0WOHIwAgH1/PrVfFxlAJBAOxFOOHNcK5ywW2N3bQeg/qNMmpLdj45MftG9zgKnaR++lKry3LLFTIB2Maeojc9qdDjImADl5Hme/6UZg8Yt1wmWeeo6UKnJdhvHCX9umOPhvAG3aVfvHzOecn9ge1b8RaSamS8QSBQGPep+3ZWkoxpCjifGrioLOmWDHUToa8sWrzMwFnxdhmyk9ROZPMRBO5kaelB4VFu3QHJUOwUEKTz006VZj8KEh1BC3Cp0E5YLbkwSxjTTrVFUjzMkY2PPhrhS3Li+Tw0A1Q67+tdLw5s2hlWBG/X58q5v8IWXtSrGSBA35HvV3wvFrOV0Ugm2SHPfnPTXrS+VOjIw0FPi0aRofXb8a5p8ZcDQOMogE7KNTOwnkAexPQVZsXxVNWBEA/Oqt8W4stbCo0MQxjqOn5UxSsxriVThwFp3z6rm8MjlzJbWNBp7NXRP+l2HKtfs5Et3beVhcyFbj22kiWOrqCBoNNa5zdwgdLVskpcuE7jMpaNmA1G32tdxpzrrJ+I7dqyLQe9cvW1QK16AWggOxKiQAAdTv0O9EnFO2wHID+Kz4ZtG6bRdL2Z3c5b4tliFyMklBEDToNN6If4vtXEuva8NiGgpny3DmCqLlsmQxkAFSBtMjnU+KYkYkuzjMGbPoMqzJP0IkdAedeW8OozK9l1QT4YVfLmA0csNG9Jn0FLWW26CU09MD4dw93bKBJ20aRMxuRRVnCvYZssM0wocEEddOQmd+moFE8J4skKi23ZF1F1Gm4zLOsEEOmmkwZEjTSnHxYLLW/FtZ0e6YzEZkcnUjMCfDZQScpANK4WnxK/jWSXLNf6FX/8dGha2QZnRtDyJE0rxWNlj5P+41M+EaIYzA06e1Rfwx6/nTlia3R5zi/o2s4Qxt31qe3hiup16DqaaeD2nf8AKgFOa5EwFH4mmvorirB7OoIgnXlR1vClRM6t0M5es+1ZZUzAAEk76bbVMxgAepNdxOshxdkToSDIj6it8OWL2xBbxIXQHRwJ+RE+5FQ4q4T85/tR3Bcclm6r3ASAdNoDAAhtQdAJ1EHUa1PnhtP0GlzxyXtbI+KIGNxHHNtOcAlSR1htfc9KB/ggli4sykKwYGQxOaQp/HtAnXSn3xjifFa3cQeVQQNRBzMSw7SPaedU5rhRiCYUZswJOoEFe3l15czScddIhWmwO5hXklkLAHQAEyOUx9kRyMHtQmOtG7GfMsbCCFHoK14z4roPFn/EORohSusZeREnprNJlZ1OjMPc/SrlD3Y1T+0F3OHMuoOnb9KefB9og3GaTsBPzP5Uhw/FnB83nHyPsatnA3BTMNjrtr0/Khy2o7KPH4ynaHAIJpNx7EZUY9o9zp+dMia0xXwrdxVrOGW0gYAs8wSdh+I/ClYcblLSKc+VQg2yt/D1hw6uqnTWZA9Incjf5V13hYzosls0Tl39NPSD1BnaqJi8F/BKnjWmuSY8RHgLsBlEc9dT6dKtPAeKWspCi7Ck6uQdz23WTp68hs7LFrsgUlKmh8cIoM855aUVxvG2xbcAKDd0JjzEaayv5xtW3CkFxipkZdwsCNQI/uBS/i9m1ctBVb7OYSAdZJ2J5EkmamjFvosx4XJFOxNlEzKjO2YyZbReYA/fKkPF8aWcEkwQF/frVnGCyL4d5IJWVIkZh/UvfsaqvG+EOrZklh0Bkjow0Gmn/NHCm6ZJldPiaYPEZ/MdCCpHY+ZfoY+VMbPEMwvDmg8p+8RCs4HXVvxNJuEeZrtor58mdOsqZK95Akf6e9OuA4cSL5MeGWzjQjO0Ki/jmI5ZaCcVbsloN4TaPmXNmfOVuMeR8r3YP9K6qB2qM4e1btMqW8xvN5uWYneY1yDaJgx3M5wDCsuGUf8AqXGIYnpJdz/7iB7UwxDp4ltcrO5OVTmgS2xOhned6Q5fm6YUZfkA2sKbds/zU8UgtkJjyDcLy0WdOYmJrx8DcZT52EmQpJjSdWHXXTpUeCtrexNx5zIr5V7kTljtpPyqy2knkI5sfsj+5qjGkvyfZ6Msz402VbDswbI6mfx/WpntDv8AKn+MysuVZAIjN94j15L2+c0nPD2G0kdtKfyYMUpFjfAplckxkBJ9OtUSzxBVY6+ZjtI57DerX8UY427LQdX8p9CMx/MVzrgKeLiV9cx9B+xRJWLUq0XJUM5ordPM2vtU17RRQF1u8URmkTY9VhSBqTr+FL8Jiki4UgsoghlzcxsDtp070cVlZPLWqrwrFRiGWfK7QfUTln3096XljcaDxSSn+5YsHdAzWgCF5KZygsJAB6EkemopNdxQZVJ0nadY7emsa/pTbFY5rGW4Za3tcUHSTlUOBESGHQaMOlJBiA97wggIa4PDmBo7TGoOokx6EdKlhG3dE/kYuE2iDHYEM4Lu8BQraTMTqSTC6HeDW68MwzoT4nmJ1yHMB/pAbfu3SisMUuXLuHUln80EgGSrZhlB0Y6TB0Gm+9Vq6XzTn8SeeobTqDtHaRVUOTVAwr/I8xmByk5MxUbZoDd5A0/GrjwG0fBXYHKNNuXKkNlC6kOe2g7f1VYeHmEA6CP+aHM24qy3xlHm6JbrRNWrGcWNzDJbhFW3lZUH2WiJJjUk6/OqtdAI00ptgeFA4XxDfyS/2dNFkAEjKTq2nL5VX/D5wUqkhf8AEIy4pphPxVYc4Y+XyNbZhbAJbQEKe0kgDqQKrPw5cWzctz58RcZVS3IyoWYKCyjQEzEGSJ1AjVh8ZYm67iyboNvKrwBGYxAzazpGg70V/wBP+BziExDiEtEZdpa4wIUDsNXn/KK7y80XNpEeG0kvZa8bbyOwHmUNudNYE9p0pVxPHAJlAKyI0GnpppVltYO4yZ8pMljt/mPKZ2pDxrh5iTbUEc4Kn8RWxiljSR9fgnj4cdaKpd4nc8ItdLHKfIzakgGPp9BQd4vibbrlOdJZGAlWHNMw0k9J6d6l41bYWsKshQLZLMTzJWNOZ0NS8P4RduKty1iMSxHK21twBPO34wkHpr6VA6XR8t5EvzZWsBddcUzIJ8EAnloMsifc1bMVwzMgs2nENdN5mOwB2Weykt1AcTQ+I4QvmuBgbN+DecZlKlCc9kAgMpe4V01IBI2E03wzNdNkspVALjOpXLJUrk0/pypoOkUrNPaa/wC/7YgH41eK5LFolUP+I8QxBP2F6Sd+g7moWAFosB/MKlU11CGELjSFJU6djP3qM4s91wDdMKDzPkJkgE5Z0331ggmDW1iwAzXMuYEAIsS0zqWOwWQsdYPICkdUdHtENrBpZtrbJyj7xBGZidSo/AT0Eda0HFMxysoVRsg1A7/5vWt+IWlkls7npoPx/Slt28DpkAPJiST+Q/CqscH37LYxXseWzzGoNShqr+Fx5QCeplf7U2sXA4zLt3pyka4MSfHmMglJ2092g/gv1oL4Ewk+I/oo7Hc/VaWcfxZuPLbklj77fhVs+Ex4dhO/mP8AuPP2j5UzpALbGOK4edp5UvxGCMiCCKd4u5ofx/tQTt5hHYUHILiB21Ph3OgUk+wNc+8Qhyw0IaR6gyK6dxFMlpu6n8q5iw1PvRRdgyVHQXw4u2WR/vqZgawegHQnT0FVn4bwk420Lh8yuZWP6Qx1M6bTz3q8W8I3hK46Q3LQ945H86SrgP8A+lMSsQqXA0bf4ThT+MH/AG9KljLjJx+yvPFZMSn7RULarbcXFNzMpBVpCkEc9AfrUuP4radi/hqjtq5ViFY9QojKSd4MdhSPISBOug3qWxh5HX03EVZw+2Qc4+ohq8VUfcE9RIP41ceEkXLSumhiSD35fvrVIs4MM+UsB1PMD35xyq38FQW7aBg0R5W2PUZhyMEUrOqjop8SVzYTcAO2narHYwj2sPaUqn8xA8xLed8ySSPKIAMiOYJpBfirHw+81zwyx+4F9lXKDz5D37TR+GrbbN86TSQk4phc18y05YXcTyPIRsfn61bfhHBLcJL6WlbMRzZyoj8DrEDUVWL1+XdtNCWjb0G28SOX9rtwJh/DpC7jMTHMn3PQe1TY/wCrmbl0ediTciwNjEDJbVcoIMAEjQdIOnOl3xZjhaw7NmIOiqdxLaAkHQgb+gqtfB84ji2JuhsyWbeQCTEkqv1V/wBivf8AqtioshObXAIHQAkz7xXoykkijm1sofxfdW5cTLplSI0gamqvfFxXUWyQx8q5cwJJiIPuKcC52mD7ae8/Sp7jIAhUAOjfaGjQSZ9Dr223qJTp1Qhy5SHOI4p42HxmG8VjewtsXRdzea54cC75t28pyyTLAKeVKeB3GPD3AJDXL7J4k/YQor3D2OQGPXvXuG4izM5uOciWbiEE7Dw8qqNIGoTTUn2NKf8AxI/wow9smSxJEcm+6s8syBj1zDoaL41VfrYzjQ44LjAVZ0hLSOFAnTw8q5VIOhYkZieQDzqQaKv8Wcut4RAIgHQQPppr206ULgLF9si5VtW7Y0IhjG+jSfMdCTE6dxT6zgRdDI582mVjud96RS50U4sTjFzaD7F21ft5lJ7jmD0PSl2LwO4ikqC9hHZSSs6A9R7zBH4elWrBul22CGzaa8iD0I5U7o2yr38OJEz68xTjB3M6AoIG0dI5aVtj8BvSG7w5gdCR6UM4cg4T49gtz4duPD50GYfZ1zAd6u2EwoW0NPu/oKBsWszbActOUbimrHYdwKKUr0Liq2bDCgLLddBQGOTcjkfxpxjWELJjWlGKt5iT2J/tQrsKzzitwGwTpJAEc/tCaryfD1ksoVXYHqSCeo7Gm/FLA8KAQPMIkxPMgdzGnevSfDUf07zrOum/Kt6RjLdw/DDwlEaQNPUUlxODFtyp1BnfoQR+x69asmC/wkP+VfoKX4uxnnWGOoPfp6VPkQ7FNJ76OV8c4EbDAhc1oExzOpOhPUbDqI5g17hML4i+RZAAEgRqdPlJiT7xV2fWUcDuG2EdfrNIcHftC44tSBqbe5135kHcT6RT8eVtU+xWfx0vzj0BY3h6hFAKK4cZgWkholp6gAhdo9ZrSxadF8hSHksWJZSVmGBBEs3SZnrXvFfh8pLN5ixkiTERM7+vy5zXl7G5UA1XbKJJaI69xH4cqdSaJ4ycXa0KsZi7+bKr78gI9uZ3+tdP4J5bFq8WykWdUKfZcRmJ1kxlJA1muXWEzfdCkZiTqGYzMGOW+8Vb7Hxjbewtp1YCFDZYUt5WkiToAQu+pk7cnRpJpASk5PYpu8RZy32ZJmYjfXYCOtdf4bh/D4bhg2jm0hbYGSoOo5GIrjHD8Tbu30XJcOZxK21zsRzVBGv3t67D8dfECWLYW6CgK6Cc0aGA45dNJik448WdiVNsH/6QWh4OKvEaXLxhtpy5j+Gb5zVN/wCpmPzYlVnRQTtPmbf/ALYq2/CnxLhrXC7Ki7bzJal1khp1ZwD1E7a/nXKviviVu7eu3bbEoSTbkeY7a66qPyAo27VI6Saj+5HZuITqYO230Hr++knFeIKtohTmbYyBpPQbH3n61X1xzLBIBIGkj9zXhD3WhV9hA07k6ClfFu2LUWG2eKHWQHLZpzaHUKARHPT8T1ozhPCUkXLx0EAWgNSABuOQnkazA4RLcMwJccplQdefM6+n1ok3jvQ5MnqJ6WHBX5ZP9DvC44g+VdTsOX7AprafrvPL2+VKuAW1ZS4bU6HTUdvzp3YtINdWB3n8DWYsajsHyMznpdGnEcKuITI2jj7J6/3I/EelVi1ibuEu6j1H3WHbv3q33MpMc+RH73/foDxHh4vplY+bcHv+vMUb7EpheGxSXkDoZU8uanoaFvYbXr7VUrWLuYS6ZHZlnRhyI+oNW3B41Lqh0cAHkTqDzFC0FaG9gDIq5YUSyn70NHlbuDNC4xCNQdRr23p5/B6STAAgD0oTiNlAAM2s7UH6mr6FJYt9rsOwrChMkEjlpUF/HKJgSZ2mOdG28YmUCBXOw0hNxomLQ00uLsdZrbEcR0lw4cR5jseoiNeVD8WuAvbOo/mTt0Vq8NzQHvsRr2ovQL7Oi2RNpP8ASv8A9RQV4Qd4MmO/b8KZYZl8NR0Vd+sCl+IxDLocm+0UuVGxuxLxvDZ0z6AkQYO4PXp0qgYjDm23OBsTyPT1ro1/EF1ZcqiRtpHqOcVVuJW9wQD3Gx/vQQkPSE63rl85TeChQWgnToPcnT2o/F8FzAMrrmUbQQpgGJbNIieQj61XeIYfIwYagGR27GrVwjFB0SM0EAanQdfXprTcs5RScTMOGEpNSK9i7LKrCJOXY9NpEQJ9D9KEv2SylvKMurDzSZ0MaZQBvuO07VbuI+ED4flJYaoY0B6j96UDewgg5VgxBiQIJ2/4iih5CfaoDJ4bX9rsB4Rfv4O4blllDquQEHYE6kEfaGgOo1nlAnON8SuXsr4klwdiTqxBIM7RBIkDkfevMVw27nLqi8ySrSe0DSDGkjqa0xtjElFU24trrGZYJJJEAmeYHtTFki3doneHItU/9Cm051UGA2pg6fLaPae9RZD5soDd413+7rprRTcPcEglF7zJieQHzimBuIAFCkgDXXKGIjVgup22mjeSKMjgm+xRh+GFhmcxOoOnX11PaOtM7ZCjKnlHbcnq3U1GzVqbtJlJyKseOOPfsl8SmHCMLau5lu3PD00PL9TNLbAk96PsWZ+zEjXtprsd67hoVmyOSpAtq++EvEMNAdR1HJh6jWrfaxAjMplG5jl3oHjGBONsB7azdQaBeYgll/CR8udVv4c4wbZ8Nz5GOnY/2ooS5L9UTxl6ZdXvfh+5FYmN+Ype7j06H8qhRjRro1jTiGDt4hIYwdSGjUH8xO4/5FAxVt7LFGkH69x2q72L8elbXMrGSR7z+Hasujix/EOOKqqDdjFI8TiiSST1rOMXi9/sug/P8agvjyz6D8f1oEhyYvvD/wCuvvRmFeSo9KExbat2AH7+Ve8POpNMa0DF7COIkh7OUGS7x7LH5/KilQi2GYqDPlBOpPT/AE/Shrl5mv2MsghbjSNxoBIHP051HdsKLjZ2XUxmYkkTqNOXtSWGmW29xDKhO40Ehh/TPlHMQG70ifjXli5M820HPcLmOkevP394xccKApSFCjUEEkgfZg7mQP8AmKrnE8E7MdQh7ZjMwYEgRrGu1ZGKa2dKTT0WbBY8MCyn7u3Q6/IbaVFjbeZjzPPQgcutKfhzhbLLZ2MzI5npz51YLgGoAMhQTrz01npoaBxSeguTq2VjHYMiZEdKW2bzWrbqp3YFTI0080fhV6xRthBngk7BtQYgxruf1rOK/BtkpmtsbbEwF1ZT6SZHrJHat5JdnfJRzC4xnWZ70Vh+KXEjzSBybUURxXhrWrr2j5mSCcksIIkax+yDSlt96fSkgVJxdpj63xW4VLeG+UaFgCUHqYgVHcvXLoJAZlXUwCQO5gaVNheKWRbtSxVrcSoWSwAQFZyGFYqxMOv+I0g81fC8UltSSbguQQhVQyiVZWJBdfNB0Oo30OlD8MfQxeVN6YV4Nzy+R/N9nynzf6dPN7VqbTZc+VssxmynLPSYie1Gf+Yk8S2/8wAXhdcALIhETInnEqcpkmNMuhiteF4XxrTpZL5mOViwULlDB1Ai5KzAJ8raiAYmucElbBfkULrrwAYIB1BPMbadpFaWEZ2CqJYmAOs084si4N8KLuZylttFQZTma5qG8QMGQuDEbgaidJcDx62ADlaM6PCrlkg28xb+a2YnKftSZac24o4xVWhMs7kJ7Bj2P7/fpTCwjMR4YLHoon125UXhuJ2mKKyhUy5bgy7AWyDlYsd2AYAKusTO9RYfFS1x2MLc3XIHXcNGUkaA7QRED0ohdkiXmtMG8y5vVdQSPqCPY0o+JeFFVXEDQXCSw6dH9GM/LvVkHFVBCm2TbGoVjmWfGz6kmSchiT35UZZ4gly3DlskkMhWMy5XkNLk7nck7co0BqnyQEk+ys8KxZg2rki4nI76cvWjw3zoe/x9BdcsrGWfw3iSit4MAQ6H7jAgMB5zvJBa4HjK3BpmTykDKAIJctIGaBKnLvI9KPXoO7RrBUkNoRoR3HKvYPetMVczXHcTDMxjmJJOtbBZ6n51jOJ8Omd5J31P1qfEnyr/AK9ukTWVlA+x66ErmQT6UdgLQyf7h9DWVlFLoCPZrijlxK9BaMe7Gi8Eoyu0ak5ddQO8HnWVlJYQxxNkS3PKTEgfdiKixDzb57Hn6H9KyspQ8GsvEL/UdwBp07c6YLAMAD7J+le1lajJEF0eWdBrrpvpP5mmguk2LBk5mETO0bx3Ne1lBk6FT6E/FsKBdtn+oEH22+pqsY+wpuEEAj0r2spmLpG/4gGI4fbJHlA9NKHxnCVUBgfYisrKepMCUUA+CKefC15rd9QpjP5T25gj8fmaysosn9rFUO/jmwLiXNAPCOYaazz9iDt2qs/DuEF0FSYjtNZWUvE/6YvGPMNwld559KOXgyQNT+Fe1lc5MoSR5d4SuUwSPl0rTgOFDsyt1+s8vasrK29HUIviPCBLrWxsDp2kA1t8IrNwg6gKTHyrKyt/xAxrdFvFtRso+XtU2SsrKz0G+z//2Q=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1930" name="AutoShape 10" descr="data:image/jpeg;base64,/9j/4AAQSkZJRgABAQAAAQABAAD/2wCEAAkGBxMTEhUUExQVFRUXGB0aGBcYFxwaGBwcHRwYHRwcGhwdHCggGhwlHBwdITEiJSkrLi4uHB8zODMsNygtLisBCgoKDg0OGxAQGywkICQ0LCwsLCwsLCwsLCwsLCwsLCwsLCwsLCwsLCwsLCwsLCwsLCwsLCwsLCwsLCwsLCwsLP/AABEIAOUA3AMBIgACEQEDEQH/xAAbAAACAgMBAAAAAAAAAAAAAAAEBQMGAAIHAf/EAEAQAAIBAgQEBAMGBAUCBwEAAAECEQADBBIhMQVBUWETInGBBpGxMkKhweHwFCNS0TNicoLxB6IVFkOSk7LSJP/EABoBAAMBAQEBAAAAAAAAAAAAAAIDBAEABQb/xAAqEQACAgICAgIBAgcBAAAAAAAAAQIRAyESMQRBE1EiYXEFFCMyQpHwM//aAAwDAQACEQMRAD8A6fxH4mWycpGZt42gHad63wPxVZYec5GmI3GveqHgsOHuqLhyjmW1HvrR3EcIqKbisoXNoFIZdO29HSE3JezpQcdRWwNctXirP5QUtiCSwlZ7b0Vg+KXrOqPnXcj7S+pispBKTOjO0CTyqsHGvfZguYKdCQpJIHIHlQ+FvXMSfNd+7JAMAdo60w4U9xFZFYEITqR+takY3ZpmuplW3YIAGklZnqdaXfErglWGhI8wgggyNwaKxnG2tOrkE2yCJPXtzik3FOLriPMoiJG/cVzZy7Nvh9l8YZvs+aeX3TT7+PsqDKkqfsk66nlrVNwZJOm/6Vl/Hu2WScq6etdYXG2N/AuW2UrcCLc5KTAJ2kVM2OveOPFL2yFIRrayraidKV4rHnILhhSOp17GmHDONm6LJymLR81wjTXT5VyaBcRpgSbrE51unqxIKjplFA8bwF46gys99I+tScZxaWb+ZQCWUZo05nURzra1xNRbdwxJPJtYPaucl0CaYbiH8LbUOczMJENOo5HXQGnnC+OrdBOVgBOsTt1iqbxlEa2lzyrcO8aTWfD3HPBeXnKxysI07EfvasvYXR0O3ikYgKwJIkCdamBpKLFu+y3rflZDEiIOnONxTS1dkkEQfr6V1GpkqtpS/iVxpQCBJ12P3T10k7b1ticVkKZjCPKz/m3HzAb5Ckl7E5r8khgHCouaJYASewBnvNYDKWqHvDWRUyg7HWdNa0x2OIEoM0bx2+ooHjd0lVQCdMx9joO53rWxjcwzBfMigLPXY7V3ujr1Qzs3FuAPbM667x6a0Nct3XJmPDB2O5HURzpPcuEeRcytmOa2pn3Gm1Mi7eGT4n8yPKsQB10B15611mAuH4qWKr4Ra2CJgSd9Dp9KeHDLcClxtqBJj360msYps3kYFFklcgEjuZEdZApjwzEFl3A02mYPrv8A8Vpyf2AcSwCeMoZvKykeYktvoF/ZpPxbH27dwoloEKAJk71YuK+PmUWwI3LkCfbpUON43ZVoIzGNSFNZI6tnJMRjDaeM2YA79e8VseK+by7nUjLv7e1LrN3LAYR3jX5mmmHZGJWVkDQkakevWglKtjEgi5xdbt03biEEjVR5V2gRUmD4lctAk3CqvpoN45aj2rU8PU22yOJjnrt+VQpg7jymdQF2UjSe3SgWZMZw0XbAWrTJbYWb8lQSykzm+cR3pr/G3VtwlpiZ+1AEjuJ3qq/C3Grlv+Xdncr27elW7C8QQKusQTIpynB6EyUkKcXYtXli4zq0xDiBJ005fKlOK4Z4GZZJnnyO21W+9etXLRG4bSqtxSQSuYsqzBO/pPOico9HRjKxMr+VtY79KGv2rgt+JskxJMn1jlU62wQwbY70txOMdV8MaxtSZSQ6mepiEKMB5nMklj9ByronBcSLti35VC6AgamuX8Nw4tlmuLmbl0qx8J461gBQJAMxOneihOK7AnGXoefENoByVHKq5evNqVPqvI96Z8U+IhdIlCO8yT2pNfvEmApApU5fk66OjF1s0F83fKx9O1P8OoS1lJDBp8pG/p3pBk1kaUwtYtYXfMNaxSaNcWW/4e/kAAyQzAjnEirKSpBn9+lUKzx1AQSYAOoIo/inxCvgk221jcDUGqFKNCnyXoD4h8Rgi5YYyNQjFSCGXzCZ5xIj/L3qPB47+UDKlnaQk5mbaSwmAuswdSWHY1VeI8Q8jtcgs2UmNSNZBOkAg+XSmHwo9tcly4+WSWS2AGYw2UEyZAB20kwSNqxSEW2dCTH52tjKygCSWESI5VuxOdjbgKSNQB5Y3idyahwuLUZfEYCUGp7nY9Klu4m0ykaPLaKOZ+lM19h2xRa4gbhaDkaY8q6lZ1JPIzrpS6+CzNDA6TMzt1gb07uWUU5LYKuwggAHTcnfl+dLsL/i+CzlSv2WA3Xv89zS3BPTZuwO0R9iBn0iD1iNelXThEeGDCgkDMABow0MxSLhpt+Ezo6h38skCJAAHWNvxovA4e1bBd2VXcS0tC+3L3oowr2ZbHT3Qw8skTqR+XX2pOUt5mzkrr5RAGn/ADNG3Ly+GWRl208wAqp47ijArmIJy6w3c9KLSCts54jDLlGs7yJ26HlXjFojQDltM0RburACLCjnUSkAG4xhAYJiZP8ASo+8akc6KIxbdIlwWIaeenOdPc0ytErBuBRJnz3Ap9Roa1wmPsi2DbRgejrDT3Ib6UsxfESCDJhjB1MiefXepZzbej1MfjwUblsszYqwBrmP+4fULXh4zaB2Y8vtfpVYF+QKhe7TFQt4I2Wu18RoihVQwO5qC/8AEisZKT/uNVjxO4rTxR+prb9mrFEsLccSD/LH/ub+9DnilmZ8Aeud/wD9Uie7UZuV1s3hEdXeI2WImwCRt/Muf/uiF4xbiPBA5/ab6zVZa6a3bEsewrrZyhD6HVz4jtK0eEPXO2n40VY+IkjS2NerN+ZqlXW8xn97VLZuxttXPYPxxfoun/mFIg2h8zW9rjlvnb/GqlnNSKxoeKO+OH0XIcQw7fcPz/So8dft5P5cg92Eac/lVWt3GHKiVuZgc0yPs6dTW7QrNjhwdIhxbm7cKzKjcSFJjadNRIn2pl8O2yzGCvlMFo35mY3OoGp5RSXGMwBOUBo56wDAPKZplwPHqBlA13Op3+vamydR0QYYRcql0Xa5bna56SP1qXCXAhUG9EfdiRHSTtVbvYuF3j986RjHkkmTO0b/ALilQm+z0peLjOurxS02XIfskbKeRE/9sil+PZMQ+YXV8NdWP2LgI3U7EGOscqpfBuJx5ToOvP8AWny4s9aY/IfTA/kk+mNcBetgEWQtsKurzBaBtruDrTROJW2sz4T3V3IKAAdiWgfKq4MQ3Wtbl4OUtsTlYnNGhKhSY+cUcPI9C5+FxXKxa0ufCsYcAyfNrI1n7XTsKYf+W7AAz3WZ48xUws9BTNsQtqbqZFMQqER22HaknGMMj3M3iKJEgaCN+tHzX7ktO6KzhrDBIK+wqSy5XQL1jSYn8zVnCYIfcb/5DW63cGP/AE/+813xIJSop19jnMyNBQl9ZkHb9xTjj11GvN4a5UCrGpOp33pRebYdiflH96gmqkz28P8A5KwfDGAZI0MDvXly4O5qO9dy7D5CobqsTRr9QJP6JfFB6fOtTc9PlUAtGtwla2gUmzY3T1rVrnc154Va+HXcjeJrmH7Nam4P3NYcOZmsaxW6BpkN3XatkMVJ4Rrw2TXHGpvDpUyXAeVRLhzUqWjWOjlZuLg/ZNGYTKFZ2JgbqGInp6+1ABCCCVkTqJgx+VNcMSbmVjAIVgpJJMbbb+h/KuJfKm4xoXX+K6FpIfMZI1EFYETW/AcXDZVB1Orc/fShOIKviuWbLLQVg7KQOWh0H0qewwnMnlHIA02dcSTx1+aofcUukJoeeugpGjmeXyrMXimIg0LbvTSYqkexKSbHvDnbMIAn1q02301B+tUrAFiwgxVpwjQoEzFJyOmPx7QcLq9Y9RWysM6SdCG1B65RUCP3mmfC7Ngoru5zGTEAhRyA9gD60WCLnLQjzJqGP9we9ZuqobN5QTsZ20pR/FnYhWjmatjYfDxC3nXQg6TM+9Q2+G4YCPEn/Z+tVPAzxZSsrWHwCFdrpMf16fSt7/DraLrnLHlnOlM798IPLt1pRjL3750dsfQBdULI12G5kjXnS675m9Br7z/amigGSx5GNdzr9KRJfC4shjo6AD1Ex9akaubPVg6xxCvBnlUiWO1FNC0PcxNCGeGwKj8ICoGxNQvia1GMMIWo2cUC181C100SBbGRuivPEFKzerLNzMYEzy77fmaKgHNLsYNcHaiXwzhA5Q5Tzg6axrppJNRWOHZ7JZc3iBoykRsAefKDM1YMBgHFlrV1g0gCQZKg7CSOUn5is0Tz8lLoR4HKzqDsTETEnkJgxJ/You8qLeKgFYJEEzqNJHY8qkwfCAl8M32FYFQrZiYjRtNJI3n6TU3E8A11laCpk5mLAwN9huZO40oX3R38zFTT9Gi4dSZihrtwW7iGNcxWdtDEQR+n92mGwyAB2JAT7ZCkgmdiDrJAmP8ANWj3fKjGFU3AFUgTAYQoynmQSTrp7UMNPYjzMscq/FFMUC5cZncEgk65jP8AlHX9Ka8FwYNvOdM2oFM8VaJu5kS3eueGTtmRjmAUZtpAgabgH1qvLcdSxYmQSOgkGDAp8pWgPESUw/GWF5GgrOGnah/4ok/hTJbD2guaIbUQQfaKHpHotpyRLgsIykGnGHuMPeosHdEUSHFIk7KoRpG7Yk5SRyFNsFwlMpz3HGXaGG3ypJa0mV0iD3Pb6e9Wjh+KDvECIOkbxW45OD17PO8+e4r9wK7wrzeV7kESJI/tWn/hLHa9+H9hT97bAkj7JB9etLXjTXLI1Eka095JI86VL0V18YznWAAdKiu3VE8460RbsCJiob+HVjB2G9UUUABfMo5w2v4R85PypP8AEKAZLo+6dfn/AM06xdxV/wAJcsc/y7+9KeKyyOp3ianlHjLkXYsilDh7Crt+RvQrvUGCulrSE7wJ/frWMaVWyq7VmO1QM9bO1QOaJIBs2z1oz1DeuRW+A4jG2U+tMrQpyV0z1AWMLv0kf3pnwzDOHUsY8wMwN+QPvRWHxlsgF7SN7D+1eXeG2bnmyKCeakr84O9A8noGeCU1poseEaGuKxY6j0gyZU6Ef05dRodqIVwWnzLA/wBUKsiOsnfWToKVreGZYOZsqqGYvACySBymSDO4Ous1M4YswSH8yQTAIPcCDmAAkH1pb2zxpLYTmRczWgs7tJ0J5c9wBMSBrQy48OVywyliAQdSdS5jURM69CKixF1Wu3LbBIEEkZQT0zBdGI3Mk9DQGG4dmcMoi1bILDUlRqdY1zGB1J031pl2thOV6GnEMWbaqu05iQxBJgDcjSBP7ihRismuhUDaNid4ManbbY+9B8YtBQ7MjZNMrazPXfUDQERG0zNDXGyqrFs7EwBE5dWgxuGJO2+p7iu4r0ZX0WLDX0tK/mTMeUsI6g6GdgJpHeVGDHEXUljmDTFyIQKqooKkETJIEepqOxb0h2H+gkb9e09T2okcDw8KGJmSYGhnY6gaifpQpqPZRixtvXZHwtrNoOFzXWaNXVVt6TAySxO+5I2iNTUePxjFouXMwmQgGs+oEIO34dG+E4SoBCFhO0GDuef9oPeocV8HvcuB1uhAJ0yksT8xWKUb2z0Y4ZLdWD4HbSiUf1ppg+BuqgEiRuYImpxwc9BU7ez0EtAPDpzruecacgSPk0VYFby+Ua0Ja4cysGUewI2II5mjsKsBi6kArpMgg8wevrRQXJnifxGMnlX1QTYvtk+0G/eoFBtYzQY3HPevLS5AZA1jTUj251r4lppJtZtYkbaUy3JkF8tFEfH3Au57a0HZxLq2adehMio713MfpXgMakVeWDB8czch6UK92SdIB0rw3R6d6xjCn8KCatDMb4yTIOG/4cdCR+Jre5U3w1w972JXDrH8wkgnsJb10HzromC+C8G2cFna4ouDKzwAbcKzsQsCCdOXYwaX8bbsq+eMUkzl9wRvpz9qHutVo+NcBct3FZlti2VUW2tsDK5YTNrvlXTQTB6VUsQ1Zx3RqmpRsFxL0sc0XeuTtQhqmCIcs7egjC3WH2WI9DR6Yu8dAx9efzpVbMfvWnNlpUDSSNdtevyoZqgscr0mMfhjHMLoDB3AVsuUxlmDJ08xnmx/KrJZVltuXysYggTOWTuY6aTGu2szSX4NwitfZiNLZSJJyFtT5gPtAHKYNWfi1zzf4hQ5pV1IXKusiIJI2nzCSFMCDUuVq6BlhtNldbCeDAg2lUt5lEmTqBB35DYV43xFIIAfLsEL5Y0g+VQOekzy5U6x95HsN4ZYjcsw8zExsNDOk8zrzql4Oykks7GCQcvLU9d+fIithUlbJq1se4/G4hlzoxYP5QWBBjbQTA009KLsYO8c9xmCkQVG2kRAjqI5RrrvQdiyLxXwVLFeZJ0B0n/MdtZ9tdHGG4FdvR52eDvvG2gbdYjl0BokmHGGiKxgwPOLQfNI0+3LKQSV5nplPMyep2GcraYuoSSFHiMAcoAHmBgkg7RJGnTSbjXBbvgZGWBMkhTl+UaanYVSOINkGQHSDMbCDtt1/Leh+NjYwtFxv8ZtoQGMNMEFpjbcfdNTD4hQGQQRz61TcT/MsrcA89vyv3A2J7/r0qDBI7nLbVnbfKoLHkNhruR8xQPEmX4c7Uafo6MnxFbNF2eNWzzqn2/hnGiAbDAlS2WRnAAnVZzAkAwpEmDpoahNt1VS6sFacpIIBgkNE7wdD0pcsbRTDKpdM6AmLQ8xRCsPWudWruUQgj3IFEYfitwEASQehk/IgTtWKLfRmTLCLqZaMTjhmZfMSpMZd96E/iUBIi4NeQrVbyEFwHWd5Vh33I3qY2kEZjqdd6L5Eu0fPy4OTaRQMgGh302rdLcn8qhRhuZPeiGQkADQnrV7Kkb27OYnoomvEUE67nYete27WRYHmJ58gKIwlrXqeZ/tWGnnwxZxS4sNh7ZvHDuruiss5Jg5czAyw8unXWrHxbB3bWKulle01wXT3IcOYaCVeNDoSJHajPhz4taySt4eKGOhMAiBoCQBpNIeBXxZvMt1DcUrKFiwXfXYySOkjc0vJKNVYORyX5AWMQ3ba521BieWnT/br6zVax2HZCM6lVacubTNG8dRqNdq6RxbiOGtITbw5tOIXKWlXMQ2cagg7yIJiZqm/F7tdsWrvh2s05CVDSoAkBfNGWc24J1ocdX32dDK12KLWHTqRPQ0WOHIwAgH1/PrVfFxlAJBAOxFOOHNcK5ywW2N3bQeg/qNMmpLdj45MftG9zgKnaR++lKry3LLFTIB2Maeojc9qdDjImADl5Hme/6UZg8Yt1wmWeeo6UKnJdhvHCX9umOPhvAG3aVfvHzOecn9ge1b8RaSamS8QSBQGPep+3ZWkoxpCjifGrioLOmWDHUToa8sWrzMwFnxdhmyk9ROZPMRBO5kaelB4VFu3QHJUOwUEKTz006VZj8KEh1BC3Cp0E5YLbkwSxjTTrVFUjzMkY2PPhrhS3Li+Tw0A1Q67+tdLw5s2hlWBG/X58q5v8IWXtSrGSBA35HvV3wvFrOV0Ugm2SHPfnPTXrS+VOjIw0FPi0aRofXb8a5p8ZcDQOMogE7KNTOwnkAexPQVZsXxVNWBEA/Oqt8W4stbCo0MQxjqOn5UxSsxriVThwFp3z6rm8MjlzJbWNBp7NXRP+l2HKtfs5Et3beVhcyFbj22kiWOrqCBoNNa5zdwgdLVskpcuE7jMpaNmA1G32tdxpzrrJ+I7dqyLQe9cvW1QK16AWggOxKiQAAdTv0O9EnFO2wHID+Kz4ZtG6bRdL2Z3c5b4tliFyMklBEDToNN6If4vtXEuva8NiGgpny3DmCqLlsmQxkAFSBtMjnU+KYkYkuzjMGbPoMqzJP0IkdAedeW8OozK9l1QT4YVfLmA0csNG9Jn0FLWW26CU09MD4dw93bKBJ20aRMxuRRVnCvYZssM0wocEEddOQmd+moFE8J4skKi23ZF1F1Gm4zLOsEEOmmkwZEjTSnHxYLLW/FtZ0e6YzEZkcnUjMCfDZQScpANK4WnxK/jWSXLNf6FX/8dGha2QZnRtDyJE0rxWNlj5P+41M+EaIYzA06e1Rfwx6/nTlia3R5zi/o2s4Qxt31qe3hiup16DqaaeD2nf8AKgFOa5EwFH4mmvorirB7OoIgnXlR1vClRM6t0M5es+1ZZUzAAEk76bbVMxgAepNdxOshxdkToSDIj6it8OWL2xBbxIXQHRwJ+RE+5FQ4q4T85/tR3Bcclm6r3ASAdNoDAAhtQdAJ1EHUa1PnhtP0GlzxyXtbI+KIGNxHHNtOcAlSR1htfc9KB/ggli4sykKwYGQxOaQp/HtAnXSn3xjifFa3cQeVQQNRBzMSw7SPaedU5rhRiCYUZswJOoEFe3l15czScddIhWmwO5hXklkLAHQAEyOUx9kRyMHtQmOtG7GfMsbCCFHoK14z4roPFn/EORohSusZeREnprNJlZ1OjMPc/SrlD3Y1T+0F3OHMuoOnb9KefB9og3GaTsBPzP5Uhw/FnB83nHyPsatnA3BTMNjrtr0/Khy2o7KPH4ynaHAIJpNx7EZUY9o9zp+dMia0xXwrdxVrOGW0gYAs8wSdh+I/ClYcblLSKc+VQg2yt/D1hw6uqnTWZA9Incjf5V13hYzosls0Tl39NPSD1BnaqJi8F/BKnjWmuSY8RHgLsBlEc9dT6dKtPAeKWspCi7Ck6uQdz23WTp68hs7LFrsgUlKmh8cIoM855aUVxvG2xbcAKDd0JjzEaayv5xtW3CkFxipkZdwsCNQI/uBS/i9m1ctBVb7OYSAdZJ2J5EkmamjFvosx4XJFOxNlEzKjO2YyZbReYA/fKkPF8aWcEkwQF/frVnGCyL4d5IJWVIkZh/UvfsaqvG+EOrZklh0Bkjow0Gmn/NHCm6ZJldPiaYPEZ/MdCCpHY+ZfoY+VMbPEMwvDmg8p+8RCs4HXVvxNJuEeZrtor58mdOsqZK95Akf6e9OuA4cSL5MeGWzjQjO0Ki/jmI5ZaCcVbsloN4TaPmXNmfOVuMeR8r3YP9K6qB2qM4e1btMqW8xvN5uWYneY1yDaJgx3M5wDCsuGUf8AqXGIYnpJdz/7iB7UwxDp4ltcrO5OVTmgS2xOhned6Q5fm6YUZfkA2sKbds/zU8UgtkJjyDcLy0WdOYmJrx8DcZT52EmQpJjSdWHXXTpUeCtrexNx5zIr5V7kTljtpPyqy2knkI5sfsj+5qjGkvyfZ6Msz402VbDswbI6mfx/WpntDv8AKn+MysuVZAIjN94j15L2+c0nPD2G0kdtKfyYMUpFjfAplckxkBJ9OtUSzxBVY6+ZjtI57DerX8UY427LQdX8p9CMx/MVzrgKeLiV9cx9B+xRJWLUq0XJUM5ordPM2vtU17RRQF1u8URmkTY9VhSBqTr+FL8Jiki4UgsoghlzcxsDtp070cVlZPLWqrwrFRiGWfK7QfUTln3096XljcaDxSSn+5YsHdAzWgCF5KZygsJAB6EkemopNdxQZVJ0nadY7emsa/pTbFY5rGW4Za3tcUHSTlUOBESGHQaMOlJBiA97wggIa4PDmBo7TGoOokx6EdKlhG3dE/kYuE2iDHYEM4Lu8BQraTMTqSTC6HeDW68MwzoT4nmJ1yHMB/pAbfu3SisMUuXLuHUln80EgGSrZhlB0Y6TB0Gm+9Vq6XzTn8SeeobTqDtHaRVUOTVAwr/I8xmByk5MxUbZoDd5A0/GrjwG0fBXYHKNNuXKkNlC6kOe2g7f1VYeHmEA6CP+aHM24qy3xlHm6JbrRNWrGcWNzDJbhFW3lZUH2WiJJjUk6/OqtdAI00ptgeFA4XxDfyS/2dNFkAEjKTq2nL5VX/D5wUqkhf8AEIy4pphPxVYc4Y+XyNbZhbAJbQEKe0kgDqQKrPw5cWzctz58RcZVS3IyoWYKCyjQEzEGSJ1AjVh8ZYm67iyboNvKrwBGYxAzazpGg70V/wBP+BziExDiEtEZdpa4wIUDsNXn/KK7y80XNpEeG0kvZa8bbyOwHmUNudNYE9p0pVxPHAJlAKyI0GnpppVltYO4yZ8pMljt/mPKZ2pDxrh5iTbUEc4Kn8RWxiljSR9fgnj4cdaKpd4nc8ItdLHKfIzakgGPp9BQd4vibbrlOdJZGAlWHNMw0k9J6d6l41bYWsKshQLZLMTzJWNOZ0NS8P4RduKty1iMSxHK21twBPO34wkHpr6VA6XR8t5EvzZWsBddcUzIJ8EAnloMsifc1bMVwzMgs2nENdN5mOwB2Weykt1AcTQ+I4QvmuBgbN+DecZlKlCc9kAgMpe4V01IBI2E03wzNdNkspVALjOpXLJUrk0/pypoOkUrNPaa/wC/7YgH41eK5LFolUP+I8QxBP2F6Sd+g7moWAFosB/MKlU11CGELjSFJU6djP3qM4s91wDdMKDzPkJkgE5Z0331ggmDW1iwAzXMuYEAIsS0zqWOwWQsdYPICkdUdHtENrBpZtrbJyj7xBGZidSo/AT0Eda0HFMxysoVRsg1A7/5vWt+IWlkls7npoPx/Slt28DpkAPJiST+Q/CqscH37LYxXseWzzGoNShqr+Fx5QCeplf7U2sXA4zLt3pyka4MSfHmMglJ2092g/gv1oL4Ewk+I/oo7Hc/VaWcfxZuPLbklj77fhVs+Ex4dhO/mP8AuPP2j5UzpALbGOK4edp5UvxGCMiCCKd4u5ofx/tQTt5hHYUHILiB21Ph3OgUk+wNc+8Qhyw0IaR6gyK6dxFMlpu6n8q5iw1PvRRdgyVHQXw4u2WR/vqZgawegHQnT0FVn4bwk420Lh8yuZWP6Qx1M6bTz3q8W8I3hK46Q3LQ945H86SrgP8A+lMSsQqXA0bf4ThT+MH/AG9KljLjJx+yvPFZMSn7RULarbcXFNzMpBVpCkEc9AfrUuP4radi/hqjtq5ViFY9QojKSd4MdhSPISBOug3qWxh5HX03EVZw+2Qc4+ohq8VUfcE9RIP41ceEkXLSumhiSD35fvrVIs4MM+UsB1PMD35xyq38FQW7aBg0R5W2PUZhyMEUrOqjop8SVzYTcAO2narHYwj2sPaUqn8xA8xLed8ySSPKIAMiOYJpBfirHw+81zwyx+4F9lXKDz5D37TR+GrbbN86TSQk4phc18y05YXcTyPIRsfn61bfhHBLcJL6WlbMRzZyoj8DrEDUVWL1+XdtNCWjb0G28SOX9rtwJh/DpC7jMTHMn3PQe1TY/wCrmbl0ediTciwNjEDJbVcoIMAEjQdIOnOl3xZjhaw7NmIOiqdxLaAkHQgb+gqtfB84ji2JuhsyWbeQCTEkqv1V/wBivf8AqtioshObXAIHQAkz7xXoykkijm1sofxfdW5cTLplSI0gamqvfFxXUWyQx8q5cwJJiIPuKcC52mD7ae8/Sp7jIAhUAOjfaGjQSZ9Dr223qJTp1Qhy5SHOI4p42HxmG8VjewtsXRdzea54cC75t28pyyTLAKeVKeB3GPD3AJDXL7J4k/YQor3D2OQGPXvXuG4izM5uOciWbiEE7Dw8qqNIGoTTUn2NKf8AxI/wow9smSxJEcm+6s8syBj1zDoaL41VfrYzjQ44LjAVZ0hLSOFAnTw8q5VIOhYkZieQDzqQaKv8Wcut4RAIgHQQPppr206ULgLF9si5VtW7Y0IhjG+jSfMdCTE6dxT6zgRdDI582mVjud96RS50U4sTjFzaD7F21ft5lJ7jmD0PSl2LwO4ikqC9hHZSSs6A9R7zBH4elWrBul22CGzaa8iD0I5U7o2yr38OJEz68xTjB3M6AoIG0dI5aVtj8BvSG7w5gdCR6UM4cg4T49gtz4duPD50GYfZ1zAd6u2EwoW0NPu/oKBsWszbActOUbimrHYdwKKUr0Liq2bDCgLLddBQGOTcjkfxpxjWELJjWlGKt5iT2J/tQrsKzzitwGwTpJAEc/tCaryfD1ksoVXYHqSCeo7Gm/FLA8KAQPMIkxPMgdzGnevSfDUf07zrOum/Kt6RjLdw/DDwlEaQNPUUlxODFtyp1BnfoQR+x69asmC/wkP+VfoKX4uxnnWGOoPfp6VPkQ7FNJ76OV8c4EbDAhc1oExzOpOhPUbDqI5g17hML4i+RZAAEgRqdPlJiT7xV2fWUcDuG2EdfrNIcHftC44tSBqbe5135kHcT6RT8eVtU+xWfx0vzj0BY3h6hFAKK4cZgWkholp6gAhdo9ZrSxadF8hSHksWJZSVmGBBEs3SZnrXvFfh8pLN5ixkiTERM7+vy5zXl7G5UA1XbKJJaI69xH4cqdSaJ4ycXa0KsZi7+bKr78gI9uZ3+tdP4J5bFq8WykWdUKfZcRmJ1kxlJA1muXWEzfdCkZiTqGYzMGOW+8Vb7Hxjbewtp1YCFDZYUt5WkiToAQu+pk7cnRpJpASk5PYpu8RZy32ZJmYjfXYCOtdf4bh/D4bhg2jm0hbYGSoOo5GIrjHD8Tbu30XJcOZxK21zsRzVBGv3t67D8dfECWLYW6CgK6Cc0aGA45dNJik448WdiVNsH/6QWh4OKvEaXLxhtpy5j+Gb5zVN/wCpmPzYlVnRQTtPmbf/ALYq2/CnxLhrXC7Ki7bzJal1khp1ZwD1E7a/nXKviviVu7eu3bbEoSTbkeY7a66qPyAo27VI6Saj+5HZuITqYO230Hr++knFeIKtohTmbYyBpPQbH3n61X1xzLBIBIGkj9zXhD3WhV9hA07k6ClfFu2LUWG2eKHWQHLZpzaHUKARHPT8T1ozhPCUkXLx0EAWgNSABuOQnkazA4RLcMwJccplQdefM6+n1ok3jvQ5MnqJ6WHBX5ZP9DvC44g+VdTsOX7AprafrvPL2+VKuAW1ZS4bU6HTUdvzp3YtINdWB3n8DWYsajsHyMznpdGnEcKuITI2jj7J6/3I/EelVi1ibuEu6j1H3WHbv3q33MpMc+RH73/foDxHh4vplY+bcHv+vMUb7EpheGxSXkDoZU8uanoaFvYbXr7VUrWLuYS6ZHZlnRhyI+oNW3B41Lqh0cAHkTqDzFC0FaG9gDIq5YUSyn70NHlbuDNC4xCNQdRr23p5/B6STAAgD0oTiNlAAM2s7UH6mr6FJYt9rsOwrChMkEjlpUF/HKJgSZ2mOdG28YmUCBXOw0hNxomLQ00uLsdZrbEcR0lw4cR5jseoiNeVD8WuAvbOo/mTt0Vq8NzQHvsRr2ovQL7Oi2RNpP8ASv8A9RQV4Qd4MmO/b8KZYZl8NR0Vd+sCl+IxDLocm+0UuVGxuxLxvDZ0z6AkQYO4PXp0qgYjDm23OBsTyPT1ro1/EF1ZcqiRtpHqOcVVuJW9wQD3Gx/vQQkPSE63rl85TeChQWgnToPcnT2o/F8FzAMrrmUbQQpgGJbNIieQj61XeIYfIwYagGR27GrVwjFB0SM0EAanQdfXprTcs5RScTMOGEpNSK9i7LKrCJOXY9NpEQJ9D9KEv2SylvKMurDzSZ0MaZQBvuO07VbuI+ED4flJYaoY0B6j96UDewgg5VgxBiQIJ2/4iih5CfaoDJ4bX9rsB4Rfv4O4blllDquQEHYE6kEfaGgOo1nlAnON8SuXsr4klwdiTqxBIM7RBIkDkfevMVw27nLqi8ySrSe0DSDGkjqa0xtjElFU24trrGZYJJJEAmeYHtTFki3doneHItU/9Cm051UGA2pg6fLaPae9RZD5soDd413+7rprRTcPcEglF7zJieQHzimBuIAFCkgDXXKGIjVgup22mjeSKMjgm+xRh+GFhmcxOoOnX11PaOtM7ZCjKnlHbcnq3U1GzVqbtJlJyKseOOPfsl8SmHCMLau5lu3PD00PL9TNLbAk96PsWZ+zEjXtprsd67hoVmyOSpAtq++EvEMNAdR1HJh6jWrfaxAjMplG5jl3oHjGBONsB7azdQaBeYgll/CR8udVv4c4wbZ8Nz5GOnY/2ooS5L9UTxl6ZdXvfh+5FYmN+Ype7j06H8qhRjRro1jTiGDt4hIYwdSGjUH8xO4/5FAxVt7LFGkH69x2q72L8elbXMrGSR7z+Hasujix/EOOKqqDdjFI8TiiSST1rOMXi9/sug/P8agvjyz6D8f1oEhyYvvD/wCuvvRmFeSo9KExbat2AH7+Ve8POpNMa0DF7COIkh7OUGS7x7LH5/KilQi2GYqDPlBOpPT/AE/Shrl5mv2MsghbjSNxoBIHP051HdsKLjZ2XUxmYkkTqNOXtSWGmW29xDKhO40Ehh/TPlHMQG70ifjXli5M820HPcLmOkevP394xccKApSFCjUEEkgfZg7mQP8AmKrnE8E7MdQh7ZjMwYEgRrGu1ZGKa2dKTT0WbBY8MCyn7u3Q6/IbaVFjbeZjzPPQgcutKfhzhbLLZ2MzI5npz51YLgGoAMhQTrz01npoaBxSeguTq2VjHYMiZEdKW2bzWrbqp3YFTI0080fhV6xRthBngk7BtQYgxruf1rOK/BtkpmtsbbEwF1ZT6SZHrJHat5JdnfJRzC4xnWZ70Vh+KXEjzSBybUURxXhrWrr2j5mSCcksIIkax+yDSlt96fSkgVJxdpj63xW4VLeG+UaFgCUHqYgVHcvXLoJAZlXUwCQO5gaVNheKWRbtSxVrcSoWSwAQFZyGFYqxMOv+I0g81fC8UltSSbguQQhVQyiVZWJBdfNB0Oo30OlD8MfQxeVN6YV4Nzy+R/N9nynzf6dPN7VqbTZc+VssxmynLPSYie1Gf+Yk8S2/8wAXhdcALIhETInnEqcpkmNMuhiteF4XxrTpZL5mOViwULlDB1Ai5KzAJ8raiAYmucElbBfkULrrwAYIB1BPMbadpFaWEZ2CqJYmAOs084si4N8KLuZylttFQZTma5qG8QMGQuDEbgaidJcDx62ADlaM6PCrlkg28xb+a2YnKftSZac24o4xVWhMs7kJ7Bj2P7/fpTCwjMR4YLHoon125UXhuJ2mKKyhUy5bgy7AWyDlYsd2AYAKusTO9RYfFS1x2MLc3XIHXcNGUkaA7QRED0ohdkiXmtMG8y5vVdQSPqCPY0o+JeFFVXEDQXCSw6dH9GM/LvVkHFVBCm2TbGoVjmWfGz6kmSchiT35UZZ4gly3DlskkMhWMy5XkNLk7nck7co0BqnyQEk+ys8KxZg2rki4nI76cvWjw3zoe/x9BdcsrGWfw3iSit4MAQ6H7jAgMB5zvJBa4HjK3BpmTykDKAIJctIGaBKnLvI9KPXoO7RrBUkNoRoR3HKvYPetMVczXHcTDMxjmJJOtbBZ6n51jOJ8Omd5J31P1qfEnyr/AK9ukTWVlA+x66ErmQT6UdgLQyf7h9DWVlFLoCPZrijlxK9BaMe7Gi8Eoyu0ak5ddQO8HnWVlJYQxxNkS3PKTEgfdiKixDzb57Hn6H9KyspQ8GsvEL/UdwBp07c6YLAMAD7J+le1lajJEF0eWdBrrpvpP5mmguk2LBk5mETO0bx3Ne1lBk6FT6E/FsKBdtn+oEH22+pqsY+wpuEEAj0r2spmLpG/4gGI4fbJHlA9NKHxnCVUBgfYisrKepMCUUA+CKefC15rd9QpjP5T25gj8fmaysosn9rFUO/jmwLiXNAPCOYaazz9iDt2qs/DuEF0FSYjtNZWUvE/6YvGPMNwld559KOXgyQNT+Fe1lc5MoSR5d4SuUwSPl0rTgOFDsyt1+s8vasrK29HUIviPCBLrWxsDp2kA1t8IrNwg6gKTHyrKyt/xAxrdFvFtRso+XtU2SsrKz0G+z//2Q=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1934" name="AutoShape 14" descr="data:image/jpeg;base64,/9j/4AAQSkZJRgABAQAAAQABAAD/2wCEAAkGBxQPDxUPEBQQDw8QDxQQDxcQDxAPFxQPFhUWFhUVFBUYHCghGBwlHRQUITEiJSksLzEuGB81ODYuNygtLisBCgoKDg0OGxAQGiwfICQ0LCwsLSwsLCwsLCwsLCwsLCwsLSwsLCwsLCwsLCwsLCwsLCwsLCwsLCwsLDAsLCwsLP/AABEIANAA8wMBIgACEQEDEQH/xAAbAAACAwEBAQAAAAAAAAAAAAAABAECBQMGB//EAD8QAAEEAQMCAwUECAUDBQAAAAEAAgMRBBITIQUxQVFhBhQicYEjMkKxUmJygpGhwdEkM0OSomPh8BY0U2Rz/8QAGgEBAAMBAQEAAAAAAAAAAAAAAAECAwQFBv/EAC4RAAICAQMCBQMDBQEAAAAAAAABAhEDBBIhEzEFIkFRcWGB8LHB0TJSkaHhFf/aAAwDAQACEQMRAD8A+loQhdp5QIQhACFCtGwuNNBcfRQCEJj3GT9H/k3+6j3GT9H/AJN/uo3L3L7JexwQukuO9nLmkD6H8lyJUp2Vaa7gpUNBPIBI9ASg2O4I+YISxRKEIUkAoClCAEIUICsrw0FzjTWtLnHyaBZKS6B1L3vEhyaA3omvoG6JHIv5pf2qc73bQADuyMa4PHBgadycH02o5B8yFz9juluw8JkDrtr5HtaSHaGPe5zGX6NIHztVvmjTatlm4hQpVjMgrF6t7QsgdtsDpZr0gU5sYdV0+WtIP6ot3I4W1a+fZWLODO2Rkvu5yXPlEbd6Lc4eCHNGqMVocQQBfPib5NZmnix7oK2dOlxRyTqTNeH2nlB+0iY9viInkOA9NdB31IW90/qcU4+zdZAtzXAte35tPP17Lw7JA4BzSHNPIIIIPyIQ5gNX3HLSCWkH0cOR9F4uHxjLF1lW5f4Z6OXw/HJeTg+iKV5n2e6w8yDHmO5rDjC8gB1tALmPrgmuQ4DwN+vpQvoMOaGaCnDszycuKWOW2RKEIWpmCFCEBKELpjQGR2keVknwChuiUrdI5Wu+Lhuk5HDfM/0C7u6Y7WB96P8AETx9K/8AO612ihQ7LKeT2N8eC35jId0p9cOaT5URac6Zj6GcinO5d/QJ1Czc21TOiOKMXaIQpQqGpR7AQQeQRR+SzsDp2lxc/kA0z5eZWohSpNKkUlBSab9CFSaMOBaeQeF0UFQWo83IwtcWnuDX08FVa+V04Pfr1FtgXxaTzMLaaDq1W6u1eB/sumORM4Z4ZRt1wKqEIWhicsqRzWOc1pe5rS5rQa1EC6B9Ur0PrEWbA3Ix3B7HDnza/wAWPHgR5J58gYC9xDWtBc4kgANHck+C897I9NiawZcGgDIga1220tbJpe8tkI86IF14KvqXSVWzL9hfZKbH3p+pSe85ORbCDI6VrYiQXXfi4gcDimhe2AQpUpJESk5O2ChSuc9aTqNN0nUb003xN+HzUlRXIzfj2YafPxY/DED+KUjsO9Duf5rzPRulZWe/Khyy7GxGSNbhNY5hmZkMkLxl2LpxNnvR1EVQXqPZnDc2Eta1uxq/w7q0ukZQ+OQeJJ/F3cKJ9evTcvGbmS4jC1uW1gyJGgj4muOnWKPcHgjg8jzXl5s8pNpeh6uDBCEd18sr1/2dxpWulLZIJjVy40ZL3O7Avja0iTvzYXz7qJlxJGsnjcY3mo52tfBG5/gxzZQDG8+DSSD4Hy+g+1csZjbA8F8kuoxsYPj0gfG8OJDYw0Hl7+Bx3JAOT0LpOiJsZs47GkMa58kgcX8vJL/iINnk9/JrfhXOtLHUKpLn3LvN0lZk+y8oGUTKNomLRAHOadT3OuQWDV01lD5917QLB6j7MMfZiO3q+8xzdcZ/d/D+6QPRLYkWfjOa2mZUGoBwdN8bGk1bHuAJA706z6ru0sJ4I9KUeF2a7ff1OPO4Znvi+fZ/seoQoUruOMEKEIATnSX1IR+k3j6cpRCrJWqLRltdnoJ5gwWe1gfUml1C8y4X35PqbT0XUnAUQHHzJpYvE0uDqjqE3zwbFoCzOnzl8ri79EUPIWtNZyVOjeElJWiUIKQ96AnLSaaGAC+2qyT/ACpErEpJdx9C4+8M/Sb/ALgqSZjG93D6G/ySmNy9zs6QBwb4myPpX91a1hZOSXyB44DPu/1tdndTdXAA8ubV+mzLrx5s75mftyBtBw0/ELqjYrn+KUzM3caG6dNG+9+f90qTZJPJPJ9SharGkc08spWvQgKUIWhkYXtr0R/UMJ+JHLsGRzC52nUCxpstI447H6DzWn07Cbjwx48d7cMbY2X3poqymkKK5studUQpQhSQC45WK2ZpjkaHsdWppFg0bH8wuyU6lgtnj0O5p7Xi7rU1wcA6vA1R9CofYldzHe6L3WNu9kZWXLG7TC3qGSHuIscNjcCBZFucQAO5W77MdC91j1S7bsqT4pTEwNYwn/ShHcMFnk2TySSu3QXw6SyKKPGlYBvRtY1pF9iCB8bCbp35GwmOtzuixZ5GXrZjyOZ+0GEhePkm29tUetFKr7mZmZPvchjbfusMml/cb07COPVjT383Cuw5aXHCx2xRMiYNLI42taB4ACl3Xq4saxxpHmZJucrBRSlC0MiFKEICFKEIC1IpWpFKtl6K0ilelFJYomKQsdqHcfktGDqQJpwLfXuFm0ilWUUy8Jyj2NTI6g0D4fiP8h81knnk8k91akUkYqInNz7lNKmlakUrWUorSKVqRSWKK0ilakUliitIpWpFKbFFaRStSKSxRWkUrUilFiitIpWpFKbFGd1eL7MytOiaFrnwvAJLX1w2hy4HgFvinur9SEUAa5rTlTxVFA4gl0jm0Q4foNJ+J3YAFYPWh73cbDGY4pKfuxbrXyt8KsH4TXI/EPRI4/QWtDg9w0ScysiiZAyQ8f5hHxvHHYuK8jWZk51Fcr1/O52YJKEfMxj2e6iWMax7tzGDhDjzOJ1O0hrQ958Wvdek/LvYK9LSxMzG3IzGCGhzdP3WvGny0niq4Vem9RfAxsWX8QaNInYC5rmjtut+8w+Z5HqttJqbW2b59G/UwnHc7Ru0ikRPD2hzSHNItpaQ4EeYI7q1L0bMqK0ilakUliitIVqQlii1KaV6RSrZajnSmlekUlk0c6U0r0opLIopSKV6RSCilIpdKRSWTRzpTSvSKSxRzpFLpSKSxRzpTSvSilAopSKXSkUhFHOlNK+lFKbJopSS6xl7EDpBWqg2MHxlcdLB/Ej+CeabFiiDyK54WJ14654YvCO8l/zoxx/zdIf3VnlybIORMVyUx4dDA0c6RXz8yfUnlLdarYcHFzARQe1hfod3a4geAICdCh7bFci/EGiPkV4KfJe+TP6L1VuSzuwStA3Wse2QCxw5rh95h8D+RFLRWJn9GFiUSZW60/ZmPYDrPgXbfLeeQ4kJZvtC5j/c8rTDlW1okbey9pbqdI0nlpDQTpPjXmrSSpyRfbb8p3zpjC/XiVHKZdL6bqE8pbZj27DSaALnmtIHfwWxj+0jGvbBlN2JzGZDouWLSPvO3K+EDzeGrJaCK2g1spjO3uH4cbDuzJJ+s4guPi53HZprX6V7NRzxPbK14x5vB7juZDiKM057120s7V3HYC2n1mSD2d/Vr+1fz9P2NejGXx+puBFJbo05kx43PAD9OmQAVUjfhcP4gp2l7tnHVFKQrUhBR0pFK9KKUF6K0opXpTSCjnSKV6U0go50il0pFIKOdIpdKRSCilIpWpFIKKUppXpFIKKUopdKUUgorSKV6RSCjF9oa+xa9j543T0+GKi+UaHV8JI1Na7S8ixw3x7HGblQGeVr25E0Qnghhx52zRgF7mtlkqUDXpMjTRJAAGnvzte0Wpu09skmOxshEssMe69rHDhmmjw5wYCaNUPmMCXGEudHJDlSZEskoMu5AGY4dCx23C8taCHFwB0g38NkcBcedvcdWJLaehjmbivdDI10Ue450DmxudHtuIIaHNFNIJI0mu3HCycPIbO+bIY4SMkmLY3NsjbjAjAHpqa8/vFbcfVjBvMyJWPyooDlujibpayA62sawnl3MTrJ558AQsbpkG3Cxh+8Ggv8fjPLv5krlzZnLGoMzyxUeV6jSEIXIYkLnjdJjzcP47G5O6Zj2dwQ4Nb82lsbQR2IXDqs+3C5wOlxpjD/ANR5DGf8nBeoxsVsMbYmcMiY2Nv7LQAPyXdooJtyfwWXCPDvw8tgNx23HnZk5byRpytJsshYLJYGUA11U4dzVu+gtkDqc021wDmnvbTyDf8ABcqSPQ/sw/F7bDgYx/8AWfZjr0BD2fueqnLpo4o3D35+504sjbpi/s+KZKzxZm5IdfgXSueP5PafqtOlndENy5np1B9fLZg/qStWl3435Ec015mc6Qr0pVytFqRSvSKVS9FKRSvSKSxRSkUr0ikFFKRSvSKQUUpFK9IpLFFKRSvSKQUUpFK9IpBRSkUr0jSgopSKV9KKQUL5MAkYWOunCvhJaR4ggjsUhN0NshY6STJkdE7VEXTuGh9EahpoXRP8VsUilDSfclNrseW9p+nxRYdbbJC7Kgt0v2jtbpWAyanWS6gP4DyVloe02HJNCwRNDyzIjleC8MuNhJNXwT24JHzWJgdQjnaHRuuxdEOY4D1aQCF52sT3L2IknVjaFClcRQzOsMD3RMP3WzRTO8rZKzQCf2qP7q9w8crxXXXFuNLI0Avjj3GAi7dGdbQfqF7h45Xo6J8Mv3QpmZLYYzI801vfgkkkgAADuSSAB4khJ4ccr5xkSMEDGwujaxzw+R2pzHW8N+FoGngWT8R7ePP2glDJMZ0liBuQ6SV2lzg0tikMZdXYaj4+IC0On5jciJk8erRK0SM1DSSw9jXqOfqrarJJeU3xQXcSxIRDmSsBNZQGUA43Ujail0+QoRGvX1WnSzOpytjy8dzvCLJLzYGmANY5zyO5GpsY/eCc6YTtMa43I2NgkBNkOLQeT58rbBK4Iplj5jvSF0pC2szovSKV6RSrZeilIpXpFJYopSKV6RSWKKUilekUliilIpXpFJYopSKV6RSWKKUilekUliilIpXpFJYopSKV6RSWKKUilelke0HUjC0RsP20t6O3wsH3pD8rFepCpkyRxxcpdkWhBykooyeuZ+9IYG3tRmpT2Ekn6APi0ePmePAhY+dBuFscbBJkvJEADiwgjkuLxy1g7k/TkkLrJIyCIucdEcbbJPPA/M/mSnCH4uPq5Z1DNbTbq8fGHJ45Ftu/V7h4Dj5WE5azO8+R1CP5X8ntyjHBiWKKuT/LEJ96GYY8crcoRN/xMksegbxH+XG5h5rubHFgWTdWf1CVg5g3OedmVhP8H6fzXXHhEbQxt0PM2T5knxJPNquVOImF7rpo7DuT4NA8STQHqVhPxPJLL5IqvREf+bh2+bv7iud1Eyj3UY+S6TJa+NjRseLTZcdz4R6r3uA14hjEvEoiYJedX2gaA7nx5teK6NE4ZOO95AlknLn8nioZajHoL/NfQKX0XhmTqYt7964+h5epwxxS2xOM0Qc0sN05paaNGiKNHwWOzo04LP8AGStEUZijDIYg0soAOkDr1SDSKcKH6vK3qRS9CUVLuYJtGRgdAhxw7ba4ue7U4yyyTEnVrrU8khuo3pHFlP48GgV3JJc4nuXHuSmKRSnsClIV6Qpsii+lGlXpFKpeimlGlXpFIKKUjSr0ikFFNKNKvSKQUU0o0q9IpBRTSilekUgopSKV6RSCimlFK9IpBRSkaVakEIKOGTM2JjpHnSxjS5x54AC8MZHSyOnkvXJWkH/TiH3Ix8rJPq4+i0faLO35Tjt5ggc0yHvryB8Qb8mfCf2q/RWbI421jOZJZGxM/ace59ALJ+S+a8W1Uss1psf3+fY9bQ4VCPVkN9ExmSyOypiBjYZNauzp2i3PPmGA0P1r8kmJDNLJlPsPmoMDu7Mdt7cfp3c4+r3J3rdNEfT4idnH0vyDQJkk+81hPz+N3zHql1zeI5Y4ca0uP0/q+rNtLBzk80vt8EFZcJdPJFkAtdiPbNsV3M0bwwyE/VwA9CfELvL/AIgujH+SDpkI/G4feYPTwJ+i6Ola3Ecexwuot4AJ+yytLL/3TE/urHRaeMlkT/q2tr6f9NNRka2v0vkJJdGXhOvSPfKd6tMUjSP5hfRaXznPxi8AtOmSPU6P/wDTSQ0n5GivfdKzBkQRzjtLE1/HNFwBI+hsfRez4HlTwuHs/wBTg8RxvqKXuMUjSr0il7Z51FNKNKshBRXShXpQgovSKRaLVbLhSKUoSwRSKU2otLAUilNotLBFIpTaEsEUilKEsEUilKEsEUilKEsEUuGYx5jcIi1kpaRG57S9rX1wS0EWExaR6vmmGPU0apHubHCPOVxofQcuPo0qGwfN+kzxxwxx6H4wc37Ns34xZtzZLIks2bu+bK3ulvEML+oOALnNMWC086i7s794j/aL8Vq9H6WIcJmFMGTRxM2RqaHB8TSQwuBFatNX69lnf+nY5crRE+WBmLjtDGNdribJKTxtvuqYwVpI4eV4+DRQx5ZZMfMuav3+TtnqXOKhLhetGZiRFrAHuMkh+KRx7vkPLnHys3wumC05GT7qzUNLGyzvFUyNxIAH650mh5crSyfZ3Ib/AJboJh+sXwH8nD8lrey3SzjwHcDRPLI6WfSdXxHho1eOloa36Lj0nheR53PULjv8s6M+sgsdY39PhHlIsJmM+XHiAYyKd4DR2aHESAc/t39VOHj7kuRijh2Xgkx9q3oXcX6/aN/2lMe0JEOfI1xAbPEydmpwFuH2UgHyDIz+8s73sb0EsIdM+HIa+oWukJicDHLVAjhkjj9FWEZYvEnxw3/pkyanpVz+I64OSJomSjtIxrv4gGlu+xHVWO3ME2Jsd7nNDqAdA862lldw3WGny481jdK6VNM+V0AbDhyTvlgfO1weGvOp7RADY+MyfeLSLquFtdP6O7Cc6XHIyHyBu/7wdL36f/jlHEY5J0Vps+Fknq8P0s9Nnm2/L2X7GOqzxy44pdz1VIpIdL6sye2gPjlYAZIpW6XsDrokWQQaNOaSDR54Wgvds88ikUpQlgikKUIDjuI3Ehvo31y9Yix/cRuJDeRvp1hY/uI3EhvI3k6yFj+4jcSG8jeTrIWP7iNxIb6neTrIWP7iNxIb6N9T1kLH9xG4kN9Z3UvaWDGkbFNJofINTfhc6m9tTiB8IsVZU9UHoNxG4s6HMa9oexzXscLa5pDgR6EK2+o6qFj+4sTX7xluk/08QGGPyOQ8AyuH7LSxt/rPCOr9SMMLnsGuThsTf0pXENY36uIXfp2HsxNivW5o+N36UhNvd9XEn6qs8lxpFoqzrNK1jS97gxjGlzy40GtAskn6Ll7PB2yZZAWvyJDOWuFFjXABjD6hjW362swz++uGn/2THB+oGveJGm26f+kCAb/ER5d9nfVcbUefUSkPbiNxIb6N9adUrY1NCx9F7GPI7amNdXytdA4AUOB4Vwkt9G+nWFifUejuLjLiSuxpS8Pe34XQymxqD2kHSSARqbR5s2uuDmtmBIDmPY7RLG+tUclXpdXobBHBBBC77yzepYpc4TwlseSxugFwJbJHdmKUDu2ySD3aeR4g5zcZfJZSGeoYhkDXxkMniOqF5sAE1qY+u7HdiPkRyAnendQE8YeAWGy17XVbJGmnsNeRCR6XnjIaaBZLGdE8biNUclXRruCOQ4cELKm6i3H6g5kQMrZRH77t6SMecnbikk8i8aGkd6Y09gpxSa8pMvc9aJFIekN5WEy06qKWPa0JTeUqeohZj7incSG8p3l5W8z3D24jcSW8p3k6gsd3EbiS3kbqdQbh3cRuJPdUbqbxuHdxG4kt1G6m8bh3cRuJLdRuqd43Du4sL2q6QcpjZI634r03wHsP3mE+B4BB8x5ErQ3UbyLK1yi0Z07R4DpuW/Hc58BMLy4iVrm20vHBEjPP17+q2cf20l1tD2QuMswxYoY3Fj9zgiZ5eeI3aiBQNaRyboO9a6M2c7rCI5wKJr4ZB4CQf1HK8rkR6XbU7ND6qnAEOHmx3Zw4vz8wF1wnGZ0pwy/Rnrcd8nVA7JxXTQvwsowNa4M+HJjaRIXMNtePtWt78BryOaXYZuZNKMTMZGxpj1THFLmar5AkDiTG0/dpriXHVzpHPjsKV2I/ex3Ohk7HQC4PF3UjPxj588miFuexeXK8TOkLntkmMutzCy5iS2QNB5oaWgeHHCvknFY+EUnBwR7Lc/7I3Uluo3Vw9Qwsd3UbqS3UbqjqEWO7qncSO6p3VO8mx3cRuJLeRvJvIs4daxHSBskLnRzMIBcx2258F/HFr/DfgT2PIo8pTFxsPHwZZCXMibG+BzQ4smEkg4bxzuEuvueeRYqncjMbGx0jyGsY0ucSRw0cleF6yXSZLHTRzMlAkkidII2g4j/uN0AagbJ5cfwvqg6l2abLKn7GuPzOjv7Ldenw2Fk+7kx20W+QukBDeXN1GiCa4sfdPmvfdO6kzIjbLE7Ux3buCCOCCD2IPBBXzKOQyybEQcZC7Q0lp0XQLjfk0EE/TzC9/wBOx248TYWfdYO5q3O8XO9SbKzzSS+S+bYuxsbyFn7ylY9VmFmTuKd1cELno5NwwJVO6l7RaUNwzuo3UtaLSidwzuo3UtaLU0Nwzuo3UtaLQbhndRupa0WoobhndRupa0WhG4Z3Vn9awBlRbTnFrbsig5rvR7T3H8F3tFqYtp2iVNrseamwZohW3utAFGEjt5FriCPpa9B0SIwwNY773LnC7pziXEX6XS62i1pPLKSpms9TKapjO6jdS1otZUY7hndRupa0WlE7hndRupa0WlDcM7qN1LWuGdK9kTnRt3JA0ljbq3eAUpNugpHLrnVNDdplOmkaQAeQ1h4L3D8h4lecxcTSRBABuOaBbrdTRxrefIc/M8eK7YvT55LJG2XG5JJqLieOWsafoAaAW907BZA0hllzuXudy57vNx/IdguvdHFGlyzteWGGNJ2xvp0LYImxMumjknu55NucfUmymRKlrRa5G23bOLe2NbyEraFA3H//2Q=="/>
          <p:cNvSpPr>
            <a:spLocks noChangeAspect="1" noChangeArrowheads="1"/>
          </p:cNvSpPr>
          <p:nvPr/>
        </p:nvSpPr>
        <p:spPr bwMode="auto">
          <a:xfrm>
            <a:off x="155575" y="-1436990"/>
            <a:ext cx="3181350" cy="300350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1936" name="AutoShape 16" descr="data:image/jpeg;base64,/9j/4AAQSkZJRgABAQAAAQABAAD/2wCEAAkGBxQPDxUPEBQQDw8QDxQQDxcQDxAPFxQPFhUWFhUVFBUYHCghGBwlHRQUITEiJSksLzEuGB81ODYuNygtLisBCgoKDg0OGxAQGiwfICQ0LCwsLSwsLCwsLCwsLCwsLCwsLSwsLCwsLCwsLCwsLCwsLCwsLCwsLCwsLDAsLCwsLP/AABEIANAA8wMBIgACEQEDEQH/xAAbAAACAwEBAQAAAAAAAAAAAAAABAECBQMGB//EAD8QAAEEAQMCAwUECAUDBQAAAAEAAgMRBBITIQUxQVFhBhQicYEjMkKxUmJygpGhwdEkM0OSomPh8BY0U2Rz/8QAGgEBAAMBAQEAAAAAAAAAAAAAAAECAwQFBv/EAC4RAAICAQMCBQMDBQEAAAAAAAABAhEDBBIhEzEFIkFRcWGB8LHB0TJSkaHhFf/aAAwDAQACEQMRAD8A+loQhdp5QIQhACFCtGwuNNBcfRQCEJj3GT9H/k3+6j3GT9H/AJN/uo3L3L7JexwQukuO9nLmkD6H8lyJUp2Vaa7gpUNBPIBI9ASg2O4I+YISxRKEIUkAoClCAEIUICsrw0FzjTWtLnHyaBZKS6B1L3vEhyaA3omvoG6JHIv5pf2qc73bQADuyMa4PHBgadycH02o5B8yFz9juluw8JkDrtr5HtaSHaGPe5zGX6NIHztVvmjTatlm4hQpVjMgrF6t7QsgdtsDpZr0gU5sYdV0+WtIP6ot3I4W1a+fZWLODO2Rkvu5yXPlEbd6Lc4eCHNGqMVocQQBfPib5NZmnix7oK2dOlxRyTqTNeH2nlB+0iY9viInkOA9NdB31IW90/qcU4+zdZAtzXAte35tPP17Lw7JA4BzSHNPIIIIPyIQ5gNX3HLSCWkH0cOR9F4uHxjLF1lW5f4Z6OXw/HJeTg+iKV5n2e6w8yDHmO5rDjC8gB1tALmPrgmuQ4DwN+vpQvoMOaGaCnDszycuKWOW2RKEIWpmCFCEBKELpjQGR2keVknwChuiUrdI5Wu+Lhuk5HDfM/0C7u6Y7WB96P8AETx9K/8AO612ihQ7LKeT2N8eC35jId0p9cOaT5URac6Zj6GcinO5d/QJ1Czc21TOiOKMXaIQpQqGpR7AQQeQRR+SzsDp2lxc/kA0z5eZWohSpNKkUlBSab9CFSaMOBaeQeF0UFQWo83IwtcWnuDX08FVa+V04Pfr1FtgXxaTzMLaaDq1W6u1eB/sumORM4Z4ZRt1wKqEIWhicsqRzWOc1pe5rS5rQa1EC6B9Ur0PrEWbA3Ix3B7HDnza/wAWPHgR5J58gYC9xDWtBc4kgANHck+C897I9NiawZcGgDIga1220tbJpe8tkI86IF14KvqXSVWzL9hfZKbH3p+pSe85ORbCDI6VrYiQXXfi4gcDimhe2AQpUpJESk5O2ChSuc9aTqNN0nUb003xN+HzUlRXIzfj2YafPxY/DED+KUjsO9Duf5rzPRulZWe/Khyy7GxGSNbhNY5hmZkMkLxl2LpxNnvR1EVQXqPZnDc2Eta1uxq/w7q0ukZQ+OQeJJ/F3cKJ9evTcvGbmS4jC1uW1gyJGgj4muOnWKPcHgjg8jzXl5s8pNpeh6uDBCEd18sr1/2dxpWulLZIJjVy40ZL3O7Avja0iTvzYXz7qJlxJGsnjcY3mo52tfBG5/gxzZQDG8+DSSD4Hy+g+1csZjbA8F8kuoxsYPj0gfG8OJDYw0Hl7+Bx3JAOT0LpOiJsZs47GkMa58kgcX8vJL/iINnk9/JrfhXOtLHUKpLn3LvN0lZk+y8oGUTKNomLRAHOadT3OuQWDV01lD5917QLB6j7MMfZiO3q+8xzdcZ/d/D+6QPRLYkWfjOa2mZUGoBwdN8bGk1bHuAJA706z6ru0sJ4I9KUeF2a7ff1OPO4Znvi+fZ/seoQoUruOMEKEIATnSX1IR+k3j6cpRCrJWqLRltdnoJ5gwWe1gfUml1C8y4X35PqbT0XUnAUQHHzJpYvE0uDqjqE3zwbFoCzOnzl8ri79EUPIWtNZyVOjeElJWiUIKQ96AnLSaaGAC+2qyT/ACpErEpJdx9C4+8M/Sb/ALgqSZjG93D6G/ySmNy9zs6QBwb4myPpX91a1hZOSXyB44DPu/1tdndTdXAA8ubV+mzLrx5s75mftyBtBw0/ELqjYrn+KUzM3caG6dNG+9+f90qTZJPJPJ9SharGkc08spWvQgKUIWhkYXtr0R/UMJ+JHLsGRzC52nUCxpstI447H6DzWn07Cbjwx48d7cMbY2X3poqymkKK5studUQpQhSQC45WK2ZpjkaHsdWppFg0bH8wuyU6lgtnj0O5p7Xi7rU1wcA6vA1R9CofYldzHe6L3WNu9kZWXLG7TC3qGSHuIscNjcCBZFucQAO5W77MdC91j1S7bsqT4pTEwNYwn/ShHcMFnk2TySSu3QXw6SyKKPGlYBvRtY1pF9iCB8bCbp35GwmOtzuixZ5GXrZjyOZ+0GEhePkm29tUetFKr7mZmZPvchjbfusMml/cb07COPVjT383Cuw5aXHCx2xRMiYNLI42taB4ACl3Xq4saxxpHmZJucrBRSlC0MiFKEICFKEIC1IpWpFKtl6K0ilelFJYomKQsdqHcfktGDqQJpwLfXuFm0ilWUUy8Jyj2NTI6g0D4fiP8h81knnk8k91akUkYqInNz7lNKmlakUrWUorSKVqRSWKK0ilakUliitIpWpFKbFFaRStSKSxRWkUrUilFiitIpWpFKbFGd1eL7MytOiaFrnwvAJLX1w2hy4HgFvinur9SEUAa5rTlTxVFA4gl0jm0Q4foNJ+J3YAFYPWh73cbDGY4pKfuxbrXyt8KsH4TXI/EPRI4/QWtDg9w0ScysiiZAyQ8f5hHxvHHYuK8jWZk51Fcr1/O52YJKEfMxj2e6iWMax7tzGDhDjzOJ1O0hrQ958Wvdek/LvYK9LSxMzG3IzGCGhzdP3WvGny0niq4Vem9RfAxsWX8QaNInYC5rmjtut+8w+Z5HqttJqbW2b59G/UwnHc7Ru0ikRPD2hzSHNItpaQ4EeYI7q1L0bMqK0ilakUliitIVqQlii1KaV6RSrZajnSmlekUlk0c6U0r0opLIopSKV6RSCilIpdKRSWTRzpTSvSKSxRzpFLpSKSxRzpTSvSilAopSKXSkUhFHOlNK+lFKbJopSS6xl7EDpBWqg2MHxlcdLB/Ej+CeabFiiDyK54WJ14654YvCO8l/zoxx/zdIf3VnlybIORMVyUx4dDA0c6RXz8yfUnlLdarYcHFzARQe1hfod3a4geAICdCh7bFci/EGiPkV4KfJe+TP6L1VuSzuwStA3Wse2QCxw5rh95h8D+RFLRWJn9GFiUSZW60/ZmPYDrPgXbfLeeQ4kJZvtC5j/c8rTDlW1okbey9pbqdI0nlpDQTpPjXmrSSpyRfbb8p3zpjC/XiVHKZdL6bqE8pbZj27DSaALnmtIHfwWxj+0jGvbBlN2JzGZDouWLSPvO3K+EDzeGrJaCK2g1spjO3uH4cbDuzJJ+s4guPi53HZprX6V7NRzxPbK14x5vB7juZDiKM057120s7V3HYC2n1mSD2d/Vr+1fz9P2NejGXx+puBFJbo05kx43PAD9OmQAVUjfhcP4gp2l7tnHVFKQrUhBR0pFK9KKUF6K0opXpTSCjnSKV6U0go50il0pFIKOdIpdKRSCilIpWpFIKKUppXpFIKKUopdKUUgorSKV6RSCjF9oa+xa9j543T0+GKi+UaHV8JI1Na7S8ixw3x7HGblQGeVr25E0Qnghhx52zRgF7mtlkqUDXpMjTRJAAGnvzte0Wpu09skmOxshEssMe69rHDhmmjw5wYCaNUPmMCXGEudHJDlSZEskoMu5AGY4dCx23C8taCHFwB0g38NkcBcedvcdWJLaehjmbivdDI10Ue450DmxudHtuIIaHNFNIJI0mu3HCycPIbO+bIY4SMkmLY3NsjbjAjAHpqa8/vFbcfVjBvMyJWPyooDlujibpayA62sawnl3MTrJ558AQsbpkG3Cxh+8Ggv8fjPLv5krlzZnLGoMzyxUeV6jSEIXIYkLnjdJjzcP47G5O6Zj2dwQ4Nb82lsbQR2IXDqs+3C5wOlxpjD/ANR5DGf8nBeoxsVsMbYmcMiY2Nv7LQAPyXdooJtyfwWXCPDvw8tgNx23HnZk5byRpytJsshYLJYGUA11U4dzVu+gtkDqc021wDmnvbTyDf8ABcqSPQ/sw/F7bDgYx/8AWfZjr0BD2fueqnLpo4o3D35+504sjbpi/s+KZKzxZm5IdfgXSueP5PafqtOlndENy5np1B9fLZg/qStWl3435Ec015mc6Qr0pVytFqRSvSKVS9FKRSvSKSxRSkUr0ikFFKRSvSKQUUpFK9IpLFFKRSvSKQUUpFK9IpBRSkUr0jSgopSKV9KKQUL5MAkYWOunCvhJaR4ggjsUhN0NshY6STJkdE7VEXTuGh9EahpoXRP8VsUilDSfclNrseW9p+nxRYdbbJC7Kgt0v2jtbpWAyanWS6gP4DyVloe02HJNCwRNDyzIjleC8MuNhJNXwT24JHzWJgdQjnaHRuuxdEOY4D1aQCF52sT3L2IknVjaFClcRQzOsMD3RMP3WzRTO8rZKzQCf2qP7q9w8crxXXXFuNLI0Avjj3GAi7dGdbQfqF7h45Xo6J8Mv3QpmZLYYzI801vfgkkkgAADuSSAB4khJ4ccr5xkSMEDGwujaxzw+R2pzHW8N+FoGngWT8R7ePP2glDJMZ0liBuQ6SV2lzg0tikMZdXYaj4+IC0On5jciJk8erRK0SM1DSSw9jXqOfqrarJJeU3xQXcSxIRDmSsBNZQGUA43Ujail0+QoRGvX1WnSzOpytjy8dzvCLJLzYGmANY5zyO5GpsY/eCc6YTtMa43I2NgkBNkOLQeT58rbBK4Iplj5jvSF0pC2szovSKV6RSrZeilIpXpFJYopSKV6RSWKKUilekUliilIpXpFJYopSKV6RSWKKUilekUliilIpXpFJYopSKV6RSWKKUilelke0HUjC0RsP20t6O3wsH3pD8rFepCpkyRxxcpdkWhBykooyeuZ+9IYG3tRmpT2Ekn6APi0ePmePAhY+dBuFscbBJkvJEADiwgjkuLxy1g7k/TkkLrJIyCIucdEcbbJPPA/M/mSnCH4uPq5Z1DNbTbq8fGHJ45Ftu/V7h4Dj5WE5azO8+R1CP5X8ntyjHBiWKKuT/LEJ96GYY8crcoRN/xMksegbxH+XG5h5rubHFgWTdWf1CVg5g3OedmVhP8H6fzXXHhEbQxt0PM2T5knxJPNquVOImF7rpo7DuT4NA8STQHqVhPxPJLL5IqvREf+bh2+bv7iud1Eyj3UY+S6TJa+NjRseLTZcdz4R6r3uA14hjEvEoiYJedX2gaA7nx5teK6NE4ZOO95AlknLn8nioZajHoL/NfQKX0XhmTqYt7964+h5epwxxS2xOM0Qc0sN05paaNGiKNHwWOzo04LP8AGStEUZijDIYg0soAOkDr1SDSKcKH6vK3qRS9CUVLuYJtGRgdAhxw7ba4ue7U4yyyTEnVrrU8khuo3pHFlP48GgV3JJc4nuXHuSmKRSnsClIV6Qpsii+lGlXpFKpeimlGlXpFIKKUjSr0ikFFNKNKvSKQUU0o0q9IpBRTSilekUgopSKV6RSCimlFK9IpBRSkaVakEIKOGTM2JjpHnSxjS5x54AC8MZHSyOnkvXJWkH/TiH3Ix8rJPq4+i0faLO35Tjt5ggc0yHvryB8Qb8mfCf2q/RWbI421jOZJZGxM/ace59ALJ+S+a8W1Uss1psf3+fY9bQ4VCPVkN9ExmSyOypiBjYZNauzp2i3PPmGA0P1r8kmJDNLJlPsPmoMDu7Mdt7cfp3c4+r3J3rdNEfT4idnH0vyDQJkk+81hPz+N3zHql1zeI5Y4ca0uP0/q+rNtLBzk80vt8EFZcJdPJFkAtdiPbNsV3M0bwwyE/VwA9CfELvL/AIgujH+SDpkI/G4feYPTwJ+i6Ola3Ecexwuot4AJ+yytLL/3TE/urHRaeMlkT/q2tr6f9NNRka2v0vkJJdGXhOvSPfKd6tMUjSP5hfRaXznPxi8AtOmSPU6P/wDTSQ0n5GivfdKzBkQRzjtLE1/HNFwBI+hsfRez4HlTwuHs/wBTg8RxvqKXuMUjSr0il7Z51FNKNKshBRXShXpQgovSKRaLVbLhSKUoSwRSKU2otLAUilNotLBFIpTaEsEUilKEsEUilKEsEUilKEsEUuGYx5jcIi1kpaRG57S9rX1wS0EWExaR6vmmGPU0apHubHCPOVxofQcuPo0qGwfN+kzxxwxx6H4wc37Ns34xZtzZLIks2bu+bK3ulvEML+oOALnNMWC086i7s794j/aL8Vq9H6WIcJmFMGTRxM2RqaHB8TSQwuBFatNX69lnf+nY5crRE+WBmLjtDGNdribJKTxtvuqYwVpI4eV4+DRQx5ZZMfMuav3+TtnqXOKhLhetGZiRFrAHuMkh+KRx7vkPLnHys3wumC05GT7qzUNLGyzvFUyNxIAH650mh5crSyfZ3Ib/AJboJh+sXwH8nD8lrey3SzjwHcDRPLI6WfSdXxHho1eOloa36Lj0nheR53PULjv8s6M+sgsdY39PhHlIsJmM+XHiAYyKd4DR2aHESAc/t39VOHj7kuRijh2Xgkx9q3oXcX6/aN/2lMe0JEOfI1xAbPEydmpwFuH2UgHyDIz+8s73sb0EsIdM+HIa+oWukJicDHLVAjhkjj9FWEZYvEnxw3/pkyanpVz+I64OSJomSjtIxrv4gGlu+xHVWO3ME2Jsd7nNDqAdA862lldw3WGny481jdK6VNM+V0AbDhyTvlgfO1weGvOp7RADY+MyfeLSLquFtdP6O7Cc6XHIyHyBu/7wdL36f/jlHEY5J0Vps+Fknq8P0s9Nnm2/L2X7GOqzxy44pdz1VIpIdL6sye2gPjlYAZIpW6XsDrokWQQaNOaSDR54Wgvds88ikUpQlgikKUIDjuI3Ehvo31y9Yix/cRuJDeRvp1hY/uI3EhvI3k6yFj+4jcSG8jeTrIWP7iNxIb6neTrIWP7iNxIb6N9T1kLH9xG4kN9Z3UvaWDGkbFNJofINTfhc6m9tTiB8IsVZU9UHoNxG4s6HMa9oexzXscLa5pDgR6EK2+o6qFj+4sTX7xluk/08QGGPyOQ8AyuH7LSxt/rPCOr9SMMLnsGuThsTf0pXENY36uIXfp2HsxNivW5o+N36UhNvd9XEn6qs8lxpFoqzrNK1jS97gxjGlzy40GtAskn6Ll7PB2yZZAWvyJDOWuFFjXABjD6hjW362swz++uGn/2THB+oGveJGm26f+kCAb/ER5d9nfVcbUefUSkPbiNxIb6N9adUrY1NCx9F7GPI7amNdXytdA4AUOB4Vwkt9G+nWFifUejuLjLiSuxpS8Pe34XQymxqD2kHSSARqbR5s2uuDmtmBIDmPY7RLG+tUclXpdXobBHBBBC77yzepYpc4TwlseSxugFwJbJHdmKUDu2ySD3aeR4g5zcZfJZSGeoYhkDXxkMniOqF5sAE1qY+u7HdiPkRyAnendQE8YeAWGy17XVbJGmnsNeRCR6XnjIaaBZLGdE8biNUclXRruCOQ4cELKm6i3H6g5kQMrZRH77t6SMecnbikk8i8aGkd6Y09gpxSa8pMvc9aJFIekN5WEy06qKWPa0JTeUqeohZj7incSG8p3l5W8z3D24jcSW8p3k6gsd3EbiS3kbqdQbh3cRuJPdUbqbxuHdxG4kt1G6m8bh3cRuJLdRuqd43Du4sL2q6QcpjZI634r03wHsP3mE+B4BB8x5ErQ3UbyLK1yi0Z07R4DpuW/Hc58BMLy4iVrm20vHBEjPP17+q2cf20l1tD2QuMswxYoY3Fj9zgiZ5eeI3aiBQNaRyboO9a6M2c7rCI5wKJr4ZB4CQf1HK8rkR6XbU7ND6qnAEOHmx3Zw4vz8wF1wnGZ0pwy/Rnrcd8nVA7JxXTQvwsowNa4M+HJjaRIXMNtePtWt78BryOaXYZuZNKMTMZGxpj1THFLmar5AkDiTG0/dpriXHVzpHPjsKV2I/ex3Ohk7HQC4PF3UjPxj588miFuexeXK8TOkLntkmMutzCy5iS2QNB5oaWgeHHCvknFY+EUnBwR7Lc/7I3Uluo3Vw9Qwsd3UbqS3UbqjqEWO7qncSO6p3VO8mx3cRuJLeRvJvIs4daxHSBskLnRzMIBcx2258F/HFr/DfgT2PIo8pTFxsPHwZZCXMibG+BzQ4smEkg4bxzuEuvueeRYqncjMbGx0jyGsY0ucSRw0cleF6yXSZLHTRzMlAkkidII2g4j/uN0AagbJ5cfwvqg6l2abLKn7GuPzOjv7Ldenw2Fk+7kx20W+QukBDeXN1GiCa4sfdPmvfdO6kzIjbLE7Ux3buCCOCCD2IPBBXzKOQyybEQcZC7Q0lp0XQLjfk0EE/TzC9/wBOx248TYWfdYO5q3O8XO9SbKzzSS+S+bYuxsbyFn7ylY9VmFmTuKd1cELno5NwwJVO6l7RaUNwzuo3UtaLSidwzuo3UtaLU0Nwzuo3UtaLQbhndRupa0WoobhndRupa0WhG4Z3Vn9awBlRbTnFrbsig5rvR7T3H8F3tFqYtp2iVNrseamwZohW3utAFGEjt5FriCPpa9B0SIwwNY773LnC7pziXEX6XS62i1pPLKSpms9TKapjO6jdS1otZUY7hndRupa0WlE7hndRupa0WlDcM7qN1LWuGdK9kTnRt3JA0ljbq3eAUpNugpHLrnVNDdplOmkaQAeQ1h4L3D8h4lecxcTSRBABuOaBbrdTRxrefIc/M8eK7YvT55LJG2XG5JJqLieOWsafoAaAW907BZA0hllzuXudy57vNx/IdguvdHFGlyzteWGGNJ2xvp0LYImxMumjknu55NucfUmymRKlrRa5G23bOLe2NbyEraFA3H//2Q=="/>
          <p:cNvSpPr>
            <a:spLocks noChangeAspect="1" noChangeArrowheads="1"/>
          </p:cNvSpPr>
          <p:nvPr/>
        </p:nvSpPr>
        <p:spPr bwMode="auto">
          <a:xfrm>
            <a:off x="155575" y="-1436990"/>
            <a:ext cx="3181350" cy="300350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cxnSp>
        <p:nvCxnSpPr>
          <p:cNvPr id="20" name="Straight Arrow Connector 19"/>
          <p:cNvCxnSpPr>
            <a:stCxn id="4" idx="3"/>
            <a:endCxn id="5" idx="1"/>
          </p:cNvCxnSpPr>
          <p:nvPr/>
        </p:nvCxnSpPr>
        <p:spPr>
          <a:xfrm flipV="1">
            <a:off x="3071802" y="1063284"/>
            <a:ext cx="1428760" cy="163654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3"/>
            <a:endCxn id="6" idx="1"/>
          </p:cNvCxnSpPr>
          <p:nvPr/>
        </p:nvCxnSpPr>
        <p:spPr>
          <a:xfrm>
            <a:off x="3071802" y="2699831"/>
            <a:ext cx="407998" cy="289927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5244" y="2635497"/>
            <a:ext cx="3071834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3200" b="1" dirty="0" smtClean="0"/>
              <a:t>DOKTRIN Tg Jwb Produk </a:t>
            </a:r>
            <a:endParaRPr lang="id-ID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131350" y="663739"/>
            <a:ext cx="4000528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Perbt Produsen (pelaku usaha) yg menghasilkan produk</a:t>
            </a:r>
            <a:endParaRPr lang="id-ID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824414" y="2284675"/>
            <a:ext cx="3857652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Produknya digunakan oleh pihak lain / konsumen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971048" y="3905306"/>
            <a:ext cx="3553856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Ternyata timbul kerugian bg konsumen/ pihak lain</a:t>
            </a:r>
            <a:endParaRPr lang="id-ID" sz="2800" b="1" dirty="0"/>
          </a:p>
        </p:txBody>
      </p:sp>
      <p:cxnSp>
        <p:nvCxnSpPr>
          <p:cNvPr id="11" name="Straight Arrow Connector 10"/>
          <p:cNvCxnSpPr>
            <a:stCxn id="4" idx="3"/>
          </p:cNvCxnSpPr>
          <p:nvPr/>
        </p:nvCxnSpPr>
        <p:spPr>
          <a:xfrm flipV="1">
            <a:off x="3417078" y="1965283"/>
            <a:ext cx="1553970" cy="120882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3"/>
          </p:cNvCxnSpPr>
          <p:nvPr/>
        </p:nvCxnSpPr>
        <p:spPr>
          <a:xfrm>
            <a:off x="3417078" y="3174106"/>
            <a:ext cx="1428760" cy="276946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AutoShape 4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0" name="AutoShape 6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2" name="AutoShape 8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4" name="AutoShape 10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6" name="AutoShape 12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8" name="AutoShape 14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0" name="AutoShape 16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2" name="AutoShape 18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9" name="TextBox 18"/>
          <p:cNvSpPr txBox="1"/>
          <p:nvPr/>
        </p:nvSpPr>
        <p:spPr>
          <a:xfrm>
            <a:off x="4857752" y="5776343"/>
            <a:ext cx="3643338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Timbul TG Jwb Mutlak ( strict liability) utk mengganti kerugian</a:t>
            </a:r>
            <a:endParaRPr lang="id-ID" sz="2800" b="1" dirty="0"/>
          </a:p>
        </p:txBody>
      </p:sp>
      <p:cxnSp>
        <p:nvCxnSpPr>
          <p:cNvPr id="29" name="Straight Arrow Connector 28"/>
          <p:cNvCxnSpPr>
            <a:stCxn id="4" idx="3"/>
            <a:endCxn id="7" idx="1"/>
          </p:cNvCxnSpPr>
          <p:nvPr/>
        </p:nvCxnSpPr>
        <p:spPr>
          <a:xfrm>
            <a:off x="3417078" y="3174106"/>
            <a:ext cx="1553970" cy="142369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3445661" y="2635498"/>
            <a:ext cx="1395422" cy="59384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989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5244" y="2635497"/>
            <a:ext cx="3071834" cy="1077218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3200" b="1" dirty="0" smtClean="0"/>
              <a:t>UNSUR2: Tg Jwb Produk </a:t>
            </a:r>
            <a:endParaRPr lang="id-ID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824150" y="466172"/>
            <a:ext cx="4000528" cy="95410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PRODUSEN (PELAKU USAHA)</a:t>
            </a:r>
            <a:endParaRPr lang="id-ID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004048" y="2058623"/>
            <a:ext cx="3711356" cy="52322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PERBUATAN PRODUSEN 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229479" y="2932418"/>
            <a:ext cx="3553856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PRODUK/ HSL KARYA PRODUSEN: sesuai tujuannya</a:t>
            </a:r>
            <a:endParaRPr lang="id-ID" sz="2800" b="1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445662" y="1518118"/>
            <a:ext cx="1198347" cy="18792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19" idx="1"/>
          </p:cNvCxnSpPr>
          <p:nvPr/>
        </p:nvCxnSpPr>
        <p:spPr>
          <a:xfrm>
            <a:off x="3445662" y="3229339"/>
            <a:ext cx="1198347" cy="203638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AutoShape 4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0" name="AutoShape 6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2" name="AutoShape 8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4" name="AutoShape 10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6" name="AutoShape 12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8" name="AutoShape 14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0" name="AutoShape 16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2" name="AutoShape 18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9" name="TextBox 18"/>
          <p:cNvSpPr txBox="1"/>
          <p:nvPr/>
        </p:nvSpPr>
        <p:spPr>
          <a:xfrm>
            <a:off x="4644009" y="4788667"/>
            <a:ext cx="4139327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PRODUK CACAT: tdk sesuai tujuannya</a:t>
            </a:r>
            <a:endParaRPr lang="id-ID" sz="2800" b="1" dirty="0"/>
          </a:p>
        </p:txBody>
      </p:sp>
      <p:cxnSp>
        <p:nvCxnSpPr>
          <p:cNvPr id="29" name="Straight Arrow Connector 28"/>
          <p:cNvCxnSpPr>
            <a:stCxn id="4" idx="3"/>
            <a:endCxn id="7" idx="1"/>
          </p:cNvCxnSpPr>
          <p:nvPr/>
        </p:nvCxnSpPr>
        <p:spPr>
          <a:xfrm>
            <a:off x="3417078" y="3174106"/>
            <a:ext cx="1812401" cy="45081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3445661" y="2635498"/>
            <a:ext cx="1395422" cy="59384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368393" y="6321181"/>
            <a:ext cx="4510129" cy="95410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TIMBUL KERUGIAN PD KONSUMEN/ PIHAK LAIN</a:t>
            </a:r>
            <a:endParaRPr lang="id-ID" sz="2800" b="1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3598062" y="3397367"/>
            <a:ext cx="1226353" cy="292381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665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635497"/>
            <a:ext cx="3417078" cy="156966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3200" b="1" dirty="0" smtClean="0"/>
              <a:t> Tg Jwb Produk  pd PRODUSEN krn CACAD PRODUK </a:t>
            </a:r>
            <a:endParaRPr lang="id-ID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877993" y="466171"/>
            <a:ext cx="4000528" cy="181588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Penggantian PRODUK CACAD dg PRODUK TDK CACAD utk PRODUK MANUFAKTUR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229479" y="2932418"/>
            <a:ext cx="3553856" cy="224676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Penggantian BIAYA SERVIS bg produk manufaktur yg CACAT krn tdk ada produk penggantinya</a:t>
            </a:r>
            <a:endParaRPr lang="id-ID" sz="2800" b="1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445662" y="1518118"/>
            <a:ext cx="1198347" cy="18792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AutoShape 4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0" name="AutoShape 6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2" name="AutoShape 8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4" name="AutoShape 10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6" name="AutoShape 12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8" name="AutoShape 14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0" name="AutoShape 16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2" name="AutoShape 18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cxnSp>
        <p:nvCxnSpPr>
          <p:cNvPr id="29" name="Straight Arrow Connector 28"/>
          <p:cNvCxnSpPr>
            <a:stCxn id="4" idx="3"/>
            <a:endCxn id="7" idx="1"/>
          </p:cNvCxnSpPr>
          <p:nvPr/>
        </p:nvCxnSpPr>
        <p:spPr>
          <a:xfrm>
            <a:off x="3417078" y="3420327"/>
            <a:ext cx="1812401" cy="63547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4" idx="3"/>
          </p:cNvCxnSpPr>
          <p:nvPr/>
        </p:nvCxnSpPr>
        <p:spPr>
          <a:xfrm>
            <a:off x="3417078" y="3420327"/>
            <a:ext cx="1407336" cy="290085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727930" y="6016098"/>
            <a:ext cx="5796399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Penggantian UANG BG KONSUMEN YG SALAH PENGGUNAAN OBAT/ PERAWATAN</a:t>
            </a:r>
            <a:endParaRPr lang="id-ID" sz="2800" b="1" dirty="0"/>
          </a:p>
        </p:txBody>
      </p:sp>
    </p:spTree>
    <p:extLst>
      <p:ext uri="{BB962C8B-B14F-4D97-AF65-F5344CB8AC3E}">
        <p14:creationId xmlns:p14="http://schemas.microsoft.com/office/powerpoint/2010/main" val="356462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38956"/>
            <a:ext cx="9144000" cy="598604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id-ID" sz="2600" b="1" i="1" dirty="0" smtClean="0">
              <a:latin typeface="Arial Narrow" pitchFamily="34" charset="0"/>
            </a:endParaRPr>
          </a:p>
          <a:p>
            <a:pPr>
              <a:buNone/>
            </a:pPr>
            <a:r>
              <a:rPr lang="id-ID" sz="2600" b="1" dirty="0" smtClean="0">
                <a:latin typeface="Arial Narrow" pitchFamily="34" charset="0"/>
              </a:rPr>
              <a:t>. Unsur – unsur  PMH:</a:t>
            </a:r>
          </a:p>
          <a:p>
            <a:pPr marL="514350" indent="-514350">
              <a:buAutoNum type="arabicPeriod"/>
            </a:pPr>
            <a:r>
              <a:rPr lang="id-ID" sz="2600" b="1" dirty="0" smtClean="0">
                <a:latin typeface="Arial Narrow" pitchFamily="34" charset="0"/>
              </a:rPr>
              <a:t>perbuatan itu hrs melawan hk (onrechtmatig)</a:t>
            </a:r>
          </a:p>
          <a:p>
            <a:pPr marL="514350" indent="-514350">
              <a:buAutoNum type="arabicPeriod"/>
            </a:pPr>
            <a:r>
              <a:rPr lang="id-ID" sz="2600" b="1" dirty="0" smtClean="0">
                <a:latin typeface="Arial Narrow" pitchFamily="34" charset="0"/>
              </a:rPr>
              <a:t> perbuatan hrs dilakukan dg kesalahan</a:t>
            </a:r>
          </a:p>
          <a:p>
            <a:pPr marL="514350" indent="-514350">
              <a:buAutoNum type="arabicPeriod"/>
            </a:pPr>
            <a:r>
              <a:rPr lang="id-ID" sz="2600" b="1" dirty="0" smtClean="0">
                <a:latin typeface="Arial Narrow" pitchFamily="34" charset="0"/>
              </a:rPr>
              <a:t>perbuatan hrs menimbulkan kerugian</a:t>
            </a:r>
          </a:p>
          <a:p>
            <a:pPr marL="514350" indent="-514350">
              <a:buAutoNum type="arabicPeriod"/>
            </a:pPr>
            <a:r>
              <a:rPr lang="id-ID" sz="2600" b="1" dirty="0" smtClean="0">
                <a:latin typeface="Arial Narrow" pitchFamily="34" charset="0"/>
              </a:rPr>
              <a:t>antara perbuatan &amp; kerugian yg timbul hrs ada hub</a:t>
            </a:r>
          </a:p>
          <a:p>
            <a:pPr>
              <a:buNone/>
            </a:pPr>
            <a:r>
              <a:rPr lang="id-ID" sz="2600" b="1" dirty="0" smtClean="0">
                <a:latin typeface="Arial Narrow" pitchFamily="34" charset="0"/>
              </a:rPr>
              <a:t>	    kausal</a:t>
            </a:r>
          </a:p>
          <a:p>
            <a:pPr>
              <a:buNone/>
            </a:pPr>
            <a:r>
              <a:rPr lang="id-ID" sz="2600" b="1" dirty="0" smtClean="0">
                <a:latin typeface="Arial Narrow" pitchFamily="34" charset="0"/>
              </a:rPr>
              <a:t>	</a:t>
            </a:r>
          </a:p>
          <a:p>
            <a:pPr>
              <a:buNone/>
            </a:pPr>
            <a:r>
              <a:rPr lang="id-ID" sz="2600" b="1" dirty="0" smtClean="0">
                <a:latin typeface="Arial Narrow" pitchFamily="34" charset="0"/>
              </a:rPr>
              <a:t>Empat syarat tsb hrs dipenuhi, bila tdk terpenuhi tdk dapat </a:t>
            </a:r>
          </a:p>
          <a:p>
            <a:pPr>
              <a:buNone/>
            </a:pPr>
            <a:r>
              <a:rPr lang="id-ID" sz="2600" b="1" dirty="0" smtClean="0">
                <a:latin typeface="Arial Narrow" pitchFamily="34" charset="0"/>
              </a:rPr>
              <a:t>	digolongkan sbg onrechtmatige daad/PMH) </a:t>
            </a:r>
            <a:endParaRPr lang="id-ID" sz="2600" b="1" dirty="0">
              <a:latin typeface="Arial Narrow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0080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635497"/>
            <a:ext cx="3417078" cy="15696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3200" b="1" dirty="0" smtClean="0"/>
              <a:t> DASAR GUGATAN DLM TGJAWAB PRODUK</a:t>
            </a:r>
            <a:endParaRPr lang="id-ID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877993" y="466171"/>
            <a:ext cx="4000528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PS 1365 KUHPERDATA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229479" y="2932417"/>
            <a:ext cx="3553856" cy="18158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id-ID" sz="2800" b="1" dirty="0"/>
          </a:p>
          <a:p>
            <a:r>
              <a:rPr lang="id-ID" sz="2800" b="1" dirty="0" smtClean="0"/>
              <a:t>UUNO.8/1999 TTG PERLINDUNGAN KONSUMEN</a:t>
            </a:r>
            <a:endParaRPr lang="id-ID" sz="2800" b="1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445662" y="1518118"/>
            <a:ext cx="1198347" cy="18792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AutoShape 4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0" name="AutoShape 6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2" name="AutoShape 8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4" name="AutoShape 10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6" name="AutoShape 12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8" name="AutoShape 14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0" name="AutoShape 16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2" name="AutoShape 18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cxnSp>
        <p:nvCxnSpPr>
          <p:cNvPr id="29" name="Straight Arrow Connector 28"/>
          <p:cNvCxnSpPr>
            <a:stCxn id="4" idx="3"/>
            <a:endCxn id="7" idx="1"/>
          </p:cNvCxnSpPr>
          <p:nvPr/>
        </p:nvCxnSpPr>
        <p:spPr>
          <a:xfrm>
            <a:off x="3417078" y="3420327"/>
            <a:ext cx="1812401" cy="42003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4884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357290" y="321374"/>
            <a:ext cx="6887118" cy="94516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b="1" dirty="0" smtClean="0"/>
              <a:t>UNSUR KE-1 Onrechtmatige daad</a:t>
            </a:r>
            <a:endParaRPr lang="id-ID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3623104"/>
            <a:ext cx="2000264" cy="107721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d-ID" sz="3200" b="1" dirty="0" smtClean="0"/>
              <a:t>Perbuatan (daad) </a:t>
            </a:r>
            <a:endParaRPr lang="id-ID" sz="32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4679157" y="1811523"/>
            <a:ext cx="4071966" cy="236291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400" b="1" dirty="0" smtClean="0"/>
              <a:t>Sebelum  Pts HR 31 Jnuari 1919: PMH hanya dalam perbuatan POSITIF dlm arti sempit (Ps 1365/positif &amp; 1366/negatif)</a:t>
            </a:r>
            <a:endParaRPr lang="id-ID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4572000" y="4568269"/>
            <a:ext cx="4286280" cy="24416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400" b="1" dirty="0" smtClean="0"/>
              <a:t>Setelah Pts Hoge Raad (HR) 31 Januari 1919 PMH diperluas mencakup perbuatan negatif &amp; tdk berbuat (1365/positif-negatif, 1366/berbuat atau tidak berbuat</a:t>
            </a:r>
            <a:endParaRPr lang="id-ID" sz="2400" b="1" dirty="0"/>
          </a:p>
        </p:txBody>
      </p:sp>
      <p:cxnSp>
        <p:nvCxnSpPr>
          <p:cNvPr id="9" name="Straight Arrow Connector 8"/>
          <p:cNvCxnSpPr>
            <a:stCxn id="5" idx="3"/>
            <a:endCxn id="6" idx="1"/>
          </p:cNvCxnSpPr>
          <p:nvPr/>
        </p:nvCxnSpPr>
        <p:spPr>
          <a:xfrm flipV="1">
            <a:off x="2357422" y="2992979"/>
            <a:ext cx="2321735" cy="116873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3"/>
            <a:endCxn id="7" idx="1"/>
          </p:cNvCxnSpPr>
          <p:nvPr/>
        </p:nvCxnSpPr>
        <p:spPr>
          <a:xfrm>
            <a:off x="2357422" y="4161713"/>
            <a:ext cx="2214578" cy="162739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57158" y="3150522"/>
            <a:ext cx="2357454" cy="126021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Pandangan HR terhadap PMH sebelum 1919</a:t>
            </a:r>
            <a:endParaRPr lang="id-ID" sz="2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4071934" y="393792"/>
            <a:ext cx="4572032" cy="15752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400" b="1" dirty="0" smtClean="0"/>
              <a:t>PMH: suatu perbuatan yg melanggar hak orng lain atau jika org berbuat bertentangan dg kewajiban hknya sendiri</a:t>
            </a:r>
            <a:endParaRPr lang="id-ID" sz="2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4214810" y="2362885"/>
            <a:ext cx="4357718" cy="165403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400" b="1" dirty="0" smtClean="0"/>
              <a:t>Perbuatan hrs melanggar hak orang lain/bertentangan dg kewajiban hknya sendiri yg diberikan oleh UU (Wet)</a:t>
            </a:r>
            <a:endParaRPr lang="id-ID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4214810" y="4410741"/>
            <a:ext cx="4429156" cy="11814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400" b="1" dirty="0" smtClean="0"/>
              <a:t>Melanggar hk (onrechmatig)= melanggar UU (onwetmatig)</a:t>
            </a:r>
            <a:endParaRPr lang="id-ID" sz="24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4214810" y="5986015"/>
            <a:ext cx="4357718" cy="126021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400" b="1" dirty="0" smtClean="0"/>
              <a:t>Melalui tafsiran tsb banyak kepentingan masyarakat dirugikan</a:t>
            </a:r>
            <a:endParaRPr lang="id-ID" sz="2400" b="1" dirty="0"/>
          </a:p>
        </p:txBody>
      </p:sp>
      <p:cxnSp>
        <p:nvCxnSpPr>
          <p:cNvPr id="10" name="Straight Arrow Connector 9"/>
          <p:cNvCxnSpPr>
            <a:stCxn id="4" idx="3"/>
            <a:endCxn id="5" idx="1"/>
          </p:cNvCxnSpPr>
          <p:nvPr/>
        </p:nvCxnSpPr>
        <p:spPr>
          <a:xfrm flipV="1">
            <a:off x="2714612" y="1181429"/>
            <a:ext cx="1357322" cy="259920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6" idx="1"/>
          </p:cNvCxnSpPr>
          <p:nvPr/>
        </p:nvCxnSpPr>
        <p:spPr>
          <a:xfrm flipV="1">
            <a:off x="2714612" y="3189904"/>
            <a:ext cx="1500198" cy="5907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7" idx="1"/>
          </p:cNvCxnSpPr>
          <p:nvPr/>
        </p:nvCxnSpPr>
        <p:spPr>
          <a:xfrm>
            <a:off x="2714612" y="3780632"/>
            <a:ext cx="1500198" cy="122083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" idx="3"/>
            <a:endCxn id="8" idx="1"/>
          </p:cNvCxnSpPr>
          <p:nvPr/>
        </p:nvCxnSpPr>
        <p:spPr>
          <a:xfrm>
            <a:off x="2714612" y="3780632"/>
            <a:ext cx="1500198" cy="283549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835696" y="236265"/>
            <a:ext cx="6192688" cy="102392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/>
              <a:t>Historis Putusan HR ttg </a:t>
            </a:r>
          </a:p>
          <a:p>
            <a:pPr algn="ctr"/>
            <a:r>
              <a:rPr lang="id-ID" sz="2800" b="1" dirty="0" smtClean="0"/>
              <a:t>Onrechtmatige daad sebelum 1919</a:t>
            </a:r>
            <a:endParaRPr lang="id-ID" sz="2800" b="1" dirty="0"/>
          </a:p>
        </p:txBody>
      </p:sp>
      <p:pic>
        <p:nvPicPr>
          <p:cNvPr id="5" name="Picture 4" descr="https://encrypted-tbn2.gstatic.com/images?q=tbn:ANd9GcTIM3O0cA5zJudBolkCL0iyMxGAC2GBEUxLqk5lEmiOW7dflKo70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54012"/>
            <a:ext cx="2928958" cy="2047856"/>
          </a:xfrm>
          <a:prstGeom prst="rect">
            <a:avLst/>
          </a:prstGeom>
          <a:noFill/>
        </p:spPr>
      </p:pic>
      <p:pic>
        <p:nvPicPr>
          <p:cNvPr id="6" name="Picture 6" descr="https://encrypted-tbn3.gstatic.com/images?q=tbn:ANd9GcS70Pu0NYZ_d60tII0E9cBzzPKkuUWQFMcHxqc1qWmMC88t9KU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4489505"/>
            <a:ext cx="3071834" cy="165403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ounded Rectangle 6"/>
          <p:cNvSpPr/>
          <p:nvPr/>
        </p:nvSpPr>
        <p:spPr>
          <a:xfrm>
            <a:off x="4929190" y="1732775"/>
            <a:ext cx="4000528" cy="24416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800" b="1" dirty="0" smtClean="0"/>
              <a:t>Perusahaan mesin jahit </a:t>
            </a:r>
            <a:r>
              <a:rPr lang="id-ID" sz="2800" b="1" dirty="0" smtClean="0">
                <a:solidFill>
                  <a:srgbClr val="FF0000"/>
                </a:solidFill>
              </a:rPr>
              <a:t>SINGER </a:t>
            </a:r>
            <a:r>
              <a:rPr lang="id-ID" sz="2800" b="1" dirty="0" smtClean="0"/>
              <a:t>yg sudah diperbaiki (singernaaimachine Mij)</a:t>
            </a:r>
            <a:endParaRPr lang="id-ID" sz="28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4643438" y="5198378"/>
            <a:ext cx="4286280" cy="212662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400" b="1" dirty="0" smtClean="0"/>
              <a:t>Merugikan agen singer (Singer Manufacturing Co.), digugat melalui 1406, tetapi ditolak HR: tdk ada kwjbn UU bagi pemilik toko</a:t>
            </a:r>
            <a:endParaRPr lang="id-ID" sz="2400" b="1" dirty="0"/>
          </a:p>
        </p:txBody>
      </p:sp>
      <p:sp>
        <p:nvSpPr>
          <p:cNvPr id="9" name="Down Arrow 8"/>
          <p:cNvSpPr/>
          <p:nvPr/>
        </p:nvSpPr>
        <p:spPr>
          <a:xfrm>
            <a:off x="6786578" y="4331977"/>
            <a:ext cx="357190" cy="630110"/>
          </a:xfrm>
          <a:prstGeom prst="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1" name="Straight Arrow Connector 10"/>
          <p:cNvCxnSpPr>
            <a:stCxn id="7" idx="1"/>
            <a:endCxn id="5" idx="3"/>
          </p:cNvCxnSpPr>
          <p:nvPr/>
        </p:nvCxnSpPr>
        <p:spPr>
          <a:xfrm rot="10800000">
            <a:off x="3500430" y="2677941"/>
            <a:ext cx="1428760" cy="275673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1"/>
          </p:cNvCxnSpPr>
          <p:nvPr/>
        </p:nvCxnSpPr>
        <p:spPr>
          <a:xfrm rot="10800000" flipV="1">
            <a:off x="2928926" y="2953613"/>
            <a:ext cx="2000264" cy="287487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500034" y="4016923"/>
            <a:ext cx="2428892" cy="4725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 smtClean="0">
                <a:solidFill>
                  <a:schemeClr val="tx1"/>
                </a:solidFill>
              </a:rPr>
              <a:t>Kasus Pertama</a:t>
            </a:r>
            <a:endParaRPr lang="id-ID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5720" y="472556"/>
            <a:ext cx="4214842" cy="1260246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600" b="1" dirty="0" smtClean="0"/>
              <a:t>Kasus  kedua (Zutphense Juffrouw Arrest)</a:t>
            </a:r>
            <a:endParaRPr lang="id-ID" sz="2600" b="1" dirty="0"/>
          </a:p>
        </p:txBody>
      </p:sp>
      <p:pic>
        <p:nvPicPr>
          <p:cNvPr id="5" name="Picture 24" descr="https://encrypted-tbn1.gstatic.com/images?q=tbn:ANd9GcSzqla0r1kiDS3nBpq6qOF9QgtcAbx7U5HL6Ck9gb7VhPlp7QmP1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315030"/>
            <a:ext cx="2500330" cy="2993020"/>
          </a:xfrm>
          <a:prstGeom prst="rect">
            <a:avLst/>
          </a:prstGeom>
          <a:noFill/>
        </p:spPr>
      </p:pic>
      <p:pic>
        <p:nvPicPr>
          <p:cNvPr id="6" name="Picture 26" descr="https://encrypted-tbn3.gstatic.com/images?q=tbn:ANd9GcT6zIW8yNCHb2oIHgRa2C-leIjoGdQ6wBk14kiYjJJng3EhS3p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64" y="3465577"/>
            <a:ext cx="1571636" cy="2914257"/>
          </a:xfrm>
          <a:prstGeom prst="rect">
            <a:avLst/>
          </a:prstGeom>
          <a:noFill/>
        </p:spPr>
      </p:pic>
      <p:cxnSp>
        <p:nvCxnSpPr>
          <p:cNvPr id="8" name="Straight Arrow Connector 7"/>
          <p:cNvCxnSpPr/>
          <p:nvPr/>
        </p:nvCxnSpPr>
        <p:spPr>
          <a:xfrm rot="16200000" flipV="1">
            <a:off x="5632606" y="2980162"/>
            <a:ext cx="3308076" cy="128588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714348" y="2756704"/>
            <a:ext cx="2928958" cy="149651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/>
              <a:t>Zutphense Waterleiding</a:t>
            </a:r>
            <a:endParaRPr lang="id-ID" sz="2800" b="1" dirty="0"/>
          </a:p>
        </p:txBody>
      </p:sp>
      <p:sp>
        <p:nvSpPr>
          <p:cNvPr id="13" name="Oval 12"/>
          <p:cNvSpPr/>
          <p:nvPr/>
        </p:nvSpPr>
        <p:spPr>
          <a:xfrm>
            <a:off x="500034" y="4962087"/>
            <a:ext cx="3286148" cy="2362911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HR menolak gugatan PMH krn tdk ada pelanggaran UU</a:t>
            </a:r>
            <a:endParaRPr lang="id-ID" sz="2400" b="1" dirty="0"/>
          </a:p>
        </p:txBody>
      </p:sp>
      <p:sp>
        <p:nvSpPr>
          <p:cNvPr id="14" name="Down Arrow 13"/>
          <p:cNvSpPr/>
          <p:nvPr/>
        </p:nvSpPr>
        <p:spPr>
          <a:xfrm>
            <a:off x="1857356" y="4331977"/>
            <a:ext cx="357190" cy="5513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6" name="Straight Arrow Connector 15"/>
          <p:cNvCxnSpPr>
            <a:stCxn id="12" idx="3"/>
          </p:cNvCxnSpPr>
          <p:nvPr/>
        </p:nvCxnSpPr>
        <p:spPr>
          <a:xfrm flipV="1">
            <a:off x="3643306" y="1811539"/>
            <a:ext cx="2786082" cy="169342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643306" y="3544340"/>
            <a:ext cx="4000528" cy="16540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4" descr="http://www.uniknya.com/wp-content/uploads/2011/05/PeterBrooshoftindische-per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4827063"/>
            <a:ext cx="1928826" cy="2734200"/>
          </a:xfrm>
          <a:prstGeom prst="rect">
            <a:avLst/>
          </a:prstGeom>
          <a:noFill/>
        </p:spPr>
      </p:pic>
      <p:cxnSp>
        <p:nvCxnSpPr>
          <p:cNvPr id="31" name="Straight Arrow Connector 30"/>
          <p:cNvCxnSpPr>
            <a:stCxn id="20" idx="0"/>
          </p:cNvCxnSpPr>
          <p:nvPr/>
        </p:nvCxnSpPr>
        <p:spPr>
          <a:xfrm rot="5400000" flipH="1" flipV="1">
            <a:off x="4990765" y="3174127"/>
            <a:ext cx="1912832" cy="139304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ight Arrow 32"/>
          <p:cNvSpPr/>
          <p:nvPr/>
        </p:nvSpPr>
        <p:spPr>
          <a:xfrm>
            <a:off x="3857620" y="6064779"/>
            <a:ext cx="357190" cy="315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14348" y="315028"/>
            <a:ext cx="8001056" cy="8456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Kasus  ketiga : Lindenbaum-Cohen Arrest (Drukkers Arrest)</a:t>
            </a:r>
          </a:p>
          <a:p>
            <a:pPr algn="ctr"/>
            <a:r>
              <a:rPr lang="id-ID" sz="2400" b="1" dirty="0" smtClean="0"/>
              <a:t>Setelah 1919</a:t>
            </a:r>
            <a:endParaRPr lang="id-ID" sz="2400" b="1" dirty="0"/>
          </a:p>
        </p:txBody>
      </p:sp>
      <p:pic>
        <p:nvPicPr>
          <p:cNvPr id="5" name="Picture 6" descr="http://markzware.com/wp-content/uploads/2010/08/Marinoni-Rotary-Printing-Pres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1338956"/>
            <a:ext cx="3143272" cy="2520439"/>
          </a:xfrm>
          <a:prstGeom prst="rect">
            <a:avLst/>
          </a:prstGeom>
          <a:noFill/>
        </p:spPr>
      </p:pic>
      <p:pic>
        <p:nvPicPr>
          <p:cNvPr id="7" name="Picture 28" descr="http://1.bp.blogspot.com/-ITieGzoOuRg/Te7J4UNRXVI/AAAAAAAAAaU/E7Dq3IlfA8E/s1600/D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338957"/>
            <a:ext cx="2905144" cy="240229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929058" y="2126594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dirty="0" smtClean="0">
                <a:latin typeface="Arial Rounded MT Bold" pitchFamily="34" charset="0"/>
              </a:rPr>
              <a:t> VS</a:t>
            </a:r>
            <a:endParaRPr lang="id-ID" sz="4000" dirty="0">
              <a:latin typeface="Arial Rounded MT Bold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10" y="3701868"/>
            <a:ext cx="2428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/>
              <a:t>Lindenbaum</a:t>
            </a:r>
            <a:endParaRPr lang="id-ID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00826" y="3780632"/>
            <a:ext cx="1428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/>
              <a:t>Cohen</a:t>
            </a:r>
            <a:endParaRPr lang="id-ID" sz="3200" b="1" dirty="0"/>
          </a:p>
        </p:txBody>
      </p:sp>
      <p:cxnSp>
        <p:nvCxnSpPr>
          <p:cNvPr id="12" name="Straight Arrow Connector 11"/>
          <p:cNvCxnSpPr>
            <a:endCxn id="10" idx="1"/>
          </p:cNvCxnSpPr>
          <p:nvPr/>
        </p:nvCxnSpPr>
        <p:spPr>
          <a:xfrm flipV="1">
            <a:off x="3143240" y="4073020"/>
            <a:ext cx="3357586" cy="2266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29058" y="4095687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/>
              <a:t>gugat</a:t>
            </a:r>
            <a:endParaRPr lang="id-ID" sz="3200" b="1" dirty="0"/>
          </a:p>
        </p:txBody>
      </p:sp>
      <p:sp>
        <p:nvSpPr>
          <p:cNvPr id="14" name="Rectangle 13"/>
          <p:cNvSpPr/>
          <p:nvPr/>
        </p:nvSpPr>
        <p:spPr>
          <a:xfrm>
            <a:off x="285720" y="5277142"/>
            <a:ext cx="8572560" cy="189032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600" b="1" dirty="0" smtClean="0"/>
              <a:t>Pd tk pertama (Arrondissement rectsbank) gugatan Lindenbaum diterima, namun Cohen banding ke Gerechtshof &amp; memenangkan Cohen. Kemudian Lindenbaum ajukan kasasi ke HR  &amp; dimangkan oleh HR</a:t>
            </a:r>
            <a:endParaRPr lang="id-ID" sz="2600" b="1" dirty="0"/>
          </a:p>
        </p:txBody>
      </p:sp>
      <p:sp>
        <p:nvSpPr>
          <p:cNvPr id="20" name="Down Arrow 19"/>
          <p:cNvSpPr/>
          <p:nvPr/>
        </p:nvSpPr>
        <p:spPr>
          <a:xfrm>
            <a:off x="4286248" y="4725796"/>
            <a:ext cx="357190" cy="472582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58408" y="4329290"/>
            <a:ext cx="3024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b="1" dirty="0" smtClean="0"/>
              <a:t>(Membujuk karyawan Lindenbaum)</a:t>
            </a:r>
            <a:endParaRPr lang="id-ID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14282" y="2520412"/>
            <a:ext cx="2357454" cy="20478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b="1" dirty="0" smtClean="0"/>
              <a:t>Penafsiran HR  31 Januari 1919 thd PMH (Lindenbaum-Cohen Arrest)</a:t>
            </a:r>
            <a:endParaRPr lang="id-ID" sz="2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3071802" y="236265"/>
            <a:ext cx="5857916" cy="133898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b="1" dirty="0" smtClean="0"/>
              <a:t>Telah meninggalkan faham sempit (legisme/melanggar hukum=melanggar UU</a:t>
            </a:r>
            <a:endParaRPr lang="id-ID" sz="2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3000364" y="1890302"/>
            <a:ext cx="5929354" cy="307178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300" b="1" dirty="0" smtClean="0"/>
              <a:t>Penafsiran arti luas: PMH adalah berbuat/tidak berbuat yg melanggar hak org lain /bertentangan dg kewajiban hk  org yg berbuat itu sendiri /bertentangan dg kesusilaan /sikap hati-hati sbg mana kepatutan dlm masyarakat thd diri atau benda milik orng lain</a:t>
            </a:r>
            <a:endParaRPr lang="id-ID" sz="23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3000364" y="5355906"/>
            <a:ext cx="5857916" cy="181156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300" b="1" dirty="0" smtClean="0"/>
              <a:t>Unsur  kesusilaan telah masuk dlm lapangan hk , shg perbuatan yg bertentangan dg kesusilaan /kesopanan dpt digugat melalui 1365 BW</a:t>
            </a:r>
            <a:endParaRPr lang="id-ID" sz="2300" b="1" dirty="0"/>
          </a:p>
        </p:txBody>
      </p: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>
          <a:xfrm flipV="1">
            <a:off x="2571736" y="905757"/>
            <a:ext cx="500066" cy="263858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3"/>
            <a:endCxn id="6" idx="1"/>
          </p:cNvCxnSpPr>
          <p:nvPr/>
        </p:nvCxnSpPr>
        <p:spPr>
          <a:xfrm flipV="1">
            <a:off x="2571736" y="3426195"/>
            <a:ext cx="428628" cy="11814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3"/>
            <a:endCxn id="7" idx="1"/>
          </p:cNvCxnSpPr>
          <p:nvPr/>
        </p:nvCxnSpPr>
        <p:spPr>
          <a:xfrm>
            <a:off x="2571736" y="3544341"/>
            <a:ext cx="428628" cy="27173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5720" y="2126594"/>
            <a:ext cx="2571768" cy="2441675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Dinamika PMH setelah kasus Lindenbaum VS Cohen 31 Januari 1919</a:t>
            </a:r>
            <a:endParaRPr lang="id-ID" sz="2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4500562" y="315028"/>
            <a:ext cx="4143404" cy="110269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Bertentangan dg kewajiban hk si pelaku</a:t>
            </a:r>
            <a:endParaRPr lang="id-ID" sz="2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4500562" y="1890303"/>
            <a:ext cx="4143404" cy="78763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Melanggar subyektif hak orang lain</a:t>
            </a:r>
            <a:endParaRPr lang="id-ID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4500562" y="3150522"/>
            <a:ext cx="4214842" cy="102392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Melanggar kaedah tata susila</a:t>
            </a:r>
            <a:endParaRPr lang="id-ID" sz="24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4429124" y="4647032"/>
            <a:ext cx="4429156" cy="20478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Bertentangan dg asas kepatutan, ketelitian serta sikap hati-hati yg harus dimiliki seseorang dlm pergaulan masyarakat</a:t>
            </a:r>
            <a:endParaRPr lang="id-ID" sz="2400" b="1" dirty="0"/>
          </a:p>
        </p:txBody>
      </p:sp>
      <p:cxnSp>
        <p:nvCxnSpPr>
          <p:cNvPr id="10" name="Straight Arrow Connector 9"/>
          <p:cNvCxnSpPr>
            <a:endCxn id="8" idx="1"/>
          </p:cNvCxnSpPr>
          <p:nvPr/>
        </p:nvCxnSpPr>
        <p:spPr>
          <a:xfrm rot="16200000" flipH="1">
            <a:off x="2501232" y="3743069"/>
            <a:ext cx="2284148" cy="157163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5" idx="1"/>
          </p:cNvCxnSpPr>
          <p:nvPr/>
        </p:nvCxnSpPr>
        <p:spPr>
          <a:xfrm rot="5400000" flipH="1" flipV="1">
            <a:off x="2418806" y="1305057"/>
            <a:ext cx="2520439" cy="164307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6" idx="1"/>
          </p:cNvCxnSpPr>
          <p:nvPr/>
        </p:nvCxnSpPr>
        <p:spPr>
          <a:xfrm flipV="1">
            <a:off x="2857488" y="2284121"/>
            <a:ext cx="1643074" cy="110269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4" idx="3"/>
            <a:endCxn id="7" idx="1"/>
          </p:cNvCxnSpPr>
          <p:nvPr/>
        </p:nvCxnSpPr>
        <p:spPr>
          <a:xfrm>
            <a:off x="2857488" y="3347431"/>
            <a:ext cx="1643074" cy="31505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2227</TotalTime>
  <Words>848</Words>
  <Application>Microsoft Office PowerPoint</Application>
  <PresentationFormat>Custom</PresentationFormat>
  <Paragraphs>107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Arial Narrow</vt:lpstr>
      <vt:lpstr>Arial Rounded MT Bold</vt:lpstr>
      <vt:lpstr>Calibri</vt:lpstr>
      <vt:lpstr>Office Theme</vt:lpstr>
      <vt:lpstr>Perbuatan Melawan Hukum (Onrechtmatige daad) DAN TANGGUNGJAWAB PRODUK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Unsur ke-2: Kesalahan, Kelalaian dlm PMH</vt:lpstr>
      <vt:lpstr>PowerPoint Presentation</vt:lpstr>
      <vt:lpstr>PowerPoint Presentation</vt:lpstr>
      <vt:lpstr>PowerPoint Presentation</vt:lpstr>
      <vt:lpstr>UNSUR Ke-3:  Ganti Kerugian dalam PMH</vt:lpstr>
      <vt:lpstr>UNSUR Ke-3:  Ganti Kerugian dalam PMH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ASUS</cp:lastModifiedBy>
  <cp:revision>210</cp:revision>
  <dcterms:created xsi:type="dcterms:W3CDTF">2013-10-03T12:44:31Z</dcterms:created>
  <dcterms:modified xsi:type="dcterms:W3CDTF">2020-09-08T08:09:19Z</dcterms:modified>
</cp:coreProperties>
</file>