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2" r:id="rId5"/>
    <p:sldId id="264" r:id="rId6"/>
    <p:sldId id="270" r:id="rId7"/>
    <p:sldId id="265" r:id="rId8"/>
    <p:sldId id="266" r:id="rId9"/>
    <p:sldId id="261" r:id="rId1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5938"/>
    <a:srgbClr val="BB8A62"/>
    <a:srgbClr val="815837"/>
    <a:srgbClr val="AC764A"/>
    <a:srgbClr val="99633D"/>
    <a:srgbClr val="EFE9DB"/>
    <a:srgbClr val="E6E6E6"/>
    <a:srgbClr val="3F3830"/>
    <a:srgbClr val="EBD3B9"/>
    <a:srgbClr val="FEF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72" y="36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6385-23AC-4C9B-8B69-94AABA38D94E}" type="datetimeFigureOut">
              <a:rPr lang="id-ID" smtClean="0"/>
              <a:t>12/08/2021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72-3A19-4496-BB47-4389FDBD0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038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6385-23AC-4C9B-8B69-94AABA38D94E}" type="datetimeFigureOut">
              <a:rPr lang="id-ID" smtClean="0"/>
              <a:t>12/08/2021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72-3A19-4496-BB47-4389FDBD0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895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6385-23AC-4C9B-8B69-94AABA38D94E}" type="datetimeFigureOut">
              <a:rPr lang="id-ID" smtClean="0"/>
              <a:t>12/08/2021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72-3A19-4496-BB47-4389FDBD0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521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6385-23AC-4C9B-8B69-94AABA38D94E}" type="datetimeFigureOut">
              <a:rPr lang="id-ID" smtClean="0"/>
              <a:t>12/08/2021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72-3A19-4496-BB47-4389FDBD0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86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6385-23AC-4C9B-8B69-94AABA38D94E}" type="datetimeFigureOut">
              <a:rPr lang="id-ID" smtClean="0"/>
              <a:t>12/08/2021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72-3A19-4496-BB47-4389FDBD0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537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6385-23AC-4C9B-8B69-94AABA38D94E}" type="datetimeFigureOut">
              <a:rPr lang="id-ID" smtClean="0"/>
              <a:t>12/08/2021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72-3A19-4496-BB47-4389FDBD0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05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6385-23AC-4C9B-8B69-94AABA38D94E}" type="datetimeFigureOut">
              <a:rPr lang="id-ID" smtClean="0"/>
              <a:t>12/08/2021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72-3A19-4496-BB47-4389FDBD0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713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6385-23AC-4C9B-8B69-94AABA38D94E}" type="datetimeFigureOut">
              <a:rPr lang="id-ID" smtClean="0"/>
              <a:t>12/08/2021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72-3A19-4496-BB47-4389FDBD0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262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6385-23AC-4C9B-8B69-94AABA38D94E}" type="datetimeFigureOut">
              <a:rPr lang="id-ID" smtClean="0"/>
              <a:t>12/08/2021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72-3A19-4496-BB47-4389FDBD0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770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6385-23AC-4C9B-8B69-94AABA38D94E}" type="datetimeFigureOut">
              <a:rPr lang="id-ID" smtClean="0"/>
              <a:t>12/08/2021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72-3A19-4496-BB47-4389FDBD0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643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6385-23AC-4C9B-8B69-94AABA38D94E}" type="datetimeFigureOut">
              <a:rPr lang="id-ID" smtClean="0"/>
              <a:t>12/08/2021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72-3A19-4496-BB47-4389FDBD0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0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E6385-23AC-4C9B-8B69-94AABA38D94E}" type="datetimeFigureOut">
              <a:rPr lang="id-ID" smtClean="0"/>
              <a:t>12/08/2021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9E072-3A19-4496-BB47-4389FDBD0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963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695239" y="495300"/>
            <a:ext cx="10992659" cy="5848366"/>
          </a:xfrm>
          <a:prstGeom prst="roundRect">
            <a:avLst/>
          </a:prstGeom>
          <a:solidFill>
            <a:srgbClr val="EBD3B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2" y="460296"/>
            <a:ext cx="11347019" cy="5870419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8772370" y="12309"/>
            <a:ext cx="3964625" cy="6922169"/>
          </a:xfrm>
          <a:custGeom>
            <a:avLst/>
            <a:gdLst>
              <a:gd name="connsiteX0" fmla="*/ 3585282 w 3964625"/>
              <a:gd name="connsiteY0" fmla="*/ 1558074 h 6922169"/>
              <a:gd name="connsiteX1" fmla="*/ 1398673 w 3964625"/>
              <a:gd name="connsiteY1" fmla="*/ 179848 h 6922169"/>
              <a:gd name="connsiteX2" fmla="*/ 1001108 w 3964625"/>
              <a:gd name="connsiteY2" fmla="*/ 325621 h 6922169"/>
              <a:gd name="connsiteX3" fmla="*/ 1160134 w 3964625"/>
              <a:gd name="connsiteY3" fmla="*/ 2989308 h 6922169"/>
              <a:gd name="connsiteX4" fmla="*/ 1279404 w 3964625"/>
              <a:gd name="connsiteY4" fmla="*/ 3413378 h 6922169"/>
              <a:gd name="connsiteX5" fmla="*/ 2657630 w 3964625"/>
              <a:gd name="connsiteY5" fmla="*/ 2604995 h 6922169"/>
              <a:gd name="connsiteX6" fmla="*/ 7195 w 3964625"/>
              <a:gd name="connsiteY6" fmla="*/ 6355361 h 6922169"/>
              <a:gd name="connsiteX7" fmla="*/ 3625039 w 3964625"/>
              <a:gd name="connsiteY7" fmla="*/ 6395117 h 6922169"/>
              <a:gd name="connsiteX8" fmla="*/ 3598534 w 3964625"/>
              <a:gd name="connsiteY8" fmla="*/ 1465308 h 69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625" h="6922169">
                <a:moveTo>
                  <a:pt x="3585282" y="1558074"/>
                </a:moveTo>
                <a:cubicBezTo>
                  <a:pt x="2707325" y="971665"/>
                  <a:pt x="1829369" y="385257"/>
                  <a:pt x="1398673" y="179848"/>
                </a:cubicBezTo>
                <a:cubicBezTo>
                  <a:pt x="967977" y="-25561"/>
                  <a:pt x="1040864" y="-142622"/>
                  <a:pt x="1001108" y="325621"/>
                </a:cubicBezTo>
                <a:cubicBezTo>
                  <a:pt x="961351" y="793864"/>
                  <a:pt x="1113751" y="2474682"/>
                  <a:pt x="1160134" y="2989308"/>
                </a:cubicBezTo>
                <a:cubicBezTo>
                  <a:pt x="1206517" y="3503934"/>
                  <a:pt x="1029821" y="3477430"/>
                  <a:pt x="1279404" y="3413378"/>
                </a:cubicBezTo>
                <a:cubicBezTo>
                  <a:pt x="1528987" y="3349326"/>
                  <a:pt x="2869665" y="2114665"/>
                  <a:pt x="2657630" y="2604995"/>
                </a:cubicBezTo>
                <a:cubicBezTo>
                  <a:pt x="2445595" y="3095325"/>
                  <a:pt x="-154040" y="5723674"/>
                  <a:pt x="7195" y="6355361"/>
                </a:cubicBezTo>
                <a:cubicBezTo>
                  <a:pt x="168430" y="6987048"/>
                  <a:pt x="3026482" y="7210126"/>
                  <a:pt x="3625039" y="6395117"/>
                </a:cubicBezTo>
                <a:cubicBezTo>
                  <a:pt x="4223596" y="5580108"/>
                  <a:pt x="3911065" y="3522708"/>
                  <a:pt x="3598534" y="1465308"/>
                </a:cubicBezTo>
              </a:path>
            </a:pathLst>
          </a:custGeom>
          <a:solidFill>
            <a:srgbClr val="D1CAB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31234" r="16511"/>
          <a:stretch/>
        </p:blipFill>
        <p:spPr>
          <a:xfrm rot="2292001">
            <a:off x="8168713" y="-635844"/>
            <a:ext cx="5555297" cy="2867550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 rot="15111282" flipH="1">
            <a:off x="837837" y="-4221537"/>
            <a:ext cx="3964625" cy="6922169"/>
          </a:xfrm>
          <a:custGeom>
            <a:avLst/>
            <a:gdLst>
              <a:gd name="connsiteX0" fmla="*/ 3585282 w 3964625"/>
              <a:gd name="connsiteY0" fmla="*/ 1558074 h 6922169"/>
              <a:gd name="connsiteX1" fmla="*/ 1398673 w 3964625"/>
              <a:gd name="connsiteY1" fmla="*/ 179848 h 6922169"/>
              <a:gd name="connsiteX2" fmla="*/ 1001108 w 3964625"/>
              <a:gd name="connsiteY2" fmla="*/ 325621 h 6922169"/>
              <a:gd name="connsiteX3" fmla="*/ 1160134 w 3964625"/>
              <a:gd name="connsiteY3" fmla="*/ 2989308 h 6922169"/>
              <a:gd name="connsiteX4" fmla="*/ 1279404 w 3964625"/>
              <a:gd name="connsiteY4" fmla="*/ 3413378 h 6922169"/>
              <a:gd name="connsiteX5" fmla="*/ 2657630 w 3964625"/>
              <a:gd name="connsiteY5" fmla="*/ 2604995 h 6922169"/>
              <a:gd name="connsiteX6" fmla="*/ 7195 w 3964625"/>
              <a:gd name="connsiteY6" fmla="*/ 6355361 h 6922169"/>
              <a:gd name="connsiteX7" fmla="*/ 3625039 w 3964625"/>
              <a:gd name="connsiteY7" fmla="*/ 6395117 h 6922169"/>
              <a:gd name="connsiteX8" fmla="*/ 3598534 w 3964625"/>
              <a:gd name="connsiteY8" fmla="*/ 1465308 h 69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625" h="6922169">
                <a:moveTo>
                  <a:pt x="3585282" y="1558074"/>
                </a:moveTo>
                <a:cubicBezTo>
                  <a:pt x="2707325" y="971665"/>
                  <a:pt x="1829369" y="385257"/>
                  <a:pt x="1398673" y="179848"/>
                </a:cubicBezTo>
                <a:cubicBezTo>
                  <a:pt x="967977" y="-25561"/>
                  <a:pt x="1040864" y="-142622"/>
                  <a:pt x="1001108" y="325621"/>
                </a:cubicBezTo>
                <a:cubicBezTo>
                  <a:pt x="961351" y="793864"/>
                  <a:pt x="1113751" y="2474682"/>
                  <a:pt x="1160134" y="2989308"/>
                </a:cubicBezTo>
                <a:cubicBezTo>
                  <a:pt x="1206517" y="3503934"/>
                  <a:pt x="1029821" y="3477430"/>
                  <a:pt x="1279404" y="3413378"/>
                </a:cubicBezTo>
                <a:cubicBezTo>
                  <a:pt x="1528987" y="3349326"/>
                  <a:pt x="2869665" y="2114665"/>
                  <a:pt x="2657630" y="2604995"/>
                </a:cubicBezTo>
                <a:cubicBezTo>
                  <a:pt x="2445595" y="3095325"/>
                  <a:pt x="-154040" y="5723674"/>
                  <a:pt x="7195" y="6355361"/>
                </a:cubicBezTo>
                <a:cubicBezTo>
                  <a:pt x="168430" y="6987048"/>
                  <a:pt x="3026482" y="7210126"/>
                  <a:pt x="3625039" y="6395117"/>
                </a:cubicBezTo>
                <a:cubicBezTo>
                  <a:pt x="4223596" y="5580108"/>
                  <a:pt x="3911065" y="3522708"/>
                  <a:pt x="3598534" y="1465308"/>
                </a:cubicBezTo>
              </a:path>
            </a:pathLst>
          </a:custGeom>
          <a:solidFill>
            <a:srgbClr val="D1CAB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1868" flipH="1">
            <a:off x="10043624" y="-69533"/>
            <a:ext cx="2499577" cy="279221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10196885" y="21488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Oval 42"/>
          <p:cNvSpPr/>
          <p:nvPr/>
        </p:nvSpPr>
        <p:spPr>
          <a:xfrm>
            <a:off x="10031979" y="147735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Oval 43"/>
          <p:cNvSpPr/>
          <p:nvPr/>
        </p:nvSpPr>
        <p:spPr>
          <a:xfrm>
            <a:off x="9284723" y="205537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Oval 44"/>
          <p:cNvSpPr/>
          <p:nvPr/>
        </p:nvSpPr>
        <p:spPr>
          <a:xfrm>
            <a:off x="9832003" y="148447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Oval 45"/>
          <p:cNvSpPr/>
          <p:nvPr/>
        </p:nvSpPr>
        <p:spPr>
          <a:xfrm>
            <a:off x="9467812" y="1607942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Oval 46"/>
          <p:cNvSpPr/>
          <p:nvPr/>
        </p:nvSpPr>
        <p:spPr>
          <a:xfrm>
            <a:off x="-2380356" y="81713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Oval 47"/>
          <p:cNvSpPr/>
          <p:nvPr/>
        </p:nvSpPr>
        <p:spPr>
          <a:xfrm>
            <a:off x="9943347" y="2206067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Oval 48"/>
          <p:cNvSpPr/>
          <p:nvPr/>
        </p:nvSpPr>
        <p:spPr>
          <a:xfrm>
            <a:off x="9614020" y="201020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Oval 49"/>
          <p:cNvSpPr/>
          <p:nvPr/>
        </p:nvSpPr>
        <p:spPr>
          <a:xfrm>
            <a:off x="9460899" y="24286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Oval 50"/>
          <p:cNvSpPr/>
          <p:nvPr/>
        </p:nvSpPr>
        <p:spPr>
          <a:xfrm>
            <a:off x="10616779" y="190410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Oval 51"/>
          <p:cNvSpPr/>
          <p:nvPr/>
        </p:nvSpPr>
        <p:spPr>
          <a:xfrm>
            <a:off x="9644907" y="126416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Oval 52"/>
          <p:cNvSpPr/>
          <p:nvPr/>
        </p:nvSpPr>
        <p:spPr>
          <a:xfrm>
            <a:off x="9621867" y="309564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/>
          <p:cNvSpPr/>
          <p:nvPr/>
        </p:nvSpPr>
        <p:spPr>
          <a:xfrm>
            <a:off x="10070107" y="1836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/>
          <p:cNvSpPr/>
          <p:nvPr/>
        </p:nvSpPr>
        <p:spPr>
          <a:xfrm>
            <a:off x="2639648" y="502002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/>
          <p:cNvSpPr/>
          <p:nvPr/>
        </p:nvSpPr>
        <p:spPr>
          <a:xfrm>
            <a:off x="2708953" y="625352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/>
          <p:cNvSpPr/>
          <p:nvPr/>
        </p:nvSpPr>
        <p:spPr>
          <a:xfrm>
            <a:off x="3243429" y="543551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/>
          <p:cNvSpPr/>
          <p:nvPr/>
        </p:nvSpPr>
        <p:spPr>
          <a:xfrm>
            <a:off x="641576" y="544920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/>
          <p:cNvSpPr/>
          <p:nvPr/>
        </p:nvSpPr>
        <p:spPr>
          <a:xfrm>
            <a:off x="3146505" y="589673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/>
          <p:cNvSpPr/>
          <p:nvPr/>
        </p:nvSpPr>
        <p:spPr>
          <a:xfrm>
            <a:off x="3115297" y="490721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/>
          <p:cNvSpPr/>
          <p:nvPr/>
        </p:nvSpPr>
        <p:spPr>
          <a:xfrm>
            <a:off x="1058178" y="615082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/>
          <p:cNvSpPr/>
          <p:nvPr/>
        </p:nvSpPr>
        <p:spPr>
          <a:xfrm>
            <a:off x="2265411" y="518073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/>
          <p:cNvSpPr/>
          <p:nvPr/>
        </p:nvSpPr>
        <p:spPr>
          <a:xfrm>
            <a:off x="3300837" y="459105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/>
          <p:cNvSpPr/>
          <p:nvPr/>
        </p:nvSpPr>
        <p:spPr>
          <a:xfrm>
            <a:off x="1641857" y="582761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/>
          <p:cNvSpPr/>
          <p:nvPr/>
        </p:nvSpPr>
        <p:spPr>
          <a:xfrm>
            <a:off x="480566" y="616684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/>
          <p:cNvSpPr/>
          <p:nvPr/>
        </p:nvSpPr>
        <p:spPr>
          <a:xfrm>
            <a:off x="1566412" y="617511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/>
          <p:cNvSpPr/>
          <p:nvPr/>
        </p:nvSpPr>
        <p:spPr>
          <a:xfrm>
            <a:off x="2678849" y="58274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/>
          <p:cNvSpPr/>
          <p:nvPr/>
        </p:nvSpPr>
        <p:spPr>
          <a:xfrm>
            <a:off x="2364244" y="61434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/>
          <p:cNvSpPr/>
          <p:nvPr/>
        </p:nvSpPr>
        <p:spPr>
          <a:xfrm>
            <a:off x="2341203" y="585065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/>
          <p:cNvSpPr/>
          <p:nvPr/>
        </p:nvSpPr>
        <p:spPr>
          <a:xfrm>
            <a:off x="2348632" y="544698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/>
          <p:cNvSpPr/>
          <p:nvPr/>
        </p:nvSpPr>
        <p:spPr>
          <a:xfrm>
            <a:off x="3488812" y="485841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/>
          <p:cNvSpPr/>
          <p:nvPr/>
        </p:nvSpPr>
        <p:spPr>
          <a:xfrm>
            <a:off x="2896138" y="518700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/>
          <p:cNvSpPr/>
          <p:nvPr/>
        </p:nvSpPr>
        <p:spPr>
          <a:xfrm>
            <a:off x="2550717" y="551630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/>
          <p:cNvSpPr/>
          <p:nvPr/>
        </p:nvSpPr>
        <p:spPr>
          <a:xfrm>
            <a:off x="3594632" y="44591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/>
          <p:cNvSpPr/>
          <p:nvPr/>
        </p:nvSpPr>
        <p:spPr>
          <a:xfrm>
            <a:off x="1978852" y="5706644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/>
          <p:cNvSpPr/>
          <p:nvPr/>
        </p:nvSpPr>
        <p:spPr>
          <a:xfrm>
            <a:off x="1153857" y="663186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/>
          <p:cNvSpPr/>
          <p:nvPr/>
        </p:nvSpPr>
        <p:spPr>
          <a:xfrm>
            <a:off x="2614783" y="656234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5" r="54937" b="65016"/>
          <a:stretch/>
        </p:blipFill>
        <p:spPr>
          <a:xfrm rot="2292001">
            <a:off x="-153242" y="5984882"/>
            <a:ext cx="2210134" cy="145882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19" t="12270"/>
          <a:stretch/>
        </p:blipFill>
        <p:spPr>
          <a:xfrm flipH="1">
            <a:off x="29287" y="2939210"/>
            <a:ext cx="2923589" cy="309090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b="7698"/>
          <a:stretch/>
        </p:blipFill>
        <p:spPr>
          <a:xfrm>
            <a:off x="-1" y="3429000"/>
            <a:ext cx="2591741" cy="34290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0" b="100000" l="833" r="100000">
                        <a14:backgroundMark x1="7833" y1="86429" x2="14000" y2="88929"/>
                        <a14:backgroundMark x1="38167" y1="75714" x2="45167" y2="74167"/>
                        <a14:backgroundMark x1="21333" y1="87976" x2="26000" y2="86429"/>
                        <a14:backgroundMark x1="43833" y1="62262" x2="49167" y2="58333"/>
                        <a14:backgroundMark x1="35667" y1="85595" x2="35333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4"/>
          <a:stretch/>
        </p:blipFill>
        <p:spPr>
          <a:xfrm>
            <a:off x="8603778" y="3737113"/>
            <a:ext cx="3588222" cy="312088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2769" y1="93626" x2="74615" y2="90110"/>
                        <a14:foregroundMark x1="87846" y1="62198" x2="96615" y2="14945"/>
                        <a14:foregroundMark x1="96154" y1="95714" x2="87385" y2="83516"/>
                        <a14:foregroundMark x1="41846" y1="97143" x2="34000" y2="90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4776" flipH="1">
            <a:off x="120604" y="-1653332"/>
            <a:ext cx="2701396" cy="3781955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1886026" y="1470715"/>
            <a:ext cx="8809983" cy="2475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800" dirty="0">
              <a:solidFill>
                <a:srgbClr val="3F383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sellia Signature" panose="02000500000000000000" pitchFamily="50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112236" y="1515601"/>
            <a:ext cx="6491542" cy="1044563"/>
          </a:xfrm>
          <a:prstGeom prst="rect">
            <a:avLst/>
          </a:prstGeom>
          <a:solidFill>
            <a:srgbClr val="BB8A62"/>
          </a:solidFill>
          <a:ln w="38100">
            <a:solidFill>
              <a:srgbClr val="EFE9DB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Dinamika dan Tantangan Pancasila Dalam Arus Sejarah Bangsa Indonesia</a:t>
            </a:r>
            <a:endParaRPr lang="id-ID" sz="7200" b="1" spc="600" dirty="0">
              <a:solidFill>
                <a:srgbClr val="3F383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DK Lemon Yellow Sun" panose="020000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866" y="2837324"/>
            <a:ext cx="80906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Baskerville Old Face" pitchFamily="18" charset="0"/>
              </a:rPr>
              <a:t>PENDIDIKAN PANCASILA DAN KEWARGANEGARAAN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Baskerville Old Face" pitchFamily="18" charset="0"/>
              </a:rPr>
              <a:t>UNIVERSITAS LAMPUNG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Baskerville Old Face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Baskerville Old Face" pitchFamily="18" charset="0"/>
              </a:rPr>
              <a:t>PERTEMUAN KE 5</a:t>
            </a:r>
          </a:p>
        </p:txBody>
      </p:sp>
    </p:spTree>
    <p:extLst>
      <p:ext uri="{BB962C8B-B14F-4D97-AF65-F5344CB8AC3E}">
        <p14:creationId xmlns:p14="http://schemas.microsoft.com/office/powerpoint/2010/main" val="381938738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695239" y="495300"/>
            <a:ext cx="10992659" cy="5848366"/>
          </a:xfrm>
          <a:prstGeom prst="roundRect">
            <a:avLst/>
          </a:prstGeom>
          <a:solidFill>
            <a:srgbClr val="EBD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9" y="653575"/>
            <a:ext cx="11347019" cy="5966089"/>
          </a:xfrm>
          <a:prstGeom prst="rect">
            <a:avLst/>
          </a:prstGeom>
        </p:spPr>
      </p:pic>
      <p:sp>
        <p:nvSpPr>
          <p:cNvPr id="5" name="Google Shape;1557;p68"/>
          <p:cNvSpPr/>
          <p:nvPr/>
        </p:nvSpPr>
        <p:spPr>
          <a:xfrm flipH="1">
            <a:off x="793748" y="696890"/>
            <a:ext cx="11248510" cy="707886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rgbClr val="8B6F67"/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400" b="1" i="0" u="none" strike="noStrike" baseline="0" dirty="0">
                <a:solidFill>
                  <a:schemeClr val="bg1"/>
                </a:solidFill>
                <a:latin typeface="TimesNewRomanPS-BoldMT"/>
              </a:rPr>
              <a:t>1. </a:t>
            </a:r>
            <a:r>
              <a:rPr lang="en-ID" sz="2400" b="1" i="0" u="none" strike="noStrike" baseline="0" dirty="0" err="1">
                <a:solidFill>
                  <a:schemeClr val="bg1"/>
                </a:solidFill>
                <a:latin typeface="TimesNewRomanPS-BoldMT"/>
              </a:rPr>
              <a:t>Argumen</a:t>
            </a:r>
            <a:r>
              <a:rPr lang="en-ID" sz="2400" b="1" i="0" u="none" strike="noStrike" baseline="0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ID" sz="2400" b="1" i="0" u="none" strike="noStrike" baseline="0" dirty="0" err="1">
                <a:solidFill>
                  <a:schemeClr val="bg1"/>
                </a:solidFill>
                <a:latin typeface="TimesNewRomanPS-BoldMT"/>
              </a:rPr>
              <a:t>tentang</a:t>
            </a:r>
            <a:r>
              <a:rPr lang="en-ID" sz="2400" b="1" i="0" u="none" strike="noStrike" baseline="0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ID" sz="2400" b="1" i="0" u="none" strike="noStrike" baseline="0" dirty="0" err="1">
                <a:solidFill>
                  <a:schemeClr val="bg1"/>
                </a:solidFill>
                <a:latin typeface="TimesNewRomanPS-BoldMT"/>
              </a:rPr>
              <a:t>Dinamika</a:t>
            </a:r>
            <a:r>
              <a:rPr lang="en-ID" sz="2400" b="1" i="0" u="none" strike="noStrike" baseline="0" dirty="0">
                <a:solidFill>
                  <a:schemeClr val="bg1"/>
                </a:solidFill>
                <a:latin typeface="TimesNewRomanPS-BoldMT"/>
              </a:rPr>
              <a:t> Pancasila </a:t>
            </a:r>
            <a:r>
              <a:rPr lang="en-ID" sz="2400" b="1" i="0" u="none" strike="noStrike" baseline="0" dirty="0" err="1">
                <a:solidFill>
                  <a:schemeClr val="bg1"/>
                </a:solidFill>
                <a:latin typeface="TimesNewRomanPS-BoldMT"/>
              </a:rPr>
              <a:t>dalam</a:t>
            </a:r>
            <a:r>
              <a:rPr lang="en-ID" sz="2400" b="1" i="0" u="none" strike="noStrike" baseline="0" dirty="0">
                <a:solidFill>
                  <a:schemeClr val="bg1"/>
                </a:solidFill>
                <a:latin typeface="TimesNewRomanPS-BoldMT"/>
              </a:rPr>
              <a:t> Sejarah </a:t>
            </a:r>
            <a:r>
              <a:rPr lang="en-ID" sz="2400" b="1" i="0" u="none" strike="noStrike" baseline="0" dirty="0" err="1">
                <a:solidFill>
                  <a:schemeClr val="bg1"/>
                </a:solidFill>
                <a:latin typeface="TimesNewRomanPS-BoldMT"/>
              </a:rPr>
              <a:t>Bangsa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617508" y="1711323"/>
            <a:ext cx="1121109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d-ID" sz="3200" b="1" dirty="0">
                <a:latin typeface="Bahnschrift" pitchFamily="34" charset="0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Dinamika</a:t>
            </a:r>
            <a:r>
              <a:rPr lang="en-ID" sz="2400" b="1" i="0" u="none" strike="noStrike" baseline="0" dirty="0">
                <a:latin typeface="TimesNewRomanPSMT"/>
              </a:rPr>
              <a:t> Pancasila </a:t>
            </a:r>
            <a:r>
              <a:rPr lang="en-ID" sz="2400" b="1" i="0" u="none" strike="noStrike" baseline="0" dirty="0" err="1">
                <a:latin typeface="TimesNewRomanPSMT"/>
              </a:rPr>
              <a:t>dalam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sejarah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bangsa</a:t>
            </a:r>
            <a:r>
              <a:rPr lang="en-ID" sz="2400" b="1" i="0" u="none" strike="noStrike" baseline="0" dirty="0">
                <a:latin typeface="TimesNewRomanPSMT"/>
              </a:rPr>
              <a:t> Indonesia </a:t>
            </a:r>
            <a:r>
              <a:rPr lang="en-ID" sz="2400" b="1" i="0" u="none" strike="noStrike" baseline="0" dirty="0" err="1">
                <a:latin typeface="TimesNewRomanPSMT"/>
              </a:rPr>
              <a:t>memperlihatkan</a:t>
            </a:r>
            <a:endParaRPr lang="en-ID" sz="2400" b="1" i="0" u="none" strike="noStrike" baseline="0" dirty="0">
              <a:latin typeface="TimesNewRomanPSMT"/>
            </a:endParaRPr>
          </a:p>
          <a:p>
            <a:pPr algn="ctr"/>
            <a:r>
              <a:rPr lang="en-ID" sz="2400" b="1" i="0" u="none" strike="noStrike" baseline="0" dirty="0" err="1">
                <a:latin typeface="TimesNewRomanPSMT"/>
              </a:rPr>
              <a:t>adanya</a:t>
            </a:r>
            <a:r>
              <a:rPr lang="en-ID" sz="2400" b="1" i="0" u="none" strike="noStrike" baseline="0" dirty="0">
                <a:latin typeface="TimesNewRomanPSMT"/>
              </a:rPr>
              <a:t> pasang </a:t>
            </a:r>
            <a:r>
              <a:rPr lang="en-ID" sz="2400" b="1" i="0" u="none" strike="noStrike" baseline="0" dirty="0" err="1">
                <a:latin typeface="TimesNewRomanPSMT"/>
              </a:rPr>
              <a:t>surut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dalam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pemahaman</a:t>
            </a:r>
            <a:r>
              <a:rPr lang="en-ID" sz="2400" b="1" i="0" u="none" strike="noStrike" baseline="0" dirty="0">
                <a:latin typeface="TimesNewRomanPSMT"/>
              </a:rPr>
              <a:t> dan </a:t>
            </a:r>
            <a:r>
              <a:rPr lang="en-ID" sz="2400" b="1" i="0" u="none" strike="noStrike" baseline="0" dirty="0" err="1">
                <a:latin typeface="TimesNewRomanPSMT"/>
              </a:rPr>
              <a:t>pelaksanaan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nilai-nilai</a:t>
            </a:r>
            <a:r>
              <a:rPr lang="en-ID" sz="2400" b="1" i="0" u="none" strike="noStrike" baseline="0" dirty="0">
                <a:latin typeface="TimesNewRomanPSMT"/>
              </a:rPr>
              <a:t> Pancasila.</a:t>
            </a:r>
          </a:p>
          <a:p>
            <a:pPr algn="ctr"/>
            <a:r>
              <a:rPr lang="en-ID" sz="2400" b="1" i="0" u="none" strike="noStrike" baseline="0" dirty="0" err="1">
                <a:latin typeface="TimesNewRomanPSMT"/>
              </a:rPr>
              <a:t>Misalnya</a:t>
            </a:r>
            <a:r>
              <a:rPr lang="en-ID" sz="2400" b="1" i="0" u="none" strike="noStrike" baseline="0" dirty="0">
                <a:latin typeface="TimesNewRomanPSMT"/>
              </a:rPr>
              <a:t> pada masa </a:t>
            </a:r>
            <a:r>
              <a:rPr lang="en-ID" sz="2400" b="1" i="0" u="none" strike="noStrike" baseline="0" dirty="0" err="1">
                <a:latin typeface="TimesNewRomanPSMT"/>
              </a:rPr>
              <a:t>pemerintahan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presiden</a:t>
            </a:r>
            <a:r>
              <a:rPr lang="en-ID" sz="2400" b="1" i="0" u="none" strike="noStrike" baseline="0" dirty="0">
                <a:latin typeface="TimesNewRomanPSMT"/>
              </a:rPr>
              <a:t> Soekarno, </a:t>
            </a:r>
            <a:r>
              <a:rPr lang="en-ID" sz="2400" b="1" i="0" u="none" strike="noStrike" baseline="0" dirty="0" err="1">
                <a:latin typeface="TimesNewRomanPSMT"/>
              </a:rPr>
              <a:t>terutama</a:t>
            </a:r>
            <a:r>
              <a:rPr lang="en-ID" sz="2400" b="1" i="0" u="none" strike="noStrike" baseline="0" dirty="0">
                <a:latin typeface="TimesNewRomanPSMT"/>
              </a:rPr>
              <a:t> pada 1960-an</a:t>
            </a:r>
          </a:p>
          <a:p>
            <a:pPr algn="ctr"/>
            <a:r>
              <a:rPr lang="en-ID" sz="2400" b="1" i="0" u="none" strike="noStrike" baseline="0" dirty="0">
                <a:latin typeface="TimesNewRomanPSMT"/>
              </a:rPr>
              <a:t>NASAKOM </a:t>
            </a:r>
            <a:r>
              <a:rPr lang="en-ID" sz="2400" b="1" i="0" u="none" strike="noStrike" baseline="0" dirty="0" err="1">
                <a:latin typeface="TimesNewRomanPSMT"/>
              </a:rPr>
              <a:t>lebih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populer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daripada</a:t>
            </a:r>
            <a:r>
              <a:rPr lang="en-ID" sz="2400" b="1" i="0" u="none" strike="noStrike" baseline="0" dirty="0">
                <a:latin typeface="TimesNewRomanPSMT"/>
              </a:rPr>
              <a:t> Pancasila. Pada zaman </a:t>
            </a:r>
            <a:r>
              <a:rPr lang="en-ID" sz="2400" b="1" i="0" u="none" strike="noStrike" baseline="0" dirty="0" err="1">
                <a:latin typeface="TimesNewRomanPSMT"/>
              </a:rPr>
              <a:t>pemerintahan</a:t>
            </a:r>
            <a:endParaRPr lang="en-ID" sz="2400" b="1" i="0" u="none" strike="noStrike" baseline="0" dirty="0">
              <a:latin typeface="TimesNewRomanPSMT"/>
            </a:endParaRPr>
          </a:p>
          <a:p>
            <a:pPr algn="ctr"/>
            <a:r>
              <a:rPr lang="en-ID" sz="2400" b="1" i="0" u="none" strike="noStrike" baseline="0" dirty="0" err="1">
                <a:latin typeface="TimesNewRomanPSMT"/>
              </a:rPr>
              <a:t>presiden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Soeharto</a:t>
            </a:r>
            <a:r>
              <a:rPr lang="en-ID" sz="2400" b="1" i="0" u="none" strike="noStrike" baseline="0" dirty="0">
                <a:latin typeface="TimesNewRomanPSMT"/>
              </a:rPr>
              <a:t>, Pancasila </a:t>
            </a:r>
            <a:r>
              <a:rPr lang="en-ID" sz="2400" b="1" i="0" u="none" strike="noStrike" baseline="0" dirty="0" err="1">
                <a:latin typeface="TimesNewRomanPSMT"/>
              </a:rPr>
              <a:t>dijadikan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pembenar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kekuasaan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melalui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penataran</a:t>
            </a:r>
            <a:r>
              <a:rPr lang="en-ID" sz="2400" b="1" i="0" u="none" strike="noStrike" baseline="0" dirty="0">
                <a:latin typeface="TimesNewRomanPSMT"/>
              </a:rPr>
              <a:t> P-</a:t>
            </a:r>
          </a:p>
          <a:p>
            <a:pPr algn="ctr"/>
            <a:r>
              <a:rPr lang="en-ID" sz="2400" b="1" i="0" u="none" strike="noStrike" baseline="0" dirty="0">
                <a:latin typeface="TimesNewRomanPSMT"/>
              </a:rPr>
              <a:t>4 </a:t>
            </a:r>
            <a:r>
              <a:rPr lang="en-ID" sz="2400" b="1" i="0" u="none" strike="noStrike" baseline="0" dirty="0" err="1">
                <a:latin typeface="TimesNewRomanPSMT"/>
              </a:rPr>
              <a:t>sehingga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pascaturunnya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Soeharto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ada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kalangan</a:t>
            </a:r>
            <a:r>
              <a:rPr lang="en-ID" sz="2400" b="1" i="0" u="none" strike="noStrike" baseline="0" dirty="0">
                <a:latin typeface="TimesNewRomanPSMT"/>
              </a:rPr>
              <a:t> yang </a:t>
            </a:r>
            <a:r>
              <a:rPr lang="en-ID" sz="2400" b="1" i="0" u="none" strike="noStrike" baseline="0" dirty="0" err="1">
                <a:latin typeface="TimesNewRomanPSMT"/>
              </a:rPr>
              <a:t>mengidentikkan</a:t>
            </a:r>
            <a:r>
              <a:rPr lang="en-ID" sz="2400" b="1" i="0" u="none" strike="noStrike" baseline="0" dirty="0">
                <a:latin typeface="TimesNewRomanPSMT"/>
              </a:rPr>
              <a:t> Pancasila</a:t>
            </a:r>
          </a:p>
          <a:p>
            <a:pPr algn="ctr"/>
            <a:r>
              <a:rPr lang="en-ID" sz="2400" b="1" i="0" u="none" strike="noStrike" baseline="0" dirty="0" err="1">
                <a:latin typeface="TimesNewRomanPSMT"/>
              </a:rPr>
              <a:t>dengan</a:t>
            </a:r>
            <a:r>
              <a:rPr lang="en-ID" sz="2400" b="1" i="0" u="none" strike="noStrike" baseline="0" dirty="0">
                <a:latin typeface="TimesNewRomanPSMT"/>
              </a:rPr>
              <a:t> P-4. Pada masa </a:t>
            </a:r>
            <a:r>
              <a:rPr lang="en-ID" sz="2400" b="1" i="0" u="none" strike="noStrike" baseline="0" dirty="0" err="1">
                <a:latin typeface="TimesNewRomanPSMT"/>
              </a:rPr>
              <a:t>pemerintahan</a:t>
            </a:r>
            <a:r>
              <a:rPr lang="en-ID" sz="2400" b="1" i="0" u="none" strike="noStrike" baseline="0" dirty="0">
                <a:latin typeface="TimesNewRomanPSMT"/>
              </a:rPr>
              <a:t> era reformasi, </a:t>
            </a:r>
            <a:r>
              <a:rPr lang="en-ID" sz="2400" b="1" i="0" u="none" strike="noStrike" baseline="0" dirty="0" err="1">
                <a:latin typeface="TimesNewRomanPSMT"/>
              </a:rPr>
              <a:t>ada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kecenderungan</a:t>
            </a:r>
            <a:r>
              <a:rPr lang="en-ID" sz="2400" b="1" i="0" u="none" strike="noStrike" baseline="0" dirty="0">
                <a:latin typeface="TimesNewRomanPSMT"/>
              </a:rPr>
              <a:t> para</a:t>
            </a:r>
          </a:p>
          <a:p>
            <a:pPr algn="ctr"/>
            <a:r>
              <a:rPr lang="en-ID" sz="2400" b="1" i="0" u="none" strike="noStrike" baseline="0" dirty="0" err="1">
                <a:latin typeface="TimesNewRomanPSMT"/>
              </a:rPr>
              <a:t>penguasa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tidak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respek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terhadap</a:t>
            </a:r>
            <a:r>
              <a:rPr lang="en-ID" sz="2400" b="1" i="0" u="none" strike="noStrike" baseline="0" dirty="0">
                <a:latin typeface="TimesNewRomanPSMT"/>
              </a:rPr>
              <a:t> Pancasila, </a:t>
            </a:r>
            <a:r>
              <a:rPr lang="en-ID" sz="2400" b="1" i="0" u="none" strike="noStrike" baseline="0" dirty="0" err="1">
                <a:latin typeface="TimesNewRomanPSMT"/>
              </a:rPr>
              <a:t>seolah-olah</a:t>
            </a:r>
            <a:r>
              <a:rPr lang="en-ID" sz="2400" b="1" i="0" u="none" strike="noStrike" baseline="0" dirty="0">
                <a:latin typeface="TimesNewRomanPSMT"/>
              </a:rPr>
              <a:t> Pancasila </a:t>
            </a:r>
            <a:r>
              <a:rPr lang="en-ID" sz="2400" b="1" i="0" u="none" strike="noStrike" baseline="0" dirty="0" err="1">
                <a:latin typeface="TimesNewRomanPSMT"/>
              </a:rPr>
              <a:t>ditinggalkan</a:t>
            </a:r>
            <a:r>
              <a:rPr lang="en-ID" sz="2400" b="1" i="0" u="none" strike="noStrike" baseline="0" dirty="0">
                <a:latin typeface="TimesNewRomanPSMT"/>
              </a:rPr>
              <a:t>.</a:t>
            </a:r>
            <a:r>
              <a:rPr lang="id-ID" sz="3200" b="1" dirty="0">
                <a:latin typeface="Bahnschrift" pitchFamily="34" charset="0"/>
              </a:rPr>
              <a:t> </a:t>
            </a:r>
            <a:endParaRPr lang="id-ID" altLang="id-ID" sz="3200" b="1" dirty="0">
              <a:solidFill>
                <a:srgbClr val="633C26"/>
              </a:solidFill>
              <a:latin typeface="Bahnschrif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6482">
            <a:off x="-356860" y="3462176"/>
            <a:ext cx="2592990" cy="36301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280" b="100000" l="652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24" t="77866" b="595"/>
          <a:stretch/>
        </p:blipFill>
        <p:spPr>
          <a:xfrm>
            <a:off x="11005743" y="-305282"/>
            <a:ext cx="1707440" cy="191771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b="61707"/>
          <a:stretch>
            <a:fillRect/>
          </a:stretch>
        </p:blipFill>
        <p:spPr bwMode="auto">
          <a:xfrm>
            <a:off x="365788" y="5004532"/>
            <a:ext cx="30749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b="61707"/>
          <a:stretch>
            <a:fillRect/>
          </a:stretch>
        </p:blipFill>
        <p:spPr bwMode="auto">
          <a:xfrm>
            <a:off x="8751225" y="5516646"/>
            <a:ext cx="30749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14847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133004" y="495300"/>
            <a:ext cx="11820697" cy="5848366"/>
          </a:xfrm>
          <a:prstGeom prst="roundRect">
            <a:avLst/>
          </a:prstGeom>
          <a:solidFill>
            <a:srgbClr val="EBD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297"/>
            <a:ext cx="11964527" cy="5966089"/>
          </a:xfrm>
          <a:prstGeom prst="rect">
            <a:avLst/>
          </a:prstGeom>
        </p:spPr>
      </p:pic>
      <p:sp>
        <p:nvSpPr>
          <p:cNvPr id="78" name="Freeform 77"/>
          <p:cNvSpPr/>
          <p:nvPr/>
        </p:nvSpPr>
        <p:spPr>
          <a:xfrm rot="6488718">
            <a:off x="8874399" y="-3461084"/>
            <a:ext cx="3964625" cy="6922169"/>
          </a:xfrm>
          <a:custGeom>
            <a:avLst/>
            <a:gdLst>
              <a:gd name="connsiteX0" fmla="*/ 3585282 w 3964625"/>
              <a:gd name="connsiteY0" fmla="*/ 1558074 h 6922169"/>
              <a:gd name="connsiteX1" fmla="*/ 1398673 w 3964625"/>
              <a:gd name="connsiteY1" fmla="*/ 179848 h 6922169"/>
              <a:gd name="connsiteX2" fmla="*/ 1001108 w 3964625"/>
              <a:gd name="connsiteY2" fmla="*/ 325621 h 6922169"/>
              <a:gd name="connsiteX3" fmla="*/ 1160134 w 3964625"/>
              <a:gd name="connsiteY3" fmla="*/ 2989308 h 6922169"/>
              <a:gd name="connsiteX4" fmla="*/ 1279404 w 3964625"/>
              <a:gd name="connsiteY4" fmla="*/ 3413378 h 6922169"/>
              <a:gd name="connsiteX5" fmla="*/ 2657630 w 3964625"/>
              <a:gd name="connsiteY5" fmla="*/ 2604995 h 6922169"/>
              <a:gd name="connsiteX6" fmla="*/ 7195 w 3964625"/>
              <a:gd name="connsiteY6" fmla="*/ 6355361 h 6922169"/>
              <a:gd name="connsiteX7" fmla="*/ 3625039 w 3964625"/>
              <a:gd name="connsiteY7" fmla="*/ 6395117 h 6922169"/>
              <a:gd name="connsiteX8" fmla="*/ 3598534 w 3964625"/>
              <a:gd name="connsiteY8" fmla="*/ 1465308 h 69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625" h="6922169">
                <a:moveTo>
                  <a:pt x="3585282" y="1558074"/>
                </a:moveTo>
                <a:cubicBezTo>
                  <a:pt x="2707325" y="971665"/>
                  <a:pt x="1829369" y="385257"/>
                  <a:pt x="1398673" y="179848"/>
                </a:cubicBezTo>
                <a:cubicBezTo>
                  <a:pt x="967977" y="-25561"/>
                  <a:pt x="1040864" y="-142622"/>
                  <a:pt x="1001108" y="325621"/>
                </a:cubicBezTo>
                <a:cubicBezTo>
                  <a:pt x="961351" y="793864"/>
                  <a:pt x="1113751" y="2474682"/>
                  <a:pt x="1160134" y="2989308"/>
                </a:cubicBezTo>
                <a:cubicBezTo>
                  <a:pt x="1206517" y="3503934"/>
                  <a:pt x="1029821" y="3477430"/>
                  <a:pt x="1279404" y="3413378"/>
                </a:cubicBezTo>
                <a:cubicBezTo>
                  <a:pt x="1528987" y="3349326"/>
                  <a:pt x="2869665" y="2114665"/>
                  <a:pt x="2657630" y="2604995"/>
                </a:cubicBezTo>
                <a:cubicBezTo>
                  <a:pt x="2445595" y="3095325"/>
                  <a:pt x="-154040" y="5723674"/>
                  <a:pt x="7195" y="6355361"/>
                </a:cubicBezTo>
                <a:cubicBezTo>
                  <a:pt x="168430" y="6987048"/>
                  <a:pt x="3026482" y="7210126"/>
                  <a:pt x="3625039" y="6395117"/>
                </a:cubicBezTo>
                <a:cubicBezTo>
                  <a:pt x="4223596" y="5580108"/>
                  <a:pt x="3911065" y="3522708"/>
                  <a:pt x="3598534" y="1465308"/>
                </a:cubicBezTo>
              </a:path>
            </a:pathLst>
          </a:custGeom>
          <a:solidFill>
            <a:srgbClr val="D1CAB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769" y1="93626" x2="74615" y2="90110"/>
                        <a14:foregroundMark x1="87846" y1="62198" x2="96615" y2="14945"/>
                        <a14:foregroundMark x1="96154" y1="95714" x2="87385" y2="83516"/>
                        <a14:foregroundMark x1="41846" y1="97143" x2="34000" y2="90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8994">
            <a:off x="9293482" y="-1836029"/>
            <a:ext cx="2701396" cy="3781955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2246438" y="59711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/>
          <p:cNvSpPr/>
          <p:nvPr/>
        </p:nvSpPr>
        <p:spPr>
          <a:xfrm>
            <a:off x="2830117" y="564795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/>
          <p:cNvSpPr/>
          <p:nvPr/>
        </p:nvSpPr>
        <p:spPr>
          <a:xfrm>
            <a:off x="2754672" y="599545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Rectangle 106"/>
          <p:cNvSpPr/>
          <p:nvPr/>
        </p:nvSpPr>
        <p:spPr>
          <a:xfrm>
            <a:off x="347369" y="511833"/>
            <a:ext cx="11269919" cy="1093976"/>
          </a:xfrm>
          <a:prstGeom prst="rect">
            <a:avLst/>
          </a:prstGeom>
          <a:solidFill>
            <a:srgbClr val="BD836B"/>
          </a:solidFill>
          <a:ln w="38100">
            <a:solidFill>
              <a:srgbClr val="F8F5E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  <a:latin typeface="DK Lemon Yellow Sun" panose="02000000000000000000" pitchFamily="50" charset="0"/>
            </a:endParaRPr>
          </a:p>
        </p:txBody>
      </p:sp>
      <p:pic>
        <p:nvPicPr>
          <p:cNvPr id="25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b="61707"/>
          <a:stretch>
            <a:fillRect/>
          </a:stretch>
        </p:blipFill>
        <p:spPr bwMode="auto">
          <a:xfrm>
            <a:off x="-213519" y="292683"/>
            <a:ext cx="2756148" cy="187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b="61707"/>
          <a:stretch>
            <a:fillRect/>
          </a:stretch>
        </p:blipFill>
        <p:spPr bwMode="auto">
          <a:xfrm rot="19191931" flipV="1">
            <a:off x="8673140" y="4714429"/>
            <a:ext cx="3478214" cy="23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695239" y="397816"/>
            <a:ext cx="8707577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ID" sz="3200" b="1" i="0" u="none" strike="noStrike" baseline="0" dirty="0" err="1">
                <a:solidFill>
                  <a:schemeClr val="bg1"/>
                </a:solidFill>
                <a:latin typeface="TimesNewRomanPS-BoldMT"/>
              </a:rPr>
              <a:t>Argumen</a:t>
            </a:r>
            <a:r>
              <a:rPr lang="en-ID" sz="3200" b="1" i="0" u="none" strike="noStrike" baseline="0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ID" sz="3200" b="1" i="0" u="none" strike="noStrike" baseline="0" dirty="0" err="1">
                <a:solidFill>
                  <a:schemeClr val="bg1"/>
                </a:solidFill>
                <a:latin typeface="TimesNewRomanPS-BoldMT"/>
              </a:rPr>
              <a:t>tentang</a:t>
            </a:r>
            <a:r>
              <a:rPr lang="en-ID" sz="3200" b="1" i="0" u="none" strike="noStrike" baseline="0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ID" sz="3200" b="1" i="0" u="none" strike="noStrike" baseline="0" dirty="0" err="1">
                <a:solidFill>
                  <a:schemeClr val="bg1"/>
                </a:solidFill>
                <a:latin typeface="TimesNewRomanPS-BoldMT"/>
              </a:rPr>
              <a:t>Tantangan</a:t>
            </a:r>
            <a:r>
              <a:rPr lang="en-ID" sz="3200" b="1" i="0" u="none" strike="noStrike" baseline="0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ID" sz="3200" b="1" i="0" u="none" strike="noStrike" baseline="0" dirty="0" err="1">
                <a:solidFill>
                  <a:schemeClr val="bg1"/>
                </a:solidFill>
                <a:latin typeface="TimesNewRomanPS-BoldMT"/>
              </a:rPr>
              <a:t>terhadap</a:t>
            </a:r>
            <a:r>
              <a:rPr lang="en-ID" sz="3200" b="1" i="0" u="none" strike="noStrike" baseline="0" dirty="0">
                <a:solidFill>
                  <a:schemeClr val="bg1"/>
                </a:solidFill>
                <a:latin typeface="TimesNewRomanPS-BoldMT"/>
              </a:rPr>
              <a:t> Pancasila</a:t>
            </a:r>
          </a:p>
          <a:p>
            <a:pPr algn="l"/>
            <a:r>
              <a:rPr lang="en-ID" sz="3200" b="1" i="0" u="none" strike="noStrike" baseline="0" dirty="0" err="1">
                <a:solidFill>
                  <a:schemeClr val="bg1"/>
                </a:solidFill>
                <a:latin typeface="TimesNewRomanPS-BoldMT"/>
              </a:rPr>
              <a:t>dalam</a:t>
            </a:r>
            <a:r>
              <a:rPr lang="en-ID" sz="3200" b="1" i="0" u="none" strike="noStrike" baseline="0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ID" sz="3200" b="1" i="0" u="none" strike="noStrike" baseline="0" dirty="0" err="1">
                <a:solidFill>
                  <a:schemeClr val="bg1"/>
                </a:solidFill>
                <a:latin typeface="TimesNewRomanPS-BoldMT"/>
              </a:rPr>
              <a:t>Kehidupan</a:t>
            </a:r>
            <a:r>
              <a:rPr lang="en-ID" sz="3200" b="1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ID" sz="3200" b="1" i="0" u="none" strike="noStrike" baseline="0" dirty="0" err="1">
                <a:solidFill>
                  <a:schemeClr val="bg1"/>
                </a:solidFill>
                <a:latin typeface="TimesNewRomanPS-BoldMT"/>
              </a:rPr>
              <a:t>Berbangsa</a:t>
            </a:r>
            <a:r>
              <a:rPr lang="en-ID" sz="3200" b="1" i="0" u="none" strike="noStrike" baseline="0" dirty="0">
                <a:solidFill>
                  <a:schemeClr val="bg1"/>
                </a:solidFill>
                <a:latin typeface="TimesNewRomanPS-BoldMT"/>
              </a:rPr>
              <a:t> dan </a:t>
            </a:r>
            <a:r>
              <a:rPr lang="en-ID" sz="3200" b="1" i="0" u="none" strike="noStrike" baseline="0" dirty="0" err="1">
                <a:solidFill>
                  <a:schemeClr val="bg1"/>
                </a:solidFill>
                <a:latin typeface="TimesNewRomanPS-BoldMT"/>
              </a:rPr>
              <a:t>Bernegara</a:t>
            </a:r>
            <a:endParaRPr lang="id-ID" sz="6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DK Lemon Yellow Sun" panose="020000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270" y="1832809"/>
            <a:ext cx="1083501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400" b="1" i="0" u="none" strike="noStrike" baseline="0" dirty="0">
                <a:latin typeface="TimesNewRomanPSMT"/>
              </a:rPr>
              <a:t>Salah </a:t>
            </a:r>
            <a:r>
              <a:rPr lang="en-ID" sz="2400" b="1" i="0" u="none" strike="noStrike" baseline="0" dirty="0" err="1">
                <a:latin typeface="TimesNewRomanPSMT"/>
              </a:rPr>
              <a:t>satu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tantangan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terhadap</a:t>
            </a:r>
            <a:r>
              <a:rPr lang="en-ID" sz="2400" b="1" i="0" u="none" strike="noStrike" baseline="0" dirty="0">
                <a:latin typeface="TimesNewRomanPSMT"/>
              </a:rPr>
              <a:t> Pancasila </a:t>
            </a:r>
            <a:r>
              <a:rPr lang="en-ID" sz="2400" b="1" i="0" u="none" strike="noStrike" baseline="0" dirty="0" err="1">
                <a:latin typeface="TimesNewRomanPSMT"/>
              </a:rPr>
              <a:t>dalam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kehidupan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berbangsa</a:t>
            </a:r>
            <a:r>
              <a:rPr lang="en-ID" sz="2400" b="1" i="0" u="none" strike="noStrike" baseline="0" dirty="0">
                <a:latin typeface="TimesNewRomanPSMT"/>
              </a:rPr>
              <a:t> dan</a:t>
            </a:r>
          </a:p>
          <a:p>
            <a:pPr algn="ctr"/>
            <a:r>
              <a:rPr lang="en-ID" sz="2400" b="1" i="0" u="none" strike="noStrike" baseline="0" dirty="0" err="1">
                <a:latin typeface="TimesNewRomanPSMT"/>
              </a:rPr>
              <a:t>bernegara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adalah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meletakkan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nilai-nilai</a:t>
            </a:r>
            <a:r>
              <a:rPr lang="en-ID" sz="2400" b="1" i="0" u="none" strike="noStrike" baseline="0" dirty="0">
                <a:latin typeface="TimesNewRomanPSMT"/>
              </a:rPr>
              <a:t> Pancasila </a:t>
            </a:r>
            <a:r>
              <a:rPr lang="en-ID" sz="2400" b="1" i="0" u="none" strike="noStrike" baseline="0" dirty="0" err="1">
                <a:latin typeface="TimesNewRomanPSMT"/>
              </a:rPr>
              <a:t>tidak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dalam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posisi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sebenarnya</a:t>
            </a:r>
            <a:endParaRPr lang="en-ID" sz="2400" b="1" i="0" u="none" strike="noStrike" baseline="0" dirty="0">
              <a:latin typeface="TimesNewRomanPSMT"/>
            </a:endParaRPr>
          </a:p>
          <a:p>
            <a:pPr algn="ctr"/>
            <a:r>
              <a:rPr lang="en-ID" sz="2400" b="1" i="0" u="none" strike="noStrike" baseline="0" dirty="0" err="1">
                <a:latin typeface="TimesNewRomanPSMT"/>
              </a:rPr>
              <a:t>sehingga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nilai-nilai</a:t>
            </a:r>
            <a:r>
              <a:rPr lang="en-ID" sz="2400" b="1" i="0" u="none" strike="noStrike" baseline="0" dirty="0">
                <a:latin typeface="TimesNewRomanPSMT"/>
              </a:rPr>
              <a:t> Pancasila </a:t>
            </a:r>
            <a:r>
              <a:rPr lang="en-ID" sz="2400" b="1" i="0" u="none" strike="noStrike" baseline="0" dirty="0" err="1">
                <a:latin typeface="TimesNewRomanPSMT"/>
              </a:rPr>
              <a:t>menyimpang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dari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kenyataan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hidup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berbangsa</a:t>
            </a:r>
            <a:r>
              <a:rPr lang="en-ID" sz="2400" b="1" i="0" u="none" strike="noStrike" baseline="0" dirty="0">
                <a:latin typeface="TimesNewRomanPSMT"/>
              </a:rPr>
              <a:t> dan</a:t>
            </a:r>
          </a:p>
          <a:p>
            <a:pPr algn="ctr"/>
            <a:r>
              <a:rPr lang="sv-SE" sz="2400" b="1" i="0" u="none" strike="noStrike" baseline="0" dirty="0">
                <a:latin typeface="TimesNewRomanPSMT"/>
              </a:rPr>
              <a:t>bernegara. Salah satu contohnya, pengangkatan presiden seumur hidup oleh</a:t>
            </a:r>
          </a:p>
          <a:p>
            <a:pPr algn="ctr"/>
            <a:r>
              <a:rPr lang="en-ID" sz="2400" b="1" i="0" u="none" strike="noStrike" baseline="0" dirty="0">
                <a:latin typeface="TimesNewRomanPSMT"/>
              </a:rPr>
              <a:t>MPRS </a:t>
            </a:r>
            <a:r>
              <a:rPr lang="en-ID" sz="2400" b="1" i="0" u="none" strike="noStrike" baseline="0" dirty="0" err="1">
                <a:latin typeface="TimesNewRomanPSMT"/>
              </a:rPr>
              <a:t>dalam</a:t>
            </a:r>
            <a:r>
              <a:rPr lang="en-ID" sz="2400" b="1" i="0" u="none" strike="noStrike" baseline="0" dirty="0">
                <a:latin typeface="TimesNewRomanPSMT"/>
              </a:rPr>
              <a:t> TAP </a:t>
            </a:r>
            <a:r>
              <a:rPr lang="en-ID" sz="2400" b="1" i="0" u="none" strike="noStrike" baseline="0" dirty="0" err="1">
                <a:latin typeface="TimesNewRomanPSMT"/>
              </a:rPr>
              <a:t>No.III</a:t>
            </a:r>
            <a:r>
              <a:rPr lang="en-ID" sz="2400" b="1" i="0" u="none" strike="noStrike" baseline="0" dirty="0">
                <a:latin typeface="TimesNewRomanPSMT"/>
              </a:rPr>
              <a:t>/MPRS/1960 </a:t>
            </a:r>
            <a:r>
              <a:rPr lang="en-ID" sz="2400" b="1" i="0" u="none" strike="noStrike" baseline="0" dirty="0" err="1">
                <a:latin typeface="TimesNewRomanPSMT"/>
              </a:rPr>
              <a:t>Tentang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Pengangkatan</a:t>
            </a:r>
            <a:r>
              <a:rPr lang="en-ID" sz="2400" b="1" i="0" u="none" strike="noStrike" baseline="0" dirty="0">
                <a:latin typeface="TimesNewRomanPSMT"/>
              </a:rPr>
              <a:t> Soekarno </a:t>
            </a:r>
            <a:r>
              <a:rPr lang="en-ID" sz="2400" b="1" i="0" u="none" strike="noStrike" baseline="0" dirty="0" err="1">
                <a:latin typeface="TimesNewRomanPSMT"/>
              </a:rPr>
              <a:t>sebagai</a:t>
            </a:r>
            <a:endParaRPr lang="en-ID" sz="2400" b="1" i="0" u="none" strike="noStrike" baseline="0" dirty="0">
              <a:latin typeface="TimesNewRomanPSMT"/>
            </a:endParaRPr>
          </a:p>
          <a:p>
            <a:pPr algn="ctr"/>
            <a:r>
              <a:rPr lang="en-ID" sz="2400" b="1" i="0" u="none" strike="noStrike" baseline="0" dirty="0" err="1">
                <a:latin typeface="TimesNewRomanPSMT"/>
              </a:rPr>
              <a:t>Presiden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Seumur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Hidup</a:t>
            </a:r>
            <a:r>
              <a:rPr lang="en-ID" sz="2400" b="1" i="0" u="none" strike="noStrike" baseline="0" dirty="0">
                <a:latin typeface="TimesNewRomanPSMT"/>
              </a:rPr>
              <a:t>. Hal </a:t>
            </a:r>
            <a:r>
              <a:rPr lang="en-ID" sz="2400" b="1" i="0" u="none" strike="noStrike" baseline="0" dirty="0" err="1">
                <a:latin typeface="TimesNewRomanPSMT"/>
              </a:rPr>
              <a:t>tersebut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bertentangan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dengan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pasal</a:t>
            </a:r>
            <a:r>
              <a:rPr lang="en-ID" sz="2400" b="1" i="0" u="none" strike="noStrike" baseline="0" dirty="0">
                <a:latin typeface="TimesNewRomanPSMT"/>
              </a:rPr>
              <a:t> 7 </a:t>
            </a:r>
            <a:r>
              <a:rPr lang="en-ID" sz="2400" b="1" i="0" u="none" strike="noStrike" baseline="0" dirty="0" err="1">
                <a:latin typeface="TimesNewRomanPSMT"/>
              </a:rPr>
              <a:t>Undang</a:t>
            </a:r>
            <a:r>
              <a:rPr lang="en-ID" sz="2400" b="1" i="0" u="none" strike="noStrike" baseline="0" dirty="0">
                <a:latin typeface="TimesNewRomanPSMT"/>
              </a:rPr>
              <a:t>-</a:t>
            </a:r>
          </a:p>
          <a:p>
            <a:pPr algn="ctr"/>
            <a:r>
              <a:rPr lang="en-ID" sz="2400" b="1" i="0" u="none" strike="noStrike" baseline="0" dirty="0" err="1">
                <a:latin typeface="TimesNewRomanPSMT"/>
              </a:rPr>
              <a:t>Undang</a:t>
            </a:r>
            <a:r>
              <a:rPr lang="en-ID" sz="2400" b="1" i="0" u="none" strike="noStrike" baseline="0" dirty="0">
                <a:latin typeface="TimesNewRomanPSMT"/>
              </a:rPr>
              <a:t> Dasar 1945 yang </a:t>
            </a:r>
            <a:r>
              <a:rPr lang="en-ID" sz="2400" b="1" i="0" u="none" strike="noStrike" baseline="0" dirty="0" err="1">
                <a:latin typeface="TimesNewRomanPSMT"/>
              </a:rPr>
              <a:t>menyatakan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bahwa</a:t>
            </a:r>
            <a:r>
              <a:rPr lang="en-ID" sz="2400" b="1" i="0" u="none" strike="noStrike" baseline="0" dirty="0">
                <a:latin typeface="TimesNewRomanPSMT"/>
              </a:rPr>
              <a:t>,”</a:t>
            </a:r>
            <a:r>
              <a:rPr lang="en-ID" sz="2400" b="1" i="0" u="none" strike="noStrike" baseline="0" dirty="0" err="1">
                <a:latin typeface="TimesNewRomanPSMT"/>
              </a:rPr>
              <a:t>Presiden</a:t>
            </a:r>
            <a:r>
              <a:rPr lang="en-ID" sz="2400" b="1" i="0" u="none" strike="noStrike" baseline="0" dirty="0">
                <a:latin typeface="TimesNewRomanPSMT"/>
              </a:rPr>
              <a:t> dan wakil </a:t>
            </a:r>
            <a:r>
              <a:rPr lang="en-ID" sz="2400" b="1" i="0" u="none" strike="noStrike" baseline="0" dirty="0" err="1">
                <a:latin typeface="TimesNewRomanPSMT"/>
              </a:rPr>
              <a:t>presiden</a:t>
            </a:r>
            <a:endParaRPr lang="en-ID" sz="2400" b="1" i="0" u="none" strike="noStrike" baseline="0" dirty="0">
              <a:latin typeface="TimesNewRomanPSMT"/>
            </a:endParaRPr>
          </a:p>
          <a:p>
            <a:pPr algn="ctr"/>
            <a:r>
              <a:rPr lang="en-ID" sz="2400" b="1" i="0" u="none" strike="noStrike" baseline="0" dirty="0" err="1">
                <a:latin typeface="TimesNewRomanPSMT"/>
              </a:rPr>
              <a:t>memangku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jabatan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selama</a:t>
            </a:r>
            <a:r>
              <a:rPr lang="en-ID" sz="2400" b="1" i="0" u="none" strike="noStrike" baseline="0" dirty="0">
                <a:latin typeface="TimesNewRomanPSMT"/>
              </a:rPr>
              <a:t> lima (5) </a:t>
            </a:r>
            <a:r>
              <a:rPr lang="en-ID" sz="2400" b="1" i="0" u="none" strike="noStrike" baseline="0" dirty="0" err="1">
                <a:latin typeface="TimesNewRomanPSMT"/>
              </a:rPr>
              <a:t>tahun</a:t>
            </a:r>
            <a:r>
              <a:rPr lang="en-ID" sz="2400" b="1" i="0" u="none" strike="noStrike" baseline="0" dirty="0">
                <a:latin typeface="TimesNewRomanPSMT"/>
              </a:rPr>
              <a:t>, </a:t>
            </a:r>
            <a:r>
              <a:rPr lang="en-ID" sz="2400" b="1" i="0" u="none" strike="noStrike" baseline="0" dirty="0" err="1">
                <a:latin typeface="TimesNewRomanPSMT"/>
              </a:rPr>
              <a:t>sesudahnya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dapat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dipilih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kembali</a:t>
            </a:r>
            <a:r>
              <a:rPr lang="en-ID" sz="2400" b="1" i="0" u="none" strike="noStrike" baseline="0" dirty="0">
                <a:latin typeface="TimesNewRomanPSMT"/>
              </a:rPr>
              <a:t>”.</a:t>
            </a:r>
          </a:p>
          <a:p>
            <a:pPr algn="ctr"/>
            <a:r>
              <a:rPr lang="en-ID" sz="2400" b="1" i="0" u="none" strike="noStrike" baseline="0" dirty="0" err="1">
                <a:latin typeface="TimesNewRomanPSMT"/>
              </a:rPr>
              <a:t>Pasal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ini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menunjukkan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bahwa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pengangkatan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presiden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seharusnya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dilakukan</a:t>
            </a:r>
            <a:endParaRPr lang="en-ID" sz="2400" b="1" i="0" u="none" strike="noStrike" baseline="0" dirty="0">
              <a:latin typeface="TimesNewRomanPSMT"/>
            </a:endParaRPr>
          </a:p>
          <a:p>
            <a:pPr algn="ctr"/>
            <a:r>
              <a:rPr lang="en-ID" sz="2400" b="1" i="0" u="none" strike="noStrike" baseline="0" dirty="0" err="1">
                <a:latin typeface="TimesNewRomanPSMT"/>
              </a:rPr>
              <a:t>secara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periodik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danada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batas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waktu</a:t>
            </a:r>
            <a:r>
              <a:rPr lang="en-ID" sz="2400" b="1" i="0" u="none" strike="noStrike" baseline="0" dirty="0">
                <a:latin typeface="TimesNewRomanPSMT"/>
              </a:rPr>
              <a:t> lima </a:t>
            </a:r>
            <a:r>
              <a:rPr lang="en-ID" sz="2400" b="1" i="0" u="none" strike="noStrike" baseline="0" dirty="0" err="1">
                <a:latin typeface="TimesNewRomanPSMT"/>
              </a:rPr>
              <a:t>tahun</a:t>
            </a:r>
            <a:r>
              <a:rPr lang="en-ID" sz="2400" b="1" i="0" u="none" strike="noStrike" baseline="0" dirty="0">
                <a:latin typeface="TimesNewRomanPSMT"/>
              </a:rPr>
              <a:t>.</a:t>
            </a:r>
            <a:endParaRPr lang="en-US" sz="28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9523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695239" y="495300"/>
            <a:ext cx="10992659" cy="5848366"/>
          </a:xfrm>
          <a:prstGeom prst="roundRect">
            <a:avLst/>
          </a:prstGeom>
          <a:solidFill>
            <a:srgbClr val="EBD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8" y="380506"/>
            <a:ext cx="11347019" cy="5966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892" y="3870801"/>
            <a:ext cx="2162261" cy="2883015"/>
          </a:xfrm>
          <a:prstGeom prst="rect">
            <a:avLst/>
          </a:prstGeom>
        </p:spPr>
      </p:pic>
      <p:sp>
        <p:nvSpPr>
          <p:cNvPr id="78" name="Freeform 77"/>
          <p:cNvSpPr/>
          <p:nvPr/>
        </p:nvSpPr>
        <p:spPr>
          <a:xfrm rot="6488718">
            <a:off x="8874399" y="-3461084"/>
            <a:ext cx="3964625" cy="6922169"/>
          </a:xfrm>
          <a:custGeom>
            <a:avLst/>
            <a:gdLst>
              <a:gd name="connsiteX0" fmla="*/ 3585282 w 3964625"/>
              <a:gd name="connsiteY0" fmla="*/ 1558074 h 6922169"/>
              <a:gd name="connsiteX1" fmla="*/ 1398673 w 3964625"/>
              <a:gd name="connsiteY1" fmla="*/ 179848 h 6922169"/>
              <a:gd name="connsiteX2" fmla="*/ 1001108 w 3964625"/>
              <a:gd name="connsiteY2" fmla="*/ 325621 h 6922169"/>
              <a:gd name="connsiteX3" fmla="*/ 1160134 w 3964625"/>
              <a:gd name="connsiteY3" fmla="*/ 2989308 h 6922169"/>
              <a:gd name="connsiteX4" fmla="*/ 1279404 w 3964625"/>
              <a:gd name="connsiteY4" fmla="*/ 3413378 h 6922169"/>
              <a:gd name="connsiteX5" fmla="*/ 2657630 w 3964625"/>
              <a:gd name="connsiteY5" fmla="*/ 2604995 h 6922169"/>
              <a:gd name="connsiteX6" fmla="*/ 7195 w 3964625"/>
              <a:gd name="connsiteY6" fmla="*/ 6355361 h 6922169"/>
              <a:gd name="connsiteX7" fmla="*/ 3625039 w 3964625"/>
              <a:gd name="connsiteY7" fmla="*/ 6395117 h 6922169"/>
              <a:gd name="connsiteX8" fmla="*/ 3598534 w 3964625"/>
              <a:gd name="connsiteY8" fmla="*/ 1465308 h 69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625" h="6922169">
                <a:moveTo>
                  <a:pt x="3585282" y="1558074"/>
                </a:moveTo>
                <a:cubicBezTo>
                  <a:pt x="2707325" y="971665"/>
                  <a:pt x="1829369" y="385257"/>
                  <a:pt x="1398673" y="179848"/>
                </a:cubicBezTo>
                <a:cubicBezTo>
                  <a:pt x="967977" y="-25561"/>
                  <a:pt x="1040864" y="-142622"/>
                  <a:pt x="1001108" y="325621"/>
                </a:cubicBezTo>
                <a:cubicBezTo>
                  <a:pt x="961351" y="793864"/>
                  <a:pt x="1113751" y="2474682"/>
                  <a:pt x="1160134" y="2989308"/>
                </a:cubicBezTo>
                <a:cubicBezTo>
                  <a:pt x="1206517" y="3503934"/>
                  <a:pt x="1029821" y="3477430"/>
                  <a:pt x="1279404" y="3413378"/>
                </a:cubicBezTo>
                <a:cubicBezTo>
                  <a:pt x="1528987" y="3349326"/>
                  <a:pt x="2869665" y="2114665"/>
                  <a:pt x="2657630" y="2604995"/>
                </a:cubicBezTo>
                <a:cubicBezTo>
                  <a:pt x="2445595" y="3095325"/>
                  <a:pt x="-154040" y="5723674"/>
                  <a:pt x="7195" y="6355361"/>
                </a:cubicBezTo>
                <a:cubicBezTo>
                  <a:pt x="168430" y="6987048"/>
                  <a:pt x="3026482" y="7210126"/>
                  <a:pt x="3625039" y="6395117"/>
                </a:cubicBezTo>
                <a:cubicBezTo>
                  <a:pt x="4223596" y="5580108"/>
                  <a:pt x="3911065" y="3522708"/>
                  <a:pt x="3598534" y="1465308"/>
                </a:cubicBezTo>
              </a:path>
            </a:pathLst>
          </a:custGeom>
          <a:solidFill>
            <a:srgbClr val="D1CAB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769" y1="93626" x2="74615" y2="90110"/>
                        <a14:foregroundMark x1="87846" y1="62198" x2="96615" y2="14945"/>
                        <a14:foregroundMark x1="96154" y1="95714" x2="87385" y2="83516"/>
                        <a14:foregroundMark x1="41846" y1="97143" x2="34000" y2="90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5224">
            <a:off x="9167631" y="-1510472"/>
            <a:ext cx="2701396" cy="3781955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2246438" y="59711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/>
          <p:cNvSpPr/>
          <p:nvPr/>
        </p:nvSpPr>
        <p:spPr>
          <a:xfrm>
            <a:off x="2830117" y="564795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/>
          <p:cNvSpPr/>
          <p:nvPr/>
        </p:nvSpPr>
        <p:spPr>
          <a:xfrm>
            <a:off x="2754672" y="599545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Rectangle 106"/>
          <p:cNvSpPr/>
          <p:nvPr/>
        </p:nvSpPr>
        <p:spPr>
          <a:xfrm>
            <a:off x="156304" y="356515"/>
            <a:ext cx="11808223" cy="887724"/>
          </a:xfrm>
          <a:prstGeom prst="rect">
            <a:avLst/>
          </a:prstGeom>
          <a:solidFill>
            <a:srgbClr val="BD836B"/>
          </a:solidFill>
          <a:ln w="38100">
            <a:solidFill>
              <a:srgbClr val="F8F5E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400" b="1" i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Argumen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tentang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Dinamika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Pancasila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Sejarah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Bangsa</a:t>
            </a:r>
            <a:endParaRPr lang="id-ID" sz="2400" dirty="0">
              <a:solidFill>
                <a:schemeClr val="bg1"/>
              </a:solidFill>
              <a:latin typeface="DK Lemon Yellow Sun" panose="02000000000000000000" pitchFamily="50" charset="0"/>
            </a:endParaRPr>
          </a:p>
        </p:txBody>
      </p:sp>
      <p:pic>
        <p:nvPicPr>
          <p:cNvPr id="25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b="61707"/>
          <a:stretch>
            <a:fillRect/>
          </a:stretch>
        </p:blipFill>
        <p:spPr bwMode="auto">
          <a:xfrm>
            <a:off x="-217127" y="307974"/>
            <a:ext cx="2756148" cy="187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b="61707"/>
          <a:stretch>
            <a:fillRect/>
          </a:stretch>
        </p:blipFill>
        <p:spPr bwMode="auto">
          <a:xfrm rot="19191931" flipV="1">
            <a:off x="8673140" y="4714429"/>
            <a:ext cx="3478214" cy="23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401746" y="501818"/>
            <a:ext cx="1847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id-ID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DK Lemon Yellow Sun" panose="020000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549" y="1834433"/>
            <a:ext cx="88891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Bisa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dikatakan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bahwa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generasi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wajib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bela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negara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jatuh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pada zaman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orde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baru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Tekad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pemerintahan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dibawah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kendali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Presiden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Suharto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adalah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melaksanakan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Pancasila dan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Undang-Undang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Dasar 1945 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secara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murni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konsekuen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. Pada era Orde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Baru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salah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satu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upaya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konkrit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Pemerintah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rangka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penanaman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nilai-nilai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Pancasila,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adalah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melalui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penataran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Pedoman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Penghayatan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Pengamalan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Pancasila (P4). 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Tujuannya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antara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lain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adalah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membentuk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pemahaman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sama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mengenai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demokrasi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Pancasila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sehingga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dengan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pemahaman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 yang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sama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diharapkan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persatuan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kesatuan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nasional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akan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terbentuk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terpelihara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  <a:endParaRPr lang="en-US" sz="2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4112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695239" y="495300"/>
            <a:ext cx="10992659" cy="5848366"/>
          </a:xfrm>
          <a:prstGeom prst="roundRect">
            <a:avLst/>
          </a:prstGeom>
          <a:solidFill>
            <a:srgbClr val="EBD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8" y="380506"/>
            <a:ext cx="11347019" cy="5966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892" y="3870801"/>
            <a:ext cx="2162261" cy="2883015"/>
          </a:xfrm>
          <a:prstGeom prst="rect">
            <a:avLst/>
          </a:prstGeom>
        </p:spPr>
      </p:pic>
      <p:sp>
        <p:nvSpPr>
          <p:cNvPr id="78" name="Freeform 77"/>
          <p:cNvSpPr/>
          <p:nvPr/>
        </p:nvSpPr>
        <p:spPr>
          <a:xfrm rot="6488718">
            <a:off x="10245031" y="-3943223"/>
            <a:ext cx="3964625" cy="6922169"/>
          </a:xfrm>
          <a:custGeom>
            <a:avLst/>
            <a:gdLst>
              <a:gd name="connsiteX0" fmla="*/ 3585282 w 3964625"/>
              <a:gd name="connsiteY0" fmla="*/ 1558074 h 6922169"/>
              <a:gd name="connsiteX1" fmla="*/ 1398673 w 3964625"/>
              <a:gd name="connsiteY1" fmla="*/ 179848 h 6922169"/>
              <a:gd name="connsiteX2" fmla="*/ 1001108 w 3964625"/>
              <a:gd name="connsiteY2" fmla="*/ 325621 h 6922169"/>
              <a:gd name="connsiteX3" fmla="*/ 1160134 w 3964625"/>
              <a:gd name="connsiteY3" fmla="*/ 2989308 h 6922169"/>
              <a:gd name="connsiteX4" fmla="*/ 1279404 w 3964625"/>
              <a:gd name="connsiteY4" fmla="*/ 3413378 h 6922169"/>
              <a:gd name="connsiteX5" fmla="*/ 2657630 w 3964625"/>
              <a:gd name="connsiteY5" fmla="*/ 2604995 h 6922169"/>
              <a:gd name="connsiteX6" fmla="*/ 7195 w 3964625"/>
              <a:gd name="connsiteY6" fmla="*/ 6355361 h 6922169"/>
              <a:gd name="connsiteX7" fmla="*/ 3625039 w 3964625"/>
              <a:gd name="connsiteY7" fmla="*/ 6395117 h 6922169"/>
              <a:gd name="connsiteX8" fmla="*/ 3598534 w 3964625"/>
              <a:gd name="connsiteY8" fmla="*/ 1465308 h 69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625" h="6922169">
                <a:moveTo>
                  <a:pt x="3585282" y="1558074"/>
                </a:moveTo>
                <a:cubicBezTo>
                  <a:pt x="2707325" y="971665"/>
                  <a:pt x="1829369" y="385257"/>
                  <a:pt x="1398673" y="179848"/>
                </a:cubicBezTo>
                <a:cubicBezTo>
                  <a:pt x="967977" y="-25561"/>
                  <a:pt x="1040864" y="-142622"/>
                  <a:pt x="1001108" y="325621"/>
                </a:cubicBezTo>
                <a:cubicBezTo>
                  <a:pt x="961351" y="793864"/>
                  <a:pt x="1113751" y="2474682"/>
                  <a:pt x="1160134" y="2989308"/>
                </a:cubicBezTo>
                <a:cubicBezTo>
                  <a:pt x="1206517" y="3503934"/>
                  <a:pt x="1029821" y="3477430"/>
                  <a:pt x="1279404" y="3413378"/>
                </a:cubicBezTo>
                <a:cubicBezTo>
                  <a:pt x="1528987" y="3349326"/>
                  <a:pt x="2869665" y="2114665"/>
                  <a:pt x="2657630" y="2604995"/>
                </a:cubicBezTo>
                <a:cubicBezTo>
                  <a:pt x="2445595" y="3095325"/>
                  <a:pt x="-154040" y="5723674"/>
                  <a:pt x="7195" y="6355361"/>
                </a:cubicBezTo>
                <a:cubicBezTo>
                  <a:pt x="168430" y="6987048"/>
                  <a:pt x="3026482" y="7210126"/>
                  <a:pt x="3625039" y="6395117"/>
                </a:cubicBezTo>
                <a:cubicBezTo>
                  <a:pt x="4223596" y="5580108"/>
                  <a:pt x="3911065" y="3522708"/>
                  <a:pt x="3598534" y="1465308"/>
                </a:cubicBezTo>
              </a:path>
            </a:pathLst>
          </a:custGeom>
          <a:solidFill>
            <a:srgbClr val="D1CAB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/>
          <p:cNvSpPr/>
          <p:nvPr/>
        </p:nvSpPr>
        <p:spPr>
          <a:xfrm>
            <a:off x="2246438" y="59711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/>
          <p:cNvSpPr/>
          <p:nvPr/>
        </p:nvSpPr>
        <p:spPr>
          <a:xfrm>
            <a:off x="2830117" y="564795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/>
          <p:cNvSpPr/>
          <p:nvPr/>
        </p:nvSpPr>
        <p:spPr>
          <a:xfrm>
            <a:off x="2754672" y="599545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5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b="61707"/>
          <a:stretch>
            <a:fillRect/>
          </a:stretch>
        </p:blipFill>
        <p:spPr bwMode="auto">
          <a:xfrm>
            <a:off x="-213519" y="292683"/>
            <a:ext cx="2756148" cy="187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b="61707"/>
          <a:stretch>
            <a:fillRect/>
          </a:stretch>
        </p:blipFill>
        <p:spPr bwMode="auto">
          <a:xfrm rot="19191931" flipV="1">
            <a:off x="8673140" y="4714429"/>
            <a:ext cx="3478214" cy="23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2449" y="1213136"/>
            <a:ext cx="86756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Orde Lama,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dimana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konsep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Nasionalis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Agama, dan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Komunis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(NASAKOM) 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menempatkan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ideologi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komunis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menjadi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dominan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sehingga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nilai-nilai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Pancasila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justru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menjadi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kabur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Sisi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baiknya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adalah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dengan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adanya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penanaman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nilai-nilai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pancasila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maka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telah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menciptakan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keteraturan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keseragaman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Semua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organisasi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politik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organisasi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kemasyarakatan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organisasi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keagamaan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organisasi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kemahasiswaan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berasaskan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pancasila</a:t>
            </a:r>
            <a:r>
              <a:rPr lang="en-ID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  <a:endParaRPr lang="en-US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793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695239" y="495300"/>
            <a:ext cx="10992659" cy="5848366"/>
          </a:xfrm>
          <a:prstGeom prst="roundRect">
            <a:avLst/>
          </a:prstGeom>
          <a:solidFill>
            <a:srgbClr val="EBD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9" y="104184"/>
            <a:ext cx="11347019" cy="5966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892" y="3870801"/>
            <a:ext cx="2162261" cy="2883015"/>
          </a:xfrm>
          <a:prstGeom prst="rect">
            <a:avLst/>
          </a:prstGeom>
        </p:spPr>
      </p:pic>
      <p:sp>
        <p:nvSpPr>
          <p:cNvPr id="78" name="Freeform 77"/>
          <p:cNvSpPr/>
          <p:nvPr/>
        </p:nvSpPr>
        <p:spPr>
          <a:xfrm rot="6488718">
            <a:off x="10209687" y="-3826844"/>
            <a:ext cx="3964625" cy="6922169"/>
          </a:xfrm>
          <a:custGeom>
            <a:avLst/>
            <a:gdLst>
              <a:gd name="connsiteX0" fmla="*/ 3585282 w 3964625"/>
              <a:gd name="connsiteY0" fmla="*/ 1558074 h 6922169"/>
              <a:gd name="connsiteX1" fmla="*/ 1398673 w 3964625"/>
              <a:gd name="connsiteY1" fmla="*/ 179848 h 6922169"/>
              <a:gd name="connsiteX2" fmla="*/ 1001108 w 3964625"/>
              <a:gd name="connsiteY2" fmla="*/ 325621 h 6922169"/>
              <a:gd name="connsiteX3" fmla="*/ 1160134 w 3964625"/>
              <a:gd name="connsiteY3" fmla="*/ 2989308 h 6922169"/>
              <a:gd name="connsiteX4" fmla="*/ 1279404 w 3964625"/>
              <a:gd name="connsiteY4" fmla="*/ 3413378 h 6922169"/>
              <a:gd name="connsiteX5" fmla="*/ 2657630 w 3964625"/>
              <a:gd name="connsiteY5" fmla="*/ 2604995 h 6922169"/>
              <a:gd name="connsiteX6" fmla="*/ 7195 w 3964625"/>
              <a:gd name="connsiteY6" fmla="*/ 6355361 h 6922169"/>
              <a:gd name="connsiteX7" fmla="*/ 3625039 w 3964625"/>
              <a:gd name="connsiteY7" fmla="*/ 6395117 h 6922169"/>
              <a:gd name="connsiteX8" fmla="*/ 3598534 w 3964625"/>
              <a:gd name="connsiteY8" fmla="*/ 1465308 h 69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625" h="6922169">
                <a:moveTo>
                  <a:pt x="3585282" y="1558074"/>
                </a:moveTo>
                <a:cubicBezTo>
                  <a:pt x="2707325" y="971665"/>
                  <a:pt x="1829369" y="385257"/>
                  <a:pt x="1398673" y="179848"/>
                </a:cubicBezTo>
                <a:cubicBezTo>
                  <a:pt x="967977" y="-25561"/>
                  <a:pt x="1040864" y="-142622"/>
                  <a:pt x="1001108" y="325621"/>
                </a:cubicBezTo>
                <a:cubicBezTo>
                  <a:pt x="961351" y="793864"/>
                  <a:pt x="1113751" y="2474682"/>
                  <a:pt x="1160134" y="2989308"/>
                </a:cubicBezTo>
                <a:cubicBezTo>
                  <a:pt x="1206517" y="3503934"/>
                  <a:pt x="1029821" y="3477430"/>
                  <a:pt x="1279404" y="3413378"/>
                </a:cubicBezTo>
                <a:cubicBezTo>
                  <a:pt x="1528987" y="3349326"/>
                  <a:pt x="2869665" y="2114665"/>
                  <a:pt x="2657630" y="2604995"/>
                </a:cubicBezTo>
                <a:cubicBezTo>
                  <a:pt x="2445595" y="3095325"/>
                  <a:pt x="-154040" y="5723674"/>
                  <a:pt x="7195" y="6355361"/>
                </a:cubicBezTo>
                <a:cubicBezTo>
                  <a:pt x="168430" y="6987048"/>
                  <a:pt x="3026482" y="7210126"/>
                  <a:pt x="3625039" y="6395117"/>
                </a:cubicBezTo>
                <a:cubicBezTo>
                  <a:pt x="4223596" y="5580108"/>
                  <a:pt x="3911065" y="3522708"/>
                  <a:pt x="3598534" y="1465308"/>
                </a:cubicBezTo>
              </a:path>
            </a:pathLst>
          </a:custGeom>
          <a:solidFill>
            <a:srgbClr val="D1CAB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/>
          <p:cNvSpPr/>
          <p:nvPr/>
        </p:nvSpPr>
        <p:spPr>
          <a:xfrm>
            <a:off x="2246438" y="59711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/>
          <p:cNvSpPr/>
          <p:nvPr/>
        </p:nvSpPr>
        <p:spPr>
          <a:xfrm>
            <a:off x="2830117" y="564795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/>
          <p:cNvSpPr/>
          <p:nvPr/>
        </p:nvSpPr>
        <p:spPr>
          <a:xfrm>
            <a:off x="2754672" y="599545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5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b="61707"/>
          <a:stretch>
            <a:fillRect/>
          </a:stretch>
        </p:blipFill>
        <p:spPr bwMode="auto">
          <a:xfrm>
            <a:off x="76419" y="506742"/>
            <a:ext cx="2756148" cy="187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b="61707"/>
          <a:stretch>
            <a:fillRect/>
          </a:stretch>
        </p:blipFill>
        <p:spPr bwMode="auto">
          <a:xfrm rot="19191931" flipV="1">
            <a:off x="8673140" y="4714429"/>
            <a:ext cx="3478214" cy="23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055" y="988509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askerville Old Face" pitchFamily="18" charset="0"/>
              </a:rPr>
              <a:t>          </a:t>
            </a:r>
          </a:p>
          <a:p>
            <a:r>
              <a:rPr lang="en-US" sz="2400" dirty="0">
                <a:latin typeface="Baskerville Old Face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09928" y="708978"/>
            <a:ext cx="869747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Baskerville Old Face" panose="02020602080505020303" pitchFamily="18" charset="0"/>
              </a:rPr>
              <a:t>Next…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20102" y="1819506"/>
            <a:ext cx="9742932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Tetapi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pada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sisi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yang lain,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keteraturan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ketenangan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kedamaian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oleh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sebagian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kalangan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dianggap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sebagai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gejala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nampak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dipermukaan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saja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sebagai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bentuk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ketakutan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atas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politik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represif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rezim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Orde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Baru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Pancasila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dipahami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secara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tektual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saja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tetapi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tidak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dipahami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secara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kontekstual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Redaksi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Pancasila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beserta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butir-butirnya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dihafal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tetapi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tidak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dipraktekkan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kehidupan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berbangsa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bernegara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Maka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dari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itu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sangat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penting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menyamakan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persepsi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hidup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bernegara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Masuk pada masa reformasi, Pancasila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dijadikan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sebagai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hegemoni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politik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oleh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penguasa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Yang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membuat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warga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wajib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mematuhi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setiap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kebijakan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dikeluarkan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penguasa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dan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dianggap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bertentangan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dengan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Pancasila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bila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warga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menolaknya</a:t>
            </a:r>
            <a:r>
              <a:rPr lang="en-ID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1439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695239" y="495300"/>
            <a:ext cx="10992659" cy="5848366"/>
          </a:xfrm>
          <a:prstGeom prst="roundRect">
            <a:avLst/>
          </a:prstGeom>
          <a:solidFill>
            <a:srgbClr val="EBD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8" y="380506"/>
            <a:ext cx="11347019" cy="5966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892" y="3870801"/>
            <a:ext cx="2162261" cy="2883015"/>
          </a:xfrm>
          <a:prstGeom prst="rect">
            <a:avLst/>
          </a:prstGeom>
        </p:spPr>
      </p:pic>
      <p:sp>
        <p:nvSpPr>
          <p:cNvPr id="78" name="Freeform 77"/>
          <p:cNvSpPr/>
          <p:nvPr/>
        </p:nvSpPr>
        <p:spPr>
          <a:xfrm rot="6488718">
            <a:off x="10209687" y="-3826844"/>
            <a:ext cx="3964625" cy="6922169"/>
          </a:xfrm>
          <a:custGeom>
            <a:avLst/>
            <a:gdLst>
              <a:gd name="connsiteX0" fmla="*/ 3585282 w 3964625"/>
              <a:gd name="connsiteY0" fmla="*/ 1558074 h 6922169"/>
              <a:gd name="connsiteX1" fmla="*/ 1398673 w 3964625"/>
              <a:gd name="connsiteY1" fmla="*/ 179848 h 6922169"/>
              <a:gd name="connsiteX2" fmla="*/ 1001108 w 3964625"/>
              <a:gd name="connsiteY2" fmla="*/ 325621 h 6922169"/>
              <a:gd name="connsiteX3" fmla="*/ 1160134 w 3964625"/>
              <a:gd name="connsiteY3" fmla="*/ 2989308 h 6922169"/>
              <a:gd name="connsiteX4" fmla="*/ 1279404 w 3964625"/>
              <a:gd name="connsiteY4" fmla="*/ 3413378 h 6922169"/>
              <a:gd name="connsiteX5" fmla="*/ 2657630 w 3964625"/>
              <a:gd name="connsiteY5" fmla="*/ 2604995 h 6922169"/>
              <a:gd name="connsiteX6" fmla="*/ 7195 w 3964625"/>
              <a:gd name="connsiteY6" fmla="*/ 6355361 h 6922169"/>
              <a:gd name="connsiteX7" fmla="*/ 3625039 w 3964625"/>
              <a:gd name="connsiteY7" fmla="*/ 6395117 h 6922169"/>
              <a:gd name="connsiteX8" fmla="*/ 3598534 w 3964625"/>
              <a:gd name="connsiteY8" fmla="*/ 1465308 h 69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625" h="6922169">
                <a:moveTo>
                  <a:pt x="3585282" y="1558074"/>
                </a:moveTo>
                <a:cubicBezTo>
                  <a:pt x="2707325" y="971665"/>
                  <a:pt x="1829369" y="385257"/>
                  <a:pt x="1398673" y="179848"/>
                </a:cubicBezTo>
                <a:cubicBezTo>
                  <a:pt x="967977" y="-25561"/>
                  <a:pt x="1040864" y="-142622"/>
                  <a:pt x="1001108" y="325621"/>
                </a:cubicBezTo>
                <a:cubicBezTo>
                  <a:pt x="961351" y="793864"/>
                  <a:pt x="1113751" y="2474682"/>
                  <a:pt x="1160134" y="2989308"/>
                </a:cubicBezTo>
                <a:cubicBezTo>
                  <a:pt x="1206517" y="3503934"/>
                  <a:pt x="1029821" y="3477430"/>
                  <a:pt x="1279404" y="3413378"/>
                </a:cubicBezTo>
                <a:cubicBezTo>
                  <a:pt x="1528987" y="3349326"/>
                  <a:pt x="2869665" y="2114665"/>
                  <a:pt x="2657630" y="2604995"/>
                </a:cubicBezTo>
                <a:cubicBezTo>
                  <a:pt x="2445595" y="3095325"/>
                  <a:pt x="-154040" y="5723674"/>
                  <a:pt x="7195" y="6355361"/>
                </a:cubicBezTo>
                <a:cubicBezTo>
                  <a:pt x="168430" y="6987048"/>
                  <a:pt x="3026482" y="7210126"/>
                  <a:pt x="3625039" y="6395117"/>
                </a:cubicBezTo>
                <a:cubicBezTo>
                  <a:pt x="4223596" y="5580108"/>
                  <a:pt x="3911065" y="3522708"/>
                  <a:pt x="3598534" y="1465308"/>
                </a:cubicBezTo>
              </a:path>
            </a:pathLst>
          </a:custGeom>
          <a:solidFill>
            <a:srgbClr val="D1CAB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/>
          <p:cNvSpPr/>
          <p:nvPr/>
        </p:nvSpPr>
        <p:spPr>
          <a:xfrm>
            <a:off x="2246438" y="59711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/>
          <p:cNvSpPr/>
          <p:nvPr/>
        </p:nvSpPr>
        <p:spPr>
          <a:xfrm>
            <a:off x="2830117" y="564795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/>
          <p:cNvSpPr/>
          <p:nvPr/>
        </p:nvSpPr>
        <p:spPr>
          <a:xfrm>
            <a:off x="2754672" y="599545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Rectangle 106"/>
          <p:cNvSpPr/>
          <p:nvPr/>
        </p:nvSpPr>
        <p:spPr>
          <a:xfrm>
            <a:off x="156305" y="51438"/>
            <a:ext cx="11464998" cy="887724"/>
          </a:xfrm>
          <a:prstGeom prst="rect">
            <a:avLst/>
          </a:prstGeom>
          <a:solidFill>
            <a:srgbClr val="BD836B"/>
          </a:solidFill>
          <a:ln w="38100">
            <a:solidFill>
              <a:srgbClr val="F8F5E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  <a:latin typeface="DK Lemon Yellow Sun" panose="02000000000000000000" pitchFamily="50" charset="0"/>
            </a:endParaRPr>
          </a:p>
        </p:txBody>
      </p:sp>
      <p:pic>
        <p:nvPicPr>
          <p:cNvPr id="25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b="61707"/>
          <a:stretch>
            <a:fillRect/>
          </a:stretch>
        </p:blipFill>
        <p:spPr bwMode="auto">
          <a:xfrm>
            <a:off x="-213519" y="292683"/>
            <a:ext cx="2756148" cy="187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b="61707"/>
          <a:stretch>
            <a:fillRect/>
          </a:stretch>
        </p:blipFill>
        <p:spPr bwMode="auto">
          <a:xfrm rot="19191931" flipV="1">
            <a:off x="8673140" y="4714429"/>
            <a:ext cx="3478214" cy="23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156305" y="141357"/>
            <a:ext cx="1000754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DK Lemon Yellow Sun" panose="02000000000000000000" pitchFamily="50" charset="0"/>
              </a:rPr>
              <a:t>Conclusion, Pentingnya kajian sejarah pendidikan pancasila</a:t>
            </a:r>
            <a:endParaRPr lang="id-ID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DK Lemon Yellow Sun" panose="020000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4100" y="1636507"/>
            <a:ext cx="1018259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D" sz="2400" b="1" i="0" u="none" strike="noStrike" baseline="0" dirty="0" err="1">
                <a:latin typeface="TimesNewRomanPSMT"/>
              </a:rPr>
              <a:t>Pengertian</a:t>
            </a:r>
            <a:r>
              <a:rPr lang="en-ID" sz="2400" b="1" i="0" u="none" strike="noStrike" baseline="0" dirty="0">
                <a:latin typeface="TimesNewRomanPSMT"/>
              </a:rPr>
              <a:t> Pancasila </a:t>
            </a:r>
            <a:r>
              <a:rPr lang="en-ID" sz="2400" b="1" i="0" u="none" strike="noStrike" baseline="0" dirty="0" err="1">
                <a:latin typeface="TimesNewRomanPSMT"/>
              </a:rPr>
              <a:t>dalam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sejarah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bangsa</a:t>
            </a:r>
            <a:r>
              <a:rPr lang="en-ID" sz="2400" b="1" i="0" u="none" strike="noStrike" baseline="0" dirty="0">
                <a:latin typeface="TimesNewRomanPSMT"/>
              </a:rPr>
              <a:t> Indonesia </a:t>
            </a:r>
            <a:r>
              <a:rPr lang="en-ID" sz="2400" b="1" i="0" u="none" strike="noStrike" baseline="0" dirty="0" err="1">
                <a:latin typeface="TimesNewRomanPSMT"/>
              </a:rPr>
              <a:t>menunjukkan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hal-hal</a:t>
            </a:r>
            <a:endParaRPr lang="en-ID" sz="2400" b="1" i="0" u="none" strike="noStrike" baseline="0" dirty="0">
              <a:latin typeface="TimesNewRomanPSMT"/>
            </a:endParaRPr>
          </a:p>
          <a:p>
            <a:pPr algn="l"/>
            <a:r>
              <a:rPr lang="en-ID" sz="2400" b="1" i="0" u="none" strike="noStrike" baseline="0" dirty="0" err="1">
                <a:latin typeface="TimesNewRomanPSMT"/>
              </a:rPr>
              <a:t>sebagai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berikut</a:t>
            </a:r>
            <a:r>
              <a:rPr lang="en-ID" sz="2400" b="1" i="0" u="none" strike="noStrike" baseline="0" dirty="0">
                <a:latin typeface="TimesNewRomanPSMT"/>
              </a:rPr>
              <a:t>:</a:t>
            </a:r>
          </a:p>
          <a:p>
            <a:pPr algn="l"/>
            <a:endParaRPr lang="en-ID" sz="2400" b="1" i="0" u="none" strike="noStrike" baseline="0" dirty="0">
              <a:latin typeface="TimesNewRomanPSMT"/>
            </a:endParaRPr>
          </a:p>
          <a:p>
            <a:pPr algn="l"/>
            <a:r>
              <a:rPr lang="it-IT" sz="2400" b="1" i="0" u="none" strike="noStrike" baseline="0" dirty="0">
                <a:latin typeface="TimesNewRomanPSMT"/>
              </a:rPr>
              <a:t>1. Pancasila merupakan produk otentik pendiri negara Indonesia (</a:t>
            </a:r>
            <a:r>
              <a:rPr lang="it-IT" sz="2400" b="1" i="1" u="none" strike="noStrike" baseline="0" dirty="0">
                <a:latin typeface="TimesNewRomanPS-ItalicMT"/>
              </a:rPr>
              <a:t>The</a:t>
            </a:r>
          </a:p>
          <a:p>
            <a:pPr algn="l"/>
            <a:r>
              <a:rPr lang="en-ID" sz="2400" b="1" i="1" u="none" strike="noStrike" baseline="0" dirty="0">
                <a:latin typeface="TimesNewRomanPS-ItalicMT"/>
              </a:rPr>
              <a:t>Founding fathers).</a:t>
            </a:r>
          </a:p>
          <a:p>
            <a:pPr algn="l"/>
            <a:r>
              <a:rPr lang="en-ID" sz="2400" b="1" i="0" u="none" strike="noStrike" baseline="0" dirty="0">
                <a:latin typeface="TimesNewRomanPSMT"/>
              </a:rPr>
              <a:t>2. Nilai-</a:t>
            </a:r>
            <a:r>
              <a:rPr lang="en-ID" sz="2400" b="1" i="0" u="none" strike="noStrike" baseline="0" dirty="0" err="1">
                <a:latin typeface="TimesNewRomanPSMT"/>
              </a:rPr>
              <a:t>nilai</a:t>
            </a:r>
            <a:r>
              <a:rPr lang="en-ID" sz="2400" b="1" i="0" u="none" strike="noStrike" baseline="0" dirty="0">
                <a:latin typeface="TimesNewRomanPSMT"/>
              </a:rPr>
              <a:t> Pancasila </a:t>
            </a:r>
            <a:r>
              <a:rPr lang="en-ID" sz="2400" b="1" i="0" u="none" strike="noStrike" baseline="0" dirty="0" err="1">
                <a:latin typeface="TimesNewRomanPSMT"/>
              </a:rPr>
              <a:t>bersumber</a:t>
            </a:r>
            <a:r>
              <a:rPr lang="en-ID" sz="2400" b="1" i="0" u="none" strike="noStrike" baseline="0" dirty="0">
                <a:latin typeface="TimesNewRomanPSMT"/>
              </a:rPr>
              <a:t> dan </a:t>
            </a:r>
            <a:r>
              <a:rPr lang="en-ID" sz="2400" b="1" i="0" u="none" strike="noStrike" baseline="0" dirty="0" err="1">
                <a:latin typeface="TimesNewRomanPSMT"/>
              </a:rPr>
              <a:t>digali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dari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nilai</a:t>
            </a:r>
            <a:r>
              <a:rPr lang="en-ID" sz="2400" b="1" i="0" u="none" strike="noStrike" baseline="0" dirty="0">
                <a:latin typeface="TimesNewRomanPSMT"/>
              </a:rPr>
              <a:t> agama, </a:t>
            </a:r>
            <a:r>
              <a:rPr lang="en-ID" sz="2400" b="1" i="0" u="none" strike="noStrike" baseline="0" dirty="0" err="1">
                <a:latin typeface="TimesNewRomanPSMT"/>
              </a:rPr>
              <a:t>kebudayaan</a:t>
            </a:r>
            <a:r>
              <a:rPr lang="en-ID" sz="2400" b="1" i="0" u="none" strike="noStrike" baseline="0" dirty="0">
                <a:latin typeface="TimesNewRomanPSMT"/>
              </a:rPr>
              <a:t>,</a:t>
            </a:r>
          </a:p>
          <a:p>
            <a:pPr algn="l"/>
            <a:r>
              <a:rPr lang="en-ID" sz="2400" b="1" i="0" u="none" strike="noStrike" baseline="0" dirty="0">
                <a:latin typeface="TimesNewRomanPSMT"/>
              </a:rPr>
              <a:t>dan </a:t>
            </a:r>
            <a:r>
              <a:rPr lang="en-ID" sz="2400" b="1" i="0" u="none" strike="noStrike" baseline="0" dirty="0" err="1">
                <a:latin typeface="TimesNewRomanPSMT"/>
              </a:rPr>
              <a:t>adat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istiadat</a:t>
            </a:r>
            <a:r>
              <a:rPr lang="en-ID" sz="2400" b="1" i="0" u="none" strike="noStrike" baseline="0" dirty="0">
                <a:latin typeface="TimesNewRomanPSMT"/>
              </a:rPr>
              <a:t>.</a:t>
            </a:r>
          </a:p>
          <a:p>
            <a:pPr algn="l"/>
            <a:r>
              <a:rPr lang="en-ID" sz="2400" b="1" i="0" u="none" strike="noStrike" baseline="0" dirty="0">
                <a:latin typeface="TimesNewRomanPSMT"/>
              </a:rPr>
              <a:t>3. Pancasila </a:t>
            </a:r>
            <a:r>
              <a:rPr lang="en-ID" sz="2400" b="1" i="0" u="none" strike="noStrike" baseline="0" dirty="0" err="1">
                <a:latin typeface="TimesNewRomanPSMT"/>
              </a:rPr>
              <a:t>merupakan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pandangan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hidup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bangsa</a:t>
            </a:r>
            <a:r>
              <a:rPr lang="en-ID" sz="2400" b="1" i="0" u="none" strike="noStrike" baseline="0" dirty="0">
                <a:latin typeface="TimesNewRomanPSMT"/>
              </a:rPr>
              <a:t> dan </a:t>
            </a:r>
            <a:r>
              <a:rPr lang="en-ID" sz="2400" b="1" i="0" u="none" strike="noStrike" baseline="0" dirty="0" err="1">
                <a:latin typeface="TimesNewRomanPSMT"/>
              </a:rPr>
              <a:t>dasar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filsafat</a:t>
            </a:r>
            <a:endParaRPr lang="en-ID" sz="2400" b="1" i="0" u="none" strike="noStrike" baseline="0" dirty="0">
              <a:latin typeface="TimesNewRomanPSMT"/>
            </a:endParaRPr>
          </a:p>
          <a:p>
            <a:pPr algn="l"/>
            <a:r>
              <a:rPr lang="en-ID" sz="2400" b="1" i="0" u="none" strike="noStrike" baseline="0" dirty="0" err="1">
                <a:latin typeface="TimesNewRomanPSMT"/>
              </a:rPr>
              <a:t>kenegaraan</a:t>
            </a:r>
            <a:r>
              <a:rPr lang="en-ID" sz="2400" b="1" i="0" u="none" strike="noStrike" baseline="0" dirty="0">
                <a:latin typeface="TimesNewRomanPSMT"/>
              </a:rPr>
              <a:t>.</a:t>
            </a:r>
            <a:r>
              <a:rPr lang="en-US" sz="3200" b="1" dirty="0">
                <a:latin typeface="Baskerville Old Face" pitchFamily="18" charset="0"/>
              </a:rPr>
              <a:t> </a:t>
            </a:r>
          </a:p>
          <a:p>
            <a:r>
              <a:rPr lang="en-US" sz="3200" b="1" dirty="0">
                <a:latin typeface="Baskerville Old Fac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334634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695239" y="495300"/>
            <a:ext cx="10992659" cy="5848366"/>
          </a:xfrm>
          <a:prstGeom prst="roundRect">
            <a:avLst/>
          </a:prstGeom>
          <a:solidFill>
            <a:srgbClr val="EBD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8" y="380506"/>
            <a:ext cx="11347019" cy="5966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892" y="3870801"/>
            <a:ext cx="2162261" cy="2883015"/>
          </a:xfrm>
          <a:prstGeom prst="rect">
            <a:avLst/>
          </a:prstGeom>
        </p:spPr>
      </p:pic>
      <p:sp>
        <p:nvSpPr>
          <p:cNvPr id="78" name="Freeform 77"/>
          <p:cNvSpPr/>
          <p:nvPr/>
        </p:nvSpPr>
        <p:spPr>
          <a:xfrm rot="6488718">
            <a:off x="10209687" y="-3461085"/>
            <a:ext cx="3964625" cy="6922169"/>
          </a:xfrm>
          <a:custGeom>
            <a:avLst/>
            <a:gdLst>
              <a:gd name="connsiteX0" fmla="*/ 3585282 w 3964625"/>
              <a:gd name="connsiteY0" fmla="*/ 1558074 h 6922169"/>
              <a:gd name="connsiteX1" fmla="*/ 1398673 w 3964625"/>
              <a:gd name="connsiteY1" fmla="*/ 179848 h 6922169"/>
              <a:gd name="connsiteX2" fmla="*/ 1001108 w 3964625"/>
              <a:gd name="connsiteY2" fmla="*/ 325621 h 6922169"/>
              <a:gd name="connsiteX3" fmla="*/ 1160134 w 3964625"/>
              <a:gd name="connsiteY3" fmla="*/ 2989308 h 6922169"/>
              <a:gd name="connsiteX4" fmla="*/ 1279404 w 3964625"/>
              <a:gd name="connsiteY4" fmla="*/ 3413378 h 6922169"/>
              <a:gd name="connsiteX5" fmla="*/ 2657630 w 3964625"/>
              <a:gd name="connsiteY5" fmla="*/ 2604995 h 6922169"/>
              <a:gd name="connsiteX6" fmla="*/ 7195 w 3964625"/>
              <a:gd name="connsiteY6" fmla="*/ 6355361 h 6922169"/>
              <a:gd name="connsiteX7" fmla="*/ 3625039 w 3964625"/>
              <a:gd name="connsiteY7" fmla="*/ 6395117 h 6922169"/>
              <a:gd name="connsiteX8" fmla="*/ 3598534 w 3964625"/>
              <a:gd name="connsiteY8" fmla="*/ 1465308 h 69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625" h="6922169">
                <a:moveTo>
                  <a:pt x="3585282" y="1558074"/>
                </a:moveTo>
                <a:cubicBezTo>
                  <a:pt x="2707325" y="971665"/>
                  <a:pt x="1829369" y="385257"/>
                  <a:pt x="1398673" y="179848"/>
                </a:cubicBezTo>
                <a:cubicBezTo>
                  <a:pt x="967977" y="-25561"/>
                  <a:pt x="1040864" y="-142622"/>
                  <a:pt x="1001108" y="325621"/>
                </a:cubicBezTo>
                <a:cubicBezTo>
                  <a:pt x="961351" y="793864"/>
                  <a:pt x="1113751" y="2474682"/>
                  <a:pt x="1160134" y="2989308"/>
                </a:cubicBezTo>
                <a:cubicBezTo>
                  <a:pt x="1206517" y="3503934"/>
                  <a:pt x="1029821" y="3477430"/>
                  <a:pt x="1279404" y="3413378"/>
                </a:cubicBezTo>
                <a:cubicBezTo>
                  <a:pt x="1528987" y="3349326"/>
                  <a:pt x="2869665" y="2114665"/>
                  <a:pt x="2657630" y="2604995"/>
                </a:cubicBezTo>
                <a:cubicBezTo>
                  <a:pt x="2445595" y="3095325"/>
                  <a:pt x="-154040" y="5723674"/>
                  <a:pt x="7195" y="6355361"/>
                </a:cubicBezTo>
                <a:cubicBezTo>
                  <a:pt x="168430" y="6987048"/>
                  <a:pt x="3026482" y="7210126"/>
                  <a:pt x="3625039" y="6395117"/>
                </a:cubicBezTo>
                <a:cubicBezTo>
                  <a:pt x="4223596" y="5580108"/>
                  <a:pt x="3911065" y="3522708"/>
                  <a:pt x="3598534" y="1465308"/>
                </a:cubicBezTo>
              </a:path>
            </a:pathLst>
          </a:custGeom>
          <a:solidFill>
            <a:srgbClr val="D1CAB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/>
          <p:cNvSpPr/>
          <p:nvPr/>
        </p:nvSpPr>
        <p:spPr>
          <a:xfrm>
            <a:off x="2246438" y="59711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/>
          <p:cNvSpPr/>
          <p:nvPr/>
        </p:nvSpPr>
        <p:spPr>
          <a:xfrm>
            <a:off x="2830117" y="564795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/>
          <p:cNvSpPr/>
          <p:nvPr/>
        </p:nvSpPr>
        <p:spPr>
          <a:xfrm>
            <a:off x="2754672" y="599545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Rectangle 106"/>
          <p:cNvSpPr/>
          <p:nvPr/>
        </p:nvSpPr>
        <p:spPr>
          <a:xfrm>
            <a:off x="1507030" y="289933"/>
            <a:ext cx="8538809" cy="887724"/>
          </a:xfrm>
          <a:prstGeom prst="rect">
            <a:avLst/>
          </a:prstGeom>
          <a:solidFill>
            <a:srgbClr val="BD836B"/>
          </a:solidFill>
          <a:ln w="38100">
            <a:solidFill>
              <a:srgbClr val="F8F5E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  <a:latin typeface="DK Lemon Yellow Sun" panose="02000000000000000000" pitchFamily="50" charset="0"/>
            </a:endParaRPr>
          </a:p>
        </p:txBody>
      </p:sp>
      <p:pic>
        <p:nvPicPr>
          <p:cNvPr id="25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b="61707"/>
          <a:stretch>
            <a:fillRect/>
          </a:stretch>
        </p:blipFill>
        <p:spPr bwMode="auto">
          <a:xfrm>
            <a:off x="-213519" y="292683"/>
            <a:ext cx="2756148" cy="187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b="61707"/>
          <a:stretch>
            <a:fillRect/>
          </a:stretch>
        </p:blipFill>
        <p:spPr bwMode="auto">
          <a:xfrm rot="19191931" flipV="1">
            <a:off x="8673140" y="4714429"/>
            <a:ext cx="3478214" cy="23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1544347" y="434887"/>
            <a:ext cx="846417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ID" sz="2000" b="1" i="0" u="none" strike="noStrike" baseline="0" dirty="0" err="1">
                <a:solidFill>
                  <a:schemeClr val="bg1"/>
                </a:solidFill>
                <a:latin typeface="TimesNewRomanPSMT"/>
              </a:rPr>
              <a:t>Pentingnya</a:t>
            </a:r>
            <a:r>
              <a:rPr lang="en-ID" sz="2000" b="1" i="0" u="none" strike="noStrike" baseline="0" dirty="0">
                <a:solidFill>
                  <a:schemeClr val="bg1"/>
                </a:solidFill>
                <a:latin typeface="TimesNewRomanPSMT"/>
              </a:rPr>
              <a:t> Pancasila </a:t>
            </a:r>
            <a:r>
              <a:rPr lang="en-ID" sz="2000" b="1" i="0" u="none" strike="noStrike" baseline="0" dirty="0" err="1">
                <a:solidFill>
                  <a:schemeClr val="bg1"/>
                </a:solidFill>
                <a:latin typeface="TimesNewRomanPSMT"/>
              </a:rPr>
              <a:t>dalam</a:t>
            </a:r>
            <a:r>
              <a:rPr lang="en-ID" sz="2000" b="1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D" sz="2000" b="1" i="0" u="none" strike="noStrike" baseline="0" dirty="0" err="1">
                <a:solidFill>
                  <a:schemeClr val="bg1"/>
                </a:solidFill>
                <a:latin typeface="TimesNewRomanPSMT"/>
              </a:rPr>
              <a:t>sejarah</a:t>
            </a:r>
            <a:r>
              <a:rPr lang="en-ID" sz="2000" b="1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D" sz="2000" b="1" i="0" u="none" strike="noStrike" baseline="0" dirty="0" err="1">
                <a:solidFill>
                  <a:schemeClr val="bg1"/>
                </a:solidFill>
                <a:latin typeface="TimesNewRomanPSMT"/>
              </a:rPr>
              <a:t>bangsa</a:t>
            </a:r>
            <a:r>
              <a:rPr lang="en-ID" sz="2000" b="1" i="0" u="none" strike="noStrike" baseline="0" dirty="0">
                <a:solidFill>
                  <a:schemeClr val="bg1"/>
                </a:solidFill>
                <a:latin typeface="TimesNewRomanPSMT"/>
              </a:rPr>
              <a:t> Indonesia </a:t>
            </a:r>
            <a:r>
              <a:rPr lang="en-ID" sz="2000" b="1" i="0" u="none" strike="noStrike" baseline="0" dirty="0" err="1">
                <a:solidFill>
                  <a:schemeClr val="bg1"/>
                </a:solidFill>
                <a:latin typeface="TimesNewRomanPSMT"/>
              </a:rPr>
              <a:t>menunjukkan</a:t>
            </a:r>
            <a:r>
              <a:rPr lang="en-ID" sz="2000" b="1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D" sz="2000" b="1" i="0" u="none" strike="noStrike" baseline="0" dirty="0" err="1">
                <a:solidFill>
                  <a:schemeClr val="bg1"/>
                </a:solidFill>
                <a:latin typeface="TimesNewRomanPSMT"/>
              </a:rPr>
              <a:t>halhal</a:t>
            </a:r>
            <a:endParaRPr lang="en-ID" sz="2000" b="1" i="0" u="none" strike="noStrike" baseline="0" dirty="0">
              <a:solidFill>
                <a:schemeClr val="bg1"/>
              </a:solidFill>
              <a:latin typeface="TimesNewRomanPSMT"/>
            </a:endParaRPr>
          </a:p>
          <a:p>
            <a:pPr algn="l"/>
            <a:r>
              <a:rPr lang="en-ID" sz="2000" b="1" i="0" u="none" strike="noStrike" baseline="0" dirty="0" err="1">
                <a:solidFill>
                  <a:schemeClr val="bg1"/>
                </a:solidFill>
                <a:latin typeface="TimesNewRomanPSMT"/>
              </a:rPr>
              <a:t>berikut</a:t>
            </a:r>
            <a:r>
              <a:rPr lang="en-ID" sz="2000" b="1" i="0" u="none" strike="noStrike" baseline="0" dirty="0">
                <a:solidFill>
                  <a:schemeClr val="bg1"/>
                </a:solidFill>
                <a:latin typeface="TimesNewRomanPSMT"/>
              </a:rPr>
              <a:t>:</a:t>
            </a:r>
            <a:endParaRPr lang="id-ID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DK Lemon Yellow Sun" panose="020000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4347" y="1554917"/>
            <a:ext cx="971536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l">
              <a:buFont typeface="Arial" panose="020B0604020202020204" pitchFamily="34" charset="0"/>
              <a:buChar char="•"/>
            </a:pPr>
            <a:r>
              <a:rPr lang="en-ID" sz="2400" b="1" i="0" u="none" strike="noStrike" baseline="0" dirty="0" err="1">
                <a:latin typeface="TimesNewRomanPSMT"/>
              </a:rPr>
              <a:t>Betapapun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lemahnya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pemerintahan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suatu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rezim</a:t>
            </a:r>
            <a:r>
              <a:rPr lang="en-ID" sz="2400" b="1" i="0" u="none" strike="noStrike" baseline="0" dirty="0">
                <a:latin typeface="TimesNewRomanPSMT"/>
              </a:rPr>
              <a:t>, </a:t>
            </a:r>
            <a:r>
              <a:rPr lang="en-ID" sz="2400" b="1" i="0" u="none" strike="noStrike" baseline="0" dirty="0" err="1">
                <a:latin typeface="TimesNewRomanPSMT"/>
              </a:rPr>
              <a:t>tetapi</a:t>
            </a:r>
            <a:r>
              <a:rPr lang="en-ID" sz="2400" b="1" i="0" u="none" strike="noStrike" baseline="0" dirty="0">
                <a:latin typeface="TimesNewRomanPSMT"/>
              </a:rPr>
              <a:t> Pancasila </a:t>
            </a:r>
            <a:r>
              <a:rPr lang="en-ID" sz="2400" b="1" i="0" u="none" strike="noStrike" baseline="0" dirty="0" err="1">
                <a:latin typeface="TimesNewRomanPSMT"/>
              </a:rPr>
              <a:t>tetap</a:t>
            </a:r>
            <a:r>
              <a:rPr lang="en-ID" sz="2400" b="1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bertahan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dalam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kehidupan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berbangsa</a:t>
            </a:r>
            <a:r>
              <a:rPr lang="en-ID" sz="2400" b="1" i="0" u="none" strike="noStrike" baseline="0" dirty="0">
                <a:latin typeface="TimesNewRomanPSMT"/>
              </a:rPr>
              <a:t> dan </a:t>
            </a:r>
            <a:r>
              <a:rPr lang="en-ID" sz="2400" b="1" i="0" u="none" strike="noStrike" baseline="0" dirty="0" err="1">
                <a:latin typeface="TimesNewRomanPSMT"/>
              </a:rPr>
              <a:t>bernegara</a:t>
            </a:r>
            <a:r>
              <a:rPr lang="en-ID" sz="2400" b="1" i="0" u="none" strike="noStrike" baseline="0" dirty="0">
                <a:latin typeface="TimesNewRomanPSMT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b="1" i="0" u="none" strike="noStrike" baseline="0" dirty="0" err="1">
                <a:latin typeface="TimesNewRomanPSMT"/>
              </a:rPr>
              <a:t>Betapapun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ada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upaya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untuk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mengganti</a:t>
            </a:r>
            <a:r>
              <a:rPr lang="en-ID" sz="2400" b="1" i="0" u="none" strike="noStrike" baseline="0" dirty="0">
                <a:latin typeface="TimesNewRomanPSMT"/>
              </a:rPr>
              <a:t> Pancasila </a:t>
            </a:r>
            <a:r>
              <a:rPr lang="en-ID" sz="2400" b="1" i="0" u="none" strike="noStrike" baseline="0" dirty="0" err="1">
                <a:latin typeface="TimesNewRomanPSMT"/>
              </a:rPr>
              <a:t>sebagai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ideologi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bangsa</a:t>
            </a:r>
            <a:r>
              <a:rPr lang="en-ID" sz="2400" b="1" i="0" u="none" strike="noStrike" baseline="0" dirty="0">
                <a:latin typeface="TimesNewRomanPSMT"/>
              </a:rPr>
              <a:t>, </a:t>
            </a:r>
            <a:r>
              <a:rPr lang="en-ID" sz="2400" b="1" i="0" u="none" strike="noStrike" baseline="0" dirty="0" err="1">
                <a:latin typeface="TimesNewRomanPSMT"/>
              </a:rPr>
              <a:t>tetapi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terbukti</a:t>
            </a:r>
            <a:r>
              <a:rPr lang="en-ID" sz="2400" b="1" i="0" u="none" strike="noStrike" baseline="0" dirty="0">
                <a:latin typeface="TimesNewRomanPSMT"/>
              </a:rPr>
              <a:t> Pancasila </a:t>
            </a:r>
            <a:r>
              <a:rPr lang="en-ID" sz="2400" b="1" i="0" u="none" strike="noStrike" baseline="0" dirty="0" err="1">
                <a:latin typeface="TimesNewRomanPSMT"/>
              </a:rPr>
              <a:t>merupakan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pilihan</a:t>
            </a:r>
            <a:r>
              <a:rPr lang="en-ID" sz="2400" b="1" i="0" u="none" strike="noStrike" baseline="0" dirty="0">
                <a:latin typeface="TimesNewRomanPSMT"/>
              </a:rPr>
              <a:t> yang </a:t>
            </a:r>
            <a:r>
              <a:rPr lang="en-ID" sz="2400" b="1" i="0" u="none" strike="noStrike" baseline="0" dirty="0" err="1">
                <a:latin typeface="TimesNewRomanPSMT"/>
              </a:rPr>
              <a:t>terbaik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bagi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bangsa</a:t>
            </a:r>
            <a:r>
              <a:rPr lang="en-ID" sz="2400" b="1" dirty="0">
                <a:latin typeface="TimesNewRomanPSMT"/>
              </a:rPr>
              <a:t> </a:t>
            </a:r>
            <a:r>
              <a:rPr lang="en-ID" sz="2400" b="1" i="0" u="none" strike="noStrike" baseline="0" dirty="0">
                <a:latin typeface="TimesNewRomanPSMT"/>
              </a:rPr>
              <a:t>Indonesia.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b="1" i="0" u="none" strike="noStrike" baseline="0" dirty="0">
                <a:latin typeface="TimesNewRomanPSMT"/>
              </a:rPr>
              <a:t>Pancasila </a:t>
            </a:r>
            <a:r>
              <a:rPr lang="en-ID" sz="2400" b="1" i="0" u="none" strike="noStrike" baseline="0" dirty="0" err="1">
                <a:latin typeface="TimesNewRomanPSMT"/>
              </a:rPr>
              <a:t>merupakan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pilihan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terbaik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bagi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bangsa</a:t>
            </a:r>
            <a:r>
              <a:rPr lang="en-ID" sz="2400" b="1" i="0" u="none" strike="noStrike" baseline="0" dirty="0">
                <a:latin typeface="TimesNewRomanPSMT"/>
              </a:rPr>
              <a:t> Indonesia </a:t>
            </a:r>
            <a:r>
              <a:rPr lang="en-ID" sz="2400" b="1" i="0" u="none" strike="noStrike" baseline="0" dirty="0" err="1">
                <a:latin typeface="TimesNewRomanPSMT"/>
              </a:rPr>
              <a:t>karena</a:t>
            </a:r>
            <a:r>
              <a:rPr lang="en-ID" sz="2400" b="1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bersumber</a:t>
            </a:r>
            <a:r>
              <a:rPr lang="en-ID" sz="2400" b="1" i="0" u="none" strike="noStrike" baseline="0" dirty="0">
                <a:latin typeface="TimesNewRomanPSMT"/>
              </a:rPr>
              <a:t> dan </a:t>
            </a:r>
            <a:r>
              <a:rPr lang="en-ID" sz="2400" b="1" i="0" u="none" strike="noStrike" baseline="0" dirty="0" err="1">
                <a:latin typeface="TimesNewRomanPSMT"/>
              </a:rPr>
              <a:t>digali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dari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nilai-nilai</a:t>
            </a:r>
            <a:r>
              <a:rPr lang="en-ID" sz="2400" b="1" i="0" u="none" strike="noStrike" baseline="0" dirty="0">
                <a:latin typeface="TimesNewRomanPSMT"/>
              </a:rPr>
              <a:t> agama, </a:t>
            </a:r>
            <a:r>
              <a:rPr lang="en-ID" sz="2400" b="1" i="0" u="none" strike="noStrike" baseline="0" dirty="0" err="1">
                <a:latin typeface="TimesNewRomanPSMT"/>
              </a:rPr>
              <a:t>kebudayaan</a:t>
            </a:r>
            <a:r>
              <a:rPr lang="en-ID" sz="2400" b="1" i="0" u="none" strike="noStrike" baseline="0" dirty="0">
                <a:latin typeface="TimesNewRomanPSMT"/>
              </a:rPr>
              <a:t>, dan </a:t>
            </a:r>
            <a:r>
              <a:rPr lang="en-ID" sz="2400" b="1" i="0" u="none" strike="noStrike" baseline="0" dirty="0" err="1">
                <a:latin typeface="TimesNewRomanPSMT"/>
              </a:rPr>
              <a:t>adat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istiadat</a:t>
            </a:r>
            <a:r>
              <a:rPr lang="en-ID" sz="2400" b="1" dirty="0">
                <a:latin typeface="TimesNewRomanPSMT"/>
              </a:rPr>
              <a:t> </a:t>
            </a:r>
            <a:r>
              <a:rPr lang="en-ID" sz="2400" b="1" i="0" u="none" strike="noStrike" baseline="0" dirty="0">
                <a:latin typeface="TimesNewRomanPSMT"/>
              </a:rPr>
              <a:t>yang </a:t>
            </a:r>
            <a:r>
              <a:rPr lang="en-ID" sz="2400" b="1" i="0" u="none" strike="noStrike" baseline="0" dirty="0" err="1">
                <a:latin typeface="TimesNewRomanPSMT"/>
              </a:rPr>
              <a:t>hidup</a:t>
            </a:r>
            <a:r>
              <a:rPr lang="en-ID" sz="2400" b="1" i="0" u="none" strike="noStrike" baseline="0" dirty="0">
                <a:latin typeface="TimesNewRomanPSMT"/>
              </a:rPr>
              <a:t> dan </a:t>
            </a:r>
            <a:r>
              <a:rPr lang="en-ID" sz="2400" b="1" i="0" u="none" strike="noStrike" baseline="0" dirty="0" err="1">
                <a:latin typeface="TimesNewRomanPSMT"/>
              </a:rPr>
              <a:t>berkembang</a:t>
            </a:r>
            <a:r>
              <a:rPr lang="en-ID" sz="2400" b="1" i="0" u="none" strike="noStrike" baseline="0" dirty="0">
                <a:latin typeface="TimesNewRomanPSMT"/>
              </a:rPr>
              <a:t> di </a:t>
            </a:r>
            <a:r>
              <a:rPr lang="en-ID" sz="2400" b="1" i="0" u="none" strike="noStrike" baseline="0" dirty="0" err="1">
                <a:latin typeface="TimesNewRomanPSMT"/>
              </a:rPr>
              <a:t>bumi</a:t>
            </a:r>
            <a:r>
              <a:rPr lang="en-ID" sz="2400" b="1" i="0" u="none" strike="noStrike" baseline="0" dirty="0">
                <a:latin typeface="TimesNewRomanPSMT"/>
              </a:rPr>
              <a:t> Indonesia.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b="1" i="0" u="none" strike="noStrike" baseline="0" dirty="0" err="1">
                <a:latin typeface="TimesNewRomanPSMT"/>
              </a:rPr>
              <a:t>Kemukakan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argumen</a:t>
            </a:r>
            <a:r>
              <a:rPr lang="en-ID" sz="2400" b="1" i="0" u="none" strike="noStrike" baseline="0" dirty="0">
                <a:latin typeface="TimesNewRomanPSMT"/>
              </a:rPr>
              <a:t> Anda </a:t>
            </a:r>
            <a:r>
              <a:rPr lang="en-ID" sz="2400" b="1" i="0" u="none" strike="noStrike" baseline="0" dirty="0" err="1">
                <a:latin typeface="TimesNewRomanPSMT"/>
              </a:rPr>
              <a:t>tentang</a:t>
            </a:r>
            <a:r>
              <a:rPr lang="en-ID" sz="2400" b="1" i="0" u="none" strike="noStrike" baseline="0" dirty="0">
                <a:latin typeface="TimesNewRomanPSMT"/>
              </a:rPr>
              <a:t> Pancasila </a:t>
            </a:r>
            <a:r>
              <a:rPr lang="en-ID" sz="2400" b="1" i="0" u="none" strike="noStrike" baseline="0" dirty="0" err="1">
                <a:latin typeface="TimesNewRomanPSMT"/>
              </a:rPr>
              <a:t>sebagai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pilihan</a:t>
            </a:r>
            <a:r>
              <a:rPr lang="en-ID" sz="2400" b="1" i="0" u="none" strike="noStrike" baseline="0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terbaik</a:t>
            </a:r>
            <a:r>
              <a:rPr lang="en-ID" sz="2400" b="1" dirty="0">
                <a:latin typeface="TimesNewRomanPSMT"/>
              </a:rPr>
              <a:t> </a:t>
            </a:r>
            <a:r>
              <a:rPr lang="en-ID" sz="2400" b="1" i="0" u="none" strike="noStrike" baseline="0" dirty="0" err="1">
                <a:latin typeface="TimesNewRomanPSMT"/>
              </a:rPr>
              <a:t>bangsa</a:t>
            </a:r>
            <a:r>
              <a:rPr lang="en-ID" sz="2400" b="1" i="0" u="none" strike="noStrike" baseline="0" dirty="0">
                <a:latin typeface="TimesNewRomanPSMT"/>
              </a:rPr>
              <a:t> Indonesia.</a:t>
            </a:r>
            <a:endParaRPr lang="en-US" sz="32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0711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695239" y="495300"/>
            <a:ext cx="10992659" cy="5848366"/>
          </a:xfrm>
          <a:prstGeom prst="roundRect">
            <a:avLst/>
          </a:prstGeom>
          <a:solidFill>
            <a:srgbClr val="EBD3B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2" y="460296"/>
            <a:ext cx="11347019" cy="5870419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8772370" y="12309"/>
            <a:ext cx="3964625" cy="6922169"/>
          </a:xfrm>
          <a:custGeom>
            <a:avLst/>
            <a:gdLst>
              <a:gd name="connsiteX0" fmla="*/ 3585282 w 3964625"/>
              <a:gd name="connsiteY0" fmla="*/ 1558074 h 6922169"/>
              <a:gd name="connsiteX1" fmla="*/ 1398673 w 3964625"/>
              <a:gd name="connsiteY1" fmla="*/ 179848 h 6922169"/>
              <a:gd name="connsiteX2" fmla="*/ 1001108 w 3964625"/>
              <a:gd name="connsiteY2" fmla="*/ 325621 h 6922169"/>
              <a:gd name="connsiteX3" fmla="*/ 1160134 w 3964625"/>
              <a:gd name="connsiteY3" fmla="*/ 2989308 h 6922169"/>
              <a:gd name="connsiteX4" fmla="*/ 1279404 w 3964625"/>
              <a:gd name="connsiteY4" fmla="*/ 3413378 h 6922169"/>
              <a:gd name="connsiteX5" fmla="*/ 2657630 w 3964625"/>
              <a:gd name="connsiteY5" fmla="*/ 2604995 h 6922169"/>
              <a:gd name="connsiteX6" fmla="*/ 7195 w 3964625"/>
              <a:gd name="connsiteY6" fmla="*/ 6355361 h 6922169"/>
              <a:gd name="connsiteX7" fmla="*/ 3625039 w 3964625"/>
              <a:gd name="connsiteY7" fmla="*/ 6395117 h 6922169"/>
              <a:gd name="connsiteX8" fmla="*/ 3598534 w 3964625"/>
              <a:gd name="connsiteY8" fmla="*/ 1465308 h 69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625" h="6922169">
                <a:moveTo>
                  <a:pt x="3585282" y="1558074"/>
                </a:moveTo>
                <a:cubicBezTo>
                  <a:pt x="2707325" y="971665"/>
                  <a:pt x="1829369" y="385257"/>
                  <a:pt x="1398673" y="179848"/>
                </a:cubicBezTo>
                <a:cubicBezTo>
                  <a:pt x="967977" y="-25561"/>
                  <a:pt x="1040864" y="-142622"/>
                  <a:pt x="1001108" y="325621"/>
                </a:cubicBezTo>
                <a:cubicBezTo>
                  <a:pt x="961351" y="793864"/>
                  <a:pt x="1113751" y="2474682"/>
                  <a:pt x="1160134" y="2989308"/>
                </a:cubicBezTo>
                <a:cubicBezTo>
                  <a:pt x="1206517" y="3503934"/>
                  <a:pt x="1029821" y="3477430"/>
                  <a:pt x="1279404" y="3413378"/>
                </a:cubicBezTo>
                <a:cubicBezTo>
                  <a:pt x="1528987" y="3349326"/>
                  <a:pt x="2869665" y="2114665"/>
                  <a:pt x="2657630" y="2604995"/>
                </a:cubicBezTo>
                <a:cubicBezTo>
                  <a:pt x="2445595" y="3095325"/>
                  <a:pt x="-154040" y="5723674"/>
                  <a:pt x="7195" y="6355361"/>
                </a:cubicBezTo>
                <a:cubicBezTo>
                  <a:pt x="168430" y="6987048"/>
                  <a:pt x="3026482" y="7210126"/>
                  <a:pt x="3625039" y="6395117"/>
                </a:cubicBezTo>
                <a:cubicBezTo>
                  <a:pt x="4223596" y="5580108"/>
                  <a:pt x="3911065" y="3522708"/>
                  <a:pt x="3598534" y="1465308"/>
                </a:cubicBezTo>
              </a:path>
            </a:pathLst>
          </a:custGeom>
          <a:solidFill>
            <a:srgbClr val="D1CAB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2001">
            <a:off x="8083620" y="-1559601"/>
            <a:ext cx="7139035" cy="4170025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 rot="15111282" flipH="1">
            <a:off x="837837" y="-4221537"/>
            <a:ext cx="3964625" cy="6922169"/>
          </a:xfrm>
          <a:custGeom>
            <a:avLst/>
            <a:gdLst>
              <a:gd name="connsiteX0" fmla="*/ 3585282 w 3964625"/>
              <a:gd name="connsiteY0" fmla="*/ 1558074 h 6922169"/>
              <a:gd name="connsiteX1" fmla="*/ 1398673 w 3964625"/>
              <a:gd name="connsiteY1" fmla="*/ 179848 h 6922169"/>
              <a:gd name="connsiteX2" fmla="*/ 1001108 w 3964625"/>
              <a:gd name="connsiteY2" fmla="*/ 325621 h 6922169"/>
              <a:gd name="connsiteX3" fmla="*/ 1160134 w 3964625"/>
              <a:gd name="connsiteY3" fmla="*/ 2989308 h 6922169"/>
              <a:gd name="connsiteX4" fmla="*/ 1279404 w 3964625"/>
              <a:gd name="connsiteY4" fmla="*/ 3413378 h 6922169"/>
              <a:gd name="connsiteX5" fmla="*/ 2657630 w 3964625"/>
              <a:gd name="connsiteY5" fmla="*/ 2604995 h 6922169"/>
              <a:gd name="connsiteX6" fmla="*/ 7195 w 3964625"/>
              <a:gd name="connsiteY6" fmla="*/ 6355361 h 6922169"/>
              <a:gd name="connsiteX7" fmla="*/ 3625039 w 3964625"/>
              <a:gd name="connsiteY7" fmla="*/ 6395117 h 6922169"/>
              <a:gd name="connsiteX8" fmla="*/ 3598534 w 3964625"/>
              <a:gd name="connsiteY8" fmla="*/ 1465308 h 69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625" h="6922169">
                <a:moveTo>
                  <a:pt x="3585282" y="1558074"/>
                </a:moveTo>
                <a:cubicBezTo>
                  <a:pt x="2707325" y="971665"/>
                  <a:pt x="1829369" y="385257"/>
                  <a:pt x="1398673" y="179848"/>
                </a:cubicBezTo>
                <a:cubicBezTo>
                  <a:pt x="967977" y="-25561"/>
                  <a:pt x="1040864" y="-142622"/>
                  <a:pt x="1001108" y="325621"/>
                </a:cubicBezTo>
                <a:cubicBezTo>
                  <a:pt x="961351" y="793864"/>
                  <a:pt x="1113751" y="2474682"/>
                  <a:pt x="1160134" y="2989308"/>
                </a:cubicBezTo>
                <a:cubicBezTo>
                  <a:pt x="1206517" y="3503934"/>
                  <a:pt x="1029821" y="3477430"/>
                  <a:pt x="1279404" y="3413378"/>
                </a:cubicBezTo>
                <a:cubicBezTo>
                  <a:pt x="1528987" y="3349326"/>
                  <a:pt x="2869665" y="2114665"/>
                  <a:pt x="2657630" y="2604995"/>
                </a:cubicBezTo>
                <a:cubicBezTo>
                  <a:pt x="2445595" y="3095325"/>
                  <a:pt x="-154040" y="5723674"/>
                  <a:pt x="7195" y="6355361"/>
                </a:cubicBezTo>
                <a:cubicBezTo>
                  <a:pt x="168430" y="6987048"/>
                  <a:pt x="3026482" y="7210126"/>
                  <a:pt x="3625039" y="6395117"/>
                </a:cubicBezTo>
                <a:cubicBezTo>
                  <a:pt x="4223596" y="5580108"/>
                  <a:pt x="3911065" y="3522708"/>
                  <a:pt x="3598534" y="1465308"/>
                </a:cubicBezTo>
              </a:path>
            </a:pathLst>
          </a:custGeom>
          <a:solidFill>
            <a:srgbClr val="D1CAB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1868" flipH="1">
            <a:off x="10043624" y="-69533"/>
            <a:ext cx="2499577" cy="279221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10196885" y="21488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Oval 42"/>
          <p:cNvSpPr/>
          <p:nvPr/>
        </p:nvSpPr>
        <p:spPr>
          <a:xfrm>
            <a:off x="10031979" y="147735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Oval 43"/>
          <p:cNvSpPr/>
          <p:nvPr/>
        </p:nvSpPr>
        <p:spPr>
          <a:xfrm>
            <a:off x="9284723" y="205537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Oval 44"/>
          <p:cNvSpPr/>
          <p:nvPr/>
        </p:nvSpPr>
        <p:spPr>
          <a:xfrm>
            <a:off x="9832003" y="148447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Oval 45"/>
          <p:cNvSpPr/>
          <p:nvPr/>
        </p:nvSpPr>
        <p:spPr>
          <a:xfrm>
            <a:off x="9467812" y="1607942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Oval 46"/>
          <p:cNvSpPr/>
          <p:nvPr/>
        </p:nvSpPr>
        <p:spPr>
          <a:xfrm>
            <a:off x="-2380356" y="81713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Oval 47"/>
          <p:cNvSpPr/>
          <p:nvPr/>
        </p:nvSpPr>
        <p:spPr>
          <a:xfrm>
            <a:off x="9943347" y="2206067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Oval 48"/>
          <p:cNvSpPr/>
          <p:nvPr/>
        </p:nvSpPr>
        <p:spPr>
          <a:xfrm>
            <a:off x="9614020" y="201020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Oval 49"/>
          <p:cNvSpPr/>
          <p:nvPr/>
        </p:nvSpPr>
        <p:spPr>
          <a:xfrm>
            <a:off x="9460899" y="24286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Oval 50"/>
          <p:cNvSpPr/>
          <p:nvPr/>
        </p:nvSpPr>
        <p:spPr>
          <a:xfrm>
            <a:off x="10616779" y="190410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Oval 51"/>
          <p:cNvSpPr/>
          <p:nvPr/>
        </p:nvSpPr>
        <p:spPr>
          <a:xfrm>
            <a:off x="9644907" y="126416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Oval 52"/>
          <p:cNvSpPr/>
          <p:nvPr/>
        </p:nvSpPr>
        <p:spPr>
          <a:xfrm>
            <a:off x="9621867" y="309564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/>
          <p:cNvSpPr/>
          <p:nvPr/>
        </p:nvSpPr>
        <p:spPr>
          <a:xfrm>
            <a:off x="10070107" y="1836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/>
          <p:cNvSpPr/>
          <p:nvPr/>
        </p:nvSpPr>
        <p:spPr>
          <a:xfrm>
            <a:off x="2639648" y="502002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/>
          <p:cNvSpPr/>
          <p:nvPr/>
        </p:nvSpPr>
        <p:spPr>
          <a:xfrm>
            <a:off x="2708953" y="625352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/>
          <p:cNvSpPr/>
          <p:nvPr/>
        </p:nvSpPr>
        <p:spPr>
          <a:xfrm>
            <a:off x="3243429" y="543551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/>
          <p:cNvSpPr/>
          <p:nvPr/>
        </p:nvSpPr>
        <p:spPr>
          <a:xfrm>
            <a:off x="641576" y="544920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/>
          <p:cNvSpPr/>
          <p:nvPr/>
        </p:nvSpPr>
        <p:spPr>
          <a:xfrm>
            <a:off x="3146505" y="589673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/>
          <p:cNvSpPr/>
          <p:nvPr/>
        </p:nvSpPr>
        <p:spPr>
          <a:xfrm>
            <a:off x="3115297" y="490721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/>
          <p:cNvSpPr/>
          <p:nvPr/>
        </p:nvSpPr>
        <p:spPr>
          <a:xfrm>
            <a:off x="1058178" y="615082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/>
          <p:cNvSpPr/>
          <p:nvPr/>
        </p:nvSpPr>
        <p:spPr>
          <a:xfrm>
            <a:off x="2265411" y="518073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/>
          <p:cNvSpPr/>
          <p:nvPr/>
        </p:nvSpPr>
        <p:spPr>
          <a:xfrm>
            <a:off x="3300837" y="459105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/>
          <p:cNvSpPr/>
          <p:nvPr/>
        </p:nvSpPr>
        <p:spPr>
          <a:xfrm>
            <a:off x="1641857" y="582761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/>
          <p:cNvSpPr/>
          <p:nvPr/>
        </p:nvSpPr>
        <p:spPr>
          <a:xfrm>
            <a:off x="480566" y="616684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/>
          <p:cNvSpPr/>
          <p:nvPr/>
        </p:nvSpPr>
        <p:spPr>
          <a:xfrm>
            <a:off x="1566412" y="617511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/>
          <p:cNvSpPr/>
          <p:nvPr/>
        </p:nvSpPr>
        <p:spPr>
          <a:xfrm>
            <a:off x="2678849" y="58274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/>
          <p:cNvSpPr/>
          <p:nvPr/>
        </p:nvSpPr>
        <p:spPr>
          <a:xfrm>
            <a:off x="2364244" y="61434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/>
          <p:cNvSpPr/>
          <p:nvPr/>
        </p:nvSpPr>
        <p:spPr>
          <a:xfrm>
            <a:off x="2341203" y="585065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/>
          <p:cNvSpPr/>
          <p:nvPr/>
        </p:nvSpPr>
        <p:spPr>
          <a:xfrm>
            <a:off x="2348632" y="544698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/>
          <p:cNvSpPr/>
          <p:nvPr/>
        </p:nvSpPr>
        <p:spPr>
          <a:xfrm>
            <a:off x="3488812" y="485841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/>
          <p:cNvSpPr/>
          <p:nvPr/>
        </p:nvSpPr>
        <p:spPr>
          <a:xfrm>
            <a:off x="2896138" y="518700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/>
          <p:cNvSpPr/>
          <p:nvPr/>
        </p:nvSpPr>
        <p:spPr>
          <a:xfrm>
            <a:off x="2550717" y="551630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/>
          <p:cNvSpPr/>
          <p:nvPr/>
        </p:nvSpPr>
        <p:spPr>
          <a:xfrm>
            <a:off x="3594632" y="44591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/>
          <p:cNvSpPr/>
          <p:nvPr/>
        </p:nvSpPr>
        <p:spPr>
          <a:xfrm>
            <a:off x="1978852" y="5706644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/>
          <p:cNvSpPr/>
          <p:nvPr/>
        </p:nvSpPr>
        <p:spPr>
          <a:xfrm>
            <a:off x="1153857" y="663186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/>
          <p:cNvSpPr/>
          <p:nvPr/>
        </p:nvSpPr>
        <p:spPr>
          <a:xfrm>
            <a:off x="2614783" y="656234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2001">
            <a:off x="-2287528" y="6614092"/>
            <a:ext cx="7139035" cy="417002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19" t="12270"/>
          <a:stretch/>
        </p:blipFill>
        <p:spPr>
          <a:xfrm flipH="1">
            <a:off x="9508" y="2880454"/>
            <a:ext cx="2923589" cy="309090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359" y="3429000"/>
            <a:ext cx="3055100" cy="371500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0" b="100000" l="833" r="100000">
                        <a14:backgroundMark x1="7833" y1="86429" x2="14000" y2="88929"/>
                        <a14:backgroundMark x1="38167" y1="75714" x2="45167" y2="74167"/>
                        <a14:backgroundMark x1="21333" y1="87976" x2="26000" y2="86429"/>
                        <a14:backgroundMark x1="43833" y1="62262" x2="49167" y2="58333"/>
                        <a14:backgroundMark x1="35667" y1="85595" x2="35333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4"/>
          <a:stretch/>
        </p:blipFill>
        <p:spPr>
          <a:xfrm>
            <a:off x="8603778" y="3737113"/>
            <a:ext cx="3588222" cy="312088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2769" y1="93626" x2="74615" y2="90110"/>
                        <a14:foregroundMark x1="87846" y1="62198" x2="96615" y2="14945"/>
                        <a14:foregroundMark x1="96154" y1="95714" x2="87385" y2="83516"/>
                        <a14:foregroundMark x1="41846" y1="97143" x2="34000" y2="90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4776" flipH="1">
            <a:off x="120604" y="-1653332"/>
            <a:ext cx="2701396" cy="3781955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1153857" y="1320931"/>
            <a:ext cx="8809983" cy="2475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600" dirty="0">
              <a:solidFill>
                <a:srgbClr val="3F383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sellia Signature" panose="02000500000000000000" pitchFamily="50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370360" y="2630756"/>
            <a:ext cx="5511194" cy="1044563"/>
          </a:xfrm>
          <a:prstGeom prst="rect">
            <a:avLst/>
          </a:prstGeom>
          <a:solidFill>
            <a:srgbClr val="BB8A62"/>
          </a:solidFill>
          <a:ln w="38100">
            <a:solidFill>
              <a:srgbClr val="EFE9DB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pc="600" dirty="0" err="1">
                <a:solidFill>
                  <a:srgbClr val="3F383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K Lemon Yellow Sun" panose="02000000000000000000" pitchFamily="50" charset="0"/>
              </a:rPr>
              <a:t>Terima</a:t>
            </a:r>
            <a:r>
              <a:rPr lang="en-US" sz="4000" spc="600" dirty="0">
                <a:solidFill>
                  <a:srgbClr val="3F383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K Lemon Yellow Sun" panose="02000000000000000000" pitchFamily="50" charset="0"/>
              </a:rPr>
              <a:t> </a:t>
            </a:r>
            <a:r>
              <a:rPr lang="en-US" sz="4000" spc="600" dirty="0" err="1">
                <a:solidFill>
                  <a:srgbClr val="3F383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K Lemon Yellow Sun" panose="02000000000000000000" pitchFamily="50" charset="0"/>
              </a:rPr>
              <a:t>kasih</a:t>
            </a:r>
            <a:endParaRPr lang="id-ID" sz="4000" spc="600" dirty="0">
              <a:solidFill>
                <a:srgbClr val="3F383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DK Lemon Yellow Sun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2841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622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Bahnschrift</vt:lpstr>
      <vt:lpstr>Baskerville Old Face</vt:lpstr>
      <vt:lpstr>Calibri</vt:lpstr>
      <vt:lpstr>Calibri Light</vt:lpstr>
      <vt:lpstr>DK Lemon Yellow Sun</vt:lpstr>
      <vt:lpstr>Georgia</vt:lpstr>
      <vt:lpstr>Gisellia Signature</vt:lpstr>
      <vt:lpstr>Times New Roman</vt:lpstr>
      <vt:lpstr>TimesNewRomanPS-BoldMT</vt:lpstr>
      <vt:lpstr>TimesNewRomanPS-ItalicMT</vt:lpstr>
      <vt:lpstr>TimesNewRomanPSMT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ahmad jubaidi</cp:lastModifiedBy>
  <cp:revision>142</cp:revision>
  <dcterms:created xsi:type="dcterms:W3CDTF">2021-04-01T01:43:01Z</dcterms:created>
  <dcterms:modified xsi:type="dcterms:W3CDTF">2021-08-12T12:11:08Z</dcterms:modified>
</cp:coreProperties>
</file>