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92" r:id="rId5"/>
    <p:sldId id="309" r:id="rId6"/>
    <p:sldId id="310" r:id="rId7"/>
    <p:sldId id="313" r:id="rId8"/>
    <p:sldId id="314" r:id="rId9"/>
    <p:sldId id="311" r:id="rId10"/>
    <p:sldId id="312" r:id="rId11"/>
    <p:sldId id="315" r:id="rId12"/>
    <p:sldId id="316" r:id="rId13"/>
    <p:sldId id="317" r:id="rId14"/>
    <p:sldId id="318" r:id="rId15"/>
    <p:sldId id="31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60" d="100"/>
          <a:sy n="60" d="100"/>
        </p:scale>
        <p:origin x="2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509919-36B5-4162-8899-417A9F93473B}" type="doc">
      <dgm:prSet loTypeId="urn:microsoft.com/office/officeart/2016/7/layout/LinearBlockProcessNumbered#1" loCatId="process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AF9DEE3-8444-4CA1-8BC2-D834D3ED6C74}">
      <dgm:prSet/>
      <dgm:spPr/>
      <dgm:t>
        <a:bodyPr/>
        <a:lstStyle/>
        <a:p>
          <a:r>
            <a:rPr lang="en-US" dirty="0" err="1"/>
            <a:t>Masalah</a:t>
          </a:r>
          <a:r>
            <a:rPr lang="en-US" dirty="0"/>
            <a:t> &amp; </a:t>
          </a:r>
          <a:r>
            <a:rPr lang="en-US" dirty="0" err="1"/>
            <a:t>Isu</a:t>
          </a:r>
          <a:r>
            <a:rPr lang="en-US" dirty="0"/>
            <a:t> Publik</a:t>
          </a:r>
        </a:p>
      </dgm:t>
    </dgm:pt>
    <dgm:pt modelId="{205BDF49-153E-4CE8-8402-E23704595764}" type="parTrans" cxnId="{0A7DA706-17DD-412A-8BE0-4F6529274E66}">
      <dgm:prSet/>
      <dgm:spPr/>
      <dgm:t>
        <a:bodyPr/>
        <a:lstStyle/>
        <a:p>
          <a:endParaRPr lang="en-US"/>
        </a:p>
      </dgm:t>
    </dgm:pt>
    <dgm:pt modelId="{23210C7F-6847-491E-BE1F-A79529AF2B8B}" type="sibTrans" cxnId="{0A7DA706-17DD-412A-8BE0-4F6529274E66}">
      <dgm:prSet phldrT="01" phldr="0"/>
      <dgm:spPr/>
      <dgm:t>
        <a:bodyPr/>
        <a:lstStyle/>
        <a:p>
          <a:r>
            <a:rPr lang="en-US"/>
            <a:t>01</a:t>
          </a:r>
          <a:endParaRPr lang="en-US" dirty="0"/>
        </a:p>
      </dgm:t>
    </dgm:pt>
    <dgm:pt modelId="{B2B879BD-3840-400C-92BD-B2C2383358D7}">
      <dgm:prSet/>
      <dgm:spPr/>
      <dgm:t>
        <a:bodyPr/>
        <a:lstStyle/>
        <a:p>
          <a:r>
            <a:rPr lang="en-US" dirty="0"/>
            <a:t>Agenda Setting</a:t>
          </a:r>
        </a:p>
        <a:p>
          <a:r>
            <a:rPr lang="en-US" dirty="0"/>
            <a:t>&amp; </a:t>
          </a:r>
          <a:r>
            <a:rPr lang="en-US" dirty="0" err="1"/>
            <a:t>Aktor</a:t>
          </a:r>
          <a:r>
            <a:rPr lang="en-US" dirty="0"/>
            <a:t> </a:t>
          </a:r>
          <a:r>
            <a:rPr lang="en-US" dirty="0" err="1"/>
            <a:t>Kebijakan</a:t>
          </a:r>
          <a:endParaRPr lang="en-US" dirty="0"/>
        </a:p>
      </dgm:t>
    </dgm:pt>
    <dgm:pt modelId="{09440D86-F3E6-4A3C-9E78-1AFC56348641}" type="parTrans" cxnId="{42CDCACA-F394-4044-BBF6-522A0005ABCB}">
      <dgm:prSet/>
      <dgm:spPr/>
      <dgm:t>
        <a:bodyPr/>
        <a:lstStyle/>
        <a:p>
          <a:endParaRPr lang="en-US"/>
        </a:p>
      </dgm:t>
    </dgm:pt>
    <dgm:pt modelId="{FBAA44FF-54DE-45C8-9FAC-512C40277233}" type="sibTrans" cxnId="{42CDCACA-F394-4044-BBF6-522A0005ABCB}">
      <dgm:prSet phldrT="02" phldr="0"/>
      <dgm:spPr/>
      <dgm:t>
        <a:bodyPr/>
        <a:lstStyle/>
        <a:p>
          <a:r>
            <a:rPr lang="en-US"/>
            <a:t>02</a:t>
          </a:r>
          <a:endParaRPr lang="en-US" dirty="0"/>
        </a:p>
      </dgm:t>
    </dgm:pt>
    <dgm:pt modelId="{CA9D674E-4FF1-45DC-82E4-0B2DB6A5363F}">
      <dgm:prSet/>
      <dgm:spPr/>
      <dgm:t>
        <a:bodyPr/>
        <a:lstStyle/>
        <a:p>
          <a:r>
            <a:rPr lang="en-US" dirty="0" err="1"/>
            <a:t>Formulasi</a:t>
          </a:r>
          <a:r>
            <a:rPr lang="en-US" dirty="0"/>
            <a:t> </a:t>
          </a:r>
          <a:r>
            <a:rPr lang="en-US" dirty="0" err="1"/>
            <a:t>Kebijakan</a:t>
          </a:r>
          <a:endParaRPr lang="en-US" dirty="0"/>
        </a:p>
      </dgm:t>
    </dgm:pt>
    <dgm:pt modelId="{F1F10F9B-925A-4787-9D00-91106497A02E}" type="parTrans" cxnId="{C5BD0B3A-2D82-4EC1-9975-05076C4418DA}">
      <dgm:prSet/>
      <dgm:spPr/>
      <dgm:t>
        <a:bodyPr/>
        <a:lstStyle/>
        <a:p>
          <a:endParaRPr lang="en-US"/>
        </a:p>
      </dgm:t>
    </dgm:pt>
    <dgm:pt modelId="{196DA4DC-9DD2-4A39-8A3A-D367BFE5A8BA}" type="sibTrans" cxnId="{C5BD0B3A-2D82-4EC1-9975-05076C4418DA}">
      <dgm:prSet phldrT="03" phldr="0"/>
      <dgm:spPr/>
      <dgm:t>
        <a:bodyPr/>
        <a:lstStyle/>
        <a:p>
          <a:r>
            <a:rPr lang="en-US"/>
            <a:t>03</a:t>
          </a:r>
          <a:endParaRPr lang="en-US" dirty="0"/>
        </a:p>
      </dgm:t>
    </dgm:pt>
    <dgm:pt modelId="{09F899AB-70CA-46DA-8F8C-58514A9FEF67}" type="pres">
      <dgm:prSet presAssocID="{15509919-36B5-4162-8899-417A9F93473B}" presName="Name0" presStyleCnt="0">
        <dgm:presLayoutVars>
          <dgm:animLvl val="lvl"/>
          <dgm:resizeHandles val="exact"/>
        </dgm:presLayoutVars>
      </dgm:prSet>
      <dgm:spPr/>
    </dgm:pt>
    <dgm:pt modelId="{9E708B2C-9056-43B8-820C-8D4D2D591614}" type="pres">
      <dgm:prSet presAssocID="{AAF9DEE3-8444-4CA1-8BC2-D834D3ED6C74}" presName="compositeNode" presStyleCnt="0">
        <dgm:presLayoutVars>
          <dgm:bulletEnabled val="1"/>
        </dgm:presLayoutVars>
      </dgm:prSet>
      <dgm:spPr/>
    </dgm:pt>
    <dgm:pt modelId="{F4992080-7D4E-4F2B-B608-170DDBB6006A}" type="pres">
      <dgm:prSet presAssocID="{AAF9DEE3-8444-4CA1-8BC2-D834D3ED6C74}" presName="bgRect" presStyleLbl="alignNode1" presStyleIdx="0" presStyleCnt="3"/>
      <dgm:spPr/>
    </dgm:pt>
    <dgm:pt modelId="{15536E38-36FE-4A51-B620-2715BFAD5475}" type="pres">
      <dgm:prSet presAssocID="{23210C7F-6847-491E-BE1F-A79529AF2B8B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B158057C-23C1-45AE-9273-5935A8F6104B}" type="pres">
      <dgm:prSet presAssocID="{AAF9DEE3-8444-4CA1-8BC2-D834D3ED6C74}" presName="nodeRect" presStyleLbl="alignNode1" presStyleIdx="0" presStyleCnt="3">
        <dgm:presLayoutVars>
          <dgm:bulletEnabled val="1"/>
        </dgm:presLayoutVars>
      </dgm:prSet>
      <dgm:spPr/>
    </dgm:pt>
    <dgm:pt modelId="{5D52B8B6-958E-480C-9455-911A104C8C73}" type="pres">
      <dgm:prSet presAssocID="{23210C7F-6847-491E-BE1F-A79529AF2B8B}" presName="sibTrans" presStyleCnt="0"/>
      <dgm:spPr/>
    </dgm:pt>
    <dgm:pt modelId="{070CFBFA-AE62-406D-B2E3-4A871FE3EC95}" type="pres">
      <dgm:prSet presAssocID="{B2B879BD-3840-400C-92BD-B2C2383358D7}" presName="compositeNode" presStyleCnt="0">
        <dgm:presLayoutVars>
          <dgm:bulletEnabled val="1"/>
        </dgm:presLayoutVars>
      </dgm:prSet>
      <dgm:spPr/>
    </dgm:pt>
    <dgm:pt modelId="{89A9B4CF-6439-46B1-B6A9-1D6CD5034774}" type="pres">
      <dgm:prSet presAssocID="{B2B879BD-3840-400C-92BD-B2C2383358D7}" presName="bgRect" presStyleLbl="alignNode1" presStyleIdx="1" presStyleCnt="3"/>
      <dgm:spPr/>
    </dgm:pt>
    <dgm:pt modelId="{379B8CE4-8135-4F2C-A5A0-E55EBE328E9A}" type="pres">
      <dgm:prSet presAssocID="{FBAA44FF-54DE-45C8-9FAC-512C40277233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9F2B2B99-E41C-48B6-9241-186B3896CDB2}" type="pres">
      <dgm:prSet presAssocID="{B2B879BD-3840-400C-92BD-B2C2383358D7}" presName="nodeRect" presStyleLbl="alignNode1" presStyleIdx="1" presStyleCnt="3">
        <dgm:presLayoutVars>
          <dgm:bulletEnabled val="1"/>
        </dgm:presLayoutVars>
      </dgm:prSet>
      <dgm:spPr/>
    </dgm:pt>
    <dgm:pt modelId="{88CC7DDE-DA0F-42A6-8406-A11161BD6BA9}" type="pres">
      <dgm:prSet presAssocID="{FBAA44FF-54DE-45C8-9FAC-512C40277233}" presName="sibTrans" presStyleCnt="0"/>
      <dgm:spPr/>
    </dgm:pt>
    <dgm:pt modelId="{4C550E1C-ACB2-4A5D-BD4A-3D5D60E405E6}" type="pres">
      <dgm:prSet presAssocID="{CA9D674E-4FF1-45DC-82E4-0B2DB6A5363F}" presName="compositeNode" presStyleCnt="0">
        <dgm:presLayoutVars>
          <dgm:bulletEnabled val="1"/>
        </dgm:presLayoutVars>
      </dgm:prSet>
      <dgm:spPr/>
    </dgm:pt>
    <dgm:pt modelId="{0802B4A8-7224-4B0A-95B7-D17AEB2B2AFF}" type="pres">
      <dgm:prSet presAssocID="{CA9D674E-4FF1-45DC-82E4-0B2DB6A5363F}" presName="bgRect" presStyleLbl="alignNode1" presStyleIdx="2" presStyleCnt="3"/>
      <dgm:spPr/>
    </dgm:pt>
    <dgm:pt modelId="{68AC9669-DC11-473A-AA2E-579A44E78C37}" type="pres">
      <dgm:prSet presAssocID="{196DA4DC-9DD2-4A39-8A3A-D367BFE5A8BA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D085015A-41AF-4EFA-A104-4FD73B2362F0}" type="pres">
      <dgm:prSet presAssocID="{CA9D674E-4FF1-45DC-82E4-0B2DB6A5363F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0A7DA706-17DD-412A-8BE0-4F6529274E66}" srcId="{15509919-36B5-4162-8899-417A9F93473B}" destId="{AAF9DEE3-8444-4CA1-8BC2-D834D3ED6C74}" srcOrd="0" destOrd="0" parTransId="{205BDF49-153E-4CE8-8402-E23704595764}" sibTransId="{23210C7F-6847-491E-BE1F-A79529AF2B8B}"/>
    <dgm:cxn modelId="{109C0B15-B806-4127-A7EA-6F2FD85C2B5C}" type="presOf" srcId="{AAF9DEE3-8444-4CA1-8BC2-D834D3ED6C74}" destId="{B158057C-23C1-45AE-9273-5935A8F6104B}" srcOrd="1" destOrd="0" presId="urn:microsoft.com/office/officeart/2016/7/layout/LinearBlockProcessNumbered#1"/>
    <dgm:cxn modelId="{284ED317-FBD3-4318-9DC1-43DD0A7A84DA}" type="presOf" srcId="{CA9D674E-4FF1-45DC-82E4-0B2DB6A5363F}" destId="{D085015A-41AF-4EFA-A104-4FD73B2362F0}" srcOrd="1" destOrd="0" presId="urn:microsoft.com/office/officeart/2016/7/layout/LinearBlockProcessNumbered#1"/>
    <dgm:cxn modelId="{28938E20-006F-438A-BC3B-539C09A41AF8}" type="presOf" srcId="{23210C7F-6847-491E-BE1F-A79529AF2B8B}" destId="{15536E38-36FE-4A51-B620-2715BFAD5475}" srcOrd="0" destOrd="0" presId="urn:microsoft.com/office/officeart/2016/7/layout/LinearBlockProcessNumbered#1"/>
    <dgm:cxn modelId="{9519B82E-A537-470B-AA27-A5E33C934F3E}" type="presOf" srcId="{196DA4DC-9DD2-4A39-8A3A-D367BFE5A8BA}" destId="{68AC9669-DC11-473A-AA2E-579A44E78C37}" srcOrd="0" destOrd="0" presId="urn:microsoft.com/office/officeart/2016/7/layout/LinearBlockProcessNumbered#1"/>
    <dgm:cxn modelId="{E774C62E-62A2-478F-B2D4-49AC51F9A4FC}" type="presOf" srcId="{FBAA44FF-54DE-45C8-9FAC-512C40277233}" destId="{379B8CE4-8135-4F2C-A5A0-E55EBE328E9A}" srcOrd="0" destOrd="0" presId="urn:microsoft.com/office/officeart/2016/7/layout/LinearBlockProcessNumbered#1"/>
    <dgm:cxn modelId="{C5BD0B3A-2D82-4EC1-9975-05076C4418DA}" srcId="{15509919-36B5-4162-8899-417A9F93473B}" destId="{CA9D674E-4FF1-45DC-82E4-0B2DB6A5363F}" srcOrd="2" destOrd="0" parTransId="{F1F10F9B-925A-4787-9D00-91106497A02E}" sibTransId="{196DA4DC-9DD2-4A39-8A3A-D367BFE5A8BA}"/>
    <dgm:cxn modelId="{6E5EF465-680F-4962-87CA-2B44BA61BBF3}" type="presOf" srcId="{AAF9DEE3-8444-4CA1-8BC2-D834D3ED6C74}" destId="{F4992080-7D4E-4F2B-B608-170DDBB6006A}" srcOrd="0" destOrd="0" presId="urn:microsoft.com/office/officeart/2016/7/layout/LinearBlockProcessNumbered#1"/>
    <dgm:cxn modelId="{BE05FF76-48E4-476C-9495-A13A63321F9B}" type="presOf" srcId="{B2B879BD-3840-400C-92BD-B2C2383358D7}" destId="{89A9B4CF-6439-46B1-B6A9-1D6CD5034774}" srcOrd="0" destOrd="0" presId="urn:microsoft.com/office/officeart/2016/7/layout/LinearBlockProcessNumbered#1"/>
    <dgm:cxn modelId="{AEC6D081-73F8-41AD-9101-B43295B68E14}" type="presOf" srcId="{CA9D674E-4FF1-45DC-82E4-0B2DB6A5363F}" destId="{0802B4A8-7224-4B0A-95B7-D17AEB2B2AFF}" srcOrd="0" destOrd="0" presId="urn:microsoft.com/office/officeart/2016/7/layout/LinearBlockProcessNumbered#1"/>
    <dgm:cxn modelId="{840BB0C7-181A-4BA4-9324-C35937B4BA77}" type="presOf" srcId="{15509919-36B5-4162-8899-417A9F93473B}" destId="{09F899AB-70CA-46DA-8F8C-58514A9FEF67}" srcOrd="0" destOrd="0" presId="urn:microsoft.com/office/officeart/2016/7/layout/LinearBlockProcessNumbered#1"/>
    <dgm:cxn modelId="{42CDCACA-F394-4044-BBF6-522A0005ABCB}" srcId="{15509919-36B5-4162-8899-417A9F93473B}" destId="{B2B879BD-3840-400C-92BD-B2C2383358D7}" srcOrd="1" destOrd="0" parTransId="{09440D86-F3E6-4A3C-9E78-1AFC56348641}" sibTransId="{FBAA44FF-54DE-45C8-9FAC-512C40277233}"/>
    <dgm:cxn modelId="{6AB3E3E3-CAC3-4821-AAD0-21289FC8AF3F}" type="presOf" srcId="{B2B879BD-3840-400C-92BD-B2C2383358D7}" destId="{9F2B2B99-E41C-48B6-9241-186B3896CDB2}" srcOrd="1" destOrd="0" presId="urn:microsoft.com/office/officeart/2016/7/layout/LinearBlockProcessNumbered#1"/>
    <dgm:cxn modelId="{90D3E440-E32E-4616-A794-C357B58C725C}" type="presParOf" srcId="{09F899AB-70CA-46DA-8F8C-58514A9FEF67}" destId="{9E708B2C-9056-43B8-820C-8D4D2D591614}" srcOrd="0" destOrd="0" presId="urn:microsoft.com/office/officeart/2016/7/layout/LinearBlockProcessNumbered#1"/>
    <dgm:cxn modelId="{94905F72-0547-4876-85BD-1CE201853F0E}" type="presParOf" srcId="{9E708B2C-9056-43B8-820C-8D4D2D591614}" destId="{F4992080-7D4E-4F2B-B608-170DDBB6006A}" srcOrd="0" destOrd="0" presId="urn:microsoft.com/office/officeart/2016/7/layout/LinearBlockProcessNumbered#1"/>
    <dgm:cxn modelId="{32F232D9-C82F-455D-A4CB-8A6F950974CB}" type="presParOf" srcId="{9E708B2C-9056-43B8-820C-8D4D2D591614}" destId="{15536E38-36FE-4A51-B620-2715BFAD5475}" srcOrd="1" destOrd="0" presId="urn:microsoft.com/office/officeart/2016/7/layout/LinearBlockProcessNumbered#1"/>
    <dgm:cxn modelId="{E1630E94-0972-452E-A256-8FE168492E2F}" type="presParOf" srcId="{9E708B2C-9056-43B8-820C-8D4D2D591614}" destId="{B158057C-23C1-45AE-9273-5935A8F6104B}" srcOrd="2" destOrd="0" presId="urn:microsoft.com/office/officeart/2016/7/layout/LinearBlockProcessNumbered#1"/>
    <dgm:cxn modelId="{3D53040A-6114-439D-91AE-A92823686B42}" type="presParOf" srcId="{09F899AB-70CA-46DA-8F8C-58514A9FEF67}" destId="{5D52B8B6-958E-480C-9455-911A104C8C73}" srcOrd="1" destOrd="0" presId="urn:microsoft.com/office/officeart/2016/7/layout/LinearBlockProcessNumbered#1"/>
    <dgm:cxn modelId="{71CD1E60-9941-432A-AAD3-6BEE9759C7CA}" type="presParOf" srcId="{09F899AB-70CA-46DA-8F8C-58514A9FEF67}" destId="{070CFBFA-AE62-406D-B2E3-4A871FE3EC95}" srcOrd="2" destOrd="0" presId="urn:microsoft.com/office/officeart/2016/7/layout/LinearBlockProcessNumbered#1"/>
    <dgm:cxn modelId="{E24E5F24-B05D-485A-B1E3-F029361EAC2F}" type="presParOf" srcId="{070CFBFA-AE62-406D-B2E3-4A871FE3EC95}" destId="{89A9B4CF-6439-46B1-B6A9-1D6CD5034774}" srcOrd="0" destOrd="0" presId="urn:microsoft.com/office/officeart/2016/7/layout/LinearBlockProcessNumbered#1"/>
    <dgm:cxn modelId="{B1A2A29E-FBA6-4188-BE73-D4752962B995}" type="presParOf" srcId="{070CFBFA-AE62-406D-B2E3-4A871FE3EC95}" destId="{379B8CE4-8135-4F2C-A5A0-E55EBE328E9A}" srcOrd="1" destOrd="0" presId="urn:microsoft.com/office/officeart/2016/7/layout/LinearBlockProcessNumbered#1"/>
    <dgm:cxn modelId="{F07F5881-E747-4C57-B3A8-80D81CA9E653}" type="presParOf" srcId="{070CFBFA-AE62-406D-B2E3-4A871FE3EC95}" destId="{9F2B2B99-E41C-48B6-9241-186B3896CDB2}" srcOrd="2" destOrd="0" presId="urn:microsoft.com/office/officeart/2016/7/layout/LinearBlockProcessNumbered#1"/>
    <dgm:cxn modelId="{CFE97617-C516-4DC5-9F9C-80DAA0EDE08F}" type="presParOf" srcId="{09F899AB-70CA-46DA-8F8C-58514A9FEF67}" destId="{88CC7DDE-DA0F-42A6-8406-A11161BD6BA9}" srcOrd="3" destOrd="0" presId="urn:microsoft.com/office/officeart/2016/7/layout/LinearBlockProcessNumbered#1"/>
    <dgm:cxn modelId="{B7A23FED-2302-47D8-8E80-C7B4D99F0301}" type="presParOf" srcId="{09F899AB-70CA-46DA-8F8C-58514A9FEF67}" destId="{4C550E1C-ACB2-4A5D-BD4A-3D5D60E405E6}" srcOrd="4" destOrd="0" presId="urn:microsoft.com/office/officeart/2016/7/layout/LinearBlockProcessNumbered#1"/>
    <dgm:cxn modelId="{B9E766C8-B1F9-4299-93D9-C5605EEE5998}" type="presParOf" srcId="{4C550E1C-ACB2-4A5D-BD4A-3D5D60E405E6}" destId="{0802B4A8-7224-4B0A-95B7-D17AEB2B2AFF}" srcOrd="0" destOrd="0" presId="urn:microsoft.com/office/officeart/2016/7/layout/LinearBlockProcessNumbered#1"/>
    <dgm:cxn modelId="{DDDBCEBE-059F-40AD-A1D1-8D888A5BCC15}" type="presParOf" srcId="{4C550E1C-ACB2-4A5D-BD4A-3D5D60E405E6}" destId="{68AC9669-DC11-473A-AA2E-579A44E78C37}" srcOrd="1" destOrd="0" presId="urn:microsoft.com/office/officeart/2016/7/layout/LinearBlockProcessNumbered#1"/>
    <dgm:cxn modelId="{90FC101C-CCF0-411F-ABB9-797553DF6D08}" type="presParOf" srcId="{4C550E1C-ACB2-4A5D-BD4A-3D5D60E405E6}" destId="{D085015A-41AF-4EFA-A104-4FD73B2362F0}" srcOrd="2" destOrd="0" presId="urn:microsoft.com/office/officeart/2016/7/layout/LinearBlockProcessNumbered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992080-7D4E-4F2B-B608-170DDBB6006A}">
      <dsp:nvSpPr>
        <dsp:cNvPr id="0" name=""/>
        <dsp:cNvSpPr/>
      </dsp:nvSpPr>
      <dsp:spPr>
        <a:xfrm>
          <a:off x="785" y="0"/>
          <a:ext cx="3182540" cy="372561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0" rIns="31436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Masalah</a:t>
          </a:r>
          <a:r>
            <a:rPr lang="en-US" sz="2600" kern="1200" dirty="0"/>
            <a:t> &amp; </a:t>
          </a:r>
          <a:r>
            <a:rPr lang="en-US" sz="2600" kern="1200" dirty="0" err="1"/>
            <a:t>Isu</a:t>
          </a:r>
          <a:r>
            <a:rPr lang="en-US" sz="2600" kern="1200" dirty="0"/>
            <a:t> Publik</a:t>
          </a:r>
        </a:p>
      </dsp:txBody>
      <dsp:txXfrm>
        <a:off x="785" y="1490244"/>
        <a:ext cx="3182540" cy="2235367"/>
      </dsp:txXfrm>
    </dsp:sp>
    <dsp:sp modelId="{15536E38-36FE-4A51-B620-2715BFAD5475}">
      <dsp:nvSpPr>
        <dsp:cNvPr id="0" name=""/>
        <dsp:cNvSpPr/>
      </dsp:nvSpPr>
      <dsp:spPr>
        <a:xfrm>
          <a:off x="785" y="0"/>
          <a:ext cx="3182540" cy="1490244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165100" rIns="31436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  <a:endParaRPr lang="en-US" sz="6600" kern="1200" dirty="0"/>
        </a:p>
      </dsp:txBody>
      <dsp:txXfrm>
        <a:off x="785" y="0"/>
        <a:ext cx="3182540" cy="1490244"/>
      </dsp:txXfrm>
    </dsp:sp>
    <dsp:sp modelId="{89A9B4CF-6439-46B1-B6A9-1D6CD5034774}">
      <dsp:nvSpPr>
        <dsp:cNvPr id="0" name=""/>
        <dsp:cNvSpPr/>
      </dsp:nvSpPr>
      <dsp:spPr>
        <a:xfrm>
          <a:off x="3437929" y="0"/>
          <a:ext cx="3182540" cy="372561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0" rIns="31436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Agenda Setting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&amp; </a:t>
          </a:r>
          <a:r>
            <a:rPr lang="en-US" sz="2600" kern="1200" dirty="0" err="1"/>
            <a:t>Aktor</a:t>
          </a:r>
          <a:r>
            <a:rPr lang="en-US" sz="2600" kern="1200" dirty="0"/>
            <a:t> </a:t>
          </a:r>
          <a:r>
            <a:rPr lang="en-US" sz="2600" kern="1200" dirty="0" err="1"/>
            <a:t>Kebijakan</a:t>
          </a:r>
          <a:endParaRPr lang="en-US" sz="2600" kern="1200" dirty="0"/>
        </a:p>
      </dsp:txBody>
      <dsp:txXfrm>
        <a:off x="3437929" y="1490244"/>
        <a:ext cx="3182540" cy="2235367"/>
      </dsp:txXfrm>
    </dsp:sp>
    <dsp:sp modelId="{379B8CE4-8135-4F2C-A5A0-E55EBE328E9A}">
      <dsp:nvSpPr>
        <dsp:cNvPr id="0" name=""/>
        <dsp:cNvSpPr/>
      </dsp:nvSpPr>
      <dsp:spPr>
        <a:xfrm>
          <a:off x="3437929" y="0"/>
          <a:ext cx="3182540" cy="1490244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165100" rIns="31436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  <a:endParaRPr lang="en-US" sz="6600" kern="1200" dirty="0"/>
        </a:p>
      </dsp:txBody>
      <dsp:txXfrm>
        <a:off x="3437929" y="0"/>
        <a:ext cx="3182540" cy="1490244"/>
      </dsp:txXfrm>
    </dsp:sp>
    <dsp:sp modelId="{0802B4A8-7224-4B0A-95B7-D17AEB2B2AFF}">
      <dsp:nvSpPr>
        <dsp:cNvPr id="0" name=""/>
        <dsp:cNvSpPr/>
      </dsp:nvSpPr>
      <dsp:spPr>
        <a:xfrm>
          <a:off x="6875073" y="0"/>
          <a:ext cx="3182540" cy="372561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0" rIns="31436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Formulasi</a:t>
          </a:r>
          <a:r>
            <a:rPr lang="en-US" sz="2600" kern="1200" dirty="0"/>
            <a:t> </a:t>
          </a:r>
          <a:r>
            <a:rPr lang="en-US" sz="2600" kern="1200" dirty="0" err="1"/>
            <a:t>Kebijakan</a:t>
          </a:r>
          <a:endParaRPr lang="en-US" sz="2600" kern="1200" dirty="0"/>
        </a:p>
      </dsp:txBody>
      <dsp:txXfrm>
        <a:off x="6875073" y="1490244"/>
        <a:ext cx="3182540" cy="2235367"/>
      </dsp:txXfrm>
    </dsp:sp>
    <dsp:sp modelId="{68AC9669-DC11-473A-AA2E-579A44E78C37}">
      <dsp:nvSpPr>
        <dsp:cNvPr id="0" name=""/>
        <dsp:cNvSpPr/>
      </dsp:nvSpPr>
      <dsp:spPr>
        <a:xfrm>
          <a:off x="6875073" y="0"/>
          <a:ext cx="3182540" cy="1490244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4364" tIns="165100" rIns="31436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  <a:endParaRPr lang="en-US" sz="6600" kern="1200" dirty="0"/>
        </a:p>
      </dsp:txBody>
      <dsp:txXfrm>
        <a:off x="6875073" y="0"/>
        <a:ext cx="3182540" cy="1490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#1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{97D4F0E7-A380-4E8A-A5E6-02A2C57BE889}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{5712BDC4-329B-45B2-9194-A148ABB6560A}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{8984278A-33F0-4B08-ABC0-F48449CE37F3}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9/23/2022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750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9/23/2022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31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9/23/2022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058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9/23/2022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95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9/23/2022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14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9/23/2022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70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9/23/2022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16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9/23/2022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53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9/23/2022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808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9/23/2022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40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2BA1780-A246-4C7F-9267-727EF2F4E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46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D7398C-75E5-4CB0-BA4F-D7D5CF249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>
            <a:normAutofit/>
          </a:bodyPr>
          <a:lstStyle/>
          <a:p>
            <a:r>
              <a:rPr lang="en-US" sz="4400" dirty="0" err="1">
                <a:solidFill>
                  <a:schemeClr val="tx1"/>
                </a:solidFill>
              </a:rPr>
              <a:t>Formulasi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Kebijakan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BFB45-FC34-495C-9C68-F9641246C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Intan Fitri Meutia, </a:t>
            </a:r>
            <a:r>
              <a:rPr lang="en-US" dirty="0" err="1">
                <a:solidFill>
                  <a:schemeClr val="tx1"/>
                </a:solidFill>
              </a:rPr>
              <a:t>Ph.D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PS MIA Universitas Lampung</a:t>
            </a:r>
          </a:p>
        </p:txBody>
      </p:sp>
    </p:spTree>
    <p:extLst>
      <p:ext uri="{BB962C8B-B14F-4D97-AF65-F5344CB8AC3E}">
        <p14:creationId xmlns:p14="http://schemas.microsoft.com/office/powerpoint/2010/main" val="21520829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6878B-7268-7944-4C8D-24082CEFC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EF1B0-87B2-10A5-4FBF-AED267582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 FORMULASI KEBIJAKAN PUBLIK.</a:t>
            </a:r>
          </a:p>
          <a:p>
            <a:pPr marL="342900" indent="-342900">
              <a:buAutoNum type="alphaUcPeriod"/>
            </a:pPr>
            <a:r>
              <a:rPr lang="en-ID" dirty="0"/>
              <a:t>AGENDA SETTING. </a:t>
            </a:r>
          </a:p>
          <a:p>
            <a:pPr marL="342900" indent="-342900">
              <a:buAutoNum type="alphaUcPeriod"/>
            </a:pPr>
            <a:r>
              <a:rPr lang="en-ID" dirty="0"/>
              <a:t>POLICY PROBLEM FORMULATION. </a:t>
            </a:r>
          </a:p>
          <a:p>
            <a:pPr marL="342900" indent="-342900">
              <a:buAutoNum type="alphaUcPeriod"/>
            </a:pPr>
            <a:r>
              <a:rPr lang="en-ID" dirty="0"/>
              <a:t>POLICY DESIGN. </a:t>
            </a:r>
          </a:p>
          <a:p>
            <a:pPr marL="342900" indent="-342900">
              <a:buAutoNum type="arabicPeriod"/>
            </a:pPr>
            <a:r>
              <a:rPr lang="en-ID" dirty="0"/>
              <a:t>TUJUAN KEBIJAKAN. </a:t>
            </a:r>
          </a:p>
          <a:p>
            <a:pPr marL="342900" indent="-342900">
              <a:buAutoNum type="arabicPeriod"/>
            </a:pPr>
            <a:r>
              <a:rPr lang="en-ID" dirty="0"/>
              <a:t>ALTERNATIF KEBIJAKAN.</a:t>
            </a:r>
          </a:p>
          <a:p>
            <a:pPr marL="342900" indent="-342900">
              <a:buAutoNum type="arabicPeriod"/>
            </a:pPr>
            <a:r>
              <a:rPr lang="en-ID" dirty="0"/>
              <a:t>PENILAIAN DAN PERANGKINGAN ALTERNATIF. </a:t>
            </a:r>
          </a:p>
          <a:p>
            <a:pPr marL="342900" indent="-342900">
              <a:buAutoNum type="arabicPeriod"/>
            </a:pPr>
            <a:r>
              <a:rPr lang="en-ID" dirty="0"/>
              <a:t>REKOMENDASI ALTERNATIF KEBIJAKAN</a:t>
            </a:r>
          </a:p>
        </p:txBody>
      </p:sp>
    </p:spTree>
    <p:extLst>
      <p:ext uri="{BB962C8B-B14F-4D97-AF65-F5344CB8AC3E}">
        <p14:creationId xmlns:p14="http://schemas.microsoft.com/office/powerpoint/2010/main" val="3153138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A372E-7225-8600-9AF6-E188CFA86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Design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B4082-113B-2D00-1AB2-9007FBFED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PENGKAJIAN PERSOALAN. </a:t>
            </a:r>
          </a:p>
          <a:p>
            <a:r>
              <a:rPr lang="en-ID" dirty="0"/>
              <a:t>PENETAPAN TUJUAN.</a:t>
            </a:r>
          </a:p>
          <a:p>
            <a:r>
              <a:rPr lang="en-ID" dirty="0"/>
              <a:t>PERUMUSAN ALTERNATIF. </a:t>
            </a:r>
          </a:p>
          <a:p>
            <a:r>
              <a:rPr lang="en-ID" dirty="0"/>
              <a:t>PENYUSUNAN MODEL. </a:t>
            </a:r>
          </a:p>
          <a:p>
            <a:r>
              <a:rPr lang="en-ID" dirty="0"/>
              <a:t>PENENTUAN KRITERIA. </a:t>
            </a:r>
          </a:p>
          <a:p>
            <a:r>
              <a:rPr lang="en-ID" dirty="0"/>
              <a:t>PENILAIAN ALTERNATIF. </a:t>
            </a:r>
          </a:p>
          <a:p>
            <a:r>
              <a:rPr lang="en-ID" dirty="0"/>
              <a:t>PERUMUSAN REKOMENDASI.</a:t>
            </a:r>
          </a:p>
        </p:txBody>
      </p:sp>
    </p:spTree>
    <p:extLst>
      <p:ext uri="{BB962C8B-B14F-4D97-AF65-F5344CB8AC3E}">
        <p14:creationId xmlns:p14="http://schemas.microsoft.com/office/powerpoint/2010/main" val="1555552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8C12F-231D-B87E-07B8-8CD2A9D19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Model-Model </a:t>
            </a:r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4434C-B2B2-8743-A0BA-9D5235DB1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 </a:t>
            </a:r>
            <a:r>
              <a:rPr lang="en-US" dirty="0" err="1"/>
              <a:t>Kelembagaan</a:t>
            </a:r>
            <a:endParaRPr lang="en-US" dirty="0"/>
          </a:p>
          <a:p>
            <a:r>
              <a:rPr lang="en-US" dirty="0"/>
              <a:t>Model Proses</a:t>
            </a:r>
          </a:p>
          <a:p>
            <a:r>
              <a:rPr lang="en-US" dirty="0"/>
              <a:t>Model </a:t>
            </a:r>
            <a:r>
              <a:rPr lang="en-US" dirty="0" err="1"/>
              <a:t>Kelompok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Rasional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Inkremental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Permainan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Pilihan</a:t>
            </a:r>
            <a:r>
              <a:rPr lang="en-US" dirty="0"/>
              <a:t> Publik</a:t>
            </a:r>
          </a:p>
          <a:p>
            <a:r>
              <a:rPr lang="en-US" dirty="0"/>
              <a:t>Model </a:t>
            </a:r>
            <a:r>
              <a:rPr lang="en-US" dirty="0" err="1"/>
              <a:t>Sistem</a:t>
            </a:r>
            <a:r>
              <a:rPr lang="en-US" dirty="0"/>
              <a:t> David Easton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14544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B8085-1FFF-44DD-A144-D794D923C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Title Lorem Ipsum </a:t>
            </a:r>
          </a:p>
        </p:txBody>
      </p:sp>
      <p:graphicFrame>
        <p:nvGraphicFramePr>
          <p:cNvPr id="5" name="Content Placeholder 2" descr="SmartArt Process Diagram">
            <a:extLst>
              <a:ext uri="{FF2B5EF4-FFF2-40B4-BE49-F238E27FC236}">
                <a16:creationId xmlns:a16="http://schemas.microsoft.com/office/drawing/2014/main" id="{60233515-42BF-4401-AB7F-458C06159D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137075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3377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6547D-CA99-E4BF-734A-58ADDFA5D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10696"/>
            <a:ext cx="10058400" cy="1371600"/>
          </a:xfrm>
        </p:spPr>
        <p:txBody>
          <a:bodyPr/>
          <a:lstStyle/>
          <a:p>
            <a:r>
              <a:rPr lang="en-US" dirty="0" err="1"/>
              <a:t>Masalah</a:t>
            </a:r>
            <a:r>
              <a:rPr lang="en-US" dirty="0"/>
              <a:t> &amp;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Publik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C5045-38CA-E5BC-D6C7-E9DBAF471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  <a:p>
            <a:r>
              <a:rPr lang="en-US" dirty="0"/>
              <a:t>Technical terminology</a:t>
            </a:r>
          </a:p>
          <a:p>
            <a:r>
              <a:rPr lang="en-US" dirty="0"/>
              <a:t>Awareness of problem</a:t>
            </a:r>
          </a:p>
          <a:p>
            <a:r>
              <a:rPr lang="en-US" dirty="0" err="1"/>
              <a:t>Urgensi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  <a:p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  <a:p>
            <a:r>
              <a:rPr lang="en-US" dirty="0" err="1"/>
              <a:t>Tipologi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  <a:p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4491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7906-4E78-BFD3-73F2-7909476F8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3F1D4-0637-D231-EFEB-FAABBB89F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Masalah</a:t>
            </a:r>
            <a:r>
              <a:rPr lang="en-US" dirty="0"/>
              <a:t> procedural,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tugasnya</a:t>
            </a:r>
            <a:endParaRPr lang="en-US" dirty="0"/>
          </a:p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substantif</a:t>
            </a:r>
            <a:r>
              <a:rPr lang="en-US" dirty="0"/>
              <a:t>, </a:t>
            </a:r>
            <a:r>
              <a:rPr lang="en-US" dirty="0" err="1"/>
              <a:t>sebab-akibat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  <a:p>
            <a:r>
              <a:rPr lang="en-US" dirty="0" err="1"/>
              <a:t>Masalah</a:t>
            </a:r>
            <a:r>
              <a:rPr lang="en-US" dirty="0"/>
              <a:t> LN</a:t>
            </a:r>
          </a:p>
          <a:p>
            <a:r>
              <a:rPr lang="en-US" dirty="0" err="1"/>
              <a:t>Masalah</a:t>
            </a:r>
            <a:r>
              <a:rPr lang="en-US" dirty="0"/>
              <a:t> DN</a:t>
            </a:r>
          </a:p>
          <a:p>
            <a:r>
              <a:rPr lang="en-US" dirty="0" err="1"/>
              <a:t>Masalah</a:t>
            </a:r>
            <a:r>
              <a:rPr lang="en-US" dirty="0"/>
              <a:t> distributive, </a:t>
            </a:r>
            <a:r>
              <a:rPr lang="en-US" dirty="0" err="1"/>
              <a:t>pengadaan</a:t>
            </a:r>
            <a:r>
              <a:rPr lang="en-US" dirty="0"/>
              <a:t> air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banjir</a:t>
            </a:r>
            <a:r>
              <a:rPr lang="en-US" dirty="0"/>
              <a:t> </a:t>
            </a:r>
            <a:r>
              <a:rPr lang="en-US" dirty="0" err="1"/>
              <a:t>dlll</a:t>
            </a:r>
            <a:endParaRPr lang="en-US" dirty="0"/>
          </a:p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, omnibus law,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, </a:t>
            </a:r>
            <a:r>
              <a:rPr lang="en-US" dirty="0" err="1"/>
              <a:t>dll</a:t>
            </a:r>
            <a:endParaRPr lang="en-US" dirty="0"/>
          </a:p>
          <a:p>
            <a:r>
              <a:rPr lang="en-US" dirty="0" err="1"/>
              <a:t>Masalah</a:t>
            </a:r>
            <a:r>
              <a:rPr lang="en-US" dirty="0"/>
              <a:t> redistributive,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, BLT, </a:t>
            </a:r>
            <a:r>
              <a:rPr lang="en-US" dirty="0" err="1"/>
              <a:t>dll</a:t>
            </a:r>
            <a:endParaRPr lang="en-US" dirty="0"/>
          </a:p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, </a:t>
            </a:r>
            <a:r>
              <a:rPr lang="en-US" dirty="0" err="1"/>
              <a:t>rumit</a:t>
            </a:r>
            <a:r>
              <a:rPr lang="en-US" dirty="0"/>
              <a:t>, </a:t>
            </a:r>
            <a:r>
              <a:rPr lang="en-US" dirty="0" err="1"/>
              <a:t>terstruktur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663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CF7B4-0FD6-C853-B6A7-6EE6D5BD4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DA6BF-46FE-C1F1-ED8D-16B294823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r>
              <a:rPr lang="en-US" dirty="0" err="1"/>
              <a:t>Pendefinisian</a:t>
            </a:r>
            <a:endParaRPr lang="en-US" dirty="0"/>
          </a:p>
          <a:p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65352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844F0-AFDF-519A-9605-721AD08BA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Tipologi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40F4D-D29D-0317-B5AB-6DA7AF6C9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(major issue):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yurisdiksi</a:t>
            </a:r>
            <a:r>
              <a:rPr lang="en-US" dirty="0"/>
              <a:t> territorial </a:t>
            </a:r>
            <a:r>
              <a:rPr lang="en-US" dirty="0" err="1"/>
              <a:t>suatu</a:t>
            </a:r>
            <a:r>
              <a:rPr lang="en-US" dirty="0"/>
              <a:t> negara, </a:t>
            </a: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public/</a:t>
            </a:r>
            <a:r>
              <a:rPr lang="en-US" dirty="0" err="1"/>
              <a:t>pemerintahan</a:t>
            </a:r>
            <a:r>
              <a:rPr lang="en-US" dirty="0"/>
              <a:t>.</a:t>
            </a:r>
          </a:p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(secondary issue): </a:t>
            </a:r>
            <a:r>
              <a:rPr lang="en-US" dirty="0" err="1"/>
              <a:t>isu-isu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program-program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r>
              <a:rPr lang="en-US" dirty="0"/>
              <a:t> dan </a:t>
            </a:r>
            <a:r>
              <a:rPr lang="en-US" dirty="0" err="1"/>
              <a:t>dekonsentrasi</a:t>
            </a:r>
            <a:r>
              <a:rPr lang="en-US" dirty="0"/>
              <a:t>, </a:t>
            </a: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dan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BLT, </a:t>
            </a:r>
            <a:r>
              <a:rPr lang="en-US" dirty="0" err="1"/>
              <a:t>bagaimanan</a:t>
            </a:r>
            <a:r>
              <a:rPr lang="en-US" dirty="0"/>
              <a:t>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kemiskinan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.</a:t>
            </a:r>
          </a:p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(</a:t>
            </a:r>
            <a:r>
              <a:rPr lang="en-US" dirty="0" err="1"/>
              <a:t>fungsional</a:t>
            </a:r>
            <a:r>
              <a:rPr lang="en-US" dirty="0"/>
              <a:t> issue): </a:t>
            </a:r>
            <a:r>
              <a:rPr lang="en-US" dirty="0" err="1"/>
              <a:t>isu</a:t>
            </a:r>
            <a:r>
              <a:rPr lang="en-US" dirty="0"/>
              <a:t> yang </a:t>
            </a:r>
            <a:r>
              <a:rPr lang="en-US" dirty="0" err="1"/>
              <a:t>terletak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program dan </a:t>
            </a:r>
            <a:r>
              <a:rPr lang="en-US" dirty="0" err="1"/>
              <a:t>proyek</a:t>
            </a:r>
            <a:r>
              <a:rPr lang="en-US" dirty="0"/>
              <a:t>, </a:t>
            </a:r>
            <a:r>
              <a:rPr lang="en-US" dirty="0" err="1"/>
              <a:t>contohnya</a:t>
            </a:r>
            <a:r>
              <a:rPr lang="en-US" dirty="0"/>
              <a:t>: </a:t>
            </a:r>
            <a:r>
              <a:rPr lang="en-US" dirty="0" err="1"/>
              <a:t>anggaran</a:t>
            </a:r>
            <a:r>
              <a:rPr lang="en-US" dirty="0"/>
              <a:t>, </a:t>
            </a:r>
            <a:r>
              <a:rPr lang="en-US" dirty="0" err="1"/>
              <a:t>keuangan</a:t>
            </a:r>
            <a:r>
              <a:rPr lang="en-US" dirty="0"/>
              <a:t> dan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memperolehnya</a:t>
            </a:r>
            <a:r>
              <a:rPr lang="en-US" dirty="0"/>
              <a:t>.</a:t>
            </a:r>
          </a:p>
          <a:p>
            <a:r>
              <a:rPr lang="en-US" dirty="0" err="1"/>
              <a:t>Isu</a:t>
            </a:r>
            <a:r>
              <a:rPr lang="en-US" dirty="0"/>
              <a:t> minor (minor issue): </a:t>
            </a:r>
            <a:r>
              <a:rPr lang="en-US" dirty="0" err="1"/>
              <a:t>isu-isu</a:t>
            </a:r>
            <a:r>
              <a:rPr lang="en-US" dirty="0"/>
              <a:t> yang paling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pada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yang </a:t>
            </a:r>
            <a:r>
              <a:rPr lang="en-US" dirty="0" err="1"/>
              <a:t>spesifik</a:t>
            </a:r>
            <a:r>
              <a:rPr lang="en-US" dirty="0"/>
              <a:t>, </a:t>
            </a:r>
            <a:r>
              <a:rPr lang="en-US" dirty="0" err="1"/>
              <a:t>contohnya</a:t>
            </a:r>
            <a:r>
              <a:rPr lang="en-US" dirty="0"/>
              <a:t>: </a:t>
            </a:r>
            <a:r>
              <a:rPr lang="en-US" dirty="0" err="1"/>
              <a:t>personilia</a:t>
            </a:r>
            <a:r>
              <a:rPr lang="en-US" dirty="0"/>
              <a:t>, staffing, working hours, </a:t>
            </a:r>
            <a:r>
              <a:rPr lang="en-US" dirty="0" err="1"/>
              <a:t>juklak</a:t>
            </a:r>
            <a:r>
              <a:rPr lang="en-US" dirty="0"/>
              <a:t> </a:t>
            </a:r>
            <a:r>
              <a:rPr lang="en-US" dirty="0" err="1"/>
              <a:t>juknis</a:t>
            </a:r>
            <a:r>
              <a:rPr lang="en-US" dirty="0"/>
              <a:t>, sop.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79630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51A7E-B6E0-59DA-1DC8-B3CF2A9F9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Agenda </a:t>
            </a:r>
            <a:r>
              <a:rPr lang="en-US" dirty="0" err="1"/>
              <a:t>Kebijakan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D08A5-8F9A-AA0A-3BEC-939C4E741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dan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di masa </a:t>
            </a:r>
            <a:r>
              <a:rPr lang="en-US" dirty="0" err="1"/>
              <a:t>mendatang</a:t>
            </a:r>
            <a:endParaRPr lang="en-US" dirty="0"/>
          </a:p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partikularitas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dramatic</a:t>
            </a:r>
          </a:p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orang </a:t>
            </a:r>
            <a:r>
              <a:rPr lang="en-US" dirty="0" err="1"/>
              <a:t>banyak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pada </a:t>
            </a:r>
            <a:r>
              <a:rPr lang="en-US" dirty="0" err="1"/>
              <a:t>umumnya</a:t>
            </a:r>
            <a:r>
              <a:rPr lang="en-US" dirty="0"/>
              <a:t>, dan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liputan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yang </a:t>
            </a:r>
            <a:r>
              <a:rPr lang="en-US" dirty="0" err="1"/>
              <a:t>luas</a:t>
            </a:r>
            <a:endParaRPr lang="en-US" dirty="0"/>
          </a:p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menjangkau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/>
              <a:t>amat</a:t>
            </a:r>
            <a:r>
              <a:rPr lang="en-US" dirty="0"/>
              <a:t> </a:t>
            </a:r>
            <a:r>
              <a:rPr lang="en-US" dirty="0" err="1"/>
              <a:t>luas</a:t>
            </a:r>
            <a:endParaRPr lang="en-US" dirty="0"/>
          </a:p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mempermasalahkan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dan </a:t>
            </a:r>
            <a:r>
              <a:rPr lang="en-US" dirty="0" err="1"/>
              <a:t>keabsahan</a:t>
            </a:r>
            <a:r>
              <a:rPr lang="en-US" dirty="0"/>
              <a:t> (</a:t>
            </a:r>
            <a:r>
              <a:rPr lang="en-US" dirty="0" err="1"/>
              <a:t>legitimasi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  <a:p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yang fashionable,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kehadirannya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6396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D9E49-657C-C829-3B3B-BC35101BA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Setting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36932-E070-1A01-B2A2-03EA6FEE5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Persepsi</a:t>
            </a:r>
            <a:endParaRPr lang="en-US" dirty="0"/>
          </a:p>
          <a:p>
            <a:r>
              <a:rPr lang="en-US" dirty="0" err="1"/>
              <a:t>Definisi</a:t>
            </a:r>
            <a:endParaRPr lang="en-US" dirty="0"/>
          </a:p>
          <a:p>
            <a:r>
              <a:rPr lang="en-US" dirty="0" err="1"/>
              <a:t>Agregasi</a:t>
            </a:r>
            <a:endParaRPr lang="en-US" dirty="0"/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</a:p>
          <a:p>
            <a:r>
              <a:rPr lang="en-US" dirty="0" err="1"/>
              <a:t>Representasi</a:t>
            </a: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36571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650FB-2AD4-16CF-1C0D-700201F2F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(Charles O Jones)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E80FA-B4C3-054A-44B0-643E457F4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rasionalis</a:t>
            </a:r>
            <a:r>
              <a:rPr lang="en-US" dirty="0"/>
              <a:t>,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(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,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meramalkan</a:t>
            </a:r>
            <a:r>
              <a:rPr lang="en-US" dirty="0"/>
              <a:t>,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sebab-akibat</a:t>
            </a:r>
            <a:r>
              <a:rPr lang="en-US" dirty="0"/>
              <a:t>)</a:t>
            </a:r>
          </a:p>
          <a:p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teknisi</a:t>
            </a:r>
            <a:r>
              <a:rPr lang="en-US" dirty="0"/>
              <a:t>,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dan </a:t>
            </a:r>
            <a:r>
              <a:rPr lang="en-US" dirty="0" err="1"/>
              <a:t>keahlian</a:t>
            </a:r>
            <a:endParaRPr lang="en-US" dirty="0"/>
          </a:p>
          <a:p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inkrementalis</a:t>
            </a:r>
            <a:r>
              <a:rPr lang="en-US" dirty="0"/>
              <a:t>, para </a:t>
            </a:r>
            <a:r>
              <a:rPr lang="en-US" dirty="0" err="1"/>
              <a:t>politisi</a:t>
            </a:r>
            <a:r>
              <a:rPr lang="en-US" dirty="0"/>
              <a:t> yang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rasionalis</a:t>
            </a:r>
            <a:r>
              <a:rPr lang="en-US" dirty="0"/>
              <a:t> dan </a:t>
            </a:r>
            <a:r>
              <a:rPr lang="en-US" dirty="0" err="1"/>
              <a:t>teknisi</a:t>
            </a:r>
            <a:endParaRPr lang="en-US" dirty="0"/>
          </a:p>
          <a:p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reformis</a:t>
            </a:r>
            <a:r>
              <a:rPr lang="en-US" dirty="0"/>
              <a:t>, (David Easton)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dan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pada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mutakhir</a:t>
            </a:r>
            <a:r>
              <a:rPr lang="en-US" dirty="0"/>
              <a:t>, </a:t>
            </a:r>
            <a:r>
              <a:rPr lang="en-US" dirty="0" err="1"/>
              <a:t>golongan</a:t>
            </a:r>
            <a:r>
              <a:rPr lang="en-US" dirty="0"/>
              <a:t> lobbyist.</a:t>
            </a:r>
          </a:p>
          <a:p>
            <a:endParaRPr lang="en-US" dirty="0"/>
          </a:p>
          <a:p>
            <a:r>
              <a:rPr lang="en-US" dirty="0" err="1"/>
              <a:t>Legislatif</a:t>
            </a:r>
            <a:r>
              <a:rPr lang="en-US" dirty="0"/>
              <a:t>, </a:t>
            </a:r>
            <a:r>
              <a:rPr lang="en-US" dirty="0" err="1"/>
              <a:t>Yudikatif</a:t>
            </a:r>
            <a:r>
              <a:rPr lang="en-US" dirty="0"/>
              <a:t>, </a:t>
            </a:r>
            <a:r>
              <a:rPr lang="en-US" dirty="0" err="1"/>
              <a:t>Eksekutif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, WN, </a:t>
            </a:r>
            <a:r>
              <a:rPr lang="en-US" dirty="0" err="1"/>
              <a:t>Parpol</a:t>
            </a:r>
            <a:endParaRPr lang="en-US" dirty="0"/>
          </a:p>
          <a:p>
            <a:endParaRPr lang="en-US" dirty="0"/>
          </a:p>
          <a:p>
            <a:r>
              <a:rPr lang="en-US" dirty="0"/>
              <a:t>Official and unofficial actor</a:t>
            </a:r>
          </a:p>
        </p:txBody>
      </p:sp>
    </p:spTree>
    <p:extLst>
      <p:ext uri="{BB962C8B-B14F-4D97-AF65-F5344CB8AC3E}">
        <p14:creationId xmlns:p14="http://schemas.microsoft.com/office/powerpoint/2010/main" val="3417518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avon">
      <a:majorFont>
        <a:latin typeface="Sagona Extra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Sagona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Override1.xml><?xml version="1.0" encoding="utf-8"?>
<a:themeOverride xmlns:a="http://schemas.openxmlformats.org/drawingml/2006/main">
  <a:clrScheme name="Marquee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Marquee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2713E1-6312-427E-BFCB-C5A5DA3013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F3B215-496E-4790-A364-7C1C46DEC77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50DB95DD-0319-4EE5-8C5C-9CEDF75E02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{B13621B4-ABD2-4747-810F-6D1E54664945}tf78829772_win32</Template>
  <TotalTime>41</TotalTime>
  <Words>496</Words>
  <Application>Microsoft Office PowerPoint</Application>
  <PresentationFormat>Widescreen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Garamond</vt:lpstr>
      <vt:lpstr>Sagona Book</vt:lpstr>
      <vt:lpstr>Sagona ExtraLight</vt:lpstr>
      <vt:lpstr>SavonVTI</vt:lpstr>
      <vt:lpstr>Formulasi Kebijakan</vt:lpstr>
      <vt:lpstr>Title Lorem Ipsum </vt:lpstr>
      <vt:lpstr>Masalah &amp; Isu Kebijakan Publik</vt:lpstr>
      <vt:lpstr>Masalah Kebijakan</vt:lpstr>
      <vt:lpstr>Fase perumusan masalah publik</vt:lpstr>
      <vt:lpstr>Tipologi Isu Kebijakan</vt:lpstr>
      <vt:lpstr>Isu Kebijakan menuju Agenda Kebijakan</vt:lpstr>
      <vt:lpstr>Agenda Setting </vt:lpstr>
      <vt:lpstr>Aktor Kebijakan (Charles O Jones)</vt:lpstr>
      <vt:lpstr>Formulasi Kebijakan</vt:lpstr>
      <vt:lpstr>Policy Design</vt:lpstr>
      <vt:lpstr>Model-Model Formulasi Kebijakan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Formulasi Kebijakan</dc:title>
  <dc:creator>Intan Fitri Meutia</dc:creator>
  <cp:lastModifiedBy>Intan Fitri Meutia</cp:lastModifiedBy>
  <cp:revision>1</cp:revision>
  <dcterms:created xsi:type="dcterms:W3CDTF">2022-09-23T07:16:57Z</dcterms:created>
  <dcterms:modified xsi:type="dcterms:W3CDTF">2022-09-23T07:58:09Z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