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8"/>
  </p:notesMasterIdLst>
  <p:sldIdLst>
    <p:sldId id="274" r:id="rId2"/>
    <p:sldId id="258" r:id="rId3"/>
    <p:sldId id="266" r:id="rId4"/>
    <p:sldId id="257" r:id="rId5"/>
    <p:sldId id="259" r:id="rId6"/>
    <p:sldId id="260" r:id="rId7"/>
    <p:sldId id="261" r:id="rId8"/>
    <p:sldId id="262" r:id="rId9"/>
    <p:sldId id="263" r:id="rId10"/>
    <p:sldId id="265" r:id="rId11"/>
    <p:sldId id="268" r:id="rId12"/>
    <p:sldId id="269" r:id="rId13"/>
    <p:sldId id="270" r:id="rId14"/>
    <p:sldId id="271" r:id="rId15"/>
    <p:sldId id="272" r:id="rId16"/>
    <p:sldId id="267" r:id="rId17"/>
  </p:sldIdLst>
  <p:sldSz cx="9144000" cy="6858000" type="screen4x3"/>
  <p:notesSz cx="6858000" cy="9144000"/>
  <p:custDataLst>
    <p:tags r:id="rId19"/>
  </p:custDataLst>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6" autoAdjust="0"/>
    <p:restoredTop sz="94660"/>
  </p:normalViewPr>
  <p:slideViewPr>
    <p:cSldViewPr>
      <p:cViewPr varScale="1">
        <p:scale>
          <a:sx n="72" d="100"/>
          <a:sy n="72" d="100"/>
        </p:scale>
        <p:origin x="109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284C11-6A94-4957-AC4E-DB5026FA7964}" type="datetimeFigureOut">
              <a:rPr lang="id-ID" smtClean="0"/>
              <a:pPr/>
              <a:t>08/11/2020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D19DFA-49C9-4987-979D-F332680F6988}" type="slidenum">
              <a:rPr lang="id-ID" smtClean="0"/>
              <a:pPr/>
              <a:t>‹#›</a:t>
            </a:fld>
            <a:endParaRPr lang="id-ID"/>
          </a:p>
        </p:txBody>
      </p:sp>
    </p:spTree>
    <p:extLst>
      <p:ext uri="{BB962C8B-B14F-4D97-AF65-F5344CB8AC3E}">
        <p14:creationId xmlns:p14="http://schemas.microsoft.com/office/powerpoint/2010/main" val="3763381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70D19DFA-49C9-4987-979D-F332680F6988}" type="slidenum">
              <a:rPr lang="id-ID" smtClean="0"/>
              <a:pPr/>
              <a:t>5</a:t>
            </a:fld>
            <a:endParaRPr lang="id-ID"/>
          </a:p>
        </p:txBody>
      </p:sp>
    </p:spTree>
    <p:extLst>
      <p:ext uri="{BB962C8B-B14F-4D97-AF65-F5344CB8AC3E}">
        <p14:creationId xmlns:p14="http://schemas.microsoft.com/office/powerpoint/2010/main" val="2036065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t>Lily Mulyati, SH, MH</a:t>
            </a:r>
          </a:p>
        </p:txBody>
      </p:sp>
      <p:sp>
        <p:nvSpPr>
          <p:cNvPr id="1320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21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Tree>
    <p:extLst>
      <p:ext uri="{BB962C8B-B14F-4D97-AF65-F5344CB8AC3E}">
        <p14:creationId xmlns:p14="http://schemas.microsoft.com/office/powerpoint/2010/main" val="4230251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2513698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31728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5897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3668914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9528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3433423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2419109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4101881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1979927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316541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2713768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1708457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134026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272276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149306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1EF9F8-3C9D-40A3-8098-2A77FEBBFA60}"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02BCBE-03D1-4889-BCA2-C8714ADBC77A}" type="slidenum">
              <a:rPr lang="id-ID" smtClean="0"/>
              <a:pPr/>
              <a:t>‹#›</a:t>
            </a:fld>
            <a:endParaRPr lang="id-ID"/>
          </a:p>
        </p:txBody>
      </p:sp>
    </p:spTree>
    <p:extLst>
      <p:ext uri="{BB962C8B-B14F-4D97-AF65-F5344CB8AC3E}">
        <p14:creationId xmlns:p14="http://schemas.microsoft.com/office/powerpoint/2010/main" val="3091900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1EF9F8-3C9D-40A3-8098-2A77FEBBFA60}" type="datetimeFigureOut">
              <a:rPr lang="id-ID" smtClean="0"/>
              <a:pPr/>
              <a:t>08/11/2020</a:t>
            </a:fld>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202BCBE-03D1-4889-BCA2-C8714ADBC77A}" type="slidenum">
              <a:rPr lang="id-ID" smtClean="0"/>
              <a:pPr/>
              <a:t>‹#›</a:t>
            </a:fld>
            <a:endParaRPr lang="id-ID"/>
          </a:p>
        </p:txBody>
      </p:sp>
    </p:spTree>
    <p:extLst>
      <p:ext uri="{BB962C8B-B14F-4D97-AF65-F5344CB8AC3E}">
        <p14:creationId xmlns:p14="http://schemas.microsoft.com/office/powerpoint/2010/main" val="34102769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D" dirty="0" err="1" smtClean="0"/>
              <a:t>Kaidah</a:t>
            </a:r>
            <a:r>
              <a:rPr lang="en-ID" dirty="0" smtClean="0"/>
              <a:t>/ Norma  di </a:t>
            </a:r>
            <a:r>
              <a:rPr lang="en-ID" dirty="0" err="1" smtClean="0"/>
              <a:t>Masyarakat</a:t>
            </a:r>
            <a:endParaRPr lang="en-US" dirty="0"/>
          </a:p>
        </p:txBody>
      </p:sp>
    </p:spTree>
    <p:custDataLst>
      <p:tags r:id="rId1"/>
    </p:custDataLst>
    <p:extLst>
      <p:ext uri="{BB962C8B-B14F-4D97-AF65-F5344CB8AC3E}">
        <p14:creationId xmlns:p14="http://schemas.microsoft.com/office/powerpoint/2010/main" val="291703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1" nodeType="afterEffect">
                                  <p:stCondLst>
                                    <p:cond delay="0"/>
                                  </p:stCondLst>
                                  <p:childTnLst>
                                    <p:animRot by="21600000">
                                      <p:cBhvr>
                                        <p:cTn id="6" dur="2000" fill="hold"/>
                                        <p:tgtEl>
                                          <p:spTgt spid="2"/>
                                        </p:tgtEl>
                                        <p:attrNameLst>
                                          <p:attrName>r</p:attrName>
                                        </p:attrNameLst>
                                      </p:cBhvr>
                                    </p:animRot>
                                  </p:childTnLst>
                                </p:cTn>
                              </p:par>
                            </p:childTnLst>
                          </p:cTn>
                        </p:par>
                        <p:par>
                          <p:cTn id="7" fill="hold">
                            <p:stCondLst>
                              <p:cond delay="2000"/>
                            </p:stCondLst>
                            <p:childTnLst>
                              <p:par>
                                <p:cTn id="8" presetID="6" presetClass="entr" presetSubtype="16" fill="hold" grpId="0" nodeType="after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ircle(in)">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942D786D-1FC8-4B97-9F83-B5F609699D3F}" type="slidenum">
              <a:rPr lang="en-US"/>
              <a:pPr>
                <a:defRPr/>
              </a:pPr>
              <a:t>10</a:t>
            </a:fld>
            <a:endParaRPr lang="en-US"/>
          </a:p>
        </p:txBody>
      </p:sp>
      <p:sp>
        <p:nvSpPr>
          <p:cNvPr id="22531" name="Rectangle 1"/>
          <p:cNvSpPr>
            <a:spLocks noChangeArrowheads="1"/>
          </p:cNvSpPr>
          <p:nvPr/>
        </p:nvSpPr>
        <p:spPr bwMode="auto">
          <a:xfrm>
            <a:off x="304800" y="336550"/>
            <a:ext cx="8610600" cy="6186488"/>
          </a:xfrm>
          <a:prstGeom prst="rect">
            <a:avLst/>
          </a:prstGeom>
          <a:noFill/>
          <a:ln w="9525">
            <a:noFill/>
            <a:miter lim="800000"/>
            <a:headEnd/>
            <a:tailEnd/>
          </a:ln>
        </p:spPr>
        <p:txBody>
          <a:bodyPr anchor="ctr">
            <a:spAutoFit/>
          </a:bodyPr>
          <a:lstStyle/>
          <a:p>
            <a:pPr marL="342900" indent="-342900" algn="just" eaLnBrk="1" hangingPunct="1"/>
            <a:r>
              <a:rPr lang="id-ID" sz="2200" b="1">
                <a:latin typeface="Times New Roman" pitchFamily="18" charset="0"/>
                <a:cs typeface="Times New Roman" pitchFamily="18" charset="0"/>
              </a:rPr>
              <a:t>Ciri-ciri</a:t>
            </a:r>
            <a:r>
              <a:rPr lang="en-US" sz="2200" b="1">
                <a:latin typeface="Times New Roman" pitchFamily="18" charset="0"/>
                <a:cs typeface="Times New Roman" pitchFamily="18" charset="0"/>
              </a:rPr>
              <a:t> kaedah</a:t>
            </a:r>
            <a:r>
              <a:rPr lang="id-ID" sz="2200" b="1">
                <a:latin typeface="Times New Roman" pitchFamily="18" charset="0"/>
                <a:cs typeface="Times New Roman" pitchFamily="18" charset="0"/>
              </a:rPr>
              <a:t> hukum : </a:t>
            </a:r>
            <a:endParaRPr lang="en-US" sz="2200" b="1">
              <a:latin typeface="Times New Roman" pitchFamily="18" charset="0"/>
              <a:cs typeface="Times New Roman" pitchFamily="18" charset="0"/>
            </a:endParaRPr>
          </a:p>
          <a:p>
            <a:pPr marL="342900" indent="-342900" algn="just">
              <a:buFont typeface="Arial" charset="0"/>
              <a:buAutoNum type="arabicPeriod"/>
            </a:pPr>
            <a:r>
              <a:rPr lang="id-ID" sz="2200">
                <a:latin typeface="Times New Roman" pitchFamily="18" charset="0"/>
                <a:cs typeface="Times New Roman" pitchFamily="18" charset="0"/>
              </a:rPr>
              <a:t>Adanya perintah dan atau larangan</a:t>
            </a:r>
            <a:r>
              <a:rPr lang="en-US" sz="2200">
                <a:latin typeface="Times New Roman" pitchFamily="18" charset="0"/>
                <a:cs typeface="Times New Roman" pitchFamily="18" charset="0"/>
              </a:rPr>
              <a:t> dan kebolehan</a:t>
            </a:r>
            <a:r>
              <a:rPr lang="id-ID" sz="2200">
                <a:latin typeface="Times New Roman" pitchFamily="18" charset="0"/>
                <a:cs typeface="Times New Roman" pitchFamily="18" charset="0"/>
              </a:rPr>
              <a:t>. </a:t>
            </a:r>
            <a:endParaRPr lang="en-US" sz="2200">
              <a:latin typeface="Times New Roman" pitchFamily="18" charset="0"/>
              <a:cs typeface="Times New Roman" pitchFamily="18" charset="0"/>
            </a:endParaRPr>
          </a:p>
          <a:p>
            <a:pPr marL="342900" indent="-342900" algn="just">
              <a:buFont typeface="Arial" charset="0"/>
              <a:buAutoNum type="arabicPeriod"/>
            </a:pPr>
            <a:r>
              <a:rPr lang="id-ID" sz="2200">
                <a:latin typeface="Times New Roman" pitchFamily="18" charset="0"/>
                <a:cs typeface="Times New Roman" pitchFamily="18" charset="0"/>
              </a:rPr>
              <a:t>Larangan dan perintah itu harus dipatuhi/ditaati orang</a:t>
            </a:r>
            <a:r>
              <a:rPr lang="en-US" sz="2200">
                <a:latin typeface="Times New Roman" pitchFamily="18" charset="0"/>
                <a:cs typeface="Times New Roman" pitchFamily="18" charset="0"/>
              </a:rPr>
              <a:t> dan ada sanksi hukum yang tegas</a:t>
            </a:r>
            <a:r>
              <a:rPr lang="id-ID" sz="2200">
                <a:latin typeface="Times New Roman" pitchFamily="18" charset="0"/>
                <a:cs typeface="Times New Roman" pitchFamily="18" charset="0"/>
              </a:rPr>
              <a:t>. </a:t>
            </a:r>
            <a:r>
              <a:rPr lang="en-US" sz="2200" b="1">
                <a:latin typeface="Times New Roman" pitchFamily="18" charset="0"/>
                <a:cs typeface="Times New Roman" pitchFamily="18" charset="0"/>
              </a:rPr>
              <a:t>(Imperatif)</a:t>
            </a:r>
          </a:p>
          <a:p>
            <a:pPr marL="342900" indent="-342900" algn="just">
              <a:buFont typeface="Arial" charset="0"/>
              <a:buAutoNum type="arabicPeriod"/>
            </a:pPr>
            <a:r>
              <a:rPr lang="en-US" sz="2200">
                <a:latin typeface="Times New Roman" pitchFamily="18" charset="0"/>
                <a:cs typeface="Times New Roman" pitchFamily="18" charset="0"/>
              </a:rPr>
              <a:t>Kebolehan tidak harus dipatuhi. </a:t>
            </a:r>
            <a:r>
              <a:rPr lang="en-US" sz="2200" b="1">
                <a:latin typeface="Times New Roman" pitchFamily="18" charset="0"/>
                <a:cs typeface="Times New Roman" pitchFamily="18" charset="0"/>
              </a:rPr>
              <a:t>(Fakultatif)</a:t>
            </a:r>
            <a:r>
              <a:rPr lang="id-ID" sz="2200">
                <a:latin typeface="Times New Roman" pitchFamily="18" charset="0"/>
                <a:cs typeface="Times New Roman" pitchFamily="18" charset="0"/>
              </a:rPr>
              <a:t> </a:t>
            </a:r>
            <a:endParaRPr lang="en-US" sz="2200">
              <a:latin typeface="Times New Roman" pitchFamily="18" charset="0"/>
              <a:cs typeface="Times New Roman" pitchFamily="18" charset="0"/>
            </a:endParaRPr>
          </a:p>
          <a:p>
            <a:pPr marL="342900" indent="-342900" algn="just"/>
            <a:r>
              <a:rPr lang="en-US" sz="2200">
                <a:latin typeface="Times New Roman" pitchFamily="18" charset="0"/>
                <a:cs typeface="Times New Roman" pitchFamily="18" charset="0"/>
              </a:rPr>
              <a:t>	</a:t>
            </a:r>
            <a:r>
              <a:rPr lang="id-ID" sz="2200">
                <a:latin typeface="Times New Roman" pitchFamily="18" charset="0"/>
                <a:cs typeface="Times New Roman" pitchFamily="18" charset="0"/>
              </a:rPr>
              <a:t>Setiap anggota masyarakat harus bertingkah laku sedemikian rupa sehingga tata tertib masyarakat tetap terpelihara baik. Hukum merupakan peraturan-peraturan yang beraneka ragam dan mengatur hubungan orang dalam masyarakat. Hukum mewujudkan diri dalam peraturan hidup bermasyarakat yang dinamakan ka</a:t>
            </a:r>
            <a:r>
              <a:rPr lang="en-US" sz="2200">
                <a:latin typeface="Times New Roman" pitchFamily="18" charset="0"/>
                <a:cs typeface="Times New Roman" pitchFamily="18" charset="0"/>
              </a:rPr>
              <a:t>e</a:t>
            </a:r>
            <a:r>
              <a:rPr lang="id-ID" sz="2200">
                <a:latin typeface="Times New Roman" pitchFamily="18" charset="0"/>
                <a:cs typeface="Times New Roman" pitchFamily="18" charset="0"/>
              </a:rPr>
              <a:t>dah hukum. Setiap orang yang melanggar suatu ka</a:t>
            </a:r>
            <a:r>
              <a:rPr lang="en-US" sz="2200">
                <a:latin typeface="Times New Roman" pitchFamily="18" charset="0"/>
                <a:cs typeface="Times New Roman" pitchFamily="18" charset="0"/>
              </a:rPr>
              <a:t>e</a:t>
            </a:r>
            <a:r>
              <a:rPr lang="id-ID" sz="2200">
                <a:latin typeface="Times New Roman" pitchFamily="18" charset="0"/>
                <a:cs typeface="Times New Roman" pitchFamily="18" charset="0"/>
              </a:rPr>
              <a:t>dah hukum akan mendapat sanksi berupa akibat hukum tertentu yang nyata. Dengan dikenakannya sanksi bagi mereka yang melanggar ka</a:t>
            </a:r>
            <a:r>
              <a:rPr lang="en-US" sz="2200">
                <a:latin typeface="Times New Roman" pitchFamily="18" charset="0"/>
                <a:cs typeface="Times New Roman" pitchFamily="18" charset="0"/>
              </a:rPr>
              <a:t>e</a:t>
            </a:r>
            <a:r>
              <a:rPr lang="id-ID" sz="2200">
                <a:latin typeface="Times New Roman" pitchFamily="18" charset="0"/>
                <a:cs typeface="Times New Roman" pitchFamily="18" charset="0"/>
              </a:rPr>
              <a:t>dah hukum, maka hukum itu bersifat mengatur dari memaksa. Sanksi di sini adalah berfungsi sebagai pemaksa manakala seseorang tidak mau patuh dan taat pada hukum. Jika dalam kehidupan bermasyarakat sanksi benar-benar dikenakan secara adil kepada siapa saja yang melanggar hukum, maka akan tercipta ketertiban dan keadilan dalam masyarakat. </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b="1"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6632"/>
            <a:ext cx="8229600" cy="1152128"/>
          </a:xfrm>
        </p:spPr>
        <p:txBody>
          <a:bodyPr>
            <a:noAutofit/>
          </a:bodyPr>
          <a:lstStyle/>
          <a:p>
            <a:r>
              <a:rPr lang="id-ID" sz="2800" dirty="0" smtClean="0"/>
              <a:t>Perbedaan antara kaidah hukum dengan kaidah sosial lainnya :</a:t>
            </a:r>
            <a:r>
              <a:rPr lang="id-ID" sz="2800" dirty="0" smtClean="0">
                <a:solidFill>
                  <a:srgbClr val="FF00FF"/>
                </a:solidFill>
              </a:rPr>
              <a:t/>
            </a:r>
            <a:br>
              <a:rPr lang="id-ID" sz="2800" dirty="0" smtClean="0">
                <a:solidFill>
                  <a:srgbClr val="FF00FF"/>
                </a:solidFill>
              </a:rPr>
            </a:br>
            <a:endParaRPr lang="id-ID" sz="2800" dirty="0">
              <a:solidFill>
                <a:srgbClr val="FF00FF"/>
              </a:solidFill>
            </a:endParaRPr>
          </a:p>
        </p:txBody>
      </p:sp>
      <p:sp>
        <p:nvSpPr>
          <p:cNvPr id="5" name="Content Placeholder 4"/>
          <p:cNvSpPr>
            <a:spLocks noGrp="1"/>
          </p:cNvSpPr>
          <p:nvPr>
            <p:ph idx="1"/>
          </p:nvPr>
        </p:nvSpPr>
        <p:spPr>
          <a:xfrm>
            <a:off x="323528" y="1288552"/>
            <a:ext cx="8229600" cy="4804743"/>
          </a:xfrm>
        </p:spPr>
        <p:txBody>
          <a:bodyPr>
            <a:noAutofit/>
          </a:bodyPr>
          <a:lstStyle/>
          <a:p>
            <a:pPr marL="582930" indent="-514350">
              <a:buAutoNum type="arabicPeriod"/>
            </a:pPr>
            <a:r>
              <a:rPr lang="id-ID" sz="2800" dirty="0" smtClean="0"/>
              <a:t>Perbedaan antara kaidah hukum dengan kaidah agama dan kesusilaan dapat ditinjau dari berbagai segi :</a:t>
            </a:r>
          </a:p>
          <a:p>
            <a:pPr marL="582930" indent="-514350">
              <a:buNone/>
            </a:pPr>
            <a:r>
              <a:rPr lang="id-ID" sz="2800" dirty="0" smtClean="0"/>
              <a:t>•    Ditinjau dari tujuannya</a:t>
            </a:r>
          </a:p>
          <a:p>
            <a:pPr marL="582930" indent="-514350">
              <a:buNone/>
            </a:pPr>
            <a:r>
              <a:rPr lang="id-ID" sz="2800" dirty="0" smtClean="0"/>
              <a:t>      - kaidah hukum bertujuan untuk menciptakan tata tertib masyarakat dan melindungi manusia beserta kepentingannya.</a:t>
            </a:r>
          </a:p>
          <a:p>
            <a:pPr marL="582930" indent="-514350">
              <a:buNone/>
            </a:pPr>
            <a:r>
              <a:rPr lang="id-ID" sz="2800" dirty="0" smtClean="0"/>
              <a:t>      - Sedangkan kaidah agama dan kesusilaan bertujuan untuk memperbaiki pribadi agar menjadi manusia ideal.</a:t>
            </a:r>
          </a:p>
          <a:p>
            <a:endParaRPr lang="id-ID" sz="2800" dirty="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14356"/>
            <a:ext cx="7772400" cy="5641204"/>
          </a:xfrm>
        </p:spPr>
        <p:txBody>
          <a:bodyPr>
            <a:normAutofit/>
          </a:bodyPr>
          <a:lstStyle/>
          <a:p>
            <a:pPr>
              <a:buNone/>
            </a:pPr>
            <a:r>
              <a:rPr lang="id-ID" dirty="0" smtClean="0"/>
              <a:t>• Ditinjau dari sasarannya : </a:t>
            </a:r>
          </a:p>
          <a:p>
            <a:pPr>
              <a:buNone/>
            </a:pPr>
            <a:r>
              <a:rPr lang="id-ID" dirty="0" smtClean="0"/>
              <a:t>    - kaidah hukum mengatur tingkah laku manusia dan diberi sanksi bagi setiap pelanggarnya</a:t>
            </a:r>
          </a:p>
          <a:p>
            <a:pPr>
              <a:buNone/>
            </a:pPr>
            <a:r>
              <a:rPr lang="id-ID" dirty="0" smtClean="0"/>
              <a:t>    - sedangkan kaidah agama dan kaidah kesusilaan mengatur sikap batin manusia sebagai pribadi. </a:t>
            </a:r>
          </a:p>
          <a:p>
            <a:pPr>
              <a:buNone/>
            </a:pPr>
            <a:r>
              <a:rPr lang="id-ID" dirty="0" smtClean="0"/>
              <a:t>    -Kaidah hukum menghendaki tingkah laku manusia sesuai dengan aturan sedangkan kaidah agama dan kaidah kesusilaan menghendaki sikap batin setiap pribadi</a:t>
            </a:r>
            <a:endParaRPr lang="id-ID" dirty="0"/>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0"/>
            <a:ext cx="7772400" cy="6715148"/>
          </a:xfrm>
        </p:spPr>
        <p:txBody>
          <a:bodyPr>
            <a:normAutofit fontScale="70000" lnSpcReduction="20000"/>
          </a:bodyPr>
          <a:lstStyle/>
          <a:p>
            <a:pPr>
              <a:buNone/>
            </a:pPr>
            <a:r>
              <a:rPr lang="id-ID" dirty="0" smtClean="0"/>
              <a:t>• </a:t>
            </a:r>
            <a:r>
              <a:rPr lang="id-ID" sz="3100" dirty="0" smtClean="0"/>
              <a:t>Ditinjau dari sumber sanksinya </a:t>
            </a:r>
          </a:p>
          <a:p>
            <a:pPr>
              <a:buNone/>
            </a:pPr>
            <a:r>
              <a:rPr lang="id-ID" sz="3100" dirty="0" smtClean="0"/>
              <a:t>    -kaidah hukum dan kaidah agama sumber sanksinya berasal dari luar dan dipaksakan oleh kekuasaan dari luar diri manusia (heteronom)</a:t>
            </a:r>
          </a:p>
          <a:p>
            <a:pPr>
              <a:buNone/>
            </a:pPr>
            <a:r>
              <a:rPr lang="id-ID" sz="3100" dirty="0" smtClean="0"/>
              <a:t>   - sedangkan kaidah kesusilaan sanksinya berasal dan dipaksakan oleh suara hati masing2 pelanggarnya (otonom).</a:t>
            </a:r>
          </a:p>
          <a:p>
            <a:pPr>
              <a:buNone/>
            </a:pPr>
            <a:endParaRPr lang="id-ID" sz="3100" dirty="0" smtClean="0"/>
          </a:p>
          <a:p>
            <a:pPr>
              <a:buNone/>
            </a:pPr>
            <a:r>
              <a:rPr lang="id-ID" sz="3100" dirty="0" smtClean="0"/>
              <a:t>• Ditinjau dari kekuatan mengikatnya  </a:t>
            </a:r>
          </a:p>
          <a:p>
            <a:pPr>
              <a:buNone/>
            </a:pPr>
            <a:r>
              <a:rPr lang="id-ID" sz="3100" dirty="0" smtClean="0"/>
              <a:t>    - pelaksanaan kaidah hukum dipaksakan secara nyata oleh kekuasaan dari luar</a:t>
            </a:r>
          </a:p>
          <a:p>
            <a:pPr>
              <a:buNone/>
            </a:pPr>
            <a:r>
              <a:rPr lang="id-ID" sz="3100" dirty="0" smtClean="0"/>
              <a:t>    - sedangkan pelaksanaan kaidah agama dan kesusilaan pada asasnya tergantng pada yang bersangkutan.</a:t>
            </a:r>
          </a:p>
          <a:p>
            <a:pPr>
              <a:buNone/>
            </a:pPr>
            <a:endParaRPr lang="id-ID" sz="3100" dirty="0" smtClean="0"/>
          </a:p>
          <a:p>
            <a:r>
              <a:rPr lang="id-ID" sz="3100" dirty="0" smtClean="0"/>
              <a:t>Ditinjau dari isinya </a:t>
            </a:r>
          </a:p>
          <a:p>
            <a:pPr>
              <a:buNone/>
            </a:pPr>
            <a:r>
              <a:rPr lang="id-ID" sz="3100" dirty="0" smtClean="0"/>
              <a:t>       - kaidah hukum memberikan hak dan kewajiban (atribut dan normatif) </a:t>
            </a:r>
          </a:p>
          <a:p>
            <a:pPr>
              <a:buNone/>
            </a:pPr>
            <a:r>
              <a:rPr lang="id-ID" sz="3100" dirty="0" smtClean="0"/>
              <a:t>        - sedang kaidah agama dan kaidah kesusilaan hanya memberikan kewajiban saja (normatif</a:t>
            </a:r>
            <a:endParaRPr lang="id-ID" sz="3100"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42918"/>
            <a:ext cx="7772400" cy="5286412"/>
          </a:xfrm>
        </p:spPr>
        <p:txBody>
          <a:bodyPr/>
          <a:lstStyle/>
          <a:p>
            <a:pPr>
              <a:buNone/>
            </a:pPr>
            <a:r>
              <a:rPr lang="id-ID" dirty="0" smtClean="0"/>
              <a:t>2. </a:t>
            </a:r>
            <a:r>
              <a:rPr lang="id-ID" sz="3200" dirty="0" smtClean="0"/>
              <a:t>Perbedaan antara kaidah hukum dengan kaidah kesopanan</a:t>
            </a:r>
            <a:endParaRPr lang="id-ID" dirty="0" smtClean="0"/>
          </a:p>
          <a:p>
            <a:r>
              <a:rPr lang="id-ID" dirty="0" smtClean="0"/>
              <a:t>Kaidah hukum memberi hak dan kewajiban, kaidah kesopanan hanya memberikan kewajiban saja.</a:t>
            </a:r>
          </a:p>
          <a:p>
            <a:r>
              <a:rPr lang="id-ID" dirty="0" smtClean="0"/>
              <a:t>Sanksi kaidah hukum dipaksakan dari masyarakat secara resmi (negara), sanksi kaidah kesopanan dipaksakan oleh masyarakat secara tidak resmi.</a:t>
            </a:r>
            <a:endParaRPr lang="id-ID"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071546"/>
            <a:ext cx="7772400" cy="4572000"/>
          </a:xfrm>
        </p:spPr>
        <p:txBody>
          <a:bodyPr>
            <a:normAutofit/>
          </a:bodyPr>
          <a:lstStyle/>
          <a:p>
            <a:pPr>
              <a:buNone/>
            </a:pPr>
            <a:r>
              <a:rPr lang="id-ID" dirty="0" smtClean="0"/>
              <a:t>3. Perbedaan antara kaidah kesopanan dengan kaidah agama dan kaidah kesusilaan</a:t>
            </a:r>
          </a:p>
          <a:p>
            <a:r>
              <a:rPr lang="id-ID" dirty="0" smtClean="0"/>
              <a:t>     Asal kaidah kesopanan dari luar diri manusia, kaidah agama dan kaidah kesusilaan berasal dari pribadi manusia</a:t>
            </a:r>
          </a:p>
          <a:p>
            <a:r>
              <a:rPr lang="id-ID" dirty="0" smtClean="0"/>
              <a:t>Kaidah kesopanan berisi aturan yang ditujukan kepada sikap lahir manusia, kaidah agama dan kaidah kesusilaan berisi aturan yang ditujukan kepada sikap batin manusia</a:t>
            </a:r>
          </a:p>
          <a:p>
            <a:r>
              <a:rPr lang="id-ID" dirty="0" smtClean="0"/>
              <a:t>Tujuan kaidah kesopanan menertibkan masyarakat agar tidak ada korban, kaidah agama dan kaidah kesusilaan bertujuan menyempurnakan manusia agar tidak menjadi manusia jahat.</a:t>
            </a:r>
            <a:endParaRPr lang="id-ID" dirty="0"/>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p>
            <a:pPr>
              <a:defRPr/>
            </a:pPr>
            <a:fld id="{3512A0E5-9BE2-4617-80A7-76463B36847E}" type="slidenum">
              <a:rPr lang="en-US"/>
              <a:pPr>
                <a:defRPr/>
              </a:pPr>
              <a:t>16</a:t>
            </a:fld>
            <a:endParaRPr lang="en-US"/>
          </a:p>
        </p:txBody>
      </p:sp>
      <p:sp>
        <p:nvSpPr>
          <p:cNvPr id="21507" name="Rectangle 1"/>
          <p:cNvSpPr>
            <a:spLocks noChangeArrowheads="1"/>
          </p:cNvSpPr>
          <p:nvPr/>
        </p:nvSpPr>
        <p:spPr bwMode="auto">
          <a:xfrm>
            <a:off x="457200" y="762000"/>
            <a:ext cx="8382000" cy="4600575"/>
          </a:xfrm>
          <a:prstGeom prst="rect">
            <a:avLst/>
          </a:prstGeom>
          <a:noFill/>
          <a:ln w="9525">
            <a:noFill/>
            <a:miter lim="800000"/>
            <a:headEnd/>
            <a:tailEnd/>
          </a:ln>
        </p:spPr>
        <p:txBody>
          <a:bodyPr>
            <a:spAutoFit/>
          </a:bodyPr>
          <a:lstStyle/>
          <a:p>
            <a:pPr algn="just"/>
            <a:r>
              <a:rPr lang="id-ID" sz="2700" dirty="0">
                <a:latin typeface="Times New Roman" pitchFamily="18" charset="0"/>
                <a:cs typeface="Times New Roman" pitchFamily="18" charset="0"/>
              </a:rPr>
              <a:t>Prof. Dr. Sudikno Mertokusumo, S</a:t>
            </a:r>
            <a:r>
              <a:rPr lang="en-US" sz="2700" dirty="0">
                <a:latin typeface="Times New Roman" pitchFamily="18" charset="0"/>
                <a:cs typeface="Times New Roman" pitchFamily="18" charset="0"/>
              </a:rPr>
              <a:t>.</a:t>
            </a:r>
            <a:r>
              <a:rPr lang="id-ID" sz="2700" dirty="0">
                <a:latin typeface="Times New Roman" pitchFamily="18" charset="0"/>
                <a:cs typeface="Times New Roman" pitchFamily="18" charset="0"/>
              </a:rPr>
              <a:t>H</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dan</a:t>
            </a:r>
            <a:r>
              <a:rPr lang="en-US" sz="2700" dirty="0">
                <a:latin typeface="Times New Roman" pitchFamily="18" charset="0"/>
                <a:cs typeface="Times New Roman" pitchFamily="18" charset="0"/>
              </a:rPr>
              <a:t> Prof. </a:t>
            </a:r>
            <a:r>
              <a:rPr lang="en-US" sz="2700" dirty="0" err="1">
                <a:latin typeface="Times New Roman" pitchFamily="18" charset="0"/>
                <a:cs typeface="Times New Roman" pitchFamily="18" charset="0"/>
              </a:rPr>
              <a:t>Purnadi</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Purbacaraka</a:t>
            </a:r>
            <a:r>
              <a:rPr lang="en-US" sz="2700" dirty="0">
                <a:latin typeface="Times New Roman" pitchFamily="18" charset="0"/>
                <a:cs typeface="Times New Roman" pitchFamily="18" charset="0"/>
              </a:rPr>
              <a:t> </a:t>
            </a:r>
            <a:r>
              <a:rPr lang="id-ID" sz="2700" dirty="0">
                <a:latin typeface="Times New Roman" pitchFamily="18" charset="0"/>
                <a:cs typeface="Times New Roman" pitchFamily="18" charset="0"/>
              </a:rPr>
              <a:t>menggolongkan ke empat macam ka</a:t>
            </a:r>
            <a:r>
              <a:rPr lang="en-US" sz="2700" dirty="0">
                <a:latin typeface="Times New Roman" pitchFamily="18" charset="0"/>
                <a:cs typeface="Times New Roman" pitchFamily="18" charset="0"/>
              </a:rPr>
              <a:t>e</a:t>
            </a:r>
            <a:r>
              <a:rPr lang="id-ID" sz="2700" dirty="0">
                <a:latin typeface="Times New Roman" pitchFamily="18" charset="0"/>
                <a:cs typeface="Times New Roman" pitchFamily="18" charset="0"/>
              </a:rPr>
              <a:t>dah sosial di atas menjadi dua golongan yaitu</a:t>
            </a:r>
            <a:r>
              <a:rPr lang="en-US" sz="2700" dirty="0">
                <a:latin typeface="Times New Roman" pitchFamily="18" charset="0"/>
                <a:cs typeface="Times New Roman" pitchFamily="18" charset="0"/>
              </a:rPr>
              <a:t> </a:t>
            </a:r>
            <a:r>
              <a:rPr lang="id-ID" sz="2700" dirty="0">
                <a:latin typeface="Times New Roman" pitchFamily="18" charset="0"/>
                <a:cs typeface="Times New Roman" pitchFamily="18" charset="0"/>
              </a:rPr>
              <a:t>: </a:t>
            </a:r>
            <a:endParaRPr lang="en-US" sz="2700" dirty="0">
              <a:latin typeface="Times New Roman" pitchFamily="18" charset="0"/>
              <a:cs typeface="Times New Roman" pitchFamily="18" charset="0"/>
            </a:endParaRPr>
          </a:p>
          <a:p>
            <a:pPr algn="just"/>
            <a:endParaRPr lang="en-US" sz="2700" dirty="0">
              <a:latin typeface="Times New Roman" pitchFamily="18" charset="0"/>
              <a:cs typeface="Times New Roman" pitchFamily="18" charset="0"/>
            </a:endParaRPr>
          </a:p>
          <a:p>
            <a:pPr algn="just"/>
            <a:r>
              <a:rPr lang="en-US" sz="2400" dirty="0" err="1">
                <a:latin typeface="Times New Roman" pitchFamily="18" charset="0"/>
                <a:cs typeface="Times New Roman" pitchFamily="18" charset="0"/>
              </a:rPr>
              <a:t>Kaedah</a:t>
            </a:r>
            <a:r>
              <a:rPr lang="en-US" sz="2400" dirty="0">
                <a:latin typeface="Times New Roman" pitchFamily="18" charset="0"/>
                <a:cs typeface="Times New Roman" pitchFamily="18" charset="0"/>
              </a:rPr>
              <a:t> Agama / </a:t>
            </a:r>
            <a:r>
              <a:rPr lang="en-US" sz="2400" dirty="0" err="1">
                <a:latin typeface="Times New Roman" pitchFamily="18" charset="0"/>
                <a:cs typeface="Times New Roman" pitchFamily="18" charset="0"/>
              </a:rPr>
              <a:t>Kepercayaan</a:t>
            </a:r>
            <a:r>
              <a:rPr lang="en-US" sz="2700" dirty="0">
                <a:latin typeface="Times New Roman" pitchFamily="18" charset="0"/>
                <a:cs typeface="Times New Roman" pitchFamily="18" charset="0"/>
              </a:rPr>
              <a:t>               </a:t>
            </a:r>
          </a:p>
          <a:p>
            <a:pPr algn="just"/>
            <a:r>
              <a:rPr lang="en-US" sz="2700" dirty="0">
                <a:latin typeface="Times New Roman" pitchFamily="18" charset="0"/>
                <a:cs typeface="Times New Roman" pitchFamily="18" charset="0"/>
              </a:rPr>
              <a:t>                                                                 </a:t>
            </a:r>
            <a:r>
              <a:rPr lang="en-US" sz="2400" dirty="0">
                <a:latin typeface="Times New Roman" pitchFamily="18" charset="0"/>
                <a:cs typeface="Times New Roman" pitchFamily="18" charset="0"/>
              </a:rPr>
              <a:t>ASPEK  PRIBADI</a:t>
            </a:r>
          </a:p>
          <a:p>
            <a:pPr algn="just"/>
            <a:r>
              <a:rPr lang="en-US" sz="2700" dirty="0" err="1">
                <a:latin typeface="Times New Roman" pitchFamily="18" charset="0"/>
                <a:cs typeface="Times New Roman" pitchFamily="18" charset="0"/>
              </a:rPr>
              <a:t>Kaedah</a:t>
            </a:r>
            <a:r>
              <a:rPr lang="en-US" sz="2700" dirty="0">
                <a:latin typeface="Times New Roman" pitchFamily="18" charset="0"/>
                <a:cs typeface="Times New Roman" pitchFamily="18" charset="0"/>
              </a:rPr>
              <a:t> </a:t>
            </a:r>
            <a:r>
              <a:rPr lang="en-US" sz="2700" dirty="0" err="1">
                <a:latin typeface="Times New Roman" pitchFamily="18" charset="0"/>
                <a:cs typeface="Times New Roman" pitchFamily="18" charset="0"/>
              </a:rPr>
              <a:t>Kesusilaan</a:t>
            </a:r>
            <a:endParaRPr lang="en-US" sz="2700" dirty="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a:p>
            <a:pPr algn="just"/>
            <a:r>
              <a:rPr lang="en-US" sz="2400" dirty="0" err="1">
                <a:latin typeface="Times New Roman" pitchFamily="18" charset="0"/>
                <a:cs typeface="Times New Roman" pitchFamily="18" charset="0"/>
              </a:rPr>
              <a:t>Kaedah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Kesopanan</a:t>
            </a:r>
            <a:endParaRPr lang="en-US" sz="24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                                                      </a:t>
            </a:r>
            <a:r>
              <a:rPr lang="en-US" sz="2400" dirty="0">
                <a:latin typeface="Times New Roman" pitchFamily="18" charset="0"/>
                <a:cs typeface="Times New Roman" pitchFamily="18" charset="0"/>
              </a:rPr>
              <a:t>ASPEK   ANTAR</a:t>
            </a:r>
          </a:p>
          <a:p>
            <a:pPr algn="just"/>
            <a:r>
              <a:rPr lang="en-US" sz="2400" dirty="0" err="1">
                <a:latin typeface="Times New Roman" pitchFamily="18" charset="0"/>
                <a:cs typeface="Times New Roman" pitchFamily="18" charset="0"/>
              </a:rPr>
              <a:t>Kaedah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Hukum</a:t>
            </a:r>
            <a:r>
              <a:rPr lang="en-US" sz="2400" dirty="0">
                <a:latin typeface="Times New Roman" pitchFamily="18" charset="0"/>
                <a:cs typeface="Times New Roman" pitchFamily="18" charset="0"/>
              </a:rPr>
              <a:t>                                      PRIBADI</a:t>
            </a:r>
            <a:endParaRPr lang="id-ID" sz="2400" dirty="0">
              <a:latin typeface="Times New Roman" pitchFamily="18" charset="0"/>
              <a:cs typeface="Times New Roman" pitchFamily="18" charset="0"/>
            </a:endParaRPr>
          </a:p>
        </p:txBody>
      </p:sp>
      <p:sp>
        <p:nvSpPr>
          <p:cNvPr id="3" name="Notched Right Arrow 2"/>
          <p:cNvSpPr/>
          <p:nvPr/>
        </p:nvSpPr>
        <p:spPr>
          <a:xfrm>
            <a:off x="4876800" y="2536825"/>
            <a:ext cx="1054100" cy="1219200"/>
          </a:xfrm>
          <a:prstGeom prst="notchedRightArrow">
            <a:avLst>
              <a:gd name="adj1" fmla="val 50000"/>
              <a:gd name="adj2" fmla="val 50000"/>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4" name="Notched Right Arrow 3"/>
          <p:cNvSpPr/>
          <p:nvPr/>
        </p:nvSpPr>
        <p:spPr>
          <a:xfrm>
            <a:off x="4024313" y="4122738"/>
            <a:ext cx="1054100" cy="1295400"/>
          </a:xfrm>
          <a:prstGeom prst="notched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bg1">
              <a:lumMod val="75000"/>
              <a:lumOff val="25000"/>
            </a:schemeClr>
          </a:fgClr>
          <a:bgClr>
            <a:schemeClr val="bg1"/>
          </a:bgClr>
        </a:pattFill>
        <a:effectLst/>
      </p:bgPr>
    </p:bg>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A6F12C88-E2E0-4E8D-8C9C-DC83BBBAE9B9}" type="slidenum">
              <a:rPr lang="en-US"/>
              <a:pPr>
                <a:defRPr/>
              </a:pPr>
              <a:t>2</a:t>
            </a:fld>
            <a:endParaRPr lang="en-US"/>
          </a:p>
        </p:txBody>
      </p:sp>
      <p:sp>
        <p:nvSpPr>
          <p:cNvPr id="15363" name="Rectangle 1"/>
          <p:cNvSpPr>
            <a:spLocks noChangeArrowheads="1"/>
          </p:cNvSpPr>
          <p:nvPr/>
        </p:nvSpPr>
        <p:spPr bwMode="auto">
          <a:xfrm>
            <a:off x="457200" y="466725"/>
            <a:ext cx="8382000" cy="5632311"/>
          </a:xfrm>
          <a:prstGeom prst="rect">
            <a:avLst/>
          </a:prstGeom>
          <a:noFill/>
          <a:ln w="9525">
            <a:noFill/>
            <a:miter lim="800000"/>
            <a:headEnd/>
            <a:tailEnd/>
          </a:ln>
        </p:spPr>
        <p:txBody>
          <a:bodyPr anchor="ctr">
            <a:spAutoFit/>
          </a:bodyPr>
          <a:lstStyle/>
          <a:p>
            <a:pPr algn="just" eaLnBrk="1" hangingPunct="1"/>
            <a:r>
              <a:rPr lang="id-ID" sz="2000" b="1" dirty="0">
                <a:latin typeface="Times New Roman" pitchFamily="18" charset="0"/>
                <a:cs typeface="Times New Roman" pitchFamily="18" charset="0"/>
              </a:rPr>
              <a:t>Kaedah Sosial sebagai Perlindungan Kepentingan </a:t>
            </a:r>
          </a:p>
          <a:p>
            <a:pPr algn="just"/>
            <a:r>
              <a:rPr lang="id-ID" sz="2000" b="1" dirty="0">
                <a:latin typeface="Times New Roman" pitchFamily="18" charset="0"/>
                <a:cs typeface="Times New Roman" pitchFamily="18" charset="0"/>
              </a:rPr>
              <a:t>Kaedah Sosial</a:t>
            </a:r>
            <a:endParaRPr lang="en-US" sz="2000" b="1" dirty="0">
              <a:latin typeface="Times New Roman" pitchFamily="18" charset="0"/>
              <a:cs typeface="Times New Roman" pitchFamily="18" charset="0"/>
            </a:endParaRPr>
          </a:p>
          <a:p>
            <a:pPr algn="just"/>
            <a:endParaRPr lang="id-ID" sz="2000" b="1" dirty="0">
              <a:latin typeface="Times New Roman" pitchFamily="18" charset="0"/>
              <a:cs typeface="Times New Roman" pitchFamily="18" charset="0"/>
            </a:endParaRPr>
          </a:p>
          <a:p>
            <a:pPr algn="just"/>
            <a:r>
              <a:rPr lang="id-ID" dirty="0">
                <a:latin typeface="Times New Roman" pitchFamily="18" charset="0"/>
                <a:cs typeface="Times New Roman" pitchFamily="18" charset="0"/>
              </a:rPr>
              <a:t>Manusia hidup bermasyarakat mempunyai tujuan untuk memenuhi kebutuhannya. Tujuan manusia tersebut menunjukkan bahwa di antara sesama anggota masyarakat terjadi hubungan atau kontak dalam rangka mencapai dan melindungi kepentingannya. Manusia sebagai pribadi pada dasar­nya dapat berbuat menurut kehendaknya atau bebas. Tetapi manusia sebagai makhluk sosial yang hidup di masyarakat tidak dapat berbuat bebas menurut Kehendaknya. </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r>
              <a:rPr lang="id-ID" dirty="0">
                <a:latin typeface="Times New Roman" pitchFamily="18" charset="0"/>
                <a:cs typeface="Times New Roman" pitchFamily="18" charset="0"/>
              </a:rPr>
              <a:t>Dalam kontak sosial manusia dibatasi oleh ketentuan-ketentuan yang mengatur tingkah laku dan sikap mereka, karena jika tidak demikian akan terjadi ketidak seimbangan dalam masyarakat. Dengan pembawaan sikap pribadinya biasanya manusia ingin dipenuhi kepentingannya terlebih dahulu tanpa mengingat kepentingan orang lain. Jika keadaan seperti itu tidak diatur atau tidak dibatasi oleh ketentuan-ketentuan maka manusia yang lemah akan tertindas. Ketentuan yang mengatur tingkah laku manusia atau yang menjadi pedoman manusia untuk berperilaku guna menjaga keseimbangan kepentingan mereka dalam masyarakat itu dinamakan </a:t>
            </a:r>
            <a:r>
              <a:rPr lang="id-ID" sz="2400" dirty="0">
                <a:latin typeface="Times New Roman" pitchFamily="18" charset="0"/>
                <a:cs typeface="Times New Roman" pitchFamily="18" charset="0"/>
              </a:rPr>
              <a:t>kaidah sosial</a:t>
            </a:r>
            <a:r>
              <a:rPr lang="id-ID" sz="2400" dirty="0" smtClean="0">
                <a:latin typeface="Times New Roman" pitchFamily="18" charset="0"/>
                <a:cs typeface="Times New Roman" pitchFamily="18" charset="0"/>
              </a:rPr>
              <a:t>./ norma sosial.</a:t>
            </a:r>
            <a:endParaRPr lang="id-ID" sz="2400" dirty="0">
              <a:latin typeface="Times New Roman" pitchFamily="18" charset="0"/>
              <a:cs typeface="Times New Roman" pitchFamily="18" charset="0"/>
            </a:endParaRP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p:cTn id="7" dur="500" fill="hold"/>
                                        <p:tgtEl>
                                          <p:spTgt spid="15363"/>
                                        </p:tgtEl>
                                        <p:attrNameLst>
                                          <p:attrName>ppt_w</p:attrName>
                                        </p:attrNameLst>
                                      </p:cBhvr>
                                      <p:tavLst>
                                        <p:tav tm="0">
                                          <p:val>
                                            <p:fltVal val="0"/>
                                          </p:val>
                                        </p:tav>
                                        <p:tav tm="100000">
                                          <p:val>
                                            <p:strVal val="#ppt_w"/>
                                          </p:val>
                                        </p:tav>
                                      </p:tavLst>
                                    </p:anim>
                                    <p:anim calcmode="lin" valueType="num">
                                      <p:cBhvr>
                                        <p:cTn id="8" dur="500" fill="hold"/>
                                        <p:tgtEl>
                                          <p:spTgt spid="15363"/>
                                        </p:tgtEl>
                                        <p:attrNameLst>
                                          <p:attrName>ppt_h</p:attrName>
                                        </p:attrNameLst>
                                      </p:cBhvr>
                                      <p:tavLst>
                                        <p:tav tm="0">
                                          <p:val>
                                            <p:fltVal val="0"/>
                                          </p:val>
                                        </p:tav>
                                        <p:tav tm="100000">
                                          <p:val>
                                            <p:strVal val="#ppt_h"/>
                                          </p:val>
                                        </p:tav>
                                      </p:tavLst>
                                    </p:anim>
                                    <p:animEffect transition="in" filter="fade">
                                      <p:cBhvr>
                                        <p:cTn id="9"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714356"/>
            <a:ext cx="7772400" cy="5214974"/>
          </a:xfrm>
        </p:spPr>
        <p:txBody>
          <a:bodyPr>
            <a:normAutofit fontScale="25000" lnSpcReduction="20000"/>
          </a:bodyPr>
          <a:lstStyle/>
          <a:p>
            <a:endParaRPr lang="id-ID" sz="4400" dirty="0" smtClean="0"/>
          </a:p>
          <a:p>
            <a:pPr marL="0" indent="0">
              <a:buNone/>
            </a:pPr>
            <a:r>
              <a:rPr lang="id-ID" sz="8600" dirty="0" smtClean="0"/>
              <a:t>Kaidah/norma Sosial :</a:t>
            </a:r>
            <a:r>
              <a:rPr lang="id-ID" sz="8600" dirty="0" smtClean="0">
                <a:solidFill>
                  <a:srgbClr val="FF00FF"/>
                </a:solidFill>
              </a:rPr>
              <a:t/>
            </a:r>
            <a:br>
              <a:rPr lang="id-ID" sz="8600" dirty="0" smtClean="0">
                <a:solidFill>
                  <a:srgbClr val="FF00FF"/>
                </a:solidFill>
              </a:rPr>
            </a:br>
            <a:r>
              <a:rPr lang="id-ID" sz="8600" dirty="0" smtClean="0"/>
              <a:t>Adalah patokan-patokan atau pedoman-pedoman perihal tingkah laku dan perikelakuan yang diharapkan.</a:t>
            </a:r>
          </a:p>
          <a:p>
            <a:r>
              <a:rPr lang="id-ID" sz="8600" dirty="0" smtClean="0"/>
              <a:t>Kaidah berasal dari bahasa Arab / Norma berasal dari bahasa Latin</a:t>
            </a:r>
          </a:p>
          <a:p>
            <a:r>
              <a:rPr lang="id-ID" sz="8600" dirty="0" smtClean="0"/>
              <a:t>Kaidah/Norma berisi :</a:t>
            </a:r>
            <a:r>
              <a:rPr lang="id-ID" sz="8600" dirty="0" smtClean="0">
                <a:solidFill>
                  <a:srgbClr val="FF00FF"/>
                </a:solidFill>
              </a:rPr>
              <a:t/>
            </a:r>
            <a:br>
              <a:rPr lang="id-ID" sz="8600" dirty="0" smtClean="0">
                <a:solidFill>
                  <a:srgbClr val="FF00FF"/>
                </a:solidFill>
              </a:rPr>
            </a:br>
            <a:r>
              <a:rPr lang="id-ID" sz="8600" dirty="0" smtClean="0"/>
              <a:t>- Perintah, yang merupakan keharusan bagi seseorang untuk berbuat sesuatu oleh karena akibat2nya dipandang baik.</a:t>
            </a:r>
            <a:r>
              <a:rPr lang="id-ID" sz="8600" dirty="0" smtClean="0">
                <a:solidFill>
                  <a:srgbClr val="FF00FF"/>
                </a:solidFill>
              </a:rPr>
              <a:t/>
            </a:r>
            <a:br>
              <a:rPr lang="id-ID" sz="8600" dirty="0" smtClean="0">
                <a:solidFill>
                  <a:srgbClr val="FF00FF"/>
                </a:solidFill>
              </a:rPr>
            </a:br>
            <a:r>
              <a:rPr lang="id-ID" sz="8600" dirty="0" smtClean="0"/>
              <a:t>- Larangan, yang merupakan keharusan bagi seseorang untuk tidak berbuat sesuatu oleh karena akibat-akibatnya dipandang tidak baik.</a:t>
            </a:r>
            <a:r>
              <a:rPr lang="id-ID" sz="8600" dirty="0" smtClean="0">
                <a:solidFill>
                  <a:srgbClr val="FF00FF"/>
                </a:solidFill>
              </a:rPr>
              <a:t/>
            </a:r>
            <a:br>
              <a:rPr lang="id-ID" sz="8600" dirty="0" smtClean="0">
                <a:solidFill>
                  <a:srgbClr val="FF00FF"/>
                </a:solidFill>
              </a:rPr>
            </a:br>
            <a:endParaRPr lang="id-ID" sz="8600" dirty="0" smtClean="0">
              <a:solidFill>
                <a:srgbClr val="FF00FF"/>
              </a:solidFill>
            </a:endParaRPr>
          </a:p>
          <a:p>
            <a:r>
              <a:rPr lang="id-ID" sz="8600" dirty="0" smtClean="0"/>
              <a:t>Guna kaidah/norma tersebut adalah untuk memberi petunjuk kepada manusia bagaimana seorang harus bertindak dalam masyarakat serta perbuatan-perbuatan mana yang harus dijalankan dan perbuatan-perbuatan mana pula yang harus dihindari.</a:t>
            </a:r>
          </a:p>
          <a:p>
            <a:pPr>
              <a:buNone/>
            </a:pPr>
            <a:r>
              <a:rPr lang="id-ID" sz="8600" dirty="0" smtClean="0">
                <a:solidFill>
                  <a:srgbClr val="FF00FF"/>
                </a:solidFill>
              </a:rPr>
              <a:t/>
            </a:r>
            <a:br>
              <a:rPr lang="id-ID" sz="8600" dirty="0" smtClean="0">
                <a:solidFill>
                  <a:srgbClr val="FF00FF"/>
                </a:solidFill>
              </a:rPr>
            </a:br>
            <a:r>
              <a:rPr lang="id-ID" sz="8600" dirty="0" smtClean="0"/>
              <a:t> </a:t>
            </a:r>
            <a:r>
              <a:rPr lang="id-ID" sz="8600" dirty="0" smtClean="0">
                <a:solidFill>
                  <a:srgbClr val="FF00FF"/>
                </a:solidFill>
              </a:rPr>
              <a:t/>
            </a:r>
            <a:br>
              <a:rPr lang="id-ID" sz="8600" dirty="0" smtClean="0">
                <a:solidFill>
                  <a:srgbClr val="FF00FF"/>
                </a:solidFill>
              </a:rPr>
            </a:br>
            <a:endParaRPr lang="id-ID" sz="8600" dirty="0">
              <a:solidFill>
                <a:srgbClr val="FF00FF"/>
              </a:solidFill>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A3E2CF32-BF06-47A2-A056-B6408AD54C60}" type="slidenum">
              <a:rPr lang="en-US"/>
              <a:pPr>
                <a:defRPr/>
              </a:pPr>
              <a:t>4</a:t>
            </a:fld>
            <a:endParaRPr lang="en-US"/>
          </a:p>
        </p:txBody>
      </p:sp>
      <p:sp>
        <p:nvSpPr>
          <p:cNvPr id="15364" name="Content Placeholder 2"/>
          <p:cNvSpPr>
            <a:spLocks noGrp="1"/>
          </p:cNvSpPr>
          <p:nvPr>
            <p:ph idx="4294967295"/>
          </p:nvPr>
        </p:nvSpPr>
        <p:spPr>
          <a:xfrm>
            <a:off x="0" y="381000"/>
            <a:ext cx="7848600" cy="5867400"/>
          </a:xfrm>
        </p:spPr>
        <p:txBody>
          <a:bodyPr/>
          <a:lstStyle/>
          <a:p>
            <a:pPr algn="ctr" eaLnBrk="1" hangingPunct="1">
              <a:buFontTx/>
              <a:buNone/>
              <a:defRPr/>
            </a:pPr>
            <a:endParaRPr lang="en-US" sz="2400" b="1" dirty="0" smtClean="0">
              <a:latin typeface="Times New Roman" pitchFamily="18" charset="0"/>
              <a:cs typeface="Times New Roman" pitchFamily="18" charset="0"/>
            </a:endParaRPr>
          </a:p>
          <a:p>
            <a:pPr algn="ctr" eaLnBrk="1" hangingPunct="1">
              <a:buFontTx/>
              <a:buNone/>
              <a:defRPr/>
            </a:pPr>
            <a:r>
              <a:rPr lang="en-US" sz="2400" b="1" dirty="0" smtClean="0">
                <a:latin typeface="Times New Roman" pitchFamily="18" charset="0"/>
                <a:cs typeface="Times New Roman" pitchFamily="18" charset="0"/>
              </a:rPr>
              <a:t>KAEDAH (NORMA) HUKUM DAN KAEDAH SOSIAL</a:t>
            </a:r>
          </a:p>
          <a:p>
            <a:pPr algn="ctr" eaLnBrk="1" hangingPunct="1">
              <a:buFontTx/>
              <a:buNone/>
              <a:defRPr/>
            </a:pPr>
            <a:endParaRPr lang="en-US" sz="2800" b="1" dirty="0" smtClean="0">
              <a:latin typeface="Times New Roman" pitchFamily="18" charset="0"/>
              <a:cs typeface="Times New Roman" pitchFamily="18" charset="0"/>
            </a:endParaRPr>
          </a:p>
          <a:p>
            <a:pPr algn="just" eaLnBrk="1" hangingPunct="1">
              <a:buFontTx/>
              <a:buNone/>
              <a:defRPr/>
            </a:pPr>
            <a:r>
              <a:rPr lang="en-US" sz="2800" dirty="0" smtClean="0">
                <a:solidFill>
                  <a:srgbClr val="FF00FF"/>
                </a:solidFill>
                <a:latin typeface="Times New Roman" pitchFamily="18" charset="0"/>
                <a:cs typeface="Times New Roman" pitchFamily="18" charset="0"/>
              </a:rPr>
              <a:t>	</a:t>
            </a:r>
            <a:r>
              <a:rPr lang="id-ID" sz="2400" dirty="0" smtClean="0">
                <a:latin typeface="Times New Roman" pitchFamily="18" charset="0"/>
                <a:cs typeface="Times New Roman" pitchFamily="18" charset="0"/>
              </a:rPr>
              <a:t>Faktor-faktor pendorong untuk hidup bermasyarakat </a:t>
            </a:r>
            <a:r>
              <a:rPr lang="en-US" sz="2400" dirty="0" smtClean="0">
                <a:latin typeface="Times New Roman" pitchFamily="18" charset="0"/>
                <a:cs typeface="Times New Roman" pitchFamily="18" charset="0"/>
              </a:rPr>
              <a:t>m</a:t>
            </a:r>
            <a:r>
              <a:rPr lang="id-ID" sz="2400" dirty="0" smtClean="0">
                <a:latin typeface="Times New Roman" pitchFamily="18" charset="0"/>
                <a:cs typeface="Times New Roman" pitchFamily="18" charset="0"/>
              </a:rPr>
              <a:t>anusia ingin selalu hidup berkelompok dengan sesamanya atau hidup bermasyarakat</a:t>
            </a:r>
            <a:r>
              <a:rPr lang="en-US" sz="2400" dirty="0" smtClean="0">
                <a:latin typeface="Times New Roman" pitchFamily="18" charset="0"/>
                <a:cs typeface="Times New Roman" pitchFamily="18" charset="0"/>
              </a:rPr>
              <a:t>,</a:t>
            </a:r>
            <a:r>
              <a:rPr lang="id-ID" sz="2400" dirty="0" smtClean="0">
                <a:latin typeface="Times New Roman" pitchFamily="18" charset="0"/>
                <a:cs typeface="Times New Roman" pitchFamily="18" charset="0"/>
              </a:rPr>
              <a:t> karena didorong oleh beberapa hal </a:t>
            </a:r>
            <a:r>
              <a:rPr lang="en-US" sz="2400" dirty="0" err="1" smtClean="0">
                <a:latin typeface="Times New Roman" pitchFamily="18" charset="0"/>
                <a:cs typeface="Times New Roman" pitchFamily="18" charset="0"/>
              </a:rPr>
              <a:t>yakni</a:t>
            </a:r>
            <a:r>
              <a:rPr lang="en-US" sz="2400"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teori</a:t>
            </a:r>
            <a:r>
              <a:rPr lang="en-US" sz="2400" b="1" dirty="0" smtClean="0">
                <a:latin typeface="Times New Roman" pitchFamily="18" charset="0"/>
                <a:cs typeface="Times New Roman" pitchFamily="18" charset="0"/>
              </a:rPr>
              <a:t> Maslow</a:t>
            </a:r>
            <a:r>
              <a:rPr lang="en-US" sz="2400" dirty="0" smtClean="0">
                <a:latin typeface="Times New Roman" pitchFamily="18" charset="0"/>
                <a:cs typeface="Times New Roman" pitchFamily="18" charset="0"/>
              </a:rPr>
              <a:t>)</a:t>
            </a:r>
            <a:r>
              <a:rPr lang="id-ID"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lvl="1" indent="-358775" algn="just" eaLnBrk="1" hangingPunct="1">
              <a:buFont typeface="Times New Roman" pitchFamily="18" charset="0"/>
              <a:buChar char="–"/>
              <a:defRPr/>
            </a:pPr>
            <a:r>
              <a:rPr lang="id-ID" sz="2400" dirty="0" smtClean="0">
                <a:latin typeface="Times New Roman" pitchFamily="18" charset="0"/>
                <a:cs typeface="Times New Roman" pitchFamily="18" charset="0"/>
              </a:rPr>
              <a:t>Hasrat untuk memenuhi makan dan minum atau untuk memenuhi kebutuhan ekonomis.</a:t>
            </a:r>
            <a:endParaRPr lang="en-US" sz="2400" dirty="0" smtClean="0">
              <a:latin typeface="Times New Roman" pitchFamily="18" charset="0"/>
              <a:cs typeface="Times New Roman" pitchFamily="18" charset="0"/>
            </a:endParaRPr>
          </a:p>
          <a:p>
            <a:pPr lvl="1" indent="-358775" algn="just" eaLnBrk="1" hangingPunct="1">
              <a:buFont typeface="Times New Roman" pitchFamily="18" charset="0"/>
              <a:buChar char="–"/>
              <a:defRPr/>
            </a:pPr>
            <a:r>
              <a:rPr lang="id-ID" sz="2400" dirty="0" smtClean="0">
                <a:latin typeface="Times New Roman" pitchFamily="18" charset="0"/>
                <a:cs typeface="Times New Roman" pitchFamily="18" charset="0"/>
              </a:rPr>
              <a:t>Hasrat untuk membela diri. </a:t>
            </a:r>
            <a:endParaRPr lang="en-US" sz="2400" dirty="0" smtClean="0">
              <a:latin typeface="Times New Roman" pitchFamily="18" charset="0"/>
              <a:cs typeface="Times New Roman" pitchFamily="18" charset="0"/>
            </a:endParaRPr>
          </a:p>
          <a:p>
            <a:pPr lvl="1" indent="-358775" algn="just" eaLnBrk="1" hangingPunct="1">
              <a:buFont typeface="Times New Roman" pitchFamily="18" charset="0"/>
              <a:buChar char="–"/>
              <a:defRPr/>
            </a:pPr>
            <a:r>
              <a:rPr lang="id-ID" sz="2400" dirty="0" smtClean="0">
                <a:latin typeface="Times New Roman" pitchFamily="18" charset="0"/>
                <a:cs typeface="Times New Roman" pitchFamily="18" charset="0"/>
              </a:rPr>
              <a:t>Hasrat untuk mengadakan keturunan. </a:t>
            </a:r>
            <a:endParaRPr lang="en-US" sz="2400" dirty="0" smtClean="0">
              <a:latin typeface="Times New Roman" pitchFamily="18" charset="0"/>
              <a:cs typeface="Times New Roman" pitchFamily="18" charset="0"/>
            </a:endParaRPr>
          </a:p>
          <a:p>
            <a:pPr eaLnBrk="1" hangingPunct="1">
              <a:defRPr/>
            </a:pPr>
            <a:endParaRPr lang="en-US" dirty="0" smtClean="0">
              <a:solidFill>
                <a:srgbClr val="0033CC"/>
              </a:solidFill>
            </a:endParaRP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E4135176-0B2E-42CF-A1D1-38AE1932D965}" type="slidenum">
              <a:rPr lang="en-US"/>
              <a:pPr>
                <a:defRPr/>
              </a:pPr>
              <a:t>5</a:t>
            </a:fld>
            <a:endParaRPr lang="en-US"/>
          </a:p>
        </p:txBody>
      </p:sp>
      <p:sp>
        <p:nvSpPr>
          <p:cNvPr id="16387" name="Rectangle 1"/>
          <p:cNvSpPr>
            <a:spLocks noChangeArrowheads="1"/>
          </p:cNvSpPr>
          <p:nvPr/>
        </p:nvSpPr>
        <p:spPr bwMode="auto">
          <a:xfrm>
            <a:off x="457200" y="500042"/>
            <a:ext cx="8382000" cy="5478423"/>
          </a:xfrm>
          <a:prstGeom prst="rect">
            <a:avLst/>
          </a:prstGeom>
          <a:noFill/>
          <a:ln w="9525">
            <a:noFill/>
            <a:miter lim="800000"/>
            <a:headEnd/>
            <a:tailEnd/>
          </a:ln>
        </p:spPr>
        <p:txBody>
          <a:bodyPr wrap="square" anchor="ctr">
            <a:spAutoFit/>
          </a:bodyPr>
          <a:lstStyle/>
          <a:p>
            <a:pPr eaLnBrk="1" hangingPunct="1"/>
            <a:r>
              <a:rPr lang="id-ID" sz="2200" dirty="0">
                <a:latin typeface="Times New Roman" pitchFamily="18" charset="0"/>
                <a:cs typeface="Times New Roman" pitchFamily="18" charset="0"/>
              </a:rPr>
              <a:t>Jenis-jenis Kaedah Sosial </a:t>
            </a:r>
          </a:p>
          <a:p>
            <a:pPr algn="just"/>
            <a:r>
              <a:rPr lang="id-ID" sz="2200" dirty="0">
                <a:latin typeface="Times New Roman" pitchFamily="18" charset="0"/>
                <a:cs typeface="Times New Roman" pitchFamily="18" charset="0"/>
              </a:rPr>
              <a:t>Kaedah sosial yang menjadi pedoman manusia berperilaku dalam masyarakat ada bermacam-macam, yaitu  : </a:t>
            </a:r>
          </a:p>
          <a:p>
            <a:pPr algn="just"/>
            <a:r>
              <a:rPr lang="en-US" sz="2200" dirty="0">
                <a:latin typeface="Times New Roman" pitchFamily="18" charset="0"/>
                <a:cs typeface="Times New Roman" pitchFamily="18" charset="0"/>
              </a:rPr>
              <a:t>1.	</a:t>
            </a:r>
            <a:r>
              <a:rPr lang="id-ID" sz="2200" dirty="0">
                <a:latin typeface="Times New Roman" pitchFamily="18" charset="0"/>
                <a:cs typeface="Times New Roman" pitchFamily="18" charset="0"/>
              </a:rPr>
              <a:t>Kaedah agama atau ka</a:t>
            </a:r>
            <a:r>
              <a:rPr lang="en-US" sz="2200" dirty="0">
                <a:latin typeface="Times New Roman" pitchFamily="18" charset="0"/>
                <a:cs typeface="Times New Roman" pitchFamily="18" charset="0"/>
              </a:rPr>
              <a:t>e</a:t>
            </a:r>
            <a:r>
              <a:rPr lang="id-ID" sz="2200" dirty="0">
                <a:latin typeface="Times New Roman" pitchFamily="18" charset="0"/>
                <a:cs typeface="Times New Roman" pitchFamily="18" charset="0"/>
              </a:rPr>
              <a:t>dah kepercayaan yaitu kaedah sosial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yang</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asalnya dari Tuhan dan berisikan larangan-larangan,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perintah-perintah dan anjuran-anjuran. Ka</a:t>
            </a:r>
            <a:r>
              <a:rPr lang="en-US" sz="2200" dirty="0">
                <a:latin typeface="Times New Roman" pitchFamily="18" charset="0"/>
                <a:cs typeface="Times New Roman" pitchFamily="18" charset="0"/>
              </a:rPr>
              <a:t>e</a:t>
            </a:r>
            <a:r>
              <a:rPr lang="id-ID" sz="2200" dirty="0">
                <a:latin typeface="Times New Roman" pitchFamily="18" charset="0"/>
                <a:cs typeface="Times New Roman" pitchFamily="18" charset="0"/>
              </a:rPr>
              <a:t>dah ini merupakan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tuntunan hidup manusia untuk menuju ke arah yang baik dan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benar.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Ka</a:t>
            </a:r>
            <a:r>
              <a:rPr lang="en-US" sz="2200" dirty="0">
                <a:latin typeface="Times New Roman" pitchFamily="18" charset="0"/>
                <a:cs typeface="Times New Roman" pitchFamily="18" charset="0"/>
              </a:rPr>
              <a:t>e</a:t>
            </a:r>
            <a:r>
              <a:rPr lang="id-ID" sz="2200" dirty="0">
                <a:latin typeface="Times New Roman" pitchFamily="18" charset="0"/>
                <a:cs typeface="Times New Roman" pitchFamily="18" charset="0"/>
              </a:rPr>
              <a:t>dah agama mengatur tentang kewajiban-kewajiban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manusia kepada Tuhan dan kepada dirinya sendiri. Pelanggaran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terhadap ka</a:t>
            </a:r>
            <a:r>
              <a:rPr lang="en-US" sz="2200" dirty="0">
                <a:latin typeface="Times New Roman" pitchFamily="18" charset="0"/>
                <a:cs typeface="Times New Roman" pitchFamily="18" charset="0"/>
              </a:rPr>
              <a:t>e</a:t>
            </a:r>
            <a:r>
              <a:rPr lang="id-ID" sz="2200" dirty="0">
                <a:latin typeface="Times New Roman" pitchFamily="18" charset="0"/>
                <a:cs typeface="Times New Roman" pitchFamily="18" charset="0"/>
              </a:rPr>
              <a:t>dah agama ada sanksinya, namun sanksi itu akan </a:t>
            </a:r>
            <a:r>
              <a:rPr lang="en-US" sz="2200" dirty="0">
                <a:latin typeface="Times New Roman" pitchFamily="18" charset="0"/>
                <a:cs typeface="Times New Roman" pitchFamily="18" charset="0"/>
              </a:rPr>
              <a:t>	</a:t>
            </a:r>
            <a:r>
              <a:rPr lang="id-ID" sz="2200" dirty="0">
                <a:latin typeface="Times New Roman" pitchFamily="18" charset="0"/>
                <a:cs typeface="Times New Roman" pitchFamily="18" charset="0"/>
              </a:rPr>
              <a:t>datang dari Tuhan. Contoh-contoh sebagai berikut: </a:t>
            </a:r>
          </a:p>
          <a:p>
            <a:pPr lvl="3" indent="-287338">
              <a:buFont typeface="Times New Roman" pitchFamily="18" charset="0"/>
              <a:buChar char="–"/>
            </a:pPr>
            <a:r>
              <a:rPr lang="id-ID" dirty="0">
                <a:latin typeface="Times New Roman" pitchFamily="18" charset="0"/>
                <a:cs typeface="Times New Roman" pitchFamily="18" charset="0"/>
              </a:rPr>
              <a:t>Jangan memuja berhala, berbaktilah kepada Ku saja dan cintailah Aku lebih dari segala sesuatu. </a:t>
            </a:r>
          </a:p>
          <a:p>
            <a:pPr lvl="3" indent="-287338">
              <a:buFont typeface="Times New Roman" pitchFamily="18" charset="0"/>
              <a:buChar char="–"/>
            </a:pPr>
            <a:r>
              <a:rPr lang="id-ID" dirty="0">
                <a:latin typeface="Times New Roman" pitchFamily="18" charset="0"/>
                <a:cs typeface="Times New Roman" pitchFamily="18" charset="0"/>
              </a:rPr>
              <a:t>Hormatilah ibu bapa</a:t>
            </a:r>
            <a:r>
              <a:rPr lang="en-US" dirty="0">
                <a:latin typeface="Times New Roman" pitchFamily="18" charset="0"/>
                <a:cs typeface="Times New Roman" pitchFamily="18" charset="0"/>
              </a:rPr>
              <a:t>K</a:t>
            </a:r>
            <a:r>
              <a:rPr lang="id-ID" dirty="0">
                <a:latin typeface="Times New Roman" pitchFamily="18" charset="0"/>
                <a:cs typeface="Times New Roman" pitchFamily="18" charset="0"/>
              </a:rPr>
              <a:t>mu.</a:t>
            </a:r>
          </a:p>
          <a:p>
            <a:pPr lvl="3" indent="-287338">
              <a:buFont typeface="Times New Roman" pitchFamily="18" charset="0"/>
              <a:buChar char="–"/>
            </a:pPr>
            <a:r>
              <a:rPr lang="id-ID" dirty="0">
                <a:latin typeface="Times New Roman" pitchFamily="18" charset="0"/>
                <a:cs typeface="Times New Roman" pitchFamily="18" charset="0"/>
              </a:rPr>
              <a:t>Jangan membunuh. </a:t>
            </a:r>
          </a:p>
          <a:p>
            <a:pPr lvl="3" indent="-287338">
              <a:buFont typeface="Times New Roman" pitchFamily="18" charset="0"/>
              <a:buChar char="–"/>
            </a:pPr>
            <a:r>
              <a:rPr lang="id-ID" dirty="0">
                <a:latin typeface="Times New Roman" pitchFamily="18" charset="0"/>
                <a:cs typeface="Times New Roman" pitchFamily="18" charset="0"/>
              </a:rPr>
              <a:t>Jangan mencuri. </a:t>
            </a:r>
          </a:p>
          <a:p>
            <a:pPr lvl="3" indent="-287338">
              <a:buFont typeface="Times New Roman" pitchFamily="18" charset="0"/>
              <a:buChar char="–"/>
            </a:pPr>
            <a:r>
              <a:rPr lang="id-ID" dirty="0">
                <a:latin typeface="Times New Roman" pitchFamily="18" charset="0"/>
                <a:cs typeface="Times New Roman" pitchFamily="18" charset="0"/>
              </a:rPr>
              <a:t>Jangan berbuat cabul. </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201DB5B2-407C-4987-9B1C-BE28ACA46EC9}" type="slidenum">
              <a:rPr lang="en-US"/>
              <a:pPr>
                <a:defRPr/>
              </a:pPr>
              <a:t>6</a:t>
            </a:fld>
            <a:endParaRPr lang="en-US"/>
          </a:p>
        </p:txBody>
      </p:sp>
      <p:sp>
        <p:nvSpPr>
          <p:cNvPr id="17411" name="Rectangle 1"/>
          <p:cNvSpPr>
            <a:spLocks noChangeArrowheads="1"/>
          </p:cNvSpPr>
          <p:nvPr/>
        </p:nvSpPr>
        <p:spPr bwMode="auto">
          <a:xfrm>
            <a:off x="381000" y="0"/>
            <a:ext cx="8382000" cy="6862763"/>
          </a:xfrm>
          <a:prstGeom prst="rect">
            <a:avLst/>
          </a:prstGeom>
          <a:noFill/>
          <a:ln w="9525">
            <a:noFill/>
            <a:miter lim="800000"/>
            <a:headEnd/>
            <a:tailEnd/>
          </a:ln>
        </p:spPr>
        <p:txBody>
          <a:bodyPr anchor="ctr">
            <a:spAutoFit/>
          </a:bodyPr>
          <a:lstStyle/>
          <a:p>
            <a:pPr algn="just" eaLnBrk="1" hangingPunct="1"/>
            <a:r>
              <a:rPr lang="en-US" sz="2000" b="1" dirty="0">
                <a:latin typeface="Times New Roman" pitchFamily="18" charset="0"/>
                <a:cs typeface="Times New Roman" pitchFamily="18" charset="0"/>
              </a:rPr>
              <a:t>2.	</a:t>
            </a:r>
            <a:r>
              <a:rPr lang="id-ID" sz="2000" dirty="0">
                <a:latin typeface="Times New Roman" pitchFamily="18" charset="0"/>
                <a:cs typeface="Times New Roman" pitchFamily="18" charset="0"/>
              </a:rPr>
              <a:t>Kaedah kesusilaan</a:t>
            </a:r>
            <a:r>
              <a:rPr lang="id-ID" sz="2000" b="1" dirty="0">
                <a:latin typeface="Times New Roman" pitchFamily="18" charset="0"/>
                <a:cs typeface="Times New Roman" pitchFamily="18" charset="0"/>
              </a:rPr>
              <a:t>, </a:t>
            </a:r>
            <a:r>
              <a:rPr lang="id-ID" sz="2000" dirty="0">
                <a:latin typeface="Times New Roman" pitchFamily="18" charset="0"/>
                <a:cs typeface="Times New Roman" pitchFamily="18" charset="0"/>
              </a:rPr>
              <a:t>adalah peraturan hidup yang berasal dari suara hati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manusia. Suara hati manusia menentukan perbuatan mana yang baik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dan perbuatan mana yang buruk, oleh karenanya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kesusilaan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bergantung pada setiap pribadi manusia. Manusia itu berbuat baik atau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berbuat buruk karena bisikan suara hatinya. Kaedah kesusilaan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mendorong manusia untuk kebaikan akhlak pribadinya guna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penyempurnaan manusia. Kaedah kesusilaan melarang juga manusia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untuk mencuri, berbuat cabul dan lain-lain, karena hal tersebut juga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dirasa bertentangan dengan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kesusilaan yang ada dalam hati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nurani setiap manusia yang normal. Kaedah kesusilaan ditujukan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kepada sikap batin manusia, asalnya dari manusia sendiri maka yang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mengancam setiap pelanggaran kaedah kesusilaan adalah batin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manusia itu sendiri. Dengan kata lain sanksi untuk mereka yang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melanggar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kesusilaan bukanlah paksaan dari luar dirinya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melainkan dari batinnya sendiri, oleh karena itu kaedah kesusilaan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bersifat otonom. </a:t>
            </a:r>
          </a:p>
          <a:p>
            <a:pPr algn="just"/>
            <a:r>
              <a:rPr lang="en-US" sz="2000" b="1" dirty="0">
                <a:latin typeface="Times New Roman" pitchFamily="18" charset="0"/>
                <a:cs typeface="Times New Roman" pitchFamily="18" charset="0"/>
              </a:rPr>
              <a:t>	</a:t>
            </a:r>
            <a:r>
              <a:rPr lang="id-ID" b="1" dirty="0">
                <a:latin typeface="Times New Roman" pitchFamily="18" charset="0"/>
                <a:cs typeface="Times New Roman" pitchFamily="18" charset="0"/>
              </a:rPr>
              <a:t>Contoh-contoh ka</a:t>
            </a:r>
            <a:r>
              <a:rPr lang="en-US" b="1" dirty="0">
                <a:latin typeface="Times New Roman" pitchFamily="18" charset="0"/>
                <a:cs typeface="Times New Roman" pitchFamily="18" charset="0"/>
              </a:rPr>
              <a:t>e</a:t>
            </a:r>
            <a:r>
              <a:rPr lang="id-ID" b="1" dirty="0">
                <a:latin typeface="Times New Roman" pitchFamily="18" charset="0"/>
                <a:cs typeface="Times New Roman" pitchFamily="18" charset="0"/>
              </a:rPr>
              <a:t>dah kesusilaan misalnya:</a:t>
            </a:r>
            <a:r>
              <a:rPr lang="id-ID" dirty="0">
                <a:latin typeface="Times New Roman" pitchFamily="18" charset="0"/>
                <a:cs typeface="Times New Roman" pitchFamily="18" charset="0"/>
              </a:rPr>
              <a:t> </a:t>
            </a:r>
          </a:p>
          <a:p>
            <a:pPr lvl="2" algn="just">
              <a:buFont typeface="Times New Roman" pitchFamily="18" charset="0"/>
              <a:buChar char="–"/>
            </a:pPr>
            <a:r>
              <a:rPr lang="id-ID" dirty="0">
                <a:latin typeface="Times New Roman" pitchFamily="18" charset="0"/>
                <a:cs typeface="Times New Roman" pitchFamily="18" charset="0"/>
              </a:rPr>
              <a:t>Berbuatlah jujur. </a:t>
            </a:r>
          </a:p>
          <a:p>
            <a:pPr lvl="2" algn="just">
              <a:buFont typeface="Times New Roman" pitchFamily="18" charset="0"/>
              <a:buChar char="–"/>
            </a:pPr>
            <a:r>
              <a:rPr lang="id-ID" dirty="0">
                <a:latin typeface="Times New Roman" pitchFamily="18" charset="0"/>
                <a:cs typeface="Times New Roman" pitchFamily="18" charset="0"/>
              </a:rPr>
              <a:t>Hormatilah sesamamu.</a:t>
            </a:r>
          </a:p>
          <a:p>
            <a:pPr lvl="2" algn="just">
              <a:buFont typeface="Times New Roman" pitchFamily="18" charset="0"/>
              <a:buChar char="–"/>
            </a:pPr>
            <a:r>
              <a:rPr lang="id-ID" dirty="0">
                <a:latin typeface="Times New Roman" pitchFamily="18" charset="0"/>
                <a:cs typeface="Times New Roman" pitchFamily="18" charset="0"/>
              </a:rPr>
              <a:t>Jangan berzinah. </a:t>
            </a:r>
          </a:p>
          <a:p>
            <a:pPr lvl="2" algn="just">
              <a:buFont typeface="Times New Roman" pitchFamily="18" charset="0"/>
              <a:buChar char="–"/>
            </a:pPr>
            <a:r>
              <a:rPr lang="id-ID" dirty="0">
                <a:latin typeface="Times New Roman" pitchFamily="18" charset="0"/>
                <a:cs typeface="Times New Roman" pitchFamily="18" charset="0"/>
              </a:rPr>
              <a:t>Jangan mencuri.</a:t>
            </a:r>
          </a:p>
          <a:p>
            <a:pPr lvl="2" algn="just">
              <a:buFont typeface="Times New Roman" pitchFamily="18" charset="0"/>
              <a:buChar char="–"/>
            </a:pPr>
            <a:r>
              <a:rPr lang="id-ID" dirty="0">
                <a:latin typeface="Times New Roman" pitchFamily="18" charset="0"/>
                <a:cs typeface="Times New Roman" pitchFamily="18" charset="0"/>
              </a:rPr>
              <a:t>Jangan membunuh. </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BD2017E1-48BC-47D7-909F-E96CE1B49224}" type="slidenum">
              <a:rPr lang="en-US"/>
              <a:pPr>
                <a:defRPr/>
              </a:pPr>
              <a:t>7</a:t>
            </a:fld>
            <a:endParaRPr lang="en-US"/>
          </a:p>
        </p:txBody>
      </p:sp>
      <p:sp>
        <p:nvSpPr>
          <p:cNvPr id="18435" name="Rectangle 1"/>
          <p:cNvSpPr>
            <a:spLocks noChangeArrowheads="1"/>
          </p:cNvSpPr>
          <p:nvPr/>
        </p:nvSpPr>
        <p:spPr bwMode="auto">
          <a:xfrm>
            <a:off x="304800" y="260648"/>
            <a:ext cx="8610600" cy="6232525"/>
          </a:xfrm>
          <a:prstGeom prst="rect">
            <a:avLst/>
          </a:prstGeom>
          <a:noFill/>
          <a:ln w="9525">
            <a:noFill/>
            <a:miter lim="800000"/>
            <a:headEnd/>
            <a:tailEnd/>
          </a:ln>
        </p:spPr>
        <p:txBody>
          <a:bodyPr anchor="ctr">
            <a:spAutoFit/>
          </a:bodyPr>
          <a:lstStyle/>
          <a:p>
            <a:pPr algn="just" eaLnBrk="1" hangingPunct="1"/>
            <a:r>
              <a:rPr lang="en-US" sz="2100" b="1" dirty="0">
                <a:latin typeface="Times New Roman" pitchFamily="18" charset="0"/>
                <a:cs typeface="Times New Roman" pitchFamily="18" charset="0"/>
              </a:rPr>
              <a:t>3.	</a:t>
            </a:r>
            <a:r>
              <a:rPr lang="id-ID" sz="2100" dirty="0">
                <a:latin typeface="Times New Roman" pitchFamily="18" charset="0"/>
                <a:cs typeface="Times New Roman" pitchFamily="18" charset="0"/>
              </a:rPr>
              <a:t>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adalah peraturan hidup yang timbul dari pergaulan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dalam masyarakat tertentu. 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dasarnya adalah </a:t>
            </a:r>
            <a:r>
              <a:rPr lang="en-US" sz="2100" dirty="0">
                <a:latin typeface="Times New Roman" pitchFamily="18" charset="0"/>
                <a:cs typeface="Times New Roman" pitchFamily="18" charset="0"/>
              </a:rPr>
              <a:t>	</a:t>
            </a:r>
            <a:r>
              <a:rPr lang="id-ID" sz="2100" b="1" dirty="0">
                <a:latin typeface="Times New Roman" pitchFamily="18" charset="0"/>
                <a:cs typeface="Times New Roman" pitchFamily="18" charset="0"/>
              </a:rPr>
              <a:t>kepantasan, kebiasaan </a:t>
            </a:r>
            <a:r>
              <a:rPr lang="id-ID" sz="2100" dirty="0">
                <a:latin typeface="Times New Roman" pitchFamily="18" charset="0"/>
                <a:cs typeface="Times New Roman" pitchFamily="18" charset="0"/>
              </a:rPr>
              <a:t>a</a:t>
            </a:r>
            <a:r>
              <a:rPr lang="en-US" sz="2100" dirty="0">
                <a:latin typeface="Times New Roman" pitchFamily="18" charset="0"/>
                <a:cs typeface="Times New Roman" pitchFamily="18" charset="0"/>
              </a:rPr>
              <a:t>t</a:t>
            </a:r>
            <a:r>
              <a:rPr lang="id-ID" sz="2100" dirty="0">
                <a:latin typeface="Times New Roman" pitchFamily="18" charset="0"/>
                <a:cs typeface="Times New Roman" pitchFamily="18" charset="0"/>
              </a:rPr>
              <a:t>au </a:t>
            </a:r>
            <a:r>
              <a:rPr lang="id-ID" sz="2100" b="1" dirty="0">
                <a:latin typeface="Times New Roman" pitchFamily="18" charset="0"/>
                <a:cs typeface="Times New Roman" pitchFamily="18" charset="0"/>
              </a:rPr>
              <a:t>kepatutan yang berlaku dalam </a:t>
            </a:r>
            <a:r>
              <a:rPr lang="en-US" sz="2100" b="1" dirty="0">
                <a:latin typeface="Times New Roman" pitchFamily="18" charset="0"/>
                <a:cs typeface="Times New Roman" pitchFamily="18" charset="0"/>
              </a:rPr>
              <a:t>	</a:t>
            </a:r>
            <a:r>
              <a:rPr lang="id-ID" sz="2100" b="1" dirty="0">
                <a:latin typeface="Times New Roman" pitchFamily="18" charset="0"/>
                <a:cs typeface="Times New Roman" pitchFamily="18" charset="0"/>
              </a:rPr>
              <a:t>masyarakat. </a:t>
            </a:r>
            <a:r>
              <a:rPr lang="id-ID" sz="2100" dirty="0">
                <a:latin typeface="Times New Roman" pitchFamily="18" charset="0"/>
                <a:cs typeface="Times New Roman" pitchFamily="18" charset="0"/>
              </a:rPr>
              <a:t>Oleh karena itu 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dinamakan pula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sopan santun, tat</a:t>
            </a:r>
            <a:r>
              <a:rPr lang="en-US" sz="2100" dirty="0">
                <a:latin typeface="Times New Roman" pitchFamily="18" charset="0"/>
                <a:cs typeface="Times New Roman" pitchFamily="18" charset="0"/>
              </a:rPr>
              <a:t>a </a:t>
            </a:r>
            <a:r>
              <a:rPr lang="id-ID" sz="2100" dirty="0">
                <a:latin typeface="Times New Roman" pitchFamily="18" charset="0"/>
                <a:cs typeface="Times New Roman" pitchFamily="18" charset="0"/>
              </a:rPr>
              <a:t>krama atau adat. 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sopan santun atau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ditujukan kepada sikap lahir setiap pelakunya demi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ketertiban masyarakat dan untuk mencapai suasana keakraban dalam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pergaulan, sehingga tujuannya bukan manusia sebagai pribadi tetapi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manusia sebagai makhluk sosial yang hidup bersama di tengah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masyarakat. Sanksi terhadap setiap pelanggar 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adalah mendapat celaan dari masyarakat dimana ia berada. Dengan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demikian maka sanksi itu dipaksakan oleh kekuasaan dari luar yaitu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masyarakat. </a:t>
            </a:r>
            <a:r>
              <a:rPr lang="en-US" sz="2100" dirty="0">
                <a:latin typeface="Times New Roman" pitchFamily="18" charset="0"/>
                <a:cs typeface="Times New Roman" pitchFamily="18" charset="0"/>
              </a:rPr>
              <a:t> </a:t>
            </a:r>
            <a:r>
              <a:rPr lang="id-ID" sz="2100" dirty="0">
                <a:latin typeface="Times New Roman" pitchFamily="18" charset="0"/>
                <a:cs typeface="Times New Roman" pitchFamily="18" charset="0"/>
              </a:rPr>
              <a:t>Karena itu ka</a:t>
            </a:r>
            <a:r>
              <a:rPr lang="en-US" sz="2100" dirty="0">
                <a:latin typeface="Times New Roman" pitchFamily="18" charset="0"/>
                <a:cs typeface="Times New Roman" pitchFamily="18" charset="0"/>
              </a:rPr>
              <a:t>e</a:t>
            </a:r>
            <a:r>
              <a:rPr lang="id-ID" sz="2100" dirty="0">
                <a:latin typeface="Times New Roman" pitchFamily="18" charset="0"/>
                <a:cs typeface="Times New Roman" pitchFamily="18" charset="0"/>
              </a:rPr>
              <a:t>dah kesopanan bersifat heteronom. </a:t>
            </a:r>
            <a:endParaRPr lang="en-US" sz="2100" dirty="0">
              <a:latin typeface="Times New Roman" pitchFamily="18" charset="0"/>
              <a:cs typeface="Times New Roman" pitchFamily="18" charset="0"/>
            </a:endParaRPr>
          </a:p>
          <a:p>
            <a:pPr algn="just"/>
            <a:r>
              <a:rPr lang="en-US" sz="2100" b="1" dirty="0">
                <a:latin typeface="Times New Roman" pitchFamily="18" charset="0"/>
                <a:cs typeface="Times New Roman" pitchFamily="18" charset="0"/>
              </a:rPr>
              <a:t>	</a:t>
            </a:r>
            <a:r>
              <a:rPr lang="id-ID" b="1" dirty="0">
                <a:latin typeface="Times New Roman" pitchFamily="18" charset="0"/>
                <a:cs typeface="Times New Roman" pitchFamily="18" charset="0"/>
              </a:rPr>
              <a:t>Contoh-contoh ka</a:t>
            </a:r>
            <a:r>
              <a:rPr lang="en-US" b="1" dirty="0">
                <a:latin typeface="Times New Roman" pitchFamily="18" charset="0"/>
                <a:cs typeface="Times New Roman" pitchFamily="18" charset="0"/>
              </a:rPr>
              <a:t>e</a:t>
            </a:r>
            <a:r>
              <a:rPr lang="id-ID" b="1" dirty="0">
                <a:latin typeface="Times New Roman" pitchFamily="18" charset="0"/>
                <a:cs typeface="Times New Roman" pitchFamily="18" charset="0"/>
              </a:rPr>
              <a:t>dah kesopanan misalnya</a:t>
            </a:r>
            <a:r>
              <a:rPr lang="en-US" b="1" dirty="0">
                <a:latin typeface="Times New Roman" pitchFamily="18" charset="0"/>
                <a:cs typeface="Times New Roman" pitchFamily="18" charset="0"/>
              </a:rPr>
              <a:t> </a:t>
            </a:r>
            <a:r>
              <a:rPr lang="id-ID" b="1" dirty="0">
                <a:latin typeface="Times New Roman" pitchFamily="18" charset="0"/>
                <a:cs typeface="Times New Roman" pitchFamily="18" charset="0"/>
              </a:rPr>
              <a:t>: </a:t>
            </a:r>
            <a:endParaRPr lang="en-US" b="1" dirty="0">
              <a:latin typeface="Times New Roman" pitchFamily="18" charset="0"/>
              <a:cs typeface="Times New Roman" pitchFamily="18" charset="0"/>
            </a:endParaRPr>
          </a:p>
          <a:p>
            <a:pPr lvl="3" indent="-358775" algn="just">
              <a:buFont typeface="Times New Roman" pitchFamily="18" charset="0"/>
              <a:buChar char="–"/>
            </a:pPr>
            <a:r>
              <a:rPr lang="id-ID" dirty="0">
                <a:latin typeface="Times New Roman" pitchFamily="18" charset="0"/>
                <a:cs typeface="Times New Roman" pitchFamily="18" charset="0"/>
              </a:rPr>
              <a:t>Orang muda wajib menghormati orang yang lebih tua.</a:t>
            </a:r>
            <a:endParaRPr lang="en-US" dirty="0">
              <a:latin typeface="Times New Roman" pitchFamily="18" charset="0"/>
              <a:cs typeface="Times New Roman" pitchFamily="18" charset="0"/>
            </a:endParaRPr>
          </a:p>
          <a:p>
            <a:pPr lvl="3" indent="-358775" algn="just">
              <a:buFont typeface="Times New Roman" pitchFamily="18" charset="0"/>
              <a:buChar char="–"/>
            </a:pPr>
            <a:r>
              <a:rPr lang="id-ID" dirty="0">
                <a:latin typeface="Times New Roman" pitchFamily="18" charset="0"/>
                <a:cs typeface="Times New Roman" pitchFamily="18" charset="0"/>
              </a:rPr>
              <a:t>Jika seseorang akan memasuki rumah orang lain harus minta izin lebih dahulu.</a:t>
            </a:r>
            <a:endParaRPr lang="en-US" dirty="0">
              <a:latin typeface="Times New Roman" pitchFamily="18" charset="0"/>
              <a:cs typeface="Times New Roman" pitchFamily="18" charset="0"/>
            </a:endParaRPr>
          </a:p>
          <a:p>
            <a:pPr lvl="3" indent="-358775">
              <a:buFont typeface="Times New Roman" pitchFamily="18" charset="0"/>
              <a:buChar char="–"/>
            </a:pPr>
            <a:r>
              <a:rPr lang="id-ID" dirty="0">
                <a:latin typeface="Times New Roman" pitchFamily="18" charset="0"/>
                <a:cs typeface="Times New Roman" pitchFamily="18" charset="0"/>
              </a:rPr>
              <a:t>Mempersilakan duduk seorang wanita hamil</a:t>
            </a:r>
            <a:r>
              <a:rPr lang="en-US" dirty="0">
                <a:latin typeface="Times New Roman" pitchFamily="18" charset="0"/>
                <a:cs typeface="Times New Roman" pitchFamily="18" charset="0"/>
              </a:rPr>
              <a:t> </a:t>
            </a:r>
            <a:r>
              <a:rPr lang="id-ID" dirty="0">
                <a:latin typeface="Times New Roman" pitchFamily="18" charset="0"/>
                <a:cs typeface="Times New Roman" pitchFamily="18" charset="0"/>
              </a:rPr>
              <a:t>yang berada</a:t>
            </a:r>
            <a:r>
              <a:rPr lang="en-US" dirty="0">
                <a:latin typeface="Times New Roman" pitchFamily="18" charset="0"/>
                <a:cs typeface="Times New Roman" pitchFamily="18" charset="0"/>
              </a:rPr>
              <a:t> </a:t>
            </a:r>
            <a:r>
              <a:rPr lang="id-ID" dirty="0">
                <a:latin typeface="Times New Roman" pitchFamily="18" charset="0"/>
                <a:cs typeface="Times New Roman" pitchFamily="18" charset="0"/>
              </a:rPr>
              <a:t>dalam</a:t>
            </a:r>
            <a:r>
              <a:rPr lang="en-US" dirty="0">
                <a:latin typeface="Times New Roman" pitchFamily="18" charset="0"/>
                <a:cs typeface="Times New Roman" pitchFamily="18" charset="0"/>
              </a:rPr>
              <a:t> </a:t>
            </a:r>
            <a:r>
              <a:rPr lang="id-ID" dirty="0">
                <a:latin typeface="Times New Roman" pitchFamily="18" charset="0"/>
                <a:cs typeface="Times New Roman" pitchFamily="18" charset="0"/>
              </a:rPr>
              <a:t>kendaraan</a:t>
            </a:r>
            <a:r>
              <a:rPr lang="en-US" dirty="0">
                <a:latin typeface="Times New Roman" pitchFamily="18" charset="0"/>
                <a:cs typeface="Times New Roman" pitchFamily="18" charset="0"/>
              </a:rPr>
              <a:t> </a:t>
            </a:r>
            <a:r>
              <a:rPr lang="id-ID" dirty="0">
                <a:latin typeface="Times New Roman" pitchFamily="18" charset="0"/>
                <a:cs typeface="Times New Roman" pitchFamily="18" charset="0"/>
              </a:rPr>
              <a:t>umum yang sarat penumpang. </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8818F937-9939-422C-B72E-01B8BB5BBA26}" type="slidenum">
              <a:rPr lang="en-US"/>
              <a:pPr>
                <a:defRPr/>
              </a:pPr>
              <a:t>8</a:t>
            </a:fld>
            <a:endParaRPr lang="en-US"/>
          </a:p>
        </p:txBody>
      </p:sp>
      <p:sp>
        <p:nvSpPr>
          <p:cNvPr id="19459" name="Rectangle 1"/>
          <p:cNvSpPr>
            <a:spLocks noChangeArrowheads="1"/>
          </p:cNvSpPr>
          <p:nvPr/>
        </p:nvSpPr>
        <p:spPr bwMode="auto">
          <a:xfrm>
            <a:off x="152400" y="747671"/>
            <a:ext cx="8763000" cy="5632311"/>
          </a:xfrm>
          <a:prstGeom prst="rect">
            <a:avLst/>
          </a:prstGeom>
          <a:noFill/>
          <a:ln w="9525">
            <a:noFill/>
            <a:miter lim="800000"/>
            <a:headEnd/>
            <a:tailEnd/>
          </a:ln>
        </p:spPr>
        <p:txBody>
          <a:bodyPr wrap="square" anchor="ctr">
            <a:spAutoFit/>
          </a:bodyPr>
          <a:lstStyle/>
          <a:p>
            <a:pPr algn="just" eaLnBrk="1" hangingPunct="1">
              <a:defRPr/>
            </a:pPr>
            <a:endParaRPr lang="en-US" sz="2000" b="1" dirty="0">
              <a:solidFill>
                <a:srgbClr val="0033CC"/>
              </a:solidFill>
              <a:latin typeface="Times New Roman" pitchFamily="18" charset="0"/>
              <a:cs typeface="Times New Roman" pitchFamily="18" charset="0"/>
            </a:endParaRPr>
          </a:p>
          <a:p>
            <a:pPr marL="457200" indent="-457200" algn="just">
              <a:buFontTx/>
              <a:buAutoNum type="arabicPeriod" startAt="4"/>
              <a:defRPr/>
            </a:pPr>
            <a:r>
              <a:rPr lang="id-ID" sz="2000" dirty="0" smtClean="0">
                <a:latin typeface="Times New Roman" pitchFamily="18" charset="0"/>
                <a:cs typeface="Times New Roman" pitchFamily="18" charset="0"/>
              </a:rPr>
              <a:t>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hukum adalah peraturan yang dibuat atau yang dipositifkan secara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resmi oleh penguasa masyarakat atau penguasa negara, mengikat setiap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orang dan berlakunya dapat dipaksakan oleh aparat masyarakat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atau aparat negara, sehingga berlakunya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hukum dapat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dipertahankan. </a:t>
            </a:r>
            <a:r>
              <a:rPr lang="id-ID" sz="2000" dirty="0" smtClean="0">
                <a:latin typeface="Times New Roman" pitchFamily="18" charset="0"/>
                <a:cs typeface="Times New Roman" pitchFamily="18" charset="0"/>
              </a:rPr>
              <a:t>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hukum ditujukan kepada sikap lahir manusia atau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perbuatan konkrit yang dilakukan oleh manusia.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hukum tidak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mempersoalkan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apakah sikap batin seseorang itu baik atau buruk, yang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diperhatikannya adalah bagaimana perbuatan lahiriah orang itu.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hukum tidak akan memberi sanksi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kepada seseorang) </a:t>
            </a:r>
            <a:r>
              <a:rPr lang="en-US" sz="2000" dirty="0">
                <a:latin typeface="Times New Roman" pitchFamily="18" charset="0"/>
                <a:cs typeface="Times New Roman" pitchFamily="18" charset="0"/>
              </a:rPr>
              <a:t>y</a:t>
            </a:r>
            <a:r>
              <a:rPr lang="id-ID" sz="2000" dirty="0">
                <a:latin typeface="Times New Roman" pitchFamily="18" charset="0"/>
                <a:cs typeface="Times New Roman" pitchFamily="18" charset="0"/>
              </a:rPr>
              <a:t>ang mempunyai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sikap batin yang </a:t>
            </a:r>
            <a:r>
              <a:rPr lang="id-ID" sz="2000" dirty="0" smtClean="0">
                <a:latin typeface="Times New Roman" pitchFamily="18" charset="0"/>
                <a:cs typeface="Times New Roman" pitchFamily="18" charset="0"/>
              </a:rPr>
              <a:t>buruk </a:t>
            </a:r>
            <a:r>
              <a:rPr lang="id-ID" sz="2000" dirty="0" smtClean="0"/>
              <a:t>(</a:t>
            </a:r>
            <a:r>
              <a:rPr lang="id-ID" sz="2000" i="1" dirty="0" smtClean="0"/>
              <a:t>cogitationis poenam nemo patitut</a:t>
            </a:r>
            <a:r>
              <a:rPr lang="id-ID" sz="2000" dirty="0" smtClean="0"/>
              <a:t>),</a:t>
            </a:r>
            <a:r>
              <a:rPr lang="id-ID" sz="2000" dirty="0" smtClean="0">
                <a:latin typeface="Times New Roman" pitchFamily="18" charset="0"/>
                <a:cs typeface="Times New Roman" pitchFamily="18" charset="0"/>
              </a:rPr>
              <a:t>                  </a:t>
            </a:r>
          </a:p>
          <a:p>
            <a:pPr marL="457200" indent="-457200" algn="just">
              <a:defRPr/>
            </a:pPr>
            <a:r>
              <a:rPr lang="id-ID" sz="2000" dirty="0" smtClean="0">
                <a:latin typeface="Times New Roman" pitchFamily="18" charset="0"/>
                <a:cs typeface="Times New Roman" pitchFamily="18" charset="0"/>
              </a:rPr>
              <a:t>		tetapi </a:t>
            </a:r>
            <a:r>
              <a:rPr lang="id-ID" sz="2000" dirty="0">
                <a:latin typeface="Times New Roman" pitchFamily="18" charset="0"/>
                <a:cs typeface="Times New Roman" pitchFamily="18" charset="0"/>
              </a:rPr>
              <a:t>yang </a:t>
            </a:r>
            <a:r>
              <a:rPr lang="id-ID" sz="2000" dirty="0" smtClean="0">
                <a:latin typeface="Times New Roman" pitchFamily="18" charset="0"/>
                <a:cs typeface="Times New Roman" pitchFamily="18" charset="0"/>
              </a:rPr>
              <a:t> akan </a:t>
            </a:r>
            <a:r>
              <a:rPr lang="id-ID" sz="2000" dirty="0">
                <a:latin typeface="Times New Roman" pitchFamily="18" charset="0"/>
                <a:cs typeface="Times New Roman" pitchFamily="18" charset="0"/>
              </a:rPr>
              <a:t>diberi sanksi oleh 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hukum adalah perwujudan </a:t>
            </a:r>
            <a:r>
              <a:rPr lang="id-ID" sz="2000" dirty="0" smtClean="0">
                <a:latin typeface="Times New Roman" pitchFamily="18" charset="0"/>
                <a:cs typeface="Times New Roman" pitchFamily="18" charset="0"/>
              </a:rPr>
              <a:t>	sikap </a:t>
            </a:r>
            <a:r>
              <a:rPr lang="id-ID" sz="2000" dirty="0">
                <a:latin typeface="Times New Roman" pitchFamily="18" charset="0"/>
                <a:cs typeface="Times New Roman" pitchFamily="18" charset="0"/>
              </a:rPr>
              <a:t>batin yang buruk itu menjadi </a:t>
            </a:r>
            <a:r>
              <a:rPr lang="en-US" sz="2000" dirty="0">
                <a:latin typeface="Times New Roman" pitchFamily="18" charset="0"/>
                <a:cs typeface="Times New Roman" pitchFamily="18" charset="0"/>
              </a:rPr>
              <a:t>	</a:t>
            </a:r>
            <a:r>
              <a:rPr lang="id-ID" sz="2000" dirty="0" smtClean="0">
                <a:latin typeface="Times New Roman" pitchFamily="18" charset="0"/>
                <a:cs typeface="Times New Roman" pitchFamily="18" charset="0"/>
              </a:rPr>
              <a:t>perbuatan nyata </a:t>
            </a:r>
            <a:r>
              <a:rPr lang="id-ID" sz="2000" dirty="0">
                <a:latin typeface="Times New Roman" pitchFamily="18" charset="0"/>
                <a:cs typeface="Times New Roman" pitchFamily="18" charset="0"/>
              </a:rPr>
              <a:t>atau perbuatan </a:t>
            </a:r>
            <a:r>
              <a:rPr lang="id-ID" sz="2000" dirty="0" smtClean="0">
                <a:latin typeface="Times New Roman" pitchFamily="18" charset="0"/>
                <a:cs typeface="Times New Roman" pitchFamily="18" charset="0"/>
              </a:rPr>
              <a:t>	konkrit</a:t>
            </a:r>
            <a:r>
              <a:rPr lang="id-ID" sz="2000" dirty="0">
                <a:latin typeface="Times New Roman" pitchFamily="18" charset="0"/>
                <a:cs typeface="Times New Roman" pitchFamily="18" charset="0"/>
              </a:rPr>
              <a:t>. </a:t>
            </a:r>
            <a:endParaRPr lang="en-US" sz="2000" dirty="0">
              <a:latin typeface="Times New Roman" pitchFamily="18" charset="0"/>
              <a:cs typeface="Times New Roman" pitchFamily="18" charset="0"/>
            </a:endParaRPr>
          </a:p>
          <a:p>
            <a:pPr marL="457200" indent="-457200" algn="just" eaLnBrk="1" hangingPunct="1">
              <a:defRPr/>
            </a:pP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Namun demikian </a:t>
            </a:r>
            <a:r>
              <a:rPr lang="id-ID" sz="2000" b="1" dirty="0">
                <a:latin typeface="Times New Roman" pitchFamily="18" charset="0"/>
                <a:cs typeface="Times New Roman" pitchFamily="18" charset="0"/>
              </a:rPr>
              <a:t>ka</a:t>
            </a:r>
            <a:r>
              <a:rPr lang="en-US" sz="2000" b="1" dirty="0">
                <a:latin typeface="Times New Roman" pitchFamily="18" charset="0"/>
                <a:cs typeface="Times New Roman" pitchFamily="18" charset="0"/>
              </a:rPr>
              <a:t>e</a:t>
            </a:r>
            <a:r>
              <a:rPr lang="id-ID" sz="2000" b="1" dirty="0">
                <a:latin typeface="Times New Roman" pitchFamily="18" charset="0"/>
                <a:cs typeface="Times New Roman" pitchFamily="18" charset="0"/>
              </a:rPr>
              <a:t>dah hukum tidak hanya memberikan kewajiban </a:t>
            </a:r>
            <a:r>
              <a:rPr lang="en-US" sz="2000" b="1" dirty="0">
                <a:latin typeface="Times New Roman" pitchFamily="18" charset="0"/>
                <a:cs typeface="Times New Roman" pitchFamily="18" charset="0"/>
              </a:rPr>
              <a:t>	</a:t>
            </a:r>
            <a:r>
              <a:rPr lang="id-ID" sz="2000" dirty="0">
                <a:latin typeface="Times New Roman" pitchFamily="18" charset="0"/>
                <a:cs typeface="Times New Roman" pitchFamily="18" charset="0"/>
              </a:rPr>
              <a:t>saja tetapi juga </a:t>
            </a:r>
            <a:r>
              <a:rPr lang="id-ID" sz="2000" b="1" dirty="0">
                <a:latin typeface="Times New Roman" pitchFamily="18" charset="0"/>
                <a:cs typeface="Times New Roman" pitchFamily="18" charset="0"/>
              </a:rPr>
              <a:t>memberikan hak. </a:t>
            </a:r>
            <a:r>
              <a:rPr lang="en-US" sz="2000" b="1" dirty="0">
                <a:latin typeface="Times New Roman" pitchFamily="18" charset="0"/>
                <a:cs typeface="Times New Roman" pitchFamily="18" charset="0"/>
              </a:rPr>
              <a:t> </a:t>
            </a:r>
            <a:r>
              <a:rPr lang="id-ID" sz="2000" dirty="0">
                <a:latin typeface="Times New Roman" pitchFamily="18" charset="0"/>
                <a:cs typeface="Times New Roman" pitchFamily="18" charset="0"/>
              </a:rPr>
              <a:t>Asal mula dan sanksi bagi</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pelanggar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ka</a:t>
            </a:r>
            <a:r>
              <a:rPr lang="en-US" sz="2000" dirty="0">
                <a:latin typeface="Times New Roman" pitchFamily="18" charset="0"/>
                <a:cs typeface="Times New Roman" pitchFamily="18" charset="0"/>
              </a:rPr>
              <a:t>e</a:t>
            </a:r>
            <a:r>
              <a:rPr lang="id-ID" sz="2000" dirty="0">
                <a:latin typeface="Times New Roman" pitchFamily="18" charset="0"/>
                <a:cs typeface="Times New Roman" pitchFamily="18" charset="0"/>
              </a:rPr>
              <a:t>dah hukum datang dari luar diri </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manusia maka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sifatnya</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heteronom</a:t>
            </a:r>
            <a:r>
              <a:rPr lang="en-US" sz="2000" dirty="0">
                <a:latin typeface="Times New Roman" pitchFamily="18" charset="0"/>
                <a:cs typeface="Times New Roman" pitchFamily="18" charset="0"/>
              </a:rPr>
              <a:t>.</a:t>
            </a:r>
          </a:p>
          <a:p>
            <a:pPr algn="just">
              <a:defRPr/>
            </a:pPr>
            <a:r>
              <a:rPr lang="en-US" sz="2000" b="1" dirty="0">
                <a:solidFill>
                  <a:srgbClr val="0033CC"/>
                </a:solidFill>
                <a:latin typeface="Times New Roman" pitchFamily="18" charset="0"/>
                <a:cs typeface="Times New Roman" pitchFamily="18" charset="0"/>
              </a:rPr>
              <a:t>	</a:t>
            </a:r>
            <a:endParaRPr lang="en-US" sz="2000" dirty="0">
              <a:solidFill>
                <a:srgbClr val="0033CC"/>
              </a:solidFill>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EE565ED8-AFCA-4110-B924-E56D13A1D787}" type="slidenum">
              <a:rPr lang="en-US"/>
              <a:pPr>
                <a:defRPr/>
              </a:pPr>
              <a:t>9</a:t>
            </a:fld>
            <a:endParaRPr lang="en-US"/>
          </a:p>
        </p:txBody>
      </p:sp>
      <p:sp>
        <p:nvSpPr>
          <p:cNvPr id="20483" name="Rectangle 1"/>
          <p:cNvSpPr>
            <a:spLocks noChangeArrowheads="1"/>
          </p:cNvSpPr>
          <p:nvPr/>
        </p:nvSpPr>
        <p:spPr bwMode="auto">
          <a:xfrm>
            <a:off x="152400" y="152400"/>
            <a:ext cx="8763000" cy="5324475"/>
          </a:xfrm>
          <a:prstGeom prst="rect">
            <a:avLst/>
          </a:prstGeom>
          <a:noFill/>
          <a:ln w="9525">
            <a:noFill/>
            <a:miter lim="800000"/>
            <a:headEnd/>
            <a:tailEnd/>
          </a:ln>
        </p:spPr>
        <p:txBody>
          <a:bodyPr anchor="ctr">
            <a:spAutoFit/>
          </a:bodyPr>
          <a:lstStyle/>
          <a:p>
            <a:pPr algn="just" eaLnBrk="1" hangingPunct="1"/>
            <a:endParaRPr lang="en-US" sz="2000">
              <a:solidFill>
                <a:srgbClr val="FF0000"/>
              </a:solidFill>
              <a:latin typeface="Times New Roman" pitchFamily="18" charset="0"/>
              <a:cs typeface="Times New Roman" pitchFamily="18" charset="0"/>
            </a:endParaRPr>
          </a:p>
          <a:p>
            <a:pPr algn="just"/>
            <a:r>
              <a:rPr lang="en-US" sz="2000" b="1">
                <a:solidFill>
                  <a:srgbClr val="FF0000"/>
                </a:solidFill>
                <a:latin typeface="Times New Roman" pitchFamily="18" charset="0"/>
                <a:cs typeface="Times New Roman" pitchFamily="18" charset="0"/>
              </a:rPr>
              <a:t>	</a:t>
            </a:r>
            <a:r>
              <a:rPr lang="id-ID" sz="2000" b="1">
                <a:latin typeface="Times New Roman" pitchFamily="18" charset="0"/>
                <a:cs typeface="Times New Roman" pitchFamily="18" charset="0"/>
              </a:rPr>
              <a:t>Contoh-contoh ka</a:t>
            </a:r>
            <a:r>
              <a:rPr lang="en-US" sz="2000" b="1">
                <a:latin typeface="Times New Roman" pitchFamily="18" charset="0"/>
                <a:cs typeface="Times New Roman" pitchFamily="18" charset="0"/>
              </a:rPr>
              <a:t>e</a:t>
            </a:r>
            <a:r>
              <a:rPr lang="id-ID" sz="2000" b="1">
                <a:latin typeface="Times New Roman" pitchFamily="18" charset="0"/>
                <a:cs typeface="Times New Roman" pitchFamily="18" charset="0"/>
              </a:rPr>
              <a:t>dah hukum misalnya</a:t>
            </a:r>
            <a:r>
              <a:rPr lang="en-US" sz="2000" b="1">
                <a:latin typeface="Times New Roman" pitchFamily="18" charset="0"/>
                <a:cs typeface="Times New Roman" pitchFamily="18" charset="0"/>
              </a:rPr>
              <a:t> </a:t>
            </a:r>
            <a:r>
              <a:rPr lang="id-ID" sz="2000" b="1">
                <a:latin typeface="Times New Roman" pitchFamily="18" charset="0"/>
                <a:cs typeface="Times New Roman" pitchFamily="18" charset="0"/>
              </a:rPr>
              <a:t>: </a:t>
            </a:r>
            <a:endParaRPr lang="en-US" sz="2000" b="1">
              <a:latin typeface="Times New Roman" pitchFamily="18" charset="0"/>
              <a:cs typeface="Times New Roman" pitchFamily="18" charset="0"/>
            </a:endParaRPr>
          </a:p>
          <a:p>
            <a:pPr lvl="2" indent="-358775" algn="just">
              <a:buFont typeface="Times New Roman" pitchFamily="18" charset="0"/>
              <a:buChar char="–"/>
            </a:pPr>
            <a:r>
              <a:rPr lang="id-ID" sz="2000">
                <a:latin typeface="Times New Roman" pitchFamily="18" charset="0"/>
                <a:cs typeface="Times New Roman" pitchFamily="18" charset="0"/>
              </a:rPr>
              <a:t>Perkawinan adalah sah, apabila dilakukan menurut hukum masing-masing agamanya dan kepercayaannya (</a:t>
            </a:r>
            <a:r>
              <a:rPr lang="en-US" sz="2000">
                <a:latin typeface="Times New Roman" pitchFamily="18" charset="0"/>
                <a:cs typeface="Times New Roman" pitchFamily="18" charset="0"/>
              </a:rPr>
              <a:t>Pa</a:t>
            </a:r>
            <a:r>
              <a:rPr lang="id-ID" sz="2000">
                <a:latin typeface="Times New Roman" pitchFamily="18" charset="0"/>
                <a:cs typeface="Times New Roman" pitchFamily="18" charset="0"/>
              </a:rPr>
              <a:t>s</a:t>
            </a:r>
            <a:r>
              <a:rPr lang="en-US" sz="2000">
                <a:latin typeface="Times New Roman" pitchFamily="18" charset="0"/>
                <a:cs typeface="Times New Roman" pitchFamily="18" charset="0"/>
              </a:rPr>
              <a:t>al</a:t>
            </a:r>
            <a:r>
              <a:rPr lang="id-ID" sz="2000">
                <a:latin typeface="Times New Roman" pitchFamily="18" charset="0"/>
                <a:cs typeface="Times New Roman" pitchFamily="18" charset="0"/>
              </a:rPr>
              <a:t> 2 ayat 1 UU No.1</a:t>
            </a:r>
            <a:r>
              <a:rPr lang="en-US" sz="2000">
                <a:latin typeface="Times New Roman" pitchFamily="18" charset="0"/>
                <a:cs typeface="Times New Roman" pitchFamily="18" charset="0"/>
              </a:rPr>
              <a:t>/</a:t>
            </a:r>
            <a:r>
              <a:rPr lang="id-ID" sz="2000">
                <a:latin typeface="Times New Roman" pitchFamily="18" charset="0"/>
                <a:cs typeface="Times New Roman" pitchFamily="18" charset="0"/>
              </a:rPr>
              <a:t>1974).</a:t>
            </a:r>
            <a:endParaRPr lang="en-US" sz="2000">
              <a:latin typeface="Times New Roman" pitchFamily="18" charset="0"/>
              <a:cs typeface="Times New Roman" pitchFamily="18" charset="0"/>
            </a:endParaRPr>
          </a:p>
          <a:p>
            <a:pPr lvl="2" indent="-358775" algn="just">
              <a:buFont typeface="Times New Roman" pitchFamily="18" charset="0"/>
              <a:buChar char="–"/>
            </a:pPr>
            <a:r>
              <a:rPr lang="id-ID" sz="2000">
                <a:latin typeface="Times New Roman" pitchFamily="18" charset="0"/>
                <a:cs typeface="Times New Roman" pitchFamily="18" charset="0"/>
              </a:rPr>
              <a:t>Tiap-tiap perikatan adalah untuk memberikan sesuatu, untuk berbuat sesuatu atau untuk tidak berbuat sesuatu (</a:t>
            </a:r>
            <a:r>
              <a:rPr lang="en-US" sz="2000">
                <a:latin typeface="Times New Roman" pitchFamily="18" charset="0"/>
                <a:cs typeface="Times New Roman" pitchFamily="18" charset="0"/>
              </a:rPr>
              <a:t>Pasal</a:t>
            </a:r>
            <a:r>
              <a:rPr lang="id-ID" sz="2000">
                <a:latin typeface="Times New Roman" pitchFamily="18" charset="0"/>
                <a:cs typeface="Times New Roman" pitchFamily="18" charset="0"/>
              </a:rPr>
              <a:t> 1234 BW).</a:t>
            </a:r>
            <a:endParaRPr lang="en-US" sz="2000">
              <a:latin typeface="Times New Roman" pitchFamily="18" charset="0"/>
              <a:cs typeface="Times New Roman" pitchFamily="18" charset="0"/>
            </a:endParaRPr>
          </a:p>
          <a:p>
            <a:pPr lvl="2" indent="-358775" algn="just">
              <a:buFont typeface="Times New Roman" pitchFamily="18" charset="0"/>
              <a:buChar char="–"/>
            </a:pPr>
            <a:r>
              <a:rPr lang="id-ID" sz="2000">
                <a:latin typeface="Times New Roman" pitchFamily="18" charset="0"/>
                <a:cs typeface="Times New Roman" pitchFamily="18" charset="0"/>
              </a:rPr>
              <a:t>Apabila suatu persetujuan perburuhan dibuat tertulis maka biaya akt</a:t>
            </a:r>
            <a:r>
              <a:rPr lang="en-US" sz="2000">
                <a:latin typeface="Times New Roman" pitchFamily="18" charset="0"/>
                <a:cs typeface="Times New Roman" pitchFamily="18" charset="0"/>
              </a:rPr>
              <a:t>a</a:t>
            </a:r>
            <a:r>
              <a:rPr lang="id-ID" sz="2000">
                <a:latin typeface="Times New Roman" pitchFamily="18" charset="0"/>
                <a:cs typeface="Times New Roman" pitchFamily="18" charset="0"/>
              </a:rPr>
              <a:t> beserta lain-lain biaya tambahan harus dipikul oleh majikan (</a:t>
            </a:r>
            <a:r>
              <a:rPr lang="en-US" sz="2000">
                <a:latin typeface="Times New Roman" pitchFamily="18" charset="0"/>
                <a:cs typeface="Times New Roman" pitchFamily="18" charset="0"/>
              </a:rPr>
              <a:t>Pasal</a:t>
            </a:r>
            <a:r>
              <a:rPr lang="id-ID" sz="2000">
                <a:latin typeface="Times New Roman" pitchFamily="18" charset="0"/>
                <a:cs typeface="Times New Roman" pitchFamily="18" charset="0"/>
              </a:rPr>
              <a:t> 1601 d BW).</a:t>
            </a:r>
            <a:endParaRPr lang="en-US" sz="2000">
              <a:latin typeface="Times New Roman" pitchFamily="18" charset="0"/>
              <a:cs typeface="Times New Roman" pitchFamily="18" charset="0"/>
            </a:endParaRPr>
          </a:p>
          <a:p>
            <a:pPr lvl="2" indent="-358775" algn="just">
              <a:buFont typeface="Times New Roman" pitchFamily="18" charset="0"/>
              <a:buChar char="–"/>
            </a:pPr>
            <a:r>
              <a:rPr lang="id-ID" sz="2000">
                <a:latin typeface="Times New Roman" pitchFamily="18" charset="0"/>
                <a:cs typeface="Times New Roman" pitchFamily="18" charset="0"/>
              </a:rPr>
              <a:t>Barang siapa sengaja merampas nyawa orang lain tanpa hak, diancam karena pembunuhan, dengan pidana penjara paling lama lima belas tahun (</a:t>
            </a:r>
            <a:r>
              <a:rPr lang="en-US" sz="2000">
                <a:latin typeface="Times New Roman" pitchFamily="18" charset="0"/>
                <a:cs typeface="Times New Roman" pitchFamily="18" charset="0"/>
              </a:rPr>
              <a:t>Pasal</a:t>
            </a:r>
            <a:r>
              <a:rPr lang="id-ID" sz="2000">
                <a:latin typeface="Times New Roman" pitchFamily="18" charset="0"/>
                <a:cs typeface="Times New Roman" pitchFamily="18" charset="0"/>
              </a:rPr>
              <a:t> 338 KUHP). </a:t>
            </a:r>
            <a:endParaRPr lang="en-US" sz="2000">
              <a:latin typeface="Times New Roman" pitchFamily="18" charset="0"/>
              <a:cs typeface="Times New Roman" pitchFamily="18" charset="0"/>
            </a:endParaRPr>
          </a:p>
          <a:p>
            <a:pPr lvl="2" indent="-358775" algn="just">
              <a:buFont typeface="Times New Roman" pitchFamily="18" charset="0"/>
              <a:buChar char="–"/>
            </a:pPr>
            <a:r>
              <a:rPr lang="id-ID" sz="2000">
                <a:latin typeface="Times New Roman" pitchFamily="18" charset="0"/>
                <a:cs typeface="Times New Roman" pitchFamily="18" charset="0"/>
              </a:rPr>
              <a:t>Barang siapa mengambil barang sesuatu, yang seluruhnya atau sebagian kepunyaan orang lain, dengan maksud untuk dimiliki secara melawan hukum, diancam karena pencurian, dengan pidana penjara paling lama lima tahun atau denda paling banyak enam puluh rupiah (</a:t>
            </a:r>
            <a:r>
              <a:rPr lang="en-US" sz="2000">
                <a:latin typeface="Times New Roman" pitchFamily="18" charset="0"/>
                <a:cs typeface="Times New Roman" pitchFamily="18" charset="0"/>
              </a:rPr>
              <a:t>Pasal</a:t>
            </a:r>
            <a:r>
              <a:rPr lang="id-ID" sz="2000">
                <a:latin typeface="Times New Roman" pitchFamily="18" charset="0"/>
                <a:cs typeface="Times New Roman" pitchFamily="18" charset="0"/>
              </a:rPr>
              <a:t> 362 KUHP) </a:t>
            </a:r>
            <a:r>
              <a:rPr lang="id-ID" sz="2000">
                <a:solidFill>
                  <a:srgbClr val="0033CC"/>
                </a:solidFill>
                <a:latin typeface="Times New Roman" pitchFamily="18" charset="0"/>
                <a:cs typeface="Times New Roman" pitchFamily="18" charset="0"/>
              </a:rPr>
              <a:t>. </a:t>
            </a:r>
            <a:endParaRPr lang="en-US" sz="2000">
              <a:solidFill>
                <a:srgbClr val="0033CC"/>
              </a:solidFill>
              <a:latin typeface="Times New Roman" pitchFamily="18" charset="0"/>
              <a:cs typeface="Times New Roman" pitchFamily="18" charset="0"/>
            </a:endParaRP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eaLnBrk="1" hangingPunct="1">
              <a:defRPr/>
            </a:pPr>
            <a:endParaRPr lang="en-US" sz="1200" dirty="0">
              <a:solidFill>
                <a:schemeClr val="tx1">
                  <a:tint val="75000"/>
                </a:schemeClr>
              </a:solidFill>
              <a:latin typeface="Arial" charset="0"/>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USED_PAGE_ORIENTATION" val="1"/>
  <p:tag name="ARTICULATE_USED_PAGE_SIZE" val="1"/>
  <p:tag name="ARTICULATE_REFERENCE_ID" val="8ad53d8d-a968-4451-922b-f133d3f89e99"/>
  <p:tag name="ARTICULATE_REFERENCE_COUNT" val="0"/>
  <p:tag name="ARTICULATE_PLAYER_GLOSSARY_XML" val="&lt;?xml version=&quot;1.0&quot; encoding=&quot;utf-16&quot;?&gt;&lt;glossary xmlns:xsi=&quot;http://www.w3.org/2001/XMLSchema-instance&quot; xmlns:xsd=&quot;http://www.w3.org/2001/XMLSchema&quot;&gt;&lt;terms /&gt;&lt;/glossary&gt;"/>
  <p:tag name="TAG_BACKING_FORM_KEY" val="591642-d:\fh unila\ganjil\pih\norma di masyarakat.pptx"/>
  <p:tag name="ARTICULATE_PRESENTER_VERSION" val="7"/>
  <p:tag name="ARTICULATE_SLIDE_COUNT" val="1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263"/>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UDIO_ID" val="265"/>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UDIO_ID" val="268"/>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UDIO_ID" val="269"/>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UDIO_ID" val="270"/>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UDIO_ID" val="271"/>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UDIO_ID" val="272"/>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UDIO_ID" val="267"/>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UDIO_ID" val="258"/>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UDIO_ID" val="266"/>
  <p:tag name="ARTICULATE_USED_LAYOUT" val="2"/>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UDIO_ID" val="257"/>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UDIO_ID" val="259"/>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UDIO_ID" val="260"/>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UDIO_ID" val="261"/>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UDIO_ID" val="262"/>
  <p:tag name="ARTICULATE_USED_LAYOUT" val="7"/>
  <p:tag name="ARTICULATE_NAV_LEVEL" val="1"/>
  <p:tag name="ARTICULATE_SLIDE_PRESENTER_GUID" val="a27d0e39-d635-4852-83df-f2574808132d"/>
  <p:tag name="ARTICULATE_SLIDE_PAUSE" val="0"/>
  <p:tag name="ARTICULATE_LOCK_SLIDE" val="0"/>
  <p:tag name="ARTICULATE_HIDE_SLIDE" val="0"/>
  <p:tag name="ARTICULATE_PLAYER_CONTROL_PREVIOUS" val="True"/>
  <p:tag name="ARTICULATE_PLAYER_CONTROL_NEXT" val="True"/>
  <p:tag name="ARTICULATE_SLIDE_THUMBNAIL_REFRESH"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11809</TotalTime>
  <Words>651</Words>
  <Application>Microsoft Office PowerPoint</Application>
  <PresentationFormat>On-screen Show (4:3)</PresentationFormat>
  <Paragraphs>104</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Trebuchet MS</vt:lpstr>
      <vt:lpstr>Wingdings 3</vt:lpstr>
      <vt:lpstr>Facet</vt:lpstr>
      <vt:lpstr>Kaidah/ Norma  di Masyarakat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Perbedaan antara kaidah hukum dengan kaidah sosial lainnya :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Windows User</cp:lastModifiedBy>
  <cp:revision>53</cp:revision>
  <dcterms:created xsi:type="dcterms:W3CDTF">2016-09-14T22:06:08Z</dcterms:created>
  <dcterms:modified xsi:type="dcterms:W3CDTF">2020-11-08T13:43:19Z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norma di masyarakat</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48E9CF4F-D8A7-481B-9EC9-A3F95303B122</vt:lpwstr>
  </property>
  <property fmtid="{D5CDD505-2E9C-101B-9397-08002B2CF9AE}" pid="6" name="ArticulateProjectFull">
    <vt:lpwstr>D:\FH Unila\Ganjil\PIH\PIH 2020\kuliah 3.ppta</vt:lpwstr>
  </property>
</Properties>
</file>