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74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3" r:id="rId21"/>
    <p:sldId id="276" r:id="rId22"/>
  </p:sldIdLst>
  <p:sldSz cx="9144000" cy="6858000" type="screen4x3"/>
  <p:notesSz cx="6858000" cy="9144000"/>
  <p:embeddedFontLst>
    <p:embeddedFont>
      <p:font typeface="Wingdings 2" pitchFamily="18" charset="2"/>
      <p:regular r:id="rId25"/>
    </p:embeddedFont>
    <p:embeddedFont>
      <p:font typeface="Tahoma" pitchFamily="34" charset="0"/>
      <p:regular r:id="rId26"/>
      <p:bold r:id="rId27"/>
    </p:embeddedFont>
    <p:embeddedFont>
      <p:font typeface="Franklin Gothic Medium" pitchFamily="34" charset="0"/>
      <p:regular r:id="rId28"/>
      <p:italic r:id="rId29"/>
    </p:embeddedFont>
    <p:embeddedFont>
      <p:font typeface="Franklin Gothic Book" pitchFamily="34" charset="0"/>
      <p:regular r:id="rId30"/>
      <p:italic r:id="rId3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CC00"/>
    <a:srgbClr val="FF00FF"/>
    <a:srgbClr val="CC6600"/>
    <a:srgbClr val="00CCFF"/>
    <a:srgbClr val="FFFF00"/>
    <a:srgbClr val="FF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3" d="100"/>
          <a:sy n="33" d="100"/>
        </p:scale>
        <p:origin x="-154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314831-F94F-4D99-A29B-1F3B45E90543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6ED6A11-8249-4C24-8E73-F65B02B27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7287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108D54-00EF-4724-BCED-FD0738D25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87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81506-E5F7-4684-8905-4D2878F51DC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Dr.H. Pudjo Sumedi AS., M.Ed.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Dr.H. Pudjo Sumedi AS., M.Ed.</a:t>
            </a: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22C9CE-E4E2-4496-8B6F-B195DC49347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62311F-9888-4272-B161-D0AF70E98EC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Dr.H. Pudjo Sumedi AS., M.Ed.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F056C1-58E6-43AF-A951-5D8EC727734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Dr.H. Pudjo Sumedi AS., M.Ed.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22225" y="0"/>
            <a:ext cx="9166225" cy="687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36513" y="-26988"/>
            <a:ext cx="43195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>
                <a:latin typeface="Tahoma" pitchFamily="34" charset="0"/>
              </a:rPr>
              <a:t>PT. RajaGrafindo Persada, Edisi kedua, Jakarta, 2006</a:t>
            </a:r>
          </a:p>
        </p:txBody>
      </p:sp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34925" y="6524625"/>
            <a:ext cx="24463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>
                <a:latin typeface="Tahoma" pitchFamily="34" charset="0"/>
              </a:rPr>
              <a:t>Prof. Dr. Veithzal Rivai, M.B.A</a:t>
            </a: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D1CDA-7FAA-47A9-85CE-67F835E5CAC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11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DE45738C-E95D-403F-AFFB-AEBBDFBC6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81D4E-BC73-4DB8-8D4D-07487E857A5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73221C6B-F334-4E3C-AE51-8DC3ED7CF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B95D5-5785-4F16-B0AA-62189B164204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470AC76B-0558-4439-81DE-8632D5578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A6E7C-7374-4A7E-B576-52BD7145292A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3839E1B6-CE06-4AE4-8F9A-329A81939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FCD1A-9CA8-49E1-8900-1E0C65BE7C39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A0418F71-BA05-4C42-B8F6-31CD20D71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1FE5C-AEB3-4BCA-8B8A-E6975B1CCC12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EC291D41-B623-4B72-96CF-AECE4EABE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F09C7-930A-4F76-AD89-9A1845992E8D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2EBED8F2-D3D3-471E-B06A-11AC195CD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FDDCB-857A-4B2E-A58B-79D974BE9214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251D9B7A-61E2-4FED-AF9C-C607B76F0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E073-0510-4B2D-902D-42C44A7AC81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8CE17681-A631-4C6C-A9B9-12CB8124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6632D-EAE1-41F5-982A-3A7395319A0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38D4A697-D6FD-4B4F-8AD8-5EC220266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5615F-7AF0-4168-9671-9F1811DDFFEE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Hal  : </a:t>
            </a:r>
            <a:fld id="{CA626D63-0A56-470D-8BB5-6A37FFA1A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7EE651D-F41F-4797-A292-8A6C6776448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Dr.H. Pudjo Sumedi AS., M.Ed.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 Hal  : </a:t>
            </a:r>
            <a:fld id="{869051FE-99AF-41A2-8EE5-C92B97038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04" r:id="rId4"/>
    <p:sldLayoutId id="2147483710" r:id="rId5"/>
    <p:sldLayoutId id="2147483705" r:id="rId6"/>
    <p:sldLayoutId id="2147483711" r:id="rId7"/>
    <p:sldLayoutId id="2147483712" r:id="rId8"/>
    <p:sldLayoutId id="2147483713" r:id="rId9"/>
    <p:sldLayoutId id="2147483706" r:id="rId10"/>
    <p:sldLayoutId id="2147483714" r:id="rId11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1714500" y="3406775"/>
            <a:ext cx="564356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b="1">
                <a:solidFill>
                  <a:schemeClr val="tx2"/>
                </a:solidFill>
                <a:latin typeface="Tahoma" pitchFamily="34" charset="0"/>
              </a:rPr>
              <a:t>Perilaku </a:t>
            </a:r>
          </a:p>
          <a:p>
            <a:pPr algn="ctr"/>
            <a:r>
              <a:rPr lang="en-US" sz="7200" b="1">
                <a:solidFill>
                  <a:schemeClr val="tx2"/>
                </a:solidFill>
                <a:latin typeface="Tahoma" pitchFamily="34" charset="0"/>
              </a:rPr>
              <a:t>Organisasi</a:t>
            </a:r>
          </a:p>
        </p:txBody>
      </p:sp>
      <p:pic>
        <p:nvPicPr>
          <p:cNvPr id="10243" name="Picture 5" descr="C:\Documents and Settings\FUJITSU\My Documents\pictures\organization-alignment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357188"/>
            <a:ext cx="7691438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1866900" y="6143625"/>
            <a:ext cx="56435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</a:rPr>
              <a:t>PS ANE FISIP UNILA 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</a:rPr>
              <a:t>2022</a:t>
            </a:r>
            <a:endParaRPr lang="en-US" sz="2000" b="1" dirty="0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00"/>
            </a:gs>
            <a:gs pos="50000">
              <a:srgbClr val="FFFF00"/>
            </a:gs>
            <a:gs pos="100000">
              <a:srgbClr val="7676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286500"/>
            <a:ext cx="844550" cy="357188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A8EDD3A2-F30B-4EC3-B453-B9556B6D65B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71550" y="620713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Henry Fayol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331913" y="1419225"/>
            <a:ext cx="7199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/>
            </a:pPr>
            <a:r>
              <a:rPr lang="en-US" sz="2400"/>
              <a:t>Aspek teknik dan komersial dari kegiatan pembelian, produksi dan penjualan.</a:t>
            </a:r>
            <a:endParaRPr lang="en-US" sz="2400" i="1"/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1331913" y="2451100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2"/>
            </a:pPr>
            <a:r>
              <a:rPr lang="en-US" sz="2400"/>
              <a:t>Kegiatan-kegiatan keuntungan</a:t>
            </a:r>
            <a:endParaRPr lang="en-US" sz="2400" i="1"/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1331913" y="3201988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3"/>
            </a:pPr>
            <a:r>
              <a:rPr lang="en-US" sz="2400"/>
              <a:t>Unit-unit keaman dan perlindungan</a:t>
            </a:r>
            <a:endParaRPr lang="en-US" sz="2400" i="1"/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1331913" y="3940175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4"/>
            </a:pPr>
            <a:r>
              <a:rPr lang="en-US" sz="2400"/>
              <a:t>Fungsi perhitungan</a:t>
            </a:r>
            <a:endParaRPr lang="en-US" sz="2400" i="1"/>
          </a:p>
        </p:txBody>
      </p:sp>
      <p:sp>
        <p:nvSpPr>
          <p:cNvPr id="19464" name="Text Box 9"/>
          <p:cNvSpPr txBox="1">
            <a:spLocks noChangeArrowheads="1"/>
          </p:cNvSpPr>
          <p:nvPr/>
        </p:nvSpPr>
        <p:spPr bwMode="auto">
          <a:xfrm>
            <a:off x="1331913" y="4689475"/>
            <a:ext cx="71993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5"/>
            </a:pPr>
            <a:r>
              <a:rPr lang="en-US" sz="2400"/>
              <a:t>Fungsi administratif dari perencanaan, organisasi, pengarahan, koordinasi, dan pengadilan.</a:t>
            </a:r>
            <a:endParaRPr lang="en-US" sz="2400" i="1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00"/>
            </a:gs>
            <a:gs pos="50000">
              <a:srgbClr val="FFFF00"/>
            </a:gs>
            <a:gs pos="100000">
              <a:srgbClr val="7676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117FA848-653C-4073-8453-3ABB7CC52A4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71550" y="620713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Max Weber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331913" y="1270000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/>
            </a:pPr>
            <a:r>
              <a:rPr lang="en-US" sz="2400"/>
              <a:t>Adanya spesialisasi atau pembagian kerja</a:t>
            </a:r>
            <a:endParaRPr lang="en-US" sz="2400" i="1"/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1331913" y="1973263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2"/>
            </a:pPr>
            <a:r>
              <a:rPr lang="en-US" sz="2400"/>
              <a:t>Adanya hierarki yang berkembang</a:t>
            </a:r>
            <a:endParaRPr lang="en-US" sz="2400" i="1"/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1331913" y="2665413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3"/>
            </a:pPr>
            <a:r>
              <a:rPr lang="en-US" sz="2400"/>
              <a:t>Adanya suatu sistem atau aturan suatu prosedur</a:t>
            </a:r>
            <a:endParaRPr lang="en-US" sz="2400" i="1"/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1331913" y="3403600"/>
            <a:ext cx="719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4"/>
            </a:pPr>
            <a:r>
              <a:rPr lang="en-US" sz="2400"/>
              <a:t>Adanya suatu kelompok yang impersonalitas</a:t>
            </a:r>
            <a:endParaRPr lang="en-US" sz="2400" i="1"/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1331913" y="4119563"/>
            <a:ext cx="7199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5"/>
            </a:pPr>
            <a:r>
              <a:rPr lang="en-US" sz="2400"/>
              <a:t>Adanya promosi dan jabatan yang berdasarkan kecakapan</a:t>
            </a:r>
            <a:endParaRPr lang="en-US" sz="2400" i="1"/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CCFF"/>
            </a:gs>
            <a:gs pos="100000">
              <a:srgbClr val="005E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286500"/>
            <a:ext cx="844550" cy="357188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B553BDA9-2217-4E30-B427-94A59887F34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71550" y="549275"/>
            <a:ext cx="604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Gerakan Hubungan Kemanusian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1116013" y="1196975"/>
            <a:ext cx="75596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Raymond Miles menyatakan bahwa pendekatan hubungan kemanusian secara sederhana menempatkan karyawan sebagai manusia, tidak sebagai mesin yang dipergunakan dalam berproduksi.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971550" y="3095625"/>
            <a:ext cx="604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Perilaku Organisasi Modern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1116013" y="3743325"/>
            <a:ext cx="75596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Beberapa orang beranggapan bahwa manusia mempunyai keunikan dalam perilaku hal yang terarah, lainnya beranggapan bahwa perilaku manusia dalam banyak hal menunjukkan sebagai sasaran yang tidak teratur.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00"/>
            </a:gs>
            <a:gs pos="50000">
              <a:srgbClr val="5E2F00"/>
            </a:gs>
            <a:gs pos="100000">
              <a:srgbClr val="CC66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286500"/>
            <a:ext cx="844550" cy="434975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9FCE2C7D-8EA4-4B66-8E25-AA73BD28C18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8638" indent="-528638" algn="just">
              <a:spcBef>
                <a:spcPct val="50000"/>
              </a:spcBef>
              <a:buFontTx/>
              <a:buAutoNum type="alphaUcPeriod" startAt="5"/>
            </a:pPr>
            <a:r>
              <a:rPr lang="en-US" sz="2800" b="1">
                <a:solidFill>
                  <a:srgbClr val="0000FF"/>
                </a:solidFill>
              </a:rPr>
              <a:t>APA YANG DILAKUKAN MANAJER ?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900113" y="1325563"/>
            <a:ext cx="6911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Menurut Henry Fayol, Menjadi empat Fungsi Manajer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1116013" y="2519363"/>
            <a:ext cx="75596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 i="1">
                <a:solidFill>
                  <a:srgbClr val="FF00FF"/>
                </a:solidFill>
              </a:rPr>
              <a:t>Fungsi Perencanaan</a:t>
            </a:r>
            <a:r>
              <a:rPr lang="en-US" sz="2400" b="1" i="1"/>
              <a:t> </a:t>
            </a:r>
            <a:r>
              <a:rPr lang="en-US" sz="2400" b="1" i="1">
                <a:solidFill>
                  <a:srgbClr val="FFFF00"/>
                </a:solidFill>
              </a:rPr>
              <a:t>: </a:t>
            </a:r>
            <a:r>
              <a:rPr lang="en-US" sz="2400" b="1">
                <a:solidFill>
                  <a:srgbClr val="FFFF00"/>
                </a:solidFill>
              </a:rPr>
              <a:t>Meliputi tugas-tugas menyusun rencana-rencana kegiatan kedepan dari suatu organisasi, meliputi rencana jangka panjang, menengah, pendek, rencana kegiatan, serta menetapkan terget-terget yang hendak dicapai.</a:t>
            </a:r>
            <a:endParaRPr lang="en-US" sz="24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00"/>
            </a:gs>
            <a:gs pos="50000">
              <a:srgbClr val="5E2F00"/>
            </a:gs>
            <a:gs pos="100000">
              <a:srgbClr val="CC66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357938"/>
            <a:ext cx="844550" cy="363537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04C97EFE-CD61-4F79-AA65-045864FD3BCA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116013" y="2781300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3"/>
            </a:pPr>
            <a:r>
              <a:rPr lang="en-US" sz="2400" b="1" i="1">
                <a:solidFill>
                  <a:srgbClr val="FF00FF"/>
                </a:solidFill>
              </a:rPr>
              <a:t>Fungsi Kepemimpinan</a:t>
            </a:r>
            <a:r>
              <a:rPr lang="en-US" sz="2400" b="1" i="1"/>
              <a:t> </a:t>
            </a:r>
            <a:r>
              <a:rPr lang="en-US" sz="2400" b="1" i="1">
                <a:solidFill>
                  <a:srgbClr val="FFFF00"/>
                </a:solidFill>
              </a:rPr>
              <a:t>: </a:t>
            </a:r>
            <a:r>
              <a:rPr lang="en-US" sz="2400" b="1">
                <a:solidFill>
                  <a:srgbClr val="FFFF00"/>
                </a:solidFill>
              </a:rPr>
              <a:t>Tugas seorang manajer untuk mengarahkan dan mengkoordinasikan orang-orang saat ini. </a:t>
            </a:r>
            <a:endParaRPr lang="en-US" sz="2400" b="1" i="1">
              <a:solidFill>
                <a:srgbClr val="FFFF00"/>
              </a:solidFill>
            </a:endParaRP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1116013" y="4175125"/>
            <a:ext cx="75596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4"/>
            </a:pPr>
            <a:r>
              <a:rPr lang="en-US" sz="2400" b="1" i="1">
                <a:solidFill>
                  <a:srgbClr val="FF00FF"/>
                </a:solidFill>
              </a:rPr>
              <a:t>Fungsi Pengendalian</a:t>
            </a:r>
            <a:r>
              <a:rPr lang="en-US" sz="2400" b="1" i="1"/>
              <a:t> : </a:t>
            </a:r>
            <a:r>
              <a:rPr lang="en-US" sz="2400" b="1">
                <a:solidFill>
                  <a:srgbClr val="FFFF00"/>
                </a:solidFill>
              </a:rPr>
              <a:t>Setelah tujuan-tujuan ditentukan rencana dituangkan pengaturan struktural digambarkan dan orang-orang dipekerjakan, dilatih, dimotivasi masih ada kemungkinan bahwa ada sesuatu yang keliru. </a:t>
            </a:r>
            <a:endParaRPr lang="en-US" sz="2400" b="1" i="1">
              <a:solidFill>
                <a:srgbClr val="FFFF00"/>
              </a:solidFill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116013" y="549275"/>
            <a:ext cx="75596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2"/>
            </a:pPr>
            <a:r>
              <a:rPr lang="en-US" sz="2400" b="1" i="1">
                <a:solidFill>
                  <a:srgbClr val="FF00FF"/>
                </a:solidFill>
              </a:rPr>
              <a:t>Fungsi Pengorganisasian</a:t>
            </a:r>
            <a:r>
              <a:rPr lang="en-US" sz="2400" b="1" i="1"/>
              <a:t> </a:t>
            </a:r>
            <a:r>
              <a:rPr lang="en-US" sz="2400" b="1" i="1">
                <a:solidFill>
                  <a:srgbClr val="FFFF00"/>
                </a:solidFill>
              </a:rPr>
              <a:t>: </a:t>
            </a:r>
            <a:r>
              <a:rPr lang="en-US" sz="2400" b="1">
                <a:solidFill>
                  <a:srgbClr val="FFFF00"/>
                </a:solidFill>
              </a:rPr>
              <a:t>Meliputi tugas-tugas apa yang harus dilakukan, siapa yang melakukan, bagaimana tugas-tugas itu dikelompokkan, siapa melapor kepada siapa, dimana keputusan harus diambil.</a:t>
            </a:r>
            <a:endParaRPr lang="en-US" sz="24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99FF"/>
            </a:gs>
            <a:gs pos="50000">
              <a:srgbClr val="474776"/>
            </a:gs>
            <a:gs pos="100000">
              <a:srgbClr val="9999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286500"/>
            <a:ext cx="915987" cy="357188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C58E7AE0-41EC-491B-AEBE-6A77034AEB8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900113" y="620713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Menurut Henry Mintzerberg, menjadi tiga kelompok</a:t>
            </a: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1116013" y="1762125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 i="1">
                <a:solidFill>
                  <a:srgbClr val="006600"/>
                </a:solidFill>
              </a:rPr>
              <a:t>Peran Antarpribadi</a:t>
            </a:r>
            <a:r>
              <a:rPr lang="en-US" sz="2400" b="1" i="1"/>
              <a:t> : </a:t>
            </a:r>
            <a:r>
              <a:rPr lang="en-US" sz="2400" b="1"/>
              <a:t>Semua manajer dituntut untuk menjalankan tugas serimonial dan simbolis.</a:t>
            </a:r>
            <a:endParaRPr lang="en-US" sz="2400" b="1" i="1"/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1116013" y="2873375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2"/>
            </a:pPr>
            <a:r>
              <a:rPr lang="en-US" sz="2400" b="1" i="1">
                <a:solidFill>
                  <a:srgbClr val="006600"/>
                </a:solidFill>
              </a:rPr>
              <a:t>Peran Informasi</a:t>
            </a:r>
            <a:r>
              <a:rPr lang="en-US" sz="2400" b="1" i="1"/>
              <a:t> : </a:t>
            </a:r>
            <a:r>
              <a:rPr lang="en-US" sz="2400" b="1"/>
              <a:t>Seorang manajer dapat memperoleh informasi dari luar organisasi mereka sendiri.</a:t>
            </a:r>
            <a:endParaRPr lang="en-US" sz="2400" b="1" i="1"/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1116013" y="4329113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3"/>
            </a:pPr>
            <a:r>
              <a:rPr lang="en-US" sz="2400" b="1" i="1">
                <a:solidFill>
                  <a:srgbClr val="006600"/>
                </a:solidFill>
              </a:rPr>
              <a:t>Peran Keputusan</a:t>
            </a:r>
            <a:r>
              <a:rPr lang="en-US" sz="2400" b="1" i="1"/>
              <a:t> : </a:t>
            </a:r>
            <a:r>
              <a:rPr lang="en-US" sz="2400" b="1"/>
              <a:t>Seorang manajer dituntut untuk mengawasi kinerja organisasi, mngembil tindakan korektif, dan bertanggung jawab.</a:t>
            </a:r>
            <a:endParaRPr lang="en-US" sz="2400" b="1" i="1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4718"/>
            </a:gs>
            <a:gs pos="50000">
              <a:srgbClr val="FF9933"/>
            </a:gs>
            <a:gs pos="100000">
              <a:srgbClr val="76471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357938"/>
            <a:ext cx="844550" cy="363537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E7142180-1E7C-44EF-BA23-1DB49110D26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900113" y="620713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Menurut Robert Katz, seorang manajer harus memiliki ketrampilan, sbb :</a:t>
            </a: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116013" y="1762125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 i="1">
                <a:solidFill>
                  <a:srgbClr val="006600"/>
                </a:solidFill>
              </a:rPr>
              <a:t>Ketrampilan teknis</a:t>
            </a:r>
            <a:r>
              <a:rPr lang="en-US" sz="2400" b="1" i="1"/>
              <a:t> : </a:t>
            </a:r>
            <a:r>
              <a:rPr lang="en-US" sz="2400" b="1"/>
              <a:t>Kemampuan mengaplikasikan pengetahuan khusus atau keahlian spesialisasi.</a:t>
            </a:r>
            <a:endParaRPr lang="en-US" sz="2400" b="1" i="1"/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1116013" y="3162300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2"/>
            </a:pPr>
            <a:r>
              <a:rPr lang="en-US" sz="2400" b="1" i="1">
                <a:solidFill>
                  <a:srgbClr val="006600"/>
                </a:solidFill>
              </a:rPr>
              <a:t>Ketrampilan manusiawi</a:t>
            </a:r>
            <a:r>
              <a:rPr lang="en-US" sz="2400" b="1" i="1"/>
              <a:t> : </a:t>
            </a:r>
            <a:r>
              <a:rPr lang="en-US" sz="2400" b="1"/>
              <a:t>Kemampuan untuk bekerja sama, memahami dan memotivasi orang lain, baik perorangan maupun kelompok.</a:t>
            </a:r>
            <a:endParaRPr lang="en-US" sz="2400" b="1" i="1"/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1116013" y="4546600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3"/>
            </a:pPr>
            <a:r>
              <a:rPr lang="en-US" sz="2400" b="1" i="1">
                <a:solidFill>
                  <a:srgbClr val="006600"/>
                </a:solidFill>
              </a:rPr>
              <a:t>Ketrampilan konseptual</a:t>
            </a:r>
            <a:r>
              <a:rPr lang="en-US" sz="2400" b="1" i="1"/>
              <a:t> : </a:t>
            </a:r>
            <a:r>
              <a:rPr lang="en-US" sz="2400" b="1"/>
              <a:t>Kemampuan mental untuk menganalisis dan mendiagnosis situasi  yang rumit.</a:t>
            </a:r>
            <a:endParaRPr lang="en-US" sz="2400" b="1" i="1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5E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286500"/>
            <a:ext cx="915987" cy="357188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C0F90960-F1C0-445E-83CD-849339197AF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82089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8638" indent="-528638" algn="just">
              <a:spcBef>
                <a:spcPct val="50000"/>
              </a:spcBef>
              <a:buFontTx/>
              <a:buAutoNum type="alphaUcPeriod" startAt="6"/>
            </a:pPr>
            <a:r>
              <a:rPr lang="en-US" sz="2800" b="1">
                <a:solidFill>
                  <a:srgbClr val="0000FF"/>
                </a:solidFill>
              </a:rPr>
              <a:t>PELUANG DAN TANTANGAN DALAM PERILAKU ORGANISASI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971550" y="1844675"/>
            <a:ext cx="76327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Peluang </a:t>
            </a:r>
            <a:r>
              <a:rPr lang="en-US" sz="2400" b="1"/>
              <a:t>adalah Saat yang tepat untuk dilakukan atau diraih agar tujuan yang telah ditentukan dapat dicapai.</a:t>
            </a:r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971550" y="3240088"/>
            <a:ext cx="76327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Tantangan</a:t>
            </a:r>
            <a:r>
              <a:rPr lang="en-US" sz="2400" b="1"/>
              <a:t> adalah Hal-hal atau permasalahan yang harus dihadapi, diatasi, dan dikelola dengan baik dengan menggunakan segala kemampuan, tenaga dan sumber daya yang ada agar tujuan yang telah ditetapkan tercapai.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286500"/>
            <a:ext cx="915987" cy="285750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C4213B42-A836-4534-B45B-33D8E93A4E38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539750" y="476250"/>
            <a:ext cx="799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Perubahan-perubahan yang berlangsung pada organisasi-organisasi menjadi tantangan bagi para pelakunya. </a:t>
            </a:r>
            <a:r>
              <a:rPr lang="en-US" sz="2400" b="1">
                <a:solidFill>
                  <a:srgbClr val="FF0000"/>
                </a:solidFill>
              </a:rPr>
              <a:t>Tantangan-tangan</a:t>
            </a:r>
            <a:r>
              <a:rPr lang="en-US" sz="2400" b="1">
                <a:solidFill>
                  <a:srgbClr val="0000CC"/>
                </a:solidFill>
              </a:rPr>
              <a:t> tersebut,  adalah :</a:t>
            </a:r>
          </a:p>
        </p:txBody>
      </p:sp>
      <p:sp>
        <p:nvSpPr>
          <p:cNvPr id="27652" name="AutoShape 5"/>
          <p:cNvSpPr>
            <a:spLocks noChangeArrowheads="1"/>
          </p:cNvSpPr>
          <p:nvPr/>
        </p:nvSpPr>
        <p:spPr bwMode="auto">
          <a:xfrm>
            <a:off x="611188" y="2132013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/>
            </a:pPr>
            <a:r>
              <a:rPr lang="en-US" sz="2400" b="1"/>
              <a:t>Globalisasi</a:t>
            </a:r>
          </a:p>
        </p:txBody>
      </p:sp>
      <p:sp>
        <p:nvSpPr>
          <p:cNvPr id="27653" name="AutoShape 6"/>
          <p:cNvSpPr>
            <a:spLocks noChangeArrowheads="1"/>
          </p:cNvSpPr>
          <p:nvPr/>
        </p:nvSpPr>
        <p:spPr bwMode="auto">
          <a:xfrm>
            <a:off x="611188" y="3140075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2"/>
            </a:pPr>
            <a:r>
              <a:rPr lang="en-US" sz="2400" b="1"/>
              <a:t>Keanekaragaman Angkatan Kerja</a:t>
            </a:r>
          </a:p>
        </p:txBody>
      </p:sp>
      <p:sp>
        <p:nvSpPr>
          <p:cNvPr id="27654" name="AutoShape 7"/>
          <p:cNvSpPr>
            <a:spLocks noChangeArrowheads="1"/>
          </p:cNvSpPr>
          <p:nvPr/>
        </p:nvSpPr>
        <p:spPr bwMode="auto">
          <a:xfrm>
            <a:off x="611188" y="4149725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3"/>
            </a:pPr>
            <a:r>
              <a:rPr lang="en-US" sz="2400" b="1"/>
              <a:t>Memperbaiki kualitas dan produktivitas</a:t>
            </a:r>
          </a:p>
        </p:txBody>
      </p:sp>
      <p:sp>
        <p:nvSpPr>
          <p:cNvPr id="27655" name="AutoShape 8"/>
          <p:cNvSpPr>
            <a:spLocks noChangeArrowheads="1"/>
          </p:cNvSpPr>
          <p:nvPr/>
        </p:nvSpPr>
        <p:spPr bwMode="auto">
          <a:xfrm>
            <a:off x="611188" y="5156200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4"/>
            </a:pPr>
            <a:r>
              <a:rPr lang="en-US" sz="2400" b="1"/>
              <a:t>Memperbaiki ketrampilan menangani orang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6286500"/>
            <a:ext cx="844550" cy="285750"/>
          </a:xfrm>
        </p:spPr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DAB59C48-8F7F-43E1-A932-4AB6E374C56C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8675" name="AutoShape 4"/>
          <p:cNvSpPr>
            <a:spLocks noChangeArrowheads="1"/>
          </p:cNvSpPr>
          <p:nvPr/>
        </p:nvSpPr>
        <p:spPr bwMode="auto">
          <a:xfrm>
            <a:off x="611188" y="838200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5"/>
            </a:pPr>
            <a:r>
              <a:rPr lang="en-US" sz="2400" b="1"/>
              <a:t>Dari manajemen kontrol kepemberian kuasa</a:t>
            </a:r>
          </a:p>
        </p:txBody>
      </p:sp>
      <p:sp>
        <p:nvSpPr>
          <p:cNvPr id="28676" name="AutoShape 5"/>
          <p:cNvSpPr>
            <a:spLocks noChangeArrowheads="1"/>
          </p:cNvSpPr>
          <p:nvPr/>
        </p:nvSpPr>
        <p:spPr bwMode="auto">
          <a:xfrm>
            <a:off x="611188" y="1843088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6"/>
            </a:pPr>
            <a:r>
              <a:rPr lang="en-US" sz="2400" b="1"/>
              <a:t>Dari kemantapan ke keluwesan</a:t>
            </a:r>
          </a:p>
        </p:txBody>
      </p:sp>
      <p:sp>
        <p:nvSpPr>
          <p:cNvPr id="28677" name="AutoShape 6"/>
          <p:cNvSpPr>
            <a:spLocks noChangeArrowheads="1"/>
          </p:cNvSpPr>
          <p:nvPr/>
        </p:nvSpPr>
        <p:spPr bwMode="auto">
          <a:xfrm>
            <a:off x="611188" y="2852738"/>
            <a:ext cx="777557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7"/>
            </a:pPr>
            <a:r>
              <a:rPr lang="en-US" sz="2400" b="1"/>
              <a:t>Memperbaiki prilaku etis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00"/>
            </a:gs>
            <a:gs pos="50000">
              <a:srgbClr val="002500"/>
            </a:gs>
            <a:gs pos="100000">
              <a:srgbClr val="0066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A8493C28-0AB0-46F1-8DEB-C7ADC8C089E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813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8638" indent="-528638">
              <a:spcBef>
                <a:spcPct val="50000"/>
              </a:spcBef>
              <a:buFontTx/>
              <a:buAutoNum type="alphaUcPeriod"/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PENDAHULUAN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900113" y="1308100"/>
            <a:ext cx="741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Dalam setiap membicarakan organisasi perlu perlu pemahaman adanya teori organisasi yang selalu membahas tiga dimensi pokok, yaitu :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900113" y="2532063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Dimensi teknis</a:t>
            </a:r>
            <a:r>
              <a:rPr lang="en-US" sz="2000" b="1"/>
              <a:t> </a:t>
            </a:r>
            <a:r>
              <a:rPr lang="en-US" sz="2000" b="1">
                <a:solidFill>
                  <a:schemeClr val="bg1"/>
                </a:solidFill>
              </a:rPr>
              <a:t>: Menekankan pada kecakapan yang dibutuhkan untuk menggerakkan organisasi. 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900113" y="3341688"/>
            <a:ext cx="741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2"/>
            </a:pPr>
            <a:r>
              <a:rPr lang="en-US" sz="2000" b="1">
                <a:solidFill>
                  <a:srgbClr val="FF0000"/>
                </a:solidFill>
              </a:rPr>
              <a:t>Dimensi konsep</a:t>
            </a:r>
            <a:r>
              <a:rPr lang="en-US" sz="2000" b="1"/>
              <a:t> </a:t>
            </a:r>
            <a:r>
              <a:rPr lang="en-US" sz="2000" b="1">
                <a:solidFill>
                  <a:schemeClr val="bg1"/>
                </a:solidFill>
              </a:rPr>
              <a:t>: Merupkan motor penggerak dimensi teknis dan sangat erat hubungannya dengan dimensi manusia. </a:t>
            </a: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900113" y="4422775"/>
            <a:ext cx="7416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rabicPeriod" startAt="3"/>
            </a:pPr>
            <a:r>
              <a:rPr lang="en-US" sz="2000" b="1">
                <a:solidFill>
                  <a:srgbClr val="FF0000"/>
                </a:solidFill>
              </a:rPr>
              <a:t>Dimensi manusia</a:t>
            </a:r>
            <a:r>
              <a:rPr lang="en-US" sz="2000" b="1"/>
              <a:t> </a:t>
            </a:r>
            <a:r>
              <a:rPr lang="en-US" sz="2000" b="1">
                <a:solidFill>
                  <a:schemeClr val="bg1"/>
                </a:solidFill>
              </a:rPr>
              <a:t>: Mempertaruhkan bahwa manusia dalam organisasi adalah suatu unsur yang kompleks, dan oleh karenanya perlu adanya suatu kebutuhan pemahaman teori yang didukung oleh riset yang empiris. 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AF4E57B6-B5C4-48FB-875F-5E65192C65FB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79930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8638" indent="-528638" algn="just">
              <a:spcBef>
                <a:spcPct val="50000"/>
              </a:spcBef>
              <a:buFontTx/>
              <a:buAutoNum type="alphaUcPeriod" startAt="7"/>
            </a:pPr>
            <a:r>
              <a:rPr lang="en-US" sz="2800" b="1">
                <a:solidFill>
                  <a:srgbClr val="0000FF"/>
                </a:solidFill>
              </a:rPr>
              <a:t>KONTRIBUSI DISIPLIN ILMU PADA ORGANISASI</a:t>
            </a:r>
          </a:p>
        </p:txBody>
      </p:sp>
      <p:sp>
        <p:nvSpPr>
          <p:cNvPr id="29700" name="AutoShape 5"/>
          <p:cNvSpPr>
            <a:spLocks noChangeArrowheads="1"/>
          </p:cNvSpPr>
          <p:nvPr/>
        </p:nvSpPr>
        <p:spPr bwMode="auto">
          <a:xfrm>
            <a:off x="1042988" y="1844675"/>
            <a:ext cx="3024187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/>
            </a:pPr>
            <a:r>
              <a:rPr lang="en-US" sz="2000" b="1"/>
              <a:t>Psikologi</a:t>
            </a:r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1042988" y="2997200"/>
            <a:ext cx="3024187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2"/>
            </a:pPr>
            <a:r>
              <a:rPr lang="en-US" sz="2000" b="1"/>
              <a:t>Sosiologi</a:t>
            </a:r>
          </a:p>
        </p:txBody>
      </p:sp>
      <p:sp>
        <p:nvSpPr>
          <p:cNvPr id="29702" name="AutoShape 7"/>
          <p:cNvSpPr>
            <a:spLocks noChangeArrowheads="1"/>
          </p:cNvSpPr>
          <p:nvPr/>
        </p:nvSpPr>
        <p:spPr bwMode="auto">
          <a:xfrm>
            <a:off x="1042988" y="4149725"/>
            <a:ext cx="3024187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3"/>
            </a:pPr>
            <a:r>
              <a:rPr lang="en-US" sz="2000" b="1"/>
              <a:t>Antropologi</a:t>
            </a:r>
          </a:p>
        </p:txBody>
      </p:sp>
      <p:sp>
        <p:nvSpPr>
          <p:cNvPr id="29703" name="AutoShape 8"/>
          <p:cNvSpPr>
            <a:spLocks noChangeArrowheads="1"/>
          </p:cNvSpPr>
          <p:nvPr/>
        </p:nvSpPr>
        <p:spPr bwMode="auto">
          <a:xfrm>
            <a:off x="1042988" y="5302250"/>
            <a:ext cx="3024187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4"/>
            </a:pPr>
            <a:r>
              <a:rPr lang="en-US" sz="2000" b="1"/>
              <a:t>Ilmu Politik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TERIMAKASIH….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Hal  : </a:t>
            </a:r>
            <a:fld id="{251D9B7A-61E2-4FED-AF9C-C607B76F01F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43999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0000"/>
            </a:gs>
            <a:gs pos="100000">
              <a:srgbClr val="FF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1E6A1F01-6AEE-4FD0-A67D-E3C736C481B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5472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8638" indent="-528638">
              <a:spcBef>
                <a:spcPct val="50000"/>
              </a:spcBef>
              <a:buFontTx/>
              <a:buAutoNum type="alphaUcPeriod" startAt="2"/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PENGERTIAN ORGANISASI</a:t>
            </a:r>
          </a:p>
        </p:txBody>
      </p:sp>
      <p:sp>
        <p:nvSpPr>
          <p:cNvPr id="12292" name="AutoShape 5"/>
          <p:cNvSpPr>
            <a:spLocks noChangeArrowheads="1"/>
          </p:cNvSpPr>
          <p:nvPr/>
        </p:nvSpPr>
        <p:spPr bwMode="auto">
          <a:xfrm>
            <a:off x="4932363" y="1628775"/>
            <a:ext cx="3887787" cy="576263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/>
            </a:pPr>
            <a:r>
              <a:rPr lang="en-US" sz="2000" b="1"/>
              <a:t>Struktur Organisasi</a:t>
            </a:r>
          </a:p>
        </p:txBody>
      </p:sp>
      <p:sp>
        <p:nvSpPr>
          <p:cNvPr id="12293" name="AutoShape 6"/>
          <p:cNvSpPr>
            <a:spLocks noChangeArrowheads="1"/>
          </p:cNvSpPr>
          <p:nvPr/>
        </p:nvSpPr>
        <p:spPr bwMode="auto">
          <a:xfrm>
            <a:off x="4932363" y="2420938"/>
            <a:ext cx="3887787" cy="576262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2"/>
            </a:pPr>
            <a:r>
              <a:rPr lang="en-US" sz="2000" b="1"/>
              <a:t>Perilaku Organisasi</a:t>
            </a:r>
          </a:p>
        </p:txBody>
      </p:sp>
      <p:sp>
        <p:nvSpPr>
          <p:cNvPr id="12294" name="AutoShape 7"/>
          <p:cNvSpPr>
            <a:spLocks noChangeArrowheads="1"/>
          </p:cNvSpPr>
          <p:nvPr/>
        </p:nvSpPr>
        <p:spPr bwMode="auto">
          <a:xfrm>
            <a:off x="4932363" y="3213100"/>
            <a:ext cx="3887787" cy="576263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3"/>
            </a:pPr>
            <a:r>
              <a:rPr lang="en-US" sz="2000" b="1"/>
              <a:t>Design Organisasi</a:t>
            </a:r>
          </a:p>
        </p:txBody>
      </p:sp>
      <p:sp>
        <p:nvSpPr>
          <p:cNvPr id="12295" name="AutoShape 8"/>
          <p:cNvSpPr>
            <a:spLocks noChangeArrowheads="1"/>
          </p:cNvSpPr>
          <p:nvPr/>
        </p:nvSpPr>
        <p:spPr bwMode="auto">
          <a:xfrm>
            <a:off x="4932363" y="4005263"/>
            <a:ext cx="3887787" cy="57626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4"/>
            </a:pPr>
            <a:r>
              <a:rPr lang="en-US" sz="2000" b="1"/>
              <a:t>Pengembangan Organisasi</a:t>
            </a:r>
          </a:p>
        </p:txBody>
      </p:sp>
      <p:sp>
        <p:nvSpPr>
          <p:cNvPr id="12296" name="AutoShape 9"/>
          <p:cNvSpPr>
            <a:spLocks noChangeArrowheads="1"/>
          </p:cNvSpPr>
          <p:nvPr/>
        </p:nvSpPr>
        <p:spPr bwMode="auto">
          <a:xfrm>
            <a:off x="4932363" y="4797425"/>
            <a:ext cx="3887787" cy="57626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just">
              <a:buFontTx/>
              <a:buAutoNum type="arabicPeriod" startAt="5"/>
            </a:pPr>
            <a:r>
              <a:rPr lang="en-US" sz="2000" b="1"/>
              <a:t>Proses Organisasi</a:t>
            </a:r>
          </a:p>
        </p:txBody>
      </p:sp>
      <p:sp>
        <p:nvSpPr>
          <p:cNvPr id="12297" name="Line 10"/>
          <p:cNvSpPr>
            <a:spLocks noChangeShapeType="1"/>
          </p:cNvSpPr>
          <p:nvPr/>
        </p:nvSpPr>
        <p:spPr bwMode="auto">
          <a:xfrm>
            <a:off x="3995738" y="1844675"/>
            <a:ext cx="9366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id-ID"/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>
            <a:off x="3995738" y="2708275"/>
            <a:ext cx="9366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id-ID"/>
          </a:p>
        </p:txBody>
      </p:sp>
      <p:sp>
        <p:nvSpPr>
          <p:cNvPr id="12299" name="Line 12"/>
          <p:cNvSpPr>
            <a:spLocks noChangeShapeType="1"/>
          </p:cNvSpPr>
          <p:nvPr/>
        </p:nvSpPr>
        <p:spPr bwMode="auto">
          <a:xfrm>
            <a:off x="3995738" y="3429000"/>
            <a:ext cx="9366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id-ID"/>
          </a:p>
        </p:txBody>
      </p:sp>
      <p:sp>
        <p:nvSpPr>
          <p:cNvPr id="12300" name="Line 13"/>
          <p:cNvSpPr>
            <a:spLocks noChangeShapeType="1"/>
          </p:cNvSpPr>
          <p:nvPr/>
        </p:nvSpPr>
        <p:spPr bwMode="auto">
          <a:xfrm>
            <a:off x="3995738" y="4292600"/>
            <a:ext cx="9366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id-ID"/>
          </a:p>
        </p:txBody>
      </p:sp>
      <p:sp>
        <p:nvSpPr>
          <p:cNvPr id="12301" name="Line 14"/>
          <p:cNvSpPr>
            <a:spLocks noChangeShapeType="1"/>
          </p:cNvSpPr>
          <p:nvPr/>
        </p:nvSpPr>
        <p:spPr bwMode="auto">
          <a:xfrm>
            <a:off x="3995738" y="5084763"/>
            <a:ext cx="9366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id-ID"/>
          </a:p>
        </p:txBody>
      </p:sp>
      <p:sp>
        <p:nvSpPr>
          <p:cNvPr id="12302" name="Line 15"/>
          <p:cNvSpPr>
            <a:spLocks noChangeShapeType="1"/>
          </p:cNvSpPr>
          <p:nvPr/>
        </p:nvSpPr>
        <p:spPr bwMode="auto">
          <a:xfrm flipV="1">
            <a:off x="3995738" y="1844675"/>
            <a:ext cx="0" cy="324008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2303" name="Line 16"/>
          <p:cNvSpPr>
            <a:spLocks noChangeShapeType="1"/>
          </p:cNvSpPr>
          <p:nvPr/>
        </p:nvSpPr>
        <p:spPr bwMode="auto">
          <a:xfrm>
            <a:off x="468313" y="1052513"/>
            <a:ext cx="52562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2304" name="Line 17"/>
          <p:cNvSpPr>
            <a:spLocks noChangeShapeType="1"/>
          </p:cNvSpPr>
          <p:nvPr/>
        </p:nvSpPr>
        <p:spPr bwMode="auto">
          <a:xfrm>
            <a:off x="2700338" y="1052513"/>
            <a:ext cx="0" cy="237648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2305" name="Line 18"/>
          <p:cNvSpPr>
            <a:spLocks noChangeShapeType="1"/>
          </p:cNvSpPr>
          <p:nvPr/>
        </p:nvSpPr>
        <p:spPr bwMode="auto">
          <a:xfrm>
            <a:off x="2700338" y="3429000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pic>
        <p:nvPicPr>
          <p:cNvPr id="12306" name="Picture 19" descr="CTOFF0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789363"/>
            <a:ext cx="2771775" cy="23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2F76"/>
            </a:gs>
            <a:gs pos="100000">
              <a:srgbClr val="FF66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9C9FADE4-5BBB-4122-A731-1F60AAEF45C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7489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8638" indent="-528638">
              <a:spcBef>
                <a:spcPct val="50000"/>
              </a:spcBef>
              <a:buFontTx/>
              <a:buAutoNum type="alphaUcPeriod" startAt="3"/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PENGERTIAN PERILAKU ORGANISASI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971550" y="1125538"/>
            <a:ext cx="7704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/>
              <a:t>Pengertian Perilaku Organisasi untuk multidisiplin dapat digambarkan dalam beberapa hal, yaitu :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755650" y="2332038"/>
            <a:ext cx="1512888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Pertama</a:t>
            </a:r>
          </a:p>
        </p:txBody>
      </p:sp>
      <p:grpSp>
        <p:nvGrpSpPr>
          <p:cNvPr id="13318" name="Group 10"/>
          <p:cNvGrpSpPr>
            <a:grpSpLocks/>
          </p:cNvGrpSpPr>
          <p:nvPr/>
        </p:nvGrpSpPr>
        <p:grpSpPr bwMode="auto">
          <a:xfrm>
            <a:off x="2266950" y="2547938"/>
            <a:ext cx="720725" cy="287337"/>
            <a:chOff x="1428" y="1480"/>
            <a:chExt cx="454" cy="181"/>
          </a:xfrm>
        </p:grpSpPr>
        <p:sp>
          <p:nvSpPr>
            <p:cNvPr id="13326" name="Line 7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27" name="Line 8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28" name="Line 9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987675" y="2619375"/>
            <a:ext cx="57610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Perilaku Organisasi adalah Cara berpikir, perilaku adalah aktivitas yang ada pada individu, kelompok dan tingkat organisasi.</a:t>
            </a:r>
          </a:p>
        </p:txBody>
      </p:sp>
      <p:sp>
        <p:nvSpPr>
          <p:cNvPr id="13320" name="Text Box 12"/>
          <p:cNvSpPr txBox="1">
            <a:spLocks noChangeArrowheads="1"/>
          </p:cNvSpPr>
          <p:nvPr/>
        </p:nvSpPr>
        <p:spPr bwMode="auto">
          <a:xfrm>
            <a:off x="755650" y="4181475"/>
            <a:ext cx="1512888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Kedua</a:t>
            </a:r>
          </a:p>
        </p:txBody>
      </p:sp>
      <p:grpSp>
        <p:nvGrpSpPr>
          <p:cNvPr id="13321" name="Group 13"/>
          <p:cNvGrpSpPr>
            <a:grpSpLocks/>
          </p:cNvGrpSpPr>
          <p:nvPr/>
        </p:nvGrpSpPr>
        <p:grpSpPr bwMode="auto">
          <a:xfrm>
            <a:off x="2266950" y="4397375"/>
            <a:ext cx="720725" cy="287338"/>
            <a:chOff x="1428" y="1480"/>
            <a:chExt cx="454" cy="181"/>
          </a:xfrm>
        </p:grpSpPr>
        <p:sp>
          <p:nvSpPr>
            <p:cNvPr id="13323" name="Line 14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24" name="Line 15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25" name="Line 16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987675" y="4468813"/>
            <a:ext cx="57610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Perilaku Organisasi adalah Multidisiplin yang mencakup teori, metode, dan prinsip-prisip dari berbagai disiplin ilmu.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2F76"/>
            </a:gs>
            <a:gs pos="100000">
              <a:srgbClr val="FF66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8A1D3C0B-8FE7-47E2-95C6-569CE63B766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684213" y="3168650"/>
            <a:ext cx="1584325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Keempat</a:t>
            </a:r>
          </a:p>
        </p:txBody>
      </p:sp>
      <p:grpSp>
        <p:nvGrpSpPr>
          <p:cNvPr id="14340" name="Group 5"/>
          <p:cNvGrpSpPr>
            <a:grpSpLocks/>
          </p:cNvGrpSpPr>
          <p:nvPr/>
        </p:nvGrpSpPr>
        <p:grpSpPr bwMode="auto">
          <a:xfrm>
            <a:off x="2266950" y="3384550"/>
            <a:ext cx="720725" cy="287338"/>
            <a:chOff x="1428" y="1480"/>
            <a:chExt cx="454" cy="181"/>
          </a:xfrm>
        </p:grpSpPr>
        <p:sp>
          <p:nvSpPr>
            <p:cNvPr id="14348" name="Line 6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49" name="Line 7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0" name="Line 8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987675" y="3455988"/>
            <a:ext cx="57610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Perilaku Organisasi berorientasi pada kinerja, tujuan organisasi adalah meningkatkan produktivitas, bagaimana perilaku organisasi ini dapat mencapai tujuan tersebut.</a:t>
            </a:r>
          </a:p>
        </p:txBody>
      </p:sp>
      <p:sp>
        <p:nvSpPr>
          <p:cNvPr id="14342" name="Text Box 22"/>
          <p:cNvSpPr txBox="1">
            <a:spLocks noChangeArrowheads="1"/>
          </p:cNvSpPr>
          <p:nvPr/>
        </p:nvSpPr>
        <p:spPr bwMode="auto">
          <a:xfrm>
            <a:off x="771525" y="1012825"/>
            <a:ext cx="1497013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Ketiga</a:t>
            </a:r>
          </a:p>
        </p:txBody>
      </p:sp>
      <p:grpSp>
        <p:nvGrpSpPr>
          <p:cNvPr id="14343" name="Group 23"/>
          <p:cNvGrpSpPr>
            <a:grpSpLocks/>
          </p:cNvGrpSpPr>
          <p:nvPr/>
        </p:nvGrpSpPr>
        <p:grpSpPr bwMode="auto">
          <a:xfrm>
            <a:off x="2266950" y="1228725"/>
            <a:ext cx="720725" cy="287338"/>
            <a:chOff x="1428" y="1480"/>
            <a:chExt cx="454" cy="181"/>
          </a:xfrm>
        </p:grpSpPr>
        <p:sp>
          <p:nvSpPr>
            <p:cNvPr id="14345" name="Line 24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46" name="Line 25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47" name="Line 26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2987675" y="1300163"/>
            <a:ext cx="57610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Dalam perilaku organisasi terdapat suatu orientasi kemanusian, dimana tertadapat perilaku, persepsi, persamaan, dan kapasitas pembelajaran.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2F76"/>
            </a:gs>
            <a:gs pos="100000">
              <a:srgbClr val="FF66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41A40CF3-C9D1-4C99-B0DA-BBAA6034E53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84213" y="3168650"/>
            <a:ext cx="1584325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Keenam</a:t>
            </a:r>
          </a:p>
        </p:txBody>
      </p:sp>
      <p:grpSp>
        <p:nvGrpSpPr>
          <p:cNvPr id="15364" name="Group 5"/>
          <p:cNvGrpSpPr>
            <a:grpSpLocks/>
          </p:cNvGrpSpPr>
          <p:nvPr/>
        </p:nvGrpSpPr>
        <p:grpSpPr bwMode="auto">
          <a:xfrm>
            <a:off x="2266950" y="3384550"/>
            <a:ext cx="720725" cy="287338"/>
            <a:chOff x="1428" y="1480"/>
            <a:chExt cx="454" cy="181"/>
          </a:xfrm>
        </p:grpSpPr>
        <p:sp>
          <p:nvSpPr>
            <p:cNvPr id="15372" name="Line 6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5373" name="Line 7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5374" name="Line 8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2987675" y="3455988"/>
            <a:ext cx="57610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Untuk mempelajari suatu organisasi ini perlu menggunakan metode ilmiah, karena bidang perilaku organisasi ini sangat tergantung dari disiplin ilmu yang meliputinya.</a:t>
            </a:r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684213" y="1054100"/>
            <a:ext cx="1584325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Kelima</a:t>
            </a:r>
          </a:p>
        </p:txBody>
      </p:sp>
      <p:grpSp>
        <p:nvGrpSpPr>
          <p:cNvPr id="15367" name="Group 11"/>
          <p:cNvGrpSpPr>
            <a:grpSpLocks/>
          </p:cNvGrpSpPr>
          <p:nvPr/>
        </p:nvGrpSpPr>
        <p:grpSpPr bwMode="auto">
          <a:xfrm>
            <a:off x="2266950" y="1270000"/>
            <a:ext cx="720725" cy="287338"/>
            <a:chOff x="1428" y="1480"/>
            <a:chExt cx="454" cy="181"/>
          </a:xfrm>
        </p:grpSpPr>
        <p:sp>
          <p:nvSpPr>
            <p:cNvPr id="15369" name="Line 12"/>
            <p:cNvSpPr>
              <a:spLocks noChangeShapeType="1"/>
            </p:cNvSpPr>
            <p:nvPr/>
          </p:nvSpPr>
          <p:spPr bwMode="auto">
            <a:xfrm>
              <a:off x="1428" y="1480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5370" name="Line 13"/>
            <p:cNvSpPr>
              <a:spLocks noChangeShapeType="1"/>
            </p:cNvSpPr>
            <p:nvPr/>
          </p:nvSpPr>
          <p:spPr bwMode="auto">
            <a:xfrm>
              <a:off x="1655" y="1480"/>
              <a:ext cx="0" cy="181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5371" name="Line 14"/>
            <p:cNvSpPr>
              <a:spLocks noChangeShapeType="1"/>
            </p:cNvSpPr>
            <p:nvPr/>
          </p:nvSpPr>
          <p:spPr bwMode="auto">
            <a:xfrm>
              <a:off x="1655" y="1661"/>
              <a:ext cx="227" cy="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2987675" y="1341438"/>
            <a:ext cx="57610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Lingkungan eksternal sangat memberikan pengaruh terhadap perilaku organisasi.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rgbClr val="0076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1AF94F3F-B70C-481F-AD9C-833AB0D63F41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79930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8638" indent="-528638" algn="just">
              <a:spcBef>
                <a:spcPct val="50000"/>
              </a:spcBef>
              <a:buFontTx/>
              <a:buAutoNum type="alphaUcPeriod" startAt="4"/>
            </a:pPr>
            <a:r>
              <a:rPr lang="en-US" sz="2800" b="1">
                <a:solidFill>
                  <a:srgbClr val="0000FF"/>
                </a:solidFill>
              </a:rPr>
              <a:t>LATAR BELAKANG SEJARAH PERILAKU ORGANISASI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971550" y="1844675"/>
            <a:ext cx="604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Masa Praktik Awal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042988" y="2740025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Adam Smith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403350" y="3244850"/>
            <a:ext cx="71993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Memberikan kontribusi yang sangat penting dengan doktrin ekonominya, yaitu spesialisasi bidang kerja atau pembagian tugas dengan berbagai argumen yang sangat dalam.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33"/>
            </a:gs>
            <a:gs pos="100000">
              <a:srgbClr val="2F761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2C779E69-04C8-4A2B-9C1A-8984895A4C7F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042988" y="3068638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Robert Owen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403350" y="3573463"/>
            <a:ext cx="719931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Mempergunakan uang untuk meningkatkan para pekerja merupakan salah satu investasi terbaik yang menjadi pilihan para eksekutif bisnis, ia mengklaim bahwa memperlihatkan </a:t>
            </a:r>
            <a:r>
              <a:rPr lang="en-US" sz="2400" i="1"/>
              <a:t>consern </a:t>
            </a:r>
            <a:r>
              <a:rPr lang="en-US" sz="2400"/>
              <a:t>kepada para karyawan akan sangat menguntungkan untuk para manajemen dan membebaskan kesensaraan manusia.</a:t>
            </a:r>
            <a:endParaRPr lang="en-US" sz="2400" i="1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1042988" y="476250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Charles Babbage</a:t>
            </a:r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1403350" y="979488"/>
            <a:ext cx="7199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Menambahkan beberapa keuntungan dengan sistem pembagian tugas yang telah dikemukan oleh </a:t>
            </a:r>
            <a:r>
              <a:rPr lang="en-US" sz="2400" i="1"/>
              <a:t>Adam Smith </a:t>
            </a:r>
            <a:r>
              <a:rPr lang="en-US" sz="2400"/>
              <a:t>selain ketrampilan, menghemat waktu yang terkadang sering disia-siakan terbuang ketika pembagian tugas satu ke tugas lainnya.</a:t>
            </a:r>
            <a:endParaRPr lang="en-US" sz="2400" i="1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00"/>
            </a:gs>
            <a:gs pos="50000">
              <a:srgbClr val="FFFF00"/>
            </a:gs>
            <a:gs pos="100000">
              <a:srgbClr val="7676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Hal  : </a:t>
            </a:r>
            <a:fld id="{91AFC93A-A85A-4A2A-BA00-6F4D3074F3FA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971550" y="549275"/>
            <a:ext cx="604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Masa Klasik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971550" y="1316038"/>
            <a:ext cx="691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 i="1">
                <a:solidFill>
                  <a:srgbClr val="0000CC"/>
                </a:solidFill>
              </a:rPr>
              <a:t>Menurut Frederick W. Taylor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1331913" y="1989138"/>
            <a:ext cx="7199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/>
            </a:pPr>
            <a:r>
              <a:rPr lang="en-US" sz="2400"/>
              <a:t>Bahwa Amerika Serikat telah dirugikan karena tidak adanya efisien.</a:t>
            </a:r>
            <a:endParaRPr lang="en-US" sz="2400" i="1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1331913" y="3027363"/>
            <a:ext cx="7199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2"/>
            </a:pPr>
            <a:r>
              <a:rPr lang="en-US" sz="2400"/>
              <a:t>Solusi terletak pada manajemen yang sistematis bukan pada usaha mencari orang yang istimewa.</a:t>
            </a:r>
            <a:endParaRPr lang="en-US" sz="2400" i="1"/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1331913" y="4108450"/>
            <a:ext cx="71993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Tx/>
              <a:buAutoNum type="alphaLcPeriod" startAt="3"/>
            </a:pPr>
            <a:r>
              <a:rPr lang="en-US" sz="2400"/>
              <a:t>Bahwa manajemen yang baik adalah suatu ilmu yang tepat yang berdasarkan pada hukum-hukum yang jelas, aturan-aturan dan prinsip-prinsip.</a:t>
            </a:r>
            <a:endParaRPr lang="en-US" sz="2400" i="1"/>
          </a:p>
        </p:txBody>
      </p:sp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437</TotalTime>
  <Words>958</Words>
  <Application>Microsoft Office PowerPoint</Application>
  <PresentationFormat>On-screen Show (4:3)</PresentationFormat>
  <Paragraphs>117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Wingdings</vt:lpstr>
      <vt:lpstr>Wingdings 2</vt:lpstr>
      <vt:lpstr>Tahoma</vt:lpstr>
      <vt:lpstr>Franklin Gothic Medium</vt:lpstr>
      <vt:lpstr>Franklin Gothic Book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TERIMAKASIH….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Zhietho</dc:creator>
  <cp:lastModifiedBy>user</cp:lastModifiedBy>
  <cp:revision>16</cp:revision>
  <dcterms:created xsi:type="dcterms:W3CDTF">2006-03-19T13:38:29Z</dcterms:created>
  <dcterms:modified xsi:type="dcterms:W3CDTF">2022-02-17T04:49:56Z</dcterms:modified>
</cp:coreProperties>
</file>