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6" r:id="rId3"/>
    <p:sldId id="277" r:id="rId4"/>
    <p:sldId id="278" r:id="rId5"/>
    <p:sldId id="275" r:id="rId6"/>
    <p:sldId id="282" r:id="rId7"/>
    <p:sldId id="38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98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552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498187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271903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81859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029117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697621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15014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9811611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6915762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4848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4231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6781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139471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5076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92914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585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1727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26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5265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5600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913659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23815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96353D6-7131-C740-8577-F98667FFC0FF}" type="datetimeFigureOut">
              <a:rPr lang="en-JP" smtClean="0"/>
              <a:t>2020/11/05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D125A09-46A2-FF4D-838F-282A66C315F3}" type="slidenum">
              <a:rPr lang="en-JP" smtClean="0"/>
              <a:t>‹#›</a:t>
            </a:fld>
            <a:endParaRPr lang="en-JP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1034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E452B-BA07-8F48-8C07-7DF83F2D7C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JP" sz="2000" dirty="0"/>
              <a:t>Logika-5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E00AF9-8A6E-694B-997A-E76D917043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id-ID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Proposisi</a:t>
            </a:r>
            <a:r>
              <a:rPr lang="en-US" altLang="id-ID" sz="5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Bersyarat</a:t>
            </a:r>
            <a:r>
              <a:rPr lang="en-US" altLang="id-ID" sz="5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br>
              <a:rPr lang="en-US" altLang="id-ID" sz="5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</a:br>
            <a:r>
              <a:rPr lang="en-US" altLang="id-ID" sz="5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(</a:t>
            </a:r>
            <a:r>
              <a:rPr lang="en-US" altLang="id-ID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kondisional</a:t>
            </a:r>
            <a:r>
              <a:rPr lang="en-US" altLang="id-ID" sz="5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atau</a:t>
            </a:r>
            <a:r>
              <a:rPr lang="en-US" altLang="id-ID" sz="5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implikasi</a:t>
            </a:r>
            <a:r>
              <a:rPr lang="en-US" altLang="id-ID" sz="5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</a:t>
            </a:r>
            <a:endParaRPr lang="en-JP" sz="5400" dirty="0"/>
          </a:p>
        </p:txBody>
      </p:sp>
    </p:spTree>
    <p:extLst>
      <p:ext uri="{BB962C8B-B14F-4D97-AF65-F5344CB8AC3E}">
        <p14:creationId xmlns:p14="http://schemas.microsoft.com/office/powerpoint/2010/main" val="3283156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>
            <a:extLst>
              <a:ext uri="{FF2B5EF4-FFF2-40B4-BE49-F238E27FC236}">
                <a16:creationId xmlns:a16="http://schemas.microsoft.com/office/drawing/2014/main" id="{F41DD5D6-5E3F-4B52-87A9-74041BA86F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1143000"/>
          </a:xfrm>
        </p:spPr>
        <p:txBody>
          <a:bodyPr/>
          <a:lstStyle/>
          <a:p>
            <a:pPr>
              <a:defRPr/>
            </a:pPr>
            <a:endParaRPr lang="en-US" altLang="id-ID" sz="3600" b="1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289C8EC-B9C0-3240-B68A-8AE60A1D95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676400"/>
            <a:ext cx="7772400" cy="4114800"/>
          </a:xfrm>
        </p:spPr>
        <p:txBody>
          <a:bodyPr/>
          <a:lstStyle/>
          <a:p>
            <a:pPr algn="just"/>
            <a:r>
              <a:rPr lang="en-US" altLang="id-ID" sz="2400">
                <a:cs typeface="Times New Roman" panose="02020603050405020304" pitchFamily="18" charset="0"/>
              </a:rPr>
              <a:t>Bentuk proposisi: “jika </a:t>
            </a:r>
            <a:r>
              <a:rPr lang="en-US" altLang="id-ID" sz="2400" i="1">
                <a:cs typeface="Times New Roman" panose="02020603050405020304" pitchFamily="18" charset="0"/>
              </a:rPr>
              <a:t>p</a:t>
            </a:r>
            <a:r>
              <a:rPr lang="en-US" altLang="id-ID" sz="2400">
                <a:cs typeface="Times New Roman" panose="02020603050405020304" pitchFamily="18" charset="0"/>
              </a:rPr>
              <a:t>, maka </a:t>
            </a:r>
            <a:r>
              <a:rPr lang="en-US" altLang="id-ID" sz="2400" i="1">
                <a:cs typeface="Times New Roman" panose="02020603050405020304" pitchFamily="18" charset="0"/>
              </a:rPr>
              <a:t>q</a:t>
            </a:r>
            <a:r>
              <a:rPr lang="en-US" altLang="id-ID" sz="2400">
                <a:cs typeface="Times New Roman" panose="02020603050405020304" pitchFamily="18" charset="0"/>
              </a:rPr>
              <a:t>”</a:t>
            </a:r>
          </a:p>
          <a:p>
            <a:pPr algn="just"/>
            <a:r>
              <a:rPr lang="en-US" altLang="id-ID" sz="2400">
                <a:cs typeface="Times New Roman" panose="02020603050405020304" pitchFamily="18" charset="0"/>
              </a:rPr>
              <a:t>Notasi: </a:t>
            </a:r>
            <a:r>
              <a:rPr lang="en-US" altLang="id-ID" sz="2400" i="1">
                <a:cs typeface="Times New Roman" panose="02020603050405020304" pitchFamily="18" charset="0"/>
              </a:rPr>
              <a:t>p</a:t>
            </a:r>
            <a:r>
              <a:rPr lang="en-US" altLang="id-ID" sz="2400">
                <a:cs typeface="Times New Roman" panose="02020603050405020304" pitchFamily="18" charset="0"/>
              </a:rPr>
              <a:t> </a:t>
            </a:r>
            <a:r>
              <a:rPr lang="en-US" altLang="id-ID" sz="2400">
                <a:cs typeface="Times New Roman" panose="02020603050405020304" pitchFamily="18" charset="0"/>
                <a:sym typeface="Symbol" pitchFamily="2" charset="2"/>
              </a:rPr>
              <a:t></a:t>
            </a:r>
            <a:r>
              <a:rPr lang="en-US" altLang="id-ID" sz="2400">
                <a:cs typeface="Times New Roman" panose="02020603050405020304" pitchFamily="18" charset="0"/>
              </a:rPr>
              <a:t> </a:t>
            </a:r>
            <a:r>
              <a:rPr lang="en-US" altLang="id-ID" sz="2400" i="1">
                <a:cs typeface="Times New Roman" panose="02020603050405020304" pitchFamily="18" charset="0"/>
              </a:rPr>
              <a:t>q</a:t>
            </a:r>
            <a:endParaRPr lang="en-US" altLang="id-ID" sz="2400"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r>
              <a:rPr lang="en-US" altLang="id-ID" sz="2400" i="1">
                <a:cs typeface="Times New Roman" panose="02020603050405020304" pitchFamily="18" charset="0"/>
              </a:rPr>
              <a:t>		p</a:t>
            </a:r>
            <a:r>
              <a:rPr lang="en-US" altLang="id-ID" sz="2400">
                <a:cs typeface="Times New Roman" panose="02020603050405020304" pitchFamily="18" charset="0"/>
              </a:rPr>
              <a:t> : </a:t>
            </a:r>
            <a:r>
              <a:rPr lang="en-US" altLang="id-ID" sz="2400" b="1">
                <a:cs typeface="Times New Roman" panose="02020603050405020304" pitchFamily="18" charset="0"/>
              </a:rPr>
              <a:t>hipotesis</a:t>
            </a:r>
            <a:r>
              <a:rPr lang="en-US" altLang="id-ID" sz="2400">
                <a:cs typeface="Times New Roman" panose="02020603050405020304" pitchFamily="18" charset="0"/>
              </a:rPr>
              <a:t>, </a:t>
            </a:r>
            <a:r>
              <a:rPr lang="en-US" altLang="id-ID" sz="2400" b="1">
                <a:cs typeface="Times New Roman" panose="02020603050405020304" pitchFamily="18" charset="0"/>
              </a:rPr>
              <a:t>antesenden</a:t>
            </a:r>
            <a:r>
              <a:rPr lang="en-US" altLang="id-ID" sz="2400">
                <a:cs typeface="Times New Roman" panose="02020603050405020304" pitchFamily="18" charset="0"/>
              </a:rPr>
              <a:t>, </a:t>
            </a:r>
            <a:r>
              <a:rPr lang="en-US" altLang="id-ID" sz="2400" b="1">
                <a:cs typeface="Times New Roman" panose="02020603050405020304" pitchFamily="18" charset="0"/>
              </a:rPr>
              <a:t>premis</a:t>
            </a:r>
            <a:r>
              <a:rPr lang="en-US" altLang="id-ID" sz="2400">
                <a:cs typeface="Times New Roman" panose="02020603050405020304" pitchFamily="18" charset="0"/>
              </a:rPr>
              <a:t>, atau </a:t>
            </a:r>
            <a:r>
              <a:rPr lang="en-US" altLang="id-ID" sz="2400" b="1">
                <a:cs typeface="Times New Roman" panose="02020603050405020304" pitchFamily="18" charset="0"/>
              </a:rPr>
              <a:t>kondisi</a:t>
            </a:r>
            <a:endParaRPr lang="en-US" altLang="id-ID" sz="2400"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r>
              <a:rPr lang="en-US" altLang="id-ID" sz="2400">
                <a:cs typeface="Times New Roman" panose="02020603050405020304" pitchFamily="18" charset="0"/>
              </a:rPr>
              <a:t>		</a:t>
            </a:r>
            <a:r>
              <a:rPr lang="en-US" altLang="id-ID" sz="2400" i="1">
                <a:cs typeface="Times New Roman" panose="02020603050405020304" pitchFamily="18" charset="0"/>
              </a:rPr>
              <a:t>q: </a:t>
            </a:r>
            <a:r>
              <a:rPr lang="en-US" altLang="id-ID" sz="2400">
                <a:cs typeface="Times New Roman" panose="02020603050405020304" pitchFamily="18" charset="0"/>
              </a:rPr>
              <a:t> disebut </a:t>
            </a:r>
            <a:r>
              <a:rPr lang="en-US" altLang="id-ID" sz="2400" b="1">
                <a:cs typeface="Times New Roman" panose="02020603050405020304" pitchFamily="18" charset="0"/>
              </a:rPr>
              <a:t>konklusi</a:t>
            </a:r>
            <a:r>
              <a:rPr lang="en-US" altLang="id-ID" sz="2400">
                <a:cs typeface="Times New Roman" panose="02020603050405020304" pitchFamily="18" charset="0"/>
              </a:rPr>
              <a:t> (atau </a:t>
            </a:r>
            <a:r>
              <a:rPr lang="en-US" altLang="id-ID" sz="2400" b="1">
                <a:cs typeface="Times New Roman" panose="02020603050405020304" pitchFamily="18" charset="0"/>
              </a:rPr>
              <a:t>konsekuen</a:t>
            </a:r>
            <a:r>
              <a:rPr lang="en-US" altLang="id-ID" sz="2400">
                <a:cs typeface="Times New Roman" panose="02020603050405020304" pitchFamily="18" charset="0"/>
              </a:rPr>
              <a:t>).</a:t>
            </a:r>
          </a:p>
          <a:p>
            <a:endParaRPr lang="en-US" altLang="id-ID"/>
          </a:p>
        </p:txBody>
      </p:sp>
      <p:sp>
        <p:nvSpPr>
          <p:cNvPr id="33796" name="Slide Number Placeholder 5">
            <a:extLst>
              <a:ext uri="{FF2B5EF4-FFF2-40B4-BE49-F238E27FC236}">
                <a16:creationId xmlns:a16="http://schemas.microsoft.com/office/drawing/2014/main" id="{67BBBF12-5D40-0746-B5DB-DB7A1FA75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64C9769-68D1-AC4D-95B1-DFCB6483E3FD}" type="slidenum">
              <a:rPr lang="en-US" altLang="id-ID" sz="1400">
                <a:latin typeface="Times New Roman" panose="02020603050405020304" pitchFamily="18" charset="0"/>
              </a:rPr>
              <a:pPr/>
              <a:t>2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  <p:graphicFrame>
        <p:nvGraphicFramePr>
          <p:cNvPr id="33797" name="Object 4">
            <a:extLst>
              <a:ext uri="{FF2B5EF4-FFF2-40B4-BE49-F238E27FC236}">
                <a16:creationId xmlns:a16="http://schemas.microsoft.com/office/drawing/2014/main" id="{2925C8DE-57F2-2343-8ED4-3CF2BE3450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657600"/>
          <a:ext cx="80010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3" imgW="5486400" imgH="1866900" progId="Word.Document.8">
                  <p:embed/>
                </p:oleObj>
              </mc:Choice>
              <mc:Fallback>
                <p:oleObj name="Document" r:id="rId3" imgW="5486400" imgH="1866900" progId="Word.Document.8">
                  <p:embed/>
                  <p:pic>
                    <p:nvPicPr>
                      <p:cNvPr id="33797" name="Object 4">
                        <a:extLst>
                          <a:ext uri="{FF2B5EF4-FFF2-40B4-BE49-F238E27FC236}">
                            <a16:creationId xmlns:a16="http://schemas.microsoft.com/office/drawing/2014/main" id="{2925C8DE-57F2-2343-8ED4-3CF2BE3450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57600"/>
                        <a:ext cx="8001000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990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>
            <a:extLst>
              <a:ext uri="{FF2B5EF4-FFF2-40B4-BE49-F238E27FC236}">
                <a16:creationId xmlns:a16="http://schemas.microsoft.com/office/drawing/2014/main" id="{186A7A43-0105-A646-AD28-3E29C6DE54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914400"/>
            <a:ext cx="7772400" cy="4114800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altLang="id-ID" b="1">
                <a:cs typeface="Times New Roman" panose="02020603050405020304" pitchFamily="18" charset="0"/>
              </a:rPr>
              <a:t>Contoh.</a:t>
            </a:r>
            <a:endParaRPr lang="en-US" altLang="id-ID"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r>
              <a:rPr lang="en-US" altLang="id-ID">
                <a:cs typeface="Times New Roman" panose="02020603050405020304" pitchFamily="18" charset="0"/>
              </a:rPr>
              <a:t>	</a:t>
            </a:r>
            <a:r>
              <a:rPr lang="en-US" altLang="id-ID" sz="2400">
                <a:cs typeface="Times New Roman" panose="02020603050405020304" pitchFamily="18" charset="0"/>
              </a:rPr>
              <a:t>a.   Jika saya lulus ujian, maka saya mendapat hadiah dari</a:t>
            </a:r>
          </a:p>
          <a:p>
            <a:pPr algn="just">
              <a:buFontTx/>
              <a:buNone/>
            </a:pPr>
            <a:r>
              <a:rPr lang="en-US" altLang="id-ID" sz="2400">
                <a:cs typeface="Times New Roman" panose="02020603050405020304" pitchFamily="18" charset="0"/>
              </a:rPr>
              <a:t>	      Ayah</a:t>
            </a:r>
          </a:p>
          <a:p>
            <a:pPr algn="just">
              <a:buFontTx/>
              <a:buNone/>
            </a:pPr>
            <a:r>
              <a:rPr lang="en-US" altLang="id-ID" sz="2400">
                <a:cs typeface="Times New Roman" panose="02020603050405020304" pitchFamily="18" charset="0"/>
              </a:rPr>
              <a:t>	b.   Jika suhu mencapai 80</a:t>
            </a:r>
            <a:r>
              <a:rPr lang="en-US" altLang="id-ID" sz="2400"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altLang="id-ID" sz="2400">
                <a:cs typeface="Times New Roman" panose="02020603050405020304" pitchFamily="18" charset="0"/>
              </a:rPr>
              <a:t>C, maka </a:t>
            </a:r>
            <a:r>
              <a:rPr lang="en-US" altLang="id-ID" sz="2400" i="1">
                <a:cs typeface="Times New Roman" panose="02020603050405020304" pitchFamily="18" charset="0"/>
              </a:rPr>
              <a:t>alarm</a:t>
            </a:r>
            <a:r>
              <a:rPr lang="en-US" altLang="id-ID" sz="2400">
                <a:cs typeface="Times New Roman" panose="02020603050405020304" pitchFamily="18" charset="0"/>
              </a:rPr>
              <a:t> akan berbunyi</a:t>
            </a:r>
          </a:p>
          <a:p>
            <a:pPr algn="just">
              <a:buFontTx/>
              <a:buNone/>
            </a:pPr>
            <a:r>
              <a:rPr lang="en-US" altLang="id-ID" sz="2400">
                <a:cs typeface="Times New Roman" panose="02020603050405020304" pitchFamily="18" charset="0"/>
              </a:rPr>
              <a:t>	c.   Jika anda tidak mendaftar ulang, maka anda dianggap</a:t>
            </a:r>
          </a:p>
          <a:p>
            <a:pPr algn="just">
              <a:buFontTx/>
              <a:buNone/>
            </a:pPr>
            <a:r>
              <a:rPr lang="en-US" altLang="id-ID" sz="2400">
                <a:cs typeface="Times New Roman" panose="02020603050405020304" pitchFamily="18" charset="0"/>
              </a:rPr>
              <a:t>	      mengundurkan diri</a:t>
            </a:r>
            <a:endParaRPr lang="en-US" altLang="id-ID" sz="2400"/>
          </a:p>
        </p:txBody>
      </p:sp>
      <p:sp>
        <p:nvSpPr>
          <p:cNvPr id="34819" name="Slide Number Placeholder 5">
            <a:extLst>
              <a:ext uri="{FF2B5EF4-FFF2-40B4-BE49-F238E27FC236}">
                <a16:creationId xmlns:a16="http://schemas.microsoft.com/office/drawing/2014/main" id="{0E9FF218-04D6-EC46-89A8-000BFA62A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28C5F1B-5131-AF48-AD74-B48A2610B1E2}" type="slidenum">
              <a:rPr lang="en-US" altLang="id-ID" sz="1400">
                <a:latin typeface="Times New Roman" panose="02020603050405020304" pitchFamily="18" charset="0"/>
              </a:rPr>
              <a:pPr/>
              <a:t>3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469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EEC42A3F-079E-423F-AEDB-D3DD7FB726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838200"/>
            <a:ext cx="7772400" cy="5257800"/>
          </a:xfrm>
        </p:spPr>
        <p:txBody>
          <a:bodyPr rtlCol="0">
            <a:normAutofit/>
          </a:bodyPr>
          <a:lstStyle/>
          <a:p>
            <a:pPr marL="91440" indent="-91440" algn="just">
              <a:buNone/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Cara-cara mengekspresikan implikasi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:</a:t>
            </a:r>
          </a:p>
          <a:p>
            <a:pPr marL="91440" indent="-91440" algn="just"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Jika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, maka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</a:t>
            </a:r>
          </a:p>
          <a:p>
            <a:pPr marL="91440" indent="-91440" algn="just"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Jika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,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endParaRPr lang="en-US" altLang="id-ID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defRPr/>
            </a:pP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mengakibatkan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	(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 implies q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91440" indent="-91440" algn="just">
              <a:defRPr/>
            </a:pP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 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jika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endParaRPr lang="en-US" altLang="id-ID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defRPr/>
            </a:pP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hanya jika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endParaRPr lang="en-US" altLang="id-ID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defRPr/>
            </a:pP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syarat cukup untuk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   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(hipotesis menyatakan </a:t>
            </a:r>
            <a:r>
              <a:rPr lang="en-US" altLang="id-ID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syarat cukup 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(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sufficient condition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</a:t>
            </a:r>
            <a:r>
              <a:rPr lang="en-US" altLang="id-ID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91440" indent="-91440" algn="just">
              <a:defRPr/>
            </a:pP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syarat perlu bagi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    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(konklusi menyatakan </a:t>
            </a:r>
            <a:r>
              <a:rPr lang="en-US" altLang="id-ID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syarat perlu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(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necessary condition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 )</a:t>
            </a:r>
          </a:p>
          <a:p>
            <a:pPr marL="91440" indent="-91440" algn="just">
              <a:defRPr/>
            </a:pP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bilamana 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(</a:t>
            </a:r>
            <a:r>
              <a:rPr lang="en-US" altLang="id-ID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 whenever p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</a:t>
            </a:r>
            <a:endParaRPr lang="en-US" altLang="id-ID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843" name="Slide Number Placeholder 5">
            <a:extLst>
              <a:ext uri="{FF2B5EF4-FFF2-40B4-BE49-F238E27FC236}">
                <a16:creationId xmlns:a16="http://schemas.microsoft.com/office/drawing/2014/main" id="{03FB91FC-92B7-924A-B8DB-3DB6FB86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7ED18E7-A194-8440-94D9-503043FBDA32}" type="slidenum">
              <a:rPr lang="en-US" altLang="id-ID" sz="1400">
                <a:latin typeface="Times New Roman" panose="02020603050405020304" pitchFamily="18" charset="0"/>
              </a:rPr>
              <a:pPr/>
              <a:t>4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120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1027">
            <a:extLst>
              <a:ext uri="{FF2B5EF4-FFF2-40B4-BE49-F238E27FC236}">
                <a16:creationId xmlns:a16="http://schemas.microsoft.com/office/drawing/2014/main" id="{E7B9EAA9-2143-446B-8D6C-020E94635C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609600"/>
            <a:ext cx="7772400" cy="5486400"/>
          </a:xfrm>
        </p:spPr>
        <p:txBody>
          <a:bodyPr rtlCol="0">
            <a:normAutofit fontScale="92500" lnSpcReduction="10000"/>
          </a:bodyPr>
          <a:lstStyle/>
          <a:p>
            <a:pPr marL="533400" indent="-533400" algn="just">
              <a:buNone/>
              <a:defRPr/>
            </a:pPr>
            <a:r>
              <a:rPr lang="en-US" altLang="id-ID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Contoh. 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Proposisi-proposisi berikut adalah implikasi dalam berbagai bentuk:</a:t>
            </a:r>
          </a:p>
          <a:p>
            <a:pPr marL="533400" indent="-533400" algn="just">
              <a:buFontTx/>
              <a:buAutoNum type="arabicPeriod"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Jika hari hujan, maka tanaman akan tumbuh subur. </a:t>
            </a:r>
          </a:p>
          <a:p>
            <a:pPr marL="533400" indent="-533400" algn="just">
              <a:buFontTx/>
              <a:buAutoNum type="arabicPeriod"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Jika tekanan gas diperbesar, mobil melaju kencang.</a:t>
            </a:r>
          </a:p>
          <a:p>
            <a:pPr marL="533400" indent="-533400" algn="just">
              <a:buFontTx/>
              <a:buAutoNum type="arabicPeriod"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Es yang mencair di kutub mengakibatkan permukaan air laut naik.</a:t>
            </a:r>
          </a:p>
          <a:p>
            <a:pPr marL="533400" indent="-533400" algn="just">
              <a:buFontTx/>
              <a:buAutoNum type="arabicPeriod"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Orang itu mau berangkat jika ia diberi ongkos jalan.</a:t>
            </a:r>
          </a:p>
          <a:p>
            <a:pPr marL="533400" indent="-533400" algn="just">
              <a:buFontTx/>
              <a:buAutoNum type="arabicPeriod"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Ahmad bisa mengambil matakuliah Teori Bahasa Formal hanya jika ia sudah lulus matakuliah Matematika Diskrit.</a:t>
            </a:r>
          </a:p>
          <a:p>
            <a:pPr marL="533400" indent="-533400" algn="just">
              <a:buFontTx/>
              <a:buAutoNum type="arabicPeriod"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Syarat cukup agar pom bensin meledak adalah percikan api dari rokok.</a:t>
            </a:r>
          </a:p>
          <a:p>
            <a:pPr marL="533400" indent="-533400" algn="just">
              <a:buFontTx/>
              <a:buAutoNum type="arabicPeriod"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Syarat perlu bagi Indonesia agar ikut Piala Dunia adalah dengan mengontrak pemain asing kenamaan.</a:t>
            </a:r>
          </a:p>
          <a:p>
            <a:pPr marL="533400" indent="-533400">
              <a:buFontTx/>
              <a:buAutoNum type="arabicPeriod"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Banjir bandang terjadi bilamana hutan ditebangi.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	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36867" name="Slide Number Placeholder 5">
            <a:extLst>
              <a:ext uri="{FF2B5EF4-FFF2-40B4-BE49-F238E27FC236}">
                <a16:creationId xmlns:a16="http://schemas.microsoft.com/office/drawing/2014/main" id="{3086D2E2-5B7B-3740-B7D9-E8963EF4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C79DB85-DB6E-D645-9698-B143A57D93A0}" type="slidenum">
              <a:rPr lang="en-US" altLang="id-ID" sz="1400">
                <a:latin typeface="Times New Roman" panose="02020603050405020304" pitchFamily="18" charset="0"/>
              </a:rPr>
              <a:pPr/>
              <a:t>5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970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D78F1-A6FF-4B90-BCCF-A14D10F68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990600"/>
            <a:ext cx="7772400" cy="5105400"/>
          </a:xfrm>
        </p:spPr>
        <p:txBody>
          <a:bodyPr rtlCol="0">
            <a:normAutofit/>
          </a:bodyPr>
          <a:lstStyle/>
          <a:p>
            <a:pPr marL="91440" indent="-91440">
              <a:buNone/>
              <a:defRPr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Soal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Latihan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91440" indent="-91440"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Ubahlah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proposisi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bawah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bentuk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standard “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jika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”:</a:t>
            </a:r>
          </a:p>
          <a:p>
            <a:pPr marL="533400" indent="-533400" algn="just"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	1)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Syarat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cukup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agar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pom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bensin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meledak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adalah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percikan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api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dari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rokok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pPr marL="533400" indent="-533400" algn="just">
              <a:buNone/>
              <a:defRPr/>
            </a:pP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2)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Syarat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perlu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bagi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Indonesia agar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ikut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Piala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Dunia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adalah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dengan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mengontrak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pemain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asing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kenamaan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pPr marL="533400" indent="-533400" algn="just">
              <a:buNone/>
              <a:defRPr/>
            </a:pPr>
            <a:endParaRPr lang="en-US" dirty="0">
              <a:solidFill>
                <a:srgbClr val="FF0000"/>
              </a:solidFill>
              <a:cs typeface="Times New Roman" pitchFamily="18" charset="0"/>
            </a:endParaRPr>
          </a:p>
          <a:p>
            <a:pPr marL="533400" indent="-533400" algn="just">
              <a:buNone/>
              <a:defRPr/>
            </a:pPr>
            <a:endParaRPr lang="en-US" dirty="0">
              <a:solidFill>
                <a:srgbClr val="FF0000"/>
              </a:solidFill>
              <a:cs typeface="Times New Roman" pitchFamily="18" charset="0"/>
            </a:endParaRPr>
          </a:p>
          <a:p>
            <a:pPr marL="91440" indent="-91440"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9F731C0B-9B91-E747-8861-6E2E1766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7EB01D8-C66D-1945-977E-0FDD127A2829}" type="slidenum">
              <a:rPr lang="en-US" altLang="id-ID" sz="1400">
                <a:latin typeface="Times New Roman" panose="02020603050405020304" pitchFamily="18" charset="0"/>
              </a:rPr>
              <a:pPr/>
              <a:t>6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242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{7828CD2B-AF05-F740-BC16-8782D49B6E84}tf16401378</Template>
  <TotalTime>1</TotalTime>
  <Words>324</Words>
  <Application>Microsoft Macintosh PowerPoint</Application>
  <PresentationFormat>Widescreen</PresentationFormat>
  <Paragraphs>40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MS Shell Dlg 2</vt:lpstr>
      <vt:lpstr>Arial</vt:lpstr>
      <vt:lpstr>Franklin Gothic Book</vt:lpstr>
      <vt:lpstr>Times New Roman</vt:lpstr>
      <vt:lpstr>Wingdings</vt:lpstr>
      <vt:lpstr>Wingdings 3</vt:lpstr>
      <vt:lpstr>Madison</vt:lpstr>
      <vt:lpstr>Crop</vt:lpstr>
      <vt:lpstr>Microsoft Office Word 97 - 2003 Document</vt:lpstr>
      <vt:lpstr>Logika-5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Logika-5</dc:title>
  <dc:creator>agus triono</dc:creator>
  <cp:lastModifiedBy>agus triono</cp:lastModifiedBy>
  <cp:revision>4</cp:revision>
  <dcterms:created xsi:type="dcterms:W3CDTF">2020-11-05T02:47:34Z</dcterms:created>
  <dcterms:modified xsi:type="dcterms:W3CDTF">2020-11-05T02:49:07Z</dcterms:modified>
</cp:coreProperties>
</file>