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notesMasterIdLst>
    <p:notesMasterId r:id="rId8"/>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5"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5-1.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6-1.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r>
          <p:cNvPicPr>
            <a:picLocks noChangeAspect="1"/>
          </p:cNvPicPr>
          <p:nvPr/>
        </p:nvPicPr>
        <p:blipFill>
          <a:blip r:embed="rId1"/>
          <a:stretch>
            <a:fillRect/>
          </a:stretch>
        </p:blipFill>
        <p:spPr>
          <a:xfrm>
            <a:off x="9151620" y="0"/>
            <a:ext cx="5486400" cy="8229600"/>
          </a:xfrm>
          <a:prstGeom prst="rect">
            <a:avLst/>
          </a:prstGeom>
        </p:spPr>
      </p:pic>
      <p:sp>
        <p:nvSpPr>
          <p:cNvPr id="5" name="Text 2"/>
          <p:cNvSpPr/>
          <p:nvPr/>
        </p:nvSpPr>
        <p:spPr>
          <a:xfrm>
            <a:off x="833199" y="823793"/>
            <a:ext cx="7477601" cy="3832860"/>
          </a:xfrm>
          <a:prstGeom prst="rect">
            <a:avLst/>
          </a:prstGeom>
          <a:noFill/>
          <a:ln/>
        </p:spPr>
        <p:txBody>
          <a:bodyPr wrap="square" rtlCol="0" anchor="t"/>
          <a:lstStyle/>
          <a:p>
            <a:pPr indent="0" marL="0">
              <a:lnSpc>
                <a:spcPts val="7545"/>
              </a:lnSpc>
              <a:buNone/>
            </a:pPr>
            <a:r>
              <a:rPr lang="en-US" sz="6036" b="1" dirty="0">
                <a:solidFill>
                  <a:srgbClr val="233939"/>
                </a:solidFill>
                <a:latin typeface="Syne" pitchFamily="34" charset="0"/>
                <a:ea typeface="Syne" pitchFamily="34" charset="-122"/>
                <a:cs typeface="Syne" pitchFamily="34" charset="-120"/>
              </a:rPr>
              <a:t>Pengantar Manajemen Organisasi Nirlaba</a:t>
            </a:r>
            <a:endParaRPr lang="en-US" sz="6036" dirty="0"/>
          </a:p>
        </p:txBody>
      </p:sp>
      <p:sp>
        <p:nvSpPr>
          <p:cNvPr id="6" name="Text 3"/>
          <p:cNvSpPr/>
          <p:nvPr/>
        </p:nvSpPr>
        <p:spPr>
          <a:xfrm>
            <a:off x="833199" y="4989909"/>
            <a:ext cx="7477601" cy="1777008"/>
          </a:xfrm>
          <a:prstGeom prst="rect">
            <a:avLst/>
          </a:prstGeom>
          <a:noFill/>
          <a:ln/>
        </p:spPr>
        <p:txBody>
          <a:bodyPr wrap="square" rtlCol="0" anchor="t"/>
          <a:lstStyle/>
          <a:p>
            <a:pPr indent="0" marL="0">
              <a:lnSpc>
                <a:spcPts val="2799"/>
              </a:lnSpc>
              <a:buNone/>
            </a:pPr>
            <a:r>
              <a:rPr lang="en-US" sz="1750" dirty="0">
                <a:solidFill>
                  <a:srgbClr val="3B4E4E"/>
                </a:solidFill>
                <a:latin typeface="Overpass" pitchFamily="34" charset="0"/>
                <a:ea typeface="Overpass" pitchFamily="34" charset="-122"/>
                <a:cs typeface="Overpass" pitchFamily="34" charset="-120"/>
              </a:rPr>
              <a:t>Organisasi nirlaba adalah entitas yang tidak berorientasi pada keuntungan, tetapi fokus pada tujuan sosial, budaya, atau lingkungan. Manajemen organisasi nirlaba memerlukan pendekatan yang unik, dengan penekanan pada penggunaan sumber daya secara efisien untuk mencapai misi dan tujuan organisasi.</a:t>
            </a:r>
            <a:endParaRPr lang="en-US" sz="1750" dirty="0"/>
          </a:p>
        </p:txBody>
      </p:sp>
      <p:sp>
        <p:nvSpPr>
          <p:cNvPr id="7" name="Shape 4"/>
          <p:cNvSpPr/>
          <p:nvPr/>
        </p:nvSpPr>
        <p:spPr>
          <a:xfrm>
            <a:off x="833199" y="7033498"/>
            <a:ext cx="355402" cy="355402"/>
          </a:xfrm>
          <a:prstGeom prst="roundRect">
            <a:avLst>
              <a:gd name="adj" fmla="val 25726039"/>
            </a:avLst>
          </a:prstGeom>
          <a:noFill/>
          <a:ln w="7620">
            <a:solidFill>
              <a:srgbClr val="FFFFFF"/>
            </a:solidFill>
            <a:prstDash val="solid"/>
          </a:ln>
        </p:spPr>
      </p:sp>
      <p:pic>
        <p:nvPicPr>
          <p:cNvPr id="8" name="Image 1" descr="preencoded.png">    </p:cNvPr>
          <p:cNvPicPr>
            <a:picLocks noChangeAspect="1"/>
          </p:cNvPicPr>
          <p:nvPr/>
        </p:nvPicPr>
        <p:blipFill>
          <a:blip r:embed="rId2"/>
          <a:stretch>
            <a:fillRect/>
          </a:stretch>
        </p:blipFill>
        <p:spPr>
          <a:xfrm>
            <a:off x="840819" y="7041118"/>
            <a:ext cx="340162" cy="340162"/>
          </a:xfrm>
          <a:prstGeom prst="rect">
            <a:avLst/>
          </a:prstGeom>
        </p:spPr>
      </p:pic>
      <p:sp>
        <p:nvSpPr>
          <p:cNvPr id="9" name="Text 5"/>
          <p:cNvSpPr/>
          <p:nvPr/>
        </p:nvSpPr>
        <p:spPr>
          <a:xfrm>
            <a:off x="1299686" y="7016829"/>
            <a:ext cx="2932152" cy="388858"/>
          </a:xfrm>
          <a:prstGeom prst="rect">
            <a:avLst/>
          </a:prstGeom>
          <a:noFill/>
          <a:ln/>
        </p:spPr>
        <p:txBody>
          <a:bodyPr wrap="none" rtlCol="0" anchor="t"/>
          <a:lstStyle/>
          <a:p>
            <a:pPr algn="l" indent="0" marL="0">
              <a:lnSpc>
                <a:spcPts val="3062"/>
              </a:lnSpc>
              <a:buNone/>
            </a:pPr>
            <a:r>
              <a:rPr lang="en-US" sz="2187" b="1" dirty="0">
                <a:solidFill>
                  <a:srgbClr val="3B4E4E"/>
                </a:solidFill>
                <a:latin typeface="Overpass" pitchFamily="34" charset="0"/>
                <a:ea typeface="Overpass" pitchFamily="34" charset="-122"/>
                <a:cs typeface="Overpass" pitchFamily="34" charset="-120"/>
              </a:rPr>
              <a:t>by Rahayu Sulistiowati</a:t>
            </a:r>
            <a:endParaRPr lang="en-US" sz="2187" dirty="0"/>
          </a:p>
        </p:txBody>
      </p:sp>
      <p:pic>
        <p:nvPicPr>
          <p:cNvPr id="10"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r>
          <p:cNvPicPr>
            <a:picLocks noChangeAspect="1"/>
          </p:cNvPicPr>
          <p:nvPr/>
        </p:nvPicPr>
        <p:blipFill>
          <a:blip r:embed="rId1"/>
          <a:stretch>
            <a:fillRect/>
          </a:stretch>
        </p:blipFill>
        <p:spPr>
          <a:xfrm>
            <a:off x="9151620" y="0"/>
            <a:ext cx="5486400" cy="8229600"/>
          </a:xfrm>
          <a:prstGeom prst="rect">
            <a:avLst/>
          </a:prstGeom>
        </p:spPr>
      </p:pic>
      <p:sp>
        <p:nvSpPr>
          <p:cNvPr id="5" name="Text 2"/>
          <p:cNvSpPr/>
          <p:nvPr/>
        </p:nvSpPr>
        <p:spPr>
          <a:xfrm>
            <a:off x="833199" y="1707237"/>
            <a:ext cx="7477601" cy="1388745"/>
          </a:xfrm>
          <a:prstGeom prst="rect">
            <a:avLst/>
          </a:prstGeom>
          <a:noFill/>
          <a:ln/>
        </p:spPr>
        <p:txBody>
          <a:bodyPr wrap="square" rtlCol="0" anchor="t"/>
          <a:lstStyle/>
          <a:p>
            <a:pPr indent="0" marL="0">
              <a:lnSpc>
                <a:spcPts val="5468"/>
              </a:lnSpc>
              <a:buNone/>
            </a:pPr>
            <a:r>
              <a:rPr lang="en-US" sz="4374" b="1" dirty="0">
                <a:solidFill>
                  <a:srgbClr val="233939"/>
                </a:solidFill>
                <a:latin typeface="Syne" pitchFamily="34" charset="0"/>
                <a:ea typeface="Syne" pitchFamily="34" charset="-122"/>
                <a:cs typeface="Syne" pitchFamily="34" charset="-120"/>
              </a:rPr>
              <a:t>Definisi Organisasi Nirlaba</a:t>
            </a:r>
            <a:endParaRPr lang="en-US" sz="4374" dirty="0"/>
          </a:p>
        </p:txBody>
      </p:sp>
      <p:sp>
        <p:nvSpPr>
          <p:cNvPr id="6" name="Text 3"/>
          <p:cNvSpPr/>
          <p:nvPr/>
        </p:nvSpPr>
        <p:spPr>
          <a:xfrm>
            <a:off x="833199" y="3429238"/>
            <a:ext cx="7477601" cy="1421606"/>
          </a:xfrm>
          <a:prstGeom prst="rect">
            <a:avLst/>
          </a:prstGeom>
          <a:noFill/>
          <a:ln/>
        </p:spPr>
        <p:txBody>
          <a:bodyPr wrap="square" rtlCol="0" anchor="t"/>
          <a:lstStyle/>
          <a:p>
            <a:pPr indent="0" marL="0">
              <a:lnSpc>
                <a:spcPts val="2799"/>
              </a:lnSpc>
              <a:buNone/>
            </a:pPr>
            <a:r>
              <a:rPr lang="en-US" sz="1750" dirty="0">
                <a:solidFill>
                  <a:srgbClr val="3B4E4E"/>
                </a:solidFill>
                <a:latin typeface="Overpass" pitchFamily="34" charset="0"/>
                <a:ea typeface="Overpass" pitchFamily="34" charset="-122"/>
                <a:cs typeface="Overpass" pitchFamily="34" charset="-120"/>
              </a:rPr>
              <a:t>Organisasi nirlaba adalah organisasi yang didirikan bukan untuk mencari keuntungan, melainkan untuk memberikan manfaat kepada masyarakat atau kelompok tertentu. Tujuan utamanya adalah melayani kepentingan publik, bukan menghasilkan profit bagi pemilik atau pemegang saham.</a:t>
            </a:r>
            <a:endParaRPr lang="en-US" sz="1750" dirty="0"/>
          </a:p>
        </p:txBody>
      </p:sp>
      <p:sp>
        <p:nvSpPr>
          <p:cNvPr id="7" name="Text 4"/>
          <p:cNvSpPr/>
          <p:nvPr/>
        </p:nvSpPr>
        <p:spPr>
          <a:xfrm>
            <a:off x="833199" y="5100757"/>
            <a:ext cx="7477601" cy="1421606"/>
          </a:xfrm>
          <a:prstGeom prst="rect">
            <a:avLst/>
          </a:prstGeom>
          <a:noFill/>
          <a:ln/>
        </p:spPr>
        <p:txBody>
          <a:bodyPr wrap="square" rtlCol="0" anchor="t"/>
          <a:lstStyle/>
          <a:p>
            <a:pPr indent="0" marL="0">
              <a:lnSpc>
                <a:spcPts val="2799"/>
              </a:lnSpc>
              <a:buNone/>
            </a:pPr>
            <a:r>
              <a:rPr lang="en-US" sz="1750" dirty="0">
                <a:solidFill>
                  <a:srgbClr val="3B4E4E"/>
                </a:solidFill>
                <a:latin typeface="Overpass" pitchFamily="34" charset="0"/>
                <a:ea typeface="Overpass" pitchFamily="34" charset="-122"/>
                <a:cs typeface="Overpass" pitchFamily="34" charset="-120"/>
              </a:rPr>
              <a:t>Organisasi nirlaba dapat berupa lembaga sosial, amal, keagamaan, pendidikan, atau organisasi kemasyarakatan lainnya. Sumber pendanaan mereka berasal dari donasi, hibah, dan iuran anggota, bukan dari penjualan barang atau jasa seperti organisasi bisnis pada umumnya.</a:t>
            </a:r>
            <a:endParaRPr lang="en-US" sz="1750" dirty="0"/>
          </a:p>
        </p:txBody>
      </p:sp>
      <p:pic>
        <p:nvPicPr>
          <p:cNvPr id="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1259324"/>
            <a:ext cx="9566196" cy="694373"/>
          </a:xfrm>
          <a:prstGeom prst="rect">
            <a:avLst/>
          </a:prstGeom>
          <a:noFill/>
          <a:ln/>
        </p:spPr>
        <p:txBody>
          <a:bodyPr wrap="none" rtlCol="0" anchor="t"/>
          <a:lstStyle/>
          <a:p>
            <a:pPr indent="0" marL="0">
              <a:lnSpc>
                <a:spcPts val="5468"/>
              </a:lnSpc>
              <a:buNone/>
            </a:pPr>
            <a:r>
              <a:rPr lang="en-US" sz="4374" b="1" dirty="0">
                <a:solidFill>
                  <a:srgbClr val="233939"/>
                </a:solidFill>
                <a:latin typeface="Syne" pitchFamily="34" charset="0"/>
                <a:ea typeface="Syne" pitchFamily="34" charset="-122"/>
                <a:cs typeface="Syne" pitchFamily="34" charset="-120"/>
              </a:rPr>
              <a:t>Karakteristik Organisasi Nirlaba</a:t>
            </a:r>
            <a:endParaRPr lang="en-US" sz="4374" dirty="0"/>
          </a:p>
        </p:txBody>
      </p:sp>
      <p:pic>
        <p:nvPicPr>
          <p:cNvPr id="5" name="Image 0" descr="preencoded.png">    </p:cNvPr>
          <p:cNvPicPr>
            <a:picLocks noChangeAspect="1"/>
          </p:cNvPicPr>
          <p:nvPr/>
        </p:nvPicPr>
        <p:blipFill>
          <a:blip r:embed="rId1"/>
          <a:stretch>
            <a:fillRect/>
          </a:stretch>
        </p:blipFill>
        <p:spPr>
          <a:xfrm>
            <a:off x="2037993" y="2398038"/>
            <a:ext cx="3295888" cy="2036921"/>
          </a:xfrm>
          <a:prstGeom prst="rect">
            <a:avLst/>
          </a:prstGeom>
        </p:spPr>
      </p:pic>
      <p:sp>
        <p:nvSpPr>
          <p:cNvPr id="6" name="Text 3"/>
          <p:cNvSpPr/>
          <p:nvPr/>
        </p:nvSpPr>
        <p:spPr>
          <a:xfrm>
            <a:off x="2037993" y="4712613"/>
            <a:ext cx="2777490" cy="347186"/>
          </a:xfrm>
          <a:prstGeom prst="rect">
            <a:avLst/>
          </a:prstGeom>
          <a:noFill/>
          <a:ln/>
        </p:spPr>
        <p:txBody>
          <a:bodyPr wrap="none" rtlCol="0" anchor="t"/>
          <a:lstStyle/>
          <a:p>
            <a:pPr algn="l" indent="0" marL="0">
              <a:lnSpc>
                <a:spcPts val="2734"/>
              </a:lnSpc>
              <a:buNone/>
            </a:pPr>
            <a:r>
              <a:rPr lang="en-US" sz="2187" b="1" dirty="0">
                <a:solidFill>
                  <a:srgbClr val="3B4E4E"/>
                </a:solidFill>
                <a:latin typeface="Syne" pitchFamily="34" charset="0"/>
                <a:ea typeface="Syne" pitchFamily="34" charset="-122"/>
                <a:cs typeface="Syne" pitchFamily="34" charset="-120"/>
              </a:rPr>
              <a:t>Tujuan Utama</a:t>
            </a:r>
            <a:endParaRPr lang="en-US" sz="2187" dirty="0"/>
          </a:p>
        </p:txBody>
      </p:sp>
      <p:sp>
        <p:nvSpPr>
          <p:cNvPr id="7" name="Text 4"/>
          <p:cNvSpPr/>
          <p:nvPr/>
        </p:nvSpPr>
        <p:spPr>
          <a:xfrm>
            <a:off x="2037993" y="5193030"/>
            <a:ext cx="3295888" cy="1777008"/>
          </a:xfrm>
          <a:prstGeom prst="rect">
            <a:avLst/>
          </a:prstGeom>
          <a:noFill/>
          <a:ln/>
        </p:spPr>
        <p:txBody>
          <a:bodyPr wrap="square" rtlCol="0" anchor="t"/>
          <a:lstStyle/>
          <a:p>
            <a:pPr algn="l" indent="0" marL="0">
              <a:lnSpc>
                <a:spcPts val="2799"/>
              </a:lnSpc>
              <a:buNone/>
            </a:pPr>
            <a:r>
              <a:rPr lang="en-US" sz="1750" dirty="0">
                <a:solidFill>
                  <a:srgbClr val="3B4E4E"/>
                </a:solidFill>
                <a:latin typeface="Overpass" pitchFamily="34" charset="0"/>
                <a:ea typeface="Overpass" pitchFamily="34" charset="-122"/>
                <a:cs typeface="Overpass" pitchFamily="34" charset="-120"/>
              </a:rPr>
              <a:t>Organisasi nirlaba bertujuan untuk memberikan manfaat dan pelayanan kepada masyarakat, bukan untuk mencari keuntungan pribadi.</a:t>
            </a:r>
            <a:endParaRPr lang="en-US" sz="1750" dirty="0"/>
          </a:p>
        </p:txBody>
      </p:sp>
      <p:pic>
        <p:nvPicPr>
          <p:cNvPr id="8" name="Image 1" descr="preencoded.png">    </p:cNvPr>
          <p:cNvPicPr>
            <a:picLocks noChangeAspect="1"/>
          </p:cNvPicPr>
          <p:nvPr/>
        </p:nvPicPr>
        <p:blipFill>
          <a:blip r:embed="rId2"/>
          <a:stretch>
            <a:fillRect/>
          </a:stretch>
        </p:blipFill>
        <p:spPr>
          <a:xfrm>
            <a:off x="5667137" y="2398038"/>
            <a:ext cx="3296007" cy="2037040"/>
          </a:xfrm>
          <a:prstGeom prst="rect">
            <a:avLst/>
          </a:prstGeom>
        </p:spPr>
      </p:pic>
      <p:sp>
        <p:nvSpPr>
          <p:cNvPr id="9" name="Text 5"/>
          <p:cNvSpPr/>
          <p:nvPr/>
        </p:nvSpPr>
        <p:spPr>
          <a:xfrm>
            <a:off x="5667137" y="4712732"/>
            <a:ext cx="3058716" cy="347186"/>
          </a:xfrm>
          <a:prstGeom prst="rect">
            <a:avLst/>
          </a:prstGeom>
          <a:noFill/>
          <a:ln/>
        </p:spPr>
        <p:txBody>
          <a:bodyPr wrap="none" rtlCol="0" anchor="t"/>
          <a:lstStyle/>
          <a:p>
            <a:pPr algn="l" indent="0" marL="0">
              <a:lnSpc>
                <a:spcPts val="2734"/>
              </a:lnSpc>
              <a:buNone/>
            </a:pPr>
            <a:r>
              <a:rPr lang="en-US" sz="2187" b="1" dirty="0">
                <a:solidFill>
                  <a:srgbClr val="3B4E4E"/>
                </a:solidFill>
                <a:latin typeface="Syne" pitchFamily="34" charset="0"/>
                <a:ea typeface="Syne" pitchFamily="34" charset="-122"/>
                <a:cs typeface="Syne" pitchFamily="34" charset="-120"/>
              </a:rPr>
              <a:t>Sumber Pendanaan</a:t>
            </a:r>
            <a:endParaRPr lang="en-US" sz="2187" dirty="0"/>
          </a:p>
        </p:txBody>
      </p:sp>
      <p:sp>
        <p:nvSpPr>
          <p:cNvPr id="10" name="Text 6"/>
          <p:cNvSpPr/>
          <p:nvPr/>
        </p:nvSpPr>
        <p:spPr>
          <a:xfrm>
            <a:off x="5667137" y="5193149"/>
            <a:ext cx="3296007" cy="1421606"/>
          </a:xfrm>
          <a:prstGeom prst="rect">
            <a:avLst/>
          </a:prstGeom>
          <a:noFill/>
          <a:ln/>
        </p:spPr>
        <p:txBody>
          <a:bodyPr wrap="square" rtlCol="0" anchor="t"/>
          <a:lstStyle/>
          <a:p>
            <a:pPr algn="l" indent="0" marL="0">
              <a:lnSpc>
                <a:spcPts val="2799"/>
              </a:lnSpc>
              <a:buNone/>
            </a:pPr>
            <a:r>
              <a:rPr lang="en-US" sz="1750" dirty="0">
                <a:solidFill>
                  <a:srgbClr val="3B4E4E"/>
                </a:solidFill>
                <a:latin typeface="Overpass" pitchFamily="34" charset="0"/>
                <a:ea typeface="Overpass" pitchFamily="34" charset="-122"/>
                <a:cs typeface="Overpass" pitchFamily="34" charset="-120"/>
              </a:rPr>
              <a:t>Organisasi nirlaba mengandalkan donasi, hibah, dan pendanaan dari berbagai pihak, bukan dari penjualan barang atau jasa.</a:t>
            </a:r>
            <a:endParaRPr lang="en-US" sz="1750" dirty="0"/>
          </a:p>
        </p:txBody>
      </p:sp>
      <p:pic>
        <p:nvPicPr>
          <p:cNvPr id="11" name="Image 2" descr="preencoded.png">    </p:cNvPr>
          <p:cNvPicPr>
            <a:picLocks noChangeAspect="1"/>
          </p:cNvPicPr>
          <p:nvPr/>
        </p:nvPicPr>
        <p:blipFill>
          <a:blip r:embed="rId3"/>
          <a:stretch>
            <a:fillRect/>
          </a:stretch>
        </p:blipFill>
        <p:spPr>
          <a:xfrm>
            <a:off x="9296400" y="2398038"/>
            <a:ext cx="3296007" cy="2037040"/>
          </a:xfrm>
          <a:prstGeom prst="rect">
            <a:avLst/>
          </a:prstGeom>
        </p:spPr>
      </p:pic>
      <p:sp>
        <p:nvSpPr>
          <p:cNvPr id="12" name="Text 7"/>
          <p:cNvSpPr/>
          <p:nvPr/>
        </p:nvSpPr>
        <p:spPr>
          <a:xfrm>
            <a:off x="9296400" y="4712732"/>
            <a:ext cx="2895957" cy="347186"/>
          </a:xfrm>
          <a:prstGeom prst="rect">
            <a:avLst/>
          </a:prstGeom>
          <a:noFill/>
          <a:ln/>
        </p:spPr>
        <p:txBody>
          <a:bodyPr wrap="none" rtlCol="0" anchor="t"/>
          <a:lstStyle/>
          <a:p>
            <a:pPr algn="l" indent="0" marL="0">
              <a:lnSpc>
                <a:spcPts val="2734"/>
              </a:lnSpc>
              <a:buNone/>
            </a:pPr>
            <a:r>
              <a:rPr lang="en-US" sz="2187" b="1" dirty="0">
                <a:solidFill>
                  <a:srgbClr val="3B4E4E"/>
                </a:solidFill>
                <a:latin typeface="Syne" pitchFamily="34" charset="0"/>
                <a:ea typeface="Syne" pitchFamily="34" charset="-122"/>
                <a:cs typeface="Syne" pitchFamily="34" charset="-120"/>
              </a:rPr>
              <a:t>Struktur Organisasi</a:t>
            </a:r>
            <a:endParaRPr lang="en-US" sz="2187" dirty="0"/>
          </a:p>
        </p:txBody>
      </p:sp>
      <p:sp>
        <p:nvSpPr>
          <p:cNvPr id="13" name="Text 8"/>
          <p:cNvSpPr/>
          <p:nvPr/>
        </p:nvSpPr>
        <p:spPr>
          <a:xfrm>
            <a:off x="9296400" y="5193149"/>
            <a:ext cx="3296007" cy="1777008"/>
          </a:xfrm>
          <a:prstGeom prst="rect">
            <a:avLst/>
          </a:prstGeom>
          <a:noFill/>
          <a:ln/>
        </p:spPr>
        <p:txBody>
          <a:bodyPr wrap="square" rtlCol="0" anchor="t"/>
          <a:lstStyle/>
          <a:p>
            <a:pPr algn="l" indent="0" marL="0">
              <a:lnSpc>
                <a:spcPts val="2799"/>
              </a:lnSpc>
              <a:buNone/>
            </a:pPr>
            <a:r>
              <a:rPr lang="en-US" sz="1750" dirty="0">
                <a:solidFill>
                  <a:srgbClr val="3B4E4E"/>
                </a:solidFill>
                <a:latin typeface="Overpass" pitchFamily="34" charset="0"/>
                <a:ea typeface="Overpass" pitchFamily="34" charset="-122"/>
                <a:cs typeface="Overpass" pitchFamily="34" charset="-120"/>
              </a:rPr>
              <a:t>Organisasi nirlaba umumnya memiliki struktur yang fleksibel dan lebih datar, dengan fokus pada kerja sama tim dan pemberdayaan anggota.</a:t>
            </a:r>
            <a:endParaRPr lang="en-US" sz="1750" dirty="0"/>
          </a:p>
        </p:txBody>
      </p:sp>
      <p:pic>
        <p:nvPicPr>
          <p:cNvPr id="14" name="Image 3" descr="preencoded.png">
            <a:hlinkClick r:id="rId5" tooltip=""/>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1346359"/>
            <a:ext cx="8160425" cy="694373"/>
          </a:xfrm>
          <a:prstGeom prst="rect">
            <a:avLst/>
          </a:prstGeom>
          <a:noFill/>
          <a:ln/>
        </p:spPr>
        <p:txBody>
          <a:bodyPr wrap="none" rtlCol="0" anchor="t"/>
          <a:lstStyle/>
          <a:p>
            <a:pPr indent="0" marL="0">
              <a:lnSpc>
                <a:spcPts val="5468"/>
              </a:lnSpc>
              <a:buNone/>
            </a:pPr>
            <a:r>
              <a:rPr lang="en-US" sz="4374" b="1" dirty="0">
                <a:solidFill>
                  <a:srgbClr val="233939"/>
                </a:solidFill>
                <a:latin typeface="Syne" pitchFamily="34" charset="0"/>
                <a:ea typeface="Syne" pitchFamily="34" charset="-122"/>
                <a:cs typeface="Syne" pitchFamily="34" charset="-120"/>
              </a:rPr>
              <a:t>Struktur Organisasi Nirlaba</a:t>
            </a:r>
            <a:endParaRPr lang="en-US" sz="4374" dirty="0"/>
          </a:p>
        </p:txBody>
      </p:sp>
      <p:sp>
        <p:nvSpPr>
          <p:cNvPr id="5" name="Text 3"/>
          <p:cNvSpPr/>
          <p:nvPr/>
        </p:nvSpPr>
        <p:spPr>
          <a:xfrm>
            <a:off x="2037993" y="2573893"/>
            <a:ext cx="5006221" cy="2132409"/>
          </a:xfrm>
          <a:prstGeom prst="rect">
            <a:avLst/>
          </a:prstGeom>
          <a:noFill/>
          <a:ln/>
        </p:spPr>
        <p:txBody>
          <a:bodyPr wrap="square" rtlCol="0" anchor="t"/>
          <a:lstStyle/>
          <a:p>
            <a:pPr indent="0" marL="0">
              <a:lnSpc>
                <a:spcPts val="2799"/>
              </a:lnSpc>
              <a:buNone/>
            </a:pPr>
            <a:r>
              <a:rPr lang="en-US" sz="1750" dirty="0">
                <a:solidFill>
                  <a:srgbClr val="3B4E4E"/>
                </a:solidFill>
                <a:latin typeface="Overpass" pitchFamily="34" charset="0"/>
                <a:ea typeface="Overpass" pitchFamily="34" charset="-122"/>
                <a:cs typeface="Overpass" pitchFamily="34" charset="-120"/>
              </a:rPr>
              <a:t>Struktur organisasi nirlaba umumnya terdiri dari dewan pengurus, direktur eksekutif, dan staf. Dewan pengurus bertanggung jawab atas pengambilan keputusan strategis, sedangkan direktur eksekutif memimpin operasional harian organisasi.</a:t>
            </a:r>
            <a:endParaRPr lang="en-US" sz="1750" dirty="0"/>
          </a:p>
        </p:txBody>
      </p:sp>
      <p:sp>
        <p:nvSpPr>
          <p:cNvPr id="6" name="Text 4"/>
          <p:cNvSpPr/>
          <p:nvPr/>
        </p:nvSpPr>
        <p:spPr>
          <a:xfrm>
            <a:off x="2037993" y="4906208"/>
            <a:ext cx="5006221" cy="1777008"/>
          </a:xfrm>
          <a:prstGeom prst="rect">
            <a:avLst/>
          </a:prstGeom>
          <a:noFill/>
          <a:ln/>
        </p:spPr>
        <p:txBody>
          <a:bodyPr wrap="square" rtlCol="0" anchor="t"/>
          <a:lstStyle/>
          <a:p>
            <a:pPr indent="0" marL="0">
              <a:lnSpc>
                <a:spcPts val="2799"/>
              </a:lnSpc>
              <a:buNone/>
            </a:pPr>
            <a:r>
              <a:rPr lang="en-US" sz="1750" dirty="0">
                <a:solidFill>
                  <a:srgbClr val="3B4E4E"/>
                </a:solidFill>
                <a:latin typeface="Overpass" pitchFamily="34" charset="0"/>
                <a:ea typeface="Overpass" pitchFamily="34" charset="-122"/>
                <a:cs typeface="Overpass" pitchFamily="34" charset="-120"/>
              </a:rPr>
              <a:t>Staf terbagi dalam berbagai divisi fungsional seperti program, keuangan, pemasaran, dan sumber daya manusia. Pembagian tugas yang jelas memastikan koordinasi dan efektivitas dalam mencapai misi organisasi.</a:t>
            </a:r>
            <a:endParaRPr lang="en-US" sz="1750" dirty="0"/>
          </a:p>
        </p:txBody>
      </p:sp>
      <p:pic>
        <p:nvPicPr>
          <p:cNvPr id="7" name="Image 0" descr="preencoded.png">    </p:cNvPr>
          <p:cNvPicPr>
            <a:picLocks noChangeAspect="1"/>
          </p:cNvPicPr>
          <p:nvPr/>
        </p:nvPicPr>
        <p:blipFill>
          <a:blip r:embed="rId1"/>
          <a:stretch>
            <a:fillRect/>
          </a:stretch>
        </p:blipFill>
        <p:spPr>
          <a:xfrm>
            <a:off x="7593806" y="2623899"/>
            <a:ext cx="3999548" cy="2221944"/>
          </a:xfrm>
          <a:prstGeom prst="rect">
            <a:avLst/>
          </a:prstGeom>
        </p:spPr>
      </p:pic>
      <p:pic>
        <p:nvPicPr>
          <p:cNvPr id="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32696"/>
          </a:xfrm>
          <a:prstGeom prst="rect">
            <a:avLst/>
          </a:prstGeom>
          <a:solidFill>
            <a:srgbClr val="FFFDE6"/>
          </a:solidFill>
          <a:ln/>
        </p:spPr>
      </p:sp>
      <p:sp>
        <p:nvSpPr>
          <p:cNvPr id="4" name="Text 2"/>
          <p:cNvSpPr/>
          <p:nvPr/>
        </p:nvSpPr>
        <p:spPr>
          <a:xfrm>
            <a:off x="2788325" y="524113"/>
            <a:ext cx="9053751" cy="1191101"/>
          </a:xfrm>
          <a:prstGeom prst="rect">
            <a:avLst/>
          </a:prstGeom>
          <a:noFill/>
          <a:ln/>
        </p:spPr>
        <p:txBody>
          <a:bodyPr wrap="square" rtlCol="0" anchor="t"/>
          <a:lstStyle/>
          <a:p>
            <a:pPr indent="0" marL="0">
              <a:lnSpc>
                <a:spcPts val="4690"/>
              </a:lnSpc>
              <a:buNone/>
            </a:pPr>
            <a:r>
              <a:rPr lang="en-US" sz="3752" b="1" dirty="0">
                <a:solidFill>
                  <a:srgbClr val="233939"/>
                </a:solidFill>
                <a:latin typeface="Syne" pitchFamily="34" charset="0"/>
                <a:ea typeface="Syne" pitchFamily="34" charset="-122"/>
                <a:cs typeface="Syne" pitchFamily="34" charset="-120"/>
              </a:rPr>
              <a:t>Kepemimpinan dalam Organisasi Nirlaba</a:t>
            </a:r>
            <a:endParaRPr lang="en-US" sz="3752" dirty="0"/>
          </a:p>
        </p:txBody>
      </p:sp>
      <p:sp>
        <p:nvSpPr>
          <p:cNvPr id="5" name="Text 3"/>
          <p:cNvSpPr/>
          <p:nvPr/>
        </p:nvSpPr>
        <p:spPr>
          <a:xfrm>
            <a:off x="2788325" y="2191583"/>
            <a:ext cx="1914644" cy="297775"/>
          </a:xfrm>
          <a:prstGeom prst="rect">
            <a:avLst/>
          </a:prstGeom>
          <a:noFill/>
          <a:ln/>
        </p:spPr>
        <p:txBody>
          <a:bodyPr wrap="none" rtlCol="0" anchor="t"/>
          <a:lstStyle/>
          <a:p>
            <a:pPr indent="0" marL="0">
              <a:lnSpc>
                <a:spcPts val="2345"/>
              </a:lnSpc>
              <a:buNone/>
            </a:pPr>
            <a:r>
              <a:rPr lang="en-US" sz="1876" b="1" dirty="0">
                <a:solidFill>
                  <a:srgbClr val="233939"/>
                </a:solidFill>
                <a:latin typeface="Syne" pitchFamily="34" charset="0"/>
                <a:ea typeface="Syne" pitchFamily="34" charset="-122"/>
                <a:cs typeface="Syne" pitchFamily="34" charset="-120"/>
              </a:rPr>
              <a:t>Visi Inspiratif</a:t>
            </a:r>
            <a:endParaRPr lang="en-US" sz="1876" dirty="0"/>
          </a:p>
        </p:txBody>
      </p:sp>
      <p:sp>
        <p:nvSpPr>
          <p:cNvPr id="6" name="Text 4"/>
          <p:cNvSpPr/>
          <p:nvPr/>
        </p:nvSpPr>
        <p:spPr>
          <a:xfrm>
            <a:off x="2788325" y="2679859"/>
            <a:ext cx="1914644" cy="3354110"/>
          </a:xfrm>
          <a:prstGeom prst="rect">
            <a:avLst/>
          </a:prstGeom>
          <a:noFill/>
          <a:ln/>
        </p:spPr>
        <p:txBody>
          <a:bodyPr wrap="square" rtlCol="0" anchor="t"/>
          <a:lstStyle/>
          <a:p>
            <a:pPr indent="0" marL="0">
              <a:lnSpc>
                <a:spcPts val="2401"/>
              </a:lnSpc>
              <a:buNone/>
            </a:pPr>
            <a:r>
              <a:rPr lang="en-US" sz="1501" dirty="0">
                <a:solidFill>
                  <a:srgbClr val="3B4E4E"/>
                </a:solidFill>
                <a:latin typeface="Overpass" pitchFamily="34" charset="0"/>
                <a:ea typeface="Overpass" pitchFamily="34" charset="-122"/>
                <a:cs typeface="Overpass" pitchFamily="34" charset="-120"/>
              </a:rPr>
              <a:t>Pemimpin organisasi nirlaba harus memiliki visi yang jelas dan menginspirasi anggota organisasi untuk mencapai misi mulia mereka. Visi ini menjadi kompas yang mengarahkan semua keputusan dan tindakan organisasi.</a:t>
            </a:r>
            <a:endParaRPr lang="en-US" sz="1501" dirty="0"/>
          </a:p>
        </p:txBody>
      </p:sp>
      <p:sp>
        <p:nvSpPr>
          <p:cNvPr id="7" name="Text 5"/>
          <p:cNvSpPr/>
          <p:nvPr/>
        </p:nvSpPr>
        <p:spPr>
          <a:xfrm>
            <a:off x="5175647" y="2191583"/>
            <a:ext cx="1914644" cy="595551"/>
          </a:xfrm>
          <a:prstGeom prst="rect">
            <a:avLst/>
          </a:prstGeom>
          <a:noFill/>
          <a:ln/>
        </p:spPr>
        <p:txBody>
          <a:bodyPr wrap="square" rtlCol="0" anchor="t"/>
          <a:lstStyle/>
          <a:p>
            <a:pPr indent="0" marL="0">
              <a:lnSpc>
                <a:spcPts val="2345"/>
              </a:lnSpc>
              <a:buNone/>
            </a:pPr>
            <a:r>
              <a:rPr lang="en-US" sz="1876" b="1" dirty="0">
                <a:solidFill>
                  <a:srgbClr val="233939"/>
                </a:solidFill>
                <a:latin typeface="Syne" pitchFamily="34" charset="0"/>
                <a:ea typeface="Syne" pitchFamily="34" charset="-122"/>
                <a:cs typeface="Syne" pitchFamily="34" charset="-120"/>
              </a:rPr>
              <a:t>Motivasi Intrinsik</a:t>
            </a:r>
            <a:endParaRPr lang="en-US" sz="1876" dirty="0"/>
          </a:p>
        </p:txBody>
      </p:sp>
      <p:sp>
        <p:nvSpPr>
          <p:cNvPr id="8" name="Text 6"/>
          <p:cNvSpPr/>
          <p:nvPr/>
        </p:nvSpPr>
        <p:spPr>
          <a:xfrm>
            <a:off x="5175647" y="2977634"/>
            <a:ext cx="1914644" cy="3659029"/>
          </a:xfrm>
          <a:prstGeom prst="rect">
            <a:avLst/>
          </a:prstGeom>
          <a:noFill/>
          <a:ln/>
        </p:spPr>
        <p:txBody>
          <a:bodyPr wrap="square" rtlCol="0" anchor="t"/>
          <a:lstStyle/>
          <a:p>
            <a:pPr indent="0" marL="0">
              <a:lnSpc>
                <a:spcPts val="2401"/>
              </a:lnSpc>
              <a:buNone/>
            </a:pPr>
            <a:r>
              <a:rPr lang="en-US" sz="1501" dirty="0">
                <a:solidFill>
                  <a:srgbClr val="3B4E4E"/>
                </a:solidFill>
                <a:latin typeface="Overpass" pitchFamily="34" charset="0"/>
                <a:ea typeface="Overpass" pitchFamily="34" charset="-122"/>
                <a:cs typeface="Overpass" pitchFamily="34" charset="-120"/>
              </a:rPr>
              <a:t>Pemimpin yang efektif dalam organisasi nirlaba memiliki motivasi intrinsik, didorong oleh tujuan sosial daripada keuntungan pribadi. Mereka mampu menginspirasi orang lain untuk terlibat dan berkomitmen pada misi organisasi.</a:t>
            </a:r>
            <a:endParaRPr lang="en-US" sz="1501" dirty="0"/>
          </a:p>
        </p:txBody>
      </p:sp>
      <p:sp>
        <p:nvSpPr>
          <p:cNvPr id="9" name="Text 7"/>
          <p:cNvSpPr/>
          <p:nvPr/>
        </p:nvSpPr>
        <p:spPr>
          <a:xfrm>
            <a:off x="7562969" y="2191583"/>
            <a:ext cx="1914644" cy="1191101"/>
          </a:xfrm>
          <a:prstGeom prst="rect">
            <a:avLst/>
          </a:prstGeom>
          <a:noFill/>
          <a:ln/>
        </p:spPr>
        <p:txBody>
          <a:bodyPr wrap="square" rtlCol="0" anchor="t"/>
          <a:lstStyle/>
          <a:p>
            <a:pPr indent="0" marL="0">
              <a:lnSpc>
                <a:spcPts val="2345"/>
              </a:lnSpc>
              <a:buNone/>
            </a:pPr>
            <a:r>
              <a:rPr lang="en-US" sz="1876" b="1" dirty="0">
                <a:solidFill>
                  <a:srgbClr val="233939"/>
                </a:solidFill>
                <a:latin typeface="Syne" pitchFamily="34" charset="0"/>
                <a:ea typeface="Syne" pitchFamily="34" charset="-122"/>
                <a:cs typeface="Syne" pitchFamily="34" charset="-120"/>
              </a:rPr>
              <a:t>Kolaborasi dan Pemberdayaan</a:t>
            </a:r>
            <a:endParaRPr lang="en-US" sz="1876" dirty="0"/>
          </a:p>
        </p:txBody>
      </p:sp>
      <p:sp>
        <p:nvSpPr>
          <p:cNvPr id="10" name="Text 8"/>
          <p:cNvSpPr/>
          <p:nvPr/>
        </p:nvSpPr>
        <p:spPr>
          <a:xfrm>
            <a:off x="7562969" y="3573185"/>
            <a:ext cx="1914644" cy="3963948"/>
          </a:xfrm>
          <a:prstGeom prst="rect">
            <a:avLst/>
          </a:prstGeom>
          <a:noFill/>
          <a:ln/>
        </p:spPr>
        <p:txBody>
          <a:bodyPr wrap="square" rtlCol="0" anchor="t"/>
          <a:lstStyle/>
          <a:p>
            <a:pPr indent="0" marL="0">
              <a:lnSpc>
                <a:spcPts val="2401"/>
              </a:lnSpc>
              <a:buNone/>
            </a:pPr>
            <a:r>
              <a:rPr lang="en-US" sz="1501" dirty="0">
                <a:solidFill>
                  <a:srgbClr val="3B4E4E"/>
                </a:solidFill>
                <a:latin typeface="Overpass" pitchFamily="34" charset="0"/>
                <a:ea typeface="Overpass" pitchFamily="34" charset="-122"/>
                <a:cs typeface="Overpass" pitchFamily="34" charset="-120"/>
              </a:rPr>
              <a:t>Pemimpin organisasi nirlaba harus mampu membangun tim yang solid dan mendelegasikan tanggung jawab. Mereka harus menciptakan lingkungan yang mendukung partisipasi aktif dan pengambilan keputusan bersama.</a:t>
            </a:r>
            <a:endParaRPr lang="en-US" sz="1501" dirty="0"/>
          </a:p>
        </p:txBody>
      </p:sp>
      <p:sp>
        <p:nvSpPr>
          <p:cNvPr id="11" name="Text 9"/>
          <p:cNvSpPr/>
          <p:nvPr/>
        </p:nvSpPr>
        <p:spPr>
          <a:xfrm>
            <a:off x="9950291" y="2191583"/>
            <a:ext cx="1914644" cy="595551"/>
          </a:xfrm>
          <a:prstGeom prst="rect">
            <a:avLst/>
          </a:prstGeom>
          <a:noFill/>
          <a:ln/>
        </p:spPr>
        <p:txBody>
          <a:bodyPr wrap="square" rtlCol="0" anchor="t"/>
          <a:lstStyle/>
          <a:p>
            <a:pPr indent="0" marL="0">
              <a:lnSpc>
                <a:spcPts val="2345"/>
              </a:lnSpc>
              <a:buNone/>
            </a:pPr>
            <a:r>
              <a:rPr lang="en-US" sz="1876" b="1" dirty="0">
                <a:solidFill>
                  <a:srgbClr val="233939"/>
                </a:solidFill>
                <a:latin typeface="Syne" pitchFamily="34" charset="0"/>
                <a:ea typeface="Syne" pitchFamily="34" charset="-122"/>
                <a:cs typeface="Syne" pitchFamily="34" charset="-120"/>
              </a:rPr>
              <a:t>Komunikasi Efektif</a:t>
            </a:r>
            <a:endParaRPr lang="en-US" sz="1876" dirty="0"/>
          </a:p>
        </p:txBody>
      </p:sp>
      <p:sp>
        <p:nvSpPr>
          <p:cNvPr id="12" name="Text 10"/>
          <p:cNvSpPr/>
          <p:nvPr/>
        </p:nvSpPr>
        <p:spPr>
          <a:xfrm>
            <a:off x="9950291" y="2977634"/>
            <a:ext cx="1914644" cy="3354110"/>
          </a:xfrm>
          <a:prstGeom prst="rect">
            <a:avLst/>
          </a:prstGeom>
          <a:noFill/>
          <a:ln/>
        </p:spPr>
        <p:txBody>
          <a:bodyPr wrap="square" rtlCol="0" anchor="t"/>
          <a:lstStyle/>
          <a:p>
            <a:pPr indent="0" marL="0">
              <a:lnSpc>
                <a:spcPts val="2401"/>
              </a:lnSpc>
              <a:buNone/>
            </a:pPr>
            <a:r>
              <a:rPr lang="en-US" sz="1501" dirty="0">
                <a:solidFill>
                  <a:srgbClr val="3B4E4E"/>
                </a:solidFill>
                <a:latin typeface="Overpass" pitchFamily="34" charset="0"/>
                <a:ea typeface="Overpass" pitchFamily="34" charset="-122"/>
                <a:cs typeface="Overpass" pitchFamily="34" charset="-120"/>
              </a:rPr>
              <a:t>Kemampuan komunikasi yang kuat sangat penting bagi pemimpin organisasi nirlaba agar dapat menyampaikan visi, mengoordinasikan kegiatan, dan mempertahankan dukungan pemangku kepentingan.</a:t>
            </a:r>
            <a:endParaRPr lang="en-US" sz="1501" dirty="0"/>
          </a:p>
        </p:txBody>
      </p:sp>
      <p:pic>
        <p:nvPicPr>
          <p:cNvPr id="13"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2037993" y="1080968"/>
            <a:ext cx="10554414" cy="1388745"/>
          </a:xfrm>
          <a:prstGeom prst="rect">
            <a:avLst/>
          </a:prstGeom>
          <a:noFill/>
          <a:ln/>
        </p:spPr>
        <p:txBody>
          <a:bodyPr wrap="square" rtlCol="0" anchor="t"/>
          <a:lstStyle/>
          <a:p>
            <a:pPr indent="0" marL="0">
              <a:lnSpc>
                <a:spcPts val="5468"/>
              </a:lnSpc>
              <a:buNone/>
            </a:pPr>
            <a:r>
              <a:rPr lang="en-US" sz="4374" b="1" dirty="0">
                <a:solidFill>
                  <a:srgbClr val="233939"/>
                </a:solidFill>
                <a:latin typeface="Syne" pitchFamily="34" charset="0"/>
                <a:ea typeface="Syne" pitchFamily="34" charset="-122"/>
                <a:cs typeface="Syne" pitchFamily="34" charset="-120"/>
              </a:rPr>
              <a:t>Manajemen Sumber Daya Manusia</a:t>
            </a:r>
            <a:endParaRPr lang="en-US" sz="4374" dirty="0"/>
          </a:p>
        </p:txBody>
      </p:sp>
      <p:sp>
        <p:nvSpPr>
          <p:cNvPr id="5" name="Shape 3"/>
          <p:cNvSpPr/>
          <p:nvPr/>
        </p:nvSpPr>
        <p:spPr>
          <a:xfrm>
            <a:off x="2037993" y="2914055"/>
            <a:ext cx="5166122" cy="2006203"/>
          </a:xfrm>
          <a:prstGeom prst="roundRect">
            <a:avLst>
              <a:gd name="adj" fmla="val 4984"/>
            </a:avLst>
          </a:prstGeom>
          <a:solidFill>
            <a:srgbClr val="DDEEE6"/>
          </a:solidFill>
          <a:ln w="7620">
            <a:solidFill>
              <a:srgbClr val="C3D4CC"/>
            </a:solidFill>
            <a:prstDash val="solid"/>
          </a:ln>
        </p:spPr>
      </p:sp>
      <p:sp>
        <p:nvSpPr>
          <p:cNvPr id="6" name="Text 4"/>
          <p:cNvSpPr/>
          <p:nvPr/>
        </p:nvSpPr>
        <p:spPr>
          <a:xfrm>
            <a:off x="2267783" y="3143845"/>
            <a:ext cx="3500676" cy="347186"/>
          </a:xfrm>
          <a:prstGeom prst="rect">
            <a:avLst/>
          </a:prstGeom>
          <a:noFill/>
          <a:ln/>
        </p:spPr>
        <p:txBody>
          <a:bodyPr wrap="none" rtlCol="0" anchor="t"/>
          <a:lstStyle/>
          <a:p>
            <a:pPr indent="0" marL="0">
              <a:lnSpc>
                <a:spcPts val="2734"/>
              </a:lnSpc>
              <a:buNone/>
            </a:pPr>
            <a:r>
              <a:rPr lang="en-US" sz="2187" b="1" dirty="0">
                <a:solidFill>
                  <a:srgbClr val="3B4E4E"/>
                </a:solidFill>
                <a:latin typeface="Syne" pitchFamily="34" charset="0"/>
                <a:ea typeface="Syne" pitchFamily="34" charset="-122"/>
                <a:cs typeface="Syne" pitchFamily="34" charset="-120"/>
              </a:rPr>
              <a:t>Rekrutmen dan Seleksi</a:t>
            </a:r>
            <a:endParaRPr lang="en-US" sz="2187" dirty="0"/>
          </a:p>
        </p:txBody>
      </p:sp>
      <p:sp>
        <p:nvSpPr>
          <p:cNvPr id="7" name="Text 5"/>
          <p:cNvSpPr/>
          <p:nvPr/>
        </p:nvSpPr>
        <p:spPr>
          <a:xfrm>
            <a:off x="2267783" y="3624263"/>
            <a:ext cx="4706541" cy="1066205"/>
          </a:xfrm>
          <a:prstGeom prst="rect">
            <a:avLst/>
          </a:prstGeom>
          <a:noFill/>
          <a:ln/>
        </p:spPr>
        <p:txBody>
          <a:bodyPr wrap="square" rtlCol="0" anchor="t"/>
          <a:lstStyle/>
          <a:p>
            <a:pPr indent="0" marL="0">
              <a:lnSpc>
                <a:spcPts val="2799"/>
              </a:lnSpc>
              <a:buNone/>
            </a:pPr>
            <a:r>
              <a:rPr lang="en-US" sz="1750" dirty="0">
                <a:solidFill>
                  <a:srgbClr val="3B4E4E"/>
                </a:solidFill>
                <a:latin typeface="Overpass" pitchFamily="34" charset="0"/>
                <a:ea typeface="Overpass" pitchFamily="34" charset="-122"/>
                <a:cs typeface="Overpass" pitchFamily="34" charset="-120"/>
              </a:rPr>
              <a:t>Proses menjaring calon pekerja yang sesuai dengan kualifikasi dan kebutuhan organisasi demi mencapai tujuan organisasi.</a:t>
            </a:r>
            <a:endParaRPr lang="en-US" sz="1750" dirty="0"/>
          </a:p>
        </p:txBody>
      </p:sp>
      <p:sp>
        <p:nvSpPr>
          <p:cNvPr id="8" name="Shape 6"/>
          <p:cNvSpPr/>
          <p:nvPr/>
        </p:nvSpPr>
        <p:spPr>
          <a:xfrm>
            <a:off x="7426285" y="2914055"/>
            <a:ext cx="5166122" cy="2006203"/>
          </a:xfrm>
          <a:prstGeom prst="roundRect">
            <a:avLst>
              <a:gd name="adj" fmla="val 4984"/>
            </a:avLst>
          </a:prstGeom>
          <a:solidFill>
            <a:srgbClr val="DDEEE6"/>
          </a:solidFill>
          <a:ln w="7620">
            <a:solidFill>
              <a:srgbClr val="C3D4CC"/>
            </a:solidFill>
            <a:prstDash val="solid"/>
          </a:ln>
        </p:spPr>
      </p:sp>
      <p:sp>
        <p:nvSpPr>
          <p:cNvPr id="9" name="Text 7"/>
          <p:cNvSpPr/>
          <p:nvPr/>
        </p:nvSpPr>
        <p:spPr>
          <a:xfrm>
            <a:off x="7656076" y="3143845"/>
            <a:ext cx="4649391" cy="347186"/>
          </a:xfrm>
          <a:prstGeom prst="rect">
            <a:avLst/>
          </a:prstGeom>
          <a:noFill/>
          <a:ln/>
        </p:spPr>
        <p:txBody>
          <a:bodyPr wrap="none" rtlCol="0" anchor="t"/>
          <a:lstStyle/>
          <a:p>
            <a:pPr indent="0" marL="0">
              <a:lnSpc>
                <a:spcPts val="2734"/>
              </a:lnSpc>
              <a:buNone/>
            </a:pPr>
            <a:r>
              <a:rPr lang="en-US" sz="2187" b="1" dirty="0">
                <a:solidFill>
                  <a:srgbClr val="3B4E4E"/>
                </a:solidFill>
                <a:latin typeface="Syne" pitchFamily="34" charset="0"/>
                <a:ea typeface="Syne" pitchFamily="34" charset="-122"/>
                <a:cs typeface="Syne" pitchFamily="34" charset="-120"/>
              </a:rPr>
              <a:t>Pelatihan dan Pengembangan</a:t>
            </a:r>
            <a:endParaRPr lang="en-US" sz="2187" dirty="0"/>
          </a:p>
        </p:txBody>
      </p:sp>
      <p:sp>
        <p:nvSpPr>
          <p:cNvPr id="10" name="Text 8"/>
          <p:cNvSpPr/>
          <p:nvPr/>
        </p:nvSpPr>
        <p:spPr>
          <a:xfrm>
            <a:off x="7656076" y="3624263"/>
            <a:ext cx="4706541" cy="1066205"/>
          </a:xfrm>
          <a:prstGeom prst="rect">
            <a:avLst/>
          </a:prstGeom>
          <a:noFill/>
          <a:ln/>
        </p:spPr>
        <p:txBody>
          <a:bodyPr wrap="square" rtlCol="0" anchor="t"/>
          <a:lstStyle/>
          <a:p>
            <a:pPr indent="0" marL="0">
              <a:lnSpc>
                <a:spcPts val="2799"/>
              </a:lnSpc>
              <a:buNone/>
            </a:pPr>
            <a:r>
              <a:rPr lang="en-US" sz="1750" dirty="0">
                <a:solidFill>
                  <a:srgbClr val="3B4E4E"/>
                </a:solidFill>
                <a:latin typeface="Overpass" pitchFamily="34" charset="0"/>
                <a:ea typeface="Overpass" pitchFamily="34" charset="-122"/>
                <a:cs typeface="Overpass" pitchFamily="34" charset="-120"/>
              </a:rPr>
              <a:t>Memastikan karyawan memiliki keterampilan dan pengetahuan yang dibutuhkan melalui program pelatihan yang efektif.</a:t>
            </a:r>
            <a:endParaRPr lang="en-US" sz="1750" dirty="0"/>
          </a:p>
        </p:txBody>
      </p:sp>
      <p:sp>
        <p:nvSpPr>
          <p:cNvPr id="11" name="Shape 9"/>
          <p:cNvSpPr/>
          <p:nvPr/>
        </p:nvSpPr>
        <p:spPr>
          <a:xfrm>
            <a:off x="2037993" y="5142428"/>
            <a:ext cx="5166122" cy="2006203"/>
          </a:xfrm>
          <a:prstGeom prst="roundRect">
            <a:avLst>
              <a:gd name="adj" fmla="val 4984"/>
            </a:avLst>
          </a:prstGeom>
          <a:solidFill>
            <a:srgbClr val="DDEEE6"/>
          </a:solidFill>
          <a:ln w="7620">
            <a:solidFill>
              <a:srgbClr val="C3D4CC"/>
            </a:solidFill>
            <a:prstDash val="solid"/>
          </a:ln>
        </p:spPr>
      </p:sp>
      <p:sp>
        <p:nvSpPr>
          <p:cNvPr id="12" name="Text 10"/>
          <p:cNvSpPr/>
          <p:nvPr/>
        </p:nvSpPr>
        <p:spPr>
          <a:xfrm>
            <a:off x="2267783" y="5372219"/>
            <a:ext cx="2989778" cy="347186"/>
          </a:xfrm>
          <a:prstGeom prst="rect">
            <a:avLst/>
          </a:prstGeom>
          <a:noFill/>
          <a:ln/>
        </p:spPr>
        <p:txBody>
          <a:bodyPr wrap="none" rtlCol="0" anchor="t"/>
          <a:lstStyle/>
          <a:p>
            <a:pPr indent="0" marL="0">
              <a:lnSpc>
                <a:spcPts val="2734"/>
              </a:lnSpc>
              <a:buNone/>
            </a:pPr>
            <a:r>
              <a:rPr lang="en-US" sz="2187" b="1" dirty="0">
                <a:solidFill>
                  <a:srgbClr val="3B4E4E"/>
                </a:solidFill>
                <a:latin typeface="Syne" pitchFamily="34" charset="0"/>
                <a:ea typeface="Syne" pitchFamily="34" charset="-122"/>
                <a:cs typeface="Syne" pitchFamily="34" charset="-120"/>
              </a:rPr>
              <a:t>Manajemen Kinerja</a:t>
            </a:r>
            <a:endParaRPr lang="en-US" sz="2187" dirty="0"/>
          </a:p>
        </p:txBody>
      </p:sp>
      <p:sp>
        <p:nvSpPr>
          <p:cNvPr id="13" name="Text 11"/>
          <p:cNvSpPr/>
          <p:nvPr/>
        </p:nvSpPr>
        <p:spPr>
          <a:xfrm>
            <a:off x="2267783" y="5852636"/>
            <a:ext cx="4706541" cy="1066205"/>
          </a:xfrm>
          <a:prstGeom prst="rect">
            <a:avLst/>
          </a:prstGeom>
          <a:noFill/>
          <a:ln/>
        </p:spPr>
        <p:txBody>
          <a:bodyPr wrap="square" rtlCol="0" anchor="t"/>
          <a:lstStyle/>
          <a:p>
            <a:pPr indent="0" marL="0">
              <a:lnSpc>
                <a:spcPts val="2799"/>
              </a:lnSpc>
              <a:buNone/>
            </a:pPr>
            <a:r>
              <a:rPr lang="en-US" sz="1750" dirty="0">
                <a:solidFill>
                  <a:srgbClr val="3B4E4E"/>
                </a:solidFill>
                <a:latin typeface="Overpass" pitchFamily="34" charset="0"/>
                <a:ea typeface="Overpass" pitchFamily="34" charset="-122"/>
                <a:cs typeface="Overpass" pitchFamily="34" charset="-120"/>
              </a:rPr>
              <a:t>Mengevaluasi dan memberikan umpan balik terhadap kinerja karyawan untuk mendorong pertumbuhan dan perbaikan.</a:t>
            </a:r>
            <a:endParaRPr lang="en-US" sz="1750" dirty="0"/>
          </a:p>
        </p:txBody>
      </p:sp>
      <p:sp>
        <p:nvSpPr>
          <p:cNvPr id="14" name="Shape 12"/>
          <p:cNvSpPr/>
          <p:nvPr/>
        </p:nvSpPr>
        <p:spPr>
          <a:xfrm>
            <a:off x="7426285" y="5142428"/>
            <a:ext cx="5166122" cy="2006203"/>
          </a:xfrm>
          <a:prstGeom prst="roundRect">
            <a:avLst>
              <a:gd name="adj" fmla="val 4984"/>
            </a:avLst>
          </a:prstGeom>
          <a:solidFill>
            <a:srgbClr val="DDEEE6"/>
          </a:solidFill>
          <a:ln w="7620">
            <a:solidFill>
              <a:srgbClr val="C3D4CC"/>
            </a:solidFill>
            <a:prstDash val="solid"/>
          </a:ln>
        </p:spPr>
      </p:sp>
      <p:sp>
        <p:nvSpPr>
          <p:cNvPr id="15" name="Text 13"/>
          <p:cNvSpPr/>
          <p:nvPr/>
        </p:nvSpPr>
        <p:spPr>
          <a:xfrm>
            <a:off x="7656076" y="5372219"/>
            <a:ext cx="3840837" cy="347186"/>
          </a:xfrm>
          <a:prstGeom prst="rect">
            <a:avLst/>
          </a:prstGeom>
          <a:noFill/>
          <a:ln/>
        </p:spPr>
        <p:txBody>
          <a:bodyPr wrap="none" rtlCol="0" anchor="t"/>
          <a:lstStyle/>
          <a:p>
            <a:pPr indent="0" marL="0">
              <a:lnSpc>
                <a:spcPts val="2734"/>
              </a:lnSpc>
              <a:buNone/>
            </a:pPr>
            <a:r>
              <a:rPr lang="en-US" sz="2187" b="1" dirty="0">
                <a:solidFill>
                  <a:srgbClr val="3B4E4E"/>
                </a:solidFill>
                <a:latin typeface="Syne" pitchFamily="34" charset="0"/>
                <a:ea typeface="Syne" pitchFamily="34" charset="-122"/>
                <a:cs typeface="Syne" pitchFamily="34" charset="-120"/>
              </a:rPr>
              <a:t>Kesejahteraan Karyawan</a:t>
            </a:r>
            <a:endParaRPr lang="en-US" sz="2187" dirty="0"/>
          </a:p>
        </p:txBody>
      </p:sp>
      <p:sp>
        <p:nvSpPr>
          <p:cNvPr id="16" name="Text 14"/>
          <p:cNvSpPr/>
          <p:nvPr/>
        </p:nvSpPr>
        <p:spPr>
          <a:xfrm>
            <a:off x="7656076" y="5852636"/>
            <a:ext cx="4706541" cy="1066205"/>
          </a:xfrm>
          <a:prstGeom prst="rect">
            <a:avLst/>
          </a:prstGeom>
          <a:noFill/>
          <a:ln/>
        </p:spPr>
        <p:txBody>
          <a:bodyPr wrap="square" rtlCol="0" anchor="t"/>
          <a:lstStyle/>
          <a:p>
            <a:pPr indent="0" marL="0">
              <a:lnSpc>
                <a:spcPts val="2799"/>
              </a:lnSpc>
              <a:buNone/>
            </a:pPr>
            <a:r>
              <a:rPr lang="en-US" sz="1750" dirty="0">
                <a:solidFill>
                  <a:srgbClr val="3B4E4E"/>
                </a:solidFill>
                <a:latin typeface="Overpass" pitchFamily="34" charset="0"/>
                <a:ea typeface="Overpass" pitchFamily="34" charset="-122"/>
                <a:cs typeface="Overpass" pitchFamily="34" charset="-120"/>
              </a:rPr>
              <a:t>Memperhatikan kesehatan, keamanan, dan kepuasan karyawan demi mempertahankan kinerja dan motivasi.</a:t>
            </a:r>
            <a:endParaRPr lang="en-US" sz="1750" dirty="0"/>
          </a:p>
        </p:txBody>
      </p:sp>
      <p:pic>
        <p:nvPicPr>
          <p:cNvPr id="17"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2024-05-29T09:38:11Z</dcterms:created>
  <dcterms:modified xsi:type="dcterms:W3CDTF">2024-05-29T09:38:11Z</dcterms:modified>
</cp:coreProperties>
</file>