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9"/>
  </p:notesMasterIdLst>
  <p:sldIdLst>
    <p:sldId id="256" r:id="rId2"/>
    <p:sldId id="265" r:id="rId3"/>
    <p:sldId id="305" r:id="rId4"/>
    <p:sldId id="267" r:id="rId5"/>
    <p:sldId id="268" r:id="rId6"/>
    <p:sldId id="269" r:id="rId7"/>
    <p:sldId id="270" r:id="rId8"/>
    <p:sldId id="289" r:id="rId9"/>
    <p:sldId id="272" r:id="rId10"/>
    <p:sldId id="273" r:id="rId11"/>
    <p:sldId id="298" r:id="rId12"/>
    <p:sldId id="299" r:id="rId13"/>
    <p:sldId id="300" r:id="rId14"/>
    <p:sldId id="301" r:id="rId15"/>
    <p:sldId id="302" r:id="rId16"/>
    <p:sldId id="303" r:id="rId17"/>
    <p:sldId id="30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6"/>
  </p:normalViewPr>
  <p:slideViewPr>
    <p:cSldViewPr>
      <p:cViewPr>
        <p:scale>
          <a:sx n="85" d="100"/>
          <a:sy n="85" d="100"/>
        </p:scale>
        <p:origin x="2304" y="5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A4E131-F2FE-4DAE-81B7-C932CFDC8BAD}" type="datetimeFigureOut">
              <a:rPr lang="en-US" smtClean="0"/>
              <a:t>10/12/21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1022BD-7BE2-4708-884A-621515BF4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929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EF31CF2-1442-4D9F-9B67-0DAF0A32DF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4336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d-ID" sz="3600" b="1" dirty="0"/>
              <a:t>MEKANISME PENYELESAIAN SENGKETA MELALUI LEMBAGA KHUSUS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848600" cy="1752600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id-ID" sz="2800" dirty="0"/>
              <a:t>Mekanisme regional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d-ID" sz="2800" dirty="0"/>
              <a:t>Mekanisme World Trade Organization (WTO)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d-ID" sz="2800" dirty="0"/>
              <a:t>Mekanisme International Tribunal for the Law of the Sea (ITLOS)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407109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altLang="en-US" sz="3800"/>
              <a:t>MEKANISME PENYELESAIAN SENGKETA DI WTO</a:t>
            </a:r>
            <a:endParaRPr lang="en-GB" altLang="en-US" sz="3800"/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id-ID" altLang="en-US" sz="2400"/>
              <a:t>Tahap-tahap penyelesaian sengketa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60 days: Consultations, mediation, etc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45 days: Panel set up and panelists appointed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6 months: Final panel report to parties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3 weeks: Final panel report to WTO members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60 days: Dispute Settlement Body adopts report (if 			no appeal)</a:t>
            </a:r>
          </a:p>
          <a:p>
            <a:pPr lvl="1" algn="ctr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b="1"/>
              <a:t>Total = 1 year (without appeal)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en-US" altLang="en-US" sz="2000" b="1"/>
          </a:p>
          <a:p>
            <a:pPr lvl="1">
              <a:lnSpc>
                <a:spcPct val="90000"/>
              </a:lnSpc>
            </a:pPr>
            <a:r>
              <a:rPr lang="en-US" altLang="en-US" sz="2000"/>
              <a:t>60-90 days:	Appeals report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30 days:	Dispute Settlement Body adopts appeals 			report </a:t>
            </a:r>
          </a:p>
          <a:p>
            <a:pPr lvl="1" algn="ctr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b="1"/>
              <a:t>Total = 1y 3m(with appeal)</a:t>
            </a:r>
            <a:endParaRPr lang="en-GB" altLang="en-US" sz="2200"/>
          </a:p>
        </p:txBody>
      </p:sp>
    </p:spTree>
    <p:extLst>
      <p:ext uri="{BB962C8B-B14F-4D97-AF65-F5344CB8AC3E}">
        <p14:creationId xmlns:p14="http://schemas.microsoft.com/office/powerpoint/2010/main" val="3011801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 altLang="id-ID"/>
              <a:t>CONTOH KASUS</a:t>
            </a:r>
            <a:endParaRPr lang="en-GB" altLang="id-ID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altLang="id-ID"/>
              <a:t>Pengalaman Indonesia</a:t>
            </a:r>
          </a:p>
          <a:p>
            <a:pPr lvl="1"/>
            <a:r>
              <a:rPr lang="id-ID" altLang="id-ID"/>
              <a:t>Kasus “Mobil Nasional” (EU-JPN-US v. INA)</a:t>
            </a:r>
          </a:p>
          <a:p>
            <a:pPr lvl="2"/>
            <a:r>
              <a:rPr lang="id-ID" altLang="id-ID"/>
              <a:t>Kebijakan Ina memberikan kemudahan pada industri mobil nasional dianggap melanggar ketentuan WTO, khususnya TRIMS dan dianggap telah melakukan diskriminasi</a:t>
            </a:r>
          </a:p>
          <a:p>
            <a:pPr lvl="2"/>
            <a:r>
              <a:rPr lang="id-ID" altLang="id-ID"/>
              <a:t>Panel memutuskan agar Indonesia menyesuaikan peraturannya selaras dengan aturan WTO</a:t>
            </a:r>
            <a:endParaRPr lang="en-GB" altLang="id-ID"/>
          </a:p>
        </p:txBody>
      </p:sp>
    </p:spTree>
    <p:extLst>
      <p:ext uri="{BB962C8B-B14F-4D97-AF65-F5344CB8AC3E}">
        <p14:creationId xmlns:p14="http://schemas.microsoft.com/office/powerpoint/2010/main" val="39707036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 altLang="id-ID"/>
              <a:t>CONTOH KASUS</a:t>
            </a:r>
            <a:endParaRPr lang="en-US" altLang="id-ID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id-ID" altLang="id-ID" sz="2000"/>
              <a:t>Trade v. Environment?</a:t>
            </a:r>
          </a:p>
          <a:p>
            <a:pPr lvl="1">
              <a:lnSpc>
                <a:spcPct val="80000"/>
              </a:lnSpc>
            </a:pPr>
            <a:r>
              <a:rPr lang="id-ID" altLang="id-ID" sz="2000"/>
              <a:t>Tindakan unilateral untuk melindungi lingkungan v. kesepakatan multilateral</a:t>
            </a:r>
          </a:p>
          <a:p>
            <a:pPr>
              <a:lnSpc>
                <a:spcPct val="80000"/>
              </a:lnSpc>
            </a:pPr>
            <a:r>
              <a:rPr lang="en-US" altLang="id-ID" sz="2000"/>
              <a:t>Tuna-Dolphin Case</a:t>
            </a:r>
          </a:p>
          <a:p>
            <a:pPr lvl="1">
              <a:lnSpc>
                <a:spcPct val="80000"/>
              </a:lnSpc>
            </a:pPr>
            <a:r>
              <a:rPr lang="en-US" altLang="id-ID" sz="1600"/>
              <a:t>Di wilayah Pasifik tuna sirip kuning secara alamiah berenang di bawah lumba-lumba</a:t>
            </a:r>
          </a:p>
          <a:p>
            <a:pPr lvl="1">
              <a:lnSpc>
                <a:spcPct val="80000"/>
              </a:lnSpc>
            </a:pPr>
            <a:r>
              <a:rPr lang="en-US" altLang="id-ID" sz="1600"/>
              <a:t>US menetapkan standar penangkapan tuna tersebut melalui “Marine Mammal Protection Act” (MMPA)</a:t>
            </a:r>
          </a:p>
          <a:p>
            <a:pPr lvl="1">
              <a:lnSpc>
                <a:spcPct val="80000"/>
              </a:lnSpc>
            </a:pPr>
            <a:r>
              <a:rPr lang="en-US" altLang="id-ID" sz="1600"/>
              <a:t>Impor tuna dari Mexico dilarang karena tidak sesuai standar MMPA (termasuk “intermediaries” seperti Costa Rica, Italy, UK, Korea, ASEAN)</a:t>
            </a:r>
          </a:p>
          <a:p>
            <a:pPr lvl="1">
              <a:lnSpc>
                <a:spcPct val="80000"/>
              </a:lnSpc>
            </a:pPr>
            <a:r>
              <a:rPr lang="en-US" altLang="id-ID" sz="1600"/>
              <a:t>February 1991, Mexico mengajukan pembentukan panel</a:t>
            </a:r>
          </a:p>
          <a:p>
            <a:pPr lvl="1">
              <a:lnSpc>
                <a:spcPct val="80000"/>
              </a:lnSpc>
            </a:pPr>
            <a:r>
              <a:rPr lang="en-US" altLang="id-ID" sz="1600"/>
              <a:t>Permasalahan:</a:t>
            </a:r>
          </a:p>
          <a:p>
            <a:pPr lvl="2">
              <a:lnSpc>
                <a:spcPct val="80000"/>
              </a:lnSpc>
            </a:pPr>
            <a:r>
              <a:rPr lang="en-US" altLang="id-ID" sz="1600"/>
              <a:t>Dapatkah suatu negara memaksakan pengaturan mengenai lingkungan pada negara lain?</a:t>
            </a:r>
          </a:p>
          <a:p>
            <a:pPr lvl="2">
              <a:lnSpc>
                <a:spcPct val="80000"/>
              </a:lnSpc>
            </a:pPr>
            <a:r>
              <a:rPr lang="en-US" altLang="id-ID" sz="1600"/>
              <a:t>Apakah peraturan perdagangan memperbolehkan tuntutan terhadap metode produksi suatu barang dan bukan kualitas? </a:t>
            </a:r>
          </a:p>
          <a:p>
            <a:pPr>
              <a:lnSpc>
                <a:spcPct val="80000"/>
              </a:lnSpc>
            </a:pPr>
            <a:endParaRPr lang="en-US" altLang="id-ID" sz="1600"/>
          </a:p>
        </p:txBody>
      </p:sp>
    </p:spTree>
    <p:extLst>
      <p:ext uri="{BB962C8B-B14F-4D97-AF65-F5344CB8AC3E}">
        <p14:creationId xmlns:p14="http://schemas.microsoft.com/office/powerpoint/2010/main" val="21111873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 altLang="id-ID"/>
              <a:t>CONTOH KASUS</a:t>
            </a:r>
            <a:endParaRPr lang="en-GB" altLang="id-ID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id-ID" altLang="id-ID" sz="2400"/>
              <a:t>Tuna-Dolphin Case (cont’d)</a:t>
            </a:r>
          </a:p>
          <a:p>
            <a:pPr lvl="1">
              <a:lnSpc>
                <a:spcPct val="80000"/>
              </a:lnSpc>
            </a:pPr>
            <a:r>
              <a:rPr lang="en-US" altLang="id-ID" sz="2200"/>
              <a:t>Putusan Panel:</a:t>
            </a:r>
          </a:p>
          <a:p>
            <a:pPr lvl="2">
              <a:lnSpc>
                <a:spcPct val="80000"/>
              </a:lnSpc>
            </a:pPr>
            <a:r>
              <a:rPr lang="en-US" altLang="id-ID" sz="2100"/>
              <a:t>Berdasarkan GATT, suatu negara tidak dapat melakukan tindakan untuk menerapkan hukum domestiknya terhadap negara lain</a:t>
            </a:r>
          </a:p>
          <a:p>
            <a:pPr lvl="2">
              <a:lnSpc>
                <a:spcPct val="80000"/>
              </a:lnSpc>
            </a:pPr>
            <a:r>
              <a:rPr lang="en-US" altLang="id-ID" sz="2100"/>
              <a:t>US tidak berhak melakukan embargo terhadap impor tuna dari Mexico hanya karena tuna yang diproduksi tidak sesuai dengan peraturan di US (“product” versus “process”)</a:t>
            </a:r>
            <a:endParaRPr lang="id-ID" altLang="id-ID" sz="2100"/>
          </a:p>
          <a:p>
            <a:pPr lvl="2">
              <a:lnSpc>
                <a:spcPct val="80000"/>
              </a:lnSpc>
            </a:pPr>
            <a:r>
              <a:rPr lang="id-ID" altLang="id-ID" sz="2100"/>
              <a:t>“...a Contracting Party may not restrict imports of a product merely because it originates in a country with environmental policies different from its own”</a:t>
            </a:r>
          </a:p>
          <a:p>
            <a:pPr lvl="2">
              <a:lnSpc>
                <a:spcPct val="80000"/>
              </a:lnSpc>
            </a:pPr>
            <a:r>
              <a:rPr lang="id-ID" altLang="id-ID" sz="2100"/>
              <a:t>“...the import restrictions...could not be justified under the exceptions in Articles XX(b) or XX (g)”</a:t>
            </a:r>
          </a:p>
          <a:p>
            <a:pPr lvl="2">
              <a:lnSpc>
                <a:spcPct val="80000"/>
              </a:lnSpc>
            </a:pPr>
            <a:endParaRPr lang="en-US" altLang="id-ID" sz="2100"/>
          </a:p>
        </p:txBody>
      </p:sp>
    </p:spTree>
    <p:extLst>
      <p:ext uri="{BB962C8B-B14F-4D97-AF65-F5344CB8AC3E}">
        <p14:creationId xmlns:p14="http://schemas.microsoft.com/office/powerpoint/2010/main" val="12433546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 altLang="id-ID"/>
              <a:t>CONTOH KASUS</a:t>
            </a:r>
            <a:endParaRPr lang="en-GB" altLang="id-ID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altLang="id-ID" sz="2400"/>
              <a:t>Tuna-Dolphin Case (cont’d)</a:t>
            </a:r>
          </a:p>
          <a:p>
            <a:pPr lvl="1"/>
            <a:r>
              <a:rPr lang="en-US" altLang="id-ID" sz="2200"/>
              <a:t>Laporan Panel ini tidak pernah diadopsi. Mexico menyelesaikannya secara bilateral dengan US di luar forum GATT</a:t>
            </a:r>
          </a:p>
          <a:p>
            <a:pPr lvl="1"/>
            <a:r>
              <a:rPr lang="en-US" altLang="id-ID" sz="2200"/>
              <a:t>1992, EU mengajukan kembali tuntutannya. Namun laporan Panel juga tidak diadopsi karena tidak tercapai konsensus untuk mengadopsi</a:t>
            </a:r>
          </a:p>
          <a:p>
            <a:pPr lvl="2"/>
            <a:r>
              <a:rPr lang="id-ID" altLang="id-ID" sz="2100"/>
              <a:t>Perkembangan saat ini:</a:t>
            </a:r>
          </a:p>
          <a:p>
            <a:pPr lvl="2">
              <a:buFont typeface="Wingdings" panose="05000000000000000000" pitchFamily="2" charset="2"/>
              <a:buNone/>
            </a:pPr>
            <a:r>
              <a:rPr lang="id-ID" altLang="id-ID" sz="2100"/>
              <a:t>	</a:t>
            </a:r>
            <a:r>
              <a:rPr lang="en-US" altLang="id-ID" sz="2100"/>
              <a:t>Berdasarkan DSU, apabila laporan Panel tidak ditolak dalam jangka waktu 60 hari maka laporan Panel tersebut secara otomatis dianggap diterima (“negative consensus”)</a:t>
            </a:r>
            <a:endParaRPr lang="en-GB" altLang="id-ID" sz="2100"/>
          </a:p>
        </p:txBody>
      </p:sp>
    </p:spTree>
    <p:extLst>
      <p:ext uri="{BB962C8B-B14F-4D97-AF65-F5344CB8AC3E}">
        <p14:creationId xmlns:p14="http://schemas.microsoft.com/office/powerpoint/2010/main" val="14873523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 altLang="id-ID"/>
              <a:t>CONTOH KASUS</a:t>
            </a:r>
            <a:endParaRPr lang="en-GB" altLang="id-ID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id-ID" sz="2000"/>
              <a:t>Shrimp-Turtle Case</a:t>
            </a:r>
            <a:r>
              <a:rPr lang="id-ID" altLang="id-ID" sz="2000"/>
              <a:t> (1998 &amp; 2001)</a:t>
            </a:r>
            <a:endParaRPr lang="en-US" altLang="id-ID" sz="2000"/>
          </a:p>
          <a:p>
            <a:pPr lvl="1"/>
            <a:r>
              <a:rPr lang="id-ID" altLang="id-ID" sz="2000"/>
              <a:t>Berkaitan dengan larangan impor US terhadap udang dan produk udang dari India, Malaysia, Pakistan, dan Thailand</a:t>
            </a:r>
          </a:p>
          <a:p>
            <a:pPr lvl="1"/>
            <a:r>
              <a:rPr lang="id-ID" altLang="id-ID" sz="2000"/>
              <a:t>Argumen US: udang dari negara2 tsb ditangkap dengan cara-cara yang dapat membahayakan kura-kura laut</a:t>
            </a:r>
          </a:p>
          <a:p>
            <a:pPr lvl="1"/>
            <a:r>
              <a:rPr lang="id-ID" altLang="id-ID" sz="2000"/>
              <a:t>Berdasarkan regulasi US setiap perahu penangkap udang harus dilengkapi dengan </a:t>
            </a:r>
            <a:r>
              <a:rPr lang="id-ID" altLang="id-ID" sz="2000" i="1"/>
              <a:t>turtle excluder devices </a:t>
            </a:r>
            <a:r>
              <a:rPr lang="id-ID" altLang="id-ID" sz="2000"/>
              <a:t>(TEDs)</a:t>
            </a:r>
          </a:p>
          <a:p>
            <a:pPr lvl="1"/>
            <a:r>
              <a:rPr lang="id-ID" altLang="id-ID" sz="2000"/>
              <a:t>Permasalahan: apakah tindakan US bertentangan dengan aturan WTO?</a:t>
            </a:r>
          </a:p>
          <a:p>
            <a:pPr lvl="2"/>
            <a:r>
              <a:rPr lang="id-ID" altLang="id-ID" sz="1900"/>
              <a:t>(= Tuna Dolphin Case)</a:t>
            </a:r>
          </a:p>
        </p:txBody>
      </p:sp>
    </p:spTree>
    <p:extLst>
      <p:ext uri="{BB962C8B-B14F-4D97-AF65-F5344CB8AC3E}">
        <p14:creationId xmlns:p14="http://schemas.microsoft.com/office/powerpoint/2010/main" val="14980072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 altLang="id-ID"/>
              <a:t>CONTOH KASUS</a:t>
            </a:r>
            <a:endParaRPr lang="en-GB" altLang="id-ID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altLang="id-ID" sz="2600"/>
              <a:t>Shrimp-Turtle Case (cont’d)</a:t>
            </a:r>
          </a:p>
          <a:p>
            <a:pPr lvl="1"/>
            <a:r>
              <a:rPr lang="id-ID" altLang="id-ID" sz="2300"/>
              <a:t>US tidak berhak menetapkan larangan terhadap udang dan produk udang yang ditangkap dengan cara-cara yang tidak sesuai dengan hukum lingkungannya</a:t>
            </a:r>
          </a:p>
          <a:p>
            <a:pPr lvl="1"/>
            <a:r>
              <a:rPr lang="id-ID" altLang="id-ID" sz="2400"/>
              <a:t>Walaupun demikian, Panel memberi catatan sbb:</a:t>
            </a:r>
          </a:p>
          <a:p>
            <a:pPr lvl="2"/>
            <a:r>
              <a:rPr lang="en-US" altLang="id-ID" sz="2100"/>
              <a:t>Aktivitas perdagangan internasional harus selaras dengan konsep pembangunan berkelanjutan (</a:t>
            </a:r>
            <a:r>
              <a:rPr lang="en-US" altLang="id-ID" sz="2100" i="1"/>
              <a:t>sustainable development</a:t>
            </a:r>
            <a:r>
              <a:rPr lang="en-US" altLang="id-ID" sz="2100"/>
              <a:t>)</a:t>
            </a:r>
          </a:p>
          <a:p>
            <a:pPr lvl="2"/>
            <a:r>
              <a:rPr lang="en-US" altLang="id-ID" sz="2100"/>
              <a:t>Pentingnya mekanisme kerjasama antara negara-negara (</a:t>
            </a:r>
            <a:r>
              <a:rPr lang="en-US" altLang="id-ID" sz="2100" i="1"/>
              <a:t>concerted and co-operative efforts</a:t>
            </a:r>
            <a:r>
              <a:rPr lang="en-US" altLang="id-ID" sz="2100"/>
              <a:t>)</a:t>
            </a:r>
            <a:endParaRPr lang="en-GB" altLang="id-ID"/>
          </a:p>
        </p:txBody>
      </p:sp>
    </p:spTree>
    <p:extLst>
      <p:ext uri="{BB962C8B-B14F-4D97-AF65-F5344CB8AC3E}">
        <p14:creationId xmlns:p14="http://schemas.microsoft.com/office/powerpoint/2010/main" val="39222402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altLang="id-ID" sz="3800"/>
              <a:t>TRADE V. ENVIRONMENT (beberapa catatan)</a:t>
            </a:r>
            <a:endParaRPr lang="en-GB" altLang="id-ID" sz="3800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id-ID" altLang="id-ID"/>
              <a:t>Shrimp-Turtle Case</a:t>
            </a:r>
          </a:p>
          <a:p>
            <a:pPr lvl="1">
              <a:lnSpc>
                <a:spcPct val="90000"/>
              </a:lnSpc>
            </a:pPr>
            <a:r>
              <a:rPr lang="id-ID" altLang="id-ID"/>
              <a:t>...has created the perception amongst environmental groups that the WTO places commercial concerns above environmental protection (Dixon &amp; Corquedale, 2003)</a:t>
            </a:r>
          </a:p>
          <a:p>
            <a:pPr>
              <a:lnSpc>
                <a:spcPct val="90000"/>
              </a:lnSpc>
            </a:pPr>
            <a:r>
              <a:rPr lang="id-ID" altLang="id-ID"/>
              <a:t>...the integration of environmental law within economic law has so far been beneficial for what is the final goal of this subject – the protection of the environment (Galizzi, 1997)</a:t>
            </a:r>
            <a:endParaRPr lang="en-GB" altLang="id-ID"/>
          </a:p>
        </p:txBody>
      </p:sp>
    </p:spTree>
    <p:extLst>
      <p:ext uri="{BB962C8B-B14F-4D97-AF65-F5344CB8AC3E}">
        <p14:creationId xmlns:p14="http://schemas.microsoft.com/office/powerpoint/2010/main" val="3330023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43000"/>
            <a:ext cx="8001000" cy="2209800"/>
          </a:xfrm>
        </p:spPr>
        <p:txBody>
          <a:bodyPr/>
          <a:lstStyle/>
          <a:p>
            <a:r>
              <a:rPr lang="id-ID" altLang="en-US" sz="3600" b="1" dirty="0"/>
              <a:t>Mekanisme wto</a:t>
            </a:r>
            <a:endParaRPr lang="en-US" altLang="en-US" sz="3600" b="1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962400"/>
            <a:ext cx="7543800" cy="1600200"/>
          </a:xfrm>
        </p:spPr>
        <p:txBody>
          <a:bodyPr/>
          <a:lstStyle/>
          <a:p>
            <a:endParaRPr lang="en-US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117789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DISKUSI AWAL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Bagaimana sejarah perkembangan pengaturan penyelesaian sengketa di WTO?</a:t>
            </a:r>
          </a:p>
          <a:p>
            <a:r>
              <a:rPr lang="id-ID" dirty="0"/>
              <a:t>Bagaimana prosedur penyelesaian sengketa di WTO?</a:t>
            </a:r>
          </a:p>
          <a:p>
            <a:r>
              <a:rPr lang="id-ID" dirty="0"/>
              <a:t>Bagaimana posisi negara-negara berkembang, termasuk Indonesia, dalam penyelesaian sengketa di WTO?</a:t>
            </a:r>
          </a:p>
        </p:txBody>
      </p:sp>
    </p:spTree>
    <p:extLst>
      <p:ext uri="{BB962C8B-B14F-4D97-AF65-F5344CB8AC3E}">
        <p14:creationId xmlns:p14="http://schemas.microsoft.com/office/powerpoint/2010/main" val="3641626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 altLang="en-US"/>
              <a:t>PENDAHULUAN</a:t>
            </a:r>
            <a:endParaRPr lang="en-GB" alt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id-ID" altLang="en-US" dirty="0"/>
              <a:t>Apa itu WTO?</a:t>
            </a:r>
          </a:p>
          <a:p>
            <a:pPr lvl="1">
              <a:lnSpc>
                <a:spcPct val="90000"/>
              </a:lnSpc>
            </a:pPr>
            <a:r>
              <a:rPr lang="id-ID" altLang="en-US" dirty="0"/>
              <a:t>Satu-satunya badan int’l yang secara khusus mengatur masalah perdagangan antar negara</a:t>
            </a:r>
          </a:p>
          <a:p>
            <a:pPr lvl="1">
              <a:lnSpc>
                <a:spcPct val="90000"/>
              </a:lnSpc>
            </a:pPr>
            <a:r>
              <a:rPr lang="id-ID" altLang="en-US" dirty="0"/>
              <a:t>Sistem perdagangan multilateral diatur melalui suatu persetujuan berisi aturan-aturan dasar perdagangan int’l</a:t>
            </a:r>
          </a:p>
          <a:p>
            <a:pPr lvl="1">
              <a:lnSpc>
                <a:spcPct val="90000"/>
              </a:lnSpc>
            </a:pPr>
            <a:r>
              <a:rPr lang="id-ID" altLang="en-US" dirty="0"/>
              <a:t>Persetujuan ini mengikat negara yang menandatangani dan meratifikasi</a:t>
            </a:r>
          </a:p>
          <a:p>
            <a:pPr lvl="1">
              <a:lnSpc>
                <a:spcPct val="90000"/>
              </a:lnSpc>
            </a:pPr>
            <a:r>
              <a:rPr lang="id-ID" altLang="en-US" dirty="0"/>
              <a:t>Indonesia </a:t>
            </a:r>
            <a:r>
              <a:rPr lang="id-ID" altLang="en-US" dirty="0">
                <a:sym typeface="Wingdings" pitchFamily="2" charset="2"/>
              </a:rPr>
              <a:t> meratifikasi </a:t>
            </a:r>
            <a:r>
              <a:rPr lang="id-ID" altLang="en-US" i="1" dirty="0">
                <a:sym typeface="Wingdings" pitchFamily="2" charset="2"/>
              </a:rPr>
              <a:t>Agreement Establishing the WTO </a:t>
            </a:r>
            <a:r>
              <a:rPr lang="id-ID" altLang="en-US" dirty="0">
                <a:sym typeface="Wingdings" pitchFamily="2" charset="2"/>
              </a:rPr>
              <a:t>melalui UU 7/94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571832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 altLang="en-US"/>
              <a:t>PENDAHULUAN</a:t>
            </a:r>
            <a:endParaRPr lang="en-GB" alt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id-ID" altLang="en-US" sz="2400"/>
              <a:t>Tujuan &amp; Fungsi WTO</a:t>
            </a:r>
          </a:p>
          <a:p>
            <a:pPr lvl="1"/>
            <a:r>
              <a:rPr lang="id-ID" altLang="en-US" sz="2200"/>
              <a:t>Mendorong arus perdagangan antar negara dengan mengurangi dan menghapus berbagai hambatan</a:t>
            </a:r>
          </a:p>
          <a:p>
            <a:pPr lvl="2"/>
            <a:r>
              <a:rPr lang="id-ID" altLang="en-US" sz="2100"/>
              <a:t>Tersedianya mekanisme pengawasan (</a:t>
            </a:r>
            <a:r>
              <a:rPr lang="id-ID" altLang="en-US" sz="2100" i="1"/>
              <a:t>Trade Policy Review Mechanism</a:t>
            </a:r>
            <a:r>
              <a:rPr lang="id-ID" altLang="en-US" sz="2100"/>
              <a:t>)</a:t>
            </a:r>
          </a:p>
          <a:p>
            <a:pPr lvl="1"/>
            <a:r>
              <a:rPr lang="id-ID" altLang="en-US" sz="2200"/>
              <a:t>Memfasilitasi perundingan dengan menyediakan forum negosiasi yang lebih permanen</a:t>
            </a:r>
          </a:p>
          <a:p>
            <a:pPr lvl="2"/>
            <a:r>
              <a:rPr lang="id-ID" altLang="en-US" sz="2100"/>
              <a:t>Mis.: </a:t>
            </a:r>
            <a:r>
              <a:rPr lang="id-ID" altLang="en-US" sz="2100" i="1"/>
              <a:t>Ministerial Meeting WTO</a:t>
            </a:r>
            <a:endParaRPr lang="id-ID" altLang="en-US" sz="2100"/>
          </a:p>
          <a:p>
            <a:pPr lvl="1"/>
            <a:r>
              <a:rPr lang="id-ID" altLang="en-US" sz="2200"/>
              <a:t>Menyelesaikan sengketa di bidang perdagangan</a:t>
            </a:r>
          </a:p>
          <a:p>
            <a:pPr lvl="2"/>
            <a:r>
              <a:rPr lang="id-ID" altLang="en-US" sz="2100"/>
              <a:t>Pembentukan </a:t>
            </a:r>
            <a:r>
              <a:rPr lang="id-ID" altLang="en-US" sz="2100" i="1"/>
              <a:t>Dispute Settlement Understanding </a:t>
            </a:r>
            <a:r>
              <a:rPr lang="id-ID" altLang="en-US" sz="2100"/>
              <a:t>(DSU) dan </a:t>
            </a:r>
            <a:r>
              <a:rPr lang="id-ID" altLang="en-US" sz="2100" i="1"/>
              <a:t>Body </a:t>
            </a:r>
            <a:r>
              <a:rPr lang="id-ID" altLang="en-US" sz="2100"/>
              <a:t>(DSB)</a:t>
            </a:r>
            <a:endParaRPr lang="en-GB" altLang="en-US" sz="2100"/>
          </a:p>
        </p:txBody>
      </p:sp>
    </p:spTree>
    <p:extLst>
      <p:ext uri="{BB962C8B-B14F-4D97-AF65-F5344CB8AC3E}">
        <p14:creationId xmlns:p14="http://schemas.microsoft.com/office/powerpoint/2010/main" val="399818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 altLang="en-US"/>
              <a:t>PENDAHULUAN</a:t>
            </a:r>
            <a:endParaRPr lang="en-GB" alt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id-ID" altLang="en-US"/>
              <a:t>Prinsip-prinsip utama WTO</a:t>
            </a:r>
          </a:p>
          <a:p>
            <a:pPr lvl="1">
              <a:lnSpc>
                <a:spcPct val="90000"/>
              </a:lnSpc>
            </a:pPr>
            <a:r>
              <a:rPr lang="id-ID" altLang="en-US" i="1"/>
              <a:t>Most-favoured Nation </a:t>
            </a:r>
            <a:r>
              <a:rPr lang="id-ID" altLang="en-US"/>
              <a:t>(MFN)</a:t>
            </a:r>
          </a:p>
          <a:p>
            <a:pPr lvl="2">
              <a:lnSpc>
                <a:spcPct val="90000"/>
              </a:lnSpc>
            </a:pPr>
            <a:r>
              <a:rPr lang="id-ID" altLang="en-US"/>
              <a:t>Perlakuan yang sama terhadap semua mitra dagang</a:t>
            </a:r>
          </a:p>
          <a:p>
            <a:pPr lvl="1">
              <a:lnSpc>
                <a:spcPct val="90000"/>
              </a:lnSpc>
            </a:pPr>
            <a:r>
              <a:rPr lang="id-ID" altLang="en-US" i="1"/>
              <a:t>National Treatment</a:t>
            </a:r>
          </a:p>
          <a:p>
            <a:pPr lvl="2">
              <a:lnSpc>
                <a:spcPct val="90000"/>
              </a:lnSpc>
            </a:pPr>
            <a:r>
              <a:rPr lang="id-ID" altLang="en-US"/>
              <a:t>Negara anggota diwajibkan untuk memberikan perlakuan sama atas barang impor dan lokal</a:t>
            </a:r>
          </a:p>
          <a:p>
            <a:pPr lvl="1">
              <a:lnSpc>
                <a:spcPct val="90000"/>
              </a:lnSpc>
            </a:pPr>
            <a:r>
              <a:rPr lang="id-ID" altLang="en-US" i="1"/>
              <a:t>Transparency</a:t>
            </a:r>
          </a:p>
          <a:p>
            <a:pPr lvl="2">
              <a:lnSpc>
                <a:spcPct val="90000"/>
              </a:lnSpc>
            </a:pPr>
            <a:r>
              <a:rPr lang="id-ID" altLang="en-US"/>
              <a:t>Negara anggota diwajibkan untuk bersifat terbuka/ transparan dalam hal berbagai kebijakan perdagangan</a:t>
            </a: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010166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 altLang="en-US"/>
              <a:t>PENDAHULUAN</a:t>
            </a:r>
            <a:endParaRPr lang="en-GB" alt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600200"/>
            <a:ext cx="7696200" cy="4530725"/>
          </a:xfrm>
        </p:spPr>
        <p:txBody>
          <a:bodyPr/>
          <a:lstStyle/>
          <a:p>
            <a:r>
              <a:rPr lang="id-ID" altLang="en-US" sz="2400"/>
              <a:t>Sistematika Persetujuan WTO</a:t>
            </a:r>
          </a:p>
          <a:p>
            <a:endParaRPr lang="en-GB" altLang="en-US" sz="2400"/>
          </a:p>
        </p:txBody>
      </p:sp>
      <p:graphicFrame>
        <p:nvGraphicFramePr>
          <p:cNvPr id="54373" name="Group 101"/>
          <p:cNvGraphicFramePr>
            <a:graphicFrameLocks noGrp="1"/>
          </p:cNvGraphicFramePr>
          <p:nvPr>
            <p:ph sz="half" idx="2"/>
          </p:nvPr>
        </p:nvGraphicFramePr>
        <p:xfrm>
          <a:off x="990600" y="2133600"/>
          <a:ext cx="7620000" cy="4162743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23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GB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BARANG</a:t>
                      </a:r>
                      <a:endParaRPr kumimoji="0" lang="en-GB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JASA</a:t>
                      </a:r>
                      <a:endParaRPr kumimoji="0" lang="en-GB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KEKAYAAN INTELEKTUAL</a:t>
                      </a:r>
                      <a:endParaRPr kumimoji="0" lang="en-GB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SENGKETA</a:t>
                      </a:r>
                      <a:endParaRPr kumimoji="0" lang="en-GB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2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altLang="en-US" sz="1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PRINSIP DASAR</a:t>
                      </a:r>
                      <a:endParaRPr kumimoji="0" lang="en-GB" altLang="en-US" sz="1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GATT</a:t>
                      </a:r>
                      <a:endParaRPr kumimoji="0" lang="en-GB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GATS</a:t>
                      </a:r>
                      <a:endParaRPr kumimoji="0" lang="en-GB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TRIPS</a:t>
                      </a:r>
                      <a:endParaRPr kumimoji="0" lang="en-GB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DSU</a:t>
                      </a:r>
                      <a:endParaRPr kumimoji="0" lang="en-GB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3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altLang="en-US" sz="1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TAMBAHAN RINCI</a:t>
                      </a:r>
                      <a:endParaRPr kumimoji="0" lang="en-GB" altLang="en-US" sz="1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Persetujuan mengenai Barang dan Annex</a:t>
                      </a:r>
                      <a:endParaRPr kumimoji="0" lang="en-GB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Annex bidang Jasa</a:t>
                      </a:r>
                      <a:endParaRPr kumimoji="0" lang="en-GB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GB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GB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22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altLang="en-US" sz="1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KOMITMEN AKSES PASAR</a:t>
                      </a:r>
                      <a:endParaRPr kumimoji="0" lang="en-GB" altLang="en-US" sz="18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Jadwal komitmen Negara anggota</a:t>
                      </a:r>
                      <a:endParaRPr kumimoji="0" lang="en-GB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itchFamily="34" charset="0"/>
                        </a:rPr>
                        <a:t>Jadwal komitmen Negara anggota (pengecualian terhadap MFN)</a:t>
                      </a:r>
                      <a:endParaRPr kumimoji="0" lang="en-GB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GB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Lucida Sans Unicode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GB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5005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wto.org/images/img_tif/wto_organigram_e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56249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altLang="en-US" sz="3800"/>
              <a:t>MEKANISME PENYELESAIAN SENGKETA DI WTO</a:t>
            </a:r>
            <a:endParaRPr lang="en-US" altLang="en-US" sz="3800"/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id-ID" altLang="en-US" sz="2400"/>
              <a:t>Prinsip utama</a:t>
            </a:r>
          </a:p>
          <a:p>
            <a:pPr lvl="1"/>
            <a:r>
              <a:rPr lang="id-ID" altLang="en-US" sz="2400"/>
              <a:t>Prosedur penyelesaian sengketa sebenarnya sudah ada sejak GATT namun jadwal waktu tidak jelas, ketentuannya mudah dihambat sehingga banyak kasus menjadi berlarut-larut bahkan tidak terselesaikan</a:t>
            </a:r>
          </a:p>
          <a:p>
            <a:pPr lvl="1"/>
            <a:r>
              <a:rPr lang="id-ID" altLang="en-US" sz="2400"/>
              <a:t>Dengan demikian dalam WTO diharapkan</a:t>
            </a:r>
          </a:p>
          <a:p>
            <a:pPr lvl="2"/>
            <a:r>
              <a:rPr lang="en-US" altLang="en-US" sz="2100" i="1"/>
              <a:t>equitable </a:t>
            </a:r>
            <a:endParaRPr lang="id-ID" altLang="en-US" sz="2100" i="1"/>
          </a:p>
          <a:p>
            <a:pPr lvl="2"/>
            <a:r>
              <a:rPr lang="en-US" altLang="en-US" sz="2100" i="1"/>
              <a:t>fast </a:t>
            </a:r>
            <a:endParaRPr lang="id-ID" altLang="en-US" sz="2100" i="1"/>
          </a:p>
          <a:p>
            <a:pPr lvl="2"/>
            <a:r>
              <a:rPr lang="en-US" altLang="en-US" sz="2100" i="1"/>
              <a:t>effective </a:t>
            </a:r>
            <a:endParaRPr lang="id-ID" altLang="en-US" sz="2100" i="1"/>
          </a:p>
          <a:p>
            <a:pPr lvl="2"/>
            <a:r>
              <a:rPr lang="en-US" altLang="en-US" sz="2100" i="1"/>
              <a:t>mutually acceptable</a:t>
            </a:r>
            <a:endParaRPr lang="en-US" altLang="en-US" sz="2100"/>
          </a:p>
        </p:txBody>
      </p:sp>
    </p:spTree>
    <p:extLst>
      <p:ext uri="{BB962C8B-B14F-4D97-AF65-F5344CB8AC3E}">
        <p14:creationId xmlns:p14="http://schemas.microsoft.com/office/powerpoint/2010/main" val="32413217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408</TotalTime>
  <Words>912</Words>
  <Application>Microsoft Macintosh PowerPoint</Application>
  <PresentationFormat>On-screen Show (4:3)</PresentationFormat>
  <Paragraphs>114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Lucida Sans Unicode</vt:lpstr>
      <vt:lpstr>Wingdings</vt:lpstr>
      <vt:lpstr>Clarity</vt:lpstr>
      <vt:lpstr>MEKANISME PENYELESAIAN SENGKETA MELALUI LEMBAGA KHUSUS</vt:lpstr>
      <vt:lpstr>Mekanisme wto</vt:lpstr>
      <vt:lpstr>DISKUSI AWAL</vt:lpstr>
      <vt:lpstr>PENDAHULUAN</vt:lpstr>
      <vt:lpstr>PENDAHULUAN</vt:lpstr>
      <vt:lpstr>PENDAHULUAN</vt:lpstr>
      <vt:lpstr>PENDAHULUAN</vt:lpstr>
      <vt:lpstr>PowerPoint Presentation</vt:lpstr>
      <vt:lpstr>MEKANISME PENYELESAIAN SENGKETA DI WTO</vt:lpstr>
      <vt:lpstr>MEKANISME PENYELESAIAN SENGKETA DI WTO</vt:lpstr>
      <vt:lpstr>CONTOH KASUS</vt:lpstr>
      <vt:lpstr>CONTOH KASUS</vt:lpstr>
      <vt:lpstr>CONTOH KASUS</vt:lpstr>
      <vt:lpstr>CONTOH KASUS</vt:lpstr>
      <vt:lpstr>CONTOH KASUS</vt:lpstr>
      <vt:lpstr>CONTOH KASUS</vt:lpstr>
      <vt:lpstr>TRADE V. ENVIRONMENT (beberapa catatan)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MEKANISME PENYELESAIAN SENGKETA MELALUI LEMBAGA KHUSUS</dc:title>
  <dc:creator>Gusman</dc:creator>
  <cp:lastModifiedBy>Havez Muhammad</cp:lastModifiedBy>
  <cp:revision>14</cp:revision>
  <dcterms:created xsi:type="dcterms:W3CDTF">2006-08-16T00:00:00Z</dcterms:created>
  <dcterms:modified xsi:type="dcterms:W3CDTF">2021-10-12T02:14:02Z</dcterms:modified>
</cp:coreProperties>
</file>