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0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5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4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5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B6B4-227C-4CD3-81DF-7DE45ADB56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MATEMATIKA 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2. 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2" y="1242112"/>
            <a:ext cx="9696881" cy="15587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2000 yang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 September di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0,08,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(2)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(30/360).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2.3 (2)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49348" y="3492011"/>
                <a:ext cx="9909152" cy="3110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/>
                  <a:t>Jawab :</a:t>
                </a:r>
              </a:p>
              <a:p>
                <a:pPr algn="just"/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k=2000,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  = ?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=6,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=9,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=17,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000" i="1" dirty="0" smtClean="0"/>
              </a:p>
              <a:p>
                <a:pPr algn="just"/>
                <a:r>
                  <a:rPr lang="en-US" sz="2000" i="1" dirty="0" err="1" smtClean="0"/>
                  <a:t>Jumlah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sebenarnya</a:t>
                </a:r>
                <a:r>
                  <a:rPr lang="en-US" sz="2000" i="1" dirty="0" smtClean="0"/>
                  <a:t>,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360∗(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)+30*(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)=0+30∗3+(−7)=83</m:t>
                    </m:r>
                  </m:oMath>
                </a14:m>
                <a:endParaRPr lang="en-US" sz="2000" i="1" dirty="0" smtClean="0"/>
              </a:p>
              <a:p>
                <a:pPr algn="just"/>
                <a:r>
                  <a:rPr lang="en-US" sz="2000" i="1" dirty="0" err="1" smtClean="0"/>
                  <a:t>Nilai</a:t>
                </a:r>
                <a:r>
                  <a:rPr lang="en-US" sz="2000" i="1" dirty="0"/>
                  <a:t> </a:t>
                </a:r>
                <a:r>
                  <a:rPr lang="en-US" sz="2000" i="1" dirty="0" err="1" smtClean="0"/>
                  <a:t>Bunga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sederhana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biasa</a:t>
                </a:r>
                <a:r>
                  <a:rPr lang="en-US" sz="2000" i="1" dirty="0" smtClean="0"/>
                  <a:t>= </a:t>
                </a:r>
                <a:r>
                  <a:rPr lang="en-US" sz="2000" i="1" dirty="0" err="1" smtClean="0"/>
                  <a:t>i</a:t>
                </a:r>
                <a:r>
                  <a:rPr lang="en-US" sz="2000" i="1" dirty="0" smtClean="0"/>
                  <a:t>*(83/360)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US" sz="1600" b="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=2000∗0.08∗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=36.89</m:t>
                      </m:r>
                    </m:oMath>
                  </m:oMathPara>
                </a14:m>
                <a:endParaRPr lang="en-US" sz="1600" i="1" dirty="0" smtClean="0"/>
              </a:p>
              <a:p>
                <a:pPr algn="just"/>
                <a:endParaRPr lang="en-US" sz="16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48" y="3492011"/>
                <a:ext cx="9909152" cy="3110467"/>
              </a:xfrm>
              <a:prstGeom prst="rect">
                <a:avLst/>
              </a:prstGeom>
              <a:blipFill rotWithShape="0">
                <a:blip r:embed="rId2"/>
                <a:stretch>
                  <a:fillRect l="-677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6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2" y="1242112"/>
            <a:ext cx="9696881" cy="15587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2000 yang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 September di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0,08,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(3) </a:t>
            </a:r>
            <a:r>
              <a:rPr lang="en-US" dirty="0" err="1" smtClean="0"/>
              <a:t>Aturan</a:t>
            </a:r>
            <a:r>
              <a:rPr lang="en-US" dirty="0" smtClean="0"/>
              <a:t> Bank (</a:t>
            </a:r>
            <a:r>
              <a:rPr lang="en-US" dirty="0" err="1" smtClean="0"/>
              <a:t>aktual</a:t>
            </a:r>
            <a:r>
              <a:rPr lang="en-US" dirty="0" smtClean="0"/>
              <a:t>/360).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2.3 (3)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16691" y="3084884"/>
                <a:ext cx="9909152" cy="3182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/>
                  <a:t>Jawab :</a:t>
                </a:r>
              </a:p>
              <a:p>
                <a:pPr algn="just"/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k=2000,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  = ?</a:t>
                </a:r>
              </a:p>
              <a:p>
                <a:pPr algn="just"/>
                <a:r>
                  <a:rPr lang="en-US" sz="2000" i="1" dirty="0" err="1" smtClean="0"/>
                  <a:t>Berdasarkan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lampiran</a:t>
                </a:r>
                <a:r>
                  <a:rPr lang="en-US" sz="2000" i="1" dirty="0" smtClean="0"/>
                  <a:t> II, </a:t>
                </a:r>
              </a:p>
              <a:p>
                <a:pPr algn="just"/>
                <a:r>
                  <a:rPr lang="en-US" sz="2000" i="1" dirty="0" smtClean="0"/>
                  <a:t>17 </a:t>
                </a:r>
                <a:r>
                  <a:rPr lang="en-US" sz="2000" i="1" dirty="0" err="1" smtClean="0"/>
                  <a:t>Juni</a:t>
                </a:r>
                <a:r>
                  <a:rPr lang="en-US" sz="2000" i="1" dirty="0" smtClean="0"/>
                  <a:t>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168, </a:t>
                </a:r>
              </a:p>
              <a:p>
                <a:pPr algn="just"/>
                <a:r>
                  <a:rPr lang="en-US" sz="2000" i="1" dirty="0" smtClean="0"/>
                  <a:t>10 September 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253</a:t>
                </a:r>
              </a:p>
              <a:p>
                <a:pPr algn="just"/>
                <a:r>
                  <a:rPr lang="en-US" sz="2000" i="1" dirty="0" err="1" smtClean="0"/>
                  <a:t>Jumlah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sebenarnya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adalah</a:t>
                </a:r>
                <a:r>
                  <a:rPr lang="en-US" sz="2000" i="1" dirty="0" smtClean="0"/>
                  <a:t> 253-168=85</a:t>
                </a:r>
              </a:p>
              <a:p>
                <a:pPr algn="just"/>
                <a:r>
                  <a:rPr lang="en-US" sz="2000" i="1" dirty="0" err="1" smtClean="0"/>
                  <a:t>Aturan</a:t>
                </a:r>
                <a:r>
                  <a:rPr lang="en-US" sz="2000" i="1" dirty="0" smtClean="0"/>
                  <a:t> bank = </a:t>
                </a:r>
                <a:r>
                  <a:rPr lang="en-US" sz="2000" i="1" dirty="0" err="1" smtClean="0"/>
                  <a:t>i</a:t>
                </a:r>
                <a:r>
                  <a:rPr lang="en-US" sz="2000" i="1" dirty="0" smtClean="0"/>
                  <a:t>*(</a:t>
                </a:r>
                <a:r>
                  <a:rPr lang="en-US" sz="2000" i="1" dirty="0" smtClean="0"/>
                  <a:t>85/360)</a:t>
                </a:r>
                <a:endParaRPr lang="en-US" sz="200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1600" b="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=2000∗0.08∗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=37.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en-US" sz="1600" i="1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91" y="3084884"/>
                <a:ext cx="9909152" cy="3182025"/>
              </a:xfrm>
              <a:prstGeom prst="rect">
                <a:avLst/>
              </a:prstGeom>
              <a:blipFill rotWithShape="0">
                <a:blip r:embed="rId2"/>
                <a:stretch>
                  <a:fillRect l="-615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6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1909011"/>
            <a:ext cx="10411326" cy="3657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),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2.4 </a:t>
            </a:r>
            <a:r>
              <a:rPr lang="en-US" sz="4000" dirty="0" err="1" smtClean="0"/>
              <a:t>Permasalahan</a:t>
            </a:r>
            <a:r>
              <a:rPr lang="en-US" sz="4000" dirty="0" smtClean="0"/>
              <a:t> </a:t>
            </a:r>
            <a:r>
              <a:rPr lang="en-US" sz="4000" dirty="0" err="1" smtClean="0"/>
              <a:t>Dasar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75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1909011"/>
            <a:ext cx="10411326" cy="3657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fundamental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bergantung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</a:t>
            </a:r>
            <a:r>
              <a:rPr lang="en-US" b="1" dirty="0" err="1" smtClean="0"/>
              <a:t>sejak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b="1" dirty="0" smtClean="0"/>
              <a:t> di masa </a:t>
            </a:r>
            <a:r>
              <a:rPr lang="en-US" b="1" dirty="0" err="1" smtClean="0"/>
              <a:t>lalu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di masa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dirty="0" smtClean="0"/>
              <a:t>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2.5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Persamaan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09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7" y="1075769"/>
            <a:ext cx="10411326" cy="3657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fundamental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bergantung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</a:t>
            </a:r>
            <a:r>
              <a:rPr lang="en-US" b="1" dirty="0" err="1" smtClean="0"/>
              <a:t>sejak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b="1" dirty="0" smtClean="0"/>
              <a:t> di masa </a:t>
            </a:r>
            <a:r>
              <a:rPr lang="en-US" b="1" dirty="0" err="1" smtClean="0"/>
              <a:t>lalu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di masa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dirty="0" smtClean="0"/>
              <a:t>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="1" dirty="0" err="1" smtClean="0"/>
              <a:t>ilai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2.5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Persamaan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06385" y="4119301"/>
            <a:ext cx="95218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jelaslah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terhutang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diakumulasikan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perbandingan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mengakumulasi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mendiskontokan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persamaan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44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053335"/>
            <a:ext cx="10676595" cy="25492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600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8,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100 </a:t>
            </a:r>
            <a:r>
              <a:rPr lang="en-US" dirty="0" err="1" smtClean="0"/>
              <a:t>sekaligus</a:t>
            </a:r>
            <a:r>
              <a:rPr lang="en-US" dirty="0" smtClean="0"/>
              <a:t>, 200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 smtClean="0"/>
              <a:t>.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10,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nominal 0,08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dikonversi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2.4 (1)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45481" y="3580110"/>
                <a:ext cx="9909152" cy="3182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>
                    <a:solidFill>
                      <a:srgbClr val="FF0000"/>
                    </a:solidFill>
                  </a:rPr>
                  <a:t>Jawab :</a:t>
                </a:r>
              </a:p>
              <a:p>
                <a:pPr algn="just"/>
                <a:r>
                  <a:rPr lang="en-US" sz="2000" dirty="0" err="1" smtClean="0">
                    <a:solidFill>
                      <a:srgbClr val="FF0000"/>
                    </a:solidFill>
                  </a:rPr>
                  <a:t>Diketahui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, k=2000, </a:t>
                </a:r>
                <a:r>
                  <a:rPr lang="en-US" sz="2000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>
                    <a:solidFill>
                      <a:srgbClr val="FF0000"/>
                    </a:solidFill>
                  </a:rPr>
                  <a:t>  = ?</a:t>
                </a:r>
              </a:p>
              <a:p>
                <a:pPr algn="just"/>
                <a:r>
                  <a:rPr lang="en-US" sz="2000" i="1" dirty="0" err="1" smtClean="0">
                    <a:solidFill>
                      <a:srgbClr val="FF0000"/>
                    </a:solidFill>
                  </a:rPr>
                  <a:t>Berdasarkan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lampiran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II, </a:t>
                </a:r>
              </a:p>
              <a:p>
                <a:pPr algn="just"/>
                <a:r>
                  <a:rPr lang="en-US" sz="2000" i="1" dirty="0" smtClean="0">
                    <a:solidFill>
                      <a:srgbClr val="FF0000"/>
                    </a:solidFill>
                  </a:rPr>
                  <a:t>17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Juni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hari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ke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168, </a:t>
                </a:r>
              </a:p>
              <a:p>
                <a:pPr algn="just"/>
                <a:r>
                  <a:rPr lang="en-US" sz="2000" i="1" dirty="0" smtClean="0">
                    <a:solidFill>
                      <a:srgbClr val="FF0000"/>
                    </a:solidFill>
                  </a:rPr>
                  <a:t>10 September =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hari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ke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253</a:t>
                </a:r>
              </a:p>
              <a:p>
                <a:pPr algn="just"/>
                <a:r>
                  <a:rPr lang="en-US" sz="2000" i="1" dirty="0" err="1" smtClean="0">
                    <a:solidFill>
                      <a:srgbClr val="FF0000"/>
                    </a:solidFill>
                  </a:rPr>
                  <a:t>Jumlah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hari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sebenarnya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adalah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253-168=85</a:t>
                </a:r>
              </a:p>
              <a:p>
                <a:pPr algn="just"/>
                <a:r>
                  <a:rPr lang="en-US" sz="2000" i="1" dirty="0" err="1" smtClean="0">
                    <a:solidFill>
                      <a:srgbClr val="FF0000"/>
                    </a:solidFill>
                  </a:rPr>
                  <a:t>Aturan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bank = </a:t>
                </a:r>
                <a:r>
                  <a:rPr lang="en-US" sz="2000" i="1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*(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85/360)</a:t>
                </a:r>
                <a:endParaRPr lang="en-US" sz="2000" i="1" dirty="0" smtClean="0">
                  <a:solidFill>
                    <a:srgbClr val="FF0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1600" b="0" i="1" dirty="0" smtClean="0">
                  <a:solidFill>
                    <a:srgbClr val="FF0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=2000∗0.08∗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=37.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en-US" sz="1600" i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81" y="3580110"/>
                <a:ext cx="9909152" cy="3182025"/>
              </a:xfrm>
              <a:prstGeom prst="rect">
                <a:avLst/>
              </a:prstGeom>
              <a:blipFill rotWithShape="0">
                <a:blip r:embed="rId2"/>
                <a:stretch>
                  <a:fillRect l="-615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5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2. 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621" y="1748589"/>
            <a:ext cx="7908758" cy="24063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Bab 1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2.1 </a:t>
            </a:r>
            <a:r>
              <a:rPr lang="en-US" sz="4000" dirty="0" err="1" smtClean="0"/>
              <a:t>Pendahuluan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37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1909011"/>
            <a:ext cx="10411326" cy="3657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Metodenya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(</a:t>
            </a:r>
            <a:r>
              <a:rPr lang="en-US" dirty="0" err="1" smtClean="0"/>
              <a:t>Lampiran</a:t>
            </a:r>
            <a:r>
              <a:rPr lang="en-US" dirty="0" smtClean="0"/>
              <a:t> I),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(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2.2 MENDAPATKAN HASIL NUMERIK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55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005403"/>
            <a:ext cx="10162673" cy="149716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2.3 MENENTUKAN PERIODE WAKTU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914400" y="2123490"/>
            <a:ext cx="103311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ditemui</a:t>
            </a:r>
            <a:r>
              <a:rPr lang="en-US" sz="2400" dirty="0" smtClean="0"/>
              <a:t>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365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 (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II),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mengasumsikan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30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360 </a:t>
            </a:r>
            <a:r>
              <a:rPr lang="en-US" sz="2400" dirty="0" err="1" smtClean="0"/>
              <a:t>hari</a:t>
            </a:r>
            <a:r>
              <a:rPr lang="en-US" sz="2400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hibrida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360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55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242112"/>
            <a:ext cx="7908758" cy="13314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365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 (</a:t>
            </a:r>
            <a:r>
              <a:rPr lang="en-US" dirty="0" err="1"/>
              <a:t>Lampiran</a:t>
            </a:r>
            <a:r>
              <a:rPr lang="en-US" dirty="0"/>
              <a:t> II),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Pertama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33600" y="2800868"/>
            <a:ext cx="7603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kadang-kadang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eksak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"</a:t>
            </a:r>
            <a:r>
              <a:rPr lang="en-US" sz="2400" dirty="0" err="1" smtClean="0"/>
              <a:t>aktual</a:t>
            </a:r>
            <a:r>
              <a:rPr lang="en-US" sz="2400" dirty="0" smtClean="0"/>
              <a:t>". 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II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penomoran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242112"/>
            <a:ext cx="7908758" cy="13314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360 </a:t>
            </a:r>
            <a:r>
              <a:rPr lang="en-US" dirty="0" err="1"/>
              <a:t>hari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Kedua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33600" y="2800868"/>
            <a:ext cx="7603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“30/360”. 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II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41522" y="5229894"/>
                <a:ext cx="40717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360(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)+30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522" y="5229894"/>
                <a:ext cx="407174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946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242112"/>
            <a:ext cx="7908758" cy="133149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hibrida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360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Ketiga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33600" y="2800868"/>
            <a:ext cx="7603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Bankir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"</a:t>
            </a:r>
            <a:r>
              <a:rPr lang="en-US" sz="2400" dirty="0" err="1" smtClean="0"/>
              <a:t>aktual</a:t>
            </a:r>
            <a:r>
              <a:rPr lang="en-US" sz="2400" dirty="0" smtClean="0"/>
              <a:t> / 360".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81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2" y="1242112"/>
            <a:ext cx="9696881" cy="15587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2000 yang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 September di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0,08,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(1)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eksak</a:t>
            </a:r>
            <a:r>
              <a:rPr lang="en-US" dirty="0" smtClean="0"/>
              <a:t> (</a:t>
            </a:r>
            <a:r>
              <a:rPr lang="en-US" dirty="0" err="1" smtClean="0"/>
              <a:t>aktual</a:t>
            </a:r>
            <a:r>
              <a:rPr lang="en-US" dirty="0" smtClean="0"/>
              <a:t> / </a:t>
            </a:r>
            <a:r>
              <a:rPr lang="en-US" dirty="0" err="1" smtClean="0"/>
              <a:t>aktual</a:t>
            </a:r>
            <a:r>
              <a:rPr lang="en-US" dirty="0" smtClean="0"/>
              <a:t> 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2.3 (1)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82005" y="3429754"/>
                <a:ext cx="9909152" cy="342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/>
                  <a:t>Jawab :</a:t>
                </a:r>
              </a:p>
              <a:p>
                <a:pPr algn="just"/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k=2000,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  = ?</a:t>
                </a:r>
              </a:p>
              <a:p>
                <a:pPr algn="just"/>
                <a:r>
                  <a:rPr lang="en-US" sz="2000" i="1" dirty="0" err="1" smtClean="0"/>
                  <a:t>Berdasarkan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lampiran</a:t>
                </a:r>
                <a:r>
                  <a:rPr lang="en-US" sz="2000" i="1" dirty="0" smtClean="0"/>
                  <a:t> II, </a:t>
                </a:r>
              </a:p>
              <a:p>
                <a:pPr algn="just"/>
                <a:r>
                  <a:rPr lang="en-US" sz="2000" i="1" dirty="0" smtClean="0"/>
                  <a:t>17 </a:t>
                </a:r>
                <a:r>
                  <a:rPr lang="en-US" sz="2000" i="1" dirty="0" err="1" smtClean="0"/>
                  <a:t>Juni</a:t>
                </a:r>
                <a:r>
                  <a:rPr lang="en-US" sz="2000" i="1" dirty="0" smtClean="0"/>
                  <a:t>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168, </a:t>
                </a:r>
              </a:p>
              <a:p>
                <a:pPr algn="just"/>
                <a:r>
                  <a:rPr lang="en-US" sz="2000" i="1" dirty="0" smtClean="0"/>
                  <a:t>10 September 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253</a:t>
                </a:r>
              </a:p>
              <a:p>
                <a:pPr algn="just"/>
                <a:r>
                  <a:rPr lang="en-US" sz="2000" i="1" dirty="0" err="1" smtClean="0"/>
                  <a:t>Jumlah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sebenarnya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adalah</a:t>
                </a:r>
                <a:r>
                  <a:rPr lang="en-US" sz="2000" i="1" dirty="0" smtClean="0"/>
                  <a:t> 253-168=85</a:t>
                </a:r>
              </a:p>
              <a:p>
                <a:pPr algn="just"/>
                <a:r>
                  <a:rPr lang="en-US" sz="2000" i="1" dirty="0" err="1" smtClean="0"/>
                  <a:t>Nilai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eksak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Bunga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sederhana</a:t>
                </a:r>
                <a:r>
                  <a:rPr lang="en-US" sz="2000" i="1" dirty="0" smtClean="0"/>
                  <a:t> = </a:t>
                </a:r>
                <a:r>
                  <a:rPr lang="en-US" sz="2000" i="1" dirty="0" err="1" smtClean="0"/>
                  <a:t>i</a:t>
                </a:r>
                <a:r>
                  <a:rPr lang="en-US" sz="2000" i="1" dirty="0" smtClean="0"/>
                  <a:t>*(85/365)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365</m:t>
                          </m:r>
                        </m:den>
                      </m:f>
                    </m:oMath>
                  </m:oMathPara>
                </a14:m>
                <a:endParaRPr lang="en-US" sz="1600" b="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=2000∗0.08∗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365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=37.26</m:t>
                      </m:r>
                    </m:oMath>
                  </m:oMathPara>
                </a14:m>
                <a:endParaRPr lang="en-US" sz="1600" i="1" dirty="0" smtClean="0"/>
              </a:p>
              <a:p>
                <a:pPr algn="just"/>
                <a:endParaRPr lang="en-US" sz="16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005" y="3429754"/>
                <a:ext cx="9909152" cy="3428246"/>
              </a:xfrm>
              <a:prstGeom prst="rect">
                <a:avLst/>
              </a:prstGeom>
              <a:blipFill rotWithShape="0">
                <a:blip r:embed="rId2"/>
                <a:stretch>
                  <a:fillRect l="-61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9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780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MATEMATIKA KEUANGAN</vt:lpstr>
      <vt:lpstr>PERTEMUAN 4</vt:lpstr>
      <vt:lpstr>2.1 Pendahuluan</vt:lpstr>
      <vt:lpstr>2.2 MENDAPATKAN HASIL NUMERIK</vt:lpstr>
      <vt:lpstr>2.3 MENENTUKAN PERIODE WAKTU</vt:lpstr>
      <vt:lpstr>Metode Pertama</vt:lpstr>
      <vt:lpstr>Metode Kedua</vt:lpstr>
      <vt:lpstr>Metode Ketiga</vt:lpstr>
      <vt:lpstr>Contoh 2.3 (1)</vt:lpstr>
      <vt:lpstr>Contoh 2.3 (2)</vt:lpstr>
      <vt:lpstr>Contoh 2.3 (3)</vt:lpstr>
      <vt:lpstr>2.4 Permasalahan Dasar</vt:lpstr>
      <vt:lpstr>2.5 Nilai Persamaan</vt:lpstr>
      <vt:lpstr>2.5 Nilai Persamaan</vt:lpstr>
      <vt:lpstr>Contoh 2.4 (1)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KEUANGAN</dc:title>
  <dc:creator>HP</dc:creator>
  <cp:lastModifiedBy>HP</cp:lastModifiedBy>
  <cp:revision>12</cp:revision>
  <dcterms:created xsi:type="dcterms:W3CDTF">2021-04-19T04:29:30Z</dcterms:created>
  <dcterms:modified xsi:type="dcterms:W3CDTF">2021-04-19T07:59:07Z</dcterms:modified>
</cp:coreProperties>
</file>