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04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3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79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352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749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781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5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17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547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41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60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0B6B4-227C-4CD3-81DF-7DE45ADB562C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3F06D-08B4-4D24-8CF4-A66B6E4D40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5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MATEMATIKA KEUANGAN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Bab 2. 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67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2" y="1242112"/>
            <a:ext cx="9696881" cy="155875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2000 yang </a:t>
            </a:r>
            <a:r>
              <a:rPr lang="en-US" dirty="0" err="1" smtClean="0"/>
              <a:t>disetor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17 </a:t>
            </a:r>
            <a:r>
              <a:rPr lang="en-US" dirty="0" err="1" smtClean="0"/>
              <a:t>Juni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10 September di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bunganya</a:t>
            </a:r>
            <a:r>
              <a:rPr lang="en-US" dirty="0" smtClean="0"/>
              <a:t> 0,08,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(2)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biasa</a:t>
            </a:r>
            <a:r>
              <a:rPr lang="en-US" dirty="0" smtClean="0"/>
              <a:t> (30/360).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2.3 (2)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949348" y="3492011"/>
                <a:ext cx="9909152" cy="31104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000" dirty="0" smtClean="0"/>
                  <a:t>Jawab :</a:t>
                </a:r>
              </a:p>
              <a:p>
                <a:pPr algn="just"/>
                <a:r>
                  <a:rPr lang="en-US" sz="2000" dirty="0" err="1" smtClean="0"/>
                  <a:t>Diketahui</a:t>
                </a:r>
                <a:r>
                  <a:rPr lang="en-US" sz="2000" dirty="0" smtClean="0"/>
                  <a:t>, k=2000, </a:t>
                </a:r>
                <a:r>
                  <a:rPr lang="en-US" sz="2000" dirty="0" err="1" smtClean="0"/>
                  <a:t>i</a:t>
                </a:r>
                <a:r>
                  <a:rPr lang="en-US" sz="2000" dirty="0" smtClean="0"/>
                  <a:t>=0.08,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1" dirty="0" smtClean="0"/>
                  <a:t>  = ?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=6,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=9,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=17,</m:t>
                      </m:r>
                      <m:sSub>
                        <m:sSub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en-US" sz="2000" i="1" dirty="0" smtClean="0"/>
              </a:p>
              <a:p>
                <a:pPr algn="just"/>
                <a:r>
                  <a:rPr lang="en-US" sz="2000" i="1" dirty="0" err="1" smtClean="0"/>
                  <a:t>Jumlah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sebenarnya</a:t>
                </a:r>
                <a:r>
                  <a:rPr lang="en-US" sz="2000" i="1" dirty="0" smtClean="0"/>
                  <a:t>, 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360∗(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1" dirty="0" smtClean="0"/>
                  <a:t>)+30*(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)+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)=0+30∗3+(−7)=83</m:t>
                    </m:r>
                  </m:oMath>
                </a14:m>
                <a:endParaRPr lang="en-US" sz="2000" i="1" dirty="0" smtClean="0"/>
              </a:p>
              <a:p>
                <a:pPr algn="just"/>
                <a:r>
                  <a:rPr lang="en-US" sz="2000" i="1" dirty="0" err="1" smtClean="0"/>
                  <a:t>Nilai</a:t>
                </a:r>
                <a:r>
                  <a:rPr lang="en-US" sz="2000" i="1" dirty="0"/>
                  <a:t> </a:t>
                </a:r>
                <a:r>
                  <a:rPr lang="en-US" sz="2000" i="1" dirty="0" err="1" smtClean="0"/>
                  <a:t>Bunga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sederhana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biasa</a:t>
                </a:r>
                <a:r>
                  <a:rPr lang="en-US" sz="2000" i="1" dirty="0" smtClean="0"/>
                  <a:t>= </a:t>
                </a:r>
                <a:r>
                  <a:rPr lang="en-US" sz="2000" i="1" dirty="0" err="1" smtClean="0"/>
                  <a:t>i</a:t>
                </a:r>
                <a:r>
                  <a:rPr lang="en-US" sz="2000" i="1" dirty="0" smtClean="0"/>
                  <a:t>*(83/360)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83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</m:oMath>
                  </m:oMathPara>
                </a14:m>
                <a:endParaRPr lang="en-US" sz="1600" b="0" i="1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=2000∗0.08∗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83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360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=36.89</m:t>
                      </m:r>
                    </m:oMath>
                  </m:oMathPara>
                </a14:m>
                <a:endParaRPr lang="en-US" sz="1600" i="1" dirty="0" smtClean="0"/>
              </a:p>
              <a:p>
                <a:pPr algn="just"/>
                <a:endParaRPr lang="en-US" sz="1600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348" y="3492011"/>
                <a:ext cx="9909152" cy="3110467"/>
              </a:xfrm>
              <a:prstGeom prst="rect">
                <a:avLst/>
              </a:prstGeom>
              <a:blipFill rotWithShape="0">
                <a:blip r:embed="rId2"/>
                <a:stretch>
                  <a:fillRect l="-677" t="-1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264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2" y="1242112"/>
            <a:ext cx="9696881" cy="155875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2000 yang </a:t>
            </a:r>
            <a:r>
              <a:rPr lang="en-US" dirty="0" err="1" smtClean="0"/>
              <a:t>disetor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17 </a:t>
            </a:r>
            <a:r>
              <a:rPr lang="en-US" dirty="0" err="1" smtClean="0"/>
              <a:t>Juni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10 September di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bunganya</a:t>
            </a:r>
            <a:r>
              <a:rPr lang="en-US" dirty="0" smtClean="0"/>
              <a:t> 0,08,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(3) </a:t>
            </a:r>
            <a:r>
              <a:rPr lang="en-US" dirty="0" err="1" smtClean="0"/>
              <a:t>Aturan</a:t>
            </a:r>
            <a:r>
              <a:rPr lang="en-US" dirty="0" smtClean="0"/>
              <a:t> Bank (</a:t>
            </a:r>
            <a:r>
              <a:rPr lang="en-US" dirty="0" err="1" smtClean="0"/>
              <a:t>aktual</a:t>
            </a:r>
            <a:r>
              <a:rPr lang="en-US" dirty="0" smtClean="0"/>
              <a:t>/360).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2.3 (3)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916691" y="3084884"/>
                <a:ext cx="9909152" cy="31820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000" dirty="0" smtClean="0"/>
                  <a:t>Jawab :</a:t>
                </a:r>
              </a:p>
              <a:p>
                <a:pPr algn="just"/>
                <a:r>
                  <a:rPr lang="en-US" sz="2000" dirty="0" err="1" smtClean="0"/>
                  <a:t>Diketahui</a:t>
                </a:r>
                <a:r>
                  <a:rPr lang="en-US" sz="2000" dirty="0" smtClean="0"/>
                  <a:t>, k=2000, </a:t>
                </a:r>
                <a:r>
                  <a:rPr lang="en-US" sz="2000" dirty="0" err="1" smtClean="0"/>
                  <a:t>i</a:t>
                </a:r>
                <a:r>
                  <a:rPr lang="en-US" sz="2000" dirty="0" smtClean="0"/>
                  <a:t>=0.08,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1" dirty="0" smtClean="0"/>
                  <a:t>  = ?</a:t>
                </a:r>
              </a:p>
              <a:p>
                <a:pPr algn="just"/>
                <a:r>
                  <a:rPr lang="en-US" sz="2000" i="1" dirty="0" err="1" smtClean="0"/>
                  <a:t>Berdasarkan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lampiran</a:t>
                </a:r>
                <a:r>
                  <a:rPr lang="en-US" sz="2000" i="1" dirty="0" smtClean="0"/>
                  <a:t> II, </a:t>
                </a:r>
              </a:p>
              <a:p>
                <a:pPr algn="just"/>
                <a:r>
                  <a:rPr lang="en-US" sz="2000" i="1" dirty="0" smtClean="0"/>
                  <a:t>17 </a:t>
                </a:r>
                <a:r>
                  <a:rPr lang="en-US" sz="2000" i="1" dirty="0" err="1" smtClean="0"/>
                  <a:t>Juni</a:t>
                </a:r>
                <a:r>
                  <a:rPr lang="en-US" sz="2000" i="1" dirty="0" smtClean="0"/>
                  <a:t>=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ke</a:t>
                </a:r>
                <a:r>
                  <a:rPr lang="en-US" sz="2000" i="1" dirty="0" smtClean="0"/>
                  <a:t> 168, </a:t>
                </a:r>
              </a:p>
              <a:p>
                <a:pPr algn="just"/>
                <a:r>
                  <a:rPr lang="en-US" sz="2000" i="1" dirty="0" smtClean="0"/>
                  <a:t>10 September =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ke</a:t>
                </a:r>
                <a:r>
                  <a:rPr lang="en-US" sz="2000" i="1" dirty="0" smtClean="0"/>
                  <a:t> 253</a:t>
                </a:r>
              </a:p>
              <a:p>
                <a:pPr algn="just"/>
                <a:r>
                  <a:rPr lang="en-US" sz="2000" i="1" dirty="0" err="1" smtClean="0"/>
                  <a:t>Jumlah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sebenarnya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adalah</a:t>
                </a:r>
                <a:r>
                  <a:rPr lang="en-US" sz="2000" i="1" dirty="0" smtClean="0"/>
                  <a:t> 253-168=85</a:t>
                </a:r>
              </a:p>
              <a:p>
                <a:pPr algn="just"/>
                <a:r>
                  <a:rPr lang="en-US" sz="2000" i="1" dirty="0" err="1" smtClean="0"/>
                  <a:t>Aturan</a:t>
                </a:r>
                <a:r>
                  <a:rPr lang="en-US" sz="2000" i="1" dirty="0" smtClean="0"/>
                  <a:t> bank = </a:t>
                </a:r>
                <a:r>
                  <a:rPr lang="en-US" sz="2000" i="1" dirty="0" err="1" smtClean="0"/>
                  <a:t>i</a:t>
                </a:r>
                <a:r>
                  <a:rPr lang="en-US" sz="2000" i="1" dirty="0" smtClean="0"/>
                  <a:t>*(</a:t>
                </a:r>
                <a:r>
                  <a:rPr lang="en-US" sz="2000" i="1" dirty="0" smtClean="0"/>
                  <a:t>85/360)</a:t>
                </a:r>
                <a:endParaRPr lang="en-US" sz="2000" i="1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85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en-US" sz="1600" b="0" i="1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=2000∗0.08∗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85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=37.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78</m:t>
                      </m:r>
                    </m:oMath>
                  </m:oMathPara>
                </a14:m>
                <a:endParaRPr lang="en-US" sz="1600" i="1" dirty="0" smtClean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691" y="3084884"/>
                <a:ext cx="9909152" cy="3182025"/>
              </a:xfrm>
              <a:prstGeom prst="rect">
                <a:avLst/>
              </a:prstGeom>
              <a:blipFill rotWithShape="0">
                <a:blip r:embed="rId2"/>
                <a:stretch>
                  <a:fillRect l="-615" t="-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064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8779" y="1909011"/>
            <a:ext cx="10411326" cy="3657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melibatkan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besaran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: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diinvestasikan</a:t>
            </a:r>
            <a:r>
              <a:rPr lang="en-US" dirty="0" smtClean="0"/>
              <a:t> (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),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akumulasi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periode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2.4 </a:t>
            </a:r>
            <a:r>
              <a:rPr lang="en-US" sz="4000" dirty="0" err="1" smtClean="0"/>
              <a:t>Permasalahan</a:t>
            </a:r>
            <a:r>
              <a:rPr lang="en-US" sz="4000" dirty="0" smtClean="0"/>
              <a:t> </a:t>
            </a:r>
            <a:r>
              <a:rPr lang="en-US" sz="4000" dirty="0" err="1" smtClean="0"/>
              <a:t>Dasar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7756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8779" y="1909011"/>
            <a:ext cx="10411326" cy="3657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fundamental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sejumlah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b="1" dirty="0" smtClean="0"/>
              <a:t> </a:t>
            </a:r>
            <a:r>
              <a:rPr lang="en-US" b="1" dirty="0" err="1" smtClean="0"/>
              <a:t>bergantung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yang </a:t>
            </a:r>
            <a:r>
              <a:rPr lang="en-US" b="1" dirty="0" err="1" smtClean="0"/>
              <a:t>telah</a:t>
            </a:r>
            <a:r>
              <a:rPr lang="en-US" b="1" dirty="0" smtClean="0"/>
              <a:t> </a:t>
            </a:r>
            <a:r>
              <a:rPr lang="en-US" b="1" dirty="0" err="1" smtClean="0"/>
              <a:t>berlalu</a:t>
            </a:r>
            <a:r>
              <a:rPr lang="en-US" b="1" dirty="0" smtClean="0"/>
              <a:t> </a:t>
            </a:r>
            <a:r>
              <a:rPr lang="en-US" b="1" dirty="0" err="1" smtClean="0"/>
              <a:t>sejak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 </a:t>
            </a:r>
            <a:r>
              <a:rPr lang="en-US" b="1" dirty="0" err="1" smtClean="0"/>
              <a:t>dibayarkan</a:t>
            </a:r>
            <a:r>
              <a:rPr lang="en-US" b="1" dirty="0" smtClean="0"/>
              <a:t> di masa </a:t>
            </a:r>
            <a:r>
              <a:rPr lang="en-US" b="1" dirty="0" err="1" smtClean="0"/>
              <a:t>lalu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yang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berlalu</a:t>
            </a:r>
            <a:r>
              <a:rPr lang="en-US" b="1" dirty="0" smtClean="0"/>
              <a:t> di masa </a:t>
            </a:r>
            <a:r>
              <a:rPr lang="en-US" b="1" dirty="0" err="1" smtClean="0"/>
              <a:t>depan</a:t>
            </a:r>
            <a:r>
              <a:rPr lang="en-US" b="1" dirty="0" smtClean="0"/>
              <a:t> </a:t>
            </a:r>
            <a:r>
              <a:rPr lang="en-US" b="1" dirty="0" err="1" smtClean="0"/>
              <a:t>sebelum</a:t>
            </a:r>
            <a:r>
              <a:rPr lang="en-US" b="1" dirty="0" smtClean="0"/>
              <a:t> </a:t>
            </a:r>
            <a:r>
              <a:rPr lang="en-US" b="1" dirty="0" err="1" smtClean="0"/>
              <a:t>dibayarkan</a:t>
            </a:r>
            <a:r>
              <a:rPr lang="en-US" dirty="0" smtClean="0"/>
              <a:t>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dicirikan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2.5 </a:t>
            </a:r>
            <a:r>
              <a:rPr lang="en-US" sz="4000" dirty="0" err="1" smtClean="0"/>
              <a:t>Nilai</a:t>
            </a:r>
            <a:r>
              <a:rPr lang="en-US" sz="4000" dirty="0" smtClean="0"/>
              <a:t> </a:t>
            </a:r>
            <a:r>
              <a:rPr lang="en-US" sz="4000" dirty="0" err="1" smtClean="0"/>
              <a:t>Persamaan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9095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0337" y="1075769"/>
            <a:ext cx="10411326" cy="36576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fundamental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b="1" dirty="0" err="1" smtClean="0"/>
              <a:t>nilai</a:t>
            </a:r>
            <a:r>
              <a:rPr lang="en-US" b="1" dirty="0" smtClean="0"/>
              <a:t> </a:t>
            </a:r>
            <a:r>
              <a:rPr lang="en-US" b="1" dirty="0" err="1" smtClean="0"/>
              <a:t>sejumlah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tertentu</a:t>
            </a:r>
            <a:r>
              <a:rPr lang="en-US" b="1" dirty="0" smtClean="0"/>
              <a:t> </a:t>
            </a:r>
            <a:r>
              <a:rPr lang="en-US" b="1" dirty="0" err="1" smtClean="0"/>
              <a:t>bergantung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yang </a:t>
            </a:r>
            <a:r>
              <a:rPr lang="en-US" b="1" dirty="0" err="1" smtClean="0"/>
              <a:t>telah</a:t>
            </a:r>
            <a:r>
              <a:rPr lang="en-US" b="1" dirty="0" smtClean="0"/>
              <a:t> </a:t>
            </a:r>
            <a:r>
              <a:rPr lang="en-US" b="1" dirty="0" err="1" smtClean="0"/>
              <a:t>berlalu</a:t>
            </a:r>
            <a:r>
              <a:rPr lang="en-US" b="1" dirty="0" smtClean="0"/>
              <a:t> </a:t>
            </a:r>
            <a:r>
              <a:rPr lang="en-US" b="1" dirty="0" err="1" smtClean="0"/>
              <a:t>sejak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 </a:t>
            </a:r>
            <a:r>
              <a:rPr lang="en-US" b="1" dirty="0" err="1" smtClean="0"/>
              <a:t>dibayarkan</a:t>
            </a:r>
            <a:r>
              <a:rPr lang="en-US" b="1" dirty="0" smtClean="0"/>
              <a:t> di masa </a:t>
            </a:r>
            <a:r>
              <a:rPr lang="en-US" b="1" dirty="0" err="1" smtClean="0"/>
              <a:t>lalu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yang </a:t>
            </a:r>
            <a:r>
              <a:rPr lang="en-US" b="1" dirty="0" err="1" smtClean="0"/>
              <a:t>akan</a:t>
            </a:r>
            <a:r>
              <a:rPr lang="en-US" b="1" dirty="0" smtClean="0"/>
              <a:t> </a:t>
            </a:r>
            <a:r>
              <a:rPr lang="en-US" b="1" dirty="0" err="1" smtClean="0"/>
              <a:t>berlalu</a:t>
            </a:r>
            <a:r>
              <a:rPr lang="en-US" b="1" dirty="0" smtClean="0"/>
              <a:t> di masa </a:t>
            </a:r>
            <a:r>
              <a:rPr lang="en-US" b="1" dirty="0" err="1" smtClean="0"/>
              <a:t>depan</a:t>
            </a:r>
            <a:r>
              <a:rPr lang="en-US" b="1" dirty="0" smtClean="0"/>
              <a:t> </a:t>
            </a:r>
            <a:r>
              <a:rPr lang="en-US" b="1" dirty="0" err="1" smtClean="0"/>
              <a:t>sebelum</a:t>
            </a:r>
            <a:r>
              <a:rPr lang="en-US" b="1" dirty="0" smtClean="0"/>
              <a:t> </a:t>
            </a:r>
            <a:r>
              <a:rPr lang="en-US" b="1" dirty="0" err="1" smtClean="0"/>
              <a:t>dibayarkan</a:t>
            </a:r>
            <a:r>
              <a:rPr lang="en-US" dirty="0" smtClean="0"/>
              <a:t>.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dicirikan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b="1" dirty="0" err="1" smtClean="0"/>
              <a:t>ilai</a:t>
            </a:r>
            <a:r>
              <a:rPr lang="en-US" b="1" dirty="0" smtClean="0"/>
              <a:t> </a:t>
            </a:r>
            <a:r>
              <a:rPr lang="en-US" b="1" dirty="0" err="1" smtClean="0"/>
              <a:t>waktu</a:t>
            </a:r>
            <a:r>
              <a:rPr lang="en-US" b="1" dirty="0" smtClean="0"/>
              <a:t> </a:t>
            </a:r>
            <a:r>
              <a:rPr lang="en-US" b="1" dirty="0" err="1" smtClean="0"/>
              <a:t>dari</a:t>
            </a:r>
            <a:r>
              <a:rPr lang="en-US" b="1" dirty="0" smtClean="0"/>
              <a:t> </a:t>
            </a:r>
            <a:r>
              <a:rPr lang="en-US" b="1" dirty="0" err="1" smtClean="0"/>
              <a:t>uang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2.5 </a:t>
            </a:r>
            <a:r>
              <a:rPr lang="en-US" sz="4000" dirty="0" err="1" smtClean="0"/>
              <a:t>Nilai</a:t>
            </a:r>
            <a:r>
              <a:rPr lang="en-US" sz="4000" dirty="0" smtClean="0"/>
              <a:t> </a:t>
            </a:r>
            <a:r>
              <a:rPr lang="en-US" sz="4000" dirty="0" err="1" smtClean="0"/>
              <a:t>Persamaan</a:t>
            </a:r>
            <a:endParaRPr lang="en-US" sz="4000" dirty="0"/>
          </a:p>
        </p:txBody>
      </p:sp>
      <p:sp>
        <p:nvSpPr>
          <p:cNvPr id="2" name="Rectangle 1"/>
          <p:cNvSpPr/>
          <p:nvPr/>
        </p:nvSpPr>
        <p:spPr>
          <a:xfrm>
            <a:off x="2106385" y="4119301"/>
            <a:ext cx="952184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konsekuensi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prinsip</a:t>
            </a:r>
            <a:r>
              <a:rPr lang="en-US" sz="2400" dirty="0" smtClean="0"/>
              <a:t> di </a:t>
            </a:r>
            <a:r>
              <a:rPr lang="en-US" sz="2400" dirty="0" err="1" smtClean="0"/>
              <a:t>atas</a:t>
            </a:r>
            <a:r>
              <a:rPr lang="en-US" sz="2400" dirty="0" smtClean="0"/>
              <a:t>, </a:t>
            </a:r>
            <a:r>
              <a:rPr lang="en-US" sz="2400" dirty="0" err="1" smtClean="0"/>
              <a:t>jelaslah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uang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terhutang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waktu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berbeda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dibandingkan</a:t>
            </a:r>
            <a:r>
              <a:rPr lang="en-US" sz="2400" dirty="0" smtClean="0"/>
              <a:t> </a:t>
            </a:r>
            <a:r>
              <a:rPr lang="en-US" sz="2400" dirty="0" err="1" smtClean="0"/>
              <a:t>sampai</a:t>
            </a:r>
            <a:r>
              <a:rPr lang="en-US" sz="2400" dirty="0" smtClean="0"/>
              <a:t> </a:t>
            </a:r>
            <a:r>
              <a:rPr lang="en-US" sz="2400" dirty="0" err="1" smtClean="0"/>
              <a:t>semua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tersebut</a:t>
            </a:r>
            <a:r>
              <a:rPr lang="en-US" sz="2400" dirty="0" smtClean="0"/>
              <a:t> </a:t>
            </a:r>
            <a:r>
              <a:rPr lang="en-US" sz="2400" dirty="0" err="1" smtClean="0"/>
              <a:t>diakumulasikan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.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dirty="0" err="1" smtClean="0"/>
              <a:t>umum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b="1" dirty="0" err="1" smtClean="0"/>
              <a:t>perbandingan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persamaan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mengakumulasi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mendiskontokan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pembayaran</a:t>
            </a:r>
            <a:r>
              <a:rPr lang="en-US" sz="2400" dirty="0" smtClean="0"/>
              <a:t> </a:t>
            </a:r>
            <a:r>
              <a:rPr lang="en-US" sz="2400" dirty="0" err="1" smtClean="0"/>
              <a:t>ke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dirty="0" err="1" smtClean="0"/>
              <a:t>perbandingan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b="1" dirty="0" err="1" smtClean="0"/>
              <a:t>nilai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persamaan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443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3" y="1053335"/>
            <a:ext cx="10676595" cy="2549209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janji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600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8,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membayar</a:t>
            </a:r>
            <a:r>
              <a:rPr lang="en-US" dirty="0" smtClean="0"/>
              <a:t> 100 </a:t>
            </a:r>
            <a:r>
              <a:rPr lang="en-US" dirty="0" err="1" smtClean="0"/>
              <a:t>sekaligus</a:t>
            </a:r>
            <a:r>
              <a:rPr lang="en-US" dirty="0" smtClean="0"/>
              <a:t>, 200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5,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/>
              <a:t> </a:t>
            </a:r>
            <a:r>
              <a:rPr lang="en-US" dirty="0" smtClean="0"/>
              <a:t>10 </a:t>
            </a:r>
            <a:r>
              <a:rPr lang="en-US" dirty="0" smtClean="0"/>
              <a:t>. </a:t>
            </a:r>
            <a:r>
              <a:rPr lang="en-US" dirty="0" err="1" smtClean="0"/>
              <a:t>Temukan</a:t>
            </a:r>
            <a:r>
              <a:rPr lang="en-US" dirty="0" smtClean="0"/>
              <a:t> </a:t>
            </a:r>
            <a:r>
              <a:rPr lang="en-US" dirty="0" err="1" smtClean="0"/>
              <a:t>pembayarannya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10,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nominal 0,08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dikonversi</a:t>
            </a:r>
            <a:r>
              <a:rPr lang="en-US" dirty="0" smtClean="0"/>
              <a:t> </a:t>
            </a:r>
            <a:r>
              <a:rPr lang="en-US" dirty="0" err="1" smtClean="0"/>
              <a:t>setengah</a:t>
            </a:r>
            <a:r>
              <a:rPr lang="en-US" dirty="0" smtClean="0"/>
              <a:t> </a:t>
            </a:r>
            <a:r>
              <a:rPr lang="en-US" dirty="0" err="1" smtClean="0"/>
              <a:t>tahunan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2.4 (1)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945481" y="3580110"/>
                <a:ext cx="9909152" cy="31820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000" dirty="0" smtClean="0">
                    <a:solidFill>
                      <a:srgbClr val="FF0000"/>
                    </a:solidFill>
                  </a:rPr>
                  <a:t>Jawab :</a:t>
                </a:r>
              </a:p>
              <a:p>
                <a:pPr algn="just"/>
                <a:r>
                  <a:rPr lang="en-US" sz="2000" dirty="0" err="1" smtClean="0">
                    <a:solidFill>
                      <a:srgbClr val="FF0000"/>
                    </a:solidFill>
                  </a:rPr>
                  <a:t>Diketahui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, k=2000, </a:t>
                </a:r>
                <a:r>
                  <a:rPr lang="en-US" sz="2000" dirty="0" err="1" smtClean="0">
                    <a:solidFill>
                      <a:srgbClr val="FF0000"/>
                    </a:solidFill>
                  </a:rPr>
                  <a:t>i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=0.08,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1" dirty="0" smtClean="0">
                    <a:solidFill>
                      <a:srgbClr val="FF0000"/>
                    </a:solidFill>
                  </a:rPr>
                  <a:t>  = ?</a:t>
                </a:r>
              </a:p>
              <a:p>
                <a:pPr algn="just"/>
                <a:r>
                  <a:rPr lang="en-US" sz="2000" i="1" dirty="0" err="1" smtClean="0">
                    <a:solidFill>
                      <a:srgbClr val="FF0000"/>
                    </a:solidFill>
                  </a:rPr>
                  <a:t>Berdasarkan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000" i="1" dirty="0" err="1" smtClean="0">
                    <a:solidFill>
                      <a:srgbClr val="FF0000"/>
                    </a:solidFill>
                  </a:rPr>
                  <a:t>lampiran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 II, </a:t>
                </a:r>
              </a:p>
              <a:p>
                <a:pPr algn="just"/>
                <a:r>
                  <a:rPr lang="en-US" sz="2000" i="1" dirty="0" smtClean="0">
                    <a:solidFill>
                      <a:srgbClr val="FF0000"/>
                    </a:solidFill>
                  </a:rPr>
                  <a:t>17 </a:t>
                </a:r>
                <a:r>
                  <a:rPr lang="en-US" sz="2000" i="1" dirty="0" err="1" smtClean="0">
                    <a:solidFill>
                      <a:srgbClr val="FF0000"/>
                    </a:solidFill>
                  </a:rPr>
                  <a:t>Juni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en-US" sz="2000" i="1" dirty="0" err="1" smtClean="0">
                    <a:solidFill>
                      <a:srgbClr val="FF0000"/>
                    </a:solidFill>
                  </a:rPr>
                  <a:t>hari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000" i="1" dirty="0" err="1" smtClean="0">
                    <a:solidFill>
                      <a:srgbClr val="FF0000"/>
                    </a:solidFill>
                  </a:rPr>
                  <a:t>ke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 168, </a:t>
                </a:r>
              </a:p>
              <a:p>
                <a:pPr algn="just"/>
                <a:r>
                  <a:rPr lang="en-US" sz="2000" i="1" dirty="0" smtClean="0">
                    <a:solidFill>
                      <a:srgbClr val="FF0000"/>
                    </a:solidFill>
                  </a:rPr>
                  <a:t>10 September = </a:t>
                </a:r>
                <a:r>
                  <a:rPr lang="en-US" sz="2000" i="1" dirty="0" err="1" smtClean="0">
                    <a:solidFill>
                      <a:srgbClr val="FF0000"/>
                    </a:solidFill>
                  </a:rPr>
                  <a:t>hari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000" i="1" dirty="0" err="1" smtClean="0">
                    <a:solidFill>
                      <a:srgbClr val="FF0000"/>
                    </a:solidFill>
                  </a:rPr>
                  <a:t>ke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 253</a:t>
                </a:r>
              </a:p>
              <a:p>
                <a:pPr algn="just"/>
                <a:r>
                  <a:rPr lang="en-US" sz="2000" i="1" dirty="0" err="1" smtClean="0">
                    <a:solidFill>
                      <a:srgbClr val="FF0000"/>
                    </a:solidFill>
                  </a:rPr>
                  <a:t>Jumlah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000" i="1" dirty="0" err="1" smtClean="0">
                    <a:solidFill>
                      <a:srgbClr val="FF0000"/>
                    </a:solidFill>
                  </a:rPr>
                  <a:t>hari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000" i="1" dirty="0" err="1" smtClean="0">
                    <a:solidFill>
                      <a:srgbClr val="FF0000"/>
                    </a:solidFill>
                  </a:rPr>
                  <a:t>sebenarnya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2000" i="1" dirty="0" err="1" smtClean="0">
                    <a:solidFill>
                      <a:srgbClr val="FF0000"/>
                    </a:solidFill>
                  </a:rPr>
                  <a:t>adalah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 253-168=85</a:t>
                </a:r>
              </a:p>
              <a:p>
                <a:pPr algn="just"/>
                <a:r>
                  <a:rPr lang="en-US" sz="2000" i="1" dirty="0" err="1" smtClean="0">
                    <a:solidFill>
                      <a:srgbClr val="FF0000"/>
                    </a:solidFill>
                  </a:rPr>
                  <a:t>Aturan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 bank = </a:t>
                </a:r>
                <a:r>
                  <a:rPr lang="en-US" sz="2000" i="1" dirty="0" err="1" smtClean="0">
                    <a:solidFill>
                      <a:srgbClr val="FF0000"/>
                    </a:solidFill>
                  </a:rPr>
                  <a:t>i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*(</a:t>
                </a:r>
                <a:r>
                  <a:rPr lang="en-US" sz="2000" i="1" dirty="0" smtClean="0">
                    <a:solidFill>
                      <a:srgbClr val="FF0000"/>
                    </a:solidFill>
                  </a:rPr>
                  <a:t>85/360)</a:t>
                </a:r>
                <a:endParaRPr lang="en-US" sz="2000" i="1" dirty="0" smtClean="0">
                  <a:solidFill>
                    <a:srgbClr val="FF0000"/>
                  </a:solidFill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85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en-US" sz="1600" b="0" i="1" dirty="0" smtClean="0">
                  <a:solidFill>
                    <a:srgbClr val="FF0000"/>
                  </a:solidFill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=2000∗0.08∗</m:t>
                      </m:r>
                      <m:f>
                        <m:fPr>
                          <m:ctrlP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85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36</m:t>
                          </m:r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den>
                      </m:f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=37.</m:t>
                      </m:r>
                      <m:r>
                        <a:rPr lang="en-US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78</m:t>
                      </m:r>
                    </m:oMath>
                  </m:oMathPara>
                </a14:m>
                <a:endParaRPr lang="en-US" sz="1600" i="1" dirty="0" smtClean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481" y="3580110"/>
                <a:ext cx="9909152" cy="3182025"/>
              </a:xfrm>
              <a:prstGeom prst="rect">
                <a:avLst/>
              </a:prstGeom>
              <a:blipFill rotWithShape="0">
                <a:blip r:embed="rId2"/>
                <a:stretch>
                  <a:fillRect l="-615" t="-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256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PERTEMUAN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Bab 2. 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45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1621" y="1748589"/>
            <a:ext cx="7908758" cy="24063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sistematis</a:t>
            </a:r>
            <a:r>
              <a:rPr lang="en-US" dirty="0" smtClean="0"/>
              <a:t> di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Bab 1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2.1 </a:t>
            </a:r>
            <a:r>
              <a:rPr lang="en-US" sz="4000" dirty="0" err="1" smtClean="0"/>
              <a:t>Pendahuluan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9378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8779" y="1909011"/>
            <a:ext cx="10411326" cy="36576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numerik</a:t>
            </a:r>
            <a:r>
              <a:rPr lang="en-US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Metodenya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 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kalkulator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majemuk</a:t>
            </a:r>
            <a:r>
              <a:rPr lang="en-US" dirty="0" smtClean="0"/>
              <a:t> (</a:t>
            </a:r>
            <a:r>
              <a:rPr lang="en-US" dirty="0" err="1" smtClean="0"/>
              <a:t>Lampiran</a:t>
            </a:r>
            <a:r>
              <a:rPr lang="en-US" dirty="0" smtClean="0"/>
              <a:t> I),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dirty="0" err="1" smtClean="0"/>
              <a:t>Perhitungan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(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ekspansi</a:t>
            </a:r>
            <a:r>
              <a:rPr lang="en-US" dirty="0" smtClean="0"/>
              <a:t> </a:t>
            </a:r>
            <a:r>
              <a:rPr lang="en-US" dirty="0" err="1" smtClean="0"/>
              <a:t>seri</a:t>
            </a:r>
            <a:r>
              <a:rPr lang="en-US" dirty="0" smtClean="0"/>
              <a:t>)</a:t>
            </a:r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2.2 MENDAPATKAN HASIL NUMERIK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0550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3" y="1005403"/>
            <a:ext cx="10162673" cy="1497165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jangka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smtClean="0"/>
              <a:t>2.3 MENENTUKAN PERIODE WAKTU</a:t>
            </a:r>
            <a:endParaRPr lang="en-US" sz="4000" dirty="0"/>
          </a:p>
        </p:txBody>
      </p:sp>
      <p:sp>
        <p:nvSpPr>
          <p:cNvPr id="2" name="Rectangle 1"/>
          <p:cNvSpPr/>
          <p:nvPr/>
        </p:nvSpPr>
        <p:spPr>
          <a:xfrm>
            <a:off x="914400" y="2123490"/>
            <a:ext cx="103311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/>
              <a:t>Tiga</a:t>
            </a:r>
            <a:r>
              <a:rPr lang="en-US" sz="2400" dirty="0" smtClean="0"/>
              <a:t> </a:t>
            </a:r>
            <a:r>
              <a:rPr lang="en-US" sz="2400" dirty="0" err="1" smtClean="0"/>
              <a:t>metode</a:t>
            </a:r>
            <a:r>
              <a:rPr lang="en-US" sz="2400" dirty="0" smtClean="0"/>
              <a:t> yang </a:t>
            </a:r>
            <a:r>
              <a:rPr lang="en-US" sz="2400" dirty="0" err="1" smtClean="0"/>
              <a:t>biasa</a:t>
            </a:r>
            <a:r>
              <a:rPr lang="en-US" sz="2400" dirty="0" smtClean="0"/>
              <a:t> </a:t>
            </a:r>
            <a:r>
              <a:rPr lang="en-US" sz="2400" dirty="0" err="1" smtClean="0"/>
              <a:t>ditemui</a:t>
            </a:r>
            <a:r>
              <a:rPr lang="en-US" sz="2400" dirty="0" smtClean="0"/>
              <a:t>: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pertama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tepat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investasi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365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setahun</a:t>
            </a:r>
            <a:r>
              <a:rPr lang="en-US" sz="2400" dirty="0" smtClean="0"/>
              <a:t> (</a:t>
            </a:r>
            <a:r>
              <a:rPr lang="en-US" sz="2400" dirty="0" err="1" smtClean="0"/>
              <a:t>Lampiran</a:t>
            </a:r>
            <a:r>
              <a:rPr lang="en-US" sz="2400" dirty="0" smtClean="0"/>
              <a:t> II),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kedua</a:t>
            </a:r>
            <a:r>
              <a:rPr lang="en-US" sz="2400" dirty="0" smtClean="0"/>
              <a:t> </a:t>
            </a:r>
            <a:r>
              <a:rPr lang="en-US" sz="2400" dirty="0" err="1" smtClean="0"/>
              <a:t>mengasumsikan</a:t>
            </a:r>
            <a:r>
              <a:rPr lang="en-US" sz="2400" dirty="0" smtClean="0"/>
              <a:t> </a:t>
            </a:r>
            <a:r>
              <a:rPr lang="en-US" sz="2400" dirty="0" err="1" smtClean="0"/>
              <a:t>bahwa</a:t>
            </a:r>
            <a:r>
              <a:rPr lang="en-US" sz="2400" dirty="0" smtClean="0"/>
              <a:t>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bulan</a:t>
            </a:r>
            <a:r>
              <a:rPr lang="en-US" sz="2400" dirty="0" smtClean="0"/>
              <a:t> </a:t>
            </a:r>
            <a:r>
              <a:rPr lang="en-US" sz="2400" dirty="0" err="1" smtClean="0"/>
              <a:t>kalender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30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</a:t>
            </a:r>
            <a:r>
              <a:rPr lang="en-US" sz="2400" dirty="0" err="1" smtClean="0"/>
              <a:t>tahun</a:t>
            </a:r>
            <a:r>
              <a:rPr lang="en-US" sz="2400" dirty="0" smtClean="0"/>
              <a:t> </a:t>
            </a:r>
            <a:r>
              <a:rPr lang="en-US" sz="2400" dirty="0" err="1" smtClean="0"/>
              <a:t>kalender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360 </a:t>
            </a:r>
            <a:r>
              <a:rPr lang="en-US" sz="2400" dirty="0" err="1" smtClean="0"/>
              <a:t>hari</a:t>
            </a:r>
            <a:r>
              <a:rPr lang="en-US" sz="2400" dirty="0" smtClean="0"/>
              <a:t>,</a:t>
            </a:r>
          </a:p>
          <a:p>
            <a:pPr marL="457200" indent="-457200" algn="just">
              <a:lnSpc>
                <a:spcPct val="150000"/>
              </a:lnSpc>
              <a:buAutoNum type="arabicPeriod"/>
            </a:pPr>
            <a:r>
              <a:rPr lang="en-US" sz="2400" dirty="0" err="1" smtClean="0"/>
              <a:t>Metode</a:t>
            </a:r>
            <a:r>
              <a:rPr lang="en-US" sz="2400" dirty="0" smtClean="0"/>
              <a:t> </a:t>
            </a:r>
            <a:r>
              <a:rPr lang="en-US" sz="2400" dirty="0" err="1" smtClean="0"/>
              <a:t>ketiga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hibrida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yang </a:t>
            </a:r>
            <a:r>
              <a:rPr lang="en-US" sz="2400" dirty="0" err="1" smtClean="0"/>
              <a:t>tepat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periode</a:t>
            </a:r>
            <a:r>
              <a:rPr lang="en-US" sz="2400" dirty="0" smtClean="0"/>
              <a:t> </a:t>
            </a:r>
            <a:r>
              <a:rPr lang="en-US" sz="2400" dirty="0" err="1" smtClean="0"/>
              <a:t>investasi</a:t>
            </a:r>
            <a:r>
              <a:rPr lang="en-US" sz="2400" dirty="0" smtClean="0"/>
              <a:t>,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menggunakan</a:t>
            </a:r>
            <a:r>
              <a:rPr lang="en-US" sz="2400" dirty="0" smtClean="0"/>
              <a:t> 360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setahun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4557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3" y="1242112"/>
            <a:ext cx="7908758" cy="133149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365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setahun</a:t>
            </a:r>
            <a:r>
              <a:rPr lang="en-US" dirty="0"/>
              <a:t> (</a:t>
            </a:r>
            <a:r>
              <a:rPr lang="en-US" dirty="0" err="1"/>
              <a:t>Lampiran</a:t>
            </a:r>
            <a:r>
              <a:rPr lang="en-US" dirty="0"/>
              <a:t> II),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Metode</a:t>
            </a:r>
            <a:r>
              <a:rPr lang="en-US" sz="4000" dirty="0" smtClean="0"/>
              <a:t> </a:t>
            </a:r>
            <a:r>
              <a:rPr lang="en-US" sz="4000" dirty="0" err="1" smtClean="0"/>
              <a:t>Pertama</a:t>
            </a:r>
            <a:endParaRPr lang="en-US" sz="4000" dirty="0"/>
          </a:p>
        </p:txBody>
      </p:sp>
      <p:sp>
        <p:nvSpPr>
          <p:cNvPr id="2" name="Rectangle 1"/>
          <p:cNvSpPr/>
          <p:nvPr/>
        </p:nvSpPr>
        <p:spPr>
          <a:xfrm>
            <a:off x="2133600" y="2800868"/>
            <a:ext cx="76039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kadang-kadang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</a:t>
            </a:r>
            <a:r>
              <a:rPr lang="en-US" sz="2400" dirty="0" err="1" smtClean="0"/>
              <a:t>eksak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dilambangkan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"</a:t>
            </a:r>
            <a:r>
              <a:rPr lang="en-US" sz="2400" dirty="0" err="1" smtClean="0"/>
              <a:t>aktual</a:t>
            </a:r>
            <a:r>
              <a:rPr lang="en-US" sz="2400" dirty="0" smtClean="0"/>
              <a:t>". </a:t>
            </a:r>
            <a:r>
              <a:rPr lang="en-US" sz="2400" dirty="0" err="1" smtClean="0"/>
              <a:t>Lampiran</a:t>
            </a:r>
            <a:r>
              <a:rPr lang="en-US" sz="2400" dirty="0" smtClean="0"/>
              <a:t> II </a:t>
            </a:r>
            <a:r>
              <a:rPr lang="en-US" sz="2400" dirty="0" err="1" smtClean="0"/>
              <a:t>berisi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r>
              <a:rPr lang="en-US" sz="2400" dirty="0" smtClean="0"/>
              <a:t> </a:t>
            </a:r>
            <a:r>
              <a:rPr lang="en-US" sz="2400" dirty="0" err="1" smtClean="0"/>
              <a:t>penomoran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setahun</a:t>
            </a:r>
            <a:r>
              <a:rPr lang="en-US" sz="2400" dirty="0" smtClean="0"/>
              <a:t>, yang </a:t>
            </a:r>
            <a:r>
              <a:rPr lang="en-US" sz="2400" dirty="0" err="1" smtClean="0"/>
              <a:t>memfasilitasi</a:t>
            </a:r>
            <a:r>
              <a:rPr lang="en-US" sz="2400" dirty="0" smtClean="0"/>
              <a:t> </a:t>
            </a:r>
            <a:r>
              <a:rPr lang="en-US" sz="2400" dirty="0" err="1" smtClean="0"/>
              <a:t>penghitungan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090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3" y="1242112"/>
            <a:ext cx="7908758" cy="133149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mengasumsikan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kalender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30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kalender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360 </a:t>
            </a:r>
            <a:r>
              <a:rPr lang="en-US" dirty="0" err="1"/>
              <a:t>hari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Metode</a:t>
            </a:r>
            <a:r>
              <a:rPr lang="en-US" sz="4000" dirty="0" smtClean="0"/>
              <a:t> </a:t>
            </a:r>
            <a:r>
              <a:rPr lang="en-US" sz="4000" dirty="0" err="1" smtClean="0"/>
              <a:t>Kedua</a:t>
            </a:r>
            <a:endParaRPr lang="en-US" sz="4000" dirty="0"/>
          </a:p>
        </p:txBody>
      </p:sp>
      <p:sp>
        <p:nvSpPr>
          <p:cNvPr id="2" name="Rectangle 1"/>
          <p:cNvSpPr/>
          <p:nvPr/>
        </p:nvSpPr>
        <p:spPr>
          <a:xfrm>
            <a:off x="2133600" y="2800868"/>
            <a:ext cx="76039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terkadang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</a:t>
            </a:r>
            <a:r>
              <a:rPr lang="en-US" sz="2400" dirty="0" err="1" smtClean="0"/>
              <a:t>biasa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dilambangkan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“30/360”. </a:t>
            </a:r>
            <a:r>
              <a:rPr lang="en-US" sz="2400" dirty="0" err="1" smtClean="0"/>
              <a:t>Lampiran</a:t>
            </a:r>
            <a:r>
              <a:rPr lang="en-US" sz="2400" dirty="0" smtClean="0"/>
              <a:t> II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digunakan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penghitungan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. </a:t>
            </a:r>
            <a:r>
              <a:rPr lang="en-US" sz="2400" dirty="0" err="1" smtClean="0"/>
              <a:t>Rumus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menghitung</a:t>
            </a:r>
            <a:r>
              <a:rPr lang="en-US" sz="2400" dirty="0" smtClean="0"/>
              <a:t>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tanggal</a:t>
            </a:r>
            <a:r>
              <a:rPr lang="en-US" sz="2400" dirty="0" smtClean="0"/>
              <a:t>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: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141522" y="5229894"/>
                <a:ext cx="4071749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360(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)+30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1522" y="5229894"/>
                <a:ext cx="4071749" cy="276999"/>
              </a:xfrm>
              <a:prstGeom prst="rect">
                <a:avLst/>
              </a:prstGeom>
              <a:blipFill rotWithShape="0">
                <a:blip r:embed="rId2"/>
                <a:stretch>
                  <a:fillRect l="-1946" t="-28889" b="-5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69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3" y="1242112"/>
            <a:ext cx="7908758" cy="1331495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hibrida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360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setahun</a:t>
            </a:r>
            <a:r>
              <a:rPr lang="en-US" dirty="0"/>
              <a:t>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Metode</a:t>
            </a:r>
            <a:r>
              <a:rPr lang="en-US" sz="4000" dirty="0" smtClean="0"/>
              <a:t> </a:t>
            </a:r>
            <a:r>
              <a:rPr lang="en-US" sz="4000" dirty="0" err="1" smtClean="0"/>
              <a:t>Ketiga</a:t>
            </a:r>
            <a:endParaRPr lang="en-US" sz="4000" dirty="0"/>
          </a:p>
        </p:txBody>
      </p:sp>
      <p:sp>
        <p:nvSpPr>
          <p:cNvPr id="2" name="Rectangle 1"/>
          <p:cNvSpPr/>
          <p:nvPr/>
        </p:nvSpPr>
        <p:spPr>
          <a:xfrm>
            <a:off x="2133600" y="2800868"/>
            <a:ext cx="76039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Bunga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dihitung</a:t>
            </a:r>
            <a:r>
              <a:rPr lang="en-US" sz="2400" dirty="0" smtClean="0"/>
              <a:t> </a:t>
            </a:r>
            <a:r>
              <a:rPr lang="en-US" sz="2400" dirty="0" err="1" smtClean="0"/>
              <a:t>atas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terkadang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Aturan</a:t>
            </a:r>
            <a:r>
              <a:rPr lang="en-US" sz="2400" dirty="0" smtClean="0"/>
              <a:t> </a:t>
            </a:r>
            <a:r>
              <a:rPr lang="en-US" sz="2400" dirty="0" err="1" smtClean="0"/>
              <a:t>Bankir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sering</a:t>
            </a:r>
            <a:r>
              <a:rPr lang="en-US" sz="2400" dirty="0" smtClean="0"/>
              <a:t> </a:t>
            </a:r>
            <a:r>
              <a:rPr lang="en-US" sz="2400" dirty="0" err="1" smtClean="0"/>
              <a:t>dilambangkan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"</a:t>
            </a:r>
            <a:r>
              <a:rPr lang="en-US" sz="2400" dirty="0" err="1" smtClean="0"/>
              <a:t>aktual</a:t>
            </a:r>
            <a:r>
              <a:rPr lang="en-US" sz="2400" dirty="0" smtClean="0"/>
              <a:t> / 360".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3814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6062" y="1242112"/>
            <a:ext cx="9696881" cy="1558756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 smtClean="0"/>
              <a:t>Carilah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bunga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2000 yang </a:t>
            </a:r>
            <a:r>
              <a:rPr lang="en-US" dirty="0" err="1" smtClean="0"/>
              <a:t>disetor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17 </a:t>
            </a:r>
            <a:r>
              <a:rPr lang="en-US" dirty="0" err="1" smtClean="0"/>
              <a:t>Juni</a:t>
            </a:r>
            <a:r>
              <a:rPr lang="en-US" dirty="0" smtClean="0"/>
              <a:t>,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10 September di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bunganya</a:t>
            </a:r>
            <a:r>
              <a:rPr lang="en-US" dirty="0" smtClean="0"/>
              <a:t> 0,08,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: (1) </a:t>
            </a:r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eksak</a:t>
            </a:r>
            <a:r>
              <a:rPr lang="en-US" dirty="0" smtClean="0"/>
              <a:t> (</a:t>
            </a:r>
            <a:r>
              <a:rPr lang="en-US" dirty="0" err="1" smtClean="0"/>
              <a:t>aktual</a:t>
            </a:r>
            <a:r>
              <a:rPr lang="en-US" dirty="0" smtClean="0"/>
              <a:t> / </a:t>
            </a:r>
            <a:r>
              <a:rPr lang="en-US" dirty="0" err="1" smtClean="0"/>
              <a:t>aktual</a:t>
            </a:r>
            <a:r>
              <a:rPr lang="en-US" dirty="0" smtClean="0"/>
              <a:t> ).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50925"/>
            <a:ext cx="12192000" cy="36933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/>
              <a:t>MatematikaKeuangan</a:t>
            </a:r>
            <a:r>
              <a:rPr lang="en-US" dirty="0" smtClean="0"/>
              <a:t>									PandriFerdias_2021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786063" y="535675"/>
            <a:ext cx="9144000" cy="540094"/>
          </a:xfrm>
        </p:spPr>
        <p:txBody>
          <a:bodyPr>
            <a:noAutofit/>
          </a:bodyPr>
          <a:lstStyle/>
          <a:p>
            <a:pPr algn="l"/>
            <a:r>
              <a:rPr lang="en-US" sz="4000" dirty="0" err="1" smtClean="0"/>
              <a:t>Contoh</a:t>
            </a:r>
            <a:r>
              <a:rPr lang="en-US" sz="4000" dirty="0" smtClean="0"/>
              <a:t> 2.3 (1)</a:t>
            </a:r>
            <a:endParaRPr lang="en-US" sz="4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982005" y="3429754"/>
                <a:ext cx="9909152" cy="34282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en-US" sz="2000" dirty="0" smtClean="0"/>
                  <a:t>Jawab :</a:t>
                </a:r>
              </a:p>
              <a:p>
                <a:pPr algn="just"/>
                <a:r>
                  <a:rPr lang="en-US" sz="2000" dirty="0" err="1" smtClean="0"/>
                  <a:t>Diketahui</a:t>
                </a:r>
                <a:r>
                  <a:rPr lang="en-US" sz="2000" dirty="0" smtClean="0"/>
                  <a:t>, k=2000, </a:t>
                </a:r>
                <a:r>
                  <a:rPr lang="en-US" sz="2000" dirty="0" err="1" smtClean="0"/>
                  <a:t>i</a:t>
                </a:r>
                <a:r>
                  <a:rPr lang="en-US" sz="2000" dirty="0" smtClean="0"/>
                  <a:t>=0.08,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i="1" dirty="0" smtClean="0"/>
                  <a:t>  = ?</a:t>
                </a:r>
              </a:p>
              <a:p>
                <a:pPr algn="just"/>
                <a:r>
                  <a:rPr lang="en-US" sz="2000" i="1" dirty="0" err="1" smtClean="0"/>
                  <a:t>Berdasarkan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lampiran</a:t>
                </a:r>
                <a:r>
                  <a:rPr lang="en-US" sz="2000" i="1" dirty="0" smtClean="0"/>
                  <a:t> II, </a:t>
                </a:r>
              </a:p>
              <a:p>
                <a:pPr algn="just"/>
                <a:r>
                  <a:rPr lang="en-US" sz="2000" i="1" dirty="0" smtClean="0"/>
                  <a:t>17 </a:t>
                </a:r>
                <a:r>
                  <a:rPr lang="en-US" sz="2000" i="1" dirty="0" err="1" smtClean="0"/>
                  <a:t>Juni</a:t>
                </a:r>
                <a:r>
                  <a:rPr lang="en-US" sz="2000" i="1" dirty="0" smtClean="0"/>
                  <a:t>=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ke</a:t>
                </a:r>
                <a:r>
                  <a:rPr lang="en-US" sz="2000" i="1" dirty="0" smtClean="0"/>
                  <a:t> 168, </a:t>
                </a:r>
              </a:p>
              <a:p>
                <a:pPr algn="just"/>
                <a:r>
                  <a:rPr lang="en-US" sz="2000" i="1" dirty="0" smtClean="0"/>
                  <a:t>10 September =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ke</a:t>
                </a:r>
                <a:r>
                  <a:rPr lang="en-US" sz="2000" i="1" dirty="0" smtClean="0"/>
                  <a:t> 253</a:t>
                </a:r>
              </a:p>
              <a:p>
                <a:pPr algn="just"/>
                <a:r>
                  <a:rPr lang="en-US" sz="2000" i="1" dirty="0" err="1" smtClean="0"/>
                  <a:t>Jumlah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hari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sebenarnya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adalah</a:t>
                </a:r>
                <a:r>
                  <a:rPr lang="en-US" sz="2000" i="1" dirty="0" smtClean="0"/>
                  <a:t> 253-168=85</a:t>
                </a:r>
              </a:p>
              <a:p>
                <a:pPr algn="just"/>
                <a:r>
                  <a:rPr lang="en-US" sz="2000" i="1" dirty="0" err="1" smtClean="0"/>
                  <a:t>Nilai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eksak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Bunga</a:t>
                </a:r>
                <a:r>
                  <a:rPr lang="en-US" sz="2000" i="1" dirty="0" smtClean="0"/>
                  <a:t> </a:t>
                </a:r>
                <a:r>
                  <a:rPr lang="en-US" sz="2000" i="1" dirty="0" err="1" smtClean="0"/>
                  <a:t>sederhana</a:t>
                </a:r>
                <a:r>
                  <a:rPr lang="en-US" sz="2000" i="1" dirty="0" smtClean="0"/>
                  <a:t> = </a:t>
                </a:r>
                <a:r>
                  <a:rPr lang="en-US" sz="2000" i="1" dirty="0" err="1" smtClean="0"/>
                  <a:t>i</a:t>
                </a:r>
                <a:r>
                  <a:rPr lang="en-US" sz="2000" i="1" dirty="0" smtClean="0"/>
                  <a:t>*(85/365)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 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85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365</m:t>
                          </m:r>
                        </m:den>
                      </m:f>
                    </m:oMath>
                  </m:oMathPara>
                </a14:m>
                <a:endParaRPr lang="en-US" sz="1600" b="0" i="1" dirty="0" smtClean="0"/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=2000∗0.08∗</m:t>
                      </m:r>
                      <m:f>
                        <m:f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85</m:t>
                          </m:r>
                        </m:num>
                        <m:den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365</m:t>
                          </m:r>
                        </m:den>
                      </m:f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=37.26</m:t>
                      </m:r>
                    </m:oMath>
                  </m:oMathPara>
                </a14:m>
                <a:endParaRPr lang="en-US" sz="1600" i="1" dirty="0" smtClean="0"/>
              </a:p>
              <a:p>
                <a:pPr algn="just"/>
                <a:endParaRPr lang="en-US" sz="1600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2005" y="3429754"/>
                <a:ext cx="9909152" cy="3428246"/>
              </a:xfrm>
              <a:prstGeom prst="rect">
                <a:avLst/>
              </a:prstGeom>
              <a:blipFill rotWithShape="0">
                <a:blip r:embed="rId2"/>
                <a:stretch>
                  <a:fillRect l="-615" t="-10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593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780</Words>
  <Application>Microsoft Office PowerPoint</Application>
  <PresentationFormat>Widescreen</PresentationFormat>
  <Paragraphs>97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MATEMATIKA KEUANGAN</vt:lpstr>
      <vt:lpstr>PERTEMUAN 4</vt:lpstr>
      <vt:lpstr>2.1 Pendahuluan</vt:lpstr>
      <vt:lpstr>2.2 MENDAPATKAN HASIL NUMERIK</vt:lpstr>
      <vt:lpstr>2.3 MENENTUKAN PERIODE WAKTU</vt:lpstr>
      <vt:lpstr>Metode Pertama</vt:lpstr>
      <vt:lpstr>Metode Kedua</vt:lpstr>
      <vt:lpstr>Metode Ketiga</vt:lpstr>
      <vt:lpstr>Contoh 2.3 (1)</vt:lpstr>
      <vt:lpstr>Contoh 2.3 (2)</vt:lpstr>
      <vt:lpstr>Contoh 2.3 (3)</vt:lpstr>
      <vt:lpstr>2.4 Permasalahan Dasar</vt:lpstr>
      <vt:lpstr>2.5 Nilai Persamaan</vt:lpstr>
      <vt:lpstr>2.5 Nilai Persamaan</vt:lpstr>
      <vt:lpstr>Contoh 2.4 (1)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KEUANGAN</dc:title>
  <dc:creator>HP</dc:creator>
  <cp:lastModifiedBy>HP</cp:lastModifiedBy>
  <cp:revision>12</cp:revision>
  <dcterms:created xsi:type="dcterms:W3CDTF">2021-04-19T04:29:30Z</dcterms:created>
  <dcterms:modified xsi:type="dcterms:W3CDTF">2021-04-19T07:59:07Z</dcterms:modified>
</cp:coreProperties>
</file>