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6"/>
  </p:notesMasterIdLst>
  <p:sldIdLst>
    <p:sldId id="256" r:id="rId4"/>
    <p:sldId id="261" r:id="rId5"/>
    <p:sldId id="264" r:id="rId6"/>
    <p:sldId id="324" r:id="rId7"/>
    <p:sldId id="298" r:id="rId8"/>
    <p:sldId id="26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262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0" y="-348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=""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=""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=""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=""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=""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=""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9038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=""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=""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=""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=""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=""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=""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=""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=""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=""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=""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=""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=""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=""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=""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=""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tr-TR" altLang="zh-CN" dirty="0" smtClean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altLang="zh-CN" dirty="0" smtClean="0"/>
              <a:t>Download free</a:t>
            </a:r>
            <a:endParaRPr lang="tr-TR" altLang="zh-CN" dirty="0" smtClean="0"/>
          </a:p>
          <a:p>
            <a:pPr lvl="1"/>
            <a:r>
              <a:rPr lang="en-US" altLang="zh-CN" dirty="0" err="1" smtClean="0"/>
              <a:t>Powerpoint</a:t>
            </a:r>
            <a:r>
              <a:rPr lang="en-US" altLang="zh-CN" dirty="0" smtClean="0"/>
              <a:t> Template</a:t>
            </a:r>
            <a:endParaRPr lang="tr-TR" altLang="zh-CN" dirty="0" smtClean="0"/>
          </a:p>
          <a:p>
            <a:pPr lvl="2"/>
            <a:r>
              <a:rPr lang="en-US" altLang="zh-CN" dirty="0" smtClean="0"/>
              <a:t>and </a:t>
            </a:r>
            <a:endParaRPr lang="tr-TR" altLang="zh-CN" dirty="0" smtClean="0"/>
          </a:p>
          <a:p>
            <a:pPr lvl="3"/>
            <a:r>
              <a:rPr lang="en-US" altLang="zh-CN" dirty="0" smtClean="0"/>
              <a:t>Google slides</a:t>
            </a:r>
            <a:endParaRPr lang="tr-TR" altLang="zh-CN" dirty="0" smtClean="0"/>
          </a:p>
          <a:p>
            <a:pPr lvl="4"/>
            <a:r>
              <a:rPr lang="en-US" altLang="zh-CN" dirty="0" smtClean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69B351C-3B07-4BA7-A335-8C6274F9C41C}" type="datetimeFigureOut">
              <a:rPr lang="zh-CN" altLang="en-US" smtClean="0"/>
              <a:t>2021/4/5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5A0AE27-3747-4785-B3DB-383084DBF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76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=""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=""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=""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=""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=""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=""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=""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=""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=""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=""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=""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=""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=""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=""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=""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=""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=""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=""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=""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=""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=""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=""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=""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=""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67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2139702"/>
            <a:ext cx="4320480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TEORI BELAJAR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BEHAVIORISTIK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/>
              <a:t>Dr. Riswanti Rini, M.Si</a:t>
            </a:r>
            <a:endParaRPr lang="en-US" dirty="0"/>
          </a:p>
          <a:p>
            <a:r>
              <a:rPr lang="id-ID" dirty="0"/>
              <a:t>Citra Abriani Maharani, M.Pd., Kons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234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PERTEMUAN 2 DAN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uni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650" y="2211710"/>
            <a:ext cx="16847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Menurut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Thorndike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635646"/>
            <a:ext cx="2448272" cy="648072"/>
          </a:xfrm>
        </p:spPr>
        <p:txBody>
          <a:bodyPr/>
          <a:lstStyle/>
          <a:p>
            <a:r>
              <a:rPr lang="en-US" sz="1300" dirty="0" err="1"/>
              <a:t>B</a:t>
            </a:r>
            <a:r>
              <a:rPr lang="en-US" sz="1300" dirty="0" err="1" smtClean="0"/>
              <a:t>elajar</a:t>
            </a:r>
            <a:r>
              <a:rPr lang="en-US" sz="1300" dirty="0" smtClean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proses </a:t>
            </a:r>
            <a:r>
              <a:rPr lang="en-US" sz="1300" dirty="0" err="1"/>
              <a:t>interaksi</a:t>
            </a:r>
            <a:r>
              <a:rPr lang="en-US" sz="1300" dirty="0"/>
              <a:t> </a:t>
            </a:r>
            <a:r>
              <a:rPr lang="en-US" sz="1300" dirty="0" err="1"/>
              <a:t>antara</a:t>
            </a:r>
            <a:r>
              <a:rPr lang="en-US" sz="1300" dirty="0"/>
              <a:t> stimulus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respon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4047" y="699542"/>
            <a:ext cx="5544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Stimulus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merangsang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sv-SE" sz="1400" dirty="0" smtClean="0"/>
              <a:t>pikiran</a:t>
            </a:r>
            <a:r>
              <a:rPr lang="sv-SE" sz="1400" dirty="0"/>
              <a:t>, perasaan, atau hal-hal lain yang </a:t>
            </a:r>
            <a:r>
              <a:rPr lang="sv-SE" sz="1400" dirty="0" smtClean="0"/>
              <a:t>dapat</a:t>
            </a:r>
          </a:p>
          <a:p>
            <a:r>
              <a:rPr lang="sv-SE" sz="1400" dirty="0" smtClean="0"/>
              <a:t>ditangkap </a:t>
            </a:r>
            <a:r>
              <a:rPr lang="sv-SE" sz="1400" dirty="0"/>
              <a:t>melalui alat indera. </a:t>
            </a:r>
            <a:r>
              <a:rPr lang="sv-SE" sz="1400" dirty="0" smtClean="0">
                <a:solidFill>
                  <a:schemeClr val="accent3"/>
                </a:solidFill>
              </a:rPr>
              <a:t>Sedangkan </a:t>
            </a:r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yaitu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reaksi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dimunculkan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ketika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, yang </a:t>
            </a:r>
            <a:r>
              <a:rPr lang="en-US" sz="1400" dirty="0" err="1">
                <a:solidFill>
                  <a:schemeClr val="accent3"/>
                </a:solidFill>
              </a:rPr>
              <a:t>juga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berupa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pikiran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perasaan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gerakan</a:t>
            </a:r>
            <a:r>
              <a:rPr lang="en-US" sz="1400" dirty="0" smtClean="0">
                <a:solidFill>
                  <a:schemeClr val="accent3"/>
                </a:solidFill>
              </a:rPr>
              <a:t>/</a:t>
            </a:r>
            <a:r>
              <a:rPr lang="en-US" sz="1400" dirty="0" err="1" smtClean="0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2139702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Dari definisi belajar tersebut maka </a:t>
            </a:r>
            <a:r>
              <a:rPr lang="sv-SE" sz="1400" dirty="0" smtClean="0"/>
              <a:t>menurut </a:t>
            </a:r>
            <a:r>
              <a:rPr lang="en-US" sz="1400" dirty="0" smtClean="0"/>
              <a:t>Thorndike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akibat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b="1" dirty="0" err="1" smtClean="0"/>
              <a:t>berujud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kongkrit</a:t>
            </a:r>
            <a:r>
              <a:rPr lang="en-US" sz="1400" b="1" dirty="0" smtClean="0"/>
              <a:t> </a:t>
            </a:r>
          </a:p>
          <a:p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kongkrit</a:t>
            </a:r>
            <a:r>
              <a:rPr lang="en-US" sz="1400" b="1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3838"/>
            <a:ext cx="5184576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그룹 64">
            <a:extLst>
              <a:ext uri="{FF2B5EF4-FFF2-40B4-BE49-F238E27FC236}">
                <a16:creationId xmlns:a16="http://schemas.microsoft.com/office/drawing/2014/main" xmlns="" id="{B613BEF4-009F-4971-898C-B227220940F8}"/>
              </a:ext>
            </a:extLst>
          </p:cNvPr>
          <p:cNvGrpSpPr/>
          <p:nvPr/>
        </p:nvGrpSpPr>
        <p:grpSpPr>
          <a:xfrm>
            <a:off x="899592" y="3471108"/>
            <a:ext cx="1586191" cy="1453057"/>
            <a:chOff x="5343748" y="1625471"/>
            <a:chExt cx="3487729" cy="2808312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7B65CD5-44B3-4207-AB1C-3E7DA75F88A9}"/>
                </a:ext>
              </a:extLst>
            </p:cNvPr>
            <p:cNvGrpSpPr/>
            <p:nvPr/>
          </p:nvGrpSpPr>
          <p:grpSpPr>
            <a:xfrm>
              <a:off x="5343748" y="1625471"/>
              <a:ext cx="2808312" cy="2808312"/>
              <a:chOff x="5076056" y="1563638"/>
              <a:chExt cx="3060000" cy="306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Donut 4">
                <a:extLst>
                  <a:ext uri="{FF2B5EF4-FFF2-40B4-BE49-F238E27FC236}">
                    <a16:creationId xmlns:a16="http://schemas.microsoft.com/office/drawing/2014/main" xmlns="" id="{0DD7DB64-4774-4A6B-B4C3-6C0DC2245330}"/>
                  </a:ext>
                </a:extLst>
              </p:cNvPr>
              <p:cNvSpPr/>
              <p:nvPr/>
            </p:nvSpPr>
            <p:spPr>
              <a:xfrm>
                <a:off x="5076056" y="1563638"/>
                <a:ext cx="3060000" cy="3060000"/>
              </a:xfrm>
              <a:prstGeom prst="donut">
                <a:avLst>
                  <a:gd name="adj" fmla="val 842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6" name="Donut 5">
                <a:extLst>
                  <a:ext uri="{FF2B5EF4-FFF2-40B4-BE49-F238E27FC236}">
                    <a16:creationId xmlns:a16="http://schemas.microsoft.com/office/drawing/2014/main" xmlns="" id="{89F88A5D-2881-4B4C-B0FA-4AEBD1B97EC9}"/>
                  </a:ext>
                </a:extLst>
              </p:cNvPr>
              <p:cNvSpPr/>
              <p:nvPr/>
            </p:nvSpPr>
            <p:spPr>
              <a:xfrm>
                <a:off x="5526056" y="2013638"/>
                <a:ext cx="2160000" cy="2160000"/>
              </a:xfrm>
              <a:prstGeom prst="donut">
                <a:avLst>
                  <a:gd name="adj" fmla="val 1294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7" name="Donut 6">
                <a:extLst>
                  <a:ext uri="{FF2B5EF4-FFF2-40B4-BE49-F238E27FC236}">
                    <a16:creationId xmlns:a16="http://schemas.microsoft.com/office/drawing/2014/main" xmlns="" id="{4D33325F-EAD0-462C-857B-FFE4D7EFF6F7}"/>
                  </a:ext>
                </a:extLst>
              </p:cNvPr>
              <p:cNvSpPr/>
              <p:nvPr/>
            </p:nvSpPr>
            <p:spPr>
              <a:xfrm>
                <a:off x="5976056" y="2463638"/>
                <a:ext cx="1260000" cy="1260000"/>
              </a:xfrm>
              <a:prstGeom prst="donut">
                <a:avLst>
                  <a:gd name="adj" fmla="val 1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xmlns="" id="{50452883-FC04-428C-923C-FE079D141CD2}"/>
                  </a:ext>
                </a:extLst>
              </p:cNvPr>
              <p:cNvSpPr/>
              <p:nvPr/>
            </p:nvSpPr>
            <p:spPr>
              <a:xfrm>
                <a:off x="6426056" y="2913638"/>
                <a:ext cx="360000" cy="36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B637609-0050-4940-9457-0F2A61B46E9F}"/>
                </a:ext>
              </a:extLst>
            </p:cNvPr>
            <p:cNvGrpSpPr/>
            <p:nvPr/>
          </p:nvGrpSpPr>
          <p:grpSpPr>
            <a:xfrm rot="2735218">
              <a:off x="7404512" y="969276"/>
              <a:ext cx="421380" cy="2432550"/>
              <a:chOff x="3233928" y="1334772"/>
              <a:chExt cx="361471" cy="208670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Left Arrow 9">
                <a:extLst>
                  <a:ext uri="{FF2B5EF4-FFF2-40B4-BE49-F238E27FC236}">
                    <a16:creationId xmlns:a16="http://schemas.microsoft.com/office/drawing/2014/main" xmlns="" id="{BC1D4169-8A4B-48AE-A0A4-0AF4931A28F9}"/>
                  </a:ext>
                </a:extLst>
              </p:cNvPr>
              <p:cNvSpPr/>
              <p:nvPr/>
            </p:nvSpPr>
            <p:spPr>
              <a:xfrm rot="16200000">
                <a:off x="2485786" y="2376930"/>
                <a:ext cx="1857841" cy="231256"/>
              </a:xfrm>
              <a:prstGeom prst="leftArrow">
                <a:avLst>
                  <a:gd name="adj1" fmla="val 50000"/>
                  <a:gd name="adj2" fmla="val 120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xmlns="" id="{5A37E69E-BD70-45D0-B881-6C3DBC4D525E}"/>
                  </a:ext>
                </a:extLst>
              </p:cNvPr>
              <p:cNvSpPr/>
              <p:nvPr/>
            </p:nvSpPr>
            <p:spPr>
              <a:xfrm rot="5400000">
                <a:off x="3258072" y="166004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xmlns="" id="{115EB6FF-D706-43E4-A8F4-9E589F249245}"/>
                  </a:ext>
                </a:extLst>
              </p:cNvPr>
              <p:cNvSpPr/>
              <p:nvPr/>
            </p:nvSpPr>
            <p:spPr>
              <a:xfrm rot="5400000">
                <a:off x="3256309" y="1487099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xmlns="" id="{36AE7E5A-241C-47A2-A614-572B2ED6CC10}"/>
                  </a:ext>
                </a:extLst>
              </p:cNvPr>
              <p:cNvSpPr/>
              <p:nvPr/>
            </p:nvSpPr>
            <p:spPr>
              <a:xfrm rot="5400000">
                <a:off x="3254546" y="131415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0">
                <a:extLst>
                  <a:ext uri="{FF2B5EF4-FFF2-40B4-BE49-F238E27FC236}">
                    <a16:creationId xmlns:a16="http://schemas.microsoft.com/office/drawing/2014/main" xmlns="" id="{0D333949-2A75-491F-AD9B-9735703C56AF}"/>
                  </a:ext>
                </a:extLst>
              </p:cNvPr>
              <p:cNvSpPr/>
              <p:nvPr/>
            </p:nvSpPr>
            <p:spPr>
              <a:xfrm rot="5400000">
                <a:off x="3254947" y="1837978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05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4275832" y="6275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Meskipun</a:t>
            </a:r>
            <a:r>
              <a:rPr lang="en-US" sz="1400" dirty="0" smtClean="0"/>
              <a:t> </a:t>
            </a:r>
            <a:r>
              <a:rPr lang="en-US" sz="1400" dirty="0" err="1" smtClean="0"/>
              <a:t>aliran</a:t>
            </a:r>
            <a:r>
              <a:rPr lang="en-US" sz="1400" dirty="0" smtClean="0"/>
              <a:t> </a:t>
            </a:r>
            <a:r>
              <a:rPr lang="en-US" sz="1400" dirty="0" err="1" smtClean="0"/>
              <a:t>behaviorisme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mengutamakan</a:t>
            </a:r>
            <a:endParaRPr lang="en-US" sz="1400" dirty="0" smtClean="0"/>
          </a:p>
          <a:p>
            <a:r>
              <a:rPr lang="en-US" sz="1400" dirty="0" err="1" smtClean="0"/>
              <a:t>pengukuran</a:t>
            </a:r>
            <a:r>
              <a:rPr lang="en-US" sz="1400" dirty="0" smtClean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sv-SE" sz="1400" dirty="0" smtClean="0"/>
              <a:t>dapat menjelaskan </a:t>
            </a:r>
          </a:p>
          <a:p>
            <a:r>
              <a:rPr lang="sv-SE" sz="1400" dirty="0" smtClean="0"/>
              <a:t>bagaimana cara mengukur tingkah laku-tingkah laku </a:t>
            </a:r>
          </a:p>
          <a:p>
            <a:r>
              <a:rPr lang="sv-SE" sz="1400" dirty="0" smtClean="0"/>
              <a:t>yang tidak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diamati</a:t>
            </a:r>
            <a:r>
              <a:rPr lang="en-US" sz="1400" dirty="0" smtClean="0"/>
              <a:t>.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demikian</a:t>
            </a:r>
            <a:r>
              <a:rPr lang="en-US" sz="1400" dirty="0" smtClean="0"/>
              <a:t>, </a:t>
            </a:r>
            <a:r>
              <a:rPr lang="en-US" sz="1400" dirty="0" err="1" smtClean="0"/>
              <a:t>teorinya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pemikiran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r>
              <a:rPr lang="en-US" sz="1400" dirty="0" err="1" smtClean="0"/>
              <a:t>inspirasi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tokoh-tokoh</a:t>
            </a:r>
            <a:r>
              <a:rPr lang="en-US" sz="1400" dirty="0" smtClean="0"/>
              <a:t> lain yang </a:t>
            </a:r>
            <a:r>
              <a:rPr lang="en-US" sz="1400" dirty="0" err="1" smtClean="0"/>
              <a:t>datang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kemudian</a:t>
            </a:r>
            <a:r>
              <a:rPr lang="en-US" sz="1400" dirty="0" smtClean="0"/>
              <a:t>. </a:t>
            </a:r>
            <a:r>
              <a:rPr lang="en-US" sz="1400" dirty="0" err="1" smtClean="0"/>
              <a:t>Teori</a:t>
            </a:r>
            <a:r>
              <a:rPr lang="en-US" sz="1400" dirty="0" smtClean="0"/>
              <a:t> Thorndike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it-IT" sz="1400" dirty="0" smtClean="0"/>
              <a:t>juga sebagai </a:t>
            </a:r>
          </a:p>
          <a:p>
            <a:r>
              <a:rPr lang="it-IT" sz="1400" b="1" dirty="0" smtClean="0"/>
              <a:t>aliran Koneksionisme </a:t>
            </a:r>
            <a:r>
              <a:rPr lang="it-IT" sz="1400" b="1" i="1" dirty="0" smtClean="0"/>
              <a:t>(Connectionism).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851920" y="436265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HUKUM PENGARUH THORNDIKE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832" y="26269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 err="1">
                <a:solidFill>
                  <a:schemeClr val="accent3"/>
                </a:solidFill>
              </a:rPr>
              <a:t>menyatakan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diikuti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memuaskan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(</a:t>
            </a:r>
            <a:r>
              <a:rPr lang="en-US" sz="1400" dirty="0" err="1">
                <a:solidFill>
                  <a:schemeClr val="accent3"/>
                </a:solidFill>
              </a:rPr>
              <a:t>menyenangkan</a:t>
            </a:r>
            <a:r>
              <a:rPr lang="en-US" sz="1400" dirty="0">
                <a:solidFill>
                  <a:schemeClr val="accent3"/>
                </a:solidFill>
              </a:rPr>
              <a:t>), </a:t>
            </a:r>
            <a:r>
              <a:rPr lang="en-US" sz="1400" dirty="0" err="1">
                <a:solidFill>
                  <a:schemeClr val="accent3"/>
                </a:solidFill>
              </a:rPr>
              <a:t>maka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kemungkinan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tindakan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diulangi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suasana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serupa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meningkat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Sebaliknya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perilaku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diikuti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suatu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perubahan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memuaskan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maka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kemungkinan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diulangi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menurun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7740352" y="3980552"/>
            <a:ext cx="432048" cy="679430"/>
          </a:xfrm>
          <a:prstGeom prst="bentUp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1216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Aliran Koneksionisme</a:t>
            </a:r>
            <a:endParaRPr lang="en-US" sz="2400" b="1" dirty="0"/>
          </a:p>
        </p:txBody>
      </p:sp>
      <p:grpSp>
        <p:nvGrpSpPr>
          <p:cNvPr id="11" name="그룹 28">
            <a:extLst>
              <a:ext uri="{FF2B5EF4-FFF2-40B4-BE49-F238E27FC236}">
                <a16:creationId xmlns:a16="http://schemas.microsoft.com/office/drawing/2014/main" xmlns="" id="{094AA589-1286-4B2E-B40D-D601EEC45612}"/>
              </a:ext>
            </a:extLst>
          </p:cNvPr>
          <p:cNvGrpSpPr/>
          <p:nvPr/>
        </p:nvGrpSpPr>
        <p:grpSpPr>
          <a:xfrm>
            <a:off x="1007641" y="1491630"/>
            <a:ext cx="3132311" cy="2154532"/>
            <a:chOff x="1588571" y="1212890"/>
            <a:chExt cx="5920374" cy="394199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DDB1153-6013-4B29-B967-C1FB1D19A8AF}"/>
                </a:ext>
              </a:extLst>
            </p:cNvPr>
            <p:cNvCxnSpPr/>
            <p:nvPr/>
          </p:nvCxnSpPr>
          <p:spPr>
            <a:xfrm flipH="1" flipV="1">
              <a:off x="4534796" y="1919138"/>
              <a:ext cx="2" cy="56340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8ED6405-BD8C-44E1-A6FC-332C6BB90541}"/>
                </a:ext>
              </a:extLst>
            </p:cNvPr>
            <p:cNvCxnSpPr/>
            <p:nvPr/>
          </p:nvCxnSpPr>
          <p:spPr>
            <a:xfrm flipV="1">
              <a:off x="4746076" y="2200841"/>
              <a:ext cx="1026818" cy="33944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EA155C0B-E742-4B43-A2AC-4D626CEBF50A}"/>
                </a:ext>
              </a:extLst>
            </p:cNvPr>
            <p:cNvCxnSpPr/>
            <p:nvPr/>
          </p:nvCxnSpPr>
          <p:spPr>
            <a:xfrm flipH="1" flipV="1">
              <a:off x="3394782" y="2224462"/>
              <a:ext cx="955232" cy="31459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1AB236FE-A06D-4630-A1E6-8640E5B46A03}"/>
                </a:ext>
              </a:extLst>
            </p:cNvPr>
            <p:cNvCxnSpPr>
              <a:stCxn id="34" idx="0"/>
            </p:cNvCxnSpPr>
            <p:nvPr/>
          </p:nvCxnSpPr>
          <p:spPr>
            <a:xfrm flipH="1">
              <a:off x="2820566" y="2600898"/>
              <a:ext cx="1714906" cy="1004776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36620E6-DF25-440E-BAB4-BA8A4B16EEE3}"/>
                </a:ext>
              </a:extLst>
            </p:cNvPr>
            <p:cNvCxnSpPr>
              <a:stCxn id="34" idx="0"/>
            </p:cNvCxnSpPr>
            <p:nvPr/>
          </p:nvCxnSpPr>
          <p:spPr>
            <a:xfrm>
              <a:off x="4535472" y="2600898"/>
              <a:ext cx="1741478" cy="902159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AA463CF-15B9-418E-A4E3-56E5688590B3}"/>
                </a:ext>
              </a:extLst>
            </p:cNvPr>
            <p:cNvGrpSpPr/>
            <p:nvPr/>
          </p:nvGrpSpPr>
          <p:grpSpPr>
            <a:xfrm>
              <a:off x="3476976" y="2974568"/>
              <a:ext cx="1992232" cy="2180315"/>
              <a:chOff x="3572226" y="2727415"/>
              <a:chExt cx="1992232" cy="2180315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51251F1B-0260-4F63-8FB7-0B49E4A2FF97}"/>
                  </a:ext>
                </a:extLst>
              </p:cNvPr>
              <p:cNvSpPr/>
              <p:nvPr/>
            </p:nvSpPr>
            <p:spPr>
              <a:xfrm rot="2939061">
                <a:off x="4640832" y="2121239"/>
                <a:ext cx="282462" cy="15647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8AA004BB-CC39-4742-9C03-6BC07BE4D583}"/>
                  </a:ext>
                </a:extLst>
              </p:cNvPr>
              <p:cNvSpPr/>
              <p:nvPr/>
            </p:nvSpPr>
            <p:spPr>
              <a:xfrm>
                <a:off x="3572226" y="2727415"/>
                <a:ext cx="1746077" cy="2180315"/>
              </a:xfrm>
              <a:custGeom>
                <a:avLst/>
                <a:gdLst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28953 w 1762963"/>
                  <a:gd name="connsiteY5" fmla="*/ 149961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50899 w 1762963"/>
                  <a:gd name="connsiteY5" fmla="*/ 148498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3"/>
                  <a:gd name="connsiteX1" fmla="*/ 234086 w 1762963"/>
                  <a:gd name="connsiteY1" fmla="*/ 665683 h 1931213"/>
                  <a:gd name="connsiteX2" fmla="*/ 292608 w 1762963"/>
                  <a:gd name="connsiteY2" fmla="*/ 1382572 h 1931213"/>
                  <a:gd name="connsiteX3" fmla="*/ 0 w 1762963"/>
                  <a:gd name="connsiteY3" fmla="*/ 1931212 h 1931213"/>
                  <a:gd name="connsiteX4" fmla="*/ 1089965 w 1762963"/>
                  <a:gd name="connsiteY4" fmla="*/ 1931213 h 1931213"/>
                  <a:gd name="connsiteX5" fmla="*/ 1250899 w 1762963"/>
                  <a:gd name="connsiteY5" fmla="*/ 1484985 h 1931213"/>
                  <a:gd name="connsiteX6" fmla="*/ 1762963 w 1762963"/>
                  <a:gd name="connsiteY6" fmla="*/ 672998 h 1931213"/>
                  <a:gd name="connsiteX7" fmla="*/ 1236268 w 1762963"/>
                  <a:gd name="connsiteY7" fmla="*/ 0 h 1931213"/>
                  <a:gd name="connsiteX8" fmla="*/ 651052 w 1762963"/>
                  <a:gd name="connsiteY8" fmla="*/ 526694 h 1931213"/>
                  <a:gd name="connsiteX9" fmla="*/ 409651 w 1762963"/>
                  <a:gd name="connsiteY9" fmla="*/ 7315 h 1931213"/>
                  <a:gd name="connsiteX0" fmla="*/ 277978 w 1631290"/>
                  <a:gd name="connsiteY0" fmla="*/ 7315 h 1931213"/>
                  <a:gd name="connsiteX1" fmla="*/ 102413 w 1631290"/>
                  <a:gd name="connsiteY1" fmla="*/ 665683 h 1931213"/>
                  <a:gd name="connsiteX2" fmla="*/ 160935 w 1631290"/>
                  <a:gd name="connsiteY2" fmla="*/ 1382572 h 1931213"/>
                  <a:gd name="connsiteX3" fmla="*/ 0 w 1631290"/>
                  <a:gd name="connsiteY3" fmla="*/ 1923896 h 1931213"/>
                  <a:gd name="connsiteX4" fmla="*/ 958292 w 1631290"/>
                  <a:gd name="connsiteY4" fmla="*/ 1931213 h 1931213"/>
                  <a:gd name="connsiteX5" fmla="*/ 1119226 w 1631290"/>
                  <a:gd name="connsiteY5" fmla="*/ 1484985 h 1931213"/>
                  <a:gd name="connsiteX6" fmla="*/ 1631290 w 1631290"/>
                  <a:gd name="connsiteY6" fmla="*/ 672998 h 1931213"/>
                  <a:gd name="connsiteX7" fmla="*/ 1104595 w 1631290"/>
                  <a:gd name="connsiteY7" fmla="*/ 0 h 1931213"/>
                  <a:gd name="connsiteX8" fmla="*/ 519379 w 1631290"/>
                  <a:gd name="connsiteY8" fmla="*/ 526694 h 1931213"/>
                  <a:gd name="connsiteX9" fmla="*/ 277978 w 1631290"/>
                  <a:gd name="connsiteY9" fmla="*/ 7315 h 1931213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119226 w 1631290"/>
                  <a:gd name="connsiteY5" fmla="*/ 1484985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119226 w 1631290"/>
                  <a:gd name="connsiteY6" fmla="*/ 1484985 h 1953159"/>
                  <a:gd name="connsiteX7" fmla="*/ 1631290 w 1631290"/>
                  <a:gd name="connsiteY7" fmla="*/ 672998 h 1953159"/>
                  <a:gd name="connsiteX8" fmla="*/ 1104595 w 1631290"/>
                  <a:gd name="connsiteY8" fmla="*/ 0 h 1953159"/>
                  <a:gd name="connsiteX9" fmla="*/ 519379 w 1631290"/>
                  <a:gd name="connsiteY9" fmla="*/ 526694 h 1953159"/>
                  <a:gd name="connsiteX10" fmla="*/ 277978 w 1631290"/>
                  <a:gd name="connsiteY10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0 h 2033626"/>
                  <a:gd name="connsiteX1" fmla="*/ 102413 w 1631290"/>
                  <a:gd name="connsiteY1" fmla="*/ 746150 h 2033626"/>
                  <a:gd name="connsiteX2" fmla="*/ 160935 w 1631290"/>
                  <a:gd name="connsiteY2" fmla="*/ 1463039 h 2033626"/>
                  <a:gd name="connsiteX3" fmla="*/ 0 w 1631290"/>
                  <a:gd name="connsiteY3" fmla="*/ 2004363 h 2033626"/>
                  <a:gd name="connsiteX4" fmla="*/ 1016814 w 1631290"/>
                  <a:gd name="connsiteY4" fmla="*/ 2033626 h 2033626"/>
                  <a:gd name="connsiteX5" fmla="*/ 1082649 w 1631290"/>
                  <a:gd name="connsiteY5" fmla="*/ 1580083 h 2033626"/>
                  <a:gd name="connsiteX6" fmla="*/ 1631290 w 1631290"/>
                  <a:gd name="connsiteY6" fmla="*/ 753465 h 2033626"/>
                  <a:gd name="connsiteX7" fmla="*/ 1104595 w 1631290"/>
                  <a:gd name="connsiteY7" fmla="*/ 80467 h 2033626"/>
                  <a:gd name="connsiteX8" fmla="*/ 519379 w 1631290"/>
                  <a:gd name="connsiteY8" fmla="*/ 607161 h 2033626"/>
                  <a:gd name="connsiteX9" fmla="*/ 277978 w 1631290"/>
                  <a:gd name="connsiteY9" fmla="*/ 0 h 203362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519379 w 1631290"/>
                  <a:gd name="connsiteY8" fmla="*/ 607171 h 2033636"/>
                  <a:gd name="connsiteX9" fmla="*/ 277978 w 1631290"/>
                  <a:gd name="connsiteY9" fmla="*/ 10 h 203363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490118 w 1631290"/>
                  <a:gd name="connsiteY8" fmla="*/ 680323 h 2033636"/>
                  <a:gd name="connsiteX9" fmla="*/ 277978 w 1631290"/>
                  <a:gd name="connsiteY9" fmla="*/ 10 h 2033636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8153" h="2045551">
                    <a:moveTo>
                      <a:pt x="284841" y="10"/>
                    </a:moveTo>
                    <a:cubicBezTo>
                      <a:pt x="292156" y="285302"/>
                      <a:pt x="101961" y="643747"/>
                      <a:pt x="109276" y="746160"/>
                    </a:cubicBezTo>
                    <a:cubicBezTo>
                      <a:pt x="99522" y="1014384"/>
                      <a:pt x="148291" y="1224086"/>
                      <a:pt x="167798" y="1463049"/>
                    </a:cubicBezTo>
                    <a:lnTo>
                      <a:pt x="0" y="2045551"/>
                    </a:lnTo>
                    <a:lnTo>
                      <a:pt x="1023677" y="2033636"/>
                    </a:lnTo>
                    <a:cubicBezTo>
                      <a:pt x="1055376" y="1884893"/>
                      <a:pt x="1057813" y="1728836"/>
                      <a:pt x="1089512" y="1580093"/>
                    </a:cubicBezTo>
                    <a:cubicBezTo>
                      <a:pt x="1440642" y="1333815"/>
                      <a:pt x="1535740" y="1153373"/>
                      <a:pt x="1638153" y="753475"/>
                    </a:cubicBezTo>
                    <a:lnTo>
                      <a:pt x="1111458" y="80477"/>
                    </a:lnTo>
                    <a:lnTo>
                      <a:pt x="496981" y="680323"/>
                    </a:lnTo>
                    <a:cubicBezTo>
                      <a:pt x="416514" y="477936"/>
                      <a:pt x="599395" y="-2428"/>
                      <a:pt x="28484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56FFE70-4009-4F8A-88AF-C78146500FFA}"/>
                </a:ext>
              </a:extLst>
            </p:cNvPr>
            <p:cNvGrpSpPr/>
            <p:nvPr/>
          </p:nvGrpSpPr>
          <p:grpSpPr>
            <a:xfrm>
              <a:off x="3635903" y="2482543"/>
              <a:ext cx="1666119" cy="2017638"/>
              <a:chOff x="3731153" y="2225865"/>
              <a:chExt cx="1666119" cy="2017638"/>
            </a:xfrm>
          </p:grpSpPr>
          <p:pic>
            <p:nvPicPr>
              <p:cNvPr id="33" name="Picture 2" descr="D:\KBM-정애\014-Fullppt\PNG이미지\핸드폰2.png">
                <a:extLst>
                  <a:ext uri="{FF2B5EF4-FFF2-40B4-BE49-F238E27FC236}">
                    <a16:creationId xmlns:a16="http://schemas.microsoft.com/office/drawing/2014/main" xmlns="" id="{72A84A95-9B16-4C1D-9D2A-A6635361D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153" y="2225865"/>
                <a:ext cx="1666119" cy="2017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67580B3-DCE5-40D5-A53B-B7EBD5220A35}"/>
                  </a:ext>
                </a:extLst>
              </p:cNvPr>
              <p:cNvSpPr/>
              <p:nvPr/>
            </p:nvSpPr>
            <p:spPr>
              <a:xfrm>
                <a:off x="4177052" y="2344220"/>
                <a:ext cx="907339" cy="14356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3B6BD5F-67E3-453B-89A1-9A707CB818E8}"/>
                </a:ext>
              </a:extLst>
            </p:cNvPr>
            <p:cNvGrpSpPr/>
            <p:nvPr/>
          </p:nvGrpSpPr>
          <p:grpSpPr>
            <a:xfrm>
              <a:off x="4722759" y="3079004"/>
              <a:ext cx="543317" cy="824717"/>
              <a:chOff x="4661983" y="2106581"/>
              <a:chExt cx="509735" cy="77374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3F9CE6E8-487E-4910-A7D7-560D655A2082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3532034E-A29B-4B80-8698-B23340EE6756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ADA6E46B-0AE7-4DBA-8FBD-08DF6F1C6FE9}"/>
                  </a:ext>
                </a:extLst>
              </p:cNvPr>
              <p:cNvSpPr/>
              <p:nvPr/>
            </p:nvSpPr>
            <p:spPr>
              <a:xfrm rot="3148397">
                <a:off x="4812149" y="252075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7F48CA2E-8B61-4886-8C4D-09A9295251D7}"/>
                </a:ext>
              </a:extLst>
            </p:cNvPr>
            <p:cNvSpPr/>
            <p:nvPr/>
          </p:nvSpPr>
          <p:spPr>
            <a:xfrm>
              <a:off x="3919952" y="1212890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E0ED9377-D0E5-4C4E-86BA-E4EABA4FAC69}"/>
                </a:ext>
              </a:extLst>
            </p:cNvPr>
            <p:cNvSpPr/>
            <p:nvPr/>
          </p:nvSpPr>
          <p:spPr>
            <a:xfrm>
              <a:off x="2388518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0B287000-7AAA-4620-A57B-7CCF5C96E0F5}"/>
                </a:ext>
              </a:extLst>
            </p:cNvPr>
            <p:cNvSpPr/>
            <p:nvPr/>
          </p:nvSpPr>
          <p:spPr>
            <a:xfrm>
              <a:off x="1588571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ACD5F0F5-E4F6-481D-926D-A702BFA64410}"/>
                </a:ext>
              </a:extLst>
            </p:cNvPr>
            <p:cNvSpPr/>
            <p:nvPr/>
          </p:nvSpPr>
          <p:spPr>
            <a:xfrm>
              <a:off x="6276950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B9D531E-1AE3-422C-BF9F-6A1C8093B85F}"/>
                </a:ext>
              </a:extLst>
            </p:cNvPr>
            <p:cNvSpPr/>
            <p:nvPr/>
          </p:nvSpPr>
          <p:spPr>
            <a:xfrm>
              <a:off x="5549011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Block Arc 14">
              <a:extLst>
                <a:ext uri="{FF2B5EF4-FFF2-40B4-BE49-F238E27FC236}">
                  <a16:creationId xmlns:a16="http://schemas.microsoft.com/office/drawing/2014/main" xmlns="" id="{61019D02-A269-46F4-BA02-01A20BCCEDCC}"/>
                </a:ext>
              </a:extLst>
            </p:cNvPr>
            <p:cNvSpPr/>
            <p:nvPr/>
          </p:nvSpPr>
          <p:spPr>
            <a:xfrm rot="16200000">
              <a:off x="1988943" y="3442422"/>
              <a:ext cx="448947" cy="44924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xmlns="" id="{86064B46-7F97-4DE3-8B7F-F95DAFA2D499}"/>
                </a:ext>
              </a:extLst>
            </p:cNvPr>
            <p:cNvSpPr/>
            <p:nvPr/>
          </p:nvSpPr>
          <p:spPr>
            <a:xfrm>
              <a:off x="2781802" y="2365867"/>
              <a:ext cx="476822" cy="398586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Teardrop 6">
              <a:extLst>
                <a:ext uri="{FF2B5EF4-FFF2-40B4-BE49-F238E27FC236}">
                  <a16:creationId xmlns:a16="http://schemas.microsoft.com/office/drawing/2014/main" xmlns="" id="{49061CB8-121A-4CC9-A91B-1E6E39DCCAD3}"/>
                </a:ext>
              </a:extLst>
            </p:cNvPr>
            <p:cNvSpPr/>
            <p:nvPr/>
          </p:nvSpPr>
          <p:spPr>
            <a:xfrm rot="8100000">
              <a:off x="4333779" y="1371167"/>
              <a:ext cx="402035" cy="40203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xmlns="" id="{4C6BFFE2-DF36-423E-B3EA-5F4AF1550829}"/>
                </a:ext>
              </a:extLst>
            </p:cNvPr>
            <p:cNvSpPr/>
            <p:nvPr/>
          </p:nvSpPr>
          <p:spPr>
            <a:xfrm rot="2700000">
              <a:off x="6027427" y="2247432"/>
              <a:ext cx="306558" cy="5832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7">
              <a:extLst>
                <a:ext uri="{FF2B5EF4-FFF2-40B4-BE49-F238E27FC236}">
                  <a16:creationId xmlns:a16="http://schemas.microsoft.com/office/drawing/2014/main" xmlns="" id="{7BAD7DB1-BC37-4380-B3C2-97372FA31564}"/>
                </a:ext>
              </a:extLst>
            </p:cNvPr>
            <p:cNvSpPr/>
            <p:nvPr/>
          </p:nvSpPr>
          <p:spPr>
            <a:xfrm>
              <a:off x="6683096" y="3493792"/>
              <a:ext cx="451098" cy="34650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21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John </a:t>
            </a:r>
            <a:r>
              <a:rPr lang="en-US" sz="1800" b="1" dirty="0" err="1"/>
              <a:t>Broades</a:t>
            </a:r>
            <a:r>
              <a:rPr lang="en-US" sz="1800" b="1" dirty="0"/>
              <a:t> Watson (1878-1958)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39887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448272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Belajar</a:t>
            </a:r>
            <a:r>
              <a:rPr lang="en-US" sz="2400" b="1" dirty="0" smtClean="0"/>
              <a:t> Watson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635646"/>
            <a:ext cx="2303282" cy="936104"/>
          </a:xfrm>
        </p:spPr>
        <p:txBody>
          <a:bodyPr/>
          <a:lstStyle/>
          <a:p>
            <a:r>
              <a:rPr lang="en-US" dirty="0"/>
              <a:t>J.B. Watson </a:t>
            </a:r>
            <a:r>
              <a:rPr lang="en-US" dirty="0" err="1"/>
              <a:t>adalah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behavioristik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Thorndike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848" y="996791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proses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,</a:t>
            </a:r>
          </a:p>
          <a:p>
            <a:r>
              <a:rPr lang="en-US" sz="1400" dirty="0" err="1"/>
              <a:t>namun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yang </a:t>
            </a:r>
            <a:r>
              <a:rPr lang="en-US" sz="1400" dirty="0" err="1"/>
              <a:t>dimaksud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diamati</a:t>
            </a:r>
            <a:r>
              <a:rPr lang="en-US" sz="1400" dirty="0" smtClean="0"/>
              <a:t> </a:t>
            </a:r>
            <a:r>
              <a:rPr lang="en-US" sz="1400" i="1" dirty="0"/>
              <a:t>(</a:t>
            </a:r>
            <a:r>
              <a:rPr lang="en-US" sz="1400" i="1" dirty="0" err="1"/>
              <a:t>observabel</a:t>
            </a:r>
            <a:r>
              <a:rPr lang="en-US" sz="1400" i="1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diukur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03848" y="1860887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</a:rPr>
              <a:t>Dengan kata lain, walaupun ia mengakui </a:t>
            </a:r>
            <a:r>
              <a:rPr lang="fi-FI" sz="1400" dirty="0" smtClean="0">
                <a:solidFill>
                  <a:schemeClr val="accent3"/>
                </a:solidFill>
              </a:rPr>
              <a:t>adanya </a:t>
            </a:r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-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mental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seseorang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selama</a:t>
            </a:r>
            <a:r>
              <a:rPr lang="en-US" sz="1400" dirty="0">
                <a:solidFill>
                  <a:schemeClr val="accent3"/>
                </a:solidFill>
              </a:rPr>
              <a:t> proses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ia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menganggap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hal-hal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tersebut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sebagai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faktor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diperhitungkan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3848" y="2913787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 smtClean="0"/>
              <a:t>tetap</a:t>
            </a:r>
            <a:r>
              <a:rPr lang="en-US" sz="1400" dirty="0" smtClean="0"/>
              <a:t> </a:t>
            </a:r>
            <a:r>
              <a:rPr lang="en-US" sz="1400" dirty="0" err="1" smtClean="0"/>
              <a:t>mengakui</a:t>
            </a:r>
            <a:r>
              <a:rPr lang="en-US" sz="1400" dirty="0" smtClean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perubahan-perubahan</a:t>
            </a:r>
            <a:r>
              <a:rPr lang="en-US" sz="1400" dirty="0"/>
              <a:t> mental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benak</a:t>
            </a:r>
            <a:r>
              <a:rPr lang="en-US" sz="1400" dirty="0" smtClean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endParaRPr lang="en-US" sz="1400" dirty="0"/>
          </a:p>
          <a:p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18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448272" cy="1368152"/>
          </a:xfrm>
        </p:spPr>
        <p:txBody>
          <a:bodyPr/>
          <a:lstStyle/>
          <a:p>
            <a:r>
              <a:rPr lang="en-US" sz="2400" b="1" dirty="0" err="1" smtClean="0"/>
              <a:t>Watsen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Behavioris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Murni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347864" y="77155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Dikatakan</a:t>
            </a:r>
            <a:r>
              <a:rPr lang="en-US" sz="1600" dirty="0" smtClean="0"/>
              <a:t>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/>
              <a:t>kajiannya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endParaRPr lang="en-US" sz="1600" dirty="0"/>
          </a:p>
          <a:p>
            <a:r>
              <a:rPr lang="en-US" sz="1600" dirty="0" err="1"/>
              <a:t>disejajarkan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ilmu-ilmu</a:t>
            </a:r>
            <a:r>
              <a:rPr lang="en-US" sz="1600" dirty="0"/>
              <a:t> lain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fisika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biologi</a:t>
            </a:r>
            <a:r>
              <a:rPr lang="en-US" sz="1600" dirty="0" smtClean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 smtClean="0"/>
              <a:t>berorientasi</a:t>
            </a:r>
            <a:r>
              <a:rPr lang="en-US" sz="1600" dirty="0" smtClean="0"/>
              <a:t> </a:t>
            </a:r>
            <a:r>
              <a:rPr lang="sv-SE" sz="1600" dirty="0" smtClean="0"/>
              <a:t>pada </a:t>
            </a:r>
            <a:r>
              <a:rPr lang="sv-SE" sz="1600" dirty="0"/>
              <a:t>pengalaman </a:t>
            </a:r>
            <a:endParaRPr lang="sv-SE" sz="1600" dirty="0" smtClean="0"/>
          </a:p>
          <a:p>
            <a:r>
              <a:rPr lang="sv-SE" sz="1600" dirty="0" smtClean="0"/>
              <a:t>empirik </a:t>
            </a:r>
            <a:r>
              <a:rPr lang="sv-SE" sz="1600" dirty="0"/>
              <a:t>semata, </a:t>
            </a:r>
            <a:r>
              <a:rPr lang="sv-SE" sz="1600" dirty="0" smtClean="0"/>
              <a:t>yaitu </a:t>
            </a:r>
            <a:r>
              <a:rPr lang="sv-SE" sz="1600" dirty="0"/>
              <a:t>sejauh dapat diamati dan dapat </a:t>
            </a:r>
            <a:endParaRPr lang="sv-SE" sz="1600" dirty="0" smtClean="0"/>
          </a:p>
          <a:p>
            <a:r>
              <a:rPr lang="sv-SE" sz="1600" dirty="0" smtClean="0"/>
              <a:t>diukur</a:t>
            </a:r>
            <a:r>
              <a:rPr lang="sv-SE" sz="1600" dirty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326408" y="2390566"/>
            <a:ext cx="5134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Asumsinya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demikianlah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diramalkan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 smtClean="0"/>
              <a:t>setelah</a:t>
            </a:r>
            <a:endParaRPr lang="en-US" dirty="0" smtClean="0"/>
          </a:p>
          <a:p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8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Pemikiran</a:t>
            </a:r>
            <a:r>
              <a:rPr lang="en-US" b="1" dirty="0" smtClean="0"/>
              <a:t> Watson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7614"/>
            <a:ext cx="74888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39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786279"/>
            <a:ext cx="2303282" cy="1368152"/>
          </a:xfrm>
        </p:spPr>
        <p:txBody>
          <a:bodyPr/>
          <a:lstStyle/>
          <a:p>
            <a:r>
              <a:rPr lang="en-US" sz="2800" b="1" dirty="0" err="1" smtClean="0"/>
              <a:t>Kesimpulan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127560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Para tokoh aliran behavioristik cenderung untuk </a:t>
            </a:r>
            <a:endParaRPr lang="da-DK" dirty="0" smtClean="0"/>
          </a:p>
          <a:p>
            <a:r>
              <a:rPr lang="da-DK" dirty="0" smtClean="0"/>
              <a:t>tidak </a:t>
            </a:r>
            <a:r>
              <a:rPr lang="da-DK" dirty="0"/>
              <a:t>memperhatikan </a:t>
            </a:r>
            <a:r>
              <a:rPr lang="da-DK" dirty="0" smtClean="0"/>
              <a:t>hal-hal </a:t>
            </a:r>
            <a:r>
              <a:rPr lang="en-US" dirty="0" smtClean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smtClean="0"/>
              <a:t>mental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 smtClean="0"/>
              <a:t>hal</a:t>
            </a:r>
            <a:endParaRPr lang="en-US" dirty="0" smtClean="0"/>
          </a:p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.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08366A07-262C-415A-B56E-04A0EB02253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632874" y="3695693"/>
            <a:ext cx="326433" cy="99208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08">
            <a:extLst>
              <a:ext uri="{FF2B5EF4-FFF2-40B4-BE49-F238E27FC236}">
                <a16:creationId xmlns:a16="http://schemas.microsoft.com/office/drawing/2014/main" xmlns="" id="{09AAD879-21CF-4C4C-A30B-DF9E5F22659A}"/>
              </a:ext>
            </a:extLst>
          </p:cNvPr>
          <p:cNvSpPr/>
          <p:nvPr/>
        </p:nvSpPr>
        <p:spPr>
          <a:xfrm>
            <a:off x="899592" y="4083918"/>
            <a:ext cx="434829" cy="46569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rapezoid 28">
            <a:extLst>
              <a:ext uri="{FF2B5EF4-FFF2-40B4-BE49-F238E27FC236}">
                <a16:creationId xmlns:a16="http://schemas.microsoft.com/office/drawing/2014/main" xmlns="" id="{AF88E06B-69BC-4CFA-9825-125E069B58C6}"/>
              </a:ext>
            </a:extLst>
          </p:cNvPr>
          <p:cNvSpPr>
            <a:spLocks noChangeAspect="1"/>
          </p:cNvSpPr>
          <p:nvPr/>
        </p:nvSpPr>
        <p:spPr>
          <a:xfrm>
            <a:off x="2260542" y="4191737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97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Clark </a:t>
            </a:r>
            <a:r>
              <a:rPr lang="en-US" sz="1800" b="1" dirty="0" err="1"/>
              <a:t>Leaonard</a:t>
            </a:r>
            <a:r>
              <a:rPr lang="en-US" sz="1800" b="1" dirty="0"/>
              <a:t> Hull (1884-1952)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63521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Behaviour</a:t>
            </a:r>
            <a:r>
              <a:rPr lang="en-US" b="1" dirty="0" smtClean="0"/>
              <a:t> Clark Hull</a:t>
            </a:r>
            <a:endParaRPr lang="en-US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4355976" y="186967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Clark Hull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stimulus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respon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menjelaskan</a:t>
            </a:r>
            <a:endParaRPr lang="en-US" sz="1600" dirty="0" smtClean="0"/>
          </a:p>
          <a:p>
            <a:r>
              <a:rPr lang="en-US" sz="1600" dirty="0" err="1" smtClean="0"/>
              <a:t>pengertian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terpengaruh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 </a:t>
            </a:r>
            <a:r>
              <a:rPr lang="en-US" sz="1600" dirty="0" err="1" smtClean="0"/>
              <a:t>evolusi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endParaRPr lang="en-US" sz="1600" dirty="0" smtClean="0"/>
          </a:p>
          <a:p>
            <a:r>
              <a:rPr lang="en-US" sz="1600" dirty="0" err="1" smtClean="0"/>
              <a:t>dikembangkan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Charles Darwin.</a:t>
            </a:r>
          </a:p>
        </p:txBody>
      </p:sp>
      <p:sp>
        <p:nvSpPr>
          <p:cNvPr id="6" name="AutoShape 2" descr="Clark Leonard Hull - Wikipedia bahasa Indonesia, ensiklopedia beb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ark Leonard Hull - Wikipedia bahasa Indonesia, ensiklopedia beb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lark Leonard Hull - Wikipedia bahasa Indonesia, ensiklopedia be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6" y="1419623"/>
            <a:ext cx="3143039" cy="24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807120"/>
            <a:ext cx="2303282" cy="1368152"/>
          </a:xfrm>
        </p:spPr>
        <p:txBody>
          <a:bodyPr/>
          <a:lstStyle/>
          <a:p>
            <a:r>
              <a:rPr lang="en-US" sz="3200" b="1" dirty="0" err="1" smtClean="0"/>
              <a:t>Konsep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Clark Hull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627534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3"/>
                </a:solidFill>
              </a:rPr>
              <a:t>Bagi Hull, seperti halnya </a:t>
            </a:r>
            <a:r>
              <a:rPr lang="sv-SE" sz="1400" dirty="0" smtClean="0">
                <a:solidFill>
                  <a:schemeClr val="accent3"/>
                </a:solidFill>
              </a:rPr>
              <a:t>teori </a:t>
            </a:r>
            <a:r>
              <a:rPr lang="en-US" sz="1400" dirty="0" err="1" smtClean="0">
                <a:solidFill>
                  <a:schemeClr val="accent3"/>
                </a:solidFill>
              </a:rPr>
              <a:t>evolusi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semua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fungsi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tingkah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laku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bermanfaat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terutama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untuk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menjaga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Kelangsungan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hidup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manusia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sebab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Hull </a:t>
            </a:r>
            <a:r>
              <a:rPr lang="en-US" sz="1400" dirty="0" err="1">
                <a:solidFill>
                  <a:schemeClr val="accent3"/>
                </a:solidFill>
              </a:rPr>
              <a:t>mengatakan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kebutuhan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pemuasan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kebutuhan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adalah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penting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menempati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posisi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sentral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dalam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seluruh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manusia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sehingga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belajarpun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hampir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selalu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dikaitkan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dengan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kebutuhan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walaupun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muncul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mungkin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dapat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bermacam-macam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bentuknya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2914367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kenyataannya</a:t>
            </a:r>
            <a:r>
              <a:rPr lang="en-US" sz="1400" dirty="0"/>
              <a:t>, </a:t>
            </a:r>
            <a:r>
              <a:rPr lang="en-US" sz="1400" dirty="0" err="1"/>
              <a:t>teori-teori</a:t>
            </a:r>
            <a:r>
              <a:rPr lang="en-US" sz="1400" dirty="0"/>
              <a:t> </a:t>
            </a:r>
            <a:r>
              <a:rPr lang="en-US" sz="1400" dirty="0" err="1"/>
              <a:t>demikian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banyakdigunakan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praktis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err="1" smtClean="0"/>
              <a:t>terutama</a:t>
            </a:r>
            <a:r>
              <a:rPr lang="en-US" sz="1400" dirty="0" smtClean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Skinner </a:t>
            </a:r>
            <a:r>
              <a:rPr lang="en-US" sz="1400" dirty="0" err="1" smtClean="0"/>
              <a:t>Memperkenalkan</a:t>
            </a:r>
            <a:r>
              <a:rPr lang="en-US" sz="1400" dirty="0" smtClean="0"/>
              <a:t> </a:t>
            </a:r>
            <a:r>
              <a:rPr lang="en-US" sz="1400" dirty="0" err="1" smtClean="0"/>
              <a:t>teorinya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 smtClean="0"/>
              <a:t>dipergunakan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eksperimen</a:t>
            </a:r>
            <a:r>
              <a:rPr lang="en-US" sz="1400" dirty="0"/>
              <a:t> </a:t>
            </a:r>
            <a:r>
              <a:rPr lang="en-US" sz="1400" dirty="0" smtClean="0"/>
              <a:t>di </a:t>
            </a:r>
            <a:r>
              <a:rPr lang="en-US" sz="1400" dirty="0" err="1" smtClean="0"/>
              <a:t>laboratorium</a:t>
            </a:r>
            <a:r>
              <a:rPr lang="en-US" sz="1400" dirty="0"/>
              <a:t>.</a:t>
            </a:r>
          </a:p>
        </p:txBody>
      </p:sp>
      <p:pic>
        <p:nvPicPr>
          <p:cNvPr id="5122" name="Picture 2" descr="Biography of Influential Psychologist Clark H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7432"/>
            <a:ext cx="3810000" cy="23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5517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3638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Arial" pitchFamily="34" charset="0"/>
              </a:rPr>
              <a:t>CAPAIAN PEMBELAJARAN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69226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263981" y="175643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400" dirty="0"/>
              <a:t>dapat menjelaskan pengertian Belajar menurut Teori </a:t>
            </a:r>
            <a:endParaRPr lang="sv-SE" sz="1400" dirty="0" smtClean="0"/>
          </a:p>
          <a:p>
            <a:pPr>
              <a:defRPr/>
            </a:pPr>
            <a:r>
              <a:rPr lang="sv-SE" sz="1400" dirty="0" smtClean="0"/>
              <a:t>Behavioristik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 rot="16200000">
            <a:off x="2096802" y="155870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223" y="165001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0152" y="42188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5475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64435" y="190079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060504" y="255797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63981" y="262214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Menurut</a:t>
            </a:r>
            <a:r>
              <a:rPr lang="en-US" sz="1400" dirty="0"/>
              <a:t> E.L. Thorndike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J.B, Watson</a:t>
            </a:r>
            <a:r>
              <a:rPr lang="en-US" sz="1400" dirty="0"/>
              <a:t>, C.L</a:t>
            </a:r>
            <a:r>
              <a:rPr lang="en-US" sz="1400" dirty="0" smtClean="0"/>
              <a:t>. Hull</a:t>
            </a:r>
            <a:r>
              <a:rPr lang="en-US" sz="1400" dirty="0"/>
              <a:t>, E.R. Guthrie, </a:t>
            </a:r>
            <a:r>
              <a:rPr lang="en-US" sz="1400" dirty="0" err="1"/>
              <a:t>dan</a:t>
            </a:r>
            <a:r>
              <a:rPr lang="en-US" sz="1400" dirty="0"/>
              <a:t> B.F Skinner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2096802" y="242441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9223" y="251572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60504" y="342368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3263981" y="348785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aplikasi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/>
              <a:t>Pembelajaran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 rot="16200000">
            <a:off x="2096802" y="329012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9223" y="338143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Edwin Ray Guthrie (1886-1959)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09751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r>
              <a:rPr lang="en-US" b="1" dirty="0"/>
              <a:t> </a:t>
            </a:r>
            <a:r>
              <a:rPr lang="en-US" b="1" dirty="0" smtClean="0"/>
              <a:t>Edwin </a:t>
            </a:r>
            <a:r>
              <a:rPr lang="en-US" b="1" dirty="0"/>
              <a:t>Ray Guthrie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Teori Belajar Edwin Ray Guthrie - Iwan Rid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7614"/>
            <a:ext cx="3168352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987574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Sebagaimana</a:t>
            </a:r>
            <a:r>
              <a:rPr lang="en-US" sz="1400" dirty="0" smtClean="0"/>
              <a:t> Hull, Edwin Guthrie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variabel</a:t>
            </a:r>
            <a:r>
              <a:rPr lang="en-US" sz="1400" dirty="0" smtClean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smtClean="0"/>
              <a:t>stimulus </a:t>
            </a:r>
            <a:r>
              <a:rPr lang="sv-SE" sz="1400" dirty="0" smtClean="0"/>
              <a:t>dan </a:t>
            </a:r>
            <a:r>
              <a:rPr lang="sv-SE" sz="1400" dirty="0"/>
              <a:t>respon untuk </a:t>
            </a:r>
            <a:endParaRPr lang="sv-SE" sz="1400" dirty="0" smtClean="0"/>
          </a:p>
          <a:p>
            <a:r>
              <a:rPr lang="sv-SE" sz="1400" dirty="0" smtClean="0"/>
              <a:t>menjelaskan </a:t>
            </a:r>
            <a:r>
              <a:rPr lang="sv-SE" sz="1400" dirty="0"/>
              <a:t>terjadinya proses belajar. Namun ia </a:t>
            </a:r>
            <a:endParaRPr lang="sv-SE" sz="1400" dirty="0" smtClean="0"/>
          </a:p>
          <a:p>
            <a:r>
              <a:rPr lang="sv-SE" sz="1400" dirty="0" smtClean="0"/>
              <a:t>Mengemukakan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/>
              <a:t>stimulus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berhubungan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pemuasan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biologis</a:t>
            </a:r>
            <a:r>
              <a:rPr lang="en-US" sz="1400" dirty="0" smtClean="0"/>
              <a:t> </a:t>
            </a:r>
            <a:r>
              <a:rPr lang="sv-SE" sz="1400" dirty="0" smtClean="0"/>
              <a:t>sebagaimana </a:t>
            </a:r>
            <a:r>
              <a:rPr lang="sv-SE" sz="1400" dirty="0"/>
              <a:t>yang dijelaskan oleh Clark dan </a:t>
            </a:r>
            <a:endParaRPr lang="sv-SE" sz="1400" dirty="0" smtClean="0"/>
          </a:p>
          <a:p>
            <a:r>
              <a:rPr lang="sv-SE" sz="1400" dirty="0" smtClean="0"/>
              <a:t>Hull</a:t>
            </a:r>
            <a:r>
              <a:rPr lang="sv-SE" sz="1400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36504" y="27877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Dijelaskannya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hubungan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antara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cenderung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bersifat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sementara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sebab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dalam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kegiatan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sesering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mungkin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stimulus agar </a:t>
            </a:r>
            <a:r>
              <a:rPr lang="en-US" sz="1400" dirty="0" err="1">
                <a:solidFill>
                  <a:schemeClr val="accent3"/>
                </a:solidFill>
              </a:rPr>
              <a:t>hubungan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bersifat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lebih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tetap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32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025900"/>
            <a:ext cx="2303282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Edwin Guthrie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1171074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Guthrie </a:t>
            </a:r>
            <a:r>
              <a:rPr lang="en-US" sz="1400" dirty="0" err="1" smtClean="0"/>
              <a:t>mengemukakan</a:t>
            </a:r>
            <a:r>
              <a:rPr lang="en-US" sz="1400" dirty="0"/>
              <a:t>,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muncul</a:t>
            </a:r>
            <a:r>
              <a:rPr lang="en-US" sz="1400" dirty="0" smtClean="0"/>
              <a:t> </a:t>
            </a:r>
            <a:r>
              <a:rPr lang="en-US" sz="1400" dirty="0" err="1"/>
              <a:t>sifatnya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kuat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menetap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 smtClean="0"/>
              <a:t>macam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stimulus </a:t>
            </a:r>
            <a:r>
              <a:rPr lang="en-US" sz="1400" dirty="0"/>
              <a:t>yang </a:t>
            </a:r>
            <a:r>
              <a:rPr lang="en-US" sz="1400" dirty="0" err="1"/>
              <a:t>berhubungan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  <a:r>
              <a:rPr lang="en-US" sz="1400" dirty="0" smtClean="0"/>
              <a:t>Guthrie</a:t>
            </a:r>
          </a:p>
          <a:p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/>
              <a:t>percaya</a:t>
            </a:r>
            <a:r>
              <a:rPr lang="en-US" sz="1400" dirty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hukuman</a:t>
            </a:r>
            <a:r>
              <a:rPr lang="en-US" sz="1400" dirty="0" smtClean="0"/>
              <a:t> </a:t>
            </a:r>
            <a:r>
              <a:rPr lang="en-US" sz="1400" i="1" dirty="0"/>
              <a:t>(punishment) </a:t>
            </a:r>
            <a:r>
              <a:rPr lang="en-US" sz="1400" dirty="0" err="1"/>
              <a:t>memegang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peranan</a:t>
            </a:r>
            <a:r>
              <a:rPr lang="en-US" sz="1400" dirty="0" smtClean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</a:t>
            </a:r>
            <a:r>
              <a:rPr lang="en-US" sz="1400" dirty="0" err="1"/>
              <a:t>belajar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2554327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3"/>
                </a:solidFill>
              </a:rPr>
              <a:t>Hukuman</a:t>
            </a:r>
            <a:r>
              <a:rPr lang="en-US" sz="1400" dirty="0" smtClean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pada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saat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tepat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mampu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merubah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kebiasaan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perilaku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seseorang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setelah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Skinner </a:t>
            </a:r>
            <a:r>
              <a:rPr lang="en-US" sz="1400" dirty="0" err="1">
                <a:solidFill>
                  <a:schemeClr val="accent3"/>
                </a:solidFill>
              </a:rPr>
              <a:t>mengemukakan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mempopulerkan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 err="1">
                <a:solidFill>
                  <a:schemeClr val="accent3"/>
                </a:solidFill>
              </a:rPr>
              <a:t>pentingnya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i="1" dirty="0">
                <a:solidFill>
                  <a:schemeClr val="accent3"/>
                </a:solidFill>
              </a:rPr>
              <a:t>(</a:t>
            </a:r>
            <a:r>
              <a:rPr lang="en-US" sz="1400" i="1" dirty="0" err="1">
                <a:solidFill>
                  <a:schemeClr val="accent3"/>
                </a:solidFill>
              </a:rPr>
              <a:t>reinforcemant</a:t>
            </a:r>
            <a:r>
              <a:rPr lang="en-US" sz="1400" i="1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maka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hukuman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lagi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dipentingkan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41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504056"/>
          </a:xfrm>
        </p:spPr>
        <p:txBody>
          <a:bodyPr/>
          <a:lstStyle/>
          <a:p>
            <a:pPr lvl="0"/>
            <a:r>
              <a:rPr lang="nb-NO" sz="1800" b="1" dirty="0"/>
              <a:t>Menurut Burrhusm Frederic Skinner </a:t>
            </a:r>
            <a:endParaRPr lang="nb-NO" sz="1800" b="1" dirty="0" smtClean="0"/>
          </a:p>
          <a:p>
            <a:pPr lvl="0"/>
            <a:r>
              <a:rPr lang="nb-NO" sz="1800" b="1" dirty="0" smtClean="0"/>
              <a:t>(</a:t>
            </a:r>
            <a:r>
              <a:rPr lang="nb-NO" sz="1800" b="1" dirty="0"/>
              <a:t>1904-1990)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42087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Teori</a:t>
            </a:r>
            <a:r>
              <a:rPr lang="en-US" b="1" dirty="0" smtClean="0"/>
              <a:t> BF Skinner</a:t>
            </a:r>
            <a:endParaRPr lang="en-US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7172" name="Picture 4" descr="Burrhus Frederic Skinner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4320480" cy="29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059582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Skinner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tokoh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smtClean="0"/>
              <a:t>paling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diperbincangkan</a:t>
            </a:r>
            <a:r>
              <a:rPr lang="en-US" sz="1400" dirty="0" smtClean="0"/>
              <a:t>, </a:t>
            </a:r>
            <a:r>
              <a:rPr lang="en-US" sz="1400" dirty="0" err="1" smtClean="0"/>
              <a:t>konsep-konsep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yang </a:t>
            </a:r>
            <a:r>
              <a:rPr lang="en-US" sz="1400" dirty="0" err="1"/>
              <a:t>dikemukakan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Skinner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mengungguli</a:t>
            </a:r>
            <a:r>
              <a:rPr lang="en-US" sz="1400" dirty="0" smtClean="0"/>
              <a:t> </a:t>
            </a:r>
            <a:r>
              <a:rPr lang="en-US" sz="1400" dirty="0" err="1" smtClean="0"/>
              <a:t>konsep-konsep</a:t>
            </a:r>
            <a:r>
              <a:rPr lang="en-US" sz="1400" dirty="0" smtClean="0"/>
              <a:t> </a:t>
            </a:r>
            <a:r>
              <a:rPr lang="en-US" sz="1400" dirty="0"/>
              <a:t>lain yang </a:t>
            </a:r>
            <a:endParaRPr lang="en-US" sz="1400" dirty="0" smtClean="0"/>
          </a:p>
          <a:p>
            <a:r>
              <a:rPr lang="en-US" sz="1400" dirty="0" err="1" smtClean="0"/>
              <a:t>dikemukakan</a:t>
            </a:r>
            <a:r>
              <a:rPr lang="en-US" sz="1400" dirty="0" smtClean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tokoh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sederhana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Konsepnya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komprehensif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3273827"/>
            <a:ext cx="413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Menurut</a:t>
            </a:r>
            <a:r>
              <a:rPr lang="en-US" sz="1400" dirty="0">
                <a:solidFill>
                  <a:schemeClr val="accent3"/>
                </a:solidFill>
              </a:rPr>
              <a:t> Skinner, </a:t>
            </a:r>
            <a:r>
              <a:rPr lang="en-US" sz="1400" dirty="0" err="1">
                <a:solidFill>
                  <a:schemeClr val="accent3"/>
                </a:solidFill>
              </a:rPr>
              <a:t>hubungan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b="1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respon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terjadi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melalui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interaksi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lingkungannya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menimbulkan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tingkah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laku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33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764" y="1068583"/>
            <a:ext cx="2736304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Stimulus </a:t>
            </a:r>
          </a:p>
          <a:p>
            <a:r>
              <a:rPr lang="en-US" sz="2400" b="1" dirty="0" err="1" smtClean="0"/>
              <a:t>Respon</a:t>
            </a:r>
            <a:r>
              <a:rPr lang="en-US" sz="2400" b="1" dirty="0" smtClean="0"/>
              <a:t> Skinner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59832" y="411510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dasarnya</a:t>
            </a:r>
            <a:r>
              <a:rPr lang="en-US" sz="1400" dirty="0"/>
              <a:t> stimulus-stimulus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berinteraksi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stimulus-stimulus </a:t>
            </a:r>
            <a:endParaRPr lang="en-US" sz="1400" dirty="0" smtClean="0"/>
          </a:p>
          <a:p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mempengaruhi</a:t>
            </a:r>
            <a:r>
              <a:rPr lang="en-US" sz="1400" dirty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respon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diberikan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127560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Demikian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juga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dimunculkan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inipun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mempunyai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konsekuensi-konsekuensi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 smtClean="0">
                <a:solidFill>
                  <a:schemeClr val="accent3"/>
                </a:solidFill>
              </a:rPr>
              <a:t>Konsekuensi-konsekuensi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inilah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pada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gilirannya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mempengaruhi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menjadi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pertimbangan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munculnya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perilaku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2355726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sebab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tingkah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benar</a:t>
            </a:r>
            <a:r>
              <a:rPr lang="en-US" sz="1400" dirty="0"/>
              <a:t>,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terlebih</a:t>
            </a:r>
            <a:r>
              <a:rPr lang="en-US" sz="1400" dirty="0"/>
              <a:t> </a:t>
            </a:r>
            <a:r>
              <a:rPr lang="en-US" sz="1400" dirty="0" err="1" smtClean="0"/>
              <a:t>dahulu</a:t>
            </a:r>
            <a:r>
              <a:rPr lang="en-US" sz="1400" dirty="0" smtClean="0"/>
              <a:t> </a:t>
            </a:r>
            <a:r>
              <a:rPr lang="en-US" sz="1400" dirty="0" err="1" smtClean="0"/>
              <a:t>memahami</a:t>
            </a:r>
            <a:r>
              <a:rPr lang="en-US" sz="1400" dirty="0" smtClean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endParaRPr lang="en-US" sz="1400" dirty="0" smtClean="0"/>
          </a:p>
          <a:p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dimunculkan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konsekuensi</a:t>
            </a:r>
            <a:r>
              <a:rPr lang="en-US" sz="1400" dirty="0"/>
              <a:t> yang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timbul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59832" y="3579862"/>
            <a:ext cx="569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Skinner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mengemukakan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endParaRPr lang="en-US" sz="1400" dirty="0"/>
          </a:p>
          <a:p>
            <a:r>
              <a:rPr lang="en-US" sz="1400" dirty="0" err="1"/>
              <a:t>perubahan-perubahan</a:t>
            </a:r>
            <a:r>
              <a:rPr lang="en-US" sz="1400" dirty="0"/>
              <a:t> mental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menambah</a:t>
            </a:r>
            <a:r>
              <a:rPr lang="en-US" sz="1400" dirty="0" smtClean="0"/>
              <a:t> </a:t>
            </a:r>
            <a:r>
              <a:rPr lang="en-US" sz="1400" dirty="0" err="1"/>
              <a:t>rumitnya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. </a:t>
            </a:r>
            <a:r>
              <a:rPr lang="en-US" sz="1400" dirty="0" err="1"/>
              <a:t>Sebab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/>
              <a:t>alat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penjelasan</a:t>
            </a:r>
            <a:r>
              <a:rPr lang="en-US" sz="1400" dirty="0"/>
              <a:t> </a:t>
            </a:r>
            <a:r>
              <a:rPr lang="en-US" sz="1400" dirty="0" err="1" smtClean="0"/>
              <a:t>lagi,demikian</a:t>
            </a:r>
            <a:r>
              <a:rPr lang="en-US" sz="1400" dirty="0" smtClean="0"/>
              <a:t> </a:t>
            </a:r>
            <a:r>
              <a:rPr lang="en-US" sz="1400" dirty="0" err="1" smtClean="0"/>
              <a:t>seterusnya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3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697220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dikritik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kali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/>
              <a:t>m</a:t>
            </a:r>
            <a:r>
              <a:rPr lang="en-US" sz="1400" dirty="0" err="1" smtClean="0"/>
              <a:t>enjelaskan</a:t>
            </a:r>
            <a:r>
              <a:rPr lang="en-US" sz="1400" dirty="0" smtClean="0"/>
              <a:t> </a:t>
            </a:r>
            <a:r>
              <a:rPr lang="en-US" sz="1400" dirty="0" err="1" smtClean="0"/>
              <a:t>situasi</a:t>
            </a:r>
            <a:r>
              <a:rPr lang="en-US" sz="1400" dirty="0" smtClean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yang </a:t>
            </a:r>
            <a:r>
              <a:rPr lang="en-US" sz="1400" dirty="0" err="1"/>
              <a:t>kompleks</a:t>
            </a:r>
            <a:r>
              <a:rPr lang="en-US" sz="1400" dirty="0"/>
              <a:t>, </a:t>
            </a:r>
            <a:r>
              <a:rPr lang="en-US" sz="1400" dirty="0" err="1"/>
              <a:t>sebab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variable </a:t>
            </a:r>
            <a:endParaRPr lang="en-US" sz="1400" dirty="0" smtClean="0"/>
          </a:p>
          <a:p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diubah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sekedar</a:t>
            </a:r>
            <a:r>
              <a:rPr lang="en-US" sz="1400" dirty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respon</a:t>
            </a:r>
            <a:r>
              <a:rPr lang="en-US" sz="1400" dirty="0"/>
              <a:t>. </a:t>
            </a:r>
            <a:r>
              <a:rPr lang="en-US" sz="1400" dirty="0" err="1"/>
              <a:t>Contohnya</a:t>
            </a:r>
            <a:r>
              <a:rPr lang="en-US" sz="1400" dirty="0"/>
              <a:t>,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diberi</a:t>
            </a:r>
            <a:r>
              <a:rPr lang="en-US" sz="1400" dirty="0" smtClean="0"/>
              <a:t> </a:t>
            </a:r>
            <a:r>
              <a:rPr lang="en-US" sz="1400" dirty="0"/>
              <a:t>stimulus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stimulus </a:t>
            </a:r>
            <a:r>
              <a:rPr lang="en-US" sz="1400" dirty="0" err="1"/>
              <a:t>lagi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yang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/>
              <a:t>, </a:t>
            </a:r>
            <a:r>
              <a:rPr lang="en-US" sz="1400" dirty="0" err="1"/>
              <a:t>ternyata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mau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/>
              <a:t>lagi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6344" y="2628076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Di </a:t>
            </a:r>
            <a:r>
              <a:rPr lang="en-US" sz="1400" dirty="0" err="1">
                <a:solidFill>
                  <a:schemeClr val="accent3"/>
                </a:solidFill>
              </a:rPr>
              <a:t>sinilah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persoalannya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ternyata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teori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mampu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menjelaskan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alasan-alasan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mengacaukan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hubungan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ini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mengganti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satu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stimulus </a:t>
            </a:r>
            <a:r>
              <a:rPr lang="en-US" sz="1400" dirty="0" err="1">
                <a:solidFill>
                  <a:schemeClr val="accent3"/>
                </a:solidFill>
              </a:rPr>
              <a:t>lainnya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seterusnya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sampai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diinginkan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muncul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demikian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persoalannya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adalah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dapat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menjawab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hal-hal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menyebabkan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terjadinya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penyimpangan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stimulus yang</a:t>
            </a:r>
          </a:p>
          <a:p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responnya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36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915566"/>
            <a:ext cx="2303282" cy="1368152"/>
          </a:xfrm>
        </p:spPr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555526"/>
            <a:ext cx="5652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Sebagai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contoh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motivasi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sangat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berpengaruh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proses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 smtClean="0">
                <a:solidFill>
                  <a:schemeClr val="accent3"/>
                </a:solidFill>
              </a:rPr>
              <a:t>Pandangan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behavioristik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menjelaskan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banyak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termotivasi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pada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kegiatan-kegiatan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diluar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kelas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bermain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video game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berlatih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atletik</a:t>
            </a:r>
            <a:r>
              <a:rPr lang="en-US" sz="1400" dirty="0">
                <a:solidFill>
                  <a:schemeClr val="accent3"/>
                </a:solidFill>
              </a:rPr>
              <a:t>), </a:t>
            </a:r>
            <a:r>
              <a:rPr lang="en-US" sz="1400" dirty="0" err="1">
                <a:solidFill>
                  <a:schemeClr val="accent3"/>
                </a:solidFill>
              </a:rPr>
              <a:t>tetapi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termotivasi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mengerjakan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tugas-tugas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sekolah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tersebut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mendapatkan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pengalaman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kuat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pada </a:t>
            </a:r>
            <a:r>
              <a:rPr lang="sv-SE" sz="1400" dirty="0">
                <a:solidFill>
                  <a:schemeClr val="accent3"/>
                </a:solidFill>
              </a:rPr>
              <a:t>kegiatan-kegiatan di luar pelajaran, tetapi tidak </a:t>
            </a:r>
            <a:endParaRPr lang="sv-SE" sz="1400" dirty="0" smtClean="0">
              <a:solidFill>
                <a:schemeClr val="accent3"/>
              </a:solidFill>
            </a:endParaRPr>
          </a:p>
          <a:p>
            <a:r>
              <a:rPr lang="sv-SE" sz="1400" dirty="0" smtClean="0">
                <a:solidFill>
                  <a:schemeClr val="accent3"/>
                </a:solidFill>
              </a:rPr>
              <a:t>mendapatkan </a:t>
            </a:r>
            <a:r>
              <a:rPr lang="sv-SE" sz="1400" dirty="0">
                <a:solidFill>
                  <a:schemeClr val="accent3"/>
                </a:solidFill>
              </a:rPr>
              <a:t>penguatan </a:t>
            </a:r>
            <a:r>
              <a:rPr lang="sv-SE" sz="1400" dirty="0" smtClean="0">
                <a:solidFill>
                  <a:schemeClr val="accent3"/>
                </a:solidFill>
              </a:rPr>
              <a:t>dalam </a:t>
            </a:r>
            <a:r>
              <a:rPr lang="en-US" sz="1400" dirty="0" err="1" smtClean="0">
                <a:solidFill>
                  <a:schemeClr val="accent3"/>
                </a:solidFill>
              </a:rPr>
              <a:t>kegiatan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 di </a:t>
            </a:r>
            <a:r>
              <a:rPr lang="en-US" sz="1400" dirty="0" err="1">
                <a:solidFill>
                  <a:schemeClr val="accent3"/>
                </a:solidFill>
              </a:rPr>
              <a:t>kelas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6344" y="2355726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Pandangan behavioristik tidak sempurna, kurang dapat menjelaskan </a:t>
            </a:r>
            <a:r>
              <a:rPr lang="sv-SE" sz="1400" dirty="0" smtClean="0"/>
              <a:t>adanya </a:t>
            </a:r>
            <a:r>
              <a:rPr lang="en-US" sz="1400" dirty="0" err="1" smtClean="0"/>
              <a:t>variasi</a:t>
            </a:r>
            <a:r>
              <a:rPr lang="en-US" sz="1400" dirty="0" smtClean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emosi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, </a:t>
            </a: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pengalaman</a:t>
            </a:r>
            <a:r>
              <a:rPr lang="en-US" sz="1400" dirty="0" smtClean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sama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 smtClean="0"/>
              <a:t>dapat</a:t>
            </a:r>
            <a:endParaRPr lang="en-US" sz="1400" dirty="0" smtClean="0"/>
          </a:p>
          <a:p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yang </a:t>
            </a:r>
            <a:r>
              <a:rPr lang="en-US" sz="1400" dirty="0" err="1" smtClean="0"/>
              <a:t>mempunyai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yang </a:t>
            </a:r>
            <a:r>
              <a:rPr lang="en-US" sz="1400" dirty="0" err="1"/>
              <a:t>relatif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, </a:t>
            </a:r>
            <a:r>
              <a:rPr lang="en-US" sz="1400" dirty="0" err="1"/>
              <a:t>ternyata</a:t>
            </a:r>
            <a:r>
              <a:rPr lang="en-US" sz="1400" dirty="0"/>
              <a:t> </a:t>
            </a:r>
            <a:r>
              <a:rPr lang="en-US" sz="1400" dirty="0" err="1"/>
              <a:t>perilakunya</a:t>
            </a:r>
            <a:endParaRPr lang="en-US" sz="1400" dirty="0"/>
          </a:p>
          <a:p>
            <a:r>
              <a:rPr lang="sv-SE" sz="1400" dirty="0"/>
              <a:t>terhadap suatu pelajaran berbeda, juga dalam memilih tugas sangat berbeda </a:t>
            </a:r>
            <a:r>
              <a:rPr lang="sv-SE" sz="1400" dirty="0" smtClean="0"/>
              <a:t>tingkat </a:t>
            </a:r>
            <a:r>
              <a:rPr lang="en-US" sz="1400" dirty="0" err="1" smtClean="0"/>
              <a:t>kesulitannya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mengakui</a:t>
            </a:r>
            <a:r>
              <a:rPr lang="en-US" sz="1400" dirty="0" smtClean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respon</a:t>
            </a:r>
            <a:r>
              <a:rPr lang="en-US" sz="1400" dirty="0" smtClean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 </a:t>
            </a:r>
            <a:r>
              <a:rPr lang="en-US" sz="1400" dirty="0" err="1" smtClean="0"/>
              <a:t>Mereka</a:t>
            </a:r>
            <a:endParaRPr lang="en-US" sz="1400" dirty="0" smtClean="0"/>
          </a:p>
          <a:p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/>
              <a:t>memperhatikan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pengaruh</a:t>
            </a:r>
            <a:r>
              <a:rPr lang="en-US" sz="1400" dirty="0"/>
              <a:t> </a:t>
            </a:r>
            <a:r>
              <a:rPr lang="en-US" sz="1400" dirty="0" err="1"/>
              <a:t>pikiran</a:t>
            </a:r>
            <a:r>
              <a:rPr lang="en-US" sz="1400" dirty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perasaan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mempertemukan</a:t>
            </a:r>
            <a:r>
              <a:rPr lang="en-US" sz="1400" dirty="0"/>
              <a:t> </a:t>
            </a:r>
            <a:r>
              <a:rPr lang="en-US" sz="1400" dirty="0" err="1"/>
              <a:t>unsur-unsur</a:t>
            </a:r>
            <a:r>
              <a:rPr lang="en-US" sz="1400" dirty="0"/>
              <a:t> yang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915566"/>
            <a:ext cx="2303282" cy="1368152"/>
          </a:xfrm>
        </p:spPr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555526"/>
            <a:ext cx="5652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mengarahkan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berfikir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linier, </a:t>
            </a:r>
            <a:r>
              <a:rPr lang="en-US" sz="1400" dirty="0" err="1" smtClean="0"/>
              <a:t>konvergen</a:t>
            </a:r>
            <a:r>
              <a:rPr lang="en-US" sz="1400" dirty="0"/>
              <a:t>,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kreatif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produktif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/>
              <a:t>proses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shaping,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membawa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/>
              <a:t>target </a:t>
            </a:r>
            <a:r>
              <a:rPr lang="en-US" sz="1400" dirty="0" err="1"/>
              <a:t>tertentu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menjadikan</a:t>
            </a:r>
            <a:r>
              <a:rPr lang="en-US" sz="1400" dirty="0" smtClean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 </a:t>
            </a:r>
            <a:r>
              <a:rPr lang="en-US" sz="1400" dirty="0" err="1"/>
              <a:t>berkreasi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berimajinasi</a:t>
            </a:r>
            <a:r>
              <a:rPr lang="en-US" sz="1400" dirty="0"/>
              <a:t>. </a:t>
            </a:r>
            <a:r>
              <a:rPr lang="en-US" sz="1400" dirty="0" err="1"/>
              <a:t>Padahal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/>
              <a:t>berpengaruh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</a:p>
          <a:p>
            <a:r>
              <a:rPr lang="en-US" sz="1400" dirty="0" err="1" smtClean="0"/>
              <a:t>mempengaruhi</a:t>
            </a:r>
            <a:r>
              <a:rPr lang="en-US" sz="1400" dirty="0" smtClean="0"/>
              <a:t> </a:t>
            </a:r>
            <a:r>
              <a:rPr lang="en-US" sz="1400" dirty="0"/>
              <a:t>proses </a:t>
            </a:r>
            <a:r>
              <a:rPr lang="en-US" sz="1400" dirty="0" err="1"/>
              <a:t>belajar</a:t>
            </a:r>
            <a:r>
              <a:rPr lang="en-US" sz="1400" dirty="0"/>
              <a:t>. </a:t>
            </a: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dirty="0" err="1"/>
              <a:t>pengertian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endParaRPr lang="en-US" sz="1400" dirty="0" smtClean="0"/>
          </a:p>
          <a:p>
            <a:r>
              <a:rPr lang="en-US" sz="1400" dirty="0" err="1" smtClean="0"/>
              <a:t>sesederhana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 smtClean="0"/>
              <a:t>dilukiskan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6344" y="2493933"/>
            <a:ext cx="55801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Skinner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tokoh-tokoh</a:t>
            </a:r>
            <a:r>
              <a:rPr lang="en-US" sz="1400" dirty="0">
                <a:solidFill>
                  <a:schemeClr val="accent3"/>
                </a:solidFill>
              </a:rPr>
              <a:t> lain </a:t>
            </a:r>
            <a:r>
              <a:rPr lang="en-US" sz="1400" dirty="0" err="1">
                <a:solidFill>
                  <a:schemeClr val="accent3"/>
                </a:solidFill>
              </a:rPr>
              <a:t>pendukung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tidak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menganjurkan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digunakannya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hukuman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apa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mereka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sebut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negatif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i="1" dirty="0">
                <a:solidFill>
                  <a:schemeClr val="accent3"/>
                </a:solidFill>
              </a:rPr>
              <a:t>(negative </a:t>
            </a:r>
            <a:endParaRPr lang="en-US" sz="1400" i="1" dirty="0" smtClean="0">
              <a:solidFill>
                <a:schemeClr val="accent3"/>
              </a:solidFill>
            </a:endParaRPr>
          </a:p>
          <a:p>
            <a:r>
              <a:rPr lang="en-US" sz="1400" i="1" dirty="0" smtClean="0">
                <a:solidFill>
                  <a:schemeClr val="accent3"/>
                </a:solidFill>
              </a:rPr>
              <a:t>reinforcement</a:t>
            </a:r>
            <a:r>
              <a:rPr lang="en-US" sz="1400" i="1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cenderung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membatasi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siswa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nl-NL" sz="1400" dirty="0" smtClean="0">
                <a:solidFill>
                  <a:schemeClr val="accent3"/>
                </a:solidFill>
              </a:rPr>
              <a:t>untuk </a:t>
            </a:r>
            <a:r>
              <a:rPr lang="nl-NL" sz="1400" dirty="0">
                <a:solidFill>
                  <a:schemeClr val="accent3"/>
                </a:solidFill>
              </a:rPr>
              <a:t>bebas berpikir </a:t>
            </a:r>
            <a:endParaRPr lang="nl-NL" sz="1400" dirty="0" smtClean="0">
              <a:solidFill>
                <a:schemeClr val="accent3"/>
              </a:solidFill>
            </a:endParaRPr>
          </a:p>
          <a:p>
            <a:r>
              <a:rPr lang="nl-NL" sz="1400" dirty="0" smtClean="0">
                <a:solidFill>
                  <a:schemeClr val="accent3"/>
                </a:solidFill>
              </a:rPr>
              <a:t>dan </a:t>
            </a:r>
            <a:r>
              <a:rPr lang="nl-NL" sz="1400" dirty="0">
                <a:solidFill>
                  <a:schemeClr val="accent3"/>
                </a:solidFill>
              </a:rPr>
              <a:t>berimajinasi.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1735" y="216638"/>
            <a:ext cx="5508104" cy="576064"/>
          </a:xfrm>
        </p:spPr>
        <p:txBody>
          <a:bodyPr/>
          <a:lstStyle/>
          <a:p>
            <a:r>
              <a:rPr lang="en-US" b="1" dirty="0" err="1" smtClean="0"/>
              <a:t>Teori</a:t>
            </a:r>
            <a:r>
              <a:rPr lang="en-US" b="1" dirty="0" smtClean="0"/>
              <a:t> Skinner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9552" y="1140778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Skinner lebih percaya kepada apa yang disebut sebagai </a:t>
            </a:r>
            <a:r>
              <a:rPr lang="sv-SE" sz="1400" dirty="0" smtClean="0"/>
              <a:t> penguat </a:t>
            </a:r>
            <a:r>
              <a:rPr lang="sv-SE" sz="1400" dirty="0"/>
              <a:t>negatif. </a:t>
            </a:r>
            <a:r>
              <a:rPr lang="sv-SE" sz="1400" dirty="0" smtClean="0"/>
              <a:t>Penguat </a:t>
            </a:r>
            <a:r>
              <a:rPr lang="en-US" sz="1400" dirty="0" err="1" smtClean="0"/>
              <a:t>negatif</a:t>
            </a:r>
            <a:r>
              <a:rPr lang="en-US" sz="1400" dirty="0" smtClean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hukuman</a:t>
            </a:r>
            <a:r>
              <a:rPr lang="en-US" sz="1400" dirty="0"/>
              <a:t>. </a:t>
            </a:r>
            <a:r>
              <a:rPr lang="en-US" sz="1400" dirty="0" err="1"/>
              <a:t>Ketidaksamaannya</a:t>
            </a:r>
            <a:r>
              <a:rPr lang="en-US" sz="1400" dirty="0"/>
              <a:t> </a:t>
            </a:r>
            <a:r>
              <a:rPr lang="en-US" sz="1400" dirty="0" err="1"/>
              <a:t>terletak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 smtClean="0"/>
              <a:t>hukuman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sebagai</a:t>
            </a:r>
            <a:r>
              <a:rPr lang="en-US" sz="1400" dirty="0"/>
              <a:t> stimulus)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penguat</a:t>
            </a:r>
            <a:r>
              <a:rPr lang="en-US" sz="1400" dirty="0" smtClean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(</a:t>
            </a:r>
            <a:r>
              <a:rPr lang="en-US" sz="1400" dirty="0" err="1"/>
              <a:t>sebagai</a:t>
            </a:r>
            <a:r>
              <a:rPr lang="en-US" sz="1400" dirty="0"/>
              <a:t> stimulus)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/>
              <a:t>dikurangi</a:t>
            </a:r>
            <a:r>
              <a:rPr lang="en-US" sz="1400" dirty="0"/>
              <a:t>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kuat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2299216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Misalnya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seorang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dihukum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karena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melakukan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fi-FI" sz="1400" dirty="0" smtClean="0">
                <a:solidFill>
                  <a:schemeClr val="accent3"/>
                </a:solidFill>
              </a:rPr>
              <a:t>kesalahan</a:t>
            </a:r>
            <a:r>
              <a:rPr lang="fi-FI" sz="1400" dirty="0">
                <a:solidFill>
                  <a:schemeClr val="accent3"/>
                </a:solidFill>
              </a:rPr>
              <a:t>. Jika siswa tersebut masih </a:t>
            </a:r>
            <a:endParaRPr lang="fi-FI" sz="1400" dirty="0" smtClean="0">
              <a:solidFill>
                <a:schemeClr val="accent3"/>
              </a:solidFill>
            </a:endParaRPr>
          </a:p>
          <a:p>
            <a:r>
              <a:rPr lang="fi-FI" sz="1400" dirty="0" smtClean="0">
                <a:solidFill>
                  <a:schemeClr val="accent3"/>
                </a:solidFill>
              </a:rPr>
              <a:t>saja </a:t>
            </a:r>
            <a:r>
              <a:rPr lang="fi-FI" sz="1400" dirty="0">
                <a:solidFill>
                  <a:schemeClr val="accent3"/>
                </a:solidFill>
              </a:rPr>
              <a:t>melakukan kesalahan, maka hukuman </a:t>
            </a:r>
            <a:r>
              <a:rPr lang="fi-FI" sz="1400" dirty="0" smtClean="0">
                <a:solidFill>
                  <a:schemeClr val="accent3"/>
                </a:solidFill>
              </a:rPr>
              <a:t>harus </a:t>
            </a:r>
            <a:r>
              <a:rPr lang="en-US" sz="1400" dirty="0" err="1" smtClean="0">
                <a:solidFill>
                  <a:schemeClr val="accent3"/>
                </a:solidFill>
              </a:rPr>
              <a:t>ditambahkan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Tetapi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sesuatu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tidak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mengenakkan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sehingga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melakukan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kesalahan</a:t>
            </a:r>
            <a:r>
              <a:rPr lang="en-US" sz="1400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dikurangi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bukan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ditambah</a:t>
            </a:r>
            <a:r>
              <a:rPr lang="en-US" sz="1400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pengurangan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mendorong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untuk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memperbaiki </a:t>
            </a:r>
            <a:r>
              <a:rPr lang="sv-SE" sz="1400" dirty="0">
                <a:solidFill>
                  <a:schemeClr val="accent3"/>
                </a:solidFill>
              </a:rPr>
              <a:t>kesalahannya, maka inilah yang disebut </a:t>
            </a:r>
            <a:endParaRPr lang="sv-SE" sz="1400" dirty="0" smtClean="0">
              <a:solidFill>
                <a:schemeClr val="accent3"/>
              </a:solidFill>
            </a:endParaRPr>
          </a:p>
          <a:p>
            <a:r>
              <a:rPr lang="sv-SE" sz="1400" dirty="0" smtClean="0">
                <a:solidFill>
                  <a:schemeClr val="accent3"/>
                </a:solidFill>
              </a:rPr>
              <a:t>penguat </a:t>
            </a:r>
            <a:r>
              <a:rPr lang="sv-SE" sz="1400" dirty="0">
                <a:solidFill>
                  <a:schemeClr val="accent3"/>
                </a:solidFill>
              </a:rPr>
              <a:t>negatif. </a:t>
            </a:r>
            <a:endParaRPr lang="sv-SE" sz="1400" dirty="0" smtClean="0">
              <a:solidFill>
                <a:schemeClr val="accent3"/>
              </a:solidFill>
            </a:endParaRPr>
          </a:p>
          <a:p>
            <a:endParaRPr lang="sv-SE" sz="1400" dirty="0"/>
          </a:p>
          <a:p>
            <a:r>
              <a:rPr lang="sv-SE" sz="1400" dirty="0" smtClean="0"/>
              <a:t>Lawan </a:t>
            </a:r>
            <a:r>
              <a:rPr lang="sv-SE" sz="1400" dirty="0"/>
              <a:t>dari </a:t>
            </a:r>
            <a:r>
              <a:rPr lang="sv-SE" sz="1400" dirty="0" smtClean="0"/>
              <a:t>penguat </a:t>
            </a:r>
            <a:r>
              <a:rPr lang="en-US" sz="1400" dirty="0" err="1" smtClean="0"/>
              <a:t>negatif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penguat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(</a:t>
            </a:r>
            <a:r>
              <a:rPr lang="en-US" sz="1400" i="1" dirty="0"/>
              <a:t>positive reinforcement</a:t>
            </a:r>
            <a:r>
              <a:rPr lang="en-US" sz="1400" dirty="0"/>
              <a:t>). </a:t>
            </a:r>
            <a:endParaRPr lang="en-US" sz="1400" dirty="0" smtClean="0"/>
          </a:p>
          <a:p>
            <a:r>
              <a:rPr lang="en-US" sz="1400" dirty="0" err="1" smtClean="0"/>
              <a:t>Keduanya</a:t>
            </a:r>
            <a:r>
              <a:rPr lang="en-US" sz="1400" dirty="0" smtClean="0"/>
              <a:t> </a:t>
            </a:r>
            <a:r>
              <a:rPr lang="en-US" sz="1400" dirty="0" err="1"/>
              <a:t>bertujuan</a:t>
            </a:r>
            <a:r>
              <a:rPr lang="en-US" sz="1400" dirty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memperkuat</a:t>
            </a:r>
            <a:r>
              <a:rPr lang="en-US" sz="1400" dirty="0" smtClean="0"/>
              <a:t> </a:t>
            </a:r>
            <a:r>
              <a:rPr lang="en-US" sz="1400" dirty="0" err="1"/>
              <a:t>respon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bedanya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penguat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ditambah</a:t>
            </a:r>
            <a:r>
              <a:rPr lang="en-US" sz="1400" dirty="0"/>
              <a:t>, 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penguat</a:t>
            </a:r>
            <a:r>
              <a:rPr lang="en-US" sz="1400" dirty="0" smtClean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dikurangi</a:t>
            </a:r>
            <a:r>
              <a:rPr lang="en-US" sz="1400" dirty="0"/>
              <a:t> agar </a:t>
            </a:r>
            <a:r>
              <a:rPr lang="en-US" sz="1400" dirty="0" err="1"/>
              <a:t>memperkuat</a:t>
            </a:r>
            <a:r>
              <a:rPr lang="en-US" sz="1400" dirty="0"/>
              <a:t> </a:t>
            </a:r>
            <a:r>
              <a:rPr lang="en-US" sz="1400" dirty="0" err="1"/>
              <a:t>respons</a:t>
            </a:r>
            <a:r>
              <a:rPr lang="en-US" sz="1400" dirty="0"/>
              <a:t>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A0817E28-CE16-4F77-90EB-290C33FCAF10}"/>
              </a:ext>
            </a:extLst>
          </p:cNvPr>
          <p:cNvGrpSpPr/>
          <p:nvPr/>
        </p:nvGrpSpPr>
        <p:grpSpPr>
          <a:xfrm>
            <a:off x="8409838" y="160073"/>
            <a:ext cx="716948" cy="1888261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xmlns="" id="{DFF7DFF1-7F57-4E2E-BB46-7AAF0BC03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xmlns="" id="{60461893-C1B4-48F1-B870-57217F33D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xmlns="" id="{7EBE75B2-1EDC-4F0F-B901-17E9202A5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xmlns="" id="{61A487DD-EC57-41BD-A5AF-B7C24A964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xmlns="" id="{E4F90649-FE05-41A9-BEB2-5E936126F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A4C46F9A-5BF4-441E-87A1-737DACBC3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AFB9B82E-421D-4C10-9A00-6D694E375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xmlns="" id="{CD5DC214-1C7F-4F58-8F7E-A3C48E7CD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xmlns="" id="{0DBF6C4A-E7F5-4981-B350-99FC54851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xmlns="" id="{6195AD66-144E-479D-952C-BA754936B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3" name="矩形: 圆角 1"/>
          <p:cNvSpPr/>
          <p:nvPr/>
        </p:nvSpPr>
        <p:spPr>
          <a:xfrm>
            <a:off x="0" y="0"/>
            <a:ext cx="3305175" cy="1140778"/>
          </a:xfrm>
          <a:prstGeom prst="roundRect">
            <a:avLst>
              <a:gd name="adj" fmla="val 822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1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Pengertian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altLang="ko-KR" sz="1800" b="1" dirty="0" err="1" smtClean="0"/>
              <a:t>Menurut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Teori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Behaviortistik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376264" cy="1368152"/>
          </a:xfrm>
        </p:spPr>
        <p:txBody>
          <a:bodyPr/>
          <a:lstStyle/>
          <a:p>
            <a:r>
              <a:rPr lang="en-US" sz="2000" b="1" dirty="0" smtClean="0"/>
              <a:t>KAITKAN</a:t>
            </a:r>
          </a:p>
          <a:p>
            <a:r>
              <a:rPr lang="en-US" sz="2000" b="1" dirty="0" smtClean="0"/>
              <a:t>TUGAS  </a:t>
            </a:r>
          </a:p>
          <a:p>
            <a:r>
              <a:rPr lang="en-US" sz="2000" b="1" dirty="0" smtClean="0"/>
              <a:t>DENGAN MATERI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059832" y="129290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Amati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kelas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sajakah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tersebut</a:t>
            </a:r>
            <a:r>
              <a:rPr lang="en-US" dirty="0"/>
              <a:t>?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smtClean="0"/>
              <a:t>    yang 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belajarkah</a:t>
            </a:r>
            <a:r>
              <a:rPr lang="en-US" dirty="0"/>
              <a:t> ? </a:t>
            </a:r>
            <a:r>
              <a:rPr lang="en-US" dirty="0" smtClean="0"/>
              <a:t>         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97601" y="2344692"/>
            <a:ext cx="6133512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b="1" dirty="0" err="1" smtClean="0"/>
              <a:t>Tugas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Diskusi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5" name="Block Arc 14"/>
          <p:cNvSpPr/>
          <p:nvPr/>
        </p:nvSpPr>
        <p:spPr>
          <a:xfrm rot="16200000">
            <a:off x="7461077" y="158637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rapezoid 22"/>
          <p:cNvSpPr/>
          <p:nvPr/>
        </p:nvSpPr>
        <p:spPr>
          <a:xfrm>
            <a:off x="3319763" y="1643413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5398485" y="1563638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25"/>
          <p:cNvSpPr/>
          <p:nvPr/>
        </p:nvSpPr>
        <p:spPr>
          <a:xfrm>
            <a:off x="1322589" y="162826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1353585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8089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42593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7097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175" y="2643758"/>
            <a:ext cx="1322851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dirty="0" err="1"/>
                <a:t>Apakah</a:t>
              </a:r>
              <a:r>
                <a:rPr lang="en-US" sz="1200" dirty="0"/>
                <a:t> </a:t>
              </a:r>
              <a:r>
                <a:rPr lang="en-US" sz="1200" dirty="0" err="1"/>
                <a:t>Makna</a:t>
              </a:r>
              <a:r>
                <a:rPr lang="en-US" sz="1200" dirty="0"/>
                <a:t> </a:t>
              </a:r>
              <a:r>
                <a:rPr lang="en-US" sz="1200" dirty="0" err="1"/>
                <a:t>Belajar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80679" y="2643758"/>
            <a:ext cx="1322851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 err="1"/>
                <a:t>Apakah</a:t>
              </a:r>
              <a:r>
                <a:rPr lang="en-US" sz="1200" dirty="0"/>
                <a:t> </a:t>
              </a:r>
              <a:r>
                <a:rPr lang="en-US" sz="1200" dirty="0" err="1"/>
                <a:t>Makna</a:t>
              </a:r>
              <a:r>
                <a:rPr lang="en-US" sz="1200" dirty="0"/>
                <a:t> </a:t>
              </a:r>
              <a:r>
                <a:rPr lang="en-US" sz="1200" dirty="0" err="1"/>
                <a:t>Membelajarkan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5183" y="2643758"/>
            <a:ext cx="1322851" cy="1042846"/>
            <a:chOff x="2113657" y="4283314"/>
            <a:chExt cx="3647460" cy="1042846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200" dirty="0" smtClean="0"/>
                <a:t>Apa implikasi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teori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behaviour</a:t>
              </a:r>
              <a:r>
                <a:rPr lang="en-US" sz="1200" dirty="0" smtClean="0"/>
                <a:t> </a:t>
              </a:r>
              <a:r>
                <a:rPr lang="id-ID" sz="1200" dirty="0" smtClean="0"/>
                <a:t> </a:t>
              </a:r>
              <a:endParaRPr lang="en-US" sz="1200" dirty="0" smtClean="0"/>
            </a:p>
            <a:p>
              <a:pPr algn="ctr">
                <a:defRPr/>
              </a:pPr>
              <a:r>
                <a:rPr lang="id-ID" sz="1200" dirty="0" smtClean="0"/>
                <a:t>pada </a:t>
              </a:r>
              <a:r>
                <a:rPr lang="en-US" sz="1200" dirty="0" smtClean="0"/>
                <a:t>proses</a:t>
              </a:r>
            </a:p>
            <a:p>
              <a:pPr algn="ctr">
                <a:defRPr/>
              </a:pPr>
              <a:r>
                <a:rPr lang="id-ID" sz="1200" dirty="0" smtClean="0"/>
                <a:t>pembelajaran</a:t>
              </a:r>
              <a:r>
                <a:rPr lang="id-ID" sz="1200" dirty="0"/>
                <a:t>?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9687" y="2643758"/>
            <a:ext cx="1634761" cy="1412178"/>
            <a:chOff x="2113658" y="4283314"/>
            <a:chExt cx="4507482" cy="141217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8" y="4495163"/>
              <a:ext cx="45074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1200" dirty="0"/>
                <a:t>Bagaimana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menerapkan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prinsip </a:t>
              </a:r>
              <a:r>
                <a:rPr lang="en-US" sz="1200" dirty="0" smtClean="0"/>
                <a:t>Thorndike,   Watson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Skinner</a:t>
              </a:r>
              <a:r>
                <a:rPr lang="id-ID" sz="1200" dirty="0" smtClean="0"/>
                <a:t> </a:t>
              </a:r>
              <a:r>
                <a:rPr lang="en-US" sz="1200" dirty="0" smtClean="0"/>
                <a:t>   </a:t>
              </a:r>
              <a:r>
                <a:rPr lang="id-ID" sz="1200" dirty="0" smtClean="0"/>
                <a:t>pada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pembelajaran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7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99592" y="1275606"/>
            <a:ext cx="5184576" cy="3384376"/>
          </a:xfrm>
        </p:spPr>
        <p:txBody>
          <a:bodyPr>
            <a:noAutofit/>
          </a:bodyPr>
          <a:lstStyle/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FF0000"/>
                </a:solidFill>
              </a:rPr>
              <a:t>Konseling di dadaku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FF0000"/>
                </a:solidFill>
              </a:rPr>
              <a:t>Profesi di tanganku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FF0000"/>
                </a:solidFill>
              </a:rPr>
              <a:t>Raih KES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FF0000"/>
                </a:solidFill>
              </a:rPr>
              <a:t>Tuk kebahagiaan bersama </a:t>
            </a:r>
          </a:p>
          <a:p>
            <a:pPr marL="1006079" indent="-1006079">
              <a:lnSpc>
                <a:spcPct val="80000"/>
              </a:lnSpc>
              <a:buNone/>
            </a:pPr>
            <a:endParaRPr lang="id-ID" sz="1800" b="1" dirty="0"/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/>
              <a:t>	Konseling di dadaku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/>
              <a:t>	Profesi di tanganku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/>
              <a:t>	Raih KES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/>
              <a:t>	Tuk kebahagiaan bersama</a:t>
            </a:r>
          </a:p>
          <a:p>
            <a:pPr marL="1006079" indent="-1006079">
              <a:lnSpc>
                <a:spcPct val="80000"/>
              </a:lnSpc>
              <a:buNone/>
            </a:pPr>
            <a:endParaRPr lang="id-ID" sz="1800" b="1" dirty="0"/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00B050"/>
                </a:solidFill>
              </a:rPr>
              <a:t>Ayo maju, profesiku</a:t>
            </a:r>
          </a:p>
          <a:p>
            <a:pPr marL="1006079" indent="-1006079">
              <a:lnSpc>
                <a:spcPct val="80000"/>
              </a:lnSpc>
              <a:buNone/>
            </a:pPr>
            <a:r>
              <a:rPr lang="id-ID" sz="1800" b="1" dirty="0">
                <a:solidFill>
                  <a:srgbClr val="00B050"/>
                </a:solidFill>
              </a:rPr>
              <a:t>Ayo maju, konselorku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950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id-ID" b="1" dirty="0"/>
              <a:t>KONSELING DI DADAKU</a:t>
            </a:r>
            <a:endParaRPr lang="en-GB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F13BC1A-5744-4A34-A926-35E2A9882785}" type="slidenum">
              <a:rPr lang="en-GB"/>
              <a:pPr/>
              <a:t>4</a:t>
            </a:fld>
            <a:endParaRPr lang="en-GB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6156325" y="1059656"/>
            <a:ext cx="2049626" cy="22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020" y="699542"/>
            <a:ext cx="2520280" cy="576064"/>
          </a:xfrm>
        </p:spPr>
        <p:txBody>
          <a:bodyPr/>
          <a:lstStyle/>
          <a:p>
            <a:r>
              <a:rPr lang="en-US" sz="2400" b="1" dirty="0" err="1" smtClean="0"/>
              <a:t>Belajar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2448272" cy="100811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Perubahan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akibat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dari </a:t>
            </a:r>
            <a:r>
              <a:rPr lang="sv-SE" dirty="0">
                <a:solidFill>
                  <a:srgbClr val="FF0000"/>
                </a:solidFill>
              </a:rPr>
              <a:t>adanya 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interaksi </a:t>
            </a:r>
            <a:r>
              <a:rPr lang="sv-SE" dirty="0">
                <a:solidFill>
                  <a:srgbClr val="FF0000"/>
                </a:solidFill>
              </a:rPr>
              <a:t>antara stimulus dan respon.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84355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Dengan</a:t>
            </a:r>
            <a:r>
              <a:rPr lang="en-US" sz="1400" dirty="0"/>
              <a:t> kata lain,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err="1" smtClean="0"/>
              <a:t>dialami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kemampuannya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bertingkah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endParaRPr lang="en-US" sz="1400" dirty="0"/>
          </a:p>
          <a:p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yang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endParaRPr lang="en-US" sz="1400" dirty="0" smtClean="0"/>
          </a:p>
          <a:p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respon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1547664" y="1166723"/>
            <a:ext cx="1440160" cy="32316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92367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Seseorang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dianggap</a:t>
            </a:r>
            <a:r>
              <a:rPr lang="en-US" sz="1400" dirty="0" smtClean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tingkah</a:t>
            </a:r>
            <a:r>
              <a:rPr lang="en-US" sz="1400" dirty="0"/>
              <a:t> </a:t>
            </a:r>
            <a:r>
              <a:rPr lang="en-US" sz="1400" dirty="0" err="1" smtClean="0"/>
              <a:t>lakunya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2571750"/>
            <a:ext cx="5112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Sebagai</a:t>
            </a:r>
            <a:r>
              <a:rPr lang="en-US" sz="1400" b="1" dirty="0"/>
              <a:t> </a:t>
            </a:r>
            <a:r>
              <a:rPr lang="en-US" sz="1400" b="1" dirty="0" err="1"/>
              <a:t>contoh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berhitung</a:t>
            </a:r>
            <a:r>
              <a:rPr lang="en-US" sz="1400" dirty="0"/>
              <a:t> </a:t>
            </a:r>
            <a:r>
              <a:rPr lang="en-US" sz="1400" dirty="0" err="1"/>
              <a:t>perkalian</a:t>
            </a:r>
            <a:r>
              <a:rPr lang="en-US" sz="1400" dirty="0"/>
              <a:t>. </a:t>
            </a: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berusaha</a:t>
            </a:r>
            <a:r>
              <a:rPr lang="en-US" sz="1400" dirty="0" smtClean="0"/>
              <a:t> </a:t>
            </a:r>
            <a:r>
              <a:rPr lang="en-US" sz="1400" dirty="0" err="1" smtClean="0"/>
              <a:t>giat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gurunya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mengajarkan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tekun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 smtClean="0"/>
              <a:t>belum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/>
              <a:t>mempraktekkan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perhitungan</a:t>
            </a:r>
            <a:r>
              <a:rPr lang="en-US" sz="1400" dirty="0" smtClean="0"/>
              <a:t> </a:t>
            </a:r>
            <a:r>
              <a:rPr lang="en-US" sz="1400" dirty="0" err="1"/>
              <a:t>perkalian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 </a:t>
            </a:r>
            <a:r>
              <a:rPr lang="en-US" sz="1400" dirty="0" err="1" smtClean="0"/>
              <a:t>perilaku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.</a:t>
            </a:r>
          </a:p>
        </p:txBody>
      </p:sp>
      <p:sp>
        <p:nvSpPr>
          <p:cNvPr id="10" name="椭圆 2"/>
          <p:cNvSpPr/>
          <p:nvPr/>
        </p:nvSpPr>
        <p:spPr>
          <a:xfrm>
            <a:off x="893464" y="3635111"/>
            <a:ext cx="1446288" cy="145691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7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4227934"/>
            <a:ext cx="6156176" cy="576064"/>
          </a:xfrm>
        </p:spPr>
        <p:txBody>
          <a:bodyPr/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</a:rPr>
              <a:t>Stimulus </a:t>
            </a:r>
            <a:r>
              <a:rPr lang="en-US" altLang="ko-KR" b="1" dirty="0" err="1" smtClean="0">
                <a:solidFill>
                  <a:schemeClr val="bg1"/>
                </a:solidFill>
              </a:rPr>
              <a:t>dan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Respon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1347614"/>
            <a:ext cx="4320480" cy="1080120"/>
          </a:xfrm>
        </p:spPr>
        <p:txBody>
          <a:bodyPr/>
          <a:lstStyle/>
          <a:p>
            <a:r>
              <a:rPr lang="en-US" b="1" dirty="0" smtClean="0"/>
              <a:t>Stimulus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smtClean="0"/>
              <a:t>guru </a:t>
            </a:r>
          </a:p>
          <a:p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peraga</a:t>
            </a:r>
            <a:r>
              <a:rPr lang="en-US" dirty="0"/>
              <a:t>,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/>
      </p:sp>
      <p:sp>
        <p:nvSpPr>
          <p:cNvPr id="17" name="椭圆 7"/>
          <p:cNvSpPr/>
          <p:nvPr/>
        </p:nvSpPr>
        <p:spPr>
          <a:xfrm>
            <a:off x="1236597" y="1547766"/>
            <a:ext cx="2348922" cy="2348922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87574"/>
            <a:ext cx="3172843" cy="31208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99992" y="2748331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RESPON </a:t>
            </a:r>
            <a:r>
              <a:rPr lang="en-US" sz="1400" dirty="0" err="1">
                <a:solidFill>
                  <a:schemeClr val="accent3"/>
                </a:solidFill>
              </a:rPr>
              <a:t>adalah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reaksi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tanggapan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accent3"/>
                </a:solidFill>
              </a:rPr>
              <a:t>terhadap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stimulus </a:t>
            </a:r>
            <a:r>
              <a:rPr lang="sv-SE" sz="1400" dirty="0">
                <a:solidFill>
                  <a:schemeClr val="accent3"/>
                </a:solidFill>
              </a:rPr>
              <a:t>yang diberikan oleh guru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Stimulus </a:t>
            </a:r>
            <a:r>
              <a:rPr lang="en-US" sz="2800" b="1" dirty="0" err="1" smtClean="0">
                <a:solidFill>
                  <a:schemeClr val="accent3"/>
                </a:solidFill>
              </a:rPr>
              <a:t>dan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Respon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Menurut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Teori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Behaviour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2983783" cy="218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39382" y="13028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Menurut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behavioristik</a:t>
            </a:r>
            <a:r>
              <a:rPr lang="en-US" sz="1200" dirty="0"/>
              <a:t>,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terjadi</a:t>
            </a:r>
            <a:r>
              <a:rPr lang="en-US" sz="1200" dirty="0"/>
              <a:t> di </a:t>
            </a:r>
            <a:r>
              <a:rPr lang="en-US" sz="1200" dirty="0" err="1"/>
              <a:t>antara</a:t>
            </a:r>
            <a:r>
              <a:rPr lang="en-US" sz="1200" dirty="0"/>
              <a:t> stimulus </a:t>
            </a:r>
            <a:endParaRPr lang="en-US" sz="1200" dirty="0" smtClean="0"/>
          </a:p>
          <a:p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respon</a:t>
            </a:r>
            <a:r>
              <a:rPr lang="en-US" sz="1200" dirty="0" smtClean="0"/>
              <a:t> </a:t>
            </a:r>
            <a:r>
              <a:rPr lang="en-US" sz="1200" dirty="0" err="1" smtClean="0"/>
              <a:t>dianggap</a:t>
            </a:r>
            <a:r>
              <a:rPr lang="en-US" sz="1200" dirty="0" smtClean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diperhatikan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/>
              <a:t>diamati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diukur</a:t>
            </a:r>
            <a:r>
              <a:rPr lang="en-US" sz="1200" dirty="0" smtClean="0"/>
              <a:t>. </a:t>
            </a:r>
            <a:r>
              <a:rPr lang="en-US" sz="1200" b="1" dirty="0" smtClean="0"/>
              <a:t>Yang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/>
              <a:t>diamati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r>
              <a:rPr lang="en-US" sz="1200" b="1" dirty="0" err="1" smtClean="0"/>
              <a:t>hanyalah</a:t>
            </a:r>
            <a:r>
              <a:rPr lang="en-US" sz="1200" b="1" dirty="0" smtClean="0"/>
              <a:t> </a:t>
            </a:r>
            <a:r>
              <a:rPr lang="en-US" sz="1200" b="1" dirty="0"/>
              <a:t>stimulus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respons</a:t>
            </a:r>
            <a:r>
              <a:rPr lang="en-US" sz="1200" b="1" dirty="0"/>
              <a:t>. </a:t>
            </a:r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/>
              <a:t>sebab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err="1" smtClean="0"/>
              <a:t>apa</a:t>
            </a:r>
            <a:r>
              <a:rPr lang="en-US" sz="1200" dirty="0" smtClean="0"/>
              <a:t> </a:t>
            </a:r>
            <a:r>
              <a:rPr lang="en-US" sz="1200" dirty="0" err="1"/>
              <a:t>saja</a:t>
            </a:r>
            <a:r>
              <a:rPr lang="en-US" sz="1200" dirty="0"/>
              <a:t> </a:t>
            </a:r>
            <a:r>
              <a:rPr lang="en-US" sz="1200" dirty="0" smtClean="0"/>
              <a:t>yang </a:t>
            </a:r>
            <a:r>
              <a:rPr lang="en-US" sz="1200" dirty="0" err="1" smtClean="0"/>
              <a:t>diberikan</a:t>
            </a:r>
            <a:r>
              <a:rPr lang="en-US" sz="1200" dirty="0" smtClean="0"/>
              <a:t> </a:t>
            </a:r>
            <a:r>
              <a:rPr lang="en-US" sz="1200" dirty="0"/>
              <a:t>guru (stimulus),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yang </a:t>
            </a:r>
            <a:endParaRPr lang="en-US" sz="1200" dirty="0" smtClean="0"/>
          </a:p>
          <a:p>
            <a:r>
              <a:rPr lang="en-US" sz="1200" dirty="0" err="1" smtClean="0"/>
              <a:t>dihasilkan</a:t>
            </a:r>
            <a:r>
              <a:rPr lang="en-US" sz="1200" dirty="0" smtClean="0"/>
              <a:t> </a:t>
            </a:r>
            <a:r>
              <a:rPr lang="en-US" sz="1200" dirty="0" err="1"/>
              <a:t>siswa</a:t>
            </a:r>
            <a:r>
              <a:rPr lang="en-US" sz="1200" dirty="0"/>
              <a:t> (</a:t>
            </a:r>
            <a:r>
              <a:rPr lang="en-US" sz="1200" dirty="0" err="1"/>
              <a:t>respons</a:t>
            </a:r>
            <a:r>
              <a:rPr lang="en-US" sz="1200" dirty="0"/>
              <a:t>), </a:t>
            </a:r>
            <a:r>
              <a:rPr lang="en-US" sz="1200" b="1" dirty="0" err="1" smtClean="0"/>
              <a:t>semuanya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harus</a:t>
            </a:r>
            <a:r>
              <a:rPr lang="en-US" sz="1200" b="1" dirty="0" smtClean="0"/>
              <a:t>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 smtClean="0"/>
              <a:t>diamati</a:t>
            </a:r>
            <a:endParaRPr lang="en-US" sz="1200" b="1" dirty="0" smtClean="0"/>
          </a:p>
          <a:p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dapat</a:t>
            </a:r>
            <a:r>
              <a:rPr lang="en-US" sz="1200" b="1" dirty="0" smtClean="0"/>
              <a:t> </a:t>
            </a:r>
            <a:r>
              <a:rPr lang="en-US" sz="1200" b="1" dirty="0" err="1"/>
              <a:t>diukur</a:t>
            </a:r>
            <a:r>
              <a:rPr lang="en-US" sz="1200" b="1" dirty="0"/>
              <a:t>. </a:t>
            </a:r>
            <a:endParaRPr lang="en-US" sz="1200" b="1" dirty="0" smtClean="0"/>
          </a:p>
          <a:p>
            <a:endParaRPr lang="en-US" sz="1200" dirty="0"/>
          </a:p>
          <a:p>
            <a:r>
              <a:rPr lang="en-US" sz="1200" dirty="0" err="1" smtClean="0"/>
              <a:t>Teori</a:t>
            </a:r>
            <a:r>
              <a:rPr lang="en-US" sz="1200" dirty="0" smtClean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mengutamakan</a:t>
            </a:r>
            <a:r>
              <a:rPr lang="en-US" sz="1200" dirty="0"/>
              <a:t> </a:t>
            </a:r>
            <a:r>
              <a:rPr lang="en-US" sz="1200" dirty="0" err="1"/>
              <a:t>pengukuran</a:t>
            </a:r>
            <a:r>
              <a:rPr lang="en-US" sz="1200" dirty="0"/>
              <a:t>, </a:t>
            </a:r>
            <a:r>
              <a:rPr lang="en-US" sz="1200" dirty="0" err="1" smtClean="0"/>
              <a:t>sebab</a:t>
            </a:r>
            <a:r>
              <a:rPr lang="en-US" sz="1200" dirty="0" smtClean="0"/>
              <a:t> </a:t>
            </a:r>
            <a:r>
              <a:rPr lang="en-US" sz="1200" dirty="0" err="1" smtClean="0"/>
              <a:t>pengukuran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yang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melihat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tidaknya</a:t>
            </a:r>
            <a:r>
              <a:rPr lang="en-US" sz="1200" dirty="0"/>
              <a:t> 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 smtClean="0"/>
              <a:t>tingkah</a:t>
            </a:r>
            <a:r>
              <a:rPr lang="en-US" sz="1200" dirty="0" smtClean="0"/>
              <a:t> </a:t>
            </a:r>
            <a:r>
              <a:rPr lang="en-US" sz="1200" dirty="0" err="1"/>
              <a:t>laku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4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020" y="699542"/>
            <a:ext cx="2520280" cy="576064"/>
          </a:xfrm>
        </p:spPr>
        <p:txBody>
          <a:bodyPr/>
          <a:lstStyle/>
          <a:p>
            <a:r>
              <a:rPr lang="en-US" sz="2400" b="1" i="1" dirty="0" smtClean="0"/>
              <a:t>Reinforcement</a:t>
            </a:r>
            <a:endParaRPr lang="en-US" sz="2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2448272" cy="100811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Perubahan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akibat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dari </a:t>
            </a:r>
            <a:r>
              <a:rPr lang="sv-SE" dirty="0">
                <a:solidFill>
                  <a:srgbClr val="FF0000"/>
                </a:solidFill>
              </a:rPr>
              <a:t>adanya 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interaksi </a:t>
            </a:r>
            <a:r>
              <a:rPr lang="sv-SE" dirty="0">
                <a:solidFill>
                  <a:srgbClr val="FF0000"/>
                </a:solidFill>
              </a:rPr>
              <a:t>antara stimulus dan respon.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84355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Faktor</a:t>
            </a:r>
            <a:r>
              <a:rPr lang="en-US" sz="1200" dirty="0"/>
              <a:t> lain yang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dianggap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behaviotistik</a:t>
            </a:r>
            <a:r>
              <a:rPr lang="en-US" sz="1200" dirty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penguatan</a:t>
            </a:r>
            <a:r>
              <a:rPr lang="en-US" sz="1200" dirty="0" smtClean="0"/>
              <a:t> </a:t>
            </a:r>
            <a:r>
              <a:rPr lang="en-US" sz="1200" i="1" dirty="0"/>
              <a:t>(reinforcement).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memperkuat</a:t>
            </a:r>
            <a:r>
              <a:rPr lang="en-US" sz="1200" dirty="0" smtClean="0"/>
              <a:t> </a:t>
            </a:r>
            <a:r>
              <a:rPr lang="en-US" sz="1200" dirty="0" err="1" smtClean="0"/>
              <a:t>timbulnya</a:t>
            </a:r>
            <a:r>
              <a:rPr lang="en-US" sz="1200" dirty="0" smtClean="0"/>
              <a:t> </a:t>
            </a:r>
            <a:r>
              <a:rPr lang="en-US" sz="1200" dirty="0" err="1" smtClean="0"/>
              <a:t>respon</a:t>
            </a:r>
            <a:r>
              <a:rPr lang="en-US" sz="1200" dirty="0"/>
              <a:t>. </a:t>
            </a:r>
            <a:r>
              <a:rPr lang="en-US" sz="1200" b="1" dirty="0" err="1"/>
              <a:t>Bila</a:t>
            </a:r>
            <a:r>
              <a:rPr lang="en-US" sz="1200" b="1" dirty="0"/>
              <a:t> </a:t>
            </a:r>
            <a:r>
              <a:rPr lang="en-US" sz="1200" b="1" dirty="0" err="1"/>
              <a:t>penguatan</a:t>
            </a:r>
            <a:r>
              <a:rPr lang="en-US" sz="1200" b="1" dirty="0"/>
              <a:t> </a:t>
            </a:r>
            <a:r>
              <a:rPr lang="en-US" sz="1200" b="1" dirty="0" err="1" smtClean="0"/>
              <a:t>ditambahkan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(</a:t>
            </a:r>
            <a:r>
              <a:rPr lang="en-US" sz="1200" b="1" i="1" dirty="0"/>
              <a:t>positive </a:t>
            </a:r>
            <a:endParaRPr lang="en-US" sz="1200" b="1" i="1" dirty="0" smtClean="0"/>
          </a:p>
          <a:p>
            <a:r>
              <a:rPr lang="en-US" sz="1200" b="1" i="1" dirty="0" smtClean="0"/>
              <a:t>reinforcement</a:t>
            </a:r>
            <a:r>
              <a:rPr lang="en-US" sz="1200" b="1" i="1" dirty="0"/>
              <a:t>)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 smtClean="0"/>
              <a:t>semakin</a:t>
            </a:r>
            <a:r>
              <a:rPr lang="en-US" sz="1200" dirty="0" smtClean="0"/>
              <a:t> </a:t>
            </a:r>
            <a:r>
              <a:rPr lang="en-US" sz="1200" dirty="0" err="1" smtClean="0"/>
              <a:t>kuat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err="1" smtClean="0"/>
              <a:t>Begitu</a:t>
            </a:r>
            <a:r>
              <a:rPr lang="en-US" sz="1200" dirty="0" smtClean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 smtClean="0"/>
              <a:t>bila</a:t>
            </a:r>
            <a:r>
              <a:rPr lang="en-US" sz="1200" dirty="0"/>
              <a:t>,</a:t>
            </a:r>
            <a:endParaRPr lang="en-US" sz="1200" dirty="0" smtClean="0"/>
          </a:p>
          <a:p>
            <a:r>
              <a:rPr lang="en-US" sz="1200" b="1" dirty="0" err="1" smtClean="0"/>
              <a:t>penguatan</a:t>
            </a:r>
            <a:r>
              <a:rPr lang="en-US" sz="1200" b="1" dirty="0" smtClean="0"/>
              <a:t> </a:t>
            </a:r>
            <a:r>
              <a:rPr lang="en-US" sz="1200" b="1" dirty="0" err="1"/>
              <a:t>dikurangi</a:t>
            </a:r>
            <a:r>
              <a:rPr lang="en-US" sz="1200" b="1" dirty="0"/>
              <a:t> </a:t>
            </a:r>
            <a:r>
              <a:rPr lang="en-US" sz="1200" b="1" i="1" dirty="0"/>
              <a:t>(negative reinforcement)</a:t>
            </a:r>
            <a:r>
              <a:rPr lang="en-US" sz="1200" i="1" dirty="0"/>
              <a:t> </a:t>
            </a:r>
            <a:r>
              <a:rPr lang="en-US" sz="1200" dirty="0" err="1"/>
              <a:t>responpun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dikuatkan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755576" y="3716681"/>
            <a:ext cx="1728192" cy="1111771"/>
          </a:xfrm>
          <a:prstGeom prst="roundRect">
            <a:avLst>
              <a:gd name="adj" fmla="val 822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5450" y="2351658"/>
            <a:ext cx="5304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Misalnya</a:t>
            </a:r>
            <a:r>
              <a:rPr lang="en-US" sz="1200" dirty="0"/>
              <a:t>, </a:t>
            </a:r>
            <a:r>
              <a:rPr lang="en-US" sz="1200" dirty="0" err="1"/>
              <a:t>ketika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diberi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guru, </a:t>
            </a:r>
            <a:r>
              <a:rPr lang="en-US" sz="1200" dirty="0" err="1"/>
              <a:t>ketika</a:t>
            </a:r>
            <a:r>
              <a:rPr lang="en-US" sz="1200" dirty="0"/>
              <a:t> </a:t>
            </a:r>
            <a:r>
              <a:rPr lang="en-US" sz="1200" dirty="0" err="1"/>
              <a:t>tugasnya</a:t>
            </a:r>
            <a:r>
              <a:rPr lang="en-US" sz="1200" dirty="0"/>
              <a:t> </a:t>
            </a:r>
            <a:r>
              <a:rPr lang="en-US" sz="1200" dirty="0" err="1"/>
              <a:t>ditambahkan</a:t>
            </a:r>
            <a:endParaRPr lang="en-US" sz="1200" dirty="0"/>
          </a:p>
          <a:p>
            <a:r>
              <a:rPr lang="sv-SE" sz="1200" dirty="0"/>
              <a:t>maka ia akan semakin giat belajarnya. Maka penambahan tugas </a:t>
            </a:r>
            <a:r>
              <a:rPr lang="sv-SE" sz="1200" dirty="0" smtClean="0"/>
              <a:t>tersebut</a:t>
            </a:r>
          </a:p>
          <a:p>
            <a:r>
              <a:rPr lang="sv-SE" sz="1200" dirty="0" smtClean="0"/>
              <a:t>merupakan </a:t>
            </a:r>
            <a:r>
              <a:rPr lang="en-US" sz="1200" dirty="0" err="1" smtClean="0"/>
              <a:t>penguatan</a:t>
            </a:r>
            <a:r>
              <a:rPr lang="en-US" sz="1200" dirty="0" smtClean="0"/>
              <a:t> </a:t>
            </a:r>
            <a:r>
              <a:rPr lang="en-US" sz="1200" dirty="0" err="1"/>
              <a:t>positif</a:t>
            </a:r>
            <a:r>
              <a:rPr lang="en-US" sz="1200" dirty="0"/>
              <a:t> </a:t>
            </a:r>
            <a:r>
              <a:rPr lang="en-US" sz="1200" i="1" dirty="0"/>
              <a:t>(positive reinforcement)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i="1" dirty="0"/>
              <a:t>. </a:t>
            </a:r>
            <a:r>
              <a:rPr lang="en-US" sz="1200" dirty="0" err="1" smtClean="0"/>
              <a:t>Bila</a:t>
            </a:r>
            <a:endParaRPr lang="en-US" sz="1200" dirty="0" smtClean="0"/>
          </a:p>
          <a:p>
            <a:r>
              <a:rPr lang="en-US" sz="1200" dirty="0" err="1" smtClean="0"/>
              <a:t>tugas-tugas</a:t>
            </a:r>
            <a:r>
              <a:rPr lang="en-US" sz="1200" dirty="0" smtClean="0"/>
              <a:t> </a:t>
            </a:r>
            <a:r>
              <a:rPr lang="en-US" sz="1200" dirty="0" err="1"/>
              <a:t>dikurangi</a:t>
            </a:r>
            <a:r>
              <a:rPr lang="en-US" sz="1200" dirty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sv-SE" sz="1200" dirty="0" smtClean="0"/>
              <a:t>pengurangan </a:t>
            </a:r>
            <a:r>
              <a:rPr lang="sv-SE" sz="1200" dirty="0"/>
              <a:t>ini justru meningkatkan aktivitas </a:t>
            </a:r>
            <a:endParaRPr lang="sv-SE" sz="1200" dirty="0" smtClean="0"/>
          </a:p>
          <a:p>
            <a:r>
              <a:rPr lang="sv-SE" sz="1200" dirty="0" smtClean="0"/>
              <a:t>belajarnya</a:t>
            </a:r>
            <a:r>
              <a:rPr lang="sv-SE" sz="1200" dirty="0"/>
              <a:t>, maka pengurangan </a:t>
            </a:r>
            <a:r>
              <a:rPr lang="sv-SE" sz="1200" dirty="0" smtClean="0"/>
              <a:t>tugas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negatif</a:t>
            </a:r>
            <a:r>
              <a:rPr lang="en-US" sz="1200" dirty="0"/>
              <a:t> </a:t>
            </a:r>
            <a:r>
              <a:rPr lang="en-US" sz="1200" i="1" dirty="0"/>
              <a:t>(negative reinforcement)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Jadi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penguatan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merupakan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suatu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bentuk</a:t>
            </a:r>
            <a:r>
              <a:rPr lang="en-US" sz="1200" b="1" dirty="0">
                <a:solidFill>
                  <a:schemeClr val="accent3"/>
                </a:solidFill>
              </a:rPr>
              <a:t> stimulus yang </a:t>
            </a:r>
            <a:r>
              <a:rPr lang="en-US" sz="1200" b="1" dirty="0" err="1">
                <a:solidFill>
                  <a:schemeClr val="accent3"/>
                </a:solidFill>
              </a:rPr>
              <a:t>penting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diberikan</a:t>
            </a:r>
            <a:r>
              <a:rPr lang="en-US" sz="1200" b="1" dirty="0" smtClean="0">
                <a:solidFill>
                  <a:schemeClr val="accent3"/>
                </a:solidFill>
              </a:rPr>
              <a:t> (</a:t>
            </a:r>
            <a:r>
              <a:rPr lang="en-US" sz="1200" b="1" dirty="0" err="1">
                <a:solidFill>
                  <a:schemeClr val="accent3"/>
                </a:solidFill>
              </a:rPr>
              <a:t>ditambahkan</a:t>
            </a:r>
            <a:r>
              <a:rPr lang="en-US" sz="1200" b="1" dirty="0">
                <a:solidFill>
                  <a:schemeClr val="accent3"/>
                </a:solidFill>
              </a:rPr>
              <a:t>) </a:t>
            </a:r>
            <a:r>
              <a:rPr lang="en-US" sz="1200" b="1" dirty="0" err="1">
                <a:solidFill>
                  <a:schemeClr val="accent3"/>
                </a:solidFill>
              </a:rPr>
              <a:t>atau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dihilangkan</a:t>
            </a:r>
            <a:r>
              <a:rPr lang="en-US" sz="1200" b="1" dirty="0" smtClean="0">
                <a:solidFill>
                  <a:schemeClr val="accent3"/>
                </a:solidFill>
              </a:rPr>
              <a:t> (</a:t>
            </a:r>
            <a:r>
              <a:rPr lang="en-US" sz="1200" b="1" dirty="0" err="1">
                <a:solidFill>
                  <a:schemeClr val="accent3"/>
                </a:solidFill>
              </a:rPr>
              <a:t>dikurangi</a:t>
            </a:r>
            <a:r>
              <a:rPr lang="en-US" sz="1200" b="1" dirty="0">
                <a:solidFill>
                  <a:schemeClr val="accent3"/>
                </a:solidFill>
              </a:rPr>
              <a:t>) 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untuk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memungkinkan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terjadinya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respons</a:t>
            </a:r>
            <a:r>
              <a:rPr lang="en-US" sz="1200" b="1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5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altLang="ko-KR" sz="1800" b="1" dirty="0" err="1" smtClean="0"/>
              <a:t>Menurut</a:t>
            </a:r>
            <a:r>
              <a:rPr lang="en-US" altLang="ko-KR" sz="1800" dirty="0" smtClean="0"/>
              <a:t> </a:t>
            </a:r>
            <a:r>
              <a:rPr lang="en-US" sz="1800" b="1" dirty="0"/>
              <a:t>Edward Lee Thorndike (1874-1949)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0267719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2012</Words>
  <Application>Microsoft Office PowerPoint</Application>
  <PresentationFormat>On-screen Show (16:9)</PresentationFormat>
  <Paragraphs>295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KONSELING DI DADAKU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126</cp:revision>
  <dcterms:created xsi:type="dcterms:W3CDTF">2016-12-05T23:26:54Z</dcterms:created>
  <dcterms:modified xsi:type="dcterms:W3CDTF">2021-04-05T02:12:59Z</dcterms:modified>
</cp:coreProperties>
</file>