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314" r:id="rId3"/>
    <p:sldId id="276" r:id="rId4"/>
    <p:sldId id="277" r:id="rId5"/>
    <p:sldId id="278" r:id="rId6"/>
    <p:sldId id="279" r:id="rId7"/>
    <p:sldId id="280" r:id="rId8"/>
    <p:sldId id="281" r:id="rId9"/>
    <p:sldId id="282" r:id="rId10"/>
    <p:sldId id="283" r:id="rId11"/>
    <p:sldId id="284" r:id="rId12"/>
    <p:sldId id="299" r:id="rId13"/>
    <p:sldId id="285" r:id="rId14"/>
    <p:sldId id="286" r:id="rId15"/>
    <p:sldId id="287" r:id="rId16"/>
    <p:sldId id="288" r:id="rId17"/>
    <p:sldId id="289" r:id="rId18"/>
    <p:sldId id="301" r:id="rId19"/>
    <p:sldId id="290" r:id="rId20"/>
    <p:sldId id="291" r:id="rId21"/>
    <p:sldId id="292" r:id="rId22"/>
    <p:sldId id="293" r:id="rId23"/>
    <p:sldId id="294" r:id="rId24"/>
    <p:sldId id="295" r:id="rId25"/>
    <p:sldId id="296" r:id="rId26"/>
    <p:sldId id="297" r:id="rId27"/>
    <p:sldId id="298" r:id="rId28"/>
    <p:sldId id="260" r:id="rId29"/>
    <p:sldId id="306" r:id="rId30"/>
    <p:sldId id="307" r:id="rId31"/>
    <p:sldId id="262" r:id="rId32"/>
    <p:sldId id="263" r:id="rId33"/>
    <p:sldId id="265" r:id="rId34"/>
    <p:sldId id="266" r:id="rId35"/>
    <p:sldId id="267" r:id="rId36"/>
    <p:sldId id="300" r:id="rId37"/>
    <p:sldId id="303" r:id="rId38"/>
    <p:sldId id="302" r:id="rId39"/>
    <p:sldId id="259" r:id="rId40"/>
    <p:sldId id="304" r:id="rId41"/>
    <p:sldId id="309" r:id="rId42"/>
    <p:sldId id="311" r:id="rId43"/>
    <p:sldId id="312" r:id="rId44"/>
    <p:sldId id="313" r:id="rId45"/>
    <p:sldId id="305" r:id="rId4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77" autoAdjust="0"/>
    <p:restoredTop sz="94660"/>
  </p:normalViewPr>
  <p:slideViewPr>
    <p:cSldViewPr>
      <p:cViewPr varScale="1">
        <p:scale>
          <a:sx n="65" d="100"/>
          <a:sy n="65" d="100"/>
        </p:scale>
        <p:origin x="-142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BDAEDA-65E6-41F0-882D-1A40AA5C29C2}" type="datetimeFigureOut">
              <a:rPr lang="id-ID" smtClean="0"/>
              <a:t>10/11/2020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99BB0B7-9F76-44B7-863F-7DA689E576EB}"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BDAEDA-65E6-41F0-882D-1A40AA5C29C2}" type="datetimeFigureOut">
              <a:rPr lang="id-ID" smtClean="0"/>
              <a:t>10/11/2020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99BB0B7-9F76-44B7-863F-7DA689E576EB}"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BDAEDA-65E6-41F0-882D-1A40AA5C29C2}" type="datetimeFigureOut">
              <a:rPr lang="id-ID" smtClean="0"/>
              <a:t>10/11/2020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99BB0B7-9F76-44B7-863F-7DA689E576EB}" type="slidenum">
              <a:rPr lang="id-ID" smtClean="0"/>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0517B97-730F-4E24-9CF3-F7F8F1DCC330}" type="slidenum">
              <a:rPr lang="en-US"/>
              <a:pPr/>
              <a:t>‹#›</a:t>
            </a:fld>
            <a:endParaRPr lang="en-US"/>
          </a:p>
        </p:txBody>
      </p:sp>
    </p:spTree>
    <p:extLst>
      <p:ext uri="{BB962C8B-B14F-4D97-AF65-F5344CB8AC3E}">
        <p14:creationId xmlns:p14="http://schemas.microsoft.com/office/powerpoint/2010/main" val="170243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BDAEDA-65E6-41F0-882D-1A40AA5C29C2}" type="datetimeFigureOut">
              <a:rPr lang="id-ID" smtClean="0"/>
              <a:t>10/11/2020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99BB0B7-9F76-44B7-863F-7DA689E576EB}"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BDAEDA-65E6-41F0-882D-1A40AA5C29C2}" type="datetimeFigureOut">
              <a:rPr lang="id-ID" smtClean="0"/>
              <a:t>10/11/2020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99BB0B7-9F76-44B7-863F-7DA689E576EB}"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BDAEDA-65E6-41F0-882D-1A40AA5C29C2}" type="datetimeFigureOut">
              <a:rPr lang="id-ID" smtClean="0"/>
              <a:t>10/11/2020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99BB0B7-9F76-44B7-863F-7DA689E576EB}"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BDAEDA-65E6-41F0-882D-1A40AA5C29C2}" type="datetimeFigureOut">
              <a:rPr lang="id-ID" smtClean="0"/>
              <a:t>10/11/2020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99BB0B7-9F76-44B7-863F-7DA689E576EB}"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BDAEDA-65E6-41F0-882D-1A40AA5C29C2}" type="datetimeFigureOut">
              <a:rPr lang="id-ID" smtClean="0"/>
              <a:t>10/11/2020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99BB0B7-9F76-44B7-863F-7DA689E576EB}"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DAEDA-65E6-41F0-882D-1A40AA5C29C2}" type="datetimeFigureOut">
              <a:rPr lang="id-ID" smtClean="0"/>
              <a:t>10/11/2020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99BB0B7-9F76-44B7-863F-7DA689E576EB}"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BDAEDA-65E6-41F0-882D-1A40AA5C29C2}" type="datetimeFigureOut">
              <a:rPr lang="id-ID" smtClean="0"/>
              <a:t>10/11/2020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99BB0B7-9F76-44B7-863F-7DA689E576EB}" type="slidenum">
              <a:rPr lang="id-ID" smtClean="0"/>
              <a:t>‹#›</a:t>
            </a:fld>
            <a:endParaRPr lang="id-ID"/>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1BDAEDA-65E6-41F0-882D-1A40AA5C29C2}" type="datetimeFigureOut">
              <a:rPr lang="id-ID" smtClean="0"/>
              <a:t>10/11/2020</a:t>
            </a:fld>
            <a:endParaRPr lang="id-ID"/>
          </a:p>
        </p:txBody>
      </p:sp>
      <p:sp>
        <p:nvSpPr>
          <p:cNvPr id="9" name="Slide Number Placeholder 8"/>
          <p:cNvSpPr>
            <a:spLocks noGrp="1"/>
          </p:cNvSpPr>
          <p:nvPr>
            <p:ph type="sldNum" sz="quarter" idx="11"/>
          </p:nvPr>
        </p:nvSpPr>
        <p:spPr/>
        <p:txBody>
          <a:bodyPr/>
          <a:lstStyle/>
          <a:p>
            <a:fld id="{B99BB0B7-9F76-44B7-863F-7DA689E576EB}" type="slidenum">
              <a:rPr lang="id-ID" smtClean="0"/>
              <a:t>‹#›</a:t>
            </a:fld>
            <a:endParaRPr lang="id-ID"/>
          </a:p>
        </p:txBody>
      </p:sp>
      <p:sp>
        <p:nvSpPr>
          <p:cNvPr id="10" name="Footer Placeholder 9"/>
          <p:cNvSpPr>
            <a:spLocks noGrp="1"/>
          </p:cNvSpPr>
          <p:nvPr>
            <p:ph type="ftr" sz="quarter" idx="12"/>
          </p:nvPr>
        </p:nvSpPr>
        <p:spPr/>
        <p:txBody>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99BB0B7-9F76-44B7-863F-7DA689E576EB}" type="slidenum">
              <a:rPr lang="id-ID" smtClean="0"/>
              <a:t>‹#›</a:t>
            </a:fld>
            <a:endParaRPr lang="id-ID"/>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id-ID"/>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1BDAEDA-65E6-41F0-882D-1A40AA5C29C2}" type="datetimeFigureOut">
              <a:rPr lang="id-ID" smtClean="0"/>
              <a:t>10/11/2020</a:t>
            </a:fld>
            <a:endParaRPr lang="id-ID"/>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8000" dirty="0"/>
              <a:t>Toxicant</a:t>
            </a:r>
          </a:p>
        </p:txBody>
      </p:sp>
    </p:spTree>
    <p:extLst>
      <p:ext uri="{BB962C8B-B14F-4D97-AF65-F5344CB8AC3E}">
        <p14:creationId xmlns:p14="http://schemas.microsoft.com/office/powerpoint/2010/main" val="2527907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57200" y="548680"/>
            <a:ext cx="8003232" cy="2512020"/>
          </a:xfrm>
          <a:solidFill>
            <a:schemeClr val="bg2"/>
          </a:solidFill>
          <a:ln>
            <a:solidFill>
              <a:srgbClr val="FFFF00"/>
            </a:solidFill>
            <a:miter lim="800000"/>
            <a:headEnd/>
            <a:tailEnd/>
          </a:ln>
        </p:spPr>
        <p:txBody>
          <a:bodyPr>
            <a:normAutofit/>
          </a:bodyPr>
          <a:lstStyle/>
          <a:p>
            <a:r>
              <a:rPr lang="en-US" sz="2400" b="1" i="1" dirty="0" err="1">
                <a:solidFill>
                  <a:schemeClr val="tx1"/>
                </a:solidFill>
                <a:latin typeface="Arial" charset="0"/>
              </a:rPr>
              <a:t>Oksidasi</a:t>
            </a:r>
            <a:r>
              <a:rPr lang="en-US" sz="2400" b="1" i="1" dirty="0">
                <a:solidFill>
                  <a:schemeClr val="tx1"/>
                </a:solidFill>
                <a:latin typeface="Arial" charset="0"/>
              </a:rPr>
              <a:t> </a:t>
            </a:r>
            <a:r>
              <a:rPr lang="en-US" sz="2400" b="1" i="1" dirty="0" err="1">
                <a:solidFill>
                  <a:schemeClr val="tx1"/>
                </a:solidFill>
                <a:latin typeface="Arial" charset="0"/>
              </a:rPr>
              <a:t>Aerob</a:t>
            </a:r>
            <a:r>
              <a:rPr lang="en-US" sz="2400" dirty="0">
                <a:solidFill>
                  <a:schemeClr val="tx1"/>
                </a:solidFill>
                <a:latin typeface="Arial" charset="0"/>
              </a:rPr>
              <a:t/>
            </a:r>
            <a:br>
              <a:rPr lang="en-US" sz="2400" dirty="0">
                <a:solidFill>
                  <a:schemeClr val="tx1"/>
                </a:solidFill>
                <a:latin typeface="Arial" charset="0"/>
              </a:rPr>
            </a:br>
            <a:r>
              <a:rPr lang="en-US" sz="2000" dirty="0">
                <a:solidFill>
                  <a:schemeClr val="tx1"/>
                </a:solidFill>
              </a:rPr>
              <a:t>							</a:t>
            </a:r>
            <a:r>
              <a:rPr lang="en-US" sz="2000" dirty="0" smtClean="0">
                <a:solidFill>
                  <a:schemeClr val="tx1"/>
                </a:solidFill>
              </a:rPr>
              <a:t/>
            </a:r>
            <a:br>
              <a:rPr lang="en-US" sz="2000" dirty="0" smtClean="0">
                <a:solidFill>
                  <a:schemeClr val="tx1"/>
                </a:solidFill>
              </a:rPr>
            </a:br>
            <a:r>
              <a:rPr lang="en-US" sz="2000" dirty="0" err="1" smtClean="0">
                <a:solidFill>
                  <a:schemeClr val="tx1"/>
                </a:solidFill>
              </a:rPr>
              <a:t>Bahan</a:t>
            </a:r>
            <a:r>
              <a:rPr lang="en-US" sz="2000" dirty="0" smtClean="0">
                <a:solidFill>
                  <a:schemeClr val="tx1"/>
                </a:solidFill>
              </a:rPr>
              <a:t> </a:t>
            </a:r>
            <a:r>
              <a:rPr lang="en-US" sz="2000" dirty="0" err="1">
                <a:solidFill>
                  <a:schemeClr val="tx1"/>
                </a:solidFill>
              </a:rPr>
              <a:t>Organik</a:t>
            </a:r>
            <a:r>
              <a:rPr lang="en-US" sz="2000" dirty="0">
                <a:solidFill>
                  <a:schemeClr val="tx1"/>
                </a:solidFill>
              </a:rPr>
              <a:t>  +  </a:t>
            </a:r>
            <a:r>
              <a:rPr lang="en-US" sz="2000" dirty="0" err="1">
                <a:solidFill>
                  <a:schemeClr val="tx1"/>
                </a:solidFill>
              </a:rPr>
              <a:t>Bakteri</a:t>
            </a:r>
            <a:r>
              <a:rPr lang="en-US" sz="2000" dirty="0">
                <a:solidFill>
                  <a:schemeClr val="tx1"/>
                </a:solidFill>
              </a:rPr>
              <a:t>  +  </a:t>
            </a:r>
            <a:r>
              <a:rPr lang="en-US" sz="2000" dirty="0" err="1">
                <a:solidFill>
                  <a:schemeClr val="tx1"/>
                </a:solidFill>
              </a:rPr>
              <a:t>Oksigen</a:t>
            </a:r>
            <a:r>
              <a:rPr lang="en-US" sz="2000" dirty="0">
                <a:solidFill>
                  <a:schemeClr val="tx1"/>
                </a:solidFill>
              </a:rPr>
              <a:t>  </a:t>
            </a:r>
            <a:br>
              <a:rPr lang="en-US" sz="2000" dirty="0">
                <a:solidFill>
                  <a:schemeClr val="tx1"/>
                </a:solidFill>
              </a:rPr>
            </a:br>
            <a:r>
              <a:rPr lang="en-US" sz="2000" dirty="0">
                <a:solidFill>
                  <a:schemeClr val="tx1"/>
                </a:solidFill>
              </a:rPr>
              <a:t>						</a:t>
            </a:r>
            <a:br>
              <a:rPr lang="en-US" sz="2000" dirty="0">
                <a:solidFill>
                  <a:schemeClr val="tx1"/>
                </a:solidFill>
              </a:rPr>
            </a:br>
            <a:r>
              <a:rPr lang="en-US" sz="2000" dirty="0">
                <a:solidFill>
                  <a:schemeClr val="tx1"/>
                </a:solidFill>
              </a:rPr>
              <a:t>                                                                              </a:t>
            </a:r>
          </a:p>
        </p:txBody>
      </p:sp>
      <p:sp>
        <p:nvSpPr>
          <p:cNvPr id="152579" name="Line 3"/>
          <p:cNvSpPr>
            <a:spLocks noChangeShapeType="1"/>
          </p:cNvSpPr>
          <p:nvPr/>
        </p:nvSpPr>
        <p:spPr bwMode="auto">
          <a:xfrm flipV="1">
            <a:off x="4932040" y="1602658"/>
            <a:ext cx="1600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52580" name="Line 4"/>
          <p:cNvSpPr>
            <a:spLocks noChangeShapeType="1"/>
          </p:cNvSpPr>
          <p:nvPr/>
        </p:nvSpPr>
        <p:spPr bwMode="auto">
          <a:xfrm>
            <a:off x="4932040" y="1907458"/>
            <a:ext cx="1600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52581" name="Rectangle 5"/>
          <p:cNvSpPr>
            <a:spLocks noChangeArrowheads="1"/>
          </p:cNvSpPr>
          <p:nvPr/>
        </p:nvSpPr>
        <p:spPr bwMode="auto">
          <a:xfrm>
            <a:off x="457200" y="3501008"/>
            <a:ext cx="8003232" cy="2899792"/>
          </a:xfrm>
          <a:prstGeom prst="rect">
            <a:avLst/>
          </a:prstGeom>
          <a:solidFill>
            <a:schemeClr val="bg2">
              <a:lumMod val="90000"/>
              <a:lumOff val="10000"/>
            </a:schemeClr>
          </a:solidFill>
          <a:ln w="9525">
            <a:solidFill>
              <a:srgbClr val="FFFF00"/>
            </a:solidFill>
            <a:miter lim="800000"/>
            <a:headEnd/>
            <a:tailEnd/>
          </a:ln>
          <a:effectLst/>
          <a:extLst/>
        </p:spPr>
        <p:txBody>
          <a:bodyPr anchor="ctr"/>
          <a:lstStyle/>
          <a:p>
            <a:pPr eaLnBrk="1" hangingPunct="1">
              <a:buFontTx/>
              <a:buChar char="-"/>
            </a:pPr>
            <a:r>
              <a:rPr lang="en-US" sz="2400" dirty="0"/>
              <a:t>  Proses </a:t>
            </a:r>
            <a:r>
              <a:rPr lang="en-US" sz="2400" dirty="0" err="1"/>
              <a:t>oksidasi</a:t>
            </a:r>
            <a:r>
              <a:rPr lang="en-US" sz="2400" dirty="0"/>
              <a:t> </a:t>
            </a:r>
            <a:r>
              <a:rPr lang="en-US" sz="2400" dirty="0" err="1"/>
              <a:t>bahan</a:t>
            </a:r>
            <a:r>
              <a:rPr lang="en-US" sz="2400" dirty="0"/>
              <a:t> </a:t>
            </a:r>
            <a:r>
              <a:rPr lang="en-US" sz="2400" dirty="0" err="1"/>
              <a:t>organik</a:t>
            </a:r>
            <a:r>
              <a:rPr lang="en-US" sz="2400" dirty="0"/>
              <a:t> </a:t>
            </a:r>
            <a:r>
              <a:rPr lang="en-US" sz="2400" dirty="0" err="1"/>
              <a:t>berlangsung</a:t>
            </a:r>
            <a:r>
              <a:rPr lang="en-US" sz="2400" dirty="0"/>
              <a:t> </a:t>
            </a:r>
            <a:r>
              <a:rPr lang="en-US" sz="2400" dirty="0" err="1"/>
              <a:t>ketika</a:t>
            </a:r>
            <a:r>
              <a:rPr lang="en-US" sz="2400" dirty="0"/>
              <a:t> </a:t>
            </a:r>
            <a:r>
              <a:rPr lang="en-US" sz="2400" dirty="0" err="1"/>
              <a:t>perairan</a:t>
            </a:r>
            <a:r>
              <a:rPr lang="en-US" sz="2400" dirty="0"/>
              <a:t> </a:t>
            </a:r>
            <a:br>
              <a:rPr lang="en-US" sz="2400" dirty="0"/>
            </a:br>
            <a:r>
              <a:rPr lang="en-US" sz="2400" dirty="0"/>
              <a:t>   </a:t>
            </a:r>
            <a:r>
              <a:rPr lang="en-US" sz="2400" dirty="0" err="1"/>
              <a:t>mengandung</a:t>
            </a:r>
            <a:r>
              <a:rPr lang="en-US" sz="2400" dirty="0"/>
              <a:t> </a:t>
            </a:r>
            <a:r>
              <a:rPr lang="en-US" sz="2400" dirty="0" err="1"/>
              <a:t>cukup</a:t>
            </a:r>
            <a:r>
              <a:rPr lang="en-US" sz="2400" dirty="0"/>
              <a:t> </a:t>
            </a:r>
            <a:r>
              <a:rPr lang="en-US" sz="2400" dirty="0" err="1"/>
              <a:t>oksigen</a:t>
            </a:r>
            <a:r>
              <a:rPr lang="en-US" sz="2400" dirty="0"/>
              <a:t>.</a:t>
            </a:r>
            <a:br>
              <a:rPr lang="en-US" sz="2400" dirty="0"/>
            </a:br>
            <a:r>
              <a:rPr lang="en-US" sz="2400" dirty="0"/>
              <a:t/>
            </a:r>
            <a:br>
              <a:rPr lang="en-US" sz="2400" dirty="0"/>
            </a:br>
            <a:r>
              <a:rPr lang="en-US" sz="2400" dirty="0"/>
              <a:t>-  </a:t>
            </a:r>
            <a:r>
              <a:rPr lang="en-US" sz="2400" dirty="0" err="1"/>
              <a:t>Berlangsung</a:t>
            </a:r>
            <a:r>
              <a:rPr lang="en-US" sz="2400" dirty="0"/>
              <a:t> </a:t>
            </a:r>
            <a:r>
              <a:rPr lang="en-US" sz="2400" dirty="0" err="1"/>
              <a:t>pada</a:t>
            </a:r>
            <a:r>
              <a:rPr lang="en-US" sz="2400" dirty="0"/>
              <a:t> </a:t>
            </a:r>
            <a:r>
              <a:rPr lang="en-US" sz="2400" dirty="0" err="1"/>
              <a:t>temperatur</a:t>
            </a:r>
            <a:r>
              <a:rPr lang="en-US" sz="2400" dirty="0"/>
              <a:t> </a:t>
            </a:r>
            <a:r>
              <a:rPr lang="en-US" sz="2400" dirty="0" err="1"/>
              <a:t>alamiah</a:t>
            </a:r>
            <a:r>
              <a:rPr lang="en-US" sz="2400" dirty="0"/>
              <a:t>.</a:t>
            </a:r>
            <a:br>
              <a:rPr lang="en-US" sz="2400" dirty="0"/>
            </a:br>
            <a:r>
              <a:rPr lang="en-US" sz="2400" dirty="0"/>
              <a:t/>
            </a:r>
            <a:br>
              <a:rPr lang="en-US" sz="2400" dirty="0"/>
            </a:br>
            <a:r>
              <a:rPr lang="en-US" sz="2400" dirty="0"/>
              <a:t>-  </a:t>
            </a:r>
            <a:r>
              <a:rPr lang="en-US" sz="2400" dirty="0" err="1"/>
              <a:t>Produk</a:t>
            </a:r>
            <a:r>
              <a:rPr lang="en-US" sz="2400" dirty="0"/>
              <a:t> </a:t>
            </a:r>
            <a:r>
              <a:rPr lang="en-US" sz="2400" dirty="0" err="1"/>
              <a:t>akhirnya</a:t>
            </a:r>
            <a:r>
              <a:rPr lang="en-US" sz="2400" dirty="0"/>
              <a:t> </a:t>
            </a:r>
            <a:r>
              <a:rPr lang="en-US" sz="2400" dirty="0" err="1"/>
              <a:t>adalah</a:t>
            </a:r>
            <a:r>
              <a:rPr lang="en-US" sz="2400" dirty="0"/>
              <a:t> CO</a:t>
            </a:r>
            <a:r>
              <a:rPr lang="en-US" sz="2400" baseline="-25000" dirty="0"/>
              <a:t>2</a:t>
            </a:r>
            <a:r>
              <a:rPr lang="en-US" sz="2400" dirty="0"/>
              <a:t> </a:t>
            </a:r>
            <a:r>
              <a:rPr lang="en-US" sz="2400" dirty="0" err="1"/>
              <a:t>dan</a:t>
            </a:r>
            <a:r>
              <a:rPr lang="en-US" sz="2400" dirty="0"/>
              <a:t> H</a:t>
            </a:r>
            <a:r>
              <a:rPr lang="en-US" sz="2400" baseline="-25000" dirty="0"/>
              <a:t>2</a:t>
            </a:r>
            <a:r>
              <a:rPr lang="en-US" sz="2400" dirty="0"/>
              <a:t>O yang </a:t>
            </a:r>
            <a:r>
              <a:rPr lang="en-US" sz="2400" dirty="0" err="1"/>
              <a:t>merupakan</a:t>
            </a:r>
            <a:r>
              <a:rPr lang="en-US" sz="2400" dirty="0"/>
              <a:t> </a:t>
            </a:r>
            <a:r>
              <a:rPr lang="id-ID" sz="2400" dirty="0"/>
              <a:t> </a:t>
            </a:r>
            <a:r>
              <a:rPr lang="id-ID" sz="2400" dirty="0" smtClean="0"/>
              <a:t>    </a:t>
            </a:r>
          </a:p>
          <a:p>
            <a:pPr eaLnBrk="1" hangingPunct="1"/>
            <a:r>
              <a:rPr lang="id-ID" sz="2400" dirty="0"/>
              <a:t> </a:t>
            </a:r>
            <a:r>
              <a:rPr lang="id-ID" sz="2400" dirty="0" smtClean="0"/>
              <a:t>  </a:t>
            </a:r>
            <a:r>
              <a:rPr lang="en-US" sz="2400" dirty="0" err="1" smtClean="0"/>
              <a:t>senyawa</a:t>
            </a:r>
            <a:r>
              <a:rPr lang="en-US" sz="2400" dirty="0" smtClean="0"/>
              <a:t> </a:t>
            </a:r>
            <a:r>
              <a:rPr lang="id-ID" sz="2400" dirty="0" smtClean="0"/>
              <a:t> s</a:t>
            </a:r>
            <a:r>
              <a:rPr lang="en-US" sz="2400" dirty="0" err="1" smtClean="0"/>
              <a:t>tabil</a:t>
            </a:r>
            <a:r>
              <a:rPr lang="en-US" sz="2400" dirty="0"/>
              <a:t>.</a:t>
            </a:r>
          </a:p>
        </p:txBody>
      </p:sp>
      <p:sp>
        <p:nvSpPr>
          <p:cNvPr id="2" name="Rectangle 1"/>
          <p:cNvSpPr/>
          <p:nvPr/>
        </p:nvSpPr>
        <p:spPr>
          <a:xfrm>
            <a:off x="6660232" y="1383268"/>
            <a:ext cx="966740" cy="369332"/>
          </a:xfrm>
          <a:prstGeom prst="rect">
            <a:avLst/>
          </a:prstGeom>
        </p:spPr>
        <p:txBody>
          <a:bodyPr wrap="none">
            <a:spAutoFit/>
          </a:bodyPr>
          <a:lstStyle/>
          <a:p>
            <a:r>
              <a:rPr lang="en-US" dirty="0" err="1"/>
              <a:t>Sel</a:t>
            </a:r>
            <a:r>
              <a:rPr lang="en-US" dirty="0"/>
              <a:t> </a:t>
            </a:r>
            <a:r>
              <a:rPr lang="en-US" dirty="0" err="1"/>
              <a:t>baru</a:t>
            </a:r>
            <a:endParaRPr lang="id-ID" dirty="0"/>
          </a:p>
        </p:txBody>
      </p:sp>
      <p:sp>
        <p:nvSpPr>
          <p:cNvPr id="3" name="Rectangle 2"/>
          <p:cNvSpPr/>
          <p:nvPr/>
        </p:nvSpPr>
        <p:spPr>
          <a:xfrm>
            <a:off x="6660232" y="2059858"/>
            <a:ext cx="1104790" cy="369332"/>
          </a:xfrm>
          <a:prstGeom prst="rect">
            <a:avLst/>
          </a:prstGeom>
        </p:spPr>
        <p:txBody>
          <a:bodyPr wrap="none">
            <a:spAutoFit/>
          </a:bodyPr>
          <a:lstStyle/>
          <a:p>
            <a:r>
              <a:rPr lang="en-US" dirty="0"/>
              <a:t>CO</a:t>
            </a:r>
            <a:r>
              <a:rPr lang="en-US" baseline="-25000" dirty="0"/>
              <a:t>2</a:t>
            </a:r>
            <a:r>
              <a:rPr lang="en-US" dirty="0"/>
              <a:t>, H</a:t>
            </a:r>
            <a:r>
              <a:rPr lang="en-US" baseline="-25000" dirty="0"/>
              <a:t>2</a:t>
            </a:r>
            <a:r>
              <a:rPr lang="en-US" dirty="0"/>
              <a:t>O</a:t>
            </a:r>
            <a:endParaRPr lang="id-ID" dirty="0"/>
          </a:p>
        </p:txBody>
      </p:sp>
    </p:spTree>
    <p:extLst>
      <p:ext uri="{BB962C8B-B14F-4D97-AF65-F5344CB8AC3E}">
        <p14:creationId xmlns:p14="http://schemas.microsoft.com/office/powerpoint/2010/main" val="2174874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3717032"/>
            <a:ext cx="8003232" cy="2836168"/>
          </a:xfrm>
          <a:solidFill>
            <a:schemeClr val="bg2">
              <a:lumMod val="90000"/>
              <a:lumOff val="10000"/>
            </a:schemeClr>
          </a:solidFill>
          <a:ln>
            <a:solidFill>
              <a:srgbClr val="FFFF00"/>
            </a:solidFill>
            <a:miter lim="800000"/>
            <a:headEnd/>
            <a:tailEnd/>
          </a:ln>
        </p:spPr>
        <p:txBody>
          <a:bodyPr>
            <a:noAutofit/>
          </a:bodyPr>
          <a:lstStyle/>
          <a:p>
            <a:pPr>
              <a:buFontTx/>
              <a:buChar char="-"/>
            </a:pPr>
            <a:r>
              <a:rPr lang="en-US" sz="2400" b="0" spc="0" dirty="0">
                <a:ln>
                  <a:noFill/>
                </a:ln>
                <a:solidFill>
                  <a:schemeClr val="tx1"/>
                </a:solidFill>
              </a:rPr>
              <a:t>  </a:t>
            </a:r>
            <a:r>
              <a:rPr lang="en-US" sz="2400" b="0" spc="0" dirty="0" err="1">
                <a:ln>
                  <a:noFill/>
                </a:ln>
                <a:solidFill>
                  <a:schemeClr val="tx1"/>
                </a:solidFill>
              </a:rPr>
              <a:t>Bakteri</a:t>
            </a:r>
            <a:r>
              <a:rPr lang="en-US" sz="2400" b="0" spc="0" dirty="0">
                <a:ln>
                  <a:noFill/>
                </a:ln>
                <a:solidFill>
                  <a:schemeClr val="tx1"/>
                </a:solidFill>
              </a:rPr>
              <a:t> </a:t>
            </a:r>
            <a:r>
              <a:rPr lang="en-US" sz="2400" b="0" spc="0" dirty="0" err="1">
                <a:ln>
                  <a:noFill/>
                </a:ln>
                <a:solidFill>
                  <a:schemeClr val="tx1"/>
                </a:solidFill>
              </a:rPr>
              <a:t>anaerob</a:t>
            </a:r>
            <a:r>
              <a:rPr lang="en-US" sz="2400" b="0" spc="0" dirty="0">
                <a:ln>
                  <a:noFill/>
                </a:ln>
                <a:solidFill>
                  <a:schemeClr val="tx1"/>
                </a:solidFill>
              </a:rPr>
              <a:t> </a:t>
            </a:r>
            <a:r>
              <a:rPr lang="en-US" sz="2400" b="0" spc="0" dirty="0" err="1">
                <a:ln>
                  <a:noFill/>
                </a:ln>
                <a:solidFill>
                  <a:schemeClr val="tx1"/>
                </a:solidFill>
              </a:rPr>
              <a:t>dapat</a:t>
            </a:r>
            <a:r>
              <a:rPr lang="en-US" sz="2400" b="0" spc="0" dirty="0">
                <a:ln>
                  <a:noFill/>
                </a:ln>
                <a:solidFill>
                  <a:schemeClr val="tx1"/>
                </a:solidFill>
              </a:rPr>
              <a:t> </a:t>
            </a:r>
            <a:r>
              <a:rPr lang="en-US" sz="2400" b="0" spc="0" dirty="0" err="1">
                <a:ln>
                  <a:noFill/>
                </a:ln>
                <a:solidFill>
                  <a:schemeClr val="tx1"/>
                </a:solidFill>
              </a:rPr>
              <a:t>mendegradasi</a:t>
            </a:r>
            <a:r>
              <a:rPr lang="en-US" sz="2400" b="0" spc="0" dirty="0">
                <a:ln>
                  <a:noFill/>
                </a:ln>
                <a:solidFill>
                  <a:schemeClr val="tx1"/>
                </a:solidFill>
              </a:rPr>
              <a:t> </a:t>
            </a:r>
            <a:r>
              <a:rPr lang="en-US" sz="2400" b="0" spc="0" dirty="0" err="1">
                <a:ln>
                  <a:noFill/>
                </a:ln>
                <a:solidFill>
                  <a:schemeClr val="tx1"/>
                </a:solidFill>
              </a:rPr>
              <a:t>bahan</a:t>
            </a:r>
            <a:r>
              <a:rPr lang="en-US" sz="2400" b="0" spc="0" dirty="0">
                <a:ln>
                  <a:noFill/>
                </a:ln>
                <a:solidFill>
                  <a:schemeClr val="tx1"/>
                </a:solidFill>
              </a:rPr>
              <a:t> </a:t>
            </a:r>
            <a:r>
              <a:rPr lang="en-US" sz="2400" b="0" spc="0" dirty="0" err="1">
                <a:ln>
                  <a:noFill/>
                </a:ln>
                <a:solidFill>
                  <a:schemeClr val="tx1"/>
                </a:solidFill>
              </a:rPr>
              <a:t>organik</a:t>
            </a:r>
            <a:r>
              <a:rPr lang="en-US" sz="2400" b="0" spc="0" dirty="0">
                <a:ln>
                  <a:noFill/>
                </a:ln>
                <a:solidFill>
                  <a:schemeClr val="tx1"/>
                </a:solidFill>
              </a:rPr>
              <a:t> </a:t>
            </a:r>
            <a:r>
              <a:rPr lang="en-US" sz="2400" b="0" spc="0" dirty="0" err="1">
                <a:ln>
                  <a:noFill/>
                </a:ln>
                <a:solidFill>
                  <a:schemeClr val="tx1"/>
                </a:solidFill>
              </a:rPr>
              <a:t>tanpa</a:t>
            </a:r>
            <a:r>
              <a:rPr lang="en-US" sz="2400" b="0" spc="0" dirty="0">
                <a:ln>
                  <a:noFill/>
                </a:ln>
                <a:solidFill>
                  <a:schemeClr val="tx1"/>
                </a:solidFill>
              </a:rPr>
              <a:t> </a:t>
            </a:r>
            <a:r>
              <a:rPr lang="en-US" sz="2400" b="0" spc="0" dirty="0" err="1">
                <a:ln>
                  <a:noFill/>
                </a:ln>
                <a:solidFill>
                  <a:schemeClr val="tx1"/>
                </a:solidFill>
              </a:rPr>
              <a:t>bantuan</a:t>
            </a:r>
            <a:r>
              <a:rPr lang="en-US" sz="2400" b="0" spc="0" dirty="0">
                <a:ln>
                  <a:noFill/>
                </a:ln>
                <a:solidFill>
                  <a:schemeClr val="tx1"/>
                </a:solidFill>
              </a:rPr>
              <a:t> </a:t>
            </a:r>
            <a:r>
              <a:rPr lang="id-ID" sz="2400" b="0" spc="0" dirty="0" smtClean="0">
                <a:ln>
                  <a:noFill/>
                </a:ln>
                <a:solidFill>
                  <a:schemeClr val="tx1"/>
                </a:solidFill>
              </a:rPr>
              <a:t>o</a:t>
            </a:r>
            <a:r>
              <a:rPr lang="en-US" sz="2400" b="0" spc="0" dirty="0" err="1" smtClean="0">
                <a:ln>
                  <a:noFill/>
                </a:ln>
                <a:solidFill>
                  <a:schemeClr val="tx1"/>
                </a:solidFill>
              </a:rPr>
              <a:t>ksigen</a:t>
            </a:r>
            <a:r>
              <a:rPr lang="en-US" sz="2400" b="0" spc="0" dirty="0">
                <a:ln>
                  <a:noFill/>
                </a:ln>
                <a:solidFill>
                  <a:schemeClr val="tx1"/>
                </a:solidFill>
              </a:rPr>
              <a:t>.</a:t>
            </a:r>
            <a:br>
              <a:rPr lang="en-US" sz="2400" b="0" spc="0" dirty="0">
                <a:ln>
                  <a:noFill/>
                </a:ln>
                <a:solidFill>
                  <a:schemeClr val="tx1"/>
                </a:solidFill>
              </a:rPr>
            </a:br>
            <a:r>
              <a:rPr lang="en-US" sz="2400" b="0" spc="0" dirty="0">
                <a:ln>
                  <a:noFill/>
                </a:ln>
                <a:solidFill>
                  <a:schemeClr val="tx1"/>
                </a:solidFill>
              </a:rPr>
              <a:t/>
            </a:r>
            <a:br>
              <a:rPr lang="en-US" sz="2400" b="0" spc="0" dirty="0">
                <a:ln>
                  <a:noFill/>
                </a:ln>
                <a:solidFill>
                  <a:schemeClr val="tx1"/>
                </a:solidFill>
              </a:rPr>
            </a:br>
            <a:r>
              <a:rPr lang="en-US" sz="2400" b="0" spc="0" dirty="0">
                <a:ln>
                  <a:noFill/>
                </a:ln>
                <a:solidFill>
                  <a:schemeClr val="tx1"/>
                </a:solidFill>
              </a:rPr>
              <a:t>-  Proses </a:t>
            </a:r>
            <a:r>
              <a:rPr lang="en-US" sz="2400" b="0" spc="0" dirty="0" err="1">
                <a:ln>
                  <a:noFill/>
                </a:ln>
                <a:solidFill>
                  <a:schemeClr val="tx1"/>
                </a:solidFill>
              </a:rPr>
              <a:t>dekomposisi</a:t>
            </a:r>
            <a:r>
              <a:rPr lang="en-US" sz="2400" b="0" spc="0" dirty="0">
                <a:ln>
                  <a:noFill/>
                </a:ln>
                <a:solidFill>
                  <a:schemeClr val="tx1"/>
                </a:solidFill>
              </a:rPr>
              <a:t> </a:t>
            </a:r>
            <a:r>
              <a:rPr lang="en-US" sz="2400" b="0" spc="0" dirty="0" err="1">
                <a:ln>
                  <a:noFill/>
                </a:ln>
                <a:solidFill>
                  <a:schemeClr val="tx1"/>
                </a:solidFill>
              </a:rPr>
              <a:t>berlangsung</a:t>
            </a:r>
            <a:r>
              <a:rPr lang="en-US" sz="2400" b="0" spc="0" dirty="0">
                <a:ln>
                  <a:noFill/>
                </a:ln>
                <a:solidFill>
                  <a:schemeClr val="tx1"/>
                </a:solidFill>
              </a:rPr>
              <a:t> </a:t>
            </a:r>
            <a:r>
              <a:rPr lang="en-US" sz="2400" b="0" spc="0" dirty="0" err="1">
                <a:ln>
                  <a:noFill/>
                </a:ln>
                <a:solidFill>
                  <a:schemeClr val="tx1"/>
                </a:solidFill>
              </a:rPr>
              <a:t>pada</a:t>
            </a:r>
            <a:r>
              <a:rPr lang="en-US" sz="2400" b="0" spc="0" dirty="0">
                <a:ln>
                  <a:noFill/>
                </a:ln>
                <a:solidFill>
                  <a:schemeClr val="tx1"/>
                </a:solidFill>
              </a:rPr>
              <a:t> </a:t>
            </a:r>
            <a:r>
              <a:rPr lang="en-US" sz="2400" b="0" spc="0" dirty="0" err="1">
                <a:ln>
                  <a:noFill/>
                </a:ln>
                <a:solidFill>
                  <a:schemeClr val="tx1"/>
                </a:solidFill>
              </a:rPr>
              <a:t>temperatur</a:t>
            </a:r>
            <a:r>
              <a:rPr lang="en-US" sz="2400" b="0" spc="0" dirty="0">
                <a:ln>
                  <a:noFill/>
                </a:ln>
                <a:solidFill>
                  <a:schemeClr val="tx1"/>
                </a:solidFill>
              </a:rPr>
              <a:t> yang </a:t>
            </a:r>
            <a:r>
              <a:rPr lang="en-US" sz="2400" b="0" spc="0" dirty="0" err="1">
                <a:ln>
                  <a:noFill/>
                </a:ln>
                <a:solidFill>
                  <a:schemeClr val="tx1"/>
                </a:solidFill>
              </a:rPr>
              <a:t>agak</a:t>
            </a:r>
            <a:r>
              <a:rPr lang="en-US" sz="2400" b="0" spc="0" dirty="0">
                <a:ln>
                  <a:noFill/>
                </a:ln>
                <a:solidFill>
                  <a:schemeClr val="tx1"/>
                </a:solidFill>
              </a:rPr>
              <a:t> </a:t>
            </a:r>
            <a:r>
              <a:rPr lang="en-US" sz="2400" b="0" spc="0" dirty="0" err="1">
                <a:ln>
                  <a:noFill/>
                </a:ln>
                <a:solidFill>
                  <a:schemeClr val="tx1"/>
                </a:solidFill>
              </a:rPr>
              <a:t>tinggi</a:t>
            </a:r>
            <a:r>
              <a:rPr lang="en-US" sz="2400" b="0" spc="0" dirty="0">
                <a:ln>
                  <a:noFill/>
                </a:ln>
                <a:solidFill>
                  <a:schemeClr val="tx1"/>
                </a:solidFill>
              </a:rPr>
              <a:t> </a:t>
            </a:r>
            <a:r>
              <a:rPr lang="en-US" sz="2400" b="0" spc="0" dirty="0" smtClean="0">
                <a:ln>
                  <a:noFill/>
                </a:ln>
                <a:solidFill>
                  <a:schemeClr val="tx1"/>
                </a:solidFill>
              </a:rPr>
              <a:t>(</a:t>
            </a:r>
            <a:r>
              <a:rPr lang="en-US" sz="2400" b="0" spc="0" dirty="0">
                <a:ln>
                  <a:noFill/>
                </a:ln>
                <a:solidFill>
                  <a:schemeClr val="tx1"/>
                </a:solidFill>
              </a:rPr>
              <a:t>35 – 55</a:t>
            </a:r>
            <a:r>
              <a:rPr lang="en-US" sz="2400" b="0" spc="0" baseline="30000" dirty="0">
                <a:ln>
                  <a:noFill/>
                </a:ln>
                <a:solidFill>
                  <a:schemeClr val="tx1"/>
                </a:solidFill>
              </a:rPr>
              <a:t>o</a:t>
            </a:r>
            <a:r>
              <a:rPr lang="en-US" sz="2400" b="0" spc="0" dirty="0">
                <a:ln>
                  <a:noFill/>
                </a:ln>
                <a:solidFill>
                  <a:schemeClr val="tx1"/>
                </a:solidFill>
              </a:rPr>
              <a:t>C) </a:t>
            </a:r>
            <a:r>
              <a:rPr lang="en-US" sz="2400" b="0" spc="0" dirty="0" err="1">
                <a:ln>
                  <a:noFill/>
                </a:ln>
                <a:solidFill>
                  <a:schemeClr val="tx1"/>
                </a:solidFill>
              </a:rPr>
              <a:t>dan</a:t>
            </a:r>
            <a:r>
              <a:rPr lang="en-US" sz="2400" b="0" spc="0" dirty="0">
                <a:ln>
                  <a:noFill/>
                </a:ln>
                <a:solidFill>
                  <a:schemeClr val="tx1"/>
                </a:solidFill>
              </a:rPr>
              <a:t> </a:t>
            </a:r>
            <a:r>
              <a:rPr lang="en-US" sz="2400" b="0" spc="0" dirty="0" err="1">
                <a:ln>
                  <a:noFill/>
                </a:ln>
                <a:solidFill>
                  <a:schemeClr val="tx1"/>
                </a:solidFill>
              </a:rPr>
              <a:t>berlangsung</a:t>
            </a:r>
            <a:r>
              <a:rPr lang="en-US" sz="2400" b="0" spc="0" dirty="0">
                <a:ln>
                  <a:noFill/>
                </a:ln>
                <a:solidFill>
                  <a:schemeClr val="tx1"/>
                </a:solidFill>
              </a:rPr>
              <a:t> </a:t>
            </a:r>
            <a:r>
              <a:rPr lang="en-US" sz="2400" b="0" spc="0" dirty="0" err="1">
                <a:ln>
                  <a:noFill/>
                </a:ln>
                <a:solidFill>
                  <a:schemeClr val="tx1"/>
                </a:solidFill>
              </a:rPr>
              <a:t>lebih</a:t>
            </a:r>
            <a:r>
              <a:rPr lang="en-US" sz="2400" b="0" spc="0" dirty="0">
                <a:ln>
                  <a:noFill/>
                </a:ln>
                <a:solidFill>
                  <a:schemeClr val="tx1"/>
                </a:solidFill>
              </a:rPr>
              <a:t> </a:t>
            </a:r>
            <a:r>
              <a:rPr lang="en-US" sz="2400" b="0" spc="0" dirty="0" err="1">
                <a:ln>
                  <a:noFill/>
                </a:ln>
                <a:solidFill>
                  <a:schemeClr val="tx1"/>
                </a:solidFill>
              </a:rPr>
              <a:t>lambat</a:t>
            </a:r>
            <a:r>
              <a:rPr lang="en-US" sz="2400" b="0" spc="0" dirty="0">
                <a:ln>
                  <a:noFill/>
                </a:ln>
                <a:solidFill>
                  <a:schemeClr val="tx1"/>
                </a:solidFill>
              </a:rPr>
              <a:t>.</a:t>
            </a:r>
            <a:br>
              <a:rPr lang="en-US" sz="2400" b="0" spc="0" dirty="0">
                <a:ln>
                  <a:noFill/>
                </a:ln>
                <a:solidFill>
                  <a:schemeClr val="tx1"/>
                </a:solidFill>
              </a:rPr>
            </a:br>
            <a:r>
              <a:rPr lang="en-US" sz="2400" b="0" spc="0" dirty="0">
                <a:ln>
                  <a:noFill/>
                </a:ln>
                <a:solidFill>
                  <a:schemeClr val="tx1"/>
                </a:solidFill>
              </a:rPr>
              <a:t/>
            </a:r>
            <a:br>
              <a:rPr lang="en-US" sz="2400" b="0" spc="0" dirty="0">
                <a:ln>
                  <a:noFill/>
                </a:ln>
                <a:solidFill>
                  <a:schemeClr val="tx1"/>
                </a:solidFill>
              </a:rPr>
            </a:br>
            <a:r>
              <a:rPr lang="en-US" sz="2400" b="0" spc="0" dirty="0">
                <a:ln>
                  <a:noFill/>
                </a:ln>
                <a:solidFill>
                  <a:schemeClr val="tx1"/>
                </a:solidFill>
              </a:rPr>
              <a:t>-  </a:t>
            </a:r>
            <a:r>
              <a:rPr lang="en-US" sz="2400" b="0" spc="0" dirty="0" err="1">
                <a:ln>
                  <a:noFill/>
                </a:ln>
                <a:solidFill>
                  <a:schemeClr val="tx1"/>
                </a:solidFill>
              </a:rPr>
              <a:t>Produk</a:t>
            </a:r>
            <a:r>
              <a:rPr lang="en-US" sz="2400" b="0" spc="0" dirty="0">
                <a:ln>
                  <a:noFill/>
                </a:ln>
                <a:solidFill>
                  <a:schemeClr val="tx1"/>
                </a:solidFill>
              </a:rPr>
              <a:t> </a:t>
            </a:r>
            <a:r>
              <a:rPr lang="en-US" sz="2400" b="0" spc="0" dirty="0" err="1">
                <a:ln>
                  <a:noFill/>
                </a:ln>
                <a:solidFill>
                  <a:schemeClr val="tx1"/>
                </a:solidFill>
              </a:rPr>
              <a:t>akhirnya</a:t>
            </a:r>
            <a:r>
              <a:rPr lang="en-US" sz="2400" b="0" spc="0" dirty="0">
                <a:ln>
                  <a:noFill/>
                </a:ln>
                <a:solidFill>
                  <a:schemeClr val="tx1"/>
                </a:solidFill>
              </a:rPr>
              <a:t> </a:t>
            </a:r>
            <a:r>
              <a:rPr lang="en-US" sz="2400" b="0" spc="0" dirty="0" err="1">
                <a:ln>
                  <a:noFill/>
                </a:ln>
                <a:solidFill>
                  <a:schemeClr val="tx1"/>
                </a:solidFill>
              </a:rPr>
              <a:t>adalah</a:t>
            </a:r>
            <a:r>
              <a:rPr lang="en-US" sz="2400" b="0" spc="0" dirty="0">
                <a:ln>
                  <a:noFill/>
                </a:ln>
                <a:solidFill>
                  <a:schemeClr val="tx1"/>
                </a:solidFill>
              </a:rPr>
              <a:t> gas-gas yang </a:t>
            </a:r>
            <a:r>
              <a:rPr lang="en-US" sz="2400" b="0" spc="0" dirty="0" err="1">
                <a:ln>
                  <a:noFill/>
                </a:ln>
                <a:solidFill>
                  <a:schemeClr val="tx1"/>
                </a:solidFill>
              </a:rPr>
              <a:t>berbau</a:t>
            </a:r>
            <a:r>
              <a:rPr lang="en-US" sz="2400" b="0" spc="0" dirty="0">
                <a:ln>
                  <a:noFill/>
                </a:ln>
                <a:solidFill>
                  <a:schemeClr val="tx1"/>
                </a:solidFill>
              </a:rPr>
              <a:t> </a:t>
            </a:r>
            <a:r>
              <a:rPr lang="en-US" sz="2400" b="0" spc="0" dirty="0" err="1">
                <a:ln>
                  <a:noFill/>
                </a:ln>
                <a:solidFill>
                  <a:schemeClr val="tx1"/>
                </a:solidFill>
              </a:rPr>
              <a:t>dan</a:t>
            </a:r>
            <a:r>
              <a:rPr lang="en-US" sz="2400" b="0" spc="0" dirty="0">
                <a:ln>
                  <a:noFill/>
                </a:ln>
                <a:solidFill>
                  <a:schemeClr val="tx1"/>
                </a:solidFill>
              </a:rPr>
              <a:t> </a:t>
            </a:r>
            <a:r>
              <a:rPr lang="en-US" sz="2400" b="0" spc="0" dirty="0" err="1">
                <a:ln>
                  <a:noFill/>
                </a:ln>
                <a:solidFill>
                  <a:schemeClr val="tx1"/>
                </a:solidFill>
              </a:rPr>
              <a:t>berbahaya</a:t>
            </a:r>
            <a:r>
              <a:rPr lang="en-US" sz="2400" b="0" spc="0" dirty="0">
                <a:ln>
                  <a:noFill/>
                </a:ln>
                <a:solidFill>
                  <a:schemeClr val="tx1"/>
                </a:solidFill>
              </a:rPr>
              <a:t> </a:t>
            </a:r>
            <a:r>
              <a:rPr lang="en-US" sz="2400" b="0" spc="0" dirty="0" err="1">
                <a:ln>
                  <a:noFill/>
                </a:ln>
                <a:solidFill>
                  <a:schemeClr val="tx1"/>
                </a:solidFill>
              </a:rPr>
              <a:t>bagi</a:t>
            </a:r>
            <a:r>
              <a:rPr lang="en-US" sz="2400" b="0" spc="0" dirty="0">
                <a:ln>
                  <a:noFill/>
                </a:ln>
                <a:solidFill>
                  <a:schemeClr val="tx1"/>
                </a:solidFill>
              </a:rPr>
              <a:t> </a:t>
            </a:r>
            <a:r>
              <a:rPr lang="en-US" sz="2400" b="0" spc="0" dirty="0" err="1" smtClean="0">
                <a:ln>
                  <a:noFill/>
                </a:ln>
                <a:solidFill>
                  <a:schemeClr val="tx1"/>
                </a:solidFill>
              </a:rPr>
              <a:t>organisme</a:t>
            </a:r>
            <a:r>
              <a:rPr lang="en-US" sz="2400" b="0" spc="0" dirty="0">
                <a:ln>
                  <a:noFill/>
                </a:ln>
                <a:solidFill>
                  <a:schemeClr val="tx1"/>
                </a:solidFill>
              </a:rPr>
              <a:t>.</a:t>
            </a:r>
          </a:p>
        </p:txBody>
      </p:sp>
      <p:sp>
        <p:nvSpPr>
          <p:cNvPr id="153603" name="Rectangle 3"/>
          <p:cNvSpPr>
            <a:spLocks noChangeArrowheads="1"/>
          </p:cNvSpPr>
          <p:nvPr/>
        </p:nvSpPr>
        <p:spPr bwMode="auto">
          <a:xfrm>
            <a:off x="457200" y="548680"/>
            <a:ext cx="8003232" cy="2880320"/>
          </a:xfrm>
          <a:prstGeom prst="rect">
            <a:avLst/>
          </a:prstGeom>
          <a:solidFill>
            <a:schemeClr val="bg2"/>
          </a:solidFill>
          <a:ln w="9525">
            <a:solidFill>
              <a:srgbClr val="FFFF00"/>
            </a:solidFill>
            <a:miter lim="800000"/>
            <a:headEnd/>
            <a:tailEnd/>
          </a:ln>
          <a:effectLst/>
          <a:extLst/>
        </p:spPr>
        <p:txBody>
          <a:bodyPr anchor="ctr"/>
          <a:lstStyle/>
          <a:p>
            <a:pPr eaLnBrk="1" hangingPunct="1"/>
            <a:r>
              <a:rPr lang="en-US" sz="2400" i="1" dirty="0" err="1">
                <a:latin typeface="Arial" charset="0"/>
              </a:rPr>
              <a:t>Oksidasi</a:t>
            </a:r>
            <a:r>
              <a:rPr lang="en-US" sz="2400" i="1" dirty="0">
                <a:latin typeface="Arial" charset="0"/>
              </a:rPr>
              <a:t> </a:t>
            </a:r>
            <a:r>
              <a:rPr lang="en-US" sz="2400" i="1" dirty="0" err="1">
                <a:latin typeface="Arial" charset="0"/>
              </a:rPr>
              <a:t>Anaerob</a:t>
            </a:r>
            <a:r>
              <a:rPr lang="en-US" sz="2400" dirty="0">
                <a:latin typeface="Arial" charset="0"/>
              </a:rPr>
              <a:t/>
            </a:r>
            <a:br>
              <a:rPr lang="en-US" sz="2400" dirty="0">
                <a:latin typeface="Arial" charset="0"/>
              </a:rPr>
            </a:br>
            <a:r>
              <a:rPr lang="en-US" sz="2000" dirty="0"/>
              <a:t>				</a:t>
            </a:r>
            <a:r>
              <a:rPr lang="en-US" sz="2000" dirty="0" err="1"/>
              <a:t>Sel</a:t>
            </a:r>
            <a:r>
              <a:rPr lang="en-US" sz="2000" dirty="0"/>
              <a:t> </a:t>
            </a:r>
            <a:r>
              <a:rPr lang="en-US" sz="2000" dirty="0" err="1"/>
              <a:t>baru</a:t>
            </a:r>
            <a:r>
              <a:rPr lang="en-US" sz="2000" dirty="0"/>
              <a:t/>
            </a:r>
            <a:br>
              <a:rPr lang="en-US" sz="2000" dirty="0"/>
            </a:br>
            <a:r>
              <a:rPr lang="en-US" sz="2000" dirty="0" err="1"/>
              <a:t>Bahan</a:t>
            </a:r>
            <a:r>
              <a:rPr lang="en-US" sz="2000" dirty="0"/>
              <a:t> </a:t>
            </a:r>
            <a:r>
              <a:rPr lang="en-US" sz="2000" dirty="0" err="1"/>
              <a:t>Organik</a:t>
            </a:r>
            <a:r>
              <a:rPr lang="en-US" sz="2000" dirty="0"/>
              <a:t>  +  </a:t>
            </a:r>
            <a:r>
              <a:rPr lang="en-US" sz="2000" dirty="0" err="1"/>
              <a:t>Bakteri</a:t>
            </a:r>
            <a:r>
              <a:rPr lang="en-US" sz="2000" dirty="0"/>
              <a:t>  						  						    </a:t>
            </a:r>
            <a:r>
              <a:rPr lang="en-US" sz="2000" dirty="0" err="1"/>
              <a:t>Sel</a:t>
            </a:r>
            <a:r>
              <a:rPr lang="en-US" sz="2000" dirty="0"/>
              <a:t> </a:t>
            </a:r>
            <a:r>
              <a:rPr lang="en-US" sz="2000" dirty="0" err="1"/>
              <a:t>baru</a:t>
            </a:r>
            <a:r>
              <a:rPr lang="en-US" sz="2000" dirty="0"/>
              <a:t/>
            </a:r>
            <a:br>
              <a:rPr lang="en-US" sz="2000" dirty="0"/>
            </a:br>
            <a:r>
              <a:rPr lang="en-US" sz="2000" dirty="0"/>
              <a:t>				</a:t>
            </a:r>
            <a:r>
              <a:rPr lang="en-US" sz="2000" dirty="0" err="1"/>
              <a:t>Alkohol</a:t>
            </a:r>
            <a:r>
              <a:rPr lang="en-US" sz="2000" dirty="0"/>
              <a:t>   +  </a:t>
            </a:r>
            <a:r>
              <a:rPr lang="en-US" sz="2000" dirty="0" err="1"/>
              <a:t>Bakteri</a:t>
            </a:r>
            <a:r>
              <a:rPr lang="en-US" sz="2000" dirty="0"/>
              <a:t>  </a:t>
            </a:r>
            <a:br>
              <a:rPr lang="en-US" sz="2000" dirty="0"/>
            </a:br>
            <a:r>
              <a:rPr lang="en-US" sz="2000" dirty="0"/>
              <a:t>				</a:t>
            </a:r>
            <a:r>
              <a:rPr lang="en-US" sz="2000" dirty="0" err="1"/>
              <a:t>dan</a:t>
            </a:r>
            <a:r>
              <a:rPr lang="en-US" sz="2000" dirty="0"/>
              <a:t> </a:t>
            </a:r>
            <a:r>
              <a:rPr lang="en-US" sz="2000" dirty="0" err="1"/>
              <a:t>Asam</a:t>
            </a:r>
            <a:r>
              <a:rPr lang="en-US" sz="2000" dirty="0"/>
              <a:t>		    CH</a:t>
            </a:r>
            <a:r>
              <a:rPr lang="en-US" sz="2000" baseline="-25000" dirty="0"/>
              <a:t>4</a:t>
            </a:r>
            <a:r>
              <a:rPr lang="en-US" sz="2000" dirty="0"/>
              <a:t>, H</a:t>
            </a:r>
            <a:r>
              <a:rPr lang="en-US" sz="2000" baseline="-25000" dirty="0"/>
              <a:t>2</a:t>
            </a:r>
            <a:r>
              <a:rPr lang="en-US" sz="2000" dirty="0"/>
              <a:t>S,</a:t>
            </a:r>
            <a:br>
              <a:rPr lang="en-US" sz="2000" dirty="0"/>
            </a:br>
            <a:r>
              <a:rPr lang="en-US" sz="2000" dirty="0"/>
              <a:t>	                                      			</a:t>
            </a:r>
            <a:br>
              <a:rPr lang="en-US" sz="2000" dirty="0"/>
            </a:br>
            <a:r>
              <a:rPr lang="en-US" sz="2000" dirty="0"/>
              <a:t>							    </a:t>
            </a:r>
            <a:r>
              <a:rPr lang="en-US" sz="2000" dirty="0" err="1"/>
              <a:t>dan</a:t>
            </a:r>
            <a:r>
              <a:rPr lang="en-US" sz="2000" dirty="0"/>
              <a:t> H</a:t>
            </a:r>
            <a:r>
              <a:rPr lang="en-US" sz="2000" baseline="-25000" dirty="0"/>
              <a:t>2</a:t>
            </a:r>
            <a:r>
              <a:rPr lang="en-US" sz="2000" dirty="0"/>
              <a:t>O</a:t>
            </a:r>
          </a:p>
        </p:txBody>
      </p:sp>
      <p:sp>
        <p:nvSpPr>
          <p:cNvPr id="153604" name="Line 4"/>
          <p:cNvSpPr>
            <a:spLocks noChangeShapeType="1"/>
          </p:cNvSpPr>
          <p:nvPr/>
        </p:nvSpPr>
        <p:spPr bwMode="auto">
          <a:xfrm flipV="1">
            <a:off x="3657600" y="1295400"/>
            <a:ext cx="381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53605" name="Line 5"/>
          <p:cNvSpPr>
            <a:spLocks noChangeShapeType="1"/>
          </p:cNvSpPr>
          <p:nvPr/>
        </p:nvSpPr>
        <p:spPr bwMode="auto">
          <a:xfrm>
            <a:off x="3657600" y="15240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53606" name="Line 6"/>
          <p:cNvSpPr>
            <a:spLocks noChangeShapeType="1"/>
          </p:cNvSpPr>
          <p:nvPr/>
        </p:nvSpPr>
        <p:spPr bwMode="auto">
          <a:xfrm flipV="1">
            <a:off x="6629400" y="1905000"/>
            <a:ext cx="533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53607" name="Line 7"/>
          <p:cNvSpPr>
            <a:spLocks noChangeShapeType="1"/>
          </p:cNvSpPr>
          <p:nvPr/>
        </p:nvSpPr>
        <p:spPr bwMode="auto">
          <a:xfrm>
            <a:off x="6629400" y="2133600"/>
            <a:ext cx="533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 name="Rectangle 1"/>
          <p:cNvSpPr/>
          <p:nvPr/>
        </p:nvSpPr>
        <p:spPr>
          <a:xfrm>
            <a:off x="7092280" y="2564904"/>
            <a:ext cx="1129989" cy="369332"/>
          </a:xfrm>
          <a:prstGeom prst="rect">
            <a:avLst/>
          </a:prstGeom>
        </p:spPr>
        <p:txBody>
          <a:bodyPr wrap="none">
            <a:spAutoFit/>
          </a:bodyPr>
          <a:lstStyle/>
          <a:p>
            <a:r>
              <a:rPr lang="en-US" dirty="0"/>
              <a:t>NH</a:t>
            </a:r>
            <a:r>
              <a:rPr lang="en-US" baseline="-25000" dirty="0"/>
              <a:t>3</a:t>
            </a:r>
            <a:r>
              <a:rPr lang="en-US" dirty="0"/>
              <a:t>, CO</a:t>
            </a:r>
            <a:r>
              <a:rPr lang="en-US" baseline="-25000" dirty="0"/>
              <a:t>2</a:t>
            </a:r>
            <a:r>
              <a:rPr lang="en-US" dirty="0"/>
              <a:t>, </a:t>
            </a:r>
            <a:endParaRPr lang="id-ID" dirty="0"/>
          </a:p>
        </p:txBody>
      </p:sp>
    </p:spTree>
    <p:extLst>
      <p:ext uri="{BB962C8B-B14F-4D97-AF65-F5344CB8AC3E}">
        <p14:creationId xmlns:p14="http://schemas.microsoft.com/office/powerpoint/2010/main" val="1934392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000" dirty="0" smtClean="0"/>
              <a:t>Bahan organik yang perlu diperhatikan dalam pengelolaan kualitas air (Tebbut, 1992)</a:t>
            </a:r>
            <a:endParaRPr lang="id-ID" sz="3000" dirty="0"/>
          </a:p>
        </p:txBody>
      </p:sp>
      <p:sp>
        <p:nvSpPr>
          <p:cNvPr id="3" name="Content Placeholder 2"/>
          <p:cNvSpPr>
            <a:spLocks noGrp="1"/>
          </p:cNvSpPr>
          <p:nvPr>
            <p:ph idx="1"/>
          </p:nvPr>
        </p:nvSpPr>
        <p:spPr>
          <a:xfrm>
            <a:off x="467544" y="1916832"/>
            <a:ext cx="7920880" cy="3312368"/>
          </a:xfrm>
          <a:solidFill>
            <a:srgbClr val="0070C0"/>
          </a:solidFill>
        </p:spPr>
        <p:txBody>
          <a:bodyPr>
            <a:noAutofit/>
          </a:bodyPr>
          <a:lstStyle/>
          <a:p>
            <a:pPr marL="457200" indent="-457200">
              <a:buAutoNum type="arabicPeriod"/>
            </a:pPr>
            <a:r>
              <a:rPr lang="id-ID" sz="2800" dirty="0" smtClean="0"/>
              <a:t>Karbohidrat (CHO), contohnya glukosa (C6H12O6), kanji (starch), dan selulosa.</a:t>
            </a:r>
          </a:p>
          <a:p>
            <a:pPr marL="457200" indent="-457200">
              <a:buAutoNum type="arabicPeriod"/>
            </a:pPr>
            <a:r>
              <a:rPr lang="id-ID" sz="2800" dirty="0" smtClean="0"/>
              <a:t>Senyawa Nitrogen (CHONS), contohnya protein, asam amino, dan urea</a:t>
            </a:r>
          </a:p>
          <a:p>
            <a:pPr marL="457200" indent="-457200">
              <a:buAutoNum type="arabicPeriod"/>
            </a:pPr>
            <a:r>
              <a:rPr lang="id-ID" sz="2800" dirty="0" smtClean="0"/>
              <a:t>Lemak (Lipids atau fats) (CHO). Lemak memiliki sifat kelarutan yang buruk dalam air, akan tetapi larut dalam pelarut organik.</a:t>
            </a:r>
            <a:endParaRPr lang="id-ID" sz="2800" dirty="0"/>
          </a:p>
        </p:txBody>
      </p:sp>
    </p:spTree>
    <p:extLst>
      <p:ext uri="{BB962C8B-B14F-4D97-AF65-F5344CB8AC3E}">
        <p14:creationId xmlns:p14="http://schemas.microsoft.com/office/powerpoint/2010/main" val="3682607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ChangeArrowheads="1"/>
          </p:cNvSpPr>
          <p:nvPr/>
        </p:nvSpPr>
        <p:spPr bwMode="auto">
          <a:xfrm>
            <a:off x="457200" y="444500"/>
            <a:ext cx="8229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3200" i="1">
                <a:solidFill>
                  <a:srgbClr val="FFFF00"/>
                </a:solidFill>
                <a:effectLst>
                  <a:outerShdw blurRad="38100" dist="38100" dir="2700000" algn="tl">
                    <a:srgbClr val="000000"/>
                  </a:outerShdw>
                </a:effectLst>
              </a:rPr>
              <a:t>Total Organic Carbon (TOC)</a:t>
            </a:r>
          </a:p>
        </p:txBody>
      </p:sp>
      <p:sp>
        <p:nvSpPr>
          <p:cNvPr id="157701" name="Rectangle 5"/>
          <p:cNvSpPr>
            <a:spLocks noChangeArrowheads="1"/>
          </p:cNvSpPr>
          <p:nvPr/>
        </p:nvSpPr>
        <p:spPr bwMode="auto">
          <a:xfrm>
            <a:off x="457200" y="2060848"/>
            <a:ext cx="8003232" cy="4111352"/>
          </a:xfrm>
          <a:prstGeom prst="rect">
            <a:avLst/>
          </a:prstGeom>
          <a:solidFill>
            <a:schemeClr val="bg1"/>
          </a:solidFill>
          <a:ln>
            <a:headEnd/>
            <a:tailEnd/>
          </a:ln>
          <a:extLst/>
        </p:spPr>
        <p:style>
          <a:lnRef idx="1">
            <a:schemeClr val="dk1"/>
          </a:lnRef>
          <a:fillRef idx="3">
            <a:schemeClr val="dk1"/>
          </a:fillRef>
          <a:effectRef idx="2">
            <a:schemeClr val="dk1"/>
          </a:effectRef>
          <a:fontRef idx="minor">
            <a:schemeClr val="lt1"/>
          </a:fontRef>
        </p:style>
        <p:txBody>
          <a:bodyPr/>
          <a:lstStyle/>
          <a:p>
            <a:pPr marL="342900" indent="-342900" eaLnBrk="1" hangingPunct="1">
              <a:spcBef>
                <a:spcPct val="20000"/>
              </a:spcBef>
              <a:buClr>
                <a:schemeClr val="hlink"/>
              </a:buClr>
              <a:buSzPct val="120000"/>
            </a:pPr>
            <a:endParaRPr lang="en-US" sz="3200" dirty="0">
              <a:solidFill>
                <a:schemeClr val="tx1"/>
              </a:solidFill>
            </a:endParaRPr>
          </a:p>
          <a:p>
            <a:pPr marL="342900" indent="-342900" eaLnBrk="1" hangingPunct="1">
              <a:spcBef>
                <a:spcPct val="20000"/>
              </a:spcBef>
              <a:buClr>
                <a:schemeClr val="hlink"/>
              </a:buClr>
              <a:buSzPct val="120000"/>
              <a:buFontTx/>
              <a:buChar char="•"/>
            </a:pPr>
            <a:r>
              <a:rPr lang="en-US" sz="2400" dirty="0" err="1">
                <a:solidFill>
                  <a:schemeClr val="tx1"/>
                </a:solidFill>
              </a:rPr>
              <a:t>Selain</a:t>
            </a:r>
            <a:r>
              <a:rPr lang="en-US" sz="2400" dirty="0">
                <a:solidFill>
                  <a:schemeClr val="tx1"/>
                </a:solidFill>
              </a:rPr>
              <a:t> </a:t>
            </a:r>
            <a:r>
              <a:rPr lang="en-US" sz="2400" dirty="0" err="1">
                <a:solidFill>
                  <a:schemeClr val="tx1"/>
                </a:solidFill>
              </a:rPr>
              <a:t>karbon</a:t>
            </a:r>
            <a:r>
              <a:rPr lang="en-US" sz="2400" dirty="0">
                <a:solidFill>
                  <a:schemeClr val="tx1"/>
                </a:solidFill>
              </a:rPr>
              <a:t> </a:t>
            </a:r>
            <a:r>
              <a:rPr lang="en-US" sz="2400" dirty="0" err="1">
                <a:solidFill>
                  <a:schemeClr val="tx1"/>
                </a:solidFill>
              </a:rPr>
              <a:t>anorganik</a:t>
            </a:r>
            <a:r>
              <a:rPr lang="en-US" sz="2400" dirty="0">
                <a:solidFill>
                  <a:schemeClr val="tx1"/>
                </a:solidFill>
              </a:rPr>
              <a:t> </a:t>
            </a:r>
            <a:r>
              <a:rPr lang="en-US" sz="2400" dirty="0" err="1">
                <a:solidFill>
                  <a:schemeClr val="tx1"/>
                </a:solidFill>
              </a:rPr>
              <a:t>penyusun</a:t>
            </a:r>
            <a:r>
              <a:rPr lang="en-US" sz="2400" dirty="0">
                <a:solidFill>
                  <a:schemeClr val="tx1"/>
                </a:solidFill>
              </a:rPr>
              <a:t> </a:t>
            </a:r>
            <a:r>
              <a:rPr lang="en-US" sz="2400" dirty="0" err="1">
                <a:solidFill>
                  <a:schemeClr val="tx1"/>
                </a:solidFill>
              </a:rPr>
              <a:t>alkalinitas</a:t>
            </a:r>
            <a:r>
              <a:rPr lang="en-US" sz="2400" dirty="0">
                <a:solidFill>
                  <a:schemeClr val="tx1"/>
                </a:solidFill>
              </a:rPr>
              <a:t>, </a:t>
            </a:r>
            <a:r>
              <a:rPr lang="en-US" sz="2400" dirty="0" err="1">
                <a:solidFill>
                  <a:schemeClr val="tx1"/>
                </a:solidFill>
              </a:rPr>
              <a:t>karbon</a:t>
            </a:r>
            <a:r>
              <a:rPr lang="en-US" sz="2400" dirty="0">
                <a:solidFill>
                  <a:schemeClr val="tx1"/>
                </a:solidFill>
              </a:rPr>
              <a:t> di </a:t>
            </a:r>
            <a:r>
              <a:rPr lang="en-US" sz="2400" dirty="0" err="1">
                <a:solidFill>
                  <a:schemeClr val="tx1"/>
                </a:solidFill>
              </a:rPr>
              <a:t>perairan</a:t>
            </a:r>
            <a:r>
              <a:rPr lang="en-US" sz="2400" dirty="0">
                <a:solidFill>
                  <a:schemeClr val="tx1"/>
                </a:solidFill>
              </a:rPr>
              <a:t> </a:t>
            </a:r>
            <a:r>
              <a:rPr lang="en-US" sz="2400" dirty="0" err="1">
                <a:solidFill>
                  <a:schemeClr val="tx1"/>
                </a:solidFill>
              </a:rPr>
              <a:t>juga</a:t>
            </a:r>
            <a:r>
              <a:rPr lang="en-US" sz="2400" dirty="0">
                <a:solidFill>
                  <a:schemeClr val="tx1"/>
                </a:solidFill>
              </a:rPr>
              <a:t> </a:t>
            </a:r>
            <a:r>
              <a:rPr lang="en-US" sz="2400" dirty="0" err="1">
                <a:solidFill>
                  <a:schemeClr val="tx1"/>
                </a:solidFill>
              </a:rPr>
              <a:t>terdapat</a:t>
            </a:r>
            <a:r>
              <a:rPr lang="en-US" sz="2400" dirty="0">
                <a:solidFill>
                  <a:schemeClr val="tx1"/>
                </a:solidFill>
              </a:rPr>
              <a:t> </a:t>
            </a:r>
            <a:r>
              <a:rPr lang="en-US" sz="2400" dirty="0" err="1">
                <a:solidFill>
                  <a:schemeClr val="tx1"/>
                </a:solidFill>
              </a:rPr>
              <a:t>dalam</a:t>
            </a:r>
            <a:r>
              <a:rPr lang="en-US" sz="2400" dirty="0">
                <a:solidFill>
                  <a:schemeClr val="tx1"/>
                </a:solidFill>
              </a:rPr>
              <a:t> </a:t>
            </a:r>
            <a:r>
              <a:rPr lang="en-US" sz="2400" dirty="0" err="1">
                <a:solidFill>
                  <a:schemeClr val="tx1"/>
                </a:solidFill>
              </a:rPr>
              <a:t>bentuk</a:t>
            </a:r>
            <a:r>
              <a:rPr lang="en-US" sz="2400" dirty="0">
                <a:solidFill>
                  <a:schemeClr val="tx1"/>
                </a:solidFill>
              </a:rPr>
              <a:t> </a:t>
            </a:r>
            <a:r>
              <a:rPr lang="en-US" sz="2400" dirty="0" err="1">
                <a:solidFill>
                  <a:schemeClr val="tx1"/>
                </a:solidFill>
              </a:rPr>
              <a:t>karbon</a:t>
            </a:r>
            <a:r>
              <a:rPr lang="en-US" sz="2400" dirty="0">
                <a:solidFill>
                  <a:schemeClr val="tx1"/>
                </a:solidFill>
              </a:rPr>
              <a:t> </a:t>
            </a:r>
            <a:r>
              <a:rPr lang="en-US" sz="2400" dirty="0" err="1">
                <a:solidFill>
                  <a:schemeClr val="tx1"/>
                </a:solidFill>
              </a:rPr>
              <a:t>organik</a:t>
            </a:r>
            <a:r>
              <a:rPr lang="en-US" sz="2400" dirty="0">
                <a:solidFill>
                  <a:schemeClr val="tx1"/>
                </a:solidFill>
              </a:rPr>
              <a:t> yang </a:t>
            </a:r>
            <a:r>
              <a:rPr lang="en-US" sz="2400" dirty="0" err="1">
                <a:solidFill>
                  <a:schemeClr val="tx1"/>
                </a:solidFill>
              </a:rPr>
              <a:t>berasal</a:t>
            </a:r>
            <a:r>
              <a:rPr lang="en-US" sz="2400" dirty="0">
                <a:solidFill>
                  <a:schemeClr val="tx1"/>
                </a:solidFill>
              </a:rPr>
              <a:t> </a:t>
            </a:r>
            <a:r>
              <a:rPr lang="en-US" sz="2400" dirty="0" err="1">
                <a:solidFill>
                  <a:schemeClr val="tx1"/>
                </a:solidFill>
              </a:rPr>
              <a:t>dari</a:t>
            </a:r>
            <a:r>
              <a:rPr lang="en-US" sz="2400" dirty="0">
                <a:solidFill>
                  <a:schemeClr val="tx1"/>
                </a:solidFill>
              </a:rPr>
              <a:t> </a:t>
            </a:r>
            <a:r>
              <a:rPr lang="en-US" sz="2400" dirty="0" err="1">
                <a:solidFill>
                  <a:schemeClr val="tx1"/>
                </a:solidFill>
              </a:rPr>
              <a:t>tumbuhan</a:t>
            </a:r>
            <a:r>
              <a:rPr lang="en-US" sz="2400" dirty="0">
                <a:solidFill>
                  <a:schemeClr val="tx1"/>
                </a:solidFill>
              </a:rPr>
              <a:t> </a:t>
            </a:r>
            <a:r>
              <a:rPr lang="en-US" sz="2400" dirty="0" err="1">
                <a:solidFill>
                  <a:schemeClr val="tx1"/>
                </a:solidFill>
              </a:rPr>
              <a:t>dan</a:t>
            </a:r>
            <a:r>
              <a:rPr lang="en-US" sz="2400" dirty="0">
                <a:solidFill>
                  <a:schemeClr val="tx1"/>
                </a:solidFill>
              </a:rPr>
              <a:t> biota </a:t>
            </a:r>
            <a:r>
              <a:rPr lang="en-US" sz="2400" dirty="0" err="1">
                <a:solidFill>
                  <a:schemeClr val="tx1"/>
                </a:solidFill>
              </a:rPr>
              <a:t>akuatik</a:t>
            </a:r>
            <a:r>
              <a:rPr lang="en-US" sz="2400" dirty="0">
                <a:solidFill>
                  <a:schemeClr val="tx1"/>
                </a:solidFill>
              </a:rPr>
              <a:t>.</a:t>
            </a:r>
          </a:p>
          <a:p>
            <a:pPr marL="342900" indent="-342900" eaLnBrk="1" hangingPunct="1">
              <a:spcBef>
                <a:spcPct val="20000"/>
              </a:spcBef>
              <a:buClr>
                <a:schemeClr val="hlink"/>
              </a:buClr>
              <a:buSzPct val="120000"/>
              <a:buFontTx/>
              <a:buChar char="•"/>
            </a:pPr>
            <a:endParaRPr lang="en-US" sz="2400" dirty="0">
              <a:solidFill>
                <a:schemeClr val="tx1"/>
              </a:solidFill>
            </a:endParaRPr>
          </a:p>
          <a:p>
            <a:pPr marL="342900" indent="-342900" eaLnBrk="1" hangingPunct="1">
              <a:spcBef>
                <a:spcPct val="20000"/>
              </a:spcBef>
              <a:buClr>
                <a:schemeClr val="hlink"/>
              </a:buClr>
              <a:buSzPct val="120000"/>
              <a:buFontTx/>
              <a:buChar char="•"/>
            </a:pPr>
            <a:r>
              <a:rPr lang="en-US" sz="2400" dirty="0" err="1">
                <a:solidFill>
                  <a:schemeClr val="tx1"/>
                </a:solidFill>
              </a:rPr>
              <a:t>Penjumlahan</a:t>
            </a:r>
            <a:r>
              <a:rPr lang="en-US" sz="2400" dirty="0">
                <a:solidFill>
                  <a:schemeClr val="tx1"/>
                </a:solidFill>
              </a:rPr>
              <a:t> </a:t>
            </a:r>
            <a:r>
              <a:rPr lang="en-US" sz="2400" dirty="0" err="1">
                <a:solidFill>
                  <a:schemeClr val="tx1"/>
                </a:solidFill>
              </a:rPr>
              <a:t>karbon</a:t>
            </a:r>
            <a:r>
              <a:rPr lang="en-US" sz="2400" dirty="0">
                <a:solidFill>
                  <a:schemeClr val="tx1"/>
                </a:solidFill>
              </a:rPr>
              <a:t> </a:t>
            </a:r>
            <a:r>
              <a:rPr lang="en-US" sz="2400" dirty="0" err="1">
                <a:solidFill>
                  <a:schemeClr val="tx1"/>
                </a:solidFill>
              </a:rPr>
              <a:t>organik</a:t>
            </a:r>
            <a:r>
              <a:rPr lang="en-US" sz="2400" dirty="0">
                <a:solidFill>
                  <a:schemeClr val="tx1"/>
                </a:solidFill>
              </a:rPr>
              <a:t> total (</a:t>
            </a:r>
            <a:r>
              <a:rPr lang="en-US" sz="2400" i="1" dirty="0">
                <a:solidFill>
                  <a:schemeClr val="tx1"/>
                </a:solidFill>
              </a:rPr>
              <a:t>total organic carbon</a:t>
            </a:r>
            <a:r>
              <a:rPr lang="en-US" sz="2400" dirty="0">
                <a:solidFill>
                  <a:schemeClr val="tx1"/>
                </a:solidFill>
              </a:rPr>
              <a:t>) </a:t>
            </a:r>
            <a:r>
              <a:rPr lang="en-US" sz="2400" dirty="0" err="1">
                <a:solidFill>
                  <a:schemeClr val="tx1"/>
                </a:solidFill>
              </a:rPr>
              <a:t>dan</a:t>
            </a:r>
            <a:r>
              <a:rPr lang="en-US" sz="2400" dirty="0">
                <a:solidFill>
                  <a:schemeClr val="tx1"/>
                </a:solidFill>
              </a:rPr>
              <a:t> </a:t>
            </a:r>
            <a:r>
              <a:rPr lang="en-US" sz="2400" dirty="0" err="1">
                <a:solidFill>
                  <a:schemeClr val="tx1"/>
                </a:solidFill>
              </a:rPr>
              <a:t>karbon</a:t>
            </a:r>
            <a:r>
              <a:rPr lang="en-US" sz="2400" dirty="0">
                <a:solidFill>
                  <a:schemeClr val="tx1"/>
                </a:solidFill>
              </a:rPr>
              <a:t> </a:t>
            </a:r>
            <a:r>
              <a:rPr lang="en-US" sz="2400" dirty="0" err="1">
                <a:solidFill>
                  <a:schemeClr val="tx1"/>
                </a:solidFill>
              </a:rPr>
              <a:t>anorganik</a:t>
            </a:r>
            <a:r>
              <a:rPr lang="en-US" sz="2400" dirty="0">
                <a:solidFill>
                  <a:schemeClr val="tx1"/>
                </a:solidFill>
              </a:rPr>
              <a:t> total (</a:t>
            </a:r>
            <a:r>
              <a:rPr lang="en-US" sz="2400" dirty="0" err="1">
                <a:solidFill>
                  <a:schemeClr val="tx1"/>
                </a:solidFill>
              </a:rPr>
              <a:t>karbonat</a:t>
            </a:r>
            <a:r>
              <a:rPr lang="en-US" sz="2400" dirty="0">
                <a:solidFill>
                  <a:schemeClr val="tx1"/>
                </a:solidFill>
              </a:rPr>
              <a:t>, </a:t>
            </a:r>
            <a:r>
              <a:rPr lang="en-US" sz="2400" dirty="0" err="1">
                <a:solidFill>
                  <a:schemeClr val="tx1"/>
                </a:solidFill>
              </a:rPr>
              <a:t>bikarbonat</a:t>
            </a:r>
            <a:r>
              <a:rPr lang="en-US" sz="2400" dirty="0">
                <a:solidFill>
                  <a:schemeClr val="tx1"/>
                </a:solidFill>
              </a:rPr>
              <a:t>, </a:t>
            </a:r>
            <a:r>
              <a:rPr lang="en-US" sz="2400" dirty="0" err="1">
                <a:solidFill>
                  <a:schemeClr val="tx1"/>
                </a:solidFill>
              </a:rPr>
              <a:t>dan</a:t>
            </a:r>
            <a:r>
              <a:rPr lang="en-US" sz="2400" dirty="0">
                <a:solidFill>
                  <a:schemeClr val="tx1"/>
                </a:solidFill>
              </a:rPr>
              <a:t> </a:t>
            </a:r>
            <a:r>
              <a:rPr lang="en-US" sz="2400" dirty="0" err="1">
                <a:solidFill>
                  <a:schemeClr val="tx1"/>
                </a:solidFill>
              </a:rPr>
              <a:t>asam</a:t>
            </a:r>
            <a:r>
              <a:rPr lang="en-US" sz="2400" dirty="0">
                <a:solidFill>
                  <a:schemeClr val="tx1"/>
                </a:solidFill>
              </a:rPr>
              <a:t> </a:t>
            </a:r>
            <a:r>
              <a:rPr lang="en-US" sz="2400" dirty="0" err="1">
                <a:solidFill>
                  <a:schemeClr val="tx1"/>
                </a:solidFill>
              </a:rPr>
              <a:t>karbonat</a:t>
            </a:r>
            <a:r>
              <a:rPr lang="en-US" sz="2400" dirty="0">
                <a:solidFill>
                  <a:schemeClr val="tx1"/>
                </a:solidFill>
              </a:rPr>
              <a:t>) </a:t>
            </a:r>
            <a:r>
              <a:rPr lang="en-US" sz="2400" dirty="0" err="1">
                <a:solidFill>
                  <a:schemeClr val="tx1"/>
                </a:solidFill>
              </a:rPr>
              <a:t>merupakan</a:t>
            </a:r>
            <a:r>
              <a:rPr lang="en-US" sz="2400" dirty="0">
                <a:solidFill>
                  <a:schemeClr val="tx1"/>
                </a:solidFill>
              </a:rPr>
              <a:t> </a:t>
            </a:r>
            <a:r>
              <a:rPr lang="en-US" sz="2400" dirty="0" err="1">
                <a:solidFill>
                  <a:schemeClr val="tx1"/>
                </a:solidFill>
              </a:rPr>
              <a:t>nilai</a:t>
            </a:r>
            <a:r>
              <a:rPr lang="en-US" sz="2400" dirty="0">
                <a:solidFill>
                  <a:schemeClr val="tx1"/>
                </a:solidFill>
              </a:rPr>
              <a:t> </a:t>
            </a:r>
            <a:r>
              <a:rPr lang="en-US" sz="2400" dirty="0" err="1">
                <a:solidFill>
                  <a:schemeClr val="tx1"/>
                </a:solidFill>
              </a:rPr>
              <a:t>karbon</a:t>
            </a:r>
            <a:r>
              <a:rPr lang="en-US" sz="2400" dirty="0">
                <a:solidFill>
                  <a:schemeClr val="tx1"/>
                </a:solidFill>
              </a:rPr>
              <a:t> total.</a:t>
            </a:r>
          </a:p>
          <a:p>
            <a:pPr marL="342900" indent="-342900" eaLnBrk="1" hangingPunct="1">
              <a:spcBef>
                <a:spcPct val="20000"/>
              </a:spcBef>
              <a:buClr>
                <a:schemeClr val="hlink"/>
              </a:buClr>
              <a:buSzPct val="120000"/>
              <a:buFontTx/>
              <a:buChar char="•"/>
            </a:pPr>
            <a:endParaRPr lang="en-US" sz="2400" dirty="0">
              <a:solidFill>
                <a:schemeClr val="tx1"/>
              </a:solidFill>
            </a:endParaRPr>
          </a:p>
        </p:txBody>
      </p:sp>
    </p:spTree>
    <p:extLst>
      <p:ext uri="{BB962C8B-B14F-4D97-AF65-F5344CB8AC3E}">
        <p14:creationId xmlns:p14="http://schemas.microsoft.com/office/powerpoint/2010/main" val="2374314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8" name="Rectangle 8"/>
          <p:cNvSpPr>
            <a:spLocks noGrp="1" noChangeArrowheads="1"/>
          </p:cNvSpPr>
          <p:nvPr>
            <p:ph type="title"/>
          </p:nvPr>
        </p:nvSpPr>
        <p:spPr>
          <a:xfrm>
            <a:off x="457200" y="444500"/>
            <a:ext cx="8229600" cy="1079500"/>
          </a:xfrm>
          <a:noFill/>
          <a:ln/>
        </p:spPr>
        <p:txBody>
          <a:bodyPr/>
          <a:lstStyle/>
          <a:p>
            <a:pPr algn="ctr"/>
            <a:r>
              <a:rPr lang="en-US" sz="3200" i="1">
                <a:solidFill>
                  <a:srgbClr val="FF6600"/>
                </a:solidFill>
              </a:rPr>
              <a:t>Total Organic Carbon (TOC)</a:t>
            </a:r>
          </a:p>
        </p:txBody>
      </p:sp>
      <p:sp>
        <p:nvSpPr>
          <p:cNvPr id="158729" name="Rectangle 9"/>
          <p:cNvSpPr>
            <a:spLocks noGrp="1" noChangeArrowheads="1"/>
          </p:cNvSpPr>
          <p:nvPr>
            <p:ph idx="1"/>
          </p:nvPr>
        </p:nvSpPr>
        <p:spPr>
          <a:xfrm>
            <a:off x="457200" y="1988840"/>
            <a:ext cx="8003232" cy="4183360"/>
          </a:xfrm>
          <a:solidFill>
            <a:schemeClr val="bg1"/>
          </a:solidFill>
          <a:ln>
            <a:headEnd/>
            <a:tailEnd/>
          </a:ln>
        </p:spPr>
        <p:style>
          <a:lnRef idx="1">
            <a:schemeClr val="dk1"/>
          </a:lnRef>
          <a:fillRef idx="3">
            <a:schemeClr val="dk1"/>
          </a:fillRef>
          <a:effectRef idx="2">
            <a:schemeClr val="dk1"/>
          </a:effectRef>
          <a:fontRef idx="minor">
            <a:schemeClr val="lt1"/>
          </a:fontRef>
        </p:style>
        <p:txBody>
          <a:bodyPr/>
          <a:lstStyle/>
          <a:p>
            <a:endParaRPr lang="en-US">
              <a:solidFill>
                <a:schemeClr val="tx1"/>
              </a:solidFill>
            </a:endParaRPr>
          </a:p>
          <a:p>
            <a:r>
              <a:rPr lang="en-US" sz="2400">
                <a:solidFill>
                  <a:schemeClr val="tx1"/>
                </a:solidFill>
              </a:rPr>
              <a:t>TOC terdiri dari DOC (</a:t>
            </a:r>
            <a:r>
              <a:rPr lang="en-US" sz="2400" i="1">
                <a:solidFill>
                  <a:schemeClr val="tx1"/>
                </a:solidFill>
              </a:rPr>
              <a:t>Dissolved Organic Carbon</a:t>
            </a:r>
            <a:r>
              <a:rPr lang="en-US" sz="2400">
                <a:solidFill>
                  <a:schemeClr val="tx1"/>
                </a:solidFill>
              </a:rPr>
              <a:t>) dan POC (</a:t>
            </a:r>
            <a:r>
              <a:rPr lang="en-US" sz="2400" i="1">
                <a:solidFill>
                  <a:schemeClr val="tx1"/>
                </a:solidFill>
              </a:rPr>
              <a:t>Particulate Organic Carbon</a:t>
            </a:r>
            <a:r>
              <a:rPr lang="en-US" sz="2400">
                <a:solidFill>
                  <a:schemeClr val="tx1"/>
                </a:solidFill>
              </a:rPr>
              <a:t>) dengan perbandingan 10 : 1.</a:t>
            </a:r>
          </a:p>
          <a:p>
            <a:endParaRPr lang="en-US" sz="2400">
              <a:solidFill>
                <a:schemeClr val="tx1"/>
              </a:solidFill>
            </a:endParaRPr>
          </a:p>
          <a:p>
            <a:r>
              <a:rPr lang="en-US" sz="2400">
                <a:solidFill>
                  <a:schemeClr val="tx1"/>
                </a:solidFill>
              </a:rPr>
              <a:t>TOC diukur dengan </a:t>
            </a:r>
            <a:r>
              <a:rPr lang="en-US" sz="2400" i="1">
                <a:solidFill>
                  <a:schemeClr val="tx1"/>
                </a:solidFill>
              </a:rPr>
              <a:t>non-dispersive infrared analyzer </a:t>
            </a:r>
            <a:r>
              <a:rPr lang="en-US" sz="2400">
                <a:solidFill>
                  <a:schemeClr val="tx1"/>
                </a:solidFill>
              </a:rPr>
              <a:t>atau </a:t>
            </a:r>
            <a:r>
              <a:rPr lang="en-US" sz="2400" i="1">
                <a:solidFill>
                  <a:schemeClr val="tx1"/>
                </a:solidFill>
              </a:rPr>
              <a:t>flame ionization detector</a:t>
            </a:r>
            <a:r>
              <a:rPr lang="en-US" sz="2400">
                <a:solidFill>
                  <a:schemeClr val="tx1"/>
                </a:solidFill>
              </a:rPr>
              <a:t>.</a:t>
            </a:r>
          </a:p>
          <a:p>
            <a:endParaRPr lang="en-US" sz="2400">
              <a:solidFill>
                <a:schemeClr val="tx1"/>
              </a:solidFill>
            </a:endParaRPr>
          </a:p>
          <a:p>
            <a:r>
              <a:rPr lang="en-US" sz="2400">
                <a:solidFill>
                  <a:schemeClr val="tx1"/>
                </a:solidFill>
              </a:rPr>
              <a:t>Pengukuran TOC berlangsung lebih cepat daripada pengukuran BOD dan COD.</a:t>
            </a:r>
          </a:p>
        </p:txBody>
      </p:sp>
    </p:spTree>
    <p:extLst>
      <p:ext uri="{BB962C8B-B14F-4D97-AF65-F5344CB8AC3E}">
        <p14:creationId xmlns:p14="http://schemas.microsoft.com/office/powerpoint/2010/main" val="3797653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0" name="Rectangle 6"/>
          <p:cNvSpPr>
            <a:spLocks noGrp="1" noChangeArrowheads="1"/>
          </p:cNvSpPr>
          <p:nvPr>
            <p:ph type="title"/>
          </p:nvPr>
        </p:nvSpPr>
        <p:spPr>
          <a:xfrm>
            <a:off x="457200" y="444500"/>
            <a:ext cx="8229600" cy="774700"/>
          </a:xfrm>
          <a:noFill/>
          <a:ln/>
        </p:spPr>
        <p:txBody>
          <a:bodyPr/>
          <a:lstStyle/>
          <a:p>
            <a:pPr algn="ctr"/>
            <a:r>
              <a:rPr lang="en-US" sz="3200" i="1">
                <a:solidFill>
                  <a:srgbClr val="FF6600"/>
                </a:solidFill>
              </a:rPr>
              <a:t>Total Organic Carbon (TOC)</a:t>
            </a:r>
          </a:p>
        </p:txBody>
      </p:sp>
      <p:sp>
        <p:nvSpPr>
          <p:cNvPr id="159751" name="Rectangle 7"/>
          <p:cNvSpPr>
            <a:spLocks noGrp="1" noChangeArrowheads="1"/>
          </p:cNvSpPr>
          <p:nvPr>
            <p:ph idx="1"/>
          </p:nvPr>
        </p:nvSpPr>
        <p:spPr>
          <a:xfrm>
            <a:off x="457200" y="1484784"/>
            <a:ext cx="7931224" cy="4687416"/>
          </a:xfrm>
          <a:solidFill>
            <a:schemeClr val="bg1"/>
          </a:solidFill>
          <a:ln>
            <a:headEnd/>
            <a:tailEnd/>
          </a:ln>
        </p:spPr>
        <p:style>
          <a:lnRef idx="1">
            <a:schemeClr val="dk1"/>
          </a:lnRef>
          <a:fillRef idx="3">
            <a:schemeClr val="dk1"/>
          </a:fillRef>
          <a:effectRef idx="2">
            <a:schemeClr val="dk1"/>
          </a:effectRef>
          <a:fontRef idx="minor">
            <a:schemeClr val="lt1"/>
          </a:fontRef>
        </p:style>
        <p:txBody>
          <a:bodyPr/>
          <a:lstStyle/>
          <a:p>
            <a:endParaRPr lang="en-US" dirty="0">
              <a:solidFill>
                <a:schemeClr val="tx1"/>
              </a:solidFill>
            </a:endParaRPr>
          </a:p>
          <a:p>
            <a:r>
              <a:rPr lang="en-US" sz="2400" dirty="0" err="1">
                <a:solidFill>
                  <a:schemeClr val="tx1"/>
                </a:solidFill>
              </a:rPr>
              <a:t>Pada</a:t>
            </a:r>
            <a:r>
              <a:rPr lang="en-US" sz="2400" dirty="0">
                <a:solidFill>
                  <a:schemeClr val="tx1"/>
                </a:solidFill>
              </a:rPr>
              <a:t> </a:t>
            </a:r>
            <a:r>
              <a:rPr lang="en-US" sz="2400" dirty="0" err="1">
                <a:solidFill>
                  <a:schemeClr val="tx1"/>
                </a:solidFill>
              </a:rPr>
              <a:t>perairan</a:t>
            </a:r>
            <a:r>
              <a:rPr lang="en-US" sz="2400" dirty="0">
                <a:solidFill>
                  <a:schemeClr val="tx1"/>
                </a:solidFill>
              </a:rPr>
              <a:t> </a:t>
            </a:r>
            <a:r>
              <a:rPr lang="en-US" sz="2400" dirty="0" err="1">
                <a:solidFill>
                  <a:schemeClr val="tx1"/>
                </a:solidFill>
              </a:rPr>
              <a:t>alami</a:t>
            </a:r>
            <a:r>
              <a:rPr lang="en-US" sz="2400" dirty="0">
                <a:solidFill>
                  <a:schemeClr val="tx1"/>
                </a:solidFill>
              </a:rPr>
              <a:t> yang </a:t>
            </a:r>
            <a:r>
              <a:rPr lang="en-US" sz="2400" dirty="0" err="1">
                <a:solidFill>
                  <a:schemeClr val="tx1"/>
                </a:solidFill>
              </a:rPr>
              <a:t>relatif</a:t>
            </a:r>
            <a:r>
              <a:rPr lang="en-US" sz="2400" dirty="0">
                <a:solidFill>
                  <a:schemeClr val="tx1"/>
                </a:solidFill>
              </a:rPr>
              <a:t> </a:t>
            </a:r>
            <a:r>
              <a:rPr lang="en-US" sz="2400" dirty="0" err="1">
                <a:solidFill>
                  <a:schemeClr val="tx1"/>
                </a:solidFill>
              </a:rPr>
              <a:t>bersih</a:t>
            </a:r>
            <a:r>
              <a:rPr lang="en-US" sz="2400" dirty="0">
                <a:solidFill>
                  <a:schemeClr val="tx1"/>
                </a:solidFill>
              </a:rPr>
              <a:t>, </a:t>
            </a:r>
            <a:r>
              <a:rPr lang="en-US" sz="2400" dirty="0" err="1">
                <a:solidFill>
                  <a:schemeClr val="tx1"/>
                </a:solidFill>
              </a:rPr>
              <a:t>nilai</a:t>
            </a:r>
            <a:r>
              <a:rPr lang="en-US" sz="2400" dirty="0">
                <a:solidFill>
                  <a:schemeClr val="tx1"/>
                </a:solidFill>
              </a:rPr>
              <a:t> DOC </a:t>
            </a:r>
            <a:r>
              <a:rPr lang="en-US" sz="2400" dirty="0" err="1">
                <a:solidFill>
                  <a:schemeClr val="tx1"/>
                </a:solidFill>
              </a:rPr>
              <a:t>lebih</a:t>
            </a:r>
            <a:r>
              <a:rPr lang="en-US" sz="2400" dirty="0">
                <a:solidFill>
                  <a:schemeClr val="tx1"/>
                </a:solidFill>
              </a:rPr>
              <a:t> </a:t>
            </a:r>
            <a:r>
              <a:rPr lang="en-US" sz="2400" dirty="0" err="1">
                <a:solidFill>
                  <a:schemeClr val="tx1"/>
                </a:solidFill>
              </a:rPr>
              <a:t>besar</a:t>
            </a:r>
            <a:r>
              <a:rPr lang="en-US" sz="2400" dirty="0">
                <a:solidFill>
                  <a:schemeClr val="tx1"/>
                </a:solidFill>
              </a:rPr>
              <a:t> POC.</a:t>
            </a:r>
          </a:p>
          <a:p>
            <a:endParaRPr lang="en-US" sz="2400" dirty="0">
              <a:solidFill>
                <a:schemeClr val="tx1"/>
              </a:solidFill>
            </a:endParaRPr>
          </a:p>
          <a:p>
            <a:r>
              <a:rPr lang="en-US" sz="2400" dirty="0" err="1">
                <a:solidFill>
                  <a:schemeClr val="tx1"/>
                </a:solidFill>
              </a:rPr>
              <a:t>Pada</a:t>
            </a:r>
            <a:r>
              <a:rPr lang="en-US" sz="2400" dirty="0">
                <a:solidFill>
                  <a:schemeClr val="tx1"/>
                </a:solidFill>
              </a:rPr>
              <a:t> </a:t>
            </a:r>
            <a:r>
              <a:rPr lang="en-US" sz="2400" dirty="0" err="1">
                <a:solidFill>
                  <a:schemeClr val="tx1"/>
                </a:solidFill>
              </a:rPr>
              <a:t>saat</a:t>
            </a:r>
            <a:r>
              <a:rPr lang="en-US" sz="2400" dirty="0">
                <a:solidFill>
                  <a:schemeClr val="tx1"/>
                </a:solidFill>
              </a:rPr>
              <a:t> </a:t>
            </a:r>
            <a:r>
              <a:rPr lang="en-US" sz="2400" dirty="0" err="1">
                <a:solidFill>
                  <a:schemeClr val="tx1"/>
                </a:solidFill>
              </a:rPr>
              <a:t>sungai</a:t>
            </a:r>
            <a:r>
              <a:rPr lang="en-US" sz="2400" dirty="0">
                <a:solidFill>
                  <a:schemeClr val="tx1"/>
                </a:solidFill>
              </a:rPr>
              <a:t> </a:t>
            </a:r>
            <a:r>
              <a:rPr lang="en-US" sz="2400" dirty="0" err="1">
                <a:solidFill>
                  <a:schemeClr val="tx1"/>
                </a:solidFill>
              </a:rPr>
              <a:t>mengalami</a:t>
            </a:r>
            <a:r>
              <a:rPr lang="en-US" sz="2400" dirty="0">
                <a:solidFill>
                  <a:schemeClr val="tx1"/>
                </a:solidFill>
              </a:rPr>
              <a:t> </a:t>
            </a:r>
            <a:r>
              <a:rPr lang="en-US" sz="2400" dirty="0" err="1">
                <a:solidFill>
                  <a:schemeClr val="tx1"/>
                </a:solidFill>
              </a:rPr>
              <a:t>banjir</a:t>
            </a:r>
            <a:r>
              <a:rPr lang="en-US" sz="2400" dirty="0">
                <a:solidFill>
                  <a:schemeClr val="tx1"/>
                </a:solidFill>
              </a:rPr>
              <a:t>, </a:t>
            </a:r>
            <a:r>
              <a:rPr lang="en-US" sz="2400" dirty="0" err="1">
                <a:solidFill>
                  <a:schemeClr val="tx1"/>
                </a:solidFill>
              </a:rPr>
              <a:t>nilai</a:t>
            </a:r>
            <a:r>
              <a:rPr lang="en-US" sz="2400" dirty="0">
                <a:solidFill>
                  <a:schemeClr val="tx1"/>
                </a:solidFill>
              </a:rPr>
              <a:t> POC </a:t>
            </a:r>
            <a:r>
              <a:rPr lang="en-US" sz="2400" dirty="0" err="1">
                <a:solidFill>
                  <a:schemeClr val="tx1"/>
                </a:solidFill>
              </a:rPr>
              <a:t>lebih</a:t>
            </a:r>
            <a:r>
              <a:rPr lang="en-US" sz="2400" dirty="0">
                <a:solidFill>
                  <a:schemeClr val="tx1"/>
                </a:solidFill>
              </a:rPr>
              <a:t> </a:t>
            </a:r>
            <a:r>
              <a:rPr lang="en-US" sz="2400" dirty="0" err="1">
                <a:solidFill>
                  <a:schemeClr val="tx1"/>
                </a:solidFill>
              </a:rPr>
              <a:t>besar</a:t>
            </a:r>
            <a:r>
              <a:rPr lang="en-US" sz="2400" dirty="0">
                <a:solidFill>
                  <a:schemeClr val="tx1"/>
                </a:solidFill>
              </a:rPr>
              <a:t> </a:t>
            </a:r>
            <a:r>
              <a:rPr lang="en-US" sz="2400" dirty="0" err="1">
                <a:solidFill>
                  <a:schemeClr val="tx1"/>
                </a:solidFill>
              </a:rPr>
              <a:t>daripada</a:t>
            </a:r>
            <a:r>
              <a:rPr lang="en-US" sz="2400" dirty="0">
                <a:solidFill>
                  <a:schemeClr val="tx1"/>
                </a:solidFill>
              </a:rPr>
              <a:t> DOC.</a:t>
            </a:r>
          </a:p>
          <a:p>
            <a:endParaRPr lang="en-US" sz="2400" dirty="0">
              <a:solidFill>
                <a:schemeClr val="tx1"/>
              </a:solidFill>
            </a:endParaRPr>
          </a:p>
          <a:p>
            <a:r>
              <a:rPr lang="en-US" sz="2400" dirty="0" err="1">
                <a:solidFill>
                  <a:schemeClr val="tx1"/>
                </a:solidFill>
              </a:rPr>
              <a:t>Pada</a:t>
            </a:r>
            <a:r>
              <a:rPr lang="en-US" sz="2400" dirty="0">
                <a:solidFill>
                  <a:schemeClr val="tx1"/>
                </a:solidFill>
              </a:rPr>
              <a:t> </a:t>
            </a:r>
            <a:r>
              <a:rPr lang="en-US" sz="2400" dirty="0" err="1">
                <a:solidFill>
                  <a:schemeClr val="tx1"/>
                </a:solidFill>
              </a:rPr>
              <a:t>perairan</a:t>
            </a:r>
            <a:r>
              <a:rPr lang="en-US" sz="2400" dirty="0">
                <a:solidFill>
                  <a:schemeClr val="tx1"/>
                </a:solidFill>
              </a:rPr>
              <a:t> </a:t>
            </a:r>
            <a:r>
              <a:rPr lang="en-US" sz="2400" dirty="0" err="1">
                <a:solidFill>
                  <a:schemeClr val="tx1"/>
                </a:solidFill>
              </a:rPr>
              <a:t>alami</a:t>
            </a:r>
            <a:r>
              <a:rPr lang="en-US" sz="2400" dirty="0">
                <a:solidFill>
                  <a:schemeClr val="tx1"/>
                </a:solidFill>
              </a:rPr>
              <a:t>, </a:t>
            </a:r>
            <a:r>
              <a:rPr lang="en-US" sz="2400" dirty="0" err="1">
                <a:solidFill>
                  <a:schemeClr val="tx1"/>
                </a:solidFill>
              </a:rPr>
              <a:t>nilai</a:t>
            </a:r>
            <a:r>
              <a:rPr lang="en-US" sz="2400" dirty="0">
                <a:solidFill>
                  <a:schemeClr val="tx1"/>
                </a:solidFill>
              </a:rPr>
              <a:t> TOC </a:t>
            </a:r>
            <a:r>
              <a:rPr lang="en-US" sz="2400" dirty="0" err="1">
                <a:solidFill>
                  <a:schemeClr val="tx1"/>
                </a:solidFill>
              </a:rPr>
              <a:t>biasanya</a:t>
            </a:r>
            <a:r>
              <a:rPr lang="en-US" sz="2400" dirty="0">
                <a:solidFill>
                  <a:schemeClr val="tx1"/>
                </a:solidFill>
              </a:rPr>
              <a:t> </a:t>
            </a:r>
            <a:r>
              <a:rPr lang="en-US" sz="2400" dirty="0" err="1">
                <a:solidFill>
                  <a:schemeClr val="tx1"/>
                </a:solidFill>
              </a:rPr>
              <a:t>sekitar</a:t>
            </a:r>
            <a:r>
              <a:rPr lang="en-US" sz="2400" dirty="0">
                <a:solidFill>
                  <a:schemeClr val="tx1"/>
                </a:solidFill>
              </a:rPr>
              <a:t> 1 – 30 mg/l.  TOC air </a:t>
            </a:r>
            <a:r>
              <a:rPr lang="en-US" sz="2400" dirty="0" err="1">
                <a:solidFill>
                  <a:schemeClr val="tx1"/>
                </a:solidFill>
              </a:rPr>
              <a:t>tanah</a:t>
            </a:r>
            <a:r>
              <a:rPr lang="en-US" sz="2400" dirty="0">
                <a:solidFill>
                  <a:schemeClr val="tx1"/>
                </a:solidFill>
              </a:rPr>
              <a:t> </a:t>
            </a:r>
            <a:r>
              <a:rPr lang="en-US" sz="2400" dirty="0" err="1">
                <a:solidFill>
                  <a:schemeClr val="tx1"/>
                </a:solidFill>
              </a:rPr>
              <a:t>sekitar</a:t>
            </a:r>
            <a:r>
              <a:rPr lang="en-US" sz="2400" dirty="0">
                <a:solidFill>
                  <a:schemeClr val="tx1"/>
                </a:solidFill>
              </a:rPr>
              <a:t> 2 mg/l, TOC air </a:t>
            </a:r>
            <a:r>
              <a:rPr lang="en-US" sz="2400" dirty="0" err="1">
                <a:solidFill>
                  <a:schemeClr val="tx1"/>
                </a:solidFill>
              </a:rPr>
              <a:t>limbah</a:t>
            </a:r>
            <a:r>
              <a:rPr lang="en-US" sz="2400" dirty="0">
                <a:solidFill>
                  <a:schemeClr val="tx1"/>
                </a:solidFill>
              </a:rPr>
              <a:t> </a:t>
            </a:r>
            <a:r>
              <a:rPr lang="en-US" sz="2400" dirty="0" err="1">
                <a:solidFill>
                  <a:schemeClr val="tx1"/>
                </a:solidFill>
              </a:rPr>
              <a:t>dan</a:t>
            </a:r>
            <a:r>
              <a:rPr lang="en-US" sz="2400" dirty="0">
                <a:solidFill>
                  <a:schemeClr val="tx1"/>
                </a:solidFill>
              </a:rPr>
              <a:t> TOC </a:t>
            </a:r>
            <a:r>
              <a:rPr lang="en-US" sz="2400" dirty="0" err="1">
                <a:solidFill>
                  <a:schemeClr val="tx1"/>
                </a:solidFill>
              </a:rPr>
              <a:t>dari</a:t>
            </a:r>
            <a:r>
              <a:rPr lang="en-US" sz="2400" dirty="0">
                <a:solidFill>
                  <a:schemeClr val="tx1"/>
                </a:solidFill>
              </a:rPr>
              <a:t> air yang </a:t>
            </a:r>
            <a:r>
              <a:rPr lang="en-US" sz="2400" dirty="0" err="1">
                <a:solidFill>
                  <a:schemeClr val="tx1"/>
                </a:solidFill>
              </a:rPr>
              <a:t>berasal</a:t>
            </a:r>
            <a:r>
              <a:rPr lang="en-US" sz="2400" dirty="0">
                <a:solidFill>
                  <a:schemeClr val="tx1"/>
                </a:solidFill>
              </a:rPr>
              <a:t> </a:t>
            </a:r>
            <a:r>
              <a:rPr lang="en-US" sz="2400" dirty="0" err="1">
                <a:solidFill>
                  <a:schemeClr val="tx1"/>
                </a:solidFill>
              </a:rPr>
              <a:t>dari</a:t>
            </a:r>
            <a:r>
              <a:rPr lang="en-US" sz="2400" dirty="0">
                <a:solidFill>
                  <a:schemeClr val="tx1"/>
                </a:solidFill>
              </a:rPr>
              <a:t> </a:t>
            </a:r>
            <a:r>
              <a:rPr lang="en-US" sz="2400" dirty="0" err="1">
                <a:solidFill>
                  <a:schemeClr val="tx1"/>
                </a:solidFill>
              </a:rPr>
              <a:t>daerah</a:t>
            </a:r>
            <a:r>
              <a:rPr lang="en-US" sz="2400" dirty="0">
                <a:solidFill>
                  <a:schemeClr val="tx1"/>
                </a:solidFill>
              </a:rPr>
              <a:t> </a:t>
            </a:r>
            <a:r>
              <a:rPr lang="en-US" sz="2400" dirty="0" err="1">
                <a:solidFill>
                  <a:schemeClr val="tx1"/>
                </a:solidFill>
              </a:rPr>
              <a:t>rawa</a:t>
            </a:r>
            <a:r>
              <a:rPr lang="en-US" sz="2400" dirty="0">
                <a:solidFill>
                  <a:schemeClr val="tx1"/>
                </a:solidFill>
              </a:rPr>
              <a:t> </a:t>
            </a:r>
            <a:r>
              <a:rPr lang="en-US" sz="2400" dirty="0" err="1">
                <a:solidFill>
                  <a:schemeClr val="tx1"/>
                </a:solidFill>
              </a:rPr>
              <a:t>dan</a:t>
            </a:r>
            <a:r>
              <a:rPr lang="en-US" sz="2400" dirty="0">
                <a:solidFill>
                  <a:schemeClr val="tx1"/>
                </a:solidFill>
              </a:rPr>
              <a:t> </a:t>
            </a:r>
            <a:r>
              <a:rPr lang="en-US" sz="2400" dirty="0" err="1">
                <a:solidFill>
                  <a:schemeClr val="tx1"/>
                </a:solidFill>
              </a:rPr>
              <a:t>gambut</a:t>
            </a:r>
            <a:r>
              <a:rPr lang="en-US" dirty="0">
                <a:solidFill>
                  <a:schemeClr val="tx1"/>
                </a:solidFill>
              </a:rPr>
              <a:t> </a:t>
            </a:r>
            <a:r>
              <a:rPr lang="en-US" sz="2400" dirty="0" err="1">
                <a:solidFill>
                  <a:schemeClr val="tx1"/>
                </a:solidFill>
              </a:rPr>
              <a:t>sekitar</a:t>
            </a:r>
            <a:r>
              <a:rPr lang="en-US" sz="2400" dirty="0">
                <a:solidFill>
                  <a:schemeClr val="tx1"/>
                </a:solidFill>
              </a:rPr>
              <a:t> 10 – 1000 mg/l.</a:t>
            </a:r>
          </a:p>
        </p:txBody>
      </p:sp>
    </p:spTree>
    <p:extLst>
      <p:ext uri="{BB962C8B-B14F-4D97-AF65-F5344CB8AC3E}">
        <p14:creationId xmlns:p14="http://schemas.microsoft.com/office/powerpoint/2010/main" val="2318114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Grp="1" noChangeArrowheads="1"/>
          </p:cNvSpPr>
          <p:nvPr>
            <p:ph type="title"/>
          </p:nvPr>
        </p:nvSpPr>
        <p:spPr>
          <a:xfrm>
            <a:off x="457200" y="304800"/>
            <a:ext cx="8229600" cy="774700"/>
          </a:xfrm>
          <a:noFill/>
          <a:ln/>
        </p:spPr>
        <p:txBody>
          <a:bodyPr/>
          <a:lstStyle/>
          <a:p>
            <a:pPr algn="ctr"/>
            <a:r>
              <a:rPr lang="en-US" sz="3200" i="1">
                <a:solidFill>
                  <a:srgbClr val="FF6600"/>
                </a:solidFill>
              </a:rPr>
              <a:t>Total Organic Carbon (TOC)</a:t>
            </a:r>
          </a:p>
        </p:txBody>
      </p:sp>
      <p:sp>
        <p:nvSpPr>
          <p:cNvPr id="160773" name="Rectangle 5"/>
          <p:cNvSpPr>
            <a:spLocks noGrp="1" noChangeArrowheads="1"/>
          </p:cNvSpPr>
          <p:nvPr>
            <p:ph idx="1"/>
          </p:nvPr>
        </p:nvSpPr>
        <p:spPr>
          <a:xfrm>
            <a:off x="457200" y="1484784"/>
            <a:ext cx="7931224" cy="5068416"/>
          </a:xfrm>
          <a:solidFill>
            <a:schemeClr val="bg1"/>
          </a:solidFill>
          <a:ln>
            <a:headEnd/>
            <a:tailEnd/>
          </a:ln>
        </p:spPr>
        <p:style>
          <a:lnRef idx="1">
            <a:schemeClr val="dk1"/>
          </a:lnRef>
          <a:fillRef idx="3">
            <a:schemeClr val="dk1"/>
          </a:fillRef>
          <a:effectRef idx="2">
            <a:schemeClr val="dk1"/>
          </a:effectRef>
          <a:fontRef idx="minor">
            <a:schemeClr val="lt1"/>
          </a:fontRef>
        </p:style>
        <p:txBody>
          <a:bodyPr/>
          <a:lstStyle/>
          <a:p>
            <a:endParaRPr lang="en-US" dirty="0">
              <a:solidFill>
                <a:schemeClr val="tx1"/>
              </a:solidFill>
            </a:endParaRPr>
          </a:p>
          <a:p>
            <a:r>
              <a:rPr lang="en-US" sz="2400" dirty="0">
                <a:solidFill>
                  <a:schemeClr val="tx1"/>
                </a:solidFill>
              </a:rPr>
              <a:t>DOC air </a:t>
            </a:r>
            <a:r>
              <a:rPr lang="en-US" sz="2400" dirty="0" err="1">
                <a:solidFill>
                  <a:schemeClr val="tx1"/>
                </a:solidFill>
              </a:rPr>
              <a:t>tanah</a:t>
            </a:r>
            <a:r>
              <a:rPr lang="en-US" sz="2400" dirty="0">
                <a:solidFill>
                  <a:schemeClr val="tx1"/>
                </a:solidFill>
              </a:rPr>
              <a:t> 0,5 mg/l, DOC air </a:t>
            </a:r>
            <a:r>
              <a:rPr lang="en-US" sz="2400" dirty="0" err="1">
                <a:solidFill>
                  <a:schemeClr val="tx1"/>
                </a:solidFill>
              </a:rPr>
              <a:t>laut</a:t>
            </a:r>
            <a:r>
              <a:rPr lang="en-US" sz="2400" dirty="0">
                <a:solidFill>
                  <a:schemeClr val="tx1"/>
                </a:solidFill>
              </a:rPr>
              <a:t> 30 mg/l.  POC air </a:t>
            </a:r>
            <a:r>
              <a:rPr lang="en-US" sz="2400" dirty="0" err="1">
                <a:solidFill>
                  <a:schemeClr val="tx1"/>
                </a:solidFill>
              </a:rPr>
              <a:t>tanah</a:t>
            </a:r>
            <a:r>
              <a:rPr lang="en-US" sz="2400" dirty="0">
                <a:solidFill>
                  <a:schemeClr val="tx1"/>
                </a:solidFill>
              </a:rPr>
              <a:t> </a:t>
            </a:r>
            <a:r>
              <a:rPr lang="en-US" sz="2400" dirty="0" err="1">
                <a:solidFill>
                  <a:schemeClr val="tx1"/>
                </a:solidFill>
              </a:rPr>
              <a:t>sangat</a:t>
            </a:r>
            <a:r>
              <a:rPr lang="en-US" sz="2400" dirty="0">
                <a:solidFill>
                  <a:schemeClr val="tx1"/>
                </a:solidFill>
              </a:rPr>
              <a:t> </a:t>
            </a:r>
            <a:r>
              <a:rPr lang="en-US" sz="2400" dirty="0" err="1">
                <a:solidFill>
                  <a:schemeClr val="tx1"/>
                </a:solidFill>
              </a:rPr>
              <a:t>kecil</a:t>
            </a:r>
            <a:r>
              <a:rPr lang="en-US" sz="2400" dirty="0">
                <a:solidFill>
                  <a:schemeClr val="tx1"/>
                </a:solidFill>
              </a:rPr>
              <a:t> </a:t>
            </a:r>
            <a:r>
              <a:rPr lang="en-US" sz="2400" dirty="0" err="1">
                <a:solidFill>
                  <a:schemeClr val="tx1"/>
                </a:solidFill>
              </a:rPr>
              <a:t>atau</a:t>
            </a:r>
            <a:r>
              <a:rPr lang="en-US" sz="2400" dirty="0">
                <a:solidFill>
                  <a:schemeClr val="tx1"/>
                </a:solidFill>
              </a:rPr>
              <a:t> </a:t>
            </a:r>
            <a:r>
              <a:rPr lang="en-US" sz="2400" dirty="0" err="1">
                <a:solidFill>
                  <a:schemeClr val="tx1"/>
                </a:solidFill>
              </a:rPr>
              <a:t>tak</a:t>
            </a:r>
            <a:r>
              <a:rPr lang="en-US" sz="2400" dirty="0">
                <a:solidFill>
                  <a:schemeClr val="tx1"/>
                </a:solidFill>
              </a:rPr>
              <a:t> </a:t>
            </a:r>
            <a:r>
              <a:rPr lang="en-US" sz="2400" dirty="0" err="1">
                <a:solidFill>
                  <a:schemeClr val="tx1"/>
                </a:solidFill>
              </a:rPr>
              <a:t>ada</a:t>
            </a:r>
            <a:r>
              <a:rPr lang="en-US" sz="2400" dirty="0">
                <a:solidFill>
                  <a:schemeClr val="tx1"/>
                </a:solidFill>
              </a:rPr>
              <a:t>, POC air </a:t>
            </a:r>
            <a:r>
              <a:rPr lang="en-US" sz="2400" dirty="0" err="1">
                <a:solidFill>
                  <a:schemeClr val="tx1"/>
                </a:solidFill>
              </a:rPr>
              <a:t>laut</a:t>
            </a:r>
            <a:r>
              <a:rPr lang="en-US" sz="2400" dirty="0">
                <a:solidFill>
                  <a:schemeClr val="tx1"/>
                </a:solidFill>
              </a:rPr>
              <a:t> 0,01 – 0,1 mg/l.</a:t>
            </a:r>
          </a:p>
          <a:p>
            <a:endParaRPr lang="en-US" sz="2400" dirty="0">
              <a:solidFill>
                <a:schemeClr val="tx1"/>
              </a:solidFill>
            </a:endParaRPr>
          </a:p>
          <a:p>
            <a:r>
              <a:rPr lang="en-US" sz="2400" dirty="0">
                <a:solidFill>
                  <a:schemeClr val="tx1"/>
                </a:solidFill>
              </a:rPr>
              <a:t>DOC </a:t>
            </a:r>
            <a:r>
              <a:rPr lang="en-US" sz="2400" dirty="0" err="1">
                <a:solidFill>
                  <a:schemeClr val="tx1"/>
                </a:solidFill>
              </a:rPr>
              <a:t>perairan</a:t>
            </a:r>
            <a:r>
              <a:rPr lang="en-US" sz="2400" dirty="0">
                <a:solidFill>
                  <a:schemeClr val="tx1"/>
                </a:solidFill>
              </a:rPr>
              <a:t> </a:t>
            </a:r>
            <a:r>
              <a:rPr lang="en-US" sz="2400" dirty="0" err="1">
                <a:solidFill>
                  <a:schemeClr val="tx1"/>
                </a:solidFill>
              </a:rPr>
              <a:t>tawar</a:t>
            </a:r>
            <a:r>
              <a:rPr lang="en-US" sz="2400" dirty="0">
                <a:solidFill>
                  <a:schemeClr val="tx1"/>
                </a:solidFill>
              </a:rPr>
              <a:t> </a:t>
            </a:r>
            <a:r>
              <a:rPr lang="en-US" sz="2400" dirty="0" err="1">
                <a:solidFill>
                  <a:schemeClr val="tx1"/>
                </a:solidFill>
              </a:rPr>
              <a:t>alami</a:t>
            </a:r>
            <a:r>
              <a:rPr lang="en-US" sz="2400" dirty="0">
                <a:solidFill>
                  <a:schemeClr val="tx1"/>
                </a:solidFill>
              </a:rPr>
              <a:t> yang </a:t>
            </a:r>
            <a:r>
              <a:rPr lang="en-US" sz="2400" dirty="0" err="1">
                <a:solidFill>
                  <a:schemeClr val="tx1"/>
                </a:solidFill>
              </a:rPr>
              <a:t>mengalir</a:t>
            </a:r>
            <a:r>
              <a:rPr lang="en-US" sz="2400" dirty="0">
                <a:solidFill>
                  <a:schemeClr val="tx1"/>
                </a:solidFill>
              </a:rPr>
              <a:t> </a:t>
            </a:r>
            <a:r>
              <a:rPr lang="en-US" sz="2400" dirty="0" err="1">
                <a:solidFill>
                  <a:schemeClr val="tx1"/>
                </a:solidFill>
              </a:rPr>
              <a:t>sekitar</a:t>
            </a:r>
            <a:r>
              <a:rPr lang="en-US" sz="2400" dirty="0">
                <a:solidFill>
                  <a:schemeClr val="tx1"/>
                </a:solidFill>
              </a:rPr>
              <a:t> 1 – 3 mg/l.</a:t>
            </a:r>
          </a:p>
          <a:p>
            <a:endParaRPr lang="en-US" sz="2400" dirty="0">
              <a:solidFill>
                <a:schemeClr val="tx1"/>
              </a:solidFill>
            </a:endParaRPr>
          </a:p>
          <a:p>
            <a:r>
              <a:rPr lang="en-US" sz="2400" dirty="0">
                <a:solidFill>
                  <a:schemeClr val="tx1"/>
                </a:solidFill>
              </a:rPr>
              <a:t>DOC </a:t>
            </a:r>
            <a:r>
              <a:rPr lang="en-US" sz="2400" dirty="0" err="1">
                <a:solidFill>
                  <a:schemeClr val="tx1"/>
                </a:solidFill>
              </a:rPr>
              <a:t>danau</a:t>
            </a:r>
            <a:r>
              <a:rPr lang="en-US" sz="2400" dirty="0">
                <a:solidFill>
                  <a:schemeClr val="tx1"/>
                </a:solidFill>
              </a:rPr>
              <a:t> </a:t>
            </a:r>
            <a:r>
              <a:rPr lang="en-US" sz="2400" dirty="0" err="1">
                <a:solidFill>
                  <a:schemeClr val="tx1"/>
                </a:solidFill>
              </a:rPr>
              <a:t>sekitar</a:t>
            </a:r>
            <a:r>
              <a:rPr lang="en-US" sz="2400" dirty="0">
                <a:solidFill>
                  <a:schemeClr val="tx1"/>
                </a:solidFill>
              </a:rPr>
              <a:t> 2 – 10 mg/l.  POC </a:t>
            </a:r>
            <a:r>
              <a:rPr lang="en-US" sz="2400" dirty="0" err="1">
                <a:solidFill>
                  <a:schemeClr val="tx1"/>
                </a:solidFill>
              </a:rPr>
              <a:t>danau</a:t>
            </a:r>
            <a:r>
              <a:rPr lang="en-US" sz="2400" dirty="0">
                <a:solidFill>
                  <a:schemeClr val="tx1"/>
                </a:solidFill>
              </a:rPr>
              <a:t> </a:t>
            </a:r>
            <a:r>
              <a:rPr lang="en-US" sz="2400" dirty="0" err="1">
                <a:solidFill>
                  <a:schemeClr val="tx1"/>
                </a:solidFill>
              </a:rPr>
              <a:t>sekitar</a:t>
            </a:r>
            <a:r>
              <a:rPr lang="en-US" sz="2400" dirty="0">
                <a:solidFill>
                  <a:schemeClr val="tx1"/>
                </a:solidFill>
              </a:rPr>
              <a:t> 0,1 – 1,0 mg/l.</a:t>
            </a:r>
          </a:p>
          <a:p>
            <a:endParaRPr lang="en-US" sz="2400" dirty="0">
              <a:solidFill>
                <a:schemeClr val="tx1"/>
              </a:solidFill>
            </a:endParaRPr>
          </a:p>
          <a:p>
            <a:r>
              <a:rPr lang="en-US" sz="2400" dirty="0">
                <a:solidFill>
                  <a:schemeClr val="tx1"/>
                </a:solidFill>
              </a:rPr>
              <a:t>DOC </a:t>
            </a:r>
            <a:r>
              <a:rPr lang="en-US" sz="2400" dirty="0" err="1">
                <a:solidFill>
                  <a:schemeClr val="tx1"/>
                </a:solidFill>
              </a:rPr>
              <a:t>perairan</a:t>
            </a:r>
            <a:r>
              <a:rPr lang="en-US" sz="2400" dirty="0">
                <a:solidFill>
                  <a:schemeClr val="tx1"/>
                </a:solidFill>
              </a:rPr>
              <a:t> </a:t>
            </a:r>
            <a:r>
              <a:rPr lang="en-US" sz="2400" dirty="0" err="1">
                <a:solidFill>
                  <a:schemeClr val="tx1"/>
                </a:solidFill>
              </a:rPr>
              <a:t>rawa</a:t>
            </a:r>
            <a:r>
              <a:rPr lang="en-US" sz="2400" dirty="0">
                <a:solidFill>
                  <a:schemeClr val="tx1"/>
                </a:solidFill>
              </a:rPr>
              <a:t> </a:t>
            </a:r>
            <a:r>
              <a:rPr lang="en-US" sz="2400" dirty="0" err="1">
                <a:solidFill>
                  <a:schemeClr val="tx1"/>
                </a:solidFill>
              </a:rPr>
              <a:t>sekitar</a:t>
            </a:r>
            <a:r>
              <a:rPr lang="en-US" sz="2400" dirty="0">
                <a:solidFill>
                  <a:schemeClr val="tx1"/>
                </a:solidFill>
              </a:rPr>
              <a:t> 10 – 60 mg/l.</a:t>
            </a:r>
          </a:p>
        </p:txBody>
      </p:sp>
    </p:spTree>
    <p:extLst>
      <p:ext uri="{BB962C8B-B14F-4D97-AF65-F5344CB8AC3E}">
        <p14:creationId xmlns:p14="http://schemas.microsoft.com/office/powerpoint/2010/main" val="1402281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Grp="1" noChangeArrowheads="1"/>
          </p:cNvSpPr>
          <p:nvPr>
            <p:ph type="title"/>
          </p:nvPr>
        </p:nvSpPr>
        <p:spPr>
          <a:xfrm>
            <a:off x="457200" y="292100"/>
            <a:ext cx="8229600" cy="616620"/>
          </a:xfrm>
          <a:noFill/>
          <a:ln/>
        </p:spPr>
        <p:txBody>
          <a:bodyPr/>
          <a:lstStyle/>
          <a:p>
            <a:pPr algn="ctr"/>
            <a:r>
              <a:rPr lang="en-US" sz="3200" i="1" dirty="0">
                <a:solidFill>
                  <a:srgbClr val="FF6600"/>
                </a:solidFill>
              </a:rPr>
              <a:t>BOD (Biochemical Oxygen Demand)</a:t>
            </a:r>
          </a:p>
        </p:txBody>
      </p:sp>
      <p:sp>
        <p:nvSpPr>
          <p:cNvPr id="161797" name="Rectangle 5"/>
          <p:cNvSpPr>
            <a:spLocks noGrp="1" noChangeArrowheads="1"/>
          </p:cNvSpPr>
          <p:nvPr>
            <p:ph idx="1"/>
          </p:nvPr>
        </p:nvSpPr>
        <p:spPr>
          <a:xfrm>
            <a:off x="457200" y="1268760"/>
            <a:ext cx="7931224" cy="5055840"/>
          </a:xfrm>
          <a:solidFill>
            <a:schemeClr val="bg1"/>
          </a:solidFill>
          <a:ln>
            <a:headEnd/>
            <a:tailEnd/>
          </a:ln>
        </p:spPr>
        <p:style>
          <a:lnRef idx="1">
            <a:schemeClr val="dk1"/>
          </a:lnRef>
          <a:fillRef idx="3">
            <a:schemeClr val="dk1"/>
          </a:fillRef>
          <a:effectRef idx="2">
            <a:schemeClr val="dk1"/>
          </a:effectRef>
          <a:fontRef idx="minor">
            <a:schemeClr val="lt1"/>
          </a:fontRef>
        </p:style>
        <p:txBody>
          <a:bodyPr/>
          <a:lstStyle/>
          <a:p>
            <a:r>
              <a:rPr lang="id-ID" sz="2400" dirty="0" smtClean="0">
                <a:solidFill>
                  <a:schemeClr val="tx1"/>
                </a:solidFill>
              </a:rPr>
              <a:t>BOD merupakan gambaran kadar bahan organik, yaitu jumlah oksigen yang dibutuhkan oleh mikroba aerob untuk mengoksidasi bahan organik menjadi karbondioksida dan air (Davis and Cornwell, 1991)</a:t>
            </a:r>
          </a:p>
          <a:p>
            <a:endParaRPr lang="id-ID" dirty="0">
              <a:solidFill>
                <a:schemeClr val="tx1"/>
              </a:solidFill>
            </a:endParaRPr>
          </a:p>
          <a:p>
            <a:r>
              <a:rPr lang="id-ID" sz="2400" dirty="0" smtClean="0">
                <a:solidFill>
                  <a:schemeClr val="tx1"/>
                </a:solidFill>
              </a:rPr>
              <a:t>BOD hanya menggambarkan bahan organik yang dapat didekomposisi secar biologis (</a:t>
            </a:r>
            <a:r>
              <a:rPr lang="id-ID" sz="2400" i="1" dirty="0" smtClean="0">
                <a:solidFill>
                  <a:schemeClr val="tx1"/>
                </a:solidFill>
              </a:rPr>
              <a:t>biodegradable</a:t>
            </a:r>
            <a:r>
              <a:rPr lang="id-ID" sz="2400" dirty="0" smtClean="0">
                <a:solidFill>
                  <a:schemeClr val="tx1"/>
                </a:solidFill>
              </a:rPr>
              <a:t>). Lemak, protein, kanji, glukosa, aldehida, ester, dan sebagainya. </a:t>
            </a:r>
          </a:p>
          <a:p>
            <a:endParaRPr lang="id-ID" sz="2400" dirty="0" smtClean="0">
              <a:solidFill>
                <a:schemeClr val="tx1"/>
              </a:solidFill>
            </a:endParaRPr>
          </a:p>
        </p:txBody>
      </p:sp>
    </p:spTree>
    <p:extLst>
      <p:ext uri="{BB962C8B-B14F-4D97-AF65-F5344CB8AC3E}">
        <p14:creationId xmlns:p14="http://schemas.microsoft.com/office/powerpoint/2010/main" val="4275213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836712"/>
            <a:ext cx="8064896" cy="3046988"/>
          </a:xfrm>
          <a:prstGeom prst="rect">
            <a:avLst/>
          </a:prstGeom>
          <a:solidFill>
            <a:schemeClr val="bg1"/>
          </a:solidFill>
        </p:spPr>
        <p:style>
          <a:lnRef idx="1">
            <a:schemeClr val="dk1"/>
          </a:lnRef>
          <a:fillRef idx="3">
            <a:schemeClr val="dk1"/>
          </a:fillRef>
          <a:effectRef idx="2">
            <a:schemeClr val="dk1"/>
          </a:effectRef>
          <a:fontRef idx="minor">
            <a:schemeClr val="lt1"/>
          </a:fontRef>
        </p:style>
        <p:txBody>
          <a:bodyPr wrap="square">
            <a:spAutoFit/>
          </a:bodyPr>
          <a:lstStyle/>
          <a:p>
            <a:r>
              <a:rPr lang="en-US" sz="2400" dirty="0" err="1">
                <a:solidFill>
                  <a:schemeClr val="tx1"/>
                </a:solidFill>
              </a:rPr>
              <a:t>Dekomposisi</a:t>
            </a:r>
            <a:r>
              <a:rPr lang="en-US" sz="2400" dirty="0">
                <a:solidFill>
                  <a:schemeClr val="tx1"/>
                </a:solidFill>
              </a:rPr>
              <a:t> </a:t>
            </a:r>
            <a:r>
              <a:rPr lang="en-US" sz="2400" dirty="0" err="1">
                <a:solidFill>
                  <a:schemeClr val="tx1"/>
                </a:solidFill>
              </a:rPr>
              <a:t>bahan</a:t>
            </a:r>
            <a:r>
              <a:rPr lang="en-US" sz="2400" dirty="0">
                <a:solidFill>
                  <a:schemeClr val="tx1"/>
                </a:solidFill>
              </a:rPr>
              <a:t> </a:t>
            </a:r>
            <a:r>
              <a:rPr lang="en-US" sz="2400" dirty="0" err="1">
                <a:solidFill>
                  <a:schemeClr val="tx1"/>
                </a:solidFill>
              </a:rPr>
              <a:t>organik</a:t>
            </a:r>
            <a:r>
              <a:rPr lang="en-US" sz="2400" dirty="0">
                <a:solidFill>
                  <a:schemeClr val="tx1"/>
                </a:solidFill>
              </a:rPr>
              <a:t> </a:t>
            </a:r>
            <a:r>
              <a:rPr lang="en-US" sz="2400" dirty="0" err="1">
                <a:solidFill>
                  <a:schemeClr val="tx1"/>
                </a:solidFill>
              </a:rPr>
              <a:t>berlangsung</a:t>
            </a:r>
            <a:r>
              <a:rPr lang="en-US" sz="2400" dirty="0">
                <a:solidFill>
                  <a:schemeClr val="tx1"/>
                </a:solidFill>
              </a:rPr>
              <a:t> </a:t>
            </a:r>
            <a:r>
              <a:rPr lang="en-US" sz="2400" dirty="0" err="1">
                <a:solidFill>
                  <a:schemeClr val="tx1"/>
                </a:solidFill>
              </a:rPr>
              <a:t>dalam</a:t>
            </a:r>
            <a:r>
              <a:rPr lang="en-US" sz="2400" dirty="0">
                <a:solidFill>
                  <a:schemeClr val="tx1"/>
                </a:solidFill>
              </a:rPr>
              <a:t> </a:t>
            </a:r>
            <a:r>
              <a:rPr lang="en-US" sz="2400" dirty="0" err="1">
                <a:solidFill>
                  <a:schemeClr val="tx1"/>
                </a:solidFill>
              </a:rPr>
              <a:t>dua</a:t>
            </a:r>
            <a:r>
              <a:rPr lang="en-US" sz="2400" dirty="0">
                <a:solidFill>
                  <a:schemeClr val="tx1"/>
                </a:solidFill>
              </a:rPr>
              <a:t> </a:t>
            </a:r>
            <a:r>
              <a:rPr lang="en-US" sz="2400" dirty="0" err="1">
                <a:solidFill>
                  <a:schemeClr val="tx1"/>
                </a:solidFill>
              </a:rPr>
              <a:t>tahap</a:t>
            </a:r>
            <a:r>
              <a:rPr lang="en-US" sz="2400" dirty="0">
                <a:solidFill>
                  <a:schemeClr val="tx1"/>
                </a:solidFill>
              </a:rPr>
              <a:t>.  </a:t>
            </a:r>
          </a:p>
          <a:p>
            <a:endParaRPr lang="en-US" sz="2400" dirty="0">
              <a:solidFill>
                <a:schemeClr val="tx1"/>
              </a:solidFill>
            </a:endParaRPr>
          </a:p>
          <a:p>
            <a:r>
              <a:rPr lang="en-US" sz="2400" dirty="0" err="1">
                <a:solidFill>
                  <a:schemeClr val="tx1"/>
                </a:solidFill>
              </a:rPr>
              <a:t>Pada</a:t>
            </a:r>
            <a:r>
              <a:rPr lang="en-US" sz="2400" dirty="0">
                <a:solidFill>
                  <a:schemeClr val="tx1"/>
                </a:solidFill>
              </a:rPr>
              <a:t> </a:t>
            </a:r>
            <a:r>
              <a:rPr lang="en-US" sz="2400" dirty="0" err="1">
                <a:solidFill>
                  <a:schemeClr val="tx1"/>
                </a:solidFill>
              </a:rPr>
              <a:t>tahap</a:t>
            </a:r>
            <a:r>
              <a:rPr lang="en-US" sz="2400" dirty="0">
                <a:solidFill>
                  <a:schemeClr val="tx1"/>
                </a:solidFill>
              </a:rPr>
              <a:t> </a:t>
            </a:r>
            <a:r>
              <a:rPr lang="en-US" sz="2400" dirty="0" err="1">
                <a:solidFill>
                  <a:schemeClr val="tx1"/>
                </a:solidFill>
              </a:rPr>
              <a:t>pertama</a:t>
            </a:r>
            <a:r>
              <a:rPr lang="en-US" sz="2400" dirty="0">
                <a:solidFill>
                  <a:schemeClr val="tx1"/>
                </a:solidFill>
              </a:rPr>
              <a:t> </a:t>
            </a:r>
            <a:r>
              <a:rPr lang="en-US" sz="2400" dirty="0" err="1">
                <a:solidFill>
                  <a:schemeClr val="tx1"/>
                </a:solidFill>
              </a:rPr>
              <a:t>bahan</a:t>
            </a:r>
            <a:r>
              <a:rPr lang="en-US" sz="2400" dirty="0">
                <a:solidFill>
                  <a:schemeClr val="tx1"/>
                </a:solidFill>
              </a:rPr>
              <a:t> </a:t>
            </a:r>
            <a:r>
              <a:rPr lang="en-US" sz="2400" dirty="0" err="1">
                <a:solidFill>
                  <a:schemeClr val="tx1"/>
                </a:solidFill>
              </a:rPr>
              <a:t>organik</a:t>
            </a:r>
            <a:r>
              <a:rPr lang="en-US" sz="2400" dirty="0">
                <a:solidFill>
                  <a:schemeClr val="tx1"/>
                </a:solidFill>
              </a:rPr>
              <a:t> </a:t>
            </a:r>
            <a:r>
              <a:rPr lang="en-US" sz="2400" dirty="0" err="1">
                <a:solidFill>
                  <a:schemeClr val="tx1"/>
                </a:solidFill>
              </a:rPr>
              <a:t>diuraikan</a:t>
            </a:r>
            <a:r>
              <a:rPr lang="en-US" sz="2400" dirty="0">
                <a:solidFill>
                  <a:schemeClr val="tx1"/>
                </a:solidFill>
              </a:rPr>
              <a:t> </a:t>
            </a:r>
            <a:r>
              <a:rPr lang="en-US" sz="2400" dirty="0" err="1">
                <a:solidFill>
                  <a:schemeClr val="tx1"/>
                </a:solidFill>
              </a:rPr>
              <a:t>menjadi</a:t>
            </a:r>
            <a:r>
              <a:rPr lang="en-US" sz="2400" dirty="0">
                <a:solidFill>
                  <a:schemeClr val="tx1"/>
                </a:solidFill>
              </a:rPr>
              <a:t> </a:t>
            </a:r>
            <a:r>
              <a:rPr lang="en-US" sz="2400" dirty="0" err="1">
                <a:solidFill>
                  <a:schemeClr val="tx1"/>
                </a:solidFill>
              </a:rPr>
              <a:t>bahan</a:t>
            </a:r>
            <a:r>
              <a:rPr lang="en-US" sz="2400" dirty="0">
                <a:solidFill>
                  <a:schemeClr val="tx1"/>
                </a:solidFill>
              </a:rPr>
              <a:t> </a:t>
            </a:r>
            <a:r>
              <a:rPr lang="en-US" sz="2400" dirty="0" err="1">
                <a:solidFill>
                  <a:schemeClr val="tx1"/>
                </a:solidFill>
              </a:rPr>
              <a:t>anorganik</a:t>
            </a:r>
            <a:r>
              <a:rPr lang="en-US" sz="2400" dirty="0">
                <a:solidFill>
                  <a:schemeClr val="tx1"/>
                </a:solidFill>
              </a:rPr>
              <a:t>.  </a:t>
            </a:r>
          </a:p>
          <a:p>
            <a:endParaRPr lang="en-US" sz="2400" dirty="0">
              <a:solidFill>
                <a:schemeClr val="tx1"/>
              </a:solidFill>
            </a:endParaRPr>
          </a:p>
          <a:p>
            <a:r>
              <a:rPr lang="en-US" sz="2400" dirty="0" err="1">
                <a:solidFill>
                  <a:schemeClr val="tx1"/>
                </a:solidFill>
              </a:rPr>
              <a:t>Pada</a:t>
            </a:r>
            <a:r>
              <a:rPr lang="en-US" sz="2400" dirty="0">
                <a:solidFill>
                  <a:schemeClr val="tx1"/>
                </a:solidFill>
              </a:rPr>
              <a:t> </a:t>
            </a:r>
            <a:r>
              <a:rPr lang="en-US" sz="2400" dirty="0" err="1">
                <a:solidFill>
                  <a:schemeClr val="tx1"/>
                </a:solidFill>
              </a:rPr>
              <a:t>tahap</a:t>
            </a:r>
            <a:r>
              <a:rPr lang="en-US" sz="2400" dirty="0">
                <a:solidFill>
                  <a:schemeClr val="tx1"/>
                </a:solidFill>
              </a:rPr>
              <a:t> </a:t>
            </a:r>
            <a:r>
              <a:rPr lang="en-US" sz="2400" dirty="0" err="1">
                <a:solidFill>
                  <a:schemeClr val="tx1"/>
                </a:solidFill>
              </a:rPr>
              <a:t>kedua</a:t>
            </a:r>
            <a:r>
              <a:rPr lang="en-US" sz="2400" dirty="0">
                <a:solidFill>
                  <a:schemeClr val="tx1"/>
                </a:solidFill>
              </a:rPr>
              <a:t> </a:t>
            </a:r>
            <a:r>
              <a:rPr lang="en-US" sz="2400" dirty="0" err="1">
                <a:solidFill>
                  <a:schemeClr val="tx1"/>
                </a:solidFill>
              </a:rPr>
              <a:t>bahan</a:t>
            </a:r>
            <a:r>
              <a:rPr lang="en-US" sz="2400" dirty="0">
                <a:solidFill>
                  <a:schemeClr val="tx1"/>
                </a:solidFill>
              </a:rPr>
              <a:t> </a:t>
            </a:r>
            <a:r>
              <a:rPr lang="id-ID" sz="2400" dirty="0" smtClean="0">
                <a:solidFill>
                  <a:schemeClr val="tx1"/>
                </a:solidFill>
              </a:rPr>
              <a:t>an</a:t>
            </a:r>
            <a:r>
              <a:rPr lang="en-US" sz="2400" dirty="0" err="1" smtClean="0">
                <a:solidFill>
                  <a:schemeClr val="tx1"/>
                </a:solidFill>
              </a:rPr>
              <a:t>organik</a:t>
            </a:r>
            <a:r>
              <a:rPr lang="en-US" sz="2400" dirty="0" smtClean="0">
                <a:solidFill>
                  <a:schemeClr val="tx1"/>
                </a:solidFill>
              </a:rPr>
              <a:t> </a:t>
            </a:r>
            <a:r>
              <a:rPr lang="en-US" sz="2400" dirty="0">
                <a:solidFill>
                  <a:schemeClr val="tx1"/>
                </a:solidFill>
              </a:rPr>
              <a:t>yang </a:t>
            </a:r>
            <a:r>
              <a:rPr lang="en-US" sz="2400" dirty="0" err="1">
                <a:solidFill>
                  <a:schemeClr val="tx1"/>
                </a:solidFill>
              </a:rPr>
              <a:t>tak</a:t>
            </a:r>
            <a:r>
              <a:rPr lang="en-US" sz="2400" dirty="0">
                <a:solidFill>
                  <a:schemeClr val="tx1"/>
                </a:solidFill>
              </a:rPr>
              <a:t> </a:t>
            </a:r>
            <a:r>
              <a:rPr lang="en-US" sz="2400" dirty="0" err="1">
                <a:solidFill>
                  <a:schemeClr val="tx1"/>
                </a:solidFill>
              </a:rPr>
              <a:t>stabil</a:t>
            </a:r>
            <a:r>
              <a:rPr lang="en-US" sz="2400" dirty="0">
                <a:solidFill>
                  <a:schemeClr val="tx1"/>
                </a:solidFill>
              </a:rPr>
              <a:t> </a:t>
            </a:r>
            <a:r>
              <a:rPr lang="en-US" sz="2400" dirty="0" err="1">
                <a:solidFill>
                  <a:schemeClr val="tx1"/>
                </a:solidFill>
              </a:rPr>
              <a:t>mengalami</a:t>
            </a:r>
            <a:r>
              <a:rPr lang="en-US" sz="2400" dirty="0">
                <a:solidFill>
                  <a:schemeClr val="tx1"/>
                </a:solidFill>
              </a:rPr>
              <a:t> </a:t>
            </a:r>
            <a:r>
              <a:rPr lang="en-US" sz="2400" dirty="0" err="1">
                <a:solidFill>
                  <a:schemeClr val="tx1"/>
                </a:solidFill>
              </a:rPr>
              <a:t>oksidasi</a:t>
            </a:r>
            <a:r>
              <a:rPr lang="en-US" sz="2400" dirty="0">
                <a:solidFill>
                  <a:schemeClr val="tx1"/>
                </a:solidFill>
              </a:rPr>
              <a:t> </a:t>
            </a:r>
            <a:r>
              <a:rPr lang="en-US" sz="2400" dirty="0" err="1">
                <a:solidFill>
                  <a:schemeClr val="tx1"/>
                </a:solidFill>
              </a:rPr>
              <a:t>menjadi</a:t>
            </a:r>
            <a:r>
              <a:rPr lang="en-US" sz="2400" dirty="0">
                <a:solidFill>
                  <a:schemeClr val="tx1"/>
                </a:solidFill>
              </a:rPr>
              <a:t> </a:t>
            </a:r>
            <a:r>
              <a:rPr lang="en-US" sz="2400" dirty="0" err="1">
                <a:solidFill>
                  <a:schemeClr val="tx1"/>
                </a:solidFill>
              </a:rPr>
              <a:t>lebih</a:t>
            </a:r>
            <a:r>
              <a:rPr lang="en-US" sz="2400" dirty="0">
                <a:solidFill>
                  <a:schemeClr val="tx1"/>
                </a:solidFill>
              </a:rPr>
              <a:t> </a:t>
            </a:r>
            <a:r>
              <a:rPr lang="en-US" sz="2400" dirty="0" err="1">
                <a:solidFill>
                  <a:schemeClr val="tx1"/>
                </a:solidFill>
              </a:rPr>
              <a:t>stabil</a:t>
            </a:r>
            <a:r>
              <a:rPr lang="en-US" sz="2400" dirty="0">
                <a:solidFill>
                  <a:schemeClr val="tx1"/>
                </a:solidFill>
              </a:rPr>
              <a:t>, </a:t>
            </a:r>
            <a:r>
              <a:rPr lang="en-US" sz="2400" dirty="0" err="1">
                <a:solidFill>
                  <a:schemeClr val="tx1"/>
                </a:solidFill>
              </a:rPr>
              <a:t>misalnya</a:t>
            </a:r>
            <a:r>
              <a:rPr lang="en-US" sz="2400" dirty="0">
                <a:solidFill>
                  <a:schemeClr val="tx1"/>
                </a:solidFill>
              </a:rPr>
              <a:t> ammonia </a:t>
            </a:r>
            <a:r>
              <a:rPr lang="en-US" sz="2400" dirty="0" err="1">
                <a:solidFill>
                  <a:schemeClr val="tx1"/>
                </a:solidFill>
              </a:rPr>
              <a:t>mengalami</a:t>
            </a:r>
            <a:r>
              <a:rPr lang="en-US" sz="2400" dirty="0">
                <a:solidFill>
                  <a:schemeClr val="tx1"/>
                </a:solidFill>
              </a:rPr>
              <a:t> </a:t>
            </a:r>
            <a:r>
              <a:rPr lang="en-US" sz="2400" dirty="0" err="1">
                <a:solidFill>
                  <a:schemeClr val="tx1"/>
                </a:solidFill>
              </a:rPr>
              <a:t>oksidasi</a:t>
            </a:r>
            <a:r>
              <a:rPr lang="en-US" sz="2400" dirty="0">
                <a:solidFill>
                  <a:schemeClr val="tx1"/>
                </a:solidFill>
              </a:rPr>
              <a:t> </a:t>
            </a:r>
            <a:r>
              <a:rPr lang="en-US" sz="2400" dirty="0" err="1">
                <a:solidFill>
                  <a:schemeClr val="tx1"/>
                </a:solidFill>
              </a:rPr>
              <a:t>menjadi</a:t>
            </a:r>
            <a:r>
              <a:rPr lang="en-US" sz="2400" dirty="0">
                <a:solidFill>
                  <a:schemeClr val="tx1"/>
                </a:solidFill>
              </a:rPr>
              <a:t> </a:t>
            </a:r>
            <a:r>
              <a:rPr lang="en-US" sz="2400" dirty="0" err="1">
                <a:solidFill>
                  <a:schemeClr val="tx1"/>
                </a:solidFill>
              </a:rPr>
              <a:t>nitrit</a:t>
            </a:r>
            <a:r>
              <a:rPr lang="en-US" sz="2400" dirty="0">
                <a:solidFill>
                  <a:schemeClr val="tx1"/>
                </a:solidFill>
              </a:rPr>
              <a:t> </a:t>
            </a:r>
            <a:r>
              <a:rPr lang="en-US" sz="2400" dirty="0" err="1">
                <a:solidFill>
                  <a:schemeClr val="tx1"/>
                </a:solidFill>
              </a:rPr>
              <a:t>dan</a:t>
            </a:r>
            <a:r>
              <a:rPr lang="en-US" sz="2400" dirty="0">
                <a:solidFill>
                  <a:schemeClr val="tx1"/>
                </a:solidFill>
              </a:rPr>
              <a:t> </a:t>
            </a:r>
            <a:r>
              <a:rPr lang="en-US" sz="2400" dirty="0" err="1">
                <a:solidFill>
                  <a:schemeClr val="tx1"/>
                </a:solidFill>
              </a:rPr>
              <a:t>nitrat</a:t>
            </a:r>
            <a:r>
              <a:rPr lang="en-US" sz="2400" dirty="0">
                <a:solidFill>
                  <a:schemeClr val="tx1"/>
                </a:solidFill>
              </a:rPr>
              <a:t> (</a:t>
            </a:r>
            <a:r>
              <a:rPr lang="en-US" sz="2400" dirty="0" err="1">
                <a:solidFill>
                  <a:schemeClr val="tx1"/>
                </a:solidFill>
              </a:rPr>
              <a:t>nitrifikasi</a:t>
            </a:r>
            <a:r>
              <a:rPr lang="en-US" sz="2400" dirty="0">
                <a:solidFill>
                  <a:schemeClr val="tx1"/>
                </a:solidFill>
              </a:rPr>
              <a:t>).</a:t>
            </a:r>
          </a:p>
        </p:txBody>
      </p:sp>
    </p:spTree>
    <p:extLst>
      <p:ext uri="{BB962C8B-B14F-4D97-AF65-F5344CB8AC3E}">
        <p14:creationId xmlns:p14="http://schemas.microsoft.com/office/powerpoint/2010/main" val="2321877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Grp="1" noChangeArrowheads="1"/>
          </p:cNvSpPr>
          <p:nvPr>
            <p:ph type="title"/>
          </p:nvPr>
        </p:nvSpPr>
        <p:spPr>
          <a:xfrm>
            <a:off x="533400" y="228600"/>
            <a:ext cx="8229600" cy="838200"/>
          </a:xfrm>
          <a:noFill/>
          <a:ln/>
        </p:spPr>
        <p:txBody>
          <a:bodyPr/>
          <a:lstStyle/>
          <a:p>
            <a:pPr algn="ctr"/>
            <a:r>
              <a:rPr lang="en-US" sz="3600" i="1">
                <a:solidFill>
                  <a:srgbClr val="FF6600"/>
                </a:solidFill>
              </a:rPr>
              <a:t>Kenapa BOD</a:t>
            </a:r>
            <a:r>
              <a:rPr lang="en-US" sz="3600" i="1" baseline="-25000">
                <a:solidFill>
                  <a:srgbClr val="FF6600"/>
                </a:solidFill>
              </a:rPr>
              <a:t>5 </a:t>
            </a:r>
            <a:r>
              <a:rPr lang="en-US" sz="3600" i="1">
                <a:solidFill>
                  <a:srgbClr val="FF6600"/>
                </a:solidFill>
              </a:rPr>
              <a:t>?</a:t>
            </a:r>
          </a:p>
        </p:txBody>
      </p:sp>
      <p:sp>
        <p:nvSpPr>
          <p:cNvPr id="162821" name="Rectangle 5"/>
          <p:cNvSpPr>
            <a:spLocks noGrp="1" noChangeArrowheads="1"/>
          </p:cNvSpPr>
          <p:nvPr>
            <p:ph idx="1"/>
          </p:nvPr>
        </p:nvSpPr>
        <p:spPr>
          <a:xfrm>
            <a:off x="457200" y="1412776"/>
            <a:ext cx="7931224" cy="5216624"/>
          </a:xfrm>
          <a:solidFill>
            <a:schemeClr val="bg1"/>
          </a:solidFill>
          <a:ln>
            <a:headEnd/>
            <a:tailEnd/>
          </a:ln>
        </p:spPr>
        <p:style>
          <a:lnRef idx="1">
            <a:schemeClr val="dk1"/>
          </a:lnRef>
          <a:fillRef idx="3">
            <a:schemeClr val="dk1"/>
          </a:fillRef>
          <a:effectRef idx="2">
            <a:schemeClr val="dk1"/>
          </a:effectRef>
          <a:fontRef idx="minor">
            <a:schemeClr val="lt1"/>
          </a:fontRef>
        </p:style>
        <p:txBody>
          <a:bodyPr/>
          <a:lstStyle/>
          <a:p>
            <a:pPr marL="609600" indent="-609600"/>
            <a:endParaRPr lang="en-US" dirty="0">
              <a:solidFill>
                <a:schemeClr val="tx1"/>
              </a:solidFill>
            </a:endParaRPr>
          </a:p>
          <a:p>
            <a:pPr marL="609600" indent="-609600"/>
            <a:r>
              <a:rPr lang="en-US" sz="2400" dirty="0" err="1">
                <a:solidFill>
                  <a:schemeClr val="tx1"/>
                </a:solidFill>
              </a:rPr>
              <a:t>Pada</a:t>
            </a:r>
            <a:r>
              <a:rPr lang="en-US" sz="2400" dirty="0">
                <a:solidFill>
                  <a:schemeClr val="tx1"/>
                </a:solidFill>
              </a:rPr>
              <a:t> </a:t>
            </a:r>
            <a:r>
              <a:rPr lang="en-US" sz="2400" dirty="0" err="1">
                <a:solidFill>
                  <a:schemeClr val="tx1"/>
                </a:solidFill>
              </a:rPr>
              <a:t>dasarnya</a:t>
            </a:r>
            <a:r>
              <a:rPr lang="en-US" sz="2400" dirty="0">
                <a:solidFill>
                  <a:schemeClr val="tx1"/>
                </a:solidFill>
              </a:rPr>
              <a:t> proses </a:t>
            </a:r>
            <a:r>
              <a:rPr lang="en-US" sz="2400" dirty="0" err="1">
                <a:solidFill>
                  <a:schemeClr val="tx1"/>
                </a:solidFill>
              </a:rPr>
              <a:t>oksidasi</a:t>
            </a:r>
            <a:r>
              <a:rPr lang="en-US" sz="2400" dirty="0">
                <a:solidFill>
                  <a:schemeClr val="tx1"/>
                </a:solidFill>
              </a:rPr>
              <a:t> </a:t>
            </a:r>
            <a:r>
              <a:rPr lang="en-US" sz="2400" dirty="0" err="1">
                <a:solidFill>
                  <a:schemeClr val="tx1"/>
                </a:solidFill>
              </a:rPr>
              <a:t>bahan</a:t>
            </a:r>
            <a:r>
              <a:rPr lang="en-US" sz="2400" dirty="0">
                <a:solidFill>
                  <a:schemeClr val="tx1"/>
                </a:solidFill>
              </a:rPr>
              <a:t> </a:t>
            </a:r>
            <a:r>
              <a:rPr lang="en-US" sz="2400" dirty="0" err="1">
                <a:solidFill>
                  <a:schemeClr val="tx1"/>
                </a:solidFill>
              </a:rPr>
              <a:t>organik</a:t>
            </a:r>
            <a:r>
              <a:rPr lang="en-US" sz="2400" dirty="0">
                <a:solidFill>
                  <a:schemeClr val="tx1"/>
                </a:solidFill>
              </a:rPr>
              <a:t> </a:t>
            </a:r>
            <a:r>
              <a:rPr lang="en-US" sz="2400" dirty="0" err="1">
                <a:solidFill>
                  <a:schemeClr val="tx1"/>
                </a:solidFill>
              </a:rPr>
              <a:t>berlangsung</a:t>
            </a:r>
            <a:r>
              <a:rPr lang="en-US" sz="2400" dirty="0">
                <a:solidFill>
                  <a:schemeClr val="tx1"/>
                </a:solidFill>
              </a:rPr>
              <a:t> lama.  </a:t>
            </a:r>
            <a:r>
              <a:rPr lang="en-US" sz="2400" dirty="0" err="1">
                <a:solidFill>
                  <a:schemeClr val="tx1"/>
                </a:solidFill>
              </a:rPr>
              <a:t>Namun</a:t>
            </a:r>
            <a:r>
              <a:rPr lang="en-US" sz="2400" dirty="0">
                <a:solidFill>
                  <a:schemeClr val="tx1"/>
                </a:solidFill>
              </a:rPr>
              <a:t> </a:t>
            </a:r>
            <a:r>
              <a:rPr lang="en-US" sz="2400" dirty="0" err="1">
                <a:solidFill>
                  <a:schemeClr val="tx1"/>
                </a:solidFill>
              </a:rPr>
              <a:t>untuk</a:t>
            </a:r>
            <a:r>
              <a:rPr lang="en-US" sz="2400" dirty="0">
                <a:solidFill>
                  <a:schemeClr val="tx1"/>
                </a:solidFill>
              </a:rPr>
              <a:t> </a:t>
            </a:r>
            <a:r>
              <a:rPr lang="en-US" sz="2400" dirty="0" err="1">
                <a:solidFill>
                  <a:schemeClr val="tx1"/>
                </a:solidFill>
              </a:rPr>
              <a:t>kepentingan</a:t>
            </a:r>
            <a:r>
              <a:rPr lang="en-US" sz="2400" dirty="0">
                <a:solidFill>
                  <a:schemeClr val="tx1"/>
                </a:solidFill>
              </a:rPr>
              <a:t> </a:t>
            </a:r>
            <a:r>
              <a:rPr lang="en-US" sz="2400" dirty="0" err="1">
                <a:solidFill>
                  <a:schemeClr val="tx1"/>
                </a:solidFill>
              </a:rPr>
              <a:t>praktis</a:t>
            </a:r>
            <a:r>
              <a:rPr lang="en-US" sz="2400" dirty="0">
                <a:solidFill>
                  <a:schemeClr val="tx1"/>
                </a:solidFill>
              </a:rPr>
              <a:t> proses </a:t>
            </a:r>
            <a:r>
              <a:rPr lang="en-US" sz="2400" dirty="0" err="1">
                <a:solidFill>
                  <a:schemeClr val="tx1"/>
                </a:solidFill>
              </a:rPr>
              <a:t>oksidasi</a:t>
            </a:r>
            <a:r>
              <a:rPr lang="en-US" sz="2400" dirty="0">
                <a:solidFill>
                  <a:schemeClr val="tx1"/>
                </a:solidFill>
              </a:rPr>
              <a:t> </a:t>
            </a:r>
            <a:r>
              <a:rPr lang="en-US" sz="2400" dirty="0" err="1">
                <a:solidFill>
                  <a:schemeClr val="tx1"/>
                </a:solidFill>
              </a:rPr>
              <a:t>dianggap</a:t>
            </a:r>
            <a:r>
              <a:rPr lang="en-US" sz="2400" dirty="0">
                <a:solidFill>
                  <a:schemeClr val="tx1"/>
                </a:solidFill>
              </a:rPr>
              <a:t> </a:t>
            </a:r>
            <a:r>
              <a:rPr lang="en-US" sz="2400" dirty="0" err="1">
                <a:solidFill>
                  <a:schemeClr val="tx1"/>
                </a:solidFill>
              </a:rPr>
              <a:t>berlangsung</a:t>
            </a:r>
            <a:r>
              <a:rPr lang="en-US" sz="2400" dirty="0">
                <a:solidFill>
                  <a:schemeClr val="tx1"/>
                </a:solidFill>
              </a:rPr>
              <a:t> </a:t>
            </a:r>
            <a:r>
              <a:rPr lang="en-US" sz="2400" dirty="0" err="1">
                <a:solidFill>
                  <a:schemeClr val="tx1"/>
                </a:solidFill>
              </a:rPr>
              <a:t>lengkap</a:t>
            </a:r>
            <a:r>
              <a:rPr lang="en-US" sz="2400" dirty="0">
                <a:solidFill>
                  <a:schemeClr val="tx1"/>
                </a:solidFill>
              </a:rPr>
              <a:t> </a:t>
            </a:r>
            <a:r>
              <a:rPr lang="en-US" sz="2400" dirty="0" err="1">
                <a:solidFill>
                  <a:schemeClr val="tx1"/>
                </a:solidFill>
              </a:rPr>
              <a:t>selama</a:t>
            </a:r>
            <a:r>
              <a:rPr lang="en-US" sz="2400" dirty="0">
                <a:solidFill>
                  <a:schemeClr val="tx1"/>
                </a:solidFill>
              </a:rPr>
              <a:t> </a:t>
            </a:r>
            <a:r>
              <a:rPr lang="en-US" sz="2400" dirty="0" smtClean="0">
                <a:solidFill>
                  <a:schemeClr val="tx1"/>
                </a:solidFill>
              </a:rPr>
              <a:t>10</a:t>
            </a:r>
            <a:r>
              <a:rPr lang="id-ID" sz="2400" dirty="0" smtClean="0">
                <a:solidFill>
                  <a:schemeClr val="tx1"/>
                </a:solidFill>
              </a:rPr>
              <a:t>-20</a:t>
            </a:r>
            <a:r>
              <a:rPr lang="en-US" sz="2400" dirty="0" smtClean="0">
                <a:solidFill>
                  <a:schemeClr val="tx1"/>
                </a:solidFill>
              </a:rPr>
              <a:t> </a:t>
            </a:r>
            <a:r>
              <a:rPr lang="en-US" sz="2400" dirty="0" err="1">
                <a:solidFill>
                  <a:schemeClr val="tx1"/>
                </a:solidFill>
              </a:rPr>
              <a:t>hari</a:t>
            </a:r>
            <a:r>
              <a:rPr lang="en-US" sz="2400" dirty="0">
                <a:solidFill>
                  <a:schemeClr val="tx1"/>
                </a:solidFill>
              </a:rPr>
              <a:t>.</a:t>
            </a:r>
          </a:p>
          <a:p>
            <a:pPr marL="609600" indent="-609600"/>
            <a:endParaRPr lang="en-US" sz="2400" dirty="0">
              <a:solidFill>
                <a:schemeClr val="tx1"/>
              </a:solidFill>
            </a:endParaRPr>
          </a:p>
          <a:p>
            <a:pPr marL="609600" indent="-609600"/>
            <a:r>
              <a:rPr lang="en-US" sz="2400" dirty="0" err="1">
                <a:solidFill>
                  <a:schemeClr val="tx1"/>
                </a:solidFill>
              </a:rPr>
              <a:t>Namun</a:t>
            </a:r>
            <a:r>
              <a:rPr lang="en-US" sz="2400" dirty="0">
                <a:solidFill>
                  <a:schemeClr val="tx1"/>
                </a:solidFill>
              </a:rPr>
              <a:t> </a:t>
            </a:r>
            <a:r>
              <a:rPr lang="en-US" sz="2400" dirty="0" err="1">
                <a:solidFill>
                  <a:schemeClr val="tx1"/>
                </a:solidFill>
              </a:rPr>
              <a:t>demikian</a:t>
            </a:r>
            <a:r>
              <a:rPr lang="en-US" sz="2400" dirty="0">
                <a:solidFill>
                  <a:schemeClr val="tx1"/>
                </a:solidFill>
              </a:rPr>
              <a:t> </a:t>
            </a:r>
            <a:r>
              <a:rPr lang="en-US" sz="2400" dirty="0" err="1">
                <a:solidFill>
                  <a:schemeClr val="tx1"/>
                </a:solidFill>
              </a:rPr>
              <a:t>penentuan</a:t>
            </a:r>
            <a:r>
              <a:rPr lang="en-US" sz="2400" dirty="0">
                <a:solidFill>
                  <a:schemeClr val="tx1"/>
                </a:solidFill>
              </a:rPr>
              <a:t> BOD </a:t>
            </a:r>
            <a:r>
              <a:rPr lang="en-US" sz="2400" dirty="0" err="1">
                <a:solidFill>
                  <a:schemeClr val="tx1"/>
                </a:solidFill>
              </a:rPr>
              <a:t>selama</a:t>
            </a:r>
            <a:r>
              <a:rPr lang="en-US" sz="2400" dirty="0">
                <a:solidFill>
                  <a:schemeClr val="tx1"/>
                </a:solidFill>
              </a:rPr>
              <a:t> 10 </a:t>
            </a:r>
            <a:r>
              <a:rPr lang="en-US" sz="2400" dirty="0" err="1">
                <a:solidFill>
                  <a:schemeClr val="tx1"/>
                </a:solidFill>
              </a:rPr>
              <a:t>hari</a:t>
            </a:r>
            <a:r>
              <a:rPr lang="en-US" sz="2400" dirty="0">
                <a:solidFill>
                  <a:schemeClr val="tx1"/>
                </a:solidFill>
              </a:rPr>
              <a:t> </a:t>
            </a:r>
            <a:r>
              <a:rPr lang="en-US" sz="2400" dirty="0" err="1">
                <a:solidFill>
                  <a:schemeClr val="tx1"/>
                </a:solidFill>
              </a:rPr>
              <a:t>masih</a:t>
            </a:r>
            <a:r>
              <a:rPr lang="en-US" sz="2400" dirty="0">
                <a:solidFill>
                  <a:schemeClr val="tx1"/>
                </a:solidFill>
              </a:rPr>
              <a:t> </a:t>
            </a:r>
            <a:r>
              <a:rPr lang="en-US" sz="2400" dirty="0" err="1">
                <a:solidFill>
                  <a:schemeClr val="tx1"/>
                </a:solidFill>
              </a:rPr>
              <a:t>terlalu</a:t>
            </a:r>
            <a:r>
              <a:rPr lang="en-US" sz="2400" dirty="0">
                <a:solidFill>
                  <a:schemeClr val="tx1"/>
                </a:solidFill>
              </a:rPr>
              <a:t> lama, </a:t>
            </a:r>
            <a:r>
              <a:rPr lang="en-US" sz="2400" dirty="0" err="1">
                <a:solidFill>
                  <a:schemeClr val="tx1"/>
                </a:solidFill>
              </a:rPr>
              <a:t>maka</a:t>
            </a:r>
            <a:r>
              <a:rPr lang="en-US" sz="2400" dirty="0">
                <a:solidFill>
                  <a:schemeClr val="tx1"/>
                </a:solidFill>
              </a:rPr>
              <a:t> </a:t>
            </a:r>
            <a:r>
              <a:rPr lang="en-US" sz="2400" dirty="0" err="1">
                <a:solidFill>
                  <a:schemeClr val="tx1"/>
                </a:solidFill>
              </a:rPr>
              <a:t>pengukuran</a:t>
            </a:r>
            <a:r>
              <a:rPr lang="en-US" sz="2400" dirty="0">
                <a:solidFill>
                  <a:schemeClr val="tx1"/>
                </a:solidFill>
              </a:rPr>
              <a:t> BOD </a:t>
            </a:r>
            <a:r>
              <a:rPr lang="en-US" sz="2400" dirty="0" err="1">
                <a:solidFill>
                  <a:schemeClr val="tx1"/>
                </a:solidFill>
              </a:rPr>
              <a:t>didasarkan</a:t>
            </a:r>
            <a:r>
              <a:rPr lang="en-US" sz="2400" dirty="0">
                <a:solidFill>
                  <a:schemeClr val="tx1"/>
                </a:solidFill>
              </a:rPr>
              <a:t> </a:t>
            </a:r>
            <a:r>
              <a:rPr lang="en-US" sz="2400" dirty="0" err="1">
                <a:solidFill>
                  <a:schemeClr val="tx1"/>
                </a:solidFill>
              </a:rPr>
              <a:t>pada</a:t>
            </a:r>
            <a:r>
              <a:rPr lang="en-US" sz="2400" dirty="0">
                <a:solidFill>
                  <a:schemeClr val="tx1"/>
                </a:solidFill>
              </a:rPr>
              <a:t> 5 </a:t>
            </a:r>
            <a:r>
              <a:rPr lang="en-US" sz="2400" dirty="0" err="1">
                <a:solidFill>
                  <a:schemeClr val="tx1"/>
                </a:solidFill>
              </a:rPr>
              <a:t>hari</a:t>
            </a:r>
            <a:r>
              <a:rPr lang="en-US" sz="2400" dirty="0">
                <a:solidFill>
                  <a:schemeClr val="tx1"/>
                </a:solidFill>
              </a:rPr>
              <a:t>.</a:t>
            </a:r>
          </a:p>
          <a:p>
            <a:pPr marL="609600" indent="-609600"/>
            <a:endParaRPr lang="en-US" sz="2400" dirty="0">
              <a:solidFill>
                <a:schemeClr val="tx1"/>
              </a:solidFill>
            </a:endParaRPr>
          </a:p>
          <a:p>
            <a:pPr marL="609600" indent="-609600"/>
            <a:r>
              <a:rPr lang="en-US" sz="2400" dirty="0" err="1">
                <a:solidFill>
                  <a:schemeClr val="tx1"/>
                </a:solidFill>
              </a:rPr>
              <a:t>Selain</a:t>
            </a:r>
            <a:r>
              <a:rPr lang="en-US" sz="2400" dirty="0">
                <a:solidFill>
                  <a:schemeClr val="tx1"/>
                </a:solidFill>
              </a:rPr>
              <a:t> </a:t>
            </a:r>
            <a:r>
              <a:rPr lang="en-US" sz="2400" dirty="0" err="1">
                <a:solidFill>
                  <a:schemeClr val="tx1"/>
                </a:solidFill>
              </a:rPr>
              <a:t>memperpendek</a:t>
            </a:r>
            <a:r>
              <a:rPr lang="en-US" sz="2400" dirty="0">
                <a:solidFill>
                  <a:schemeClr val="tx1"/>
                </a:solidFill>
              </a:rPr>
              <a:t> </a:t>
            </a:r>
            <a:r>
              <a:rPr lang="en-US" sz="2400" dirty="0" err="1">
                <a:solidFill>
                  <a:schemeClr val="tx1"/>
                </a:solidFill>
              </a:rPr>
              <a:t>waktu</a:t>
            </a:r>
            <a:r>
              <a:rPr lang="en-US" sz="2400" dirty="0">
                <a:solidFill>
                  <a:schemeClr val="tx1"/>
                </a:solidFill>
              </a:rPr>
              <a:t> </a:t>
            </a:r>
            <a:r>
              <a:rPr lang="en-US" sz="2400" dirty="0" err="1">
                <a:solidFill>
                  <a:schemeClr val="tx1"/>
                </a:solidFill>
              </a:rPr>
              <a:t>pengukuran</a:t>
            </a:r>
            <a:r>
              <a:rPr lang="en-US" sz="2400" dirty="0">
                <a:solidFill>
                  <a:schemeClr val="tx1"/>
                </a:solidFill>
              </a:rPr>
              <a:t>, </a:t>
            </a:r>
            <a:r>
              <a:rPr lang="en-US" sz="2400" dirty="0" err="1">
                <a:solidFill>
                  <a:schemeClr val="tx1"/>
                </a:solidFill>
              </a:rPr>
              <a:t>hal</a:t>
            </a:r>
            <a:r>
              <a:rPr lang="en-US" sz="2400" dirty="0">
                <a:solidFill>
                  <a:schemeClr val="tx1"/>
                </a:solidFill>
              </a:rPr>
              <a:t> </a:t>
            </a:r>
            <a:r>
              <a:rPr lang="en-US" sz="2400" dirty="0" err="1">
                <a:solidFill>
                  <a:schemeClr val="tx1"/>
                </a:solidFill>
              </a:rPr>
              <a:t>ini</a:t>
            </a:r>
            <a:r>
              <a:rPr lang="en-US" sz="2400" dirty="0">
                <a:solidFill>
                  <a:schemeClr val="tx1"/>
                </a:solidFill>
              </a:rPr>
              <a:t> </a:t>
            </a:r>
            <a:r>
              <a:rPr lang="en-US" sz="2400" dirty="0" err="1">
                <a:solidFill>
                  <a:schemeClr val="tx1"/>
                </a:solidFill>
              </a:rPr>
              <a:t>dimaksudkan</a:t>
            </a:r>
            <a:r>
              <a:rPr lang="en-US" sz="2400" dirty="0">
                <a:solidFill>
                  <a:schemeClr val="tx1"/>
                </a:solidFill>
              </a:rPr>
              <a:t> </a:t>
            </a:r>
            <a:r>
              <a:rPr lang="en-US" sz="2400" dirty="0" err="1">
                <a:solidFill>
                  <a:schemeClr val="tx1"/>
                </a:solidFill>
              </a:rPr>
              <a:t>juga</a:t>
            </a:r>
            <a:r>
              <a:rPr lang="en-US" sz="2400" dirty="0">
                <a:solidFill>
                  <a:schemeClr val="tx1"/>
                </a:solidFill>
              </a:rPr>
              <a:t> </a:t>
            </a:r>
            <a:r>
              <a:rPr lang="en-US" sz="2400" dirty="0" err="1">
                <a:solidFill>
                  <a:schemeClr val="tx1"/>
                </a:solidFill>
              </a:rPr>
              <a:t>untuk</a:t>
            </a:r>
            <a:r>
              <a:rPr lang="en-US" sz="2400" dirty="0">
                <a:solidFill>
                  <a:schemeClr val="tx1"/>
                </a:solidFill>
              </a:rPr>
              <a:t> </a:t>
            </a:r>
            <a:r>
              <a:rPr lang="en-US" sz="2400" dirty="0" err="1">
                <a:solidFill>
                  <a:schemeClr val="tx1"/>
                </a:solidFill>
              </a:rPr>
              <a:t>meminimumkan</a:t>
            </a:r>
            <a:r>
              <a:rPr lang="en-US" sz="2400" dirty="0">
                <a:solidFill>
                  <a:schemeClr val="tx1"/>
                </a:solidFill>
              </a:rPr>
              <a:t> </a:t>
            </a:r>
            <a:r>
              <a:rPr lang="en-US" sz="2400" dirty="0" err="1">
                <a:solidFill>
                  <a:schemeClr val="tx1"/>
                </a:solidFill>
              </a:rPr>
              <a:t>pengaruh</a:t>
            </a:r>
            <a:r>
              <a:rPr lang="en-US" sz="2400" dirty="0">
                <a:solidFill>
                  <a:schemeClr val="tx1"/>
                </a:solidFill>
              </a:rPr>
              <a:t> </a:t>
            </a:r>
            <a:r>
              <a:rPr lang="en-US" sz="2400" dirty="0" err="1">
                <a:solidFill>
                  <a:schemeClr val="tx1"/>
                </a:solidFill>
              </a:rPr>
              <a:t>oksidasi</a:t>
            </a:r>
            <a:r>
              <a:rPr lang="en-US" sz="2400" dirty="0">
                <a:solidFill>
                  <a:schemeClr val="tx1"/>
                </a:solidFill>
              </a:rPr>
              <a:t> ammonia.  </a:t>
            </a:r>
          </a:p>
        </p:txBody>
      </p:sp>
    </p:spTree>
    <p:extLst>
      <p:ext uri="{BB962C8B-B14F-4D97-AF65-F5344CB8AC3E}">
        <p14:creationId xmlns:p14="http://schemas.microsoft.com/office/powerpoint/2010/main" val="555579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Toksisitas</a:t>
            </a:r>
            <a:r>
              <a:rPr lang="en-US" dirty="0" smtClean="0"/>
              <a:t> </a:t>
            </a:r>
            <a:r>
              <a:rPr lang="en-US" dirty="0" err="1" smtClean="0"/>
              <a:t>adalah</a:t>
            </a:r>
            <a:endParaRPr lang="en-US" dirty="0"/>
          </a:p>
        </p:txBody>
      </p:sp>
      <p:sp>
        <p:nvSpPr>
          <p:cNvPr id="3" name="Content Placeholder 2"/>
          <p:cNvSpPr>
            <a:spLocks noGrp="1"/>
          </p:cNvSpPr>
          <p:nvPr>
            <p:ph idx="1"/>
          </p:nvPr>
        </p:nvSpPr>
        <p:spPr>
          <a:xfrm>
            <a:off x="457200" y="1600200"/>
            <a:ext cx="8229600" cy="4781127"/>
          </a:xfrm>
        </p:spPr>
        <p:txBody>
          <a:bodyPr>
            <a:normAutofit/>
          </a:bodyPr>
          <a:lstStyle/>
          <a:p>
            <a:r>
              <a:rPr lang="en-US" dirty="0" err="1" smtClean="0"/>
              <a:t>Kemampuan</a:t>
            </a:r>
            <a:r>
              <a:rPr lang="en-US" dirty="0" smtClean="0"/>
              <a:t> </a:t>
            </a:r>
            <a:r>
              <a:rPr lang="en-US" dirty="0" err="1" smtClean="0"/>
              <a:t>suatu</a:t>
            </a:r>
            <a:r>
              <a:rPr lang="en-US" dirty="0" smtClean="0"/>
              <a:t> </a:t>
            </a:r>
            <a:r>
              <a:rPr lang="en-US" dirty="0" err="1" smtClean="0"/>
              <a:t>bahan</a:t>
            </a:r>
            <a:r>
              <a:rPr lang="en-US" dirty="0" smtClean="0"/>
              <a:t> </a:t>
            </a:r>
            <a:r>
              <a:rPr lang="en-US" dirty="0" err="1" smtClean="0"/>
              <a:t>atau</a:t>
            </a:r>
            <a:r>
              <a:rPr lang="en-US" dirty="0" smtClean="0"/>
              <a:t> </a:t>
            </a:r>
            <a:r>
              <a:rPr lang="en-US" dirty="0" err="1" smtClean="0"/>
              <a:t>senyawa</a:t>
            </a:r>
            <a:r>
              <a:rPr lang="en-US" dirty="0" smtClean="0"/>
              <a:t> </a:t>
            </a:r>
            <a:r>
              <a:rPr lang="en-US" dirty="0" err="1" smtClean="0"/>
              <a:t>kimia</a:t>
            </a:r>
            <a:r>
              <a:rPr lang="en-US" dirty="0" smtClean="0"/>
              <a:t> </a:t>
            </a:r>
            <a:r>
              <a:rPr lang="en-US" dirty="0" err="1" smtClean="0"/>
              <a:t>untuk</a:t>
            </a:r>
            <a:r>
              <a:rPr lang="en-US" dirty="0" smtClean="0"/>
              <a:t> </a:t>
            </a:r>
            <a:r>
              <a:rPr lang="en-US" dirty="0" err="1" smtClean="0"/>
              <a:t>menimbulkan</a:t>
            </a:r>
            <a:r>
              <a:rPr lang="en-US" dirty="0" smtClean="0"/>
              <a:t> </a:t>
            </a:r>
            <a:r>
              <a:rPr lang="en-US" dirty="0" err="1" smtClean="0"/>
              <a:t>kerusakan</a:t>
            </a:r>
            <a:r>
              <a:rPr lang="en-US" dirty="0" smtClean="0"/>
              <a:t> </a:t>
            </a:r>
            <a:r>
              <a:rPr lang="en-US" dirty="0" err="1" smtClean="0"/>
              <a:t>pada</a:t>
            </a:r>
            <a:r>
              <a:rPr lang="en-US" dirty="0" smtClean="0"/>
              <a:t> </a:t>
            </a:r>
            <a:r>
              <a:rPr lang="en-US" dirty="0" err="1" smtClean="0"/>
              <a:t>saat</a:t>
            </a:r>
            <a:r>
              <a:rPr lang="en-US" dirty="0" smtClean="0"/>
              <a:t> </a:t>
            </a:r>
            <a:r>
              <a:rPr lang="en-US" dirty="0" err="1" smtClean="0"/>
              <a:t>mengenai</a:t>
            </a:r>
            <a:r>
              <a:rPr lang="en-US" dirty="0" smtClean="0"/>
              <a:t> </a:t>
            </a:r>
            <a:r>
              <a:rPr lang="en-US" dirty="0" err="1" smtClean="0"/>
              <a:t>bagian</a:t>
            </a:r>
            <a:r>
              <a:rPr lang="en-US" dirty="0" smtClean="0"/>
              <a:t> </a:t>
            </a:r>
            <a:r>
              <a:rPr lang="en-US" dirty="0" err="1" smtClean="0"/>
              <a:t>dalam</a:t>
            </a:r>
            <a:r>
              <a:rPr lang="en-US" dirty="0" smtClean="0"/>
              <a:t> </a:t>
            </a:r>
            <a:r>
              <a:rPr lang="en-US" dirty="0" err="1" smtClean="0"/>
              <a:t>atau</a:t>
            </a:r>
            <a:r>
              <a:rPr lang="en-US" dirty="0" smtClean="0"/>
              <a:t> </a:t>
            </a:r>
            <a:r>
              <a:rPr lang="en-US" dirty="0" err="1" smtClean="0"/>
              <a:t>permukaan</a:t>
            </a:r>
            <a:r>
              <a:rPr lang="en-US" dirty="0" smtClean="0"/>
              <a:t> </a:t>
            </a:r>
            <a:r>
              <a:rPr lang="en-US" dirty="0" err="1" smtClean="0"/>
              <a:t>tubuh</a:t>
            </a:r>
            <a:r>
              <a:rPr lang="en-US" dirty="0" smtClean="0"/>
              <a:t> yang </a:t>
            </a:r>
            <a:r>
              <a:rPr lang="en-US" dirty="0" err="1" smtClean="0"/>
              <a:t>peka</a:t>
            </a:r>
            <a:r>
              <a:rPr lang="en-US" dirty="0" smtClean="0"/>
              <a:t> </a:t>
            </a:r>
            <a:r>
              <a:rPr lang="en-US" dirty="0" err="1" smtClean="0"/>
              <a:t>pada</a:t>
            </a:r>
            <a:r>
              <a:rPr lang="en-US" dirty="0" smtClean="0"/>
              <a:t> </a:t>
            </a:r>
            <a:r>
              <a:rPr lang="en-US" dirty="0" err="1" smtClean="0"/>
              <a:t>suatu</a:t>
            </a:r>
            <a:r>
              <a:rPr lang="en-US" dirty="0" smtClean="0"/>
              <a:t> </a:t>
            </a:r>
            <a:r>
              <a:rPr lang="en-US" dirty="0" err="1" smtClean="0"/>
              <a:t>organisme</a:t>
            </a:r>
            <a:endParaRPr lang="en-US" dirty="0" smtClean="0"/>
          </a:p>
          <a:p>
            <a:pPr marL="0" indent="0">
              <a:buNone/>
            </a:pPr>
            <a:endParaRPr lang="en-US" dirty="0" smtClean="0"/>
          </a:p>
          <a:p>
            <a:r>
              <a:rPr lang="en-US" dirty="0" err="1" smtClean="0"/>
              <a:t>Toksikan</a:t>
            </a:r>
            <a:r>
              <a:rPr lang="en-US" dirty="0" smtClean="0"/>
              <a:t> </a:t>
            </a:r>
            <a:r>
              <a:rPr lang="en-US" dirty="0" err="1" smtClean="0"/>
              <a:t>adalah</a:t>
            </a:r>
            <a:r>
              <a:rPr lang="en-US" dirty="0" smtClean="0"/>
              <a:t> </a:t>
            </a:r>
            <a:r>
              <a:rPr lang="en-US" dirty="0" err="1" smtClean="0"/>
              <a:t>zat</a:t>
            </a:r>
            <a:r>
              <a:rPr lang="en-US" dirty="0" smtClean="0"/>
              <a:t> yang </a:t>
            </a:r>
            <a:r>
              <a:rPr lang="en-US" dirty="0" err="1" smtClean="0"/>
              <a:t>dapat</a:t>
            </a:r>
            <a:r>
              <a:rPr lang="en-US" dirty="0" smtClean="0"/>
              <a:t> </a:t>
            </a:r>
            <a:r>
              <a:rPr lang="en-US" dirty="0" err="1" smtClean="0"/>
              <a:t>menimbulkan</a:t>
            </a:r>
            <a:r>
              <a:rPr lang="en-US" dirty="0" smtClean="0"/>
              <a:t> </a:t>
            </a:r>
            <a:r>
              <a:rPr lang="en-US" dirty="0" err="1" smtClean="0"/>
              <a:t>efek</a:t>
            </a:r>
            <a:r>
              <a:rPr lang="en-US" dirty="0" smtClean="0"/>
              <a:t> </a:t>
            </a:r>
            <a:r>
              <a:rPr lang="en-US" dirty="0" err="1" smtClean="0"/>
              <a:t>toksisitas</a:t>
            </a:r>
            <a:r>
              <a:rPr lang="en-US" dirty="0" smtClean="0"/>
              <a:t>.</a:t>
            </a:r>
          </a:p>
          <a:p>
            <a:endParaRPr lang="en-US" dirty="0"/>
          </a:p>
          <a:p>
            <a:r>
              <a:rPr lang="en-US" dirty="0" err="1" smtClean="0"/>
              <a:t>Banyak</a:t>
            </a:r>
            <a:r>
              <a:rPr lang="en-US" dirty="0" smtClean="0"/>
              <a:t> </a:t>
            </a:r>
            <a:r>
              <a:rPr lang="en-US" dirty="0" err="1" smtClean="0"/>
              <a:t>jenis</a:t>
            </a:r>
            <a:r>
              <a:rPr lang="en-US" dirty="0" smtClean="0"/>
              <a:t> </a:t>
            </a:r>
            <a:r>
              <a:rPr lang="en-US" dirty="0" err="1" smtClean="0"/>
              <a:t>toksikan</a:t>
            </a:r>
            <a:r>
              <a:rPr lang="en-US" dirty="0" smtClean="0"/>
              <a:t> yang </a:t>
            </a:r>
            <a:r>
              <a:rPr lang="en-US" dirty="0" err="1" smtClean="0"/>
              <a:t>ada</a:t>
            </a:r>
            <a:r>
              <a:rPr lang="en-US" dirty="0" smtClean="0"/>
              <a:t> di </a:t>
            </a:r>
            <a:r>
              <a:rPr lang="en-US" dirty="0" err="1" smtClean="0"/>
              <a:t>lingkungan</a:t>
            </a:r>
            <a:r>
              <a:rPr lang="en-US" dirty="0" smtClean="0"/>
              <a:t> </a:t>
            </a:r>
            <a:r>
              <a:rPr lang="en-US" dirty="0" err="1" smtClean="0"/>
              <a:t>perairan</a:t>
            </a:r>
            <a:endParaRPr lang="en-US" dirty="0" smtClean="0"/>
          </a:p>
          <a:p>
            <a:endParaRPr lang="en-US" dirty="0"/>
          </a:p>
          <a:p>
            <a:r>
              <a:rPr lang="en-US" dirty="0" err="1" smtClean="0"/>
              <a:t>Toksikan</a:t>
            </a:r>
            <a:r>
              <a:rPr lang="en-US" dirty="0" smtClean="0"/>
              <a:t> yang </a:t>
            </a:r>
            <a:r>
              <a:rPr lang="en-US" dirty="0" err="1" smtClean="0"/>
              <a:t>akan</a:t>
            </a:r>
            <a:r>
              <a:rPr lang="en-US" dirty="0" smtClean="0"/>
              <a:t> </a:t>
            </a:r>
            <a:r>
              <a:rPr lang="en-US" dirty="0" err="1" smtClean="0"/>
              <a:t>dipelajari</a:t>
            </a:r>
            <a:r>
              <a:rPr lang="en-US" dirty="0" smtClean="0"/>
              <a:t> </a:t>
            </a:r>
            <a:r>
              <a:rPr lang="en-US" dirty="0" err="1" smtClean="0"/>
              <a:t>pada</a:t>
            </a:r>
            <a:r>
              <a:rPr lang="en-US" dirty="0" smtClean="0"/>
              <a:t> </a:t>
            </a:r>
            <a:r>
              <a:rPr lang="en-US" dirty="0" err="1" smtClean="0"/>
              <a:t>pertemuan</a:t>
            </a:r>
            <a:r>
              <a:rPr lang="en-US" dirty="0" smtClean="0"/>
              <a:t> </a:t>
            </a:r>
            <a:r>
              <a:rPr lang="en-US" dirty="0" err="1" smtClean="0"/>
              <a:t>ini</a:t>
            </a:r>
            <a:r>
              <a:rPr lang="en-US" dirty="0" smtClean="0"/>
              <a:t> </a:t>
            </a:r>
            <a:r>
              <a:rPr lang="en-US" dirty="0" err="1" smtClean="0"/>
              <a:t>adalah</a:t>
            </a:r>
            <a:r>
              <a:rPr lang="en-US" dirty="0" smtClean="0"/>
              <a:t> </a:t>
            </a:r>
            <a:r>
              <a:rPr lang="en-US" dirty="0" err="1" smtClean="0"/>
              <a:t>bahan</a:t>
            </a:r>
            <a:r>
              <a:rPr lang="en-US" dirty="0" smtClean="0"/>
              <a:t> </a:t>
            </a:r>
            <a:r>
              <a:rPr lang="en-US" dirty="0" err="1" smtClean="0"/>
              <a:t>organik</a:t>
            </a:r>
            <a:r>
              <a:rPr lang="en-US" dirty="0" smtClean="0"/>
              <a:t>, </a:t>
            </a:r>
            <a:r>
              <a:rPr lang="en-US" dirty="0" err="1" smtClean="0"/>
              <a:t>amonia</a:t>
            </a:r>
            <a:r>
              <a:rPr lang="en-US" dirty="0" smtClean="0"/>
              <a:t>, H2S, </a:t>
            </a:r>
            <a:r>
              <a:rPr lang="en-US" dirty="0" err="1" smtClean="0"/>
              <a:t>dan</a:t>
            </a:r>
            <a:r>
              <a:rPr lang="en-US" dirty="0" smtClean="0"/>
              <a:t> </a:t>
            </a:r>
            <a:r>
              <a:rPr lang="en-US" dirty="0" err="1" smtClean="0"/>
              <a:t>Karbondioksida</a:t>
            </a:r>
            <a:r>
              <a:rPr lang="en-US" dirty="0" smtClean="0"/>
              <a:t>. </a:t>
            </a:r>
            <a:endParaRPr lang="en-US" dirty="0"/>
          </a:p>
        </p:txBody>
      </p:sp>
    </p:spTree>
    <p:extLst>
      <p:ext uri="{BB962C8B-B14F-4D97-AF65-F5344CB8AC3E}">
        <p14:creationId xmlns:p14="http://schemas.microsoft.com/office/powerpoint/2010/main" val="3597147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Rectangle 4"/>
          <p:cNvSpPr>
            <a:spLocks noGrp="1" noChangeArrowheads="1"/>
          </p:cNvSpPr>
          <p:nvPr>
            <p:ph type="title"/>
          </p:nvPr>
        </p:nvSpPr>
        <p:spPr>
          <a:xfrm>
            <a:off x="457200" y="762000"/>
            <a:ext cx="8229600" cy="1079500"/>
          </a:xfrm>
          <a:noFill/>
          <a:ln/>
        </p:spPr>
        <p:txBody>
          <a:bodyPr/>
          <a:lstStyle/>
          <a:p>
            <a:pPr algn="ctr"/>
            <a:r>
              <a:rPr lang="en-US" sz="2800" i="1">
                <a:solidFill>
                  <a:srgbClr val="FF6600"/>
                </a:solidFill>
              </a:rPr>
              <a:t>BOD (Biochemical Oxygen Demand)</a:t>
            </a:r>
          </a:p>
        </p:txBody>
      </p:sp>
      <p:sp>
        <p:nvSpPr>
          <p:cNvPr id="163845" name="Rectangle 5"/>
          <p:cNvSpPr>
            <a:spLocks noGrp="1" noChangeArrowheads="1"/>
          </p:cNvSpPr>
          <p:nvPr>
            <p:ph idx="1"/>
          </p:nvPr>
        </p:nvSpPr>
        <p:spPr>
          <a:xfrm>
            <a:off x="381000" y="2743200"/>
            <a:ext cx="8229600" cy="1600200"/>
          </a:xfrm>
          <a:solidFill>
            <a:schemeClr val="bg1"/>
          </a:solidFill>
          <a:ln>
            <a:solidFill>
              <a:schemeClr val="tx1"/>
            </a:solidFill>
            <a:miter lim="800000"/>
            <a:headEnd/>
            <a:tailEnd/>
          </a:ln>
        </p:spPr>
        <p:txBody>
          <a:bodyPr/>
          <a:lstStyle/>
          <a:p>
            <a:endParaRPr lang="en-US" dirty="0"/>
          </a:p>
          <a:p>
            <a:pPr>
              <a:buFontTx/>
              <a:buNone/>
            </a:pPr>
            <a:r>
              <a:rPr lang="en-US" sz="1600" dirty="0"/>
              <a:t>	</a:t>
            </a:r>
            <a:r>
              <a:rPr lang="en-US" sz="1800" dirty="0"/>
              <a:t>N </a:t>
            </a:r>
            <a:r>
              <a:rPr lang="en-US" sz="1800" dirty="0" err="1"/>
              <a:t>organik</a:t>
            </a:r>
            <a:r>
              <a:rPr lang="en-US" sz="1800" dirty="0"/>
              <a:t>  +  O</a:t>
            </a:r>
            <a:r>
              <a:rPr lang="en-US" sz="1800" baseline="-25000" dirty="0"/>
              <a:t>2</a:t>
            </a:r>
            <a:r>
              <a:rPr lang="en-US" sz="1800" dirty="0"/>
              <a:t>   ——&gt;  NH</a:t>
            </a:r>
            <a:r>
              <a:rPr lang="en-US" sz="1800" baseline="-25000" dirty="0"/>
              <a:t>3</a:t>
            </a:r>
            <a:r>
              <a:rPr lang="en-US" sz="1800" dirty="0"/>
              <a:t>-N  +  O</a:t>
            </a:r>
            <a:r>
              <a:rPr lang="en-US" sz="1800" baseline="-25000" dirty="0"/>
              <a:t>2</a:t>
            </a:r>
            <a:r>
              <a:rPr lang="en-US" sz="1800" dirty="0"/>
              <a:t>   ——&gt;  NO</a:t>
            </a:r>
            <a:r>
              <a:rPr lang="en-US" sz="1800" baseline="-25000" dirty="0"/>
              <a:t>2</a:t>
            </a:r>
            <a:r>
              <a:rPr lang="en-US" sz="1800" dirty="0"/>
              <a:t>-N  +  O</a:t>
            </a:r>
            <a:r>
              <a:rPr lang="en-US" sz="1800" baseline="-25000" dirty="0"/>
              <a:t>2</a:t>
            </a:r>
            <a:r>
              <a:rPr lang="en-US" sz="1800" dirty="0"/>
              <a:t>   ——&gt;  NO</a:t>
            </a:r>
            <a:r>
              <a:rPr lang="en-US" sz="1800" baseline="-25000" dirty="0"/>
              <a:t>3</a:t>
            </a:r>
            <a:r>
              <a:rPr lang="en-US" sz="1800" dirty="0"/>
              <a:t>-N</a:t>
            </a:r>
          </a:p>
          <a:p>
            <a:pPr>
              <a:buFontTx/>
              <a:buNone/>
            </a:pPr>
            <a:r>
              <a:rPr lang="en-US" sz="1800" dirty="0"/>
              <a:t>	                    </a:t>
            </a:r>
            <a:r>
              <a:rPr lang="en-US" sz="1800" dirty="0" err="1"/>
              <a:t>ammonifikasi</a:t>
            </a:r>
            <a:r>
              <a:rPr lang="en-US" sz="1800" dirty="0"/>
              <a:t>	                                      </a:t>
            </a:r>
            <a:r>
              <a:rPr lang="en-US" sz="1800" dirty="0" err="1"/>
              <a:t>nitrifikasi</a:t>
            </a:r>
            <a:endParaRPr lang="en-US" sz="1800" dirty="0"/>
          </a:p>
          <a:p>
            <a:endParaRPr lang="en-US" sz="1600" dirty="0"/>
          </a:p>
        </p:txBody>
      </p:sp>
    </p:spTree>
    <p:extLst>
      <p:ext uri="{BB962C8B-B14F-4D97-AF65-F5344CB8AC3E}">
        <p14:creationId xmlns:p14="http://schemas.microsoft.com/office/powerpoint/2010/main" val="1748532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4"/>
          <p:cNvSpPr>
            <a:spLocks noGrp="1" noChangeArrowheads="1"/>
          </p:cNvSpPr>
          <p:nvPr>
            <p:ph idx="1"/>
          </p:nvPr>
        </p:nvSpPr>
        <p:spPr>
          <a:xfrm>
            <a:off x="457200" y="762000"/>
            <a:ext cx="8229600" cy="5486400"/>
          </a:xfrm>
          <a:solidFill>
            <a:schemeClr val="accent4">
              <a:lumMod val="60000"/>
              <a:lumOff val="40000"/>
            </a:schemeClr>
          </a:solidFill>
          <a:ln>
            <a:solidFill>
              <a:schemeClr val="tx1"/>
            </a:solidFill>
            <a:miter lim="800000"/>
            <a:headEnd/>
            <a:tailEnd/>
          </a:ln>
        </p:spPr>
        <p:txBody>
          <a:bodyPr/>
          <a:lstStyle/>
          <a:p>
            <a:pPr>
              <a:buFontTx/>
              <a:buNone/>
            </a:pPr>
            <a:endParaRPr lang="en-US"/>
          </a:p>
          <a:p>
            <a:pPr>
              <a:buFontTx/>
              <a:buNone/>
            </a:pPr>
            <a:r>
              <a:rPr lang="en-US"/>
              <a:t>  </a:t>
            </a:r>
          </a:p>
        </p:txBody>
      </p:sp>
      <p:sp>
        <p:nvSpPr>
          <p:cNvPr id="16486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d-ID"/>
          </a:p>
        </p:txBody>
      </p:sp>
      <p:graphicFrame>
        <p:nvGraphicFramePr>
          <p:cNvPr id="164870" name="Object 6"/>
          <p:cNvGraphicFramePr>
            <a:graphicFrameLocks noChangeAspect="1"/>
          </p:cNvGraphicFramePr>
          <p:nvPr/>
        </p:nvGraphicFramePr>
        <p:xfrm>
          <a:off x="1676400" y="1376363"/>
          <a:ext cx="7239000" cy="4795837"/>
        </p:xfrm>
        <a:graphic>
          <a:graphicData uri="http://schemas.openxmlformats.org/presentationml/2006/ole">
            <mc:AlternateContent xmlns:mc="http://schemas.openxmlformats.org/markup-compatibility/2006">
              <mc:Choice xmlns:v="urn:schemas-microsoft-com:vml" Requires="v">
                <p:oleObj spid="_x0000_s2098" name="Chart" r:id="rId3" imgW="3990975" imgH="2057400" progId="MSGraph.Chart.8">
                  <p:embed/>
                </p:oleObj>
              </mc:Choice>
              <mc:Fallback>
                <p:oleObj name="Chart" r:id="rId3" imgW="3990975" imgH="2057400"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76363"/>
                        <a:ext cx="7239000" cy="4795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69607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4"/>
          <p:cNvSpPr>
            <a:spLocks noGrp="1" noChangeArrowheads="1"/>
          </p:cNvSpPr>
          <p:nvPr>
            <p:ph type="title"/>
          </p:nvPr>
        </p:nvSpPr>
        <p:spPr>
          <a:noFill/>
          <a:ln/>
        </p:spPr>
        <p:txBody>
          <a:bodyPr/>
          <a:lstStyle/>
          <a:p>
            <a:pPr algn="ctr"/>
            <a:r>
              <a:rPr lang="en-US" sz="3200" i="1">
                <a:solidFill>
                  <a:srgbClr val="FF6600"/>
                </a:solidFill>
              </a:rPr>
              <a:t>COD (Chemical Oxygen Demand)</a:t>
            </a:r>
          </a:p>
        </p:txBody>
      </p:sp>
      <p:sp>
        <p:nvSpPr>
          <p:cNvPr id="165893" name="Rectangle 5"/>
          <p:cNvSpPr>
            <a:spLocks noGrp="1" noChangeArrowheads="1"/>
          </p:cNvSpPr>
          <p:nvPr>
            <p:ph idx="1"/>
          </p:nvPr>
        </p:nvSpPr>
        <p:spPr>
          <a:xfrm>
            <a:off x="467544" y="1412776"/>
            <a:ext cx="7787208" cy="4483968"/>
          </a:xfrm>
          <a:solidFill>
            <a:schemeClr val="bg1"/>
          </a:solidFill>
          <a:ln>
            <a:solidFill>
              <a:schemeClr val="tx1"/>
            </a:solidFill>
            <a:miter lim="800000"/>
            <a:headEnd/>
            <a:tailEnd/>
          </a:ln>
        </p:spPr>
        <p:txBody>
          <a:bodyPr/>
          <a:lstStyle/>
          <a:p>
            <a:pPr marL="609600" indent="-609600"/>
            <a:endParaRPr lang="en-US"/>
          </a:p>
          <a:p>
            <a:pPr marL="609600" indent="-609600"/>
            <a:r>
              <a:rPr lang="en-US" sz="2400"/>
              <a:t>Jumlah total oksigen yang dibutuhkan untuk mengoksidasi bahan organik secara kimiawi.</a:t>
            </a:r>
          </a:p>
          <a:p>
            <a:pPr marL="609600" indent="-609600"/>
            <a:endParaRPr lang="en-US" sz="2400"/>
          </a:p>
          <a:p>
            <a:pPr marL="609600" indent="-609600"/>
            <a:r>
              <a:rPr lang="en-US" sz="2400"/>
              <a:t>Baik bahan organik yang dapat maupun yang sukar didegradasi secara biologi.</a:t>
            </a:r>
          </a:p>
          <a:p>
            <a:pPr marL="609600" indent="-609600"/>
            <a:endParaRPr lang="en-US" sz="2400"/>
          </a:p>
          <a:p>
            <a:pPr marL="609600" indent="-609600"/>
            <a:r>
              <a:rPr lang="en-US" sz="2400"/>
              <a:t>Oksigen yang dikonsumsi setara dengan jumlah dikromat yang diperlukan untuk mengoksidasi air sampel.</a:t>
            </a:r>
          </a:p>
        </p:txBody>
      </p:sp>
    </p:spTree>
    <p:extLst>
      <p:ext uri="{BB962C8B-B14F-4D97-AF65-F5344CB8AC3E}">
        <p14:creationId xmlns:p14="http://schemas.microsoft.com/office/powerpoint/2010/main" val="3908219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Grp="1" noChangeArrowheads="1"/>
          </p:cNvSpPr>
          <p:nvPr>
            <p:ph type="title"/>
          </p:nvPr>
        </p:nvSpPr>
        <p:spPr>
          <a:xfrm>
            <a:off x="457200" y="292100"/>
            <a:ext cx="8229600" cy="1079500"/>
          </a:xfrm>
          <a:noFill/>
          <a:ln/>
        </p:spPr>
        <p:txBody>
          <a:bodyPr/>
          <a:lstStyle/>
          <a:p>
            <a:pPr algn="ctr"/>
            <a:r>
              <a:rPr lang="en-US" sz="3200" i="1">
                <a:solidFill>
                  <a:srgbClr val="FF6600"/>
                </a:solidFill>
              </a:rPr>
              <a:t>COD (Chemical Oxygen Demand)</a:t>
            </a:r>
          </a:p>
        </p:txBody>
      </p:sp>
      <p:sp>
        <p:nvSpPr>
          <p:cNvPr id="166917" name="Rectangle 5"/>
          <p:cNvSpPr>
            <a:spLocks noGrp="1" noChangeArrowheads="1"/>
          </p:cNvSpPr>
          <p:nvPr>
            <p:ph idx="1"/>
          </p:nvPr>
        </p:nvSpPr>
        <p:spPr>
          <a:xfrm>
            <a:off x="467544" y="1556792"/>
            <a:ext cx="7848872" cy="4444752"/>
          </a:xfrm>
          <a:solidFill>
            <a:schemeClr val="bg1"/>
          </a:solidFill>
          <a:ln>
            <a:solidFill>
              <a:schemeClr val="tx1"/>
            </a:solidFill>
            <a:miter lim="800000"/>
            <a:headEnd/>
            <a:tailEnd/>
          </a:ln>
        </p:spPr>
        <p:txBody>
          <a:bodyPr/>
          <a:lstStyle/>
          <a:p>
            <a:pPr marL="457200" indent="-457200"/>
            <a:endParaRPr lang="en-US" dirty="0"/>
          </a:p>
          <a:p>
            <a:pPr marL="457200" indent="-457200"/>
            <a:r>
              <a:rPr lang="en-US" sz="2200" dirty="0" err="1"/>
              <a:t>Pengukuran</a:t>
            </a:r>
            <a:r>
              <a:rPr lang="en-US" sz="2200" dirty="0"/>
              <a:t> COD </a:t>
            </a:r>
            <a:r>
              <a:rPr lang="en-US" sz="2200" dirty="0" err="1"/>
              <a:t>didasarkan</a:t>
            </a:r>
            <a:r>
              <a:rPr lang="en-US" sz="2200" dirty="0"/>
              <a:t> </a:t>
            </a:r>
            <a:r>
              <a:rPr lang="en-US" sz="2200" dirty="0" err="1"/>
              <a:t>pada</a:t>
            </a:r>
            <a:r>
              <a:rPr lang="en-US" sz="2200" dirty="0"/>
              <a:t> </a:t>
            </a:r>
            <a:r>
              <a:rPr lang="en-US" sz="2200" dirty="0" err="1"/>
              <a:t>kenyataan</a:t>
            </a:r>
            <a:r>
              <a:rPr lang="en-US" sz="2200" dirty="0"/>
              <a:t> </a:t>
            </a:r>
            <a:r>
              <a:rPr lang="en-US" sz="2200" dirty="0" err="1"/>
              <a:t>bahwa</a:t>
            </a:r>
            <a:r>
              <a:rPr lang="en-US" sz="2200" dirty="0"/>
              <a:t> </a:t>
            </a:r>
            <a:r>
              <a:rPr lang="en-US" sz="2200" dirty="0" err="1"/>
              <a:t>hampir</a:t>
            </a:r>
            <a:r>
              <a:rPr lang="en-US" sz="2200" dirty="0"/>
              <a:t> </a:t>
            </a:r>
            <a:r>
              <a:rPr lang="en-US" sz="2200" dirty="0" err="1"/>
              <a:t>semua</a:t>
            </a:r>
            <a:r>
              <a:rPr lang="en-US" sz="2200" dirty="0"/>
              <a:t> </a:t>
            </a:r>
            <a:r>
              <a:rPr lang="en-US" sz="2200" dirty="0" err="1"/>
              <a:t>bahan</a:t>
            </a:r>
            <a:r>
              <a:rPr lang="en-US" sz="2200" dirty="0"/>
              <a:t> </a:t>
            </a:r>
            <a:r>
              <a:rPr lang="en-US" sz="2200" dirty="0" err="1"/>
              <a:t>organik</a:t>
            </a:r>
            <a:r>
              <a:rPr lang="en-US" sz="2200" dirty="0"/>
              <a:t> </a:t>
            </a:r>
            <a:r>
              <a:rPr lang="en-US" sz="2200" dirty="0" err="1"/>
              <a:t>dapat</a:t>
            </a:r>
            <a:r>
              <a:rPr lang="en-US" sz="2200" dirty="0"/>
              <a:t> </a:t>
            </a:r>
            <a:r>
              <a:rPr lang="en-US" sz="2200" dirty="0" err="1"/>
              <a:t>dioksidasi</a:t>
            </a:r>
            <a:r>
              <a:rPr lang="en-US" sz="2200" dirty="0"/>
              <a:t> </a:t>
            </a:r>
            <a:r>
              <a:rPr lang="en-US" sz="2200" dirty="0" err="1"/>
              <a:t>menjadi</a:t>
            </a:r>
            <a:r>
              <a:rPr lang="en-US" sz="2200" dirty="0"/>
              <a:t> </a:t>
            </a:r>
            <a:r>
              <a:rPr lang="en-US" sz="2200" dirty="0" err="1"/>
              <a:t>karbondioksida</a:t>
            </a:r>
            <a:r>
              <a:rPr lang="en-US" sz="2200" dirty="0"/>
              <a:t> </a:t>
            </a:r>
            <a:r>
              <a:rPr lang="en-US" sz="2200" dirty="0" err="1"/>
              <a:t>dan</a:t>
            </a:r>
            <a:r>
              <a:rPr lang="en-US" sz="2200" dirty="0"/>
              <a:t> air </a:t>
            </a:r>
            <a:r>
              <a:rPr lang="en-US" sz="2200" dirty="0" err="1"/>
              <a:t>dengan</a:t>
            </a:r>
            <a:r>
              <a:rPr lang="en-US" sz="2200" dirty="0"/>
              <a:t> </a:t>
            </a:r>
            <a:r>
              <a:rPr lang="en-US" sz="2200" dirty="0" err="1"/>
              <a:t>bantuan</a:t>
            </a:r>
            <a:r>
              <a:rPr lang="en-US" sz="2200" dirty="0"/>
              <a:t> </a:t>
            </a:r>
            <a:r>
              <a:rPr lang="en-US" sz="2200" dirty="0" err="1"/>
              <a:t>oksidator</a:t>
            </a:r>
            <a:r>
              <a:rPr lang="en-US" sz="2200" dirty="0"/>
              <a:t> </a:t>
            </a:r>
            <a:r>
              <a:rPr lang="en-US" sz="2200" dirty="0" err="1"/>
              <a:t>kuat</a:t>
            </a:r>
            <a:r>
              <a:rPr lang="en-US" sz="2200" dirty="0"/>
              <a:t> (</a:t>
            </a:r>
            <a:r>
              <a:rPr lang="en-US" sz="2200" dirty="0" err="1"/>
              <a:t>kalium</a:t>
            </a:r>
            <a:r>
              <a:rPr lang="en-US" sz="2200" dirty="0"/>
              <a:t> </a:t>
            </a:r>
            <a:r>
              <a:rPr lang="en-US" sz="2200" dirty="0" err="1"/>
              <a:t>dikromat</a:t>
            </a:r>
            <a:r>
              <a:rPr lang="en-US" sz="2200" dirty="0"/>
              <a:t>).</a:t>
            </a:r>
          </a:p>
          <a:p>
            <a:pPr marL="457200" indent="-457200"/>
            <a:endParaRPr lang="en-US" sz="2200" dirty="0"/>
          </a:p>
          <a:p>
            <a:pPr marL="457200" indent="-457200"/>
            <a:r>
              <a:rPr lang="en-US" sz="2200" dirty="0" err="1"/>
              <a:t>Dengan</a:t>
            </a:r>
            <a:r>
              <a:rPr lang="en-US" sz="2200" dirty="0"/>
              <a:t> </a:t>
            </a:r>
            <a:r>
              <a:rPr lang="en-US" sz="2200" dirty="0" err="1"/>
              <a:t>dikromat</a:t>
            </a:r>
            <a:r>
              <a:rPr lang="en-US" sz="2200" dirty="0"/>
              <a:t> </a:t>
            </a:r>
            <a:r>
              <a:rPr lang="en-US" sz="2200" dirty="0" err="1"/>
              <a:t>sebagai</a:t>
            </a:r>
            <a:r>
              <a:rPr lang="en-US" sz="2200" dirty="0"/>
              <a:t> </a:t>
            </a:r>
            <a:r>
              <a:rPr lang="en-US" sz="2200" dirty="0" err="1"/>
              <a:t>oksidator</a:t>
            </a:r>
            <a:r>
              <a:rPr lang="en-US" sz="2200" dirty="0"/>
              <a:t> </a:t>
            </a:r>
            <a:r>
              <a:rPr lang="en-US" sz="2200" dirty="0" err="1"/>
              <a:t>diperkirakan</a:t>
            </a:r>
            <a:r>
              <a:rPr lang="en-US" sz="2200" dirty="0"/>
              <a:t> 95 – 100 % </a:t>
            </a:r>
            <a:r>
              <a:rPr lang="en-US" sz="2200" dirty="0" err="1"/>
              <a:t>bahan</a:t>
            </a:r>
            <a:r>
              <a:rPr lang="en-US" sz="2200" dirty="0"/>
              <a:t> </a:t>
            </a:r>
            <a:r>
              <a:rPr lang="en-US" sz="2200" dirty="0" err="1"/>
              <a:t>organik</a:t>
            </a:r>
            <a:r>
              <a:rPr lang="en-US" sz="2200" dirty="0"/>
              <a:t> </a:t>
            </a:r>
            <a:r>
              <a:rPr lang="en-US" sz="2200" dirty="0" err="1"/>
              <a:t>dapat</a:t>
            </a:r>
            <a:r>
              <a:rPr lang="en-US" sz="2200" dirty="0"/>
              <a:t> </a:t>
            </a:r>
            <a:r>
              <a:rPr lang="en-US" sz="2200" dirty="0" err="1"/>
              <a:t>dioksidasi</a:t>
            </a:r>
            <a:r>
              <a:rPr lang="en-US" sz="2200" dirty="0"/>
              <a:t>.</a:t>
            </a:r>
          </a:p>
          <a:p>
            <a:pPr marL="457200" indent="-457200"/>
            <a:endParaRPr lang="en-US" sz="2200" dirty="0"/>
          </a:p>
          <a:p>
            <a:pPr marL="457200" indent="-457200"/>
            <a:r>
              <a:rPr lang="en-US" sz="2200" dirty="0" err="1"/>
              <a:t>Meskipun</a:t>
            </a:r>
            <a:r>
              <a:rPr lang="en-US" sz="2200" dirty="0"/>
              <a:t> </a:t>
            </a:r>
            <a:r>
              <a:rPr lang="en-US" sz="2200" dirty="0" err="1"/>
              <a:t>demikian</a:t>
            </a:r>
            <a:r>
              <a:rPr lang="en-US" sz="2200" dirty="0"/>
              <a:t> </a:t>
            </a:r>
            <a:r>
              <a:rPr lang="en-US" sz="2200" dirty="0" err="1"/>
              <a:t>terdapat</a:t>
            </a:r>
            <a:r>
              <a:rPr lang="en-US" sz="2200" dirty="0"/>
              <a:t> </a:t>
            </a:r>
            <a:r>
              <a:rPr lang="en-US" sz="2200" dirty="0" err="1"/>
              <a:t>juga</a:t>
            </a:r>
            <a:r>
              <a:rPr lang="en-US" sz="2200" dirty="0"/>
              <a:t> </a:t>
            </a:r>
            <a:r>
              <a:rPr lang="en-US" sz="2200" dirty="0" err="1"/>
              <a:t>bahan</a:t>
            </a:r>
            <a:r>
              <a:rPr lang="en-US" sz="2200" dirty="0"/>
              <a:t> </a:t>
            </a:r>
            <a:r>
              <a:rPr lang="en-US" sz="2200" dirty="0" err="1"/>
              <a:t>organik</a:t>
            </a:r>
            <a:r>
              <a:rPr lang="en-US" sz="2200" dirty="0"/>
              <a:t> yang </a:t>
            </a:r>
            <a:r>
              <a:rPr lang="en-US" sz="2200" dirty="0" err="1"/>
              <a:t>tak</a:t>
            </a:r>
            <a:r>
              <a:rPr lang="en-US" sz="2200" dirty="0"/>
              <a:t> </a:t>
            </a:r>
            <a:r>
              <a:rPr lang="en-US" sz="2200" dirty="0" err="1"/>
              <a:t>dapat</a:t>
            </a:r>
            <a:r>
              <a:rPr lang="en-US" sz="2200" dirty="0"/>
              <a:t> </a:t>
            </a:r>
            <a:r>
              <a:rPr lang="en-US" sz="2200" dirty="0" err="1"/>
              <a:t>dioksidasi</a:t>
            </a:r>
            <a:r>
              <a:rPr lang="en-US" sz="2200" dirty="0"/>
              <a:t> </a:t>
            </a:r>
            <a:r>
              <a:rPr lang="en-US" sz="2200" dirty="0" err="1"/>
              <a:t>dengan</a:t>
            </a:r>
            <a:r>
              <a:rPr lang="en-US" sz="2200" dirty="0"/>
              <a:t> </a:t>
            </a:r>
            <a:r>
              <a:rPr lang="en-US" sz="2200" dirty="0" err="1"/>
              <a:t>metode</a:t>
            </a:r>
            <a:r>
              <a:rPr lang="en-US" sz="2200" dirty="0"/>
              <a:t> </a:t>
            </a:r>
            <a:r>
              <a:rPr lang="en-US" sz="2200" dirty="0" err="1"/>
              <a:t>ini</a:t>
            </a:r>
            <a:r>
              <a:rPr lang="en-US" sz="2200" dirty="0"/>
              <a:t>, </a:t>
            </a:r>
            <a:r>
              <a:rPr lang="en-US" sz="2200" dirty="0" err="1"/>
              <a:t>misalnya</a:t>
            </a:r>
            <a:r>
              <a:rPr lang="en-US" sz="2200" dirty="0"/>
              <a:t> </a:t>
            </a:r>
            <a:r>
              <a:rPr lang="en-US" sz="2200" dirty="0" err="1"/>
              <a:t>piridin</a:t>
            </a:r>
            <a:r>
              <a:rPr lang="en-US" sz="2200" dirty="0"/>
              <a:t> </a:t>
            </a:r>
            <a:r>
              <a:rPr lang="en-US" sz="2200" dirty="0" err="1"/>
              <a:t>dan</a:t>
            </a:r>
            <a:r>
              <a:rPr lang="en-US" sz="2200" dirty="0"/>
              <a:t> </a:t>
            </a:r>
            <a:r>
              <a:rPr lang="en-US" sz="2200" dirty="0" err="1"/>
              <a:t>bahan</a:t>
            </a:r>
            <a:r>
              <a:rPr lang="en-US" sz="2200" dirty="0"/>
              <a:t> </a:t>
            </a:r>
            <a:r>
              <a:rPr lang="en-US" sz="2200" dirty="0" err="1"/>
              <a:t>organik</a:t>
            </a:r>
            <a:r>
              <a:rPr lang="en-US" sz="2200" dirty="0"/>
              <a:t> yang </a:t>
            </a:r>
            <a:r>
              <a:rPr lang="en-US" sz="2200" dirty="0" err="1"/>
              <a:t>mudah</a:t>
            </a:r>
            <a:r>
              <a:rPr lang="en-US" sz="2200" dirty="0"/>
              <a:t> </a:t>
            </a:r>
            <a:r>
              <a:rPr lang="en-US" sz="2200" dirty="0" err="1"/>
              <a:t>menguap</a:t>
            </a:r>
            <a:r>
              <a:rPr lang="en-US" sz="2200" dirty="0"/>
              <a:t> (</a:t>
            </a:r>
            <a:r>
              <a:rPr lang="en-US" sz="2200" i="1" dirty="0"/>
              <a:t>volatile</a:t>
            </a:r>
            <a:r>
              <a:rPr lang="en-US" sz="2200" dirty="0"/>
              <a:t>).</a:t>
            </a:r>
          </a:p>
        </p:txBody>
      </p:sp>
    </p:spTree>
    <p:extLst>
      <p:ext uri="{BB962C8B-B14F-4D97-AF65-F5344CB8AC3E}">
        <p14:creationId xmlns:p14="http://schemas.microsoft.com/office/powerpoint/2010/main" val="634246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Rectangle 4"/>
          <p:cNvSpPr>
            <a:spLocks noGrp="1" noChangeArrowheads="1"/>
          </p:cNvSpPr>
          <p:nvPr>
            <p:ph type="title"/>
          </p:nvPr>
        </p:nvSpPr>
        <p:spPr>
          <a:xfrm>
            <a:off x="457200" y="292100"/>
            <a:ext cx="8229600" cy="850900"/>
          </a:xfrm>
          <a:noFill/>
          <a:ln/>
        </p:spPr>
        <p:txBody>
          <a:bodyPr/>
          <a:lstStyle/>
          <a:p>
            <a:pPr algn="ctr"/>
            <a:r>
              <a:rPr lang="en-US" sz="3200" i="1">
                <a:solidFill>
                  <a:srgbClr val="FF6600"/>
                </a:solidFill>
              </a:rPr>
              <a:t>COD (Chemical Oxygen Demand)</a:t>
            </a:r>
          </a:p>
        </p:txBody>
      </p:sp>
      <p:sp>
        <p:nvSpPr>
          <p:cNvPr id="167941" name="Rectangle 5"/>
          <p:cNvSpPr>
            <a:spLocks noGrp="1" noChangeArrowheads="1"/>
          </p:cNvSpPr>
          <p:nvPr>
            <p:ph idx="1"/>
          </p:nvPr>
        </p:nvSpPr>
        <p:spPr>
          <a:xfrm>
            <a:off x="457200" y="1828800"/>
            <a:ext cx="8003232" cy="4038600"/>
          </a:xfrm>
          <a:solidFill>
            <a:schemeClr val="bg1"/>
          </a:solidFill>
          <a:ln>
            <a:solidFill>
              <a:schemeClr val="tx1"/>
            </a:solidFill>
            <a:miter lim="800000"/>
            <a:headEnd/>
            <a:tailEnd/>
          </a:ln>
        </p:spPr>
        <p:txBody>
          <a:bodyPr/>
          <a:lstStyle/>
          <a:p>
            <a:pPr marL="457200" indent="-457200"/>
            <a:endParaRPr lang="en-US"/>
          </a:p>
          <a:p>
            <a:pPr marL="457200" indent="-457200">
              <a:buFontTx/>
              <a:buNone/>
            </a:pPr>
            <a:r>
              <a:rPr lang="en-US" sz="2400"/>
              <a:t>7. Kalium dikromat dapat mengoksidasi bahan organik secara sempurna jika berlangsung dalam suasana asam dan suhu tinggi.</a:t>
            </a:r>
          </a:p>
          <a:p>
            <a:pPr marL="457200" indent="-457200"/>
            <a:endParaRPr lang="en-US" sz="2400"/>
          </a:p>
          <a:p>
            <a:pPr marL="457200" indent="-457200">
              <a:buFontTx/>
              <a:buNone/>
            </a:pPr>
            <a:r>
              <a:rPr lang="en-US" sz="2400"/>
              <a:t>8. Oleh karena itu, bahan </a:t>
            </a:r>
            <a:r>
              <a:rPr lang="en-US" sz="2400" i="1"/>
              <a:t>volatile</a:t>
            </a:r>
            <a:r>
              <a:rPr lang="en-US" sz="2400"/>
              <a:t> yang terdapat dalam air akan menguap selama proses oksidasi berlangsung, jika tak dilakukan upaya pencegahan.</a:t>
            </a:r>
          </a:p>
        </p:txBody>
      </p:sp>
    </p:spTree>
    <p:extLst>
      <p:ext uri="{BB962C8B-B14F-4D97-AF65-F5344CB8AC3E}">
        <p14:creationId xmlns:p14="http://schemas.microsoft.com/office/powerpoint/2010/main" val="3913166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8" name="Rectangle 8"/>
          <p:cNvSpPr>
            <a:spLocks noGrp="1" noChangeArrowheads="1"/>
          </p:cNvSpPr>
          <p:nvPr>
            <p:ph type="title"/>
          </p:nvPr>
        </p:nvSpPr>
        <p:spPr>
          <a:xfrm>
            <a:off x="457200" y="444500"/>
            <a:ext cx="8229600" cy="850900"/>
          </a:xfrm>
          <a:noFill/>
          <a:ln/>
        </p:spPr>
        <p:txBody>
          <a:bodyPr/>
          <a:lstStyle/>
          <a:p>
            <a:pPr algn="ctr"/>
            <a:r>
              <a:rPr lang="en-US" sz="3200" i="1">
                <a:solidFill>
                  <a:srgbClr val="FF6600"/>
                </a:solidFill>
              </a:rPr>
              <a:t>COD (Chemical Oxygen Demand)</a:t>
            </a:r>
          </a:p>
        </p:txBody>
      </p:sp>
      <p:sp>
        <p:nvSpPr>
          <p:cNvPr id="168969" name="Rectangle 9"/>
          <p:cNvSpPr>
            <a:spLocks noGrp="1" noChangeArrowheads="1"/>
          </p:cNvSpPr>
          <p:nvPr>
            <p:ph idx="1"/>
          </p:nvPr>
        </p:nvSpPr>
        <p:spPr>
          <a:xfrm>
            <a:off x="457200" y="1600200"/>
            <a:ext cx="8003232" cy="4648200"/>
          </a:xfrm>
          <a:solidFill>
            <a:schemeClr val="bg1"/>
          </a:solidFill>
          <a:ln>
            <a:solidFill>
              <a:schemeClr val="tx1"/>
            </a:solidFill>
            <a:miter lim="800000"/>
            <a:headEnd/>
            <a:tailEnd/>
          </a:ln>
        </p:spPr>
        <p:txBody>
          <a:bodyPr/>
          <a:lstStyle/>
          <a:p>
            <a:pPr marL="457200" indent="-457200"/>
            <a:endParaRPr lang="en-US" dirty="0"/>
          </a:p>
          <a:p>
            <a:pPr marL="457200" indent="-457200">
              <a:buFontTx/>
              <a:buNone/>
            </a:pPr>
            <a:r>
              <a:rPr lang="en-US" sz="2400" dirty="0"/>
              <a:t>9.  Salah </a:t>
            </a:r>
            <a:r>
              <a:rPr lang="en-US" sz="2400" dirty="0" err="1"/>
              <a:t>satu</a:t>
            </a:r>
            <a:r>
              <a:rPr lang="en-US" sz="2400" dirty="0"/>
              <a:t> </a:t>
            </a:r>
            <a:r>
              <a:rPr lang="en-US" sz="2400" dirty="0" err="1"/>
              <a:t>cara</a:t>
            </a:r>
            <a:r>
              <a:rPr lang="en-US" sz="2400" dirty="0"/>
              <a:t> </a:t>
            </a:r>
            <a:r>
              <a:rPr lang="en-US" sz="2400" dirty="0" err="1"/>
              <a:t>untuk</a:t>
            </a:r>
            <a:r>
              <a:rPr lang="en-US" sz="2400" dirty="0"/>
              <a:t> </a:t>
            </a:r>
            <a:r>
              <a:rPr lang="en-US" sz="2400" dirty="0" err="1"/>
              <a:t>menghambat</a:t>
            </a:r>
            <a:r>
              <a:rPr lang="en-US" sz="2400" dirty="0"/>
              <a:t> </a:t>
            </a:r>
            <a:r>
              <a:rPr lang="en-US" sz="2400" dirty="0" err="1"/>
              <a:t>penguapan</a:t>
            </a:r>
            <a:r>
              <a:rPr lang="en-US" sz="2400" dirty="0"/>
              <a:t> </a:t>
            </a:r>
            <a:r>
              <a:rPr lang="en-US" sz="2400" dirty="0" err="1"/>
              <a:t>ini</a:t>
            </a:r>
            <a:r>
              <a:rPr lang="en-US" sz="2400" dirty="0"/>
              <a:t> </a:t>
            </a:r>
            <a:r>
              <a:rPr lang="en-US" sz="2400" dirty="0" err="1"/>
              <a:t>adalah</a:t>
            </a:r>
            <a:r>
              <a:rPr lang="en-US" sz="2400" dirty="0"/>
              <a:t> </a:t>
            </a:r>
            <a:r>
              <a:rPr lang="en-US" sz="2400" dirty="0" err="1"/>
              <a:t>dengan</a:t>
            </a:r>
            <a:r>
              <a:rPr lang="en-US" sz="2400" dirty="0"/>
              <a:t> </a:t>
            </a:r>
            <a:r>
              <a:rPr lang="en-US" sz="2400" dirty="0" err="1"/>
              <a:t>penggunaan</a:t>
            </a:r>
            <a:r>
              <a:rPr lang="en-US" sz="2400" dirty="0"/>
              <a:t> </a:t>
            </a:r>
            <a:r>
              <a:rPr lang="en-US" sz="2400" dirty="0" err="1"/>
              <a:t>kondensor</a:t>
            </a:r>
            <a:r>
              <a:rPr lang="en-US" sz="2400" dirty="0"/>
              <a:t> </a:t>
            </a:r>
            <a:r>
              <a:rPr lang="en-US" sz="2400" dirty="0" err="1"/>
              <a:t>refluks</a:t>
            </a:r>
            <a:r>
              <a:rPr lang="en-US" sz="2400" dirty="0"/>
              <a:t>.  </a:t>
            </a:r>
            <a:r>
              <a:rPr lang="en-US" sz="2400" dirty="0" err="1"/>
              <a:t>Pada</a:t>
            </a:r>
            <a:r>
              <a:rPr lang="en-US" sz="2400" dirty="0"/>
              <a:t> </a:t>
            </a:r>
            <a:r>
              <a:rPr lang="en-US" sz="2400" dirty="0" err="1"/>
              <a:t>metode</a:t>
            </a:r>
            <a:r>
              <a:rPr lang="en-US" sz="2400" dirty="0"/>
              <a:t> </a:t>
            </a:r>
            <a:r>
              <a:rPr lang="en-US" sz="2400" dirty="0" err="1"/>
              <a:t>refluks</a:t>
            </a:r>
            <a:r>
              <a:rPr lang="en-US" sz="2400" dirty="0"/>
              <a:t>, air </a:t>
            </a:r>
            <a:r>
              <a:rPr lang="en-US" sz="2400" dirty="0" err="1"/>
              <a:t>sampel</a:t>
            </a:r>
            <a:r>
              <a:rPr lang="en-US" sz="2400" dirty="0"/>
              <a:t> </a:t>
            </a:r>
            <a:r>
              <a:rPr lang="en-US" sz="2400" dirty="0" err="1"/>
              <a:t>dapat</a:t>
            </a:r>
            <a:r>
              <a:rPr lang="en-US" sz="2400" dirty="0"/>
              <a:t> </a:t>
            </a:r>
            <a:r>
              <a:rPr lang="en-US" sz="2400" dirty="0" err="1"/>
              <a:t>dididihkan</a:t>
            </a:r>
            <a:r>
              <a:rPr lang="en-US" sz="2400" dirty="0"/>
              <a:t> </a:t>
            </a:r>
            <a:r>
              <a:rPr lang="en-US" sz="2400" dirty="0" err="1"/>
              <a:t>tanpa</a:t>
            </a:r>
            <a:r>
              <a:rPr lang="en-US" sz="2400" dirty="0"/>
              <a:t> </a:t>
            </a:r>
            <a:r>
              <a:rPr lang="en-US" sz="2400" dirty="0" err="1"/>
              <a:t>kehilangan</a:t>
            </a:r>
            <a:r>
              <a:rPr lang="en-US" sz="2400" dirty="0"/>
              <a:t> </a:t>
            </a:r>
            <a:r>
              <a:rPr lang="en-US" sz="2400" dirty="0" err="1"/>
              <a:t>bahan</a:t>
            </a:r>
            <a:r>
              <a:rPr lang="en-US" sz="2400" dirty="0"/>
              <a:t> yang </a:t>
            </a:r>
            <a:r>
              <a:rPr lang="en-US" sz="2400" dirty="0" err="1"/>
              <a:t>mudah</a:t>
            </a:r>
            <a:r>
              <a:rPr lang="en-US" sz="2400" dirty="0"/>
              <a:t> </a:t>
            </a:r>
            <a:r>
              <a:rPr lang="en-US" sz="2400" dirty="0" err="1"/>
              <a:t>menguap</a:t>
            </a:r>
            <a:r>
              <a:rPr lang="en-US" sz="2400" dirty="0"/>
              <a:t>.</a:t>
            </a:r>
          </a:p>
          <a:p>
            <a:pPr marL="457200" indent="-457200"/>
            <a:endParaRPr lang="en-US" sz="2400" dirty="0"/>
          </a:p>
          <a:p>
            <a:pPr marL="457200" indent="-457200">
              <a:buFontTx/>
              <a:buNone/>
            </a:pPr>
            <a:r>
              <a:rPr lang="en-US" sz="2400" dirty="0"/>
              <a:t>10. </a:t>
            </a:r>
            <a:r>
              <a:rPr lang="en-US" sz="2400" dirty="0" err="1"/>
              <a:t>Jika</a:t>
            </a:r>
            <a:r>
              <a:rPr lang="en-US" sz="2400" dirty="0"/>
              <a:t> </a:t>
            </a:r>
            <a:r>
              <a:rPr lang="en-US" sz="2400" dirty="0" err="1"/>
              <a:t>pada</a:t>
            </a:r>
            <a:r>
              <a:rPr lang="en-US" sz="2400" dirty="0"/>
              <a:t> </a:t>
            </a:r>
            <a:r>
              <a:rPr lang="en-US" sz="2400" dirty="0" err="1"/>
              <a:t>perairan</a:t>
            </a:r>
            <a:r>
              <a:rPr lang="en-US" sz="2400" dirty="0"/>
              <a:t> </a:t>
            </a:r>
            <a:r>
              <a:rPr lang="en-US" sz="2400" dirty="0" err="1"/>
              <a:t>terdapat</a:t>
            </a:r>
            <a:r>
              <a:rPr lang="en-US" sz="2400" dirty="0"/>
              <a:t> </a:t>
            </a:r>
            <a:r>
              <a:rPr lang="en-US" sz="2400" dirty="0" err="1"/>
              <a:t>bahan</a:t>
            </a:r>
            <a:r>
              <a:rPr lang="en-US" sz="2400" dirty="0"/>
              <a:t> </a:t>
            </a:r>
            <a:r>
              <a:rPr lang="en-US" sz="2400" dirty="0" err="1"/>
              <a:t>organik</a:t>
            </a:r>
            <a:r>
              <a:rPr lang="en-US" sz="2400" dirty="0"/>
              <a:t> yang </a:t>
            </a:r>
            <a:r>
              <a:rPr lang="en-US" sz="2400" dirty="0" err="1"/>
              <a:t>resisten</a:t>
            </a:r>
            <a:r>
              <a:rPr lang="en-US" sz="2400" dirty="0"/>
              <a:t> </a:t>
            </a:r>
            <a:r>
              <a:rPr lang="en-US" sz="2400" dirty="0" err="1"/>
              <a:t>terhadap</a:t>
            </a:r>
            <a:r>
              <a:rPr lang="en-US" sz="2400" dirty="0"/>
              <a:t> </a:t>
            </a:r>
            <a:r>
              <a:rPr lang="en-US" sz="2400" dirty="0" err="1"/>
              <a:t>degradasi</a:t>
            </a:r>
            <a:r>
              <a:rPr lang="en-US" sz="2400" dirty="0"/>
              <a:t> </a:t>
            </a:r>
            <a:r>
              <a:rPr lang="en-US" sz="2400" dirty="0" err="1"/>
              <a:t>biologis</a:t>
            </a:r>
            <a:r>
              <a:rPr lang="en-US" sz="2400" dirty="0"/>
              <a:t> (</a:t>
            </a:r>
            <a:r>
              <a:rPr lang="en-US" sz="2400" dirty="0" err="1"/>
              <a:t>selulosa</a:t>
            </a:r>
            <a:r>
              <a:rPr lang="en-US" sz="2400" dirty="0"/>
              <a:t>, </a:t>
            </a:r>
            <a:r>
              <a:rPr lang="en-US" sz="2400" dirty="0" err="1"/>
              <a:t>tanin</a:t>
            </a:r>
            <a:r>
              <a:rPr lang="en-US" sz="2400" dirty="0"/>
              <a:t>, lignin, </a:t>
            </a:r>
            <a:r>
              <a:rPr lang="en-US" sz="2400" dirty="0" err="1"/>
              <a:t>dsb</a:t>
            </a:r>
            <a:r>
              <a:rPr lang="en-US" sz="2400" dirty="0"/>
              <a:t>), </a:t>
            </a:r>
            <a:r>
              <a:rPr lang="en-US" sz="2400" dirty="0" err="1"/>
              <a:t>maka</a:t>
            </a:r>
            <a:r>
              <a:rPr lang="en-US" sz="2400" dirty="0"/>
              <a:t> </a:t>
            </a:r>
            <a:r>
              <a:rPr lang="en-US" sz="2400" dirty="0" err="1"/>
              <a:t>lebih</a:t>
            </a:r>
            <a:r>
              <a:rPr lang="en-US" sz="2400" dirty="0"/>
              <a:t> </a:t>
            </a:r>
            <a:r>
              <a:rPr lang="en-US" sz="2400" dirty="0" err="1"/>
              <a:t>cocok</a:t>
            </a:r>
            <a:r>
              <a:rPr lang="en-US" sz="2400" dirty="0"/>
              <a:t> </a:t>
            </a:r>
            <a:r>
              <a:rPr lang="en-US" sz="2400" dirty="0" err="1"/>
              <a:t>dilakukan</a:t>
            </a:r>
            <a:r>
              <a:rPr lang="en-US" sz="2400" dirty="0"/>
              <a:t> </a:t>
            </a:r>
            <a:r>
              <a:rPr lang="en-US" sz="2400" dirty="0" err="1"/>
              <a:t>pengukuran</a:t>
            </a:r>
            <a:r>
              <a:rPr lang="en-US" sz="2400" dirty="0"/>
              <a:t> COD </a:t>
            </a:r>
            <a:r>
              <a:rPr lang="en-US" sz="2400" dirty="0" err="1"/>
              <a:t>daripada</a:t>
            </a:r>
            <a:r>
              <a:rPr lang="en-US" sz="2400" dirty="0"/>
              <a:t> BOD.</a:t>
            </a:r>
          </a:p>
        </p:txBody>
      </p:sp>
    </p:spTree>
    <p:extLst>
      <p:ext uri="{BB962C8B-B14F-4D97-AF65-F5344CB8AC3E}">
        <p14:creationId xmlns:p14="http://schemas.microsoft.com/office/powerpoint/2010/main" val="783053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4"/>
          <p:cNvSpPr>
            <a:spLocks noGrp="1" noChangeArrowheads="1"/>
          </p:cNvSpPr>
          <p:nvPr>
            <p:ph idx="1"/>
          </p:nvPr>
        </p:nvSpPr>
        <p:spPr>
          <a:xfrm>
            <a:off x="457200" y="1905000"/>
            <a:ext cx="8003232" cy="4800600"/>
          </a:xfrm>
          <a:solidFill>
            <a:schemeClr val="bg1"/>
          </a:solidFill>
          <a:ln>
            <a:solidFill>
              <a:schemeClr val="tx1"/>
            </a:solidFill>
            <a:miter lim="800000"/>
            <a:headEnd/>
            <a:tailEnd/>
          </a:ln>
        </p:spPr>
        <p:txBody>
          <a:bodyPr/>
          <a:lstStyle/>
          <a:p>
            <a:endParaRPr lang="en-US" dirty="0"/>
          </a:p>
          <a:p>
            <a:r>
              <a:rPr lang="en-US" sz="2400" dirty="0" err="1"/>
              <a:t>Kalium</a:t>
            </a:r>
            <a:r>
              <a:rPr lang="en-US" sz="2400" dirty="0"/>
              <a:t> </a:t>
            </a:r>
            <a:r>
              <a:rPr lang="en-US" sz="2400" dirty="0" err="1"/>
              <a:t>permanganat</a:t>
            </a:r>
            <a:r>
              <a:rPr lang="en-US" sz="2400" dirty="0"/>
              <a:t> (KMnO</a:t>
            </a:r>
            <a:r>
              <a:rPr lang="en-US" sz="2400" baseline="-25000" dirty="0"/>
              <a:t>4</a:t>
            </a:r>
            <a:r>
              <a:rPr lang="en-US" sz="2400" dirty="0"/>
              <a:t>) </a:t>
            </a:r>
            <a:r>
              <a:rPr lang="en-US" sz="2400" dirty="0" err="1"/>
              <a:t>sebagai</a:t>
            </a:r>
            <a:r>
              <a:rPr lang="en-US" sz="2400" dirty="0"/>
              <a:t> </a:t>
            </a:r>
            <a:r>
              <a:rPr lang="en-US" sz="2400" dirty="0" err="1"/>
              <a:t>oksidator</a:t>
            </a:r>
            <a:r>
              <a:rPr lang="en-US" sz="2400" dirty="0"/>
              <a:t>, </a:t>
            </a:r>
            <a:r>
              <a:rPr lang="en-US" sz="2400" dirty="0" err="1"/>
              <a:t>sehingga</a:t>
            </a:r>
            <a:r>
              <a:rPr lang="en-US" sz="2400" dirty="0"/>
              <a:t> </a:t>
            </a:r>
            <a:r>
              <a:rPr lang="en-US" sz="2400" dirty="0" err="1"/>
              <a:t>sering</a:t>
            </a:r>
            <a:r>
              <a:rPr lang="en-US" sz="2400" dirty="0"/>
              <a:t> </a:t>
            </a:r>
            <a:r>
              <a:rPr lang="en-US" sz="2400" dirty="0" err="1"/>
              <a:t>disebut</a:t>
            </a:r>
            <a:r>
              <a:rPr lang="en-US" sz="2400" dirty="0"/>
              <a:t> </a:t>
            </a:r>
            <a:r>
              <a:rPr lang="en-US" sz="2400" dirty="0" err="1"/>
              <a:t>juga</a:t>
            </a:r>
            <a:r>
              <a:rPr lang="en-US" sz="2400" dirty="0"/>
              <a:t> </a:t>
            </a:r>
            <a:r>
              <a:rPr lang="en-US" sz="2400" dirty="0" err="1"/>
              <a:t>sebagai</a:t>
            </a:r>
            <a:r>
              <a:rPr lang="en-US" sz="2400" dirty="0"/>
              <a:t> </a:t>
            </a:r>
            <a:r>
              <a:rPr lang="en-US" sz="2400" dirty="0" err="1"/>
              <a:t>nilai</a:t>
            </a:r>
            <a:r>
              <a:rPr lang="en-US" sz="2400" dirty="0"/>
              <a:t> </a:t>
            </a:r>
            <a:r>
              <a:rPr lang="en-US" sz="2400" dirty="0" err="1"/>
              <a:t>permanganat</a:t>
            </a:r>
            <a:r>
              <a:rPr lang="en-US" sz="2400" dirty="0"/>
              <a:t>.</a:t>
            </a:r>
          </a:p>
          <a:p>
            <a:endParaRPr lang="en-US" sz="2400" dirty="0"/>
          </a:p>
          <a:p>
            <a:r>
              <a:rPr lang="en-US" sz="2400" dirty="0" err="1"/>
              <a:t>Berdasarkan</a:t>
            </a:r>
            <a:r>
              <a:rPr lang="en-US" sz="2400" dirty="0"/>
              <a:t> </a:t>
            </a:r>
            <a:r>
              <a:rPr lang="en-US" sz="2400" dirty="0" err="1"/>
              <a:t>kemampuan</a:t>
            </a:r>
            <a:r>
              <a:rPr lang="en-US" sz="2400" dirty="0"/>
              <a:t> </a:t>
            </a:r>
            <a:r>
              <a:rPr lang="en-US" sz="2400" dirty="0" err="1"/>
              <a:t>oksidasi</a:t>
            </a:r>
            <a:r>
              <a:rPr lang="en-US" sz="2400" dirty="0"/>
              <a:t> </a:t>
            </a:r>
            <a:r>
              <a:rPr lang="en-US" sz="2400" dirty="0" err="1"/>
              <a:t>maka</a:t>
            </a:r>
            <a:r>
              <a:rPr lang="en-US" sz="2400" dirty="0"/>
              <a:t> </a:t>
            </a:r>
            <a:r>
              <a:rPr lang="en-US" sz="2400" dirty="0" err="1"/>
              <a:t>kemampuan</a:t>
            </a:r>
            <a:r>
              <a:rPr lang="en-US" sz="2400" dirty="0"/>
              <a:t> </a:t>
            </a:r>
            <a:r>
              <a:rPr lang="en-US" sz="2400" dirty="0" err="1"/>
              <a:t>oksidasi</a:t>
            </a:r>
            <a:r>
              <a:rPr lang="en-US" sz="2400" dirty="0"/>
              <a:t> TOM, BOD, </a:t>
            </a:r>
            <a:r>
              <a:rPr lang="en-US" sz="2400" dirty="0" err="1"/>
              <a:t>dan</a:t>
            </a:r>
            <a:r>
              <a:rPr lang="en-US" sz="2400" dirty="0"/>
              <a:t> COD </a:t>
            </a:r>
            <a:r>
              <a:rPr lang="en-US" sz="2400" dirty="0" err="1"/>
              <a:t>berturut-turut</a:t>
            </a:r>
            <a:r>
              <a:rPr lang="en-US" sz="2400" dirty="0"/>
              <a:t> 25%, 70%, </a:t>
            </a:r>
            <a:r>
              <a:rPr lang="en-US" sz="2400" dirty="0" err="1"/>
              <a:t>dan</a:t>
            </a:r>
            <a:r>
              <a:rPr lang="en-US" sz="2400" dirty="0"/>
              <a:t> 98%.</a:t>
            </a:r>
          </a:p>
          <a:p>
            <a:endParaRPr lang="en-US" sz="2400" dirty="0"/>
          </a:p>
          <a:p>
            <a:r>
              <a:rPr lang="en-US" sz="2400" dirty="0" err="1"/>
              <a:t>Penentuan</a:t>
            </a:r>
            <a:r>
              <a:rPr lang="en-US" sz="2400" dirty="0"/>
              <a:t> </a:t>
            </a:r>
            <a:r>
              <a:rPr lang="en-US" sz="2400" dirty="0" err="1"/>
              <a:t>nilai</a:t>
            </a:r>
            <a:r>
              <a:rPr lang="en-US" sz="2400" dirty="0"/>
              <a:t> COD </a:t>
            </a:r>
            <a:r>
              <a:rPr lang="en-US" sz="2400" dirty="0" err="1"/>
              <a:t>dianggap</a:t>
            </a:r>
            <a:r>
              <a:rPr lang="en-US" sz="2400" dirty="0"/>
              <a:t> paling </a:t>
            </a:r>
            <a:r>
              <a:rPr lang="en-US" sz="2400" dirty="0" err="1"/>
              <a:t>sesuai</a:t>
            </a:r>
            <a:r>
              <a:rPr lang="en-US" sz="2400" dirty="0"/>
              <a:t> </a:t>
            </a:r>
            <a:r>
              <a:rPr lang="en-US" sz="2400" dirty="0" err="1"/>
              <a:t>dalam</a:t>
            </a:r>
            <a:r>
              <a:rPr lang="en-US" sz="2400" dirty="0"/>
              <a:t> </a:t>
            </a:r>
            <a:r>
              <a:rPr lang="en-US" sz="2400" dirty="0" err="1"/>
              <a:t>menggambarkan</a:t>
            </a:r>
            <a:r>
              <a:rPr lang="en-US" sz="2400" dirty="0"/>
              <a:t> </a:t>
            </a:r>
            <a:r>
              <a:rPr lang="en-US" sz="2400" dirty="0" err="1"/>
              <a:t>keberadaan</a:t>
            </a:r>
            <a:r>
              <a:rPr lang="en-US" sz="2400" dirty="0"/>
              <a:t> </a:t>
            </a:r>
            <a:r>
              <a:rPr lang="en-US" sz="2400" dirty="0" err="1"/>
              <a:t>bahan</a:t>
            </a:r>
            <a:r>
              <a:rPr lang="en-US" sz="2400" dirty="0"/>
              <a:t> </a:t>
            </a:r>
            <a:r>
              <a:rPr lang="en-US" sz="2400" dirty="0" err="1"/>
              <a:t>organik</a:t>
            </a:r>
            <a:r>
              <a:rPr lang="en-US" sz="2400" dirty="0"/>
              <a:t> (</a:t>
            </a:r>
            <a:r>
              <a:rPr lang="en-US" sz="2400" i="1" dirty="0"/>
              <a:t>biodegradable</a:t>
            </a:r>
            <a:r>
              <a:rPr lang="en-US" sz="2400" dirty="0"/>
              <a:t> </a:t>
            </a:r>
            <a:r>
              <a:rPr lang="en-US" sz="2400" dirty="0" err="1"/>
              <a:t>dan</a:t>
            </a:r>
            <a:r>
              <a:rPr lang="en-US" sz="2400" dirty="0"/>
              <a:t> </a:t>
            </a:r>
            <a:r>
              <a:rPr lang="en-US" sz="2400" i="1" dirty="0"/>
              <a:t>non biodegradable</a:t>
            </a:r>
            <a:r>
              <a:rPr lang="en-US" sz="2400" dirty="0"/>
              <a:t>).</a:t>
            </a:r>
          </a:p>
        </p:txBody>
      </p:sp>
      <p:sp>
        <p:nvSpPr>
          <p:cNvPr id="169989" name="Rectangle 5"/>
          <p:cNvSpPr>
            <a:spLocks noChangeArrowheads="1"/>
          </p:cNvSpPr>
          <p:nvPr/>
        </p:nvSpPr>
        <p:spPr bwMode="auto">
          <a:xfrm>
            <a:off x="457200" y="228600"/>
            <a:ext cx="8003232" cy="1447800"/>
          </a:xfrm>
          <a:prstGeom prst="rect">
            <a:avLst/>
          </a:prstGeom>
          <a:solidFill>
            <a:schemeClr val="bg1"/>
          </a:solidFill>
          <a:ln w="9525">
            <a:solidFill>
              <a:schemeClr val="tx1"/>
            </a:solidFill>
            <a:miter lim="800000"/>
            <a:headEnd/>
            <a:tailEnd/>
          </a:ln>
          <a:effectLst/>
          <a:extLst/>
        </p:spPr>
        <p:txBody>
          <a:bodyPr/>
          <a:lstStyle/>
          <a:p>
            <a:pPr marL="342900" indent="-342900" eaLnBrk="1" hangingPunct="1">
              <a:lnSpc>
                <a:spcPct val="80000"/>
              </a:lnSpc>
              <a:spcBef>
                <a:spcPct val="20000"/>
              </a:spcBef>
              <a:buClr>
                <a:schemeClr val="hlink"/>
              </a:buClr>
              <a:buSzPct val="120000"/>
            </a:pPr>
            <a:endParaRPr lang="en-US" sz="2000">
              <a:effectLst>
                <a:outerShdw blurRad="38100" dist="38100" dir="2700000" algn="tl">
                  <a:srgbClr val="000000"/>
                </a:outerShdw>
              </a:effectLst>
            </a:endParaRPr>
          </a:p>
          <a:p>
            <a:pPr marL="342900" indent="-342900" algn="ctr" eaLnBrk="1" hangingPunct="1">
              <a:lnSpc>
                <a:spcPct val="80000"/>
              </a:lnSpc>
              <a:spcBef>
                <a:spcPct val="20000"/>
              </a:spcBef>
              <a:buClr>
                <a:schemeClr val="hlink"/>
              </a:buClr>
              <a:buSzPct val="120000"/>
            </a:pPr>
            <a:r>
              <a:rPr lang="en-US" sz="2800">
                <a:solidFill>
                  <a:srgbClr val="FF9900"/>
                </a:solidFill>
                <a:effectLst>
                  <a:outerShdw blurRad="38100" dist="38100" dir="2700000" algn="tl">
                    <a:srgbClr val="000000"/>
                  </a:outerShdw>
                </a:effectLst>
              </a:rPr>
              <a:t>Kandungan bahan organik total </a:t>
            </a:r>
          </a:p>
          <a:p>
            <a:pPr marL="342900" indent="-342900" algn="ctr" eaLnBrk="1" hangingPunct="1">
              <a:lnSpc>
                <a:spcPct val="80000"/>
              </a:lnSpc>
              <a:spcBef>
                <a:spcPct val="20000"/>
              </a:spcBef>
              <a:buClr>
                <a:schemeClr val="hlink"/>
              </a:buClr>
              <a:buSzPct val="120000"/>
            </a:pPr>
            <a:r>
              <a:rPr lang="en-US" sz="2800">
                <a:solidFill>
                  <a:srgbClr val="FF9900"/>
                </a:solidFill>
                <a:effectLst>
                  <a:outerShdw blurRad="38100" dist="38100" dir="2700000" algn="tl">
                    <a:srgbClr val="000000"/>
                  </a:outerShdw>
                </a:effectLst>
              </a:rPr>
              <a:t>(</a:t>
            </a:r>
            <a:r>
              <a:rPr lang="en-US" sz="2800" i="1">
                <a:solidFill>
                  <a:srgbClr val="FF9900"/>
                </a:solidFill>
                <a:effectLst>
                  <a:outerShdw blurRad="38100" dist="38100" dir="2700000" algn="tl">
                    <a:srgbClr val="000000"/>
                  </a:outerShdw>
                </a:effectLst>
              </a:rPr>
              <a:t>Total Organic Matter</a:t>
            </a:r>
            <a:r>
              <a:rPr lang="en-US" sz="2800">
                <a:solidFill>
                  <a:srgbClr val="FF9900"/>
                </a:solidFill>
                <a:effectLst>
                  <a:outerShdw blurRad="38100" dist="38100" dir="2700000" algn="tl">
                    <a:srgbClr val="000000"/>
                  </a:outerShdw>
                </a:effectLst>
              </a:rPr>
              <a:t> / TOM)</a:t>
            </a:r>
          </a:p>
        </p:txBody>
      </p:sp>
    </p:spTree>
    <p:extLst>
      <p:ext uri="{BB962C8B-B14F-4D97-AF65-F5344CB8AC3E}">
        <p14:creationId xmlns:p14="http://schemas.microsoft.com/office/powerpoint/2010/main" val="1758713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Rectangle 4"/>
          <p:cNvSpPr>
            <a:spLocks noGrp="1" noChangeArrowheads="1"/>
          </p:cNvSpPr>
          <p:nvPr>
            <p:ph idx="1"/>
          </p:nvPr>
        </p:nvSpPr>
        <p:spPr>
          <a:xfrm>
            <a:off x="457200" y="1905000"/>
            <a:ext cx="8003232" cy="4800600"/>
          </a:xfrm>
          <a:solidFill>
            <a:schemeClr val="bg1"/>
          </a:solidFill>
          <a:ln>
            <a:solidFill>
              <a:schemeClr val="tx1"/>
            </a:solidFill>
            <a:miter lim="800000"/>
            <a:headEnd/>
            <a:tailEnd/>
          </a:ln>
        </p:spPr>
        <p:txBody>
          <a:bodyPr>
            <a:noAutofit/>
          </a:bodyPr>
          <a:lstStyle/>
          <a:p>
            <a:r>
              <a:rPr lang="en-US" dirty="0" err="1" smtClean="0"/>
              <a:t>Danau</a:t>
            </a:r>
            <a:r>
              <a:rPr lang="en-US" dirty="0" smtClean="0"/>
              <a:t> </a:t>
            </a:r>
            <a:r>
              <a:rPr lang="en-US" dirty="0" err="1"/>
              <a:t>dan</a:t>
            </a:r>
            <a:r>
              <a:rPr lang="en-US" dirty="0"/>
              <a:t> </a:t>
            </a:r>
            <a:r>
              <a:rPr lang="en-US" dirty="0" err="1"/>
              <a:t>sungai</a:t>
            </a:r>
            <a:r>
              <a:rPr lang="en-US" dirty="0"/>
              <a:t> </a:t>
            </a:r>
            <a:r>
              <a:rPr lang="en-US" dirty="0" err="1"/>
              <a:t>biasanya</a:t>
            </a:r>
            <a:r>
              <a:rPr lang="en-US" dirty="0"/>
              <a:t> </a:t>
            </a:r>
            <a:r>
              <a:rPr lang="en-US" dirty="0" err="1"/>
              <a:t>memiliki</a:t>
            </a:r>
            <a:r>
              <a:rPr lang="en-US" dirty="0"/>
              <a:t> </a:t>
            </a:r>
            <a:r>
              <a:rPr lang="en-US" dirty="0" err="1"/>
              <a:t>kadar</a:t>
            </a:r>
            <a:r>
              <a:rPr lang="en-US" dirty="0"/>
              <a:t> </a:t>
            </a:r>
            <a:r>
              <a:rPr lang="en-US" dirty="0" err="1"/>
              <a:t>bahan</a:t>
            </a:r>
            <a:r>
              <a:rPr lang="en-US" dirty="0"/>
              <a:t> </a:t>
            </a:r>
            <a:r>
              <a:rPr lang="en-US" dirty="0" err="1"/>
              <a:t>anorganik</a:t>
            </a:r>
            <a:r>
              <a:rPr lang="en-US" dirty="0"/>
              <a:t> </a:t>
            </a:r>
            <a:r>
              <a:rPr lang="en-US" dirty="0" err="1"/>
              <a:t>terlarut</a:t>
            </a:r>
            <a:r>
              <a:rPr lang="en-US" dirty="0"/>
              <a:t> 10 kali </a:t>
            </a:r>
            <a:r>
              <a:rPr lang="en-US" dirty="0" err="1"/>
              <a:t>lebih</a:t>
            </a:r>
            <a:r>
              <a:rPr lang="en-US" dirty="0"/>
              <a:t> </a:t>
            </a:r>
            <a:r>
              <a:rPr lang="en-US" dirty="0" err="1"/>
              <a:t>besar</a:t>
            </a:r>
            <a:r>
              <a:rPr lang="en-US" dirty="0"/>
              <a:t> </a:t>
            </a:r>
            <a:r>
              <a:rPr lang="en-US" dirty="0" err="1"/>
              <a:t>daripada</a:t>
            </a:r>
            <a:r>
              <a:rPr lang="en-US" dirty="0"/>
              <a:t> </a:t>
            </a:r>
            <a:r>
              <a:rPr lang="en-US" dirty="0" err="1"/>
              <a:t>kadar</a:t>
            </a:r>
            <a:r>
              <a:rPr lang="en-US" dirty="0"/>
              <a:t> </a:t>
            </a:r>
            <a:r>
              <a:rPr lang="en-US" dirty="0" err="1"/>
              <a:t>bahan</a:t>
            </a:r>
            <a:r>
              <a:rPr lang="en-US" dirty="0"/>
              <a:t> </a:t>
            </a:r>
            <a:r>
              <a:rPr lang="en-US" dirty="0" err="1"/>
              <a:t>organik</a:t>
            </a:r>
            <a:r>
              <a:rPr lang="en-US" dirty="0"/>
              <a:t>.</a:t>
            </a:r>
          </a:p>
          <a:p>
            <a:endParaRPr lang="en-US" dirty="0"/>
          </a:p>
          <a:p>
            <a:r>
              <a:rPr lang="en-US" dirty="0"/>
              <a:t>Kadar </a:t>
            </a:r>
            <a:r>
              <a:rPr lang="en-US" dirty="0" err="1"/>
              <a:t>bahan</a:t>
            </a:r>
            <a:r>
              <a:rPr lang="en-US" dirty="0"/>
              <a:t> </a:t>
            </a:r>
            <a:r>
              <a:rPr lang="en-US" dirty="0" err="1"/>
              <a:t>anorganik</a:t>
            </a:r>
            <a:r>
              <a:rPr lang="en-US" dirty="0"/>
              <a:t> </a:t>
            </a:r>
            <a:r>
              <a:rPr lang="en-US" dirty="0" err="1"/>
              <a:t>terlarut</a:t>
            </a:r>
            <a:r>
              <a:rPr lang="en-US" dirty="0"/>
              <a:t> </a:t>
            </a:r>
            <a:r>
              <a:rPr lang="en-US" dirty="0" err="1"/>
              <a:t>pada</a:t>
            </a:r>
            <a:r>
              <a:rPr lang="en-US" dirty="0"/>
              <a:t> air </a:t>
            </a:r>
            <a:r>
              <a:rPr lang="en-US" dirty="0" err="1"/>
              <a:t>tanah</a:t>
            </a:r>
            <a:r>
              <a:rPr lang="en-US" dirty="0"/>
              <a:t> 100 kali </a:t>
            </a:r>
            <a:r>
              <a:rPr lang="en-US" dirty="0" err="1"/>
              <a:t>lebih</a:t>
            </a:r>
            <a:r>
              <a:rPr lang="en-US" dirty="0"/>
              <a:t> </a:t>
            </a:r>
            <a:r>
              <a:rPr lang="en-US" dirty="0" err="1"/>
              <a:t>besar</a:t>
            </a:r>
            <a:r>
              <a:rPr lang="en-US" dirty="0"/>
              <a:t> </a:t>
            </a:r>
            <a:r>
              <a:rPr lang="en-US" dirty="0" err="1"/>
              <a:t>daripada</a:t>
            </a:r>
            <a:r>
              <a:rPr lang="en-US" dirty="0"/>
              <a:t> </a:t>
            </a:r>
            <a:r>
              <a:rPr lang="en-US" dirty="0" err="1"/>
              <a:t>kadar</a:t>
            </a:r>
            <a:r>
              <a:rPr lang="en-US" dirty="0"/>
              <a:t> </a:t>
            </a:r>
            <a:r>
              <a:rPr lang="en-US" dirty="0" err="1"/>
              <a:t>bahan</a:t>
            </a:r>
            <a:r>
              <a:rPr lang="en-US" dirty="0"/>
              <a:t> </a:t>
            </a:r>
            <a:r>
              <a:rPr lang="en-US" dirty="0" err="1"/>
              <a:t>organik</a:t>
            </a:r>
            <a:r>
              <a:rPr lang="en-US" dirty="0"/>
              <a:t>.   </a:t>
            </a:r>
          </a:p>
          <a:p>
            <a:endParaRPr lang="en-US" dirty="0"/>
          </a:p>
          <a:p>
            <a:r>
              <a:rPr lang="en-US" dirty="0" err="1"/>
              <a:t>Pada</a:t>
            </a:r>
            <a:r>
              <a:rPr lang="en-US" dirty="0"/>
              <a:t> air </a:t>
            </a:r>
            <a:r>
              <a:rPr lang="en-US" dirty="0" err="1"/>
              <a:t>laut</a:t>
            </a:r>
            <a:r>
              <a:rPr lang="en-US" dirty="0"/>
              <a:t>, </a:t>
            </a:r>
            <a:r>
              <a:rPr lang="en-US" dirty="0" err="1"/>
              <a:t>kadar</a:t>
            </a:r>
            <a:r>
              <a:rPr lang="en-US" dirty="0"/>
              <a:t> </a:t>
            </a:r>
            <a:r>
              <a:rPr lang="en-US" dirty="0" err="1"/>
              <a:t>bahan</a:t>
            </a:r>
            <a:r>
              <a:rPr lang="en-US" dirty="0"/>
              <a:t> </a:t>
            </a:r>
            <a:r>
              <a:rPr lang="en-US" dirty="0" err="1"/>
              <a:t>anorganik</a:t>
            </a:r>
            <a:r>
              <a:rPr lang="en-US" dirty="0"/>
              <a:t> </a:t>
            </a:r>
            <a:r>
              <a:rPr lang="en-US" dirty="0" err="1"/>
              <a:t>terlarut</a:t>
            </a:r>
            <a:r>
              <a:rPr lang="en-US" dirty="0"/>
              <a:t> 30.000 kali </a:t>
            </a:r>
            <a:r>
              <a:rPr lang="en-US" dirty="0" err="1"/>
              <a:t>lebih</a:t>
            </a:r>
            <a:r>
              <a:rPr lang="en-US" dirty="0"/>
              <a:t> </a:t>
            </a:r>
            <a:r>
              <a:rPr lang="en-US" dirty="0" err="1"/>
              <a:t>besar</a:t>
            </a:r>
            <a:r>
              <a:rPr lang="en-US" dirty="0"/>
              <a:t> </a:t>
            </a:r>
            <a:r>
              <a:rPr lang="en-US" dirty="0" err="1"/>
              <a:t>dari</a:t>
            </a:r>
            <a:r>
              <a:rPr lang="en-US" dirty="0"/>
              <a:t> </a:t>
            </a:r>
            <a:r>
              <a:rPr lang="en-US" dirty="0" err="1"/>
              <a:t>pada</a:t>
            </a:r>
            <a:r>
              <a:rPr lang="en-US" dirty="0"/>
              <a:t> </a:t>
            </a:r>
            <a:r>
              <a:rPr lang="en-US" dirty="0" err="1"/>
              <a:t>kadar</a:t>
            </a:r>
            <a:r>
              <a:rPr lang="en-US" dirty="0"/>
              <a:t> </a:t>
            </a:r>
            <a:r>
              <a:rPr lang="en-US" dirty="0" err="1"/>
              <a:t>bahan</a:t>
            </a:r>
            <a:r>
              <a:rPr lang="en-US" dirty="0"/>
              <a:t> </a:t>
            </a:r>
            <a:r>
              <a:rPr lang="en-US" dirty="0" err="1"/>
              <a:t>organik</a:t>
            </a:r>
            <a:r>
              <a:rPr lang="en-US" dirty="0"/>
              <a:t>.  </a:t>
            </a:r>
          </a:p>
          <a:p>
            <a:endParaRPr lang="en-US" dirty="0"/>
          </a:p>
          <a:p>
            <a:r>
              <a:rPr lang="en-US" dirty="0" err="1"/>
              <a:t>Sebaliknya</a:t>
            </a:r>
            <a:r>
              <a:rPr lang="en-US" dirty="0"/>
              <a:t> </a:t>
            </a:r>
            <a:r>
              <a:rPr lang="en-US" dirty="0" err="1"/>
              <a:t>perairan</a:t>
            </a:r>
            <a:r>
              <a:rPr lang="en-US" dirty="0"/>
              <a:t> </a:t>
            </a:r>
            <a:r>
              <a:rPr lang="en-US" dirty="0" err="1"/>
              <a:t>rawa</a:t>
            </a:r>
            <a:r>
              <a:rPr lang="en-US" dirty="0"/>
              <a:t> </a:t>
            </a:r>
            <a:r>
              <a:rPr lang="en-US" dirty="0" err="1"/>
              <a:t>memiliki</a:t>
            </a:r>
            <a:r>
              <a:rPr lang="en-US" dirty="0"/>
              <a:t> </a:t>
            </a:r>
            <a:r>
              <a:rPr lang="en-US" dirty="0" err="1"/>
              <a:t>kadar</a:t>
            </a:r>
            <a:r>
              <a:rPr lang="en-US" dirty="0"/>
              <a:t> </a:t>
            </a:r>
            <a:r>
              <a:rPr lang="en-US" dirty="0" err="1"/>
              <a:t>bahan</a:t>
            </a:r>
            <a:r>
              <a:rPr lang="en-US" dirty="0"/>
              <a:t> </a:t>
            </a:r>
            <a:r>
              <a:rPr lang="en-US" dirty="0" err="1"/>
              <a:t>organik</a:t>
            </a:r>
            <a:r>
              <a:rPr lang="en-US" dirty="0"/>
              <a:t> yang </a:t>
            </a:r>
            <a:r>
              <a:rPr lang="en-US" dirty="0" err="1"/>
              <a:t>lebih</a:t>
            </a:r>
            <a:r>
              <a:rPr lang="en-US" dirty="0"/>
              <a:t> </a:t>
            </a:r>
            <a:r>
              <a:rPr lang="en-US" dirty="0" err="1"/>
              <a:t>besar</a:t>
            </a:r>
            <a:r>
              <a:rPr lang="en-US" dirty="0"/>
              <a:t> </a:t>
            </a:r>
            <a:r>
              <a:rPr lang="en-US" dirty="0" err="1"/>
              <a:t>daripada</a:t>
            </a:r>
            <a:r>
              <a:rPr lang="en-US" dirty="0"/>
              <a:t> </a:t>
            </a:r>
            <a:r>
              <a:rPr lang="en-US" dirty="0" err="1"/>
              <a:t>bahan</a:t>
            </a:r>
            <a:r>
              <a:rPr lang="en-US" dirty="0"/>
              <a:t> </a:t>
            </a:r>
            <a:r>
              <a:rPr lang="en-US" dirty="0" err="1"/>
              <a:t>anorganik</a:t>
            </a:r>
            <a:r>
              <a:rPr lang="en-US" dirty="0"/>
              <a:t> </a:t>
            </a:r>
            <a:r>
              <a:rPr lang="en-US" dirty="0" err="1"/>
              <a:t>terlarut</a:t>
            </a:r>
            <a:r>
              <a:rPr lang="en-US" dirty="0"/>
              <a:t>. </a:t>
            </a:r>
          </a:p>
        </p:txBody>
      </p:sp>
      <p:sp>
        <p:nvSpPr>
          <p:cNvPr id="172037" name="Rectangle 5"/>
          <p:cNvSpPr>
            <a:spLocks noChangeArrowheads="1"/>
          </p:cNvSpPr>
          <p:nvPr/>
        </p:nvSpPr>
        <p:spPr bwMode="auto">
          <a:xfrm>
            <a:off x="457200" y="228600"/>
            <a:ext cx="8003232" cy="1447800"/>
          </a:xfrm>
          <a:prstGeom prst="rect">
            <a:avLst/>
          </a:prstGeom>
          <a:solidFill>
            <a:schemeClr val="bg1"/>
          </a:solidFill>
          <a:ln w="9525">
            <a:solidFill>
              <a:schemeClr val="tx1"/>
            </a:solidFill>
            <a:miter lim="800000"/>
            <a:headEnd/>
            <a:tailEnd/>
          </a:ln>
          <a:effectLst/>
          <a:extLst/>
        </p:spPr>
        <p:txBody>
          <a:bodyPr/>
          <a:lstStyle/>
          <a:p>
            <a:pPr marL="342900" indent="-342900" eaLnBrk="1" hangingPunct="1">
              <a:lnSpc>
                <a:spcPct val="80000"/>
              </a:lnSpc>
              <a:spcBef>
                <a:spcPct val="20000"/>
              </a:spcBef>
              <a:buClr>
                <a:schemeClr val="hlink"/>
              </a:buClr>
              <a:buSzPct val="120000"/>
            </a:pPr>
            <a:endParaRPr lang="en-US" sz="2000">
              <a:effectLst>
                <a:outerShdw blurRad="38100" dist="38100" dir="2700000" algn="tl">
                  <a:srgbClr val="000000"/>
                </a:outerShdw>
              </a:effectLst>
            </a:endParaRPr>
          </a:p>
          <a:p>
            <a:pPr marL="342900" indent="-342900" algn="ctr" eaLnBrk="1" hangingPunct="1">
              <a:lnSpc>
                <a:spcPct val="80000"/>
              </a:lnSpc>
              <a:spcBef>
                <a:spcPct val="20000"/>
              </a:spcBef>
              <a:buClr>
                <a:schemeClr val="hlink"/>
              </a:buClr>
              <a:buSzPct val="120000"/>
            </a:pPr>
            <a:r>
              <a:rPr lang="en-US" sz="2800">
                <a:solidFill>
                  <a:srgbClr val="FF9900"/>
                </a:solidFill>
                <a:effectLst>
                  <a:outerShdw blurRad="38100" dist="38100" dir="2700000" algn="tl">
                    <a:srgbClr val="000000"/>
                  </a:outerShdw>
                </a:effectLst>
              </a:rPr>
              <a:t>Perbandingan bahan organik dan bahan anorganik </a:t>
            </a:r>
          </a:p>
          <a:p>
            <a:pPr marL="342900" indent="-342900" algn="ctr" eaLnBrk="1" hangingPunct="1">
              <a:lnSpc>
                <a:spcPct val="80000"/>
              </a:lnSpc>
              <a:spcBef>
                <a:spcPct val="20000"/>
              </a:spcBef>
              <a:buClr>
                <a:schemeClr val="hlink"/>
              </a:buClr>
              <a:buSzPct val="120000"/>
            </a:pPr>
            <a:r>
              <a:rPr lang="en-US" sz="2800">
                <a:solidFill>
                  <a:srgbClr val="FF9900"/>
                </a:solidFill>
                <a:effectLst>
                  <a:outerShdw blurRad="38100" dist="38100" dir="2700000" algn="tl">
                    <a:srgbClr val="000000"/>
                  </a:outerShdw>
                </a:effectLst>
              </a:rPr>
              <a:t>di perairan</a:t>
            </a:r>
          </a:p>
        </p:txBody>
      </p:sp>
    </p:spTree>
    <p:extLst>
      <p:ext uri="{BB962C8B-B14F-4D97-AF65-F5344CB8AC3E}">
        <p14:creationId xmlns:p14="http://schemas.microsoft.com/office/powerpoint/2010/main" val="27436809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09600" y="1760538"/>
            <a:ext cx="7940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Lucida Sans Unicode" pitchFamily="34" charset="0"/>
                <a:cs typeface="Courier New" pitchFamily="49" charset="0"/>
              </a:rPr>
              <a:t>Nitrogen di perairan terdapat dalam berbagai bentuk seperti:</a:t>
            </a:r>
            <a:r>
              <a:rPr lang="en-GB">
                <a:latin typeface="Lucida Sans Unicode" pitchFamily="34" charset="0"/>
              </a:rPr>
              <a:t> </a:t>
            </a:r>
          </a:p>
        </p:txBody>
      </p:sp>
      <p:sp>
        <p:nvSpPr>
          <p:cNvPr id="18435" name="Text Box 8"/>
          <p:cNvSpPr txBox="1">
            <a:spLocks noChangeArrowheads="1"/>
          </p:cNvSpPr>
          <p:nvPr/>
        </p:nvSpPr>
        <p:spPr bwMode="auto">
          <a:xfrm>
            <a:off x="1355725" y="2755900"/>
            <a:ext cx="63404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150000"/>
              </a:lnSpc>
              <a:buFontTx/>
              <a:buChar char="•"/>
            </a:pPr>
            <a:r>
              <a:rPr lang="en-US">
                <a:latin typeface="Franklin Gothic Medium" pitchFamily="34" charset="0"/>
                <a:cs typeface="Courier New" pitchFamily="49" charset="0"/>
              </a:rPr>
              <a:t> gas N</a:t>
            </a:r>
            <a:r>
              <a:rPr lang="en-US" baseline="-30000">
                <a:latin typeface="Franklin Gothic Medium" pitchFamily="34" charset="0"/>
                <a:cs typeface="Courier New" pitchFamily="49" charset="0"/>
              </a:rPr>
              <a:t>2</a:t>
            </a:r>
            <a:r>
              <a:rPr lang="en-US">
                <a:latin typeface="Franklin Gothic Medium" pitchFamily="34" charset="0"/>
                <a:cs typeface="Courier New" pitchFamily="49" charset="0"/>
              </a:rPr>
              <a:t> </a:t>
            </a:r>
          </a:p>
          <a:p>
            <a:pPr eaLnBrk="1" hangingPunct="1">
              <a:lnSpc>
                <a:spcPct val="150000"/>
              </a:lnSpc>
              <a:buFontTx/>
              <a:buChar char="•"/>
            </a:pPr>
            <a:r>
              <a:rPr lang="en-US">
                <a:latin typeface="Franklin Gothic Medium" pitchFamily="34" charset="0"/>
                <a:cs typeface="Courier New" pitchFamily="49" charset="0"/>
              </a:rPr>
              <a:t> NO</a:t>
            </a:r>
            <a:r>
              <a:rPr lang="en-US" baseline="-30000">
                <a:latin typeface="Franklin Gothic Medium" pitchFamily="34" charset="0"/>
                <a:cs typeface="Courier New" pitchFamily="49" charset="0"/>
              </a:rPr>
              <a:t>2</a:t>
            </a:r>
            <a:r>
              <a:rPr lang="en-US" baseline="30000">
                <a:latin typeface="Franklin Gothic Medium" pitchFamily="34" charset="0"/>
                <a:cs typeface="Courier New" pitchFamily="49" charset="0"/>
              </a:rPr>
              <a:t>-</a:t>
            </a:r>
            <a:r>
              <a:rPr lang="en-US">
                <a:latin typeface="Franklin Gothic Medium" pitchFamily="34" charset="0"/>
                <a:cs typeface="Courier New" pitchFamily="49" charset="0"/>
              </a:rPr>
              <a:t> (Nitrit) </a:t>
            </a:r>
          </a:p>
          <a:p>
            <a:pPr eaLnBrk="1" hangingPunct="1">
              <a:lnSpc>
                <a:spcPct val="150000"/>
              </a:lnSpc>
              <a:buFontTx/>
              <a:buChar char="•"/>
            </a:pPr>
            <a:r>
              <a:rPr lang="en-US">
                <a:latin typeface="Franklin Gothic Medium" pitchFamily="34" charset="0"/>
                <a:cs typeface="Courier New" pitchFamily="49" charset="0"/>
              </a:rPr>
              <a:t> NO</a:t>
            </a:r>
            <a:r>
              <a:rPr lang="en-US" baseline="-30000">
                <a:latin typeface="Franklin Gothic Medium" pitchFamily="34" charset="0"/>
                <a:cs typeface="Courier New" pitchFamily="49" charset="0"/>
              </a:rPr>
              <a:t>3</a:t>
            </a:r>
            <a:r>
              <a:rPr lang="en-US" baseline="30000">
                <a:latin typeface="Franklin Gothic Medium" pitchFamily="34" charset="0"/>
                <a:cs typeface="Courier New" pitchFamily="49" charset="0"/>
              </a:rPr>
              <a:t>-</a:t>
            </a:r>
            <a:r>
              <a:rPr lang="en-US">
                <a:latin typeface="Franklin Gothic Medium" pitchFamily="34" charset="0"/>
                <a:cs typeface="Courier New" pitchFamily="49" charset="0"/>
              </a:rPr>
              <a:t> (Nitrat) </a:t>
            </a:r>
          </a:p>
          <a:p>
            <a:pPr eaLnBrk="1" hangingPunct="1">
              <a:lnSpc>
                <a:spcPct val="150000"/>
              </a:lnSpc>
              <a:buFontTx/>
              <a:buChar char="•"/>
            </a:pPr>
            <a:r>
              <a:rPr lang="en-US">
                <a:latin typeface="Franklin Gothic Medium" pitchFamily="34" charset="0"/>
                <a:cs typeface="Courier New" pitchFamily="49" charset="0"/>
              </a:rPr>
              <a:t> NH</a:t>
            </a:r>
            <a:r>
              <a:rPr lang="en-US" baseline="-30000">
                <a:latin typeface="Franklin Gothic Medium" pitchFamily="34" charset="0"/>
                <a:cs typeface="Courier New" pitchFamily="49" charset="0"/>
              </a:rPr>
              <a:t>3</a:t>
            </a:r>
            <a:r>
              <a:rPr lang="en-US">
                <a:latin typeface="Franklin Gothic Medium" pitchFamily="34" charset="0"/>
                <a:cs typeface="Courier New" pitchFamily="49" charset="0"/>
              </a:rPr>
              <a:t> (Ammonia) </a:t>
            </a:r>
          </a:p>
          <a:p>
            <a:pPr eaLnBrk="1" hangingPunct="1">
              <a:lnSpc>
                <a:spcPct val="150000"/>
              </a:lnSpc>
              <a:buFontTx/>
              <a:buChar char="•"/>
            </a:pPr>
            <a:r>
              <a:rPr lang="en-US">
                <a:latin typeface="Franklin Gothic Medium" pitchFamily="34" charset="0"/>
                <a:cs typeface="Courier New" pitchFamily="49" charset="0"/>
              </a:rPr>
              <a:t> NH</a:t>
            </a:r>
            <a:r>
              <a:rPr lang="en-US" baseline="-30000">
                <a:latin typeface="Franklin Gothic Medium" pitchFamily="34" charset="0"/>
                <a:cs typeface="Courier New" pitchFamily="49" charset="0"/>
              </a:rPr>
              <a:t>4</a:t>
            </a:r>
            <a:r>
              <a:rPr lang="en-US" baseline="30000">
                <a:latin typeface="Franklin Gothic Medium" pitchFamily="34" charset="0"/>
                <a:cs typeface="Courier New" pitchFamily="49" charset="0"/>
              </a:rPr>
              <a:t>+</a:t>
            </a:r>
            <a:r>
              <a:rPr lang="en-US">
                <a:latin typeface="Franklin Gothic Medium" pitchFamily="34" charset="0"/>
                <a:cs typeface="Courier New" pitchFamily="49" charset="0"/>
              </a:rPr>
              <a:t> (Ammonium), dan </a:t>
            </a:r>
          </a:p>
          <a:p>
            <a:pPr eaLnBrk="1" hangingPunct="1">
              <a:lnSpc>
                <a:spcPct val="150000"/>
              </a:lnSpc>
              <a:buFontTx/>
              <a:buChar char="•"/>
            </a:pPr>
            <a:r>
              <a:rPr lang="en-US">
                <a:latin typeface="Franklin Gothic Medium" pitchFamily="34" charset="0"/>
                <a:cs typeface="Courier New" pitchFamily="49" charset="0"/>
              </a:rPr>
              <a:t> N dalam organik kompleks (jumlah  besar)</a:t>
            </a:r>
            <a:endParaRPr lang="en-GB">
              <a:latin typeface="Franklin Gothic Medium" pitchFamily="34" charset="0"/>
              <a:cs typeface="Courier New" pitchFamily="49" charset="0"/>
            </a:endParaRPr>
          </a:p>
        </p:txBody>
      </p:sp>
      <p:sp>
        <p:nvSpPr>
          <p:cNvPr id="18436" name="Text Box 14"/>
          <p:cNvSpPr txBox="1">
            <a:spLocks noChangeArrowheads="1"/>
          </p:cNvSpPr>
          <p:nvPr/>
        </p:nvSpPr>
        <p:spPr bwMode="auto">
          <a:xfrm>
            <a:off x="609600" y="868363"/>
            <a:ext cx="2636838" cy="579437"/>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dirty="0">
                <a:solidFill>
                  <a:srgbClr val="FFFF66"/>
                </a:solidFill>
                <a:latin typeface="Lucida Sans Unicode" pitchFamily="34" charset="0"/>
              </a:rPr>
              <a:t>NITROGEN (</a:t>
            </a:r>
            <a:r>
              <a:rPr lang="en-US" sz="3200" b="1" dirty="0">
                <a:solidFill>
                  <a:srgbClr val="FFFF66"/>
                </a:solidFill>
                <a:latin typeface="Lucida Sans Unicode" pitchFamily="34" charset="0"/>
              </a:rPr>
              <a:t>N</a:t>
            </a:r>
            <a:r>
              <a:rPr lang="en-US" sz="2800" b="1" dirty="0">
                <a:solidFill>
                  <a:srgbClr val="FFFF66"/>
                </a:solidFill>
                <a:latin typeface="Lucida Sans Unicode" pitchFamily="34" charset="0"/>
              </a:rPr>
              <a:t>)</a:t>
            </a:r>
            <a:endParaRPr lang="en-GB" sz="2800" b="1" dirty="0">
              <a:solidFill>
                <a:srgbClr val="FFFF66"/>
              </a:solidFill>
              <a:latin typeface="Lucida Sans Unicode" pitchFamily="34" charset="0"/>
            </a:endParaRPr>
          </a:p>
        </p:txBody>
      </p:sp>
    </p:spTree>
    <p:extLst>
      <p:ext uri="{BB962C8B-B14F-4D97-AF65-F5344CB8AC3E}">
        <p14:creationId xmlns:p14="http://schemas.microsoft.com/office/powerpoint/2010/main" val="3506802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850106"/>
          </a:xfrm>
        </p:spPr>
        <p:style>
          <a:lnRef idx="1">
            <a:schemeClr val="accent4"/>
          </a:lnRef>
          <a:fillRef idx="2">
            <a:schemeClr val="accent4"/>
          </a:fillRef>
          <a:effectRef idx="1">
            <a:schemeClr val="accent4"/>
          </a:effectRef>
          <a:fontRef idx="minor">
            <a:schemeClr val="dk1"/>
          </a:fontRef>
        </p:style>
        <p:txBody>
          <a:bodyPr/>
          <a:lstStyle/>
          <a:p>
            <a:r>
              <a:rPr lang="id-ID" dirty="0" smtClean="0"/>
              <a:t>Amonia</a:t>
            </a:r>
            <a:endParaRPr lang="id-ID" dirty="0"/>
          </a:p>
        </p:txBody>
      </p:sp>
      <p:sp>
        <p:nvSpPr>
          <p:cNvPr id="3" name="Content Placeholder 2"/>
          <p:cNvSpPr>
            <a:spLocks noGrp="1"/>
          </p:cNvSpPr>
          <p:nvPr>
            <p:ph idx="1"/>
          </p:nvPr>
        </p:nvSpPr>
        <p:spPr/>
        <p:txBody>
          <a:bodyPr/>
          <a:lstStyle/>
          <a:p>
            <a:r>
              <a:rPr lang="id-ID" dirty="0" smtClean="0"/>
              <a:t>Amonia banyak digunakan dalam proses produksi urea, industri bahan kimia, industri bubur kertas, dan kertas.</a:t>
            </a:r>
          </a:p>
          <a:p>
            <a:endParaRPr lang="id-ID" dirty="0" smtClean="0"/>
          </a:p>
          <a:p>
            <a:r>
              <a:rPr lang="id-ID" dirty="0" smtClean="0"/>
              <a:t>Sumber amonia di perairan adalah:</a:t>
            </a:r>
          </a:p>
          <a:p>
            <a:pPr marL="457200" indent="-457200">
              <a:buFont typeface="+mj-lt"/>
              <a:buAutoNum type="arabicPeriod"/>
            </a:pPr>
            <a:r>
              <a:rPr lang="id-ID" dirty="0"/>
              <a:t>P</a:t>
            </a:r>
            <a:r>
              <a:rPr lang="id-ID" dirty="0" smtClean="0"/>
              <a:t>emecahan nitrogen organik (protein dan urea)</a:t>
            </a:r>
          </a:p>
          <a:p>
            <a:pPr marL="457200" indent="-457200">
              <a:buFont typeface="+mj-lt"/>
              <a:buAutoNum type="arabicPeriod"/>
            </a:pPr>
            <a:r>
              <a:rPr lang="id-ID" dirty="0"/>
              <a:t>N</a:t>
            </a:r>
            <a:r>
              <a:rPr lang="id-ID" dirty="0" smtClean="0"/>
              <a:t>itrogen anorganik yang terdapat di dalam tanah dan air </a:t>
            </a:r>
          </a:p>
          <a:p>
            <a:pPr marL="457200" indent="-457200">
              <a:buFont typeface="+mj-lt"/>
              <a:buAutoNum type="arabicPeriod"/>
            </a:pPr>
            <a:r>
              <a:rPr lang="id-ID" dirty="0" smtClean="0"/>
              <a:t>Limbah aktivitas metabolisme</a:t>
            </a:r>
          </a:p>
          <a:p>
            <a:pPr marL="457200" indent="-457200">
              <a:buFont typeface="+mj-lt"/>
              <a:buAutoNum type="arabicPeriod"/>
            </a:pPr>
            <a:r>
              <a:rPr lang="id-ID" dirty="0" smtClean="0"/>
              <a:t>Reduksi gas nitrogen dari proses difusi udara, limbah industri.</a:t>
            </a:r>
          </a:p>
          <a:p>
            <a:pPr marL="457200" indent="-457200">
              <a:buFont typeface="+mj-lt"/>
              <a:buAutoNum type="arabicPeriod"/>
            </a:pPr>
            <a:r>
              <a:rPr lang="id-ID" dirty="0" smtClean="0"/>
              <a:t>Mineralyang masukke perairan melalui erosi </a:t>
            </a:r>
            <a:endParaRPr lang="id-ID" dirty="0"/>
          </a:p>
        </p:txBody>
      </p:sp>
    </p:spTree>
    <p:extLst>
      <p:ext uri="{BB962C8B-B14F-4D97-AF65-F5344CB8AC3E}">
        <p14:creationId xmlns:p14="http://schemas.microsoft.com/office/powerpoint/2010/main" val="1369841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292100"/>
            <a:ext cx="8229600" cy="1155700"/>
          </a:xfrm>
        </p:spPr>
        <p:txBody>
          <a:bodyPr/>
          <a:lstStyle/>
          <a:p>
            <a:pPr algn="ctr"/>
            <a:r>
              <a:rPr lang="en-US" sz="2800" b="1"/>
              <a:t>Bahan organik pada limbah domestik</a:t>
            </a:r>
          </a:p>
        </p:txBody>
      </p:sp>
      <p:graphicFrame>
        <p:nvGraphicFramePr>
          <p:cNvPr id="155651" name="Object 3"/>
          <p:cNvGraphicFramePr>
            <a:graphicFrameLocks noGrp="1" noChangeAspect="1"/>
          </p:cNvGraphicFramePr>
          <p:nvPr>
            <p:ph sz="half" idx="2"/>
            <p:extLst>
              <p:ext uri="{D42A27DB-BD31-4B8C-83A1-F6EECF244321}">
                <p14:modId xmlns:p14="http://schemas.microsoft.com/office/powerpoint/2010/main" val="3356899986"/>
              </p:ext>
            </p:extLst>
          </p:nvPr>
        </p:nvGraphicFramePr>
        <p:xfrm>
          <a:off x="457200" y="1635125"/>
          <a:ext cx="7931224" cy="4552950"/>
        </p:xfrm>
        <a:graphic>
          <a:graphicData uri="http://schemas.openxmlformats.org/presentationml/2006/ole">
            <mc:AlternateContent xmlns:mc="http://schemas.openxmlformats.org/markup-compatibility/2006">
              <mc:Choice xmlns:v="urn:schemas-microsoft-com:vml" Requires="v">
                <p:oleObj spid="_x0000_s1075" name="Document" r:id="rId3" imgW="4780788" imgH="2596591" progId="Word.Document.8">
                  <p:embed/>
                </p:oleObj>
              </mc:Choice>
              <mc:Fallback>
                <p:oleObj name="Document" r:id="rId3" imgW="4780788" imgH="259659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35125"/>
                        <a:ext cx="7931224" cy="4552950"/>
                      </a:xfrm>
                      <a:prstGeom prst="rect">
                        <a:avLst/>
                      </a:prstGeom>
                      <a:solidFill>
                        <a:schemeClr val="bg1"/>
                      </a:solidFill>
                      <a:ln>
                        <a:noFill/>
                      </a:ln>
                      <a:effectLst/>
                      <a:extLst/>
                    </p:spPr>
                  </p:pic>
                </p:oleObj>
              </mc:Fallback>
            </mc:AlternateContent>
          </a:graphicData>
        </a:graphic>
      </p:graphicFrame>
    </p:spTree>
    <p:extLst>
      <p:ext uri="{BB962C8B-B14F-4D97-AF65-F5344CB8AC3E}">
        <p14:creationId xmlns:p14="http://schemas.microsoft.com/office/powerpoint/2010/main" val="3348261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620688"/>
            <a:ext cx="8229600" cy="5184576"/>
          </a:xfrm>
          <a:prstGeom prst="rect">
            <a:avLst/>
          </a:prstGeom>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id-ID" dirty="0" smtClean="0"/>
              <a:t>Amonia bebas (NH3) yang tidak terionisasi (</a:t>
            </a:r>
            <a:r>
              <a:rPr lang="id-ID" i="1" dirty="0" smtClean="0"/>
              <a:t>unionized</a:t>
            </a:r>
            <a:r>
              <a:rPr lang="id-ID" dirty="0" smtClean="0"/>
              <a:t>) bersifat toksik terhadap organisme akuatik.</a:t>
            </a:r>
          </a:p>
          <a:p>
            <a:r>
              <a:rPr lang="id-ID" dirty="0" smtClean="0"/>
              <a:t>Toksisitas amonia terhadap organisme akuatik meningkat dengan menurunnya oksigen terlarut, pH, dan suhu.</a:t>
            </a:r>
          </a:p>
          <a:p>
            <a:r>
              <a:rPr lang="id-ID" dirty="0" smtClean="0"/>
              <a:t>Avertebrata air lebih toleran terhadap toksisitas amonia dibandingkan ikan</a:t>
            </a:r>
          </a:p>
          <a:p>
            <a:r>
              <a:rPr lang="id-ID" dirty="0" smtClean="0"/>
              <a:t>Ikan tidak dapat bertoleransi terhadap kadar amonia bebas yang terlalu tinggi karena dapat mengganggu proses pengikatan oksigen oleh darah dan pada akhirnya dapat mengakibatkan sufokasi. </a:t>
            </a:r>
            <a:endParaRPr lang="id-ID" dirty="0"/>
          </a:p>
        </p:txBody>
      </p:sp>
    </p:spTree>
    <p:extLst>
      <p:ext uri="{BB962C8B-B14F-4D97-AF65-F5344CB8AC3E}">
        <p14:creationId xmlns:p14="http://schemas.microsoft.com/office/powerpoint/2010/main" val="2412473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 name="AutoShape 14"/>
          <p:cNvSpPr>
            <a:spLocks noChangeArrowheads="1"/>
          </p:cNvSpPr>
          <p:nvPr/>
        </p:nvSpPr>
        <p:spPr bwMode="auto">
          <a:xfrm>
            <a:off x="5414963" y="3810000"/>
            <a:ext cx="2281237" cy="609600"/>
          </a:xfrm>
          <a:prstGeom prst="roundRect">
            <a:avLst>
              <a:gd name="adj" fmla="val 16667"/>
            </a:avLst>
          </a:prstGeom>
          <a:ln>
            <a:headEnd/>
            <a:tailEnd/>
          </a:ln>
          <a:extLst/>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20482" name="Text Box 2"/>
          <p:cNvSpPr txBox="1">
            <a:spLocks noChangeArrowheads="1"/>
          </p:cNvSpPr>
          <p:nvPr/>
        </p:nvSpPr>
        <p:spPr bwMode="auto">
          <a:xfrm>
            <a:off x="593725" y="1600200"/>
            <a:ext cx="8245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Maiandra GD" pitchFamily="34" charset="0"/>
                <a:cs typeface="Courier New" pitchFamily="49" charset="0"/>
              </a:rPr>
              <a:t>Phenol dan hypochlorite (chlorox) bereaksi dalam kondisi larutan basa membentuk phenylquinone-monoimine yang selanjutnya akan bereaksi dengan ammonia membentuk indophenol yang berwarna biru.  Kepekatan warna biru sebanding dengan kadar ammonia yang ada.</a:t>
            </a:r>
            <a:r>
              <a:rPr lang="en-GB" sz="2000">
                <a:latin typeface="Maiandra GD" pitchFamily="34" charset="0"/>
              </a:rPr>
              <a:t> </a:t>
            </a:r>
          </a:p>
        </p:txBody>
      </p:sp>
      <p:sp>
        <p:nvSpPr>
          <p:cNvPr id="20483" name="Text Box 4"/>
          <p:cNvSpPr txBox="1">
            <a:spLocks noChangeArrowheads="1"/>
          </p:cNvSpPr>
          <p:nvPr/>
        </p:nvSpPr>
        <p:spPr bwMode="auto">
          <a:xfrm>
            <a:off x="609600" y="4479925"/>
            <a:ext cx="8247063" cy="701675"/>
          </a:xfrm>
          <a:prstGeom prst="rect">
            <a:avLst/>
          </a:prstGeom>
          <a:ln/>
          <a:extLst/>
        </p:spPr>
        <p:style>
          <a:lnRef idx="2">
            <a:schemeClr val="accent6"/>
          </a:lnRef>
          <a:fillRef idx="1">
            <a:schemeClr val="lt1"/>
          </a:fillRef>
          <a:effectRef idx="0">
            <a:schemeClr val="accent6"/>
          </a:effectRef>
          <a:fontRef idx="minor">
            <a:schemeClr val="dk1"/>
          </a:fontRef>
        </p:style>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dirty="0">
                <a:solidFill>
                  <a:srgbClr val="000099"/>
                </a:solidFill>
                <a:latin typeface="Lucida Sans Unicode" pitchFamily="34" charset="0"/>
                <a:cs typeface="Courier New" pitchFamily="49" charset="0"/>
              </a:rPr>
              <a:t>Phenol + NH</a:t>
            </a:r>
            <a:r>
              <a:rPr lang="en-US" sz="2000" baseline="-30000" dirty="0">
                <a:solidFill>
                  <a:srgbClr val="000099"/>
                </a:solidFill>
                <a:latin typeface="Lucida Sans Unicode" pitchFamily="34" charset="0"/>
                <a:cs typeface="Courier New" pitchFamily="49" charset="0"/>
              </a:rPr>
              <a:t>3</a:t>
            </a:r>
            <a:r>
              <a:rPr lang="en-US" sz="2000" dirty="0">
                <a:solidFill>
                  <a:srgbClr val="000099"/>
                </a:solidFill>
                <a:latin typeface="Lucida Sans Unicode" pitchFamily="34" charset="0"/>
                <a:cs typeface="Courier New" pitchFamily="49" charset="0"/>
              </a:rPr>
              <a:t> + 3ClO</a:t>
            </a:r>
            <a:r>
              <a:rPr lang="en-US" sz="2000" baseline="30000" dirty="0">
                <a:solidFill>
                  <a:srgbClr val="000099"/>
                </a:solidFill>
                <a:latin typeface="Lucida Sans Unicode" pitchFamily="34" charset="0"/>
                <a:cs typeface="Courier New" pitchFamily="49" charset="0"/>
              </a:rPr>
              <a:t>-</a:t>
            </a:r>
            <a:r>
              <a:rPr lang="en-US" sz="2000" dirty="0">
                <a:solidFill>
                  <a:srgbClr val="000099"/>
                </a:solidFill>
                <a:latin typeface="Lucida Sans Unicode" pitchFamily="34" charset="0"/>
                <a:cs typeface="Courier New" pitchFamily="49" charset="0"/>
              </a:rPr>
              <a:t>   ‑‑‑‑&gt;  Indophenol + 2H</a:t>
            </a:r>
            <a:r>
              <a:rPr lang="en-US" sz="2000" baseline="-30000" dirty="0">
                <a:solidFill>
                  <a:srgbClr val="000099"/>
                </a:solidFill>
                <a:latin typeface="Lucida Sans Unicode" pitchFamily="34" charset="0"/>
                <a:cs typeface="Courier New" pitchFamily="49" charset="0"/>
              </a:rPr>
              <a:t>2</a:t>
            </a:r>
            <a:r>
              <a:rPr lang="en-US" sz="2000" dirty="0">
                <a:solidFill>
                  <a:srgbClr val="000099"/>
                </a:solidFill>
                <a:latin typeface="Lucida Sans Unicode" pitchFamily="34" charset="0"/>
                <a:cs typeface="Courier New" pitchFamily="49" charset="0"/>
              </a:rPr>
              <a:t>O + OH</a:t>
            </a:r>
            <a:r>
              <a:rPr lang="en-US" sz="2000" baseline="30000" dirty="0">
                <a:solidFill>
                  <a:srgbClr val="000099"/>
                </a:solidFill>
                <a:latin typeface="Lucida Sans Unicode" pitchFamily="34" charset="0"/>
                <a:cs typeface="Courier New" pitchFamily="49" charset="0"/>
              </a:rPr>
              <a:t>-</a:t>
            </a:r>
            <a:r>
              <a:rPr lang="en-US" sz="2000" dirty="0">
                <a:solidFill>
                  <a:srgbClr val="000099"/>
                </a:solidFill>
                <a:latin typeface="Lucida Sans Unicode" pitchFamily="34" charset="0"/>
                <a:cs typeface="Courier New" pitchFamily="49" charset="0"/>
              </a:rPr>
              <a:t> + 3Cl</a:t>
            </a:r>
            <a:r>
              <a:rPr lang="en-US" sz="2000" baseline="30000" dirty="0">
                <a:solidFill>
                  <a:srgbClr val="000099"/>
                </a:solidFill>
                <a:latin typeface="Lucida Sans Unicode" pitchFamily="34" charset="0"/>
                <a:cs typeface="Courier New" pitchFamily="49" charset="0"/>
              </a:rPr>
              <a:t>-</a:t>
            </a:r>
            <a:endParaRPr lang="en-US" sz="2000" dirty="0">
              <a:solidFill>
                <a:srgbClr val="000099"/>
              </a:solidFill>
              <a:latin typeface="Lucida Sans Unicode" pitchFamily="34" charset="0"/>
              <a:cs typeface="Courier New" pitchFamily="49" charset="0"/>
            </a:endParaRPr>
          </a:p>
          <a:p>
            <a:pPr eaLnBrk="1" hangingPunct="1"/>
            <a:r>
              <a:rPr lang="en-US" sz="2000" dirty="0">
                <a:solidFill>
                  <a:srgbClr val="000099"/>
                </a:solidFill>
                <a:latin typeface="Lucida Sans Unicode" pitchFamily="34" charset="0"/>
                <a:cs typeface="Courier New" pitchFamily="49" charset="0"/>
              </a:rPr>
              <a:t>                   (Hypochlorite)              (</a:t>
            </a:r>
            <a:r>
              <a:rPr lang="en-US" sz="2000" dirty="0" err="1">
                <a:solidFill>
                  <a:srgbClr val="000099"/>
                </a:solidFill>
                <a:latin typeface="Lucida Sans Unicode" pitchFamily="34" charset="0"/>
                <a:cs typeface="Courier New" pitchFamily="49" charset="0"/>
              </a:rPr>
              <a:t>biru</a:t>
            </a:r>
            <a:r>
              <a:rPr lang="en-US" sz="2000" dirty="0">
                <a:solidFill>
                  <a:srgbClr val="000099"/>
                </a:solidFill>
                <a:latin typeface="Lucida Sans Unicode" pitchFamily="34" charset="0"/>
                <a:cs typeface="Courier New" pitchFamily="49" charset="0"/>
              </a:rPr>
              <a:t>)</a:t>
            </a:r>
            <a:endParaRPr lang="en-GB" sz="2000" dirty="0">
              <a:solidFill>
                <a:srgbClr val="000099"/>
              </a:solidFill>
              <a:latin typeface="Lucida Sans Unicode" pitchFamily="34" charset="0"/>
            </a:endParaRPr>
          </a:p>
        </p:txBody>
      </p:sp>
      <p:sp>
        <p:nvSpPr>
          <p:cNvPr id="20484" name="Text Box 8"/>
          <p:cNvSpPr txBox="1">
            <a:spLocks noChangeArrowheads="1"/>
          </p:cNvSpPr>
          <p:nvPr/>
        </p:nvSpPr>
        <p:spPr bwMode="auto">
          <a:xfrm>
            <a:off x="3048000" y="3937000"/>
            <a:ext cx="1958975" cy="338138"/>
          </a:xfrm>
          <a:prstGeom prst="rect">
            <a:avLst/>
          </a:prstGeom>
          <a:ln>
            <a:headEnd/>
            <a:tailEnd/>
          </a:ln>
          <a:extLst/>
        </p:spPr>
        <p:style>
          <a:lnRef idx="2">
            <a:schemeClr val="accent4"/>
          </a:lnRef>
          <a:fillRef idx="1">
            <a:schemeClr val="lt1"/>
          </a:fillRef>
          <a:effectRef idx="0">
            <a:schemeClr val="accent4"/>
          </a:effectRef>
          <a:fontRef idx="minor">
            <a:schemeClr val="dk1"/>
          </a:fontRef>
        </p:style>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solidFill>
                  <a:srgbClr val="C00000"/>
                </a:solidFill>
                <a:latin typeface="Arial" charset="0"/>
                <a:cs typeface="Arial" charset="0"/>
              </a:rPr>
              <a:t>kondisi alkalin/basa</a:t>
            </a:r>
            <a:endParaRPr lang="en-GB" sz="1600">
              <a:solidFill>
                <a:srgbClr val="C00000"/>
              </a:solidFill>
              <a:latin typeface="Arial" charset="0"/>
              <a:cs typeface="Arial" charset="0"/>
            </a:endParaRPr>
          </a:p>
        </p:txBody>
      </p:sp>
      <p:sp>
        <p:nvSpPr>
          <p:cNvPr id="20485" name="Line 9"/>
          <p:cNvSpPr>
            <a:spLocks noChangeShapeType="1"/>
          </p:cNvSpPr>
          <p:nvPr/>
        </p:nvSpPr>
        <p:spPr bwMode="auto">
          <a:xfrm>
            <a:off x="3979863" y="4343400"/>
            <a:ext cx="0" cy="228600"/>
          </a:xfrm>
          <a:prstGeom prst="line">
            <a:avLst/>
          </a:prstGeom>
          <a:noFill/>
          <a:ln w="9525">
            <a:solidFill>
              <a:srgbClr val="33CC33"/>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20486" name="Text Box 10"/>
          <p:cNvSpPr txBox="1">
            <a:spLocks noChangeArrowheads="1"/>
          </p:cNvSpPr>
          <p:nvPr/>
        </p:nvSpPr>
        <p:spPr bwMode="auto">
          <a:xfrm>
            <a:off x="5440363" y="3794125"/>
            <a:ext cx="1722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solidFill>
                  <a:srgbClr val="CC3300"/>
                </a:solidFill>
                <a:latin typeface="Arial Narrow" pitchFamily="34" charset="0"/>
              </a:rPr>
              <a:t>Semua amonia</a:t>
            </a:r>
          </a:p>
          <a:p>
            <a:pPr eaLnBrk="1" hangingPunct="1"/>
            <a:r>
              <a:rPr lang="en-US" sz="1600">
                <a:solidFill>
                  <a:srgbClr val="CC3300"/>
                </a:solidFill>
                <a:latin typeface="Arial Narrow" pitchFamily="34" charset="0"/>
              </a:rPr>
              <a:t>(NH</a:t>
            </a:r>
            <a:r>
              <a:rPr lang="en-US" sz="1200">
                <a:solidFill>
                  <a:srgbClr val="CC3300"/>
                </a:solidFill>
                <a:latin typeface="Arial Narrow" pitchFamily="34" charset="0"/>
              </a:rPr>
              <a:t>3</a:t>
            </a:r>
            <a:r>
              <a:rPr lang="en-US" sz="1600">
                <a:solidFill>
                  <a:srgbClr val="CC3300"/>
                </a:solidFill>
                <a:latin typeface="Arial Narrow" pitchFamily="34" charset="0"/>
              </a:rPr>
              <a:t> </a:t>
            </a:r>
            <a:r>
              <a:rPr lang="en-US" sz="1400">
                <a:solidFill>
                  <a:srgbClr val="CC3300"/>
                </a:solidFill>
                <a:latin typeface="Arial Narrow" pitchFamily="34" charset="0"/>
              </a:rPr>
              <a:t>&amp;</a:t>
            </a:r>
            <a:r>
              <a:rPr lang="en-US" sz="1600">
                <a:solidFill>
                  <a:srgbClr val="CC3300"/>
                </a:solidFill>
                <a:latin typeface="Arial Narrow" pitchFamily="34" charset="0"/>
              </a:rPr>
              <a:t> NH</a:t>
            </a:r>
            <a:r>
              <a:rPr lang="en-US" sz="1600" baseline="-10000">
                <a:solidFill>
                  <a:srgbClr val="CC3300"/>
                </a:solidFill>
                <a:latin typeface="Arial Narrow" pitchFamily="34" charset="0"/>
              </a:rPr>
              <a:t>4</a:t>
            </a:r>
            <a:r>
              <a:rPr lang="en-US" sz="1800" baseline="30000">
                <a:solidFill>
                  <a:srgbClr val="CC3300"/>
                </a:solidFill>
                <a:latin typeface="Arial Narrow" pitchFamily="34" charset="0"/>
              </a:rPr>
              <a:t>+</a:t>
            </a:r>
            <a:r>
              <a:rPr lang="en-US" sz="1600">
                <a:solidFill>
                  <a:srgbClr val="CC3300"/>
                </a:solidFill>
                <a:latin typeface="Arial Narrow" pitchFamily="34" charset="0"/>
              </a:rPr>
              <a:t>)</a:t>
            </a:r>
            <a:endParaRPr lang="en-GB" sz="1600">
              <a:solidFill>
                <a:srgbClr val="CC3300"/>
              </a:solidFill>
              <a:latin typeface="Arial Narrow" pitchFamily="34" charset="0"/>
            </a:endParaRPr>
          </a:p>
        </p:txBody>
      </p:sp>
      <p:sp>
        <p:nvSpPr>
          <p:cNvPr id="20487" name="AutoShape 11"/>
          <p:cNvSpPr>
            <a:spLocks noChangeArrowheads="1"/>
          </p:cNvSpPr>
          <p:nvPr/>
        </p:nvSpPr>
        <p:spPr bwMode="auto">
          <a:xfrm>
            <a:off x="5099050" y="4051300"/>
            <a:ext cx="228600" cy="152400"/>
          </a:xfrm>
          <a:prstGeom prst="right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p>
        </p:txBody>
      </p:sp>
      <p:sp>
        <p:nvSpPr>
          <p:cNvPr id="20488" name="Text Box 12"/>
          <p:cNvSpPr txBox="1">
            <a:spLocks noChangeArrowheads="1"/>
          </p:cNvSpPr>
          <p:nvPr/>
        </p:nvSpPr>
        <p:spPr bwMode="auto">
          <a:xfrm>
            <a:off x="7027863" y="3886200"/>
            <a:ext cx="631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CC3300"/>
                </a:solidFill>
                <a:latin typeface="Arial" charset="0"/>
                <a:cs typeface="Arial" charset="0"/>
              </a:rPr>
              <a:t>NH</a:t>
            </a:r>
            <a:r>
              <a:rPr lang="en-US" sz="1400">
                <a:solidFill>
                  <a:srgbClr val="CC3300"/>
                </a:solidFill>
                <a:latin typeface="Arial" charset="0"/>
                <a:cs typeface="Arial" charset="0"/>
              </a:rPr>
              <a:t>3</a:t>
            </a:r>
            <a:endParaRPr lang="en-GB" sz="1400">
              <a:solidFill>
                <a:srgbClr val="CC3300"/>
              </a:solidFill>
              <a:latin typeface="Arial" charset="0"/>
              <a:cs typeface="Arial" charset="0"/>
            </a:endParaRPr>
          </a:p>
        </p:txBody>
      </p:sp>
      <p:sp>
        <p:nvSpPr>
          <p:cNvPr id="20489" name="AutoShape 13"/>
          <p:cNvSpPr>
            <a:spLocks noChangeArrowheads="1"/>
          </p:cNvSpPr>
          <p:nvPr/>
        </p:nvSpPr>
        <p:spPr bwMode="auto">
          <a:xfrm>
            <a:off x="6767513" y="3998913"/>
            <a:ext cx="279400" cy="190500"/>
          </a:xfrm>
          <a:prstGeom prst="rightArrow">
            <a:avLst>
              <a:gd name="adj1" fmla="val 50000"/>
              <a:gd name="adj2" fmla="val 36667"/>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71410" name="Text Box 18"/>
          <p:cNvSpPr txBox="1">
            <a:spLocks noChangeArrowheads="1"/>
          </p:cNvSpPr>
          <p:nvPr/>
        </p:nvSpPr>
        <p:spPr bwMode="auto">
          <a:xfrm>
            <a:off x="533400" y="76200"/>
            <a:ext cx="3960813" cy="830263"/>
          </a:xfrm>
          <a:prstGeom prst="rect">
            <a:avLst/>
          </a:prstGeom>
          <a:noFill/>
          <a:ln w="9525">
            <a:noFill/>
            <a:miter lim="800000"/>
            <a:headEnd/>
            <a:tailEnd/>
          </a:ln>
          <a:effectLst/>
        </p:spPr>
        <p:txBody>
          <a:bodyPr wrap="none">
            <a:spAutoFit/>
          </a:bodyPr>
          <a:lstStyle/>
          <a:p>
            <a:pPr>
              <a:defRPr/>
            </a:pPr>
            <a:r>
              <a:rPr lang="en-US" sz="4800" b="1" dirty="0">
                <a:solidFill>
                  <a:srgbClr val="CC3300"/>
                </a:solidFill>
                <a:effectLst>
                  <a:outerShdw blurRad="38100" dist="38100" dir="2700000" algn="tl">
                    <a:srgbClr val="C0C0C0"/>
                  </a:outerShdw>
                </a:effectLst>
                <a:latin typeface="Tempus Sans ITC" pitchFamily="82" charset="0"/>
              </a:rPr>
              <a:t>Ammonia - N</a:t>
            </a:r>
            <a:endParaRPr lang="en-GB" sz="4800" b="1" dirty="0">
              <a:solidFill>
                <a:srgbClr val="CC3300"/>
              </a:solidFill>
              <a:effectLst>
                <a:outerShdw blurRad="38100" dist="38100" dir="2700000" algn="tl">
                  <a:srgbClr val="C0C0C0"/>
                </a:outerShdw>
              </a:effectLst>
              <a:latin typeface="Tempus Sans ITC" pitchFamily="82" charset="0"/>
            </a:endParaRPr>
          </a:p>
        </p:txBody>
      </p:sp>
      <p:sp>
        <p:nvSpPr>
          <p:cNvPr id="20492" name="Text Box 19"/>
          <p:cNvSpPr txBox="1">
            <a:spLocks noChangeArrowheads="1"/>
          </p:cNvSpPr>
          <p:nvPr/>
        </p:nvSpPr>
        <p:spPr bwMode="auto">
          <a:xfrm>
            <a:off x="602431" y="5181600"/>
            <a:ext cx="8074025" cy="884238"/>
          </a:xfrm>
          <a:prstGeom prst="rect">
            <a:avLst/>
          </a:prstGeom>
          <a:ln/>
          <a:extLst/>
        </p:spPr>
        <p:style>
          <a:lnRef idx="2">
            <a:schemeClr val="accent1"/>
          </a:lnRef>
          <a:fillRef idx="1">
            <a:schemeClr val="lt1"/>
          </a:fillRef>
          <a:effectRef idx="0">
            <a:schemeClr val="accent1"/>
          </a:effectRef>
          <a:fontRef idx="minor">
            <a:schemeClr val="dk1"/>
          </a:fontRef>
        </p:style>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150000"/>
              </a:lnSpc>
              <a:buFontTx/>
              <a:buChar char="•"/>
            </a:pPr>
            <a:r>
              <a:rPr lang="en-US" sz="1800" dirty="0">
                <a:solidFill>
                  <a:srgbClr val="0000CC"/>
                </a:solidFill>
                <a:latin typeface="Kristen ITC" pitchFamily="66" charset="0"/>
              </a:rPr>
              <a:t> </a:t>
            </a:r>
            <a:r>
              <a:rPr lang="en-US" sz="1800" dirty="0" err="1">
                <a:solidFill>
                  <a:srgbClr val="0000CC"/>
                </a:solidFill>
                <a:latin typeface="Kristen ITC" pitchFamily="66" charset="0"/>
              </a:rPr>
              <a:t>penambahan</a:t>
            </a:r>
            <a:r>
              <a:rPr lang="en-US" sz="1800" dirty="0">
                <a:solidFill>
                  <a:srgbClr val="0000CC"/>
                </a:solidFill>
                <a:latin typeface="Kristen ITC" pitchFamily="66" charset="0"/>
              </a:rPr>
              <a:t> </a:t>
            </a:r>
            <a:r>
              <a:rPr lang="en-US" sz="1800" dirty="0" err="1">
                <a:solidFill>
                  <a:srgbClr val="0000CC"/>
                </a:solidFill>
                <a:latin typeface="Kristen ITC" pitchFamily="66" charset="0"/>
              </a:rPr>
              <a:t>natrium</a:t>
            </a:r>
            <a:r>
              <a:rPr lang="en-US" sz="1800" dirty="0">
                <a:solidFill>
                  <a:srgbClr val="0000CC"/>
                </a:solidFill>
                <a:latin typeface="Kristen ITC" pitchFamily="66" charset="0"/>
              </a:rPr>
              <a:t>-nitro-</a:t>
            </a:r>
            <a:r>
              <a:rPr lang="en-US" sz="1800" dirty="0" err="1">
                <a:solidFill>
                  <a:srgbClr val="0000CC"/>
                </a:solidFill>
                <a:latin typeface="Kristen ITC" pitchFamily="66" charset="0"/>
              </a:rPr>
              <a:t>prusid</a:t>
            </a:r>
            <a:r>
              <a:rPr lang="en-US" sz="1800" dirty="0">
                <a:solidFill>
                  <a:srgbClr val="0000CC"/>
                </a:solidFill>
                <a:latin typeface="Kristen ITC" pitchFamily="66" charset="0"/>
              </a:rPr>
              <a:t> </a:t>
            </a:r>
            <a:r>
              <a:rPr lang="en-US" sz="1800" dirty="0">
                <a:solidFill>
                  <a:srgbClr val="0000CC"/>
                </a:solidFill>
                <a:latin typeface="Kristen ITC" pitchFamily="66" charset="0"/>
                <a:sym typeface="Wingdings" pitchFamily="2" charset="2"/>
              </a:rPr>
              <a:t> </a:t>
            </a:r>
            <a:r>
              <a:rPr lang="en-US" sz="1800" dirty="0" err="1">
                <a:solidFill>
                  <a:srgbClr val="0000CC"/>
                </a:solidFill>
                <a:latin typeface="Kristen ITC" pitchFamily="66" charset="0"/>
                <a:sym typeface="Wingdings" pitchFamily="2" charset="2"/>
              </a:rPr>
              <a:t>memperjelas</a:t>
            </a:r>
            <a:r>
              <a:rPr lang="en-US" sz="1800" dirty="0">
                <a:solidFill>
                  <a:srgbClr val="0000CC"/>
                </a:solidFill>
                <a:latin typeface="Kristen ITC" pitchFamily="66" charset="0"/>
                <a:sym typeface="Wingdings" pitchFamily="2" charset="2"/>
              </a:rPr>
              <a:t> </a:t>
            </a:r>
            <a:r>
              <a:rPr lang="en-US" sz="1800" dirty="0" err="1">
                <a:solidFill>
                  <a:srgbClr val="0000CC"/>
                </a:solidFill>
                <a:latin typeface="Kristen ITC" pitchFamily="66" charset="0"/>
                <a:sym typeface="Wingdings" pitchFamily="2" charset="2"/>
              </a:rPr>
              <a:t>warna</a:t>
            </a:r>
            <a:r>
              <a:rPr lang="en-US" sz="1800" dirty="0">
                <a:solidFill>
                  <a:srgbClr val="0000CC"/>
                </a:solidFill>
                <a:latin typeface="Kristen ITC" pitchFamily="66" charset="0"/>
                <a:sym typeface="Wingdings" pitchFamily="2" charset="2"/>
              </a:rPr>
              <a:t> </a:t>
            </a:r>
            <a:r>
              <a:rPr lang="en-US" sz="1800" dirty="0" err="1">
                <a:solidFill>
                  <a:srgbClr val="0000CC"/>
                </a:solidFill>
                <a:latin typeface="Kristen ITC" pitchFamily="66" charset="0"/>
                <a:sym typeface="Wingdings" pitchFamily="2" charset="2"/>
              </a:rPr>
              <a:t>biru</a:t>
            </a:r>
            <a:r>
              <a:rPr lang="en-US" sz="1800" dirty="0">
                <a:solidFill>
                  <a:srgbClr val="0000CC"/>
                </a:solidFill>
                <a:latin typeface="Kristen ITC" pitchFamily="66" charset="0"/>
                <a:sym typeface="Wingdings" pitchFamily="2" charset="2"/>
              </a:rPr>
              <a:t> </a:t>
            </a:r>
          </a:p>
          <a:p>
            <a:pPr eaLnBrk="1" hangingPunct="1">
              <a:lnSpc>
                <a:spcPct val="150000"/>
              </a:lnSpc>
            </a:pPr>
            <a:r>
              <a:rPr lang="en-US" sz="1800" dirty="0">
                <a:solidFill>
                  <a:srgbClr val="0000CC"/>
                </a:solidFill>
                <a:latin typeface="Kristen ITC" pitchFamily="66" charset="0"/>
                <a:sym typeface="Wingdings" pitchFamily="2" charset="2"/>
              </a:rPr>
              <a:t>                                                                     </a:t>
            </a:r>
            <a:r>
              <a:rPr lang="en-US" sz="1800" dirty="0" err="1">
                <a:solidFill>
                  <a:srgbClr val="0000CC"/>
                </a:solidFill>
                <a:latin typeface="Kristen ITC" pitchFamily="66" charset="0"/>
                <a:sym typeface="Wingdings" pitchFamily="2" charset="2"/>
              </a:rPr>
              <a:t>spektrofotometer</a:t>
            </a:r>
            <a:r>
              <a:rPr lang="en-US" sz="1800" dirty="0">
                <a:solidFill>
                  <a:srgbClr val="0000CC"/>
                </a:solidFill>
                <a:latin typeface="Kristen ITC" pitchFamily="66" charset="0"/>
                <a:sym typeface="Wingdings" pitchFamily="2" charset="2"/>
              </a:rPr>
              <a:t>, 630 nm</a:t>
            </a:r>
            <a:endParaRPr lang="en-GB" sz="1800" dirty="0">
              <a:solidFill>
                <a:srgbClr val="0000CC"/>
              </a:solidFill>
              <a:latin typeface="Kristen ITC" pitchFamily="66" charset="0"/>
            </a:endParaRPr>
          </a:p>
        </p:txBody>
      </p:sp>
      <p:sp>
        <p:nvSpPr>
          <p:cNvPr id="20494" name="Text Box 4"/>
          <p:cNvSpPr txBox="1">
            <a:spLocks noChangeArrowheads="1"/>
          </p:cNvSpPr>
          <p:nvPr/>
        </p:nvSpPr>
        <p:spPr bwMode="auto">
          <a:xfrm>
            <a:off x="533400" y="3025775"/>
            <a:ext cx="8305800" cy="708025"/>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000099"/>
                </a:solidFill>
                <a:latin typeface="Tempus Sans ITC" pitchFamily="82" charset="0"/>
                <a:cs typeface="Courier New" pitchFamily="49" charset="0"/>
              </a:rPr>
              <a:t>Phenol + Hypochlorite ⇨ phenylquinone-monoimine + NH</a:t>
            </a:r>
            <a:r>
              <a:rPr lang="en-US" sz="2000" baseline="-25000">
                <a:solidFill>
                  <a:srgbClr val="000099"/>
                </a:solidFill>
                <a:latin typeface="Tempus Sans ITC" pitchFamily="82" charset="0"/>
                <a:cs typeface="Courier New" pitchFamily="49" charset="0"/>
              </a:rPr>
              <a:t>3</a:t>
            </a:r>
            <a:r>
              <a:rPr lang="en-US" sz="2000">
                <a:solidFill>
                  <a:srgbClr val="000099"/>
                </a:solidFill>
                <a:latin typeface="Tempus Sans ITC" pitchFamily="82" charset="0"/>
                <a:cs typeface="Courier New" pitchFamily="49" charset="0"/>
              </a:rPr>
              <a:t> ⇨Indophenol                           </a:t>
            </a:r>
          </a:p>
          <a:p>
            <a:pPr eaLnBrk="1" hangingPunct="1"/>
            <a:r>
              <a:rPr lang="en-US" sz="2000">
                <a:solidFill>
                  <a:srgbClr val="000099"/>
                </a:solidFill>
                <a:latin typeface="Tempus Sans ITC" pitchFamily="82" charset="0"/>
                <a:cs typeface="Courier New" pitchFamily="49" charset="0"/>
              </a:rPr>
              <a:t>                                                                                                              (biru)</a:t>
            </a:r>
            <a:endParaRPr lang="en-GB" sz="2000">
              <a:solidFill>
                <a:srgbClr val="000099"/>
              </a:solidFill>
              <a:latin typeface="Tempus Sans ITC" pitchFamily="82" charset="0"/>
            </a:endParaRPr>
          </a:p>
        </p:txBody>
      </p:sp>
      <p:sp>
        <p:nvSpPr>
          <p:cNvPr id="20495" name="TextBox 15"/>
          <p:cNvSpPr txBox="1">
            <a:spLocks noChangeArrowheads="1"/>
          </p:cNvSpPr>
          <p:nvPr/>
        </p:nvSpPr>
        <p:spPr bwMode="auto">
          <a:xfrm>
            <a:off x="609600" y="6019800"/>
            <a:ext cx="4767263" cy="400050"/>
          </a:xfrm>
          <a:prstGeom prst="rect">
            <a:avLst/>
          </a:prstGeom>
          <a:ln/>
          <a:extLst/>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Arial" charset="0"/>
              <a:buChar char="•"/>
            </a:pPr>
            <a:r>
              <a:rPr lang="en-US" sz="2000" dirty="0">
                <a:solidFill>
                  <a:srgbClr val="0000CC"/>
                </a:solidFill>
                <a:latin typeface="Tempus Sans ITC" pitchFamily="82" charset="0"/>
              </a:rPr>
              <a:t> </a:t>
            </a:r>
            <a:r>
              <a:rPr lang="en-US" sz="2000" dirty="0" err="1">
                <a:solidFill>
                  <a:srgbClr val="0000CC"/>
                </a:solidFill>
                <a:latin typeface="Tempus Sans ITC" pitchFamily="82" charset="0"/>
              </a:rPr>
              <a:t>perlu</a:t>
            </a:r>
            <a:r>
              <a:rPr lang="en-US" sz="2000" dirty="0">
                <a:solidFill>
                  <a:srgbClr val="0000CC"/>
                </a:solidFill>
                <a:latin typeface="Tempus Sans ITC" pitchFamily="82" charset="0"/>
              </a:rPr>
              <a:t> </a:t>
            </a:r>
            <a:r>
              <a:rPr lang="en-US" sz="2000" dirty="0" err="1">
                <a:solidFill>
                  <a:srgbClr val="0000CC"/>
                </a:solidFill>
                <a:latin typeface="Tempus Sans ITC" pitchFamily="82" charset="0"/>
              </a:rPr>
              <a:t>larutan</a:t>
            </a:r>
            <a:r>
              <a:rPr lang="en-US" sz="2000" dirty="0">
                <a:solidFill>
                  <a:srgbClr val="0000CC"/>
                </a:solidFill>
                <a:latin typeface="Tempus Sans ITC" pitchFamily="82" charset="0"/>
              </a:rPr>
              <a:t> </a:t>
            </a:r>
            <a:r>
              <a:rPr lang="en-US" sz="2000" dirty="0" err="1">
                <a:solidFill>
                  <a:srgbClr val="0000CC"/>
                </a:solidFill>
                <a:latin typeface="Tempus Sans ITC" pitchFamily="82" charset="0"/>
              </a:rPr>
              <a:t>blanko</a:t>
            </a:r>
            <a:r>
              <a:rPr lang="en-US" sz="2000" dirty="0">
                <a:solidFill>
                  <a:srgbClr val="0000CC"/>
                </a:solidFill>
                <a:latin typeface="Tempus Sans ITC" pitchFamily="82" charset="0"/>
              </a:rPr>
              <a:t> </a:t>
            </a:r>
            <a:r>
              <a:rPr lang="en-US" sz="2000" dirty="0" err="1">
                <a:solidFill>
                  <a:srgbClr val="0000CC"/>
                </a:solidFill>
                <a:latin typeface="Tempus Sans ITC" pitchFamily="82" charset="0"/>
              </a:rPr>
              <a:t>dan</a:t>
            </a:r>
            <a:r>
              <a:rPr lang="en-US" sz="2000" dirty="0">
                <a:solidFill>
                  <a:srgbClr val="0000CC"/>
                </a:solidFill>
                <a:latin typeface="Tempus Sans ITC" pitchFamily="82" charset="0"/>
              </a:rPr>
              <a:t> </a:t>
            </a:r>
            <a:r>
              <a:rPr lang="en-US" sz="2000" dirty="0" err="1">
                <a:solidFill>
                  <a:srgbClr val="0000CC"/>
                </a:solidFill>
                <a:latin typeface="Tempus Sans ITC" pitchFamily="82" charset="0"/>
              </a:rPr>
              <a:t>larutan</a:t>
            </a:r>
            <a:r>
              <a:rPr lang="en-US" sz="2000" dirty="0">
                <a:solidFill>
                  <a:srgbClr val="0000CC"/>
                </a:solidFill>
                <a:latin typeface="Tempus Sans ITC" pitchFamily="82" charset="0"/>
              </a:rPr>
              <a:t> standard</a:t>
            </a:r>
            <a:endParaRPr lang="en-US" sz="2000" dirty="0">
              <a:latin typeface="Tempus Sans ITC" pitchFamily="82" charset="0"/>
            </a:endParaRPr>
          </a:p>
        </p:txBody>
      </p:sp>
      <p:sp>
        <p:nvSpPr>
          <p:cNvPr id="17" name="Text Box 5"/>
          <p:cNvSpPr txBox="1">
            <a:spLocks noChangeArrowheads="1"/>
          </p:cNvSpPr>
          <p:nvPr/>
        </p:nvSpPr>
        <p:spPr bwMode="auto">
          <a:xfrm>
            <a:off x="381000" y="838200"/>
            <a:ext cx="8382000" cy="457200"/>
          </a:xfrm>
          <a:prstGeom prst="rect">
            <a:avLst/>
          </a:prstGeom>
          <a:solidFill>
            <a:srgbClr val="7030A0"/>
          </a:solidFill>
          <a:ln w="9525">
            <a:solidFill>
              <a:srgbClr val="7030A0"/>
            </a:solidFill>
            <a:miter lim="800000"/>
            <a:headEnd/>
            <a:tailEnd/>
          </a:ln>
          <a:effectLst/>
        </p:spPr>
        <p:txBody>
          <a:bodyPr>
            <a:spAutoFit/>
          </a:bodyPr>
          <a:lstStyle/>
          <a:p>
            <a:pPr>
              <a:buFont typeface="Wingdings" pitchFamily="2" charset="2"/>
              <a:buChar char="§"/>
              <a:defRPr/>
            </a:pPr>
            <a:r>
              <a:rPr lang="en-US" dirty="0">
                <a:solidFill>
                  <a:schemeClr val="bg1"/>
                </a:solidFill>
                <a:effectLst>
                  <a:outerShdw blurRad="38100" dist="38100" dir="2700000" algn="tl">
                    <a:srgbClr val="000000"/>
                  </a:outerShdw>
                </a:effectLst>
                <a:latin typeface="Lucida Sans Unicode" pitchFamily="34" charset="0"/>
                <a:cs typeface="Courier New" pitchFamily="49" charset="0"/>
              </a:rPr>
              <a:t> </a:t>
            </a:r>
            <a:r>
              <a:rPr lang="en-US" dirty="0" err="1">
                <a:solidFill>
                  <a:schemeClr val="bg1"/>
                </a:solidFill>
                <a:effectLst>
                  <a:outerShdw blurRad="38100" dist="38100" dir="2700000" algn="tl">
                    <a:srgbClr val="000000"/>
                  </a:outerShdw>
                </a:effectLst>
                <a:latin typeface="Lucida Sans Unicode" pitchFamily="34" charset="0"/>
                <a:cs typeface="Courier New" pitchFamily="49" charset="0"/>
              </a:rPr>
              <a:t>metoda</a:t>
            </a:r>
            <a:r>
              <a:rPr lang="en-US" dirty="0">
                <a:solidFill>
                  <a:schemeClr val="bg1"/>
                </a:solidFill>
                <a:effectLst>
                  <a:outerShdw blurRad="38100" dist="38100" dir="2700000" algn="tl">
                    <a:srgbClr val="000000"/>
                  </a:outerShdw>
                </a:effectLst>
                <a:latin typeface="Lucida Sans Unicode" pitchFamily="34" charset="0"/>
                <a:cs typeface="Courier New" pitchFamily="49" charset="0"/>
              </a:rPr>
              <a:t> </a:t>
            </a:r>
            <a:r>
              <a:rPr lang="en-US" dirty="0" err="1">
                <a:solidFill>
                  <a:schemeClr val="bg1"/>
                </a:solidFill>
                <a:effectLst>
                  <a:outerShdw blurRad="38100" dist="38100" dir="2700000" algn="tl">
                    <a:srgbClr val="000000"/>
                  </a:outerShdw>
                </a:effectLst>
                <a:latin typeface="Lucida Sans Unicode" pitchFamily="34" charset="0"/>
                <a:cs typeface="Courier New" pitchFamily="49" charset="0"/>
              </a:rPr>
              <a:t>Indophenol</a:t>
            </a:r>
            <a:r>
              <a:rPr lang="en-US" dirty="0">
                <a:solidFill>
                  <a:schemeClr val="bg1"/>
                </a:solidFill>
                <a:effectLst>
                  <a:outerShdw blurRad="38100" dist="38100" dir="2700000" algn="tl">
                    <a:srgbClr val="000000"/>
                  </a:outerShdw>
                </a:effectLst>
                <a:latin typeface="Lucida Sans Unicode" pitchFamily="34" charset="0"/>
                <a:cs typeface="Courier New" pitchFamily="49" charset="0"/>
              </a:rPr>
              <a:t> (=</a:t>
            </a:r>
            <a:r>
              <a:rPr lang="en-US" dirty="0" err="1">
                <a:solidFill>
                  <a:schemeClr val="bg1"/>
                </a:solidFill>
                <a:effectLst>
                  <a:outerShdw blurRad="38100" dist="38100" dir="2700000" algn="tl">
                    <a:srgbClr val="000000"/>
                  </a:outerShdw>
                </a:effectLst>
                <a:latin typeface="Lucida Sans Unicode" pitchFamily="34" charset="0"/>
                <a:cs typeface="Courier New" pitchFamily="49" charset="0"/>
              </a:rPr>
              <a:t>metoda</a:t>
            </a:r>
            <a:r>
              <a:rPr lang="en-US" dirty="0">
                <a:solidFill>
                  <a:schemeClr val="bg1"/>
                </a:solidFill>
                <a:effectLst>
                  <a:outerShdw blurRad="38100" dist="38100" dir="2700000" algn="tl">
                    <a:srgbClr val="000000"/>
                  </a:outerShdw>
                </a:effectLst>
                <a:latin typeface="Lucida Sans Unicode" pitchFamily="34" charset="0"/>
                <a:cs typeface="Courier New" pitchFamily="49" charset="0"/>
              </a:rPr>
              <a:t> </a:t>
            </a:r>
            <a:r>
              <a:rPr lang="en-US" dirty="0" err="1">
                <a:solidFill>
                  <a:schemeClr val="bg1"/>
                </a:solidFill>
                <a:effectLst>
                  <a:outerShdw blurRad="38100" dist="38100" dir="2700000" algn="tl">
                    <a:srgbClr val="000000"/>
                  </a:outerShdw>
                </a:effectLst>
                <a:latin typeface="Lucida Sans Unicode" pitchFamily="34" charset="0"/>
                <a:cs typeface="Courier New" pitchFamily="49" charset="0"/>
              </a:rPr>
              <a:t>phenate</a:t>
            </a:r>
            <a:r>
              <a:rPr lang="en-US" dirty="0">
                <a:solidFill>
                  <a:schemeClr val="bg1"/>
                </a:solidFill>
                <a:effectLst>
                  <a:outerShdw blurRad="38100" dist="38100" dir="2700000" algn="tl">
                    <a:srgbClr val="000000"/>
                  </a:outerShdw>
                </a:effectLst>
                <a:latin typeface="Lucida Sans Unicode" pitchFamily="34" charset="0"/>
                <a:cs typeface="Courier New" pitchFamily="49" charset="0"/>
              </a:rPr>
              <a:t>)</a:t>
            </a:r>
            <a:r>
              <a:rPr lang="en-GB" dirty="0">
                <a:solidFill>
                  <a:schemeClr val="bg1"/>
                </a:solidFill>
                <a:effectLst>
                  <a:outerShdw blurRad="38100" dist="38100" dir="2700000" algn="tl">
                    <a:srgbClr val="000000"/>
                  </a:outerShdw>
                </a:effectLst>
                <a:latin typeface="Lucida Sans Unicode" pitchFamily="34" charset="0"/>
              </a:rPr>
              <a:t> </a:t>
            </a:r>
            <a:r>
              <a:rPr lang="en-US" dirty="0">
                <a:solidFill>
                  <a:schemeClr val="bg1"/>
                </a:solidFill>
                <a:effectLst>
                  <a:outerShdw blurRad="38100" dist="38100" dir="2700000" algn="tl">
                    <a:srgbClr val="000000"/>
                  </a:outerShdw>
                </a:effectLst>
                <a:latin typeface="Lucida Sans Unicode" pitchFamily="34" charset="0"/>
                <a:sym typeface="Wingdings" pitchFamily="2" charset="2"/>
              </a:rPr>
              <a:t> </a:t>
            </a:r>
            <a:endParaRPr lang="en-GB" sz="1600" dirty="0">
              <a:solidFill>
                <a:schemeClr val="bg1"/>
              </a:solidFill>
              <a:effectLst>
                <a:outerShdw blurRad="38100" dist="38100" dir="2700000" algn="tl">
                  <a:srgbClr val="000000"/>
                </a:outerShdw>
              </a:effectLst>
              <a:latin typeface="Lucida Sans Unicode" pitchFamily="34" charset="0"/>
            </a:endParaRPr>
          </a:p>
        </p:txBody>
      </p:sp>
      <p:sp>
        <p:nvSpPr>
          <p:cNvPr id="20497" name="Text Box 8"/>
          <p:cNvSpPr txBox="1">
            <a:spLocks noChangeArrowheads="1"/>
          </p:cNvSpPr>
          <p:nvPr/>
        </p:nvSpPr>
        <p:spPr bwMode="auto">
          <a:xfrm>
            <a:off x="787400" y="1219200"/>
            <a:ext cx="797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3300"/>
                </a:solidFill>
                <a:latin typeface="Tw Cen MT Condensed Extra Bold" pitchFamily="34" charset="0"/>
                <a:sym typeface="Wingdings" pitchFamily="2" charset="2"/>
              </a:rPr>
              <a:t>(</a:t>
            </a:r>
            <a:r>
              <a:rPr lang="en-US" sz="2000">
                <a:solidFill>
                  <a:srgbClr val="FF3300"/>
                </a:solidFill>
                <a:latin typeface="Tw Cen MT Condensed Extra Bold" pitchFamily="34" charset="0"/>
                <a:sym typeface="Wingdings" pitchFamily="2" charset="2"/>
              </a:rPr>
              <a:t> Utk sampel air dgn kesadahan &lt; 400 mg/L dan berkadar NO</a:t>
            </a:r>
            <a:r>
              <a:rPr lang="en-US" sz="1800">
                <a:solidFill>
                  <a:srgbClr val="FF3300"/>
                </a:solidFill>
                <a:latin typeface="Tw Cen MT Condensed Extra Bold" pitchFamily="34" charset="0"/>
                <a:sym typeface="Wingdings" pitchFamily="2" charset="2"/>
              </a:rPr>
              <a:t>2</a:t>
            </a:r>
            <a:r>
              <a:rPr lang="en-US" sz="2000">
                <a:solidFill>
                  <a:srgbClr val="FF3300"/>
                </a:solidFill>
                <a:latin typeface="Tw Cen MT Condensed Extra Bold" pitchFamily="34" charset="0"/>
                <a:sym typeface="Wingdings" pitchFamily="2" charset="2"/>
              </a:rPr>
              <a:t>-N &lt; 5 mg/L</a:t>
            </a:r>
            <a:r>
              <a:rPr lang="en-US">
                <a:solidFill>
                  <a:srgbClr val="FF3300"/>
                </a:solidFill>
                <a:latin typeface="Tw Cen MT Condensed Extra Bold" pitchFamily="34" charset="0"/>
                <a:sym typeface="Wingdings" pitchFamily="2" charset="2"/>
              </a:rPr>
              <a:t>)</a:t>
            </a:r>
            <a:endParaRPr lang="en-US" sz="2000">
              <a:solidFill>
                <a:srgbClr val="FF3300"/>
              </a:solidFill>
              <a:latin typeface="Tw Cen MT Condensed Extra Bold" pitchFamily="34" charset="0"/>
            </a:endParaRPr>
          </a:p>
        </p:txBody>
      </p:sp>
    </p:spTree>
    <p:extLst>
      <p:ext uri="{BB962C8B-B14F-4D97-AF65-F5344CB8AC3E}">
        <p14:creationId xmlns:p14="http://schemas.microsoft.com/office/powerpoint/2010/main" val="23027882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09600" y="1812925"/>
            <a:ext cx="7864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Franklin Gothic Medium" pitchFamily="34" charset="0"/>
                <a:cs typeface="Courier New" pitchFamily="49" charset="0"/>
              </a:rPr>
              <a:t>Prosentase NH</a:t>
            </a:r>
            <a:r>
              <a:rPr lang="en-US" sz="2000" baseline="-18000">
                <a:latin typeface="Franklin Gothic Medium" pitchFamily="34" charset="0"/>
                <a:cs typeface="Courier New" pitchFamily="49" charset="0"/>
              </a:rPr>
              <a:t>3</a:t>
            </a:r>
            <a:r>
              <a:rPr lang="en-US" sz="2000">
                <a:latin typeface="Franklin Gothic Medium" pitchFamily="34" charset="0"/>
                <a:cs typeface="Courier New" pitchFamily="49" charset="0"/>
              </a:rPr>
              <a:t> thd ammonia total (TAN) sangat dipengaruhi oleh:</a:t>
            </a:r>
            <a:endParaRPr lang="en-GB" sz="2000">
              <a:latin typeface="Franklin Gothic Medium" pitchFamily="34" charset="0"/>
            </a:endParaRPr>
          </a:p>
        </p:txBody>
      </p:sp>
      <p:sp>
        <p:nvSpPr>
          <p:cNvPr id="21507" name="Text Box 4"/>
          <p:cNvSpPr txBox="1">
            <a:spLocks noChangeArrowheads="1"/>
          </p:cNvSpPr>
          <p:nvPr/>
        </p:nvSpPr>
        <p:spPr bwMode="auto">
          <a:xfrm>
            <a:off x="1676400" y="2117725"/>
            <a:ext cx="40370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en-US" sz="2000">
                <a:latin typeface="Franklin Gothic Medium" pitchFamily="34" charset="0"/>
                <a:cs typeface="Courier New" pitchFamily="49" charset="0"/>
              </a:rPr>
              <a:t> pH  </a:t>
            </a:r>
          </a:p>
          <a:p>
            <a:pPr eaLnBrk="1" hangingPunct="1">
              <a:buFontTx/>
              <a:buChar char="•"/>
            </a:pPr>
            <a:r>
              <a:rPr lang="en-US" sz="2000">
                <a:latin typeface="Franklin Gothic Medium" pitchFamily="34" charset="0"/>
                <a:cs typeface="Courier New" pitchFamily="49" charset="0"/>
              </a:rPr>
              <a:t> temperatur </a:t>
            </a:r>
          </a:p>
          <a:p>
            <a:pPr eaLnBrk="1" hangingPunct="1">
              <a:buFontTx/>
              <a:buChar char="•"/>
            </a:pPr>
            <a:r>
              <a:rPr lang="en-US" sz="2000">
                <a:latin typeface="Franklin Gothic Medium" pitchFamily="34" charset="0"/>
                <a:cs typeface="Courier New" pitchFamily="49" charset="0"/>
              </a:rPr>
              <a:t> salinitas   </a:t>
            </a:r>
            <a:r>
              <a:rPr lang="en-US" sz="2000">
                <a:latin typeface="Franklin Gothic Medium" pitchFamily="34" charset="0"/>
                <a:cs typeface="Courier New" pitchFamily="49" charset="0"/>
                <a:sym typeface="Wingdings" pitchFamily="2" charset="2"/>
              </a:rPr>
              <a:t>   air payau &amp; air laut</a:t>
            </a:r>
            <a:endParaRPr lang="en-GB" sz="2000">
              <a:latin typeface="Franklin Gothic Medium" pitchFamily="34" charset="0"/>
              <a:cs typeface="Courier New" pitchFamily="49" charset="0"/>
            </a:endParaRPr>
          </a:p>
        </p:txBody>
      </p:sp>
      <p:pic>
        <p:nvPicPr>
          <p:cNvPr id="21508" name="Picture 5" descr="tabel % amo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9144000"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6"/>
          <p:cNvSpPr txBox="1">
            <a:spLocks noChangeArrowheads="1"/>
          </p:cNvSpPr>
          <p:nvPr/>
        </p:nvSpPr>
        <p:spPr bwMode="auto">
          <a:xfrm>
            <a:off x="5791200" y="6477000"/>
            <a:ext cx="3195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CC3300"/>
                </a:solidFill>
                <a:latin typeface="Franklin Gothic Medium" pitchFamily="34" charset="0"/>
                <a:cs typeface="Courier New" pitchFamily="49" charset="0"/>
              </a:rPr>
              <a:t> Sumber: Trussel (1972) in Boyd (1979)</a:t>
            </a:r>
            <a:endParaRPr lang="en-GB" sz="1400" b="1">
              <a:solidFill>
                <a:srgbClr val="CC3300"/>
              </a:solidFill>
              <a:latin typeface="Franklin Gothic Medium" pitchFamily="34" charset="0"/>
              <a:cs typeface="Courier New" pitchFamily="49" charset="0"/>
            </a:endParaRPr>
          </a:p>
        </p:txBody>
      </p:sp>
      <p:sp>
        <p:nvSpPr>
          <p:cNvPr id="21511" name="Rectangle 15"/>
          <p:cNvSpPr>
            <a:spLocks noChangeArrowheads="1"/>
          </p:cNvSpPr>
          <p:nvPr/>
        </p:nvSpPr>
        <p:spPr bwMode="auto">
          <a:xfrm>
            <a:off x="457200" y="685800"/>
            <a:ext cx="8001000" cy="1143000"/>
          </a:xfrm>
          <a:prstGeom prst="rect">
            <a:avLst/>
          </a:prstGeom>
          <a:ln>
            <a:headEnd/>
            <a:tailEnd/>
          </a:ln>
          <a:extLst/>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21512" name="Text Box 6"/>
          <p:cNvSpPr txBox="1">
            <a:spLocks noChangeArrowheads="1"/>
          </p:cNvSpPr>
          <p:nvPr/>
        </p:nvSpPr>
        <p:spPr bwMode="auto">
          <a:xfrm>
            <a:off x="457200" y="746125"/>
            <a:ext cx="8397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
            </a:pPr>
            <a:r>
              <a:rPr lang="en-US" sz="2000" dirty="0">
                <a:solidFill>
                  <a:schemeClr val="bg1"/>
                </a:solidFill>
                <a:latin typeface="Franklin Gothic Medium" pitchFamily="34" charset="0"/>
                <a:cs typeface="Courier New" pitchFamily="49" charset="0"/>
              </a:rPr>
              <a:t>Kadar ammonia yang </a:t>
            </a:r>
            <a:r>
              <a:rPr lang="en-US" sz="2000" dirty="0" err="1">
                <a:solidFill>
                  <a:schemeClr val="bg1"/>
                </a:solidFill>
                <a:latin typeface="Franklin Gothic Medium" pitchFamily="34" charset="0"/>
                <a:cs typeface="Courier New" pitchFamily="49" charset="0"/>
              </a:rPr>
              <a:t>terukur</a:t>
            </a:r>
            <a:r>
              <a:rPr lang="en-US" sz="2000" dirty="0">
                <a:solidFill>
                  <a:schemeClr val="bg1"/>
                </a:solidFill>
                <a:latin typeface="Franklin Gothic Medium" pitchFamily="34" charset="0"/>
                <a:cs typeface="Courier New" pitchFamily="49" charset="0"/>
              </a:rPr>
              <a:t> </a:t>
            </a:r>
            <a:r>
              <a:rPr lang="en-US" sz="2000" dirty="0" err="1">
                <a:solidFill>
                  <a:schemeClr val="bg1"/>
                </a:solidFill>
                <a:latin typeface="Franklin Gothic Medium" pitchFamily="34" charset="0"/>
                <a:cs typeface="Courier New" pitchFamily="49" charset="0"/>
              </a:rPr>
              <a:t>pada</a:t>
            </a:r>
            <a:r>
              <a:rPr lang="en-US" sz="2000" dirty="0">
                <a:solidFill>
                  <a:schemeClr val="bg1"/>
                </a:solidFill>
                <a:latin typeface="Franklin Gothic Medium" pitchFamily="34" charset="0"/>
                <a:cs typeface="Courier New" pitchFamily="49" charset="0"/>
              </a:rPr>
              <a:t> </a:t>
            </a:r>
            <a:r>
              <a:rPr lang="en-US" sz="2000" dirty="0" err="1">
                <a:solidFill>
                  <a:schemeClr val="bg1"/>
                </a:solidFill>
                <a:latin typeface="Franklin Gothic Medium" pitchFamily="34" charset="0"/>
                <a:cs typeface="Courier New" pitchFamily="49" charset="0"/>
              </a:rPr>
              <a:t>metoda</a:t>
            </a:r>
            <a:r>
              <a:rPr lang="en-US" sz="2000" dirty="0">
                <a:solidFill>
                  <a:schemeClr val="bg1"/>
                </a:solidFill>
                <a:latin typeface="Franklin Gothic Medium" pitchFamily="34" charset="0"/>
                <a:cs typeface="Courier New" pitchFamily="49" charset="0"/>
              </a:rPr>
              <a:t> </a:t>
            </a:r>
            <a:r>
              <a:rPr lang="en-US" sz="2000" dirty="0" err="1">
                <a:solidFill>
                  <a:schemeClr val="bg1"/>
                </a:solidFill>
                <a:latin typeface="Franklin Gothic Medium" pitchFamily="34" charset="0"/>
                <a:cs typeface="Courier New" pitchFamily="49" charset="0"/>
              </a:rPr>
              <a:t>ini</a:t>
            </a:r>
            <a:r>
              <a:rPr lang="en-US" sz="2000" dirty="0">
                <a:solidFill>
                  <a:schemeClr val="bg1"/>
                </a:solidFill>
                <a:latin typeface="Franklin Gothic Medium" pitchFamily="34" charset="0"/>
                <a:cs typeface="Courier New" pitchFamily="49" charset="0"/>
              </a:rPr>
              <a:t> </a:t>
            </a:r>
            <a:r>
              <a:rPr lang="en-US" sz="2000" dirty="0" err="1">
                <a:solidFill>
                  <a:schemeClr val="bg1"/>
                </a:solidFill>
                <a:latin typeface="Franklin Gothic Medium" pitchFamily="34" charset="0"/>
                <a:cs typeface="Courier New" pitchFamily="49" charset="0"/>
              </a:rPr>
              <a:t>adalah</a:t>
            </a:r>
            <a:r>
              <a:rPr lang="en-US" sz="2000" dirty="0">
                <a:solidFill>
                  <a:schemeClr val="bg1"/>
                </a:solidFill>
                <a:latin typeface="Franklin Gothic Medium" pitchFamily="34" charset="0"/>
                <a:cs typeface="Courier New" pitchFamily="49" charset="0"/>
              </a:rPr>
              <a:t> </a:t>
            </a:r>
            <a:r>
              <a:rPr lang="en-US" sz="2000" dirty="0">
                <a:solidFill>
                  <a:srgbClr val="FF0000"/>
                </a:solidFill>
                <a:latin typeface="Franklin Gothic Medium" pitchFamily="34" charset="0"/>
                <a:cs typeface="Courier New" pitchFamily="49" charset="0"/>
              </a:rPr>
              <a:t>ammonia total </a:t>
            </a:r>
          </a:p>
          <a:p>
            <a:pPr eaLnBrk="1" hangingPunct="1">
              <a:buFont typeface="Wingdings" pitchFamily="2" charset="2"/>
              <a:buNone/>
            </a:pPr>
            <a:r>
              <a:rPr lang="en-US" sz="2000" dirty="0">
                <a:solidFill>
                  <a:schemeClr val="bg1"/>
                </a:solidFill>
                <a:latin typeface="Franklin Gothic Medium" pitchFamily="34" charset="0"/>
                <a:cs typeface="Courier New" pitchFamily="49" charset="0"/>
              </a:rPr>
              <a:t>   </a:t>
            </a:r>
            <a:r>
              <a:rPr lang="en-US" sz="2000" dirty="0" err="1">
                <a:solidFill>
                  <a:schemeClr val="bg1"/>
                </a:solidFill>
                <a:latin typeface="Franklin Gothic Medium" pitchFamily="34" charset="0"/>
                <a:cs typeface="Courier New" pitchFamily="49" charset="0"/>
              </a:rPr>
              <a:t>yaitu</a:t>
            </a:r>
            <a:r>
              <a:rPr lang="en-US" sz="2000" dirty="0">
                <a:solidFill>
                  <a:schemeClr val="bg1"/>
                </a:solidFill>
                <a:latin typeface="Franklin Gothic Medium" pitchFamily="34" charset="0"/>
                <a:cs typeface="Courier New" pitchFamily="49" charset="0"/>
              </a:rPr>
              <a:t> </a:t>
            </a:r>
            <a:r>
              <a:rPr lang="en-US" sz="2000" dirty="0" err="1">
                <a:solidFill>
                  <a:schemeClr val="bg1"/>
                </a:solidFill>
                <a:latin typeface="Franklin Gothic Medium" pitchFamily="34" charset="0"/>
                <a:cs typeface="Courier New" pitchFamily="49" charset="0"/>
              </a:rPr>
              <a:t>terdiri</a:t>
            </a:r>
            <a:r>
              <a:rPr lang="en-US" sz="2000" dirty="0">
                <a:solidFill>
                  <a:schemeClr val="bg1"/>
                </a:solidFill>
                <a:latin typeface="Franklin Gothic Medium" pitchFamily="34" charset="0"/>
                <a:cs typeface="Courier New" pitchFamily="49" charset="0"/>
              </a:rPr>
              <a:t> </a:t>
            </a:r>
            <a:r>
              <a:rPr lang="en-US" sz="2000" dirty="0" err="1">
                <a:solidFill>
                  <a:schemeClr val="bg1"/>
                </a:solidFill>
                <a:latin typeface="Franklin Gothic Medium" pitchFamily="34" charset="0"/>
                <a:cs typeface="Courier New" pitchFamily="49" charset="0"/>
              </a:rPr>
              <a:t>dari</a:t>
            </a:r>
            <a:r>
              <a:rPr lang="en-US" sz="2000" dirty="0">
                <a:solidFill>
                  <a:schemeClr val="bg1"/>
                </a:solidFill>
                <a:latin typeface="Franklin Gothic Medium" pitchFamily="34" charset="0"/>
                <a:cs typeface="Courier New" pitchFamily="49" charset="0"/>
              </a:rPr>
              <a:t> NH</a:t>
            </a:r>
            <a:r>
              <a:rPr lang="en-US" sz="2000" baseline="-30000" dirty="0">
                <a:solidFill>
                  <a:schemeClr val="bg1"/>
                </a:solidFill>
                <a:latin typeface="Franklin Gothic Medium" pitchFamily="34" charset="0"/>
                <a:cs typeface="Courier New" pitchFamily="49" charset="0"/>
              </a:rPr>
              <a:t>3</a:t>
            </a:r>
            <a:r>
              <a:rPr lang="en-US" sz="2000" dirty="0">
                <a:solidFill>
                  <a:schemeClr val="bg1"/>
                </a:solidFill>
                <a:latin typeface="Franklin Gothic Medium" pitchFamily="34" charset="0"/>
                <a:cs typeface="Courier New" pitchFamily="49" charset="0"/>
              </a:rPr>
              <a:t> </a:t>
            </a:r>
            <a:r>
              <a:rPr lang="en-US" sz="2000" dirty="0" err="1">
                <a:solidFill>
                  <a:schemeClr val="bg1"/>
                </a:solidFill>
                <a:latin typeface="Franklin Gothic Medium" pitchFamily="34" charset="0"/>
                <a:cs typeface="Courier New" pitchFamily="49" charset="0"/>
              </a:rPr>
              <a:t>dan</a:t>
            </a:r>
            <a:r>
              <a:rPr lang="en-US" sz="2000" dirty="0">
                <a:solidFill>
                  <a:schemeClr val="bg1"/>
                </a:solidFill>
                <a:latin typeface="Franklin Gothic Medium" pitchFamily="34" charset="0"/>
                <a:cs typeface="Courier New" pitchFamily="49" charset="0"/>
              </a:rPr>
              <a:t> NH</a:t>
            </a:r>
            <a:r>
              <a:rPr lang="en-US" sz="2000" baseline="-30000" dirty="0">
                <a:solidFill>
                  <a:schemeClr val="bg1"/>
                </a:solidFill>
                <a:latin typeface="Franklin Gothic Medium" pitchFamily="34" charset="0"/>
                <a:cs typeface="Courier New" pitchFamily="49" charset="0"/>
              </a:rPr>
              <a:t>4</a:t>
            </a:r>
            <a:r>
              <a:rPr lang="en-US" sz="2000" baseline="30000" dirty="0">
                <a:solidFill>
                  <a:schemeClr val="bg1"/>
                </a:solidFill>
                <a:latin typeface="Franklin Gothic Medium" pitchFamily="34" charset="0"/>
                <a:cs typeface="Courier New" pitchFamily="49" charset="0"/>
              </a:rPr>
              <a:t>-</a:t>
            </a:r>
            <a:r>
              <a:rPr lang="en-US" sz="2000" dirty="0">
                <a:solidFill>
                  <a:schemeClr val="bg1"/>
                </a:solidFill>
                <a:latin typeface="Franklin Gothic Medium" pitchFamily="34" charset="0"/>
                <a:cs typeface="Courier New" pitchFamily="49" charset="0"/>
              </a:rPr>
              <a:t>, </a:t>
            </a:r>
            <a:r>
              <a:rPr lang="en-US" sz="2000" dirty="0" err="1">
                <a:solidFill>
                  <a:srgbClr val="0000CC"/>
                </a:solidFill>
                <a:latin typeface="Franklin Gothic Medium" pitchFamily="34" charset="0"/>
                <a:cs typeface="Courier New" pitchFamily="49" charset="0"/>
              </a:rPr>
              <a:t>karena</a:t>
            </a:r>
            <a:r>
              <a:rPr lang="en-US" sz="2000" dirty="0">
                <a:solidFill>
                  <a:srgbClr val="0000CC"/>
                </a:solidFill>
                <a:latin typeface="Franklin Gothic Medium" pitchFamily="34" charset="0"/>
                <a:cs typeface="Courier New" pitchFamily="49" charset="0"/>
              </a:rPr>
              <a:t> </a:t>
            </a:r>
            <a:r>
              <a:rPr lang="en-US" sz="2000" dirty="0" err="1">
                <a:solidFill>
                  <a:srgbClr val="0000CC"/>
                </a:solidFill>
                <a:latin typeface="Franklin Gothic Medium" pitchFamily="34" charset="0"/>
                <a:cs typeface="Courier New" pitchFamily="49" charset="0"/>
              </a:rPr>
              <a:t>pada</a:t>
            </a:r>
            <a:r>
              <a:rPr lang="en-US" sz="2000" dirty="0">
                <a:solidFill>
                  <a:srgbClr val="0000CC"/>
                </a:solidFill>
                <a:latin typeface="Franklin Gothic Medium" pitchFamily="34" charset="0"/>
                <a:cs typeface="Courier New" pitchFamily="49" charset="0"/>
              </a:rPr>
              <a:t> </a:t>
            </a:r>
            <a:r>
              <a:rPr lang="en-US" sz="2000" dirty="0" err="1">
                <a:solidFill>
                  <a:srgbClr val="0000CC"/>
                </a:solidFill>
                <a:latin typeface="Franklin Gothic Medium" pitchFamily="34" charset="0"/>
                <a:cs typeface="Courier New" pitchFamily="49" charset="0"/>
              </a:rPr>
              <a:t>larutan</a:t>
            </a:r>
            <a:r>
              <a:rPr lang="en-US" sz="2000" dirty="0">
                <a:solidFill>
                  <a:srgbClr val="0000CC"/>
                </a:solidFill>
                <a:latin typeface="Franklin Gothic Medium" pitchFamily="34" charset="0"/>
                <a:cs typeface="Courier New" pitchFamily="49" charset="0"/>
              </a:rPr>
              <a:t> </a:t>
            </a:r>
            <a:r>
              <a:rPr lang="en-US" sz="2000" dirty="0" err="1">
                <a:solidFill>
                  <a:srgbClr val="0000CC"/>
                </a:solidFill>
                <a:latin typeface="Franklin Gothic Medium" pitchFamily="34" charset="0"/>
                <a:cs typeface="Courier New" pitchFamily="49" charset="0"/>
              </a:rPr>
              <a:t>bersuasana</a:t>
            </a:r>
            <a:r>
              <a:rPr lang="en-US" sz="2000" dirty="0">
                <a:solidFill>
                  <a:srgbClr val="0000CC"/>
                </a:solidFill>
                <a:latin typeface="Franklin Gothic Medium" pitchFamily="34" charset="0"/>
                <a:cs typeface="Courier New" pitchFamily="49" charset="0"/>
              </a:rPr>
              <a:t> </a:t>
            </a:r>
            <a:r>
              <a:rPr lang="en-US" sz="2000" dirty="0" err="1">
                <a:solidFill>
                  <a:srgbClr val="0000CC"/>
                </a:solidFill>
                <a:latin typeface="Franklin Gothic Medium" pitchFamily="34" charset="0"/>
                <a:cs typeface="Courier New" pitchFamily="49" charset="0"/>
              </a:rPr>
              <a:t>basa</a:t>
            </a:r>
            <a:r>
              <a:rPr lang="en-US" sz="2000" dirty="0">
                <a:solidFill>
                  <a:srgbClr val="0000CC"/>
                </a:solidFill>
                <a:latin typeface="Franklin Gothic Medium" pitchFamily="34" charset="0"/>
                <a:cs typeface="Courier New" pitchFamily="49" charset="0"/>
              </a:rPr>
              <a:t> </a:t>
            </a:r>
          </a:p>
          <a:p>
            <a:pPr eaLnBrk="1" hangingPunct="1">
              <a:buFont typeface="Wingdings" pitchFamily="2" charset="2"/>
              <a:buNone/>
            </a:pPr>
            <a:r>
              <a:rPr lang="en-US" sz="2000" dirty="0">
                <a:solidFill>
                  <a:srgbClr val="0000CC"/>
                </a:solidFill>
                <a:latin typeface="Franklin Gothic Medium" pitchFamily="34" charset="0"/>
                <a:cs typeface="Courier New" pitchFamily="49" charset="0"/>
              </a:rPr>
              <a:t>   </a:t>
            </a:r>
            <a:r>
              <a:rPr lang="en-US" sz="2000" dirty="0" err="1">
                <a:solidFill>
                  <a:srgbClr val="0000CC"/>
                </a:solidFill>
                <a:latin typeface="Franklin Gothic Medium" pitchFamily="34" charset="0"/>
                <a:cs typeface="Courier New" pitchFamily="49" charset="0"/>
              </a:rPr>
              <a:t>kuat</a:t>
            </a:r>
            <a:r>
              <a:rPr lang="en-US" sz="2000" dirty="0">
                <a:solidFill>
                  <a:srgbClr val="0000CC"/>
                </a:solidFill>
                <a:latin typeface="Franklin Gothic Medium" pitchFamily="34" charset="0"/>
                <a:cs typeface="Courier New" pitchFamily="49" charset="0"/>
              </a:rPr>
              <a:t> </a:t>
            </a:r>
            <a:r>
              <a:rPr lang="en-US" sz="2000" dirty="0" err="1">
                <a:solidFill>
                  <a:srgbClr val="0000CC"/>
                </a:solidFill>
                <a:latin typeface="Franklin Gothic Medium" pitchFamily="34" charset="0"/>
                <a:cs typeface="Courier New" pitchFamily="49" charset="0"/>
              </a:rPr>
              <a:t>semua</a:t>
            </a:r>
            <a:r>
              <a:rPr lang="en-US" sz="2000" dirty="0">
                <a:solidFill>
                  <a:srgbClr val="0000CC"/>
                </a:solidFill>
                <a:latin typeface="Franklin Gothic Medium" pitchFamily="34" charset="0"/>
                <a:cs typeface="Courier New" pitchFamily="49" charset="0"/>
              </a:rPr>
              <a:t> ammonia </a:t>
            </a:r>
            <a:r>
              <a:rPr lang="en-US" sz="2000" dirty="0" err="1">
                <a:solidFill>
                  <a:srgbClr val="0000CC"/>
                </a:solidFill>
                <a:latin typeface="Franklin Gothic Medium" pitchFamily="34" charset="0"/>
                <a:cs typeface="Courier New" pitchFamily="49" charset="0"/>
              </a:rPr>
              <a:t>berada</a:t>
            </a:r>
            <a:r>
              <a:rPr lang="en-US" sz="2000" dirty="0">
                <a:solidFill>
                  <a:srgbClr val="0000CC"/>
                </a:solidFill>
                <a:latin typeface="Franklin Gothic Medium" pitchFamily="34" charset="0"/>
                <a:cs typeface="Courier New" pitchFamily="49" charset="0"/>
              </a:rPr>
              <a:t> </a:t>
            </a:r>
            <a:r>
              <a:rPr lang="en-US" sz="2000" dirty="0" err="1">
                <a:solidFill>
                  <a:srgbClr val="0000CC"/>
                </a:solidFill>
                <a:latin typeface="Franklin Gothic Medium" pitchFamily="34" charset="0"/>
                <a:cs typeface="Courier New" pitchFamily="49" charset="0"/>
              </a:rPr>
              <a:t>dlm</a:t>
            </a:r>
            <a:r>
              <a:rPr lang="en-US" sz="2000" dirty="0">
                <a:solidFill>
                  <a:srgbClr val="0000CC"/>
                </a:solidFill>
                <a:latin typeface="Franklin Gothic Medium" pitchFamily="34" charset="0"/>
                <a:cs typeface="Courier New" pitchFamily="49" charset="0"/>
              </a:rPr>
              <a:t> </a:t>
            </a:r>
            <a:r>
              <a:rPr lang="en-US" sz="2000" dirty="0" err="1">
                <a:solidFill>
                  <a:srgbClr val="0000CC"/>
                </a:solidFill>
                <a:latin typeface="Franklin Gothic Medium" pitchFamily="34" charset="0"/>
                <a:cs typeface="Courier New" pitchFamily="49" charset="0"/>
              </a:rPr>
              <a:t>bentuk</a:t>
            </a:r>
            <a:r>
              <a:rPr lang="en-US" sz="2000" dirty="0">
                <a:solidFill>
                  <a:srgbClr val="0000CC"/>
                </a:solidFill>
                <a:latin typeface="Franklin Gothic Medium" pitchFamily="34" charset="0"/>
                <a:cs typeface="Courier New" pitchFamily="49" charset="0"/>
              </a:rPr>
              <a:t> NH</a:t>
            </a:r>
            <a:r>
              <a:rPr lang="en-US" sz="2000" baseline="-30000" dirty="0">
                <a:solidFill>
                  <a:srgbClr val="0000CC"/>
                </a:solidFill>
                <a:latin typeface="Franklin Gothic Medium" pitchFamily="34" charset="0"/>
                <a:cs typeface="Courier New" pitchFamily="49" charset="0"/>
              </a:rPr>
              <a:t>3</a:t>
            </a:r>
            <a:r>
              <a:rPr lang="en-GB" sz="2000" dirty="0">
                <a:latin typeface="Franklin Gothic Medium" pitchFamily="34" charset="0"/>
              </a:rPr>
              <a:t> </a:t>
            </a:r>
          </a:p>
        </p:txBody>
      </p:sp>
    </p:spTree>
    <p:extLst>
      <p:ext uri="{BB962C8B-B14F-4D97-AF65-F5344CB8AC3E}">
        <p14:creationId xmlns:p14="http://schemas.microsoft.com/office/powerpoint/2010/main" val="29289484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2500313" y="1905000"/>
            <a:ext cx="4156075" cy="854075"/>
            <a:chOff x="1278" y="1413"/>
            <a:chExt cx="2618" cy="538"/>
          </a:xfrm>
        </p:grpSpPr>
        <p:sp>
          <p:nvSpPr>
            <p:cNvPr id="23614" name="Text Box 3"/>
            <p:cNvSpPr txBox="1">
              <a:spLocks noChangeArrowheads="1"/>
            </p:cNvSpPr>
            <p:nvPr/>
          </p:nvSpPr>
          <p:spPr bwMode="auto">
            <a:xfrm>
              <a:off x="1278" y="1520"/>
              <a:ext cx="9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40404"/>
                  </a:solidFill>
                  <a:latin typeface="Lucida Sans Unicode" pitchFamily="34" charset="0"/>
                </a:rPr>
                <a:t>% NH</a:t>
              </a:r>
              <a:r>
                <a:rPr lang="en-US" baseline="-10000">
                  <a:solidFill>
                    <a:srgbClr val="040404"/>
                  </a:solidFill>
                  <a:latin typeface="Lucida Sans Unicode" pitchFamily="34" charset="0"/>
                </a:rPr>
                <a:t>3 </a:t>
              </a:r>
              <a:r>
                <a:rPr lang="en-US">
                  <a:solidFill>
                    <a:srgbClr val="040404"/>
                  </a:solidFill>
                  <a:latin typeface="Lucida Sans Unicode" pitchFamily="34" charset="0"/>
                </a:rPr>
                <a:t> </a:t>
              </a:r>
              <a:r>
                <a:rPr lang="en-US" b="1">
                  <a:solidFill>
                    <a:srgbClr val="040404"/>
                  </a:solidFill>
                  <a:latin typeface="Haettenschweiler" pitchFamily="34" charset="0"/>
                </a:rPr>
                <a:t>=</a:t>
              </a:r>
              <a:r>
                <a:rPr lang="en-US">
                  <a:solidFill>
                    <a:srgbClr val="040404"/>
                  </a:solidFill>
                  <a:latin typeface="Lucida Sans Unicode" pitchFamily="34" charset="0"/>
                </a:rPr>
                <a:t> </a:t>
              </a:r>
              <a:endParaRPr lang="en-GB">
                <a:solidFill>
                  <a:srgbClr val="040404"/>
                </a:solidFill>
                <a:latin typeface="Lucida Sans Unicode" pitchFamily="34" charset="0"/>
              </a:endParaRPr>
            </a:p>
          </p:txBody>
        </p:sp>
        <p:sp>
          <p:nvSpPr>
            <p:cNvPr id="23615" name="Text Box 4"/>
            <p:cNvSpPr txBox="1">
              <a:spLocks noChangeArrowheads="1"/>
            </p:cNvSpPr>
            <p:nvPr/>
          </p:nvSpPr>
          <p:spPr bwMode="auto">
            <a:xfrm>
              <a:off x="2191" y="1413"/>
              <a:ext cx="1705"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25000"/>
                </a:lnSpc>
              </a:pPr>
              <a:r>
                <a:rPr lang="en-US" sz="2000">
                  <a:solidFill>
                    <a:srgbClr val="040404"/>
                  </a:solidFill>
                  <a:latin typeface="Lucida Sans Unicode" pitchFamily="34" charset="0"/>
                </a:rPr>
                <a:t>100 </a:t>
              </a:r>
            </a:p>
            <a:p>
              <a:pPr algn="ctr" eaLnBrk="1" hangingPunct="1">
                <a:lnSpc>
                  <a:spcPct val="125000"/>
                </a:lnSpc>
              </a:pPr>
              <a:r>
                <a:rPr lang="en-US" sz="2000">
                  <a:solidFill>
                    <a:srgbClr val="040404"/>
                  </a:solidFill>
                  <a:latin typeface="Lucida Sans Unicode" pitchFamily="34" charset="0"/>
                </a:rPr>
                <a:t>1 </a:t>
              </a:r>
              <a:r>
                <a:rPr lang="en-US" sz="2000" b="1">
                  <a:solidFill>
                    <a:srgbClr val="040404"/>
                  </a:solidFill>
                  <a:latin typeface="Lucida Sans Unicode" pitchFamily="34" charset="0"/>
                </a:rPr>
                <a:t>+</a:t>
              </a:r>
              <a:r>
                <a:rPr lang="en-US" sz="2000">
                  <a:solidFill>
                    <a:srgbClr val="040404"/>
                  </a:solidFill>
                  <a:latin typeface="Lucida Sans Unicode" pitchFamily="34" charset="0"/>
                </a:rPr>
                <a:t> </a:t>
              </a:r>
              <a:r>
                <a:rPr lang="en-US" sz="2000">
                  <a:solidFill>
                    <a:srgbClr val="040404"/>
                  </a:solidFill>
                  <a:latin typeface="Franklin Gothic Book" pitchFamily="34" charset="0"/>
                </a:rPr>
                <a:t>antilog (</a:t>
              </a:r>
              <a:r>
                <a:rPr lang="en-US" sz="1800" b="1">
                  <a:solidFill>
                    <a:srgbClr val="040404"/>
                  </a:solidFill>
                  <a:latin typeface="Franklin Gothic Book" pitchFamily="34" charset="0"/>
                </a:rPr>
                <a:t>p</a:t>
              </a:r>
              <a:r>
                <a:rPr lang="en-US" sz="2000">
                  <a:solidFill>
                    <a:srgbClr val="040404"/>
                  </a:solidFill>
                  <a:latin typeface="Franklin Gothic Book" pitchFamily="34" charset="0"/>
                </a:rPr>
                <a:t>Ka – </a:t>
              </a:r>
              <a:r>
                <a:rPr lang="en-US" sz="1800" b="1">
                  <a:solidFill>
                    <a:srgbClr val="040404"/>
                  </a:solidFill>
                  <a:latin typeface="Franklin Gothic Book" pitchFamily="34" charset="0"/>
                </a:rPr>
                <a:t>p</a:t>
              </a:r>
              <a:r>
                <a:rPr lang="en-US" sz="2000">
                  <a:solidFill>
                    <a:srgbClr val="040404"/>
                  </a:solidFill>
                  <a:latin typeface="Franklin Gothic Book" pitchFamily="34" charset="0"/>
                </a:rPr>
                <a:t>H)</a:t>
              </a:r>
              <a:r>
                <a:rPr lang="en-US" sz="2000">
                  <a:solidFill>
                    <a:srgbClr val="040404"/>
                  </a:solidFill>
                  <a:latin typeface="Lucida Sans Unicode" pitchFamily="34" charset="0"/>
                </a:rPr>
                <a:t> </a:t>
              </a:r>
              <a:endParaRPr lang="en-GB" sz="2000">
                <a:solidFill>
                  <a:srgbClr val="040404"/>
                </a:solidFill>
                <a:latin typeface="Lucida Sans Unicode" pitchFamily="34" charset="0"/>
              </a:endParaRPr>
            </a:p>
          </p:txBody>
        </p:sp>
        <p:sp>
          <p:nvSpPr>
            <p:cNvPr id="23616" name="Line 5"/>
            <p:cNvSpPr>
              <a:spLocks noChangeShapeType="1"/>
            </p:cNvSpPr>
            <p:nvPr/>
          </p:nvSpPr>
          <p:spPr bwMode="auto">
            <a:xfrm>
              <a:off x="2160" y="1680"/>
              <a:ext cx="172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23555" name="Text Box 6"/>
          <p:cNvSpPr txBox="1">
            <a:spLocks noChangeArrowheads="1"/>
          </p:cNvSpPr>
          <p:nvPr/>
        </p:nvSpPr>
        <p:spPr bwMode="auto">
          <a:xfrm>
            <a:off x="2735657" y="849287"/>
            <a:ext cx="3825086" cy="461665"/>
          </a:xfrm>
          <a:prstGeom prst="rect">
            <a:avLst/>
          </a:prstGeom>
          <a:solidFill>
            <a:schemeClr val="tx1"/>
          </a:solid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dirty="0">
                <a:solidFill>
                  <a:srgbClr val="990033"/>
                </a:solidFill>
                <a:latin typeface="Lucida Sans Unicode" pitchFamily="34" charset="0"/>
              </a:rPr>
              <a:t>% un-ionized </a:t>
            </a:r>
            <a:r>
              <a:rPr lang="en-US" b="1" dirty="0" smtClean="0">
                <a:solidFill>
                  <a:srgbClr val="990033"/>
                </a:solidFill>
                <a:latin typeface="Lucida Sans Unicode" pitchFamily="34" charset="0"/>
              </a:rPr>
              <a:t>ammonia</a:t>
            </a:r>
            <a:r>
              <a:rPr lang="id-ID" b="1" dirty="0" smtClean="0">
                <a:solidFill>
                  <a:srgbClr val="990033"/>
                </a:solidFill>
                <a:latin typeface="Lucida Sans Unicode" pitchFamily="34" charset="0"/>
              </a:rPr>
              <a:t> </a:t>
            </a:r>
            <a:r>
              <a:rPr lang="en-US" b="1" dirty="0" smtClean="0">
                <a:solidFill>
                  <a:srgbClr val="990033"/>
                </a:solidFill>
                <a:latin typeface="Lucida Sans Unicode" pitchFamily="34" charset="0"/>
              </a:rPr>
              <a:t>:</a:t>
            </a:r>
            <a:endParaRPr lang="en-GB" b="1" dirty="0">
              <a:solidFill>
                <a:srgbClr val="990033"/>
              </a:solidFill>
              <a:latin typeface="Lucida Sans Unicode" pitchFamily="34" charset="0"/>
            </a:endParaRPr>
          </a:p>
        </p:txBody>
      </p:sp>
      <p:sp>
        <p:nvSpPr>
          <p:cNvPr id="23556" name="AutoShape 7"/>
          <p:cNvSpPr>
            <a:spLocks noChangeArrowheads="1"/>
          </p:cNvSpPr>
          <p:nvPr/>
        </p:nvSpPr>
        <p:spPr bwMode="auto">
          <a:xfrm>
            <a:off x="2362200" y="1676400"/>
            <a:ext cx="4572000" cy="1295400"/>
          </a:xfrm>
          <a:prstGeom prst="roundRect">
            <a:avLst>
              <a:gd name="adj" fmla="val 16667"/>
            </a:avLst>
          </a:pr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593928" name="Group 8"/>
          <p:cNvGraphicFramePr>
            <a:graphicFrameLocks noGrp="1"/>
          </p:cNvGraphicFramePr>
          <p:nvPr/>
        </p:nvGraphicFramePr>
        <p:xfrm>
          <a:off x="1752600" y="3657600"/>
          <a:ext cx="6096000" cy="838200"/>
        </p:xfrm>
        <a:graphic>
          <a:graphicData uri="http://schemas.openxmlformats.org/drawingml/2006/table">
            <a:tbl>
              <a:tblPr/>
              <a:tblGrid>
                <a:gridCol w="608013"/>
                <a:gridCol w="611187"/>
                <a:gridCol w="606425"/>
                <a:gridCol w="611188"/>
                <a:gridCol w="611187"/>
                <a:gridCol w="611188"/>
                <a:gridCol w="608012"/>
                <a:gridCol w="609600"/>
                <a:gridCol w="608013"/>
                <a:gridCol w="611187"/>
              </a:tblGrid>
              <a:tr h="41910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Times New Roman" pitchFamily="18" charset="0"/>
                        </a:rPr>
                        <a:t>15</a:t>
                      </a:r>
                      <a:endParaRPr kumimoji="0" lang="en-GB" sz="2000" b="0" i="0" u="none" strike="noStrike" cap="none" normalizeH="0" baseline="0" smtClean="0">
                        <a:ln>
                          <a:noFill/>
                        </a:ln>
                        <a:solidFill>
                          <a:srgbClr val="040404"/>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Times New Roman" pitchFamily="18" charset="0"/>
                        </a:rPr>
                        <a:t>20</a:t>
                      </a:r>
                      <a:endParaRPr kumimoji="0" lang="en-GB" sz="20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Times New Roman" pitchFamily="18" charset="0"/>
                        </a:rPr>
                        <a:t>22</a:t>
                      </a:r>
                      <a:endParaRPr kumimoji="0" lang="en-GB" sz="20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Times New Roman" pitchFamily="18" charset="0"/>
                        </a:rPr>
                        <a:t>24</a:t>
                      </a:r>
                      <a:endParaRPr kumimoji="0" lang="en-GB" sz="20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Times New Roman" pitchFamily="18" charset="0"/>
                        </a:rPr>
                        <a:t>25</a:t>
                      </a:r>
                      <a:endParaRPr kumimoji="0" lang="en-GB" sz="20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Times New Roman" pitchFamily="18" charset="0"/>
                        </a:rPr>
                        <a:t>26</a:t>
                      </a:r>
                      <a:endParaRPr kumimoji="0" lang="en-GB" sz="20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Times New Roman" pitchFamily="18" charset="0"/>
                        </a:rPr>
                        <a:t>27</a:t>
                      </a:r>
                      <a:endParaRPr kumimoji="0" lang="en-GB" sz="20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Times New Roman" pitchFamily="18" charset="0"/>
                        </a:rPr>
                        <a:t>28</a:t>
                      </a:r>
                      <a:endParaRPr kumimoji="0" lang="en-GB" sz="20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Times New Roman" pitchFamily="18" charset="0"/>
                        </a:rPr>
                        <a:t>29</a:t>
                      </a:r>
                      <a:endParaRPr kumimoji="0" lang="en-GB" sz="20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Times New Roman" pitchFamily="18" charset="0"/>
                        </a:rPr>
                        <a:t>30</a:t>
                      </a:r>
                      <a:endParaRPr kumimoji="0" lang="en-GB" sz="20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9,56</a:t>
                      </a:r>
                      <a:endParaRPr kumimoji="0" lang="en-GB" sz="1800" b="0" i="0" u="none" strike="noStrike" cap="none" normalizeH="0" baseline="0" smtClean="0">
                        <a:ln>
                          <a:noFill/>
                        </a:ln>
                        <a:solidFill>
                          <a:srgbClr val="040404"/>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9,40</a:t>
                      </a:r>
                      <a:endParaRPr kumimoji="0" lang="en-GB" sz="18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9,33</a:t>
                      </a:r>
                      <a:endParaRPr kumimoji="0" lang="en-GB" sz="18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9,27</a:t>
                      </a:r>
                      <a:endParaRPr kumimoji="0" lang="en-GB" sz="18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9,24</a:t>
                      </a:r>
                      <a:endParaRPr kumimoji="0" lang="en-GB" sz="18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9,21</a:t>
                      </a:r>
                      <a:endParaRPr kumimoji="0" lang="en-GB" sz="18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9,18</a:t>
                      </a:r>
                      <a:endParaRPr kumimoji="0" lang="en-GB" sz="18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9,15</a:t>
                      </a:r>
                      <a:endParaRPr kumimoji="0" lang="en-GB" sz="18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9,12</a:t>
                      </a:r>
                      <a:endParaRPr kumimoji="0" lang="en-GB" sz="18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9,09</a:t>
                      </a:r>
                      <a:endParaRPr kumimoji="0" lang="en-GB" sz="18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93964" name="Group 44"/>
          <p:cNvGraphicFramePr>
            <a:graphicFrameLocks noGrp="1"/>
          </p:cNvGraphicFramePr>
          <p:nvPr/>
        </p:nvGraphicFramePr>
        <p:xfrm>
          <a:off x="7848600" y="3657600"/>
          <a:ext cx="1219200" cy="838200"/>
        </p:xfrm>
        <a:graphic>
          <a:graphicData uri="http://schemas.openxmlformats.org/drawingml/2006/table">
            <a:tbl>
              <a:tblPr/>
              <a:tblGrid>
                <a:gridCol w="609600"/>
                <a:gridCol w="609600"/>
              </a:tblGrid>
              <a:tr h="414338">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Times New Roman" pitchFamily="18" charset="0"/>
                        </a:rPr>
                        <a:t>31</a:t>
                      </a:r>
                      <a:endParaRPr kumimoji="0" lang="en-GB" sz="2000" b="0" i="0" u="none" strike="noStrike" cap="none" normalizeH="0" baseline="0" smtClean="0">
                        <a:ln>
                          <a:noFill/>
                        </a:ln>
                        <a:solidFill>
                          <a:srgbClr val="040404"/>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Times New Roman" pitchFamily="18" charset="0"/>
                        </a:rPr>
                        <a:t>32</a:t>
                      </a:r>
                      <a:endParaRPr kumimoji="0" lang="en-GB" sz="2000" b="0" i="0" u="none" strike="noStrike" cap="none" normalizeH="0" baseline="0" smtClean="0">
                        <a:ln>
                          <a:noFill/>
                        </a:ln>
                        <a:solidFill>
                          <a:srgbClr val="040404"/>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2">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9,06</a:t>
                      </a:r>
                      <a:endParaRPr kumimoji="0" lang="en-GB" sz="1800" b="0" i="0" u="none" strike="noStrike" cap="none" normalizeH="0" baseline="0" smtClean="0">
                        <a:ln>
                          <a:noFill/>
                        </a:ln>
                        <a:solidFill>
                          <a:srgbClr val="040404"/>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9,03</a:t>
                      </a:r>
                      <a:endParaRPr kumimoji="0" lang="en-GB" sz="1800" b="0" i="0" u="none" strike="noStrike" cap="none" normalizeH="0" baseline="0" smtClean="0">
                        <a:ln>
                          <a:noFill/>
                        </a:ln>
                        <a:solidFill>
                          <a:srgbClr val="040404"/>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93975" name="Group 55"/>
          <p:cNvGraphicFramePr>
            <a:graphicFrameLocks noGrp="1"/>
          </p:cNvGraphicFramePr>
          <p:nvPr/>
        </p:nvGraphicFramePr>
        <p:xfrm>
          <a:off x="304800" y="3657600"/>
          <a:ext cx="1447800" cy="838200"/>
        </p:xfrm>
        <a:graphic>
          <a:graphicData uri="http://schemas.openxmlformats.org/drawingml/2006/table">
            <a:tbl>
              <a:tblPr/>
              <a:tblGrid>
                <a:gridCol w="1447800"/>
              </a:tblGrid>
              <a:tr h="419100">
                <a:tc>
                  <a:txBody>
                    <a:bodyPr/>
                    <a:lstStyle/>
                    <a:p>
                      <a:pPr marL="0" marR="0" lvl="0" indent="0" algn="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Lucida Sans Unicode" pitchFamily="34" charset="0"/>
                        </a:rPr>
                        <a:t>Temp (</a:t>
                      </a:r>
                      <a:r>
                        <a:rPr kumimoji="0" lang="en-US" sz="2000" b="0" i="0" u="none" strike="noStrike" cap="none" normalizeH="0" baseline="30000" smtClean="0">
                          <a:ln>
                            <a:noFill/>
                          </a:ln>
                          <a:solidFill>
                            <a:srgbClr val="040404"/>
                          </a:solidFill>
                          <a:effectLst/>
                          <a:latin typeface="Lucida Sans Unicode" pitchFamily="34" charset="0"/>
                        </a:rPr>
                        <a:t>o</a:t>
                      </a:r>
                      <a:r>
                        <a:rPr kumimoji="0" lang="en-US" sz="2000" b="0" i="0" u="none" strike="noStrike" cap="none" normalizeH="0" baseline="0" smtClean="0">
                          <a:ln>
                            <a:noFill/>
                          </a:ln>
                          <a:solidFill>
                            <a:srgbClr val="040404"/>
                          </a:solidFill>
                          <a:effectLst/>
                          <a:latin typeface="Lucida Sans Unicode" pitchFamily="34" charset="0"/>
                        </a:rPr>
                        <a:t>C)</a:t>
                      </a:r>
                      <a:endParaRPr kumimoji="0" lang="en-GB" sz="2000" b="0" i="0" u="none" strike="noStrike" cap="none" normalizeH="0" baseline="0" smtClean="0">
                        <a:ln>
                          <a:noFill/>
                        </a:ln>
                        <a:solidFill>
                          <a:srgbClr val="040404"/>
                        </a:solidFill>
                        <a:effectLst/>
                        <a:latin typeface="Lucida Sans Unicode"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Lucida Sans Unicode" pitchFamily="34" charset="0"/>
                        </a:rPr>
                        <a:t>p</a:t>
                      </a:r>
                      <a:r>
                        <a:rPr kumimoji="0" lang="en-US" sz="2000" b="0" i="0" u="none" strike="noStrike" cap="none" normalizeH="0" baseline="0" smtClean="0">
                          <a:ln>
                            <a:noFill/>
                          </a:ln>
                          <a:solidFill>
                            <a:srgbClr val="040404"/>
                          </a:solidFill>
                          <a:effectLst/>
                          <a:latin typeface="Arial" pitchFamily="34" charset="0"/>
                        </a:rPr>
                        <a:t>K</a:t>
                      </a:r>
                      <a:r>
                        <a:rPr kumimoji="0" lang="en-US" sz="2000" b="0" i="0" u="none" strike="noStrike" cap="none" normalizeH="0" baseline="0" smtClean="0">
                          <a:ln>
                            <a:noFill/>
                          </a:ln>
                          <a:solidFill>
                            <a:srgbClr val="040404"/>
                          </a:solidFill>
                          <a:effectLst/>
                          <a:latin typeface="Lucida Sans Unicode" pitchFamily="34" charset="0"/>
                        </a:rPr>
                        <a:t>a</a:t>
                      </a:r>
                      <a:endParaRPr kumimoji="0" lang="en-GB" sz="2000" b="0" i="0" u="none" strike="noStrike" cap="none" normalizeH="0" baseline="0" smtClean="0">
                        <a:ln>
                          <a:noFill/>
                        </a:ln>
                        <a:solidFill>
                          <a:srgbClr val="040404"/>
                        </a:solidFill>
                        <a:effectLst/>
                        <a:latin typeface="Lucida Sans Unicode"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11" name="Text Box 63"/>
          <p:cNvSpPr txBox="1">
            <a:spLocks noChangeArrowheads="1"/>
          </p:cNvSpPr>
          <p:nvPr/>
        </p:nvSpPr>
        <p:spPr bwMode="auto">
          <a:xfrm>
            <a:off x="2141538" y="4832350"/>
            <a:ext cx="177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040404"/>
                </a:solidFill>
                <a:latin typeface="Franklin Gothic Book" pitchFamily="34" charset="0"/>
              </a:rPr>
              <a:t>pKa = -log (Ka)</a:t>
            </a:r>
            <a:endParaRPr lang="en-GB" sz="2000">
              <a:solidFill>
                <a:srgbClr val="040404"/>
              </a:solidFill>
              <a:latin typeface="Franklin Gothic Book" pitchFamily="34" charset="0"/>
            </a:endParaRPr>
          </a:p>
        </p:txBody>
      </p:sp>
      <p:sp>
        <p:nvSpPr>
          <p:cNvPr id="23612" name="Text Box 64"/>
          <p:cNvSpPr txBox="1">
            <a:spLocks noChangeArrowheads="1"/>
          </p:cNvSpPr>
          <p:nvPr/>
        </p:nvSpPr>
        <p:spPr bwMode="auto">
          <a:xfrm>
            <a:off x="2293938" y="5289550"/>
            <a:ext cx="27311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dirty="0" err="1">
                <a:solidFill>
                  <a:srgbClr val="040404"/>
                </a:solidFill>
                <a:latin typeface="Franklin Gothic Book" pitchFamily="34" charset="0"/>
              </a:rPr>
              <a:t>Ka</a:t>
            </a:r>
            <a:r>
              <a:rPr lang="en-US" sz="2000" dirty="0">
                <a:solidFill>
                  <a:srgbClr val="040404"/>
                </a:solidFill>
                <a:latin typeface="Franklin Gothic Book" pitchFamily="34" charset="0"/>
              </a:rPr>
              <a:t> </a:t>
            </a:r>
            <a:r>
              <a:rPr lang="id-ID" sz="2000" dirty="0" smtClean="0">
                <a:solidFill>
                  <a:srgbClr val="040404"/>
                </a:solidFill>
                <a:latin typeface="Franklin Gothic Book" pitchFamily="34" charset="0"/>
              </a:rPr>
              <a:t>=</a:t>
            </a:r>
            <a:r>
              <a:rPr lang="en-US" sz="2000" dirty="0" smtClean="0">
                <a:solidFill>
                  <a:srgbClr val="040404"/>
                </a:solidFill>
                <a:latin typeface="Franklin Gothic Book" pitchFamily="34" charset="0"/>
              </a:rPr>
              <a:t> </a:t>
            </a:r>
            <a:r>
              <a:rPr lang="en-US" sz="2000" dirty="0" err="1">
                <a:solidFill>
                  <a:srgbClr val="040404"/>
                </a:solidFill>
                <a:latin typeface="Franklin Gothic Book" pitchFamily="34" charset="0"/>
              </a:rPr>
              <a:t>konstanta</a:t>
            </a:r>
            <a:r>
              <a:rPr lang="en-US" sz="2000" dirty="0">
                <a:solidFill>
                  <a:srgbClr val="040404"/>
                </a:solidFill>
                <a:latin typeface="Franklin Gothic Book" pitchFamily="34" charset="0"/>
              </a:rPr>
              <a:t> </a:t>
            </a:r>
            <a:r>
              <a:rPr lang="en-US" sz="2000" dirty="0" err="1">
                <a:solidFill>
                  <a:srgbClr val="040404"/>
                </a:solidFill>
                <a:latin typeface="Franklin Gothic Book" pitchFamily="34" charset="0"/>
              </a:rPr>
              <a:t>ionisasi</a:t>
            </a:r>
            <a:endParaRPr lang="en-GB" sz="2000" dirty="0">
              <a:solidFill>
                <a:srgbClr val="040404"/>
              </a:solidFill>
              <a:latin typeface="Franklin Gothic Book" pitchFamily="34" charset="0"/>
            </a:endParaRPr>
          </a:p>
        </p:txBody>
      </p:sp>
    </p:spTree>
    <p:extLst>
      <p:ext uri="{BB962C8B-B14F-4D97-AF65-F5344CB8AC3E}">
        <p14:creationId xmlns:p14="http://schemas.microsoft.com/office/powerpoint/2010/main" val="3731029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monia graf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692696"/>
            <a:ext cx="6359624"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2764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siklus N - ai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013" y="1008063"/>
            <a:ext cx="8434387"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12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850106"/>
          </a:xfrm>
        </p:spPr>
        <p:style>
          <a:lnRef idx="1">
            <a:schemeClr val="accent2"/>
          </a:lnRef>
          <a:fillRef idx="2">
            <a:schemeClr val="accent2"/>
          </a:fillRef>
          <a:effectRef idx="1">
            <a:schemeClr val="accent2"/>
          </a:effectRef>
          <a:fontRef idx="minor">
            <a:schemeClr val="dk1"/>
          </a:fontRef>
        </p:style>
        <p:txBody>
          <a:bodyPr/>
          <a:lstStyle/>
          <a:p>
            <a:pPr algn="ctr"/>
            <a:r>
              <a:rPr lang="id-ID" dirty="0" smtClean="0"/>
              <a:t>Sulfur</a:t>
            </a:r>
            <a:endParaRPr lang="id-ID" dirty="0"/>
          </a:p>
        </p:txBody>
      </p:sp>
      <p:sp>
        <p:nvSpPr>
          <p:cNvPr id="3" name="Content Placeholder 2"/>
          <p:cNvSpPr>
            <a:spLocks noGrp="1"/>
          </p:cNvSpPr>
          <p:nvPr>
            <p:ph idx="1"/>
          </p:nvPr>
        </p:nvSpPr>
        <p:spPr>
          <a:xfrm>
            <a:off x="467544" y="1268760"/>
            <a:ext cx="8229600" cy="5472608"/>
          </a:xfrm>
        </p:spPr>
        <p:txBody>
          <a:bodyPr>
            <a:normAutofit/>
          </a:bodyPr>
          <a:lstStyle/>
          <a:p>
            <a:r>
              <a:rPr lang="id-ID" sz="2400" dirty="0" smtClean="0"/>
              <a:t>Sulfur merupakan elemen yang esensial bagi makhluk hidup, merupakan elemen penting dalam protoplasma</a:t>
            </a:r>
          </a:p>
          <a:p>
            <a:r>
              <a:rPr lang="id-ID" sz="2400" dirty="0" smtClean="0"/>
              <a:t>Sulfur (S) berada dalam bentuk organik dan anorganik. Sulfur anorganik terutama terdapat dalam bentuk sulfat (SO</a:t>
            </a:r>
            <a:r>
              <a:rPr lang="id-ID" sz="2400" baseline="-25000" dirty="0" smtClean="0"/>
              <a:t>4</a:t>
            </a:r>
            <a:r>
              <a:rPr lang="id-ID" sz="2400" dirty="0" smtClean="0"/>
              <a:t>2</a:t>
            </a:r>
            <a:r>
              <a:rPr lang="id-ID" sz="2400" baseline="30000" dirty="0" smtClean="0"/>
              <a:t>-</a:t>
            </a:r>
            <a:r>
              <a:rPr lang="id-ID" sz="2400" dirty="0" smtClean="0"/>
              <a:t>), merupakan bentuk sulfur utama di perairan dan tanah.</a:t>
            </a:r>
          </a:p>
          <a:p>
            <a:r>
              <a:rPr lang="id-ID" dirty="0" smtClean="0"/>
              <a:t>Sulfat banyak digunakan dalam industri tekstil, penyamakan kulit, kertas, metalurgi, dll..</a:t>
            </a:r>
          </a:p>
          <a:p>
            <a:r>
              <a:rPr lang="id-ID" sz="2400" dirty="0" smtClean="0"/>
              <a:t>Kerak bumi mengandung sulfur sekitar 260 mg/kg.  </a:t>
            </a:r>
          </a:p>
          <a:p>
            <a:r>
              <a:rPr lang="id-ID" dirty="0" smtClean="0"/>
              <a:t>Atmosfer menerima sulfur dari berbagai sumber, aktifitas bakteri, pembakaran fosil, aktifitas vulkanik.</a:t>
            </a:r>
          </a:p>
          <a:p>
            <a:r>
              <a:rPr lang="id-ID" sz="2400" dirty="0" smtClean="0"/>
              <a:t>Di perairan, sulfur berikatan dengan hidrogen.  Sulfida S</a:t>
            </a:r>
            <a:r>
              <a:rPr lang="id-ID" sz="2400" baseline="30000" dirty="0" smtClean="0"/>
              <a:t>2-</a:t>
            </a:r>
            <a:r>
              <a:rPr lang="id-ID" sz="2400" dirty="0" smtClean="0"/>
              <a:t>, hidrogen sulfida H</a:t>
            </a:r>
            <a:r>
              <a:rPr lang="id-ID" sz="2400" baseline="-25000" dirty="0" smtClean="0"/>
              <a:t>2</a:t>
            </a:r>
            <a:r>
              <a:rPr lang="id-ID" sz="2400" dirty="0" smtClean="0"/>
              <a:t>S, fero sulfida FeS, sulfur dioksida (SO</a:t>
            </a:r>
            <a:r>
              <a:rPr lang="id-ID" sz="2400" baseline="-25000" dirty="0" smtClean="0"/>
              <a:t>2</a:t>
            </a:r>
            <a:r>
              <a:rPr lang="id-ID" sz="2400" dirty="0" smtClean="0"/>
              <a:t>), sulfit (SO</a:t>
            </a:r>
            <a:r>
              <a:rPr lang="id-ID" sz="2400" baseline="-25000" dirty="0" smtClean="0"/>
              <a:t>3</a:t>
            </a:r>
            <a:r>
              <a:rPr lang="id-ID" sz="2400" dirty="0" smtClean="0"/>
              <a:t>), dan sulfat (SO</a:t>
            </a:r>
            <a:r>
              <a:rPr lang="id-ID" sz="2400" baseline="-25000" dirty="0" smtClean="0"/>
              <a:t>4</a:t>
            </a:r>
            <a:r>
              <a:rPr lang="id-ID" sz="2400" dirty="0" smtClean="0"/>
              <a:t>). </a:t>
            </a:r>
            <a:endParaRPr lang="id-ID" sz="2400" dirty="0"/>
          </a:p>
        </p:txBody>
      </p:sp>
    </p:spTree>
    <p:extLst>
      <p:ext uri="{BB962C8B-B14F-4D97-AF65-F5344CB8AC3E}">
        <p14:creationId xmlns:p14="http://schemas.microsoft.com/office/powerpoint/2010/main" val="1940320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850106"/>
          </a:xfrm>
        </p:spPr>
        <p:style>
          <a:lnRef idx="1">
            <a:schemeClr val="accent2"/>
          </a:lnRef>
          <a:fillRef idx="2">
            <a:schemeClr val="accent2"/>
          </a:fillRef>
          <a:effectRef idx="1">
            <a:schemeClr val="accent2"/>
          </a:effectRef>
          <a:fontRef idx="minor">
            <a:schemeClr val="dk1"/>
          </a:fontRef>
        </p:style>
        <p:txBody>
          <a:bodyPr/>
          <a:lstStyle/>
          <a:p>
            <a:pPr algn="ctr"/>
            <a:r>
              <a:rPr lang="id-ID" dirty="0" smtClean="0"/>
              <a:t>H</a:t>
            </a:r>
            <a:r>
              <a:rPr lang="id-ID" baseline="-25000" dirty="0" smtClean="0"/>
              <a:t>2</a:t>
            </a:r>
            <a:r>
              <a:rPr lang="id-ID" dirty="0" smtClean="0"/>
              <a:t>S</a:t>
            </a:r>
            <a:endParaRPr lang="id-ID"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id-ID" sz="2400" dirty="0" smtClean="0"/>
                  <a:t>Reduksi (pengurangan oksigen dan penambahan hidrogen) anion sulfat menjadi hidrogen sulfida pada kondisi anaerob dalam proses dekomposisi bahan organik menimbulkan bau yang tidak sedap dan meningkatkan korosivitas logam</a:t>
                </a:r>
              </a:p>
              <a:p>
                <a:endParaRPr lang="id-ID" dirty="0"/>
              </a:p>
              <a:p>
                <a14:m>
                  <m:oMath xmlns:m="http://schemas.openxmlformats.org/officeDocument/2006/math">
                    <m:sSup>
                      <m:sSupPr>
                        <m:ctrlPr>
                          <a:rPr lang="id-ID" sz="2400" i="1" smtClean="0">
                            <a:latin typeface="Cambria Math"/>
                          </a:rPr>
                        </m:ctrlPr>
                      </m:sSupPr>
                      <m:e>
                        <m:r>
                          <a:rPr lang="id-ID" sz="2400" b="0" i="1" smtClean="0">
                            <a:latin typeface="Cambria Math"/>
                          </a:rPr>
                          <m:t>𝑆𝑂</m:t>
                        </m:r>
                        <m:r>
                          <a:rPr lang="id-ID" sz="2400" b="0" i="1" smtClean="0">
                            <a:latin typeface="Cambria Math"/>
                          </a:rPr>
                          <m:t>4</m:t>
                        </m:r>
                      </m:e>
                      <m:sup>
                        <m:r>
                          <a:rPr lang="id-ID" sz="2400" b="0" i="1" smtClean="0">
                            <a:latin typeface="Cambria Math"/>
                          </a:rPr>
                          <m:t>2−</m:t>
                        </m:r>
                      </m:sup>
                    </m:sSup>
                    <m:r>
                      <a:rPr lang="id-ID" sz="2400" b="0" i="1" smtClean="0">
                        <a:latin typeface="Cambria Math"/>
                      </a:rPr>
                      <m:t>+</m:t>
                    </m:r>
                    <m:r>
                      <a:rPr lang="id-ID" sz="2400" b="0" i="1" smtClean="0">
                        <a:latin typeface="Cambria Math"/>
                      </a:rPr>
                      <m:t>𝑏𝑎h𝑎𝑛</m:t>
                    </m:r>
                    <m:r>
                      <a:rPr lang="id-ID" sz="2400" b="0" i="1" smtClean="0">
                        <a:latin typeface="Cambria Math"/>
                      </a:rPr>
                      <m:t> </m:t>
                    </m:r>
                    <m:r>
                      <a:rPr lang="id-ID" sz="2400" b="0" i="1" smtClean="0">
                        <a:latin typeface="Cambria Math"/>
                      </a:rPr>
                      <m:t>𝑜𝑟𝑔𝑎𝑛𝑖𝑘</m:t>
                    </m:r>
                    <m:r>
                      <a:rPr lang="id-ID" sz="2400" b="0" i="1" smtClean="0">
                        <a:latin typeface="Cambria Math"/>
                      </a:rPr>
                      <m:t>       →         </m:t>
                    </m:r>
                    <m:sSup>
                      <m:sSupPr>
                        <m:ctrlPr>
                          <a:rPr lang="id-ID" sz="2400" b="0" i="1" smtClean="0">
                            <a:latin typeface="Cambria Math"/>
                            <a:ea typeface="Cambria Math"/>
                          </a:rPr>
                        </m:ctrlPr>
                      </m:sSupPr>
                      <m:e>
                        <m:r>
                          <a:rPr lang="id-ID" sz="2400" b="0" i="1" smtClean="0">
                            <a:latin typeface="Cambria Math"/>
                            <a:ea typeface="Cambria Math"/>
                          </a:rPr>
                          <m:t>𝑆</m:t>
                        </m:r>
                      </m:e>
                      <m:sup>
                        <m:r>
                          <a:rPr lang="id-ID" sz="2400" b="0" i="1" smtClean="0">
                            <a:latin typeface="Cambria Math"/>
                            <a:ea typeface="Cambria Math"/>
                          </a:rPr>
                          <m:t>2−</m:t>
                        </m:r>
                      </m:sup>
                    </m:sSup>
                    <m:r>
                      <a:rPr lang="id-ID" sz="2400" b="0" i="1" smtClean="0">
                        <a:latin typeface="Cambria Math"/>
                        <a:ea typeface="Cambria Math"/>
                      </a:rPr>
                      <m:t>+</m:t>
                    </m:r>
                    <m:r>
                      <a:rPr lang="id-ID" sz="2400" b="0" i="1" smtClean="0">
                        <a:latin typeface="Cambria Math"/>
                        <a:ea typeface="Cambria Math"/>
                      </a:rPr>
                      <m:t>𝐻</m:t>
                    </m:r>
                    <m:r>
                      <a:rPr lang="id-ID" sz="2400" b="0" i="1" smtClean="0">
                        <a:latin typeface="Cambria Math"/>
                        <a:ea typeface="Cambria Math"/>
                      </a:rPr>
                      <m:t>2</m:t>
                    </m:r>
                    <m:r>
                      <a:rPr lang="id-ID" sz="2400" b="0" i="1" smtClean="0">
                        <a:latin typeface="Cambria Math"/>
                        <a:ea typeface="Cambria Math"/>
                      </a:rPr>
                      <m:t>𝑂</m:t>
                    </m:r>
                    <m:r>
                      <a:rPr lang="id-ID" sz="2400" b="0" i="1" smtClean="0">
                        <a:latin typeface="Cambria Math"/>
                        <a:ea typeface="Cambria Math"/>
                      </a:rPr>
                      <m:t>+</m:t>
                    </m:r>
                    <m:r>
                      <a:rPr lang="id-ID" sz="2400" b="0" i="1" smtClean="0">
                        <a:latin typeface="Cambria Math"/>
                        <a:ea typeface="Cambria Math"/>
                      </a:rPr>
                      <m:t>𝐶𝑂</m:t>
                    </m:r>
                    <m:r>
                      <a:rPr lang="id-ID" sz="2400" b="0" i="1" smtClean="0">
                        <a:latin typeface="Cambria Math"/>
                        <a:ea typeface="Cambria Math"/>
                      </a:rPr>
                      <m:t>2</m:t>
                    </m:r>
                  </m:oMath>
                </a14:m>
                <a:endParaRPr lang="id-ID" sz="2400" dirty="0" smtClean="0"/>
              </a:p>
              <a:p>
                <a:endParaRPr lang="id-ID" sz="2400" dirty="0" smtClean="0"/>
              </a:p>
              <a:p>
                <a14:m>
                  <m:oMath xmlns:m="http://schemas.openxmlformats.org/officeDocument/2006/math">
                    <m:sSup>
                      <m:sSupPr>
                        <m:ctrlPr>
                          <a:rPr lang="id-ID" sz="2400" i="1" smtClean="0">
                            <a:latin typeface="Cambria Math"/>
                          </a:rPr>
                        </m:ctrlPr>
                      </m:sSupPr>
                      <m:e>
                        <m:r>
                          <a:rPr lang="id-ID" sz="2400" b="0" i="1" smtClean="0">
                            <a:latin typeface="Cambria Math"/>
                          </a:rPr>
                          <m:t>𝑆</m:t>
                        </m:r>
                      </m:e>
                      <m:sup>
                        <m:r>
                          <a:rPr lang="id-ID" sz="2400" b="0" i="1" smtClean="0">
                            <a:latin typeface="Cambria Math"/>
                          </a:rPr>
                          <m:t>2−</m:t>
                        </m:r>
                      </m:sup>
                    </m:sSup>
                    <m:r>
                      <a:rPr lang="id-ID" sz="2400" b="0" i="1" smtClean="0">
                        <a:latin typeface="Cambria Math"/>
                      </a:rPr>
                      <m:t>+2</m:t>
                    </m:r>
                    <m:sSup>
                      <m:sSupPr>
                        <m:ctrlPr>
                          <a:rPr lang="id-ID" sz="2400" b="0" i="1" smtClean="0">
                            <a:latin typeface="Cambria Math"/>
                          </a:rPr>
                        </m:ctrlPr>
                      </m:sSupPr>
                      <m:e>
                        <m:r>
                          <a:rPr lang="id-ID" sz="2400" b="0" i="1" smtClean="0">
                            <a:latin typeface="Cambria Math"/>
                          </a:rPr>
                          <m:t>𝐻</m:t>
                        </m:r>
                      </m:e>
                      <m:sup>
                        <m:r>
                          <a:rPr lang="id-ID" sz="2400" b="0" i="1" smtClean="0">
                            <a:latin typeface="Cambria Math"/>
                          </a:rPr>
                          <m:t>+</m:t>
                        </m:r>
                      </m:sup>
                    </m:sSup>
                    <m:r>
                      <a:rPr lang="id-ID" sz="2400" b="0" i="1" smtClean="0">
                        <a:latin typeface="Cambria Math"/>
                      </a:rPr>
                      <m:t>       </m:t>
                    </m:r>
                    <m:r>
                      <a:rPr lang="id-ID" sz="2400" b="0" i="1" smtClean="0">
                        <a:latin typeface="Cambria Math"/>
                        <a:ea typeface="Cambria Math"/>
                      </a:rPr>
                      <m:t>↔        </m:t>
                    </m:r>
                    <m:r>
                      <a:rPr lang="id-ID" sz="2400" b="0" i="1" smtClean="0">
                        <a:latin typeface="Cambria Math"/>
                        <a:ea typeface="Cambria Math"/>
                      </a:rPr>
                      <m:t>𝐻</m:t>
                    </m:r>
                    <m:r>
                      <a:rPr lang="id-ID" sz="2400" b="0" i="1" smtClean="0">
                        <a:latin typeface="Cambria Math"/>
                        <a:ea typeface="Cambria Math"/>
                      </a:rPr>
                      <m:t>2</m:t>
                    </m:r>
                    <m:r>
                      <a:rPr lang="id-ID" sz="2400" b="0" i="1" smtClean="0">
                        <a:latin typeface="Cambria Math"/>
                        <a:ea typeface="Cambria Math"/>
                      </a:rPr>
                      <m:t>𝑆</m:t>
                    </m:r>
                  </m:oMath>
                </a14:m>
                <a:endParaRPr lang="id-ID"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id-ID">
                    <a:noFill/>
                  </a:rPr>
                  <a:t> </a:t>
                </a:r>
              </a:p>
            </p:txBody>
          </p:sp>
        </mc:Fallback>
      </mc:AlternateContent>
      <p:sp>
        <p:nvSpPr>
          <p:cNvPr id="4" name="TextBox 3"/>
          <p:cNvSpPr txBox="1"/>
          <p:nvPr/>
        </p:nvSpPr>
        <p:spPr>
          <a:xfrm>
            <a:off x="4355976" y="3284984"/>
            <a:ext cx="936104" cy="369332"/>
          </a:xfrm>
          <a:prstGeom prst="rect">
            <a:avLst/>
          </a:prstGeom>
          <a:noFill/>
        </p:spPr>
        <p:txBody>
          <a:bodyPr wrap="square" rtlCol="0">
            <a:spAutoFit/>
          </a:bodyPr>
          <a:lstStyle/>
          <a:p>
            <a:r>
              <a:rPr lang="id-ID" dirty="0" smtClean="0"/>
              <a:t>bakteri</a:t>
            </a:r>
            <a:endParaRPr lang="id-ID" dirty="0"/>
          </a:p>
        </p:txBody>
      </p:sp>
      <p:sp>
        <p:nvSpPr>
          <p:cNvPr id="5" name="TextBox 4"/>
          <p:cNvSpPr txBox="1"/>
          <p:nvPr/>
        </p:nvSpPr>
        <p:spPr>
          <a:xfrm>
            <a:off x="2483768" y="4149080"/>
            <a:ext cx="1152128" cy="369332"/>
          </a:xfrm>
          <a:prstGeom prst="rect">
            <a:avLst/>
          </a:prstGeom>
          <a:noFill/>
        </p:spPr>
        <p:txBody>
          <a:bodyPr wrap="square" rtlCol="0">
            <a:spAutoFit/>
          </a:bodyPr>
          <a:lstStyle/>
          <a:p>
            <a:r>
              <a:rPr lang="id-ID" dirty="0" smtClean="0"/>
              <a:t>anaerob</a:t>
            </a:r>
            <a:endParaRPr lang="id-ID" dirty="0"/>
          </a:p>
        </p:txBody>
      </p:sp>
    </p:spTree>
    <p:extLst>
      <p:ext uri="{BB962C8B-B14F-4D97-AF65-F5344CB8AC3E}">
        <p14:creationId xmlns:p14="http://schemas.microsoft.com/office/powerpoint/2010/main" val="2218163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850106"/>
          </a:xfrm>
        </p:spPr>
        <p:style>
          <a:lnRef idx="1">
            <a:schemeClr val="accent2"/>
          </a:lnRef>
          <a:fillRef idx="2">
            <a:schemeClr val="accent2"/>
          </a:fillRef>
          <a:effectRef idx="1">
            <a:schemeClr val="accent2"/>
          </a:effectRef>
          <a:fontRef idx="minor">
            <a:schemeClr val="dk1"/>
          </a:fontRef>
        </p:style>
        <p:txBody>
          <a:bodyPr/>
          <a:lstStyle/>
          <a:p>
            <a:pPr algn="ctr"/>
            <a:r>
              <a:rPr lang="id-ID" dirty="0" smtClean="0"/>
              <a:t>H</a:t>
            </a:r>
            <a:r>
              <a:rPr lang="id-ID" baseline="-25000" dirty="0" smtClean="0"/>
              <a:t>2</a:t>
            </a:r>
            <a:r>
              <a:rPr lang="id-ID" dirty="0" smtClean="0"/>
              <a:t>S</a:t>
            </a:r>
            <a:endParaRPr lang="id-ID" dirty="0"/>
          </a:p>
        </p:txBody>
      </p:sp>
      <p:sp>
        <p:nvSpPr>
          <p:cNvPr id="3" name="Content Placeholder 2"/>
          <p:cNvSpPr>
            <a:spLocks noGrp="1"/>
          </p:cNvSpPr>
          <p:nvPr>
            <p:ph idx="1"/>
          </p:nvPr>
        </p:nvSpPr>
        <p:spPr/>
        <p:txBody>
          <a:bodyPr/>
          <a:lstStyle/>
          <a:p>
            <a:r>
              <a:rPr lang="id-ID" dirty="0" smtClean="0"/>
              <a:t>H2S bersifat toksik dan mengganggu proses respirasi (Hypoxia)</a:t>
            </a:r>
          </a:p>
          <a:p>
            <a:r>
              <a:rPr lang="id-ID" dirty="0" smtClean="0"/>
              <a:t>Terbentuk dari proses dekomposisi anaerobik (Sulfat- SO4)</a:t>
            </a:r>
          </a:p>
          <a:p>
            <a:r>
              <a:rPr lang="id-ID" dirty="0" smtClean="0"/>
              <a:t>Hasil analisa lab dari sampel yang telah disaring adalah total H2S terlarut, yang terdiri dari H2S, HS</a:t>
            </a:r>
            <a:r>
              <a:rPr lang="id-ID" baseline="30000" dirty="0" smtClean="0"/>
              <a:t>-</a:t>
            </a:r>
            <a:r>
              <a:rPr lang="id-ID" dirty="0" smtClean="0"/>
              <a:t>, dan S</a:t>
            </a:r>
            <a:r>
              <a:rPr lang="id-ID" baseline="30000" dirty="0" smtClean="0"/>
              <a:t>2-</a:t>
            </a:r>
          </a:p>
          <a:p>
            <a:r>
              <a:rPr lang="id-ID" dirty="0" smtClean="0"/>
              <a:t>Daya racun menurun dengan meningkatnya pH dan temperatur</a:t>
            </a:r>
          </a:p>
          <a:p>
            <a:r>
              <a:rPr lang="id-ID" dirty="0" smtClean="0"/>
              <a:t>Disarankan = reproduksi </a:t>
            </a:r>
            <a:r>
              <a:rPr lang="id-ID" dirty="0"/>
              <a:t>&lt; 0,002 </a:t>
            </a:r>
            <a:endParaRPr lang="id-ID" dirty="0" smtClean="0"/>
          </a:p>
          <a:p>
            <a:pPr marL="960120" lvl="3" indent="0">
              <a:buNone/>
            </a:pPr>
            <a:r>
              <a:rPr lang="id-ID" sz="2400" dirty="0"/>
              <a:t> </a:t>
            </a:r>
            <a:r>
              <a:rPr lang="id-ID" sz="2400" dirty="0" smtClean="0"/>
              <a:t>           &lt; 0,01 atau 0,03 untuk pertumbuhan</a:t>
            </a:r>
          </a:p>
          <a:p>
            <a:pPr marL="0" lvl="3" indent="0">
              <a:buNone/>
            </a:pPr>
            <a:r>
              <a:rPr lang="id-ID" sz="2400" dirty="0" smtClean="0"/>
              <a:t>H2S bersifat mudah larut, toksik, dan menimbulkan bau seperti telur busuk.</a:t>
            </a:r>
            <a:endParaRPr lang="id-ID" sz="2400" dirty="0"/>
          </a:p>
        </p:txBody>
      </p:sp>
    </p:spTree>
    <p:extLst>
      <p:ext uri="{BB962C8B-B14F-4D97-AF65-F5344CB8AC3E}">
        <p14:creationId xmlns:p14="http://schemas.microsoft.com/office/powerpoint/2010/main" val="28766047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Tabel H2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915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Line 5"/>
          <p:cNvSpPr>
            <a:spLocks noChangeShapeType="1"/>
          </p:cNvSpPr>
          <p:nvPr/>
        </p:nvSpPr>
        <p:spPr bwMode="auto">
          <a:xfrm>
            <a:off x="3276600" y="1828800"/>
            <a:ext cx="3048000" cy="0"/>
          </a:xfrm>
          <a:prstGeom prst="line">
            <a:avLst/>
          </a:prstGeom>
          <a:noFill/>
          <a:ln w="28575">
            <a:solidFill>
              <a:srgbClr val="FF9966"/>
            </a:solidFill>
            <a:miter lim="800000"/>
            <a:headEnd/>
            <a:tailEnd/>
          </a:ln>
          <a:extLst>
            <a:ext uri="{909E8E84-426E-40DD-AFC4-6F175D3DCCD1}">
              <a14:hiddenFill xmlns:a14="http://schemas.microsoft.com/office/drawing/2010/main">
                <a:noFill/>
              </a14:hiddenFill>
            </a:ext>
          </a:extLst>
        </p:spPr>
        <p:txBody>
          <a:bodyPr wrap="none"/>
          <a:lstStyle/>
          <a:p>
            <a:endParaRPr lang="id-ID"/>
          </a:p>
        </p:txBody>
      </p:sp>
      <p:sp>
        <p:nvSpPr>
          <p:cNvPr id="590854" name="Text Box 6"/>
          <p:cNvSpPr txBox="1">
            <a:spLocks noChangeArrowheads="1"/>
          </p:cNvSpPr>
          <p:nvPr/>
        </p:nvSpPr>
        <p:spPr bwMode="auto">
          <a:xfrm>
            <a:off x="533400" y="669925"/>
            <a:ext cx="1049338" cy="701675"/>
          </a:xfrm>
          <a:prstGeom prst="rect">
            <a:avLst/>
          </a:prstGeom>
          <a:solidFill>
            <a:srgbClr val="FF99FF"/>
          </a:solidFill>
          <a:ln w="9525">
            <a:noFill/>
            <a:miter lim="800000"/>
            <a:headEnd/>
            <a:tailEnd/>
          </a:ln>
          <a:effectLst/>
        </p:spPr>
        <p:txBody>
          <a:bodyPr wrap="none">
            <a:spAutoFit/>
          </a:bodyPr>
          <a:lstStyle/>
          <a:p>
            <a:pPr>
              <a:defRPr/>
            </a:pPr>
            <a:r>
              <a:rPr lang="en-US" sz="4000" b="1">
                <a:solidFill>
                  <a:srgbClr val="9900CC"/>
                </a:solidFill>
                <a:effectLst>
                  <a:outerShdw blurRad="38100" dist="38100" dir="2700000" algn="tl">
                    <a:srgbClr val="000000"/>
                  </a:outerShdw>
                </a:effectLst>
                <a:latin typeface="Lucida Sans Unicode" pitchFamily="34" charset="0"/>
                <a:cs typeface="Courier New" pitchFamily="49" charset="0"/>
              </a:rPr>
              <a:t>H</a:t>
            </a:r>
            <a:r>
              <a:rPr lang="en-US" sz="4000" b="1" baseline="-30000">
                <a:solidFill>
                  <a:srgbClr val="9900CC"/>
                </a:solidFill>
                <a:effectLst>
                  <a:outerShdw blurRad="38100" dist="38100" dir="2700000" algn="tl">
                    <a:srgbClr val="000000"/>
                  </a:outerShdw>
                </a:effectLst>
                <a:latin typeface="Lucida Sans Unicode" pitchFamily="34" charset="0"/>
                <a:cs typeface="Courier New" pitchFamily="49" charset="0"/>
              </a:rPr>
              <a:t>2</a:t>
            </a:r>
            <a:r>
              <a:rPr lang="en-US" sz="4000" b="1">
                <a:solidFill>
                  <a:srgbClr val="9900CC"/>
                </a:solidFill>
                <a:effectLst>
                  <a:outerShdw blurRad="38100" dist="38100" dir="2700000" algn="tl">
                    <a:srgbClr val="000000"/>
                  </a:outerShdw>
                </a:effectLst>
                <a:latin typeface="Lucida Sans Unicode" pitchFamily="34" charset="0"/>
                <a:cs typeface="Courier New" pitchFamily="49" charset="0"/>
              </a:rPr>
              <a:t>S</a:t>
            </a:r>
            <a:endParaRPr lang="en-GB" sz="4000" b="1">
              <a:solidFill>
                <a:srgbClr val="9900CC"/>
              </a:solidFill>
              <a:effectLst>
                <a:outerShdw blurRad="38100" dist="38100" dir="2700000" algn="tl">
                  <a:srgbClr val="000000"/>
                </a:outerShdw>
              </a:effectLst>
              <a:latin typeface="Lucida Sans Unicode" pitchFamily="34" charset="0"/>
              <a:cs typeface="Courier New" pitchFamily="49" charset="0"/>
            </a:endParaRPr>
          </a:p>
        </p:txBody>
      </p:sp>
    </p:spTree>
    <p:extLst>
      <p:ext uri="{BB962C8B-B14F-4D97-AF65-F5344CB8AC3E}">
        <p14:creationId xmlns:p14="http://schemas.microsoft.com/office/powerpoint/2010/main" val="333816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228600"/>
            <a:ext cx="8229600" cy="1066800"/>
          </a:xfrm>
        </p:spPr>
        <p:txBody>
          <a:bodyPr/>
          <a:lstStyle/>
          <a:p>
            <a:r>
              <a:rPr lang="en-US" sz="3600" b="1"/>
              <a:t>Bahan organik</a:t>
            </a:r>
          </a:p>
        </p:txBody>
      </p:sp>
      <p:sp>
        <p:nvSpPr>
          <p:cNvPr id="146435" name="Rectangle 3"/>
          <p:cNvSpPr>
            <a:spLocks noGrp="1" noChangeArrowheads="1"/>
          </p:cNvSpPr>
          <p:nvPr>
            <p:ph idx="1"/>
          </p:nvPr>
        </p:nvSpPr>
        <p:spPr>
          <a:xfrm>
            <a:off x="457200" y="1484784"/>
            <a:ext cx="7931224" cy="4916016"/>
          </a:xfrm>
          <a:solidFill>
            <a:schemeClr val="bg2"/>
          </a:solidFill>
          <a:ln>
            <a:solidFill>
              <a:schemeClr val="tx1"/>
            </a:solidFill>
            <a:miter lim="800000"/>
            <a:headEnd/>
            <a:tailEnd/>
          </a:ln>
        </p:spPr>
        <p:txBody>
          <a:bodyPr/>
          <a:lstStyle/>
          <a:p>
            <a:pPr marL="609600" indent="-609600">
              <a:lnSpc>
                <a:spcPct val="80000"/>
              </a:lnSpc>
            </a:pPr>
            <a:endParaRPr lang="en-US" sz="2000" dirty="0"/>
          </a:p>
          <a:p>
            <a:pPr marL="0" indent="0">
              <a:lnSpc>
                <a:spcPct val="80000"/>
              </a:lnSpc>
              <a:buFontTx/>
              <a:buNone/>
            </a:pPr>
            <a:r>
              <a:rPr lang="en-US" sz="2400" dirty="0" err="1" smtClean="0"/>
              <a:t>Semua</a:t>
            </a:r>
            <a:r>
              <a:rPr lang="en-US" sz="2400" dirty="0" smtClean="0"/>
              <a:t> </a:t>
            </a:r>
            <a:r>
              <a:rPr lang="en-US" sz="2400" dirty="0" err="1"/>
              <a:t>bahan</a:t>
            </a:r>
            <a:r>
              <a:rPr lang="en-US" sz="2400" dirty="0"/>
              <a:t> </a:t>
            </a:r>
            <a:r>
              <a:rPr lang="en-US" sz="2400" dirty="0" err="1"/>
              <a:t>organik</a:t>
            </a:r>
            <a:r>
              <a:rPr lang="en-US" sz="2400" dirty="0"/>
              <a:t> </a:t>
            </a:r>
            <a:r>
              <a:rPr lang="en-US" sz="2400" dirty="0" err="1"/>
              <a:t>mengandung</a:t>
            </a:r>
            <a:r>
              <a:rPr lang="en-US" sz="2400" dirty="0"/>
              <a:t> </a:t>
            </a:r>
            <a:r>
              <a:rPr lang="en-US" sz="2400" dirty="0" err="1"/>
              <a:t>unsur</a:t>
            </a:r>
            <a:r>
              <a:rPr lang="en-US" sz="2400" dirty="0"/>
              <a:t> </a:t>
            </a:r>
            <a:r>
              <a:rPr lang="en-US" sz="2400" dirty="0" err="1"/>
              <a:t>karbon</a:t>
            </a:r>
            <a:r>
              <a:rPr lang="en-US" sz="2400" dirty="0"/>
              <a:t> (C) </a:t>
            </a:r>
            <a:r>
              <a:rPr lang="en-US" sz="2400" dirty="0" err="1"/>
              <a:t>berkombinasi</a:t>
            </a:r>
            <a:r>
              <a:rPr lang="en-US" sz="2400" dirty="0"/>
              <a:t> </a:t>
            </a:r>
            <a:r>
              <a:rPr lang="en-US" sz="2400" dirty="0" err="1"/>
              <a:t>dengan</a:t>
            </a:r>
            <a:r>
              <a:rPr lang="en-US" sz="2400" dirty="0"/>
              <a:t> </a:t>
            </a:r>
            <a:r>
              <a:rPr lang="en-US" sz="2400" dirty="0" err="1"/>
              <a:t>satu</a:t>
            </a:r>
            <a:r>
              <a:rPr lang="en-US" sz="2400" dirty="0"/>
              <a:t> </a:t>
            </a:r>
            <a:r>
              <a:rPr lang="en-US" sz="2400" dirty="0" err="1"/>
              <a:t>atau</a:t>
            </a:r>
            <a:r>
              <a:rPr lang="en-US" sz="2400" dirty="0"/>
              <a:t> </a:t>
            </a:r>
            <a:r>
              <a:rPr lang="en-US" sz="2400" dirty="0" err="1"/>
              <a:t>lebih</a:t>
            </a:r>
            <a:r>
              <a:rPr lang="en-US" sz="2400" dirty="0"/>
              <a:t> </a:t>
            </a:r>
            <a:r>
              <a:rPr lang="en-US" sz="2400" dirty="0" err="1"/>
              <a:t>elemen</a:t>
            </a:r>
            <a:r>
              <a:rPr lang="en-US" sz="2400" dirty="0"/>
              <a:t> </a:t>
            </a:r>
            <a:r>
              <a:rPr lang="en-US" sz="2400" dirty="0" err="1"/>
              <a:t>lainnya</a:t>
            </a:r>
            <a:r>
              <a:rPr lang="en-US" sz="2400" dirty="0"/>
              <a:t>.  </a:t>
            </a:r>
            <a:r>
              <a:rPr lang="en-US" sz="2400" dirty="0" err="1" smtClean="0"/>
              <a:t>Bahan</a:t>
            </a:r>
            <a:r>
              <a:rPr lang="en-US" sz="2400" dirty="0" smtClean="0"/>
              <a:t> </a:t>
            </a:r>
            <a:r>
              <a:rPr lang="en-US" sz="2400" dirty="0" err="1"/>
              <a:t>oganik</a:t>
            </a:r>
            <a:r>
              <a:rPr lang="en-US" sz="2400" dirty="0"/>
              <a:t> </a:t>
            </a:r>
            <a:r>
              <a:rPr lang="en-US" sz="2400" dirty="0" err="1"/>
              <a:t>berasal</a:t>
            </a:r>
            <a:r>
              <a:rPr lang="en-US" sz="2400" dirty="0"/>
              <a:t> </a:t>
            </a:r>
            <a:r>
              <a:rPr lang="en-US" sz="2400" dirty="0" err="1"/>
              <a:t>dari</a:t>
            </a:r>
            <a:r>
              <a:rPr lang="en-US" sz="2400" dirty="0"/>
              <a:t> </a:t>
            </a:r>
            <a:r>
              <a:rPr lang="en-US" sz="2400" dirty="0" err="1"/>
              <a:t>tiga</a:t>
            </a:r>
            <a:r>
              <a:rPr lang="en-US" sz="2400" dirty="0"/>
              <a:t> </a:t>
            </a:r>
            <a:r>
              <a:rPr lang="en-US" sz="2400" dirty="0" err="1"/>
              <a:t>sumber</a:t>
            </a:r>
            <a:r>
              <a:rPr lang="en-US" sz="2400" dirty="0"/>
              <a:t> </a:t>
            </a:r>
            <a:r>
              <a:rPr lang="en-US" sz="2400" dirty="0" err="1"/>
              <a:t>utama</a:t>
            </a:r>
            <a:r>
              <a:rPr lang="en-US" sz="2400" dirty="0"/>
              <a:t> </a:t>
            </a:r>
            <a:r>
              <a:rPr lang="en-US" sz="2400" dirty="0" err="1"/>
              <a:t>yaitu</a:t>
            </a:r>
            <a:r>
              <a:rPr lang="en-US" sz="2400" dirty="0"/>
              <a:t>:</a:t>
            </a:r>
          </a:p>
          <a:p>
            <a:pPr marL="609600" indent="-609600">
              <a:lnSpc>
                <a:spcPct val="80000"/>
              </a:lnSpc>
            </a:pPr>
            <a:endParaRPr lang="en-US" sz="2400" b="1" dirty="0"/>
          </a:p>
          <a:p>
            <a:pPr marL="609600" indent="-609600">
              <a:lnSpc>
                <a:spcPct val="80000"/>
              </a:lnSpc>
            </a:pPr>
            <a:r>
              <a:rPr lang="en-US" sz="2400" b="1" dirty="0" err="1">
                <a:solidFill>
                  <a:srgbClr val="CC3300"/>
                </a:solidFill>
              </a:rPr>
              <a:t>Alam</a:t>
            </a:r>
            <a:r>
              <a:rPr lang="en-US" sz="2400" b="1" dirty="0"/>
              <a:t> </a:t>
            </a:r>
            <a:r>
              <a:rPr lang="en-US" sz="2400" dirty="0"/>
              <a:t> : </a:t>
            </a:r>
            <a:r>
              <a:rPr lang="en-US" sz="2400" dirty="0" err="1"/>
              <a:t>minyak</a:t>
            </a:r>
            <a:r>
              <a:rPr lang="en-US" sz="2400" dirty="0"/>
              <a:t> </a:t>
            </a:r>
            <a:r>
              <a:rPr lang="en-US" sz="2400" dirty="0" err="1"/>
              <a:t>nabati</a:t>
            </a:r>
            <a:r>
              <a:rPr lang="en-US" sz="2400" dirty="0"/>
              <a:t> </a:t>
            </a:r>
            <a:r>
              <a:rPr lang="en-US" sz="2400" dirty="0" err="1"/>
              <a:t>dan</a:t>
            </a:r>
            <a:r>
              <a:rPr lang="en-US" sz="2400" dirty="0"/>
              <a:t> </a:t>
            </a:r>
            <a:r>
              <a:rPr lang="en-US" sz="2400" dirty="0" err="1"/>
              <a:t>hewani</a:t>
            </a:r>
            <a:r>
              <a:rPr lang="en-US" sz="2400" dirty="0"/>
              <a:t>, </a:t>
            </a:r>
            <a:r>
              <a:rPr lang="en-US" sz="2400" dirty="0" err="1"/>
              <a:t>lemak</a:t>
            </a:r>
            <a:r>
              <a:rPr lang="en-US" sz="2400" dirty="0"/>
              <a:t> </a:t>
            </a:r>
            <a:r>
              <a:rPr lang="en-US" sz="2400" dirty="0" err="1"/>
              <a:t>hewani</a:t>
            </a:r>
            <a:r>
              <a:rPr lang="en-US" sz="2400" dirty="0"/>
              <a:t>, alkaloid, </a:t>
            </a:r>
            <a:r>
              <a:rPr lang="en-US" sz="2400" dirty="0" err="1"/>
              <a:t>selulosa</a:t>
            </a:r>
            <a:r>
              <a:rPr lang="en-US" sz="2400" dirty="0"/>
              <a:t>, kanji, </a:t>
            </a:r>
            <a:r>
              <a:rPr lang="en-US" sz="2400" dirty="0" err="1"/>
              <a:t>gula</a:t>
            </a:r>
            <a:r>
              <a:rPr lang="en-US" sz="2400" dirty="0"/>
              <a:t>, </a:t>
            </a:r>
            <a:r>
              <a:rPr lang="en-US" sz="2400" dirty="0" err="1"/>
              <a:t>dsb</a:t>
            </a:r>
            <a:r>
              <a:rPr lang="en-US" sz="2400" dirty="0"/>
              <a:t>.</a:t>
            </a:r>
            <a:endParaRPr lang="en-US" sz="2400" b="1" dirty="0"/>
          </a:p>
          <a:p>
            <a:pPr marL="609600" indent="-609600">
              <a:lnSpc>
                <a:spcPct val="80000"/>
              </a:lnSpc>
            </a:pPr>
            <a:endParaRPr lang="en-US" sz="2400" b="1" dirty="0"/>
          </a:p>
          <a:p>
            <a:pPr marL="609600" indent="-609600">
              <a:lnSpc>
                <a:spcPct val="80000"/>
              </a:lnSpc>
            </a:pPr>
            <a:r>
              <a:rPr lang="en-US" sz="2400" b="1" dirty="0" err="1">
                <a:solidFill>
                  <a:srgbClr val="CC3300"/>
                </a:solidFill>
              </a:rPr>
              <a:t>Sintesis</a:t>
            </a:r>
            <a:r>
              <a:rPr lang="en-US" sz="2400" b="1" dirty="0">
                <a:solidFill>
                  <a:srgbClr val="CC3300"/>
                </a:solidFill>
              </a:rPr>
              <a:t> </a:t>
            </a:r>
            <a:r>
              <a:rPr lang="en-US" sz="2400" dirty="0"/>
              <a:t>: </a:t>
            </a:r>
            <a:r>
              <a:rPr lang="en-US" sz="2400" dirty="0" err="1"/>
              <a:t>semua</a:t>
            </a:r>
            <a:r>
              <a:rPr lang="en-US" sz="2400" dirty="0"/>
              <a:t> </a:t>
            </a:r>
            <a:r>
              <a:rPr lang="en-US" sz="2400" dirty="0" err="1"/>
              <a:t>bahan</a:t>
            </a:r>
            <a:r>
              <a:rPr lang="en-US" sz="2400" dirty="0"/>
              <a:t> </a:t>
            </a:r>
            <a:r>
              <a:rPr lang="en-US" sz="2400" dirty="0" err="1"/>
              <a:t>organik</a:t>
            </a:r>
            <a:r>
              <a:rPr lang="en-US" sz="2400" dirty="0"/>
              <a:t> yang </a:t>
            </a:r>
            <a:r>
              <a:rPr lang="en-US" sz="2400" dirty="0" err="1"/>
              <a:t>diproses</a:t>
            </a:r>
            <a:r>
              <a:rPr lang="en-US" sz="2400" dirty="0"/>
              <a:t> </a:t>
            </a:r>
            <a:r>
              <a:rPr lang="en-US" sz="2400" dirty="0" err="1"/>
              <a:t>oleh</a:t>
            </a:r>
            <a:r>
              <a:rPr lang="en-US" sz="2400" dirty="0"/>
              <a:t> </a:t>
            </a:r>
            <a:r>
              <a:rPr lang="en-US" sz="2400" dirty="0" err="1" smtClean="0"/>
              <a:t>manusia</a:t>
            </a:r>
            <a:endParaRPr lang="id-ID" sz="2400" dirty="0" smtClean="0"/>
          </a:p>
          <a:p>
            <a:pPr marL="0" indent="0">
              <a:lnSpc>
                <a:spcPct val="80000"/>
              </a:lnSpc>
              <a:buNone/>
            </a:pPr>
            <a:endParaRPr lang="en-US" sz="2400" b="1" dirty="0"/>
          </a:p>
          <a:p>
            <a:pPr marL="609600" indent="-609600">
              <a:lnSpc>
                <a:spcPct val="80000"/>
              </a:lnSpc>
            </a:pPr>
            <a:r>
              <a:rPr lang="en-US" sz="2400" b="1" dirty="0" err="1">
                <a:solidFill>
                  <a:srgbClr val="CC3300"/>
                </a:solidFill>
              </a:rPr>
              <a:t>Fermentasi</a:t>
            </a:r>
            <a:r>
              <a:rPr lang="en-US" sz="2400" b="1" dirty="0"/>
              <a:t> </a:t>
            </a:r>
            <a:r>
              <a:rPr lang="en-US" sz="2400" dirty="0"/>
              <a:t>: </a:t>
            </a:r>
            <a:r>
              <a:rPr lang="en-US" sz="2400" dirty="0" err="1"/>
              <a:t>alkohol</a:t>
            </a:r>
            <a:r>
              <a:rPr lang="en-US" sz="2400" dirty="0"/>
              <a:t>, </a:t>
            </a:r>
            <a:r>
              <a:rPr lang="en-US" sz="2400" dirty="0" err="1"/>
              <a:t>aseton</a:t>
            </a:r>
            <a:r>
              <a:rPr lang="en-US" sz="2400" dirty="0"/>
              <a:t>, </a:t>
            </a:r>
            <a:r>
              <a:rPr lang="en-US" sz="2400" dirty="0" err="1"/>
              <a:t>glicerol</a:t>
            </a:r>
            <a:r>
              <a:rPr lang="en-US" sz="2400" dirty="0"/>
              <a:t>, </a:t>
            </a:r>
            <a:r>
              <a:rPr lang="en-US" sz="2400" dirty="0" err="1"/>
              <a:t>antibiotik</a:t>
            </a:r>
            <a:r>
              <a:rPr lang="en-US" sz="2400" dirty="0"/>
              <a:t>, </a:t>
            </a:r>
            <a:r>
              <a:rPr lang="en-US" sz="2400" dirty="0" err="1"/>
              <a:t>dsb</a:t>
            </a:r>
            <a:r>
              <a:rPr lang="en-US" sz="2400" dirty="0"/>
              <a:t> yang </a:t>
            </a:r>
            <a:r>
              <a:rPr lang="en-US" sz="2400" dirty="0" err="1"/>
              <a:t>kesemuanya</a:t>
            </a:r>
            <a:r>
              <a:rPr lang="en-US" sz="2400" dirty="0"/>
              <a:t> </a:t>
            </a:r>
            <a:r>
              <a:rPr lang="en-US" sz="2400" dirty="0" err="1"/>
              <a:t>diperoleh</a:t>
            </a:r>
            <a:r>
              <a:rPr lang="en-US" sz="2400" dirty="0"/>
              <a:t> </a:t>
            </a:r>
            <a:r>
              <a:rPr lang="en-US" sz="2400" dirty="0" err="1"/>
              <a:t>melalui</a:t>
            </a:r>
            <a:r>
              <a:rPr lang="en-US" sz="2400" dirty="0"/>
              <a:t> </a:t>
            </a:r>
            <a:r>
              <a:rPr lang="en-US" sz="2400" dirty="0" err="1"/>
              <a:t>aktivitas</a:t>
            </a:r>
            <a:r>
              <a:rPr lang="en-US" sz="2400" dirty="0"/>
              <a:t> </a:t>
            </a:r>
            <a:r>
              <a:rPr lang="en-US" sz="2400" dirty="0" err="1"/>
              <a:t>mikroorganisme</a:t>
            </a:r>
            <a:r>
              <a:rPr lang="en-US" sz="2400" dirty="0"/>
              <a:t>.</a:t>
            </a:r>
          </a:p>
        </p:txBody>
      </p:sp>
    </p:spTree>
    <p:extLst>
      <p:ext uri="{BB962C8B-B14F-4D97-AF65-F5344CB8AC3E}">
        <p14:creationId xmlns:p14="http://schemas.microsoft.com/office/powerpoint/2010/main" val="14679967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ownloads\Screenshot-2017-10-19 TELAAH KUALITAS AIR, Bagi Pengelolaan Sumber Daya dan Lingkungan Perair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99" y="764704"/>
            <a:ext cx="8711289" cy="537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2994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id-ID" dirty="0" smtClean="0"/>
              <a:t>KARBONDIOKSIDA</a:t>
            </a:r>
            <a:endParaRPr lang="id-ID" dirty="0"/>
          </a:p>
        </p:txBody>
      </p:sp>
      <p:sp>
        <p:nvSpPr>
          <p:cNvPr id="3" name="Content Placeholder 2"/>
          <p:cNvSpPr>
            <a:spLocks noGrp="1"/>
          </p:cNvSpPr>
          <p:nvPr>
            <p:ph idx="1"/>
          </p:nvPr>
        </p:nvSpPr>
        <p:spPr>
          <a:xfrm>
            <a:off x="471736" y="1340768"/>
            <a:ext cx="8229600" cy="1080120"/>
          </a:xfrm>
        </p:spPr>
        <p:txBody>
          <a:bodyPr>
            <a:normAutofit/>
          </a:bodyPr>
          <a:lstStyle/>
          <a:p>
            <a:r>
              <a:rPr lang="id-ID" dirty="0" smtClean="0"/>
              <a:t>Atmosfer bumi mengandung karbondioksida dengan persentase yang relatif kecil, yakni sekitar 0,033%.</a:t>
            </a:r>
          </a:p>
          <a:p>
            <a:endParaRPr lang="id-ID" dirty="0"/>
          </a:p>
        </p:txBody>
      </p:sp>
      <p:graphicFrame>
        <p:nvGraphicFramePr>
          <p:cNvPr id="4" name="Table 3"/>
          <p:cNvGraphicFramePr>
            <a:graphicFrameLocks noGrp="1"/>
          </p:cNvGraphicFramePr>
          <p:nvPr>
            <p:extLst>
              <p:ext uri="{D42A27DB-BD31-4B8C-83A1-F6EECF244321}">
                <p14:modId xmlns:p14="http://schemas.microsoft.com/office/powerpoint/2010/main" val="4088347786"/>
              </p:ext>
            </p:extLst>
          </p:nvPr>
        </p:nvGraphicFramePr>
        <p:xfrm>
          <a:off x="539552" y="2348880"/>
          <a:ext cx="7920880" cy="1854200"/>
        </p:xfrm>
        <a:graphic>
          <a:graphicData uri="http://schemas.openxmlformats.org/drawingml/2006/table">
            <a:tbl>
              <a:tblPr firstRow="1" bandRow="1">
                <a:tableStyleId>{5C22544A-7EE6-4342-B048-85BDC9FD1C3A}</a:tableStyleId>
              </a:tblPr>
              <a:tblGrid>
                <a:gridCol w="3960440"/>
                <a:gridCol w="3960440"/>
              </a:tblGrid>
              <a:tr h="370840">
                <a:tc>
                  <a:txBody>
                    <a:bodyPr/>
                    <a:lstStyle/>
                    <a:p>
                      <a:r>
                        <a:rPr lang="id-ID" dirty="0" smtClean="0"/>
                        <a:t>Gas</a:t>
                      </a:r>
                      <a:endParaRPr lang="id-ID" dirty="0"/>
                    </a:p>
                  </a:txBody>
                  <a:tcPr/>
                </a:tc>
                <a:tc>
                  <a:txBody>
                    <a:bodyPr/>
                    <a:lstStyle/>
                    <a:p>
                      <a:r>
                        <a:rPr lang="id-ID" dirty="0" smtClean="0"/>
                        <a:t>Persentase (%)</a:t>
                      </a:r>
                      <a:endParaRPr lang="id-ID" dirty="0"/>
                    </a:p>
                  </a:txBody>
                  <a:tcPr/>
                </a:tc>
              </a:tr>
              <a:tr h="370840">
                <a:tc>
                  <a:txBody>
                    <a:bodyPr/>
                    <a:lstStyle/>
                    <a:p>
                      <a:r>
                        <a:rPr lang="id-ID" dirty="0" smtClean="0"/>
                        <a:t>1. Nitrogen (N2)</a:t>
                      </a:r>
                      <a:endParaRPr lang="id-ID" dirty="0"/>
                    </a:p>
                  </a:txBody>
                  <a:tcPr/>
                </a:tc>
                <a:tc>
                  <a:txBody>
                    <a:bodyPr/>
                    <a:lstStyle/>
                    <a:p>
                      <a:r>
                        <a:rPr lang="id-ID" dirty="0" smtClean="0"/>
                        <a:t>78,084</a:t>
                      </a:r>
                      <a:endParaRPr lang="id-ID" dirty="0"/>
                    </a:p>
                  </a:txBody>
                  <a:tcPr/>
                </a:tc>
              </a:tr>
              <a:tr h="370840">
                <a:tc>
                  <a:txBody>
                    <a:bodyPr/>
                    <a:lstStyle/>
                    <a:p>
                      <a:r>
                        <a:rPr lang="id-ID" dirty="0" smtClean="0"/>
                        <a:t>2. Oksigen (O2)</a:t>
                      </a:r>
                      <a:endParaRPr lang="id-ID" dirty="0"/>
                    </a:p>
                  </a:txBody>
                  <a:tcPr/>
                </a:tc>
                <a:tc>
                  <a:txBody>
                    <a:bodyPr/>
                    <a:lstStyle/>
                    <a:p>
                      <a:r>
                        <a:rPr lang="id-ID" dirty="0" smtClean="0"/>
                        <a:t>20,946</a:t>
                      </a:r>
                      <a:endParaRPr lang="id-ID" dirty="0"/>
                    </a:p>
                  </a:txBody>
                  <a:tcPr/>
                </a:tc>
              </a:tr>
              <a:tr h="370840">
                <a:tc>
                  <a:txBody>
                    <a:bodyPr/>
                    <a:lstStyle/>
                    <a:p>
                      <a:r>
                        <a:rPr lang="id-ID" dirty="0" smtClean="0"/>
                        <a:t>3. Argon (Ar)</a:t>
                      </a:r>
                      <a:endParaRPr lang="id-ID" dirty="0"/>
                    </a:p>
                  </a:txBody>
                  <a:tcPr/>
                </a:tc>
                <a:tc>
                  <a:txBody>
                    <a:bodyPr/>
                    <a:lstStyle/>
                    <a:p>
                      <a:r>
                        <a:rPr lang="id-ID" dirty="0" smtClean="0"/>
                        <a:t>0,934</a:t>
                      </a:r>
                      <a:endParaRPr lang="id-ID" dirty="0"/>
                    </a:p>
                  </a:txBody>
                  <a:tcPr/>
                </a:tc>
              </a:tr>
              <a:tr h="370840">
                <a:tc>
                  <a:txBody>
                    <a:bodyPr/>
                    <a:lstStyle/>
                    <a:p>
                      <a:r>
                        <a:rPr lang="id-ID" dirty="0" smtClean="0"/>
                        <a:t>4. Karbondioksida (CO2)</a:t>
                      </a:r>
                      <a:endParaRPr lang="id-ID" dirty="0"/>
                    </a:p>
                  </a:txBody>
                  <a:tcPr/>
                </a:tc>
                <a:tc>
                  <a:txBody>
                    <a:bodyPr/>
                    <a:lstStyle/>
                    <a:p>
                      <a:r>
                        <a:rPr lang="id-ID" dirty="0" smtClean="0"/>
                        <a:t>0,033</a:t>
                      </a:r>
                      <a:endParaRPr lang="id-ID" dirty="0"/>
                    </a:p>
                  </a:txBody>
                  <a:tcPr/>
                </a:tc>
              </a:tr>
            </a:tbl>
          </a:graphicData>
        </a:graphic>
      </p:graphicFrame>
      <p:sp>
        <p:nvSpPr>
          <p:cNvPr id="5" name="Content Placeholder 2"/>
          <p:cNvSpPr txBox="1">
            <a:spLocks/>
          </p:cNvSpPr>
          <p:nvPr/>
        </p:nvSpPr>
        <p:spPr>
          <a:xfrm>
            <a:off x="323528" y="4797152"/>
            <a:ext cx="8136904" cy="158417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id-ID" dirty="0" smtClean="0"/>
              <a:t>Sekitar setengah dari karbondioksida yang merupakan hasil pembakaran berada di atmosfer dan setengahnya tersimpan di laut dan digunakan dalam proses fotosintesis oleh diatom dan agae laut lain</a:t>
            </a:r>
            <a:endParaRPr lang="id-ID" dirty="0"/>
          </a:p>
        </p:txBody>
      </p:sp>
      <p:sp>
        <p:nvSpPr>
          <p:cNvPr id="6" name="TextBox 5"/>
          <p:cNvSpPr txBox="1"/>
          <p:nvPr/>
        </p:nvSpPr>
        <p:spPr>
          <a:xfrm>
            <a:off x="539552" y="4221088"/>
            <a:ext cx="2736304" cy="338554"/>
          </a:xfrm>
          <a:prstGeom prst="rect">
            <a:avLst/>
          </a:prstGeom>
          <a:noFill/>
        </p:spPr>
        <p:txBody>
          <a:bodyPr wrap="square" rtlCol="0">
            <a:spAutoFit/>
          </a:bodyPr>
          <a:lstStyle/>
          <a:p>
            <a:r>
              <a:rPr lang="id-ID" sz="1600" dirty="0" smtClean="0"/>
              <a:t>Sumber: Cole, 1988</a:t>
            </a:r>
            <a:endParaRPr lang="id-ID" sz="1600" dirty="0"/>
          </a:p>
        </p:txBody>
      </p:sp>
    </p:spTree>
    <p:extLst>
      <p:ext uri="{BB962C8B-B14F-4D97-AF65-F5344CB8AC3E}">
        <p14:creationId xmlns:p14="http://schemas.microsoft.com/office/powerpoint/2010/main" val="19644073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14819" y="260648"/>
            <a:ext cx="8145613" cy="44644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id-ID" dirty="0" smtClean="0"/>
              <a:t>Karbondioksida merupakan salah satu gas yang memiliki efek rumah kaca (green house effect) yaitu gas yang menyerap panas yang dilepaskan oleh cahaya matahari. </a:t>
            </a:r>
          </a:p>
          <a:p>
            <a:r>
              <a:rPr lang="id-ID" dirty="0" smtClean="0"/>
              <a:t>Peningkatan kadar karbondioksida berkolerasi secara positif dengan peningkatan suhu bumi, yang dikenal dengan istilah global warming.</a:t>
            </a:r>
          </a:p>
          <a:p>
            <a:r>
              <a:rPr lang="id-ID" dirty="0" smtClean="0"/>
              <a:t>Karbondioksida memiliki sifat kelarutan yang tinggi. </a:t>
            </a:r>
          </a:p>
          <a:p>
            <a:r>
              <a:rPr lang="id-ID" dirty="0" smtClean="0"/>
              <a:t>Sebagian kecil karbondioksida yang terdapat di atmosfer larut ke dalam uap air membentuk asam karbonat, yang selanjutnya jatuh sebagai hujan. </a:t>
            </a:r>
            <a:endParaRPr lang="id-ID" dirty="0"/>
          </a:p>
        </p:txBody>
      </p:sp>
      <mc:AlternateContent xmlns:mc="http://schemas.openxmlformats.org/markup-compatibility/2006" xmlns:a14="http://schemas.microsoft.com/office/drawing/2010/main">
        <mc:Choice Requires="a14">
          <p:sp>
            <p:nvSpPr>
              <p:cNvPr id="4" name="TextBox 3"/>
              <p:cNvSpPr txBox="1"/>
              <p:nvPr/>
            </p:nvSpPr>
            <p:spPr>
              <a:xfrm>
                <a:off x="1619672" y="4758519"/>
                <a:ext cx="6408712" cy="523220"/>
              </a:xfrm>
              <a:prstGeom prst="rect">
                <a:avLst/>
              </a:prstGeom>
              <a:noFill/>
            </p:spPr>
            <p:txBody>
              <a:bodyPr wrap="square" rtlCol="0">
                <a:spAutoFit/>
              </a:bodyPr>
              <a:lstStyle/>
              <a:p>
                <a14:m>
                  <m:oMath xmlns:m="http://schemas.openxmlformats.org/officeDocument/2006/math">
                    <m:sSub>
                      <m:sSubPr>
                        <m:ctrlPr>
                          <a:rPr lang="id-ID" sz="2800" i="1" smtClean="0">
                            <a:latin typeface="Cambria Math"/>
                          </a:rPr>
                        </m:ctrlPr>
                      </m:sSubPr>
                      <m:e>
                        <m:r>
                          <a:rPr lang="id-ID" sz="2800" b="0" i="1" smtClean="0">
                            <a:latin typeface="Cambria Math"/>
                          </a:rPr>
                          <m:t>𝐶𝑂</m:t>
                        </m:r>
                      </m:e>
                      <m:sub>
                        <m:r>
                          <a:rPr lang="id-ID" sz="2800" b="0" i="1" smtClean="0">
                            <a:latin typeface="Cambria Math"/>
                          </a:rPr>
                          <m:t>2</m:t>
                        </m:r>
                      </m:sub>
                    </m:sSub>
                    <m:r>
                      <a:rPr lang="id-ID" sz="2800" b="0" i="1" smtClean="0">
                        <a:latin typeface="Cambria Math"/>
                      </a:rPr>
                      <m:t>+</m:t>
                    </m:r>
                    <m:sSub>
                      <m:sSubPr>
                        <m:ctrlPr>
                          <a:rPr lang="id-ID" sz="2800" b="0" i="1" smtClean="0">
                            <a:latin typeface="Cambria Math"/>
                          </a:rPr>
                        </m:ctrlPr>
                      </m:sSubPr>
                      <m:e>
                        <m:r>
                          <a:rPr lang="id-ID" sz="2800" b="0" i="1" smtClean="0">
                            <a:latin typeface="Cambria Math"/>
                          </a:rPr>
                          <m:t>𝐻</m:t>
                        </m:r>
                      </m:e>
                      <m:sub>
                        <m:r>
                          <a:rPr lang="id-ID" sz="2800" b="0" i="1" smtClean="0">
                            <a:latin typeface="Cambria Math"/>
                          </a:rPr>
                          <m:t>2</m:t>
                        </m:r>
                      </m:sub>
                    </m:sSub>
                    <m:r>
                      <a:rPr lang="id-ID" sz="2800" b="0" i="1" smtClean="0">
                        <a:latin typeface="Cambria Math"/>
                      </a:rPr>
                      <m:t>𝑂</m:t>
                    </m:r>
                    <m:r>
                      <a:rPr lang="id-ID" sz="2800" b="0" i="1" smtClean="0">
                        <a:latin typeface="Cambria Math"/>
                      </a:rPr>
                      <m:t> ↔ </m:t>
                    </m:r>
                    <m:sSub>
                      <m:sSubPr>
                        <m:ctrlPr>
                          <a:rPr lang="id-ID" sz="2800" b="0" i="1" smtClean="0">
                            <a:latin typeface="Cambria Math"/>
                            <a:ea typeface="Cambria Math"/>
                          </a:rPr>
                        </m:ctrlPr>
                      </m:sSubPr>
                      <m:e>
                        <m:r>
                          <a:rPr lang="id-ID" sz="2800" b="0" i="1" smtClean="0">
                            <a:latin typeface="Cambria Math"/>
                            <a:ea typeface="Cambria Math"/>
                          </a:rPr>
                          <m:t>𝐻</m:t>
                        </m:r>
                      </m:e>
                      <m:sub>
                        <m:r>
                          <a:rPr lang="id-ID" sz="2800" b="0" i="1" smtClean="0">
                            <a:latin typeface="Cambria Math"/>
                            <a:ea typeface="Cambria Math"/>
                          </a:rPr>
                          <m:t>2</m:t>
                        </m:r>
                      </m:sub>
                    </m:sSub>
                    <m:sSub>
                      <m:sSubPr>
                        <m:ctrlPr>
                          <a:rPr lang="id-ID" sz="2800" b="0" i="1" smtClean="0">
                            <a:latin typeface="Cambria Math"/>
                            <a:ea typeface="Cambria Math"/>
                          </a:rPr>
                        </m:ctrlPr>
                      </m:sSubPr>
                      <m:e>
                        <m:r>
                          <a:rPr lang="id-ID" sz="2800" b="0" i="1" smtClean="0">
                            <a:latin typeface="Cambria Math"/>
                            <a:ea typeface="Cambria Math"/>
                          </a:rPr>
                          <m:t>𝐶𝑂</m:t>
                        </m:r>
                      </m:e>
                      <m:sub>
                        <m:r>
                          <a:rPr lang="id-ID" sz="2800" b="0" i="1" smtClean="0">
                            <a:latin typeface="Cambria Math"/>
                            <a:ea typeface="Cambria Math"/>
                          </a:rPr>
                          <m:t>3</m:t>
                        </m:r>
                      </m:sub>
                    </m:sSub>
                  </m:oMath>
                </a14:m>
                <a:r>
                  <a:rPr lang="id-ID" sz="2800" dirty="0" smtClean="0"/>
                  <a:t> </a:t>
                </a:r>
                <a14:m>
                  <m:oMath xmlns:m="http://schemas.openxmlformats.org/officeDocument/2006/math">
                    <m:r>
                      <a:rPr lang="id-ID" sz="2800" i="1">
                        <a:latin typeface="Cambria Math"/>
                        <a:ea typeface="Cambria Math"/>
                      </a:rPr>
                      <m:t>↔ </m:t>
                    </m:r>
                    <m:sSup>
                      <m:sSupPr>
                        <m:ctrlPr>
                          <a:rPr lang="id-ID" sz="2800" i="1">
                            <a:latin typeface="Cambria Math"/>
                            <a:ea typeface="Cambria Math"/>
                          </a:rPr>
                        </m:ctrlPr>
                      </m:sSupPr>
                      <m:e>
                        <m:r>
                          <a:rPr lang="id-ID" sz="2800" i="1">
                            <a:latin typeface="Cambria Math"/>
                            <a:ea typeface="Cambria Math"/>
                          </a:rPr>
                          <m:t>𝐻</m:t>
                        </m:r>
                      </m:e>
                      <m:sup>
                        <m:r>
                          <a:rPr lang="id-ID" sz="2800" i="1">
                            <a:latin typeface="Cambria Math"/>
                            <a:ea typeface="Cambria Math"/>
                          </a:rPr>
                          <m:t>+</m:t>
                        </m:r>
                      </m:sup>
                    </m:sSup>
                    <m:r>
                      <a:rPr lang="id-ID" sz="2800" i="1">
                        <a:latin typeface="Cambria Math"/>
                        <a:ea typeface="Cambria Math"/>
                      </a:rPr>
                      <m:t>+</m:t>
                    </m:r>
                    <m:sSubSup>
                      <m:sSubSupPr>
                        <m:ctrlPr>
                          <a:rPr lang="id-ID" sz="2800" i="1">
                            <a:latin typeface="Cambria Math"/>
                            <a:ea typeface="Cambria Math"/>
                          </a:rPr>
                        </m:ctrlPr>
                      </m:sSubSupPr>
                      <m:e>
                        <m:r>
                          <a:rPr lang="id-ID" sz="2800" i="1">
                            <a:latin typeface="Cambria Math"/>
                            <a:ea typeface="Cambria Math"/>
                          </a:rPr>
                          <m:t>𝐻𝐶𝑂</m:t>
                        </m:r>
                        <m:r>
                          <a:rPr lang="id-ID" sz="2800" i="1">
                            <a:latin typeface="Cambria Math"/>
                            <a:ea typeface="Cambria Math"/>
                          </a:rPr>
                          <m:t>3</m:t>
                        </m:r>
                      </m:e>
                      <m:sub/>
                      <m:sup>
                        <m:r>
                          <a:rPr lang="id-ID" sz="2800" i="1">
                            <a:latin typeface="Cambria Math"/>
                            <a:ea typeface="Cambria Math"/>
                          </a:rPr>
                          <m:t>−</m:t>
                        </m:r>
                      </m:sup>
                    </m:sSubSup>
                  </m:oMath>
                </a14:m>
                <a:endParaRPr lang="id-ID"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1619672" y="4758519"/>
                <a:ext cx="6408712" cy="523220"/>
              </a:xfrm>
              <a:prstGeom prst="rect">
                <a:avLst/>
              </a:prstGeom>
              <a:blipFill rotWithShape="1">
                <a:blip r:embed="rId2"/>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33366225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44086" y="260648"/>
            <a:ext cx="8016346" cy="2448272"/>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id-ID" dirty="0" smtClean="0"/>
              <a:t>Keberadaan karbondioksida di perairan terdapat dalam bentuk gas karbondioksida bebas (CO</a:t>
            </a:r>
            <a:r>
              <a:rPr lang="id-ID" baseline="-25000" dirty="0" smtClean="0"/>
              <a:t>2</a:t>
            </a:r>
            <a:r>
              <a:rPr lang="id-ID" dirty="0" smtClean="0"/>
              <a:t>), ion bikarbonat (HCO</a:t>
            </a:r>
            <a:r>
              <a:rPr lang="id-ID" baseline="-25000" dirty="0" smtClean="0"/>
              <a:t>3</a:t>
            </a:r>
            <a:r>
              <a:rPr lang="id-ID" baseline="30000" dirty="0" smtClean="0"/>
              <a:t>- </a:t>
            </a:r>
            <a:r>
              <a:rPr lang="id-ID" dirty="0" smtClean="0"/>
              <a:t>), ion karbonat (CO</a:t>
            </a:r>
            <a:r>
              <a:rPr lang="id-ID" baseline="-25000" dirty="0" smtClean="0"/>
              <a:t>3</a:t>
            </a:r>
            <a:r>
              <a:rPr lang="id-ID" baseline="30000" dirty="0" smtClean="0"/>
              <a:t>2-</a:t>
            </a:r>
            <a:r>
              <a:rPr lang="id-ID" dirty="0" smtClean="0"/>
              <a:t>), dan asam karbonat (H</a:t>
            </a:r>
            <a:r>
              <a:rPr lang="id-ID" baseline="-25000" dirty="0" smtClean="0"/>
              <a:t>2</a:t>
            </a:r>
            <a:r>
              <a:rPr lang="id-ID" dirty="0" smtClean="0"/>
              <a:t>CO</a:t>
            </a:r>
            <a:r>
              <a:rPr lang="id-ID" baseline="-25000" dirty="0" smtClean="0"/>
              <a:t>3</a:t>
            </a:r>
            <a:r>
              <a:rPr lang="id-ID" dirty="0" smtClean="0"/>
              <a:t>). </a:t>
            </a:r>
          </a:p>
          <a:p>
            <a:r>
              <a:rPr lang="id-ID" dirty="0" smtClean="0"/>
              <a:t>Proporsi keempat bentuk karbon tersebut berkaitan dengan nilai pH.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686601"/>
            <a:ext cx="6984776"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339752" y="2996952"/>
            <a:ext cx="720080" cy="369332"/>
          </a:xfrm>
          <a:prstGeom prst="rect">
            <a:avLst/>
          </a:prstGeom>
          <a:noFill/>
        </p:spPr>
        <p:txBody>
          <a:bodyPr wrap="square" rtlCol="0">
            <a:spAutoFit/>
          </a:bodyPr>
          <a:lstStyle/>
          <a:p>
            <a:r>
              <a:rPr lang="id-ID" dirty="0" smtClean="0"/>
              <a:t>CO</a:t>
            </a:r>
            <a:r>
              <a:rPr lang="id-ID" baseline="-25000" dirty="0" smtClean="0"/>
              <a:t>2</a:t>
            </a:r>
            <a:endParaRPr lang="id-ID" baseline="-25000" dirty="0"/>
          </a:p>
        </p:txBody>
      </p:sp>
    </p:spTree>
    <p:extLst>
      <p:ext uri="{BB962C8B-B14F-4D97-AF65-F5344CB8AC3E}">
        <p14:creationId xmlns:p14="http://schemas.microsoft.com/office/powerpoint/2010/main" val="4399688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9512" y="260648"/>
            <a:ext cx="8352928" cy="633670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id-ID" dirty="0" smtClean="0"/>
              <a:t>Perairan tawar alami hampir tidak pernah memiliki pH &gt; 9</a:t>
            </a:r>
          </a:p>
          <a:p>
            <a:r>
              <a:rPr lang="id-ID" dirty="0" smtClean="0"/>
              <a:t>Perairan tawar alami yang memiliki pH 7-8 biasanya mengandung ion bikarbonat &lt; 500 mg/L dan hampir tidak pernah kurang dari 25 mg/L.</a:t>
            </a:r>
          </a:p>
          <a:p>
            <a:r>
              <a:rPr lang="id-ID" dirty="0" smtClean="0"/>
              <a:t>Pada perarian kolan konsentrasi CO2 berfluktuasi harian</a:t>
            </a:r>
          </a:p>
          <a:p>
            <a:r>
              <a:rPr lang="id-ID" dirty="0" smtClean="0"/>
              <a:t>Pada organisme perairan, konsentrasi karbondioksida yang tinggi dalam darah akan keluar ke perairan lewat insang melalui proses difusi</a:t>
            </a:r>
          </a:p>
          <a:p>
            <a:r>
              <a:rPr lang="id-ID" dirty="0" smtClean="0"/>
              <a:t>Kadar karbondioksida yang tinggi di perairan dapat menyebabkan tingginya karbondioksida dalam darah sehingga dapat menurunkan pH darah dan menurunkan kapasitas hemoglobin darah dalam mengangkut O2. Ikan dapat menoleransi kadar karbondioksida sampai 10 mg/L (Boyd 1990)</a:t>
            </a:r>
          </a:p>
          <a:p>
            <a:pPr marL="114300" indent="0">
              <a:buNone/>
            </a:pPr>
            <a:endParaRPr lang="id-ID" dirty="0" smtClean="0"/>
          </a:p>
        </p:txBody>
      </p:sp>
    </p:spTree>
    <p:extLst>
      <p:ext uri="{BB962C8B-B14F-4D97-AF65-F5344CB8AC3E}">
        <p14:creationId xmlns:p14="http://schemas.microsoft.com/office/powerpoint/2010/main" val="24466611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smtClean="0"/>
              <a:t>TERIMA KASIH</a:t>
            </a:r>
            <a:endParaRPr lang="id-ID" dirty="0"/>
          </a:p>
        </p:txBody>
      </p:sp>
      <p:sp>
        <p:nvSpPr>
          <p:cNvPr id="2" name="Text Placeholder 1"/>
          <p:cNvSpPr>
            <a:spLocks noGrp="1"/>
          </p:cNvSpPr>
          <p:nvPr>
            <p:ph type="body" idx="1"/>
          </p:nvPr>
        </p:nvSpPr>
        <p:spPr/>
        <p:txBody>
          <a:bodyPr/>
          <a:lstStyle/>
          <a:p>
            <a:endParaRPr lang="id-ID"/>
          </a:p>
        </p:txBody>
      </p:sp>
    </p:spTree>
    <p:extLst>
      <p:ext uri="{BB962C8B-B14F-4D97-AF65-F5344CB8AC3E}">
        <p14:creationId xmlns:p14="http://schemas.microsoft.com/office/powerpoint/2010/main" val="3360157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28600"/>
            <a:ext cx="8229600" cy="1066800"/>
          </a:xfrm>
        </p:spPr>
        <p:txBody>
          <a:bodyPr/>
          <a:lstStyle/>
          <a:p>
            <a:r>
              <a:rPr lang="en-US" sz="3600" b="1"/>
              <a:t>Bahan organik</a:t>
            </a:r>
          </a:p>
        </p:txBody>
      </p:sp>
      <p:sp>
        <p:nvSpPr>
          <p:cNvPr id="147459" name="Rectangle 3"/>
          <p:cNvSpPr>
            <a:spLocks noGrp="1" noChangeArrowheads="1"/>
          </p:cNvSpPr>
          <p:nvPr>
            <p:ph idx="1"/>
          </p:nvPr>
        </p:nvSpPr>
        <p:spPr>
          <a:xfrm>
            <a:off x="457200" y="1412776"/>
            <a:ext cx="7931224" cy="4988024"/>
          </a:xfrm>
          <a:solidFill>
            <a:schemeClr val="bg2"/>
          </a:solidFill>
          <a:ln>
            <a:solidFill>
              <a:schemeClr val="tx1"/>
            </a:solidFill>
            <a:miter lim="800000"/>
            <a:headEnd/>
            <a:tailEnd/>
          </a:ln>
        </p:spPr>
        <p:txBody>
          <a:bodyPr/>
          <a:lstStyle/>
          <a:p>
            <a:pPr marL="609600" indent="-609600">
              <a:lnSpc>
                <a:spcPct val="90000"/>
              </a:lnSpc>
            </a:pPr>
            <a:endParaRPr lang="en-US" sz="2800" dirty="0"/>
          </a:p>
          <a:p>
            <a:pPr marL="609600" indent="-609600">
              <a:lnSpc>
                <a:spcPct val="90000"/>
              </a:lnSpc>
              <a:buFontTx/>
              <a:buNone/>
            </a:pPr>
            <a:r>
              <a:rPr lang="en-US" sz="2400" dirty="0"/>
              <a:t>      </a:t>
            </a:r>
            <a:r>
              <a:rPr lang="en-US" sz="2400" dirty="0" err="1"/>
              <a:t>Karakteristik</a:t>
            </a:r>
            <a:r>
              <a:rPr lang="en-US" sz="2400" dirty="0"/>
              <a:t> yang </a:t>
            </a:r>
            <a:r>
              <a:rPr lang="en-US" sz="2400" dirty="0" err="1"/>
              <a:t>membedakan</a:t>
            </a:r>
            <a:r>
              <a:rPr lang="en-US" sz="2400" dirty="0"/>
              <a:t> </a:t>
            </a:r>
            <a:r>
              <a:rPr lang="en-US" sz="2400" dirty="0" err="1"/>
              <a:t>bahan</a:t>
            </a:r>
            <a:r>
              <a:rPr lang="en-US" sz="2400" dirty="0"/>
              <a:t> </a:t>
            </a:r>
            <a:r>
              <a:rPr lang="en-US" sz="2400" dirty="0" err="1"/>
              <a:t>organik</a:t>
            </a:r>
            <a:r>
              <a:rPr lang="en-US" sz="2400" dirty="0"/>
              <a:t> </a:t>
            </a:r>
            <a:r>
              <a:rPr lang="en-US" sz="2400" dirty="0" err="1"/>
              <a:t>dengan</a:t>
            </a:r>
            <a:r>
              <a:rPr lang="en-US" sz="2400" dirty="0"/>
              <a:t> </a:t>
            </a:r>
            <a:r>
              <a:rPr lang="en-US" sz="2400" dirty="0" err="1"/>
              <a:t>bahan</a:t>
            </a:r>
            <a:r>
              <a:rPr lang="en-US" sz="2400" dirty="0"/>
              <a:t> </a:t>
            </a:r>
            <a:r>
              <a:rPr lang="en-US" sz="2400" dirty="0" err="1"/>
              <a:t>anorganik</a:t>
            </a:r>
            <a:r>
              <a:rPr lang="en-US" sz="2400" dirty="0"/>
              <a:t> </a:t>
            </a:r>
            <a:r>
              <a:rPr lang="en-US" sz="2400" dirty="0" err="1"/>
              <a:t>adalah</a:t>
            </a:r>
            <a:r>
              <a:rPr lang="en-US" sz="2400" dirty="0"/>
              <a:t> :</a:t>
            </a:r>
          </a:p>
          <a:p>
            <a:pPr marL="609600" indent="-609600">
              <a:lnSpc>
                <a:spcPct val="90000"/>
              </a:lnSpc>
              <a:buFontTx/>
              <a:buNone/>
            </a:pPr>
            <a:endParaRPr lang="en-US" sz="2400" dirty="0"/>
          </a:p>
          <a:p>
            <a:pPr marL="609600" indent="-609600">
              <a:lnSpc>
                <a:spcPct val="90000"/>
              </a:lnSpc>
              <a:buFontTx/>
              <a:buNone/>
            </a:pPr>
            <a:r>
              <a:rPr lang="en-US" sz="2400" dirty="0"/>
              <a:t>      </a:t>
            </a:r>
            <a:r>
              <a:rPr lang="en-US" sz="2400" dirty="0">
                <a:solidFill>
                  <a:srgbClr val="FF9900"/>
                </a:solidFill>
              </a:rPr>
              <a:t>1.  </a:t>
            </a:r>
            <a:r>
              <a:rPr lang="en-US" sz="2400" dirty="0" err="1">
                <a:solidFill>
                  <a:srgbClr val="FF9900"/>
                </a:solidFill>
              </a:rPr>
              <a:t>Bahan</a:t>
            </a:r>
            <a:r>
              <a:rPr lang="en-US" sz="2400" dirty="0">
                <a:solidFill>
                  <a:srgbClr val="FF9900"/>
                </a:solidFill>
              </a:rPr>
              <a:t> </a:t>
            </a:r>
            <a:r>
              <a:rPr lang="en-US" sz="2400" dirty="0" err="1">
                <a:solidFill>
                  <a:srgbClr val="FF9900"/>
                </a:solidFill>
              </a:rPr>
              <a:t>organik</a:t>
            </a:r>
            <a:r>
              <a:rPr lang="en-US" sz="2400" dirty="0">
                <a:solidFill>
                  <a:srgbClr val="FF9900"/>
                </a:solidFill>
              </a:rPr>
              <a:t> </a:t>
            </a:r>
            <a:r>
              <a:rPr lang="en-US" sz="2400" dirty="0" err="1">
                <a:solidFill>
                  <a:srgbClr val="FF9900"/>
                </a:solidFill>
              </a:rPr>
              <a:t>mudah</a:t>
            </a:r>
            <a:r>
              <a:rPr lang="en-US" sz="2400" dirty="0">
                <a:solidFill>
                  <a:srgbClr val="FF9900"/>
                </a:solidFill>
              </a:rPr>
              <a:t> </a:t>
            </a:r>
            <a:r>
              <a:rPr lang="en-US" sz="2400" dirty="0" err="1">
                <a:solidFill>
                  <a:srgbClr val="FF9900"/>
                </a:solidFill>
              </a:rPr>
              <a:t>terbakar</a:t>
            </a:r>
            <a:r>
              <a:rPr lang="en-US" sz="2400" dirty="0">
                <a:solidFill>
                  <a:srgbClr val="FF9900"/>
                </a:solidFill>
              </a:rPr>
              <a:t>.</a:t>
            </a:r>
          </a:p>
          <a:p>
            <a:pPr marL="609600" indent="-609600">
              <a:lnSpc>
                <a:spcPct val="90000"/>
              </a:lnSpc>
              <a:buFontTx/>
              <a:buNone/>
            </a:pPr>
            <a:r>
              <a:rPr lang="en-US" sz="2400" dirty="0">
                <a:solidFill>
                  <a:srgbClr val="FF9900"/>
                </a:solidFill>
              </a:rPr>
              <a:t>      2.  </a:t>
            </a:r>
            <a:r>
              <a:rPr lang="en-US" sz="2400" dirty="0" err="1">
                <a:solidFill>
                  <a:srgbClr val="FF9900"/>
                </a:solidFill>
              </a:rPr>
              <a:t>Bahan</a:t>
            </a:r>
            <a:r>
              <a:rPr lang="en-US" sz="2400" dirty="0">
                <a:solidFill>
                  <a:srgbClr val="FF9900"/>
                </a:solidFill>
              </a:rPr>
              <a:t> </a:t>
            </a:r>
            <a:r>
              <a:rPr lang="en-US" sz="2400" dirty="0" err="1">
                <a:solidFill>
                  <a:srgbClr val="FF9900"/>
                </a:solidFill>
              </a:rPr>
              <a:t>organik</a:t>
            </a:r>
            <a:r>
              <a:rPr lang="en-US" sz="2400" dirty="0">
                <a:solidFill>
                  <a:srgbClr val="FF9900"/>
                </a:solidFill>
              </a:rPr>
              <a:t> </a:t>
            </a:r>
            <a:r>
              <a:rPr lang="en-US" sz="2400" dirty="0" err="1">
                <a:solidFill>
                  <a:srgbClr val="FF9900"/>
                </a:solidFill>
              </a:rPr>
              <a:t>memiliki</a:t>
            </a:r>
            <a:r>
              <a:rPr lang="en-US" sz="2400" dirty="0">
                <a:solidFill>
                  <a:srgbClr val="FF9900"/>
                </a:solidFill>
              </a:rPr>
              <a:t> </a:t>
            </a:r>
            <a:r>
              <a:rPr lang="en-US" sz="2400" dirty="0" err="1">
                <a:solidFill>
                  <a:srgbClr val="FF9900"/>
                </a:solidFill>
              </a:rPr>
              <a:t>titik</a:t>
            </a:r>
            <a:r>
              <a:rPr lang="en-US" sz="2400" dirty="0">
                <a:solidFill>
                  <a:srgbClr val="FF9900"/>
                </a:solidFill>
              </a:rPr>
              <a:t> </a:t>
            </a:r>
            <a:r>
              <a:rPr lang="en-US" sz="2400" dirty="0" err="1">
                <a:solidFill>
                  <a:srgbClr val="FF9900"/>
                </a:solidFill>
              </a:rPr>
              <a:t>beku</a:t>
            </a:r>
            <a:r>
              <a:rPr lang="en-US" sz="2400" dirty="0">
                <a:solidFill>
                  <a:srgbClr val="FF9900"/>
                </a:solidFill>
              </a:rPr>
              <a:t> </a:t>
            </a:r>
            <a:r>
              <a:rPr lang="en-US" sz="2400" dirty="0" err="1">
                <a:solidFill>
                  <a:srgbClr val="FF9900"/>
                </a:solidFill>
              </a:rPr>
              <a:t>dan</a:t>
            </a:r>
            <a:r>
              <a:rPr lang="en-US" sz="2400" dirty="0">
                <a:solidFill>
                  <a:srgbClr val="FF9900"/>
                </a:solidFill>
              </a:rPr>
              <a:t> </a:t>
            </a:r>
            <a:r>
              <a:rPr lang="en-US" sz="2400" dirty="0" err="1">
                <a:solidFill>
                  <a:srgbClr val="FF9900"/>
                </a:solidFill>
              </a:rPr>
              <a:t>titik</a:t>
            </a:r>
            <a:r>
              <a:rPr lang="en-US" sz="2400" dirty="0">
                <a:solidFill>
                  <a:srgbClr val="FF9900"/>
                </a:solidFill>
              </a:rPr>
              <a:t> </a:t>
            </a:r>
            <a:r>
              <a:rPr lang="en-US" sz="2400" dirty="0" err="1">
                <a:solidFill>
                  <a:srgbClr val="FF9900"/>
                </a:solidFill>
              </a:rPr>
              <a:t>didih</a:t>
            </a:r>
            <a:r>
              <a:rPr lang="en-US" sz="2400" dirty="0">
                <a:solidFill>
                  <a:srgbClr val="FF9900"/>
                </a:solidFill>
              </a:rPr>
              <a:t> </a:t>
            </a:r>
          </a:p>
          <a:p>
            <a:pPr marL="609600" indent="-609600">
              <a:lnSpc>
                <a:spcPct val="90000"/>
              </a:lnSpc>
              <a:buFontTx/>
              <a:buNone/>
            </a:pPr>
            <a:r>
              <a:rPr lang="en-US" sz="2400" dirty="0">
                <a:solidFill>
                  <a:srgbClr val="FF9900"/>
                </a:solidFill>
              </a:rPr>
              <a:t>           </a:t>
            </a:r>
            <a:r>
              <a:rPr lang="en-US" sz="2400" dirty="0" err="1">
                <a:solidFill>
                  <a:srgbClr val="FF9900"/>
                </a:solidFill>
              </a:rPr>
              <a:t>rendah</a:t>
            </a:r>
            <a:r>
              <a:rPr lang="en-US" sz="2400" dirty="0">
                <a:solidFill>
                  <a:srgbClr val="FF9900"/>
                </a:solidFill>
              </a:rPr>
              <a:t>.</a:t>
            </a:r>
          </a:p>
          <a:p>
            <a:pPr marL="609600" indent="-609600">
              <a:lnSpc>
                <a:spcPct val="90000"/>
              </a:lnSpc>
              <a:buFontTx/>
              <a:buNone/>
            </a:pPr>
            <a:r>
              <a:rPr lang="en-US" sz="2400" dirty="0">
                <a:solidFill>
                  <a:srgbClr val="FF9900"/>
                </a:solidFill>
              </a:rPr>
              <a:t>      3.  </a:t>
            </a:r>
            <a:r>
              <a:rPr lang="en-US" sz="2400" dirty="0" err="1">
                <a:solidFill>
                  <a:srgbClr val="FF9900"/>
                </a:solidFill>
              </a:rPr>
              <a:t>Bahan</a:t>
            </a:r>
            <a:r>
              <a:rPr lang="en-US" sz="2400" dirty="0">
                <a:solidFill>
                  <a:srgbClr val="FF9900"/>
                </a:solidFill>
              </a:rPr>
              <a:t> </a:t>
            </a:r>
            <a:r>
              <a:rPr lang="en-US" sz="2400" dirty="0" err="1">
                <a:solidFill>
                  <a:srgbClr val="FF9900"/>
                </a:solidFill>
              </a:rPr>
              <a:t>organik</a:t>
            </a:r>
            <a:r>
              <a:rPr lang="en-US" sz="2400" dirty="0">
                <a:solidFill>
                  <a:srgbClr val="FF9900"/>
                </a:solidFill>
              </a:rPr>
              <a:t> </a:t>
            </a:r>
            <a:r>
              <a:rPr lang="en-US" sz="2400" dirty="0" err="1">
                <a:solidFill>
                  <a:srgbClr val="FF9900"/>
                </a:solidFill>
              </a:rPr>
              <a:t>biasanya</a:t>
            </a:r>
            <a:r>
              <a:rPr lang="en-US" sz="2400" dirty="0">
                <a:solidFill>
                  <a:srgbClr val="FF9900"/>
                </a:solidFill>
              </a:rPr>
              <a:t> </a:t>
            </a:r>
            <a:r>
              <a:rPr lang="en-US" sz="2400" dirty="0" err="1">
                <a:solidFill>
                  <a:srgbClr val="FF9900"/>
                </a:solidFill>
              </a:rPr>
              <a:t>lebih</a:t>
            </a:r>
            <a:r>
              <a:rPr lang="en-US" sz="2400" dirty="0">
                <a:solidFill>
                  <a:srgbClr val="FF9900"/>
                </a:solidFill>
              </a:rPr>
              <a:t> </a:t>
            </a:r>
            <a:r>
              <a:rPr lang="en-US" sz="2400" dirty="0" err="1">
                <a:solidFill>
                  <a:srgbClr val="FF9900"/>
                </a:solidFill>
              </a:rPr>
              <a:t>sukar</a:t>
            </a:r>
            <a:r>
              <a:rPr lang="en-US" sz="2400" dirty="0">
                <a:solidFill>
                  <a:srgbClr val="FF9900"/>
                </a:solidFill>
              </a:rPr>
              <a:t> </a:t>
            </a:r>
            <a:r>
              <a:rPr lang="en-US" sz="2400" dirty="0" err="1">
                <a:solidFill>
                  <a:srgbClr val="FF9900"/>
                </a:solidFill>
              </a:rPr>
              <a:t>larut</a:t>
            </a:r>
            <a:r>
              <a:rPr lang="en-US" sz="2400" dirty="0">
                <a:solidFill>
                  <a:srgbClr val="FF9900"/>
                </a:solidFill>
              </a:rPr>
              <a:t> </a:t>
            </a:r>
            <a:r>
              <a:rPr lang="en-US" sz="2400" dirty="0" err="1">
                <a:solidFill>
                  <a:srgbClr val="FF9900"/>
                </a:solidFill>
              </a:rPr>
              <a:t>dalam</a:t>
            </a:r>
            <a:r>
              <a:rPr lang="en-US" sz="2400" dirty="0">
                <a:solidFill>
                  <a:srgbClr val="FF9900"/>
                </a:solidFill>
              </a:rPr>
              <a:t> air.</a:t>
            </a:r>
          </a:p>
          <a:p>
            <a:pPr marL="609600" indent="-609600">
              <a:lnSpc>
                <a:spcPct val="90000"/>
              </a:lnSpc>
              <a:buFontTx/>
              <a:buNone/>
            </a:pPr>
            <a:r>
              <a:rPr lang="en-US" sz="2400" dirty="0">
                <a:solidFill>
                  <a:srgbClr val="FF9900"/>
                </a:solidFill>
              </a:rPr>
              <a:t>      4.  </a:t>
            </a:r>
            <a:r>
              <a:rPr lang="en-US" sz="2400" dirty="0" err="1">
                <a:solidFill>
                  <a:srgbClr val="FF9900"/>
                </a:solidFill>
              </a:rPr>
              <a:t>Bersifat</a:t>
            </a:r>
            <a:r>
              <a:rPr lang="en-US" sz="2400" dirty="0">
                <a:solidFill>
                  <a:srgbClr val="FF9900"/>
                </a:solidFill>
              </a:rPr>
              <a:t> </a:t>
            </a:r>
            <a:r>
              <a:rPr lang="en-US" sz="2400" i="1" dirty="0" err="1">
                <a:solidFill>
                  <a:srgbClr val="FF9900"/>
                </a:solidFill>
              </a:rPr>
              <a:t>isomerisme</a:t>
            </a:r>
            <a:r>
              <a:rPr lang="en-US" sz="2400" i="1" dirty="0">
                <a:solidFill>
                  <a:srgbClr val="FF9900"/>
                </a:solidFill>
              </a:rPr>
              <a:t> </a:t>
            </a:r>
            <a:r>
              <a:rPr lang="en-US" sz="2400" dirty="0" err="1">
                <a:solidFill>
                  <a:srgbClr val="FF9900"/>
                </a:solidFill>
              </a:rPr>
              <a:t>yaitu</a:t>
            </a:r>
            <a:r>
              <a:rPr lang="en-US" sz="2400" dirty="0">
                <a:solidFill>
                  <a:srgbClr val="FF9900"/>
                </a:solidFill>
              </a:rPr>
              <a:t> </a:t>
            </a:r>
            <a:r>
              <a:rPr lang="en-US" sz="2400" dirty="0" err="1">
                <a:solidFill>
                  <a:srgbClr val="FF9900"/>
                </a:solidFill>
              </a:rPr>
              <a:t>beberapa</a:t>
            </a:r>
            <a:r>
              <a:rPr lang="en-US" sz="2400" dirty="0">
                <a:solidFill>
                  <a:srgbClr val="FF9900"/>
                </a:solidFill>
              </a:rPr>
              <a:t> </a:t>
            </a:r>
            <a:r>
              <a:rPr lang="en-US" sz="2400" dirty="0" err="1">
                <a:solidFill>
                  <a:srgbClr val="FF9900"/>
                </a:solidFill>
              </a:rPr>
              <a:t>jenis</a:t>
            </a:r>
            <a:r>
              <a:rPr lang="en-US" sz="2400" dirty="0">
                <a:solidFill>
                  <a:srgbClr val="FF9900"/>
                </a:solidFill>
              </a:rPr>
              <a:t> </a:t>
            </a:r>
            <a:r>
              <a:rPr lang="en-US" sz="2400" dirty="0" err="1">
                <a:solidFill>
                  <a:srgbClr val="FF9900"/>
                </a:solidFill>
              </a:rPr>
              <a:t>bahan</a:t>
            </a:r>
            <a:r>
              <a:rPr lang="en-US" sz="2400" dirty="0">
                <a:solidFill>
                  <a:srgbClr val="FF9900"/>
                </a:solidFill>
              </a:rPr>
              <a:t>   </a:t>
            </a:r>
          </a:p>
          <a:p>
            <a:pPr marL="609600" indent="-609600">
              <a:lnSpc>
                <a:spcPct val="90000"/>
              </a:lnSpc>
              <a:buFontTx/>
              <a:buNone/>
            </a:pPr>
            <a:r>
              <a:rPr lang="en-US" sz="2400" dirty="0">
                <a:solidFill>
                  <a:srgbClr val="FF9900"/>
                </a:solidFill>
              </a:rPr>
              <a:t>           </a:t>
            </a:r>
            <a:r>
              <a:rPr lang="en-US" sz="2400" dirty="0" err="1">
                <a:solidFill>
                  <a:srgbClr val="FF9900"/>
                </a:solidFill>
              </a:rPr>
              <a:t>organik</a:t>
            </a:r>
            <a:r>
              <a:rPr lang="en-US" sz="2400" dirty="0">
                <a:solidFill>
                  <a:srgbClr val="FF9900"/>
                </a:solidFill>
              </a:rPr>
              <a:t> </a:t>
            </a:r>
            <a:r>
              <a:rPr lang="en-US" sz="2400" dirty="0" err="1">
                <a:solidFill>
                  <a:srgbClr val="FF9900"/>
                </a:solidFill>
              </a:rPr>
              <a:t>terdapat</a:t>
            </a:r>
            <a:r>
              <a:rPr lang="en-US" sz="2400" dirty="0">
                <a:solidFill>
                  <a:srgbClr val="FF9900"/>
                </a:solidFill>
              </a:rPr>
              <a:t> </a:t>
            </a:r>
            <a:r>
              <a:rPr lang="en-US" sz="2400" dirty="0" err="1">
                <a:solidFill>
                  <a:srgbClr val="FF9900"/>
                </a:solidFill>
              </a:rPr>
              <a:t>dalam</a:t>
            </a:r>
            <a:r>
              <a:rPr lang="en-US" sz="2400" dirty="0">
                <a:solidFill>
                  <a:srgbClr val="FF9900"/>
                </a:solidFill>
              </a:rPr>
              <a:t> </a:t>
            </a:r>
            <a:r>
              <a:rPr lang="en-US" sz="2400" dirty="0" err="1">
                <a:solidFill>
                  <a:srgbClr val="FF9900"/>
                </a:solidFill>
              </a:rPr>
              <a:t>rumus</a:t>
            </a:r>
            <a:r>
              <a:rPr lang="en-US" sz="2400" dirty="0">
                <a:solidFill>
                  <a:srgbClr val="FF9900"/>
                </a:solidFill>
              </a:rPr>
              <a:t> </a:t>
            </a:r>
            <a:r>
              <a:rPr lang="en-US" sz="2400" dirty="0" err="1">
                <a:solidFill>
                  <a:srgbClr val="FF9900"/>
                </a:solidFill>
              </a:rPr>
              <a:t>molekul</a:t>
            </a:r>
            <a:r>
              <a:rPr lang="en-US" sz="2400" dirty="0">
                <a:solidFill>
                  <a:srgbClr val="FF9900"/>
                </a:solidFill>
              </a:rPr>
              <a:t> yang </a:t>
            </a:r>
            <a:r>
              <a:rPr lang="en-US" sz="2400" dirty="0" err="1">
                <a:solidFill>
                  <a:srgbClr val="FF9900"/>
                </a:solidFill>
              </a:rPr>
              <a:t>sama</a:t>
            </a:r>
            <a:r>
              <a:rPr lang="en-US" sz="2400" dirty="0">
                <a:solidFill>
                  <a:srgbClr val="FF9900"/>
                </a:solidFill>
              </a:rPr>
              <a:t>.</a:t>
            </a:r>
          </a:p>
          <a:p>
            <a:pPr marL="609600" indent="-609600">
              <a:lnSpc>
                <a:spcPct val="90000"/>
              </a:lnSpc>
              <a:buFontTx/>
              <a:buNone/>
            </a:pPr>
            <a:r>
              <a:rPr lang="en-US" sz="2400" dirty="0"/>
              <a:t>      </a:t>
            </a:r>
          </a:p>
        </p:txBody>
      </p:sp>
    </p:spTree>
    <p:extLst>
      <p:ext uri="{BB962C8B-B14F-4D97-AF65-F5344CB8AC3E}">
        <p14:creationId xmlns:p14="http://schemas.microsoft.com/office/powerpoint/2010/main" val="3265746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228600"/>
            <a:ext cx="8229600" cy="1066800"/>
          </a:xfrm>
        </p:spPr>
        <p:txBody>
          <a:bodyPr/>
          <a:lstStyle/>
          <a:p>
            <a:r>
              <a:rPr lang="en-US" sz="3600" b="1"/>
              <a:t>Bahan organik</a:t>
            </a:r>
          </a:p>
        </p:txBody>
      </p:sp>
      <p:sp>
        <p:nvSpPr>
          <p:cNvPr id="148483" name="Rectangle 3"/>
          <p:cNvSpPr>
            <a:spLocks noGrp="1" noChangeArrowheads="1"/>
          </p:cNvSpPr>
          <p:nvPr>
            <p:ph idx="1"/>
          </p:nvPr>
        </p:nvSpPr>
        <p:spPr>
          <a:xfrm>
            <a:off x="457200" y="1628800"/>
            <a:ext cx="8003232" cy="4924400"/>
          </a:xfrm>
          <a:solidFill>
            <a:schemeClr val="bg2"/>
          </a:solidFill>
          <a:ln>
            <a:solidFill>
              <a:schemeClr val="tx1"/>
            </a:solidFill>
            <a:miter lim="800000"/>
            <a:headEnd/>
            <a:tailEnd/>
          </a:ln>
        </p:spPr>
        <p:txBody>
          <a:bodyPr>
            <a:normAutofit/>
          </a:bodyPr>
          <a:lstStyle/>
          <a:p>
            <a:pPr marL="609600" indent="-609600">
              <a:spcBef>
                <a:spcPts val="0"/>
              </a:spcBef>
            </a:pPr>
            <a:endParaRPr lang="en-US" dirty="0"/>
          </a:p>
          <a:p>
            <a:pPr marL="722313" indent="-368300">
              <a:spcBef>
                <a:spcPts val="0"/>
              </a:spcBef>
              <a:buFontTx/>
              <a:buNone/>
            </a:pPr>
            <a:r>
              <a:rPr lang="en-US" dirty="0">
                <a:solidFill>
                  <a:srgbClr val="FF9900"/>
                </a:solidFill>
              </a:rPr>
              <a:t>5.  </a:t>
            </a:r>
            <a:r>
              <a:rPr lang="en-US" dirty="0" err="1" smtClean="0">
                <a:solidFill>
                  <a:srgbClr val="FF9900"/>
                </a:solidFill>
              </a:rPr>
              <a:t>Reaksi</a:t>
            </a:r>
            <a:r>
              <a:rPr lang="en-US" dirty="0" smtClean="0">
                <a:solidFill>
                  <a:srgbClr val="FF9900"/>
                </a:solidFill>
              </a:rPr>
              <a:t> </a:t>
            </a:r>
            <a:r>
              <a:rPr lang="en-US" dirty="0" err="1">
                <a:solidFill>
                  <a:srgbClr val="FF9900"/>
                </a:solidFill>
              </a:rPr>
              <a:t>bahan</a:t>
            </a:r>
            <a:r>
              <a:rPr lang="en-US" dirty="0">
                <a:solidFill>
                  <a:srgbClr val="FF9900"/>
                </a:solidFill>
              </a:rPr>
              <a:t> </a:t>
            </a:r>
            <a:r>
              <a:rPr lang="en-US" dirty="0" err="1">
                <a:solidFill>
                  <a:srgbClr val="FF9900"/>
                </a:solidFill>
              </a:rPr>
              <a:t>organik</a:t>
            </a:r>
            <a:r>
              <a:rPr lang="en-US" dirty="0">
                <a:solidFill>
                  <a:srgbClr val="FF9900"/>
                </a:solidFill>
              </a:rPr>
              <a:t> </a:t>
            </a:r>
            <a:r>
              <a:rPr lang="en-US" dirty="0" err="1">
                <a:solidFill>
                  <a:srgbClr val="FF9900"/>
                </a:solidFill>
              </a:rPr>
              <a:t>dengan</a:t>
            </a:r>
            <a:r>
              <a:rPr lang="en-US" dirty="0">
                <a:solidFill>
                  <a:srgbClr val="FF9900"/>
                </a:solidFill>
              </a:rPr>
              <a:t> </a:t>
            </a:r>
            <a:r>
              <a:rPr lang="en-US" dirty="0" err="1">
                <a:solidFill>
                  <a:srgbClr val="FF9900"/>
                </a:solidFill>
              </a:rPr>
              <a:t>senyawa</a:t>
            </a:r>
            <a:r>
              <a:rPr lang="en-US" dirty="0">
                <a:solidFill>
                  <a:srgbClr val="FF9900"/>
                </a:solidFill>
              </a:rPr>
              <a:t> </a:t>
            </a:r>
            <a:r>
              <a:rPr lang="en-US" dirty="0" err="1">
                <a:solidFill>
                  <a:srgbClr val="FF9900"/>
                </a:solidFill>
              </a:rPr>
              <a:t>lainnya</a:t>
            </a:r>
            <a:r>
              <a:rPr lang="en-US" dirty="0">
                <a:solidFill>
                  <a:srgbClr val="FF9900"/>
                </a:solidFill>
              </a:rPr>
              <a:t> </a:t>
            </a:r>
            <a:r>
              <a:rPr lang="en-US" dirty="0" err="1">
                <a:solidFill>
                  <a:srgbClr val="FF9900"/>
                </a:solidFill>
              </a:rPr>
              <a:t>berlangsung</a:t>
            </a:r>
            <a:r>
              <a:rPr lang="en-US" dirty="0">
                <a:solidFill>
                  <a:srgbClr val="FF9900"/>
                </a:solidFill>
              </a:rPr>
              <a:t> </a:t>
            </a:r>
            <a:r>
              <a:rPr lang="en-US" dirty="0" err="1">
                <a:solidFill>
                  <a:srgbClr val="FF9900"/>
                </a:solidFill>
              </a:rPr>
              <a:t>lambat</a:t>
            </a:r>
            <a:r>
              <a:rPr lang="en-US" dirty="0">
                <a:solidFill>
                  <a:srgbClr val="FF9900"/>
                </a:solidFill>
              </a:rPr>
              <a:t> </a:t>
            </a:r>
            <a:r>
              <a:rPr lang="en-US" dirty="0" err="1">
                <a:solidFill>
                  <a:srgbClr val="FF9900"/>
                </a:solidFill>
              </a:rPr>
              <a:t>karena</a:t>
            </a:r>
            <a:r>
              <a:rPr lang="en-US" dirty="0">
                <a:solidFill>
                  <a:srgbClr val="FF9900"/>
                </a:solidFill>
              </a:rPr>
              <a:t> </a:t>
            </a:r>
            <a:r>
              <a:rPr lang="en-US" dirty="0" err="1">
                <a:solidFill>
                  <a:srgbClr val="FF9900"/>
                </a:solidFill>
              </a:rPr>
              <a:t>reaksi</a:t>
            </a:r>
            <a:r>
              <a:rPr lang="en-US" dirty="0">
                <a:solidFill>
                  <a:srgbClr val="FF9900"/>
                </a:solidFill>
              </a:rPr>
              <a:t> </a:t>
            </a:r>
            <a:r>
              <a:rPr lang="en-US" dirty="0" err="1">
                <a:solidFill>
                  <a:srgbClr val="FF9900"/>
                </a:solidFill>
              </a:rPr>
              <a:t>terjadi</a:t>
            </a:r>
            <a:r>
              <a:rPr lang="en-US" dirty="0">
                <a:solidFill>
                  <a:srgbClr val="FF9900"/>
                </a:solidFill>
              </a:rPr>
              <a:t> </a:t>
            </a:r>
            <a:r>
              <a:rPr lang="en-US" dirty="0" err="1">
                <a:solidFill>
                  <a:srgbClr val="FF9900"/>
                </a:solidFill>
              </a:rPr>
              <a:t>dalam</a:t>
            </a:r>
            <a:r>
              <a:rPr lang="en-US" dirty="0">
                <a:solidFill>
                  <a:srgbClr val="FF9900"/>
                </a:solidFill>
              </a:rPr>
              <a:t> </a:t>
            </a:r>
            <a:r>
              <a:rPr lang="en-US" dirty="0" err="1">
                <a:solidFill>
                  <a:srgbClr val="FF9900"/>
                </a:solidFill>
              </a:rPr>
              <a:t>bentuk</a:t>
            </a:r>
            <a:r>
              <a:rPr lang="en-US" dirty="0">
                <a:solidFill>
                  <a:srgbClr val="FF9900"/>
                </a:solidFill>
              </a:rPr>
              <a:t> </a:t>
            </a:r>
            <a:r>
              <a:rPr lang="en-US" dirty="0" err="1">
                <a:solidFill>
                  <a:srgbClr val="FF9900"/>
                </a:solidFill>
              </a:rPr>
              <a:t>molekul</a:t>
            </a:r>
            <a:r>
              <a:rPr lang="en-US" dirty="0">
                <a:solidFill>
                  <a:srgbClr val="FF9900"/>
                </a:solidFill>
              </a:rPr>
              <a:t> </a:t>
            </a:r>
            <a:r>
              <a:rPr lang="en-US" dirty="0" err="1">
                <a:solidFill>
                  <a:srgbClr val="FF9900"/>
                </a:solidFill>
              </a:rPr>
              <a:t>bukan</a:t>
            </a:r>
            <a:r>
              <a:rPr lang="en-US" dirty="0">
                <a:solidFill>
                  <a:srgbClr val="FF9900"/>
                </a:solidFill>
              </a:rPr>
              <a:t> </a:t>
            </a:r>
            <a:r>
              <a:rPr lang="en-US" dirty="0" err="1">
                <a:solidFill>
                  <a:srgbClr val="FF9900"/>
                </a:solidFill>
              </a:rPr>
              <a:t>dalam</a:t>
            </a:r>
            <a:r>
              <a:rPr lang="en-US" dirty="0">
                <a:solidFill>
                  <a:srgbClr val="FF9900"/>
                </a:solidFill>
              </a:rPr>
              <a:t> </a:t>
            </a:r>
            <a:r>
              <a:rPr lang="en-US" dirty="0" err="1">
                <a:solidFill>
                  <a:srgbClr val="FF9900"/>
                </a:solidFill>
              </a:rPr>
              <a:t>bentuk</a:t>
            </a:r>
            <a:r>
              <a:rPr lang="en-US" dirty="0">
                <a:solidFill>
                  <a:srgbClr val="FF9900"/>
                </a:solidFill>
              </a:rPr>
              <a:t> ion.</a:t>
            </a:r>
          </a:p>
          <a:p>
            <a:pPr marL="722313" indent="-368300">
              <a:spcBef>
                <a:spcPts val="0"/>
              </a:spcBef>
              <a:buFontTx/>
              <a:buNone/>
            </a:pPr>
            <a:r>
              <a:rPr lang="en-US" dirty="0" smtClean="0">
                <a:solidFill>
                  <a:srgbClr val="FF9900"/>
                </a:solidFill>
              </a:rPr>
              <a:t>6</a:t>
            </a:r>
            <a:r>
              <a:rPr lang="en-US" dirty="0">
                <a:solidFill>
                  <a:srgbClr val="FF9900"/>
                </a:solidFill>
              </a:rPr>
              <a:t>.  </a:t>
            </a:r>
            <a:r>
              <a:rPr lang="en-US" dirty="0" err="1" smtClean="0">
                <a:solidFill>
                  <a:srgbClr val="FF9900"/>
                </a:solidFill>
              </a:rPr>
              <a:t>Berat</a:t>
            </a:r>
            <a:r>
              <a:rPr lang="en-US" dirty="0" smtClean="0">
                <a:solidFill>
                  <a:srgbClr val="FF9900"/>
                </a:solidFill>
              </a:rPr>
              <a:t> </a:t>
            </a:r>
            <a:r>
              <a:rPr lang="en-US" dirty="0" err="1">
                <a:solidFill>
                  <a:srgbClr val="FF9900"/>
                </a:solidFill>
              </a:rPr>
              <a:t>molekul</a:t>
            </a:r>
            <a:r>
              <a:rPr lang="en-US" dirty="0">
                <a:solidFill>
                  <a:srgbClr val="FF9900"/>
                </a:solidFill>
              </a:rPr>
              <a:t> </a:t>
            </a:r>
            <a:r>
              <a:rPr lang="id-ID" dirty="0" smtClean="0">
                <a:solidFill>
                  <a:srgbClr val="FF9900"/>
                </a:solidFill>
              </a:rPr>
              <a:t>(Mr) </a:t>
            </a:r>
            <a:r>
              <a:rPr lang="en-US" dirty="0" err="1" smtClean="0">
                <a:solidFill>
                  <a:srgbClr val="FF9900"/>
                </a:solidFill>
              </a:rPr>
              <a:t>bahan</a:t>
            </a:r>
            <a:r>
              <a:rPr lang="en-US" dirty="0" smtClean="0">
                <a:solidFill>
                  <a:srgbClr val="FF9900"/>
                </a:solidFill>
              </a:rPr>
              <a:t> </a:t>
            </a:r>
            <a:r>
              <a:rPr lang="en-US" dirty="0" err="1">
                <a:solidFill>
                  <a:srgbClr val="FF9900"/>
                </a:solidFill>
              </a:rPr>
              <a:t>organik</a:t>
            </a:r>
            <a:r>
              <a:rPr lang="en-US" dirty="0">
                <a:solidFill>
                  <a:srgbClr val="FF9900"/>
                </a:solidFill>
              </a:rPr>
              <a:t> </a:t>
            </a:r>
            <a:r>
              <a:rPr lang="en-US" dirty="0" err="1">
                <a:solidFill>
                  <a:srgbClr val="FF9900"/>
                </a:solidFill>
              </a:rPr>
              <a:t>biasanya</a:t>
            </a:r>
            <a:r>
              <a:rPr lang="en-US" dirty="0">
                <a:solidFill>
                  <a:srgbClr val="FF9900"/>
                </a:solidFill>
              </a:rPr>
              <a:t> </a:t>
            </a:r>
            <a:r>
              <a:rPr lang="en-US" dirty="0" err="1">
                <a:solidFill>
                  <a:srgbClr val="FF9900"/>
                </a:solidFill>
              </a:rPr>
              <a:t>sangat</a:t>
            </a:r>
            <a:r>
              <a:rPr lang="en-US" dirty="0">
                <a:solidFill>
                  <a:srgbClr val="FF9900"/>
                </a:solidFill>
              </a:rPr>
              <a:t> </a:t>
            </a:r>
            <a:r>
              <a:rPr lang="en-US" dirty="0" err="1">
                <a:solidFill>
                  <a:srgbClr val="FF9900"/>
                </a:solidFill>
              </a:rPr>
              <a:t>tinggi</a:t>
            </a:r>
            <a:r>
              <a:rPr lang="en-US" dirty="0">
                <a:solidFill>
                  <a:srgbClr val="FF9900"/>
                </a:solidFill>
              </a:rPr>
              <a:t> </a:t>
            </a:r>
            <a:r>
              <a:rPr lang="en-US" dirty="0" err="1">
                <a:solidFill>
                  <a:srgbClr val="FF9900"/>
                </a:solidFill>
              </a:rPr>
              <a:t>dapat</a:t>
            </a:r>
            <a:r>
              <a:rPr lang="en-US" dirty="0">
                <a:solidFill>
                  <a:srgbClr val="FF9900"/>
                </a:solidFill>
              </a:rPr>
              <a:t> </a:t>
            </a:r>
            <a:r>
              <a:rPr lang="en-US" dirty="0" err="1">
                <a:solidFill>
                  <a:srgbClr val="FF9900"/>
                </a:solidFill>
              </a:rPr>
              <a:t>melebihi</a:t>
            </a:r>
            <a:r>
              <a:rPr lang="en-US" dirty="0">
                <a:solidFill>
                  <a:srgbClr val="FF9900"/>
                </a:solidFill>
              </a:rPr>
              <a:t> 1000.</a:t>
            </a:r>
          </a:p>
          <a:p>
            <a:pPr marL="722313" indent="-368300">
              <a:spcBef>
                <a:spcPts val="0"/>
              </a:spcBef>
              <a:buFontTx/>
              <a:buNone/>
            </a:pPr>
            <a:r>
              <a:rPr lang="en-US" dirty="0" smtClean="0">
                <a:solidFill>
                  <a:srgbClr val="FF9900"/>
                </a:solidFill>
              </a:rPr>
              <a:t>7</a:t>
            </a:r>
            <a:r>
              <a:rPr lang="en-US" dirty="0">
                <a:solidFill>
                  <a:srgbClr val="FF9900"/>
                </a:solidFill>
              </a:rPr>
              <a:t>.  </a:t>
            </a:r>
            <a:r>
              <a:rPr lang="en-US" dirty="0" err="1" smtClean="0">
                <a:solidFill>
                  <a:srgbClr val="FF9900"/>
                </a:solidFill>
              </a:rPr>
              <a:t>Sebagian</a:t>
            </a:r>
            <a:r>
              <a:rPr lang="en-US" dirty="0" smtClean="0">
                <a:solidFill>
                  <a:srgbClr val="FF9900"/>
                </a:solidFill>
              </a:rPr>
              <a:t> </a:t>
            </a:r>
            <a:r>
              <a:rPr lang="en-US" dirty="0" err="1">
                <a:solidFill>
                  <a:srgbClr val="FF9900"/>
                </a:solidFill>
              </a:rPr>
              <a:t>besar</a:t>
            </a:r>
            <a:r>
              <a:rPr lang="en-US" dirty="0">
                <a:solidFill>
                  <a:srgbClr val="FF9900"/>
                </a:solidFill>
              </a:rPr>
              <a:t> </a:t>
            </a:r>
            <a:r>
              <a:rPr lang="en-US" dirty="0" err="1">
                <a:solidFill>
                  <a:srgbClr val="FF9900"/>
                </a:solidFill>
              </a:rPr>
              <a:t>bahan</a:t>
            </a:r>
            <a:r>
              <a:rPr lang="en-US" dirty="0">
                <a:solidFill>
                  <a:srgbClr val="FF9900"/>
                </a:solidFill>
              </a:rPr>
              <a:t> </a:t>
            </a:r>
            <a:r>
              <a:rPr lang="en-US" dirty="0" err="1">
                <a:solidFill>
                  <a:srgbClr val="FF9900"/>
                </a:solidFill>
              </a:rPr>
              <a:t>organik</a:t>
            </a:r>
            <a:r>
              <a:rPr lang="en-US" dirty="0">
                <a:solidFill>
                  <a:srgbClr val="FF9900"/>
                </a:solidFill>
              </a:rPr>
              <a:t> </a:t>
            </a:r>
            <a:r>
              <a:rPr lang="en-US" dirty="0" err="1">
                <a:solidFill>
                  <a:srgbClr val="FF9900"/>
                </a:solidFill>
              </a:rPr>
              <a:t>dapat</a:t>
            </a:r>
            <a:r>
              <a:rPr lang="en-US" dirty="0">
                <a:solidFill>
                  <a:srgbClr val="FF9900"/>
                </a:solidFill>
              </a:rPr>
              <a:t> </a:t>
            </a:r>
            <a:r>
              <a:rPr lang="en-US" dirty="0" err="1">
                <a:solidFill>
                  <a:srgbClr val="FF9900"/>
                </a:solidFill>
              </a:rPr>
              <a:t>berperan</a:t>
            </a:r>
            <a:r>
              <a:rPr lang="en-US" dirty="0">
                <a:solidFill>
                  <a:srgbClr val="FF9900"/>
                </a:solidFill>
              </a:rPr>
              <a:t> </a:t>
            </a:r>
            <a:r>
              <a:rPr lang="en-US" dirty="0" err="1">
                <a:solidFill>
                  <a:srgbClr val="FF9900"/>
                </a:solidFill>
              </a:rPr>
              <a:t>sebagai</a:t>
            </a:r>
            <a:r>
              <a:rPr lang="en-US" dirty="0">
                <a:solidFill>
                  <a:srgbClr val="FF9900"/>
                </a:solidFill>
              </a:rPr>
              <a:t> </a:t>
            </a:r>
            <a:r>
              <a:rPr lang="en-US" dirty="0" err="1">
                <a:solidFill>
                  <a:srgbClr val="FF9900"/>
                </a:solidFill>
              </a:rPr>
              <a:t>sumber</a:t>
            </a:r>
            <a:r>
              <a:rPr lang="en-US" dirty="0">
                <a:solidFill>
                  <a:srgbClr val="FF9900"/>
                </a:solidFill>
              </a:rPr>
              <a:t> </a:t>
            </a:r>
            <a:r>
              <a:rPr lang="en-US" dirty="0" err="1">
                <a:solidFill>
                  <a:srgbClr val="FF9900"/>
                </a:solidFill>
              </a:rPr>
              <a:t>makanan</a:t>
            </a:r>
            <a:r>
              <a:rPr lang="en-US" dirty="0">
                <a:solidFill>
                  <a:srgbClr val="FF9900"/>
                </a:solidFill>
              </a:rPr>
              <a:t> </a:t>
            </a:r>
            <a:r>
              <a:rPr lang="en-US" dirty="0" err="1">
                <a:solidFill>
                  <a:srgbClr val="FF9900"/>
                </a:solidFill>
              </a:rPr>
              <a:t>bagi</a:t>
            </a:r>
            <a:r>
              <a:rPr lang="en-US" dirty="0">
                <a:solidFill>
                  <a:srgbClr val="FF9900"/>
                </a:solidFill>
              </a:rPr>
              <a:t> </a:t>
            </a:r>
            <a:r>
              <a:rPr lang="en-US" dirty="0" err="1">
                <a:solidFill>
                  <a:srgbClr val="FF9900"/>
                </a:solidFill>
              </a:rPr>
              <a:t>bakteri</a:t>
            </a:r>
            <a:r>
              <a:rPr lang="en-US" dirty="0">
                <a:solidFill>
                  <a:srgbClr val="FF9900"/>
                </a:solidFill>
              </a:rPr>
              <a:t>.</a:t>
            </a:r>
          </a:p>
        </p:txBody>
      </p:sp>
    </p:spTree>
    <p:extLst>
      <p:ext uri="{BB962C8B-B14F-4D97-AF65-F5344CB8AC3E}">
        <p14:creationId xmlns:p14="http://schemas.microsoft.com/office/powerpoint/2010/main" val="1612190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520700"/>
            <a:ext cx="8229600" cy="1384300"/>
          </a:xfrm>
        </p:spPr>
        <p:txBody>
          <a:bodyPr/>
          <a:lstStyle/>
          <a:p>
            <a:r>
              <a:rPr lang="en-US" sz="3600" b="1"/>
              <a:t>Bahan organik</a:t>
            </a:r>
          </a:p>
        </p:txBody>
      </p:sp>
      <p:sp>
        <p:nvSpPr>
          <p:cNvPr id="149507" name="Rectangle 3"/>
          <p:cNvSpPr>
            <a:spLocks noGrp="1" noChangeArrowheads="1"/>
          </p:cNvSpPr>
          <p:nvPr>
            <p:ph idx="1"/>
          </p:nvPr>
        </p:nvSpPr>
        <p:spPr>
          <a:xfrm>
            <a:off x="457200" y="2420888"/>
            <a:ext cx="7787208" cy="3446512"/>
          </a:xfrm>
          <a:solidFill>
            <a:schemeClr val="bg2"/>
          </a:solidFill>
          <a:ln>
            <a:solidFill>
              <a:schemeClr val="tx1"/>
            </a:solidFill>
            <a:miter lim="800000"/>
            <a:headEnd/>
            <a:tailEnd/>
          </a:ln>
        </p:spPr>
        <p:txBody>
          <a:bodyPr/>
          <a:lstStyle/>
          <a:p>
            <a:endParaRPr lang="en-US" sz="2800"/>
          </a:p>
          <a:p>
            <a:pPr>
              <a:buFontTx/>
              <a:buNone/>
            </a:pPr>
            <a:r>
              <a:rPr lang="en-US" sz="2400"/>
              <a:t>1. Penyusun utama bahan organik biasanya polisakarida (karbohidrat), polipeptida (protein), lemak (</a:t>
            </a:r>
            <a:r>
              <a:rPr lang="en-US" sz="2400" i="1"/>
              <a:t>fats</a:t>
            </a:r>
            <a:r>
              <a:rPr lang="en-US" sz="2400"/>
              <a:t>), dsb.</a:t>
            </a:r>
          </a:p>
          <a:p>
            <a:endParaRPr lang="en-US" sz="2400"/>
          </a:p>
          <a:p>
            <a:pPr>
              <a:buFontTx/>
              <a:buNone/>
            </a:pPr>
            <a:r>
              <a:rPr lang="en-US" sz="2400"/>
              <a:t>2. Limbah organik juga mengandung bahan-bahan organik sintetis yang toksik (minyak, fenol, pestisida, surfaktan, </a:t>
            </a:r>
            <a:r>
              <a:rPr lang="en-US" sz="2400" i="1"/>
              <a:t>polychlorinated biphenyl</a:t>
            </a:r>
            <a:r>
              <a:rPr lang="en-US" sz="2400"/>
              <a:t> /PCBs), dsb.</a:t>
            </a:r>
          </a:p>
        </p:txBody>
      </p:sp>
    </p:spTree>
    <p:extLst>
      <p:ext uri="{BB962C8B-B14F-4D97-AF65-F5344CB8AC3E}">
        <p14:creationId xmlns:p14="http://schemas.microsoft.com/office/powerpoint/2010/main" val="3695256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520700"/>
            <a:ext cx="8229600" cy="1384300"/>
          </a:xfrm>
        </p:spPr>
        <p:txBody>
          <a:bodyPr/>
          <a:lstStyle/>
          <a:p>
            <a:r>
              <a:rPr lang="en-US" sz="3600" b="1"/>
              <a:t>Bahan organik</a:t>
            </a:r>
          </a:p>
        </p:txBody>
      </p:sp>
      <p:sp>
        <p:nvSpPr>
          <p:cNvPr id="150531" name="Rectangle 3"/>
          <p:cNvSpPr>
            <a:spLocks noGrp="1" noChangeArrowheads="1"/>
          </p:cNvSpPr>
          <p:nvPr>
            <p:ph idx="1"/>
          </p:nvPr>
        </p:nvSpPr>
        <p:spPr>
          <a:xfrm>
            <a:off x="457200" y="2420888"/>
            <a:ext cx="7787208" cy="3446512"/>
          </a:xfrm>
          <a:solidFill>
            <a:schemeClr val="bg2"/>
          </a:solidFill>
          <a:ln>
            <a:solidFill>
              <a:schemeClr val="tx1"/>
            </a:solidFill>
            <a:miter lim="800000"/>
            <a:headEnd/>
            <a:tailEnd/>
          </a:ln>
        </p:spPr>
        <p:txBody>
          <a:bodyPr/>
          <a:lstStyle/>
          <a:p>
            <a:pPr marL="533400" indent="-533400">
              <a:lnSpc>
                <a:spcPct val="90000"/>
              </a:lnSpc>
            </a:pPr>
            <a:endParaRPr lang="en-US" sz="2400" dirty="0"/>
          </a:p>
          <a:p>
            <a:pPr marL="533400" indent="-533400">
              <a:lnSpc>
                <a:spcPct val="90000"/>
              </a:lnSpc>
              <a:buFontTx/>
              <a:buNone/>
            </a:pPr>
            <a:r>
              <a:rPr lang="en-US" sz="2400" dirty="0"/>
              <a:t>3.  </a:t>
            </a:r>
            <a:r>
              <a:rPr lang="en-US" sz="2400" dirty="0" err="1"/>
              <a:t>Senyawa</a:t>
            </a:r>
            <a:r>
              <a:rPr lang="en-US" sz="2400" dirty="0"/>
              <a:t> </a:t>
            </a:r>
            <a:r>
              <a:rPr lang="en-US" sz="2400" dirty="0" err="1"/>
              <a:t>organik</a:t>
            </a:r>
            <a:r>
              <a:rPr lang="en-US" sz="2400" dirty="0"/>
              <a:t> </a:t>
            </a:r>
            <a:r>
              <a:rPr lang="en-US" sz="2400" dirty="0" err="1"/>
              <a:t>sintetis</a:t>
            </a:r>
            <a:r>
              <a:rPr lang="en-US" sz="2400" dirty="0"/>
              <a:t> </a:t>
            </a:r>
            <a:r>
              <a:rPr lang="en-US" sz="2400" dirty="0" err="1"/>
              <a:t>pada</a:t>
            </a:r>
            <a:r>
              <a:rPr lang="en-US" sz="2400" dirty="0"/>
              <a:t> </a:t>
            </a:r>
            <a:r>
              <a:rPr lang="en-US" sz="2400" dirty="0" err="1"/>
              <a:t>umumnya</a:t>
            </a:r>
            <a:r>
              <a:rPr lang="en-US" sz="2400" dirty="0"/>
              <a:t> </a:t>
            </a:r>
            <a:r>
              <a:rPr lang="en-US" sz="2400" dirty="0" err="1"/>
              <a:t>tidak</a:t>
            </a:r>
            <a:r>
              <a:rPr lang="en-US" sz="2400" dirty="0"/>
              <a:t> </a:t>
            </a:r>
            <a:r>
              <a:rPr lang="en-US" sz="2400" dirty="0" err="1"/>
              <a:t>bisa</a:t>
            </a:r>
            <a:r>
              <a:rPr lang="en-US" sz="2400" dirty="0"/>
              <a:t> </a:t>
            </a:r>
            <a:r>
              <a:rPr lang="en-US" sz="2400" dirty="0" err="1"/>
              <a:t>diuraikan</a:t>
            </a:r>
            <a:r>
              <a:rPr lang="en-US" sz="2400" dirty="0"/>
              <a:t> </a:t>
            </a:r>
            <a:r>
              <a:rPr lang="en-US" sz="2400" dirty="0" err="1"/>
              <a:t>secara</a:t>
            </a:r>
            <a:r>
              <a:rPr lang="en-US" sz="2400" dirty="0"/>
              <a:t> </a:t>
            </a:r>
            <a:r>
              <a:rPr lang="en-US" sz="2400" dirty="0" err="1"/>
              <a:t>biologis</a:t>
            </a:r>
            <a:r>
              <a:rPr lang="en-US" sz="2400" dirty="0"/>
              <a:t> (</a:t>
            </a:r>
            <a:r>
              <a:rPr lang="en-US" sz="2400" i="1" dirty="0"/>
              <a:t>non biodegradable</a:t>
            </a:r>
            <a:r>
              <a:rPr lang="en-US" sz="2400" dirty="0"/>
              <a:t>), </a:t>
            </a:r>
            <a:r>
              <a:rPr lang="en-US" sz="2400" dirty="0" err="1"/>
              <a:t>berbeda</a:t>
            </a:r>
            <a:r>
              <a:rPr lang="en-US" sz="2400" dirty="0"/>
              <a:t> </a:t>
            </a:r>
            <a:r>
              <a:rPr lang="en-US" sz="2400" dirty="0" err="1"/>
              <a:t>dengan</a:t>
            </a:r>
            <a:r>
              <a:rPr lang="en-US" sz="2400" dirty="0"/>
              <a:t> </a:t>
            </a:r>
            <a:r>
              <a:rPr lang="en-US" sz="2400" dirty="0" err="1"/>
              <a:t>limbah</a:t>
            </a:r>
            <a:r>
              <a:rPr lang="en-US" sz="2400" dirty="0"/>
              <a:t> </a:t>
            </a:r>
            <a:r>
              <a:rPr lang="en-US" sz="2400" dirty="0" err="1"/>
              <a:t>organik</a:t>
            </a:r>
            <a:r>
              <a:rPr lang="en-US" sz="2400" dirty="0"/>
              <a:t> </a:t>
            </a:r>
            <a:r>
              <a:rPr lang="en-US" sz="2400" dirty="0" err="1"/>
              <a:t>alami</a:t>
            </a:r>
            <a:r>
              <a:rPr lang="en-US" sz="2400" dirty="0"/>
              <a:t> yang </a:t>
            </a:r>
            <a:r>
              <a:rPr lang="en-US" sz="2400" dirty="0" err="1"/>
              <a:t>relatif</a:t>
            </a:r>
            <a:r>
              <a:rPr lang="en-US" sz="2400" dirty="0"/>
              <a:t> </a:t>
            </a:r>
            <a:r>
              <a:rPr lang="en-US" sz="2400" dirty="0" err="1"/>
              <a:t>mudah</a:t>
            </a:r>
            <a:r>
              <a:rPr lang="en-US" sz="2400" dirty="0"/>
              <a:t> </a:t>
            </a:r>
            <a:r>
              <a:rPr lang="en-US" sz="2400" dirty="0" err="1"/>
              <a:t>diuraikan</a:t>
            </a:r>
            <a:r>
              <a:rPr lang="en-US" sz="2400" dirty="0"/>
              <a:t> </a:t>
            </a:r>
            <a:r>
              <a:rPr lang="en-US" sz="2400" dirty="0" err="1"/>
              <a:t>secara</a:t>
            </a:r>
            <a:r>
              <a:rPr lang="en-US" sz="2400" dirty="0"/>
              <a:t> </a:t>
            </a:r>
            <a:r>
              <a:rPr lang="en-US" sz="2400" dirty="0" err="1"/>
              <a:t>biologis</a:t>
            </a:r>
            <a:r>
              <a:rPr lang="en-US" sz="2400" dirty="0"/>
              <a:t>.  </a:t>
            </a:r>
          </a:p>
          <a:p>
            <a:pPr marL="533400" indent="-533400">
              <a:lnSpc>
                <a:spcPct val="90000"/>
              </a:lnSpc>
            </a:pPr>
            <a:endParaRPr lang="en-US" sz="2400" dirty="0"/>
          </a:p>
          <a:p>
            <a:pPr marL="533400" indent="-533400">
              <a:lnSpc>
                <a:spcPct val="90000"/>
              </a:lnSpc>
              <a:buFontTx/>
              <a:buNone/>
            </a:pPr>
            <a:r>
              <a:rPr lang="en-US" sz="2400" dirty="0"/>
              <a:t>4.  </a:t>
            </a:r>
            <a:r>
              <a:rPr lang="en-US" sz="2400" dirty="0" err="1"/>
              <a:t>Senyawa</a:t>
            </a:r>
            <a:r>
              <a:rPr lang="en-US" sz="2400" dirty="0"/>
              <a:t> </a:t>
            </a:r>
            <a:r>
              <a:rPr lang="en-US" sz="2400" dirty="0" err="1"/>
              <a:t>organik</a:t>
            </a:r>
            <a:r>
              <a:rPr lang="en-US" sz="2400" dirty="0"/>
              <a:t> </a:t>
            </a:r>
            <a:r>
              <a:rPr lang="en-US" sz="2400" dirty="0" err="1"/>
              <a:t>sintetis</a:t>
            </a:r>
            <a:r>
              <a:rPr lang="en-US" sz="2400" dirty="0"/>
              <a:t> </a:t>
            </a:r>
            <a:r>
              <a:rPr lang="en-US" sz="2400" dirty="0" err="1"/>
              <a:t>juga</a:t>
            </a:r>
            <a:r>
              <a:rPr lang="en-US" sz="2400" dirty="0"/>
              <a:t> </a:t>
            </a:r>
            <a:r>
              <a:rPr lang="en-US" sz="2400" dirty="0" err="1"/>
              <a:t>bersifat</a:t>
            </a:r>
            <a:r>
              <a:rPr lang="en-US" sz="2400" dirty="0"/>
              <a:t> </a:t>
            </a:r>
            <a:r>
              <a:rPr lang="en-US" sz="2400" dirty="0" err="1"/>
              <a:t>persisten</a:t>
            </a:r>
            <a:r>
              <a:rPr lang="en-US" sz="2400" dirty="0"/>
              <a:t> </a:t>
            </a:r>
            <a:r>
              <a:rPr lang="en-US" sz="2400" dirty="0" err="1"/>
              <a:t>atau</a:t>
            </a:r>
            <a:r>
              <a:rPr lang="en-US" sz="2400" dirty="0"/>
              <a:t> </a:t>
            </a:r>
            <a:r>
              <a:rPr lang="en-US" sz="2400" dirty="0" err="1"/>
              <a:t>bertahan</a:t>
            </a:r>
            <a:r>
              <a:rPr lang="en-US" sz="2400" dirty="0"/>
              <a:t> di </a:t>
            </a:r>
            <a:r>
              <a:rPr lang="en-US" sz="2400" dirty="0" err="1"/>
              <a:t>badan</a:t>
            </a:r>
            <a:r>
              <a:rPr lang="en-US" sz="2400" dirty="0"/>
              <a:t> air </a:t>
            </a:r>
            <a:r>
              <a:rPr lang="en-US" sz="2400" dirty="0" err="1"/>
              <a:t>dalam</a:t>
            </a:r>
            <a:r>
              <a:rPr lang="en-US" sz="2400" dirty="0"/>
              <a:t> </a:t>
            </a:r>
            <a:r>
              <a:rPr lang="en-US" sz="2400" dirty="0" err="1"/>
              <a:t>waktu</a:t>
            </a:r>
            <a:r>
              <a:rPr lang="en-US" sz="2400" dirty="0"/>
              <a:t> yang lama </a:t>
            </a:r>
            <a:r>
              <a:rPr lang="en-US" sz="2400" dirty="0" err="1"/>
              <a:t>dan</a:t>
            </a:r>
            <a:r>
              <a:rPr lang="en-US" sz="2400" dirty="0"/>
              <a:t> </a:t>
            </a:r>
            <a:r>
              <a:rPr lang="en-US" sz="2400" dirty="0" err="1"/>
              <a:t>bersifat</a:t>
            </a:r>
            <a:r>
              <a:rPr lang="en-US" sz="2400" dirty="0"/>
              <a:t> </a:t>
            </a:r>
            <a:r>
              <a:rPr lang="en-US" sz="2400" dirty="0" err="1"/>
              <a:t>kumulatif</a:t>
            </a:r>
            <a:r>
              <a:rPr lang="en-US" sz="2400" dirty="0"/>
              <a:t>. </a:t>
            </a:r>
            <a:endParaRPr lang="en-US" sz="2000" dirty="0"/>
          </a:p>
        </p:txBody>
      </p:sp>
    </p:spTree>
    <p:extLst>
      <p:ext uri="{BB962C8B-B14F-4D97-AF65-F5344CB8AC3E}">
        <p14:creationId xmlns:p14="http://schemas.microsoft.com/office/powerpoint/2010/main" val="574010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520700"/>
            <a:ext cx="8229600" cy="1384300"/>
          </a:xfrm>
        </p:spPr>
        <p:txBody>
          <a:bodyPr/>
          <a:lstStyle/>
          <a:p>
            <a:r>
              <a:rPr lang="en-US" sz="3600" b="1"/>
              <a:t>Bahan organik</a:t>
            </a:r>
          </a:p>
        </p:txBody>
      </p:sp>
      <p:sp>
        <p:nvSpPr>
          <p:cNvPr id="151555" name="Rectangle 3"/>
          <p:cNvSpPr>
            <a:spLocks noGrp="1" noChangeArrowheads="1"/>
          </p:cNvSpPr>
          <p:nvPr>
            <p:ph idx="1"/>
          </p:nvPr>
        </p:nvSpPr>
        <p:spPr>
          <a:xfrm>
            <a:off x="457200" y="2348880"/>
            <a:ext cx="7931224" cy="3518520"/>
          </a:xfrm>
          <a:solidFill>
            <a:schemeClr val="bg2"/>
          </a:solidFill>
          <a:ln>
            <a:solidFill>
              <a:schemeClr val="tx1"/>
            </a:solidFill>
            <a:miter lim="800000"/>
            <a:headEnd/>
            <a:tailEnd/>
          </a:ln>
        </p:spPr>
        <p:txBody>
          <a:bodyPr/>
          <a:lstStyle/>
          <a:p>
            <a:pPr marL="533400" indent="-533400">
              <a:lnSpc>
                <a:spcPct val="90000"/>
              </a:lnSpc>
            </a:pPr>
            <a:endParaRPr lang="en-US" sz="2800"/>
          </a:p>
          <a:p>
            <a:pPr marL="533400" indent="-533400">
              <a:lnSpc>
                <a:spcPct val="90000"/>
              </a:lnSpc>
              <a:buFontTx/>
              <a:buNone/>
            </a:pPr>
            <a:r>
              <a:rPr lang="en-US" sz="2800"/>
              <a:t>5. Bahan organik berbagai jenis yang terdapat di alam dirombak (didekomposisi) melalui proses oksidasi.  </a:t>
            </a:r>
          </a:p>
          <a:p>
            <a:pPr marL="533400" indent="-533400">
              <a:lnSpc>
                <a:spcPct val="90000"/>
              </a:lnSpc>
              <a:buFontTx/>
              <a:buNone/>
            </a:pPr>
            <a:endParaRPr lang="en-US" sz="2800"/>
          </a:p>
          <a:p>
            <a:pPr marL="533400" indent="-533400">
              <a:lnSpc>
                <a:spcPct val="90000"/>
              </a:lnSpc>
              <a:buFontTx/>
              <a:buNone/>
            </a:pPr>
            <a:r>
              <a:rPr lang="en-US" sz="2800"/>
              <a:t>6. Oksidasi  bisa berlangsung dalam suasana aerob (keberadaan oksigen) dan suasana anaerob (tak ada oksigen). </a:t>
            </a:r>
          </a:p>
        </p:txBody>
      </p:sp>
    </p:spTree>
    <p:extLst>
      <p:ext uri="{BB962C8B-B14F-4D97-AF65-F5344CB8AC3E}">
        <p14:creationId xmlns:p14="http://schemas.microsoft.com/office/powerpoint/2010/main" val="39626216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826</TotalTime>
  <Words>2305</Words>
  <Application>Microsoft Office PowerPoint</Application>
  <PresentationFormat>On-screen Show (4:3)</PresentationFormat>
  <Paragraphs>283</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Adjacency</vt:lpstr>
      <vt:lpstr>Document</vt:lpstr>
      <vt:lpstr>Chart</vt:lpstr>
      <vt:lpstr>Toxicant</vt:lpstr>
      <vt:lpstr>Toksisitas adalah</vt:lpstr>
      <vt:lpstr>Bahan organik pada limbah domestik</vt:lpstr>
      <vt:lpstr>Bahan organik</vt:lpstr>
      <vt:lpstr>Bahan organik</vt:lpstr>
      <vt:lpstr>Bahan organik</vt:lpstr>
      <vt:lpstr>Bahan organik</vt:lpstr>
      <vt:lpstr>Bahan organik</vt:lpstr>
      <vt:lpstr>Bahan organik</vt:lpstr>
      <vt:lpstr>Oksidasi Aerob         Bahan Organik  +  Bakteri  +  Oksigen                                                                                        </vt:lpstr>
      <vt:lpstr>  Bakteri anaerob dapat mendegradasi bahan organik tanpa bantuan oksigen.  -  Proses dekomposisi berlangsung pada temperatur yang agak tinggi (35 – 55oC) dan berlangsung lebih lambat.  -  Produk akhirnya adalah gas-gas yang berbau dan berbahaya bagi organisme.</vt:lpstr>
      <vt:lpstr>Bahan organik yang perlu diperhatikan dalam pengelolaan kualitas air (Tebbut, 1992)</vt:lpstr>
      <vt:lpstr>PowerPoint Presentation</vt:lpstr>
      <vt:lpstr>Total Organic Carbon (TOC)</vt:lpstr>
      <vt:lpstr>Total Organic Carbon (TOC)</vt:lpstr>
      <vt:lpstr>Total Organic Carbon (TOC)</vt:lpstr>
      <vt:lpstr>BOD (Biochemical Oxygen Demand)</vt:lpstr>
      <vt:lpstr>PowerPoint Presentation</vt:lpstr>
      <vt:lpstr>Kenapa BOD5 ?</vt:lpstr>
      <vt:lpstr>BOD (Biochemical Oxygen Demand)</vt:lpstr>
      <vt:lpstr>PowerPoint Presentation</vt:lpstr>
      <vt:lpstr>COD (Chemical Oxygen Demand)</vt:lpstr>
      <vt:lpstr>COD (Chemical Oxygen Demand)</vt:lpstr>
      <vt:lpstr>COD (Chemical Oxygen Demand)</vt:lpstr>
      <vt:lpstr>COD (Chemical Oxygen Demand)</vt:lpstr>
      <vt:lpstr>PowerPoint Presentation</vt:lpstr>
      <vt:lpstr>PowerPoint Presentation</vt:lpstr>
      <vt:lpstr>PowerPoint Presentation</vt:lpstr>
      <vt:lpstr>Amonia</vt:lpstr>
      <vt:lpstr>PowerPoint Presentation</vt:lpstr>
      <vt:lpstr>PowerPoint Presentation</vt:lpstr>
      <vt:lpstr>PowerPoint Presentation</vt:lpstr>
      <vt:lpstr>PowerPoint Presentation</vt:lpstr>
      <vt:lpstr>PowerPoint Presentation</vt:lpstr>
      <vt:lpstr>PowerPoint Presentation</vt:lpstr>
      <vt:lpstr>Sulfur</vt:lpstr>
      <vt:lpstr>H2S</vt:lpstr>
      <vt:lpstr>H2S</vt:lpstr>
      <vt:lpstr>PowerPoint Presentation</vt:lpstr>
      <vt:lpstr>PowerPoint Presentation</vt:lpstr>
      <vt:lpstr>KARBONDIOKSIDA</vt:lpstr>
      <vt:lpstr>PowerPoint Presentation</vt:lpstr>
      <vt:lpstr>PowerPoint Presentation</vt:lpstr>
      <vt:lpstr>PowerPoint Presentation</vt:lpstr>
      <vt:lpstr>TERIMA KASIH</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Toxicant</dc:title>
  <dc:creator>user</dc:creator>
  <cp:lastModifiedBy>User's</cp:lastModifiedBy>
  <cp:revision>41</cp:revision>
  <dcterms:created xsi:type="dcterms:W3CDTF">2017-10-17T02:24:29Z</dcterms:created>
  <dcterms:modified xsi:type="dcterms:W3CDTF">2020-11-10T03:38:10Z</dcterms:modified>
</cp:coreProperties>
</file>