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8"/>
  </p:notesMasterIdLst>
  <p:sldIdLst>
    <p:sldId id="256" r:id="rId3"/>
    <p:sldId id="259" r:id="rId4"/>
    <p:sldId id="258" r:id="rId5"/>
    <p:sldId id="274" r:id="rId6"/>
    <p:sldId id="262" r:id="rId7"/>
    <p:sldId id="260" r:id="rId8"/>
    <p:sldId id="264" r:id="rId9"/>
    <p:sldId id="267" r:id="rId10"/>
    <p:sldId id="269" r:id="rId11"/>
    <p:sldId id="270" r:id="rId12"/>
    <p:sldId id="271" r:id="rId13"/>
    <p:sldId id="273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048F8-57FA-4D0C-85DE-8D36EF9CD9C9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7184D-0F2A-4659-834C-4597791B6A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7184D-0F2A-4659-834C-4597791B6A9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97CAACD-7192-47C3-8E77-B011DDBC7DB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7FA367C-0E4C-45F1-9FBE-4B3C33D42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ompetitive%20Regulatory.pptx" TargetMode="External"/><Relationship Id="rId2" Type="http://schemas.openxmlformats.org/officeDocument/2006/relationships/hyperlink" Target="Distributive%20Policy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Kebijakan%20Redistributif.pptx" TargetMode="External"/><Relationship Id="rId4" Type="http://schemas.openxmlformats.org/officeDocument/2006/relationships/hyperlink" Target="Kebijakan%20Protektif%20Regulatif.pptx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Luas%20Lingkup%20Secara%20Horisontal.pptx" TargetMode="External"/><Relationship Id="rId2" Type="http://schemas.openxmlformats.org/officeDocument/2006/relationships/hyperlink" Target="Luas%20Lingkup%20Kebijakan%20Publik%20di%20Indonesia%20Secara%20Vertikal.ppt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Pengertian%20Kebijakan.ppt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What%20is%20Public%20Policy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Sarana%20Kebijakan.pptx" TargetMode="External"/><Relationship Id="rId7" Type="http://schemas.openxmlformats.org/officeDocument/2006/relationships/image" Target="../media/image4.gif"/><Relationship Id="rId2" Type="http://schemas.openxmlformats.org/officeDocument/2006/relationships/hyperlink" Target="Tujuan%20Kebijakan%20Publik.pptx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Dampak%20Kebijakan.pptx" TargetMode="External"/><Relationship Id="rId5" Type="http://schemas.openxmlformats.org/officeDocument/2006/relationships/hyperlink" Target="Tuntutan%20Kebijakan.pptx" TargetMode="External"/><Relationship Id="rId4" Type="http://schemas.openxmlformats.org/officeDocument/2006/relationships/hyperlink" Target="Masalah%20kebijakan.pptx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dirty="0" smtClean="0"/>
              <a:t>MEMAHAMI </a:t>
            </a:r>
            <a:br>
              <a:rPr lang="en-US" dirty="0" smtClean="0"/>
            </a:br>
            <a:r>
              <a:rPr lang="en-US" dirty="0" smtClean="0"/>
              <a:t>KEBIJAKAN 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Eko</a:t>
            </a:r>
            <a:r>
              <a:rPr lang="en-US" dirty="0" smtClean="0"/>
              <a:t> Budi </a:t>
            </a:r>
            <a:r>
              <a:rPr lang="en-US" dirty="0" err="1" smtClean="0"/>
              <a:t>Sulistio</a:t>
            </a:r>
            <a:r>
              <a:rPr lang="en-US" dirty="0" smtClean="0"/>
              <a:t>, M.AP</a:t>
            </a:r>
          </a:p>
          <a:p>
            <a:r>
              <a:rPr lang="en-US" dirty="0" smtClean="0"/>
              <a:t>Sulistio_eb@unila.ac.id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/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pres?slideindex=1&amp;slidetitle="/>
              </a:rPr>
              <a:t>Distributive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3" action="ppaction://hlinkpres?slideindex=1&amp;slidetitle="/>
              </a:rPr>
              <a:t>Competitive regulatory</a:t>
            </a:r>
            <a:endParaRPr lang="en-US" dirty="0" smtClean="0"/>
          </a:p>
          <a:p>
            <a:r>
              <a:rPr lang="en-US" dirty="0" smtClean="0">
                <a:hlinkClick r:id="rId4" action="ppaction://hlinkpres?slideindex=1&amp;slidetitle="/>
              </a:rPr>
              <a:t>Protective regulatory</a:t>
            </a:r>
            <a:endParaRPr lang="en-US" dirty="0" smtClean="0"/>
          </a:p>
          <a:p>
            <a:r>
              <a:rPr lang="en-US" dirty="0" smtClean="0">
                <a:hlinkClick r:id="rId5" action="ppaction://hlinkpres?slideindex=1&amp;slidetitle="/>
              </a:rPr>
              <a:t>Redistributive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pres?slideindex=1&amp;slidetitle="/>
              </a:rPr>
              <a:t>Secara </a:t>
            </a:r>
            <a:r>
              <a:rPr lang="en-US" dirty="0" err="1" smtClean="0">
                <a:hlinkClick r:id="rId2" action="ppaction://hlinkpres?slideindex=1&amp;slidetitle="/>
              </a:rPr>
              <a:t>Vertikal</a:t>
            </a:r>
            <a:endParaRPr lang="en-US" dirty="0" smtClean="0"/>
          </a:p>
          <a:p>
            <a:r>
              <a:rPr lang="en-US" dirty="0" smtClean="0">
                <a:hlinkClick r:id="rId3" action="ppaction://hlinkpres?slideindex=1&amp;slidetitle="/>
              </a:rPr>
              <a:t>Secara Horizontal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990600" y="685800"/>
            <a:ext cx="2057400" cy="376238"/>
          </a:xfrm>
          <a:prstGeom prst="rect">
            <a:avLst/>
          </a:prstGeom>
          <a:solidFill>
            <a:schemeClr val="bg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Social justice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343400" y="685800"/>
            <a:ext cx="2743200" cy="376238"/>
          </a:xfrm>
          <a:prstGeom prst="rect">
            <a:avLst/>
          </a:prstGeom>
          <a:solidFill>
            <a:schemeClr val="bg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/>
              <a:t>Human </a:t>
            </a:r>
            <a:r>
              <a:rPr lang="en-US" dirty="0" err="1"/>
              <a:t>weel</a:t>
            </a:r>
            <a:r>
              <a:rPr lang="en-US" dirty="0"/>
              <a:t>-being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124200" y="1752600"/>
            <a:ext cx="1676400" cy="376238"/>
          </a:xfrm>
          <a:prstGeom prst="rect">
            <a:avLst/>
          </a:prstGeom>
          <a:solidFill>
            <a:srgbClr val="FF0000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Social policy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81000" y="3048000"/>
            <a:ext cx="1828800" cy="376238"/>
          </a:xfrm>
          <a:prstGeom prst="rect">
            <a:avLst/>
          </a:prstGeom>
          <a:solidFill>
            <a:srgbClr val="FF9900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poverty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438400" y="3048000"/>
            <a:ext cx="1752600" cy="376238"/>
          </a:xfrm>
          <a:prstGeom prst="rect">
            <a:avLst/>
          </a:prstGeom>
          <a:solidFill>
            <a:srgbClr val="FF6699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Living standart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572000" y="3048000"/>
            <a:ext cx="1600200" cy="376238"/>
          </a:xfrm>
          <a:prstGeom prst="rect">
            <a:avLst/>
          </a:prstGeom>
          <a:solidFill>
            <a:schemeClr val="hlink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protection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6477000" y="3048000"/>
            <a:ext cx="1600200" cy="366713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employment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228600" y="4495800"/>
            <a:ext cx="1066800" cy="649288"/>
          </a:xfrm>
          <a:prstGeom prst="rect">
            <a:avLst/>
          </a:prstGeom>
          <a:solidFill>
            <a:srgbClr val="660033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/>
              <a:t>Social protection policy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1524000" y="4495800"/>
            <a:ext cx="1143000" cy="466725"/>
          </a:xfrm>
          <a:prstGeom prst="rect">
            <a:avLst/>
          </a:prstGeom>
          <a:solidFill>
            <a:srgbClr val="660033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/>
              <a:t>Labour market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2971800" y="4495800"/>
            <a:ext cx="1066800" cy="649288"/>
          </a:xfrm>
          <a:prstGeom prst="rect">
            <a:avLst/>
          </a:prstGeom>
          <a:solidFill>
            <a:srgbClr val="660033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/>
              <a:t>Policy to adress inequality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4191000" y="4495800"/>
            <a:ext cx="1143000" cy="466725"/>
          </a:xfrm>
          <a:prstGeom prst="rect">
            <a:avLst/>
          </a:prstGeom>
          <a:solidFill>
            <a:srgbClr val="660033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/>
              <a:t>Policy for basic health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5486400" y="4495800"/>
            <a:ext cx="990600" cy="466725"/>
          </a:xfrm>
          <a:prstGeom prst="rect">
            <a:avLst/>
          </a:prstGeom>
          <a:solidFill>
            <a:srgbClr val="660033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/>
              <a:t>Basic education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6553200" y="4495800"/>
            <a:ext cx="762000" cy="466725"/>
          </a:xfrm>
          <a:prstGeom prst="rect">
            <a:avLst/>
          </a:prstGeom>
          <a:solidFill>
            <a:srgbClr val="660033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/>
              <a:t>Housing policy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7467600" y="4495800"/>
            <a:ext cx="1143000" cy="649288"/>
          </a:xfrm>
          <a:prstGeom prst="rect">
            <a:avLst/>
          </a:prstGeom>
          <a:solidFill>
            <a:srgbClr val="660033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/>
              <a:t>Physical security policy</a:t>
            </a:r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1981200" y="106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1981200" y="13716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V="1">
            <a:off x="5105400" y="106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3657600" y="137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2" name="AutoShape 26"/>
          <p:cNvSpPr>
            <a:spLocks noChangeArrowheads="1"/>
          </p:cNvSpPr>
          <p:nvPr/>
        </p:nvSpPr>
        <p:spPr bwMode="auto">
          <a:xfrm>
            <a:off x="762000" y="3657600"/>
            <a:ext cx="7086600" cy="685800"/>
          </a:xfrm>
          <a:prstGeom prst="upArrowCallout">
            <a:avLst>
              <a:gd name="adj1" fmla="val 258333"/>
              <a:gd name="adj2" fmla="val 258333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1524000" y="5867400"/>
            <a:ext cx="1524000" cy="646331"/>
          </a:xfrm>
          <a:prstGeom prst="rect">
            <a:avLst/>
          </a:prstGeom>
          <a:solidFill>
            <a:srgbClr val="FF0000"/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/>
              <a:t>Economic growth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4953000" y="5943600"/>
            <a:ext cx="1905000" cy="369332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/>
              <a:t>Political choice</a:t>
            </a:r>
          </a:p>
        </p:txBody>
      </p:sp>
      <p:sp>
        <p:nvSpPr>
          <p:cNvPr id="24605" name="Line 29"/>
          <p:cNvSpPr>
            <a:spLocks noChangeShapeType="1"/>
          </p:cNvSpPr>
          <p:nvPr/>
        </p:nvSpPr>
        <p:spPr bwMode="auto">
          <a:xfrm flipH="1" flipV="1">
            <a:off x="838200" y="5334000"/>
            <a:ext cx="1371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6" name="Line 30"/>
          <p:cNvSpPr>
            <a:spLocks noChangeShapeType="1"/>
          </p:cNvSpPr>
          <p:nvPr/>
        </p:nvSpPr>
        <p:spPr bwMode="auto">
          <a:xfrm flipV="1">
            <a:off x="2209800" y="51054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7" name="Line 31"/>
          <p:cNvSpPr>
            <a:spLocks noChangeShapeType="1"/>
          </p:cNvSpPr>
          <p:nvPr/>
        </p:nvSpPr>
        <p:spPr bwMode="auto">
          <a:xfrm flipV="1">
            <a:off x="2209800" y="5334000"/>
            <a:ext cx="11430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8" name="Line 32"/>
          <p:cNvSpPr>
            <a:spLocks noChangeShapeType="1"/>
          </p:cNvSpPr>
          <p:nvPr/>
        </p:nvSpPr>
        <p:spPr bwMode="auto">
          <a:xfrm flipV="1">
            <a:off x="2209800" y="5029200"/>
            <a:ext cx="25146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9" name="Line 33"/>
          <p:cNvSpPr>
            <a:spLocks noChangeShapeType="1"/>
          </p:cNvSpPr>
          <p:nvPr/>
        </p:nvSpPr>
        <p:spPr bwMode="auto">
          <a:xfrm flipV="1">
            <a:off x="2286000" y="5410200"/>
            <a:ext cx="32004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0" name="Line 34"/>
          <p:cNvSpPr>
            <a:spLocks noChangeShapeType="1"/>
          </p:cNvSpPr>
          <p:nvPr/>
        </p:nvSpPr>
        <p:spPr bwMode="auto">
          <a:xfrm flipV="1">
            <a:off x="2286000" y="5334000"/>
            <a:ext cx="4648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1" name="Line 35"/>
          <p:cNvSpPr>
            <a:spLocks noChangeShapeType="1"/>
          </p:cNvSpPr>
          <p:nvPr/>
        </p:nvSpPr>
        <p:spPr bwMode="auto">
          <a:xfrm flipV="1">
            <a:off x="2286000" y="5334000"/>
            <a:ext cx="5791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2" name="Line 36"/>
          <p:cNvSpPr>
            <a:spLocks noChangeShapeType="1"/>
          </p:cNvSpPr>
          <p:nvPr/>
        </p:nvSpPr>
        <p:spPr bwMode="auto">
          <a:xfrm flipH="1" flipV="1">
            <a:off x="1219200" y="5257800"/>
            <a:ext cx="4572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3" name="Line 37"/>
          <p:cNvSpPr>
            <a:spLocks noChangeShapeType="1"/>
          </p:cNvSpPr>
          <p:nvPr/>
        </p:nvSpPr>
        <p:spPr bwMode="auto">
          <a:xfrm flipH="1" flipV="1">
            <a:off x="2362200" y="5105400"/>
            <a:ext cx="3429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 flipH="1" flipV="1">
            <a:off x="3810000" y="5257800"/>
            <a:ext cx="19812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5" name="Line 39"/>
          <p:cNvSpPr>
            <a:spLocks noChangeShapeType="1"/>
          </p:cNvSpPr>
          <p:nvPr/>
        </p:nvSpPr>
        <p:spPr bwMode="auto">
          <a:xfrm flipH="1" flipV="1">
            <a:off x="4953000" y="5105400"/>
            <a:ext cx="8382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6" name="Line 40"/>
          <p:cNvSpPr>
            <a:spLocks noChangeShapeType="1"/>
          </p:cNvSpPr>
          <p:nvPr/>
        </p:nvSpPr>
        <p:spPr bwMode="auto">
          <a:xfrm flipV="1">
            <a:off x="5791200" y="5410200"/>
            <a:ext cx="76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7" name="Line 41"/>
          <p:cNvSpPr>
            <a:spLocks noChangeShapeType="1"/>
          </p:cNvSpPr>
          <p:nvPr/>
        </p:nvSpPr>
        <p:spPr bwMode="auto">
          <a:xfrm flipV="1">
            <a:off x="5791200" y="5105400"/>
            <a:ext cx="10668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8" name="Line 42"/>
          <p:cNvSpPr>
            <a:spLocks noChangeShapeType="1"/>
          </p:cNvSpPr>
          <p:nvPr/>
        </p:nvSpPr>
        <p:spPr bwMode="auto">
          <a:xfrm flipV="1">
            <a:off x="5791200" y="5257800"/>
            <a:ext cx="19812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19" name="Text Box 43"/>
          <p:cNvSpPr txBox="1">
            <a:spLocks noChangeArrowheads="1"/>
          </p:cNvSpPr>
          <p:nvPr/>
        </p:nvSpPr>
        <p:spPr bwMode="auto">
          <a:xfrm>
            <a:off x="6324600" y="1676400"/>
            <a:ext cx="1981200" cy="376238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Economic policy</a:t>
            </a:r>
          </a:p>
        </p:txBody>
      </p:sp>
      <p:sp>
        <p:nvSpPr>
          <p:cNvPr id="24620" name="Text Box 44"/>
          <p:cNvSpPr txBox="1">
            <a:spLocks noChangeArrowheads="1"/>
          </p:cNvSpPr>
          <p:nvPr/>
        </p:nvSpPr>
        <p:spPr bwMode="auto">
          <a:xfrm>
            <a:off x="228600" y="1752600"/>
            <a:ext cx="1752600" cy="376238"/>
          </a:xfrm>
          <a:prstGeom prst="rect">
            <a:avLst/>
          </a:prstGeom>
          <a:solidFill>
            <a:schemeClr val="accent2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Sectoral policy</a:t>
            </a:r>
          </a:p>
        </p:txBody>
      </p:sp>
      <p:sp>
        <p:nvSpPr>
          <p:cNvPr id="24621" name="Line 45"/>
          <p:cNvSpPr>
            <a:spLocks noChangeShapeType="1"/>
          </p:cNvSpPr>
          <p:nvPr/>
        </p:nvSpPr>
        <p:spPr bwMode="auto">
          <a:xfrm>
            <a:off x="4800600" y="1905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22" name="Line 46"/>
          <p:cNvSpPr>
            <a:spLocks noChangeShapeType="1"/>
          </p:cNvSpPr>
          <p:nvPr/>
        </p:nvSpPr>
        <p:spPr bwMode="auto">
          <a:xfrm>
            <a:off x="1981200" y="1905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3276600" y="990600"/>
            <a:ext cx="1066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dirty="0"/>
              <a:t>Need for</a:t>
            </a:r>
          </a:p>
        </p:txBody>
      </p:sp>
      <p:cxnSp>
        <p:nvCxnSpPr>
          <p:cNvPr id="50" name="Elbow Connector 49"/>
          <p:cNvCxnSpPr>
            <a:stCxn id="24580" idx="2"/>
            <a:endCxn id="24581" idx="0"/>
          </p:cNvCxnSpPr>
          <p:nvPr/>
        </p:nvCxnSpPr>
        <p:spPr>
          <a:xfrm rot="5400000">
            <a:off x="2169319" y="1254919"/>
            <a:ext cx="919162" cy="2667000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24580" idx="2"/>
            <a:endCxn id="24582" idx="0"/>
          </p:cNvCxnSpPr>
          <p:nvPr/>
        </p:nvCxnSpPr>
        <p:spPr>
          <a:xfrm rot="5400000">
            <a:off x="3178969" y="2264569"/>
            <a:ext cx="919162" cy="647700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24580" idx="2"/>
            <a:endCxn id="24583" idx="0"/>
          </p:cNvCxnSpPr>
          <p:nvPr/>
        </p:nvCxnSpPr>
        <p:spPr>
          <a:xfrm rot="16200000" flipH="1">
            <a:off x="4207669" y="1883569"/>
            <a:ext cx="919162" cy="1409700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24580" idx="2"/>
            <a:endCxn id="24584" idx="0"/>
          </p:cNvCxnSpPr>
          <p:nvPr/>
        </p:nvCxnSpPr>
        <p:spPr>
          <a:xfrm rot="16200000" flipH="1">
            <a:off x="5160169" y="931069"/>
            <a:ext cx="919162" cy="3314700"/>
          </a:xfrm>
          <a:prstGeom prst="bentConnector3">
            <a:avLst>
              <a:gd name="adj1" fmla="val 50000"/>
            </a:avLst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5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8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1" dur="5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4" dur="5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7" dur="5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0" dur="50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3" dur="5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6" dur="5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0" grpId="0" animBg="1"/>
      <p:bldP spid="24581" grpId="0" animBg="1"/>
      <p:bldP spid="24582" grpId="0" animBg="1"/>
      <p:bldP spid="24583" grpId="0" animBg="1"/>
      <p:bldP spid="24584" grpId="0" animBg="1"/>
      <p:bldP spid="24585" grpId="0" animBg="1"/>
      <p:bldP spid="24586" grpId="0" animBg="1"/>
      <p:bldP spid="24587" grpId="0" animBg="1"/>
      <p:bldP spid="24588" grpId="0" animBg="1"/>
      <p:bldP spid="24589" grpId="0" animBg="1"/>
      <p:bldP spid="24590" grpId="0" animBg="1"/>
      <p:bldP spid="24591" grpId="0" animBg="1"/>
      <p:bldP spid="24592" grpId="0" animBg="1"/>
      <p:bldP spid="24593" grpId="0" animBg="1"/>
      <p:bldP spid="24594" grpId="0" animBg="1"/>
      <p:bldP spid="24595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610" grpId="0" animBg="1"/>
      <p:bldP spid="24611" grpId="0" animBg="1"/>
      <p:bldP spid="24612" grpId="0" animBg="1"/>
      <p:bldP spid="24613" grpId="0" animBg="1"/>
      <p:bldP spid="24614" grpId="0" animBg="1"/>
      <p:bldP spid="24615" grpId="0" animBg="1"/>
      <p:bldP spid="24616" grpId="0" animBg="1"/>
      <p:bldP spid="24617" grpId="0" animBg="1"/>
      <p:bldP spid="24618" grpId="0" animBg="1"/>
      <p:bldP spid="24619" grpId="0" animBg="1"/>
      <p:bldP spid="24620" grpId="0" animBg="1"/>
      <p:bldP spid="24621" grpId="0" animBg="1"/>
      <p:bldP spid="24622" grpId="0" animBg="1"/>
      <p:bldP spid="246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Policy Agenda</a:t>
            </a:r>
            <a:r>
              <a:rPr lang="id-ID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(Penyusunan Agenda Kebijakan)</a:t>
            </a:r>
            <a:endParaRPr lang="en-US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lvl="0"/>
            <a:r>
              <a:rPr lang="id-ID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Policy Formulation</a:t>
            </a:r>
            <a:r>
              <a:rPr lang="id-ID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(Formulasi Kebijakan)</a:t>
            </a:r>
            <a:endParaRPr lang="en-US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lvl="0"/>
            <a:r>
              <a:rPr lang="id-ID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Policy Adoption</a:t>
            </a:r>
            <a:r>
              <a:rPr lang="id-ID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(Adopsi Kebijakan )</a:t>
            </a:r>
            <a:endParaRPr lang="en-US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lvl="0"/>
            <a:r>
              <a:rPr lang="id-ID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Policy Implementation</a:t>
            </a:r>
            <a:r>
              <a:rPr lang="id-ID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(Implementasi Kebijakan)</a:t>
            </a:r>
            <a:endParaRPr lang="en-US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lvl="0"/>
            <a:r>
              <a:rPr lang="id-ID" i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Policy Evaluation</a:t>
            </a:r>
            <a:r>
              <a:rPr lang="id-ID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(Penilaian Kebijakan)</a:t>
            </a:r>
            <a:endParaRPr lang="en-US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143000" y="2519680"/>
            <a:ext cx="2667000" cy="342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POLICY FORMULATION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143000" y="1821180"/>
            <a:ext cx="2667000" cy="342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rebuchet MS" pitchFamily="34" charset="0"/>
              </a:rPr>
              <a:t>POLICY ISSUES AND AGENDA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143000" y="3891280"/>
            <a:ext cx="2667000" cy="342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POLICY RESULT &amp; OUTCOMES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1143000" y="3205480"/>
            <a:ext cx="2667000" cy="342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POLICY IMPLEMENTATION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476500" y="2143760"/>
            <a:ext cx="0" cy="22860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2476500" y="2862580"/>
            <a:ext cx="0" cy="34290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2476500" y="3548380"/>
            <a:ext cx="0" cy="34290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066800" y="2286000"/>
            <a:ext cx="2819400" cy="1975485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3886200" y="3390900"/>
            <a:ext cx="152400" cy="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4038600" y="2580640"/>
            <a:ext cx="762000" cy="16002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     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   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O  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L   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I   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C  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Y  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    S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V="1">
            <a:off x="6400800" y="2080260"/>
            <a:ext cx="304800" cy="137160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auto">
          <a:xfrm rot="9168404" flipV="1">
            <a:off x="6426200" y="3416300"/>
            <a:ext cx="304800" cy="137160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6705600" y="1706880"/>
            <a:ext cx="1181100" cy="6858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POLICY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MONITORING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6756400" y="4328795"/>
            <a:ext cx="1104900" cy="6858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POLICY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EVALUATION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2463800" y="4268470"/>
            <a:ext cx="0" cy="34290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1739900" y="4650740"/>
            <a:ext cx="1447800" cy="52197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POLICY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REALITY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3429000" y="5524500"/>
            <a:ext cx="1447800" cy="9144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Tahom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rebuchet MS" pitchFamily="34" charset="0"/>
              </a:rPr>
              <a:t>POLICY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rebuchet MS" pitchFamily="34" charset="0"/>
              </a:rPr>
              <a:t>ADVOCACY AND RECOMMENDATION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2438400" y="5234305"/>
            <a:ext cx="0" cy="342900"/>
          </a:xfrm>
          <a:prstGeom prst="line">
            <a:avLst/>
          </a:prstGeom>
          <a:noFill/>
          <a:ln w="28575" cap="rnd">
            <a:solidFill>
              <a:schemeClr val="bg1">
                <a:lumMod val="85000"/>
                <a:lumOff val="15000"/>
              </a:schemeClr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5486400" y="1706880"/>
            <a:ext cx="838200" cy="342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NEEDED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5181600" y="2580640"/>
            <a:ext cx="1143000" cy="342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PROFITABLE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5181600" y="3891280"/>
            <a:ext cx="1143000" cy="342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FEASIBLE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5181600" y="4638040"/>
            <a:ext cx="1143000" cy="469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HIGH PRIORITY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5105400" y="1676400"/>
            <a:ext cx="1295400" cy="34671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Text Box 26"/>
          <p:cNvSpPr txBox="1">
            <a:spLocks noChangeArrowheads="1"/>
          </p:cNvSpPr>
          <p:nvPr/>
        </p:nvSpPr>
        <p:spPr bwMode="auto">
          <a:xfrm>
            <a:off x="1752600" y="5473700"/>
            <a:ext cx="1447800" cy="10287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1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rebuchet MS" pitchFamily="34" charset="0"/>
              <a:buChar char="1"/>
              <a:tabLst/>
            </a:pP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Trebuchet MS" pitchFamily="34" charset="0"/>
              </a:rPr>
              <a:t>Excelent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latin typeface="Trebuchet MS" pitchFamily="34" charset="0"/>
            </a:endParaRP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rebuchet MS" pitchFamily="34" charset="0"/>
              <a:buChar char="2"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Trebuchet MS" pitchFamily="34" charset="0"/>
              </a:rPr>
              <a:t>Good</a:t>
            </a:r>
          </a:p>
          <a:p>
            <a:pPr marL="0" marR="0" lvl="1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rebuchet MS" pitchFamily="34" charset="0"/>
              <a:buChar char="3"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Trebuchet MS" pitchFamily="34" charset="0"/>
              </a:rPr>
              <a:t>Not So Good</a:t>
            </a:r>
          </a:p>
          <a:p>
            <a:pPr marL="0" marR="0" lvl="1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rebuchet MS" pitchFamily="34" charset="0"/>
              <a:buChar char="4"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Trebuchet MS" pitchFamily="34" charset="0"/>
              </a:rPr>
              <a:t>Bad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rebuchet MS" pitchFamily="34" charset="0"/>
              <a:buChar char="5"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Trebuchet MS" pitchFamily="34" charset="0"/>
              </a:rPr>
              <a:t>Nothing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3200400" y="4973320"/>
            <a:ext cx="990600" cy="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 flipV="1">
            <a:off x="4876800" y="5524500"/>
            <a:ext cx="533400" cy="45720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4876800" y="5961380"/>
            <a:ext cx="533400" cy="45720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5410200" y="5440045"/>
            <a:ext cx="1371600" cy="342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CONTINUED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5410200" y="6133465"/>
            <a:ext cx="1371600" cy="3429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STOPPED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5410200" y="5796280"/>
            <a:ext cx="1371600" cy="304800"/>
          </a:xfrm>
          <a:prstGeom prst="rect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IMPROVED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4191000" y="4973320"/>
            <a:ext cx="0" cy="57150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4800600" y="3340100"/>
            <a:ext cx="304800" cy="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3207385" y="5955030"/>
            <a:ext cx="228600" cy="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4871085" y="5955030"/>
            <a:ext cx="571500" cy="0"/>
          </a:xfrm>
          <a:prstGeom prst="line">
            <a:avLst/>
          </a:prstGeom>
          <a:noFill/>
          <a:ln w="28575">
            <a:solidFill>
              <a:schemeClr val="bg1">
                <a:lumMod val="85000"/>
                <a:lumOff val="1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2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2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8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3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2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20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5" dur="5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8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5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6" dur="5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nimBg="1"/>
      <p:bldP spid="1028" grpId="0" animBg="1"/>
      <p:bldP spid="1029" grpId="0" animBg="1"/>
      <p:bldP spid="1030" grpId="0" animBg="1"/>
      <p:bldP spid="1031" grpId="0" animBg="1"/>
      <p:bldP spid="1032" grpId="0" animBg="1"/>
      <p:bldP spid="1033" grpId="0" animBg="1"/>
      <p:bldP spid="1034" grpId="0" animBg="1"/>
      <p:bldP spid="1035" grpId="0" animBg="1"/>
      <p:bldP spid="1036" grpId="0" animBg="1"/>
      <p:bldP spid="1037" grpId="0" animBg="1"/>
      <p:bldP spid="1038" grpId="0" animBg="1"/>
      <p:bldP spid="1039" grpId="0" animBg="1"/>
      <p:bldP spid="1040" grpId="0" animBg="1"/>
      <p:bldP spid="1041" grpId="0" animBg="1"/>
      <p:bldP spid="1042" grpId="0" animBg="1"/>
      <p:bldP spid="1042" grpId="1" animBg="1"/>
      <p:bldP spid="1043" grpId="0" animBg="1"/>
      <p:bldP spid="1044" grpId="0" animBg="1"/>
      <p:bldP spid="1045" grpId="0" animBg="1"/>
      <p:bldP spid="1046" grpId="0" animBg="1"/>
      <p:bldP spid="1047" grpId="0" animBg="1"/>
      <p:bldP spid="1048" grpId="0" animBg="1"/>
      <p:bldP spid="1049" grpId="0" animBg="1"/>
      <p:bldP spid="1050" grpId="0" animBg="1"/>
      <p:bldP spid="1051" grpId="0" animBg="1"/>
      <p:bldP spid="1052" grpId="0" animBg="1"/>
      <p:bldP spid="1053" grpId="0" animBg="1"/>
      <p:bldP spid="1054" grpId="0" animBg="1"/>
      <p:bldP spid="1055" grpId="0" animBg="1"/>
      <p:bldP spid="1056" grpId="0" animBg="1"/>
      <p:bldP spid="1058" grpId="0" animBg="1"/>
      <p:bldP spid="1059" grpId="0" animBg="1"/>
      <p:bldP spid="106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3200400"/>
            <a:ext cx="8229600" cy="18288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Thank’s</a:t>
            </a:r>
            <a:r>
              <a:rPr lang="en-US" sz="3200" dirty="0" smtClean="0"/>
              <a:t> for attention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33400"/>
            <a:ext cx="6400800" cy="1752600"/>
          </a:xfrm>
        </p:spPr>
        <p:txBody>
          <a:bodyPr/>
          <a:lstStyle/>
          <a:p>
            <a:r>
              <a:rPr lang="en-US" i="1" dirty="0" smtClean="0"/>
              <a:t>THAT’S ALL</a:t>
            </a:r>
            <a:endParaRPr lang="en-US" i="1" dirty="0"/>
          </a:p>
        </p:txBody>
      </p:sp>
      <p:pic>
        <p:nvPicPr>
          <p:cNvPr id="2050" name="Picture 2" descr="D:\gambar asik\siapa_terpen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8499" y="1143000"/>
            <a:ext cx="3827206" cy="3081647"/>
          </a:xfrm>
          <a:prstGeom prst="rect">
            <a:avLst/>
          </a:prstGeom>
          <a:noFill/>
        </p:spPr>
      </p:pic>
      <p:pic>
        <p:nvPicPr>
          <p:cNvPr id="2051" name="Picture 3" descr="D:\Animasi\Animasi gerak\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5699" y="1143000"/>
            <a:ext cx="2576301" cy="3223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Rounded Rectangle 3">
            <a:hlinkClick r:id="rId2" action="ppaction://hlinkpres?slideindex=1&amp;slidetitle="/>
          </p:cNvPr>
          <p:cNvSpPr/>
          <p:nvPr/>
        </p:nvSpPr>
        <p:spPr>
          <a:xfrm>
            <a:off x="838200" y="1828800"/>
            <a:ext cx="2362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Kebijakan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53000" y="1828800"/>
            <a:ext cx="2362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Publik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066800" y="3352800"/>
            <a:ext cx="1905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Policy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62000" y="4953000"/>
            <a:ext cx="2438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Keputusan</a:t>
            </a:r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/ </a:t>
            </a:r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serangkaian</a:t>
            </a:r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Keputusan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257800" y="3429000"/>
            <a:ext cx="1905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Public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886200" y="4953000"/>
            <a:ext cx="1905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Negara/ </a:t>
            </a:r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Pemerintah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705600" y="4953000"/>
            <a:ext cx="1905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Rakyat/ </a:t>
            </a:r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Masyarakat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12" name="Plus 11"/>
          <p:cNvSpPr/>
          <p:nvPr/>
        </p:nvSpPr>
        <p:spPr>
          <a:xfrm>
            <a:off x="3810000" y="2057400"/>
            <a:ext cx="685800" cy="609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1828800" y="28194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1828800" y="43434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6019800" y="28194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2919345">
            <a:off x="5410200" y="44196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8425796">
            <a:off x="6766527" y="4389509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hlinkClick r:id="rId3" action="ppaction://hlinkpres?slideindex=1&amp;slidetitle="/>
          </p:cNvPr>
          <p:cNvSpPr/>
          <p:nvPr/>
        </p:nvSpPr>
        <p:spPr>
          <a:xfrm>
            <a:off x="533400" y="685800"/>
            <a:ext cx="2438400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Keputusan</a:t>
            </a:r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/ </a:t>
            </a:r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serangkaian</a:t>
            </a:r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Keputusan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86200" y="685800"/>
            <a:ext cx="1905000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Negara/ </a:t>
            </a:r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Pemerintah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705600" y="685800"/>
            <a:ext cx="1905000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Bodoni MT Black" pitchFamily="18" charset="0"/>
              </a:rPr>
              <a:t>Rakyat/ </a:t>
            </a:r>
            <a:r>
              <a:rPr lang="en-US" dirty="0" err="1" smtClean="0">
                <a:solidFill>
                  <a:schemeClr val="bg1"/>
                </a:solidFill>
                <a:latin typeface="Bodoni MT Black" pitchFamily="18" charset="0"/>
              </a:rPr>
              <a:t>Masyarakat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5" name="Plus 4"/>
          <p:cNvSpPr/>
          <p:nvPr/>
        </p:nvSpPr>
        <p:spPr>
          <a:xfrm>
            <a:off x="3200400" y="914400"/>
            <a:ext cx="457200" cy="457200"/>
          </a:xfrm>
          <a:prstGeom prst="math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us 5"/>
          <p:cNvSpPr/>
          <p:nvPr/>
        </p:nvSpPr>
        <p:spPr>
          <a:xfrm>
            <a:off x="6019800" y="914400"/>
            <a:ext cx="457200" cy="457200"/>
          </a:xfrm>
          <a:prstGeom prst="math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09600" y="4343400"/>
            <a:ext cx="7924800" cy="2209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KEBIJAKAN PUBLIK ADALAH:</a:t>
            </a:r>
          </a:p>
          <a:p>
            <a:pPr algn="ctr"/>
            <a:r>
              <a:rPr lang="id-ID" dirty="0" smtClean="0">
                <a:solidFill>
                  <a:schemeClr val="bg1"/>
                </a:solidFill>
              </a:rPr>
              <a:t>SERANGKAIAN KEPUTUSAN YANG DIAMBIL DAN TINDAKAN YANG DILAKUKAN OLEH INSTITUSI PUBLIK (INSTANSI ATAU BADAN-BADAN PEMERINTAH) BERSAMA-SAMA DENGAN AKTOR-AKTOR ELIT POLITIK DALAM RANGKA MENYELESAIKAN PERSOALAN-PERSOALAN PUBLIK DEMI KEPENTINGAN SELURUH MASYARAKAT</a:t>
            </a:r>
          </a:p>
          <a:p>
            <a:pPr algn="ctr"/>
            <a:r>
              <a:rPr lang="id-ID" dirty="0" smtClean="0">
                <a:solidFill>
                  <a:schemeClr val="bg1"/>
                </a:solidFill>
                <a:latin typeface="Bodoni MT Black" pitchFamily="18" charset="0"/>
              </a:rPr>
              <a:t>(Eko Budi Sulistio, 2009)</a:t>
            </a:r>
            <a:endParaRPr lang="en-US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33400" y="2286000"/>
            <a:ext cx="12192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  <a:latin typeface="Bodoni MT Black" pitchFamily="18" charset="0"/>
              </a:rPr>
              <a:t>Diputus</a:t>
            </a:r>
            <a:endParaRPr lang="en-US" sz="1400" dirty="0" smtClean="0">
              <a:solidFill>
                <a:schemeClr val="bg1"/>
              </a:solidFill>
              <a:latin typeface="Bodoni MT Black" pitchFamily="18" charset="0"/>
            </a:endParaRPr>
          </a:p>
          <a:p>
            <a:pPr algn="ctr"/>
            <a:r>
              <a:rPr lang="en-US" sz="1400" dirty="0" err="1" smtClean="0">
                <a:solidFill>
                  <a:schemeClr val="bg1"/>
                </a:solidFill>
                <a:latin typeface="Bodoni MT Black" pitchFamily="18" charset="0"/>
              </a:rPr>
              <a:t>kan</a:t>
            </a:r>
            <a:endParaRPr lang="en-US" sz="1400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981200" y="2286000"/>
            <a:ext cx="12192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  <a:latin typeface="Bodoni MT Black" pitchFamily="18" charset="0"/>
              </a:rPr>
              <a:t>Dilaksanakan</a:t>
            </a:r>
            <a:endParaRPr lang="en-US" sz="1400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cxnSp>
        <p:nvCxnSpPr>
          <p:cNvPr id="11" name="Straight Arrow Connector 10"/>
          <p:cNvCxnSpPr>
            <a:stCxn id="2" idx="2"/>
            <a:endCxn id="8" idx="0"/>
          </p:cNvCxnSpPr>
          <p:nvPr/>
        </p:nvCxnSpPr>
        <p:spPr>
          <a:xfrm rot="5400000">
            <a:off x="1104900" y="1638300"/>
            <a:ext cx="685800" cy="609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2" idx="2"/>
            <a:endCxn id="9" idx="0"/>
          </p:cNvCxnSpPr>
          <p:nvPr/>
        </p:nvCxnSpPr>
        <p:spPr>
          <a:xfrm rot="16200000" flipH="1">
            <a:off x="1828800" y="1524000"/>
            <a:ext cx="685800" cy="838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429000" y="2286000"/>
            <a:ext cx="1219200" cy="914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  <a:latin typeface="Bodoni MT Black" pitchFamily="18" charset="0"/>
              </a:rPr>
              <a:t>Eksekutif</a:t>
            </a:r>
            <a:endParaRPr lang="en-US" sz="1400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876800" y="2286000"/>
            <a:ext cx="1219200" cy="914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  <a:latin typeface="Bodoni MT Black" pitchFamily="18" charset="0"/>
              </a:rPr>
              <a:t>Legislatif</a:t>
            </a:r>
            <a:endParaRPr lang="en-US" sz="1400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cxnSp>
        <p:nvCxnSpPr>
          <p:cNvPr id="17" name="Elbow Connector 16"/>
          <p:cNvCxnSpPr>
            <a:stCxn id="3" idx="2"/>
            <a:endCxn id="14" idx="0"/>
          </p:cNvCxnSpPr>
          <p:nvPr/>
        </p:nvCxnSpPr>
        <p:spPr>
          <a:xfrm rot="5400000">
            <a:off x="4095750" y="1543050"/>
            <a:ext cx="685800" cy="8001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3" idx="2"/>
            <a:endCxn id="15" idx="0"/>
          </p:cNvCxnSpPr>
          <p:nvPr/>
        </p:nvCxnSpPr>
        <p:spPr>
          <a:xfrm rot="16200000" flipH="1">
            <a:off x="4819650" y="1619250"/>
            <a:ext cx="685800" cy="6477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248400" y="2286000"/>
            <a:ext cx="12192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  <a:latin typeface="Bodoni MT Black" pitchFamily="18" charset="0"/>
              </a:rPr>
              <a:t>Masalah</a:t>
            </a:r>
            <a:r>
              <a:rPr lang="en-US" sz="1400" dirty="0" smtClean="0">
                <a:solidFill>
                  <a:schemeClr val="bg1"/>
                </a:solidFill>
                <a:latin typeface="Bodoni MT Black" pitchFamily="18" charset="0"/>
              </a:rPr>
              <a:t> </a:t>
            </a:r>
            <a:endParaRPr lang="en-US" sz="1400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696200" y="2286000"/>
            <a:ext cx="12192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  <a:latin typeface="Bodoni MT Black" pitchFamily="18" charset="0"/>
              </a:rPr>
              <a:t>Kepentingan</a:t>
            </a:r>
            <a:endParaRPr lang="en-US" sz="1400" dirty="0">
              <a:solidFill>
                <a:schemeClr val="bg1"/>
              </a:solidFill>
              <a:latin typeface="Bodoni MT Black" pitchFamily="18" charset="0"/>
            </a:endParaRPr>
          </a:p>
        </p:txBody>
      </p:sp>
      <p:cxnSp>
        <p:nvCxnSpPr>
          <p:cNvPr id="23" name="Elbow Connector 22"/>
          <p:cNvCxnSpPr>
            <a:stCxn id="4" idx="2"/>
            <a:endCxn id="20" idx="0"/>
          </p:cNvCxnSpPr>
          <p:nvPr/>
        </p:nvCxnSpPr>
        <p:spPr>
          <a:xfrm rot="5400000">
            <a:off x="6915150" y="1543050"/>
            <a:ext cx="685800" cy="8001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" idx="2"/>
            <a:endCxn id="21" idx="0"/>
          </p:cNvCxnSpPr>
          <p:nvPr/>
        </p:nvCxnSpPr>
        <p:spPr>
          <a:xfrm rot="16200000" flipH="1">
            <a:off x="7639050" y="1619250"/>
            <a:ext cx="685800" cy="6477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own Arrow 25"/>
          <p:cNvSpPr/>
          <p:nvPr/>
        </p:nvSpPr>
        <p:spPr>
          <a:xfrm>
            <a:off x="4038600" y="3429000"/>
            <a:ext cx="1219200" cy="762000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Jadi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4" grpId="0" animBg="1"/>
      <p:bldP spid="15" grpId="0" animBg="1"/>
      <p:bldP spid="20" grpId="0" animBg="1"/>
      <p:bldP spid="21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hlink"/>
          </a:solidFill>
        </p:spPr>
        <p:txBody>
          <a:bodyPr/>
          <a:lstStyle/>
          <a:p>
            <a:r>
              <a:rPr lang="en-US" dirty="0" err="1">
                <a:solidFill>
                  <a:schemeClr val="accent2"/>
                </a:solidFill>
              </a:rPr>
              <a:t>Sifat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Umum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Kebijakan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Publik</a:t>
            </a:r>
            <a:endParaRPr lang="id-ID" dirty="0">
              <a:solidFill>
                <a:schemeClr val="accent2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id-ID" dirty="0"/>
              <a:t>encakup wawasan yang luas, </a:t>
            </a:r>
            <a:endParaRPr lang="en-US" dirty="0"/>
          </a:p>
          <a:p>
            <a:r>
              <a:rPr lang="id-ID" dirty="0"/>
              <a:t>Menjangkau jangka waktu yang panjang, </a:t>
            </a:r>
            <a:endParaRPr lang="en-US" dirty="0"/>
          </a:p>
          <a:p>
            <a:r>
              <a:rPr lang="id-ID" dirty="0"/>
              <a:t>Mengandung resiko yang besar, dan </a:t>
            </a:r>
            <a:endParaRPr lang="en-US" dirty="0"/>
          </a:p>
          <a:p>
            <a:r>
              <a:rPr lang="id-ID" dirty="0"/>
              <a:t>Melibatkan banyak pihak </a:t>
            </a:r>
          </a:p>
        </p:txBody>
      </p:sp>
      <p:pic>
        <p:nvPicPr>
          <p:cNvPr id="3074" name="Picture 2" descr="D:\Animasi\Animasi gerak\ANIMASI\Room Meeting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657600"/>
            <a:ext cx="41148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/>
              <a:t>Ciri-Ciri</a:t>
            </a:r>
            <a:r>
              <a:rPr lang="en-US" sz="4000" dirty="0"/>
              <a:t> </a:t>
            </a:r>
            <a:r>
              <a:rPr lang="en-US" sz="4000" dirty="0" err="1"/>
              <a:t>Kebijakan</a:t>
            </a:r>
            <a:r>
              <a:rPr lang="en-US" sz="4000" dirty="0"/>
              <a:t> </a:t>
            </a:r>
            <a:r>
              <a:rPr lang="en-US" sz="4000" dirty="0" err="1"/>
              <a:t>Publik</a:t>
            </a:r>
            <a:endParaRPr lang="en-US" sz="40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76400" y="1524000"/>
            <a:ext cx="5867400" cy="1301750"/>
            <a:chOff x="912" y="1008"/>
            <a:chExt cx="3984" cy="912"/>
          </a:xfrm>
        </p:grpSpPr>
        <p:sp>
          <p:nvSpPr>
            <p:cNvPr id="174084" name="AutoShape 4"/>
            <p:cNvSpPr>
              <a:spLocks noChangeArrowheads="1"/>
            </p:cNvSpPr>
            <p:nvPr/>
          </p:nvSpPr>
          <p:spPr bwMode="gray">
            <a:xfrm>
              <a:off x="912" y="1008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999" y="1092"/>
              <a:ext cx="768" cy="746"/>
              <a:chOff x="999" y="1092"/>
              <a:chExt cx="768" cy="746"/>
            </a:xfrm>
          </p:grpSpPr>
          <p:sp>
            <p:nvSpPr>
              <p:cNvPr id="174086" name="AutoShape 6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087" name="Freeform 7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088" name="Text Box 8"/>
              <p:cNvSpPr txBox="1">
                <a:spLocks noChangeArrowheads="1"/>
              </p:cNvSpPr>
              <p:nvPr/>
            </p:nvSpPr>
            <p:spPr bwMode="gray">
              <a:xfrm>
                <a:off x="1244" y="1295"/>
                <a:ext cx="260" cy="364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</a:p>
            </p:txBody>
          </p:sp>
        </p:grpSp>
        <p:sp>
          <p:nvSpPr>
            <p:cNvPr id="174089" name="Text Box 9"/>
            <p:cNvSpPr txBox="1">
              <a:spLocks noChangeArrowheads="1"/>
            </p:cNvSpPr>
            <p:nvPr/>
          </p:nvSpPr>
          <p:spPr bwMode="gray">
            <a:xfrm>
              <a:off x="1872" y="1149"/>
              <a:ext cx="2928" cy="4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id-ID" b="1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Setiap kebijakan publik mesti ada tujuannya.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676400" y="3054350"/>
            <a:ext cx="5867400" cy="1302090"/>
            <a:chOff x="912" y="2016"/>
            <a:chExt cx="3984" cy="912"/>
          </a:xfrm>
        </p:grpSpPr>
        <p:sp>
          <p:nvSpPr>
            <p:cNvPr id="174091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999" y="2100"/>
              <a:ext cx="768" cy="746"/>
              <a:chOff x="999" y="2100"/>
              <a:chExt cx="768" cy="746"/>
            </a:xfrm>
          </p:grpSpPr>
          <p:sp>
            <p:nvSpPr>
              <p:cNvPr id="174093" name="AutoShape 13"/>
              <p:cNvSpPr>
                <a:spLocks noChangeArrowheads="1"/>
              </p:cNvSpPr>
              <p:nvPr/>
            </p:nvSpPr>
            <p:spPr bwMode="gray">
              <a:xfrm>
                <a:off x="999" y="210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>
                      <a:gamma/>
                      <a:tint val="72549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094" name="Freeform 14"/>
              <p:cNvSpPr>
                <a:spLocks/>
              </p:cNvSpPr>
              <p:nvPr/>
            </p:nvSpPr>
            <p:spPr bwMode="gray">
              <a:xfrm>
                <a:off x="1047" y="214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095" name="Text Box 15"/>
              <p:cNvSpPr txBox="1">
                <a:spLocks noChangeArrowheads="1"/>
              </p:cNvSpPr>
              <p:nvPr/>
            </p:nvSpPr>
            <p:spPr bwMode="gray">
              <a:xfrm>
                <a:off x="1244" y="2304"/>
                <a:ext cx="260" cy="364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</a:p>
            </p:txBody>
          </p:sp>
        </p:grpSp>
        <p:sp>
          <p:nvSpPr>
            <p:cNvPr id="174096" name="Text Box 16"/>
            <p:cNvSpPr txBox="1">
              <a:spLocks noChangeArrowheads="1"/>
            </p:cNvSpPr>
            <p:nvPr/>
          </p:nvSpPr>
          <p:spPr bwMode="gray">
            <a:xfrm>
              <a:off x="1872" y="2141"/>
              <a:ext cx="2928" cy="7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id-ID" sz="12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Suatu kebijakan publik tidak berdiri sendiri</a:t>
              </a:r>
              <a:r>
                <a:rPr lang="en-US" sz="12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/ </a:t>
              </a:r>
              <a:r>
                <a:rPr lang="id-ID" sz="12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terpisah dari kebijakan yang lain, tetapi berkaitan dengan berbagai kebijakan dalam masyarakat, dan berorientasi pada pelaksanaan, interpretasi dan penegakan hukum</a:t>
              </a:r>
              <a:endParaRPr lang="en-US" sz="1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1676400" y="4594225"/>
            <a:ext cx="5867400" cy="1301750"/>
            <a:chOff x="912" y="3036"/>
            <a:chExt cx="3984" cy="912"/>
          </a:xfrm>
        </p:grpSpPr>
        <p:sp>
          <p:nvSpPr>
            <p:cNvPr id="174098" name="AutoShape 18"/>
            <p:cNvSpPr>
              <a:spLocks noChangeArrowheads="1"/>
            </p:cNvSpPr>
            <p:nvPr/>
          </p:nvSpPr>
          <p:spPr bwMode="gray">
            <a:xfrm>
              <a:off x="912" y="303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999" y="3120"/>
              <a:ext cx="768" cy="746"/>
              <a:chOff x="999" y="3120"/>
              <a:chExt cx="768" cy="746"/>
            </a:xfrm>
          </p:grpSpPr>
          <p:sp>
            <p:nvSpPr>
              <p:cNvPr id="174100" name="AutoShape 20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folHlink">
                      <a:gamma/>
                      <a:tint val="63529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01" name="Freeform 21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8627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02" name="Text Box 22"/>
              <p:cNvSpPr txBox="1">
                <a:spLocks noChangeArrowheads="1"/>
              </p:cNvSpPr>
              <p:nvPr/>
            </p:nvSpPr>
            <p:spPr bwMode="gray">
              <a:xfrm>
                <a:off x="1244" y="3324"/>
                <a:ext cx="260" cy="364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  <p:sp>
          <p:nvSpPr>
            <p:cNvPr id="174103" name="Text Box 23"/>
            <p:cNvSpPr txBox="1">
              <a:spLocks noChangeArrowheads="1"/>
            </p:cNvSpPr>
            <p:nvPr/>
          </p:nvSpPr>
          <p:spPr bwMode="gray">
            <a:xfrm>
              <a:off x="1872" y="3161"/>
              <a:ext cx="2928" cy="58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id-ID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Kebijakan </a:t>
              </a:r>
              <a:r>
                <a:rPr lang="en-US" sz="1600" b="1" dirty="0" err="1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itu</a:t>
              </a:r>
              <a:r>
                <a:rPr lang="en-US" sz="1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id-ID" sz="1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adalah </a:t>
              </a:r>
              <a:r>
                <a:rPr lang="id-ID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apa yang dilakukan pemerintah, bukan apa yang ingin atau akan dilakukan pemerintah.</a:t>
              </a:r>
              <a:endParaRPr 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76400" y="1524000"/>
            <a:ext cx="5867400" cy="1301750"/>
            <a:chOff x="912" y="1008"/>
            <a:chExt cx="3984" cy="912"/>
          </a:xfrm>
        </p:grpSpPr>
        <p:sp>
          <p:nvSpPr>
            <p:cNvPr id="3" name="AutoShape 4"/>
            <p:cNvSpPr>
              <a:spLocks noChangeArrowheads="1"/>
            </p:cNvSpPr>
            <p:nvPr/>
          </p:nvSpPr>
          <p:spPr bwMode="gray">
            <a:xfrm>
              <a:off x="912" y="1008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999" y="1092"/>
              <a:ext cx="768" cy="746"/>
              <a:chOff x="999" y="1092"/>
              <a:chExt cx="768" cy="746"/>
            </a:xfrm>
          </p:grpSpPr>
          <p:sp>
            <p:nvSpPr>
              <p:cNvPr id="6" name="AutoShape 6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Freeform 7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 Box 8"/>
              <p:cNvSpPr txBox="1">
                <a:spLocks noChangeArrowheads="1"/>
              </p:cNvSpPr>
              <p:nvPr/>
            </p:nvSpPr>
            <p:spPr bwMode="gray">
              <a:xfrm>
                <a:off x="1244" y="1295"/>
                <a:ext cx="260" cy="364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</a:p>
            </p:txBody>
          </p:sp>
        </p:grpSp>
        <p:sp>
          <p:nvSpPr>
            <p:cNvPr id="5" name="Text Box 9"/>
            <p:cNvSpPr txBox="1">
              <a:spLocks noChangeArrowheads="1"/>
            </p:cNvSpPr>
            <p:nvPr/>
          </p:nvSpPr>
          <p:spPr bwMode="gray">
            <a:xfrm>
              <a:off x="1872" y="1149"/>
              <a:ext cx="2928" cy="58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id-ID" sz="1600" b="1" dirty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Kebijakan adalah apa yang dilakukan pemerintah, bukan apa yang ingin atau akan dilakukan pemerintah</a:t>
              </a:r>
              <a:endParaRPr lang="en-U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1676400" y="3054351"/>
            <a:ext cx="5867400" cy="1302718"/>
            <a:chOff x="912" y="2016"/>
            <a:chExt cx="3984" cy="912"/>
          </a:xfrm>
        </p:grpSpPr>
        <p:sp>
          <p:nvSpPr>
            <p:cNvPr id="10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2"/>
            <p:cNvGrpSpPr>
              <a:grpSpLocks/>
            </p:cNvGrpSpPr>
            <p:nvPr/>
          </p:nvGrpSpPr>
          <p:grpSpPr bwMode="auto">
            <a:xfrm>
              <a:off x="999" y="2100"/>
              <a:ext cx="768" cy="746"/>
              <a:chOff x="999" y="2100"/>
              <a:chExt cx="768" cy="746"/>
            </a:xfrm>
          </p:grpSpPr>
          <p:sp>
            <p:nvSpPr>
              <p:cNvPr id="13" name="AutoShape 13"/>
              <p:cNvSpPr>
                <a:spLocks noChangeArrowheads="1"/>
              </p:cNvSpPr>
              <p:nvPr/>
            </p:nvSpPr>
            <p:spPr bwMode="gray">
              <a:xfrm>
                <a:off x="999" y="210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>
                      <a:gamma/>
                      <a:tint val="72549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gray">
              <a:xfrm>
                <a:off x="1047" y="214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Text Box 15"/>
              <p:cNvSpPr txBox="1">
                <a:spLocks noChangeArrowheads="1"/>
              </p:cNvSpPr>
              <p:nvPr/>
            </p:nvSpPr>
            <p:spPr bwMode="gray">
              <a:xfrm>
                <a:off x="1244" y="2304"/>
                <a:ext cx="260" cy="364"/>
              </a:xfrm>
              <a:prstGeom prst="rect">
                <a:avLst/>
              </a:prstGeom>
              <a:solidFill>
                <a:srgbClr val="0070C0"/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5</a:t>
                </a:r>
              </a:p>
            </p:txBody>
          </p:sp>
        </p:grpSp>
        <p:sp>
          <p:nvSpPr>
            <p:cNvPr id="12" name="Text Box 16"/>
            <p:cNvSpPr txBox="1">
              <a:spLocks noChangeArrowheads="1"/>
            </p:cNvSpPr>
            <p:nvPr/>
          </p:nvSpPr>
          <p:spPr bwMode="gray">
            <a:xfrm>
              <a:off x="1872" y="2141"/>
              <a:ext cx="2928" cy="7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id-ID" sz="1600" b="1" dirty="0">
                  <a:solidFill>
                    <a:schemeClr val="accent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Kebijakan dapat berbentuk negatif </a:t>
              </a:r>
              <a:r>
                <a:rPr lang="en-US" sz="1600" b="1" dirty="0">
                  <a:solidFill>
                    <a:schemeClr val="accent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</a:t>
              </a:r>
              <a:r>
                <a:rPr lang="id-ID" sz="1600" b="1" dirty="0">
                  <a:solidFill>
                    <a:schemeClr val="accent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melarang</a:t>
              </a:r>
              <a:r>
                <a:rPr lang="en-US" sz="1600" b="1" dirty="0">
                  <a:solidFill>
                    <a:schemeClr val="accent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)</a:t>
              </a:r>
              <a:r>
                <a:rPr lang="id-ID" sz="1600" b="1" dirty="0">
                  <a:solidFill>
                    <a:schemeClr val="accent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dan juga dapat berupa pengarahan untuk melaksanakan atau menganjurkan</a:t>
              </a:r>
              <a:endParaRPr lang="en-US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6" name="Group 17"/>
          <p:cNvGrpSpPr>
            <a:grpSpLocks/>
          </p:cNvGrpSpPr>
          <p:nvPr/>
        </p:nvGrpSpPr>
        <p:grpSpPr bwMode="auto">
          <a:xfrm>
            <a:off x="1676400" y="4594224"/>
            <a:ext cx="5867400" cy="1301359"/>
            <a:chOff x="912" y="3036"/>
            <a:chExt cx="3984" cy="912"/>
          </a:xfrm>
        </p:grpSpPr>
        <p:sp>
          <p:nvSpPr>
            <p:cNvPr id="17" name="AutoShape 18"/>
            <p:cNvSpPr>
              <a:spLocks noChangeArrowheads="1"/>
            </p:cNvSpPr>
            <p:nvPr/>
          </p:nvSpPr>
          <p:spPr bwMode="gray">
            <a:xfrm>
              <a:off x="912" y="303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999" y="3120"/>
              <a:ext cx="768" cy="746"/>
              <a:chOff x="999" y="3120"/>
              <a:chExt cx="768" cy="746"/>
            </a:xfrm>
          </p:grpSpPr>
          <p:sp>
            <p:nvSpPr>
              <p:cNvPr id="20" name="AutoShape 20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folHlink">
                      <a:gamma/>
                      <a:tint val="63529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21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8627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Text Box 22"/>
              <p:cNvSpPr txBox="1">
                <a:spLocks noChangeArrowheads="1"/>
              </p:cNvSpPr>
              <p:nvPr/>
            </p:nvSpPr>
            <p:spPr bwMode="gray">
              <a:xfrm>
                <a:off x="1244" y="3324"/>
                <a:ext cx="260" cy="364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6</a:t>
                </a:r>
              </a:p>
            </p:txBody>
          </p:sp>
        </p:grpSp>
        <p:sp>
          <p:nvSpPr>
            <p:cNvPr id="19" name="Text Box 23"/>
            <p:cNvSpPr txBox="1">
              <a:spLocks noChangeArrowheads="1"/>
            </p:cNvSpPr>
            <p:nvPr/>
          </p:nvSpPr>
          <p:spPr bwMode="gray">
            <a:xfrm>
              <a:off x="1872" y="3161"/>
              <a:ext cx="2928" cy="58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id-ID" sz="1600" b="1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Kebijakan didasarkan pada hukum, karena itu memiliki kewenangan untuk mem</a:t>
              </a:r>
              <a:r>
                <a:rPr lang="en-US" sz="1600" b="1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</a:t>
              </a:r>
              <a:r>
                <a:rPr lang="id-ID" sz="1600" b="1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ksa masyarakat mematuhinya</a:t>
              </a:r>
              <a:endParaRPr lang="en-US" sz="1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Unsur-2 Kebijakan Publik</a:t>
            </a:r>
          </a:p>
        </p:txBody>
      </p:sp>
      <p:sp>
        <p:nvSpPr>
          <p:cNvPr id="176132" name="Freeform 4">
            <a:hlinkClick r:id="rId2" action="ppaction://hlinkpres?slideindex=1&amp;slidetitle="/>
          </p:cNvPr>
          <p:cNvSpPr>
            <a:spLocks noEditPoints="1"/>
          </p:cNvSpPr>
          <p:nvPr/>
        </p:nvSpPr>
        <p:spPr bwMode="gray">
          <a:xfrm rot="-1358056">
            <a:off x="1271588" y="2616200"/>
            <a:ext cx="6899275" cy="2743200"/>
          </a:xfrm>
          <a:custGeom>
            <a:avLst/>
            <a:gdLst/>
            <a:ahLst/>
            <a:cxnLst>
              <a:cxn ang="0">
                <a:pos x="1692" y="12"/>
              </a:cxn>
              <a:cxn ang="0">
                <a:pos x="1234" y="74"/>
              </a:cxn>
              <a:cxn ang="0">
                <a:pos x="828" y="182"/>
              </a:cxn>
              <a:cxn ang="0">
                <a:pos x="486" y="330"/>
              </a:cxn>
              <a:cxn ang="0">
                <a:pos x="226" y="510"/>
              </a:cxn>
              <a:cxn ang="0">
                <a:pos x="58" y="718"/>
              </a:cxn>
              <a:cxn ang="0">
                <a:pos x="0" y="944"/>
              </a:cxn>
              <a:cxn ang="0">
                <a:pos x="58" y="1170"/>
              </a:cxn>
              <a:cxn ang="0">
                <a:pos x="226" y="1378"/>
              </a:cxn>
              <a:cxn ang="0">
                <a:pos x="486" y="1558"/>
              </a:cxn>
              <a:cxn ang="0">
                <a:pos x="828" y="1706"/>
              </a:cxn>
              <a:cxn ang="0">
                <a:pos x="1234" y="1814"/>
              </a:cxn>
              <a:cxn ang="0">
                <a:pos x="1692" y="1876"/>
              </a:cxn>
              <a:cxn ang="0">
                <a:pos x="2186" y="1884"/>
              </a:cxn>
              <a:cxn ang="0">
                <a:pos x="2658" y="1840"/>
              </a:cxn>
              <a:cxn ang="0">
                <a:pos x="3084" y="1746"/>
              </a:cxn>
              <a:cxn ang="0">
                <a:pos x="3448" y="1612"/>
              </a:cxn>
              <a:cxn ang="0">
                <a:pos x="3738" y="1442"/>
              </a:cxn>
              <a:cxn ang="0">
                <a:pos x="3938" y="1242"/>
              </a:cxn>
              <a:cxn ang="0">
                <a:pos x="4034" y="1022"/>
              </a:cxn>
              <a:cxn ang="0">
                <a:pos x="4014" y="790"/>
              </a:cxn>
              <a:cxn ang="0">
                <a:pos x="3882" y="576"/>
              </a:cxn>
              <a:cxn ang="0">
                <a:pos x="3650" y="386"/>
              </a:cxn>
              <a:cxn ang="0">
                <a:pos x="3334" y="228"/>
              </a:cxn>
              <a:cxn ang="0">
                <a:pos x="2948" y="106"/>
              </a:cxn>
              <a:cxn ang="0">
                <a:pos x="2506" y="28"/>
              </a:cxn>
              <a:cxn ang="0">
                <a:pos x="2020" y="0"/>
              </a:cxn>
              <a:cxn ang="0">
                <a:pos x="1606" y="1736"/>
              </a:cxn>
              <a:cxn ang="0">
                <a:pos x="1164" y="1678"/>
              </a:cxn>
              <a:cxn ang="0">
                <a:pos x="776" y="1576"/>
              </a:cxn>
              <a:cxn ang="0">
                <a:pos x="458" y="1436"/>
              </a:cxn>
              <a:cxn ang="0">
                <a:pos x="224" y="1266"/>
              </a:cxn>
              <a:cxn ang="0">
                <a:pos x="88" y="1074"/>
              </a:cxn>
              <a:cxn ang="0">
                <a:pos x="68" y="864"/>
              </a:cxn>
              <a:cxn ang="0">
                <a:pos x="166" y="664"/>
              </a:cxn>
              <a:cxn ang="0">
                <a:pos x="370" y="486"/>
              </a:cxn>
              <a:cxn ang="0">
                <a:pos x="662" y="336"/>
              </a:cxn>
              <a:cxn ang="0">
                <a:pos x="1028" y="222"/>
              </a:cxn>
              <a:cxn ang="0">
                <a:pos x="1454" y="148"/>
              </a:cxn>
              <a:cxn ang="0">
                <a:pos x="1922" y="120"/>
              </a:cxn>
              <a:cxn ang="0">
                <a:pos x="2392" y="148"/>
              </a:cxn>
              <a:cxn ang="0">
                <a:pos x="2818" y="222"/>
              </a:cxn>
              <a:cxn ang="0">
                <a:pos x="3184" y="336"/>
              </a:cxn>
              <a:cxn ang="0">
                <a:pos x="3476" y="486"/>
              </a:cxn>
              <a:cxn ang="0">
                <a:pos x="3680" y="664"/>
              </a:cxn>
              <a:cxn ang="0">
                <a:pos x="3778" y="864"/>
              </a:cxn>
              <a:cxn ang="0">
                <a:pos x="3758" y="1074"/>
              </a:cxn>
              <a:cxn ang="0">
                <a:pos x="3622" y="1266"/>
              </a:cxn>
              <a:cxn ang="0">
                <a:pos x="3388" y="1436"/>
              </a:cxn>
              <a:cxn ang="0">
                <a:pos x="3070" y="1576"/>
              </a:cxn>
              <a:cxn ang="0">
                <a:pos x="2682" y="1678"/>
              </a:cxn>
              <a:cxn ang="0">
                <a:pos x="2240" y="1736"/>
              </a:cxn>
            </a:cxnLst>
            <a:rect l="0" t="0" r="r" b="b"/>
            <a:pathLst>
              <a:path w="4040" h="1888">
                <a:moveTo>
                  <a:pt x="2020" y="0"/>
                </a:moveTo>
                <a:lnTo>
                  <a:pt x="1854" y="4"/>
                </a:lnTo>
                <a:lnTo>
                  <a:pt x="1692" y="12"/>
                </a:lnTo>
                <a:lnTo>
                  <a:pt x="1534" y="28"/>
                </a:lnTo>
                <a:lnTo>
                  <a:pt x="1382" y="48"/>
                </a:lnTo>
                <a:lnTo>
                  <a:pt x="1234" y="74"/>
                </a:lnTo>
                <a:lnTo>
                  <a:pt x="1092" y="106"/>
                </a:lnTo>
                <a:lnTo>
                  <a:pt x="956" y="142"/>
                </a:lnTo>
                <a:lnTo>
                  <a:pt x="828" y="182"/>
                </a:lnTo>
                <a:lnTo>
                  <a:pt x="706" y="228"/>
                </a:lnTo>
                <a:lnTo>
                  <a:pt x="592" y="276"/>
                </a:lnTo>
                <a:lnTo>
                  <a:pt x="486" y="330"/>
                </a:lnTo>
                <a:lnTo>
                  <a:pt x="390" y="386"/>
                </a:lnTo>
                <a:lnTo>
                  <a:pt x="302" y="446"/>
                </a:lnTo>
                <a:lnTo>
                  <a:pt x="226" y="510"/>
                </a:lnTo>
                <a:lnTo>
                  <a:pt x="158" y="576"/>
                </a:lnTo>
                <a:lnTo>
                  <a:pt x="102" y="646"/>
                </a:lnTo>
                <a:lnTo>
                  <a:pt x="58" y="718"/>
                </a:lnTo>
                <a:lnTo>
                  <a:pt x="26" y="790"/>
                </a:lnTo>
                <a:lnTo>
                  <a:pt x="6" y="866"/>
                </a:lnTo>
                <a:lnTo>
                  <a:pt x="0" y="944"/>
                </a:lnTo>
                <a:lnTo>
                  <a:pt x="6" y="1022"/>
                </a:lnTo>
                <a:lnTo>
                  <a:pt x="26" y="1098"/>
                </a:lnTo>
                <a:lnTo>
                  <a:pt x="58" y="1170"/>
                </a:lnTo>
                <a:lnTo>
                  <a:pt x="102" y="1242"/>
                </a:lnTo>
                <a:lnTo>
                  <a:pt x="158" y="1312"/>
                </a:lnTo>
                <a:lnTo>
                  <a:pt x="226" y="1378"/>
                </a:lnTo>
                <a:lnTo>
                  <a:pt x="302" y="1442"/>
                </a:lnTo>
                <a:lnTo>
                  <a:pt x="390" y="1502"/>
                </a:lnTo>
                <a:lnTo>
                  <a:pt x="486" y="1558"/>
                </a:lnTo>
                <a:lnTo>
                  <a:pt x="592" y="1612"/>
                </a:lnTo>
                <a:lnTo>
                  <a:pt x="706" y="1660"/>
                </a:lnTo>
                <a:lnTo>
                  <a:pt x="828" y="1706"/>
                </a:lnTo>
                <a:lnTo>
                  <a:pt x="956" y="1746"/>
                </a:lnTo>
                <a:lnTo>
                  <a:pt x="1092" y="1782"/>
                </a:lnTo>
                <a:lnTo>
                  <a:pt x="1234" y="1814"/>
                </a:lnTo>
                <a:lnTo>
                  <a:pt x="1382" y="1840"/>
                </a:lnTo>
                <a:lnTo>
                  <a:pt x="1534" y="1860"/>
                </a:lnTo>
                <a:lnTo>
                  <a:pt x="1692" y="1876"/>
                </a:lnTo>
                <a:lnTo>
                  <a:pt x="1854" y="1884"/>
                </a:lnTo>
                <a:lnTo>
                  <a:pt x="2020" y="1888"/>
                </a:lnTo>
                <a:lnTo>
                  <a:pt x="2186" y="1884"/>
                </a:lnTo>
                <a:lnTo>
                  <a:pt x="2348" y="1876"/>
                </a:lnTo>
                <a:lnTo>
                  <a:pt x="2506" y="1860"/>
                </a:lnTo>
                <a:lnTo>
                  <a:pt x="2658" y="1840"/>
                </a:lnTo>
                <a:lnTo>
                  <a:pt x="2806" y="1814"/>
                </a:lnTo>
                <a:lnTo>
                  <a:pt x="2948" y="1782"/>
                </a:lnTo>
                <a:lnTo>
                  <a:pt x="3084" y="1746"/>
                </a:lnTo>
                <a:lnTo>
                  <a:pt x="3212" y="1706"/>
                </a:lnTo>
                <a:lnTo>
                  <a:pt x="3334" y="1660"/>
                </a:lnTo>
                <a:lnTo>
                  <a:pt x="3448" y="1612"/>
                </a:lnTo>
                <a:lnTo>
                  <a:pt x="3554" y="1558"/>
                </a:lnTo>
                <a:lnTo>
                  <a:pt x="3650" y="1502"/>
                </a:lnTo>
                <a:lnTo>
                  <a:pt x="3738" y="1442"/>
                </a:lnTo>
                <a:lnTo>
                  <a:pt x="3814" y="1378"/>
                </a:lnTo>
                <a:lnTo>
                  <a:pt x="3882" y="1312"/>
                </a:lnTo>
                <a:lnTo>
                  <a:pt x="3938" y="1242"/>
                </a:lnTo>
                <a:lnTo>
                  <a:pt x="3982" y="1170"/>
                </a:lnTo>
                <a:lnTo>
                  <a:pt x="4014" y="1098"/>
                </a:lnTo>
                <a:lnTo>
                  <a:pt x="4034" y="1022"/>
                </a:lnTo>
                <a:lnTo>
                  <a:pt x="4040" y="944"/>
                </a:lnTo>
                <a:lnTo>
                  <a:pt x="4034" y="866"/>
                </a:lnTo>
                <a:lnTo>
                  <a:pt x="4014" y="790"/>
                </a:lnTo>
                <a:lnTo>
                  <a:pt x="3982" y="718"/>
                </a:lnTo>
                <a:lnTo>
                  <a:pt x="3938" y="646"/>
                </a:lnTo>
                <a:lnTo>
                  <a:pt x="3882" y="576"/>
                </a:lnTo>
                <a:lnTo>
                  <a:pt x="3814" y="510"/>
                </a:lnTo>
                <a:lnTo>
                  <a:pt x="3738" y="446"/>
                </a:lnTo>
                <a:lnTo>
                  <a:pt x="3650" y="386"/>
                </a:lnTo>
                <a:lnTo>
                  <a:pt x="3554" y="330"/>
                </a:lnTo>
                <a:lnTo>
                  <a:pt x="3448" y="276"/>
                </a:lnTo>
                <a:lnTo>
                  <a:pt x="3334" y="228"/>
                </a:lnTo>
                <a:lnTo>
                  <a:pt x="3212" y="182"/>
                </a:lnTo>
                <a:lnTo>
                  <a:pt x="3084" y="142"/>
                </a:lnTo>
                <a:lnTo>
                  <a:pt x="2948" y="106"/>
                </a:lnTo>
                <a:lnTo>
                  <a:pt x="2806" y="74"/>
                </a:lnTo>
                <a:lnTo>
                  <a:pt x="2658" y="48"/>
                </a:lnTo>
                <a:lnTo>
                  <a:pt x="2506" y="28"/>
                </a:lnTo>
                <a:lnTo>
                  <a:pt x="2348" y="12"/>
                </a:lnTo>
                <a:lnTo>
                  <a:pt x="2186" y="4"/>
                </a:lnTo>
                <a:lnTo>
                  <a:pt x="2020" y="0"/>
                </a:lnTo>
                <a:close/>
                <a:moveTo>
                  <a:pt x="1922" y="1748"/>
                </a:moveTo>
                <a:lnTo>
                  <a:pt x="1762" y="1746"/>
                </a:lnTo>
                <a:lnTo>
                  <a:pt x="1606" y="1736"/>
                </a:lnTo>
                <a:lnTo>
                  <a:pt x="1454" y="1722"/>
                </a:lnTo>
                <a:lnTo>
                  <a:pt x="1306" y="1702"/>
                </a:lnTo>
                <a:lnTo>
                  <a:pt x="1164" y="1678"/>
                </a:lnTo>
                <a:lnTo>
                  <a:pt x="1028" y="1648"/>
                </a:lnTo>
                <a:lnTo>
                  <a:pt x="898" y="1614"/>
                </a:lnTo>
                <a:lnTo>
                  <a:pt x="776" y="1576"/>
                </a:lnTo>
                <a:lnTo>
                  <a:pt x="662" y="1532"/>
                </a:lnTo>
                <a:lnTo>
                  <a:pt x="554" y="1486"/>
                </a:lnTo>
                <a:lnTo>
                  <a:pt x="458" y="1436"/>
                </a:lnTo>
                <a:lnTo>
                  <a:pt x="370" y="1382"/>
                </a:lnTo>
                <a:lnTo>
                  <a:pt x="292" y="1326"/>
                </a:lnTo>
                <a:lnTo>
                  <a:pt x="224" y="1266"/>
                </a:lnTo>
                <a:lnTo>
                  <a:pt x="166" y="1204"/>
                </a:lnTo>
                <a:lnTo>
                  <a:pt x="122" y="1140"/>
                </a:lnTo>
                <a:lnTo>
                  <a:pt x="88" y="1074"/>
                </a:lnTo>
                <a:lnTo>
                  <a:pt x="68" y="1004"/>
                </a:lnTo>
                <a:lnTo>
                  <a:pt x="62" y="934"/>
                </a:lnTo>
                <a:lnTo>
                  <a:pt x="68" y="864"/>
                </a:lnTo>
                <a:lnTo>
                  <a:pt x="88" y="796"/>
                </a:lnTo>
                <a:lnTo>
                  <a:pt x="122" y="730"/>
                </a:lnTo>
                <a:lnTo>
                  <a:pt x="166" y="664"/>
                </a:lnTo>
                <a:lnTo>
                  <a:pt x="224" y="602"/>
                </a:lnTo>
                <a:lnTo>
                  <a:pt x="292" y="544"/>
                </a:lnTo>
                <a:lnTo>
                  <a:pt x="370" y="486"/>
                </a:lnTo>
                <a:lnTo>
                  <a:pt x="458" y="434"/>
                </a:lnTo>
                <a:lnTo>
                  <a:pt x="554" y="382"/>
                </a:lnTo>
                <a:lnTo>
                  <a:pt x="662" y="336"/>
                </a:lnTo>
                <a:lnTo>
                  <a:pt x="776" y="294"/>
                </a:lnTo>
                <a:lnTo>
                  <a:pt x="898" y="256"/>
                </a:lnTo>
                <a:lnTo>
                  <a:pt x="1028" y="222"/>
                </a:lnTo>
                <a:lnTo>
                  <a:pt x="1164" y="192"/>
                </a:lnTo>
                <a:lnTo>
                  <a:pt x="1306" y="166"/>
                </a:lnTo>
                <a:lnTo>
                  <a:pt x="1454" y="148"/>
                </a:lnTo>
                <a:lnTo>
                  <a:pt x="1606" y="132"/>
                </a:lnTo>
                <a:lnTo>
                  <a:pt x="1762" y="124"/>
                </a:lnTo>
                <a:lnTo>
                  <a:pt x="1922" y="120"/>
                </a:lnTo>
                <a:lnTo>
                  <a:pt x="2084" y="124"/>
                </a:lnTo>
                <a:lnTo>
                  <a:pt x="2240" y="132"/>
                </a:lnTo>
                <a:lnTo>
                  <a:pt x="2392" y="148"/>
                </a:lnTo>
                <a:lnTo>
                  <a:pt x="2540" y="166"/>
                </a:lnTo>
                <a:lnTo>
                  <a:pt x="2682" y="192"/>
                </a:lnTo>
                <a:lnTo>
                  <a:pt x="2818" y="222"/>
                </a:lnTo>
                <a:lnTo>
                  <a:pt x="2948" y="256"/>
                </a:lnTo>
                <a:lnTo>
                  <a:pt x="3070" y="294"/>
                </a:lnTo>
                <a:lnTo>
                  <a:pt x="3184" y="336"/>
                </a:lnTo>
                <a:lnTo>
                  <a:pt x="3292" y="382"/>
                </a:lnTo>
                <a:lnTo>
                  <a:pt x="3388" y="434"/>
                </a:lnTo>
                <a:lnTo>
                  <a:pt x="3476" y="486"/>
                </a:lnTo>
                <a:lnTo>
                  <a:pt x="3554" y="544"/>
                </a:lnTo>
                <a:lnTo>
                  <a:pt x="3622" y="602"/>
                </a:lnTo>
                <a:lnTo>
                  <a:pt x="3680" y="664"/>
                </a:lnTo>
                <a:lnTo>
                  <a:pt x="3724" y="730"/>
                </a:lnTo>
                <a:lnTo>
                  <a:pt x="3758" y="796"/>
                </a:lnTo>
                <a:lnTo>
                  <a:pt x="3778" y="864"/>
                </a:lnTo>
                <a:lnTo>
                  <a:pt x="3784" y="934"/>
                </a:lnTo>
                <a:lnTo>
                  <a:pt x="3778" y="1004"/>
                </a:lnTo>
                <a:lnTo>
                  <a:pt x="3758" y="1074"/>
                </a:lnTo>
                <a:lnTo>
                  <a:pt x="3724" y="1140"/>
                </a:lnTo>
                <a:lnTo>
                  <a:pt x="3680" y="1204"/>
                </a:lnTo>
                <a:lnTo>
                  <a:pt x="3622" y="1266"/>
                </a:lnTo>
                <a:lnTo>
                  <a:pt x="3554" y="1326"/>
                </a:lnTo>
                <a:lnTo>
                  <a:pt x="3476" y="1382"/>
                </a:lnTo>
                <a:lnTo>
                  <a:pt x="3388" y="1436"/>
                </a:lnTo>
                <a:lnTo>
                  <a:pt x="3292" y="1486"/>
                </a:lnTo>
                <a:lnTo>
                  <a:pt x="3184" y="1532"/>
                </a:lnTo>
                <a:lnTo>
                  <a:pt x="3070" y="1576"/>
                </a:lnTo>
                <a:lnTo>
                  <a:pt x="2948" y="1614"/>
                </a:lnTo>
                <a:lnTo>
                  <a:pt x="2818" y="1648"/>
                </a:lnTo>
                <a:lnTo>
                  <a:pt x="2682" y="1678"/>
                </a:lnTo>
                <a:lnTo>
                  <a:pt x="2540" y="1702"/>
                </a:lnTo>
                <a:lnTo>
                  <a:pt x="2392" y="1722"/>
                </a:lnTo>
                <a:lnTo>
                  <a:pt x="2240" y="1736"/>
                </a:lnTo>
                <a:lnTo>
                  <a:pt x="2084" y="1746"/>
                </a:lnTo>
                <a:lnTo>
                  <a:pt x="1922" y="1748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2353"/>
                  <a:invGamma/>
                  <a:alpha val="36000"/>
                </a:schemeClr>
              </a:gs>
              <a:gs pos="100000">
                <a:schemeClr val="bg2"/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6133" name="Oval 5"/>
          <p:cNvSpPr>
            <a:spLocks noChangeArrowheads="1"/>
          </p:cNvSpPr>
          <p:nvPr/>
        </p:nvSpPr>
        <p:spPr bwMode="auto">
          <a:xfrm rot="-1543677">
            <a:off x="4699000" y="2463800"/>
            <a:ext cx="1208088" cy="344488"/>
          </a:xfrm>
          <a:prstGeom prst="ellipse">
            <a:avLst/>
          </a:prstGeom>
          <a:gradFill rotWithShape="1">
            <a:gsLst>
              <a:gs pos="0">
                <a:srgbClr val="5F5F5F"/>
              </a:gs>
              <a:gs pos="100000">
                <a:srgbClr val="84A5CA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134" name="Oval 6"/>
          <p:cNvSpPr>
            <a:spLocks noChangeArrowheads="1"/>
          </p:cNvSpPr>
          <p:nvPr/>
        </p:nvSpPr>
        <p:spPr bwMode="auto">
          <a:xfrm rot="-1543677">
            <a:off x="7631113" y="2722563"/>
            <a:ext cx="1208087" cy="344487"/>
          </a:xfrm>
          <a:prstGeom prst="ellipse">
            <a:avLst/>
          </a:prstGeom>
          <a:gradFill rotWithShape="1">
            <a:gsLst>
              <a:gs pos="0">
                <a:srgbClr val="5F5F5F"/>
              </a:gs>
              <a:gs pos="100000">
                <a:srgbClr val="84A5CA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135" name="Oval 7"/>
          <p:cNvSpPr>
            <a:spLocks noChangeArrowheads="1"/>
          </p:cNvSpPr>
          <p:nvPr/>
        </p:nvSpPr>
        <p:spPr bwMode="auto">
          <a:xfrm rot="-1543677">
            <a:off x="3060700" y="5654675"/>
            <a:ext cx="1206500" cy="344488"/>
          </a:xfrm>
          <a:prstGeom prst="ellipse">
            <a:avLst/>
          </a:prstGeom>
          <a:gradFill rotWithShape="1">
            <a:gsLst>
              <a:gs pos="0">
                <a:srgbClr val="5F5F5F"/>
              </a:gs>
              <a:gs pos="100000">
                <a:srgbClr val="84A5CA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136" name="Oval 8"/>
          <p:cNvSpPr>
            <a:spLocks noChangeArrowheads="1"/>
          </p:cNvSpPr>
          <p:nvPr/>
        </p:nvSpPr>
        <p:spPr bwMode="auto">
          <a:xfrm rot="-1543677">
            <a:off x="5907088" y="5022850"/>
            <a:ext cx="1206500" cy="344488"/>
          </a:xfrm>
          <a:prstGeom prst="ellipse">
            <a:avLst/>
          </a:prstGeom>
          <a:gradFill rotWithShape="1">
            <a:gsLst>
              <a:gs pos="0">
                <a:srgbClr val="5F5F5F"/>
              </a:gs>
              <a:gs pos="100000">
                <a:srgbClr val="84A5CA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137" name="Oval 9"/>
          <p:cNvSpPr>
            <a:spLocks noChangeArrowheads="1"/>
          </p:cNvSpPr>
          <p:nvPr/>
        </p:nvSpPr>
        <p:spPr bwMode="auto">
          <a:xfrm rot="-1543677">
            <a:off x="2111375" y="4016375"/>
            <a:ext cx="1208088" cy="344488"/>
          </a:xfrm>
          <a:prstGeom prst="ellipse">
            <a:avLst/>
          </a:prstGeom>
          <a:gradFill rotWithShape="1">
            <a:gsLst>
              <a:gs pos="0">
                <a:srgbClr val="5F5F5F"/>
              </a:gs>
              <a:gs pos="100000">
                <a:srgbClr val="84A5CA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138" name="Oval 10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3962400" y="1773238"/>
            <a:ext cx="1352550" cy="1247775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34510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/>
          </a:p>
        </p:txBody>
      </p:sp>
      <p:sp>
        <p:nvSpPr>
          <p:cNvPr id="176139" name="Oval 11">
            <a:hlinkClick r:id="rId2" action="ppaction://hlinkpres?slideindex=1&amp;slidetitle=Tujuan"/>
          </p:cNvPr>
          <p:cNvSpPr>
            <a:spLocks noChangeArrowheads="1"/>
          </p:cNvSpPr>
          <p:nvPr/>
        </p:nvSpPr>
        <p:spPr bwMode="gray">
          <a:xfrm>
            <a:off x="1490663" y="3265488"/>
            <a:ext cx="1292225" cy="1246187"/>
          </a:xfrm>
          <a:prstGeom prst="ellipse">
            <a:avLst/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/>
          </a:p>
        </p:txBody>
      </p:sp>
      <p:sp>
        <p:nvSpPr>
          <p:cNvPr id="176140" name="Oval 12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2379663" y="4924425"/>
            <a:ext cx="1292225" cy="1247775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35686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/>
          </a:p>
        </p:txBody>
      </p:sp>
      <p:sp>
        <p:nvSpPr>
          <p:cNvPr id="176141" name="Oval 13">
            <a:hlinkClick r:id="rId5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5173663" y="4308475"/>
            <a:ext cx="1292225" cy="1247775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35686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/>
          </a:p>
        </p:txBody>
      </p:sp>
      <p:sp>
        <p:nvSpPr>
          <p:cNvPr id="176142" name="Oval 14">
            <a:hlinkClick r:id="rId6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7013575" y="1995488"/>
            <a:ext cx="1222375" cy="1249362"/>
          </a:xfrm>
          <a:prstGeom prst="ellipse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34510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b="1"/>
          </a:p>
        </p:txBody>
      </p:sp>
      <p:sp>
        <p:nvSpPr>
          <p:cNvPr id="176143" name="Text Box 15">
            <a:hlinkClick r:id="rId2" action="ppaction://hlinkpres?slideindex=1&amp;slidetitle="/>
          </p:cNvPr>
          <p:cNvSpPr txBox="1">
            <a:spLocks noChangeArrowheads="1"/>
          </p:cNvSpPr>
          <p:nvPr/>
        </p:nvSpPr>
        <p:spPr bwMode="white">
          <a:xfrm>
            <a:off x="1581150" y="3711575"/>
            <a:ext cx="1074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Verdana" pitchFamily="34" charset="0"/>
              </a:rPr>
              <a:t>Tujuan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Verdana" pitchFamily="34" charset="0"/>
            </a:endParaRPr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white">
          <a:xfrm>
            <a:off x="3976688" y="2246313"/>
            <a:ext cx="13922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Verdana" pitchFamily="34" charset="0"/>
              </a:rPr>
              <a:t>Instrumen</a:t>
            </a:r>
            <a:endParaRPr lang="en-US" sz="16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76145" name="Text Box 17">
            <a:hlinkClick r:id="rId6" action="ppaction://hlinkpres?slideindex=1&amp;slidetitle="/>
          </p:cNvPr>
          <p:cNvSpPr txBox="1">
            <a:spLocks noChangeArrowheads="1"/>
          </p:cNvSpPr>
          <p:nvPr/>
        </p:nvSpPr>
        <p:spPr bwMode="white">
          <a:xfrm>
            <a:off x="7010400" y="2438400"/>
            <a:ext cx="1235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Verdana" pitchFamily="34" charset="0"/>
              </a:rPr>
              <a:t>Dampak</a:t>
            </a:r>
            <a:endParaRPr lang="en-US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76146" name="Text Box 18">
            <a:hlinkClick r:id="rId5" action="ppaction://hlinkpres?slideindex=1&amp;slidetitle="/>
          </p:cNvPr>
          <p:cNvSpPr txBox="1">
            <a:spLocks noChangeArrowheads="1"/>
          </p:cNvSpPr>
          <p:nvPr/>
        </p:nvSpPr>
        <p:spPr bwMode="white">
          <a:xfrm>
            <a:off x="5121275" y="4756150"/>
            <a:ext cx="135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Verdana" pitchFamily="34" charset="0"/>
              </a:rPr>
              <a:t>Tuntutan</a:t>
            </a:r>
            <a:endParaRPr lang="en-US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76147" name="Text Box 19">
            <a:hlinkClick r:id="rId4" action="ppaction://hlinkpres?slideindex=1&amp;slidetitle="/>
          </p:cNvPr>
          <p:cNvSpPr txBox="1">
            <a:spLocks noChangeArrowheads="1"/>
          </p:cNvSpPr>
          <p:nvPr/>
        </p:nvSpPr>
        <p:spPr bwMode="white">
          <a:xfrm>
            <a:off x="2438400" y="5365750"/>
            <a:ext cx="1233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Verdana" pitchFamily="34" charset="0"/>
              </a:rPr>
              <a:t>Masalah</a:t>
            </a:r>
            <a:endParaRPr lang="en-US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76148" name="Text Box 20"/>
          <p:cNvSpPr txBox="1">
            <a:spLocks noChangeArrowheads="1"/>
          </p:cNvSpPr>
          <p:nvPr/>
        </p:nvSpPr>
        <p:spPr bwMode="auto">
          <a:xfrm>
            <a:off x="3505200" y="3352800"/>
            <a:ext cx="2608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/>
              <a:t>Kebijakan</a:t>
            </a:r>
          </a:p>
          <a:p>
            <a:pPr algn="ctr"/>
            <a:r>
              <a:rPr lang="en-US" sz="2000" b="1"/>
              <a:t>Publik</a:t>
            </a:r>
          </a:p>
        </p:txBody>
      </p:sp>
      <p:pic>
        <p:nvPicPr>
          <p:cNvPr id="4098" name="Picture 2" descr="D:\Animasi\Animasi gerak\ANIMASI\MASALAH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0" y="533400"/>
            <a:ext cx="21336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761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76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76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761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761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761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7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7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7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1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7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7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7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3" grpId="0" animBg="1"/>
      <p:bldP spid="176134" grpId="0" animBg="1"/>
      <p:bldP spid="176135" grpId="0" animBg="1"/>
      <p:bldP spid="176136" grpId="0" animBg="1"/>
      <p:bldP spid="176137" grpId="0" animBg="1"/>
      <p:bldP spid="176138" grpId="0" animBg="1"/>
      <p:bldP spid="176139" grpId="0" animBg="1"/>
      <p:bldP spid="176140" grpId="0" animBg="1"/>
      <p:bldP spid="176141" grpId="0" animBg="1"/>
      <p:bldP spid="176142" grpId="0" animBg="1"/>
      <p:bldP spid="176143" grpId="0"/>
      <p:bldP spid="176144" grpId="0"/>
      <p:bldP spid="176145" grpId="0"/>
      <p:bldP spid="176146" grpId="0"/>
      <p:bldP spid="176147" grpId="0"/>
      <p:bldP spid="1761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err="1" smtClean="0"/>
              <a:t>Berbagai</a:t>
            </a:r>
            <a:r>
              <a:rPr lang="en-US" sz="3200" dirty="0" smtClean="0"/>
              <a:t> </a:t>
            </a:r>
            <a:r>
              <a:rPr lang="en-US" sz="3200" dirty="0" err="1" smtClean="0"/>
              <a:t>Isu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Menyangkut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endParaRPr lang="en-US" sz="3200" dirty="0"/>
          </a:p>
        </p:txBody>
      </p:sp>
      <p:sp>
        <p:nvSpPr>
          <p:cNvPr id="4" name="Cloud Callout 3"/>
          <p:cNvSpPr/>
          <p:nvPr/>
        </p:nvSpPr>
        <p:spPr>
          <a:xfrm>
            <a:off x="304800" y="1752600"/>
            <a:ext cx="2971800" cy="1143000"/>
          </a:xfrm>
          <a:prstGeom prst="cloud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Siapa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stakeholders yang </a:t>
            </a:r>
            <a:r>
              <a:rPr lang="en-US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terlibat</a:t>
            </a:r>
            <a:endParaRPr lang="en-US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895600" y="2362200"/>
            <a:ext cx="2971800" cy="1143000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Bagaimana</a:t>
            </a:r>
            <a:r>
              <a:rPr lang="en-US" sz="1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proses</a:t>
            </a:r>
            <a:r>
              <a:rPr lang="en-US" sz="1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perumusan</a:t>
            </a:r>
            <a:r>
              <a:rPr lang="en-US" sz="1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kebijakan</a:t>
            </a:r>
            <a:r>
              <a:rPr lang="en-US" sz="1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dilakukan</a:t>
            </a:r>
            <a:endParaRPr lang="en-US" sz="14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5791200" y="1447800"/>
            <a:ext cx="2971800" cy="1143000"/>
          </a:xfrm>
          <a:prstGeom prst="cloud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Bagaimana</a:t>
            </a:r>
            <a:r>
              <a:rPr lang="en-US" sz="14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implementasi</a:t>
            </a:r>
            <a:r>
              <a:rPr lang="en-US" sz="14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dilakukan</a:t>
            </a:r>
            <a:endParaRPr lang="en-US" sz="1400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-152400" y="3810000"/>
            <a:ext cx="2971800" cy="1143000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Apa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hasil-hasil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kebijakan</a:t>
            </a:r>
            <a:endParaRPr lang="en-US" sz="16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3886200" y="3733800"/>
            <a:ext cx="5029200" cy="2057400"/>
          </a:xfrm>
          <a:prstGeom prst="cloudCallou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Apakah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hasil-hasil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kebijakan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mampu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mencapai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tujuan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kebijakan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termasuk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di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dalamnya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memuaskan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nilai-nilai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yang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berkembang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di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tengah-tengah</a:t>
            </a:r>
            <a:r>
              <a:rPr lang="en-US" sz="1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masyarakat</a:t>
            </a:r>
            <a:endParaRPr lang="en-US" sz="16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122" name="Picture 2" descr="D:\Animasi\Animasi gerak\ANIMASI\utk metodologi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1650" y="5029200"/>
            <a:ext cx="188595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600" dirty="0" err="1" smtClean="0"/>
              <a:t>Mengapa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r>
              <a:rPr lang="en-US" sz="3600" dirty="0" smtClean="0"/>
              <a:t> </a:t>
            </a:r>
            <a:r>
              <a:rPr lang="en-US" sz="3600" dirty="0" err="1" smtClean="0"/>
              <a:t>Publik</a:t>
            </a:r>
            <a:r>
              <a:rPr lang="en-US" sz="3600" dirty="0" smtClean="0"/>
              <a:t> </a:t>
            </a:r>
            <a:r>
              <a:rPr lang="en-US" sz="3600" dirty="0" err="1" smtClean="0"/>
              <a:t>perlu</a:t>
            </a:r>
            <a:r>
              <a:rPr lang="en-US" sz="3600" dirty="0" smtClean="0"/>
              <a:t> </a:t>
            </a:r>
            <a:r>
              <a:rPr lang="en-US" sz="3600" dirty="0" err="1" smtClean="0"/>
              <a:t>mendapat</a:t>
            </a:r>
            <a:r>
              <a:rPr lang="en-US" sz="3600" dirty="0" smtClean="0"/>
              <a:t> </a:t>
            </a:r>
            <a:r>
              <a:rPr lang="en-US" sz="3600" dirty="0" err="1" smtClean="0"/>
              <a:t>perhatian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banyak</a:t>
            </a:r>
            <a:endParaRPr lang="en-US" dirty="0"/>
          </a:p>
          <a:p>
            <a:r>
              <a:rPr lang="en-US" dirty="0" err="1"/>
              <a:t>Berdampak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yang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err="1"/>
              <a:t>Berimplikasi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  <p:pic>
        <p:nvPicPr>
          <p:cNvPr id="6146" name="Picture 2" descr="C:\Documents and Settings\Administrator\My Documents\My Pictures\extrabo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2908" y="4191000"/>
            <a:ext cx="2972921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undry">
  <a:themeElements>
    <a:clrScheme name="Custom 14">
      <a:dk1>
        <a:sysClr val="windowText" lastClr="000000"/>
      </a:dk1>
      <a:lt1>
        <a:sysClr val="window" lastClr="FFFFFF"/>
      </a:lt1>
      <a:dk2>
        <a:srgbClr val="0075A2"/>
      </a:dk2>
      <a:lt2>
        <a:srgbClr val="3C3C3C"/>
      </a:lt2>
      <a:accent1>
        <a:srgbClr val="F2F2F2"/>
      </a:accent1>
      <a:accent2>
        <a:srgbClr val="009DD9"/>
      </a:accent2>
      <a:accent3>
        <a:srgbClr val="0BD0D9"/>
      </a:accent3>
      <a:accent4>
        <a:srgbClr val="10CF9B"/>
      </a:accent4>
      <a:accent5>
        <a:srgbClr val="FF0000"/>
      </a:accent5>
      <a:accent6>
        <a:srgbClr val="A5C249"/>
      </a:accent6>
      <a:hlink>
        <a:srgbClr val="E2D700"/>
      </a:hlink>
      <a:folHlink>
        <a:srgbClr val="85DFD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2">
    <a:dk1>
      <a:sysClr val="windowText" lastClr="000000"/>
    </a:dk1>
    <a:lt1>
      <a:sysClr val="window" lastClr="FFFFFF"/>
    </a:lt1>
    <a:dk2>
      <a:srgbClr val="7E9532"/>
    </a:dk2>
    <a:lt2>
      <a:srgbClr val="DBF5F9"/>
    </a:lt2>
    <a:accent1>
      <a:srgbClr val="F2F2F2"/>
    </a:accent1>
    <a:accent2>
      <a:srgbClr val="009DD9"/>
    </a:accent2>
    <a:accent3>
      <a:srgbClr val="0BD0D9"/>
    </a:accent3>
    <a:accent4>
      <a:srgbClr val="10CF9B"/>
    </a:accent4>
    <a:accent5>
      <a:srgbClr val="FF0000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238</TotalTime>
  <Words>455</Words>
  <Application>Microsoft Office PowerPoint</Application>
  <PresentationFormat>On-screen Show (4:3)</PresentationFormat>
  <Paragraphs>133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Foundry</vt:lpstr>
      <vt:lpstr>Apex</vt:lpstr>
      <vt:lpstr>MEMAHAMI  KEBIJAKAN PUBLIK</vt:lpstr>
      <vt:lpstr>Apakah Kebijakan Publik itu?</vt:lpstr>
      <vt:lpstr>Slide 3</vt:lpstr>
      <vt:lpstr>Sifat Umum Kebijakan Publik</vt:lpstr>
      <vt:lpstr>Ciri-Ciri Kebijakan Publik</vt:lpstr>
      <vt:lpstr>Slide 6</vt:lpstr>
      <vt:lpstr>Unsur-2 Kebijakan Publik</vt:lpstr>
      <vt:lpstr>Berbagai Isu Penting Menyangkut Kebijakan Publik</vt:lpstr>
      <vt:lpstr>Mengapa Kebijakan Publik perlu mendapat perhatian?</vt:lpstr>
      <vt:lpstr>Jenis/ Tipe Kebijakan Publik</vt:lpstr>
      <vt:lpstr>Struktur Kebijakan Publik di Indonesia</vt:lpstr>
      <vt:lpstr>Slide 12</vt:lpstr>
      <vt:lpstr>Proses Kebijakan Publik</vt:lpstr>
      <vt:lpstr>Skema Alur Kebijakan Publik</vt:lpstr>
      <vt:lpstr>Thank’s for attention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MEMAHAMI  KEBIJAKAN PUBLIK</dc:title>
  <dc:creator>DELL</dc:creator>
  <cp:lastModifiedBy>USER-PC</cp:lastModifiedBy>
  <cp:revision>35</cp:revision>
  <dcterms:created xsi:type="dcterms:W3CDTF">2010-12-04T16:19:58Z</dcterms:created>
  <dcterms:modified xsi:type="dcterms:W3CDTF">2018-09-12T04:25:17Z</dcterms:modified>
</cp:coreProperties>
</file>