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1" r:id="rId2"/>
    <p:sldId id="309" r:id="rId3"/>
    <p:sldId id="280" r:id="rId4"/>
    <p:sldId id="286" r:id="rId5"/>
    <p:sldId id="283" r:id="rId6"/>
    <p:sldId id="310" r:id="rId7"/>
    <p:sldId id="285" r:id="rId8"/>
    <p:sldId id="284" r:id="rId9"/>
    <p:sldId id="289" r:id="rId10"/>
    <p:sldId id="288" r:id="rId11"/>
    <p:sldId id="291" r:id="rId12"/>
    <p:sldId id="287" r:id="rId13"/>
    <p:sldId id="290" r:id="rId14"/>
    <p:sldId id="292" r:id="rId15"/>
    <p:sldId id="277" r:id="rId16"/>
    <p:sldId id="296" r:id="rId17"/>
    <p:sldId id="295" r:id="rId18"/>
    <p:sldId id="297" r:id="rId19"/>
    <p:sldId id="294" r:id="rId20"/>
    <p:sldId id="301" r:id="rId21"/>
    <p:sldId id="300" r:id="rId22"/>
    <p:sldId id="299" r:id="rId23"/>
    <p:sldId id="305" r:id="rId24"/>
    <p:sldId id="302" r:id="rId25"/>
    <p:sldId id="304" r:id="rId26"/>
    <p:sldId id="311" r:id="rId27"/>
    <p:sldId id="29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786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080" y="2641600"/>
            <a:ext cx="3931920" cy="436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3169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91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333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869" y="69980"/>
            <a:ext cx="2113242" cy="19158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560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381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812" y="5080000"/>
            <a:ext cx="1961188" cy="177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6264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365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974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238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554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088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DE38-5284-47C4-8ABA-067658191F82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9643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B39A0D9-F7FB-49C3-9AE3-D1FFF8E75081}"/>
              </a:ext>
            </a:extLst>
          </p:cNvPr>
          <p:cNvSpPr txBox="1"/>
          <p:nvPr/>
        </p:nvSpPr>
        <p:spPr>
          <a:xfrm>
            <a:off x="4383524" y="87691"/>
            <a:ext cx="83788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rgbClr val="FFFF00"/>
                </a:solidFill>
              </a:rPr>
              <a:t>ETIKA PROFESI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B39A0D9-F7FB-49C3-9AE3-D1FFF8E75081}"/>
              </a:ext>
            </a:extLst>
          </p:cNvPr>
          <p:cNvSpPr txBox="1"/>
          <p:nvPr/>
        </p:nvSpPr>
        <p:spPr>
          <a:xfrm>
            <a:off x="1058091" y="1794576"/>
            <a:ext cx="102804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Biodata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Kelas</a:t>
            </a:r>
            <a:r>
              <a:rPr lang="en-US" sz="2800" b="1" dirty="0" smtClean="0"/>
              <a:t> :</a:t>
            </a:r>
          </a:p>
          <a:p>
            <a:r>
              <a:rPr lang="en-US" sz="2400" b="1" dirty="0" err="1" smtClean="0"/>
              <a:t>Kelompok</a:t>
            </a:r>
            <a:r>
              <a:rPr lang="en-US" sz="2400" b="1" dirty="0" smtClean="0"/>
              <a:t> A, </a:t>
            </a:r>
            <a:r>
              <a:rPr lang="en-US" sz="2400" b="1" dirty="0" err="1" smtClean="0"/>
              <a:t>Senin</a:t>
            </a:r>
            <a:r>
              <a:rPr lang="en-US" sz="2400" b="1" dirty="0" smtClean="0"/>
              <a:t>/11:10 </a:t>
            </a:r>
            <a:r>
              <a:rPr lang="en-US" sz="2400" b="1" dirty="0" err="1" smtClean="0"/>
              <a:t>sd</a:t>
            </a:r>
            <a:r>
              <a:rPr lang="en-US" sz="2400" b="1" dirty="0" smtClean="0"/>
              <a:t> 12:50</a:t>
            </a:r>
          </a:p>
          <a:p>
            <a:r>
              <a:rPr lang="en-US" sz="2400" b="1" dirty="0" err="1" smtClean="0"/>
              <a:t>Ruang</a:t>
            </a:r>
            <a:r>
              <a:rPr lang="en-US" sz="2400" b="1" dirty="0" smtClean="0"/>
              <a:t> : GIK L1 R.C</a:t>
            </a:r>
          </a:p>
          <a:p>
            <a:endParaRPr lang="en-US" sz="3200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1098837" y="3636220"/>
            <a:ext cx="667356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/>
              <a:t>Biodata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Dosen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Pengampu</a:t>
            </a:r>
            <a:r>
              <a:rPr lang="en-US" sz="2800" b="1" dirty="0" smtClean="0"/>
              <a:t> Mata </a:t>
            </a:r>
            <a:r>
              <a:rPr lang="en-US" sz="2800" b="1" dirty="0" err="1" smtClean="0"/>
              <a:t>Kuliah</a:t>
            </a:r>
            <a:r>
              <a:rPr lang="en-US" sz="2800" b="1" dirty="0" smtClean="0"/>
              <a:t> :</a:t>
            </a:r>
          </a:p>
          <a:p>
            <a:pPr algn="just"/>
            <a:r>
              <a:rPr lang="en-US" sz="2800" b="1" dirty="0" smtClean="0"/>
              <a:t>WARTARIYUS, </a:t>
            </a:r>
            <a:r>
              <a:rPr lang="en-US" sz="2800" b="1" dirty="0" err="1" smtClean="0"/>
              <a:t>S.Kom</a:t>
            </a:r>
            <a:r>
              <a:rPr lang="en-US" sz="2800" b="1" dirty="0" smtClean="0"/>
              <a:t>, M.T.I</a:t>
            </a:r>
          </a:p>
          <a:p>
            <a:pPr algn="just"/>
            <a:r>
              <a:rPr lang="en-US" sz="2800" b="1" dirty="0" smtClean="0"/>
              <a:t>NIDN : 0022017307</a:t>
            </a:r>
          </a:p>
          <a:p>
            <a:pPr algn="just"/>
            <a:r>
              <a:rPr lang="en-US" sz="2800" b="1" dirty="0" err="1" smtClean="0"/>
              <a:t>Telp</a:t>
            </a:r>
            <a:r>
              <a:rPr lang="en-US" sz="2800" b="1" dirty="0" smtClean="0"/>
              <a:t>/WA :  081369739998</a:t>
            </a:r>
          </a:p>
          <a:p>
            <a:pPr algn="just"/>
            <a:r>
              <a:rPr lang="en-US" sz="2800" b="1" dirty="0" smtClean="0"/>
              <a:t>Email : wartariyus@fmipa.unila.ac.id</a:t>
            </a:r>
          </a:p>
        </p:txBody>
      </p:sp>
    </p:spTree>
    <p:extLst>
      <p:ext uri="{BB962C8B-B14F-4D97-AF65-F5344CB8AC3E}">
        <p14:creationId xmlns="" xmlns:p14="http://schemas.microsoft.com/office/powerpoint/2010/main" val="29295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0320" y="30870"/>
            <a:ext cx="750878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8000" b="1" dirty="0" smtClean="0">
                <a:solidFill>
                  <a:srgbClr val="FF0000"/>
                </a:solidFill>
              </a:rPr>
              <a:t>PENILAIAN ETIKA</a:t>
            </a:r>
            <a:endParaRPr lang="en-US" sz="8000" dirty="0"/>
          </a:p>
        </p:txBody>
      </p:sp>
      <p:sp>
        <p:nvSpPr>
          <p:cNvPr id="5" name="Rectangle 4"/>
          <p:cNvSpPr/>
          <p:nvPr/>
        </p:nvSpPr>
        <p:spPr>
          <a:xfrm>
            <a:off x="326569" y="1200995"/>
            <a:ext cx="1111649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sz="3600" b="1" dirty="0" err="1" smtClean="0"/>
              <a:t>Titik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berat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penilaian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etika</a:t>
            </a:r>
            <a:r>
              <a:rPr lang="en-US" sz="3600" dirty="0" smtClean="0"/>
              <a:t>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suatu</a:t>
            </a:r>
            <a:r>
              <a:rPr lang="en-US" sz="3600" dirty="0" smtClean="0"/>
              <a:t> </a:t>
            </a:r>
            <a:r>
              <a:rPr lang="en-US" sz="3600" dirty="0" err="1" smtClean="0"/>
              <a:t>ilmu</a:t>
            </a:r>
            <a:r>
              <a:rPr lang="en-US" sz="3600" dirty="0" smtClean="0"/>
              <a:t>,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perbuatan</a:t>
            </a:r>
            <a:r>
              <a:rPr lang="en-US" sz="3600" dirty="0" smtClean="0"/>
              <a:t> </a:t>
            </a:r>
            <a:r>
              <a:rPr lang="en-US" sz="3600" dirty="0" err="1" smtClean="0"/>
              <a:t>baik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jahat</a:t>
            </a:r>
            <a:r>
              <a:rPr lang="en-US" sz="3600" dirty="0" smtClean="0"/>
              <a:t>, </a:t>
            </a:r>
            <a:r>
              <a:rPr lang="en-US" sz="3600" dirty="0" err="1" smtClean="0"/>
              <a:t>susila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susila</a:t>
            </a:r>
            <a:r>
              <a:rPr lang="en-US" sz="3600" dirty="0" smtClean="0"/>
              <a:t>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sz="3600" b="1" dirty="0" err="1" smtClean="0"/>
              <a:t>Perbuatan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kelakuan</a:t>
            </a:r>
            <a:r>
              <a:rPr lang="en-US" sz="3600" dirty="0" smtClean="0"/>
              <a:t> </a:t>
            </a:r>
            <a:r>
              <a:rPr lang="en-US" sz="3600" dirty="0" err="1" smtClean="0"/>
              <a:t>seseorang</a:t>
            </a:r>
            <a:r>
              <a:rPr lang="en-US" sz="3600" dirty="0" smtClean="0"/>
              <a:t> yang </a:t>
            </a:r>
            <a:r>
              <a:rPr lang="en-US" sz="3600" dirty="0" err="1" smtClean="0"/>
              <a:t>telah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</a:t>
            </a:r>
            <a:r>
              <a:rPr lang="en-US" sz="3600" dirty="0" err="1" smtClean="0"/>
              <a:t>sifat</a:t>
            </a:r>
            <a:r>
              <a:rPr lang="en-US" sz="3600" dirty="0" smtClean="0"/>
              <a:t> </a:t>
            </a:r>
            <a:r>
              <a:rPr lang="en-US" sz="3600" dirty="0" err="1" smtClean="0"/>
              <a:t>baginya</a:t>
            </a:r>
            <a:r>
              <a:rPr lang="en-US" sz="3600" dirty="0" smtClean="0"/>
              <a:t>, </a:t>
            </a:r>
            <a:r>
              <a:rPr lang="en-US" sz="3600" dirty="0" err="1" smtClean="0"/>
              <a:t>itulah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disebut</a:t>
            </a:r>
            <a:r>
              <a:rPr lang="en-US" sz="3600" dirty="0" smtClean="0"/>
              <a:t> </a:t>
            </a:r>
            <a:r>
              <a:rPr lang="en-US" sz="3600" dirty="0" err="1" smtClean="0"/>
              <a:t>akhlak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budi</a:t>
            </a:r>
            <a:r>
              <a:rPr lang="en-US" sz="3600" dirty="0" smtClean="0"/>
              <a:t> </a:t>
            </a:r>
            <a:r>
              <a:rPr lang="en-US" sz="3600" dirty="0" err="1" smtClean="0"/>
              <a:t>pekerti</a:t>
            </a:r>
            <a:r>
              <a:rPr lang="en-US" sz="3600" dirty="0" smtClean="0"/>
              <a:t>. Budi </a:t>
            </a:r>
            <a:r>
              <a:rPr lang="en-US" sz="3600" dirty="0" err="1" smtClean="0"/>
              <a:t>tumbuhnya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jiwa</a:t>
            </a:r>
            <a:r>
              <a:rPr lang="en-US" sz="3600" dirty="0" smtClean="0"/>
              <a:t>, </a:t>
            </a:r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dirty="0" err="1" smtClean="0"/>
              <a:t>telah</a:t>
            </a:r>
            <a:r>
              <a:rPr lang="en-US" sz="3600" dirty="0" smtClean="0"/>
              <a:t> </a:t>
            </a:r>
            <a:r>
              <a:rPr lang="en-US" sz="3600" dirty="0" err="1" smtClean="0"/>
              <a:t>dilahirkan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bentuk</a:t>
            </a:r>
            <a:r>
              <a:rPr lang="en-US" sz="3600" dirty="0" smtClean="0"/>
              <a:t> </a:t>
            </a:r>
            <a:r>
              <a:rPr lang="en-US" sz="3600" dirty="0" err="1" smtClean="0"/>
              <a:t>perbuatan</a:t>
            </a:r>
            <a:r>
              <a:rPr lang="en-US" sz="3600" dirty="0" smtClean="0"/>
              <a:t> </a:t>
            </a:r>
            <a:r>
              <a:rPr lang="en-US" sz="3600" dirty="0" err="1" smtClean="0"/>
              <a:t>namanya</a:t>
            </a:r>
            <a:r>
              <a:rPr lang="en-US" sz="3600" dirty="0" smtClean="0"/>
              <a:t> </a:t>
            </a:r>
            <a:r>
              <a:rPr lang="en-US" sz="3600" dirty="0" err="1" smtClean="0"/>
              <a:t>pekerti</a:t>
            </a:r>
            <a:r>
              <a:rPr lang="en-US" sz="3600" dirty="0" smtClean="0"/>
              <a:t>. </a:t>
            </a:r>
            <a:r>
              <a:rPr lang="en-US" sz="3600" dirty="0" err="1" smtClean="0"/>
              <a:t>Jadi</a:t>
            </a:r>
            <a:r>
              <a:rPr lang="en-US" sz="3600" dirty="0" smtClean="0"/>
              <a:t> </a:t>
            </a:r>
            <a:r>
              <a:rPr lang="en-US" sz="3600" dirty="0" err="1" smtClean="0"/>
              <a:t>suatu</a:t>
            </a:r>
            <a:r>
              <a:rPr lang="en-US" sz="3600" dirty="0" smtClean="0"/>
              <a:t> </a:t>
            </a:r>
            <a:r>
              <a:rPr lang="en-US" sz="3600" dirty="0" err="1" smtClean="0"/>
              <a:t>budi</a:t>
            </a:r>
            <a:r>
              <a:rPr lang="en-US" sz="3600" dirty="0" smtClean="0"/>
              <a:t> </a:t>
            </a:r>
            <a:r>
              <a:rPr lang="en-US" sz="3600" dirty="0" err="1" smtClean="0"/>
              <a:t>pekerti</a:t>
            </a:r>
            <a:r>
              <a:rPr lang="en-US" sz="3600" dirty="0" smtClean="0"/>
              <a:t>, </a:t>
            </a:r>
            <a:r>
              <a:rPr lang="en-US" sz="3600" dirty="0" err="1" smtClean="0"/>
              <a:t>pangkal</a:t>
            </a:r>
            <a:r>
              <a:rPr lang="en-US" sz="3600" dirty="0" smtClean="0"/>
              <a:t> </a:t>
            </a:r>
            <a:r>
              <a:rPr lang="en-US" sz="3600" dirty="0" err="1" smtClean="0"/>
              <a:t>penilaiannya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jiwa</a:t>
            </a:r>
            <a:r>
              <a:rPr lang="en-US" sz="3600" dirty="0" smtClean="0"/>
              <a:t>;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semasih</a:t>
            </a:r>
            <a:r>
              <a:rPr lang="en-US" sz="3600" dirty="0" smtClean="0"/>
              <a:t> </a:t>
            </a:r>
            <a:r>
              <a:rPr lang="en-US" sz="3600" dirty="0" err="1" smtClean="0"/>
              <a:t>berupa</a:t>
            </a:r>
            <a:r>
              <a:rPr lang="en-US" sz="3600" dirty="0" smtClean="0"/>
              <a:t> </a:t>
            </a:r>
            <a:r>
              <a:rPr lang="en-US" sz="3600" dirty="0" err="1" smtClean="0"/>
              <a:t>angan-angan</a:t>
            </a:r>
            <a:r>
              <a:rPr lang="en-US" sz="3600" dirty="0" smtClean="0"/>
              <a:t>, </a:t>
            </a:r>
            <a:r>
              <a:rPr lang="en-US" sz="3600" dirty="0" err="1" smtClean="0"/>
              <a:t>cita-cita</a:t>
            </a:r>
            <a:r>
              <a:rPr lang="en-US" sz="3600" dirty="0" smtClean="0"/>
              <a:t>, </a:t>
            </a:r>
            <a:r>
              <a:rPr lang="en-US" sz="3600" dirty="0" err="1" smtClean="0"/>
              <a:t>niat</a:t>
            </a:r>
            <a:r>
              <a:rPr lang="en-US" sz="3600" dirty="0" smtClean="0"/>
              <a:t> </a:t>
            </a:r>
            <a:r>
              <a:rPr lang="en-US" sz="3600" dirty="0" err="1" smtClean="0"/>
              <a:t>hati</a:t>
            </a:r>
            <a:r>
              <a:rPr lang="en-US" sz="3600" dirty="0" smtClean="0"/>
              <a:t>, </a:t>
            </a:r>
            <a:r>
              <a:rPr lang="en-US" sz="3600" dirty="0" err="1" smtClean="0"/>
              <a:t>sampai</a:t>
            </a:r>
            <a:r>
              <a:rPr lang="en-US" sz="3600" dirty="0" smtClean="0"/>
              <a:t> </a:t>
            </a:r>
            <a:r>
              <a:rPr lang="en-US" sz="3600" dirty="0" err="1" smtClean="0"/>
              <a:t>ia</a:t>
            </a:r>
            <a:r>
              <a:rPr lang="en-US" sz="3600" dirty="0" smtClean="0"/>
              <a:t> </a:t>
            </a:r>
            <a:r>
              <a:rPr lang="en-US" sz="3600" dirty="0" err="1" smtClean="0"/>
              <a:t>lahir</a:t>
            </a:r>
            <a:r>
              <a:rPr lang="en-US" sz="3600" dirty="0" smtClean="0"/>
              <a:t> </a:t>
            </a:r>
            <a:r>
              <a:rPr lang="en-US" sz="3600" dirty="0" err="1" smtClean="0"/>
              <a:t>keluar</a:t>
            </a:r>
            <a:r>
              <a:rPr lang="en-US" sz="3600" dirty="0" smtClean="0"/>
              <a:t> </a:t>
            </a:r>
            <a:r>
              <a:rPr lang="en-US" sz="3600" dirty="0" err="1" smtClean="0"/>
              <a:t>berupa</a:t>
            </a:r>
            <a:r>
              <a:rPr lang="en-US" sz="3600" dirty="0" smtClean="0"/>
              <a:t> </a:t>
            </a:r>
            <a:r>
              <a:rPr lang="en-US" sz="3600" dirty="0" err="1" smtClean="0"/>
              <a:t>perbuatan</a:t>
            </a:r>
            <a:r>
              <a:rPr lang="en-US" sz="3600" dirty="0" smtClean="0"/>
              <a:t> </a:t>
            </a:r>
            <a:r>
              <a:rPr lang="en-US" sz="3600" dirty="0" err="1" smtClean="0"/>
              <a:t>nyata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303445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0320" y="30870"/>
            <a:ext cx="479573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</a:rPr>
              <a:t>B. </a:t>
            </a:r>
            <a:r>
              <a:rPr lang="id-ID" sz="8000" b="1" dirty="0" smtClean="0">
                <a:solidFill>
                  <a:srgbClr val="FF0000"/>
                </a:solidFill>
              </a:rPr>
              <a:t>P</a:t>
            </a:r>
            <a:r>
              <a:rPr lang="en-US" sz="8000" b="1" dirty="0" smtClean="0">
                <a:solidFill>
                  <a:srgbClr val="FF0000"/>
                </a:solidFill>
              </a:rPr>
              <a:t>ROFESI</a:t>
            </a:r>
            <a:endParaRPr lang="en-US" sz="8000" dirty="0"/>
          </a:p>
        </p:txBody>
      </p:sp>
      <p:sp>
        <p:nvSpPr>
          <p:cNvPr id="4" name="Rectangle 3"/>
          <p:cNvSpPr/>
          <p:nvPr/>
        </p:nvSpPr>
        <p:spPr>
          <a:xfrm>
            <a:off x="535575" y="1300307"/>
            <a:ext cx="1116874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/>
              <a:t>Menurut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</a:t>
            </a:r>
            <a:r>
              <a:rPr lang="en-US" sz="3200" dirty="0" err="1" smtClean="0"/>
              <a:t>Ahli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 </a:t>
            </a:r>
          </a:p>
          <a:p>
            <a:r>
              <a:rPr lang="en-US" sz="3200" dirty="0" err="1" smtClean="0"/>
              <a:t>Dedi</a:t>
            </a:r>
            <a:r>
              <a:rPr lang="en-US" sz="3200" dirty="0" smtClean="0"/>
              <a:t> </a:t>
            </a:r>
            <a:r>
              <a:rPr lang="en-US" sz="3200" dirty="0" err="1" smtClean="0"/>
              <a:t>Supriyadi</a:t>
            </a:r>
            <a:r>
              <a:rPr lang="en-US" sz="3200" dirty="0" smtClean="0"/>
              <a:t>,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menuntut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, </a:t>
            </a:r>
            <a:r>
              <a:rPr lang="en-US" sz="3200" dirty="0" err="1" smtClean="0"/>
              <a:t>tanggung</a:t>
            </a:r>
            <a:r>
              <a:rPr lang="en-US" sz="3200" dirty="0" smtClean="0"/>
              <a:t> </a:t>
            </a:r>
            <a:r>
              <a:rPr lang="en-US" sz="3200" dirty="0" err="1" smtClean="0"/>
              <a:t>jawab</a:t>
            </a:r>
            <a:r>
              <a:rPr lang="en-US" sz="3200" dirty="0" smtClean="0"/>
              <a:t>,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kesetiaan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r>
              <a:rPr lang="en-US" sz="3200" dirty="0" smtClean="0"/>
              <a:t>Peter Jarvis,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didasarkan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studi</a:t>
            </a:r>
            <a:r>
              <a:rPr lang="en-US" sz="3200" dirty="0" smtClean="0"/>
              <a:t> </a:t>
            </a:r>
            <a:r>
              <a:rPr lang="en-US" sz="3200" dirty="0" err="1" smtClean="0"/>
              <a:t>intelektual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Latihan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,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menyediakan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keterampilan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yang lain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bayaran</a:t>
            </a:r>
            <a:r>
              <a:rPr lang="en-US" sz="3200" dirty="0" smtClean="0"/>
              <a:t> </a:t>
            </a:r>
            <a:r>
              <a:rPr lang="en-US" sz="3200" dirty="0" err="1" smtClean="0"/>
              <a:t>maupun</a:t>
            </a:r>
            <a:r>
              <a:rPr lang="en-US" sz="3200" dirty="0" smtClean="0"/>
              <a:t> </a:t>
            </a:r>
            <a:r>
              <a:rPr lang="en-US" sz="3200" dirty="0" err="1" smtClean="0"/>
              <a:t>upah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303445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6381" y="696891"/>
            <a:ext cx="1120793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 smtClean="0"/>
              <a:t>Berdasarkan</a:t>
            </a:r>
            <a:r>
              <a:rPr lang="en-US" sz="4000" dirty="0" smtClean="0"/>
              <a:t> </a:t>
            </a:r>
            <a:r>
              <a:rPr lang="en-US" sz="4000" dirty="0" err="1" smtClean="0"/>
              <a:t>berbagai</a:t>
            </a:r>
            <a:r>
              <a:rPr lang="en-US" sz="4000" dirty="0" smtClean="0"/>
              <a:t> </a:t>
            </a:r>
            <a:r>
              <a:rPr lang="en-US" sz="4000" dirty="0" err="1" smtClean="0"/>
              <a:t>pendapat</a:t>
            </a:r>
            <a:r>
              <a:rPr lang="en-US" sz="4000" dirty="0" smtClean="0"/>
              <a:t> </a:t>
            </a:r>
            <a:r>
              <a:rPr lang="en-US" sz="4000" dirty="0" err="1" smtClean="0"/>
              <a:t>ahli</a:t>
            </a:r>
            <a:r>
              <a:rPr lang="en-US" sz="4000" dirty="0" smtClean="0"/>
              <a:t> </a:t>
            </a:r>
            <a:r>
              <a:rPr lang="en-US" sz="4000" dirty="0" err="1" smtClean="0"/>
              <a:t>dapat</a:t>
            </a:r>
            <a:r>
              <a:rPr lang="en-US" sz="4000" dirty="0" smtClean="0"/>
              <a:t> </a:t>
            </a:r>
            <a:r>
              <a:rPr lang="en-US" sz="4000" dirty="0" err="1" smtClean="0"/>
              <a:t>disimpulkan</a:t>
            </a:r>
            <a:r>
              <a:rPr lang="en-US" sz="4000" dirty="0" smtClean="0"/>
              <a:t>, PROFESI </a:t>
            </a:r>
            <a:r>
              <a:rPr lang="en-US" sz="4000" dirty="0" err="1" smtClean="0"/>
              <a:t>adalah</a:t>
            </a:r>
            <a:r>
              <a:rPr lang="en-US" sz="4000" dirty="0" smtClean="0"/>
              <a:t> </a:t>
            </a:r>
            <a:r>
              <a:rPr lang="en-US" sz="4000" dirty="0" err="1" smtClean="0"/>
              <a:t>pekerjaan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membutuhkan</a:t>
            </a:r>
            <a:r>
              <a:rPr lang="en-US" sz="4000" dirty="0" smtClean="0"/>
              <a:t> </a:t>
            </a:r>
            <a:r>
              <a:rPr lang="en-US" sz="4000" dirty="0" err="1" smtClean="0"/>
              <a:t>keahlian</a:t>
            </a:r>
            <a:r>
              <a:rPr lang="en-US" sz="4000" dirty="0" smtClean="0"/>
              <a:t> </a:t>
            </a:r>
            <a:r>
              <a:rPr lang="en-US" sz="4000" dirty="0" err="1" smtClean="0"/>
              <a:t>tertentu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dilakukan</a:t>
            </a:r>
            <a:r>
              <a:rPr lang="en-US" sz="4000" dirty="0" smtClean="0"/>
              <a:t> </a:t>
            </a:r>
            <a:r>
              <a:rPr lang="en-US" sz="4000" dirty="0" err="1" smtClean="0"/>
              <a:t>setelah</a:t>
            </a:r>
            <a:r>
              <a:rPr lang="en-US" sz="4000" dirty="0" smtClean="0"/>
              <a:t> </a:t>
            </a:r>
            <a:r>
              <a:rPr lang="en-US" sz="4000" dirty="0" err="1" smtClean="0"/>
              <a:t>menempuh</a:t>
            </a:r>
            <a:r>
              <a:rPr lang="en-US" sz="4000" dirty="0" smtClean="0"/>
              <a:t> </a:t>
            </a:r>
            <a:r>
              <a:rPr lang="en-US" sz="4000" dirty="0" err="1" smtClean="0"/>
              <a:t>pendidikan</a:t>
            </a:r>
            <a:r>
              <a:rPr lang="en-US" sz="4000" dirty="0" smtClean="0"/>
              <a:t> </a:t>
            </a:r>
            <a:r>
              <a:rPr lang="en-US" sz="4000" dirty="0" err="1" smtClean="0"/>
              <a:t>khusus</a:t>
            </a:r>
            <a:r>
              <a:rPr lang="en-US" sz="4000" dirty="0" smtClean="0"/>
              <a:t>. </a:t>
            </a:r>
            <a:r>
              <a:rPr lang="en-US" sz="4000" dirty="0" err="1" smtClean="0"/>
              <a:t>Inilah</a:t>
            </a:r>
            <a:r>
              <a:rPr lang="en-US" sz="4000" dirty="0" smtClean="0"/>
              <a:t> </a:t>
            </a:r>
            <a:r>
              <a:rPr lang="en-US" sz="4000" dirty="0" err="1" smtClean="0"/>
              <a:t>sebabnya</a:t>
            </a:r>
            <a:r>
              <a:rPr lang="en-US" sz="4000" dirty="0" smtClean="0"/>
              <a:t>, </a:t>
            </a:r>
            <a:r>
              <a:rPr lang="en-US" sz="4000" dirty="0" err="1" smtClean="0"/>
              <a:t>sebuah</a:t>
            </a:r>
            <a:r>
              <a:rPr lang="en-US" sz="4000" dirty="0" smtClean="0"/>
              <a:t> </a:t>
            </a:r>
            <a:r>
              <a:rPr lang="en-US" sz="4000" dirty="0" err="1" smtClean="0"/>
              <a:t>profesi</a:t>
            </a:r>
            <a:r>
              <a:rPr lang="en-US" sz="4000" dirty="0" smtClean="0"/>
              <a:t> </a:t>
            </a:r>
            <a:r>
              <a:rPr lang="en-US" sz="4000" dirty="0" err="1" smtClean="0"/>
              <a:t>merupakan</a:t>
            </a:r>
            <a:r>
              <a:rPr lang="en-US" sz="4000" dirty="0" smtClean="0"/>
              <a:t> </a:t>
            </a:r>
            <a:r>
              <a:rPr lang="en-US" sz="4000" dirty="0" err="1" smtClean="0"/>
              <a:t>bagian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pekerjaan</a:t>
            </a:r>
            <a:r>
              <a:rPr lang="en-US" sz="4000" dirty="0" smtClean="0"/>
              <a:t>, </a:t>
            </a:r>
            <a:r>
              <a:rPr lang="en-US" sz="4000" dirty="0" err="1" smtClean="0"/>
              <a:t>namun</a:t>
            </a:r>
            <a:r>
              <a:rPr lang="en-US" sz="4000" dirty="0" smtClean="0"/>
              <a:t> </a:t>
            </a: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 smtClean="0"/>
              <a:t>semua</a:t>
            </a:r>
            <a:r>
              <a:rPr lang="en-US" sz="4000" dirty="0" smtClean="0"/>
              <a:t> </a:t>
            </a:r>
            <a:r>
              <a:rPr lang="en-US" sz="4000" dirty="0" err="1" smtClean="0"/>
              <a:t>pekerjaan</a:t>
            </a:r>
            <a:r>
              <a:rPr lang="en-US" sz="4000" dirty="0" smtClean="0"/>
              <a:t> </a:t>
            </a:r>
            <a:r>
              <a:rPr lang="en-US" sz="4000" dirty="0" err="1" smtClean="0"/>
              <a:t>adalah</a:t>
            </a:r>
            <a:r>
              <a:rPr lang="en-US" sz="4000" dirty="0" smtClean="0"/>
              <a:t> </a:t>
            </a:r>
            <a:r>
              <a:rPr lang="en-US" sz="4000" dirty="0" err="1" smtClean="0"/>
              <a:t>profesi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3303445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447" y="200022"/>
            <a:ext cx="1130372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 smtClean="0"/>
              <a:t>Prinsip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Etika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Profesi</a:t>
            </a:r>
            <a:endParaRPr lang="en-US" sz="4000" b="1" dirty="0" smtClean="0"/>
          </a:p>
          <a:p>
            <a:pPr algn="just"/>
            <a:endParaRPr lang="en-US" sz="2800" dirty="0" smtClean="0"/>
          </a:p>
          <a:p>
            <a:pPr algn="just"/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diartikan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panduan</a:t>
            </a:r>
            <a:r>
              <a:rPr lang="en-US" sz="3200" dirty="0" smtClean="0"/>
              <a:t> </a:t>
            </a:r>
            <a:r>
              <a:rPr lang="en-US" sz="3200" dirty="0" err="1" smtClean="0"/>
              <a:t>mengenai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profesionalisme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tempatnya</a:t>
            </a:r>
            <a:r>
              <a:rPr lang="en-US" sz="3200" dirty="0" smtClean="0"/>
              <a:t> </a:t>
            </a:r>
            <a:r>
              <a:rPr lang="en-US" sz="3200" dirty="0" err="1" smtClean="0"/>
              <a:t>bekerja</a:t>
            </a:r>
            <a:r>
              <a:rPr lang="en-US" sz="3200" dirty="0" smtClean="0"/>
              <a:t>.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empat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,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otonomi</a:t>
            </a:r>
            <a:r>
              <a:rPr lang="en-US" sz="3200" dirty="0" smtClean="0"/>
              <a:t>,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integritas</a:t>
            </a:r>
            <a:r>
              <a:rPr lang="en-US" sz="3200" dirty="0" smtClean="0"/>
              <a:t> moral,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tanggung</a:t>
            </a:r>
            <a:r>
              <a:rPr lang="en-US" sz="3200" dirty="0" smtClean="0"/>
              <a:t> </a:t>
            </a:r>
            <a:r>
              <a:rPr lang="en-US" sz="3200" dirty="0" err="1" smtClean="0"/>
              <a:t>jawab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keadilan</a:t>
            </a:r>
            <a:r>
              <a:rPr lang="en-US" sz="3200" dirty="0" smtClean="0"/>
              <a:t>.</a:t>
            </a:r>
          </a:p>
          <a:p>
            <a:pPr algn="just"/>
            <a:endParaRPr lang="en-US" sz="3200" dirty="0" smtClean="0"/>
          </a:p>
          <a:p>
            <a:pPr marL="514350" indent="-514350" algn="just">
              <a:buAutoNum type="arabicPeriod"/>
            </a:pPr>
            <a:r>
              <a:rPr lang="en-US" sz="3600" b="1" dirty="0" err="1" smtClean="0"/>
              <a:t>Prinsip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Otonomi</a:t>
            </a:r>
            <a:endParaRPr lang="en-US" sz="3200" b="1" dirty="0" smtClean="0"/>
          </a:p>
          <a:p>
            <a:pPr marL="514350" indent="-514350" algn="just"/>
            <a:r>
              <a:rPr lang="en-US" sz="3200" dirty="0" err="1" smtClean="0"/>
              <a:t>Artinya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wewenang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kebebasan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berpendapat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dijalankannya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2697" y="385750"/>
            <a:ext cx="1101198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/>
              <a:t>2. </a:t>
            </a:r>
            <a:r>
              <a:rPr lang="en-US" sz="4000" b="1" dirty="0" err="1" smtClean="0"/>
              <a:t>Prinsip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Integritas</a:t>
            </a:r>
            <a:endParaRPr lang="en-US" sz="4000" b="1" dirty="0" smtClean="0"/>
          </a:p>
          <a:p>
            <a:pPr algn="just"/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integritas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dimaksudkan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sini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profesinya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moral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kejujuran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Prinsip</a:t>
            </a:r>
            <a:r>
              <a:rPr lang="en-US" sz="2800" dirty="0" smtClean="0"/>
              <a:t> moral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kejujuran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mampu</a:t>
            </a:r>
            <a:r>
              <a:rPr lang="en-US" sz="2800" dirty="0" smtClean="0"/>
              <a:t> </a:t>
            </a:r>
            <a:r>
              <a:rPr lang="en-US" sz="2800" dirty="0" err="1" smtClean="0"/>
              <a:t>bersikap</a:t>
            </a:r>
            <a:r>
              <a:rPr lang="en-US" sz="2800" dirty="0" smtClean="0"/>
              <a:t> </a:t>
            </a:r>
            <a:r>
              <a:rPr lang="en-US" sz="2800" dirty="0" err="1" smtClean="0"/>
              <a:t>adil</a:t>
            </a:r>
            <a:r>
              <a:rPr lang="en-US" sz="2800" dirty="0" smtClean="0"/>
              <a:t>, </a:t>
            </a:r>
            <a:r>
              <a:rPr lang="en-US" sz="2800" dirty="0" err="1" smtClean="0"/>
              <a:t>mementingkan</a:t>
            </a:r>
            <a:r>
              <a:rPr lang="en-US" sz="2800" dirty="0" smtClean="0"/>
              <a:t> </a:t>
            </a:r>
            <a:r>
              <a:rPr lang="en-US" sz="2800" dirty="0" err="1" smtClean="0"/>
              <a:t>profesi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mementingkan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algn="just"/>
            <a:endParaRPr lang="en-US" sz="3200" b="1" dirty="0" smtClean="0"/>
          </a:p>
          <a:p>
            <a:pPr algn="just"/>
            <a:r>
              <a:rPr lang="en-US" sz="4000" b="1" dirty="0" smtClean="0"/>
              <a:t>3. </a:t>
            </a:r>
            <a:r>
              <a:rPr lang="en-US" sz="4000" b="1" dirty="0" err="1" smtClean="0"/>
              <a:t>Prinsip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Tanggung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Jawab</a:t>
            </a:r>
            <a:endParaRPr lang="en-US" sz="4000" b="1" dirty="0" smtClean="0"/>
          </a:p>
          <a:p>
            <a:pPr algn="just"/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profesinya</a:t>
            </a:r>
            <a:r>
              <a:rPr lang="en-US" sz="2800" dirty="0" smtClean="0"/>
              <a:t>,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bertanggung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profesi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. </a:t>
            </a:r>
            <a:r>
              <a:rPr lang="en-US" sz="2800" dirty="0" err="1" smtClean="0"/>
              <a:t>Inilah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dimaksud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profesi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931" y="507180"/>
            <a:ext cx="11112137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smtClean="0"/>
              <a:t>4. </a:t>
            </a:r>
            <a:r>
              <a:rPr lang="en-US" sz="4400" b="1" dirty="0" err="1" smtClean="0"/>
              <a:t>Prinsip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Keadilan</a:t>
            </a:r>
            <a:endParaRPr lang="en-US" sz="4400" b="1" dirty="0" smtClean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err="1" smtClean="0"/>
              <a:t>Keadilan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dilakukan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profesinya</a:t>
            </a:r>
            <a:r>
              <a:rPr lang="en-US" sz="3200" dirty="0" smtClean="0"/>
              <a:t>.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keadilan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mengharuskan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pelaku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terbaik</a:t>
            </a:r>
            <a:r>
              <a:rPr lang="en-US" sz="3200" dirty="0" smtClean="0"/>
              <a:t> </a:t>
            </a:r>
            <a:r>
              <a:rPr lang="en-US" sz="3200" dirty="0" err="1" smtClean="0"/>
              <a:t>kepada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haknya</a:t>
            </a:r>
            <a:r>
              <a:rPr lang="en-US" sz="3200" dirty="0" smtClean="0"/>
              <a:t>. Hal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terlebih</a:t>
            </a:r>
            <a:r>
              <a:rPr lang="en-US" sz="3200" dirty="0" smtClean="0"/>
              <a:t>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orang-orang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7646" y="376522"/>
            <a:ext cx="1103811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 smtClean="0"/>
              <a:t>Ciri-Ciri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Profesi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antara</a:t>
            </a:r>
            <a:r>
              <a:rPr lang="en-US" sz="4000" b="1" dirty="0" smtClean="0"/>
              <a:t> Lain :</a:t>
            </a:r>
          </a:p>
          <a:p>
            <a:pPr algn="just"/>
            <a:endParaRPr lang="en-US" sz="3200" dirty="0" smtClean="0"/>
          </a:p>
          <a:p>
            <a:pPr marL="514350" indent="-514350" algn="just">
              <a:buAutoNum type="arabicPeriod"/>
            </a:pPr>
            <a:r>
              <a:rPr lang="en-US" sz="3600" b="1" dirty="0" err="1" smtClean="0"/>
              <a:t>Ada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Keahlian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Pengetahuan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Khusus</a:t>
            </a:r>
            <a:endParaRPr lang="en-US" sz="3600" b="1" dirty="0" smtClean="0"/>
          </a:p>
          <a:p>
            <a:pPr marL="514350" indent="-514350" algn="just"/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didapatkan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didapatkan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, </a:t>
            </a:r>
            <a:r>
              <a:rPr lang="en-US" sz="3200" dirty="0" err="1" smtClean="0"/>
              <a:t>pelatihan</a:t>
            </a:r>
            <a:r>
              <a:rPr lang="en-US" sz="3200" dirty="0" smtClean="0"/>
              <a:t>, </a:t>
            </a:r>
            <a:r>
              <a:rPr lang="en-US" sz="3200" dirty="0" err="1" smtClean="0"/>
              <a:t>maupun</a:t>
            </a:r>
            <a:r>
              <a:rPr lang="en-US" sz="3200" dirty="0" smtClean="0"/>
              <a:t> </a:t>
            </a:r>
            <a:r>
              <a:rPr lang="en-US" sz="3200" dirty="0" err="1" smtClean="0"/>
              <a:t>pengalaman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dimiliki</a:t>
            </a:r>
            <a:r>
              <a:rPr lang="en-US" sz="3200" dirty="0" smtClean="0"/>
              <a:t> </a:t>
            </a:r>
            <a:r>
              <a:rPr lang="en-US" sz="3200" dirty="0" err="1" smtClean="0"/>
              <a:t>selama</a:t>
            </a:r>
            <a:r>
              <a:rPr lang="en-US" sz="3200" dirty="0" smtClean="0"/>
              <a:t> </a:t>
            </a:r>
            <a:r>
              <a:rPr lang="en-US" sz="3200" dirty="0" err="1" smtClean="0"/>
              <a:t>bertahun</a:t>
            </a:r>
            <a:r>
              <a:rPr lang="en-US" sz="3200" dirty="0" smtClean="0"/>
              <a:t>-</a:t>
            </a:r>
            <a:r>
              <a:rPr lang="en-US" sz="3200" dirty="0" err="1" smtClean="0"/>
              <a:t>tahun</a:t>
            </a:r>
            <a:r>
              <a:rPr lang="en-US" sz="3200" dirty="0" smtClean="0"/>
              <a:t>.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 agar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aturan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18902" y="886002"/>
            <a:ext cx="10868297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/>
              <a:t>2. </a:t>
            </a:r>
            <a:r>
              <a:rPr lang="en-US" sz="4000" b="1" dirty="0" err="1" smtClean="0"/>
              <a:t>Memiliki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Standar</a:t>
            </a:r>
            <a:r>
              <a:rPr lang="en-US" sz="4000" b="1" dirty="0" smtClean="0"/>
              <a:t> Moral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err="1" smtClean="0"/>
              <a:t>Salah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integritas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integritas</a:t>
            </a:r>
            <a:r>
              <a:rPr lang="en-US" sz="3200" dirty="0" smtClean="0"/>
              <a:t> moral. Hal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standar</a:t>
            </a:r>
            <a:r>
              <a:rPr lang="en-US" sz="3200" dirty="0" smtClean="0"/>
              <a:t> moral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standar</a:t>
            </a:r>
            <a:r>
              <a:rPr lang="en-US" sz="3200" dirty="0" smtClean="0"/>
              <a:t> moral </a:t>
            </a:r>
            <a:r>
              <a:rPr lang="en-US" sz="3200" dirty="0" err="1" smtClean="0"/>
              <a:t>ini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profesional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profesinya</a:t>
            </a:r>
            <a:r>
              <a:rPr lang="en-US" sz="3200" dirty="0" smtClean="0"/>
              <a:t> </a:t>
            </a:r>
            <a:r>
              <a:rPr lang="en-US" sz="3200" dirty="0" err="1" smtClean="0"/>
              <a:t>berdasarkan</a:t>
            </a:r>
            <a:r>
              <a:rPr lang="en-US" sz="3200" dirty="0" smtClean="0"/>
              <a:t> </a:t>
            </a:r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, </a:t>
            </a:r>
            <a:r>
              <a:rPr lang="en-US" sz="3200" dirty="0" err="1" smtClean="0"/>
              <a:t>selalu</a:t>
            </a:r>
            <a:r>
              <a:rPr lang="en-US" sz="3200" dirty="0" smtClean="0"/>
              <a:t> </a:t>
            </a:r>
            <a:r>
              <a:rPr lang="en-US" sz="3200" dirty="0" err="1" smtClean="0"/>
              <a:t>menerapkan</a:t>
            </a:r>
            <a:r>
              <a:rPr lang="en-US" sz="3200" dirty="0" smtClean="0"/>
              <a:t> </a:t>
            </a:r>
            <a:r>
              <a:rPr lang="en-US" sz="3200" dirty="0" err="1" smtClean="0"/>
              <a:t>kejujuran</a:t>
            </a:r>
            <a:r>
              <a:rPr lang="en-US" sz="3200" dirty="0" smtClean="0"/>
              <a:t>,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bertanggung</a:t>
            </a:r>
            <a:r>
              <a:rPr lang="en-US" sz="3200" dirty="0" smtClean="0"/>
              <a:t> </a:t>
            </a:r>
            <a:r>
              <a:rPr lang="en-US" sz="3200" dirty="0" err="1" smtClean="0"/>
              <a:t>jawab</a:t>
            </a:r>
            <a:r>
              <a:rPr lang="en-US" sz="3200" dirty="0" smtClean="0"/>
              <a:t> </a:t>
            </a:r>
            <a:r>
              <a:rPr lang="en-US" sz="3200" dirty="0" err="1" smtClean="0"/>
              <a:t>penuh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profesinya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3988" y="206735"/>
            <a:ext cx="1124276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/>
              <a:t>3. </a:t>
            </a:r>
            <a:r>
              <a:rPr lang="en-US" sz="3600" b="1" dirty="0" err="1" smtClean="0"/>
              <a:t>Harus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Izin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Khusus</a:t>
            </a:r>
            <a:endParaRPr lang="en-US" sz="3600" b="1" dirty="0" smtClean="0"/>
          </a:p>
          <a:p>
            <a:pPr algn="just"/>
            <a:r>
              <a:rPr lang="en-US" sz="3200" dirty="0" err="1" smtClean="0"/>
              <a:t>Selain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,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izin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menjalankannya</a:t>
            </a:r>
            <a:r>
              <a:rPr lang="en-US" sz="3200" dirty="0" smtClean="0"/>
              <a:t>.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izin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nantinya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membuktikan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profesional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memang</a:t>
            </a:r>
            <a:r>
              <a:rPr lang="en-US" sz="3200" dirty="0" smtClean="0"/>
              <a:t>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menempuh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pelatihan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sesuai</a:t>
            </a:r>
            <a:r>
              <a:rPr lang="en-US" sz="3200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sz="3600" b="1" dirty="0" smtClean="0"/>
              <a:t>4. </a:t>
            </a:r>
            <a:r>
              <a:rPr lang="en-US" sz="3600" b="1" dirty="0" err="1" smtClean="0"/>
              <a:t>Orientasinya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pada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Kepentingan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Masyarakat</a:t>
            </a:r>
            <a:endParaRPr lang="en-US" sz="3600" b="1" dirty="0" smtClean="0"/>
          </a:p>
          <a:p>
            <a:pPr algn="just"/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orientasi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kepentingan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dilayaninya</a:t>
            </a:r>
            <a:r>
              <a:rPr lang="en-US" sz="3200" dirty="0" smtClean="0"/>
              <a:t>.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artinya</a:t>
            </a:r>
            <a:r>
              <a:rPr lang="en-US" sz="3200" dirty="0" smtClean="0"/>
              <a:t>,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profesinya</a:t>
            </a:r>
            <a:r>
              <a:rPr lang="en-US" sz="3200" dirty="0" smtClean="0"/>
              <a:t>,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kepentingan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kepentingan</a:t>
            </a:r>
            <a:r>
              <a:rPr lang="en-US" sz="3200" dirty="0" smtClean="0"/>
              <a:t> </a:t>
            </a:r>
            <a:r>
              <a:rPr lang="en-US" sz="3200" dirty="0" err="1" smtClean="0"/>
              <a:t>dirinya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r>
              <a:rPr lang="en-US" sz="3200" dirty="0" smtClean="0"/>
              <a:t>. Hal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berkaitan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1370" y="546370"/>
            <a:ext cx="1098150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5. </a:t>
            </a:r>
            <a:r>
              <a:rPr lang="en-US" sz="3600" b="1" dirty="0" err="1" smtClean="0"/>
              <a:t>Memiliki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Kode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Etik</a:t>
            </a:r>
            <a:endParaRPr lang="en-US" sz="3600" b="1" dirty="0" smtClean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err="1" smtClean="0"/>
              <a:t>Ciri</a:t>
            </a:r>
            <a:r>
              <a:rPr lang="en-US" sz="3200" dirty="0" smtClean="0"/>
              <a:t> lain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menuntun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. </a:t>
            </a:r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membantu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profesional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profesinya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>,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aturan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,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membantu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berorientasi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53141" y="1933304"/>
            <a:ext cx="99147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id-ID" sz="2800" dirty="0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ethos (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Yunani</a:t>
            </a:r>
            <a:r>
              <a:rPr lang="en-US" sz="2800" dirty="0" smtClean="0"/>
              <a:t>) yang </a:t>
            </a:r>
            <a:r>
              <a:rPr lang="en-US" sz="2800" dirty="0" err="1" smtClean="0"/>
              <a:t>berarti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</a:t>
            </a:r>
            <a:r>
              <a:rPr lang="en-US" sz="2800" dirty="0" smtClean="0"/>
              <a:t>, </a:t>
            </a:r>
            <a:r>
              <a:rPr lang="en-US" sz="2800" dirty="0" err="1" smtClean="0"/>
              <a:t>watak</a:t>
            </a:r>
            <a:r>
              <a:rPr lang="en-US" sz="2800" dirty="0" smtClean="0"/>
              <a:t> </a:t>
            </a:r>
            <a:r>
              <a:rPr lang="en-US" sz="2800" dirty="0" err="1" smtClean="0"/>
              <a:t>kesusilaan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adat</a:t>
            </a:r>
            <a:r>
              <a:rPr lang="en-US" sz="2800" dirty="0" smtClean="0"/>
              <a:t>.</a:t>
            </a:r>
          </a:p>
          <a:p>
            <a:pPr marL="365760" indent="-283464">
              <a:buFont typeface="Wingdings 2"/>
              <a:buChar char=""/>
              <a:defRPr/>
            </a:pPr>
            <a:endParaRPr lang="en-US" sz="28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en-US" sz="2800" dirty="0" err="1" smtClean="0"/>
              <a:t>Menurut</a:t>
            </a:r>
            <a:r>
              <a:rPr lang="en-US" sz="2800" dirty="0" smtClean="0"/>
              <a:t> Martin (1993),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didefinisikan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“the disc</a:t>
            </a:r>
            <a:r>
              <a:rPr lang="id-ID" sz="2800" dirty="0" smtClean="0"/>
              <a:t>i</a:t>
            </a:r>
            <a:r>
              <a:rPr lang="en-US" sz="2800" dirty="0" err="1" smtClean="0"/>
              <a:t>pline</a:t>
            </a:r>
            <a:r>
              <a:rPr lang="en-US" sz="2800" dirty="0" smtClean="0"/>
              <a:t> which can act as the performance index or reference for our control system”</a:t>
            </a:r>
            <a:endParaRPr lang="en-US" sz="28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40080" y="101181"/>
            <a:ext cx="11364686" cy="670296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4000" b="1" dirty="0" err="1" smtClean="0"/>
              <a:t>Konsep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Dasar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Etika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Profesi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Ciri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Khas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Profesi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8972" y="972184"/>
            <a:ext cx="5265288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sz="4400" b="1" dirty="0" smtClean="0">
                <a:solidFill>
                  <a:srgbClr val="FF0000"/>
                </a:solidFill>
              </a:rPr>
              <a:t>A. </a:t>
            </a:r>
            <a:r>
              <a:rPr lang="en-US" sz="4400" b="1" dirty="0" err="1" smtClean="0">
                <a:solidFill>
                  <a:srgbClr val="FF0000"/>
                </a:solidFill>
              </a:rPr>
              <a:t>Konsep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Dasar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Etika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40980" y="612845"/>
            <a:ext cx="1109036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/>
              <a:t>Macam-Macam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:</a:t>
            </a:r>
          </a:p>
          <a:p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Dokter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Perawat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Bidan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Apoteker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Guru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Dosen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Insinyur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Arsitek</a:t>
            </a:r>
            <a:endParaRPr lang="en-US" sz="32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647530" y="1600766"/>
            <a:ext cx="420186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Polisi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Pilot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Masinis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nahkoda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Pengacara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Hakim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Atlet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Chef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Psikologi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27014" y="138961"/>
            <a:ext cx="108813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/>
              <a:t>Perbedaan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Profesi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Pekerjaan</a:t>
            </a:r>
            <a:endParaRPr lang="en-US" sz="3600" b="1" dirty="0" smtClean="0"/>
          </a:p>
          <a:p>
            <a:pPr algn="just"/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termasuk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, </a:t>
            </a:r>
            <a:r>
              <a:rPr lang="en-US" sz="3200" dirty="0" err="1" smtClean="0"/>
              <a:t>sedangkan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belum</a:t>
            </a:r>
            <a:r>
              <a:rPr lang="en-US" sz="3200" dirty="0" smtClean="0"/>
              <a:t> </a:t>
            </a:r>
            <a:r>
              <a:rPr lang="en-US" sz="3200" dirty="0" err="1" smtClean="0"/>
              <a:t>tentu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sz="3200" dirty="0" smtClean="0"/>
              <a:t>1. </a:t>
            </a:r>
            <a:r>
              <a:rPr lang="en-US" sz="3200" dirty="0" err="1" smtClean="0"/>
              <a:t>Definisi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Perbedaan</a:t>
            </a:r>
            <a:r>
              <a:rPr lang="en-US" sz="3200" dirty="0" smtClean="0"/>
              <a:t>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definisi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arti</a:t>
            </a:r>
            <a:r>
              <a:rPr lang="en-US" sz="3200" dirty="0" smtClean="0"/>
              <a:t> </a:t>
            </a:r>
            <a:r>
              <a:rPr lang="en-US" sz="3200" dirty="0" err="1" smtClean="0"/>
              <a:t>keduanya</a:t>
            </a:r>
            <a:r>
              <a:rPr lang="en-US" sz="3200" dirty="0" smtClean="0"/>
              <a:t> </a:t>
            </a:r>
            <a:r>
              <a:rPr lang="en-US" sz="3200" dirty="0" err="1" smtClean="0"/>
              <a:t>menurut</a:t>
            </a:r>
            <a:r>
              <a:rPr lang="en-US" sz="3200" dirty="0" smtClean="0"/>
              <a:t> </a:t>
            </a:r>
            <a:r>
              <a:rPr lang="en-US" sz="3200" dirty="0" err="1" smtClean="0"/>
              <a:t>Kamus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Indonesia </a:t>
            </a:r>
            <a:r>
              <a:rPr lang="en-US" sz="3200" dirty="0" err="1" smtClean="0"/>
              <a:t>atau</a:t>
            </a:r>
            <a:r>
              <a:rPr lang="en-US" sz="3200" dirty="0" smtClean="0"/>
              <a:t> KBBI.</a:t>
            </a:r>
          </a:p>
          <a:p>
            <a:pPr algn="just"/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menurut</a:t>
            </a:r>
            <a:r>
              <a:rPr lang="en-US" sz="3200" dirty="0" smtClean="0"/>
              <a:t> KBBI </a:t>
            </a:r>
            <a:r>
              <a:rPr lang="en-US" sz="3200" dirty="0" err="1" smtClean="0"/>
              <a:t>diartikan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dilandasi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(</a:t>
            </a:r>
            <a:r>
              <a:rPr lang="en-US" sz="3200" dirty="0" err="1" smtClean="0"/>
              <a:t>keterampilan</a:t>
            </a:r>
            <a:r>
              <a:rPr lang="en-US" sz="3200" dirty="0" smtClean="0"/>
              <a:t>, </a:t>
            </a:r>
            <a:r>
              <a:rPr lang="en-US" sz="3200" dirty="0" err="1" smtClean="0"/>
              <a:t>kejuruan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sebagainya</a:t>
            </a:r>
            <a:r>
              <a:rPr lang="en-US" sz="3200" dirty="0" smtClean="0"/>
              <a:t>)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. </a:t>
            </a:r>
            <a:r>
              <a:rPr lang="en-US" sz="3200" dirty="0" err="1" smtClean="0"/>
              <a:t>Sedangkan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pencaharian</a:t>
            </a:r>
            <a:r>
              <a:rPr lang="en-US" sz="3200" dirty="0" smtClean="0"/>
              <a:t>; yang </a:t>
            </a:r>
            <a:r>
              <a:rPr lang="en-US" sz="3200" dirty="0" err="1" smtClean="0"/>
              <a:t>dijadikan</a:t>
            </a:r>
            <a:r>
              <a:rPr lang="en-US" sz="3200" dirty="0" smtClean="0"/>
              <a:t> </a:t>
            </a:r>
            <a:r>
              <a:rPr lang="en-US" sz="3200" dirty="0" err="1" smtClean="0"/>
              <a:t>pokok</a:t>
            </a:r>
            <a:r>
              <a:rPr lang="en-US" sz="3200" dirty="0" smtClean="0"/>
              <a:t> </a:t>
            </a:r>
            <a:r>
              <a:rPr lang="en-US" sz="3200" dirty="0" err="1" smtClean="0"/>
              <a:t>penghidupan</a:t>
            </a:r>
            <a:r>
              <a:rPr lang="en-US" sz="3200" dirty="0" smtClean="0"/>
              <a:t>;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nafkah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2959" y="491598"/>
            <a:ext cx="1089442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/>
              <a:t>2. </a:t>
            </a:r>
            <a:r>
              <a:rPr lang="en-US" sz="3600" b="1" dirty="0" err="1" smtClean="0"/>
              <a:t>Latar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Belakang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Pendidikan</a:t>
            </a:r>
            <a:endParaRPr lang="en-US" sz="3600" b="1" dirty="0" smtClean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err="1" smtClean="0"/>
              <a:t>Latar</a:t>
            </a:r>
            <a:r>
              <a:rPr lang="en-US" sz="3200" dirty="0" smtClean="0"/>
              <a:t> </a:t>
            </a:r>
            <a:r>
              <a:rPr lang="en-US" sz="3200" dirty="0" err="1" smtClean="0"/>
              <a:t>belakang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pembeda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.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pelatihan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profesional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 Hal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berbeda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,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mana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memerlukan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pelatihan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bekerja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1372" y="308725"/>
            <a:ext cx="1104682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3. </a:t>
            </a:r>
            <a:r>
              <a:rPr lang="en-US" sz="4000" b="1" dirty="0" err="1" smtClean="0"/>
              <a:t>Keahlian</a:t>
            </a:r>
            <a:endParaRPr lang="en-US" sz="4000" b="1" dirty="0" smtClean="0"/>
          </a:p>
          <a:p>
            <a:endParaRPr lang="en-US" sz="3200" dirty="0" smtClean="0"/>
          </a:p>
          <a:p>
            <a:r>
              <a:rPr lang="en-US" sz="3200" dirty="0" err="1" smtClean="0"/>
              <a:t>Selain</a:t>
            </a:r>
            <a:r>
              <a:rPr lang="en-US" sz="3200" dirty="0" smtClean="0"/>
              <a:t> </a:t>
            </a:r>
            <a:r>
              <a:rPr lang="en-US" sz="3200" dirty="0" err="1" smtClean="0"/>
              <a:t>latar</a:t>
            </a:r>
            <a:r>
              <a:rPr lang="en-US" sz="3200" dirty="0" smtClean="0"/>
              <a:t> </a:t>
            </a:r>
            <a:r>
              <a:rPr lang="en-US" sz="3200" dirty="0" err="1" smtClean="0"/>
              <a:t>belakang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,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keterampilan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. </a:t>
            </a:r>
            <a:r>
              <a:rPr lang="en-US" sz="3200" dirty="0" err="1" smtClean="0"/>
              <a:t>Namun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memerlukan</a:t>
            </a:r>
            <a:r>
              <a:rPr lang="en-US" sz="3200" dirty="0" smtClean="0"/>
              <a:t>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keterampilan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artinya</a:t>
            </a:r>
            <a:r>
              <a:rPr lang="en-US" sz="3200" dirty="0" smtClean="0"/>
              <a:t>,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hanya</a:t>
            </a:r>
            <a:r>
              <a:rPr lang="en-US" sz="3200" dirty="0" smtClean="0"/>
              <a:t>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pelatihan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bidangnya</a:t>
            </a:r>
            <a:r>
              <a:rPr lang="en-US" sz="3200" dirty="0" smtClean="0"/>
              <a:t>, </a:t>
            </a:r>
            <a:r>
              <a:rPr lang="en-US" sz="3200" dirty="0" err="1" smtClean="0"/>
              <a:t>namun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sesuai</a:t>
            </a:r>
            <a:r>
              <a:rPr lang="en-US" sz="3200" dirty="0" smtClean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994" y="86652"/>
            <a:ext cx="109423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4. </a:t>
            </a:r>
            <a:r>
              <a:rPr lang="en-US" sz="4000" b="1" dirty="0" err="1" smtClean="0"/>
              <a:t>Aturan</a:t>
            </a:r>
            <a:r>
              <a:rPr lang="en-US" sz="4000" b="1" dirty="0" smtClean="0"/>
              <a:t> yang </a:t>
            </a:r>
            <a:r>
              <a:rPr lang="en-US" sz="4000" b="1" dirty="0" err="1" smtClean="0"/>
              <a:t>Mengikat</a:t>
            </a:r>
            <a:endParaRPr lang="en-US" sz="4000" b="1" dirty="0" smtClean="0"/>
          </a:p>
          <a:p>
            <a:endParaRPr lang="en-US" sz="2800" dirty="0" smtClean="0"/>
          </a:p>
          <a:p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dibandingkan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sifatnya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bebas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terikat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aturan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 </a:t>
            </a:r>
            <a:r>
              <a:rPr lang="en-US" sz="3200" dirty="0" err="1" smtClean="0"/>
              <a:t>berdasarkan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 Hal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terlihat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landasan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profesional</a:t>
            </a:r>
            <a:r>
              <a:rPr lang="en-US" sz="3200" dirty="0" smtClean="0"/>
              <a:t> </a:t>
            </a:r>
            <a:r>
              <a:rPr lang="en-US" sz="3200" dirty="0" err="1" smtClean="0"/>
              <a:t>bekerja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bidangnya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acuan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landasan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profesinya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tepat</a:t>
            </a:r>
            <a:r>
              <a:rPr lang="en-US" sz="3200" dirty="0" smtClean="0"/>
              <a:t>,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nantinya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membantu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berorientasi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kepentingan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 </a:t>
            </a:r>
            <a:r>
              <a:rPr lang="en-US" sz="3200" dirty="0" err="1" smtClean="0"/>
              <a:t>Sedangkan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biasanya</a:t>
            </a:r>
            <a:r>
              <a:rPr lang="en-US" sz="3200" dirty="0" smtClean="0"/>
              <a:t> </a:t>
            </a:r>
            <a:r>
              <a:rPr lang="en-US" sz="3200" dirty="0" err="1" smtClean="0"/>
              <a:t>hanya</a:t>
            </a:r>
            <a:r>
              <a:rPr lang="en-US" sz="3200" dirty="0" smtClean="0"/>
              <a:t> </a:t>
            </a:r>
            <a:r>
              <a:rPr lang="en-US" sz="3200" dirty="0" err="1" smtClean="0"/>
              <a:t>terikat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peraturan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dibuat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ditetapkan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 </a:t>
            </a:r>
            <a:r>
              <a:rPr lang="en-US" sz="3200" dirty="0" err="1" smtClean="0"/>
              <a:t>maupun</a:t>
            </a:r>
            <a:r>
              <a:rPr lang="en-US" sz="3200" dirty="0" smtClean="0"/>
              <a:t> </a:t>
            </a:r>
            <a:r>
              <a:rPr lang="en-US" sz="3200" dirty="0" err="1" smtClean="0"/>
              <a:t>tempat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bekerja</a:t>
            </a:r>
            <a:r>
              <a:rPr lang="en-US" sz="3200" dirty="0" smtClean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4583" y="334896"/>
            <a:ext cx="10972799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/>
              <a:t>5. </a:t>
            </a:r>
            <a:r>
              <a:rPr lang="en-US" sz="4000" b="1" dirty="0" err="1" smtClean="0"/>
              <a:t>Penghasilan</a:t>
            </a:r>
            <a:r>
              <a:rPr lang="en-US" sz="4000" b="1" dirty="0" smtClean="0"/>
              <a:t> yang </a:t>
            </a:r>
            <a:r>
              <a:rPr lang="en-US" sz="4000" b="1" dirty="0" err="1" smtClean="0"/>
              <a:t>Didapatkan</a:t>
            </a:r>
            <a:endParaRPr lang="en-US" sz="4000" b="1" dirty="0" smtClean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err="1" smtClean="0"/>
              <a:t>Perbedaan</a:t>
            </a:r>
            <a:r>
              <a:rPr lang="en-US" sz="3200" dirty="0" smtClean="0"/>
              <a:t> lain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penghasilan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didapatkan</a:t>
            </a:r>
            <a:r>
              <a:rPr lang="en-US" sz="3200" dirty="0" smtClean="0"/>
              <a:t>. Rata-rata, </a:t>
            </a:r>
            <a:r>
              <a:rPr lang="en-US" sz="3200" dirty="0" err="1" smtClean="0"/>
              <a:t>penghasilan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gaji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kecil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. Hal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disebabkan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keahlian</a:t>
            </a:r>
            <a:r>
              <a:rPr lang="en-US" sz="3200" dirty="0" smtClean="0"/>
              <a:t> </a:t>
            </a:r>
            <a:r>
              <a:rPr lang="en-US" sz="3200" dirty="0" err="1" smtClean="0"/>
              <a:t>maupun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dimiliki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profesional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menambah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terbukti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kemampuan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697" y="477519"/>
            <a:ext cx="1183930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Diskusi</a:t>
            </a:r>
            <a:r>
              <a:rPr lang="en-US" sz="3600" dirty="0" smtClean="0"/>
              <a:t> </a:t>
            </a:r>
            <a:r>
              <a:rPr lang="en-US" sz="3600" dirty="0" err="1" smtClean="0"/>
              <a:t>kelompok</a:t>
            </a:r>
            <a:r>
              <a:rPr lang="en-US" sz="3600" dirty="0" smtClean="0"/>
              <a:t> (Min 3 </a:t>
            </a:r>
            <a:r>
              <a:rPr lang="en-US" sz="3600" dirty="0" err="1" smtClean="0"/>
              <a:t>dan</a:t>
            </a:r>
            <a:r>
              <a:rPr lang="en-US" sz="3600" dirty="0" smtClean="0"/>
              <a:t> Max 5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perkelompok</a:t>
            </a:r>
            <a:r>
              <a:rPr lang="en-US" sz="3600" dirty="0" smtClean="0"/>
              <a:t>):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200" dirty="0" smtClean="0"/>
              <a:t>1. </a:t>
            </a:r>
            <a:r>
              <a:rPr lang="en-US" sz="3200" dirty="0" err="1" smtClean="0"/>
              <a:t>Jelaskan</a:t>
            </a:r>
            <a:r>
              <a:rPr lang="en-US" sz="3200" dirty="0" smtClean="0"/>
              <a:t> </a:t>
            </a:r>
            <a:r>
              <a:rPr lang="en-US" sz="3200" dirty="0" err="1" smtClean="0"/>
              <a:t>perbedaan</a:t>
            </a:r>
            <a:r>
              <a:rPr lang="en-US" sz="3200" dirty="0" smtClean="0"/>
              <a:t> </a:t>
            </a:r>
            <a:r>
              <a:rPr lang="en-US" sz="3200" dirty="0" err="1" smtClean="0"/>
              <a:t>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, </a:t>
            </a:r>
            <a:r>
              <a:rPr lang="en-US" sz="3200" dirty="0" err="1" smtClean="0"/>
              <a:t>beserta</a:t>
            </a:r>
            <a:r>
              <a:rPr lang="en-US" sz="3200" dirty="0" smtClean="0"/>
              <a:t> </a:t>
            </a:r>
            <a:r>
              <a:rPr lang="en-US" sz="3200" dirty="0" err="1" smtClean="0"/>
              <a:t>contoh</a:t>
            </a:r>
            <a:endParaRPr lang="en-US" sz="3200" dirty="0" smtClean="0"/>
          </a:p>
          <a:p>
            <a:r>
              <a:rPr lang="en-US" sz="3200" dirty="0" smtClean="0"/>
              <a:t>2.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dimaksud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kode</a:t>
            </a:r>
            <a:r>
              <a:rPr lang="en-US" sz="3200" dirty="0" smtClean="0"/>
              <a:t> </a:t>
            </a:r>
            <a:r>
              <a:rPr lang="en-US" sz="3200" dirty="0" err="1" smtClean="0"/>
              <a:t>etik</a:t>
            </a:r>
            <a:r>
              <a:rPr lang="en-US" sz="3200" dirty="0" smtClean="0"/>
              <a:t>? </a:t>
            </a:r>
          </a:p>
          <a:p>
            <a:r>
              <a:rPr lang="en-US" sz="3200" dirty="0" smtClean="0"/>
              <a:t>3. </a:t>
            </a:r>
            <a:r>
              <a:rPr lang="en-US" sz="3200" dirty="0" err="1" smtClean="0"/>
              <a:t>Diskusikan</a:t>
            </a:r>
            <a:r>
              <a:rPr lang="en-US" sz="3200" dirty="0" smtClean="0"/>
              <a:t> </a:t>
            </a:r>
            <a:r>
              <a:rPr lang="en-US" sz="3200" dirty="0" err="1" smtClean="0"/>
              <a:t>etos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Utama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IT)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Jepang</a:t>
            </a:r>
            <a:r>
              <a:rPr lang="en-US" sz="3200" dirty="0" smtClean="0"/>
              <a:t>, </a:t>
            </a:r>
            <a:r>
              <a:rPr lang="en-US" sz="3200" dirty="0" err="1" smtClean="0"/>
              <a:t>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bentuk</a:t>
            </a:r>
            <a:r>
              <a:rPr lang="en-US" sz="3200" dirty="0" smtClean="0"/>
              <a:t> video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ringkas</a:t>
            </a:r>
            <a:r>
              <a:rPr lang="en-US" sz="3200" dirty="0" smtClean="0"/>
              <a:t> </a:t>
            </a:r>
            <a:r>
              <a:rPr lang="en-US" sz="3200" dirty="0" err="1" smtClean="0"/>
              <a:t>pesan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disampaikan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Video </a:t>
            </a:r>
            <a:r>
              <a:rPr lang="en-US" sz="3200" dirty="0" err="1" smtClean="0"/>
              <a:t>tersebut</a:t>
            </a:r>
            <a:endParaRPr lang="en-US" sz="3200" dirty="0" smtClean="0"/>
          </a:p>
          <a:p>
            <a:r>
              <a:rPr lang="en-US" sz="3200" dirty="0" smtClean="0"/>
              <a:t>4. </a:t>
            </a:r>
            <a:r>
              <a:rPr lang="en-US" sz="3200" dirty="0" err="1" smtClean="0"/>
              <a:t>Bandingkan</a:t>
            </a:r>
            <a:r>
              <a:rPr lang="en-US" sz="3200" dirty="0" smtClean="0"/>
              <a:t> </a:t>
            </a:r>
            <a:r>
              <a:rPr lang="en-US" sz="3200" dirty="0" err="1" smtClean="0"/>
              <a:t>etos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Utama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IT) </a:t>
            </a:r>
            <a:r>
              <a:rPr lang="en-US" sz="3200" dirty="0" err="1" smtClean="0"/>
              <a:t>di</a:t>
            </a:r>
            <a:r>
              <a:rPr lang="en-US" sz="3200" dirty="0" smtClean="0"/>
              <a:t> Indonesia, </a:t>
            </a:r>
            <a:r>
              <a:rPr lang="en-US" sz="3200" dirty="0" err="1" smtClean="0"/>
              <a:t>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bentuk</a:t>
            </a:r>
            <a:r>
              <a:rPr lang="en-US" sz="3200" dirty="0" smtClean="0"/>
              <a:t> video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ringkas</a:t>
            </a:r>
            <a:r>
              <a:rPr lang="en-US" sz="3200" dirty="0" smtClean="0"/>
              <a:t> </a:t>
            </a:r>
            <a:r>
              <a:rPr lang="en-US" sz="3200" dirty="0" err="1" smtClean="0"/>
              <a:t>pesan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disampaikan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Video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err="1" smtClean="0"/>
              <a:t>Selamat</a:t>
            </a:r>
            <a:r>
              <a:rPr lang="en-US" sz="3200" dirty="0" smtClean="0"/>
              <a:t> </a:t>
            </a:r>
            <a:r>
              <a:rPr lang="en-US" sz="3200" dirty="0" err="1" smtClean="0"/>
              <a:t>mengerjakan</a:t>
            </a:r>
            <a:r>
              <a:rPr lang="en-US" sz="3200" dirty="0" smtClean="0"/>
              <a:t>………</a:t>
            </a:r>
            <a:endParaRPr 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182245"/>
            <a:ext cx="10515600" cy="1325563"/>
          </a:xfrm>
        </p:spPr>
        <p:txBody>
          <a:bodyPr>
            <a:normAutofit/>
          </a:bodyPr>
          <a:lstStyle/>
          <a:p>
            <a:r>
              <a:rPr lang="id-ID" sz="8800" b="1" dirty="0">
                <a:solidFill>
                  <a:srgbClr val="FF0000"/>
                </a:solidFill>
              </a:rPr>
              <a:t>TERIMA KASIH</a:t>
            </a:r>
          </a:p>
        </p:txBody>
      </p:sp>
    </p:spTree>
    <p:extLst>
      <p:ext uri="{BB962C8B-B14F-4D97-AF65-F5344CB8AC3E}">
        <p14:creationId xmlns="" xmlns:p14="http://schemas.microsoft.com/office/powerpoint/2010/main" val="2307707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5577" y="655973"/>
            <a:ext cx="111556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dirty="0" err="1" smtClean="0"/>
              <a:t>Menurut</a:t>
            </a:r>
            <a:r>
              <a:rPr lang="en-US" sz="3200" dirty="0" smtClean="0"/>
              <a:t> </a:t>
            </a:r>
            <a:r>
              <a:rPr lang="en-US" sz="3200" dirty="0" err="1" smtClean="0"/>
              <a:t>Kamus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Indonesia,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dijelaskan</a:t>
            </a:r>
            <a:r>
              <a:rPr lang="en-US" sz="3200" dirty="0" smtClean="0"/>
              <a:t> </a:t>
            </a:r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arti</a:t>
            </a:r>
            <a:r>
              <a:rPr lang="en-US" sz="3200" dirty="0" smtClean="0"/>
              <a:t> : </a:t>
            </a:r>
            <a:endParaRPr lang="id-ID" sz="3200" dirty="0" smtClean="0"/>
          </a:p>
          <a:p>
            <a:pPr algn="just">
              <a:buFont typeface="+mj-lt"/>
              <a:buAutoNum type="arabicPeriod"/>
              <a:defRPr/>
            </a:pPr>
            <a:r>
              <a:rPr lang="en-US" sz="3200" dirty="0" smtClean="0"/>
              <a:t> </a:t>
            </a:r>
            <a:r>
              <a:rPr lang="id-ID" sz="3200" dirty="0" smtClean="0"/>
              <a:t>I</a:t>
            </a:r>
            <a:r>
              <a:rPr lang="en-US" sz="3200" dirty="0" err="1" smtClean="0"/>
              <a:t>lmu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baik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buruk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hak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kewajiban</a:t>
            </a:r>
            <a:r>
              <a:rPr lang="en-US" sz="3200" dirty="0" smtClean="0"/>
              <a:t> moral (</a:t>
            </a:r>
            <a:r>
              <a:rPr lang="en-US" sz="3200" dirty="0" err="1" smtClean="0"/>
              <a:t>akhlak</a:t>
            </a:r>
            <a:r>
              <a:rPr lang="en-US" sz="3200" dirty="0" smtClean="0"/>
              <a:t>);</a:t>
            </a:r>
            <a:endParaRPr lang="id-ID" sz="3200" i="1" dirty="0" smtClean="0"/>
          </a:p>
          <a:p>
            <a:pPr algn="just">
              <a:buFont typeface="+mj-lt"/>
              <a:buAutoNum type="arabicPeriod"/>
              <a:defRPr/>
            </a:pPr>
            <a:r>
              <a:rPr lang="en-US" sz="3200" dirty="0" smtClean="0"/>
              <a:t> Kumpulan </a:t>
            </a:r>
            <a:r>
              <a:rPr lang="en-US" sz="3200" dirty="0" err="1" smtClean="0"/>
              <a:t>asas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berkenaan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akhlak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 algn="just">
              <a:buFont typeface="+mj-lt"/>
              <a:buAutoNum type="arabicPeriod"/>
              <a:defRPr/>
            </a:pP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mengenai</a:t>
            </a:r>
            <a:r>
              <a:rPr lang="en-US" sz="3200" dirty="0" smtClean="0"/>
              <a:t> </a:t>
            </a:r>
            <a:r>
              <a:rPr lang="en-US" sz="3200" dirty="0" err="1" smtClean="0"/>
              <a:t>benar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salah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dianut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golongan</a:t>
            </a:r>
            <a:r>
              <a:rPr lang="en-US" sz="3200" dirty="0" smtClean="0"/>
              <a:t>/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 algn="just">
              <a:defRPr/>
            </a:pPr>
            <a:endParaRPr lang="en-US" sz="3200" dirty="0" smtClean="0"/>
          </a:p>
          <a:p>
            <a:pPr algn="just">
              <a:defRPr/>
            </a:pPr>
            <a:r>
              <a:rPr lang="en-US" sz="3200" dirty="0" err="1" smtClean="0"/>
              <a:t>Nilai-nilai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diletakkan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landasan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pertimbangan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id-ID" sz="3200" dirty="0" smtClean="0"/>
              <a:t>tingkah laku manusia termasuk </a:t>
            </a:r>
            <a:r>
              <a:rPr lang="en-US" sz="3200" dirty="0" err="1" smtClean="0"/>
              <a:t>kegiatan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id-ID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keilmuan</a:t>
            </a:r>
            <a:r>
              <a:rPr lang="en-US" sz="3200" dirty="0" smtClean="0"/>
              <a:t>. </a:t>
            </a:r>
            <a:endParaRPr lang="id-ID" sz="32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266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31522" y="4553129"/>
            <a:ext cx="1029353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Deskriptif</a:t>
            </a:r>
            <a:r>
              <a:rPr lang="en-US" sz="3200" dirty="0" smtClean="0"/>
              <a:t> :</a:t>
            </a:r>
            <a:br>
              <a:rPr lang="en-US" sz="3200" dirty="0" smtClean="0"/>
            </a:br>
            <a:r>
              <a:rPr lang="en-US" sz="3200" dirty="0" smtClean="0"/>
              <a:t>√ </a:t>
            </a:r>
            <a:r>
              <a:rPr lang="en-US" sz="3200" dirty="0" err="1" smtClean="0"/>
              <a:t>Menjaga</a:t>
            </a:r>
            <a:r>
              <a:rPr lang="en-US" sz="3200" dirty="0" smtClean="0"/>
              <a:t> </a:t>
            </a:r>
            <a:r>
              <a:rPr lang="en-US" sz="3200" dirty="0" err="1" smtClean="0"/>
              <a:t>Sopan</a:t>
            </a:r>
            <a:r>
              <a:rPr lang="en-US" sz="3200" dirty="0" smtClean="0"/>
              <a:t> </a:t>
            </a:r>
            <a:r>
              <a:rPr lang="en-US" sz="3200" dirty="0" err="1" smtClean="0"/>
              <a:t>Santun</a:t>
            </a:r>
            <a:r>
              <a:rPr lang="en-US" sz="3200" dirty="0" smtClean="0"/>
              <a:t> </a:t>
            </a:r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berbicara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depan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smtClean="0"/>
              <a:t>√ </a:t>
            </a:r>
            <a:r>
              <a:rPr lang="en-US" sz="3200" dirty="0" err="1" smtClean="0"/>
              <a:t>Berpikir</a:t>
            </a:r>
            <a:r>
              <a:rPr lang="en-US" sz="3200" dirty="0" smtClean="0"/>
              <a:t> </a:t>
            </a:r>
            <a:r>
              <a:rPr lang="en-US" sz="3200" dirty="0" err="1" smtClean="0"/>
              <a:t>Rasional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Pengambilan</a:t>
            </a:r>
            <a:r>
              <a:rPr lang="en-US" sz="3200" dirty="0" smtClean="0"/>
              <a:t> </a:t>
            </a:r>
            <a:r>
              <a:rPr lang="en-US" sz="3200" dirty="0" err="1" smtClean="0"/>
              <a:t>Keputusan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smtClean="0"/>
              <a:t>√ </a:t>
            </a:r>
            <a:r>
              <a:rPr lang="en-US" sz="3200" dirty="0" err="1" smtClean="0"/>
              <a:t>Kemampuan</a:t>
            </a:r>
            <a:r>
              <a:rPr lang="en-US" sz="3200" dirty="0" smtClean="0"/>
              <a:t> </a:t>
            </a:r>
            <a:r>
              <a:rPr lang="en-US" sz="3200" dirty="0" err="1" smtClean="0"/>
              <a:t>Berpikir</a:t>
            </a:r>
            <a:r>
              <a:rPr lang="en-US" sz="3200" dirty="0" smtClean="0"/>
              <a:t> </a:t>
            </a:r>
            <a:r>
              <a:rPr lang="en-US" sz="3200" dirty="0" err="1" smtClean="0"/>
              <a:t>Kritis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457199" y="1075718"/>
            <a:ext cx="1154756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ETIKA DESKRIPTIF</a:t>
            </a:r>
            <a:r>
              <a:rPr lang="en-US" sz="3200" dirty="0" smtClean="0"/>
              <a:t>,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berusaha</a:t>
            </a:r>
            <a:r>
              <a:rPr lang="en-US" sz="3200" dirty="0" smtClean="0"/>
              <a:t> </a:t>
            </a:r>
            <a:r>
              <a:rPr lang="en-US" sz="3200" dirty="0" err="1" smtClean="0"/>
              <a:t>meneropong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kritis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id-ID" sz="3200" dirty="0" smtClean="0"/>
              <a:t> </a:t>
            </a:r>
            <a:r>
              <a:rPr lang="en-US" sz="3200" dirty="0" err="1" smtClean="0"/>
              <a:t>rasional</a:t>
            </a:r>
            <a:r>
              <a:rPr lang="en-US" sz="3200" dirty="0" smtClean="0"/>
              <a:t> </a:t>
            </a:r>
            <a:r>
              <a:rPr lang="en-US" sz="3200" dirty="0" err="1" smtClean="0"/>
              <a:t>sikap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prilaku</a:t>
            </a:r>
            <a:r>
              <a:rPr lang="en-US" sz="3200" dirty="0" smtClean="0"/>
              <a:t> </a:t>
            </a:r>
            <a:r>
              <a:rPr lang="id-ID" sz="3200" dirty="0" smtClean="0"/>
              <a:t>m</a:t>
            </a:r>
            <a:r>
              <a:rPr lang="en-US" sz="3200" dirty="0" err="1" smtClean="0"/>
              <a:t>anusia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dikejar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bernilai</a:t>
            </a:r>
            <a:r>
              <a:rPr lang="en-US" sz="3200" dirty="0" smtClean="0"/>
              <a:t>.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id-ID" sz="3200" dirty="0" smtClean="0"/>
              <a:t>D</a:t>
            </a:r>
            <a:r>
              <a:rPr lang="en-US" sz="3200" dirty="0" err="1" smtClean="0"/>
              <a:t>eskriptif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fakta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mengambil</a:t>
            </a:r>
            <a:r>
              <a:rPr lang="en-US" sz="3200" dirty="0" smtClean="0"/>
              <a:t> </a:t>
            </a:r>
            <a:r>
              <a:rPr lang="en-US" sz="3200" dirty="0" err="1" smtClean="0"/>
              <a:t>keputusan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prilaku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sikap</a:t>
            </a:r>
            <a:r>
              <a:rPr lang="en-US" sz="3200" dirty="0" smtClean="0"/>
              <a:t> yang </a:t>
            </a:r>
            <a:r>
              <a:rPr lang="en-US" sz="3200" dirty="0" err="1" smtClean="0"/>
              <a:t>mau</a:t>
            </a:r>
            <a:r>
              <a:rPr lang="en-US" sz="3200" dirty="0" smtClean="0"/>
              <a:t> </a:t>
            </a:r>
            <a:r>
              <a:rPr lang="en-US" sz="3200" dirty="0" err="1" smtClean="0"/>
              <a:t>diambil</a:t>
            </a:r>
            <a:r>
              <a:rPr lang="en-US" sz="3200" dirty="0" smtClean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184" y="344378"/>
            <a:ext cx="49777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>
                <a:solidFill>
                  <a:schemeClr val="tx2">
                    <a:satMod val="130000"/>
                  </a:schemeClr>
                </a:solidFill>
              </a:rPr>
              <a:t>Macam-macam</a:t>
            </a: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tx2">
                    <a:satMod val="130000"/>
                  </a:schemeClr>
                </a:solidFill>
              </a:rPr>
              <a:t>Etika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132470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332" y="267092"/>
            <a:ext cx="106984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</a:rPr>
              <a:t>ETIKA NORMATIF</a:t>
            </a:r>
            <a:r>
              <a:rPr lang="en-US" sz="2800" dirty="0" smtClean="0"/>
              <a:t>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yang </a:t>
            </a:r>
            <a:r>
              <a:rPr lang="id-ID" sz="2800" dirty="0" smtClean="0"/>
              <a:t>mengajarkan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pola</a:t>
            </a:r>
            <a:r>
              <a:rPr lang="en-US" sz="2800" dirty="0" smtClean="0"/>
              <a:t> </a:t>
            </a:r>
            <a:r>
              <a:rPr lang="en-US" sz="2800" dirty="0" err="1" smtClean="0"/>
              <a:t>prilaku</a:t>
            </a:r>
            <a:r>
              <a:rPr lang="en-US" sz="2800" dirty="0" smtClean="0"/>
              <a:t> ideal yang </a:t>
            </a:r>
            <a:r>
              <a:rPr lang="en-US" sz="2800" dirty="0" err="1" smtClean="0"/>
              <a:t>seharusnya</a:t>
            </a:r>
            <a:r>
              <a:rPr lang="en-US" sz="2800" dirty="0" smtClean="0"/>
              <a:t> </a:t>
            </a:r>
            <a:r>
              <a:rPr lang="en-US" sz="2800" dirty="0" err="1" smtClean="0"/>
              <a:t>dimiliki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id-ID" sz="2800" dirty="0" smtClean="0"/>
              <a:t>ke</a:t>
            </a:r>
            <a:r>
              <a:rPr lang="en-US" sz="2800" dirty="0" err="1" smtClean="0"/>
              <a:t>hidup</a:t>
            </a:r>
            <a:r>
              <a:rPr lang="id-ID" sz="2800" dirty="0" smtClean="0"/>
              <a:t>an</a:t>
            </a:r>
            <a:r>
              <a:rPr lang="en-US" sz="2800" dirty="0" smtClean="0"/>
              <a:t> </a:t>
            </a:r>
            <a:r>
              <a:rPr lang="id-ID" sz="2800" dirty="0" smtClean="0"/>
              <a:t>sehari-hari</a:t>
            </a:r>
            <a:r>
              <a:rPr lang="en-US" sz="2800" dirty="0" smtClean="0"/>
              <a:t>.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id-ID" sz="2800" dirty="0" smtClean="0"/>
              <a:t>N</a:t>
            </a:r>
            <a:r>
              <a:rPr lang="en-US" sz="2800" dirty="0" err="1" smtClean="0"/>
              <a:t>ormatif</a:t>
            </a:r>
            <a:r>
              <a:rPr lang="id-ID" sz="2800" dirty="0" smtClean="0"/>
              <a:t> juga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penilaian</a:t>
            </a:r>
            <a:r>
              <a:rPr lang="en-US" sz="2800" dirty="0" smtClean="0"/>
              <a:t> </a:t>
            </a:r>
            <a:r>
              <a:rPr lang="en-US" sz="2800" dirty="0" err="1" smtClean="0"/>
              <a:t>sekaligus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norma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kerangka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id-ID" sz="2800" dirty="0" smtClean="0"/>
              <a:t>lakukan.</a:t>
            </a:r>
            <a:endParaRPr lang="en-US" sz="2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718456" y="2266810"/>
            <a:ext cx="108160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Etika</a:t>
            </a:r>
            <a:r>
              <a:rPr lang="en-US" sz="2400" dirty="0" smtClean="0"/>
              <a:t> </a:t>
            </a:r>
            <a:r>
              <a:rPr lang="en-US" sz="2400" dirty="0" err="1" smtClean="0"/>
              <a:t>Normatif</a:t>
            </a:r>
            <a:r>
              <a:rPr lang="en-US" sz="2400" dirty="0" smtClean="0"/>
              <a:t>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Kebiasaan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NARKOBA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dihindari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merusak</a:t>
            </a:r>
            <a:r>
              <a:rPr lang="en-US" sz="2400" dirty="0" smtClean="0"/>
              <a:t> organ </a:t>
            </a:r>
            <a:r>
              <a:rPr lang="en-US" sz="2400" dirty="0" err="1" smtClean="0"/>
              <a:t>tubuh</a:t>
            </a:r>
            <a:r>
              <a:rPr lang="en-US" sz="2400" dirty="0" smtClean="0"/>
              <a:t> (</a:t>
            </a:r>
            <a:r>
              <a:rPr lang="en-US" sz="2400" dirty="0" err="1" smtClean="0"/>
              <a:t>menyiksa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Menolak</a:t>
            </a:r>
            <a:r>
              <a:rPr lang="en-US" sz="2400" dirty="0" smtClean="0"/>
              <a:t> </a:t>
            </a:r>
            <a:r>
              <a:rPr lang="en-US" sz="2400" dirty="0" err="1" smtClean="0"/>
              <a:t>kebiasaan</a:t>
            </a:r>
            <a:r>
              <a:rPr lang="en-US" sz="2400" dirty="0" smtClean="0"/>
              <a:t> </a:t>
            </a:r>
            <a:r>
              <a:rPr lang="en-US" sz="2400" dirty="0" err="1" smtClean="0"/>
              <a:t>aborsi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tindakan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menghilangkan</a:t>
            </a:r>
            <a:r>
              <a:rPr lang="en-US" sz="2400" dirty="0" smtClean="0"/>
              <a:t> </a:t>
            </a:r>
            <a:r>
              <a:rPr lang="en-US" sz="2400" dirty="0" err="1" smtClean="0"/>
              <a:t>nyawa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lain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menyiksa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Dilarang</a:t>
            </a:r>
            <a:r>
              <a:rPr lang="en-US" sz="2400" dirty="0" smtClean="0"/>
              <a:t> </a:t>
            </a:r>
            <a:r>
              <a:rPr lang="en-US" sz="2400" dirty="0" err="1" smtClean="0"/>
              <a:t>menghilangkan</a:t>
            </a:r>
            <a:r>
              <a:rPr lang="en-US" sz="2400" dirty="0" smtClean="0"/>
              <a:t> </a:t>
            </a:r>
            <a:r>
              <a:rPr lang="en-US" sz="2400" dirty="0" err="1" smtClean="0"/>
              <a:t>nyawa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lain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bersalah</a:t>
            </a:r>
            <a:r>
              <a:rPr lang="en-US" sz="2400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Kebiasaan</a:t>
            </a:r>
            <a:r>
              <a:rPr lang="en-US" sz="2400" dirty="0" smtClean="0"/>
              <a:t> </a:t>
            </a:r>
            <a:r>
              <a:rPr lang="en-US" sz="2400" dirty="0" err="1" smtClean="0"/>
              <a:t>minum</a:t>
            </a:r>
            <a:r>
              <a:rPr lang="en-US" sz="2400" dirty="0" smtClean="0"/>
              <a:t> </a:t>
            </a:r>
            <a:r>
              <a:rPr lang="en-US" sz="2400" dirty="0" err="1" smtClean="0"/>
              <a:t>minuman</a:t>
            </a:r>
            <a:r>
              <a:rPr lang="en-US" sz="2400" dirty="0" smtClean="0"/>
              <a:t> </a:t>
            </a:r>
            <a:r>
              <a:rPr lang="en-US" sz="2400" dirty="0" err="1" smtClean="0"/>
              <a:t>keras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dihindari</a:t>
            </a:r>
            <a:r>
              <a:rPr lang="en-US" sz="2400" dirty="0" smtClean="0"/>
              <a:t>,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mengakibatkan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hilangnya</a:t>
            </a:r>
            <a:r>
              <a:rPr lang="en-US" sz="2400" dirty="0" smtClean="0"/>
              <a:t>  </a:t>
            </a: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merusak</a:t>
            </a:r>
            <a:r>
              <a:rPr lang="en-US" sz="2400" dirty="0" smtClean="0"/>
              <a:t> organ </a:t>
            </a:r>
            <a:r>
              <a:rPr lang="en-US" sz="2400" dirty="0" err="1" smtClean="0"/>
              <a:t>tubuhnya</a:t>
            </a:r>
            <a:r>
              <a:rPr lang="en-US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Menolak</a:t>
            </a:r>
            <a:r>
              <a:rPr lang="en-US" sz="2400" dirty="0" smtClean="0"/>
              <a:t> </a:t>
            </a:r>
            <a:r>
              <a:rPr lang="en-US" sz="2400" dirty="0" err="1" smtClean="0"/>
              <a:t>kebiasaan</a:t>
            </a:r>
            <a:r>
              <a:rPr lang="en-US" sz="2400" dirty="0" smtClean="0"/>
              <a:t> </a:t>
            </a:r>
            <a:r>
              <a:rPr lang="en-US" sz="2400" dirty="0" err="1" smtClean="0"/>
              <a:t>Korupsi</a:t>
            </a:r>
            <a:r>
              <a:rPr lang="en-US" sz="2400" dirty="0" smtClean="0"/>
              <a:t>, </a:t>
            </a:r>
            <a:r>
              <a:rPr lang="en-US" sz="2400" dirty="0" err="1" smtClean="0"/>
              <a:t>Kolusi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Nepotisme</a:t>
            </a:r>
            <a:r>
              <a:rPr lang="en-US" sz="2400" dirty="0" smtClean="0"/>
              <a:t> (KKN)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merugikan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lain.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Kebiasaan</a:t>
            </a:r>
            <a:r>
              <a:rPr lang="en-US" sz="2400" dirty="0" smtClean="0"/>
              <a:t> </a:t>
            </a:r>
            <a:r>
              <a:rPr lang="en-US" sz="2400" dirty="0" err="1" smtClean="0"/>
              <a:t>prostitusi</a:t>
            </a:r>
            <a:r>
              <a:rPr lang="en-US" sz="2400" dirty="0" smtClean="0"/>
              <a:t>,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dihindari</a:t>
            </a:r>
            <a:r>
              <a:rPr lang="en-US" sz="2400" dirty="0" smtClean="0"/>
              <a:t>,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bertentangan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martabat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2602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6548" y="174562"/>
            <a:ext cx="80790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 </a:t>
            </a:r>
            <a:r>
              <a:rPr lang="en-US" sz="4000" dirty="0" err="1" smtClean="0"/>
              <a:t>Etika</a:t>
            </a:r>
            <a:r>
              <a:rPr lang="en-US" sz="4000" dirty="0" smtClean="0"/>
              <a:t> </a:t>
            </a:r>
            <a:r>
              <a:rPr lang="en-US" sz="4000" dirty="0" err="1" smtClean="0"/>
              <a:t>secara</a:t>
            </a:r>
            <a:r>
              <a:rPr lang="en-US" sz="4000" dirty="0" smtClean="0"/>
              <a:t> </a:t>
            </a:r>
            <a:r>
              <a:rPr lang="en-US" sz="4000" dirty="0" err="1" smtClean="0"/>
              <a:t>sistematis</a:t>
            </a:r>
            <a:r>
              <a:rPr lang="en-US" sz="4000" dirty="0" smtClean="0"/>
              <a:t> </a:t>
            </a:r>
            <a:r>
              <a:rPr lang="en-US" sz="4000" dirty="0" err="1" smtClean="0"/>
              <a:t>dibagi</a:t>
            </a:r>
            <a:r>
              <a:rPr lang="en-US" sz="4000" dirty="0" smtClean="0"/>
              <a:t> 2 </a:t>
            </a:r>
            <a:r>
              <a:rPr lang="en-US" sz="4000" dirty="0" err="1" smtClean="0"/>
              <a:t>yaitu</a:t>
            </a:r>
            <a:r>
              <a:rPr lang="en-US" sz="4000" dirty="0" smtClean="0"/>
              <a:t> :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357021" y="895354"/>
            <a:ext cx="113603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 algn="just">
              <a:buClr>
                <a:srgbClr val="FF0000"/>
              </a:buClr>
              <a:defRPr/>
            </a:pPr>
            <a:r>
              <a:rPr lang="en-US" sz="3200" b="1" dirty="0" smtClean="0"/>
              <a:t>1. ETIKA UMUM</a:t>
            </a:r>
            <a:r>
              <a:rPr lang="en-US" sz="3200" dirty="0" smtClean="0"/>
              <a:t>, </a:t>
            </a:r>
            <a:r>
              <a:rPr lang="id-ID" sz="3200" dirty="0" smtClean="0"/>
              <a:t>mengajarkan 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kondisi-kondisi</a:t>
            </a:r>
            <a:r>
              <a:rPr lang="id-ID" sz="3200" dirty="0" smtClean="0"/>
              <a:t> &amp;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id-ID" sz="3200" dirty="0" smtClean="0"/>
              <a:t>-dasar</a:t>
            </a:r>
            <a:r>
              <a:rPr lang="en-US" sz="3200" dirty="0" smtClean="0"/>
              <a:t> </a:t>
            </a:r>
            <a:r>
              <a:rPr lang="en-US" sz="3200" dirty="0" err="1" smtClean="0"/>
              <a:t>bagaimana</a:t>
            </a:r>
            <a:r>
              <a:rPr lang="id-ID" sz="3200" dirty="0" smtClean="0"/>
              <a:t> seharusnya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bertindak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etis</a:t>
            </a:r>
            <a:r>
              <a:rPr lang="en-US" sz="3200" dirty="0" smtClean="0"/>
              <a:t>, </a:t>
            </a:r>
            <a:r>
              <a:rPr lang="en-US" sz="3200" dirty="0" err="1" smtClean="0"/>
              <a:t>bagaimana</a:t>
            </a:r>
            <a:r>
              <a:rPr lang="id-ID" sz="3200" dirty="0" smtClean="0"/>
              <a:t> pula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id-ID" sz="3200" dirty="0" smtClean="0"/>
              <a:t> bersikap</a:t>
            </a:r>
            <a:r>
              <a:rPr lang="en-US" sz="3200" dirty="0" smtClean="0"/>
              <a:t> </a:t>
            </a:r>
            <a:r>
              <a:rPr lang="en-US" sz="3200" dirty="0" err="1" smtClean="0"/>
              <a:t>etis</a:t>
            </a:r>
            <a:r>
              <a:rPr lang="en-US" sz="3200" dirty="0" smtClean="0"/>
              <a:t>, </a:t>
            </a:r>
            <a:r>
              <a:rPr lang="en-US" sz="3200" dirty="0" err="1" smtClean="0"/>
              <a:t>teori-teori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prinsip-prinsip</a:t>
            </a:r>
            <a:r>
              <a:rPr lang="en-US" sz="3200" dirty="0" smtClean="0"/>
              <a:t> moral </a:t>
            </a:r>
            <a:r>
              <a:rPr lang="en-US" sz="3200" dirty="0" err="1" smtClean="0"/>
              <a:t>dasar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pegangan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bertindak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tol</a:t>
            </a:r>
            <a:r>
              <a:rPr lang="id-ID" sz="3200" dirty="0" smtClean="0"/>
              <a:t>o</a:t>
            </a:r>
            <a:r>
              <a:rPr lang="en-US" sz="3200" dirty="0" smtClean="0"/>
              <a:t>k </a:t>
            </a:r>
            <a:r>
              <a:rPr lang="en-US" sz="3200" dirty="0" err="1" smtClean="0"/>
              <a:t>ukur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menilai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buruknya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tindakan</a:t>
            </a:r>
            <a:r>
              <a:rPr lang="en-US" sz="3200" dirty="0" smtClean="0"/>
              <a:t>.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300445" y="3906505"/>
            <a:ext cx="1143000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366713" algn="just">
              <a:defRPr/>
            </a:pPr>
            <a:r>
              <a:rPr lang="en-US" sz="3200" b="1" dirty="0" smtClean="0"/>
              <a:t>2. ETIKA KHUSUS</a:t>
            </a:r>
            <a:r>
              <a:rPr lang="en-US" sz="3200" dirty="0" smtClean="0"/>
              <a:t>,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</a:t>
            </a:r>
            <a:r>
              <a:rPr lang="en-US" sz="3200" dirty="0" err="1" smtClean="0"/>
              <a:t>prinsip-prinsip</a:t>
            </a:r>
            <a:r>
              <a:rPr lang="en-US" sz="3200" dirty="0" smtClean="0"/>
              <a:t> moral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kehidupan</a:t>
            </a:r>
            <a:r>
              <a:rPr lang="en-US" sz="3200" dirty="0" smtClean="0"/>
              <a:t>.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berwujud</a:t>
            </a:r>
            <a:r>
              <a:rPr lang="en-US" sz="3200" dirty="0" smtClean="0"/>
              <a:t> : </a:t>
            </a:r>
            <a:r>
              <a:rPr lang="en-US" sz="3200" dirty="0" err="1" smtClean="0"/>
              <a:t>Bagaimana</a:t>
            </a:r>
            <a:r>
              <a:rPr lang="id-ID" sz="3200" dirty="0" smtClean="0"/>
              <a:t> seseorang bersikap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bertindak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kehidupan</a:t>
            </a:r>
            <a:r>
              <a:rPr lang="id-ID" sz="3200" dirty="0" smtClean="0"/>
              <a:t>nya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kegiatan</a:t>
            </a:r>
            <a:r>
              <a:rPr lang="id-ID" sz="3200" dirty="0" smtClean="0"/>
              <a:t> profesi</a:t>
            </a:r>
            <a:r>
              <a:rPr lang="en-US" sz="3200" dirty="0" smtClean="0"/>
              <a:t> </a:t>
            </a:r>
            <a:r>
              <a:rPr lang="en-US" sz="3200" dirty="0" err="1" smtClean="0"/>
              <a:t>khusus</a:t>
            </a:r>
            <a:r>
              <a:rPr lang="en-US" sz="3200" dirty="0" smtClean="0"/>
              <a:t> yang</a:t>
            </a:r>
            <a:r>
              <a:rPr lang="id-ID" sz="3200" dirty="0" smtClean="0"/>
              <a:t> dilandasi dengan etika moral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22602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4137" y="1339670"/>
            <a:ext cx="108813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 algn="just">
              <a:buFont typeface="Wingdings 2"/>
              <a:buChar char=""/>
              <a:defRPr/>
            </a:pPr>
            <a:r>
              <a:rPr lang="en-US" sz="4400" b="1" dirty="0" err="1" smtClean="0"/>
              <a:t>Etika</a:t>
            </a:r>
            <a:r>
              <a:rPr lang="en-US" sz="4400" b="1" dirty="0" smtClean="0"/>
              <a:t> individual</a:t>
            </a:r>
            <a:r>
              <a:rPr lang="en-US" sz="4400" dirty="0" smtClean="0"/>
              <a:t>, </a:t>
            </a:r>
            <a:r>
              <a:rPr lang="en-US" sz="4400" dirty="0" err="1" smtClean="0"/>
              <a:t>yaitu</a:t>
            </a:r>
            <a:r>
              <a:rPr lang="en-US" sz="4400" dirty="0" smtClean="0"/>
              <a:t> </a:t>
            </a:r>
            <a:r>
              <a:rPr lang="en-US" sz="4400" dirty="0" err="1" smtClean="0"/>
              <a:t>menyangkut</a:t>
            </a:r>
            <a:r>
              <a:rPr lang="en-US" sz="4400" dirty="0" smtClean="0"/>
              <a:t> </a:t>
            </a:r>
            <a:r>
              <a:rPr lang="en-US" sz="4400" dirty="0" err="1" smtClean="0"/>
              <a:t>kewajiban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sikap</a:t>
            </a:r>
            <a:r>
              <a:rPr lang="en-US" sz="4400" dirty="0" smtClean="0"/>
              <a:t> </a:t>
            </a:r>
            <a:r>
              <a:rPr lang="en-US" sz="4400" dirty="0" err="1" smtClean="0"/>
              <a:t>manusia</a:t>
            </a:r>
            <a:r>
              <a:rPr lang="en-US" sz="4400" dirty="0" smtClean="0"/>
              <a:t> </a:t>
            </a:r>
            <a:r>
              <a:rPr lang="en-US" sz="4400" dirty="0" err="1" smtClean="0"/>
              <a:t>terhadap</a:t>
            </a:r>
            <a:r>
              <a:rPr lang="en-US" sz="4400" dirty="0" smtClean="0"/>
              <a:t> </a:t>
            </a:r>
            <a:r>
              <a:rPr lang="en-US" sz="4400" dirty="0" err="1" smtClean="0"/>
              <a:t>dirinya</a:t>
            </a:r>
            <a:r>
              <a:rPr lang="en-US" sz="4400" dirty="0" smtClean="0"/>
              <a:t> </a:t>
            </a:r>
            <a:r>
              <a:rPr lang="en-US" sz="4400" dirty="0" err="1" smtClean="0"/>
              <a:t>sendiri</a:t>
            </a:r>
            <a:r>
              <a:rPr lang="en-US" sz="4400" dirty="0" smtClean="0"/>
              <a:t>.</a:t>
            </a:r>
          </a:p>
          <a:p>
            <a:pPr marL="365760" indent="-283464" algn="just">
              <a:defRPr/>
            </a:pPr>
            <a:endParaRPr lang="en-US" sz="4400" dirty="0" smtClean="0"/>
          </a:p>
          <a:p>
            <a:pPr marL="365760" indent="-283464" algn="just">
              <a:buFont typeface="Wingdings 2"/>
              <a:buChar char=""/>
              <a:defRPr/>
            </a:pPr>
            <a:r>
              <a:rPr lang="en-US" sz="4400" b="1" dirty="0" err="1" smtClean="0"/>
              <a:t>Etika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sosial</a:t>
            </a:r>
            <a:r>
              <a:rPr lang="en-US" sz="4400" dirty="0" smtClean="0"/>
              <a:t>, </a:t>
            </a:r>
            <a:r>
              <a:rPr lang="en-US" sz="4400" dirty="0" err="1" smtClean="0"/>
              <a:t>yaitu</a:t>
            </a:r>
            <a:r>
              <a:rPr lang="en-US" sz="4400" dirty="0" smtClean="0"/>
              <a:t> </a:t>
            </a:r>
            <a:r>
              <a:rPr lang="en-US" sz="4400" dirty="0" err="1" smtClean="0"/>
              <a:t>mengenai</a:t>
            </a:r>
            <a:r>
              <a:rPr lang="id-ID" sz="4400" dirty="0" smtClean="0"/>
              <a:t> sikap dan</a:t>
            </a:r>
            <a:r>
              <a:rPr lang="en-US" sz="4400" dirty="0" smtClean="0"/>
              <a:t> </a:t>
            </a:r>
            <a:r>
              <a:rPr lang="en-US" sz="4400" dirty="0" err="1" smtClean="0"/>
              <a:t>kewajiban</a:t>
            </a:r>
            <a:r>
              <a:rPr lang="en-US" sz="4400" dirty="0" smtClean="0"/>
              <a:t>, </a:t>
            </a:r>
            <a:r>
              <a:rPr lang="id-ID" sz="4400" dirty="0" smtClean="0"/>
              <a:t>serta</a:t>
            </a:r>
            <a:r>
              <a:rPr lang="en-US" sz="4400" dirty="0" smtClean="0"/>
              <a:t> </a:t>
            </a:r>
            <a:r>
              <a:rPr lang="en-US" sz="4400" dirty="0" err="1" smtClean="0"/>
              <a:t>pola</a:t>
            </a:r>
            <a:r>
              <a:rPr lang="en-US" sz="4400" dirty="0" smtClean="0"/>
              <a:t> </a:t>
            </a:r>
            <a:r>
              <a:rPr lang="en-US" sz="4400" dirty="0" err="1" smtClean="0"/>
              <a:t>perilaku</a:t>
            </a:r>
            <a:r>
              <a:rPr lang="en-US" sz="4400" dirty="0" smtClean="0"/>
              <a:t> </a:t>
            </a:r>
            <a:r>
              <a:rPr lang="en-US" sz="4400" dirty="0" err="1" smtClean="0"/>
              <a:t>manusia</a:t>
            </a:r>
            <a:r>
              <a:rPr lang="en-US" sz="4400" dirty="0" smtClean="0"/>
              <a:t> </a:t>
            </a:r>
            <a:r>
              <a:rPr lang="en-US" sz="4400" dirty="0" err="1" smtClean="0"/>
              <a:t>sebagai</a:t>
            </a:r>
            <a:r>
              <a:rPr lang="en-US" sz="4400" dirty="0" smtClean="0"/>
              <a:t> </a:t>
            </a:r>
            <a:r>
              <a:rPr lang="en-US" sz="4400" dirty="0" err="1" smtClean="0"/>
              <a:t>anggota</a:t>
            </a:r>
            <a:r>
              <a:rPr lang="en-US" sz="4400" dirty="0" smtClean="0"/>
              <a:t> </a:t>
            </a:r>
            <a:r>
              <a:rPr lang="id-ID" sz="4400" dirty="0" smtClean="0"/>
              <a:t>bermasyarakat</a:t>
            </a:r>
            <a:r>
              <a:rPr lang="en-US" sz="4400" dirty="0" smtClean="0"/>
              <a:t>.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287382" y="170528"/>
            <a:ext cx="114300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366713" algn="just">
              <a:defRPr/>
            </a:pPr>
            <a:r>
              <a:rPr lang="en-US" sz="4000" b="1" dirty="0" smtClean="0"/>
              <a:t>ETIKA KHUSUS</a:t>
            </a:r>
            <a:r>
              <a:rPr lang="en-US" sz="4000" dirty="0" smtClean="0"/>
              <a:t>, </a:t>
            </a:r>
            <a:r>
              <a:rPr lang="en-US" sz="4000" dirty="0" err="1" smtClean="0"/>
              <a:t>dibagi</a:t>
            </a:r>
            <a:r>
              <a:rPr lang="en-US" sz="4000" dirty="0" smtClean="0"/>
              <a:t> </a:t>
            </a:r>
            <a:r>
              <a:rPr lang="en-US" sz="4000" dirty="0" err="1" smtClean="0"/>
              <a:t>menjadi</a:t>
            </a:r>
            <a:r>
              <a:rPr lang="en-US" sz="4000" dirty="0" smtClean="0"/>
              <a:t> 2 </a:t>
            </a:r>
            <a:r>
              <a:rPr lang="en-US" sz="4000" dirty="0" err="1" smtClean="0"/>
              <a:t>bagian</a:t>
            </a:r>
            <a:r>
              <a:rPr lang="en-US" sz="4000" dirty="0" smtClean="0"/>
              <a:t> :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2917144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6292" y="266003"/>
            <a:ext cx="109651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600" b="1" dirty="0" smtClean="0">
                <a:solidFill>
                  <a:srgbClr val="FF0000"/>
                </a:solidFill>
              </a:rPr>
              <a:t>ETIKA SOSIAL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id-ID" sz="3600" b="1" dirty="0" smtClean="0">
                <a:solidFill>
                  <a:srgbClr val="FF0000"/>
                </a:solidFill>
              </a:rPr>
              <a:t>MELIPUTI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id-ID" sz="3600" b="1" dirty="0" smtClean="0">
                <a:solidFill>
                  <a:srgbClr val="FF0000"/>
                </a:solidFill>
              </a:rPr>
              <a:t>BANYAK BIDANG ANTARA LAIN :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535577" y="1441482"/>
            <a:ext cx="860842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sz="4400" dirty="0" err="1" smtClean="0"/>
              <a:t>Sikap</a:t>
            </a:r>
            <a:r>
              <a:rPr lang="en-US" sz="4400" dirty="0" smtClean="0"/>
              <a:t> </a:t>
            </a:r>
            <a:r>
              <a:rPr lang="en-US" sz="4400" dirty="0" err="1" smtClean="0"/>
              <a:t>terhadap</a:t>
            </a:r>
            <a:r>
              <a:rPr lang="en-US" sz="4400" dirty="0" smtClean="0"/>
              <a:t> </a:t>
            </a:r>
            <a:r>
              <a:rPr lang="en-US" sz="4400" dirty="0" err="1" smtClean="0"/>
              <a:t>sesama</a:t>
            </a:r>
            <a:endParaRPr lang="en-US" sz="44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en-US" sz="4400" dirty="0" err="1" smtClean="0"/>
              <a:t>Etika</a:t>
            </a:r>
            <a:r>
              <a:rPr lang="en-US" sz="4400" dirty="0" smtClean="0"/>
              <a:t> </a:t>
            </a:r>
            <a:r>
              <a:rPr lang="en-US" sz="4400" dirty="0" err="1" smtClean="0"/>
              <a:t>keluarga</a:t>
            </a:r>
            <a:endParaRPr lang="en-US" sz="44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en-US" sz="4400" dirty="0" err="1" smtClean="0"/>
              <a:t>Etika</a:t>
            </a:r>
            <a:r>
              <a:rPr lang="en-US" sz="4400" dirty="0" smtClean="0"/>
              <a:t> </a:t>
            </a:r>
            <a:r>
              <a:rPr lang="en-US" sz="4400" dirty="0" err="1" smtClean="0"/>
              <a:t>profesi</a:t>
            </a:r>
            <a:endParaRPr lang="en-US" sz="44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en-US" sz="4400" dirty="0" err="1" smtClean="0"/>
              <a:t>Etika</a:t>
            </a:r>
            <a:r>
              <a:rPr lang="en-US" sz="4400" dirty="0" smtClean="0"/>
              <a:t> </a:t>
            </a:r>
            <a:r>
              <a:rPr lang="en-US" sz="4400" dirty="0" err="1" smtClean="0"/>
              <a:t>politik</a:t>
            </a:r>
            <a:endParaRPr lang="en-US" sz="44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en-US" sz="4400" dirty="0" err="1" smtClean="0"/>
              <a:t>Etika</a:t>
            </a:r>
            <a:r>
              <a:rPr lang="en-US" sz="4400" dirty="0" smtClean="0"/>
              <a:t> </a:t>
            </a:r>
            <a:r>
              <a:rPr lang="en-US" sz="4400" dirty="0" err="1" smtClean="0"/>
              <a:t>lingkungan</a:t>
            </a:r>
            <a:endParaRPr lang="en-US" sz="44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en-US" sz="4400" dirty="0" err="1" smtClean="0"/>
              <a:t>Etika</a:t>
            </a:r>
            <a:r>
              <a:rPr lang="en-US" sz="4400" dirty="0" smtClean="0"/>
              <a:t> </a:t>
            </a:r>
            <a:r>
              <a:rPr lang="en-US" sz="4400" dirty="0" err="1" smtClean="0"/>
              <a:t>idiologi</a:t>
            </a:r>
            <a:endParaRPr lang="en-US" sz="4400" dirty="0" smtClean="0"/>
          </a:p>
        </p:txBody>
      </p:sp>
    </p:spTree>
    <p:extLst>
      <p:ext uri="{BB962C8B-B14F-4D97-AF65-F5344CB8AC3E}">
        <p14:creationId xmlns="" xmlns:p14="http://schemas.microsoft.com/office/powerpoint/2010/main" val="3303445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3554" t="15893" r="14662" b="29464"/>
          <a:stretch>
            <a:fillRect/>
          </a:stretch>
        </p:blipFill>
        <p:spPr bwMode="auto">
          <a:xfrm>
            <a:off x="365760" y="287383"/>
            <a:ext cx="11521440" cy="6152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30344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ra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kontrak</Template>
  <TotalTime>1083</TotalTime>
  <Words>1507</Words>
  <Application>Microsoft Office PowerPoint</Application>
  <PresentationFormat>Custom</PresentationFormat>
  <Paragraphs>135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kontrak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Pribadi</dc:title>
  <dc:creator>QQ</dc:creator>
  <cp:lastModifiedBy>ACER</cp:lastModifiedBy>
  <cp:revision>94</cp:revision>
  <dcterms:created xsi:type="dcterms:W3CDTF">2021-08-23T09:46:35Z</dcterms:created>
  <dcterms:modified xsi:type="dcterms:W3CDTF">2023-03-07T02:23:27Z</dcterms:modified>
</cp:coreProperties>
</file>