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8" r:id="rId9"/>
    <p:sldId id="263" r:id="rId10"/>
    <p:sldId id="264" r:id="rId11"/>
    <p:sldId id="265" r:id="rId12"/>
    <p:sldId id="267" r:id="rId13"/>
    <p:sldId id="269"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1" d="100"/>
          <a:sy n="71" d="100"/>
        </p:scale>
        <p:origin x="618"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9/15/2020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9/15/2020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smtClean="0"/>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9/15/2020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9/15/2020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9/15/2020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smtClean="0"/>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9/15/2020</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Snip Single Corner Rectangle 3"/>
          <p:cNvSpPr/>
          <p:nvPr/>
        </p:nvSpPr>
        <p:spPr>
          <a:xfrm>
            <a:off x="484093" y="510989"/>
            <a:ext cx="10878671" cy="5822576"/>
          </a:xfrm>
          <a:prstGeom prst="snip1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flipH="1">
            <a:off x="954741" y="914399"/>
            <a:ext cx="9076764" cy="5447645"/>
          </a:xfrm>
          <a:prstGeom prst="rect">
            <a:avLst/>
          </a:prstGeom>
          <a:noFill/>
        </p:spPr>
        <p:txBody>
          <a:bodyPr wrap="square" rtlCol="0">
            <a:spAutoFit/>
          </a:bodyPr>
          <a:lstStyle/>
          <a:p>
            <a:pPr marL="1076325" indent="-1076325"/>
            <a:r>
              <a:rPr lang="id-ID" sz="2400" b="1" dirty="0" smtClean="0">
                <a:latin typeface="Arial Unicode MS" panose="020B0604020202020204" pitchFamily="34" charset="-128"/>
                <a:ea typeface="Arial Unicode MS" panose="020B0604020202020204" pitchFamily="34" charset="-128"/>
                <a:cs typeface="Arial Unicode MS" panose="020B0604020202020204" pitchFamily="34" charset="-128"/>
              </a:rPr>
              <a:t>PB.13-  RAHASIA BANK DALAM MENJALANKAN KEGIATAN USAHA BANK</a:t>
            </a:r>
          </a:p>
          <a:p>
            <a:pPr marL="1076325" indent="-1076325"/>
            <a:endParaRPr lang="id-ID" sz="2400" b="1"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514350" lvl="0" indent="-514350">
              <a:buAutoNum type="arabicPeriod"/>
            </a:pPr>
            <a:r>
              <a:rPr lang="id-ID" sz="2800" b="1" dirty="0" smtClean="0"/>
              <a:t>Dasar </a:t>
            </a:r>
            <a:r>
              <a:rPr lang="id-ID" sz="2800" b="1" dirty="0"/>
              <a:t>pemikiran perlunya rahasia bank dan </a:t>
            </a:r>
            <a:r>
              <a:rPr lang="id-ID" sz="2800" b="1" dirty="0" smtClean="0"/>
              <a:t>pengaturannya</a:t>
            </a:r>
          </a:p>
          <a:p>
            <a:pPr marL="514350" lvl="0" indent="-514350">
              <a:buAutoNum type="arabicPeriod"/>
            </a:pPr>
            <a:r>
              <a:rPr lang="id-ID" sz="2800" b="1" dirty="0" smtClean="0"/>
              <a:t>Ruang </a:t>
            </a:r>
            <a:r>
              <a:rPr lang="id-ID" sz="2800" b="1" dirty="0"/>
              <a:t>lingkup rahasia bank dan para pihak yang wajib </a:t>
            </a:r>
            <a:r>
              <a:rPr lang="id-ID" sz="2800" b="1" dirty="0" smtClean="0"/>
              <a:t>merahasiakannya</a:t>
            </a:r>
          </a:p>
          <a:p>
            <a:pPr marL="514350" lvl="0" indent="-514350">
              <a:buAutoNum type="arabicPeriod"/>
            </a:pPr>
            <a:r>
              <a:rPr lang="id-ID" sz="2800" b="1" dirty="0" smtClean="0"/>
              <a:t>Teori </a:t>
            </a:r>
            <a:r>
              <a:rPr lang="id-ID" sz="2800" b="1" dirty="0"/>
              <a:t>rahasia bank dan ketentuan rahasia </a:t>
            </a:r>
            <a:r>
              <a:rPr lang="id-ID" sz="2800" b="1" dirty="0" smtClean="0"/>
              <a:t>bank</a:t>
            </a:r>
          </a:p>
          <a:p>
            <a:pPr marL="514350" lvl="0" indent="-514350">
              <a:buAutoNum type="arabicPeriod"/>
            </a:pPr>
            <a:r>
              <a:rPr lang="id-ID" sz="2800" b="1" dirty="0" smtClean="0"/>
              <a:t>Pengecualian </a:t>
            </a:r>
            <a:r>
              <a:rPr lang="id-ID" sz="2800" b="1" dirty="0"/>
              <a:t>rahasia </a:t>
            </a:r>
            <a:r>
              <a:rPr lang="id-ID" sz="2800" b="1" dirty="0" smtClean="0"/>
              <a:t>bank</a:t>
            </a:r>
          </a:p>
          <a:p>
            <a:pPr marL="514350" lvl="0" indent="-514350">
              <a:buAutoNum type="arabicPeriod"/>
            </a:pPr>
            <a:r>
              <a:rPr lang="id-ID" sz="2800" b="1" dirty="0" smtClean="0"/>
              <a:t>Perbuatan </a:t>
            </a:r>
            <a:r>
              <a:rPr lang="id-ID" sz="2800" b="1" dirty="0"/>
              <a:t>dan ancaman pidana pelanggaran ketentuan rahasia bank</a:t>
            </a:r>
          </a:p>
          <a:p>
            <a:pPr marL="1076325" indent="-1076325"/>
            <a:endPar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id-ID" sz="24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6054556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Snip Single Corner Rectangle 3"/>
          <p:cNvSpPr/>
          <p:nvPr/>
        </p:nvSpPr>
        <p:spPr>
          <a:xfrm>
            <a:off x="484093" y="510989"/>
            <a:ext cx="10878671" cy="5822576"/>
          </a:xfrm>
          <a:prstGeom prst="snip1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flipH="1">
            <a:off x="484093" y="242047"/>
            <a:ext cx="10529048" cy="8217634"/>
          </a:xfrm>
          <a:prstGeom prst="rect">
            <a:avLst/>
          </a:prstGeom>
          <a:noFill/>
        </p:spPr>
        <p:txBody>
          <a:bodyPr wrap="square" rtlCol="0">
            <a:spAutoFit/>
          </a:bodyPr>
          <a:lstStyle/>
          <a:p>
            <a:endPar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2)  Teori yang bersifat RELATIF (NISBI):</a:t>
            </a:r>
          </a:p>
          <a:p>
            <a:pPr marL="457200" indent="-457200">
              <a:buFontTx/>
              <a:buChar char="-"/>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Bank wajib menjaga rahasia bank;</a:t>
            </a:r>
          </a:p>
          <a:p>
            <a:pPr marL="457200" indent="-457200">
              <a:buFontTx/>
              <a:buChar char="-"/>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Akan tetapi untuk kepentingan2 tertentu dan dg syarat2 tertentu rahasia bank dapat dikecualikan, misal utk kepentingan peradilan pidana, pajak dll yg diatur dlm UU</a:t>
            </a:r>
          </a:p>
          <a:p>
            <a:endParaRPr lang="id-ID" sz="2800" b="1" dirty="0">
              <a:latin typeface="Arial Unicode MS" panose="020B0604020202020204" pitchFamily="34" charset="-128"/>
              <a:ea typeface="Arial Unicode MS" panose="020B0604020202020204" pitchFamily="34" charset="-128"/>
              <a:cs typeface="Arial Unicode MS" panose="020B0604020202020204" pitchFamily="34" charset="-128"/>
            </a:endParaRPr>
          </a:p>
          <a:p>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KELEBIHAN TEORI INI:</a:t>
            </a:r>
          </a:p>
          <a:p>
            <a:pPr marL="457200" indent="-457200">
              <a:buFontTx/>
              <a:buChar char="-"/>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Melihat RAHASIA BANK secara proporsional, baik utk kepentingan pribadi maupun untuk kepentingan negara dan masyarakat</a:t>
            </a:r>
          </a:p>
          <a:p>
            <a:endParaRPr lang="id-ID" sz="2800" b="1" dirty="0">
              <a:latin typeface="Arial Unicode MS" panose="020B0604020202020204" pitchFamily="34" charset="-128"/>
              <a:ea typeface="Arial Unicode MS" panose="020B0604020202020204" pitchFamily="34" charset="-128"/>
              <a:cs typeface="Arial Unicode MS" panose="020B0604020202020204" pitchFamily="34" charset="-128"/>
            </a:endParaRPr>
          </a:p>
          <a:p>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Indonesia mengikuti teori yang mana dlm mengatur rahasia bank????</a:t>
            </a:r>
          </a:p>
          <a:p>
            <a:pPr marL="457200" indent="-457200">
              <a:buFontTx/>
              <a:buChar char="-"/>
            </a:pPr>
            <a:endParaRPr lang="id-ID" sz="2800" b="1"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457200" indent="-457200">
              <a:buFontTx/>
              <a:buChar char="-"/>
            </a:pPr>
            <a:endPar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id-ID" sz="24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8971550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Snip Single Corner Rectangle 3"/>
          <p:cNvSpPr/>
          <p:nvPr/>
        </p:nvSpPr>
        <p:spPr>
          <a:xfrm>
            <a:off x="484093" y="510989"/>
            <a:ext cx="10878671" cy="5822576"/>
          </a:xfrm>
          <a:prstGeom prst="snip1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flipH="1">
            <a:off x="484093" y="242047"/>
            <a:ext cx="10529048" cy="6924973"/>
          </a:xfrm>
          <a:prstGeom prst="rect">
            <a:avLst/>
          </a:prstGeom>
          <a:noFill/>
        </p:spPr>
        <p:txBody>
          <a:bodyPr wrap="square" rtlCol="0">
            <a:spAutoFit/>
          </a:bodyPr>
          <a:lstStyle/>
          <a:p>
            <a:endPar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4.  PENGECUALIAN RAHASIA BANK</a:t>
            </a:r>
          </a:p>
          <a:p>
            <a:endParaRPr lang="id-ID" sz="2800" b="1" dirty="0">
              <a:latin typeface="Arial Unicode MS" panose="020B0604020202020204" pitchFamily="34" charset="-128"/>
              <a:ea typeface="Arial Unicode MS" panose="020B0604020202020204" pitchFamily="34" charset="-128"/>
              <a:cs typeface="Arial Unicode MS" panose="020B0604020202020204" pitchFamily="34" charset="-128"/>
            </a:endParaRPr>
          </a:p>
          <a:p>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UU PERBANKAN MENGATUR TENTANG PENGECUALIAN RAHASIA BANK, yaitu utk kepentingan yang berkenaan dengan:</a:t>
            </a:r>
          </a:p>
          <a:p>
            <a:pPr marL="514350" indent="-514350">
              <a:buAutoNum type="arabicParenR"/>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perpajakan;</a:t>
            </a:r>
          </a:p>
          <a:p>
            <a:pPr marL="514350" indent="-514350">
              <a:buAutoNum type="arabicParenR"/>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Piutang bank;</a:t>
            </a:r>
          </a:p>
          <a:p>
            <a:pPr marL="514350" indent="-514350">
              <a:buAutoNum type="arabicParenR"/>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Peradilan pidana;</a:t>
            </a:r>
          </a:p>
          <a:p>
            <a:pPr marL="514350" indent="-514350">
              <a:buAutoNum type="arabicParenR"/>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Pemeriksaan peradilan perdata;</a:t>
            </a:r>
          </a:p>
          <a:p>
            <a:pPr marL="514350" indent="-514350">
              <a:buAutoNum type="arabicParenR"/>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Tukar menukar informasi anat bank;</a:t>
            </a:r>
          </a:p>
          <a:p>
            <a:pPr marL="514350" indent="-514350">
              <a:buAutoNum type="arabicParenR"/>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Pihak lain yang ditunjuk nasabah;</a:t>
            </a:r>
          </a:p>
          <a:p>
            <a:pPr marL="514350" indent="-514350">
              <a:buAutoNum type="arabicParenR"/>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Penyelesaian kewarisan</a:t>
            </a:r>
            <a:endParaRPr lang="id-ID" sz="2800" b="1"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457200" indent="-457200">
              <a:buFontTx/>
              <a:buChar char="-"/>
            </a:pPr>
            <a:endPar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id-ID" sz="24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7702608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Snip Single Corner Rectangle 3"/>
          <p:cNvSpPr/>
          <p:nvPr/>
        </p:nvSpPr>
        <p:spPr>
          <a:xfrm>
            <a:off x="484093" y="510989"/>
            <a:ext cx="10878671" cy="5822576"/>
          </a:xfrm>
          <a:prstGeom prst="snip1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flipH="1">
            <a:off x="484093" y="242047"/>
            <a:ext cx="10529048" cy="6063198"/>
          </a:xfrm>
          <a:prstGeom prst="rect">
            <a:avLst/>
          </a:prstGeom>
          <a:noFill/>
        </p:spPr>
        <p:txBody>
          <a:bodyPr wrap="square" rtlCol="0">
            <a:spAutoFit/>
          </a:bodyPr>
          <a:lstStyle/>
          <a:p>
            <a:endPar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pPr marL="514350" indent="-514350">
              <a:buAutoNum type="arabicPeriod" startAt="5"/>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PERBUATAN DAN ANCAMAN PIDANA PELANGGARAN KETENTUAN RAHASIA BANK</a:t>
            </a:r>
          </a:p>
          <a:p>
            <a:endPar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pPr marL="514350" indent="-514350">
              <a:buAutoNum type="alphaLcPeriod"/>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Berdasarkan UU Perbankan 1992 jo UU Perbankan 1998, bahwa perbuatan pelanggaran terhadap kewajiban menjaga rahasia bank termasuk ke dalam PERBUATAN KEJAHATAN.</a:t>
            </a:r>
          </a:p>
          <a:p>
            <a:pPr marL="514350" indent="-514350">
              <a:buAutoNum type="alphaLcPeriod"/>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Krn itu, mk pelakunya terkena SANKSIPIDANA 	</a:t>
            </a:r>
          </a:p>
          <a:p>
            <a:endPar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id-ID" sz="2800" b="1" dirty="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id-ID" sz="24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8490289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Snip Single Corner Rectangle 3"/>
          <p:cNvSpPr/>
          <p:nvPr/>
        </p:nvSpPr>
        <p:spPr>
          <a:xfrm>
            <a:off x="484093" y="510989"/>
            <a:ext cx="10878671" cy="5822576"/>
          </a:xfrm>
          <a:prstGeom prst="snip1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flipH="1">
            <a:off x="484093" y="242047"/>
            <a:ext cx="10529048" cy="7355860"/>
          </a:xfrm>
          <a:prstGeom prst="rect">
            <a:avLst/>
          </a:prstGeom>
          <a:noFill/>
        </p:spPr>
        <p:txBody>
          <a:bodyPr wrap="square" rtlCol="0">
            <a:spAutoFit/>
          </a:bodyPr>
          <a:lstStyle/>
          <a:p>
            <a:endPar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SANKSI PIDANA TERHADAP PELANGGARAN RAHASIA BANK, memiliki CIRI KHAS, yaitu:</a:t>
            </a:r>
          </a:p>
          <a:p>
            <a:endPar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pPr marL="514350" indent="-514350">
              <a:buAutoNum type="arabicParenR"/>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Terdapat ancaman hukuman minimal, di samping ancaman hukuman maksimal;</a:t>
            </a:r>
          </a:p>
          <a:p>
            <a:pPr marL="514350" indent="-514350">
              <a:buAutoNum type="arabicParenR"/>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Antara hukuman penjara dengan hukuman denda bersifat kumulatif, bukan alternatis;</a:t>
            </a:r>
          </a:p>
          <a:p>
            <a:pPr marL="514350" indent="-514350">
              <a:buAutoNum type="arabicParenR"/>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Tdk ada korelasi antara berat ringannya hukuman penjara dengan hukuman denda	</a:t>
            </a:r>
          </a:p>
          <a:p>
            <a:endPar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Catatan:  lihat ketentuan dlm UU Perbankan ttg sanksi pidana terhadap pelanggaran rahasia bank.</a:t>
            </a:r>
          </a:p>
          <a:p>
            <a:endParaRPr lang="id-ID" sz="2800" b="1" dirty="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id-ID" sz="24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381614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Snip Single Corner Rectangle 3"/>
          <p:cNvSpPr/>
          <p:nvPr/>
        </p:nvSpPr>
        <p:spPr>
          <a:xfrm>
            <a:off x="484093" y="510989"/>
            <a:ext cx="10878671" cy="5822576"/>
          </a:xfrm>
          <a:prstGeom prst="snip1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flipH="1">
            <a:off x="484093" y="0"/>
            <a:ext cx="9076764" cy="6186309"/>
          </a:xfrm>
          <a:prstGeom prst="rect">
            <a:avLst/>
          </a:prstGeom>
          <a:noFill/>
        </p:spPr>
        <p:txBody>
          <a:bodyPr wrap="square" rtlCol="0">
            <a:spAutoFit/>
          </a:bodyPr>
          <a:lstStyle/>
          <a:p>
            <a:pPr marL="1076325" indent="-1076325"/>
            <a:endParaRPr lang="id-ID" sz="2400" b="1"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514350" lvl="0" indent="-514350">
              <a:buAutoNum type="arabicPeriod"/>
            </a:pPr>
            <a:r>
              <a:rPr lang="id-ID" sz="2800" b="1" dirty="0" smtClean="0"/>
              <a:t>Dasar </a:t>
            </a:r>
            <a:r>
              <a:rPr lang="id-ID" sz="2800" b="1" dirty="0"/>
              <a:t>pemikiran perlunya rahasia bank dan </a:t>
            </a:r>
            <a:r>
              <a:rPr lang="id-ID" sz="2800" b="1" dirty="0" smtClean="0"/>
              <a:t>pengaturannya:</a:t>
            </a:r>
          </a:p>
          <a:p>
            <a:pPr lvl="0"/>
            <a:endParaRPr lang="id-ID" sz="2800" b="1" dirty="0" smtClean="0"/>
          </a:p>
          <a:p>
            <a:pPr marL="457200" indent="-457200">
              <a:buAutoNum type="alphaLcPeriod"/>
            </a:pPr>
            <a:r>
              <a:rPr lang="id-ID" sz="2400" dirty="0" smtClean="0">
                <a:latin typeface="Arial Unicode MS" panose="020B0604020202020204" pitchFamily="34" charset="-128"/>
                <a:ea typeface="Arial Unicode MS" panose="020B0604020202020204" pitchFamily="34" charset="-128"/>
                <a:cs typeface="Arial Unicode MS" panose="020B0604020202020204" pitchFamily="34" charset="-128"/>
              </a:rPr>
              <a:t>Krn lembaga perbankan menjalankan kegiatannya berdasarkan KEPERCAYAAN dari masyarakat, oleh krn itu bank hrs menjaga kepercayaan masy yg diberikan kpd bank, agar msy tep percaya;</a:t>
            </a:r>
          </a:p>
          <a:p>
            <a:pPr marL="457200" indent="-457200">
              <a:buAutoNum type="alphaLcPeriod"/>
            </a:pPr>
            <a:r>
              <a:rPr lang="id-ID" sz="2400" dirty="0" smtClean="0">
                <a:latin typeface="Arial Unicode MS" panose="020B0604020202020204" pitchFamily="34" charset="-128"/>
                <a:ea typeface="Arial Unicode MS" panose="020B0604020202020204" pitchFamily="34" charset="-128"/>
                <a:cs typeface="Arial Unicode MS" panose="020B0604020202020204" pitchFamily="34" charset="-128"/>
              </a:rPr>
              <a:t>Salah satu upaya menjaga KEPERCAYAAN MASYARAKAT adlh </a:t>
            </a:r>
            <a:r>
              <a:rPr lang="id-ID" sz="2400" dirty="0"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kepatuhan </a:t>
            </a:r>
            <a:r>
              <a:rPr lang="id-ID" sz="2400" dirty="0" smtClean="0">
                <a:latin typeface="Arial Unicode MS" panose="020B0604020202020204" pitchFamily="34" charset="-128"/>
                <a:ea typeface="Arial Unicode MS" panose="020B0604020202020204" pitchFamily="34" charset="-128"/>
                <a:cs typeface="Arial Unicode MS" panose="020B0604020202020204" pitchFamily="34" charset="-128"/>
              </a:rPr>
              <a:t>bank thdp KEWAJIBAN MENJAGA RAHASIA BANK</a:t>
            </a:r>
          </a:p>
          <a:p>
            <a:pPr marL="457200" indent="-457200">
              <a:buAutoNum type="alphaLcPeriod"/>
            </a:pPr>
            <a:r>
              <a:rPr lang="id-ID" sz="2400" dirty="0" smtClean="0">
                <a:latin typeface="Arial Unicode MS" panose="020B0604020202020204" pitchFamily="34" charset="-128"/>
                <a:ea typeface="Arial Unicode MS" panose="020B0604020202020204" pitchFamily="34" charset="-128"/>
                <a:cs typeface="Arial Unicode MS" panose="020B0604020202020204" pitchFamily="34" charset="-128"/>
              </a:rPr>
              <a:t>Bank hrs menjaga kerahasiaan data2 dan keadaaan keuangan nasabahnya</a:t>
            </a:r>
          </a:p>
          <a:p>
            <a:pPr marL="457200" indent="-457200">
              <a:buAutoNum type="alphaLcPeriod"/>
            </a:pPr>
            <a:r>
              <a:rPr lang="id-ID" sz="2400" dirty="0" smtClean="0">
                <a:latin typeface="Arial Unicode MS" panose="020B0604020202020204" pitchFamily="34" charset="-128"/>
                <a:ea typeface="Arial Unicode MS" panose="020B0604020202020204" pitchFamily="34" charset="-128"/>
                <a:cs typeface="Arial Unicode MS" panose="020B0604020202020204" pitchFamily="34" charset="-128"/>
              </a:rPr>
              <a:t>Jadi, KETENTUAN RAHASIA BANK diperlukan bagi BANK agar kepercayaan masyarakat tetap terjaga, dan bagi MASYARAKAT penyimpan agar data dan simpanannya aman</a:t>
            </a:r>
            <a:endParaRPr lang="id-ID" sz="24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313579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Snip Single Corner Rectangle 3"/>
          <p:cNvSpPr/>
          <p:nvPr/>
        </p:nvSpPr>
        <p:spPr>
          <a:xfrm>
            <a:off x="484093" y="510989"/>
            <a:ext cx="10878671" cy="5822576"/>
          </a:xfrm>
          <a:prstGeom prst="snip1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flipH="1">
            <a:off x="829236" y="632011"/>
            <a:ext cx="9076764" cy="6063198"/>
          </a:xfrm>
          <a:prstGeom prst="rect">
            <a:avLst/>
          </a:prstGeom>
          <a:noFill/>
        </p:spPr>
        <p:txBody>
          <a:bodyPr wrap="square" rtlCol="0">
            <a:spAutoFit/>
          </a:bodyPr>
          <a:lstStyle/>
          <a:p>
            <a:pPr marL="514350" lvl="0" indent="-514350">
              <a:buAutoNum type="arabicPeriod" startAt="2"/>
            </a:pPr>
            <a:r>
              <a:rPr lang="id-ID" sz="2800" b="1" dirty="0" smtClean="0"/>
              <a:t>RUANG LINGKUP RAHASIA BANK dan PIHAK YG WAJIB MERAHASIAKANNYA</a:t>
            </a:r>
          </a:p>
          <a:p>
            <a:pPr lvl="0"/>
            <a:endParaRPr lang="id-ID" sz="2800" b="1" dirty="0" smtClean="0"/>
          </a:p>
          <a:p>
            <a:pPr marL="514350" indent="-514350">
              <a:buAutoNum type="alphaLcPeriod"/>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DASAR HUKUM RAHASIA BANK</a:t>
            </a:r>
          </a:p>
          <a:p>
            <a:pPr marL="457200" indent="-457200">
              <a:buFontTx/>
              <a:buChar char="-"/>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UU No.7 tahun 1992 tentang Perbankan, sebagaimana telah diubah dg UU No.10 tahun 1998 tentang Perubahan Atas UU No.7 Tentang Perbankan, Terdapat dlm Ps 40, 41, 41A, 42, 42A, 43,44, 44A, 45,47,47A,50,50A, 51, 52, 53</a:t>
            </a:r>
          </a:p>
          <a:p>
            <a:pPr marL="457200" indent="-457200">
              <a:buFontTx/>
              <a:buChar char="-"/>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Peraturan perundangan lainnya</a:t>
            </a:r>
            <a:endParaRPr lang="id-ID" sz="2800" b="1"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514350" indent="-514350">
              <a:buAutoNum type="alphaLcPeriod"/>
            </a:pPr>
            <a:endPar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id-ID" sz="24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953964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Snip Single Corner Rectangle 3"/>
          <p:cNvSpPr/>
          <p:nvPr/>
        </p:nvSpPr>
        <p:spPr>
          <a:xfrm>
            <a:off x="484093" y="510989"/>
            <a:ext cx="10878671" cy="5822576"/>
          </a:xfrm>
          <a:prstGeom prst="snip1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flipH="1">
            <a:off x="484093" y="632011"/>
            <a:ext cx="10529048" cy="7355860"/>
          </a:xfrm>
          <a:prstGeom prst="rect">
            <a:avLst/>
          </a:prstGeom>
          <a:noFill/>
        </p:spPr>
        <p:txBody>
          <a:bodyPr wrap="square" rtlCol="0">
            <a:spAutoFit/>
          </a:bodyPr>
          <a:lstStyle/>
          <a:p>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b.  LINGKUP RAHASIA BANK</a:t>
            </a:r>
          </a:p>
          <a:p>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Berdasar ketentuan Pasal 1 angka (16) UU Perbankan 1992: rahasia bank adalah:</a:t>
            </a:r>
          </a:p>
          <a:p>
            <a:pPr marL="457200" indent="-457200">
              <a:buFontTx/>
              <a:buChar char="-"/>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Segala sesuatu yang berhubungan dg keuangan dll;</a:t>
            </a:r>
          </a:p>
          <a:p>
            <a:pPr marL="457200" indent="-457200">
              <a:buFontTx/>
              <a:buChar char="-"/>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Dari nasabah bank;</a:t>
            </a:r>
          </a:p>
          <a:p>
            <a:pPr marL="457200" indent="-457200">
              <a:buFontTx/>
              <a:buChar char="-"/>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Yang menurut kelaziman dunia perbankan wajib dirahasiakan</a:t>
            </a:r>
          </a:p>
          <a:p>
            <a:endParaRPr lang="id-ID" sz="2800" b="1" dirty="0">
              <a:latin typeface="Arial Unicode MS" panose="020B0604020202020204" pitchFamily="34" charset="-128"/>
              <a:ea typeface="Arial Unicode MS" panose="020B0604020202020204" pitchFamily="34" charset="-128"/>
              <a:cs typeface="Arial Unicode MS" panose="020B0604020202020204" pitchFamily="34" charset="-128"/>
            </a:endParaRPr>
          </a:p>
          <a:p>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Ps 40 ayat (2) UU Perbankan 1992:</a:t>
            </a:r>
          </a:p>
          <a:p>
            <a:pPr marL="457200" indent="-457200">
              <a:buFontTx/>
              <a:buChar char="-"/>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Bank DILARANG memberi keterangan yg tercatat pd bank ttgb  keuangan dll dari nasabahnya;</a:t>
            </a:r>
          </a:p>
          <a:p>
            <a:pPr marL="457200" indent="-457200">
              <a:buFontTx/>
              <a:buChar char="-"/>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Yg wajib dirahasiakan oleh bank mnrt kelaziman dlm dunia perbankan, kecuali dlm hal sbmn diatur dlm Ps 41, 42,43,44</a:t>
            </a:r>
          </a:p>
          <a:p>
            <a:pPr marL="457200" indent="-457200">
              <a:buFontTx/>
              <a:buChar char="-"/>
            </a:pPr>
            <a:endParaRPr lang="id-ID" sz="2800" b="1"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457200" indent="-457200">
              <a:buFontTx/>
              <a:buChar char="-"/>
            </a:pPr>
            <a:endPar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id-ID" sz="24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8200363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Snip Single Corner Rectangle 3"/>
          <p:cNvSpPr/>
          <p:nvPr/>
        </p:nvSpPr>
        <p:spPr>
          <a:xfrm>
            <a:off x="484093" y="510989"/>
            <a:ext cx="10878671" cy="5822576"/>
          </a:xfrm>
          <a:prstGeom prst="snip1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flipH="1">
            <a:off x="484093" y="363071"/>
            <a:ext cx="10529048" cy="8217634"/>
          </a:xfrm>
          <a:prstGeom prst="rect">
            <a:avLst/>
          </a:prstGeom>
          <a:noFill/>
        </p:spPr>
        <p:txBody>
          <a:bodyPr wrap="square" rtlCol="0">
            <a:spAutoFit/>
          </a:bodyPr>
          <a:lstStyle/>
          <a:p>
            <a:pPr marL="514350" indent="-514350">
              <a:buAutoNum type="alphaLcPeriod" startAt="2"/>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&gt;&gt;&gt;LINGKUP RAHASIA BANK (lanjutan)</a:t>
            </a:r>
          </a:p>
          <a:p>
            <a:endPar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Penjelasan Ps40 ayat (1)  UU Perbankan:</a:t>
            </a:r>
          </a:p>
          <a:p>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Yang dimaksud dg KELAZIMAN yg WAJIB DIRAHASIAKAN OLEH BANK  adalah :</a:t>
            </a:r>
          </a:p>
          <a:p>
            <a:pPr marL="457200" indent="-457200">
              <a:buFontTx/>
              <a:buChar char="-"/>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Seluruh DATA dan INFORMASI mengenai sgla sesuatu yg berhubungan dg keuangan dan hal- hal ;</a:t>
            </a:r>
          </a:p>
          <a:p>
            <a:pPr marL="457200" indent="-457200">
              <a:buFontTx/>
              <a:buChar char="-"/>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Yg dimiliki orang atau badan yang diketahui oleh bank dlm menjalankan kegiatan usahanya </a:t>
            </a:r>
          </a:p>
          <a:p>
            <a:endParaRPr lang="id-ID" sz="2800" b="1" dirty="0">
              <a:latin typeface="Arial Unicode MS" panose="020B0604020202020204" pitchFamily="34" charset="-128"/>
              <a:ea typeface="Arial Unicode MS" panose="020B0604020202020204" pitchFamily="34" charset="-128"/>
              <a:cs typeface="Arial Unicode MS" panose="020B0604020202020204" pitchFamily="34" charset="-128"/>
            </a:endParaRPr>
          </a:p>
          <a:p>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KESIMPULAN DARI LINGKUP RAHASIA BANK adalah:</a:t>
            </a:r>
          </a:p>
          <a:p>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  Ttg data</a:t>
            </a:r>
          </a:p>
          <a:p>
            <a:pPr marL="457200" indent="-457200">
              <a:buFontTx/>
              <a:buChar char="-"/>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Keuangan , dan hal2 lain dari nasabah</a:t>
            </a:r>
          </a:p>
          <a:p>
            <a:pPr marL="457200" indent="-457200">
              <a:buFontTx/>
              <a:buChar char="-"/>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Yg diketahui bank dlm menjalankan keg usahanya.</a:t>
            </a:r>
          </a:p>
          <a:p>
            <a:pPr marL="457200" indent="-457200">
              <a:buFontTx/>
              <a:buChar char="-"/>
            </a:pPr>
            <a:endParaRPr lang="id-ID" sz="2800" b="1"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457200" indent="-457200">
              <a:buFontTx/>
              <a:buChar char="-"/>
            </a:pPr>
            <a:endPar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id-ID" sz="24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0176394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Snip Single Corner Rectangle 3"/>
          <p:cNvSpPr/>
          <p:nvPr/>
        </p:nvSpPr>
        <p:spPr>
          <a:xfrm>
            <a:off x="484093" y="510989"/>
            <a:ext cx="10878671" cy="5822576"/>
          </a:xfrm>
          <a:prstGeom prst="snip1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flipH="1">
            <a:off x="484093" y="847165"/>
            <a:ext cx="10529048" cy="6494085"/>
          </a:xfrm>
          <a:prstGeom prst="rect">
            <a:avLst/>
          </a:prstGeom>
          <a:noFill/>
        </p:spPr>
        <p:txBody>
          <a:bodyPr wrap="square" rtlCol="0">
            <a:spAutoFit/>
          </a:bodyPr>
          <a:lstStyle/>
          <a:p>
            <a:pPr marL="514350" indent="-514350">
              <a:buAutoNum type="alphaLcPeriod" startAt="2"/>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&gt;&gt;&gt;LINGKUP RAHASIA BANK (lanjutan)</a:t>
            </a:r>
          </a:p>
          <a:p>
            <a:endPar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Penjelasan Ps40 ayat (1)  UU Perbankan:</a:t>
            </a:r>
          </a:p>
          <a:p>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Yang dimaksud dg KELAZIMAN yg WAJIB DIRAHASIAKAN OLEH BANK  adalah :</a:t>
            </a:r>
          </a:p>
          <a:p>
            <a:pPr marL="457200" indent="-457200">
              <a:buFontTx/>
              <a:buChar char="-"/>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Seluruh DATA dan INFORMASI mengenai sgla sesuatu yg berhubungan dg keuangan dan hal- hal ;</a:t>
            </a:r>
          </a:p>
          <a:p>
            <a:pPr marL="457200" indent="-457200">
              <a:buFontTx/>
              <a:buChar char="-"/>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Yg dimiliki orang atau badan yang diketahui oleh bank dlm menjalankan kegiatan usahanya </a:t>
            </a:r>
          </a:p>
          <a:p>
            <a:endParaRPr lang="id-ID" sz="2800" b="1"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457200" indent="-457200">
              <a:buFontTx/>
              <a:buChar char="-"/>
            </a:pPr>
            <a:endParaRPr lang="id-ID" sz="2800" b="1"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457200" indent="-457200">
              <a:buFontTx/>
              <a:buChar char="-"/>
            </a:pPr>
            <a:endPar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id-ID" sz="24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6604857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Snip Single Corner Rectangle 3"/>
          <p:cNvSpPr/>
          <p:nvPr/>
        </p:nvSpPr>
        <p:spPr>
          <a:xfrm>
            <a:off x="484093" y="510989"/>
            <a:ext cx="10878671" cy="5822576"/>
          </a:xfrm>
          <a:prstGeom prst="snip1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flipH="1">
            <a:off x="484093" y="416859"/>
            <a:ext cx="10529048" cy="8648521"/>
          </a:xfrm>
          <a:prstGeom prst="rect">
            <a:avLst/>
          </a:prstGeom>
          <a:noFill/>
        </p:spPr>
        <p:txBody>
          <a:bodyPr wrap="square" rtlCol="0">
            <a:spAutoFit/>
          </a:bodyPr>
          <a:lstStyle/>
          <a:p>
            <a:pPr marL="514350" indent="-514350">
              <a:buAutoNum type="alphaLcPeriod" startAt="2"/>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&gt;&gt;&gt;LINGKUP RAHASIA BANK (lanjutan)</a:t>
            </a:r>
          </a:p>
          <a:p>
            <a:endPar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Perubhahan ketentuan ttg RAHASIA BANK dlm UU Perbankan 1998:</a:t>
            </a:r>
          </a:p>
          <a:p>
            <a:endParaRPr lang="id-ID" sz="2800" b="1"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457200" indent="-457200">
              <a:buFontTx/>
              <a:buChar char="-"/>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Rahasia bank adalah sgla sesuatu mengenai keterangan dari nasabah penyimpan;</a:t>
            </a:r>
          </a:p>
          <a:p>
            <a:pPr marL="457200" indent="-457200">
              <a:buFontTx/>
              <a:buChar char="-"/>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Dan keterangan mengenai simpanannya</a:t>
            </a:r>
          </a:p>
          <a:p>
            <a:endParaRPr lang="id-ID" sz="2800" b="1" dirty="0">
              <a:latin typeface="Arial Unicode MS" panose="020B0604020202020204" pitchFamily="34" charset="-128"/>
              <a:ea typeface="Arial Unicode MS" panose="020B0604020202020204" pitchFamily="34" charset="-128"/>
              <a:cs typeface="Arial Unicode MS" panose="020B0604020202020204" pitchFamily="34" charset="-128"/>
            </a:endParaRPr>
          </a:p>
          <a:p>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Inilah rumusan dan ruang lingkup RAHASIA BANK, yaitu:</a:t>
            </a:r>
          </a:p>
          <a:p>
            <a:pPr marL="457200" indent="-457200">
              <a:buFontTx/>
              <a:buChar char="-"/>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Keterangan ttg nasabah penyimpan</a:t>
            </a:r>
          </a:p>
          <a:p>
            <a:pPr marL="457200" indent="-457200">
              <a:buFontTx/>
              <a:buChar char="-"/>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Keterangan ttg simpanannya</a:t>
            </a:r>
          </a:p>
          <a:p>
            <a:endParaRPr lang="id-ID" sz="2800" b="1" dirty="0">
              <a:latin typeface="Arial Unicode MS" panose="020B0604020202020204" pitchFamily="34" charset="-128"/>
              <a:ea typeface="Arial Unicode MS" panose="020B0604020202020204" pitchFamily="34" charset="-128"/>
              <a:cs typeface="Arial Unicode MS" panose="020B0604020202020204" pitchFamily="34" charset="-128"/>
            </a:endParaRPr>
          </a:p>
          <a:p>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Bank WAJIB utk menjaga rahasia bank</a:t>
            </a:r>
          </a:p>
          <a:p>
            <a:endParaRPr lang="id-ID" sz="2800" b="1"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457200" indent="-457200">
              <a:buFontTx/>
              <a:buChar char="-"/>
            </a:pPr>
            <a:endParaRPr lang="id-ID" sz="2800" b="1"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457200" indent="-457200">
              <a:buFontTx/>
              <a:buChar char="-"/>
            </a:pPr>
            <a:endPar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id-ID" sz="24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63390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Snip Single Corner Rectangle 3"/>
          <p:cNvSpPr/>
          <p:nvPr/>
        </p:nvSpPr>
        <p:spPr>
          <a:xfrm>
            <a:off x="484093" y="510989"/>
            <a:ext cx="10878671" cy="5822576"/>
          </a:xfrm>
          <a:prstGeom prst="snip1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flipH="1">
            <a:off x="484093" y="416859"/>
            <a:ext cx="10529048" cy="8279190"/>
          </a:xfrm>
          <a:prstGeom prst="rect">
            <a:avLst/>
          </a:prstGeom>
          <a:noFill/>
        </p:spPr>
        <p:txBody>
          <a:bodyPr wrap="square" rtlCol="0">
            <a:spAutoFit/>
          </a:bodyPr>
          <a:lstStyle/>
          <a:p>
            <a:pPr marL="514350" indent="-514350">
              <a:buAutoNum type="alphaUcPeriod" startAt="3"/>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PIHAK YG WAJIB MERAHASIAKAN RAHASIA BANK:</a:t>
            </a:r>
          </a:p>
          <a:p>
            <a:pPr marL="514350" indent="-514350">
              <a:buAutoNum type="arabicParenR"/>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Anggota Dewan komisaris Bank</a:t>
            </a:r>
          </a:p>
          <a:p>
            <a:pPr marL="514350" indent="-514350">
              <a:buAutoNum type="arabicParenR"/>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Direksi bank</a:t>
            </a:r>
          </a:p>
          <a:p>
            <a:pPr marL="514350" indent="-514350">
              <a:buAutoNum type="arabicParenR"/>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Pegawai bank: yi semua pejabat dan karyawan bank</a:t>
            </a:r>
          </a:p>
          <a:p>
            <a:pPr marL="514350" indent="-514350">
              <a:buAutoNum type="arabicParenR"/>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Pihak terafiliasi lainnya dari bank</a:t>
            </a:r>
          </a:p>
          <a:p>
            <a:endParaRPr lang="id-ID" sz="2800" b="1" dirty="0">
              <a:latin typeface="Arial Unicode MS" panose="020B0604020202020204" pitchFamily="34" charset="-128"/>
              <a:ea typeface="Arial Unicode MS" panose="020B0604020202020204" pitchFamily="34" charset="-128"/>
              <a:cs typeface="Arial Unicode MS" panose="020B0604020202020204" pitchFamily="34" charset="-128"/>
            </a:endParaRPr>
          </a:p>
          <a:p>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Pihak terafiliasai adalah:</a:t>
            </a:r>
          </a:p>
          <a:p>
            <a:pPr marL="514350" indent="-514350">
              <a:buAutoNum type="alphaLcParenR"/>
            </a:pPr>
            <a:r>
              <a:rPr lang="id-ID" sz="2000" b="1" dirty="0" smtClean="0">
                <a:latin typeface="Arial Unicode MS" panose="020B0604020202020204" pitchFamily="34" charset="-128"/>
                <a:ea typeface="Arial Unicode MS" panose="020B0604020202020204" pitchFamily="34" charset="-128"/>
                <a:cs typeface="Arial Unicode MS" panose="020B0604020202020204" pitchFamily="34" charset="-128"/>
              </a:rPr>
              <a:t>Anggota Dewan Komisaris, Pegawai, Direksi atau kuasanya, pejabat atau karyawan bank;</a:t>
            </a:r>
          </a:p>
          <a:p>
            <a:pPr marL="514350" indent="-514350">
              <a:buAutoNum type="alphaLcParenR"/>
            </a:pPr>
            <a:r>
              <a:rPr lang="id-ID" sz="2000" b="1" dirty="0" smtClean="0">
                <a:latin typeface="Arial Unicode MS" panose="020B0604020202020204" pitchFamily="34" charset="-128"/>
                <a:ea typeface="Arial Unicode MS" panose="020B0604020202020204" pitchFamily="34" charset="-128"/>
                <a:cs typeface="Arial Unicode MS" panose="020B0604020202020204" pitchFamily="34" charset="-128"/>
              </a:rPr>
              <a:t>Anggota pengurus, pengelola atau kuasanya, pejabat atai karyawan bank bagi bank yg berbentuk badan hukum koperasi sesuai dg perUU yg berlaku;</a:t>
            </a:r>
          </a:p>
          <a:p>
            <a:pPr marL="514350" indent="-514350">
              <a:buAutoNum type="alphaLcParenR"/>
            </a:pPr>
            <a:r>
              <a:rPr lang="id-ID" sz="2000" b="1" dirty="0" smtClean="0">
                <a:latin typeface="Arial Unicode MS" panose="020B0604020202020204" pitchFamily="34" charset="-128"/>
                <a:ea typeface="Arial Unicode MS" panose="020B0604020202020204" pitchFamily="34" charset="-128"/>
                <a:cs typeface="Arial Unicode MS" panose="020B0604020202020204" pitchFamily="34" charset="-128"/>
              </a:rPr>
              <a:t>Pihak yg memberikan jasanya kpd bank, seperti: akuntan publik, penilai, konnsultan hukum dan konsultan lainnya</a:t>
            </a:r>
          </a:p>
          <a:p>
            <a:pPr marL="514350" indent="-514350">
              <a:buAutoNum type="alphaLcParenR"/>
            </a:pPr>
            <a:r>
              <a:rPr lang="id-ID" sz="2000" b="1" dirty="0" smtClean="0">
                <a:latin typeface="Arial Unicode MS" panose="020B0604020202020204" pitchFamily="34" charset="-128"/>
                <a:ea typeface="Arial Unicode MS" panose="020B0604020202020204" pitchFamily="34" charset="-128"/>
                <a:cs typeface="Arial Unicode MS" panose="020B0604020202020204" pitchFamily="34" charset="-128"/>
              </a:rPr>
              <a:t>Pihak yg mnrut BI turut serta dlm pengelolaan bank, a.l pemegang saham dan keluarganya, keluarga komisaris, keluarga pegawas, keluarga direksi dan keluarga pengurus </a:t>
            </a:r>
          </a:p>
          <a:p>
            <a:endParaRPr lang="id-ID" sz="2000" b="1"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457200" indent="-457200">
              <a:buFontTx/>
              <a:buChar char="-"/>
            </a:pPr>
            <a:endParaRPr lang="id-ID" sz="2800" b="1"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457200" indent="-457200">
              <a:buFontTx/>
              <a:buChar char="-"/>
            </a:pPr>
            <a:endPar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id-ID" sz="24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0784823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Snip Single Corner Rectangle 3"/>
          <p:cNvSpPr/>
          <p:nvPr/>
        </p:nvSpPr>
        <p:spPr>
          <a:xfrm>
            <a:off x="484093" y="510989"/>
            <a:ext cx="10878671" cy="5822576"/>
          </a:xfrm>
          <a:prstGeom prst="snip1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flipH="1">
            <a:off x="484093" y="510989"/>
            <a:ext cx="10529048" cy="7786747"/>
          </a:xfrm>
          <a:prstGeom prst="rect">
            <a:avLst/>
          </a:prstGeom>
          <a:noFill/>
        </p:spPr>
        <p:txBody>
          <a:bodyPr wrap="square" rtlCol="0">
            <a:spAutoFit/>
          </a:bodyPr>
          <a:lstStyle/>
          <a:p>
            <a:pPr marL="514350" indent="-514350">
              <a:buAutoNum type="arabicPeriod" startAt="3"/>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TEORI RAHASIA BANK DAN KETENTUAN RAHASIA BANK</a:t>
            </a:r>
          </a:p>
          <a:p>
            <a:endPar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pPr marL="514350" indent="-514350">
              <a:buAutoNum type="alphaLcPeriod"/>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TEORI RAHASIA BANK</a:t>
            </a:r>
          </a:p>
          <a:p>
            <a:pPr marL="514350" indent="-514350">
              <a:buAutoNum type="arabicParenR"/>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Teori yang bersifat MUTLAK atau ABSOLUT:</a:t>
            </a:r>
          </a:p>
          <a:p>
            <a:pPr marL="457200" indent="-457200">
              <a:buFontTx/>
              <a:buChar char="-"/>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Bank wajib menjaga rahasia bank</a:t>
            </a:r>
          </a:p>
          <a:p>
            <a:pPr marL="457200" indent="-457200">
              <a:buFontTx/>
              <a:buChar char="-"/>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Dalam keadaan apapun, baik dlm keadaan biasa meupun dlm keadaan luar biasa</a:t>
            </a:r>
          </a:p>
          <a:p>
            <a:pPr marL="457200" indent="-457200">
              <a:buFontTx/>
              <a:buChar char="-"/>
            </a:pPr>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Mnrut teori ini TDK ADA PENGECUALIAN thdp keharusan menjaga rahasia bank</a:t>
            </a:r>
          </a:p>
          <a:p>
            <a:endPar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KELEMAHAN TEORI ABSOLUT:</a:t>
            </a:r>
          </a:p>
          <a:p>
            <a:r>
              <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Terlalu mementingkan kepentingan individu, tdk mempertimbangkan kepentingan masyarakat dan negara</a:t>
            </a:r>
          </a:p>
          <a:p>
            <a:pPr marL="457200" indent="-457200">
              <a:buFontTx/>
              <a:buChar char="-"/>
            </a:pPr>
            <a:endParaRPr lang="id-ID" sz="2800" b="1"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457200" indent="-457200">
              <a:buFontTx/>
              <a:buChar char="-"/>
            </a:pPr>
            <a:endPar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id-ID" sz="2800"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id-ID" sz="24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262608131"/>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docProps/app.xml><?xml version="1.0" encoding="utf-8"?>
<Properties xmlns="http://schemas.openxmlformats.org/officeDocument/2006/extended-properties" xmlns:vt="http://schemas.openxmlformats.org/officeDocument/2006/docPropsVTypes">
  <Template>Droplet</Template>
  <TotalTime>126</TotalTime>
  <Words>842</Words>
  <Application>Microsoft Office PowerPoint</Application>
  <PresentationFormat>Widescreen</PresentationFormat>
  <Paragraphs>145</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 Unicode MS</vt:lpstr>
      <vt:lpstr>Arial</vt:lpstr>
      <vt:lpstr>Tw Cen MT</vt:lpstr>
      <vt:lpstr>Droplet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ASUS</cp:lastModifiedBy>
  <cp:revision>10</cp:revision>
  <dcterms:created xsi:type="dcterms:W3CDTF">2020-09-14T23:38:53Z</dcterms:created>
  <dcterms:modified xsi:type="dcterms:W3CDTF">2020-09-15T01:45:35Z</dcterms:modified>
</cp:coreProperties>
</file>