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CA48-AAB2-4525-BF73-1C0E5954BEB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886-8A6C-459B-884F-BE480E608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8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CA48-AAB2-4525-BF73-1C0E5954BEB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886-8A6C-459B-884F-BE480E608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2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CA48-AAB2-4525-BF73-1C0E5954BEB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886-8A6C-459B-884F-BE480E608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7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CA48-AAB2-4525-BF73-1C0E5954BEB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886-8A6C-459B-884F-BE480E608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6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CA48-AAB2-4525-BF73-1C0E5954BEB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886-8A6C-459B-884F-BE480E608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7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CA48-AAB2-4525-BF73-1C0E5954BEB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886-8A6C-459B-884F-BE480E608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8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CA48-AAB2-4525-BF73-1C0E5954BEB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886-8A6C-459B-884F-BE480E608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CA48-AAB2-4525-BF73-1C0E5954BEB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886-8A6C-459B-884F-BE480E608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5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CA48-AAB2-4525-BF73-1C0E5954BEB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886-8A6C-459B-884F-BE480E608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0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CA48-AAB2-4525-BF73-1C0E5954BEB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886-8A6C-459B-884F-BE480E608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7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CA48-AAB2-4525-BF73-1C0E5954BEB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886-8A6C-459B-884F-BE480E608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3CA48-AAB2-4525-BF73-1C0E5954BEB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E7886-8A6C-459B-884F-BE480E608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6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Title 3"/>
          <p:cNvSpPr>
            <a:spLocks noGrp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Perilaku Rumah Tangga </a:t>
            </a:r>
            <a:b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 Perusahaan </a:t>
            </a:r>
            <a:b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 Makroekonomi: </a:t>
            </a:r>
            <a:b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Tinjauan Lebih Jauh</a:t>
            </a:r>
            <a:endParaRPr lang="en-US" altLang="en-US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/>
              <a:t>BAGIAN VI   </a:t>
            </a:r>
            <a:r>
              <a:rPr lang="en-US" altLang="en-US" b="1">
                <a:solidFill>
                  <a:schemeClr val="accent1"/>
                </a:solidFill>
              </a:rPr>
              <a:t>Analisis Makroekonomi</a:t>
            </a:r>
            <a:endParaRPr lang="en-US" altLang="en-US" b="1" i="1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7380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57381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57382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7383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7384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7385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rot="5400000">
            <a:off x="-203993" y="2601119"/>
            <a:ext cx="4392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92314" y="4797425"/>
            <a:ext cx="1800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36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595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WIRAUSAHAWAN</a:t>
            </a:r>
          </a:p>
        </p:txBody>
      </p:sp>
      <p:sp>
        <p:nvSpPr>
          <p:cNvPr id="36659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Jiwa kebinatangan dari wirausahawan: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Frase yang diucapkan oleh Keynes untuk mendeskripsikan cara berpikir dari wirausahawan</a:t>
            </a:r>
          </a:p>
        </p:txBody>
      </p:sp>
      <p:sp>
        <p:nvSpPr>
          <p:cNvPr id="366598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66599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66600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6601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6602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6603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30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Perilaku Rumah Tangga dan Perusahaan dalam Makroekonomi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97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19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AKSELERATOR</a:t>
            </a:r>
          </a:p>
        </p:txBody>
      </p:sp>
      <p:sp>
        <p:nvSpPr>
          <p:cNvPr id="36762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Efek akselerator: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Kecenderungan investasi untuk menurun ketika output agregat meningkat, dan demikian sebaliknya, yang mengakselerasi pertumbuhan atau penurunan output</a:t>
            </a: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67623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67624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7625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7626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7627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30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Perilaku Rumah Tangga dan Perusahaan dalam Makroekonomi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6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643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 DARI KONDISI BERLEBIH</a:t>
            </a:r>
          </a:p>
        </p:txBody>
      </p:sp>
      <p:sp>
        <p:nvSpPr>
          <p:cNvPr id="36864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Tenaga kerja berlebih, modal berlebih: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Tenaga kerja dan modal yang tidak diperlukan untuk memproduksi tingkat output saat-ini dari perusahaan</a:t>
            </a: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Biaya penyesuaian: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Biaya yang terjadi ketika perusahaan mengubah tingkat produksinya, misalnya biaya administrasi dari pemutusan hubungan kerja atau biaya pelatihan dari pekerja baru</a:t>
            </a:r>
          </a:p>
        </p:txBody>
      </p:sp>
      <p:sp>
        <p:nvSpPr>
          <p:cNvPr id="368646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68647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68648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8649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8650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865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30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Perilaku Rumah Tangga dan Perusahaan dalam Makroekonomi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7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667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TINGKAT INVENTARIS</a:t>
            </a:r>
          </a:p>
        </p:txBody>
      </p:sp>
      <p:sp>
        <p:nvSpPr>
          <p:cNvPr id="36966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Tingkat inventaris optimal/diinginkan: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Tingkat inventaris di mana biaya ekstra (dalam bentuk kehilangan penjualan) akibat pengurangan sejumlah kecil inventaris nilainya sama dengan pendapatan ekstra (dalam bentuk penghasilan bunga dan penurunan biaya penyimpanan)</a:t>
            </a:r>
          </a:p>
        </p:txBody>
      </p:sp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69671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69672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9673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9674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9675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30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Perilaku Rumah Tangga dan Perusahaan dalam Makroekonomi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5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691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PRODUKTIVITAS</a:t>
            </a:r>
          </a:p>
        </p:txBody>
      </p:sp>
      <p:sp>
        <p:nvSpPr>
          <p:cNvPr id="37069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Produktivitas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atau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produktivitas tenaga kerja: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Output per pekerja per jam, jumlah output yang diproduksi oleh pekerja biasa dalam 1 jam</a:t>
            </a: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70695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70696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70697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70698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7069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30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Perilaku Rumah Tangga dan Perusahaan dalam Makroekonomi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37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715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KETERHUBUNGAN ANTARA OUTPUT DAN PENGANGGURAN</a:t>
            </a:r>
          </a:p>
        </p:txBody>
      </p:sp>
      <p:sp>
        <p:nvSpPr>
          <p:cNvPr id="37171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Hukum Okun: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Teori, oleh Arthur Okun, bahwa tingkat pengangguran turun sekitar 1 persen untuk setiap 3 persen kenaikan GDP real</a:t>
            </a: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Efek discouraged-worker: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Turunnya tingkat pengangguran terukur, ketika para pencari kerja kehilangan semangat dan berhenti mencari kerja, sehingga tidak lagi termasuk sebagai penganggur ataupun tenaga kerja</a:t>
            </a:r>
          </a:p>
        </p:txBody>
      </p:sp>
      <p:sp>
        <p:nvSpPr>
          <p:cNvPr id="371717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71718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71719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71720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71721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71722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30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Perilaku Rumah Tangga dan Perusahaan dalam Makroekonomi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7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03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APC</a:t>
            </a:r>
          </a:p>
        </p:txBody>
      </p:sp>
      <p:sp>
        <p:nvSpPr>
          <p:cNvPr id="35840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Average propensity to consume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(APC)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Bagian dari pemasukan rumah tangga yang dikeluarkan untuk konsumsi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APC dihitung dengan membagi konsumsi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dengan pemasukan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30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Perilaku Rumah Tangga dan Perusahaan dalam Makroekonomi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06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58407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58408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8409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8410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841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978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427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 SIKLUS-HIDUP KONSUMSI</a:t>
            </a:r>
          </a:p>
        </p:txBody>
      </p:sp>
      <p:sp>
        <p:nvSpPr>
          <p:cNvPr id="35942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Teori siklus-hidup konsumsi: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Teori mengenai konsumsi rumah tangga, bahwa rumah tangga membuat keputusan konsumsi semasa-hidup berdasarkan ekspektasinya mengenai pemasukan semasa-hidup</a:t>
            </a:r>
          </a:p>
        </p:txBody>
      </p:sp>
      <p:sp>
        <p:nvSpPr>
          <p:cNvPr id="359430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59431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59432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9433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9434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59435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30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Perilaku Rumah Tangga dan Perusahaan dalam Makroekonomi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7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475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PEMASUKAN</a:t>
            </a:r>
          </a:p>
        </p:txBody>
      </p:sp>
      <p:sp>
        <p:nvSpPr>
          <p:cNvPr id="36147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Pemasukan permanen: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Tingkat pemasukan masa-datang rata-rata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Pemasukan nonlabor/nonwage: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Pemasukan yang berasal selain dari bekerja, antara lain: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Warisan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Bunga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Dividen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Pembayaran transfer</a:t>
            </a:r>
          </a:p>
        </p:txBody>
      </p:sp>
      <p:sp>
        <p:nvSpPr>
          <p:cNvPr id="361478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61479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61480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1481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1482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1483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30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Perilaku Rumah Tangga dan Perusahaan dalam Makroekonomi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1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0451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TINGKAT UPAH</a:t>
            </a:r>
          </a:p>
        </p:txBody>
      </p:sp>
      <p:sp>
        <p:nvSpPr>
          <p:cNvPr id="36045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Tingkat upah nominal: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Tingkat upah dalam tingkat mata uang terkini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Tingkat upah real: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Jumlah barang dan jasa yang bisa dibeli dengan tingkat upah nominal</a:t>
            </a:r>
          </a:p>
        </p:txBody>
      </p:sp>
      <p:sp>
        <p:nvSpPr>
          <p:cNvPr id="360454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60455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60456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0457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0458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045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30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Perilaku Rumah Tangga dan Perusahaan dalam Makroekonomi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499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PENAWARAN TENAGA KERJA</a:t>
            </a:r>
          </a:p>
        </p:txBody>
      </p:sp>
      <p:sp>
        <p:nvSpPr>
          <p:cNvPr id="36250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Penawaran tenaga kerja unconstrained: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Jumlah pekerjaan yang diinginkan oleh rumah tangga, dalam periode tertentu sesuai tingkat upah saat-ini, jikalau pekerjaan itu bisa tersedia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Penawaran tenaga kerja constrained: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Jumlah pekerjaan yang dikerjakan oleh rumah tangga, dalam periode tertentu sesuai tingkat upah saat-ini</a:t>
            </a:r>
          </a:p>
        </p:txBody>
      </p:sp>
      <p:sp>
        <p:nvSpPr>
          <p:cNvPr id="362502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62503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62504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2505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2506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2507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30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Perilaku Rumah Tangga dan Perusahaan dalam Makroekonomi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5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523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</a:p>
        </p:txBody>
      </p:sp>
      <p:sp>
        <p:nvSpPr>
          <p:cNvPr id="36352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Input: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Barang dan jasa yang harus dibeli oleh perusahaan yang lalu diolah menjadi output</a:t>
            </a:r>
          </a:p>
        </p:txBody>
      </p:sp>
      <p:sp>
        <p:nvSpPr>
          <p:cNvPr id="363526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63527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63528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3529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3530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353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30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Perilaku Rumah Tangga dan Perusahaan dalam Makroekonomi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4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547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</a:p>
        </p:txBody>
      </p:sp>
      <p:sp>
        <p:nvSpPr>
          <p:cNvPr id="36454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Investasi pabrik-dan-peralatan: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Pembelian mesin, pabrik, atau bangunan tambahan, oleh perusahaan dan dalam periode tertentu</a:t>
            </a: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Investasi inventaris: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Perusahaan memproduksi lebih banyak output daripada yang dijualnya, dalam periode tertentu</a:t>
            </a:r>
          </a:p>
        </p:txBody>
      </p:sp>
      <p:sp>
        <p:nvSpPr>
          <p:cNvPr id="364550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64551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64552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4553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4554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4555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30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Perilaku Rumah Tangga dan Perusahaan dalam Makroekonomi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7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571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 PRODUKSI</a:t>
            </a:r>
          </a:p>
        </p:txBody>
      </p:sp>
      <p:sp>
        <p:nvSpPr>
          <p:cNvPr id="36557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Teknologi intensif-tenaga-kerja: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Teknik produksi yang memakai jumlah tenaga kerja relatif lebih banyak daripada modal</a:t>
            </a: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Teknologi intensif-modal: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Teknik produksi yang memakai jumlah modal relatif lebih banyak daripada tenaga kerja</a:t>
            </a:r>
          </a:p>
        </p:txBody>
      </p:sp>
      <p:sp>
        <p:nvSpPr>
          <p:cNvPr id="365574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65575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65576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5577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5578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6557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30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Perilaku Rumah Tangga dan Perusahaan dalam Makroekonomi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78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Office PowerPoint</Application>
  <PresentationFormat>Widescreen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30 Perilaku Rumah Tangga  dan Perusahaan  dalam Makroekonomi:  Tinjauan Lebih Jauh</vt:lpstr>
      <vt:lpstr> APC</vt:lpstr>
      <vt:lpstr> TEORI SIKLUS-HIDUP KONSUMSI</vt:lpstr>
      <vt:lpstr> PEMASUKAN</vt:lpstr>
      <vt:lpstr> TINGKAT UPAH</vt:lpstr>
      <vt:lpstr> PENAWARAN TENAGA KERJA</vt:lpstr>
      <vt:lpstr> PERUSAHAAN</vt:lpstr>
      <vt:lpstr> INVESTASI</vt:lpstr>
      <vt:lpstr> TEKNIK PRODUKSI</vt:lpstr>
      <vt:lpstr> WIRAUSAHAWAN</vt:lpstr>
      <vt:lpstr> AKSELERATOR</vt:lpstr>
      <vt:lpstr> EFEK DARI KONDISI BERLEBIH</vt:lpstr>
      <vt:lpstr> TINGKAT INVENTARIS</vt:lpstr>
      <vt:lpstr> PRODUKTIVITAS</vt:lpstr>
      <vt:lpstr>KETERHUBUNGAN ANTARA OUTPUT DAN PENGANGGURAN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Perilaku Rumah Tangga  dan Perusahaan  dalam Makroekonomi:  Tinjauan Lebih Jauh</dc:title>
  <dc:creator>Asus</dc:creator>
  <cp:lastModifiedBy>Asus</cp:lastModifiedBy>
  <cp:revision>1</cp:revision>
  <dcterms:created xsi:type="dcterms:W3CDTF">2020-11-15T07:58:53Z</dcterms:created>
  <dcterms:modified xsi:type="dcterms:W3CDTF">2020-11-15T07:59:16Z</dcterms:modified>
</cp:coreProperties>
</file>