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CA48-AAB2-4525-BF73-1C0E5954BEBB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E7886-8A6C-459B-884F-BE480E608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287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CA48-AAB2-4525-BF73-1C0E5954BEBB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E7886-8A6C-459B-884F-BE480E608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025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CA48-AAB2-4525-BF73-1C0E5954BEBB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E7886-8A6C-459B-884F-BE480E608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375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CA48-AAB2-4525-BF73-1C0E5954BEBB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E7886-8A6C-459B-884F-BE480E608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367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CA48-AAB2-4525-BF73-1C0E5954BEBB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E7886-8A6C-459B-884F-BE480E608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871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CA48-AAB2-4525-BF73-1C0E5954BEBB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E7886-8A6C-459B-884F-BE480E608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487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CA48-AAB2-4525-BF73-1C0E5954BEBB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E7886-8A6C-459B-884F-BE480E608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45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CA48-AAB2-4525-BF73-1C0E5954BEBB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E7886-8A6C-459B-884F-BE480E608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050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CA48-AAB2-4525-BF73-1C0E5954BEBB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E7886-8A6C-459B-884F-BE480E608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706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CA48-AAB2-4525-BF73-1C0E5954BEBB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E7886-8A6C-459B-884F-BE480E608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279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CA48-AAB2-4525-BF73-1C0E5954BEBB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E7886-8A6C-459B-884F-BE480E608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67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3CA48-AAB2-4525-BF73-1C0E5954BEBB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E7886-8A6C-459B-884F-BE480E608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169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Title 3"/>
          <p:cNvSpPr>
            <a:spLocks noGrp="1"/>
          </p:cNvSpPr>
          <p:nvPr>
            <p:ph type="ctrTitle" idx="4294967295"/>
          </p:nvPr>
        </p:nvSpPr>
        <p:spPr>
          <a:xfrm>
            <a:off x="2209800" y="2130426"/>
            <a:ext cx="7772400" cy="1470025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b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lang="en-US" alt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Perilaku Rumah Tangga </a:t>
            </a:r>
            <a:br>
              <a:rPr lang="en-US" alt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 Perusahaan </a:t>
            </a:r>
            <a:br>
              <a:rPr lang="en-US" alt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 Makroekonomi: </a:t>
            </a:r>
            <a:br>
              <a:rPr lang="en-US" alt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Tinjauan Lebih Jauh</a:t>
            </a:r>
            <a:endParaRPr lang="en-US" altLang="en-US" smtClean="0"/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/>
              <a:t>BAGIAN VI   </a:t>
            </a:r>
            <a:r>
              <a:rPr lang="en-US" altLang="en-US" b="1">
                <a:solidFill>
                  <a:schemeClr val="accent1"/>
                </a:solidFill>
              </a:rPr>
              <a:t>Analisis Makroekonomi</a:t>
            </a:r>
            <a:endParaRPr lang="en-US" altLang="en-US" b="1" i="1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7380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57381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57382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57383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57384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57385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  <p:cxnSp>
        <p:nvCxnSpPr>
          <p:cNvPr id="14" name="Straight Connector 13"/>
          <p:cNvCxnSpPr/>
          <p:nvPr/>
        </p:nvCxnSpPr>
        <p:spPr>
          <a:xfrm rot="5400000">
            <a:off x="-203993" y="2601119"/>
            <a:ext cx="43926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992314" y="4797425"/>
            <a:ext cx="18002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9360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024064" y="1500189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6595" name="Title 1"/>
          <p:cNvSpPr>
            <a:spLocks noGrp="1"/>
          </p:cNvSpPr>
          <p:nvPr>
            <p:ph type="title" idx="4294967295"/>
          </p:nvPr>
        </p:nvSpPr>
        <p:spPr>
          <a:xfrm>
            <a:off x="1952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WIRAUSAHAWAN</a:t>
            </a:r>
          </a:p>
        </p:txBody>
      </p:sp>
      <p:sp>
        <p:nvSpPr>
          <p:cNvPr id="366596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Jiwa kebinatangan dari wirausahawan: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Frase yang diucapkan oleh Keynes untuk mendeskripsikan cara berpikir dari wirausahawan</a:t>
            </a:r>
          </a:p>
        </p:txBody>
      </p:sp>
      <p:sp>
        <p:nvSpPr>
          <p:cNvPr id="366598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66599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66600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66601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66602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66603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  <p:sp>
        <p:nvSpPr>
          <p:cNvPr id="4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 30	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Perilaku Rumah Tangga dan Perusahaan dalam Makroekonomi</a:t>
            </a:r>
            <a:endParaRPr lang="en-US" alt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997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024064" y="1500189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7619" name="Title 1"/>
          <p:cNvSpPr>
            <a:spLocks noGrp="1"/>
          </p:cNvSpPr>
          <p:nvPr>
            <p:ph type="title" idx="4294967295"/>
          </p:nvPr>
        </p:nvSpPr>
        <p:spPr>
          <a:xfrm>
            <a:off x="1952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AKSELERATOR</a:t>
            </a:r>
          </a:p>
        </p:txBody>
      </p:sp>
      <p:sp>
        <p:nvSpPr>
          <p:cNvPr id="367620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Efek akselerator: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Kecenderungan investasi untuk menurun ketika output agregat meningkat, dan demikian sebaliknya, yang mengakselerasi pertumbuhan atau penurunan output</a:t>
            </a:r>
          </a:p>
        </p:txBody>
      </p:sp>
      <p:sp>
        <p:nvSpPr>
          <p:cNvPr id="367622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67623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67624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67625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67626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67627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  <p:sp>
        <p:nvSpPr>
          <p:cNvPr id="4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 30	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Perilaku Rumah Tangga dan Perusahaan dalam Makroekonomi</a:t>
            </a:r>
            <a:endParaRPr lang="en-US" alt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62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024064" y="1500189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8643" name="Title 1"/>
          <p:cNvSpPr>
            <a:spLocks noGrp="1"/>
          </p:cNvSpPr>
          <p:nvPr>
            <p:ph type="title" idx="4294967295"/>
          </p:nvPr>
        </p:nvSpPr>
        <p:spPr>
          <a:xfrm>
            <a:off x="1952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EFEK DARI KONDISI BERLEBIH</a:t>
            </a:r>
          </a:p>
        </p:txBody>
      </p:sp>
      <p:sp>
        <p:nvSpPr>
          <p:cNvPr id="368644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Tenaga kerja berlebih, modal berlebih: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Tenaga kerja dan modal yang tidak diperlukan untuk memproduksi tingkat output saat-ini dari perusahaan</a:t>
            </a:r>
          </a:p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Biaya penyesuaian: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Biaya yang terjadi ketika perusahaan mengubah tingkat produksinya, misalnya biaya administrasi dari pemutusan hubungan kerja atau biaya pelatihan dari pekerja baru</a:t>
            </a:r>
          </a:p>
        </p:txBody>
      </p:sp>
      <p:sp>
        <p:nvSpPr>
          <p:cNvPr id="368646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68647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68648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68649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68650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68651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  <p:sp>
        <p:nvSpPr>
          <p:cNvPr id="4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 30	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Perilaku Rumah Tangga dan Perusahaan dalam Makroekonomi</a:t>
            </a:r>
            <a:endParaRPr lang="en-US" alt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75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024064" y="1500189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9667" name="Title 1"/>
          <p:cNvSpPr>
            <a:spLocks noGrp="1"/>
          </p:cNvSpPr>
          <p:nvPr>
            <p:ph type="title" idx="4294967295"/>
          </p:nvPr>
        </p:nvSpPr>
        <p:spPr>
          <a:xfrm>
            <a:off x="1952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TINGKAT INVENTARIS</a:t>
            </a:r>
          </a:p>
        </p:txBody>
      </p:sp>
      <p:sp>
        <p:nvSpPr>
          <p:cNvPr id="369668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Tingkat inventaris optimal/diinginkan: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Tingkat inventaris di mana biaya ekstra (dalam bentuk kehilangan penjualan) akibat pengurangan sejumlah kecil inventaris nilainya sama dengan pendapatan ekstra (dalam bentuk penghasilan bunga dan penurunan biaya penyimpanan)</a:t>
            </a:r>
          </a:p>
        </p:txBody>
      </p:sp>
      <p:sp>
        <p:nvSpPr>
          <p:cNvPr id="369670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69671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69672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69673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69674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69675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  <p:sp>
        <p:nvSpPr>
          <p:cNvPr id="4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 30	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Perilaku Rumah Tangga dan Perusahaan dalam Makroekonomi</a:t>
            </a:r>
            <a:endParaRPr lang="en-US" alt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453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024064" y="1500189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0691" name="Title 1"/>
          <p:cNvSpPr>
            <a:spLocks noGrp="1"/>
          </p:cNvSpPr>
          <p:nvPr>
            <p:ph type="title" idx="4294967295"/>
          </p:nvPr>
        </p:nvSpPr>
        <p:spPr>
          <a:xfrm>
            <a:off x="1952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PRODUKTIVITAS</a:t>
            </a:r>
          </a:p>
        </p:txBody>
      </p:sp>
      <p:sp>
        <p:nvSpPr>
          <p:cNvPr id="370692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Produktivitas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atau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produktivitas tenaga kerja: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Output per pekerja per jam, jumlah output yang diproduksi oleh pekerja biasa dalam 1 jam</a:t>
            </a:r>
          </a:p>
        </p:txBody>
      </p:sp>
      <p:sp>
        <p:nvSpPr>
          <p:cNvPr id="370694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70695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70696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70697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70698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70699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  <p:sp>
        <p:nvSpPr>
          <p:cNvPr id="4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 30	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Perilaku Rumah Tangga dan Perusahaan dalam Makroekonomi</a:t>
            </a:r>
            <a:endParaRPr lang="en-US" alt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37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024064" y="1500189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1715" name="Title 1"/>
          <p:cNvSpPr>
            <a:spLocks noGrp="1"/>
          </p:cNvSpPr>
          <p:nvPr>
            <p:ph type="title" idx="4294967295"/>
          </p:nvPr>
        </p:nvSpPr>
        <p:spPr>
          <a:xfrm>
            <a:off x="1952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KETERHUBUNGAN ANTARA OUTPUT DAN PENGANGGURAN</a:t>
            </a:r>
          </a:p>
        </p:txBody>
      </p:sp>
      <p:sp>
        <p:nvSpPr>
          <p:cNvPr id="371716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Hukum Okun: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Teori, oleh Arthur Okun, bahwa tingkat pengangguran turun sekitar 1 persen untuk setiap 3 persen kenaikan GDP real</a:t>
            </a:r>
          </a:p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Efek discouraged-worker: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Turunnya tingkat pengangguran terukur, ketika para pencari kerja kehilangan semangat dan berhenti mencari kerja, sehingga tidak lagi termasuk sebagai penganggur ataupun tenaga kerja</a:t>
            </a:r>
          </a:p>
        </p:txBody>
      </p:sp>
      <p:sp>
        <p:nvSpPr>
          <p:cNvPr id="371717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71718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71719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71720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71721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71722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  <p:sp>
        <p:nvSpPr>
          <p:cNvPr id="4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 30	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Perilaku Rumah Tangga dan Perusahaan dalam Makroekonomi</a:t>
            </a:r>
            <a:endParaRPr lang="en-US" alt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27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024064" y="1500189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403" name="Title 1"/>
          <p:cNvSpPr>
            <a:spLocks noGrp="1"/>
          </p:cNvSpPr>
          <p:nvPr>
            <p:ph type="title" idx="4294967295"/>
          </p:nvPr>
        </p:nvSpPr>
        <p:spPr>
          <a:xfrm>
            <a:off x="1952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APC</a:t>
            </a:r>
          </a:p>
        </p:txBody>
      </p:sp>
      <p:sp>
        <p:nvSpPr>
          <p:cNvPr id="358404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Average propensity to consume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(APC)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Bagian dari pemasukan rumah tangga yang dikeluarkan untuk konsumsi</a:t>
            </a:r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APC dihitung dengan membagi konsumsi 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dengan pemasukan 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 30	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Perilaku Rumah Tangga dan Perusahaan dalam Makroekonomi</a:t>
            </a:r>
            <a:endParaRPr lang="en-US" alt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8406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58407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58408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58409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58410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58411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9978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024064" y="1500189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9427" name="Title 1"/>
          <p:cNvSpPr>
            <a:spLocks noGrp="1"/>
          </p:cNvSpPr>
          <p:nvPr>
            <p:ph type="title" idx="4294967295"/>
          </p:nvPr>
        </p:nvSpPr>
        <p:spPr>
          <a:xfrm>
            <a:off x="1952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TEORI SIKLUS-HIDUP KONSUMSI</a:t>
            </a:r>
          </a:p>
        </p:txBody>
      </p:sp>
      <p:sp>
        <p:nvSpPr>
          <p:cNvPr id="359428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Teori siklus-hidup konsumsi: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Teori mengenai konsumsi rumah tangga, bahwa rumah tangga membuat keputusan konsumsi semasa-hidup berdasarkan ekspektasinya mengenai pemasukan semasa-hidup</a:t>
            </a:r>
          </a:p>
        </p:txBody>
      </p:sp>
      <p:sp>
        <p:nvSpPr>
          <p:cNvPr id="359430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59431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59432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59433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59434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59435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  <p:sp>
        <p:nvSpPr>
          <p:cNvPr id="4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 30	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Perilaku Rumah Tangga dan Perusahaan dalam Makroekonomi</a:t>
            </a:r>
            <a:endParaRPr lang="en-US" alt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37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024064" y="1500189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1475" name="Title 1"/>
          <p:cNvSpPr>
            <a:spLocks noGrp="1"/>
          </p:cNvSpPr>
          <p:nvPr>
            <p:ph type="title" idx="4294967295"/>
          </p:nvPr>
        </p:nvSpPr>
        <p:spPr>
          <a:xfrm>
            <a:off x="1952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PEMASUKAN</a:t>
            </a:r>
          </a:p>
        </p:txBody>
      </p:sp>
      <p:sp>
        <p:nvSpPr>
          <p:cNvPr id="361476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Pemasukan permanen: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Tingkat pemasukan masa-datang rata-rata</a:t>
            </a: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Pemasukan nonlabor/nonwage: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Pemasukan yang berasal selain dari bekerja, antara lain:</a:t>
            </a:r>
          </a:p>
          <a:p>
            <a:pPr lvl="1"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Warisan</a:t>
            </a:r>
          </a:p>
          <a:p>
            <a:pPr lvl="1"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Bunga</a:t>
            </a:r>
          </a:p>
          <a:p>
            <a:pPr lvl="1"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Dividen</a:t>
            </a:r>
          </a:p>
          <a:p>
            <a:pPr lvl="1"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Pembayaran transfer</a:t>
            </a:r>
          </a:p>
        </p:txBody>
      </p:sp>
      <p:sp>
        <p:nvSpPr>
          <p:cNvPr id="361478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61479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61480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61481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61482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61483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  <p:sp>
        <p:nvSpPr>
          <p:cNvPr id="4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 30	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Perilaku Rumah Tangga dan Perusahaan dalam Makroekonomi</a:t>
            </a:r>
            <a:endParaRPr lang="en-US" alt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81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024064" y="1500189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0451" name="Title 1"/>
          <p:cNvSpPr>
            <a:spLocks noGrp="1"/>
          </p:cNvSpPr>
          <p:nvPr>
            <p:ph type="title" idx="4294967295"/>
          </p:nvPr>
        </p:nvSpPr>
        <p:spPr>
          <a:xfrm>
            <a:off x="1952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TINGKAT UPAH</a:t>
            </a:r>
          </a:p>
        </p:txBody>
      </p:sp>
      <p:sp>
        <p:nvSpPr>
          <p:cNvPr id="360452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Tingkat upah nominal: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Tingkat upah dalam tingkat mata uang terkini</a:t>
            </a:r>
          </a:p>
          <a:p>
            <a:pPr eaLnBrk="1" hangingPunct="1"/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Tingkat upah real: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Jumlah barang dan jasa yang bisa dibeli dengan tingkat upah nominal</a:t>
            </a:r>
          </a:p>
        </p:txBody>
      </p:sp>
      <p:sp>
        <p:nvSpPr>
          <p:cNvPr id="360454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60455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60456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60457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60458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60459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  <p:sp>
        <p:nvSpPr>
          <p:cNvPr id="4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 30	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Perilaku Rumah Tangga dan Perusahaan dalam Makroekonomi</a:t>
            </a:r>
            <a:endParaRPr lang="en-US" alt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4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024064" y="1500189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2499" name="Title 1"/>
          <p:cNvSpPr>
            <a:spLocks noGrp="1"/>
          </p:cNvSpPr>
          <p:nvPr>
            <p:ph type="title" idx="4294967295"/>
          </p:nvPr>
        </p:nvSpPr>
        <p:spPr>
          <a:xfrm>
            <a:off x="1952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PENAWARAN TENAGA KERJA</a:t>
            </a:r>
          </a:p>
        </p:txBody>
      </p:sp>
      <p:sp>
        <p:nvSpPr>
          <p:cNvPr id="362500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Penawaran tenaga kerja unconstrained: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Jumlah pekerjaan yang diinginkan oleh rumah tangga, dalam periode tertentu sesuai tingkat upah saat-ini, jikalau pekerjaan itu bisa tersedia</a:t>
            </a:r>
          </a:p>
          <a:p>
            <a:pPr eaLnBrk="1" hangingPunct="1"/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Penawaran tenaga kerja constrained: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Jumlah pekerjaan yang dikerjakan oleh rumah tangga, dalam periode tertentu sesuai tingkat upah saat-ini</a:t>
            </a:r>
          </a:p>
        </p:txBody>
      </p:sp>
      <p:sp>
        <p:nvSpPr>
          <p:cNvPr id="362502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62503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62504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62505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62506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62507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  <p:sp>
        <p:nvSpPr>
          <p:cNvPr id="4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 30	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Perilaku Rumah Tangga dan Perusahaan dalam Makroekonomi</a:t>
            </a:r>
            <a:endParaRPr lang="en-US" alt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05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024064" y="1500189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3523" name="Title 1"/>
          <p:cNvSpPr>
            <a:spLocks noGrp="1"/>
          </p:cNvSpPr>
          <p:nvPr>
            <p:ph type="title" idx="4294967295"/>
          </p:nvPr>
        </p:nvSpPr>
        <p:spPr>
          <a:xfrm>
            <a:off x="1952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PERUSAHAAN</a:t>
            </a:r>
          </a:p>
        </p:txBody>
      </p:sp>
      <p:sp>
        <p:nvSpPr>
          <p:cNvPr id="363524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Input: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Barang dan jasa yang harus dibeli oleh perusahaan yang lalu diolah menjadi output</a:t>
            </a:r>
          </a:p>
        </p:txBody>
      </p:sp>
      <p:sp>
        <p:nvSpPr>
          <p:cNvPr id="363526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63527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63528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63529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63530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63531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  <p:sp>
        <p:nvSpPr>
          <p:cNvPr id="4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 30	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Perilaku Rumah Tangga dan Perusahaan dalam Makroekonomi</a:t>
            </a:r>
            <a:endParaRPr lang="en-US" alt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45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024064" y="1500189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4547" name="Title 1"/>
          <p:cNvSpPr>
            <a:spLocks noGrp="1"/>
          </p:cNvSpPr>
          <p:nvPr>
            <p:ph type="title" idx="4294967295"/>
          </p:nvPr>
        </p:nvSpPr>
        <p:spPr>
          <a:xfrm>
            <a:off x="1952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INVESTASI</a:t>
            </a:r>
          </a:p>
        </p:txBody>
      </p:sp>
      <p:sp>
        <p:nvSpPr>
          <p:cNvPr id="364548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Investasi pabrik-dan-peralatan: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Pembelian mesin, pabrik, atau bangunan tambahan, oleh perusahaan dan dalam periode tertentu</a:t>
            </a:r>
          </a:p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Investasi inventaris: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Perusahaan memproduksi lebih banyak output daripada yang dijualnya, dalam periode tertentu</a:t>
            </a:r>
          </a:p>
        </p:txBody>
      </p:sp>
      <p:sp>
        <p:nvSpPr>
          <p:cNvPr id="364550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64551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64552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64553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64554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64555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  <p:sp>
        <p:nvSpPr>
          <p:cNvPr id="4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 30	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Perilaku Rumah Tangga dan Perusahaan dalam Makroekonomi</a:t>
            </a:r>
            <a:endParaRPr lang="en-US" alt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272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024064" y="1500189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5571" name="Title 1"/>
          <p:cNvSpPr>
            <a:spLocks noGrp="1"/>
          </p:cNvSpPr>
          <p:nvPr>
            <p:ph type="title" idx="4294967295"/>
          </p:nvPr>
        </p:nvSpPr>
        <p:spPr>
          <a:xfrm>
            <a:off x="1952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TEKNIK PRODUKSI</a:t>
            </a:r>
          </a:p>
        </p:txBody>
      </p:sp>
      <p:sp>
        <p:nvSpPr>
          <p:cNvPr id="365572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Teknologi intensif-tenaga-kerja: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Teknik produksi yang memakai jumlah tenaga kerja relatif lebih banyak daripada modal</a:t>
            </a:r>
          </a:p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Teknologi intensif-modal: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Teknik produksi yang memakai jumlah modal relatif lebih banyak daripada tenaga kerja</a:t>
            </a:r>
          </a:p>
        </p:txBody>
      </p:sp>
      <p:sp>
        <p:nvSpPr>
          <p:cNvPr id="365574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65575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65576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65577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65578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65579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  <p:sp>
        <p:nvSpPr>
          <p:cNvPr id="4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 30	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Perilaku Rumah Tangga dan Perusahaan dalam Makroekonomi</a:t>
            </a:r>
            <a:endParaRPr lang="en-US" alt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78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483</Words>
  <Application>Microsoft Office PowerPoint</Application>
  <PresentationFormat>Widescreen</PresentationFormat>
  <Paragraphs>97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Theme</vt:lpstr>
      <vt:lpstr>30 Perilaku Rumah Tangga  dan Perusahaan  dalam Makroekonomi:  Tinjauan Lebih Jauh</vt:lpstr>
      <vt:lpstr> APC</vt:lpstr>
      <vt:lpstr> TEORI SIKLUS-HIDUP KONSUMSI</vt:lpstr>
      <vt:lpstr> PEMASUKAN</vt:lpstr>
      <vt:lpstr> TINGKAT UPAH</vt:lpstr>
      <vt:lpstr> PENAWARAN TENAGA KERJA</vt:lpstr>
      <vt:lpstr> PERUSAHAAN</vt:lpstr>
      <vt:lpstr> INVESTASI</vt:lpstr>
      <vt:lpstr> TEKNIK PRODUKSI</vt:lpstr>
      <vt:lpstr> WIRAUSAHAWAN</vt:lpstr>
      <vt:lpstr> AKSELERATOR</vt:lpstr>
      <vt:lpstr> EFEK DARI KONDISI BERLEBIH</vt:lpstr>
      <vt:lpstr> TINGKAT INVENTARIS</vt:lpstr>
      <vt:lpstr> PRODUKTIVITAS</vt:lpstr>
      <vt:lpstr>KETERHUBUNGAN ANTARA OUTPUT DAN PENGANGGURAN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30 Perilaku Rumah Tangga  dan Perusahaan  dalam Makroekonomi:  Tinjauan Lebih Jauh</dc:title>
  <dc:creator>Asus</dc:creator>
  <cp:lastModifiedBy>Asus</cp:lastModifiedBy>
  <cp:revision>1</cp:revision>
  <dcterms:created xsi:type="dcterms:W3CDTF">2020-11-15T07:58:53Z</dcterms:created>
  <dcterms:modified xsi:type="dcterms:W3CDTF">2020-11-15T07:59:16Z</dcterms:modified>
</cp:coreProperties>
</file>