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34265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79"/>
                </a:moveTo>
                <a:lnTo>
                  <a:pt x="9143981" y="10286979"/>
                </a:lnTo>
                <a:lnTo>
                  <a:pt x="9143981" y="0"/>
                </a:lnTo>
                <a:lnTo>
                  <a:pt x="0" y="0"/>
                </a:lnTo>
                <a:lnTo>
                  <a:pt x="0" y="10286979"/>
                </a:lnTo>
                <a:close/>
              </a:path>
            </a:pathLst>
          </a:custGeom>
          <a:solidFill>
            <a:srgbClr val="342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3982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79"/>
                </a:moveTo>
                <a:lnTo>
                  <a:pt x="0" y="0"/>
                </a:lnTo>
                <a:lnTo>
                  <a:pt x="9143981" y="0"/>
                </a:lnTo>
                <a:lnTo>
                  <a:pt x="9143981" y="10286979"/>
                </a:lnTo>
                <a:lnTo>
                  <a:pt x="0" y="10286979"/>
                </a:lnTo>
                <a:close/>
              </a:path>
            </a:pathLst>
          </a:custGeom>
          <a:solidFill>
            <a:srgbClr val="2A9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01052" y="390836"/>
            <a:ext cx="5092639" cy="3611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033080" y="6195862"/>
            <a:ext cx="4130040" cy="2900045"/>
          </a:xfrm>
          <a:custGeom>
            <a:avLst/>
            <a:gdLst/>
            <a:ahLst/>
            <a:cxnLst/>
            <a:rect l="l" t="t" r="r" b="b"/>
            <a:pathLst>
              <a:path w="4130040" h="2900045">
                <a:moveTo>
                  <a:pt x="0" y="2899419"/>
                </a:moveTo>
                <a:lnTo>
                  <a:pt x="0" y="0"/>
                </a:lnTo>
              </a:path>
              <a:path w="4130040" h="2900045">
                <a:moveTo>
                  <a:pt x="4129916" y="2899419"/>
                </a:moveTo>
                <a:lnTo>
                  <a:pt x="4129916" y="0"/>
                </a:lnTo>
              </a:path>
            </a:pathLst>
          </a:custGeom>
          <a:ln w="47624">
            <a:solidFill>
              <a:srgbClr val="E8C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34265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34265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79"/>
                </a:moveTo>
                <a:lnTo>
                  <a:pt x="9143981" y="10286979"/>
                </a:lnTo>
                <a:lnTo>
                  <a:pt x="9143981" y="0"/>
                </a:lnTo>
                <a:lnTo>
                  <a:pt x="0" y="0"/>
                </a:lnTo>
                <a:lnTo>
                  <a:pt x="0" y="10286979"/>
                </a:lnTo>
                <a:close/>
              </a:path>
            </a:pathLst>
          </a:custGeom>
          <a:solidFill>
            <a:srgbClr val="EB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3981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79"/>
                </a:moveTo>
                <a:lnTo>
                  <a:pt x="0" y="0"/>
                </a:lnTo>
                <a:lnTo>
                  <a:pt x="9143981" y="0"/>
                </a:lnTo>
                <a:lnTo>
                  <a:pt x="9143981" y="10286979"/>
                </a:lnTo>
                <a:lnTo>
                  <a:pt x="0" y="10286979"/>
                </a:lnTo>
                <a:close/>
              </a:path>
            </a:pathLst>
          </a:custGeom>
          <a:solidFill>
            <a:srgbClr val="E66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12938" y="1028697"/>
            <a:ext cx="12375024" cy="9258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997" y="832737"/>
            <a:ext cx="10271125" cy="254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34265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047" y="4764604"/>
            <a:ext cx="890587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079" y="1497963"/>
            <a:ext cx="7155180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0" b="1" spc="-1520" dirty="0">
                <a:solidFill>
                  <a:srgbClr val="342652"/>
                </a:solidFill>
                <a:latin typeface="Verdana"/>
                <a:cs typeface="Verdana"/>
              </a:rPr>
              <a:t>EKSISTENSI </a:t>
            </a:r>
            <a:r>
              <a:rPr sz="7000" b="1" spc="-1864" dirty="0">
                <a:solidFill>
                  <a:srgbClr val="342652"/>
                </a:solidFill>
                <a:latin typeface="Verdana"/>
                <a:cs typeface="Verdana"/>
              </a:rPr>
              <a:t>HUKUM  </a:t>
            </a:r>
            <a:r>
              <a:rPr sz="7000" b="1" spc="-1620" dirty="0">
                <a:solidFill>
                  <a:srgbClr val="342652"/>
                </a:solidFill>
                <a:latin typeface="Verdana"/>
                <a:cs typeface="Verdana"/>
              </a:rPr>
              <a:t>INTERNASIONAL  </a:t>
            </a:r>
            <a:r>
              <a:rPr sz="7000" b="1" spc="-1610" dirty="0">
                <a:solidFill>
                  <a:srgbClr val="342652"/>
                </a:solidFill>
                <a:latin typeface="Verdana"/>
                <a:cs typeface="Verdana"/>
              </a:rPr>
              <a:t>DALAM </a:t>
            </a:r>
            <a:r>
              <a:rPr sz="7000" b="1" spc="-1390" dirty="0">
                <a:solidFill>
                  <a:srgbClr val="342652"/>
                </a:solidFill>
                <a:latin typeface="Verdana"/>
                <a:cs typeface="Verdana"/>
              </a:rPr>
              <a:t>PRAKTEK  </a:t>
            </a:r>
            <a:r>
              <a:rPr sz="7000" b="1" spc="-1764" dirty="0">
                <a:solidFill>
                  <a:srgbClr val="342652"/>
                </a:solidFill>
                <a:latin typeface="Verdana"/>
                <a:cs typeface="Verdana"/>
              </a:rPr>
              <a:t>HUBUNGAN</a:t>
            </a:r>
            <a:r>
              <a:rPr sz="7000" b="1" spc="-1710" dirty="0">
                <a:solidFill>
                  <a:srgbClr val="342652"/>
                </a:solidFill>
                <a:latin typeface="Verdana"/>
                <a:cs typeface="Verdana"/>
              </a:rPr>
              <a:t> </a:t>
            </a:r>
            <a:r>
              <a:rPr sz="7000" b="1" spc="-1570" dirty="0">
                <a:solidFill>
                  <a:srgbClr val="342652"/>
                </a:solidFill>
                <a:latin typeface="Verdana"/>
                <a:cs typeface="Verdana"/>
              </a:rPr>
              <a:t>NEGARA</a:t>
            </a:r>
            <a:endParaRPr sz="7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079" y="6228431"/>
            <a:ext cx="48691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d-ID" sz="4000" b="1" spc="-969">
                <a:solidFill>
                  <a:srgbClr val="342652"/>
                </a:solidFill>
                <a:latin typeface="Verdana"/>
                <a:cs typeface="Verdana"/>
              </a:rPr>
              <a:t>Widya  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E8C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pc="-1770" dirty="0"/>
              <a:t>Faham </a:t>
            </a:r>
            <a:r>
              <a:rPr spc="-1660" dirty="0"/>
              <a:t>monisme </a:t>
            </a:r>
            <a:r>
              <a:rPr spc="-1610" dirty="0"/>
              <a:t>dengan  </a:t>
            </a:r>
            <a:r>
              <a:rPr spc="-1435" dirty="0"/>
              <a:t>primat </a:t>
            </a:r>
            <a:r>
              <a:rPr spc="-1855" dirty="0"/>
              <a:t>hukum</a:t>
            </a:r>
            <a:r>
              <a:rPr spc="-910" dirty="0"/>
              <a:t> </a:t>
            </a:r>
            <a:r>
              <a:rPr spc="-1410" dirty="0"/>
              <a:t>Nasional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5984413"/>
            <a:ext cx="1529206" cy="4302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63541" y="6089537"/>
            <a:ext cx="1424421" cy="4197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7180" y="3638793"/>
            <a:ext cx="5681980" cy="1267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600"/>
              </a:lnSpc>
              <a:spcBef>
                <a:spcPts val="95"/>
              </a:spcBef>
              <a:tabLst>
                <a:tab pos="1431290" algn="l"/>
                <a:tab pos="1771650" algn="l"/>
                <a:tab pos="2995930" algn="l"/>
              </a:tabLst>
            </a:pPr>
            <a:r>
              <a:rPr sz="4050" b="1" spc="-615" dirty="0">
                <a:latin typeface="Verdana"/>
                <a:cs typeface="Verdana"/>
              </a:rPr>
              <a:t>lain	</a:t>
            </a:r>
            <a:r>
              <a:rPr sz="4050" b="1" spc="-835" dirty="0">
                <a:latin typeface="Verdana"/>
                <a:cs typeface="Verdana"/>
              </a:rPr>
              <a:t>y</a:t>
            </a:r>
            <a:r>
              <a:rPr sz="4050" b="1" spc="-795" dirty="0">
                <a:latin typeface="Verdana"/>
                <a:cs typeface="Verdana"/>
              </a:rPr>
              <a:t>ang</a:t>
            </a:r>
            <a:r>
              <a:rPr sz="4050" b="1" dirty="0">
                <a:latin typeface="Verdana"/>
                <a:cs typeface="Verdana"/>
              </a:rPr>
              <a:t>	</a:t>
            </a:r>
            <a:r>
              <a:rPr sz="4050" b="1" spc="-735" dirty="0">
                <a:latin typeface="Verdana"/>
                <a:cs typeface="Verdana"/>
              </a:rPr>
              <a:t>berpendap</a:t>
            </a:r>
            <a:r>
              <a:rPr sz="4050" b="1" spc="-760" dirty="0">
                <a:latin typeface="Verdana"/>
                <a:cs typeface="Verdana"/>
              </a:rPr>
              <a:t>a</a:t>
            </a:r>
            <a:r>
              <a:rPr sz="4050" b="1" spc="-400" dirty="0">
                <a:latin typeface="Verdana"/>
                <a:cs typeface="Verdana"/>
              </a:rPr>
              <a:t>t  </a:t>
            </a:r>
            <a:r>
              <a:rPr sz="4050" b="1" spc="-780" dirty="0">
                <a:latin typeface="Verdana"/>
                <a:cs typeface="Verdana"/>
              </a:rPr>
              <a:t>dalam		</a:t>
            </a:r>
            <a:r>
              <a:rPr sz="4050" b="1" spc="-830" dirty="0">
                <a:latin typeface="Verdana"/>
                <a:cs typeface="Verdana"/>
              </a:rPr>
              <a:t>hubungan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997" y="3638793"/>
            <a:ext cx="1441450" cy="1888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95"/>
              </a:spcBef>
            </a:pPr>
            <a:r>
              <a:rPr sz="4050" b="1" spc="-865" dirty="0">
                <a:latin typeface="Verdana"/>
                <a:cs typeface="Verdana"/>
              </a:rPr>
              <a:t>Faham  </a:t>
            </a:r>
            <a:r>
              <a:rPr sz="4050" b="1" spc="-875" dirty="0">
                <a:latin typeface="Verdana"/>
                <a:cs typeface="Verdana"/>
              </a:rPr>
              <a:t>bahwa  </a:t>
            </a:r>
            <a:r>
              <a:rPr sz="4050" b="1" spc="-905" dirty="0">
                <a:latin typeface="Verdana"/>
                <a:cs typeface="Verdana"/>
              </a:rPr>
              <a:t>hukum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3537" y="4259822"/>
            <a:ext cx="5439410" cy="1267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25265">
              <a:lnSpc>
                <a:spcPct val="100600"/>
              </a:lnSpc>
              <a:spcBef>
                <a:spcPts val="95"/>
              </a:spcBef>
              <a:tabLst>
                <a:tab pos="2527935" algn="l"/>
                <a:tab pos="4010660" algn="l"/>
              </a:tabLst>
            </a:pPr>
            <a:r>
              <a:rPr sz="4050" b="1" spc="-685" dirty="0">
                <a:latin typeface="Verdana"/>
                <a:cs typeface="Verdana"/>
              </a:rPr>
              <a:t>antara  Nasional</a:t>
            </a:r>
            <a:r>
              <a:rPr sz="4050" b="1" dirty="0">
                <a:latin typeface="Verdana"/>
                <a:cs typeface="Verdana"/>
              </a:rPr>
              <a:t>	</a:t>
            </a:r>
            <a:r>
              <a:rPr sz="4050" b="1" spc="-785" dirty="0">
                <a:latin typeface="Verdana"/>
                <a:cs typeface="Verdana"/>
              </a:rPr>
              <a:t>dan</a:t>
            </a:r>
            <a:r>
              <a:rPr sz="4050" b="1" dirty="0">
                <a:latin typeface="Verdana"/>
                <a:cs typeface="Verdana"/>
              </a:rPr>
              <a:t>	</a:t>
            </a:r>
            <a:r>
              <a:rPr sz="4050" b="1" spc="-905" dirty="0">
                <a:latin typeface="Verdana"/>
                <a:cs typeface="Verdana"/>
              </a:rPr>
              <a:t>hukum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997" y="5501880"/>
            <a:ext cx="7555230" cy="1267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  <a:tabLst>
                <a:tab pos="3117215" algn="l"/>
                <a:tab pos="4469130" algn="l"/>
                <a:tab pos="6149340" algn="l"/>
              </a:tabLst>
            </a:pPr>
            <a:r>
              <a:rPr sz="4050" b="1" spc="-940" dirty="0">
                <a:latin typeface="Verdana"/>
                <a:cs typeface="Verdana"/>
              </a:rPr>
              <a:t>In</a:t>
            </a:r>
            <a:r>
              <a:rPr sz="4050" b="1" spc="-695" dirty="0">
                <a:latin typeface="Verdana"/>
                <a:cs typeface="Verdana"/>
              </a:rPr>
              <a:t>t</a:t>
            </a:r>
            <a:r>
              <a:rPr sz="4050" b="1" spc="-660" dirty="0">
                <a:latin typeface="Verdana"/>
                <a:cs typeface="Verdana"/>
              </a:rPr>
              <a:t>ernasional</a:t>
            </a:r>
            <a:r>
              <a:rPr sz="4050" b="1" dirty="0">
                <a:latin typeface="Verdana"/>
                <a:cs typeface="Verdana"/>
              </a:rPr>
              <a:t>	</a:t>
            </a:r>
            <a:r>
              <a:rPr sz="4050" b="1" spc="-840" dirty="0">
                <a:latin typeface="Verdana"/>
                <a:cs typeface="Verdana"/>
              </a:rPr>
              <a:t>y</a:t>
            </a:r>
            <a:r>
              <a:rPr sz="4050" b="1" spc="-795" dirty="0">
                <a:latin typeface="Verdana"/>
                <a:cs typeface="Verdana"/>
              </a:rPr>
              <a:t>ang</a:t>
            </a:r>
            <a:r>
              <a:rPr sz="4050" b="1" dirty="0">
                <a:latin typeface="Verdana"/>
                <a:cs typeface="Verdana"/>
              </a:rPr>
              <a:t>	</a:t>
            </a:r>
            <a:r>
              <a:rPr sz="4050" b="1" spc="-800" dirty="0">
                <a:latin typeface="Verdana"/>
                <a:cs typeface="Verdana"/>
              </a:rPr>
              <a:t>utama</a:t>
            </a:r>
            <a:r>
              <a:rPr sz="4050" b="1" dirty="0">
                <a:latin typeface="Verdana"/>
                <a:cs typeface="Verdana"/>
              </a:rPr>
              <a:t>	</a:t>
            </a:r>
            <a:r>
              <a:rPr sz="4050" b="1" spc="-630" dirty="0">
                <a:latin typeface="Verdana"/>
                <a:cs typeface="Verdana"/>
              </a:rPr>
              <a:t>adalah  </a:t>
            </a:r>
            <a:r>
              <a:rPr sz="4050" b="1" spc="-905" dirty="0">
                <a:latin typeface="Verdana"/>
                <a:cs typeface="Verdana"/>
              </a:rPr>
              <a:t>hukum</a:t>
            </a:r>
            <a:r>
              <a:rPr sz="4050" b="1" spc="-575" dirty="0">
                <a:latin typeface="Verdana"/>
                <a:cs typeface="Verdana"/>
              </a:rPr>
              <a:t> </a:t>
            </a:r>
            <a:r>
              <a:rPr sz="4050" b="1" spc="-685" dirty="0">
                <a:latin typeface="Verdana"/>
                <a:cs typeface="Verdana"/>
              </a:rPr>
              <a:t>Internasional.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82532" y="3332403"/>
            <a:ext cx="6909434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54580" algn="l"/>
                <a:tab pos="3534410" algn="l"/>
                <a:tab pos="5213350" algn="l"/>
              </a:tabLst>
            </a:pPr>
            <a:r>
              <a:rPr sz="3550" b="1" spc="-720" dirty="0">
                <a:latin typeface="Verdana"/>
                <a:cs typeface="Verdana"/>
              </a:rPr>
              <a:t>P</a:t>
            </a:r>
            <a:r>
              <a:rPr sz="3550" b="1" spc="-690" dirty="0">
                <a:latin typeface="Verdana"/>
                <a:cs typeface="Verdana"/>
              </a:rPr>
              <a:t>andangan</a:t>
            </a:r>
            <a:r>
              <a:rPr sz="3550" b="1" dirty="0">
                <a:latin typeface="Verdana"/>
                <a:cs typeface="Verdana"/>
              </a:rPr>
              <a:t>	</a:t>
            </a:r>
            <a:r>
              <a:rPr sz="3550" b="1" spc="-725" dirty="0">
                <a:latin typeface="Verdana"/>
                <a:cs typeface="Verdana"/>
              </a:rPr>
              <a:t>y</a:t>
            </a:r>
            <a:r>
              <a:rPr sz="3550" b="1" spc="-695" dirty="0">
                <a:latin typeface="Verdana"/>
                <a:cs typeface="Verdana"/>
              </a:rPr>
              <a:t>ang</a:t>
            </a:r>
            <a:r>
              <a:rPr sz="3550" b="1" dirty="0">
                <a:latin typeface="Verdana"/>
                <a:cs typeface="Verdana"/>
              </a:rPr>
              <a:t>	</a:t>
            </a:r>
            <a:r>
              <a:rPr sz="3550" b="1" spc="-1060" dirty="0">
                <a:latin typeface="Verdana"/>
                <a:cs typeface="Verdana"/>
              </a:rPr>
              <a:t>m</a:t>
            </a:r>
            <a:r>
              <a:rPr sz="3550" b="1" spc="-520" dirty="0">
                <a:latin typeface="Verdana"/>
                <a:cs typeface="Verdana"/>
              </a:rPr>
              <a:t>elih</a:t>
            </a:r>
            <a:r>
              <a:rPr sz="3550" b="1" spc="-695" dirty="0">
                <a:latin typeface="Verdana"/>
                <a:cs typeface="Verdana"/>
              </a:rPr>
              <a:t>a</a:t>
            </a:r>
            <a:r>
              <a:rPr sz="3550" b="1" spc="-420" dirty="0">
                <a:latin typeface="Verdana"/>
                <a:cs typeface="Verdana"/>
              </a:rPr>
              <a:t>t</a:t>
            </a:r>
            <a:r>
              <a:rPr sz="3550" b="1" dirty="0">
                <a:latin typeface="Verdana"/>
                <a:cs typeface="Verdana"/>
              </a:rPr>
              <a:t>	</a:t>
            </a:r>
            <a:r>
              <a:rPr sz="3550" b="1" spc="-750" dirty="0">
                <a:latin typeface="Verdana"/>
                <a:cs typeface="Verdana"/>
              </a:rPr>
              <a:t>k</a:t>
            </a:r>
            <a:r>
              <a:rPr sz="3550" b="1" spc="-615" dirty="0">
                <a:latin typeface="Verdana"/>
                <a:cs typeface="Verdana"/>
              </a:rPr>
              <a:t>e</a:t>
            </a:r>
            <a:r>
              <a:rPr sz="3550" b="1" spc="-520" dirty="0">
                <a:latin typeface="Verdana"/>
                <a:cs typeface="Verdana"/>
              </a:rPr>
              <a:t>s</a:t>
            </a:r>
            <a:r>
              <a:rPr sz="3550" b="1" spc="-600" dirty="0">
                <a:latin typeface="Verdana"/>
                <a:cs typeface="Verdana"/>
              </a:rPr>
              <a:t>a</a:t>
            </a:r>
            <a:r>
              <a:rPr sz="3550" b="1" spc="-640" dirty="0">
                <a:latin typeface="Verdana"/>
                <a:cs typeface="Verdana"/>
              </a:rPr>
              <a:t>tuan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82532" y="3877994"/>
            <a:ext cx="6939915" cy="1116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  <a:tabLst>
                <a:tab pos="1454785" algn="l"/>
                <a:tab pos="2939415" algn="l"/>
                <a:tab pos="4765040" algn="l"/>
                <a:tab pos="5682615" algn="l"/>
              </a:tabLst>
            </a:pPr>
            <a:r>
              <a:rPr sz="3550" b="1" spc="-610" dirty="0">
                <a:latin typeface="Verdana"/>
                <a:cs typeface="Verdana"/>
              </a:rPr>
              <a:t>anta</a:t>
            </a:r>
            <a:r>
              <a:rPr sz="3550" b="1" spc="-500" dirty="0">
                <a:latin typeface="Verdana"/>
                <a:cs typeface="Verdana"/>
              </a:rPr>
              <a:t>r</a:t>
            </a:r>
            <a:r>
              <a:rPr sz="3550" b="1" spc="-630" dirty="0">
                <a:latin typeface="Verdana"/>
                <a:cs typeface="Verdana"/>
              </a:rPr>
              <a:t>a</a:t>
            </a:r>
            <a:r>
              <a:rPr sz="3550" b="1" dirty="0">
                <a:latin typeface="Verdana"/>
                <a:cs typeface="Verdana"/>
              </a:rPr>
              <a:t>	</a:t>
            </a:r>
            <a:r>
              <a:rPr sz="3550" b="1" spc="-790" dirty="0">
                <a:latin typeface="Verdana"/>
                <a:cs typeface="Verdana"/>
              </a:rPr>
              <a:t>hukum</a:t>
            </a:r>
            <a:r>
              <a:rPr sz="3550" b="1" dirty="0">
                <a:latin typeface="Verdana"/>
                <a:cs typeface="Verdana"/>
              </a:rPr>
              <a:t>	</a:t>
            </a:r>
            <a:r>
              <a:rPr sz="3550" b="1" spc="-600" dirty="0">
                <a:latin typeface="Verdana"/>
                <a:cs typeface="Verdana"/>
              </a:rPr>
              <a:t>Nasional</a:t>
            </a:r>
            <a:r>
              <a:rPr sz="3550" b="1" dirty="0">
                <a:latin typeface="Verdana"/>
                <a:cs typeface="Verdana"/>
              </a:rPr>
              <a:t>	</a:t>
            </a:r>
            <a:r>
              <a:rPr sz="3550" b="1" spc="-685" dirty="0">
                <a:latin typeface="Verdana"/>
                <a:cs typeface="Verdana"/>
              </a:rPr>
              <a:t>dan</a:t>
            </a:r>
            <a:r>
              <a:rPr sz="3550" b="1" dirty="0">
                <a:latin typeface="Verdana"/>
                <a:cs typeface="Verdana"/>
              </a:rPr>
              <a:t>	</a:t>
            </a:r>
            <a:r>
              <a:rPr sz="3550" b="1" spc="-665" dirty="0">
                <a:latin typeface="Verdana"/>
                <a:cs typeface="Verdana"/>
              </a:rPr>
              <a:t>hukum  </a:t>
            </a:r>
            <a:r>
              <a:rPr sz="3550" b="1" spc="-615" dirty="0">
                <a:latin typeface="Verdana"/>
                <a:cs typeface="Verdana"/>
              </a:rPr>
              <a:t>Internasional</a:t>
            </a:r>
            <a:r>
              <a:rPr sz="3550" b="1" spc="-20" dirty="0">
                <a:latin typeface="Verdana"/>
                <a:cs typeface="Verdana"/>
              </a:rPr>
              <a:t> </a:t>
            </a:r>
            <a:r>
              <a:rPr sz="3550" b="1" spc="-685" dirty="0">
                <a:latin typeface="Verdana"/>
                <a:cs typeface="Verdana"/>
              </a:rPr>
              <a:t>dengan </a:t>
            </a:r>
            <a:r>
              <a:rPr sz="3550" b="1" spc="-610" dirty="0">
                <a:latin typeface="Verdana"/>
                <a:cs typeface="Verdana"/>
              </a:rPr>
              <a:t>primat</a:t>
            </a:r>
            <a:r>
              <a:rPr sz="3550" b="1" spc="-360" dirty="0">
                <a:latin typeface="Verdana"/>
                <a:cs typeface="Verdana"/>
              </a:rPr>
              <a:t> </a:t>
            </a:r>
            <a:r>
              <a:rPr sz="3550" b="1" spc="-790" dirty="0">
                <a:latin typeface="Verdana"/>
                <a:cs typeface="Verdana"/>
              </a:rPr>
              <a:t>hukum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82532" y="4969176"/>
            <a:ext cx="4639310" cy="1116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  <a:tabLst>
                <a:tab pos="2247265" algn="l"/>
                <a:tab pos="3339465" algn="l"/>
                <a:tab pos="3426460" algn="l"/>
              </a:tabLst>
            </a:pPr>
            <a:r>
              <a:rPr sz="3550" b="1" spc="-600" dirty="0">
                <a:latin typeface="Verdana"/>
                <a:cs typeface="Verdana"/>
              </a:rPr>
              <a:t>Nasional	</a:t>
            </a:r>
            <a:r>
              <a:rPr sz="3550" b="1" spc="-495" dirty="0">
                <a:latin typeface="Verdana"/>
                <a:cs typeface="Verdana"/>
              </a:rPr>
              <a:t>ini	</a:t>
            </a:r>
            <a:r>
              <a:rPr sz="3550" b="1" spc="-650" dirty="0">
                <a:latin typeface="Verdana"/>
                <a:cs typeface="Verdana"/>
              </a:rPr>
              <a:t>pada  </a:t>
            </a:r>
            <a:r>
              <a:rPr sz="3550" b="1" spc="-720" dirty="0">
                <a:latin typeface="Verdana"/>
                <a:cs typeface="Verdana"/>
              </a:rPr>
              <a:t>menganggap</a:t>
            </a:r>
            <a:r>
              <a:rPr sz="3550" b="1" dirty="0">
                <a:latin typeface="Verdana"/>
                <a:cs typeface="Verdana"/>
              </a:rPr>
              <a:t>		</a:t>
            </a:r>
            <a:r>
              <a:rPr sz="3550" b="1" spc="-675" dirty="0">
                <a:latin typeface="Verdana"/>
                <a:cs typeface="Verdana"/>
              </a:rPr>
              <a:t>ba</a:t>
            </a:r>
            <a:r>
              <a:rPr sz="3550" b="1" spc="-760" dirty="0">
                <a:latin typeface="Verdana"/>
                <a:cs typeface="Verdana"/>
              </a:rPr>
              <a:t>h</a:t>
            </a:r>
            <a:r>
              <a:rPr sz="3550" b="1" spc="-1055" dirty="0">
                <a:latin typeface="Verdana"/>
                <a:cs typeface="Verdana"/>
              </a:rPr>
              <a:t>w</a:t>
            </a:r>
            <a:r>
              <a:rPr sz="3550" b="1" spc="-630" dirty="0">
                <a:latin typeface="Verdana"/>
                <a:cs typeface="Verdana"/>
              </a:rPr>
              <a:t>a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63749" y="4969176"/>
            <a:ext cx="2044064" cy="11169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2700" algn="r">
              <a:lnSpc>
                <a:spcPct val="100000"/>
              </a:lnSpc>
              <a:spcBef>
                <a:spcPts val="130"/>
              </a:spcBef>
            </a:pPr>
            <a:r>
              <a:rPr sz="3550" b="1" spc="-585" dirty="0">
                <a:latin typeface="Verdana"/>
                <a:cs typeface="Verdana"/>
              </a:rPr>
              <a:t>haki</a:t>
            </a:r>
            <a:r>
              <a:rPr sz="3550" b="1" spc="-695" dirty="0">
                <a:latin typeface="Verdana"/>
                <a:cs typeface="Verdana"/>
              </a:rPr>
              <a:t>k</a:t>
            </a:r>
            <a:r>
              <a:rPr sz="3550" b="1" spc="-645" dirty="0">
                <a:latin typeface="Verdana"/>
                <a:cs typeface="Verdana"/>
              </a:rPr>
              <a:t>a</a:t>
            </a:r>
            <a:r>
              <a:rPr sz="3550" b="1" spc="-459" dirty="0">
                <a:latin typeface="Verdana"/>
                <a:cs typeface="Verdana"/>
              </a:rPr>
              <a:t>t</a:t>
            </a:r>
            <a:r>
              <a:rPr sz="3550" b="1" spc="-770" dirty="0">
                <a:latin typeface="Verdana"/>
                <a:cs typeface="Verdana"/>
              </a:rPr>
              <a:t>n</a:t>
            </a:r>
            <a:r>
              <a:rPr sz="3550" b="1" spc="-730" dirty="0">
                <a:latin typeface="Verdana"/>
                <a:cs typeface="Verdana"/>
              </a:rPr>
              <a:t>y</a:t>
            </a:r>
            <a:r>
              <a:rPr sz="3550" b="1" spc="-630" dirty="0">
                <a:latin typeface="Verdana"/>
                <a:cs typeface="Verdana"/>
              </a:rPr>
              <a:t>a</a:t>
            </a:r>
            <a:endParaRPr sz="35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3550" b="1" spc="-790" dirty="0">
                <a:latin typeface="Verdana"/>
                <a:cs typeface="Verdana"/>
              </a:rPr>
              <a:t>hukum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82532" y="6060358"/>
            <a:ext cx="693356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94355" algn="l"/>
                <a:tab pos="4250690" algn="l"/>
              </a:tabLst>
            </a:pPr>
            <a:r>
              <a:rPr sz="3550" b="1" spc="-615" dirty="0">
                <a:latin typeface="Verdana"/>
                <a:cs typeface="Verdana"/>
              </a:rPr>
              <a:t>Internasional	</a:t>
            </a:r>
            <a:r>
              <a:rPr sz="3550" b="1" spc="-745" dirty="0">
                <a:latin typeface="Verdana"/>
                <a:cs typeface="Verdana"/>
              </a:rPr>
              <a:t>Itu	</a:t>
            </a:r>
            <a:r>
              <a:rPr sz="3550" b="1" spc="-660" dirty="0">
                <a:latin typeface="Verdana"/>
                <a:cs typeface="Verdana"/>
              </a:rPr>
              <a:t>bersumberkan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82532" y="6605949"/>
            <a:ext cx="444055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1" spc="-660" dirty="0">
                <a:latin typeface="Verdana"/>
                <a:cs typeface="Verdana"/>
              </a:rPr>
              <a:t>kepada </a:t>
            </a:r>
            <a:r>
              <a:rPr sz="3550" b="1" spc="-790" dirty="0">
                <a:latin typeface="Verdana"/>
                <a:cs typeface="Verdana"/>
              </a:rPr>
              <a:t>hukum</a:t>
            </a:r>
            <a:r>
              <a:rPr sz="3550" b="1" spc="-385" dirty="0">
                <a:latin typeface="Verdana"/>
                <a:cs typeface="Verdana"/>
              </a:rPr>
              <a:t> </a:t>
            </a:r>
            <a:r>
              <a:rPr sz="3550" b="1" spc="-560" dirty="0">
                <a:latin typeface="Verdana"/>
                <a:cs typeface="Verdana"/>
              </a:rPr>
              <a:t>nasional.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4272" y="6917750"/>
            <a:ext cx="8630285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  <a:tabLst>
                <a:tab pos="1791970" algn="l"/>
                <a:tab pos="3228340" algn="l"/>
                <a:tab pos="3923029" algn="l"/>
                <a:tab pos="5438775" algn="l"/>
                <a:tab pos="7303770" algn="l"/>
              </a:tabLst>
            </a:pPr>
            <a:r>
              <a:rPr sz="3650" b="1" spc="-725" dirty="0">
                <a:latin typeface="Verdana"/>
                <a:cs typeface="Verdana"/>
              </a:rPr>
              <a:t>Menurut	</a:t>
            </a:r>
            <a:r>
              <a:rPr sz="3650" b="1" spc="-305" dirty="0">
                <a:latin typeface="Verdana"/>
                <a:cs typeface="Verdana"/>
              </a:rPr>
              <a:t>f</a:t>
            </a:r>
            <a:r>
              <a:rPr sz="3650" b="1" spc="-795" dirty="0">
                <a:latin typeface="Verdana"/>
                <a:cs typeface="Verdana"/>
              </a:rPr>
              <a:t>aham</a:t>
            </a:r>
            <a:r>
              <a:rPr sz="3650" b="1" dirty="0">
                <a:latin typeface="Verdana"/>
                <a:cs typeface="Verdana"/>
              </a:rPr>
              <a:t>	</a:t>
            </a:r>
            <a:r>
              <a:rPr sz="3650" b="1" spc="-515" dirty="0">
                <a:latin typeface="Verdana"/>
                <a:cs typeface="Verdana"/>
              </a:rPr>
              <a:t>ini</a:t>
            </a:r>
            <a:r>
              <a:rPr sz="3650" b="1" dirty="0">
                <a:latin typeface="Verdana"/>
                <a:cs typeface="Verdana"/>
              </a:rPr>
              <a:t>	</a:t>
            </a:r>
            <a:r>
              <a:rPr sz="3650" b="1" spc="-819" dirty="0">
                <a:latin typeface="Verdana"/>
                <a:cs typeface="Verdana"/>
              </a:rPr>
              <a:t>hukum</a:t>
            </a:r>
            <a:r>
              <a:rPr sz="3650" b="1" dirty="0">
                <a:latin typeface="Verdana"/>
                <a:cs typeface="Verdana"/>
              </a:rPr>
              <a:t>	</a:t>
            </a:r>
            <a:r>
              <a:rPr sz="3650" b="1" spc="-620" dirty="0">
                <a:latin typeface="Verdana"/>
                <a:cs typeface="Verdana"/>
              </a:rPr>
              <a:t>Nasional</a:t>
            </a:r>
            <a:r>
              <a:rPr sz="3650" b="1" dirty="0">
                <a:latin typeface="Verdana"/>
                <a:cs typeface="Verdana"/>
              </a:rPr>
              <a:t>	</a:t>
            </a:r>
            <a:r>
              <a:rPr sz="3650" b="1" spc="-605" dirty="0">
                <a:latin typeface="Verdana"/>
                <a:cs typeface="Verdana"/>
              </a:rPr>
              <a:t>tunduk  </a:t>
            </a:r>
            <a:r>
              <a:rPr sz="3650" b="1" spc="-675" dirty="0">
                <a:latin typeface="Verdana"/>
                <a:cs typeface="Verdana"/>
              </a:rPr>
              <a:t>pada </a:t>
            </a:r>
            <a:r>
              <a:rPr sz="3650" b="1" spc="-819" dirty="0">
                <a:latin typeface="Verdana"/>
                <a:cs typeface="Verdana"/>
              </a:rPr>
              <a:t>hukum </a:t>
            </a:r>
            <a:r>
              <a:rPr sz="3650" b="1" spc="-640" dirty="0">
                <a:latin typeface="Verdana"/>
                <a:cs typeface="Verdana"/>
              </a:rPr>
              <a:t>Internasional</a:t>
            </a:r>
            <a:r>
              <a:rPr sz="3650" b="1" spc="-35" dirty="0">
                <a:latin typeface="Verdana"/>
                <a:cs typeface="Verdana"/>
              </a:rPr>
              <a:t> </a:t>
            </a:r>
            <a:r>
              <a:rPr sz="3650" b="1" spc="-675" dirty="0">
                <a:latin typeface="Verdana"/>
                <a:cs typeface="Verdana"/>
              </a:rPr>
              <a:t>pada</a:t>
            </a:r>
            <a:r>
              <a:rPr sz="3650" b="1" spc="-395" dirty="0">
                <a:latin typeface="Verdana"/>
                <a:cs typeface="Verdana"/>
              </a:rPr>
              <a:t> </a:t>
            </a:r>
            <a:r>
              <a:rPr sz="3650" b="1" spc="-650" dirty="0">
                <a:latin typeface="Verdana"/>
                <a:cs typeface="Verdana"/>
              </a:rPr>
              <a:t>hakikatnya</a:t>
            </a:r>
            <a:endParaRPr sz="36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6123" y="8035146"/>
            <a:ext cx="11837035" cy="234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0725" marR="5080" algn="just">
              <a:lnSpc>
                <a:spcPct val="100400"/>
              </a:lnSpc>
              <a:spcBef>
                <a:spcPts val="95"/>
              </a:spcBef>
            </a:pPr>
            <a:r>
              <a:rPr sz="3650" b="1" spc="-655" dirty="0">
                <a:latin typeface="Verdana"/>
                <a:cs typeface="Verdana"/>
              </a:rPr>
              <a:t>berkekuatan </a:t>
            </a:r>
            <a:r>
              <a:rPr sz="3650" b="1" spc="-695" dirty="0">
                <a:latin typeface="Verdana"/>
                <a:cs typeface="Verdana"/>
              </a:rPr>
              <a:t>mengikatnya </a:t>
            </a:r>
            <a:r>
              <a:rPr sz="3650" b="1" spc="-640" dirty="0">
                <a:latin typeface="Verdana"/>
                <a:cs typeface="Verdana"/>
              </a:rPr>
              <a:t>berdasarakan  </a:t>
            </a:r>
            <a:r>
              <a:rPr sz="3650" b="1" spc="-635" dirty="0">
                <a:latin typeface="Verdana"/>
                <a:cs typeface="Verdana"/>
              </a:rPr>
              <a:t>suatu </a:t>
            </a:r>
            <a:r>
              <a:rPr sz="3650" b="1" spc="-660" dirty="0">
                <a:latin typeface="Verdana"/>
                <a:cs typeface="Verdana"/>
              </a:rPr>
              <a:t>“pendelegasian” </a:t>
            </a:r>
            <a:r>
              <a:rPr sz="3650" b="1" spc="-810" dirty="0">
                <a:latin typeface="Verdana"/>
                <a:cs typeface="Verdana"/>
              </a:rPr>
              <a:t>wewenang </a:t>
            </a:r>
            <a:r>
              <a:rPr sz="3650" b="1" spc="-625" dirty="0">
                <a:latin typeface="Verdana"/>
                <a:cs typeface="Verdana"/>
              </a:rPr>
              <a:t>daraipada  </a:t>
            </a:r>
            <a:r>
              <a:rPr sz="3650" b="1" spc="-819" dirty="0">
                <a:latin typeface="Verdana"/>
                <a:cs typeface="Verdana"/>
              </a:rPr>
              <a:t>hukum</a:t>
            </a:r>
            <a:r>
              <a:rPr sz="3650" b="1" spc="-520" dirty="0">
                <a:latin typeface="Verdana"/>
                <a:cs typeface="Verdana"/>
              </a:rPr>
              <a:t> </a:t>
            </a:r>
            <a:r>
              <a:rPr sz="3650" b="1" spc="-620" dirty="0">
                <a:latin typeface="Verdana"/>
                <a:cs typeface="Verdana"/>
              </a:rPr>
              <a:t>Internasional.</a:t>
            </a:r>
            <a:endParaRPr sz="3650">
              <a:latin typeface="Verdana"/>
              <a:cs typeface="Verdana"/>
            </a:endParaRPr>
          </a:p>
          <a:p>
            <a:pPr marR="1902460" algn="ctr">
              <a:lnSpc>
                <a:spcPts val="2515"/>
              </a:lnSpc>
            </a:pPr>
            <a:r>
              <a:rPr sz="2150" b="1" spc="-385" dirty="0">
                <a:latin typeface="Verdana"/>
                <a:cs typeface="Verdana"/>
              </a:rPr>
              <a:t>Andi </a:t>
            </a:r>
            <a:r>
              <a:rPr sz="2150" b="1" spc="-390" dirty="0">
                <a:latin typeface="Verdana"/>
                <a:cs typeface="Verdana"/>
              </a:rPr>
              <a:t>Tenripadang, </a:t>
            </a:r>
            <a:r>
              <a:rPr sz="2150" b="1" spc="-545" dirty="0">
                <a:latin typeface="Verdana"/>
                <a:cs typeface="Verdana"/>
              </a:rPr>
              <a:t>"HUBUNGAN </a:t>
            </a:r>
            <a:r>
              <a:rPr sz="2150" b="1" spc="-575" dirty="0">
                <a:latin typeface="Verdana"/>
                <a:cs typeface="Verdana"/>
              </a:rPr>
              <a:t>HUKUM </a:t>
            </a:r>
            <a:r>
              <a:rPr sz="2150" b="1" spc="-500" dirty="0">
                <a:latin typeface="Verdana"/>
                <a:cs typeface="Verdana"/>
              </a:rPr>
              <a:t>INTERNASIONAL </a:t>
            </a:r>
            <a:r>
              <a:rPr sz="2150" b="1" spc="-525" dirty="0">
                <a:latin typeface="Verdana"/>
                <a:cs typeface="Verdana"/>
              </a:rPr>
              <a:t>DENGAN </a:t>
            </a:r>
            <a:r>
              <a:rPr sz="2150" b="1" spc="-575" dirty="0">
                <a:latin typeface="Verdana"/>
                <a:cs typeface="Verdana"/>
              </a:rPr>
              <a:t>HUKUM </a:t>
            </a:r>
            <a:r>
              <a:rPr sz="2150" b="1" spc="-495" dirty="0">
                <a:latin typeface="Verdana"/>
                <a:cs typeface="Verdana"/>
              </a:rPr>
              <a:t>NASIONAL",</a:t>
            </a:r>
            <a:r>
              <a:rPr sz="2150" b="1" spc="-440" dirty="0">
                <a:latin typeface="Verdana"/>
                <a:cs typeface="Verdana"/>
              </a:rPr>
              <a:t> </a:t>
            </a:r>
            <a:r>
              <a:rPr sz="2150" b="1" spc="-330" dirty="0">
                <a:latin typeface="Verdana"/>
                <a:cs typeface="Verdana"/>
              </a:rPr>
              <a:t>Jurnal</a:t>
            </a:r>
            <a:endParaRPr sz="2150">
              <a:latin typeface="Verdana"/>
              <a:cs typeface="Verdana"/>
            </a:endParaRPr>
          </a:p>
          <a:p>
            <a:pPr marR="1903730" algn="ctr">
              <a:lnSpc>
                <a:spcPts val="2580"/>
              </a:lnSpc>
            </a:pPr>
            <a:r>
              <a:rPr sz="2150" b="1" spc="-520" dirty="0">
                <a:latin typeface="Verdana"/>
                <a:cs typeface="Verdana"/>
              </a:rPr>
              <a:t>Hukum </a:t>
            </a:r>
            <a:r>
              <a:rPr sz="2150" b="1" spc="-415" dirty="0">
                <a:latin typeface="Verdana"/>
                <a:cs typeface="Verdana"/>
              </a:rPr>
              <a:t>Diktum, </a:t>
            </a:r>
            <a:r>
              <a:rPr sz="2150" b="1" spc="-455" dirty="0">
                <a:latin typeface="Verdana"/>
                <a:cs typeface="Verdana"/>
              </a:rPr>
              <a:t>Volume </a:t>
            </a:r>
            <a:r>
              <a:rPr sz="2150" b="1" spc="-490" dirty="0">
                <a:latin typeface="Verdana"/>
                <a:cs typeface="Verdana"/>
              </a:rPr>
              <a:t>14, </a:t>
            </a:r>
            <a:r>
              <a:rPr sz="2150" b="1" spc="-465" dirty="0">
                <a:latin typeface="Verdana"/>
                <a:cs typeface="Verdana"/>
              </a:rPr>
              <a:t>Nomor </a:t>
            </a:r>
            <a:r>
              <a:rPr sz="2150" b="1" spc="-555" dirty="0">
                <a:latin typeface="Verdana"/>
                <a:cs typeface="Verdana"/>
              </a:rPr>
              <a:t>1, </a:t>
            </a:r>
            <a:r>
              <a:rPr sz="2150" b="1" spc="-260" dirty="0">
                <a:latin typeface="Verdana"/>
                <a:cs typeface="Verdana"/>
              </a:rPr>
              <a:t>Juli </a:t>
            </a:r>
            <a:r>
              <a:rPr sz="2150" b="1" spc="-484" dirty="0">
                <a:latin typeface="Verdana"/>
                <a:cs typeface="Verdana"/>
              </a:rPr>
              <a:t>2016: </a:t>
            </a:r>
            <a:r>
              <a:rPr sz="2150" b="1" spc="-525" dirty="0">
                <a:latin typeface="Verdana"/>
                <a:cs typeface="Verdana"/>
              </a:rPr>
              <a:t>67 </a:t>
            </a:r>
            <a:r>
              <a:rPr sz="2150" b="1" spc="-240" dirty="0">
                <a:latin typeface="Verdana"/>
                <a:cs typeface="Verdana"/>
              </a:rPr>
              <a:t>- </a:t>
            </a:r>
            <a:r>
              <a:rPr sz="2150" b="1" spc="-525" dirty="0">
                <a:latin typeface="Verdana"/>
                <a:cs typeface="Verdana"/>
              </a:rPr>
              <a:t>75</a:t>
            </a:r>
            <a:r>
              <a:rPr sz="2150" b="1" spc="-370" dirty="0">
                <a:latin typeface="Verdana"/>
                <a:cs typeface="Verdana"/>
              </a:rPr>
              <a:t> </a:t>
            </a:r>
            <a:r>
              <a:rPr sz="2150" b="1" spc="-250" dirty="0">
                <a:latin typeface="Verdana"/>
                <a:cs typeface="Verdana"/>
              </a:rPr>
              <a:t>.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6197600"/>
          </a:xfrm>
          <a:custGeom>
            <a:avLst/>
            <a:gdLst/>
            <a:ahLst/>
            <a:cxnLst/>
            <a:rect l="l" t="t" r="r" b="b"/>
            <a:pathLst>
              <a:path w="18288000" h="6197600">
                <a:moveTo>
                  <a:pt x="0" y="6197462"/>
                </a:moveTo>
                <a:lnTo>
                  <a:pt x="18287963" y="6197462"/>
                </a:lnTo>
                <a:lnTo>
                  <a:pt x="18287963" y="0"/>
                </a:lnTo>
                <a:lnTo>
                  <a:pt x="0" y="0"/>
                </a:lnTo>
                <a:lnTo>
                  <a:pt x="0" y="6197462"/>
                </a:lnTo>
                <a:close/>
              </a:path>
            </a:pathLst>
          </a:custGeom>
          <a:solidFill>
            <a:srgbClr val="E66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97462"/>
            <a:ext cx="18288000" cy="4090035"/>
          </a:xfrm>
          <a:custGeom>
            <a:avLst/>
            <a:gdLst/>
            <a:ahLst/>
            <a:cxnLst/>
            <a:rect l="l" t="t" r="r" b="b"/>
            <a:pathLst>
              <a:path w="18288000" h="4090034">
                <a:moveTo>
                  <a:pt x="0" y="0"/>
                </a:moveTo>
                <a:lnTo>
                  <a:pt x="18287963" y="0"/>
                </a:lnTo>
                <a:lnTo>
                  <a:pt x="18287963" y="4089516"/>
                </a:lnTo>
                <a:lnTo>
                  <a:pt x="0" y="4089516"/>
                </a:lnTo>
                <a:lnTo>
                  <a:pt x="0" y="0"/>
                </a:lnTo>
                <a:close/>
              </a:path>
            </a:pathLst>
          </a:custGeom>
          <a:solidFill>
            <a:srgbClr val="342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91" y="2306966"/>
            <a:ext cx="1021715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3300" b="1" spc="-60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300" b="1" spc="-420" dirty="0">
                <a:solidFill>
                  <a:srgbClr val="FFFFFF"/>
                </a:solidFill>
                <a:latin typeface="Verdana"/>
                <a:cs typeface="Verdana"/>
              </a:rPr>
              <a:t>nasional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300" b="1" spc="-405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3300" b="1" spc="-450" dirty="0">
                <a:solidFill>
                  <a:srgbClr val="FFFFFF"/>
                </a:solidFill>
                <a:latin typeface="Verdana"/>
                <a:cs typeface="Verdana"/>
              </a:rPr>
              <a:t>adalah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dua  domain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300" b="1" spc="-51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3300" b="1" spc="-45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3300" b="1" spc="-400" dirty="0">
                <a:solidFill>
                  <a:srgbClr val="FFFFFF"/>
                </a:solidFill>
                <a:latin typeface="Verdana"/>
                <a:cs typeface="Verdana"/>
              </a:rPr>
              <a:t>satu </a:t>
            </a:r>
            <a:r>
              <a:rPr sz="3300" b="1" spc="-295" dirty="0">
                <a:solidFill>
                  <a:srgbClr val="FFFFFF"/>
                </a:solidFill>
                <a:latin typeface="Verdana"/>
                <a:cs typeface="Verdana"/>
              </a:rPr>
              <a:t>sisi </a:t>
            </a:r>
            <a:r>
              <a:rPr sz="3300" b="1" spc="-440" dirty="0">
                <a:solidFill>
                  <a:srgbClr val="FFFFFF"/>
                </a:solidFill>
                <a:latin typeface="Verdana"/>
                <a:cs typeface="Verdana"/>
              </a:rPr>
              <a:t>terkadang </a:t>
            </a:r>
            <a:r>
              <a:rPr sz="3300" b="1" spc="-459" dirty="0">
                <a:solidFill>
                  <a:srgbClr val="FFFFFF"/>
                </a:solidFill>
                <a:latin typeface="Verdana"/>
                <a:cs typeface="Verdana"/>
              </a:rPr>
              <a:t>dipahami  </a:t>
            </a:r>
            <a:r>
              <a:rPr sz="3300" b="1" spc="-405" dirty="0">
                <a:solidFill>
                  <a:srgbClr val="FFFFFF"/>
                </a:solidFill>
                <a:latin typeface="Verdana"/>
                <a:cs typeface="Verdana"/>
              </a:rPr>
              <a:t>sebagai </a:t>
            </a:r>
            <a:r>
              <a:rPr sz="3300" b="1" spc="-400" dirty="0">
                <a:solidFill>
                  <a:srgbClr val="FFFFFF"/>
                </a:solidFill>
                <a:latin typeface="Verdana"/>
                <a:cs typeface="Verdana"/>
              </a:rPr>
              <a:t>satu </a:t>
            </a:r>
            <a:r>
              <a:rPr sz="3300" b="1" spc="-455" dirty="0">
                <a:solidFill>
                  <a:srgbClr val="FFFFFF"/>
                </a:solidFill>
                <a:latin typeface="Verdana"/>
                <a:cs typeface="Verdana"/>
              </a:rPr>
              <a:t>kesatuan </a:t>
            </a:r>
            <a:r>
              <a:rPr sz="3300" b="1" spc="-385" dirty="0">
                <a:solidFill>
                  <a:srgbClr val="FFFFFF"/>
                </a:solidFill>
                <a:latin typeface="Verdana"/>
                <a:cs typeface="Verdana"/>
              </a:rPr>
              <a:t>sistem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3300" b="1" spc="-45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3300" b="1" spc="-295" dirty="0">
                <a:solidFill>
                  <a:srgbClr val="FFFFFF"/>
                </a:solidFill>
                <a:latin typeface="Verdana"/>
                <a:cs typeface="Verdana"/>
              </a:rPr>
              <a:t>sisi  </a:t>
            </a:r>
            <a:r>
              <a:rPr sz="3300" b="1" spc="-470" dirty="0">
                <a:solidFill>
                  <a:srgbClr val="FFFFFF"/>
                </a:solidFill>
                <a:latin typeface="Verdana"/>
                <a:cs typeface="Verdana"/>
              </a:rPr>
              <a:t>lainnya </a:t>
            </a:r>
            <a:r>
              <a:rPr sz="3300" b="1" spc="-440" dirty="0">
                <a:solidFill>
                  <a:srgbClr val="FFFFFF"/>
                </a:solidFill>
                <a:latin typeface="Verdana"/>
                <a:cs typeface="Verdana"/>
              </a:rPr>
              <a:t>terkadang </a:t>
            </a:r>
            <a:r>
              <a:rPr sz="3300" b="1" spc="-445" dirty="0">
                <a:solidFill>
                  <a:srgbClr val="FFFFFF"/>
                </a:solidFill>
                <a:latin typeface="Verdana"/>
                <a:cs typeface="Verdana"/>
              </a:rPr>
              <a:t>pula </a:t>
            </a:r>
            <a:r>
              <a:rPr sz="3300" b="1" spc="-395" dirty="0">
                <a:solidFill>
                  <a:srgbClr val="FFFFFF"/>
                </a:solidFill>
                <a:latin typeface="Verdana"/>
                <a:cs typeface="Verdana"/>
              </a:rPr>
              <a:t>diposisikan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dalam dua </a:t>
            </a:r>
            <a:r>
              <a:rPr sz="3300" b="1" spc="-355" dirty="0">
                <a:solidFill>
                  <a:srgbClr val="FFFFFF"/>
                </a:solidFill>
                <a:latin typeface="Verdana"/>
                <a:cs typeface="Verdana"/>
              </a:rPr>
              <a:t>entitas  </a:t>
            </a:r>
            <a:r>
              <a:rPr sz="3300" b="1" spc="-385" dirty="0">
                <a:solidFill>
                  <a:srgbClr val="FFFFFF"/>
                </a:solidFill>
                <a:latin typeface="Verdana"/>
                <a:cs typeface="Verdana"/>
              </a:rPr>
              <a:t>sistem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300" b="1" spc="-51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3300" b="1" spc="-425" dirty="0">
                <a:solidFill>
                  <a:srgbClr val="FFFFFF"/>
                </a:solidFill>
                <a:latin typeface="Verdana"/>
                <a:cs typeface="Verdana"/>
              </a:rPr>
              <a:t>berbeda </a:t>
            </a:r>
            <a:r>
              <a:rPr sz="3300" b="1" spc="-355" dirty="0">
                <a:solidFill>
                  <a:srgbClr val="FFFFFF"/>
                </a:solidFill>
                <a:latin typeface="Verdana"/>
                <a:cs typeface="Verdana"/>
              </a:rPr>
              <a:t>serta </a:t>
            </a:r>
            <a:r>
              <a:rPr sz="3300" b="1" spc="-385" dirty="0">
                <a:solidFill>
                  <a:srgbClr val="FFFFFF"/>
                </a:solidFill>
                <a:latin typeface="Verdana"/>
                <a:cs typeface="Verdana"/>
              </a:rPr>
              <a:t>terpisah </a:t>
            </a:r>
            <a:r>
              <a:rPr sz="3300" b="1" spc="-430" dirty="0">
                <a:solidFill>
                  <a:srgbClr val="FFFFFF"/>
                </a:solidFill>
                <a:latin typeface="Verdana"/>
                <a:cs typeface="Verdana"/>
              </a:rPr>
              <a:t>antara</a:t>
            </a:r>
            <a:r>
              <a:rPr sz="33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b="1" spc="-405" dirty="0">
                <a:solidFill>
                  <a:srgbClr val="FFFFFF"/>
                </a:solidFill>
                <a:latin typeface="Verdana"/>
                <a:cs typeface="Verdana"/>
              </a:rPr>
              <a:t>satu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191" y="6028566"/>
            <a:ext cx="37572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48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3300" b="1" spc="-515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3300" b="1" spc="-5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b="1" spc="-470" dirty="0">
                <a:solidFill>
                  <a:srgbClr val="FFFFFF"/>
                </a:solidFill>
                <a:latin typeface="Verdana"/>
                <a:cs typeface="Verdana"/>
              </a:rPr>
              <a:t>lainnya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3100" y="5994038"/>
            <a:ext cx="11671935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3300" b="1" spc="-490" dirty="0">
                <a:solidFill>
                  <a:srgbClr val="FFFFFF"/>
                </a:solidFill>
                <a:latin typeface="Verdana"/>
                <a:cs typeface="Verdana"/>
              </a:rPr>
              <a:t>Kedua </a:t>
            </a:r>
            <a:r>
              <a:rPr sz="3300" b="1" spc="-420" dirty="0">
                <a:solidFill>
                  <a:srgbClr val="FFFFFF"/>
                </a:solidFill>
                <a:latin typeface="Verdana"/>
                <a:cs typeface="Verdana"/>
              </a:rPr>
              <a:t>sudut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pandang </a:t>
            </a:r>
            <a:r>
              <a:rPr sz="3300" b="1" spc="-375" dirty="0">
                <a:solidFill>
                  <a:srgbClr val="FFFFFF"/>
                </a:solidFill>
                <a:latin typeface="Verdana"/>
                <a:cs typeface="Verdana"/>
              </a:rPr>
              <a:t>tersebut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3300" b="1" spc="-455" dirty="0">
                <a:solidFill>
                  <a:srgbClr val="FFFFFF"/>
                </a:solidFill>
                <a:latin typeface="Verdana"/>
                <a:cs typeface="Verdana"/>
              </a:rPr>
              <a:t>prakteknya </a:t>
            </a:r>
            <a:r>
              <a:rPr sz="3300" b="1" spc="-509" dirty="0">
                <a:solidFill>
                  <a:srgbClr val="FFFFFF"/>
                </a:solidFill>
                <a:latin typeface="Verdana"/>
                <a:cs typeface="Verdana"/>
              </a:rPr>
              <a:t>memetakan  </a:t>
            </a:r>
            <a:r>
              <a:rPr sz="3300" b="1" spc="-515" dirty="0">
                <a:solidFill>
                  <a:srgbClr val="FFFFFF"/>
                </a:solidFill>
                <a:latin typeface="Verdana"/>
                <a:cs typeface="Verdana"/>
              </a:rPr>
              <a:t>hubungan </a:t>
            </a:r>
            <a:r>
              <a:rPr sz="3300" b="1" spc="-430" dirty="0">
                <a:solidFill>
                  <a:srgbClr val="FFFFFF"/>
                </a:solidFill>
                <a:latin typeface="Verdana"/>
                <a:cs typeface="Verdana"/>
              </a:rPr>
              <a:t>antara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300" b="1" spc="-420" dirty="0">
                <a:solidFill>
                  <a:srgbClr val="FFFFFF"/>
                </a:solidFill>
                <a:latin typeface="Verdana"/>
                <a:cs typeface="Verdana"/>
              </a:rPr>
              <a:t>nasional </a:t>
            </a:r>
            <a:r>
              <a:rPr sz="3300" b="1" spc="-45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3300" b="1" spc="-405" dirty="0">
                <a:solidFill>
                  <a:srgbClr val="FFFFFF"/>
                </a:solidFill>
                <a:latin typeface="Verdana"/>
                <a:cs typeface="Verdana"/>
              </a:rPr>
              <a:t>satu </a:t>
            </a:r>
            <a:r>
              <a:rPr sz="3300" b="1" spc="-295" dirty="0">
                <a:solidFill>
                  <a:srgbClr val="FFFFFF"/>
                </a:solidFill>
                <a:latin typeface="Verdana"/>
                <a:cs typeface="Verdana"/>
              </a:rPr>
              <a:t>sisi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3300" b="1" spc="-405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3300" b="1" spc="-45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3300" b="1" spc="-295" dirty="0">
                <a:solidFill>
                  <a:srgbClr val="FFFFFF"/>
                </a:solidFill>
                <a:latin typeface="Verdana"/>
                <a:cs typeface="Verdana"/>
              </a:rPr>
              <a:t>sisi </a:t>
            </a:r>
            <a:r>
              <a:rPr sz="3300" b="1" spc="-450" dirty="0">
                <a:solidFill>
                  <a:srgbClr val="FFFFFF"/>
                </a:solidFill>
                <a:latin typeface="Verdana"/>
                <a:cs typeface="Verdana"/>
              </a:rPr>
              <a:t>lainnya. </a:t>
            </a:r>
            <a:r>
              <a:rPr sz="3300" b="1" spc="-480" dirty="0">
                <a:solidFill>
                  <a:srgbClr val="FFFFFF"/>
                </a:solidFill>
                <a:latin typeface="Verdana"/>
                <a:cs typeface="Verdana"/>
              </a:rPr>
              <a:t>Terutama </a:t>
            </a:r>
            <a:r>
              <a:rPr sz="3300" b="1" spc="-380" dirty="0">
                <a:solidFill>
                  <a:srgbClr val="FFFFFF"/>
                </a:solidFill>
                <a:latin typeface="Verdana"/>
                <a:cs typeface="Verdana"/>
              </a:rPr>
              <a:t>soal </a:t>
            </a:r>
            <a:r>
              <a:rPr sz="3300" b="1" spc="-360" dirty="0">
                <a:solidFill>
                  <a:srgbClr val="FFFFFF"/>
                </a:solidFill>
                <a:latin typeface="Verdana"/>
                <a:cs typeface="Verdana"/>
              </a:rPr>
              <a:t>eksistensi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dan  </a:t>
            </a:r>
            <a:r>
              <a:rPr sz="3300" b="1" spc="-500" dirty="0">
                <a:solidFill>
                  <a:srgbClr val="FFFFFF"/>
                </a:solidFill>
                <a:latin typeface="Verdana"/>
                <a:cs typeface="Verdana"/>
              </a:rPr>
              <a:t>daya </a:t>
            </a:r>
            <a:r>
              <a:rPr sz="3300" b="1" spc="-450" dirty="0">
                <a:solidFill>
                  <a:srgbClr val="FFFFFF"/>
                </a:solidFill>
                <a:latin typeface="Verdana"/>
                <a:cs typeface="Verdana"/>
              </a:rPr>
              <a:t>laku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300" b="1" spc="-405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3300" b="1" spc="-484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3300" b="1" spc="-385" dirty="0">
                <a:solidFill>
                  <a:srgbClr val="FFFFFF"/>
                </a:solidFill>
                <a:latin typeface="Verdana"/>
                <a:cs typeface="Verdana"/>
              </a:rPr>
              <a:t>sistem </a:t>
            </a:r>
            <a:r>
              <a:rPr sz="3300" b="1" spc="-570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sz="3300" b="1" spc="-6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b="1" spc="-420" dirty="0">
                <a:solidFill>
                  <a:srgbClr val="FFFFFF"/>
                </a:solidFill>
                <a:latin typeface="Verdana"/>
                <a:cs typeface="Verdana"/>
              </a:rPr>
              <a:t>nasional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6162" y="65567"/>
            <a:ext cx="13555344" cy="261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500" spc="-1835" dirty="0">
                <a:solidFill>
                  <a:srgbClr val="FFFFFF"/>
                </a:solidFill>
              </a:rPr>
              <a:t>Hubungan </a:t>
            </a:r>
            <a:r>
              <a:rPr sz="8500" spc="-2039" dirty="0">
                <a:solidFill>
                  <a:srgbClr val="FFFFFF"/>
                </a:solidFill>
              </a:rPr>
              <a:t>Hukum </a:t>
            </a:r>
            <a:r>
              <a:rPr sz="8500" spc="-1500" dirty="0">
                <a:solidFill>
                  <a:srgbClr val="FFFFFF"/>
                </a:solidFill>
              </a:rPr>
              <a:t>Internasional  </a:t>
            </a:r>
            <a:r>
              <a:rPr sz="8500" spc="-1800" dirty="0">
                <a:solidFill>
                  <a:srgbClr val="FFFFFF"/>
                </a:solidFill>
              </a:rPr>
              <a:t>Dengan </a:t>
            </a:r>
            <a:r>
              <a:rPr sz="8500" spc="-2039" dirty="0">
                <a:solidFill>
                  <a:srgbClr val="FFFFFF"/>
                </a:solidFill>
              </a:rPr>
              <a:t>Hukum</a:t>
            </a:r>
            <a:r>
              <a:rPr sz="8500" spc="-1735" dirty="0">
                <a:solidFill>
                  <a:srgbClr val="FFFFFF"/>
                </a:solidFill>
              </a:rPr>
              <a:t> </a:t>
            </a:r>
            <a:r>
              <a:rPr sz="8500" spc="-1460" dirty="0">
                <a:solidFill>
                  <a:srgbClr val="FFFFFF"/>
                </a:solidFill>
              </a:rPr>
              <a:t>Nasional</a:t>
            </a:r>
            <a:endParaRPr sz="8500"/>
          </a:p>
        </p:txBody>
      </p:sp>
      <p:sp>
        <p:nvSpPr>
          <p:cNvPr id="8" name="object 8"/>
          <p:cNvSpPr/>
          <p:nvPr/>
        </p:nvSpPr>
        <p:spPr>
          <a:xfrm>
            <a:off x="1028697" y="3860567"/>
            <a:ext cx="800735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0" y="0"/>
                </a:moveTo>
                <a:lnTo>
                  <a:pt x="800193" y="0"/>
                </a:lnTo>
              </a:path>
            </a:pathLst>
          </a:custGeom>
          <a:ln w="47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053454" y="0"/>
            <a:ext cx="8234680" cy="6426835"/>
            <a:chOff x="10053454" y="0"/>
            <a:chExt cx="8234680" cy="6426835"/>
          </a:xfrm>
        </p:grpSpPr>
        <p:sp>
          <p:nvSpPr>
            <p:cNvPr id="10" name="object 10"/>
            <p:cNvSpPr/>
            <p:nvPr/>
          </p:nvSpPr>
          <p:spPr>
            <a:xfrm>
              <a:off x="10053454" y="3860567"/>
              <a:ext cx="6656711" cy="2565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76968" y="0"/>
              <a:ext cx="2910993" cy="6197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-12700" y="9011553"/>
            <a:ext cx="12324080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8395">
              <a:lnSpc>
                <a:spcPts val="3820"/>
              </a:lnSpc>
              <a:spcBef>
                <a:spcPts val="100"/>
              </a:spcBef>
            </a:pPr>
            <a:r>
              <a:rPr sz="3300" b="1" spc="-434" dirty="0">
                <a:solidFill>
                  <a:srgbClr val="FFFFFF"/>
                </a:solidFill>
                <a:latin typeface="Verdana"/>
                <a:cs typeface="Verdana"/>
              </a:rPr>
              <a:t>suatu</a:t>
            </a:r>
            <a:r>
              <a:rPr sz="3300" b="1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b="1" spc="-434" dirty="0">
                <a:solidFill>
                  <a:srgbClr val="FFFFFF"/>
                </a:solidFill>
                <a:latin typeface="Verdana"/>
                <a:cs typeface="Verdana"/>
              </a:rPr>
              <a:t>negara.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ts val="2500"/>
              </a:lnSpc>
            </a:pPr>
            <a:r>
              <a:rPr sz="2200" b="1" spc="-260" dirty="0">
                <a:solidFill>
                  <a:srgbClr val="FFFFFF"/>
                </a:solidFill>
                <a:latin typeface="Verdana"/>
                <a:cs typeface="Verdana"/>
              </a:rPr>
              <a:t>Firdaus, </a:t>
            </a:r>
            <a:r>
              <a:rPr sz="2200" b="1" spc="-375" dirty="0">
                <a:solidFill>
                  <a:srgbClr val="FFFFFF"/>
                </a:solidFill>
                <a:latin typeface="Verdana"/>
                <a:cs typeface="Verdana"/>
              </a:rPr>
              <a:t>"KEDUDUKAN </a:t>
            </a:r>
            <a:r>
              <a:rPr sz="2200" b="1" spc="-42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2200" b="1" spc="-365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2200" b="1" spc="-330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2200" b="1" spc="-350" dirty="0">
                <a:solidFill>
                  <a:srgbClr val="FFFFFF"/>
                </a:solidFill>
                <a:latin typeface="Verdana"/>
                <a:cs typeface="Verdana"/>
              </a:rPr>
              <a:t>SISTEM </a:t>
            </a:r>
            <a:r>
              <a:rPr sz="2200" b="1" spc="-370" dirty="0">
                <a:solidFill>
                  <a:srgbClr val="FFFFFF"/>
                </a:solidFill>
                <a:latin typeface="Verdana"/>
                <a:cs typeface="Verdana"/>
              </a:rPr>
              <a:t>PERUNDANG-UNDANGAN</a:t>
            </a:r>
            <a:r>
              <a:rPr sz="2200" b="1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365" dirty="0">
                <a:solidFill>
                  <a:srgbClr val="FFFFFF"/>
                </a:solidFill>
                <a:latin typeface="Verdana"/>
                <a:cs typeface="Verdana"/>
              </a:rPr>
              <a:t>NASIONAL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200" b="1" spc="-430" dirty="0">
                <a:solidFill>
                  <a:srgbClr val="FFFFFF"/>
                </a:solidFill>
                <a:latin typeface="Verdana"/>
                <a:cs typeface="Verdana"/>
              </a:rPr>
              <a:t>INDONESIA", </a:t>
            </a:r>
            <a:r>
              <a:rPr sz="2200" b="1" spc="-225" dirty="0">
                <a:solidFill>
                  <a:srgbClr val="FFFFFF"/>
                </a:solidFill>
                <a:latin typeface="Verdana"/>
                <a:cs typeface="Verdana"/>
              </a:rPr>
              <a:t>Fiat </a:t>
            </a:r>
            <a:r>
              <a:rPr sz="2200" b="1" spc="-200" dirty="0">
                <a:solidFill>
                  <a:srgbClr val="FFFFFF"/>
                </a:solidFill>
                <a:latin typeface="Verdana"/>
                <a:cs typeface="Verdana"/>
              </a:rPr>
              <a:t>Justisia </a:t>
            </a:r>
            <a:r>
              <a:rPr sz="2200" b="1" spc="-245" dirty="0">
                <a:solidFill>
                  <a:srgbClr val="FFFFFF"/>
                </a:solidFill>
                <a:latin typeface="Verdana"/>
                <a:cs typeface="Verdana"/>
              </a:rPr>
              <a:t>Jurnal </a:t>
            </a:r>
            <a:r>
              <a:rPr sz="2200" b="1" spc="-425" dirty="0">
                <a:solidFill>
                  <a:srgbClr val="FFFFFF"/>
                </a:solidFill>
                <a:latin typeface="Verdana"/>
                <a:cs typeface="Verdana"/>
              </a:rPr>
              <a:t>Ilmu </a:t>
            </a:r>
            <a:r>
              <a:rPr sz="2200" b="1" spc="-40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2200" b="1" spc="-350" dirty="0">
                <a:solidFill>
                  <a:srgbClr val="FFFFFF"/>
                </a:solidFill>
                <a:latin typeface="Verdana"/>
                <a:cs typeface="Verdana"/>
              </a:rPr>
              <a:t>Volume8 </a:t>
            </a:r>
            <a:r>
              <a:rPr sz="2200" b="1" spc="-310" dirty="0">
                <a:solidFill>
                  <a:srgbClr val="FFFFFF"/>
                </a:solidFill>
                <a:latin typeface="Verdana"/>
                <a:cs typeface="Verdana"/>
              </a:rPr>
              <a:t>No. </a:t>
            </a:r>
            <a:r>
              <a:rPr sz="2200" b="1" spc="-500" dirty="0">
                <a:solidFill>
                  <a:srgbClr val="FFFFFF"/>
                </a:solidFill>
                <a:latin typeface="Verdana"/>
                <a:cs typeface="Verdana"/>
              </a:rPr>
              <a:t>1, </a:t>
            </a:r>
            <a:r>
              <a:rPr sz="2200" b="1" spc="-270" dirty="0">
                <a:solidFill>
                  <a:srgbClr val="FFFFFF"/>
                </a:solidFill>
                <a:latin typeface="Verdana"/>
                <a:cs typeface="Verdana"/>
              </a:rPr>
              <a:t>Januari-Maret</a:t>
            </a:r>
            <a:r>
              <a:rPr sz="2200" b="1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425" dirty="0">
                <a:solidFill>
                  <a:srgbClr val="FFFFFF"/>
                </a:solidFill>
                <a:latin typeface="Verdana"/>
                <a:cs typeface="Verdana"/>
              </a:rPr>
              <a:t>2014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E8C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088" y="467245"/>
            <a:ext cx="1196403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0" spc="-1620" dirty="0"/>
              <a:t>Hubungan </a:t>
            </a:r>
            <a:r>
              <a:rPr sz="7500" spc="-1800" dirty="0"/>
              <a:t>Hukum </a:t>
            </a:r>
            <a:r>
              <a:rPr sz="7500" spc="-1320" dirty="0"/>
              <a:t>Internasional  </a:t>
            </a:r>
            <a:r>
              <a:rPr sz="7500" spc="-1590" dirty="0"/>
              <a:t>Dengan </a:t>
            </a:r>
            <a:r>
              <a:rPr sz="7500" spc="-1800" dirty="0"/>
              <a:t>Hukum</a:t>
            </a:r>
            <a:r>
              <a:rPr sz="7500" spc="-1520" dirty="0"/>
              <a:t> </a:t>
            </a:r>
            <a:r>
              <a:rPr sz="7500" spc="-1290" dirty="0"/>
              <a:t>Nasional</a:t>
            </a:r>
            <a:endParaRPr sz="7500"/>
          </a:p>
        </p:txBody>
      </p:sp>
      <p:sp>
        <p:nvSpPr>
          <p:cNvPr id="4" name="object 4"/>
          <p:cNvSpPr/>
          <p:nvPr/>
        </p:nvSpPr>
        <p:spPr>
          <a:xfrm>
            <a:off x="0" y="5984413"/>
            <a:ext cx="1529206" cy="4302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63541" y="6089537"/>
            <a:ext cx="1424421" cy="4197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16507" y="2937976"/>
            <a:ext cx="13964919" cy="582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0380" algn="just">
              <a:lnSpc>
                <a:spcPct val="125699"/>
              </a:lnSpc>
              <a:spcBef>
                <a:spcPts val="95"/>
              </a:spcBef>
            </a:pPr>
            <a:r>
              <a:rPr sz="3650" b="1" spc="-650" dirty="0">
                <a:latin typeface="Verdana"/>
                <a:cs typeface="Verdana"/>
              </a:rPr>
              <a:t>Hukum </a:t>
            </a:r>
            <a:r>
              <a:rPr sz="3650" b="1" spc="-434" dirty="0">
                <a:latin typeface="Verdana"/>
                <a:cs typeface="Verdana"/>
              </a:rPr>
              <a:t>internasional </a:t>
            </a:r>
            <a:r>
              <a:rPr sz="3650" b="1" spc="-515" dirty="0">
                <a:latin typeface="Verdana"/>
                <a:cs typeface="Verdana"/>
              </a:rPr>
              <a:t>dengan </a:t>
            </a:r>
            <a:r>
              <a:rPr sz="3650" b="1" spc="-620" dirty="0">
                <a:latin typeface="Verdana"/>
                <a:cs typeface="Verdana"/>
              </a:rPr>
              <a:t>hukum </a:t>
            </a:r>
            <a:r>
              <a:rPr sz="3650" b="1" spc="-455" dirty="0">
                <a:latin typeface="Verdana"/>
                <a:cs typeface="Verdana"/>
              </a:rPr>
              <a:t>nasional </a:t>
            </a:r>
            <a:r>
              <a:rPr sz="3650" b="1" spc="-495" dirty="0">
                <a:latin typeface="Verdana"/>
                <a:cs typeface="Verdana"/>
              </a:rPr>
              <a:t>sebenarnya  </a:t>
            </a:r>
            <a:r>
              <a:rPr sz="3650" b="1" spc="-434" dirty="0">
                <a:latin typeface="Verdana"/>
                <a:cs typeface="Verdana"/>
              </a:rPr>
              <a:t>saling </a:t>
            </a:r>
            <a:r>
              <a:rPr sz="3650" b="1" spc="-455" dirty="0">
                <a:latin typeface="Verdana"/>
                <a:cs typeface="Verdana"/>
              </a:rPr>
              <a:t>berkaitan </a:t>
            </a:r>
            <a:r>
              <a:rPr sz="3650" b="1" spc="-434" dirty="0">
                <a:latin typeface="Verdana"/>
                <a:cs typeface="Verdana"/>
              </a:rPr>
              <a:t>satu </a:t>
            </a:r>
            <a:r>
              <a:rPr sz="3650" b="1" spc="-530" dirty="0">
                <a:latin typeface="Verdana"/>
                <a:cs typeface="Verdana"/>
              </a:rPr>
              <a:t>sama </a:t>
            </a:r>
            <a:r>
              <a:rPr sz="3650" b="1" spc="-490" dirty="0">
                <a:latin typeface="Verdana"/>
                <a:cs typeface="Verdana"/>
              </a:rPr>
              <a:t>lainnya, </a:t>
            </a:r>
            <a:r>
              <a:rPr sz="3650" b="1" spc="-495" dirty="0">
                <a:latin typeface="Verdana"/>
                <a:cs typeface="Verdana"/>
              </a:rPr>
              <a:t>ada </a:t>
            </a:r>
            <a:r>
              <a:rPr sz="3650" b="1" spc="-560" dirty="0">
                <a:latin typeface="Verdana"/>
                <a:cs typeface="Verdana"/>
              </a:rPr>
              <a:t>yang</a:t>
            </a:r>
            <a:r>
              <a:rPr sz="3650" b="1" spc="-775" dirty="0">
                <a:latin typeface="Verdana"/>
                <a:cs typeface="Verdana"/>
              </a:rPr>
              <a:t> </a:t>
            </a:r>
            <a:r>
              <a:rPr sz="3650" b="1" spc="-505" dirty="0">
                <a:latin typeface="Verdana"/>
                <a:cs typeface="Verdana"/>
              </a:rPr>
              <a:t>berpandangan  </a:t>
            </a:r>
            <a:r>
              <a:rPr sz="3650" b="1" spc="-560" dirty="0">
                <a:latin typeface="Verdana"/>
                <a:cs typeface="Verdana"/>
              </a:rPr>
              <a:t>hubungan </a:t>
            </a:r>
            <a:r>
              <a:rPr sz="3650" b="1" spc="-465" dirty="0">
                <a:latin typeface="Verdana"/>
                <a:cs typeface="Verdana"/>
              </a:rPr>
              <a:t>antara </a:t>
            </a:r>
            <a:r>
              <a:rPr sz="3650" b="1" spc="-535" dirty="0">
                <a:latin typeface="Verdana"/>
                <a:cs typeface="Verdana"/>
              </a:rPr>
              <a:t>kedua </a:t>
            </a:r>
            <a:r>
              <a:rPr sz="3650" b="1" spc="-495" dirty="0">
                <a:latin typeface="Verdana"/>
                <a:cs typeface="Verdana"/>
              </a:rPr>
              <a:t>system </a:t>
            </a:r>
            <a:r>
              <a:rPr sz="3650" b="1" spc="-620" dirty="0">
                <a:latin typeface="Verdana"/>
                <a:cs typeface="Verdana"/>
              </a:rPr>
              <a:t>hukum </a:t>
            </a:r>
            <a:r>
              <a:rPr sz="3650" b="1" spc="-459" dirty="0">
                <a:latin typeface="Verdana"/>
                <a:cs typeface="Verdana"/>
              </a:rPr>
              <a:t>sangat </a:t>
            </a:r>
            <a:r>
              <a:rPr sz="3650" b="1" spc="-455" dirty="0">
                <a:latin typeface="Verdana"/>
                <a:cs typeface="Verdana"/>
              </a:rPr>
              <a:t>berkaitan  </a:t>
            </a:r>
            <a:r>
              <a:rPr sz="3650" b="1" spc="-525" dirty="0">
                <a:latin typeface="Verdana"/>
                <a:cs typeface="Verdana"/>
              </a:rPr>
              <a:t>dan </a:t>
            </a:r>
            <a:r>
              <a:rPr sz="3650" b="1" spc="-495" dirty="0">
                <a:latin typeface="Verdana"/>
                <a:cs typeface="Verdana"/>
              </a:rPr>
              <a:t>ada </a:t>
            </a:r>
            <a:r>
              <a:rPr sz="3650" b="1" spc="-560" dirty="0">
                <a:latin typeface="Verdana"/>
                <a:cs typeface="Verdana"/>
              </a:rPr>
              <a:t>yang </a:t>
            </a:r>
            <a:r>
              <a:rPr sz="3650" b="1" spc="-505" dirty="0">
                <a:latin typeface="Verdana"/>
                <a:cs typeface="Verdana"/>
              </a:rPr>
              <a:t>berpandangan </a:t>
            </a:r>
            <a:r>
              <a:rPr sz="3650" b="1" spc="-595" dirty="0">
                <a:latin typeface="Verdana"/>
                <a:cs typeface="Verdana"/>
              </a:rPr>
              <a:t>bahwa </a:t>
            </a:r>
            <a:r>
              <a:rPr sz="3650" b="1" spc="-535" dirty="0">
                <a:latin typeface="Verdana"/>
                <a:cs typeface="Verdana"/>
              </a:rPr>
              <a:t>kedua </a:t>
            </a:r>
            <a:r>
              <a:rPr sz="3650" b="1" spc="-495" dirty="0">
                <a:latin typeface="Verdana"/>
                <a:cs typeface="Verdana"/>
              </a:rPr>
              <a:t>system </a:t>
            </a:r>
            <a:r>
              <a:rPr sz="3650" b="1" spc="-620" dirty="0">
                <a:latin typeface="Verdana"/>
                <a:cs typeface="Verdana"/>
              </a:rPr>
              <a:t>hukum  </a:t>
            </a:r>
            <a:r>
              <a:rPr sz="3650" b="1" spc="-405" dirty="0">
                <a:latin typeface="Verdana"/>
                <a:cs typeface="Verdana"/>
              </a:rPr>
              <a:t>ini </a:t>
            </a:r>
            <a:r>
              <a:rPr sz="3650" b="1" spc="-459" dirty="0">
                <a:latin typeface="Verdana"/>
                <a:cs typeface="Verdana"/>
              </a:rPr>
              <a:t>berbeda </a:t>
            </a:r>
            <a:r>
              <a:rPr sz="3650" b="1" spc="-395" dirty="0">
                <a:latin typeface="Verdana"/>
                <a:cs typeface="Verdana"/>
              </a:rPr>
              <a:t>secara</a:t>
            </a:r>
            <a:r>
              <a:rPr sz="3650" b="1" spc="-685" dirty="0">
                <a:latin typeface="Verdana"/>
                <a:cs typeface="Verdana"/>
              </a:rPr>
              <a:t> </a:t>
            </a:r>
            <a:r>
              <a:rPr sz="3650" b="1" spc="-490" dirty="0">
                <a:latin typeface="Verdana"/>
                <a:cs typeface="Verdana"/>
              </a:rPr>
              <a:t>keseluruhan.</a:t>
            </a:r>
            <a:endParaRPr sz="3650">
              <a:latin typeface="Verdana"/>
              <a:cs typeface="Verdana"/>
            </a:endParaRPr>
          </a:p>
          <a:p>
            <a:pPr marL="4136390" marR="5080" algn="just">
              <a:lnSpc>
                <a:spcPts val="4550"/>
              </a:lnSpc>
              <a:spcBef>
                <a:spcPts val="65"/>
              </a:spcBef>
            </a:pPr>
            <a:r>
              <a:rPr sz="3800" b="1" spc="-345" dirty="0">
                <a:latin typeface="Verdana"/>
                <a:cs typeface="Verdana"/>
              </a:rPr>
              <a:t>J.G </a:t>
            </a:r>
            <a:r>
              <a:rPr sz="3800" b="1" spc="-480" dirty="0">
                <a:latin typeface="Verdana"/>
                <a:cs typeface="Verdana"/>
              </a:rPr>
              <a:t>Starke </a:t>
            </a:r>
            <a:r>
              <a:rPr sz="3800" b="1" spc="-540" dirty="0">
                <a:latin typeface="Verdana"/>
                <a:cs typeface="Verdana"/>
              </a:rPr>
              <a:t>berpandangan </a:t>
            </a:r>
            <a:r>
              <a:rPr sz="3800" b="1" spc="-459" dirty="0">
                <a:latin typeface="Verdana"/>
                <a:cs typeface="Verdana"/>
              </a:rPr>
              <a:t>terdapat </a:t>
            </a:r>
            <a:r>
              <a:rPr sz="3800" b="1" spc="-565" dirty="0">
                <a:latin typeface="Verdana"/>
                <a:cs typeface="Verdana"/>
              </a:rPr>
              <a:t>dua </a:t>
            </a:r>
            <a:r>
              <a:rPr sz="3800" b="1" spc="-409" dirty="0">
                <a:latin typeface="Verdana"/>
                <a:cs typeface="Verdana"/>
              </a:rPr>
              <a:t>teori  </a:t>
            </a:r>
            <a:r>
              <a:rPr sz="3800" b="1" spc="-565" dirty="0">
                <a:latin typeface="Verdana"/>
                <a:cs typeface="Verdana"/>
              </a:rPr>
              <a:t>dalam</a:t>
            </a:r>
            <a:r>
              <a:rPr sz="3800" b="1" spc="165" dirty="0">
                <a:latin typeface="Verdana"/>
                <a:cs typeface="Verdana"/>
              </a:rPr>
              <a:t> </a:t>
            </a:r>
            <a:r>
              <a:rPr sz="3800" b="1" spc="-555" dirty="0">
                <a:latin typeface="Verdana"/>
                <a:cs typeface="Verdana"/>
              </a:rPr>
              <a:t>mengenai </a:t>
            </a:r>
            <a:r>
              <a:rPr sz="3800" b="1" spc="-600" dirty="0">
                <a:latin typeface="Verdana"/>
                <a:cs typeface="Verdana"/>
              </a:rPr>
              <a:t>hubungan </a:t>
            </a:r>
            <a:r>
              <a:rPr sz="3800" b="1" spc="-660" dirty="0">
                <a:latin typeface="Verdana"/>
                <a:cs typeface="Verdana"/>
              </a:rPr>
              <a:t>hukum </a:t>
            </a:r>
            <a:r>
              <a:rPr sz="3800" b="1" spc="-484" dirty="0">
                <a:latin typeface="Verdana"/>
                <a:cs typeface="Verdana"/>
              </a:rPr>
              <a:t>nasional  </a:t>
            </a:r>
            <a:r>
              <a:rPr sz="3800" b="1" spc="-600" dirty="0">
                <a:latin typeface="Verdana"/>
                <a:cs typeface="Verdana"/>
              </a:rPr>
              <a:t>denganhukum </a:t>
            </a:r>
            <a:r>
              <a:rPr sz="3800" b="1" spc="-459" dirty="0">
                <a:latin typeface="Verdana"/>
                <a:cs typeface="Verdana"/>
              </a:rPr>
              <a:t>internasional, </a:t>
            </a:r>
            <a:r>
              <a:rPr sz="3800" b="1" spc="-495" dirty="0">
                <a:latin typeface="Verdana"/>
                <a:cs typeface="Verdana"/>
              </a:rPr>
              <a:t>yaitu </a:t>
            </a:r>
            <a:r>
              <a:rPr sz="3800" b="1" spc="-409" dirty="0">
                <a:latin typeface="Verdana"/>
                <a:cs typeface="Verdana"/>
              </a:rPr>
              <a:t>teori  </a:t>
            </a:r>
            <a:r>
              <a:rPr sz="3800" b="1" spc="-509" dirty="0">
                <a:latin typeface="Verdana"/>
                <a:cs typeface="Verdana"/>
              </a:rPr>
              <a:t>dualisme </a:t>
            </a:r>
            <a:r>
              <a:rPr sz="3800" b="1" spc="-560" dirty="0">
                <a:latin typeface="Verdana"/>
                <a:cs typeface="Verdana"/>
              </a:rPr>
              <a:t>dan </a:t>
            </a:r>
            <a:r>
              <a:rPr sz="3800" b="1" spc="-409" dirty="0">
                <a:latin typeface="Verdana"/>
                <a:cs typeface="Verdana"/>
              </a:rPr>
              <a:t>teori</a:t>
            </a:r>
            <a:r>
              <a:rPr sz="3800" b="1" spc="-555" dirty="0">
                <a:latin typeface="Verdana"/>
                <a:cs typeface="Verdana"/>
              </a:rPr>
              <a:t> monisme.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78045" y="0"/>
            <a:ext cx="3509917" cy="4313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82" y="0"/>
            <a:ext cx="9144000" cy="10287000"/>
            <a:chOff x="9143982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3982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10286979"/>
                  </a:moveTo>
                  <a:lnTo>
                    <a:pt x="0" y="0"/>
                  </a:lnTo>
                  <a:lnTo>
                    <a:pt x="9143981" y="0"/>
                  </a:lnTo>
                  <a:lnTo>
                    <a:pt x="9143981" y="10286979"/>
                  </a:lnTo>
                  <a:lnTo>
                    <a:pt x="0" y="10286979"/>
                  </a:lnTo>
                  <a:close/>
                </a:path>
              </a:pathLst>
            </a:custGeom>
            <a:solidFill>
              <a:srgbClr val="5E8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18954" y="1408122"/>
              <a:ext cx="6456836" cy="7174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1132" y="1452091"/>
            <a:ext cx="6301105" cy="322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0" spc="-1639" dirty="0"/>
              <a:t>TEORI </a:t>
            </a:r>
            <a:r>
              <a:rPr sz="7000" spc="-1770" dirty="0"/>
              <a:t>HUBUNGAN  </a:t>
            </a:r>
            <a:r>
              <a:rPr sz="7000" spc="-1864" dirty="0"/>
              <a:t>HUKUM  </a:t>
            </a:r>
            <a:r>
              <a:rPr sz="7000" spc="-1620" dirty="0"/>
              <a:t>INTERNASIONAL</a:t>
            </a:r>
            <a:endParaRPr sz="7000"/>
          </a:p>
        </p:txBody>
      </p:sp>
      <p:sp>
        <p:nvSpPr>
          <p:cNvPr id="6" name="object 6"/>
          <p:cNvSpPr txBox="1"/>
          <p:nvPr/>
        </p:nvSpPr>
        <p:spPr>
          <a:xfrm>
            <a:off x="1101132" y="4652026"/>
            <a:ext cx="6050280" cy="397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0" spc="-5" dirty="0">
                <a:solidFill>
                  <a:srgbClr val="342652"/>
                </a:solidFill>
                <a:latin typeface="Arial"/>
                <a:cs typeface="Arial"/>
              </a:rPr>
              <a:t>dengan</a:t>
            </a:r>
            <a:r>
              <a:rPr sz="7000" spc="-85" dirty="0">
                <a:solidFill>
                  <a:srgbClr val="342652"/>
                </a:solidFill>
                <a:latin typeface="Arial"/>
                <a:cs typeface="Arial"/>
              </a:rPr>
              <a:t> </a:t>
            </a:r>
            <a:r>
              <a:rPr sz="7000" spc="-10" dirty="0">
                <a:solidFill>
                  <a:srgbClr val="342652"/>
                </a:solidFill>
                <a:latin typeface="Arial"/>
                <a:cs typeface="Arial"/>
              </a:rPr>
              <a:t>Hukum  Nasional</a:t>
            </a:r>
            <a:endParaRPr sz="7000">
              <a:latin typeface="Arial"/>
              <a:cs typeface="Arial"/>
            </a:endParaRPr>
          </a:p>
          <a:p>
            <a:pPr marL="1049020" indent="-427355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1049020" algn="l"/>
              </a:tabLst>
            </a:pPr>
            <a:r>
              <a:rPr sz="4800" b="1" spc="-780" dirty="0">
                <a:latin typeface="Verdana"/>
                <a:cs typeface="Verdana"/>
              </a:rPr>
              <a:t>Faham</a:t>
            </a:r>
            <a:r>
              <a:rPr sz="4800" b="1" spc="-695" dirty="0">
                <a:latin typeface="Verdana"/>
                <a:cs typeface="Verdana"/>
              </a:rPr>
              <a:t> </a:t>
            </a:r>
            <a:r>
              <a:rPr sz="4800" b="1" spc="-690" dirty="0">
                <a:latin typeface="Verdana"/>
                <a:cs typeface="Verdana"/>
              </a:rPr>
              <a:t>Dualisme</a:t>
            </a:r>
            <a:endParaRPr sz="4800">
              <a:latin typeface="Verdana"/>
              <a:cs typeface="Verdana"/>
            </a:endParaRPr>
          </a:p>
          <a:p>
            <a:pPr marL="1049020" indent="-42735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049020" algn="l"/>
              </a:tabLst>
            </a:pPr>
            <a:r>
              <a:rPr sz="4800" b="1" spc="-780" dirty="0">
                <a:latin typeface="Verdana"/>
                <a:cs typeface="Verdana"/>
              </a:rPr>
              <a:t>Faham</a:t>
            </a:r>
            <a:r>
              <a:rPr sz="4800" b="1" spc="-700" dirty="0">
                <a:latin typeface="Verdana"/>
                <a:cs typeface="Verdana"/>
              </a:rPr>
              <a:t> </a:t>
            </a:r>
            <a:r>
              <a:rPr sz="4800" b="1" spc="-720" dirty="0">
                <a:latin typeface="Verdana"/>
                <a:cs typeface="Verdana"/>
              </a:rPr>
              <a:t>Monisme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2018" y="5266323"/>
            <a:ext cx="3325495" cy="4918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2390">
              <a:lnSpc>
                <a:spcPct val="140800"/>
              </a:lnSpc>
              <a:spcBef>
                <a:spcPts val="95"/>
              </a:spcBef>
            </a:pPr>
            <a:r>
              <a:rPr sz="2850" b="1" spc="-385" dirty="0">
                <a:solidFill>
                  <a:srgbClr val="FFFFFF"/>
                </a:solidFill>
                <a:latin typeface="Verdana"/>
                <a:cs typeface="Verdana"/>
              </a:rPr>
              <a:t>Subjek </a:t>
            </a:r>
            <a:r>
              <a:rPr sz="2850" b="1" spc="-484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2850" b="1" spc="-355" dirty="0">
                <a:solidFill>
                  <a:srgbClr val="FFFFFF"/>
                </a:solidFill>
                <a:latin typeface="Verdana"/>
                <a:cs typeface="Verdana"/>
              </a:rPr>
              <a:t>nasional </a:t>
            </a:r>
            <a:r>
              <a:rPr sz="2850" b="1" spc="-380" dirty="0">
                <a:solidFill>
                  <a:srgbClr val="FFFFFF"/>
                </a:solidFill>
                <a:latin typeface="Verdana"/>
                <a:cs typeface="Verdana"/>
              </a:rPr>
              <a:t>adalah  </a:t>
            </a:r>
            <a:r>
              <a:rPr sz="2850" b="1" spc="-350" dirty="0">
                <a:solidFill>
                  <a:srgbClr val="FFFFFF"/>
                </a:solidFill>
                <a:latin typeface="Verdana"/>
                <a:cs typeface="Verdana"/>
              </a:rPr>
              <a:t>individu</a:t>
            </a:r>
            <a:r>
              <a:rPr sz="2850" b="1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390" dirty="0">
                <a:solidFill>
                  <a:srgbClr val="FFFFFF"/>
                </a:solidFill>
                <a:latin typeface="Verdana"/>
                <a:cs typeface="Verdana"/>
              </a:rPr>
              <a:t>sedangakan  </a:t>
            </a:r>
            <a:r>
              <a:rPr sz="2850" b="1" spc="-375" dirty="0">
                <a:solidFill>
                  <a:srgbClr val="FFFFFF"/>
                </a:solidFill>
                <a:latin typeface="Verdana"/>
                <a:cs typeface="Verdana"/>
              </a:rPr>
              <a:t>subjek </a:t>
            </a:r>
            <a:r>
              <a:rPr sz="2850" b="1" spc="-484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2850" b="1" spc="-340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2850" b="1" spc="-380" dirty="0">
                <a:solidFill>
                  <a:srgbClr val="FFFFFF"/>
                </a:solidFill>
                <a:latin typeface="Verdana"/>
                <a:cs typeface="Verdana"/>
              </a:rPr>
              <a:t>adalah  </a:t>
            </a:r>
            <a:r>
              <a:rPr sz="2850" b="1" spc="-375" dirty="0">
                <a:solidFill>
                  <a:srgbClr val="FFFFFF"/>
                </a:solidFill>
                <a:latin typeface="Verdana"/>
                <a:cs typeface="Verdana"/>
              </a:rPr>
              <a:t>semata-mata </a:t>
            </a:r>
            <a:r>
              <a:rPr sz="2850" b="1" spc="-409" dirty="0">
                <a:solidFill>
                  <a:srgbClr val="FFFFFF"/>
                </a:solidFill>
                <a:latin typeface="Verdana"/>
                <a:cs typeface="Verdana"/>
              </a:rPr>
              <a:t>dan  </a:t>
            </a:r>
            <a:r>
              <a:rPr sz="2850" b="1" spc="-310" dirty="0">
                <a:solidFill>
                  <a:srgbClr val="FFFFFF"/>
                </a:solidFill>
                <a:latin typeface="Verdana"/>
                <a:cs typeface="Verdana"/>
              </a:rPr>
              <a:t>secara </a:t>
            </a:r>
            <a:r>
              <a:rPr sz="2850" b="1" spc="-345" dirty="0">
                <a:solidFill>
                  <a:srgbClr val="FFFFFF"/>
                </a:solidFill>
                <a:latin typeface="Verdana"/>
                <a:cs typeface="Verdana"/>
              </a:rPr>
              <a:t>eksklusifnya  </a:t>
            </a:r>
            <a:r>
              <a:rPr sz="2850" b="1" spc="-38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87833" y="5169452"/>
            <a:ext cx="3093720" cy="520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900"/>
              </a:lnSpc>
              <a:spcBef>
                <a:spcPts val="100"/>
              </a:spcBef>
            </a:pPr>
            <a:r>
              <a:rPr sz="2700" b="1" spc="-380" dirty="0">
                <a:solidFill>
                  <a:srgbClr val="FFFFFF"/>
                </a:solidFill>
                <a:latin typeface="Verdana"/>
                <a:cs typeface="Verdana"/>
              </a:rPr>
              <a:t>Sumber-sumber  </a:t>
            </a:r>
            <a:r>
              <a:rPr sz="2700" b="1" spc="-4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2700" b="1" spc="-425" dirty="0">
                <a:solidFill>
                  <a:srgbClr val="FFFFFF"/>
                </a:solidFill>
                <a:latin typeface="Verdana"/>
                <a:cs typeface="Verdana"/>
              </a:rPr>
              <a:t>keduanya  </a:t>
            </a:r>
            <a:r>
              <a:rPr sz="2700" b="1" spc="-320" dirty="0">
                <a:solidFill>
                  <a:srgbClr val="FFFFFF"/>
                </a:solidFill>
                <a:latin typeface="Verdana"/>
                <a:cs typeface="Verdana"/>
              </a:rPr>
              <a:t>berbeda: </a:t>
            </a:r>
            <a:r>
              <a:rPr sz="2700" b="1" spc="-385" dirty="0">
                <a:solidFill>
                  <a:srgbClr val="FFFFFF"/>
                </a:solidFill>
                <a:latin typeface="Verdana"/>
                <a:cs typeface="Verdana"/>
              </a:rPr>
              <a:t>sumber  </a:t>
            </a:r>
            <a:r>
              <a:rPr sz="2700" b="1" spc="-47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2700" b="1" spc="-345" dirty="0">
                <a:solidFill>
                  <a:srgbClr val="FFFFFF"/>
                </a:solidFill>
                <a:latin typeface="Verdana"/>
                <a:cs typeface="Verdana"/>
              </a:rPr>
              <a:t>nasional  </a:t>
            </a:r>
            <a:r>
              <a:rPr sz="2700" b="1" spc="-370" dirty="0">
                <a:solidFill>
                  <a:srgbClr val="FFFFFF"/>
                </a:solidFill>
                <a:latin typeface="Verdana"/>
                <a:cs typeface="Verdana"/>
              </a:rPr>
              <a:t>adalah </a:t>
            </a:r>
            <a:r>
              <a:rPr sz="2700" b="1" spc="-405" dirty="0">
                <a:solidFill>
                  <a:srgbClr val="FFFFFF"/>
                </a:solidFill>
                <a:latin typeface="Verdana"/>
                <a:cs typeface="Verdana"/>
              </a:rPr>
              <a:t>kehendaka  </a:t>
            </a:r>
            <a:r>
              <a:rPr sz="2700" b="1" spc="-375" dirty="0">
                <a:solidFill>
                  <a:srgbClr val="FFFFFF"/>
                </a:solidFill>
                <a:latin typeface="Verdana"/>
                <a:cs typeface="Verdana"/>
              </a:rPr>
              <a:t>negara </a:t>
            </a:r>
            <a:r>
              <a:rPr sz="2700" b="1" spc="-300" dirty="0">
                <a:solidFill>
                  <a:srgbClr val="FFFFFF"/>
                </a:solidFill>
                <a:latin typeface="Verdana"/>
                <a:cs typeface="Verdana"/>
              </a:rPr>
              <a:t>itu </a:t>
            </a:r>
            <a:r>
              <a:rPr sz="2700" b="1" spc="-305" dirty="0">
                <a:solidFill>
                  <a:srgbClr val="FFFFFF"/>
                </a:solidFill>
                <a:latin typeface="Verdana"/>
                <a:cs typeface="Verdana"/>
              </a:rPr>
              <a:t>sendiri,  </a:t>
            </a:r>
            <a:r>
              <a:rPr sz="2700" b="1" spc="-385" dirty="0">
                <a:solidFill>
                  <a:srgbClr val="FFFFFF"/>
                </a:solidFill>
                <a:latin typeface="Verdana"/>
                <a:cs typeface="Verdana"/>
              </a:rPr>
              <a:t>sumber </a:t>
            </a:r>
            <a:r>
              <a:rPr sz="2700" b="1" spc="-470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2700" b="1" spc="-330" dirty="0">
                <a:solidFill>
                  <a:srgbClr val="FFFFFF"/>
                </a:solidFill>
                <a:latin typeface="Verdana"/>
                <a:cs typeface="Verdana"/>
              </a:rPr>
              <a:t>internasional</a:t>
            </a:r>
            <a:r>
              <a:rPr sz="2700" b="1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370" dirty="0">
                <a:solidFill>
                  <a:srgbClr val="FFFFFF"/>
                </a:solidFill>
                <a:latin typeface="Verdana"/>
                <a:cs typeface="Verdana"/>
              </a:rPr>
              <a:t>adalah  </a:t>
            </a:r>
            <a:r>
              <a:rPr sz="2700" b="1" spc="-400" dirty="0">
                <a:solidFill>
                  <a:srgbClr val="FFFFFF"/>
                </a:solidFill>
                <a:latin typeface="Verdana"/>
                <a:cs typeface="Verdana"/>
              </a:rPr>
              <a:t>kehendak</a:t>
            </a:r>
            <a:r>
              <a:rPr sz="2700" b="1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380" dirty="0">
                <a:solidFill>
                  <a:srgbClr val="FFFFFF"/>
                </a:solidFill>
                <a:latin typeface="Verdana"/>
                <a:cs typeface="Verdana"/>
              </a:rPr>
              <a:t>bersama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5997" y="1508344"/>
            <a:ext cx="711962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0" spc="-1835" dirty="0">
                <a:solidFill>
                  <a:srgbClr val="FFFFFF"/>
                </a:solidFill>
              </a:rPr>
              <a:t>Faham</a:t>
            </a:r>
            <a:r>
              <a:rPr sz="8500" spc="-1280" dirty="0">
                <a:solidFill>
                  <a:srgbClr val="FFFFFF"/>
                </a:solidFill>
              </a:rPr>
              <a:t> </a:t>
            </a:r>
            <a:r>
              <a:rPr sz="8500" spc="-1614" dirty="0">
                <a:solidFill>
                  <a:srgbClr val="FFFFFF"/>
                </a:solidFill>
              </a:rPr>
              <a:t>Dualisme</a:t>
            </a:r>
            <a:endParaRPr sz="8500"/>
          </a:p>
        </p:txBody>
      </p:sp>
      <p:sp>
        <p:nvSpPr>
          <p:cNvPr id="5" name="object 5"/>
          <p:cNvSpPr txBox="1"/>
          <p:nvPr/>
        </p:nvSpPr>
        <p:spPr>
          <a:xfrm>
            <a:off x="1015997" y="3679748"/>
            <a:ext cx="6137910" cy="490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3200" b="1" spc="-405" dirty="0">
                <a:solidFill>
                  <a:srgbClr val="FFFFFF"/>
                </a:solidFill>
                <a:latin typeface="Verdana"/>
                <a:cs typeface="Verdana"/>
              </a:rPr>
              <a:t>Teori </a:t>
            </a:r>
            <a:r>
              <a:rPr sz="3200" b="1" spc="-425" dirty="0">
                <a:solidFill>
                  <a:srgbClr val="FFFFFF"/>
                </a:solidFill>
                <a:latin typeface="Verdana"/>
                <a:cs typeface="Verdana"/>
              </a:rPr>
              <a:t>dualisme </a:t>
            </a:r>
            <a:r>
              <a:rPr sz="3200" b="1" spc="-455" dirty="0">
                <a:solidFill>
                  <a:srgbClr val="FFFFFF"/>
                </a:solidFill>
                <a:latin typeface="Verdana"/>
                <a:cs typeface="Verdana"/>
              </a:rPr>
              <a:t>didukung </a:t>
            </a:r>
            <a:r>
              <a:rPr sz="3200" b="1" spc="-409" dirty="0">
                <a:solidFill>
                  <a:srgbClr val="FFFFFF"/>
                </a:solidFill>
                <a:latin typeface="Verdana"/>
                <a:cs typeface="Verdana"/>
              </a:rPr>
              <a:t>oleh  </a:t>
            </a:r>
            <a:r>
              <a:rPr sz="3200" b="1" spc="-380" dirty="0">
                <a:solidFill>
                  <a:srgbClr val="FFFFFF"/>
                </a:solidFill>
                <a:latin typeface="Verdana"/>
                <a:cs typeface="Verdana"/>
              </a:rPr>
              <a:t>Triepel </a:t>
            </a:r>
            <a:r>
              <a:rPr sz="3200" b="1" spc="-47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3200" b="1" spc="-350" dirty="0">
                <a:solidFill>
                  <a:srgbClr val="FFFFFF"/>
                </a:solidFill>
                <a:latin typeface="Verdana"/>
                <a:cs typeface="Verdana"/>
              </a:rPr>
              <a:t>Anzilotti</a:t>
            </a:r>
            <a:r>
              <a:rPr sz="3200" b="1" spc="-5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490" dirty="0">
                <a:solidFill>
                  <a:srgbClr val="FFFFFF"/>
                </a:solidFill>
                <a:latin typeface="Verdana"/>
                <a:cs typeface="Verdana"/>
              </a:rPr>
              <a:t>menyebutkan  </a:t>
            </a:r>
            <a:r>
              <a:rPr sz="3200" b="1" spc="-425" dirty="0">
                <a:solidFill>
                  <a:srgbClr val="FFFFFF"/>
                </a:solidFill>
                <a:latin typeface="Verdana"/>
                <a:cs typeface="Verdana"/>
              </a:rPr>
              <a:t>dualisme </a:t>
            </a:r>
            <a:r>
              <a:rPr sz="3200" b="1" spc="-365" dirty="0">
                <a:solidFill>
                  <a:srgbClr val="FFFFFF"/>
                </a:solidFill>
                <a:latin typeface="Verdana"/>
                <a:cs typeface="Verdana"/>
              </a:rPr>
              <a:t>ini </a:t>
            </a:r>
            <a:r>
              <a:rPr sz="3200" b="1" spc="-390" dirty="0">
                <a:solidFill>
                  <a:srgbClr val="FFFFFF"/>
                </a:solidFill>
                <a:latin typeface="Verdana"/>
                <a:cs typeface="Verdana"/>
              </a:rPr>
              <a:t>sebagai </a:t>
            </a:r>
            <a:r>
              <a:rPr sz="3200" b="1" spc="-340" dirty="0">
                <a:solidFill>
                  <a:srgbClr val="FFFFFF"/>
                </a:solidFill>
                <a:latin typeface="Verdana"/>
                <a:cs typeface="Verdana"/>
              </a:rPr>
              <a:t>teori  </a:t>
            </a:r>
            <a:r>
              <a:rPr sz="3200" b="1" spc="-450" dirty="0">
                <a:solidFill>
                  <a:srgbClr val="FFFFFF"/>
                </a:solidFill>
                <a:latin typeface="Verdana"/>
                <a:cs typeface="Verdana"/>
              </a:rPr>
              <a:t>kehendak, </a:t>
            </a:r>
            <a:r>
              <a:rPr sz="3200" b="1" spc="-484" dirty="0">
                <a:solidFill>
                  <a:srgbClr val="FFFFFF"/>
                </a:solidFill>
                <a:latin typeface="Verdana"/>
                <a:cs typeface="Verdana"/>
              </a:rPr>
              <a:t>merupakan </a:t>
            </a:r>
            <a:r>
              <a:rPr sz="3200" b="1" spc="-430" dirty="0">
                <a:solidFill>
                  <a:srgbClr val="FFFFFF"/>
                </a:solidFill>
                <a:latin typeface="Verdana"/>
                <a:cs typeface="Verdana"/>
              </a:rPr>
              <a:t>hal </a:t>
            </a:r>
            <a:r>
              <a:rPr sz="3200" b="1" spc="-500" dirty="0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sz="3200" b="1" spc="-495" dirty="0">
                <a:solidFill>
                  <a:srgbClr val="FFFFFF"/>
                </a:solidFill>
                <a:latin typeface="Verdana"/>
                <a:cs typeface="Verdana"/>
              </a:rPr>
              <a:t>wajar </a:t>
            </a:r>
            <a:r>
              <a:rPr sz="3200" b="1" spc="-370" dirty="0">
                <a:solidFill>
                  <a:srgbClr val="FFFFFF"/>
                </a:solidFill>
                <a:latin typeface="Verdana"/>
                <a:cs typeface="Verdana"/>
              </a:rPr>
              <a:t>bila </a:t>
            </a:r>
            <a:r>
              <a:rPr sz="3200" b="1" spc="-490" dirty="0">
                <a:solidFill>
                  <a:srgbClr val="FFFFFF"/>
                </a:solidFill>
                <a:latin typeface="Verdana"/>
                <a:cs typeface="Verdana"/>
              </a:rPr>
              <a:t>menganggap </a:t>
            </a:r>
            <a:r>
              <a:rPr sz="3200" b="1" spc="-555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3200" b="1" spc="-395" dirty="0">
                <a:solidFill>
                  <a:srgbClr val="FFFFFF"/>
                </a:solidFill>
                <a:latin typeface="Verdana"/>
                <a:cs typeface="Verdana"/>
              </a:rPr>
              <a:t>ininternasional </a:t>
            </a:r>
            <a:r>
              <a:rPr sz="3200" b="1" spc="-484" dirty="0">
                <a:solidFill>
                  <a:srgbClr val="FFFFFF"/>
                </a:solidFill>
                <a:latin typeface="Verdana"/>
                <a:cs typeface="Verdana"/>
              </a:rPr>
              <a:t>merupakan  </a:t>
            </a:r>
            <a:r>
              <a:rPr sz="3200" b="1" spc="-440" dirty="0">
                <a:solidFill>
                  <a:srgbClr val="FFFFFF"/>
                </a:solidFill>
                <a:latin typeface="Verdana"/>
                <a:cs typeface="Verdana"/>
              </a:rPr>
              <a:t>system </a:t>
            </a:r>
            <a:r>
              <a:rPr sz="3200" b="1" spc="-55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200" b="1" spc="-50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3200" b="1" spc="-375" dirty="0">
                <a:solidFill>
                  <a:srgbClr val="FFFFFF"/>
                </a:solidFill>
                <a:latin typeface="Verdana"/>
                <a:cs typeface="Verdana"/>
              </a:rPr>
              <a:t>terpisah  </a:t>
            </a:r>
            <a:r>
              <a:rPr sz="3200" b="1" spc="-465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3200" b="1" spc="-440" dirty="0">
                <a:solidFill>
                  <a:srgbClr val="FFFFFF"/>
                </a:solidFill>
                <a:latin typeface="Verdana"/>
                <a:cs typeface="Verdana"/>
              </a:rPr>
              <a:t>system </a:t>
            </a:r>
            <a:r>
              <a:rPr sz="3200" b="1" spc="-555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sz="3200" b="1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395" dirty="0">
                <a:solidFill>
                  <a:srgbClr val="FFFFFF"/>
                </a:solidFill>
                <a:latin typeface="Verdana"/>
                <a:cs typeface="Verdana"/>
              </a:rPr>
              <a:t>nasional.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697" y="3310568"/>
            <a:ext cx="800735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0" y="0"/>
                </a:moveTo>
                <a:lnTo>
                  <a:pt x="800193" y="0"/>
                </a:lnTo>
              </a:path>
            </a:pathLst>
          </a:custGeom>
          <a:ln w="63499">
            <a:solidFill>
              <a:srgbClr val="5E8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10562" y="4195782"/>
            <a:ext cx="700468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00"/>
              </a:spcBef>
            </a:pPr>
            <a:r>
              <a:rPr sz="3500" b="1" spc="-705" dirty="0">
                <a:solidFill>
                  <a:srgbClr val="FFFFFF"/>
                </a:solidFill>
                <a:latin typeface="Verdana"/>
                <a:cs typeface="Verdana"/>
              </a:rPr>
              <a:t>Menurut </a:t>
            </a:r>
            <a:r>
              <a:rPr sz="3500" b="1" spc="-545" dirty="0">
                <a:solidFill>
                  <a:srgbClr val="FFFFFF"/>
                </a:solidFill>
                <a:latin typeface="Verdana"/>
                <a:cs typeface="Verdana"/>
              </a:rPr>
              <a:t>Tripel </a:t>
            </a:r>
            <a:r>
              <a:rPr sz="3500" b="1" spc="-580" dirty="0">
                <a:solidFill>
                  <a:srgbClr val="FFFFFF"/>
                </a:solidFill>
                <a:latin typeface="Verdana"/>
                <a:cs typeface="Verdana"/>
              </a:rPr>
              <a:t>terdapat </a:t>
            </a:r>
            <a:r>
              <a:rPr sz="3500" b="1" spc="-695" dirty="0">
                <a:solidFill>
                  <a:srgbClr val="FFFFFF"/>
                </a:solidFill>
                <a:latin typeface="Verdana"/>
                <a:cs typeface="Verdana"/>
              </a:rPr>
              <a:t>dua </a:t>
            </a:r>
            <a:r>
              <a:rPr sz="3500" b="1" spc="-640" dirty="0">
                <a:solidFill>
                  <a:srgbClr val="FFFFFF"/>
                </a:solidFill>
                <a:latin typeface="Verdana"/>
                <a:cs typeface="Verdana"/>
              </a:rPr>
              <a:t>perbedaan  </a:t>
            </a:r>
            <a:r>
              <a:rPr sz="3500" b="1" spc="-585" dirty="0">
                <a:solidFill>
                  <a:srgbClr val="FFFFFF"/>
                </a:solidFill>
                <a:latin typeface="Verdana"/>
                <a:cs typeface="Verdana"/>
              </a:rPr>
              <a:t>diantara </a:t>
            </a:r>
            <a:r>
              <a:rPr sz="3500" b="1" spc="-685" dirty="0">
                <a:solidFill>
                  <a:srgbClr val="FFFFFF"/>
                </a:solidFill>
                <a:latin typeface="Verdana"/>
                <a:cs typeface="Verdana"/>
              </a:rPr>
              <a:t>kedua </a:t>
            </a:r>
            <a:r>
              <a:rPr sz="3500" b="1" spc="-590" dirty="0">
                <a:solidFill>
                  <a:srgbClr val="FFFFFF"/>
                </a:solidFill>
                <a:latin typeface="Verdana"/>
                <a:cs typeface="Verdana"/>
              </a:rPr>
              <a:t>sitem </a:t>
            </a:r>
            <a:r>
              <a:rPr sz="3500" b="1" spc="-79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500" b="1" spc="-480" dirty="0">
                <a:solidFill>
                  <a:srgbClr val="FFFFFF"/>
                </a:solidFill>
                <a:latin typeface="Verdana"/>
                <a:cs typeface="Verdana"/>
              </a:rPr>
              <a:t>ini,</a:t>
            </a:r>
            <a:r>
              <a:rPr sz="3500" b="1" spc="-7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1" spc="-535" dirty="0">
                <a:solidFill>
                  <a:srgbClr val="FFFFFF"/>
                </a:solidFill>
                <a:latin typeface="Verdana"/>
                <a:cs typeface="Verdana"/>
              </a:rPr>
              <a:t>yaitu: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123" y="9416395"/>
            <a:ext cx="8712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sz="2000" b="1" spc="-360" dirty="0">
                <a:solidFill>
                  <a:srgbClr val="FFFFFF"/>
                </a:solidFill>
                <a:latin typeface="Verdana"/>
                <a:cs typeface="Verdana"/>
              </a:rPr>
              <a:t>Rispalman, </a:t>
            </a:r>
            <a:r>
              <a:rPr sz="2000" b="1" spc="-505" dirty="0">
                <a:solidFill>
                  <a:srgbClr val="FFFFFF"/>
                </a:solidFill>
                <a:latin typeface="Verdana"/>
                <a:cs typeface="Verdana"/>
              </a:rPr>
              <a:t>"HUBUNGAN </a:t>
            </a:r>
            <a:r>
              <a:rPr sz="2000" b="1" spc="-53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2000" b="1" spc="-465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2000" b="1" spc="-484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2000" b="1" spc="-53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2000" b="1" spc="-459" dirty="0">
                <a:solidFill>
                  <a:srgbClr val="FFFFFF"/>
                </a:solidFill>
                <a:latin typeface="Verdana"/>
                <a:cs typeface="Verdana"/>
              </a:rPr>
              <a:t>NASIONAL",</a:t>
            </a:r>
            <a:r>
              <a:rPr sz="2000" b="1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305" dirty="0">
                <a:solidFill>
                  <a:srgbClr val="FFFFFF"/>
                </a:solidFill>
                <a:latin typeface="Verdana"/>
                <a:cs typeface="Verdana"/>
              </a:rPr>
              <a:t>Jurnal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480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2000" b="1" spc="-390" dirty="0">
                <a:solidFill>
                  <a:srgbClr val="FFFFFF"/>
                </a:solidFill>
                <a:latin typeface="Verdana"/>
                <a:cs typeface="Verdana"/>
              </a:rPr>
              <a:t>Islam, Perundang-undangan </a:t>
            </a:r>
            <a:r>
              <a:rPr sz="2000" b="1" spc="-39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000" b="1" spc="-355" dirty="0">
                <a:solidFill>
                  <a:srgbClr val="FFFFFF"/>
                </a:solidFill>
                <a:latin typeface="Verdana"/>
                <a:cs typeface="Verdana"/>
              </a:rPr>
              <a:t>Pranata </a:t>
            </a:r>
            <a:r>
              <a:rPr sz="2000" b="1" spc="-305" dirty="0">
                <a:solidFill>
                  <a:srgbClr val="FFFFFF"/>
                </a:solidFill>
                <a:latin typeface="Verdana"/>
                <a:cs typeface="Verdana"/>
              </a:rPr>
              <a:t>Sosial </a:t>
            </a:r>
            <a:r>
              <a:rPr sz="2000" b="1" spc="-375" dirty="0">
                <a:solidFill>
                  <a:srgbClr val="FFFFFF"/>
                </a:solidFill>
                <a:latin typeface="Verdana"/>
                <a:cs typeface="Verdana"/>
              </a:rPr>
              <a:t>Vol </a:t>
            </a:r>
            <a:r>
              <a:rPr sz="2000" b="1" spc="-465" dirty="0">
                <a:solidFill>
                  <a:srgbClr val="FFFFFF"/>
                </a:solidFill>
                <a:latin typeface="Verdana"/>
                <a:cs typeface="Verdana"/>
              </a:rPr>
              <a:t>VII.</a:t>
            </a:r>
            <a:r>
              <a:rPr sz="2000" b="1" spc="-5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350" dirty="0">
                <a:solidFill>
                  <a:srgbClr val="FFFFFF"/>
                </a:solidFill>
                <a:latin typeface="Verdana"/>
                <a:cs typeface="Verdana"/>
              </a:rPr>
              <a:t>NO.1.Januari-Juni </a:t>
            </a:r>
            <a:r>
              <a:rPr sz="2000" b="1" spc="-535" dirty="0">
                <a:solidFill>
                  <a:srgbClr val="FFFFFF"/>
                </a:solidFill>
                <a:latin typeface="Verdana"/>
                <a:cs typeface="Verdana"/>
              </a:rPr>
              <a:t>2017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39855" cy="10287000"/>
          </a:xfrm>
          <a:custGeom>
            <a:avLst/>
            <a:gdLst/>
            <a:ahLst/>
            <a:cxnLst/>
            <a:rect l="l" t="t" r="r" b="b"/>
            <a:pathLst>
              <a:path w="11539855" h="10287000">
                <a:moveTo>
                  <a:pt x="0" y="10286979"/>
                </a:moveTo>
                <a:lnTo>
                  <a:pt x="11539677" y="10286979"/>
                </a:lnTo>
                <a:lnTo>
                  <a:pt x="11539677" y="0"/>
                </a:lnTo>
                <a:lnTo>
                  <a:pt x="0" y="0"/>
                </a:lnTo>
                <a:lnTo>
                  <a:pt x="0" y="10286979"/>
                </a:lnTo>
                <a:close/>
              </a:path>
            </a:pathLst>
          </a:custGeom>
          <a:solidFill>
            <a:srgbClr val="EB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539677" y="0"/>
            <a:ext cx="6748780" cy="10287000"/>
            <a:chOff x="11539677" y="0"/>
            <a:chExt cx="6748780" cy="10287000"/>
          </a:xfrm>
        </p:grpSpPr>
        <p:sp>
          <p:nvSpPr>
            <p:cNvPr id="4" name="object 4"/>
            <p:cNvSpPr/>
            <p:nvPr/>
          </p:nvSpPr>
          <p:spPr>
            <a:xfrm>
              <a:off x="11539677" y="0"/>
              <a:ext cx="6748780" cy="10287000"/>
            </a:xfrm>
            <a:custGeom>
              <a:avLst/>
              <a:gdLst/>
              <a:ahLst/>
              <a:cxnLst/>
              <a:rect l="l" t="t" r="r" b="b"/>
              <a:pathLst>
                <a:path w="6748780" h="10287000">
                  <a:moveTo>
                    <a:pt x="0" y="10286979"/>
                  </a:moveTo>
                  <a:lnTo>
                    <a:pt x="0" y="0"/>
                  </a:lnTo>
                  <a:lnTo>
                    <a:pt x="6748286" y="0"/>
                  </a:lnTo>
                  <a:lnTo>
                    <a:pt x="6748286" y="10286979"/>
                  </a:lnTo>
                  <a:lnTo>
                    <a:pt x="0" y="10286979"/>
                  </a:lnTo>
                  <a:close/>
                </a:path>
              </a:pathLst>
            </a:custGeom>
            <a:solidFill>
              <a:srgbClr val="2A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32473" y="8026884"/>
              <a:ext cx="3425468" cy="2182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312" y="397739"/>
            <a:ext cx="5034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295" dirty="0"/>
              <a:t>Faham</a:t>
            </a:r>
            <a:r>
              <a:rPr sz="6000" spc="-915" dirty="0"/>
              <a:t> </a:t>
            </a:r>
            <a:r>
              <a:rPr sz="6000" spc="-1140" dirty="0"/>
              <a:t>Dualisme</a:t>
            </a:r>
            <a:endParaRPr sz="6000"/>
          </a:p>
        </p:txBody>
      </p:sp>
      <p:grpSp>
        <p:nvGrpSpPr>
          <p:cNvPr id="7" name="object 7"/>
          <p:cNvGrpSpPr/>
          <p:nvPr/>
        </p:nvGrpSpPr>
        <p:grpSpPr>
          <a:xfrm>
            <a:off x="0" y="2054810"/>
            <a:ext cx="2936240" cy="8232775"/>
            <a:chOff x="0" y="2054810"/>
            <a:chExt cx="2936240" cy="8232775"/>
          </a:xfrm>
        </p:grpSpPr>
        <p:sp>
          <p:nvSpPr>
            <p:cNvPr id="8" name="object 8"/>
            <p:cNvSpPr/>
            <p:nvPr/>
          </p:nvSpPr>
          <p:spPr>
            <a:xfrm>
              <a:off x="1028697" y="3391868"/>
              <a:ext cx="800735" cy="0"/>
            </a:xfrm>
            <a:custGeom>
              <a:avLst/>
              <a:gdLst/>
              <a:ahLst/>
              <a:cxnLst/>
              <a:rect l="l" t="t" r="r" b="b"/>
              <a:pathLst>
                <a:path w="800735">
                  <a:moveTo>
                    <a:pt x="0" y="0"/>
                  </a:moveTo>
                  <a:lnTo>
                    <a:pt x="800193" y="0"/>
                  </a:lnTo>
                </a:path>
              </a:pathLst>
            </a:custGeom>
            <a:ln w="47624">
              <a:solidFill>
                <a:srgbClr val="2A9C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054810"/>
              <a:ext cx="2936044" cy="76240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04958"/>
              <a:ext cx="2639494" cy="2182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9254681" y="8447882"/>
            <a:ext cx="2179510" cy="1839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23356" y="2972010"/>
            <a:ext cx="802259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26895" algn="l"/>
                <a:tab pos="4275455" algn="l"/>
                <a:tab pos="5694680" algn="l"/>
              </a:tabLst>
            </a:pPr>
            <a:r>
              <a:rPr sz="4100" b="1" spc="-805" dirty="0">
                <a:latin typeface="Verdana"/>
                <a:cs typeface="Verdana"/>
              </a:rPr>
              <a:t>F</a:t>
            </a:r>
            <a:r>
              <a:rPr sz="4100" b="1" spc="-885" dirty="0">
                <a:latin typeface="Verdana"/>
                <a:cs typeface="Verdana"/>
              </a:rPr>
              <a:t>aham</a:t>
            </a:r>
            <a:r>
              <a:rPr sz="4100" b="1" dirty="0">
                <a:latin typeface="Verdana"/>
                <a:cs typeface="Verdana"/>
              </a:rPr>
              <a:t>	</a:t>
            </a:r>
            <a:r>
              <a:rPr sz="4100" b="1" spc="-635" dirty="0">
                <a:latin typeface="Verdana"/>
                <a:cs typeface="Verdana"/>
              </a:rPr>
              <a:t>dualis</a:t>
            </a:r>
            <a:r>
              <a:rPr sz="4100" b="1" spc="-1210" dirty="0">
                <a:latin typeface="Verdana"/>
                <a:cs typeface="Verdana"/>
              </a:rPr>
              <a:t>m</a:t>
            </a:r>
            <a:r>
              <a:rPr sz="4100" b="1" spc="-735" dirty="0">
                <a:latin typeface="Verdana"/>
                <a:cs typeface="Verdana"/>
              </a:rPr>
              <a:t>e</a:t>
            </a:r>
            <a:r>
              <a:rPr sz="4100" b="1" spc="-500" dirty="0">
                <a:latin typeface="Verdana"/>
                <a:cs typeface="Verdana"/>
              </a:rPr>
              <a:t>,</a:t>
            </a:r>
            <a:r>
              <a:rPr sz="4100" b="1" dirty="0">
                <a:latin typeface="Verdana"/>
                <a:cs typeface="Verdana"/>
              </a:rPr>
              <a:t>	</a:t>
            </a:r>
            <a:r>
              <a:rPr sz="4100" b="1" spc="-840" dirty="0">
                <a:latin typeface="Verdana"/>
                <a:cs typeface="Verdana"/>
              </a:rPr>
              <a:t>y</a:t>
            </a:r>
            <a:r>
              <a:rPr sz="4100" b="1" spc="-800" dirty="0">
                <a:latin typeface="Verdana"/>
                <a:cs typeface="Verdana"/>
              </a:rPr>
              <a:t>ang</a:t>
            </a:r>
            <a:r>
              <a:rPr sz="4100" b="1" dirty="0">
                <a:latin typeface="Verdana"/>
                <a:cs typeface="Verdana"/>
              </a:rPr>
              <a:t>	</a:t>
            </a:r>
            <a:r>
              <a:rPr sz="4100" b="1" spc="-785" dirty="0">
                <a:latin typeface="Verdana"/>
                <a:cs typeface="Verdana"/>
              </a:rPr>
              <a:t>b</a:t>
            </a:r>
            <a:r>
              <a:rPr sz="4100" b="1" spc="-725" dirty="0">
                <a:latin typeface="Verdana"/>
                <a:cs typeface="Verdana"/>
              </a:rPr>
              <a:t>e</a:t>
            </a:r>
            <a:r>
              <a:rPr sz="4100" b="1" spc="-560" dirty="0">
                <a:latin typeface="Verdana"/>
                <a:cs typeface="Verdana"/>
              </a:rPr>
              <a:t>r</a:t>
            </a:r>
            <a:r>
              <a:rPr sz="4100" b="1" spc="-875" dirty="0">
                <a:latin typeface="Verdana"/>
                <a:cs typeface="Verdana"/>
              </a:rPr>
              <a:t>sum</a:t>
            </a:r>
            <a:r>
              <a:rPr sz="4100" b="1" spc="-785" dirty="0">
                <a:latin typeface="Verdana"/>
                <a:cs typeface="Verdana"/>
              </a:rPr>
              <a:t>b</a:t>
            </a:r>
            <a:r>
              <a:rPr sz="4100" b="1" spc="-630" dirty="0">
                <a:latin typeface="Verdana"/>
                <a:cs typeface="Verdana"/>
              </a:rPr>
              <a:t>er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3356" y="3602637"/>
            <a:ext cx="8018145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100" b="1" spc="-750" dirty="0">
                <a:latin typeface="Verdana"/>
                <a:cs typeface="Verdana"/>
              </a:rPr>
              <a:t>pada </a:t>
            </a:r>
            <a:r>
              <a:rPr sz="4100" b="1" spc="-585" dirty="0">
                <a:latin typeface="Verdana"/>
                <a:cs typeface="Verdana"/>
              </a:rPr>
              <a:t>teori </a:t>
            </a:r>
            <a:r>
              <a:rPr sz="4100" b="1" spc="-875" dirty="0">
                <a:latin typeface="Verdana"/>
                <a:cs typeface="Verdana"/>
              </a:rPr>
              <a:t>bahwa </a:t>
            </a:r>
            <a:r>
              <a:rPr sz="4100" b="1" spc="-780" dirty="0">
                <a:latin typeface="Verdana"/>
                <a:cs typeface="Verdana"/>
              </a:rPr>
              <a:t>daya </a:t>
            </a:r>
            <a:r>
              <a:rPr sz="4100" b="1" spc="-605" dirty="0">
                <a:latin typeface="Verdana"/>
                <a:cs typeface="Verdana"/>
              </a:rPr>
              <a:t>ikat</a:t>
            </a:r>
            <a:r>
              <a:rPr sz="4100" b="1" spc="-330" dirty="0">
                <a:latin typeface="Verdana"/>
                <a:cs typeface="Verdana"/>
              </a:rPr>
              <a:t> </a:t>
            </a:r>
            <a:r>
              <a:rPr sz="4100" b="1" spc="-910" dirty="0">
                <a:latin typeface="Verdana"/>
                <a:cs typeface="Verdana"/>
              </a:rPr>
              <a:t>hukum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3356" y="4233267"/>
            <a:ext cx="805307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357879" algn="l"/>
                <a:tab pos="6995795" algn="l"/>
              </a:tabLst>
            </a:pPr>
            <a:r>
              <a:rPr sz="4100" b="1" spc="-944" dirty="0">
                <a:latin typeface="Verdana"/>
                <a:cs typeface="Verdana"/>
              </a:rPr>
              <a:t>In</a:t>
            </a:r>
            <a:r>
              <a:rPr sz="4100" b="1" spc="-700" dirty="0">
                <a:latin typeface="Verdana"/>
                <a:cs typeface="Verdana"/>
              </a:rPr>
              <a:t>t</a:t>
            </a:r>
            <a:r>
              <a:rPr sz="4100" b="1" spc="-660" dirty="0">
                <a:latin typeface="Verdana"/>
                <a:cs typeface="Verdana"/>
              </a:rPr>
              <a:t>ernasional</a:t>
            </a:r>
            <a:r>
              <a:rPr sz="4100" b="1" dirty="0">
                <a:latin typeface="Verdana"/>
                <a:cs typeface="Verdana"/>
              </a:rPr>
              <a:t>	</a:t>
            </a:r>
            <a:r>
              <a:rPr sz="4100" b="1" spc="-785" dirty="0">
                <a:latin typeface="Verdana"/>
                <a:cs typeface="Verdana"/>
              </a:rPr>
              <a:t>b</a:t>
            </a:r>
            <a:r>
              <a:rPr sz="4100" b="1" spc="-725" dirty="0">
                <a:latin typeface="Verdana"/>
                <a:cs typeface="Verdana"/>
              </a:rPr>
              <a:t>e</a:t>
            </a:r>
            <a:r>
              <a:rPr sz="4100" b="1" spc="-560" dirty="0">
                <a:latin typeface="Verdana"/>
                <a:cs typeface="Verdana"/>
              </a:rPr>
              <a:t>r</a:t>
            </a:r>
            <a:r>
              <a:rPr sz="4100" b="1" spc="-875" dirty="0">
                <a:latin typeface="Verdana"/>
                <a:cs typeface="Verdana"/>
              </a:rPr>
              <a:t>sum</a:t>
            </a:r>
            <a:r>
              <a:rPr sz="4100" b="1" spc="-785" dirty="0">
                <a:latin typeface="Verdana"/>
                <a:cs typeface="Verdana"/>
              </a:rPr>
              <a:t>b</a:t>
            </a:r>
            <a:r>
              <a:rPr sz="4100" b="1" spc="-630" dirty="0">
                <a:latin typeface="Verdana"/>
                <a:cs typeface="Verdana"/>
              </a:rPr>
              <a:t>er</a:t>
            </a:r>
            <a:r>
              <a:rPr sz="4100" b="1" spc="-770" dirty="0">
                <a:latin typeface="Verdana"/>
                <a:cs typeface="Verdana"/>
              </a:rPr>
              <a:t>k</a:t>
            </a:r>
            <a:r>
              <a:rPr sz="4100" b="1" spc="-795" dirty="0">
                <a:latin typeface="Verdana"/>
                <a:cs typeface="Verdana"/>
              </a:rPr>
              <a:t>an</a:t>
            </a:r>
            <a:r>
              <a:rPr sz="4100" b="1" dirty="0">
                <a:latin typeface="Verdana"/>
                <a:cs typeface="Verdana"/>
              </a:rPr>
              <a:t>	</a:t>
            </a:r>
            <a:r>
              <a:rPr sz="4100" b="1" spc="-750" dirty="0">
                <a:latin typeface="Verdana"/>
                <a:cs typeface="Verdana"/>
              </a:rPr>
              <a:t>pada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3356" y="4863896"/>
            <a:ext cx="4183379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69210" algn="l"/>
              </a:tabLst>
            </a:pPr>
            <a:r>
              <a:rPr sz="4100" b="1" spc="-850" dirty="0">
                <a:latin typeface="Verdana"/>
                <a:cs typeface="Verdana"/>
              </a:rPr>
              <a:t>kemauan	</a:t>
            </a:r>
            <a:r>
              <a:rPr sz="4100" b="1" spc="-705" dirty="0">
                <a:latin typeface="Verdana"/>
                <a:cs typeface="Verdana"/>
              </a:rPr>
              <a:t>negara,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2568" y="4863896"/>
            <a:ext cx="3691890" cy="1287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15925">
              <a:lnSpc>
                <a:spcPct val="100899"/>
              </a:lnSpc>
              <a:spcBef>
                <a:spcPts val="90"/>
              </a:spcBef>
              <a:tabLst>
                <a:tab pos="1847214" algn="l"/>
                <a:tab pos="2216785" algn="l"/>
              </a:tabLst>
            </a:pPr>
            <a:r>
              <a:rPr sz="4100" b="1" spc="-860" dirty="0">
                <a:latin typeface="Verdana"/>
                <a:cs typeface="Verdana"/>
              </a:rPr>
              <a:t>maka		</a:t>
            </a:r>
            <a:r>
              <a:rPr sz="4100" b="1" spc="-910" dirty="0">
                <a:latin typeface="Verdana"/>
                <a:cs typeface="Verdana"/>
              </a:rPr>
              <a:t>hukum  hukum</a:t>
            </a:r>
            <a:r>
              <a:rPr sz="4100" b="1" dirty="0">
                <a:latin typeface="Verdana"/>
                <a:cs typeface="Verdana"/>
              </a:rPr>
              <a:t>	</a:t>
            </a:r>
            <a:r>
              <a:rPr sz="4100" b="1" spc="-690" dirty="0">
                <a:latin typeface="Verdana"/>
                <a:cs typeface="Verdana"/>
              </a:rPr>
              <a:t>Nasional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3356" y="5494527"/>
            <a:ext cx="2818130" cy="1287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100" b="1" spc="-944" dirty="0">
                <a:latin typeface="Verdana"/>
                <a:cs typeface="Verdana"/>
              </a:rPr>
              <a:t>In</a:t>
            </a:r>
            <a:r>
              <a:rPr sz="4100" b="1" spc="-700" dirty="0">
                <a:latin typeface="Verdana"/>
                <a:cs typeface="Verdana"/>
              </a:rPr>
              <a:t>t</a:t>
            </a:r>
            <a:r>
              <a:rPr sz="4100" b="1" spc="-615" dirty="0">
                <a:latin typeface="Verdana"/>
                <a:cs typeface="Verdana"/>
              </a:rPr>
              <a:t>ernasional  </a:t>
            </a:r>
            <a:r>
              <a:rPr sz="4100" b="1" spc="-800" dirty="0">
                <a:latin typeface="Verdana"/>
                <a:cs typeface="Verdana"/>
              </a:rPr>
              <a:t>merupakan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2765" y="5494527"/>
            <a:ext cx="4863465" cy="1287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100" b="1" spc="-790" dirty="0">
                <a:latin typeface="Verdana"/>
                <a:cs typeface="Verdana"/>
              </a:rPr>
              <a:t>dan</a:t>
            </a:r>
            <a:endParaRPr sz="4100">
              <a:latin typeface="Verdana"/>
              <a:cs typeface="Verdana"/>
            </a:endParaRPr>
          </a:p>
          <a:p>
            <a:pPr marL="40640">
              <a:lnSpc>
                <a:spcPct val="100000"/>
              </a:lnSpc>
              <a:spcBef>
                <a:spcPts val="45"/>
              </a:spcBef>
              <a:tabLst>
                <a:tab pos="1645920" algn="l"/>
                <a:tab pos="3903979" algn="l"/>
              </a:tabLst>
            </a:pPr>
            <a:r>
              <a:rPr sz="4100" b="1" spc="-790" dirty="0">
                <a:latin typeface="Verdana"/>
                <a:cs typeface="Verdana"/>
              </a:rPr>
              <a:t>dua	</a:t>
            </a:r>
            <a:r>
              <a:rPr sz="4100" b="1" spc="-509" dirty="0">
                <a:latin typeface="Verdana"/>
                <a:cs typeface="Verdana"/>
              </a:rPr>
              <a:t>sis</a:t>
            </a:r>
            <a:r>
              <a:rPr sz="4100" b="1" spc="-480" dirty="0">
                <a:latin typeface="Verdana"/>
                <a:cs typeface="Verdana"/>
              </a:rPr>
              <a:t>t</a:t>
            </a:r>
            <a:r>
              <a:rPr sz="4100" b="1" spc="-955" dirty="0">
                <a:latin typeface="Verdana"/>
                <a:cs typeface="Verdana"/>
              </a:rPr>
              <a:t>em</a:t>
            </a:r>
            <a:r>
              <a:rPr sz="4100" b="1" dirty="0">
                <a:latin typeface="Verdana"/>
                <a:cs typeface="Verdana"/>
              </a:rPr>
              <a:t>	</a:t>
            </a:r>
            <a:r>
              <a:rPr sz="4100" b="1" spc="-745" dirty="0">
                <a:latin typeface="Verdana"/>
                <a:cs typeface="Verdana"/>
              </a:rPr>
              <a:t>a</a:t>
            </a:r>
            <a:r>
              <a:rPr sz="4100" b="1" spc="-695" dirty="0">
                <a:latin typeface="Verdana"/>
                <a:cs typeface="Verdana"/>
              </a:rPr>
              <a:t>tau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3356" y="6755786"/>
            <a:ext cx="8036559" cy="1287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100" b="1" spc="-715" dirty="0">
                <a:latin typeface="Verdana"/>
                <a:cs typeface="Verdana"/>
              </a:rPr>
              <a:t>perangkat </a:t>
            </a:r>
            <a:r>
              <a:rPr sz="4100" b="1" spc="-910" dirty="0">
                <a:latin typeface="Verdana"/>
                <a:cs typeface="Verdana"/>
              </a:rPr>
              <a:t>hukum </a:t>
            </a:r>
            <a:r>
              <a:rPr sz="4100" b="1" spc="-810" dirty="0">
                <a:latin typeface="Verdana"/>
                <a:cs typeface="Verdana"/>
              </a:rPr>
              <a:t>yang </a:t>
            </a:r>
            <a:r>
              <a:rPr sz="4100" b="1" spc="-635" dirty="0">
                <a:latin typeface="Verdana"/>
                <a:cs typeface="Verdana"/>
              </a:rPr>
              <a:t>terpisah </a:t>
            </a:r>
            <a:r>
              <a:rPr sz="4100" b="1" spc="-660" dirty="0">
                <a:latin typeface="Verdana"/>
                <a:cs typeface="Verdana"/>
              </a:rPr>
              <a:t>satu  </a:t>
            </a:r>
            <a:r>
              <a:rPr sz="4100" b="1" spc="-625" dirty="0">
                <a:latin typeface="Verdana"/>
                <a:cs typeface="Verdana"/>
              </a:rPr>
              <a:t>dari </a:t>
            </a:r>
            <a:r>
              <a:rPr sz="4100" b="1" spc="-810" dirty="0">
                <a:latin typeface="Verdana"/>
                <a:cs typeface="Verdana"/>
              </a:rPr>
              <a:t>yang</a:t>
            </a:r>
            <a:r>
              <a:rPr sz="4100" b="1" spc="-530" dirty="0">
                <a:latin typeface="Verdana"/>
                <a:cs typeface="Verdana"/>
              </a:rPr>
              <a:t> </a:t>
            </a:r>
            <a:r>
              <a:rPr sz="4100" b="1" spc="-680" dirty="0">
                <a:latin typeface="Verdana"/>
                <a:cs typeface="Verdana"/>
              </a:rPr>
              <a:t>lainnya.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47284" y="3232099"/>
            <a:ext cx="42164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98190" algn="l"/>
              </a:tabLst>
            </a:pPr>
            <a:r>
              <a:rPr sz="4500" b="1" spc="-715" dirty="0">
                <a:solidFill>
                  <a:srgbClr val="FFFFFF"/>
                </a:solidFill>
                <a:latin typeface="Verdana"/>
                <a:cs typeface="Verdana"/>
              </a:rPr>
              <a:t>Akibat-akibat </a:t>
            </a:r>
            <a:r>
              <a:rPr sz="4500" b="1" spc="-705" dirty="0">
                <a:solidFill>
                  <a:srgbClr val="FFFFFF"/>
                </a:solidFill>
                <a:latin typeface="Verdana"/>
                <a:cs typeface="Verdana"/>
              </a:rPr>
              <a:t>dari  </a:t>
            </a:r>
            <a:r>
              <a:rPr sz="4500" b="1" spc="-890" dirty="0">
                <a:solidFill>
                  <a:srgbClr val="FFFFFF"/>
                </a:solidFill>
                <a:latin typeface="Verdana"/>
                <a:cs typeface="Verdana"/>
              </a:rPr>
              <a:t>pandangan</a:t>
            </a:r>
            <a:r>
              <a:rPr sz="4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4500" b="1" spc="-70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247284" y="4603696"/>
            <a:ext cx="42144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11375" algn="l"/>
              </a:tabLst>
            </a:pPr>
            <a:r>
              <a:rPr sz="4500" b="1" spc="-38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4500" b="1" spc="-994" dirty="0">
                <a:solidFill>
                  <a:srgbClr val="FFFFFF"/>
                </a:solidFill>
                <a:latin typeface="Verdana"/>
                <a:cs typeface="Verdana"/>
              </a:rPr>
              <a:t>aham</a:t>
            </a:r>
            <a:r>
              <a:rPr sz="4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4500" b="1" spc="-730" dirty="0">
                <a:solidFill>
                  <a:srgbClr val="FFFFFF"/>
                </a:solidFill>
                <a:latin typeface="Verdana"/>
                <a:cs typeface="Verdana"/>
              </a:rPr>
              <a:t>dualisme  </a:t>
            </a:r>
            <a:r>
              <a:rPr sz="4500" b="1" spc="-64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4500" b="1" spc="-6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740" dirty="0">
                <a:solidFill>
                  <a:srgbClr val="FFFFFF"/>
                </a:solidFill>
                <a:latin typeface="Verdana"/>
                <a:cs typeface="Verdana"/>
              </a:rPr>
              <a:t>adalah: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3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18287963" y="0"/>
                </a:lnTo>
                <a:lnTo>
                  <a:pt x="18287963" y="10286979"/>
                </a:lnTo>
                <a:close/>
              </a:path>
            </a:pathLst>
          </a:custGeom>
          <a:solidFill>
            <a:srgbClr val="E8C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69536" y="2492337"/>
            <a:ext cx="4129404" cy="6033135"/>
          </a:xfrm>
          <a:custGeom>
            <a:avLst/>
            <a:gdLst/>
            <a:ahLst/>
            <a:cxnLst/>
            <a:rect l="l" t="t" r="r" b="b"/>
            <a:pathLst>
              <a:path w="4129404" h="6033134">
                <a:moveTo>
                  <a:pt x="4128991" y="6033070"/>
                </a:moveTo>
                <a:lnTo>
                  <a:pt x="0" y="6033070"/>
                </a:lnTo>
                <a:lnTo>
                  <a:pt x="0" y="0"/>
                </a:lnTo>
                <a:lnTo>
                  <a:pt x="4128991" y="0"/>
                </a:lnTo>
                <a:lnTo>
                  <a:pt x="4128991" y="6033070"/>
                </a:lnTo>
                <a:close/>
              </a:path>
            </a:pathLst>
          </a:custGeom>
          <a:solidFill>
            <a:srgbClr val="342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964"/>
            <a:ext cx="2820594" cy="735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90230" y="7417734"/>
            <a:ext cx="2219310" cy="286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0128" y="1898358"/>
            <a:ext cx="4129404" cy="6033135"/>
          </a:xfrm>
          <a:custGeom>
            <a:avLst/>
            <a:gdLst/>
            <a:ahLst/>
            <a:cxnLst/>
            <a:rect l="l" t="t" r="r" b="b"/>
            <a:pathLst>
              <a:path w="4129404" h="6033134">
                <a:moveTo>
                  <a:pt x="4128984" y="6033075"/>
                </a:moveTo>
                <a:lnTo>
                  <a:pt x="0" y="6033075"/>
                </a:lnTo>
                <a:lnTo>
                  <a:pt x="0" y="0"/>
                </a:lnTo>
                <a:lnTo>
                  <a:pt x="4128984" y="0"/>
                </a:lnTo>
                <a:lnTo>
                  <a:pt x="4128984" y="6033075"/>
                </a:lnTo>
                <a:close/>
              </a:path>
            </a:pathLst>
          </a:custGeom>
          <a:solidFill>
            <a:srgbClr val="342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49617" y="6248137"/>
            <a:ext cx="2138345" cy="4038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909551" y="69781"/>
            <a:ext cx="6378575" cy="9173845"/>
            <a:chOff x="11909551" y="69781"/>
            <a:chExt cx="6378575" cy="9173845"/>
          </a:xfrm>
        </p:grpSpPr>
        <p:sp>
          <p:nvSpPr>
            <p:cNvPr id="9" name="object 9"/>
            <p:cNvSpPr/>
            <p:nvPr/>
          </p:nvSpPr>
          <p:spPr>
            <a:xfrm>
              <a:off x="11909551" y="3210068"/>
              <a:ext cx="4129404" cy="6033135"/>
            </a:xfrm>
            <a:custGeom>
              <a:avLst/>
              <a:gdLst/>
              <a:ahLst/>
              <a:cxnLst/>
              <a:rect l="l" t="t" r="r" b="b"/>
              <a:pathLst>
                <a:path w="4129405" h="6033134">
                  <a:moveTo>
                    <a:pt x="4128991" y="6033062"/>
                  </a:moveTo>
                  <a:lnTo>
                    <a:pt x="0" y="6033062"/>
                  </a:lnTo>
                  <a:lnTo>
                    <a:pt x="0" y="0"/>
                  </a:lnTo>
                  <a:lnTo>
                    <a:pt x="4128991" y="0"/>
                  </a:lnTo>
                  <a:lnTo>
                    <a:pt x="4128991" y="6033062"/>
                  </a:lnTo>
                  <a:close/>
                </a:path>
              </a:pathLst>
            </a:custGeom>
            <a:solidFill>
              <a:srgbClr val="342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29719" y="69781"/>
              <a:ext cx="2758244" cy="4845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52476" y="2396273"/>
            <a:ext cx="3345815" cy="5737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41200"/>
              </a:lnSpc>
              <a:spcBef>
                <a:spcPts val="90"/>
              </a:spcBef>
            </a:pPr>
            <a:r>
              <a:rPr sz="2950" b="1" spc="-430" dirty="0">
                <a:solidFill>
                  <a:srgbClr val="FFFFFF"/>
                </a:solidFill>
                <a:latin typeface="Verdana"/>
                <a:cs typeface="Verdana"/>
              </a:rPr>
              <a:t>Menurut </a:t>
            </a:r>
            <a:r>
              <a:rPr sz="2950" b="1" spc="-409" dirty="0">
                <a:solidFill>
                  <a:srgbClr val="FFFFFF"/>
                </a:solidFill>
                <a:latin typeface="Verdana"/>
                <a:cs typeface="Verdana"/>
              </a:rPr>
              <a:t>faham </a:t>
            </a:r>
            <a:r>
              <a:rPr sz="2950" b="1" spc="-325" dirty="0">
                <a:solidFill>
                  <a:srgbClr val="FFFFFF"/>
                </a:solidFill>
                <a:latin typeface="Verdana"/>
                <a:cs typeface="Verdana"/>
              </a:rPr>
              <a:t>ini  </a:t>
            </a:r>
            <a:r>
              <a:rPr sz="2950" b="1" spc="-395" dirty="0">
                <a:solidFill>
                  <a:srgbClr val="FFFFFF"/>
                </a:solidFill>
                <a:latin typeface="Verdana"/>
                <a:cs typeface="Verdana"/>
              </a:rPr>
              <a:t>kaedah-kaedah</a:t>
            </a:r>
            <a:r>
              <a:rPr sz="2950" b="1" spc="-4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50" b="1" spc="-340" dirty="0">
                <a:solidFill>
                  <a:srgbClr val="FFFFFF"/>
                </a:solidFill>
                <a:latin typeface="Verdana"/>
                <a:cs typeface="Verdana"/>
              </a:rPr>
              <a:t>dari  </a:t>
            </a:r>
            <a:r>
              <a:rPr sz="2950" b="1" spc="-385" dirty="0">
                <a:solidFill>
                  <a:srgbClr val="FFFFFF"/>
                </a:solidFill>
                <a:latin typeface="Verdana"/>
                <a:cs typeface="Verdana"/>
              </a:rPr>
              <a:t>perangkat </a:t>
            </a:r>
            <a:r>
              <a:rPr sz="2950" b="1" spc="-495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2950" b="1" spc="-45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950" b="1" spc="-350" dirty="0">
                <a:solidFill>
                  <a:srgbClr val="FFFFFF"/>
                </a:solidFill>
                <a:latin typeface="Verdana"/>
                <a:cs typeface="Verdana"/>
              </a:rPr>
              <a:t>satu </a:t>
            </a:r>
            <a:r>
              <a:rPr sz="2950" b="1" spc="-330" dirty="0">
                <a:solidFill>
                  <a:srgbClr val="FFFFFF"/>
                </a:solidFill>
                <a:latin typeface="Verdana"/>
                <a:cs typeface="Verdana"/>
              </a:rPr>
              <a:t>tidak  </a:t>
            </a:r>
            <a:r>
              <a:rPr sz="2950" b="1" spc="-450" dirty="0">
                <a:solidFill>
                  <a:srgbClr val="FFFFFF"/>
                </a:solidFill>
                <a:latin typeface="Verdana"/>
                <a:cs typeface="Verdana"/>
              </a:rPr>
              <a:t>mungkin  </a:t>
            </a:r>
            <a:r>
              <a:rPr sz="2950" b="1" spc="-405" dirty="0">
                <a:solidFill>
                  <a:srgbClr val="FFFFFF"/>
                </a:solidFill>
                <a:latin typeface="Verdana"/>
                <a:cs typeface="Verdana"/>
              </a:rPr>
              <a:t>bersumberkan </a:t>
            </a:r>
            <a:r>
              <a:rPr sz="2950" b="1" spc="-385" dirty="0">
                <a:solidFill>
                  <a:srgbClr val="FFFFFF"/>
                </a:solidFill>
                <a:latin typeface="Verdana"/>
                <a:cs typeface="Verdana"/>
              </a:rPr>
              <a:t>atau  berdasarkan </a:t>
            </a:r>
            <a:r>
              <a:rPr sz="2950" b="1" spc="-390" dirty="0">
                <a:solidFill>
                  <a:srgbClr val="FFFFFF"/>
                </a:solidFill>
                <a:latin typeface="Verdana"/>
                <a:cs typeface="Verdana"/>
              </a:rPr>
              <a:t>pada  </a:t>
            </a:r>
            <a:r>
              <a:rPr sz="2950" b="1" spc="-385" dirty="0">
                <a:solidFill>
                  <a:srgbClr val="FFFFFF"/>
                </a:solidFill>
                <a:latin typeface="Verdana"/>
                <a:cs typeface="Verdana"/>
              </a:rPr>
              <a:t>perangkat </a:t>
            </a:r>
            <a:r>
              <a:rPr sz="2950" b="1" spc="-495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2950" b="1" spc="-45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2950" b="1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50" b="1" spc="-340" dirty="0">
                <a:solidFill>
                  <a:srgbClr val="FFFFFF"/>
                </a:solidFill>
                <a:latin typeface="Verdana"/>
                <a:cs typeface="Verdana"/>
              </a:rPr>
              <a:t>lain.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5550" y="511209"/>
            <a:ext cx="89789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1235" dirty="0"/>
              <a:t>Akibat </a:t>
            </a:r>
            <a:r>
              <a:rPr sz="7500" spc="-1620" dirty="0"/>
              <a:t>Faham</a:t>
            </a:r>
            <a:r>
              <a:rPr sz="7500" spc="-930" dirty="0"/>
              <a:t> </a:t>
            </a:r>
            <a:r>
              <a:rPr sz="7500" spc="-1425" dirty="0"/>
              <a:t>Dualisme</a:t>
            </a:r>
            <a:endParaRPr sz="7500"/>
          </a:p>
        </p:txBody>
      </p:sp>
      <p:sp>
        <p:nvSpPr>
          <p:cNvPr id="13" name="object 13"/>
          <p:cNvSpPr txBox="1"/>
          <p:nvPr/>
        </p:nvSpPr>
        <p:spPr>
          <a:xfrm>
            <a:off x="6869536" y="2492337"/>
            <a:ext cx="4129404" cy="60331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77190" marR="368300" algn="ctr">
              <a:lnSpc>
                <a:spcPct val="141200"/>
              </a:lnSpc>
              <a:spcBef>
                <a:spcPts val="645"/>
              </a:spcBef>
            </a:pPr>
            <a:r>
              <a:rPr sz="2950" b="1" spc="-330" dirty="0">
                <a:solidFill>
                  <a:srgbClr val="FFFFFF"/>
                </a:solidFill>
                <a:latin typeface="Verdana"/>
                <a:cs typeface="Verdana"/>
              </a:rPr>
              <a:t>Akibat </a:t>
            </a:r>
            <a:r>
              <a:rPr sz="2950" b="1" spc="-425" dirty="0">
                <a:solidFill>
                  <a:srgbClr val="FFFFFF"/>
                </a:solidFill>
                <a:latin typeface="Verdana"/>
                <a:cs typeface="Verdana"/>
              </a:rPr>
              <a:t>kedua</a:t>
            </a:r>
            <a:r>
              <a:rPr sz="2950" b="1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50" b="1" spc="-390" dirty="0">
                <a:solidFill>
                  <a:srgbClr val="FFFFFF"/>
                </a:solidFill>
                <a:latin typeface="Verdana"/>
                <a:cs typeface="Verdana"/>
              </a:rPr>
              <a:t>adalah  </a:t>
            </a:r>
            <a:r>
              <a:rPr sz="2950" b="1" spc="-475" dirty="0">
                <a:solidFill>
                  <a:srgbClr val="FFFFFF"/>
                </a:solidFill>
                <a:latin typeface="Verdana"/>
                <a:cs typeface="Verdana"/>
              </a:rPr>
              <a:t>bahwa</a:t>
            </a:r>
            <a:r>
              <a:rPr sz="2950" b="1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50" b="1" spc="-425" dirty="0">
                <a:solidFill>
                  <a:srgbClr val="FFFFFF"/>
                </a:solidFill>
                <a:latin typeface="Verdana"/>
                <a:cs typeface="Verdana"/>
              </a:rPr>
              <a:t>menurut</a:t>
            </a:r>
            <a:endParaRPr sz="29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1200" b="1" spc="-5" dirty="0">
                <a:solidFill>
                  <a:srgbClr val="FFFFFF"/>
                </a:solidFill>
                <a:latin typeface="Arimo"/>
                <a:cs typeface="Arimo"/>
              </a:rPr>
              <a:t>pandangan ini </a:t>
            </a:r>
            <a:r>
              <a:rPr sz="1200" b="1" dirty="0">
                <a:solidFill>
                  <a:srgbClr val="FFFFFF"/>
                </a:solidFill>
                <a:latin typeface="Arimo"/>
                <a:cs typeface="Arimo"/>
              </a:rPr>
              <a:t>tidak </a:t>
            </a:r>
            <a:r>
              <a:rPr sz="1200" b="1" spc="-5" dirty="0">
                <a:solidFill>
                  <a:srgbClr val="FFFFFF"/>
                </a:solidFill>
                <a:latin typeface="Arimo"/>
                <a:cs typeface="Arimo"/>
              </a:rPr>
              <a:t>mungkin</a:t>
            </a:r>
            <a:r>
              <a:rPr sz="1200" b="1" spc="-25" dirty="0">
                <a:solidFill>
                  <a:srgbClr val="FFFFFF"/>
                </a:solidFill>
                <a:latin typeface="Arimo"/>
                <a:cs typeface="Arim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mo"/>
                <a:cs typeface="Arimo"/>
              </a:rPr>
              <a:t>ada</a:t>
            </a:r>
            <a:endParaRPr sz="1200">
              <a:latin typeface="Arimo"/>
              <a:cs typeface="Arimo"/>
            </a:endParaRPr>
          </a:p>
          <a:p>
            <a:pPr marL="704850" marR="702310" algn="ctr">
              <a:lnSpc>
                <a:spcPct val="347000"/>
              </a:lnSpc>
            </a:pPr>
            <a:r>
              <a:rPr sz="1200" b="1" spc="-5" dirty="0">
                <a:solidFill>
                  <a:srgbClr val="FFFFFF"/>
                </a:solidFill>
                <a:latin typeface="Arimo"/>
                <a:cs typeface="Arimo"/>
              </a:rPr>
              <a:t>pertentangan antara kedua</a:t>
            </a:r>
            <a:r>
              <a:rPr sz="1200" b="1" spc="-85" dirty="0">
                <a:solidFill>
                  <a:srgbClr val="FFFFFF"/>
                </a:solidFill>
                <a:latin typeface="Arimo"/>
                <a:cs typeface="Arim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mo"/>
                <a:cs typeface="Arimo"/>
              </a:rPr>
              <a:t>perangkat  hukum itu, yang mungkin hanya  penunjukan </a:t>
            </a:r>
            <a:r>
              <a:rPr sz="1200" b="1" dirty="0">
                <a:solidFill>
                  <a:srgbClr val="FFFFFF"/>
                </a:solidFill>
                <a:latin typeface="Arimo"/>
                <a:cs typeface="Arimo"/>
              </a:rPr>
              <a:t>(renvoi)</a:t>
            </a:r>
            <a:r>
              <a:rPr sz="1200" b="1" spc="-25" dirty="0">
                <a:solidFill>
                  <a:srgbClr val="FFFFFF"/>
                </a:solidFill>
                <a:latin typeface="Arimo"/>
                <a:cs typeface="Arim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mo"/>
                <a:cs typeface="Arimo"/>
              </a:rPr>
              <a:t>saja.</a:t>
            </a:r>
            <a:endParaRPr sz="1200">
              <a:latin typeface="Arimo"/>
              <a:cs typeface="Arim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09551" y="3210068"/>
            <a:ext cx="4129404" cy="60331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362585" marR="354330" algn="ctr">
              <a:lnSpc>
                <a:spcPct val="100000"/>
              </a:lnSpc>
            </a:pP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Akibat 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lainyang</a:t>
            </a:r>
            <a:r>
              <a:rPr sz="3000" spc="-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penting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pula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dari  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pandangandualisme  </a:t>
            </a:r>
            <a:r>
              <a:rPr sz="3000" spc="45" dirty="0">
                <a:solidFill>
                  <a:srgbClr val="FFFFFF"/>
                </a:solidFill>
                <a:latin typeface="Arial"/>
                <a:cs typeface="Arial"/>
              </a:rPr>
              <a:t>ini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bahwa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ketentuan 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hukumInternasional 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memerlukan 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trans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ormasi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enjadi 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hukum 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nasional  sebelum 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dapatberlaku 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di  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lingkungan  hukumnasional.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733" y="9559338"/>
            <a:ext cx="8497570" cy="7340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20"/>
              </a:spcBef>
            </a:pPr>
            <a:r>
              <a:rPr sz="2300" b="1" spc="-405" dirty="0">
                <a:latin typeface="Verdana"/>
                <a:cs typeface="Verdana"/>
              </a:rPr>
              <a:t>Andi Tenripadang, </a:t>
            </a:r>
            <a:r>
              <a:rPr sz="2300" b="1" spc="-565" dirty="0">
                <a:latin typeface="Verdana"/>
                <a:cs typeface="Verdana"/>
              </a:rPr>
              <a:t>"HUBUNGAN  </a:t>
            </a:r>
            <a:r>
              <a:rPr sz="2300" b="1" spc="-600" dirty="0">
                <a:latin typeface="Verdana"/>
                <a:cs typeface="Verdana"/>
              </a:rPr>
              <a:t>HUKUM   </a:t>
            </a:r>
            <a:r>
              <a:rPr sz="2300" b="1" spc="-520" dirty="0">
                <a:latin typeface="Verdana"/>
                <a:cs typeface="Verdana"/>
              </a:rPr>
              <a:t>INTERNASIONAL  </a:t>
            </a:r>
            <a:r>
              <a:rPr sz="2300" b="1" spc="-545" dirty="0">
                <a:latin typeface="Verdana"/>
                <a:cs typeface="Verdana"/>
              </a:rPr>
              <a:t>DENGAN</a:t>
            </a:r>
            <a:r>
              <a:rPr sz="2300" b="1" spc="-320" dirty="0">
                <a:latin typeface="Verdana"/>
                <a:cs typeface="Verdana"/>
              </a:rPr>
              <a:t> </a:t>
            </a:r>
            <a:r>
              <a:rPr sz="2300" b="1" spc="-600" dirty="0">
                <a:latin typeface="Verdana"/>
                <a:cs typeface="Verdana"/>
              </a:rPr>
              <a:t>HUKUM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300" b="1" spc="-515" dirty="0">
                <a:latin typeface="Verdana"/>
                <a:cs typeface="Verdana"/>
              </a:rPr>
              <a:t>NASIONAL",  </a:t>
            </a:r>
            <a:r>
              <a:rPr sz="2300" b="1" spc="-340" dirty="0">
                <a:latin typeface="Verdana"/>
                <a:cs typeface="Verdana"/>
              </a:rPr>
              <a:t>Jurnal </a:t>
            </a:r>
            <a:r>
              <a:rPr sz="2300" b="1" spc="-540" dirty="0">
                <a:latin typeface="Verdana"/>
                <a:cs typeface="Verdana"/>
              </a:rPr>
              <a:t>Hukum  </a:t>
            </a:r>
            <a:r>
              <a:rPr sz="2300" b="1" spc="-434" dirty="0">
                <a:latin typeface="Verdana"/>
                <a:cs typeface="Verdana"/>
              </a:rPr>
              <a:t>Diktum, </a:t>
            </a:r>
            <a:r>
              <a:rPr sz="2300" b="1" spc="-470" dirty="0">
                <a:latin typeface="Verdana"/>
                <a:cs typeface="Verdana"/>
              </a:rPr>
              <a:t>Volume </a:t>
            </a:r>
            <a:r>
              <a:rPr sz="2300" b="1" spc="-515" dirty="0">
                <a:latin typeface="Verdana"/>
                <a:cs typeface="Verdana"/>
              </a:rPr>
              <a:t>14,  </a:t>
            </a:r>
            <a:r>
              <a:rPr sz="2300" b="1" spc="-484" dirty="0">
                <a:latin typeface="Verdana"/>
                <a:cs typeface="Verdana"/>
              </a:rPr>
              <a:t>Nomor  </a:t>
            </a:r>
            <a:r>
              <a:rPr sz="2300" b="1" spc="-590" dirty="0">
                <a:latin typeface="Verdana"/>
                <a:cs typeface="Verdana"/>
              </a:rPr>
              <a:t>1,  </a:t>
            </a:r>
            <a:r>
              <a:rPr sz="2300" b="1" spc="-265" dirty="0">
                <a:latin typeface="Verdana"/>
                <a:cs typeface="Verdana"/>
              </a:rPr>
              <a:t>Juli </a:t>
            </a:r>
            <a:r>
              <a:rPr sz="2300" b="1" spc="-505" dirty="0">
                <a:latin typeface="Verdana"/>
                <a:cs typeface="Verdana"/>
              </a:rPr>
              <a:t>2016:  </a:t>
            </a:r>
            <a:r>
              <a:rPr sz="2300" b="1" spc="-545" dirty="0">
                <a:latin typeface="Verdana"/>
                <a:cs typeface="Verdana"/>
              </a:rPr>
              <a:t>67  </a:t>
            </a:r>
            <a:r>
              <a:rPr sz="2300" b="1" spc="-245" dirty="0">
                <a:latin typeface="Verdana"/>
                <a:cs typeface="Verdana"/>
              </a:rPr>
              <a:t>-</a:t>
            </a:r>
            <a:r>
              <a:rPr sz="2300" b="1" spc="-490" dirty="0">
                <a:latin typeface="Verdana"/>
                <a:cs typeface="Verdana"/>
              </a:rPr>
              <a:t> </a:t>
            </a:r>
            <a:r>
              <a:rPr sz="2300" b="1" spc="-545" dirty="0">
                <a:latin typeface="Verdana"/>
                <a:cs typeface="Verdana"/>
              </a:rPr>
              <a:t>75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79"/>
                </a:moveTo>
                <a:lnTo>
                  <a:pt x="9143981" y="10286979"/>
                </a:lnTo>
                <a:lnTo>
                  <a:pt x="9143981" y="0"/>
                </a:lnTo>
                <a:lnTo>
                  <a:pt x="0" y="0"/>
                </a:lnTo>
                <a:lnTo>
                  <a:pt x="0" y="10286979"/>
                </a:lnTo>
                <a:close/>
              </a:path>
            </a:pathLst>
          </a:custGeom>
          <a:solidFill>
            <a:srgbClr val="342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29984" y="0"/>
            <a:ext cx="10658475" cy="10287000"/>
            <a:chOff x="7629984" y="0"/>
            <a:chExt cx="10658475" cy="10287000"/>
          </a:xfrm>
        </p:grpSpPr>
        <p:sp>
          <p:nvSpPr>
            <p:cNvPr id="4" name="object 4"/>
            <p:cNvSpPr/>
            <p:nvPr/>
          </p:nvSpPr>
          <p:spPr>
            <a:xfrm>
              <a:off x="9143981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10286979"/>
                  </a:moveTo>
                  <a:lnTo>
                    <a:pt x="0" y="0"/>
                  </a:lnTo>
                  <a:lnTo>
                    <a:pt x="9143981" y="0"/>
                  </a:lnTo>
                  <a:lnTo>
                    <a:pt x="9143981" y="10286979"/>
                  </a:lnTo>
                  <a:lnTo>
                    <a:pt x="0" y="10286979"/>
                  </a:lnTo>
                  <a:close/>
                </a:path>
              </a:pathLst>
            </a:custGeom>
            <a:solidFill>
              <a:srgbClr val="2A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9984" y="842073"/>
              <a:ext cx="9875854" cy="94449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192" y="1192564"/>
            <a:ext cx="6377305" cy="11722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0" spc="-1814" dirty="0">
                <a:solidFill>
                  <a:srgbClr val="FFFFFF"/>
                </a:solidFill>
              </a:rPr>
              <a:t>FAHAM</a:t>
            </a:r>
            <a:r>
              <a:rPr sz="7500" spc="-1120" dirty="0">
                <a:solidFill>
                  <a:srgbClr val="FFFFFF"/>
                </a:solidFill>
              </a:rPr>
              <a:t> </a:t>
            </a:r>
            <a:r>
              <a:rPr sz="7500" spc="-1980" dirty="0">
                <a:solidFill>
                  <a:srgbClr val="FFFFFF"/>
                </a:solidFill>
              </a:rPr>
              <a:t>MONISME</a:t>
            </a:r>
            <a:endParaRPr sz="7500"/>
          </a:p>
        </p:txBody>
      </p:sp>
      <p:sp>
        <p:nvSpPr>
          <p:cNvPr id="7" name="object 7"/>
          <p:cNvSpPr txBox="1"/>
          <p:nvPr/>
        </p:nvSpPr>
        <p:spPr>
          <a:xfrm>
            <a:off x="495192" y="3665146"/>
            <a:ext cx="6906259" cy="673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3200" b="1" spc="-520" dirty="0">
                <a:solidFill>
                  <a:srgbClr val="FFFFFF"/>
                </a:solidFill>
                <a:latin typeface="Verdana"/>
                <a:cs typeface="Verdana"/>
              </a:rPr>
              <a:t>Faham </a:t>
            </a:r>
            <a:r>
              <a:rPr sz="3200" b="1" spc="-480" dirty="0">
                <a:solidFill>
                  <a:srgbClr val="FFFFFF"/>
                </a:solidFill>
                <a:latin typeface="Verdana"/>
                <a:cs typeface="Verdana"/>
              </a:rPr>
              <a:t>monisme </a:t>
            </a:r>
            <a:r>
              <a:rPr sz="3200" b="1" spc="-420" dirty="0">
                <a:solidFill>
                  <a:srgbClr val="FFFFFF"/>
                </a:solidFill>
                <a:latin typeface="Verdana"/>
                <a:cs typeface="Verdana"/>
              </a:rPr>
              <a:t>didasarkan </a:t>
            </a:r>
            <a:r>
              <a:rPr sz="3200" b="1" spc="-370" dirty="0">
                <a:solidFill>
                  <a:srgbClr val="FFFFFF"/>
                </a:solidFill>
                <a:latin typeface="Verdana"/>
                <a:cs typeface="Verdana"/>
              </a:rPr>
              <a:t>atas  </a:t>
            </a:r>
            <a:r>
              <a:rPr sz="3200" b="1" spc="-434" dirty="0">
                <a:solidFill>
                  <a:srgbClr val="FFFFFF"/>
                </a:solidFill>
                <a:latin typeface="Verdana"/>
                <a:cs typeface="Verdana"/>
              </a:rPr>
              <a:t>pemikiran </a:t>
            </a:r>
            <a:r>
              <a:rPr sz="3200" b="1" spc="-440" dirty="0">
                <a:solidFill>
                  <a:srgbClr val="FFFFFF"/>
                </a:solidFill>
                <a:latin typeface="Verdana"/>
                <a:cs typeface="Verdana"/>
              </a:rPr>
              <a:t>kesatuan </a:t>
            </a:r>
            <a:r>
              <a:rPr sz="3200" b="1" spc="-380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3200" b="1" spc="-44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3200" b="1" spc="-425" dirty="0">
                <a:solidFill>
                  <a:srgbClr val="FFFFFF"/>
                </a:solidFill>
                <a:latin typeface="Verdana"/>
                <a:cs typeface="Verdana"/>
              </a:rPr>
              <a:t>seluruh  </a:t>
            </a:r>
            <a:r>
              <a:rPr sz="3200" b="1" spc="-55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200" b="1" spc="-50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3200" b="1" spc="-465" dirty="0">
                <a:solidFill>
                  <a:srgbClr val="FFFFFF"/>
                </a:solidFill>
                <a:latin typeface="Verdana"/>
                <a:cs typeface="Verdana"/>
              </a:rPr>
              <a:t>mengatur </a:t>
            </a:r>
            <a:r>
              <a:rPr sz="3200" b="1" spc="-440" dirty="0">
                <a:solidFill>
                  <a:srgbClr val="FFFFFF"/>
                </a:solidFill>
                <a:latin typeface="Verdana"/>
                <a:cs typeface="Verdana"/>
              </a:rPr>
              <a:t>hidup  </a:t>
            </a:r>
            <a:r>
              <a:rPr sz="3200" b="1" spc="-445" dirty="0">
                <a:solidFill>
                  <a:srgbClr val="FFFFFF"/>
                </a:solidFill>
                <a:latin typeface="Verdana"/>
                <a:cs typeface="Verdana"/>
              </a:rPr>
              <a:t>manausia. </a:t>
            </a:r>
            <a:r>
              <a:rPr sz="3200" b="1" spc="-525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3200" b="1" spc="-465" dirty="0">
                <a:solidFill>
                  <a:srgbClr val="FFFFFF"/>
                </a:solidFill>
                <a:latin typeface="Verdana"/>
                <a:cs typeface="Verdana"/>
              </a:rPr>
              <a:t>rangka </a:t>
            </a:r>
            <a:r>
              <a:rPr sz="3200" b="1" spc="-434" dirty="0">
                <a:solidFill>
                  <a:srgbClr val="FFFFFF"/>
                </a:solidFill>
                <a:latin typeface="Verdana"/>
                <a:cs typeface="Verdana"/>
              </a:rPr>
              <a:t>pemikiran </a:t>
            </a:r>
            <a:r>
              <a:rPr sz="3200" b="1" spc="-350" dirty="0">
                <a:solidFill>
                  <a:srgbClr val="FFFFFF"/>
                </a:solidFill>
                <a:latin typeface="Verdana"/>
                <a:cs typeface="Verdana"/>
              </a:rPr>
              <a:t>ini,  </a:t>
            </a:r>
            <a:r>
              <a:rPr sz="3200" b="1" spc="-555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sz="32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440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3200" b="1" spc="-47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3200" b="1" spc="-555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3200" b="1" spc="-415" dirty="0">
                <a:solidFill>
                  <a:srgbClr val="FFFFFF"/>
                </a:solidFill>
                <a:latin typeface="Verdana"/>
                <a:cs typeface="Verdana"/>
              </a:rPr>
              <a:t>Nasional </a:t>
            </a:r>
            <a:r>
              <a:rPr sz="3200" b="1" spc="-484" dirty="0">
                <a:solidFill>
                  <a:srgbClr val="FFFFFF"/>
                </a:solidFill>
                <a:latin typeface="Verdana"/>
                <a:cs typeface="Verdana"/>
              </a:rPr>
              <a:t>merupakan merupakan </a:t>
            </a:r>
            <a:r>
              <a:rPr sz="3200" b="1" spc="-470" dirty="0">
                <a:solidFill>
                  <a:srgbClr val="FFFFFF"/>
                </a:solidFill>
                <a:latin typeface="Verdana"/>
                <a:cs typeface="Verdana"/>
              </a:rPr>
              <a:t>dua  </a:t>
            </a:r>
            <a:r>
              <a:rPr sz="3200" b="1" spc="-434" dirty="0">
                <a:solidFill>
                  <a:srgbClr val="FFFFFF"/>
                </a:solidFill>
                <a:latin typeface="Verdana"/>
                <a:cs typeface="Verdana"/>
              </a:rPr>
              <a:t>bagian </a:t>
            </a:r>
            <a:r>
              <a:rPr sz="3200" b="1" spc="-409" dirty="0">
                <a:solidFill>
                  <a:srgbClr val="FFFFFF"/>
                </a:solidFill>
                <a:latin typeface="Verdana"/>
                <a:cs typeface="Verdana"/>
              </a:rPr>
              <a:t>daripada </a:t>
            </a:r>
            <a:r>
              <a:rPr sz="3200" b="1" spc="-390" dirty="0">
                <a:solidFill>
                  <a:srgbClr val="FFFFFF"/>
                </a:solidFill>
                <a:latin typeface="Verdana"/>
                <a:cs typeface="Verdana"/>
              </a:rPr>
              <a:t>satu </a:t>
            </a:r>
            <a:r>
              <a:rPr sz="3200" b="1" spc="-440" dirty="0">
                <a:solidFill>
                  <a:srgbClr val="FFFFFF"/>
                </a:solidFill>
                <a:latin typeface="Verdana"/>
                <a:cs typeface="Verdana"/>
              </a:rPr>
              <a:t>kesatuan </a:t>
            </a:r>
            <a:r>
              <a:rPr sz="3200" b="1" spc="-500" dirty="0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sz="3200" b="1" spc="-385" dirty="0">
                <a:solidFill>
                  <a:srgbClr val="FFFFFF"/>
                </a:solidFill>
                <a:latin typeface="Verdana"/>
                <a:cs typeface="Verdana"/>
              </a:rPr>
              <a:t>lebih </a:t>
            </a:r>
            <a:r>
              <a:rPr sz="3200" b="1" spc="-390" dirty="0">
                <a:solidFill>
                  <a:srgbClr val="FFFFFF"/>
                </a:solidFill>
                <a:latin typeface="Verdana"/>
                <a:cs typeface="Verdana"/>
              </a:rPr>
              <a:t>besar</a:t>
            </a:r>
            <a:r>
              <a:rPr sz="3200" b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415" dirty="0">
                <a:solidFill>
                  <a:srgbClr val="FFFFFF"/>
                </a:solidFill>
                <a:latin typeface="Verdana"/>
                <a:cs typeface="Verdana"/>
              </a:rPr>
              <a:t>yaitu  </a:t>
            </a:r>
            <a:r>
              <a:rPr sz="3200" b="1" spc="-555" dirty="0">
                <a:solidFill>
                  <a:srgbClr val="FFFFFF"/>
                </a:solidFill>
                <a:latin typeface="Verdana"/>
                <a:cs typeface="Verdana"/>
              </a:rPr>
              <a:t>hukum  </a:t>
            </a:r>
            <a:r>
              <a:rPr sz="3200" b="1" spc="-500" dirty="0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sz="3200" b="1" spc="-465" dirty="0">
                <a:solidFill>
                  <a:srgbClr val="FFFFFF"/>
                </a:solidFill>
                <a:latin typeface="Verdana"/>
                <a:cs typeface="Verdana"/>
              </a:rPr>
              <a:t>mengatur </a:t>
            </a:r>
            <a:r>
              <a:rPr sz="3200" b="1" spc="-459" dirty="0">
                <a:solidFill>
                  <a:srgbClr val="FFFFFF"/>
                </a:solidFill>
                <a:latin typeface="Verdana"/>
                <a:cs typeface="Verdana"/>
              </a:rPr>
              <a:t>kehidupan</a:t>
            </a:r>
            <a:r>
              <a:rPr sz="320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445" dirty="0">
                <a:solidFill>
                  <a:srgbClr val="FFFFFF"/>
                </a:solidFill>
                <a:latin typeface="Verdana"/>
                <a:cs typeface="Verdana"/>
              </a:rPr>
              <a:t>manusia.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7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3200" b="1" spc="-370" dirty="0">
                <a:solidFill>
                  <a:srgbClr val="FFFFFF"/>
                </a:solidFill>
                <a:latin typeface="Verdana"/>
                <a:cs typeface="Verdana"/>
              </a:rPr>
              <a:t>Akibat </a:t>
            </a:r>
            <a:r>
              <a:rPr sz="3200" b="1" spc="-380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3200" b="1" spc="-455" dirty="0">
                <a:solidFill>
                  <a:srgbClr val="FFFFFF"/>
                </a:solidFill>
                <a:latin typeface="Verdana"/>
                <a:cs typeface="Verdana"/>
              </a:rPr>
              <a:t>faham </a:t>
            </a:r>
            <a:r>
              <a:rPr sz="3200" b="1" spc="-36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3200" b="1" spc="-6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395" dirty="0">
                <a:solidFill>
                  <a:srgbClr val="FFFFFF"/>
                </a:solidFill>
                <a:latin typeface="Verdana"/>
                <a:cs typeface="Verdana"/>
              </a:rPr>
              <a:t>adalah: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893" y="3148018"/>
            <a:ext cx="800735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0" y="0"/>
                </a:moveTo>
                <a:lnTo>
                  <a:pt x="800190" y="0"/>
                </a:lnTo>
              </a:path>
            </a:pathLst>
          </a:custGeom>
          <a:ln w="63499">
            <a:solidFill>
              <a:srgbClr val="5E8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6189345"/>
          </a:xfrm>
          <a:custGeom>
            <a:avLst/>
            <a:gdLst/>
            <a:ahLst/>
            <a:cxnLst/>
            <a:rect l="l" t="t" r="r" b="b"/>
            <a:pathLst>
              <a:path w="18288000" h="6189345">
                <a:moveTo>
                  <a:pt x="0" y="6188912"/>
                </a:moveTo>
                <a:lnTo>
                  <a:pt x="18287963" y="6188912"/>
                </a:lnTo>
                <a:lnTo>
                  <a:pt x="18287963" y="0"/>
                </a:lnTo>
                <a:lnTo>
                  <a:pt x="0" y="0"/>
                </a:lnTo>
                <a:lnTo>
                  <a:pt x="0" y="6188912"/>
                </a:lnTo>
                <a:close/>
              </a:path>
            </a:pathLst>
          </a:custGeom>
          <a:solidFill>
            <a:srgbClr val="E66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56679"/>
            <a:ext cx="18288000" cy="30480"/>
          </a:xfrm>
          <a:custGeom>
            <a:avLst/>
            <a:gdLst/>
            <a:ahLst/>
            <a:cxnLst/>
            <a:rect l="l" t="t" r="r" b="b"/>
            <a:pathLst>
              <a:path w="18288000" h="30479">
                <a:moveTo>
                  <a:pt x="0" y="30299"/>
                </a:moveTo>
                <a:lnTo>
                  <a:pt x="18287963" y="30299"/>
                </a:lnTo>
                <a:lnTo>
                  <a:pt x="18287963" y="0"/>
                </a:lnTo>
                <a:lnTo>
                  <a:pt x="0" y="0"/>
                </a:lnTo>
                <a:lnTo>
                  <a:pt x="0" y="30299"/>
                </a:lnTo>
                <a:close/>
              </a:path>
            </a:pathLst>
          </a:custGeom>
          <a:solidFill>
            <a:srgbClr val="E66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582766"/>
            <a:ext cx="18288000" cy="8674100"/>
            <a:chOff x="0" y="1582766"/>
            <a:chExt cx="18288000" cy="8674100"/>
          </a:xfrm>
        </p:grpSpPr>
        <p:sp>
          <p:nvSpPr>
            <p:cNvPr id="5" name="object 5"/>
            <p:cNvSpPr/>
            <p:nvPr/>
          </p:nvSpPr>
          <p:spPr>
            <a:xfrm>
              <a:off x="0" y="6188912"/>
              <a:ext cx="18288000" cy="4067810"/>
            </a:xfrm>
            <a:custGeom>
              <a:avLst/>
              <a:gdLst/>
              <a:ahLst/>
              <a:cxnLst/>
              <a:rect l="l" t="t" r="r" b="b"/>
              <a:pathLst>
                <a:path w="18288000" h="4067809">
                  <a:moveTo>
                    <a:pt x="0" y="4067766"/>
                  </a:moveTo>
                  <a:lnTo>
                    <a:pt x="0" y="0"/>
                  </a:lnTo>
                  <a:lnTo>
                    <a:pt x="18287963" y="0"/>
                  </a:lnTo>
                  <a:lnTo>
                    <a:pt x="18287963" y="4067766"/>
                  </a:lnTo>
                  <a:lnTo>
                    <a:pt x="0" y="4067766"/>
                  </a:lnTo>
                  <a:close/>
                </a:path>
              </a:pathLst>
            </a:custGeom>
            <a:solidFill>
              <a:srgbClr val="342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697" y="7147585"/>
              <a:ext cx="12482195" cy="0"/>
            </a:xfrm>
            <a:custGeom>
              <a:avLst/>
              <a:gdLst/>
              <a:ahLst/>
              <a:cxnLst/>
              <a:rect l="l" t="t" r="r" b="b"/>
              <a:pathLst>
                <a:path w="12482194">
                  <a:moveTo>
                    <a:pt x="0" y="0"/>
                  </a:moveTo>
                  <a:lnTo>
                    <a:pt x="800193" y="0"/>
                  </a:lnTo>
                </a:path>
                <a:path w="12482194">
                  <a:moveTo>
                    <a:pt x="5840813" y="0"/>
                  </a:moveTo>
                  <a:lnTo>
                    <a:pt x="6641011" y="0"/>
                  </a:lnTo>
                </a:path>
                <a:path w="12482194">
                  <a:moveTo>
                    <a:pt x="11681601" y="0"/>
                  </a:moveTo>
                  <a:lnTo>
                    <a:pt x="12481799" y="0"/>
                  </a:lnTo>
                </a:path>
              </a:pathLst>
            </a:custGeom>
            <a:ln w="47624">
              <a:solidFill>
                <a:srgbClr val="E66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80377" y="1582766"/>
              <a:ext cx="6907585" cy="5476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6047" y="302265"/>
            <a:ext cx="1003681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0" spc="-1400" dirty="0">
                <a:solidFill>
                  <a:srgbClr val="FFFFFF"/>
                </a:solidFill>
              </a:rPr>
              <a:t>Akibat </a:t>
            </a:r>
            <a:r>
              <a:rPr sz="8500" spc="-1839" dirty="0">
                <a:solidFill>
                  <a:srgbClr val="FFFFFF"/>
                </a:solidFill>
              </a:rPr>
              <a:t>Faham</a:t>
            </a:r>
            <a:r>
              <a:rPr sz="8500" spc="-1050" dirty="0">
                <a:solidFill>
                  <a:srgbClr val="FFFFFF"/>
                </a:solidFill>
              </a:rPr>
              <a:t> </a:t>
            </a:r>
            <a:r>
              <a:rPr sz="8500" spc="-1745" dirty="0">
                <a:solidFill>
                  <a:srgbClr val="FFFFFF"/>
                </a:solidFill>
              </a:rPr>
              <a:t>Monisme</a:t>
            </a:r>
            <a:endParaRPr sz="8500"/>
          </a:p>
        </p:txBody>
      </p:sp>
      <p:sp>
        <p:nvSpPr>
          <p:cNvPr id="9" name="object 9"/>
          <p:cNvSpPr/>
          <p:nvPr/>
        </p:nvSpPr>
        <p:spPr>
          <a:xfrm>
            <a:off x="848748" y="2046938"/>
            <a:ext cx="800735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0" y="0"/>
                </a:moveTo>
                <a:lnTo>
                  <a:pt x="800190" y="0"/>
                </a:lnTo>
              </a:path>
            </a:pathLst>
          </a:custGeom>
          <a:ln w="63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83917" y="2631008"/>
            <a:ext cx="63290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3765" algn="l"/>
                <a:tab pos="4332605" algn="l"/>
                <a:tab pos="5883910" algn="l"/>
              </a:tabLst>
            </a:pPr>
            <a:r>
              <a:rPr sz="3500" b="1" spc="-650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3500" b="1" spc="-4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b="1" spc="-690" dirty="0">
                <a:solidFill>
                  <a:srgbClr val="FFFFFF"/>
                </a:solidFill>
                <a:latin typeface="Verdana"/>
                <a:cs typeface="Verdana"/>
              </a:rPr>
              <a:t>ang</a:t>
            </a:r>
            <a:r>
              <a:rPr sz="3500" b="1" spc="-70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500" b="1" spc="-6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b="1" spc="-4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500" b="1" spc="-75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500" b="1" spc="-6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500" b="1" spc="-4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500" b="1" spc="-655" dirty="0">
                <a:solidFill>
                  <a:srgbClr val="FFFFFF"/>
                </a:solidFill>
                <a:latin typeface="Verdana"/>
                <a:cs typeface="Verdana"/>
              </a:rPr>
              <a:t>entuan</a:t>
            </a:r>
            <a:r>
              <a:rPr sz="3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500" b="1" spc="-795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sz="3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500" b="1" spc="-50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047" y="2631008"/>
            <a:ext cx="22377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2735" algn="l"/>
              </a:tabLst>
            </a:pPr>
            <a:r>
              <a:rPr sz="3500" b="1" spc="-635" dirty="0">
                <a:solidFill>
                  <a:srgbClr val="FFFFFF"/>
                </a:solidFill>
                <a:latin typeface="Verdana"/>
                <a:cs typeface="Verdana"/>
              </a:rPr>
              <a:t>Anta</a:t>
            </a:r>
            <a:r>
              <a:rPr sz="3500" b="1" spc="-5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b="1" spc="-6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500" b="1" spc="-555" dirty="0">
                <a:solidFill>
                  <a:srgbClr val="FFFFFF"/>
                </a:solidFill>
                <a:latin typeface="Verdana"/>
                <a:cs typeface="Verdana"/>
              </a:rPr>
              <a:t>dua  </a:t>
            </a:r>
            <a:r>
              <a:rPr sz="3500" b="1" spc="-720" dirty="0">
                <a:solidFill>
                  <a:srgbClr val="FFFFFF"/>
                </a:solidFill>
                <a:latin typeface="Verdana"/>
                <a:cs typeface="Verdana"/>
              </a:rPr>
              <a:t>mungkin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2065" y="3164408"/>
            <a:ext cx="2852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</a:tabLst>
            </a:pPr>
            <a:r>
              <a:rPr sz="3500" b="1" spc="-650" dirty="0">
                <a:solidFill>
                  <a:srgbClr val="FFFFFF"/>
                </a:solidFill>
                <a:latin typeface="Verdana"/>
                <a:cs typeface="Verdana"/>
              </a:rPr>
              <a:t>ada	</a:t>
            </a:r>
            <a:r>
              <a:rPr sz="3500" b="1" spc="-725" dirty="0">
                <a:solidFill>
                  <a:srgbClr val="FFFFFF"/>
                </a:solidFill>
                <a:latin typeface="Verdana"/>
                <a:cs typeface="Verdana"/>
              </a:rPr>
              <a:t>hubungan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1798" y="3164408"/>
            <a:ext cx="15335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575" dirty="0">
                <a:solidFill>
                  <a:srgbClr val="FFFFFF"/>
                </a:solidFill>
                <a:latin typeface="Verdana"/>
                <a:cs typeface="Verdana"/>
              </a:rPr>
              <a:t>hie</a:t>
            </a:r>
            <a:r>
              <a:rPr sz="3500" b="1" spc="-5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b="1" spc="-509" dirty="0">
                <a:solidFill>
                  <a:srgbClr val="FFFFFF"/>
                </a:solidFill>
                <a:latin typeface="Verdana"/>
                <a:cs typeface="Verdana"/>
              </a:rPr>
              <a:t>arki.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2701" y="3164408"/>
            <a:ext cx="18110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76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500" b="1" spc="-6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500" b="1" spc="-4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b="1" spc="-595" dirty="0">
                <a:solidFill>
                  <a:srgbClr val="FFFFFF"/>
                </a:solidFill>
                <a:latin typeface="Verdana"/>
                <a:cs typeface="Verdana"/>
              </a:rPr>
              <a:t>soalan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047" y="3697806"/>
            <a:ext cx="33274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9950" algn="l"/>
              </a:tabLst>
            </a:pPr>
            <a:r>
              <a:rPr sz="3500" b="1" spc="-575" dirty="0">
                <a:solidFill>
                  <a:srgbClr val="FFFFFF"/>
                </a:solidFill>
                <a:latin typeface="Verdana"/>
                <a:cs typeface="Verdana"/>
              </a:rPr>
              <a:t>hie</a:t>
            </a:r>
            <a:r>
              <a:rPr sz="3500" b="1" spc="-5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b="1" spc="-535" dirty="0">
                <a:solidFill>
                  <a:srgbClr val="FFFFFF"/>
                </a:solidFill>
                <a:latin typeface="Verdana"/>
                <a:cs typeface="Verdana"/>
              </a:rPr>
              <a:t>arki</a:t>
            </a:r>
            <a:r>
              <a:rPr sz="3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500" b="1" spc="-615" dirty="0">
                <a:solidFill>
                  <a:srgbClr val="FFFFFF"/>
                </a:solidFill>
                <a:latin typeface="Verdana"/>
                <a:cs typeface="Verdana"/>
              </a:rPr>
              <a:t>anta</a:t>
            </a:r>
            <a:r>
              <a:rPr sz="3500" b="1" spc="-50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b="1" spc="-6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7657" y="3697806"/>
            <a:ext cx="12414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795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13231" y="3697806"/>
            <a:ext cx="15335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585" dirty="0">
                <a:solidFill>
                  <a:srgbClr val="FFFFFF"/>
                </a:solidFill>
                <a:latin typeface="Verdana"/>
                <a:cs typeface="Verdana"/>
              </a:rPr>
              <a:t>nasional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0841" y="3697806"/>
            <a:ext cx="6877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69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6047" y="4231205"/>
            <a:ext cx="36029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815" dirty="0">
                <a:solidFill>
                  <a:srgbClr val="FFFFFF"/>
                </a:solidFill>
                <a:latin typeface="Verdana"/>
                <a:cs typeface="Verdana"/>
              </a:rPr>
              <a:t>hukumIn</a:t>
            </a:r>
            <a:r>
              <a:rPr sz="3500" b="1" spc="-5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500" b="1" spc="-580" dirty="0">
                <a:solidFill>
                  <a:srgbClr val="FFFFFF"/>
                </a:solidFill>
                <a:latin typeface="Verdana"/>
                <a:cs typeface="Verdana"/>
              </a:rPr>
              <a:t>ernasional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9216" y="4231205"/>
            <a:ext cx="48298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8120" algn="l"/>
                <a:tab pos="2809875" algn="l"/>
              </a:tabLst>
            </a:pPr>
            <a:r>
              <a:rPr sz="3500" b="1" spc="-550" dirty="0">
                <a:solidFill>
                  <a:srgbClr val="FFFFFF"/>
                </a:solidFill>
                <a:latin typeface="Verdana"/>
                <a:cs typeface="Verdana"/>
              </a:rPr>
              <a:t>inilah	</a:t>
            </a:r>
            <a:r>
              <a:rPr sz="3500" b="1" spc="-7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500" b="1" spc="-700" dirty="0">
                <a:solidFill>
                  <a:srgbClr val="FFFFFF"/>
                </a:solidFill>
                <a:latin typeface="Verdana"/>
                <a:cs typeface="Verdana"/>
              </a:rPr>
              <a:t>ang</a:t>
            </a:r>
            <a:r>
              <a:rPr sz="35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500" b="1" spc="-615" dirty="0">
                <a:solidFill>
                  <a:srgbClr val="FFFFFF"/>
                </a:solidFill>
                <a:latin typeface="Verdana"/>
                <a:cs typeface="Verdana"/>
              </a:rPr>
              <a:t>melahir</a:t>
            </a:r>
            <a:r>
              <a:rPr sz="3500" b="1" spc="-7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500" b="1" spc="-69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630" dirty="0"/>
              <a:t>beberapa </a:t>
            </a:r>
            <a:r>
              <a:rPr spc="-620" dirty="0"/>
              <a:t>sudut </a:t>
            </a:r>
            <a:r>
              <a:rPr spc="-695" dirty="0"/>
              <a:t>pandangan </a:t>
            </a:r>
            <a:r>
              <a:rPr spc="-705" dirty="0"/>
              <a:t>yang </a:t>
            </a:r>
            <a:r>
              <a:rPr spc="-630" dirty="0"/>
              <a:t>berbeda </a:t>
            </a:r>
            <a:r>
              <a:rPr spc="-685" dirty="0"/>
              <a:t>dalam  </a:t>
            </a:r>
            <a:r>
              <a:rPr spc="-555" dirty="0"/>
              <a:t>aliran </a:t>
            </a:r>
            <a:r>
              <a:rPr spc="-710" dirty="0"/>
              <a:t>monisme </a:t>
            </a:r>
            <a:r>
              <a:rPr spc="-685" dirty="0"/>
              <a:t>mengenai </a:t>
            </a:r>
            <a:r>
              <a:rPr spc="-660" dirty="0"/>
              <a:t>masalah </a:t>
            </a:r>
            <a:r>
              <a:rPr spc="-795" dirty="0"/>
              <a:t>hukum  </a:t>
            </a:r>
            <a:r>
              <a:rPr spc="-735" dirty="0"/>
              <a:t>manakah </a:t>
            </a:r>
            <a:r>
              <a:rPr spc="-705" dirty="0"/>
              <a:t>yang utama </a:t>
            </a:r>
            <a:r>
              <a:rPr spc="-685" dirty="0"/>
              <a:t>dalam </a:t>
            </a:r>
            <a:r>
              <a:rPr spc="-725" dirty="0"/>
              <a:t>hubungan </a:t>
            </a:r>
            <a:r>
              <a:rPr spc="-600" dirty="0"/>
              <a:t>antara  </a:t>
            </a:r>
            <a:r>
              <a:rPr spc="-795" dirty="0"/>
              <a:t>hukum </a:t>
            </a:r>
            <a:r>
              <a:rPr spc="-605" dirty="0"/>
              <a:t>Nasional </a:t>
            </a:r>
            <a:r>
              <a:rPr spc="-690" dirty="0"/>
              <a:t>dan </a:t>
            </a:r>
            <a:r>
              <a:rPr spc="-795" dirty="0"/>
              <a:t>hukum </a:t>
            </a:r>
            <a:r>
              <a:rPr spc="-620" dirty="0"/>
              <a:t>Internasional</a:t>
            </a:r>
            <a:r>
              <a:rPr spc="-915" dirty="0"/>
              <a:t> </a:t>
            </a:r>
            <a:r>
              <a:rPr spc="-475" dirty="0"/>
              <a:t>ini.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6047" y="7765897"/>
            <a:ext cx="729424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500" b="1" spc="-685" dirty="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sz="3500" b="1" spc="-615" dirty="0">
                <a:solidFill>
                  <a:srgbClr val="FFFFFF"/>
                </a:solidFill>
                <a:latin typeface="Verdana"/>
                <a:cs typeface="Verdana"/>
              </a:rPr>
              <a:t>pihak </a:t>
            </a:r>
            <a:r>
              <a:rPr sz="3500" b="1" spc="-705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3500" b="1" spc="-725" dirty="0">
                <a:solidFill>
                  <a:srgbClr val="FFFFFF"/>
                </a:solidFill>
                <a:latin typeface="Verdana"/>
                <a:cs typeface="Verdana"/>
              </a:rPr>
              <a:t>menganggap </a:t>
            </a:r>
            <a:r>
              <a:rPr sz="3500" b="1" spc="-765" dirty="0">
                <a:solidFill>
                  <a:srgbClr val="FFFFFF"/>
                </a:solidFill>
                <a:latin typeface="Verdana"/>
                <a:cs typeface="Verdana"/>
              </a:rPr>
              <a:t>bahwa  </a:t>
            </a:r>
            <a:r>
              <a:rPr sz="3500" b="1" spc="-685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3500" b="1" spc="-725" dirty="0">
                <a:solidFill>
                  <a:srgbClr val="FFFFFF"/>
                </a:solidFill>
                <a:latin typeface="Verdana"/>
                <a:cs typeface="Verdana"/>
              </a:rPr>
              <a:t>hubungan </a:t>
            </a:r>
            <a:r>
              <a:rPr sz="3500" b="1" spc="-600" dirty="0">
                <a:solidFill>
                  <a:srgbClr val="FFFFFF"/>
                </a:solidFill>
                <a:latin typeface="Verdana"/>
                <a:cs typeface="Verdana"/>
              </a:rPr>
              <a:t>antara </a:t>
            </a:r>
            <a:r>
              <a:rPr sz="3500" b="1" spc="-79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500" b="1" spc="-605" dirty="0">
                <a:solidFill>
                  <a:srgbClr val="FFFFFF"/>
                </a:solidFill>
                <a:latin typeface="Verdana"/>
                <a:cs typeface="Verdana"/>
              </a:rPr>
              <a:t>Nasional  </a:t>
            </a:r>
            <a:r>
              <a:rPr sz="3500" b="1" spc="-69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3500" b="1" spc="-795" dirty="0">
                <a:solidFill>
                  <a:srgbClr val="FFFFFF"/>
                </a:solidFill>
                <a:latin typeface="Verdana"/>
                <a:cs typeface="Verdana"/>
              </a:rPr>
              <a:t>hukum </a:t>
            </a:r>
            <a:r>
              <a:rPr sz="3500" b="1" spc="-620" dirty="0">
                <a:solidFill>
                  <a:srgbClr val="FFFFFF"/>
                </a:solidFill>
                <a:latin typeface="Verdana"/>
                <a:cs typeface="Verdana"/>
              </a:rPr>
              <a:t>Internasional </a:t>
            </a:r>
            <a:r>
              <a:rPr sz="3500" b="1" spc="-705" dirty="0">
                <a:solidFill>
                  <a:srgbClr val="FFFFFF"/>
                </a:solidFill>
                <a:latin typeface="Verdana"/>
                <a:cs typeface="Verdana"/>
              </a:rPr>
              <a:t>yang utama  </a:t>
            </a:r>
            <a:r>
              <a:rPr sz="3500" b="1" spc="-625" dirty="0">
                <a:solidFill>
                  <a:srgbClr val="FFFFFF"/>
                </a:solidFill>
                <a:latin typeface="Verdana"/>
                <a:cs typeface="Verdana"/>
              </a:rPr>
              <a:t>adalah </a:t>
            </a:r>
            <a:r>
              <a:rPr sz="3500" b="1" spc="-795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sz="3500" b="1" spc="-7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1" spc="-580" dirty="0">
                <a:solidFill>
                  <a:srgbClr val="FFFFFF"/>
                </a:solidFill>
                <a:latin typeface="Verdana"/>
                <a:cs typeface="Verdana"/>
              </a:rPr>
              <a:t>Nasional.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18973" y="7912086"/>
            <a:ext cx="621538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0"/>
              </a:spcBef>
            </a:pPr>
            <a:r>
              <a:rPr sz="5000" b="1" spc="-1080" dirty="0">
                <a:solidFill>
                  <a:srgbClr val="FFFFFF"/>
                </a:solidFill>
                <a:latin typeface="Verdana"/>
                <a:cs typeface="Verdana"/>
              </a:rPr>
              <a:t>Faham </a:t>
            </a:r>
            <a:r>
              <a:rPr sz="5000" b="1" spc="-1015" dirty="0">
                <a:solidFill>
                  <a:srgbClr val="FFFFFF"/>
                </a:solidFill>
                <a:latin typeface="Verdana"/>
                <a:cs typeface="Verdana"/>
              </a:rPr>
              <a:t>monisme </a:t>
            </a:r>
            <a:r>
              <a:rPr sz="5000" b="1" spc="-985" dirty="0">
                <a:solidFill>
                  <a:srgbClr val="FFFFFF"/>
                </a:solidFill>
                <a:latin typeface="Verdana"/>
                <a:cs typeface="Verdana"/>
              </a:rPr>
              <a:t>dengan  </a:t>
            </a:r>
            <a:r>
              <a:rPr sz="5000" b="1" spc="-875" dirty="0">
                <a:solidFill>
                  <a:srgbClr val="FFFFFF"/>
                </a:solidFill>
                <a:latin typeface="Verdana"/>
                <a:cs typeface="Verdana"/>
              </a:rPr>
              <a:t>primat </a:t>
            </a:r>
            <a:r>
              <a:rPr sz="5000" b="1" spc="-1135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sz="5000" b="1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0" b="1" spc="-860" dirty="0">
                <a:solidFill>
                  <a:srgbClr val="FFFFFF"/>
                </a:solidFill>
                <a:latin typeface="Verdana"/>
                <a:cs typeface="Verdana"/>
              </a:rPr>
              <a:t>Nasional</a:t>
            </a:r>
            <a:endParaRPr sz="5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96492" y="2523382"/>
            <a:ext cx="14691994" cy="6204585"/>
            <a:chOff x="3596492" y="2523382"/>
            <a:chExt cx="14691994" cy="6204585"/>
          </a:xfrm>
        </p:grpSpPr>
        <p:sp>
          <p:nvSpPr>
            <p:cNvPr id="25" name="object 25"/>
            <p:cNvSpPr/>
            <p:nvPr/>
          </p:nvSpPr>
          <p:spPr>
            <a:xfrm>
              <a:off x="3596492" y="2523382"/>
              <a:ext cx="14691994" cy="47625"/>
            </a:xfrm>
            <a:custGeom>
              <a:avLst/>
              <a:gdLst/>
              <a:ahLst/>
              <a:cxnLst/>
              <a:rect l="l" t="t" r="r" b="b"/>
              <a:pathLst>
                <a:path w="14691994" h="47625">
                  <a:moveTo>
                    <a:pt x="0" y="0"/>
                  </a:moveTo>
                  <a:lnTo>
                    <a:pt x="14691470" y="0"/>
                  </a:lnTo>
                  <a:lnTo>
                    <a:pt x="14691470" y="47624"/>
                  </a:lnTo>
                  <a:lnTo>
                    <a:pt x="0" y="47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6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32607" y="8650457"/>
              <a:ext cx="2585085" cy="0"/>
            </a:xfrm>
            <a:custGeom>
              <a:avLst/>
              <a:gdLst/>
              <a:ahLst/>
              <a:cxnLst/>
              <a:rect l="l" t="t" r="r" b="b"/>
              <a:pathLst>
                <a:path w="2585084">
                  <a:moveTo>
                    <a:pt x="0" y="0"/>
                  </a:moveTo>
                  <a:lnTo>
                    <a:pt x="2584544" y="0"/>
                  </a:lnTo>
                </a:path>
              </a:pathLst>
            </a:custGeom>
            <a:ln w="47624">
              <a:solidFill>
                <a:srgbClr val="E66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39789" y="8573070"/>
              <a:ext cx="194774" cy="154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Kustom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1" baseType="lpstr">
      <vt:lpstr>Office Theme</vt:lpstr>
      <vt:lpstr>Presentasi PowerPoint</vt:lpstr>
      <vt:lpstr>Hubungan Hukum Internasional  Dengan Hukum Nasional</vt:lpstr>
      <vt:lpstr>Hubungan Hukum Internasional  Dengan Hukum Nasional</vt:lpstr>
      <vt:lpstr>TEORI HUBUNGAN  HUKUM  INTERNASIONAL</vt:lpstr>
      <vt:lpstr>Faham Dualisme</vt:lpstr>
      <vt:lpstr>Faham Dualisme</vt:lpstr>
      <vt:lpstr>Akibat Faham Dualisme</vt:lpstr>
      <vt:lpstr>FAHAM MONISME</vt:lpstr>
      <vt:lpstr>Akibat Faham Monisme</vt:lpstr>
      <vt:lpstr>Faham monisme dengan  primat hukum Nasional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P7.pptx</dc:title>
  <cp:lastModifiedBy>nci.lestari1521@gmail.com</cp:lastModifiedBy>
  <cp:revision>1</cp:revision>
  <dcterms:created xsi:type="dcterms:W3CDTF">2021-10-22T00:17:56Z</dcterms:created>
  <dcterms:modified xsi:type="dcterms:W3CDTF">2021-10-22T00:37:54Z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2021-10-22T00:00:00Z</vt:filetime>
  </property>
</Properties>
</file>